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F367-C5ED-48AB-8778-84A66BF6F84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19D-4C17-4734-AF2B-4E7F130E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0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F367-C5ED-48AB-8778-84A66BF6F84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19D-4C17-4734-AF2B-4E7F130E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F367-C5ED-48AB-8778-84A66BF6F84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19D-4C17-4734-AF2B-4E7F130E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2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F367-C5ED-48AB-8778-84A66BF6F84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19D-4C17-4734-AF2B-4E7F130E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F367-C5ED-48AB-8778-84A66BF6F84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19D-4C17-4734-AF2B-4E7F130E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1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F367-C5ED-48AB-8778-84A66BF6F84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19D-4C17-4734-AF2B-4E7F130E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F367-C5ED-48AB-8778-84A66BF6F84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19D-4C17-4734-AF2B-4E7F130E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8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F367-C5ED-48AB-8778-84A66BF6F84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19D-4C17-4734-AF2B-4E7F130E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6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F367-C5ED-48AB-8778-84A66BF6F84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19D-4C17-4734-AF2B-4E7F130E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4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F367-C5ED-48AB-8778-84A66BF6F84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19D-4C17-4734-AF2B-4E7F130E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6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F367-C5ED-48AB-8778-84A66BF6F84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19D-4C17-4734-AF2B-4E7F130E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7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EF367-C5ED-48AB-8778-84A66BF6F840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6019D-4C17-4734-AF2B-4E7F130E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9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2272"/>
          </a:xfrm>
        </p:spPr>
        <p:txBody>
          <a:bodyPr/>
          <a:lstStyle/>
          <a:p>
            <a:r>
              <a:rPr lang="en-US" dirty="0" smtClean="0"/>
              <a:t>Developing a Web 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 Web Site for Amateur Photographers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184"/>
            <a:ext cx="10515600" cy="885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Linking to Locations within a Document</a:t>
            </a:r>
            <a:br>
              <a:rPr lang="en-US" dirty="0" smtClean="0"/>
            </a:br>
            <a:r>
              <a:rPr lang="en-US" dirty="0" smtClean="0"/>
              <a:t>	Marking Locations with the id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2659"/>
            <a:ext cx="12192000" cy="5074304"/>
          </a:xfrm>
        </p:spPr>
        <p:txBody>
          <a:bodyPr/>
          <a:lstStyle/>
          <a:p>
            <a:r>
              <a:rPr lang="en-US" dirty="0" smtClean="0"/>
              <a:t>Scroll down the file and locate the h2 heading for the letter A. Within the opening &lt;h2&gt; tag, insert the following attribute: 	id=”A”</a:t>
            </a:r>
          </a:p>
          <a:p>
            <a:r>
              <a:rPr lang="en-US" dirty="0" smtClean="0"/>
              <a:t>Locate the h2 heading for the letter B and insert the following attribute in the opening &lt;h2&gt; tag: 	id=”B”</a:t>
            </a:r>
          </a:p>
          <a:p>
            <a:r>
              <a:rPr lang="en-US" dirty="0" smtClean="0"/>
              <a:t>Continue going down the file, adding id attributes to the opening &lt;h2&gt; heading tags for C, D, E, and F corresponding to the letters of those headings.</a:t>
            </a:r>
            <a:endParaRPr lang="en-US" dirty="0"/>
          </a:p>
        </p:txBody>
      </p:sp>
      <p:pic>
        <p:nvPicPr>
          <p:cNvPr id="4" name="Picture 3" descr="Adobe Acrobat Professional - [New Perspectives on HTML and CSS 6th Edition - Comprehensive.pdf]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6" t="25620" r="20147" b="43854"/>
          <a:stretch/>
        </p:blipFill>
        <p:spPr>
          <a:xfrm>
            <a:off x="1452281" y="3792069"/>
            <a:ext cx="8538613" cy="2931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57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9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Linking to Locations within a Document</a:t>
            </a:r>
            <a:br>
              <a:rPr lang="en-US" dirty="0" smtClean="0"/>
            </a:br>
            <a:r>
              <a:rPr lang="en-US" dirty="0" smtClean="0"/>
              <a:t>	Mark the top of the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071" y="1287742"/>
            <a:ext cx="10515600" cy="4351338"/>
          </a:xfrm>
        </p:spPr>
        <p:txBody>
          <a:bodyPr/>
          <a:lstStyle/>
          <a:p>
            <a:r>
              <a:rPr lang="en-US" dirty="0" smtClean="0"/>
              <a:t>Scroll up the </a:t>
            </a:r>
            <a:r>
              <a:rPr lang="en-US" b="1" dirty="0" smtClean="0"/>
              <a:t>gloss.htm</a:t>
            </a:r>
            <a:r>
              <a:rPr lang="en-US" dirty="0" smtClean="0"/>
              <a:t> file in your text editor and locate the header element directly below the opening &lt;body&gt; tag.</a:t>
            </a:r>
          </a:p>
          <a:p>
            <a:r>
              <a:rPr lang="en-US" dirty="0" smtClean="0"/>
              <a:t>Insert the following attribute within the opening &lt;header&gt; tag 	id=”top”</a:t>
            </a:r>
            <a:endParaRPr lang="en-US" dirty="0"/>
          </a:p>
        </p:txBody>
      </p:sp>
      <p:pic>
        <p:nvPicPr>
          <p:cNvPr id="4" name="Picture 3" descr="Adobe Dreamweaver CS6 - [gloss.htm]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9" t="25210" r="56765" b="51640"/>
          <a:stretch/>
        </p:blipFill>
        <p:spPr>
          <a:xfrm>
            <a:off x="1724400" y="3227295"/>
            <a:ext cx="8743200" cy="30121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86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28" y="96184"/>
            <a:ext cx="11640671" cy="9526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Linking to Locations within a Document</a:t>
            </a:r>
            <a:br>
              <a:rPr lang="en-US" dirty="0" smtClean="0"/>
            </a:br>
            <a:r>
              <a:rPr lang="en-US" dirty="0" smtClean="0"/>
              <a:t>	Link to an id, change the list of letters to text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87" y="1210235"/>
            <a:ext cx="11645153" cy="4966728"/>
          </a:xfrm>
        </p:spPr>
        <p:txBody>
          <a:bodyPr/>
          <a:lstStyle/>
          <a:p>
            <a:r>
              <a:rPr lang="en-US" dirty="0" smtClean="0"/>
              <a:t>Locate the letter A in the list of letters at the top of the </a:t>
            </a:r>
            <a:r>
              <a:rPr lang="en-US" b="1" dirty="0" smtClean="0"/>
              <a:t>gloss.htm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After the [ character, insert the following opening tag: </a:t>
            </a:r>
            <a:r>
              <a:rPr lang="en-US" b="1" dirty="0" smtClean="0"/>
              <a:t>&lt;a </a:t>
            </a:r>
            <a:r>
              <a:rPr lang="en-US" b="1" dirty="0" err="1" smtClean="0"/>
              <a:t>href</a:t>
            </a:r>
            <a:r>
              <a:rPr lang="en-US" b="1" dirty="0" smtClean="0"/>
              <a:t>=”#A”&gt;</a:t>
            </a:r>
          </a:p>
          <a:p>
            <a:r>
              <a:rPr lang="en-US" dirty="0" smtClean="0"/>
              <a:t>Between the letter A and the ] character, insert the closing </a:t>
            </a:r>
            <a:r>
              <a:rPr lang="en-US" b="1" dirty="0" smtClean="0"/>
              <a:t>&lt;/a&gt;</a:t>
            </a:r>
            <a:r>
              <a:rPr lang="en-US" dirty="0" smtClean="0"/>
              <a:t> tag.</a:t>
            </a:r>
          </a:p>
          <a:p>
            <a:r>
              <a:rPr lang="en-US" dirty="0" smtClean="0"/>
              <a:t>Mark the letters B through F in the list as hypertext links pointing to the appropriate h2 headings in the document.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Scroll to the bottom of the file and locate the text </a:t>
            </a:r>
            <a:r>
              <a:rPr lang="en-US" i="1" dirty="0" smtClean="0"/>
              <a:t>Return to Top</a:t>
            </a:r>
            <a:r>
              <a:rPr lang="en-US" dirty="0" smtClean="0"/>
              <a:t>. Mark the text as a hyperlink, pointing to the element with an id value of </a:t>
            </a:r>
            <a:r>
              <a:rPr lang="en-US" i="1" dirty="0" smtClean="0"/>
              <a:t>top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Adobe Dreamweaver CS6 - [gloss.htm]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1" t="31972" r="47941" b="60431"/>
          <a:stretch/>
        </p:blipFill>
        <p:spPr>
          <a:xfrm>
            <a:off x="1129549" y="3581680"/>
            <a:ext cx="9950828" cy="10027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dobe Dreamweaver CS6 - [gloss.htm]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7" t="37298" r="58529" b="57171"/>
          <a:stretch/>
        </p:blipFill>
        <p:spPr>
          <a:xfrm>
            <a:off x="2783536" y="5701551"/>
            <a:ext cx="6674349" cy="6367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18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19"/>
            <a:ext cx="10515600" cy="7778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Links to ids in Other Documents</a:t>
            </a:r>
            <a:br>
              <a:rPr lang="en-US" dirty="0" smtClean="0"/>
            </a:br>
            <a:r>
              <a:rPr lang="en-US" dirty="0" smtClean="0"/>
              <a:t>	Mark the glossary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18" y="1129553"/>
            <a:ext cx="11819964" cy="5047410"/>
          </a:xfrm>
        </p:spPr>
        <p:txBody>
          <a:bodyPr/>
          <a:lstStyle/>
          <a:p>
            <a:r>
              <a:rPr lang="en-US" dirty="0" smtClean="0"/>
              <a:t>Return to the </a:t>
            </a:r>
            <a:r>
              <a:rPr lang="en-US" b="1" dirty="0" smtClean="0"/>
              <a:t>gloss.htm</a:t>
            </a:r>
            <a:r>
              <a:rPr lang="en-US" dirty="0" smtClean="0"/>
              <a:t> file in your text editor</a:t>
            </a:r>
          </a:p>
          <a:p>
            <a:r>
              <a:rPr lang="en-US" dirty="0" smtClean="0"/>
              <a:t>Scroll through the file and locate the </a:t>
            </a:r>
            <a:r>
              <a:rPr lang="en-US" i="1" dirty="0" smtClean="0"/>
              <a:t>Aperture</a:t>
            </a:r>
            <a:r>
              <a:rPr lang="en-US" dirty="0" smtClean="0"/>
              <a:t> definition term</a:t>
            </a:r>
          </a:p>
          <a:p>
            <a:r>
              <a:rPr lang="en-US" dirty="0" smtClean="0"/>
              <a:t>Within the opening &lt;</a:t>
            </a:r>
            <a:r>
              <a:rPr lang="en-US" dirty="0" err="1" smtClean="0"/>
              <a:t>dt</a:t>
            </a:r>
            <a:r>
              <a:rPr lang="en-US" dirty="0" smtClean="0"/>
              <a:t>&gt; tag, insert the following attribute: id=”aperture”</a:t>
            </a:r>
          </a:p>
          <a:p>
            <a:r>
              <a:rPr lang="en-US" dirty="0" smtClean="0"/>
              <a:t>Scroll down the file and locate the </a:t>
            </a:r>
            <a:r>
              <a:rPr lang="en-US" i="1" dirty="0" smtClean="0"/>
              <a:t>Exposure</a:t>
            </a:r>
            <a:r>
              <a:rPr lang="en-US" dirty="0" smtClean="0"/>
              <a:t> definition term, within the opening &lt;</a:t>
            </a:r>
            <a:r>
              <a:rPr lang="en-US" dirty="0" err="1" smtClean="0"/>
              <a:t>dt</a:t>
            </a:r>
            <a:r>
              <a:rPr lang="en-US" dirty="0" smtClean="0"/>
              <a:t>&gt; tag, insert the following attribute: id=”exposure”</a:t>
            </a:r>
          </a:p>
          <a:p>
            <a:r>
              <a:rPr lang="en-US" dirty="0" smtClean="0"/>
              <a:t>Go to the F section of the glossary and mark the terms with the following ids</a:t>
            </a:r>
          </a:p>
          <a:p>
            <a:pPr marL="914400" lvl="2" indent="0">
              <a:buNone/>
            </a:pPr>
            <a:r>
              <a:rPr lang="en-US" dirty="0" smtClean="0"/>
              <a:t>F-stop with the id f-stop</a:t>
            </a:r>
          </a:p>
          <a:p>
            <a:pPr marL="914400" lvl="2" indent="0">
              <a:buNone/>
            </a:pPr>
            <a:r>
              <a:rPr lang="en-US" dirty="0" smtClean="0"/>
              <a:t>Flash Mode with the id </a:t>
            </a:r>
            <a:r>
              <a:rPr lang="en-US" dirty="0" err="1" smtClean="0"/>
              <a:t>flash_mode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Focal Length with the id </a:t>
            </a:r>
            <a:r>
              <a:rPr lang="en-US" dirty="0" err="1" smtClean="0"/>
              <a:t>focal_length</a:t>
            </a:r>
            <a:endParaRPr lang="en-US" dirty="0"/>
          </a:p>
        </p:txBody>
      </p:sp>
      <p:pic>
        <p:nvPicPr>
          <p:cNvPr id="4" name="Picture 3" descr="Adobe Dreamweaver CS6 - [gloss.htm]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t="38937" r="37022" b="39961"/>
          <a:stretch/>
        </p:blipFill>
        <p:spPr>
          <a:xfrm>
            <a:off x="1855690" y="5047410"/>
            <a:ext cx="8801400" cy="17433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47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184"/>
            <a:ext cx="10515600" cy="939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Links to ids in Other Documents</a:t>
            </a:r>
            <a:br>
              <a:rPr lang="en-US" dirty="0" smtClean="0"/>
            </a:br>
            <a:r>
              <a:rPr lang="en-US" dirty="0" smtClean="0"/>
              <a:t>	Create links to the glossary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5" y="1210235"/>
            <a:ext cx="11362765" cy="49667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the </a:t>
            </a:r>
            <a:r>
              <a:rPr lang="en-US" b="1" dirty="0" smtClean="0"/>
              <a:t>home.htm</a:t>
            </a:r>
            <a:r>
              <a:rPr lang="en-US" dirty="0" smtClean="0"/>
              <a:t> file in your text editor.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Scroll down the file and locate the F-stop term in the unordered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 F-stop as a hypertext link using the following code:</a:t>
            </a:r>
          </a:p>
          <a:p>
            <a:pPr marL="457200" lvl="1" indent="0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=”</a:t>
            </a:r>
            <a:r>
              <a:rPr lang="en-US" dirty="0" err="1" smtClean="0"/>
              <a:t>gloss.htm#f-stop</a:t>
            </a:r>
            <a:r>
              <a:rPr lang="en-US" dirty="0" smtClean="0"/>
              <a:t>”&gt;F-stop&lt;/a&gt;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 Exposure as a hypertext link using the following code:</a:t>
            </a:r>
          </a:p>
          <a:p>
            <a:pPr marL="457200" lvl="1" indent="0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=”</a:t>
            </a:r>
            <a:r>
              <a:rPr lang="en-US" dirty="0" err="1" smtClean="0"/>
              <a:t>gloss.htm#exposure</a:t>
            </a:r>
            <a:r>
              <a:rPr lang="en-US" dirty="0" smtClean="0"/>
              <a:t>”&gt;Exposure&lt;/a&gt;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 the remaining three entries in the unordered list as hypertext pointing to their corresponding entries on the Glossary page.</a:t>
            </a:r>
            <a:endParaRPr lang="en-US" dirty="0"/>
          </a:p>
        </p:txBody>
      </p:sp>
      <p:pic>
        <p:nvPicPr>
          <p:cNvPr id="4" name="Picture 3" descr="Adobe Dreamweaver CS6 - [home.htm]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21727" r="49485" b="59424"/>
          <a:stretch/>
        </p:blipFill>
        <p:spPr>
          <a:xfrm>
            <a:off x="2716305" y="4939834"/>
            <a:ext cx="6797888" cy="17971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977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185"/>
            <a:ext cx="10515600" cy="9930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 with Linked Images and Image Maps</a:t>
            </a:r>
            <a:br>
              <a:rPr lang="en-US" dirty="0" smtClean="0"/>
            </a:br>
            <a:r>
              <a:rPr lang="en-US" dirty="0" smtClean="0"/>
              <a:t>	Link the Photo of the Month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729"/>
            <a:ext cx="10515600" cy="4711234"/>
          </a:xfrm>
        </p:spPr>
        <p:txBody>
          <a:bodyPr/>
          <a:lstStyle/>
          <a:p>
            <a:r>
              <a:rPr lang="en-US" dirty="0" smtClean="0"/>
              <a:t>Return to the </a:t>
            </a:r>
            <a:r>
              <a:rPr lang="en-US" b="1" dirty="0" smtClean="0"/>
              <a:t>home.htm</a:t>
            </a:r>
            <a:r>
              <a:rPr lang="en-US" dirty="0" smtClean="0"/>
              <a:t> file in your text editor.</a:t>
            </a:r>
          </a:p>
          <a:p>
            <a:r>
              <a:rPr lang="en-US" dirty="0" smtClean="0"/>
              <a:t>Scroll down to the </a:t>
            </a:r>
            <a:r>
              <a:rPr lang="en-US" i="1" dirty="0" err="1" smtClean="0"/>
              <a:t>img</a:t>
            </a:r>
            <a:r>
              <a:rPr lang="en-US" dirty="0" smtClean="0"/>
              <a:t> element for the Photo of the Month and then enclose the inline image within a set of </a:t>
            </a:r>
            <a:r>
              <a:rPr lang="en-US" b="1" dirty="0" smtClean="0"/>
              <a:t>&lt;a&gt;</a:t>
            </a:r>
            <a:r>
              <a:rPr lang="en-US" dirty="0" smtClean="0"/>
              <a:t> tags as follows:</a:t>
            </a:r>
          </a:p>
          <a:p>
            <a:pPr marL="914400" lvl="2" indent="0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=”rainbow_lg.png”&gt;</a:t>
            </a:r>
          </a:p>
          <a:p>
            <a:pPr marL="914400" lvl="2" indent="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=”rainbow.png” alt=”Photo” /&gt;</a:t>
            </a:r>
          </a:p>
          <a:p>
            <a:pPr marL="914400" lvl="2" indent="0">
              <a:buNone/>
            </a:pPr>
            <a:r>
              <a:rPr lang="en-US" dirty="0" smtClean="0"/>
              <a:t>&lt;/a&gt;</a:t>
            </a:r>
          </a:p>
          <a:p>
            <a:pPr marL="228600" lvl="2"/>
            <a:r>
              <a:rPr lang="en-US" sz="2800" dirty="0"/>
              <a:t>Refresh home page on your web browser</a:t>
            </a:r>
          </a:p>
        </p:txBody>
      </p:sp>
    </p:spTree>
    <p:extLst>
      <p:ext uri="{BB962C8B-B14F-4D97-AF65-F5344CB8AC3E}">
        <p14:creationId xmlns:p14="http://schemas.microsoft.com/office/powerpoint/2010/main" val="23340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3"/>
            <a:ext cx="10515600" cy="7778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 with Linked Images and Image Maps</a:t>
            </a:r>
            <a:br>
              <a:rPr lang="en-US" dirty="0" smtClean="0"/>
            </a:br>
            <a:r>
              <a:rPr lang="en-US" dirty="0" smtClean="0"/>
              <a:t>	Create an image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53" y="1116106"/>
            <a:ext cx="11846859" cy="5634317"/>
          </a:xfrm>
        </p:spPr>
        <p:txBody>
          <a:bodyPr>
            <a:normAutofit/>
          </a:bodyPr>
          <a:lstStyle/>
          <a:p>
            <a:r>
              <a:rPr lang="en-US" dirty="0" smtClean="0"/>
              <a:t>Return to the home.htm file in your text editor</a:t>
            </a:r>
          </a:p>
          <a:p>
            <a:r>
              <a:rPr lang="en-US" dirty="0" smtClean="0"/>
              <a:t>Directly below the &lt;</a:t>
            </a:r>
            <a:r>
              <a:rPr lang="en-US" dirty="0" err="1" smtClean="0"/>
              <a:t>img</a:t>
            </a:r>
            <a:r>
              <a:rPr lang="en-US" dirty="0" smtClean="0"/>
              <a:t>&gt; tag for the </a:t>
            </a:r>
            <a:r>
              <a:rPr lang="en-US" dirty="0" err="1" smtClean="0"/>
              <a:t>CAMshots</a:t>
            </a:r>
            <a:r>
              <a:rPr lang="en-US" dirty="0" smtClean="0"/>
              <a:t> header image, insert the following map element: </a:t>
            </a:r>
            <a:r>
              <a:rPr lang="en-US" i="1" dirty="0" smtClean="0"/>
              <a:t>&lt;map name=”</a:t>
            </a:r>
            <a:r>
              <a:rPr lang="en-US" i="1" dirty="0" err="1" smtClean="0"/>
              <a:t>logomap</a:t>
            </a:r>
            <a:r>
              <a:rPr lang="en-US" i="1" dirty="0" smtClean="0"/>
              <a:t>”&gt;&lt;/map&gt;</a:t>
            </a:r>
          </a:p>
          <a:p>
            <a:r>
              <a:rPr lang="en-US" dirty="0" smtClean="0"/>
              <a:t>Within the map element, insert a circular hotspot that points to the home.htm file using the following area element:</a:t>
            </a:r>
          </a:p>
          <a:p>
            <a:pPr marL="457200" lvl="1" indent="0">
              <a:buNone/>
            </a:pPr>
            <a:r>
              <a:rPr lang="en-US" i="1" dirty="0" smtClean="0"/>
              <a:t>&lt;area shape=”circle” </a:t>
            </a:r>
            <a:r>
              <a:rPr lang="en-US" i="1" dirty="0" err="1" smtClean="0"/>
              <a:t>coords</a:t>
            </a:r>
            <a:r>
              <a:rPr lang="en-US" i="1" dirty="0" smtClean="0"/>
              <a:t>=”82, 82, 80” </a:t>
            </a:r>
            <a:r>
              <a:rPr lang="en-US" i="1" dirty="0" err="1" smtClean="0"/>
              <a:t>href</a:t>
            </a:r>
            <a:r>
              <a:rPr lang="en-US" i="1" dirty="0" smtClean="0"/>
              <a:t>=”home.htm” alt=”Home Page” /&gt;</a:t>
            </a:r>
          </a:p>
          <a:p>
            <a:r>
              <a:rPr lang="en-US" dirty="0" smtClean="0"/>
              <a:t>Directly below the &lt;area&gt; tag for the circular hotspot, insert the following two rectangular hotspots pointing to the tips.htm and gloss.htm files:</a:t>
            </a:r>
          </a:p>
          <a:p>
            <a:pPr marL="457200" lvl="1" indent="0">
              <a:buNone/>
            </a:pPr>
            <a:r>
              <a:rPr lang="en-US" i="1" dirty="0" smtClean="0"/>
              <a:t>&lt;area shape=”</a:t>
            </a:r>
            <a:r>
              <a:rPr lang="en-US" i="1" dirty="0" err="1" smtClean="0"/>
              <a:t>rect</a:t>
            </a:r>
            <a:r>
              <a:rPr lang="en-US" i="1" dirty="0" smtClean="0"/>
              <a:t>” </a:t>
            </a:r>
            <a:r>
              <a:rPr lang="en-US" i="1" dirty="0" err="1" smtClean="0"/>
              <a:t>coords</a:t>
            </a:r>
            <a:r>
              <a:rPr lang="en-US" i="1" dirty="0" smtClean="0"/>
              <a:t>=”235, 120, 310, 150” </a:t>
            </a:r>
            <a:r>
              <a:rPr lang="en-US" i="1" dirty="0" err="1" smtClean="0"/>
              <a:t>href</a:t>
            </a:r>
            <a:r>
              <a:rPr lang="en-US" i="1" dirty="0" smtClean="0"/>
              <a:t>=”tips.htm” alt=”Tips” /&gt;</a:t>
            </a:r>
          </a:p>
          <a:p>
            <a:pPr marL="457200" lvl="1" indent="0">
              <a:buNone/>
            </a:pPr>
            <a:r>
              <a:rPr lang="en-US" i="1" dirty="0" smtClean="0"/>
              <a:t>&lt;area shape=”</a:t>
            </a:r>
            <a:r>
              <a:rPr lang="en-US" i="1" dirty="0" err="1" smtClean="0"/>
              <a:t>rect</a:t>
            </a:r>
            <a:r>
              <a:rPr lang="en-US" i="1" dirty="0" smtClean="0"/>
              <a:t>” </a:t>
            </a:r>
            <a:r>
              <a:rPr lang="en-US" i="1" dirty="0" err="1" smtClean="0"/>
              <a:t>coords</a:t>
            </a:r>
            <a:r>
              <a:rPr lang="en-US" i="1" dirty="0" smtClean="0"/>
              <a:t>=”340, 120, 510, 150” </a:t>
            </a:r>
            <a:r>
              <a:rPr lang="en-US" i="1" dirty="0" err="1" smtClean="0"/>
              <a:t>href</a:t>
            </a:r>
            <a:r>
              <a:rPr lang="en-US" i="1" dirty="0" smtClean="0"/>
              <a:t>=”gloss.htm” alt=”Glossary” /&gt;</a:t>
            </a:r>
            <a:endParaRPr lang="en-US" i="1" dirty="0"/>
          </a:p>
        </p:txBody>
      </p:sp>
      <p:pic>
        <p:nvPicPr>
          <p:cNvPr id="6" name="Picture 5" descr="Adobe Dreamweaver CS6 - [home.htm]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" t="36478" r="39780" b="43854"/>
          <a:stretch/>
        </p:blipFill>
        <p:spPr>
          <a:xfrm>
            <a:off x="2312894" y="5459505"/>
            <a:ext cx="6832228" cy="13984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339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631"/>
            <a:ext cx="10515600" cy="979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 with Linked Images and Image Maps</a:t>
            </a:r>
            <a:br>
              <a:rPr lang="en-US" dirty="0" smtClean="0"/>
            </a:br>
            <a:r>
              <a:rPr lang="en-US" dirty="0" smtClean="0"/>
              <a:t>	Apply the </a:t>
            </a:r>
            <a:r>
              <a:rPr lang="en-US" dirty="0" err="1" smtClean="0"/>
              <a:t>logomap</a:t>
            </a:r>
            <a:r>
              <a:rPr lang="en-US" dirty="0" smtClean="0"/>
              <a:t> image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following attribute to the &lt;</a:t>
            </a:r>
            <a:r>
              <a:rPr lang="en-US" dirty="0" err="1" smtClean="0"/>
              <a:t>img</a:t>
            </a:r>
            <a:r>
              <a:rPr lang="en-US" dirty="0" smtClean="0"/>
              <a:t>&gt; tag for the </a:t>
            </a:r>
            <a:r>
              <a:rPr lang="en-US" dirty="0" err="1" smtClean="0"/>
              <a:t>CAMshots</a:t>
            </a:r>
            <a:r>
              <a:rPr lang="en-US" dirty="0" smtClean="0"/>
              <a:t> logo: 	</a:t>
            </a:r>
            <a:r>
              <a:rPr lang="en-US" dirty="0" err="1" smtClean="0"/>
              <a:t>usemap</a:t>
            </a:r>
            <a:r>
              <a:rPr lang="en-US" dirty="0" smtClean="0"/>
              <a:t>=”#</a:t>
            </a:r>
            <a:r>
              <a:rPr lang="en-US" dirty="0" err="1" smtClean="0"/>
              <a:t>logomap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Go to page </a:t>
            </a:r>
            <a:r>
              <a:rPr lang="en-US" b="1" dirty="0" smtClean="0"/>
              <a:t>tips.htm</a:t>
            </a:r>
            <a:r>
              <a:rPr lang="en-US" dirty="0" smtClean="0"/>
              <a:t>, </a:t>
            </a:r>
            <a:r>
              <a:rPr lang="en-US" b="1" dirty="0" smtClean="0"/>
              <a:t>gloss.htm</a:t>
            </a:r>
            <a:r>
              <a:rPr lang="en-US" dirty="0" smtClean="0"/>
              <a:t>, and replace the code in the header by the code in page </a:t>
            </a:r>
            <a:r>
              <a:rPr lang="en-US" b="1" dirty="0" smtClean="0"/>
              <a:t>home.htm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183"/>
            <a:ext cx="10515600" cy="670299"/>
          </a:xfrm>
        </p:spPr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reate links to sites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5" y="766482"/>
            <a:ext cx="11057965" cy="5410481"/>
          </a:xfrm>
        </p:spPr>
        <p:txBody>
          <a:bodyPr/>
          <a:lstStyle/>
          <a:p>
            <a:r>
              <a:rPr lang="en-US" dirty="0" smtClean="0"/>
              <a:t>Return to the </a:t>
            </a:r>
            <a:r>
              <a:rPr lang="en-US" b="1" dirty="0" smtClean="0"/>
              <a:t>tips.htm</a:t>
            </a:r>
            <a:r>
              <a:rPr lang="en-US" dirty="0" smtClean="0"/>
              <a:t> file in your text editor.</a:t>
            </a:r>
          </a:p>
          <a:p>
            <a:r>
              <a:rPr lang="en-US" dirty="0" smtClean="0"/>
              <a:t>Scroll to the bottom of the file and locate the definition list containing the list of Web sites.</a:t>
            </a:r>
          </a:p>
          <a:p>
            <a:r>
              <a:rPr lang="en-US" dirty="0" smtClean="0"/>
              <a:t>Mark the entry for Apogee Photo as a hypertext link using the following code: &lt;a </a:t>
            </a:r>
            <a:r>
              <a:rPr lang="en-US" dirty="0" err="1" smtClean="0"/>
              <a:t>href</a:t>
            </a:r>
            <a:r>
              <a:rPr lang="en-US" dirty="0" smtClean="0"/>
              <a:t>=”http://www.apogeephoto.com”&gt;Apogee Photo&lt;/a&gt;</a:t>
            </a:r>
          </a:p>
          <a:p>
            <a:r>
              <a:rPr lang="en-US" dirty="0" smtClean="0"/>
              <a:t>Mark the remaining three entries in the list as hypertext links pointing to each company’s Web site.</a:t>
            </a:r>
            <a:endParaRPr lang="en-US" dirty="0"/>
          </a:p>
        </p:txBody>
      </p:sp>
      <p:pic>
        <p:nvPicPr>
          <p:cNvPr id="4" name="Picture 3" descr="Adobe Dreamweaver CS6 - [tips.htm]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1" t="24185" r="34816" b="43649"/>
          <a:stretch/>
        </p:blipFill>
        <p:spPr>
          <a:xfrm>
            <a:off x="1815352" y="3899646"/>
            <a:ext cx="8563379" cy="27835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935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963835" cy="656850"/>
          </a:xfrm>
        </p:spPr>
        <p:txBody>
          <a:bodyPr>
            <a:normAutofit fontScale="90000"/>
          </a:bodyPr>
          <a:lstStyle/>
          <a:p>
            <a:r>
              <a:rPr lang="en-US" dirty="0"/>
              <a:t>L</a:t>
            </a:r>
            <a:r>
              <a:rPr lang="en-US" dirty="0" smtClean="0"/>
              <a:t>ink to an e-mail address on Gerry’s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6825"/>
            <a:ext cx="12192000" cy="2474258"/>
          </a:xfrm>
        </p:spPr>
        <p:txBody>
          <a:bodyPr>
            <a:normAutofit/>
          </a:bodyPr>
          <a:lstStyle/>
          <a:p>
            <a:r>
              <a:rPr lang="en-US" dirty="0" smtClean="0"/>
              <a:t>Return to the home.htm file in your text editor.</a:t>
            </a:r>
          </a:p>
          <a:p>
            <a:r>
              <a:rPr lang="en-US" dirty="0" smtClean="0"/>
              <a:t>Go to the first paragraph and locate the text contact me.</a:t>
            </a:r>
          </a:p>
          <a:p>
            <a:r>
              <a:rPr lang="en-US" dirty="0" smtClean="0"/>
              <a:t>Mark contact me as a hypertext link using the following code</a:t>
            </a:r>
          </a:p>
          <a:p>
            <a:pPr marL="0" indent="0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=”mailto:ghayward@camshots.com?subject=CAMshots%20Message”&gt; contact me &lt;/a&gt;</a:t>
            </a:r>
            <a:endParaRPr lang="en-US" dirty="0"/>
          </a:p>
        </p:txBody>
      </p:sp>
      <p:pic>
        <p:nvPicPr>
          <p:cNvPr id="4" name="Picture 3" descr="Adobe Dreamweaver CS6 - [home.htm]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8" t="20089" r="44411" b="46107"/>
          <a:stretch/>
        </p:blipFill>
        <p:spPr>
          <a:xfrm>
            <a:off x="1640543" y="3281083"/>
            <a:ext cx="8453714" cy="34021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1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282" y="1"/>
            <a:ext cx="11044518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Case: </a:t>
            </a:r>
            <a:r>
              <a:rPr lang="en-US" dirty="0" err="1" smtClean="0"/>
              <a:t>CAMshots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12192000" cy="11999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Gerry Hayward is an amateur photographer and digital camera enthusiast. He’s creating a Web site named </a:t>
            </a:r>
            <a:r>
              <a:rPr lang="en-US" dirty="0" err="1" smtClean="0"/>
              <a:t>CAMshots</a:t>
            </a:r>
            <a:r>
              <a:rPr lang="en-US" dirty="0" smtClean="0"/>
              <a:t>. He has asked for your help in designing his site and creating links between the pages.</a:t>
            </a:r>
            <a:endParaRPr lang="en-US" dirty="0"/>
          </a:p>
        </p:txBody>
      </p:sp>
      <p:pic>
        <p:nvPicPr>
          <p:cNvPr id="4" name="Picture 3" descr="CAMshots Home Page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8" t="10665" r="21140" b="13941"/>
          <a:stretch/>
        </p:blipFill>
        <p:spPr>
          <a:xfrm>
            <a:off x="2342029" y="1808257"/>
            <a:ext cx="6979023" cy="49485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54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184"/>
            <a:ext cx="10515600" cy="6434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Specify a link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494" y="884331"/>
            <a:ext cx="10515600" cy="4351338"/>
          </a:xfrm>
        </p:spPr>
        <p:txBody>
          <a:bodyPr/>
          <a:lstStyle/>
          <a:p>
            <a:r>
              <a:rPr lang="en-US" dirty="0" smtClean="0"/>
              <a:t>Return to the </a:t>
            </a:r>
            <a:r>
              <a:rPr lang="en-US" b="1" dirty="0" smtClean="0"/>
              <a:t>tips.htm</a:t>
            </a:r>
            <a:r>
              <a:rPr lang="en-US" dirty="0" smtClean="0"/>
              <a:t> file in your text editor.</a:t>
            </a:r>
          </a:p>
          <a:p>
            <a:r>
              <a:rPr lang="en-US" dirty="0" smtClean="0"/>
              <a:t>Scroll to the bottom of the file and locate the four links to the external Web sites.</a:t>
            </a:r>
          </a:p>
          <a:p>
            <a:r>
              <a:rPr lang="en-US" dirty="0" smtClean="0"/>
              <a:t>Within each of the opening &lt;a&gt; tags, insert the following attribute:</a:t>
            </a:r>
          </a:p>
          <a:p>
            <a:pPr marL="457200" lvl="1" indent="0">
              <a:buNone/>
            </a:pPr>
            <a:r>
              <a:rPr lang="en-US" dirty="0" smtClean="0"/>
              <a:t>	target=”new”</a:t>
            </a:r>
            <a:endParaRPr lang="en-US" dirty="0"/>
          </a:p>
        </p:txBody>
      </p:sp>
      <p:pic>
        <p:nvPicPr>
          <p:cNvPr id="4" name="Picture 3" descr="Adobe Dreamweaver CS6 - [tips.htm]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t="23366" r="28087" b="43444"/>
          <a:stretch/>
        </p:blipFill>
        <p:spPr>
          <a:xfrm>
            <a:off x="623469" y="3390247"/>
            <a:ext cx="10541649" cy="31450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50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184"/>
            <a:ext cx="10515600" cy="6030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 with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65" y="699247"/>
            <a:ext cx="10963835" cy="5477716"/>
          </a:xfrm>
        </p:spPr>
        <p:txBody>
          <a:bodyPr>
            <a:normAutofit/>
          </a:bodyPr>
          <a:lstStyle/>
          <a:p>
            <a:r>
              <a:rPr lang="en-US" dirty="0" smtClean="0"/>
              <a:t>To be noticed on the Web, a site needs to include information about itself for search engines to read and add to their search indices. Information about a site is called </a:t>
            </a:r>
            <a:r>
              <a:rPr lang="en-US" b="1" dirty="0" smtClean="0"/>
              <a:t>metadata</a:t>
            </a:r>
            <a:r>
              <a:rPr lang="en-US" dirty="0" smtClean="0"/>
              <a:t>.</a:t>
            </a:r>
          </a:p>
          <a:p>
            <a:r>
              <a:rPr lang="en-US" dirty="0"/>
              <a:t>Return to the </a:t>
            </a:r>
            <a:r>
              <a:rPr lang="en-US" b="1" dirty="0"/>
              <a:t>home.htm </a:t>
            </a:r>
            <a:r>
              <a:rPr lang="en-US" dirty="0"/>
              <a:t>file in your text </a:t>
            </a:r>
            <a:r>
              <a:rPr lang="en-US" dirty="0" smtClean="0"/>
              <a:t>editor.</a:t>
            </a:r>
          </a:p>
          <a:p>
            <a:r>
              <a:rPr lang="en-US" dirty="0" smtClean="0"/>
              <a:t>Directly </a:t>
            </a:r>
            <a:r>
              <a:rPr lang="en-US" dirty="0"/>
              <a:t>below the meta element that defines the document’s character set, </a:t>
            </a:r>
            <a:r>
              <a:rPr lang="en-US" dirty="0" smtClean="0"/>
              <a:t>insert the </a:t>
            </a:r>
            <a:r>
              <a:rPr lang="en-US" dirty="0"/>
              <a:t>following meta </a:t>
            </a:r>
            <a:r>
              <a:rPr lang="en-US" dirty="0" smtClean="0"/>
              <a:t>elements: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&lt;meta name=”author” content=”</a:t>
            </a:r>
            <a:r>
              <a:rPr lang="en-US" i="1" dirty="0"/>
              <a:t>your name</a:t>
            </a:r>
            <a:r>
              <a:rPr lang="en-US" dirty="0"/>
              <a:t>” /&gt;</a:t>
            </a:r>
          </a:p>
          <a:p>
            <a:pPr marL="457200" lvl="1" indent="0">
              <a:buNone/>
            </a:pPr>
            <a:r>
              <a:rPr lang="en-US" dirty="0"/>
              <a:t>&lt;meta name=”description” content=”A site for sharing information </a:t>
            </a:r>
            <a:r>
              <a:rPr lang="en-US" dirty="0" smtClean="0"/>
              <a:t>on digital </a:t>
            </a:r>
            <a:r>
              <a:rPr lang="en-US" dirty="0"/>
              <a:t>photography and cameras” /&gt;</a:t>
            </a:r>
          </a:p>
          <a:p>
            <a:pPr marL="457200" lvl="1" indent="0">
              <a:buNone/>
            </a:pPr>
            <a:r>
              <a:rPr lang="en-US" dirty="0"/>
              <a:t>&lt;meta name=”keywords” content=”photography, cameras, </a:t>
            </a:r>
            <a:r>
              <a:rPr lang="en-US" dirty="0" smtClean="0"/>
              <a:t>digital imaging</a:t>
            </a:r>
            <a:r>
              <a:rPr lang="en-US" dirty="0"/>
              <a:t>” /&gt;</a:t>
            </a:r>
          </a:p>
          <a:p>
            <a:endParaRPr lang="en-US" dirty="0"/>
          </a:p>
        </p:txBody>
      </p:sp>
      <p:pic>
        <p:nvPicPr>
          <p:cNvPr id="4" name="Picture 3" descr="Adobe Dreamweaver CS6 - [home.htm]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27873" r="30404" b="58605"/>
          <a:stretch/>
        </p:blipFill>
        <p:spPr>
          <a:xfrm>
            <a:off x="475129" y="5150223"/>
            <a:ext cx="11241742" cy="1336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34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245658" y="0"/>
            <a:ext cx="6696635" cy="6641174"/>
            <a:chOff x="0" y="1673"/>
            <a:chExt cx="4087906" cy="4391764"/>
          </a:xfrm>
        </p:grpSpPr>
        <p:pic>
          <p:nvPicPr>
            <p:cNvPr id="9" name="Picture 8" descr="CAMshots Tips of the Week - Mozilla Firefox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3"/>
              <a:ext cx="4087906" cy="2298325"/>
            </a:xfrm>
            <a:prstGeom prst="rect">
              <a:avLst/>
            </a:prstGeom>
          </p:spPr>
        </p:pic>
        <p:pic>
          <p:nvPicPr>
            <p:cNvPr id="10" name="Picture 9" descr="CAMshots Tips of the Week - Mozilla Firefox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" y="2098293"/>
              <a:ext cx="4082248" cy="2295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17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Mshots Digital Photography Glossary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4" r="21471"/>
          <a:stretch/>
        </p:blipFill>
        <p:spPr>
          <a:xfrm>
            <a:off x="2460812" y="1673"/>
            <a:ext cx="7113494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 Gerry’s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1663"/>
            <a:ext cx="12192000" cy="5560453"/>
          </a:xfrm>
        </p:spPr>
        <p:txBody>
          <a:bodyPr>
            <a:noAutofit/>
          </a:bodyPr>
          <a:lstStyle/>
          <a:p>
            <a:pPr marL="349250" indent="-349250">
              <a:buFont typeface="+mj-lt"/>
              <a:buAutoNum type="arabicPeriod"/>
            </a:pPr>
            <a:r>
              <a:rPr lang="en-US" dirty="0" smtClean="0"/>
              <a:t>Start your text editor, and then open the hometxt.htm, tipstxt.htm, and glosstxt.htm files, located in the tutorial.02\tutorial folder included with your Data Files.</a:t>
            </a:r>
          </a:p>
          <a:p>
            <a:pPr marL="349250" indent="-349250">
              <a:buFont typeface="+mj-lt"/>
              <a:buAutoNum type="arabicPeriod"/>
            </a:pPr>
            <a:r>
              <a:rPr lang="en-US" dirty="0" smtClean="0"/>
              <a:t>Within each file, go to the comment section at the top of the file and add your name and the date in the space provided.</a:t>
            </a:r>
          </a:p>
          <a:p>
            <a:pPr marL="349250" indent="-349250">
              <a:buFont typeface="+mj-lt"/>
              <a:buAutoNum type="arabicPeriod"/>
            </a:pPr>
            <a:r>
              <a:rPr lang="en-US" dirty="0" smtClean="0"/>
              <a:t>Save the files as </a:t>
            </a:r>
            <a:r>
              <a:rPr lang="en-US" b="1" dirty="0" smtClean="0"/>
              <a:t>home.htm</a:t>
            </a:r>
            <a:r>
              <a:rPr lang="en-US" dirty="0" smtClean="0"/>
              <a:t>, </a:t>
            </a:r>
            <a:r>
              <a:rPr lang="en-US" b="1" dirty="0" smtClean="0"/>
              <a:t>tips.htm</a:t>
            </a:r>
            <a:r>
              <a:rPr lang="en-US" dirty="0" smtClean="0"/>
              <a:t>, and </a:t>
            </a:r>
            <a:r>
              <a:rPr lang="en-US" b="1" dirty="0" smtClean="0"/>
              <a:t>gloss.htm</a:t>
            </a:r>
            <a:r>
              <a:rPr lang="en-US" dirty="0" smtClean="0"/>
              <a:t>, respectively, in the tutorial.02\tutorial folder.</a:t>
            </a:r>
          </a:p>
          <a:p>
            <a:pPr marL="349250" indent="-349250">
              <a:buFont typeface="+mj-lt"/>
              <a:buAutoNum type="arabicPeriod"/>
            </a:pPr>
            <a:r>
              <a:rPr lang="en-US" dirty="0" smtClean="0"/>
              <a:t>Take some time to review the HTML code within each document so that you understand the structure and content of the files.</a:t>
            </a:r>
          </a:p>
          <a:p>
            <a:pPr marL="349250" indent="-349250">
              <a:buFont typeface="+mj-lt"/>
              <a:buAutoNum type="arabicPeriod"/>
            </a:pPr>
            <a:r>
              <a:rPr lang="en-US" dirty="0" smtClean="0"/>
              <a:t>Start your Web browser and open the </a:t>
            </a:r>
            <a:r>
              <a:rPr lang="en-US" b="1" dirty="0" smtClean="0"/>
              <a:t>home.htm</a:t>
            </a:r>
            <a:r>
              <a:rPr lang="en-US" dirty="0" smtClean="0"/>
              <a:t>, </a:t>
            </a:r>
            <a:r>
              <a:rPr lang="en-US" b="1" dirty="0" smtClean="0"/>
              <a:t>tips.htm</a:t>
            </a:r>
            <a:r>
              <a:rPr lang="en-US" dirty="0" smtClean="0"/>
              <a:t>, and </a:t>
            </a:r>
            <a:r>
              <a:rPr lang="en-US" b="1" dirty="0" smtClean="0"/>
              <a:t>gloss.htm</a:t>
            </a:r>
            <a:r>
              <a:rPr lang="en-US" dirty="0" smtClean="0"/>
              <a:t> files. The figure below shows the current layout and appearance of Gerry’s three Web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3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729" y="107576"/>
            <a:ext cx="10515600" cy="5761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 Gerry’s Web pages</a:t>
            </a:r>
            <a:endParaRPr lang="en-US" dirty="0"/>
          </a:p>
        </p:txBody>
      </p:sp>
      <p:pic>
        <p:nvPicPr>
          <p:cNvPr id="4" name="Content Placeholder 3" descr="Adobe Acrobat Professional - [New Perspectives on HTML and CSS 6th Edition - Comprehensive.pdf]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6" t="30358" r="13787" b="29158"/>
          <a:stretch/>
        </p:blipFill>
        <p:spPr>
          <a:xfrm>
            <a:off x="0" y="941293"/>
            <a:ext cx="12192000" cy="550741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68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631"/>
            <a:ext cx="10515600" cy="629957"/>
          </a:xfrm>
        </p:spPr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reate the navigation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65" y="739588"/>
            <a:ext cx="10963835" cy="6118412"/>
          </a:xfrm>
        </p:spPr>
        <p:txBody>
          <a:bodyPr>
            <a:normAutofit/>
          </a:bodyPr>
          <a:lstStyle/>
          <a:p>
            <a:r>
              <a:rPr lang="en-US" dirty="0" smtClean="0"/>
              <a:t>Return to the </a:t>
            </a:r>
            <a:r>
              <a:rPr lang="en-US" b="1" dirty="0" smtClean="0"/>
              <a:t>home.htm</a:t>
            </a:r>
            <a:r>
              <a:rPr lang="en-US" dirty="0" smtClean="0"/>
              <a:t> file in your text editor</a:t>
            </a:r>
          </a:p>
          <a:p>
            <a:r>
              <a:rPr lang="en-US" dirty="0" smtClean="0"/>
              <a:t>At the top of the file directly below the header element, insert the following code as shown below:</a:t>
            </a:r>
          </a:p>
          <a:p>
            <a:pPr marL="1371600" lvl="3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pPr marL="1828800" lvl="4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2286000" lvl="5" indent="0">
              <a:buNone/>
            </a:pPr>
            <a:r>
              <a:rPr lang="en-US" dirty="0" smtClean="0"/>
              <a:t>&lt;li&gt;Home&lt;/li&gt;</a:t>
            </a:r>
          </a:p>
          <a:p>
            <a:pPr marL="2286000" lvl="5" indent="0">
              <a:buNone/>
            </a:pPr>
            <a:r>
              <a:rPr lang="en-US" dirty="0" smtClean="0"/>
              <a:t>&lt;li&gt;Tips&lt;/li&gt;</a:t>
            </a:r>
          </a:p>
          <a:p>
            <a:pPr marL="2286000" lvl="5" indent="0">
              <a:buNone/>
            </a:pPr>
            <a:r>
              <a:rPr lang="en-US" dirty="0" smtClean="0"/>
              <a:t>&lt;li&gt;Glossary&lt;/li&gt;</a:t>
            </a:r>
          </a:p>
          <a:p>
            <a:pPr marL="1828800" lvl="4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371600" lvl="3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pPr marL="457200" lvl="3" indent="-457200"/>
            <a:r>
              <a:rPr lang="en-US" sz="2800" dirty="0"/>
              <a:t>Go to the </a:t>
            </a:r>
            <a:r>
              <a:rPr lang="en-US" sz="2800" b="1" dirty="0" smtClean="0"/>
              <a:t>gloss.htm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sz="2800" b="1" dirty="0" smtClean="0"/>
              <a:t>tips.htm</a:t>
            </a:r>
            <a:r>
              <a:rPr lang="en-US" sz="2800" dirty="0" smtClean="0"/>
              <a:t> in </a:t>
            </a:r>
            <a:r>
              <a:rPr lang="en-US" sz="2800" dirty="0"/>
              <a:t>your text </a:t>
            </a:r>
            <a:r>
              <a:rPr lang="en-US" sz="2800" dirty="0" smtClean="0"/>
              <a:t>editor</a:t>
            </a:r>
            <a:br>
              <a:rPr lang="en-US" sz="2800" dirty="0" smtClean="0"/>
            </a:br>
            <a:r>
              <a:rPr lang="en-US" sz="2800" dirty="0" smtClean="0"/>
              <a:t>and add </a:t>
            </a:r>
            <a:r>
              <a:rPr lang="en-US" sz="2800" dirty="0"/>
              <a:t>a navigation list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to </a:t>
            </a:r>
            <a:r>
              <a:rPr lang="en-US" sz="2800" dirty="0"/>
              <a:t>that file</a:t>
            </a:r>
            <a:r>
              <a:rPr lang="en-US" sz="2800" dirty="0" smtClean="0"/>
              <a:t>.</a:t>
            </a:r>
          </a:p>
          <a:p>
            <a:pPr marL="457200" lvl="3" indent="-457200"/>
            <a:r>
              <a:rPr lang="en-US" sz="2800" dirty="0" smtClean="0"/>
              <a:t>Refresh pages on your web</a:t>
            </a:r>
            <a:br>
              <a:rPr lang="en-US" sz="2800" dirty="0" smtClean="0"/>
            </a:br>
            <a:r>
              <a:rPr lang="en-US" sz="2800" dirty="0" smtClean="0"/>
              <a:t>browser</a:t>
            </a:r>
            <a:endParaRPr lang="en-US" sz="2800" dirty="0"/>
          </a:p>
        </p:txBody>
      </p:sp>
      <p:pic>
        <p:nvPicPr>
          <p:cNvPr id="4" name="Picture 3" descr="Adobe Dreamweaver CS6 - [home.htm]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9" t="17015" r="63272" b="51639"/>
          <a:stretch/>
        </p:blipFill>
        <p:spPr>
          <a:xfrm>
            <a:off x="4921624" y="2622176"/>
            <a:ext cx="7069020" cy="40206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52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185"/>
            <a:ext cx="10515600" cy="616510"/>
          </a:xfrm>
        </p:spPr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reate a hypertext link to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2695"/>
            <a:ext cx="12192000" cy="4464423"/>
          </a:xfrm>
        </p:spPr>
        <p:txBody>
          <a:bodyPr>
            <a:normAutofit/>
          </a:bodyPr>
          <a:lstStyle/>
          <a:p>
            <a:r>
              <a:rPr lang="en-US" dirty="0" smtClean="0"/>
              <a:t>Return to the </a:t>
            </a:r>
            <a:r>
              <a:rPr lang="en-US" b="1" dirty="0" smtClean="0"/>
              <a:t>home.htm</a:t>
            </a:r>
            <a:r>
              <a:rPr lang="en-US" dirty="0" smtClean="0"/>
              <a:t> file in your text editor and go to the navigation list at the top of the page.</a:t>
            </a:r>
          </a:p>
          <a:p>
            <a:r>
              <a:rPr lang="en-US" dirty="0" smtClean="0"/>
              <a:t>Mark the text Home as a hypertext link using a set of &lt;a&gt; tags as follows: </a:t>
            </a:r>
            <a:br>
              <a:rPr lang="en-US" dirty="0" smtClean="0"/>
            </a:br>
            <a:r>
              <a:rPr lang="en-US" dirty="0" smtClean="0"/>
              <a:t>	&lt;a </a:t>
            </a:r>
            <a:r>
              <a:rPr lang="en-US" dirty="0" err="1" smtClean="0"/>
              <a:t>href</a:t>
            </a:r>
            <a:r>
              <a:rPr lang="en-US" dirty="0" smtClean="0"/>
              <a:t>=”home.htm”&gt;Home&lt;/a&gt;</a:t>
            </a:r>
          </a:p>
          <a:p>
            <a:r>
              <a:rPr lang="en-US" dirty="0" smtClean="0"/>
              <a:t>Mark the text Tips as a hypertext link using the following code:</a:t>
            </a:r>
            <a:br>
              <a:rPr lang="en-US" dirty="0" smtClean="0"/>
            </a:br>
            <a:r>
              <a:rPr lang="en-US" dirty="0" smtClean="0"/>
              <a:t>	&lt;a </a:t>
            </a:r>
            <a:r>
              <a:rPr lang="en-US" dirty="0" err="1" smtClean="0"/>
              <a:t>href</a:t>
            </a:r>
            <a:r>
              <a:rPr lang="en-US" dirty="0" smtClean="0"/>
              <a:t>=”tips.htm”&gt;Tips&lt;/a&gt;</a:t>
            </a:r>
          </a:p>
          <a:p>
            <a:r>
              <a:rPr lang="en-US" dirty="0" smtClean="0"/>
              <a:t>Mark the text Glossary as a hypertext link as follows:</a:t>
            </a:r>
            <a:br>
              <a:rPr lang="en-US" dirty="0" smtClean="0"/>
            </a:br>
            <a:r>
              <a:rPr lang="en-US" dirty="0" smtClean="0"/>
              <a:t>	&lt;a </a:t>
            </a:r>
            <a:r>
              <a:rPr lang="en-US" dirty="0" err="1" smtClean="0"/>
              <a:t>href</a:t>
            </a:r>
            <a:r>
              <a:rPr lang="en-US" dirty="0" smtClean="0"/>
              <a:t>=”gloss.htm”&gt;Glossary&lt;/a&gt;</a:t>
            </a:r>
          </a:p>
          <a:p>
            <a:r>
              <a:rPr lang="en-US" dirty="0" smtClean="0"/>
              <a:t>Go to the </a:t>
            </a:r>
            <a:r>
              <a:rPr lang="en-US" b="1" dirty="0" smtClean="0"/>
              <a:t>tips.htm</a:t>
            </a:r>
            <a:r>
              <a:rPr lang="en-US" dirty="0" smtClean="0"/>
              <a:t>, </a:t>
            </a:r>
            <a:r>
              <a:rPr lang="en-US" b="1" dirty="0" smtClean="0"/>
              <a:t>gloss.htm</a:t>
            </a:r>
            <a:r>
              <a:rPr lang="en-US" dirty="0" smtClean="0"/>
              <a:t> in your text editor and then change the text of the navigation list to hypertext links</a:t>
            </a:r>
            <a:endParaRPr lang="en-US" dirty="0"/>
          </a:p>
        </p:txBody>
      </p:sp>
      <p:pic>
        <p:nvPicPr>
          <p:cNvPr id="4" name="Picture 3" descr="Adobe Dreamweaver CS6 - [home.htm]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6" t="30742" r="58419" b="51639"/>
          <a:stretch/>
        </p:blipFill>
        <p:spPr>
          <a:xfrm>
            <a:off x="3272116" y="5177118"/>
            <a:ext cx="5648542" cy="1680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75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941" y="260466"/>
            <a:ext cx="10515600" cy="6434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Linking to Locations within a Document</a:t>
            </a:r>
            <a:br>
              <a:rPr lang="en-US" dirty="0" smtClean="0"/>
            </a:br>
            <a:r>
              <a:rPr lang="en-US" dirty="0" smtClean="0"/>
              <a:t>	Create the navigation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88"/>
            <a:ext cx="12192000" cy="4980175"/>
          </a:xfrm>
        </p:spPr>
        <p:txBody>
          <a:bodyPr>
            <a:normAutofit/>
          </a:bodyPr>
          <a:lstStyle/>
          <a:p>
            <a:r>
              <a:rPr lang="en-US" dirty="0" smtClean="0"/>
              <a:t>Return to the </a:t>
            </a:r>
            <a:r>
              <a:rPr lang="en-US" b="1" dirty="0" smtClean="0"/>
              <a:t>gloss.htm</a:t>
            </a:r>
            <a:r>
              <a:rPr lang="en-US" dirty="0" smtClean="0"/>
              <a:t> file in your text editor</a:t>
            </a:r>
          </a:p>
          <a:p>
            <a:r>
              <a:rPr lang="en-US" dirty="0" smtClean="0"/>
              <a:t>Scroll down to the section element. Directly below the h1 Glossary heading, insert the following navigation list</a:t>
            </a:r>
          </a:p>
          <a:p>
            <a:pPr marL="1371600" lvl="3" indent="0">
              <a:buNone/>
            </a:pPr>
            <a:r>
              <a:rPr lang="pt-BR" dirty="0" smtClean="0"/>
              <a:t>&lt;nav&gt;</a:t>
            </a:r>
          </a:p>
          <a:p>
            <a:pPr marL="1371600" lvl="3" indent="0">
              <a:buNone/>
            </a:pPr>
            <a:r>
              <a:rPr lang="pt-BR" dirty="0" smtClean="0"/>
              <a:t>	[A] [B] [C] [D] [E] [F] [G] [H] [I] [J] [K] [L] [M] [N] [O] [P] [Q] [R] [S] [T] [U] [V] [W] [X] [Y] [Z]</a:t>
            </a:r>
          </a:p>
          <a:p>
            <a:pPr marL="1371600" lvl="3" indent="0">
              <a:buNone/>
            </a:pPr>
            <a:r>
              <a:rPr lang="pt-BR" dirty="0" smtClean="0"/>
              <a:t>&lt;/nav&gt;</a:t>
            </a:r>
            <a:endParaRPr lang="en-US" dirty="0"/>
          </a:p>
        </p:txBody>
      </p:sp>
      <p:pic>
        <p:nvPicPr>
          <p:cNvPr id="4" name="Picture 3" descr="Adobe Dreamweaver CS6 - [gloss.htm]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2" t="30947" r="69669" b="47746"/>
          <a:stretch/>
        </p:blipFill>
        <p:spPr>
          <a:xfrm>
            <a:off x="3030070" y="3482787"/>
            <a:ext cx="6127376" cy="32022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69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1250</Words>
  <Application>Microsoft Office PowerPoint</Application>
  <PresentationFormat>Widescreen</PresentationFormat>
  <Paragraphs>107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Developing a Web Site</vt:lpstr>
      <vt:lpstr>Case: CAMshots</vt:lpstr>
      <vt:lpstr>PowerPoint Presentation</vt:lpstr>
      <vt:lpstr>PowerPoint Presentation</vt:lpstr>
      <vt:lpstr>View Gerry’s Web pages</vt:lpstr>
      <vt:lpstr>View Gerry’s Web pages</vt:lpstr>
      <vt:lpstr>Create the navigation list</vt:lpstr>
      <vt:lpstr>Create a hypertext link to a document</vt:lpstr>
      <vt:lpstr>Linking to Locations within a Document  Create the navigation list</vt:lpstr>
      <vt:lpstr>Linking to Locations within a Document  Marking Locations with the id Attribute</vt:lpstr>
      <vt:lpstr>Linking to Locations within a Document  Mark the top of the page</vt:lpstr>
      <vt:lpstr>Linking to Locations within a Document  Link to an id, change the list of letters to text links</vt:lpstr>
      <vt:lpstr>Creating Links to ids in Other Documents  Mark the glossary entries</vt:lpstr>
      <vt:lpstr>Creating Links to ids in Other Documents  Create links to the glossary entries</vt:lpstr>
      <vt:lpstr>Working with Linked Images and Image Maps  Link the Photo of the Month image</vt:lpstr>
      <vt:lpstr>Working with Linked Images and Image Maps  Create an image map</vt:lpstr>
      <vt:lpstr>Working with Linked Images and Image Maps  Apply the logomap image map</vt:lpstr>
      <vt:lpstr>Create links to sites on the Web</vt:lpstr>
      <vt:lpstr>Link to an e-mail address on Gerry’s home page</vt:lpstr>
      <vt:lpstr>Specify a link target</vt:lpstr>
      <vt:lpstr>Working with Metadata</vt:lpstr>
    </vt:vector>
  </TitlesOfParts>
  <Company>SaigonTech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Web Site</dc:title>
  <dc:creator>Minh Fi Truong</dc:creator>
  <cp:lastModifiedBy>Minh Fi Truong</cp:lastModifiedBy>
  <cp:revision>37</cp:revision>
  <dcterms:created xsi:type="dcterms:W3CDTF">2015-06-22T02:16:00Z</dcterms:created>
  <dcterms:modified xsi:type="dcterms:W3CDTF">2015-06-22T05:07:20Z</dcterms:modified>
</cp:coreProperties>
</file>