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Impact" pitchFamily="34" charset="0"/>
      <p:regular r:id="rId21"/>
    </p:embeddedFont>
    <p:embeddedFont>
      <p:font typeface="Montserrat" charset="-94"/>
      <p:regular r:id="rId22"/>
      <p:bold r:id="rId23"/>
      <p:italic r:id="rId24"/>
      <p:boldItalic r:id="rId25"/>
    </p:embeddedFont>
    <p:embeddedFont>
      <p:font typeface="Lato" charset="-94"/>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80e8e624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180e8e624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80e8e624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80e8e624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81f821b8b_7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81f821b8b_7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80e8e624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80e8e624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80e8e624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80e8e624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80e8e624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80e8e624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80e8e624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80e8e624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841bc89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1841bc89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80e8e62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80e8e62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416c560d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416c560d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1f821b8b_7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1f821b8b_7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80e8e624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80e8e624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80e8e624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80e8e624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80e8e624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80e8e624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80e8e624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80e8e624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80e8e624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180e8e624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80e8e624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80e8e624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654050" y="839500"/>
            <a:ext cx="4587000" cy="3521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tr" sz="5900">
                <a:latin typeface="Impact"/>
                <a:ea typeface="Impact"/>
                <a:cs typeface="Impact"/>
                <a:sym typeface="Impact"/>
              </a:rPr>
              <a:t>Defender of the Galaxy</a:t>
            </a:r>
            <a:endParaRPr sz="5900">
              <a:latin typeface="Impact"/>
              <a:ea typeface="Impact"/>
              <a:cs typeface="Impact"/>
              <a:sym typeface="Impact"/>
            </a:endParaRPr>
          </a:p>
        </p:txBody>
      </p:sp>
      <p:sp>
        <p:nvSpPr>
          <p:cNvPr id="135" name="Google Shape;135;p13"/>
          <p:cNvSpPr txBox="1"/>
          <p:nvPr/>
        </p:nvSpPr>
        <p:spPr>
          <a:xfrm>
            <a:off x="5412750" y="3674575"/>
            <a:ext cx="32313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100">
                <a:solidFill>
                  <a:srgbClr val="CCCCCC"/>
                </a:solidFill>
                <a:latin typeface="Lato"/>
                <a:ea typeface="Lato"/>
                <a:cs typeface="Lato"/>
                <a:sym typeface="Lato"/>
              </a:rPr>
              <a:t>Mert Fidan </a:t>
            </a:r>
            <a:endParaRPr sz="1100">
              <a:solidFill>
                <a:srgbClr val="CCCCCC"/>
              </a:solidFill>
              <a:latin typeface="Lato"/>
              <a:ea typeface="Lato"/>
              <a:cs typeface="Lato"/>
              <a:sym typeface="Lato"/>
            </a:endParaRPr>
          </a:p>
          <a:p>
            <a:pPr marL="0" lvl="0" indent="0" algn="l" rtl="0">
              <a:spcBef>
                <a:spcPts val="0"/>
              </a:spcBef>
              <a:spcAft>
                <a:spcPts val="0"/>
              </a:spcAft>
              <a:buNone/>
            </a:pPr>
            <a:r>
              <a:rPr lang="tr" sz="1100">
                <a:solidFill>
                  <a:srgbClr val="CCCCCC"/>
                </a:solidFill>
                <a:latin typeface="Lato"/>
                <a:ea typeface="Lato"/>
                <a:cs typeface="Lato"/>
                <a:sym typeface="Lato"/>
              </a:rPr>
              <a:t>İrfan Hakan Karakoç </a:t>
            </a:r>
            <a:endParaRPr sz="1100">
              <a:solidFill>
                <a:srgbClr val="CCCCCC"/>
              </a:solidFill>
              <a:latin typeface="Lato"/>
              <a:ea typeface="Lato"/>
              <a:cs typeface="Lato"/>
              <a:sym typeface="Lato"/>
            </a:endParaRPr>
          </a:p>
          <a:p>
            <a:pPr marL="0" lvl="0" indent="0" algn="l" rtl="0">
              <a:spcBef>
                <a:spcPts val="0"/>
              </a:spcBef>
              <a:spcAft>
                <a:spcPts val="0"/>
              </a:spcAft>
              <a:buNone/>
            </a:pPr>
            <a:r>
              <a:rPr lang="tr" sz="1100">
                <a:solidFill>
                  <a:srgbClr val="CCCCCC"/>
                </a:solidFill>
                <a:latin typeface="Lato"/>
                <a:ea typeface="Lato"/>
                <a:cs typeface="Lato"/>
                <a:sym typeface="Lato"/>
              </a:rPr>
              <a:t>Umut Arda Filiz </a:t>
            </a:r>
            <a:endParaRPr sz="1100">
              <a:solidFill>
                <a:srgbClr val="CCCCCC"/>
              </a:solidFill>
              <a:latin typeface="Lato"/>
              <a:ea typeface="Lato"/>
              <a:cs typeface="Lato"/>
              <a:sym typeface="Lato"/>
            </a:endParaRPr>
          </a:p>
          <a:p>
            <a:pPr marL="0" lvl="0" indent="0" algn="l" rtl="0">
              <a:spcBef>
                <a:spcPts val="0"/>
              </a:spcBef>
              <a:spcAft>
                <a:spcPts val="0"/>
              </a:spcAft>
              <a:buNone/>
            </a:pPr>
            <a:r>
              <a:rPr lang="tr" sz="1100">
                <a:solidFill>
                  <a:srgbClr val="CCCCCC"/>
                </a:solidFill>
                <a:latin typeface="Lato"/>
                <a:ea typeface="Lato"/>
                <a:cs typeface="Lato"/>
                <a:sym typeface="Lato"/>
              </a:rPr>
              <a:t>Tolga Han Arslan  </a:t>
            </a:r>
            <a:endParaRPr sz="1100">
              <a:solidFill>
                <a:srgbClr val="CCCCCC"/>
              </a:solidFill>
              <a:latin typeface="Lato"/>
              <a:ea typeface="Lato"/>
              <a:cs typeface="Lato"/>
              <a:sym typeface="Lato"/>
            </a:endParaRPr>
          </a:p>
          <a:p>
            <a:pPr marL="0" lvl="0" indent="0" algn="l" rtl="0">
              <a:spcBef>
                <a:spcPts val="0"/>
              </a:spcBef>
              <a:spcAft>
                <a:spcPts val="0"/>
              </a:spcAft>
              <a:buNone/>
            </a:pPr>
            <a:r>
              <a:rPr lang="tr" sz="1100">
                <a:solidFill>
                  <a:srgbClr val="CCCCCC"/>
                </a:solidFill>
                <a:latin typeface="Lato"/>
                <a:ea typeface="Lato"/>
                <a:cs typeface="Lato"/>
                <a:sym typeface="Lato"/>
              </a:rPr>
              <a:t> Ahmet Orhun Saka </a:t>
            </a:r>
            <a:endParaRPr sz="1100">
              <a:solidFill>
                <a:srgbClr val="CCCCCC"/>
              </a:solidFill>
              <a:latin typeface="Lato"/>
              <a:ea typeface="Lato"/>
              <a:cs typeface="Lato"/>
              <a:sym typeface="Lato"/>
            </a:endParaRPr>
          </a:p>
        </p:txBody>
      </p:sp>
      <p:sp>
        <p:nvSpPr>
          <p:cNvPr id="136" name="Google Shape;13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a:t>
            </a:fld>
            <a:endParaRPr/>
          </a:p>
        </p:txBody>
      </p:sp>
      <p:sp>
        <p:nvSpPr>
          <p:cNvPr id="137" name="Google Shape;137;p13"/>
          <p:cNvSpPr txBox="1"/>
          <p:nvPr/>
        </p:nvSpPr>
        <p:spPr>
          <a:xfrm>
            <a:off x="5673950" y="354925"/>
            <a:ext cx="32313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3600">
                <a:solidFill>
                  <a:schemeClr val="lt1"/>
                </a:solidFill>
                <a:latin typeface="Impact"/>
                <a:ea typeface="Impact"/>
                <a:cs typeface="Impact"/>
                <a:sym typeface="Impact"/>
              </a:rPr>
              <a:t>Group C</a:t>
            </a:r>
            <a:endParaRPr sz="3600">
              <a:solidFill>
                <a:schemeClr val="lt1"/>
              </a:solidFill>
              <a:latin typeface="Impact"/>
              <a:ea typeface="Impact"/>
              <a:cs typeface="Impact"/>
              <a:sym typeface="Impact"/>
            </a:endParaRPr>
          </a:p>
          <a:p>
            <a:pPr marL="0" lvl="0" indent="0" algn="ctr" rtl="0">
              <a:spcBef>
                <a:spcPts val="0"/>
              </a:spcBef>
              <a:spcAft>
                <a:spcPts val="0"/>
              </a:spcAft>
              <a:buNone/>
            </a:pPr>
            <a:r>
              <a:rPr lang="tr" sz="3600">
                <a:solidFill>
                  <a:schemeClr val="lt1"/>
                </a:solidFill>
                <a:latin typeface="Impact"/>
                <a:ea typeface="Impact"/>
                <a:cs typeface="Impact"/>
                <a:sym typeface="Impact"/>
              </a:rPr>
              <a:t>Aynen</a:t>
            </a:r>
            <a:endParaRPr sz="3600">
              <a:solidFill>
                <a:schemeClr val="lt1"/>
              </a:solidFill>
              <a:latin typeface="Impact"/>
              <a:ea typeface="Impact"/>
              <a:cs typeface="Impact"/>
              <a:sym typeface="Impact"/>
            </a:endParaRPr>
          </a:p>
        </p:txBody>
      </p:sp>
      <p:sp>
        <p:nvSpPr>
          <p:cNvPr id="6" name="5 Metin kutusu"/>
          <p:cNvSpPr txBox="1"/>
          <p:nvPr/>
        </p:nvSpPr>
        <p:spPr>
          <a:xfrm>
            <a:off x="818147" y="4365744"/>
            <a:ext cx="3973859" cy="523220"/>
          </a:xfrm>
          <a:prstGeom prst="rect">
            <a:avLst/>
          </a:prstGeom>
          <a:noFill/>
        </p:spPr>
        <p:txBody>
          <a:bodyPr wrap="square" rtlCol="0">
            <a:spAutoFit/>
          </a:bodyPr>
          <a:lstStyle/>
          <a:p>
            <a:r>
              <a:rPr lang="tr-TR" dirty="0" smtClean="0">
                <a:solidFill>
                  <a:schemeClr val="bg1"/>
                </a:solidFill>
              </a:rPr>
              <a:t>https://drive.google.com/file/d/1FtrAD5KCkGUJgdlQ6lq1ZQQoki3g53Fm/view</a:t>
            </a:r>
            <a:endParaRPr lang="tr-T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ctrTitle"/>
          </p:nvPr>
        </p:nvSpPr>
        <p:spPr>
          <a:xfrm>
            <a:off x="3335525" y="362525"/>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5500">
                <a:latin typeface="Impact"/>
                <a:ea typeface="Impact"/>
                <a:cs typeface="Impact"/>
                <a:sym typeface="Impact"/>
              </a:rPr>
              <a:t>Gameplay</a:t>
            </a:r>
            <a:endParaRPr sz="5500">
              <a:latin typeface="Impact"/>
              <a:ea typeface="Impact"/>
              <a:cs typeface="Impact"/>
              <a:sym typeface="Impact"/>
            </a:endParaRPr>
          </a:p>
        </p:txBody>
      </p:sp>
      <p:sp>
        <p:nvSpPr>
          <p:cNvPr id="199" name="Google Shape;199;p22"/>
          <p:cNvSpPr txBox="1">
            <a:spLocks noGrp="1"/>
          </p:cNvSpPr>
          <p:nvPr>
            <p:ph type="subTitle" idx="1"/>
          </p:nvPr>
        </p:nvSpPr>
        <p:spPr>
          <a:xfrm>
            <a:off x="2450975" y="1527025"/>
            <a:ext cx="6607500" cy="3681300"/>
          </a:xfrm>
          <a:prstGeom prst="rect">
            <a:avLst/>
          </a:prstGeom>
        </p:spPr>
        <p:txBody>
          <a:bodyPr spcFirstLastPara="1" wrap="square" lIns="91425" tIns="91425" rIns="91425" bIns="91425" anchor="t" anchorCtr="0">
            <a:normAutofit/>
          </a:bodyPr>
          <a:lstStyle/>
          <a:p>
            <a:pPr marL="914400" lvl="1" indent="-330200" algn="l" rtl="0">
              <a:lnSpc>
                <a:spcPct val="115000"/>
              </a:lnSpc>
              <a:spcBef>
                <a:spcPts val="0"/>
              </a:spcBef>
              <a:spcAft>
                <a:spcPts val="0"/>
              </a:spcAft>
              <a:buSzPts val="1600"/>
              <a:buChar char="➢"/>
            </a:pPr>
            <a:r>
              <a:rPr lang="tr" sz="1600"/>
              <a:t>Players will try to protect the base by applying accurate strategies that includes placing towers/ abilities in right time to right place before time ends</a:t>
            </a:r>
            <a:endParaRPr sz="1600"/>
          </a:p>
          <a:p>
            <a:pPr marL="914400" lvl="1" indent="-330200" algn="l" rtl="0">
              <a:lnSpc>
                <a:spcPct val="115000"/>
              </a:lnSpc>
              <a:spcBef>
                <a:spcPts val="0"/>
              </a:spcBef>
              <a:spcAft>
                <a:spcPts val="0"/>
              </a:spcAft>
              <a:buSzPts val="1600"/>
              <a:buChar char="➢"/>
            </a:pPr>
            <a:r>
              <a:rPr lang="tr" sz="1600"/>
              <a:t>Every level will began with same amount of gold and capacities for players so there will not be any profile or character improvement</a:t>
            </a:r>
            <a:endParaRPr sz="1600"/>
          </a:p>
          <a:p>
            <a:pPr marL="914400" lvl="1" indent="-330200" algn="l" rtl="0">
              <a:lnSpc>
                <a:spcPct val="115000"/>
              </a:lnSpc>
              <a:spcBef>
                <a:spcPts val="0"/>
              </a:spcBef>
              <a:spcAft>
                <a:spcPts val="0"/>
              </a:spcAft>
              <a:buSzPts val="1600"/>
              <a:buChar char="➢"/>
            </a:pPr>
            <a:r>
              <a:rPr lang="tr" sz="1600"/>
              <a:t>However different kind of abilities, structures or enemies will come to the game as game progress  which force players to understand the game and come up with new strategies as levels increase</a:t>
            </a:r>
            <a:endParaRPr sz="1600"/>
          </a:p>
          <a:p>
            <a:pPr marL="0" lvl="0" indent="0" algn="l" rtl="0">
              <a:lnSpc>
                <a:spcPct val="115000"/>
              </a:lnSpc>
              <a:spcBef>
                <a:spcPts val="1200"/>
              </a:spcBef>
              <a:spcAft>
                <a:spcPts val="1200"/>
              </a:spcAft>
              <a:buNone/>
            </a:pPr>
            <a:r>
              <a:rPr lang="tr" sz="1600"/>
              <a:t>         </a:t>
            </a:r>
            <a:endParaRPr sz="1600"/>
          </a:p>
        </p:txBody>
      </p:sp>
      <p:sp>
        <p:nvSpPr>
          <p:cNvPr id="200" name="Google Shape;20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ctrTitle"/>
          </p:nvPr>
        </p:nvSpPr>
        <p:spPr>
          <a:xfrm>
            <a:off x="3454950" y="1473875"/>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5600">
                <a:latin typeface="Impact"/>
                <a:ea typeface="Impact"/>
                <a:cs typeface="Impact"/>
                <a:sym typeface="Impact"/>
              </a:rPr>
              <a:t>Strategy</a:t>
            </a:r>
            <a:endParaRPr sz="5600">
              <a:latin typeface="Impact"/>
              <a:ea typeface="Impact"/>
              <a:cs typeface="Impact"/>
              <a:sym typeface="Impact"/>
            </a:endParaRPr>
          </a:p>
        </p:txBody>
      </p:sp>
      <p:sp>
        <p:nvSpPr>
          <p:cNvPr id="206" name="Google Shape;206;p23"/>
          <p:cNvSpPr txBox="1">
            <a:spLocks noGrp="1"/>
          </p:cNvSpPr>
          <p:nvPr>
            <p:ph type="subTitle" idx="1"/>
          </p:nvPr>
        </p:nvSpPr>
        <p:spPr>
          <a:xfrm>
            <a:off x="1319025" y="3157300"/>
            <a:ext cx="6329700" cy="1578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tr" sz="1500"/>
              <a:t>In order to win, players have to develop several strategies within the game.</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tr" sz="1500"/>
              <a:t>Gold management </a:t>
            </a:r>
            <a:r>
              <a:rPr lang="tr" sz="1500" baseline="30000"/>
              <a:t>[4]</a:t>
            </a:r>
            <a:endParaRPr sz="1500" baseline="300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tr" sz="1500"/>
              <a:t>Weapon/Construction locating</a:t>
            </a:r>
            <a:r>
              <a:rPr lang="tr" sz="1500" baseline="30000"/>
              <a:t>[4]</a:t>
            </a:r>
            <a:endParaRPr sz="1500" baseline="30000"/>
          </a:p>
          <a:p>
            <a:pPr marL="457200" lvl="0" indent="0" algn="l" rtl="0">
              <a:spcBef>
                <a:spcPts val="0"/>
              </a:spcBef>
              <a:spcAft>
                <a:spcPts val="0"/>
              </a:spcAft>
              <a:buNone/>
            </a:pPr>
            <a:r>
              <a:rPr lang="tr" sz="1500"/>
              <a:t> </a:t>
            </a:r>
            <a:endParaRPr sz="1500"/>
          </a:p>
          <a:p>
            <a:pPr marL="457200" lvl="0" indent="-323850" algn="l" rtl="0">
              <a:spcBef>
                <a:spcPts val="0"/>
              </a:spcBef>
              <a:spcAft>
                <a:spcPts val="0"/>
              </a:spcAft>
              <a:buSzPts val="1500"/>
              <a:buChar char="➔"/>
            </a:pPr>
            <a:r>
              <a:rPr lang="tr" sz="1500"/>
              <a:t>Which weapon to choose</a:t>
            </a:r>
            <a:r>
              <a:rPr lang="tr" sz="1500" baseline="30000"/>
              <a:t>[4]</a:t>
            </a:r>
            <a:endParaRPr sz="1500" baseline="30000"/>
          </a:p>
        </p:txBody>
      </p:sp>
      <p:sp>
        <p:nvSpPr>
          <p:cNvPr id="207" name="Google Shape;20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1165250" y="288100"/>
            <a:ext cx="6657300" cy="651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tr" sz="4277">
                <a:latin typeface="Impact"/>
                <a:ea typeface="Impact"/>
                <a:cs typeface="Impact"/>
                <a:sym typeface="Impact"/>
              </a:rPr>
              <a:t>Main similarities and differences with existing ones</a:t>
            </a:r>
            <a:endParaRPr/>
          </a:p>
        </p:txBody>
      </p:sp>
      <p:sp>
        <p:nvSpPr>
          <p:cNvPr id="213" name="Google Shape;213;p24"/>
          <p:cNvSpPr txBox="1">
            <a:spLocks noGrp="1"/>
          </p:cNvSpPr>
          <p:nvPr>
            <p:ph type="body" idx="1"/>
          </p:nvPr>
        </p:nvSpPr>
        <p:spPr>
          <a:xfrm>
            <a:off x="374100" y="2232300"/>
            <a:ext cx="38964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tr" sz="1600"/>
              <a:t>Our app is a tower defense game therefore basic features are common with other existing applications as; </a:t>
            </a:r>
            <a:endParaRPr sz="1600"/>
          </a:p>
          <a:p>
            <a:pPr marL="457200" lvl="0" indent="-330200" algn="l" rtl="0">
              <a:spcBef>
                <a:spcPts val="0"/>
              </a:spcBef>
              <a:spcAft>
                <a:spcPts val="0"/>
              </a:spcAft>
              <a:buSzPts val="1600"/>
              <a:buChar char="●"/>
            </a:pPr>
            <a:r>
              <a:rPr lang="tr" sz="1600"/>
              <a:t>Playing style( path that enemies follow, towers, time, etc… )</a:t>
            </a:r>
            <a:endParaRPr sz="1600"/>
          </a:p>
          <a:p>
            <a:pPr marL="457200" lvl="0" indent="-330200" algn="l" rtl="0">
              <a:spcBef>
                <a:spcPts val="0"/>
              </a:spcBef>
              <a:spcAft>
                <a:spcPts val="0"/>
              </a:spcAft>
              <a:buSzPts val="1600"/>
              <a:buChar char="●"/>
            </a:pPr>
            <a:r>
              <a:rPr lang="tr" sz="1600"/>
              <a:t>Single Player game</a:t>
            </a:r>
            <a:endParaRPr sz="1600"/>
          </a:p>
          <a:p>
            <a:pPr marL="457200" lvl="0" indent="-330200" algn="l" rtl="0">
              <a:spcBef>
                <a:spcPts val="0"/>
              </a:spcBef>
              <a:spcAft>
                <a:spcPts val="0"/>
              </a:spcAft>
              <a:buSzPts val="1600"/>
              <a:buChar char="●"/>
            </a:pPr>
            <a:r>
              <a:rPr lang="tr" sz="1600"/>
              <a:t>2D visualization</a:t>
            </a:r>
            <a:endParaRPr sz="1600"/>
          </a:p>
          <a:p>
            <a:pPr marL="0" lvl="0" indent="0" algn="l" rtl="0">
              <a:spcBef>
                <a:spcPts val="1200"/>
              </a:spcBef>
              <a:spcAft>
                <a:spcPts val="1200"/>
              </a:spcAft>
              <a:buNone/>
            </a:pPr>
            <a:endParaRPr sz="1600"/>
          </a:p>
        </p:txBody>
      </p:sp>
      <p:sp>
        <p:nvSpPr>
          <p:cNvPr id="214" name="Google Shape;21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12</a:t>
            </a:fld>
            <a:endParaRPr/>
          </a:p>
        </p:txBody>
      </p:sp>
      <p:sp>
        <p:nvSpPr>
          <p:cNvPr id="215" name="Google Shape;215;p24"/>
          <p:cNvSpPr txBox="1">
            <a:spLocks noGrp="1"/>
          </p:cNvSpPr>
          <p:nvPr>
            <p:ph type="body" idx="1"/>
          </p:nvPr>
        </p:nvSpPr>
        <p:spPr>
          <a:xfrm>
            <a:off x="1530300" y="1726025"/>
            <a:ext cx="1584000" cy="65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2000" u="sng">
                <a:solidFill>
                  <a:schemeClr val="lt2"/>
                </a:solidFill>
              </a:rPr>
              <a:t>Similarities</a:t>
            </a:r>
            <a:endParaRPr sz="2000" u="sng">
              <a:solidFill>
                <a:schemeClr val="lt2"/>
              </a:solidFill>
            </a:endParaRPr>
          </a:p>
        </p:txBody>
      </p:sp>
      <p:sp>
        <p:nvSpPr>
          <p:cNvPr id="216" name="Google Shape;216;p24"/>
          <p:cNvSpPr txBox="1">
            <a:spLocks noGrp="1"/>
          </p:cNvSpPr>
          <p:nvPr>
            <p:ph type="body" idx="1"/>
          </p:nvPr>
        </p:nvSpPr>
        <p:spPr>
          <a:xfrm>
            <a:off x="4564950" y="2232300"/>
            <a:ext cx="38964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tr" sz="1600"/>
              <a:t>However, we will differentiate our app with specific features as;  </a:t>
            </a:r>
            <a:endParaRPr sz="1600"/>
          </a:p>
          <a:p>
            <a:pPr marL="457200" lvl="0" indent="-330200" algn="l" rtl="0">
              <a:spcBef>
                <a:spcPts val="0"/>
              </a:spcBef>
              <a:spcAft>
                <a:spcPts val="0"/>
              </a:spcAft>
              <a:buSzPts val="1600"/>
              <a:buChar char="●"/>
            </a:pPr>
            <a:r>
              <a:rPr lang="tr" sz="1600"/>
              <a:t>Usable field spells ( freeze/ slow … )</a:t>
            </a:r>
            <a:endParaRPr sz="1600"/>
          </a:p>
          <a:p>
            <a:pPr marL="457200" lvl="0" indent="-330200" algn="l" rtl="0">
              <a:spcBef>
                <a:spcPts val="0"/>
              </a:spcBef>
              <a:spcAft>
                <a:spcPts val="0"/>
              </a:spcAft>
              <a:buSzPts val="1600"/>
              <a:buChar char="●"/>
            </a:pPr>
            <a:r>
              <a:rPr lang="tr" sz="1600"/>
              <a:t>Different level paths and features</a:t>
            </a:r>
            <a:endParaRPr sz="1600"/>
          </a:p>
          <a:p>
            <a:pPr marL="457200" lvl="0" indent="-330200" algn="l" rtl="0">
              <a:spcBef>
                <a:spcPts val="0"/>
              </a:spcBef>
              <a:spcAft>
                <a:spcPts val="0"/>
              </a:spcAft>
              <a:buSzPts val="1600"/>
              <a:buChar char="●"/>
            </a:pPr>
            <a:r>
              <a:rPr lang="tr" sz="1600"/>
              <a:t>Different enemy strengths( health/ speed/ damage) </a:t>
            </a:r>
            <a:endParaRPr sz="1600"/>
          </a:p>
          <a:p>
            <a:pPr marL="0" lvl="0" indent="0" algn="l" rtl="0">
              <a:spcBef>
                <a:spcPts val="1200"/>
              </a:spcBef>
              <a:spcAft>
                <a:spcPts val="1200"/>
              </a:spcAft>
              <a:buNone/>
            </a:pPr>
            <a:endParaRPr sz="1600"/>
          </a:p>
        </p:txBody>
      </p:sp>
      <p:sp>
        <p:nvSpPr>
          <p:cNvPr id="217" name="Google Shape;217;p24"/>
          <p:cNvSpPr txBox="1">
            <a:spLocks noGrp="1"/>
          </p:cNvSpPr>
          <p:nvPr>
            <p:ph type="body" idx="1"/>
          </p:nvPr>
        </p:nvSpPr>
        <p:spPr>
          <a:xfrm>
            <a:off x="5721150" y="1726025"/>
            <a:ext cx="1584000" cy="65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2000" u="sng">
                <a:solidFill>
                  <a:schemeClr val="lt2"/>
                </a:solidFill>
              </a:rPr>
              <a:t>Differences</a:t>
            </a:r>
            <a:endParaRPr sz="2000" u="sng">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5"/>
          <p:cNvPicPr preferRelativeResize="0"/>
          <p:nvPr/>
        </p:nvPicPr>
        <p:blipFill>
          <a:blip r:embed="rId3">
            <a:alphaModFix/>
          </a:blip>
          <a:stretch>
            <a:fillRect/>
          </a:stretch>
        </p:blipFill>
        <p:spPr>
          <a:xfrm>
            <a:off x="3585525" y="708050"/>
            <a:ext cx="4426275" cy="1912526"/>
          </a:xfrm>
          <a:prstGeom prst="rect">
            <a:avLst/>
          </a:prstGeom>
          <a:noFill/>
          <a:ln>
            <a:noFill/>
          </a:ln>
        </p:spPr>
      </p:pic>
      <p:sp>
        <p:nvSpPr>
          <p:cNvPr id="223" name="Google Shape;223;p25"/>
          <p:cNvSpPr txBox="1">
            <a:spLocks noGrp="1"/>
          </p:cNvSpPr>
          <p:nvPr>
            <p:ph type="ctrTitle"/>
          </p:nvPr>
        </p:nvSpPr>
        <p:spPr>
          <a:xfrm>
            <a:off x="3289925" y="1176550"/>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u="sng">
                <a:latin typeface="Impact"/>
                <a:ea typeface="Impact"/>
                <a:cs typeface="Impact"/>
                <a:sym typeface="Impact"/>
              </a:rPr>
              <a:t>Concept: </a:t>
            </a:r>
            <a:r>
              <a:rPr lang="tr" u="sng">
                <a:solidFill>
                  <a:schemeClr val="lt2"/>
                </a:solidFill>
                <a:latin typeface="Impact"/>
                <a:ea typeface="Impact"/>
                <a:cs typeface="Impact"/>
                <a:sym typeface="Impact"/>
              </a:rPr>
              <a:t>Space</a:t>
            </a:r>
            <a:endParaRPr u="sng">
              <a:solidFill>
                <a:schemeClr val="lt2"/>
              </a:solidFill>
              <a:latin typeface="Impact"/>
              <a:ea typeface="Impact"/>
              <a:cs typeface="Impact"/>
              <a:sym typeface="Impact"/>
            </a:endParaRPr>
          </a:p>
        </p:txBody>
      </p:sp>
      <p:sp>
        <p:nvSpPr>
          <p:cNvPr id="224" name="Google Shape;224;p25"/>
          <p:cNvSpPr txBox="1">
            <a:spLocks noGrp="1"/>
          </p:cNvSpPr>
          <p:nvPr>
            <p:ph type="subTitle" idx="1"/>
          </p:nvPr>
        </p:nvSpPr>
        <p:spPr>
          <a:xfrm>
            <a:off x="432975" y="2926350"/>
            <a:ext cx="8121600" cy="16947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tr" sz="1700"/>
              <a:t>Maps, buildings/towers, enemies and abilities will be designed based on a space theme</a:t>
            </a:r>
            <a:endParaRPr sz="1700"/>
          </a:p>
          <a:p>
            <a:pPr marL="457200" lvl="0" indent="-336550" algn="l" rtl="0">
              <a:spcBef>
                <a:spcPts val="0"/>
              </a:spcBef>
              <a:spcAft>
                <a:spcPts val="0"/>
              </a:spcAft>
              <a:buSzPts val="1700"/>
              <a:buChar char="●"/>
            </a:pPr>
            <a:r>
              <a:rPr lang="tr" sz="1700"/>
              <a:t>The towers(on a regular tower defense game) will be designed similar to space stations, whereas enemies are going to be spaceships</a:t>
            </a:r>
            <a:endParaRPr sz="1700"/>
          </a:p>
        </p:txBody>
      </p:sp>
      <p:sp>
        <p:nvSpPr>
          <p:cNvPr id="225" name="Google Shape;22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ctrTitle"/>
          </p:nvPr>
        </p:nvSpPr>
        <p:spPr>
          <a:xfrm>
            <a:off x="3313175" y="946125"/>
            <a:ext cx="5017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sz="5000">
                <a:latin typeface="Impact"/>
                <a:ea typeface="Impact"/>
                <a:cs typeface="Impact"/>
                <a:sym typeface="Impact"/>
              </a:rPr>
              <a:t>Different </a:t>
            </a:r>
            <a:r>
              <a:rPr lang="tr" sz="5000">
                <a:solidFill>
                  <a:schemeClr val="lt2"/>
                </a:solidFill>
                <a:latin typeface="Impact"/>
                <a:ea typeface="Impact"/>
                <a:cs typeface="Impact"/>
                <a:sym typeface="Impact"/>
              </a:rPr>
              <a:t>maps</a:t>
            </a:r>
            <a:r>
              <a:rPr lang="tr" sz="5000">
                <a:latin typeface="Impact"/>
                <a:ea typeface="Impact"/>
                <a:cs typeface="Impact"/>
                <a:sym typeface="Impact"/>
              </a:rPr>
              <a:t> and </a:t>
            </a:r>
            <a:r>
              <a:rPr lang="tr" sz="5000">
                <a:solidFill>
                  <a:schemeClr val="lt2"/>
                </a:solidFill>
                <a:latin typeface="Impact"/>
                <a:ea typeface="Impact"/>
                <a:cs typeface="Impact"/>
                <a:sym typeface="Impact"/>
              </a:rPr>
              <a:t>levels</a:t>
            </a:r>
            <a:endParaRPr sz="5000">
              <a:solidFill>
                <a:schemeClr val="lt2"/>
              </a:solidFill>
              <a:latin typeface="Impact"/>
              <a:ea typeface="Impact"/>
              <a:cs typeface="Impact"/>
              <a:sym typeface="Impact"/>
            </a:endParaRPr>
          </a:p>
        </p:txBody>
      </p:sp>
      <p:sp>
        <p:nvSpPr>
          <p:cNvPr id="231" name="Google Shape;231;p26"/>
          <p:cNvSpPr txBox="1">
            <a:spLocks noGrp="1"/>
          </p:cNvSpPr>
          <p:nvPr>
            <p:ph type="subTitle" idx="1"/>
          </p:nvPr>
        </p:nvSpPr>
        <p:spPr>
          <a:xfrm>
            <a:off x="985425" y="2874125"/>
            <a:ext cx="7561500" cy="198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tr" sz="1400"/>
              <a:t>Different map designs will be done in order to change to pathway of enemies that attack the base</a:t>
            </a:r>
            <a:endParaRPr sz="1400"/>
          </a:p>
          <a:p>
            <a:pPr marL="457200" lvl="0" indent="-317500" algn="l" rtl="0">
              <a:spcBef>
                <a:spcPts val="0"/>
              </a:spcBef>
              <a:spcAft>
                <a:spcPts val="0"/>
              </a:spcAft>
              <a:buSzPts val="1400"/>
              <a:buChar char="●"/>
            </a:pPr>
            <a:r>
              <a:rPr lang="tr" sz="1400"/>
              <a:t>In each map, the user will have to survive several levels before continuing to the next one</a:t>
            </a:r>
            <a:endParaRPr sz="1400"/>
          </a:p>
          <a:p>
            <a:pPr marL="457200" lvl="0" indent="-317500" algn="l" rtl="0">
              <a:spcBef>
                <a:spcPts val="0"/>
              </a:spcBef>
              <a:spcAft>
                <a:spcPts val="0"/>
              </a:spcAft>
              <a:buSzPts val="1400"/>
              <a:buChar char="●"/>
            </a:pPr>
            <a:r>
              <a:rPr lang="tr" sz="1400"/>
              <a:t>Levels will slowly get more difficult, meaning the enemy waves will be harder to prevent from reaching to the base</a:t>
            </a:r>
            <a:endParaRPr sz="1400"/>
          </a:p>
          <a:p>
            <a:pPr marL="457200" lvl="0" indent="-317500" algn="l" rtl="0">
              <a:spcBef>
                <a:spcPts val="0"/>
              </a:spcBef>
              <a:spcAft>
                <a:spcPts val="0"/>
              </a:spcAft>
              <a:buSzPts val="1400"/>
              <a:buChar char="●"/>
            </a:pPr>
            <a:r>
              <a:rPr lang="tr" sz="1400"/>
              <a:t>The places where towers/buildings are placed will change as the player passes to the next map</a:t>
            </a:r>
            <a:endParaRPr sz="1400"/>
          </a:p>
        </p:txBody>
      </p:sp>
      <p:sp>
        <p:nvSpPr>
          <p:cNvPr id="232" name="Google Shape;23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ctrTitle"/>
          </p:nvPr>
        </p:nvSpPr>
        <p:spPr>
          <a:xfrm>
            <a:off x="2400100" y="839225"/>
            <a:ext cx="5017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sz="5700">
                <a:latin typeface="Impact"/>
                <a:ea typeface="Impact"/>
                <a:cs typeface="Impact"/>
                <a:sym typeface="Impact"/>
              </a:rPr>
              <a:t>Intended Audience</a:t>
            </a:r>
            <a:endParaRPr sz="5700">
              <a:latin typeface="Impact"/>
              <a:ea typeface="Impact"/>
              <a:cs typeface="Impact"/>
              <a:sym typeface="Impact"/>
            </a:endParaRPr>
          </a:p>
        </p:txBody>
      </p:sp>
      <p:sp>
        <p:nvSpPr>
          <p:cNvPr id="238" name="Google Shape;238;p27"/>
          <p:cNvSpPr txBox="1">
            <a:spLocks noGrp="1"/>
          </p:cNvSpPr>
          <p:nvPr>
            <p:ph type="subTitle" idx="1"/>
          </p:nvPr>
        </p:nvSpPr>
        <p:spPr>
          <a:xfrm>
            <a:off x="656925" y="3217475"/>
            <a:ext cx="7897800" cy="1508100"/>
          </a:xfrm>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tr" sz="1600"/>
              <a:t>This game is suitable for  everyone that is </a:t>
            </a:r>
            <a:r>
              <a:rPr lang="tr" sz="1600">
                <a:solidFill>
                  <a:schemeClr val="lt2"/>
                </a:solidFill>
              </a:rPr>
              <a:t>7+ years old</a:t>
            </a:r>
            <a:endParaRPr sz="1600">
              <a:solidFill>
                <a:schemeClr val="lt2"/>
              </a:solidFill>
            </a:endParaRPr>
          </a:p>
          <a:p>
            <a:pPr marL="457200" lvl="0" indent="-330200" algn="l" rtl="0">
              <a:lnSpc>
                <a:spcPct val="115000"/>
              </a:lnSpc>
              <a:spcBef>
                <a:spcPts val="0"/>
              </a:spcBef>
              <a:spcAft>
                <a:spcPts val="0"/>
              </a:spcAft>
              <a:buSzPts val="1600"/>
              <a:buChar char="●"/>
            </a:pPr>
            <a:r>
              <a:rPr lang="tr" sz="1600"/>
              <a:t>Contains </a:t>
            </a:r>
            <a:r>
              <a:rPr lang="tr" sz="1600">
                <a:solidFill>
                  <a:schemeClr val="lt2"/>
                </a:solidFill>
              </a:rPr>
              <a:t>mild violence</a:t>
            </a:r>
            <a:r>
              <a:rPr lang="tr" sz="1600"/>
              <a:t> and </a:t>
            </a:r>
            <a:r>
              <a:rPr lang="tr" sz="1600" b="1">
                <a:solidFill>
                  <a:schemeClr val="lt2"/>
                </a:solidFill>
                <a:latin typeface="Arial"/>
                <a:ea typeface="Arial"/>
                <a:cs typeface="Arial"/>
                <a:sym typeface="Arial"/>
              </a:rPr>
              <a:t>content with scenes or sounds that can possibly be frightening to younger children</a:t>
            </a:r>
            <a:r>
              <a:rPr lang="tr" sz="1600">
                <a:solidFill>
                  <a:srgbClr val="BDC1C6"/>
                </a:solidFill>
                <a:highlight>
                  <a:srgbClr val="202124"/>
                </a:highlight>
                <a:latin typeface="Arial"/>
                <a:ea typeface="Arial"/>
                <a:cs typeface="Arial"/>
                <a:sym typeface="Arial"/>
              </a:rPr>
              <a:t> </a:t>
            </a:r>
            <a:endParaRPr sz="1700">
              <a:latin typeface="Arial"/>
              <a:ea typeface="Arial"/>
              <a:cs typeface="Arial"/>
              <a:sym typeface="Arial"/>
            </a:endParaRPr>
          </a:p>
          <a:p>
            <a:pPr marL="457200" lvl="0" indent="-330200" algn="l" rtl="0">
              <a:lnSpc>
                <a:spcPct val="115000"/>
              </a:lnSpc>
              <a:spcBef>
                <a:spcPts val="0"/>
              </a:spcBef>
              <a:spcAft>
                <a:spcPts val="0"/>
              </a:spcAft>
              <a:buSzPts val="1600"/>
              <a:buChar char="●"/>
            </a:pPr>
            <a:r>
              <a:rPr lang="tr" sz="1600"/>
              <a:t>Can be rated as </a:t>
            </a:r>
            <a:r>
              <a:rPr lang="tr" sz="1600">
                <a:solidFill>
                  <a:schemeClr val="lt2"/>
                </a:solidFill>
              </a:rPr>
              <a:t>PEGI 7</a:t>
            </a:r>
            <a:endParaRPr sz="1600"/>
          </a:p>
        </p:txBody>
      </p:sp>
      <p:pic>
        <p:nvPicPr>
          <p:cNvPr id="239" name="Google Shape;239;p27"/>
          <p:cNvPicPr preferRelativeResize="0"/>
          <p:nvPr/>
        </p:nvPicPr>
        <p:blipFill>
          <a:blip r:embed="rId3">
            <a:alphaModFix/>
          </a:blip>
          <a:stretch>
            <a:fillRect/>
          </a:stretch>
        </p:blipFill>
        <p:spPr>
          <a:xfrm>
            <a:off x="7080175" y="1066125"/>
            <a:ext cx="1339875" cy="1635100"/>
          </a:xfrm>
          <a:prstGeom prst="rect">
            <a:avLst/>
          </a:prstGeom>
          <a:noFill/>
          <a:ln>
            <a:noFill/>
          </a:ln>
        </p:spPr>
      </p:pic>
      <p:sp>
        <p:nvSpPr>
          <p:cNvPr id="240" name="Google Shape;24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ctrTitle"/>
          </p:nvPr>
        </p:nvSpPr>
        <p:spPr>
          <a:xfrm>
            <a:off x="3480550" y="1295400"/>
            <a:ext cx="51438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4300">
                <a:latin typeface="Impact"/>
                <a:ea typeface="Impact"/>
                <a:cs typeface="Impact"/>
                <a:sym typeface="Impact"/>
              </a:rPr>
              <a:t>Summary/</a:t>
            </a:r>
            <a:endParaRPr sz="4300">
              <a:latin typeface="Impact"/>
              <a:ea typeface="Impact"/>
              <a:cs typeface="Impact"/>
              <a:sym typeface="Impact"/>
            </a:endParaRPr>
          </a:p>
          <a:p>
            <a:pPr marL="0" lvl="0" indent="0" algn="ctr" rtl="0">
              <a:spcBef>
                <a:spcPts val="0"/>
              </a:spcBef>
              <a:spcAft>
                <a:spcPts val="0"/>
              </a:spcAft>
              <a:buNone/>
            </a:pPr>
            <a:r>
              <a:rPr lang="tr" sz="4300">
                <a:latin typeface="Impact"/>
                <a:ea typeface="Impact"/>
                <a:cs typeface="Impact"/>
                <a:sym typeface="Impact"/>
              </a:rPr>
              <a:t>Conclusion</a:t>
            </a:r>
            <a:endParaRPr sz="4300">
              <a:latin typeface="Impact"/>
              <a:ea typeface="Impact"/>
              <a:cs typeface="Impact"/>
              <a:sym typeface="Impact"/>
            </a:endParaRPr>
          </a:p>
        </p:txBody>
      </p:sp>
      <p:sp>
        <p:nvSpPr>
          <p:cNvPr id="246" name="Google Shape;246;p28"/>
          <p:cNvSpPr txBox="1">
            <a:spLocks noGrp="1"/>
          </p:cNvSpPr>
          <p:nvPr>
            <p:ph type="subTitle" idx="1"/>
          </p:nvPr>
        </p:nvSpPr>
        <p:spPr>
          <a:xfrm>
            <a:off x="701250" y="3228400"/>
            <a:ext cx="7206900" cy="14349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tr" sz="1700"/>
              <a:t>Our game will have most of the common properties and principles of tower defence genre games.</a:t>
            </a:r>
            <a:endParaRPr sz="1700"/>
          </a:p>
          <a:p>
            <a:pPr marL="457200" lvl="0" indent="-336550" algn="l" rtl="0">
              <a:spcBef>
                <a:spcPts val="0"/>
              </a:spcBef>
              <a:spcAft>
                <a:spcPts val="0"/>
              </a:spcAft>
              <a:buSzPts val="1700"/>
              <a:buChar char="❖"/>
            </a:pPr>
            <a:r>
              <a:rPr lang="tr" sz="1700"/>
              <a:t>But, it will also have some extended features such as different maps and in-game abilities which differs from the other ones.</a:t>
            </a:r>
            <a:endParaRPr sz="1700"/>
          </a:p>
        </p:txBody>
      </p:sp>
      <p:sp>
        <p:nvSpPr>
          <p:cNvPr id="247" name="Google Shape;24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321525" y="1997400"/>
            <a:ext cx="4857300" cy="11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 sz="4800"/>
              <a:t>	</a:t>
            </a:r>
            <a:r>
              <a:rPr lang="tr" sz="6300">
                <a:latin typeface="Impact"/>
                <a:ea typeface="Impact"/>
                <a:cs typeface="Impact"/>
                <a:sym typeface="Impact"/>
              </a:rPr>
              <a:t>Thanks for     listening!</a:t>
            </a:r>
            <a:endParaRPr sz="6300">
              <a:latin typeface="Impact"/>
              <a:ea typeface="Impact"/>
              <a:cs typeface="Impact"/>
              <a:sym typeface="Impact"/>
            </a:endParaRPr>
          </a:p>
        </p:txBody>
      </p:sp>
      <p:sp>
        <p:nvSpPr>
          <p:cNvPr id="253" name="Google Shape;25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4700">
                <a:latin typeface="Impact"/>
                <a:ea typeface="Impact"/>
                <a:cs typeface="Impact"/>
                <a:sym typeface="Impact"/>
              </a:rPr>
              <a:t>References</a:t>
            </a:r>
            <a:endParaRPr sz="4700">
              <a:latin typeface="Impact"/>
              <a:ea typeface="Impact"/>
              <a:cs typeface="Impact"/>
              <a:sym typeface="Impact"/>
            </a:endParaRPr>
          </a:p>
        </p:txBody>
      </p:sp>
      <p:sp>
        <p:nvSpPr>
          <p:cNvPr id="259" name="Google Shape;259;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10000"/>
          </a:bodyPr>
          <a:lstStyle/>
          <a:p>
            <a:pPr marL="0" lvl="0" indent="0" algn="l" rtl="0">
              <a:spcBef>
                <a:spcPts val="1200"/>
              </a:spcBef>
              <a:spcAft>
                <a:spcPts val="0"/>
              </a:spcAft>
              <a:buNone/>
            </a:pPr>
            <a:r>
              <a:rPr lang="tr" sz="3702" baseline="30000">
                <a:latin typeface="Arial"/>
                <a:ea typeface="Arial"/>
                <a:cs typeface="Arial"/>
                <a:sym typeface="Arial"/>
              </a:rPr>
              <a:t>1.</a:t>
            </a:r>
            <a:r>
              <a:rPr lang="tr" sz="3702">
                <a:latin typeface="Arial"/>
                <a:ea typeface="Arial"/>
                <a:cs typeface="Arial"/>
                <a:sym typeface="Arial"/>
              </a:rPr>
              <a:t>Rutkoff, A. (2007, June 21). </a:t>
            </a:r>
            <a:r>
              <a:rPr lang="tr" sz="3702" i="1">
                <a:latin typeface="Arial"/>
                <a:ea typeface="Arial"/>
                <a:cs typeface="Arial"/>
                <a:sym typeface="Arial"/>
              </a:rPr>
              <a:t>Strategy game pits players against desktop invasion</a:t>
            </a:r>
            <a:r>
              <a:rPr lang="tr" sz="3702">
                <a:latin typeface="Arial"/>
                <a:ea typeface="Arial"/>
                <a:cs typeface="Arial"/>
                <a:sym typeface="Arial"/>
              </a:rPr>
              <a:t>. The Wall Street Journal. Retrieved March 3, 2022, from https://www.wsj.com/articles/SB117987060189311315 </a:t>
            </a:r>
            <a:endParaRPr sz="3702">
              <a:latin typeface="Arial"/>
              <a:ea typeface="Arial"/>
              <a:cs typeface="Arial"/>
              <a:sym typeface="Arial"/>
            </a:endParaRPr>
          </a:p>
          <a:p>
            <a:pPr marL="0" lvl="0" indent="0" algn="l" rtl="0">
              <a:spcBef>
                <a:spcPts val="1200"/>
              </a:spcBef>
              <a:spcAft>
                <a:spcPts val="0"/>
              </a:spcAft>
              <a:buNone/>
            </a:pPr>
            <a:r>
              <a:rPr lang="tr" sz="3852" baseline="30000">
                <a:solidFill>
                  <a:srgbClr val="EAF3FF"/>
                </a:solidFill>
                <a:highlight>
                  <a:schemeClr val="dk1"/>
                </a:highlight>
                <a:latin typeface="Arial"/>
                <a:ea typeface="Arial"/>
                <a:cs typeface="Arial"/>
                <a:sym typeface="Arial"/>
              </a:rPr>
              <a:t>2.</a:t>
            </a:r>
            <a:r>
              <a:rPr lang="tr" sz="3852" baseline="30000">
                <a:solidFill>
                  <a:srgbClr val="202122"/>
                </a:solidFill>
                <a:highlight>
                  <a:schemeClr val="dk1"/>
                </a:highlight>
                <a:latin typeface="Arial"/>
                <a:ea typeface="Arial"/>
                <a:cs typeface="Arial"/>
                <a:sym typeface="Arial"/>
              </a:rPr>
              <a:t> </a:t>
            </a:r>
            <a:r>
              <a:rPr lang="tr" sz="3702">
                <a:latin typeface="Arial"/>
                <a:ea typeface="Arial"/>
                <a:cs typeface="Arial"/>
                <a:sym typeface="Arial"/>
              </a:rPr>
              <a:t>Reece, D. (2016, February 3). </a:t>
            </a:r>
            <a:r>
              <a:rPr lang="tr" sz="3702" i="1">
                <a:latin typeface="Arial"/>
                <a:ea typeface="Arial"/>
                <a:cs typeface="Arial"/>
                <a:sym typeface="Arial"/>
              </a:rPr>
              <a:t>Best Tower Defense Games of All Time</a:t>
            </a:r>
            <a:r>
              <a:rPr lang="tr" sz="3702">
                <a:latin typeface="Arial"/>
                <a:ea typeface="Arial"/>
                <a:cs typeface="Arial"/>
                <a:sym typeface="Arial"/>
              </a:rPr>
              <a:t>. Gameranx. Retrieved March 4, 2022,	from https://web.archive.org/web/20160329012303/http://gameranx.com/features/id/13529/article/best-tower-defense-games/ </a:t>
            </a:r>
            <a:endParaRPr sz="3702">
              <a:latin typeface="Arial"/>
              <a:ea typeface="Arial"/>
              <a:cs typeface="Arial"/>
              <a:sym typeface="Arial"/>
            </a:endParaRPr>
          </a:p>
          <a:p>
            <a:pPr marL="0" lvl="0" indent="0" algn="l" rtl="0">
              <a:spcBef>
                <a:spcPts val="1200"/>
              </a:spcBef>
              <a:spcAft>
                <a:spcPts val="0"/>
              </a:spcAft>
              <a:buNone/>
            </a:pPr>
            <a:r>
              <a:rPr lang="tr" sz="3702" baseline="30000">
                <a:latin typeface="Arial"/>
                <a:ea typeface="Arial"/>
                <a:cs typeface="Arial"/>
                <a:sym typeface="Arial"/>
              </a:rPr>
              <a:t>3.</a:t>
            </a:r>
            <a:r>
              <a:rPr lang="tr" sz="3702" i="1">
                <a:latin typeface="Arial"/>
                <a:ea typeface="Arial"/>
                <a:cs typeface="Arial"/>
                <a:sym typeface="Arial"/>
              </a:rPr>
              <a:t>How to make a tower defense game tutorial</a:t>
            </a:r>
            <a:r>
              <a:rPr lang="tr" sz="3702">
                <a:latin typeface="Arial"/>
                <a:ea typeface="Arial"/>
                <a:cs typeface="Arial"/>
                <a:sym typeface="Arial"/>
              </a:rPr>
              <a:t>. raywenderlich.com. (n.d.). Retrieved March 4, 2022, from https://www.raywenderlich.com/2709-how-to-make-a-tower-defense-game-tutorial </a:t>
            </a:r>
            <a:endParaRPr sz="3702">
              <a:latin typeface="Arial"/>
              <a:ea typeface="Arial"/>
              <a:cs typeface="Arial"/>
              <a:sym typeface="Arial"/>
            </a:endParaRPr>
          </a:p>
          <a:p>
            <a:pPr marL="0" lvl="0" indent="0" algn="l" rtl="0">
              <a:spcBef>
                <a:spcPts val="1200"/>
              </a:spcBef>
              <a:spcAft>
                <a:spcPts val="0"/>
              </a:spcAft>
              <a:buNone/>
            </a:pPr>
            <a:r>
              <a:rPr lang="tr" sz="3702" baseline="30000">
                <a:latin typeface="Arial"/>
                <a:ea typeface="Arial"/>
                <a:cs typeface="Arial"/>
                <a:sym typeface="Arial"/>
              </a:rPr>
              <a:t>4. </a:t>
            </a:r>
            <a:r>
              <a:rPr lang="tr" sz="3702">
                <a:solidFill>
                  <a:srgbClr val="000000"/>
                </a:solidFill>
                <a:latin typeface="Arial"/>
                <a:ea typeface="Arial"/>
                <a:cs typeface="Arial"/>
                <a:sym typeface="Arial"/>
              </a:rPr>
              <a:t> </a:t>
            </a:r>
            <a:r>
              <a:rPr lang="tr" sz="3702">
                <a:latin typeface="Arial"/>
                <a:ea typeface="Arial"/>
                <a:cs typeface="Arial"/>
                <a:sym typeface="Arial"/>
              </a:rPr>
              <a:t>Roush, G. (n.d.). </a:t>
            </a:r>
            <a:r>
              <a:rPr lang="tr" sz="3702" i="1">
                <a:latin typeface="Arial"/>
                <a:ea typeface="Arial"/>
                <a:cs typeface="Arial"/>
                <a:sym typeface="Arial"/>
              </a:rPr>
              <a:t>Tower Defense Review - Wireless Review at IGN</a:t>
            </a:r>
            <a:r>
              <a:rPr lang="tr" sz="3702">
                <a:latin typeface="Arial"/>
                <a:ea typeface="Arial"/>
                <a:cs typeface="Arial"/>
                <a:sym typeface="Arial"/>
              </a:rPr>
              <a:t>. IGN. Retrieved March 4, 2022, from https://web.archive.org/web/20120330100435/http://uk.wireless.ign.com/articles/839/839846p1.html </a:t>
            </a:r>
            <a:endParaRPr sz="3702">
              <a:latin typeface="Arial"/>
              <a:ea typeface="Arial"/>
              <a:cs typeface="Arial"/>
              <a:sym typeface="Arial"/>
            </a:endParaRPr>
          </a:p>
          <a:p>
            <a:pPr marL="0" lvl="0" indent="0" algn="l" rtl="0">
              <a:spcBef>
                <a:spcPts val="1200"/>
              </a:spcBef>
              <a:spcAft>
                <a:spcPts val="0"/>
              </a:spcAft>
              <a:buNone/>
            </a:pPr>
            <a:endParaRPr sz="1100" baseline="30000">
              <a:latin typeface="Arial"/>
              <a:ea typeface="Arial"/>
              <a:cs typeface="Arial"/>
              <a:sym typeface="Arial"/>
            </a:endParaRPr>
          </a:p>
          <a:p>
            <a:pPr marL="0" lvl="0" indent="0" algn="l" rtl="0">
              <a:spcBef>
                <a:spcPts val="1200"/>
              </a:spcBef>
              <a:spcAft>
                <a:spcPts val="0"/>
              </a:spcAft>
              <a:buNone/>
            </a:pPr>
            <a:endParaRPr sz="1100" baseline="300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lvl="0" indent="0" algn="l" rtl="0">
              <a:spcBef>
                <a:spcPts val="1200"/>
              </a:spcBef>
              <a:spcAft>
                <a:spcPts val="1200"/>
              </a:spcAft>
              <a:buNone/>
            </a:pPr>
            <a:endParaRPr sz="1250" baseline="30000">
              <a:solidFill>
                <a:srgbClr val="202122"/>
              </a:solidFill>
              <a:highlight>
                <a:srgbClr val="EAF3FF"/>
              </a:highlight>
              <a:latin typeface="Arial"/>
              <a:ea typeface="Arial"/>
              <a:cs typeface="Arial"/>
              <a:sym typeface="Arial"/>
            </a:endParaRPr>
          </a:p>
        </p:txBody>
      </p:sp>
      <p:sp>
        <p:nvSpPr>
          <p:cNvPr id="260" name="Google Shape;26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sz="5200">
                <a:latin typeface="Impact"/>
                <a:ea typeface="Impact"/>
                <a:cs typeface="Impact"/>
                <a:sym typeface="Impact"/>
              </a:rPr>
              <a:t>Outline</a:t>
            </a:r>
            <a:endParaRPr sz="5200">
              <a:latin typeface="Impact"/>
              <a:ea typeface="Impact"/>
              <a:cs typeface="Impact"/>
              <a:sym typeface="Impact"/>
            </a:endParaRPr>
          </a:p>
        </p:txBody>
      </p:sp>
      <p:sp>
        <p:nvSpPr>
          <p:cNvPr id="143" name="Google Shape;143;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tr" sz="1600"/>
              <a:t>Introduction</a:t>
            </a:r>
            <a:endParaRPr sz="1600"/>
          </a:p>
          <a:p>
            <a:pPr marL="457200" lvl="0" indent="-330200" algn="l" rtl="0">
              <a:spcBef>
                <a:spcPts val="0"/>
              </a:spcBef>
              <a:spcAft>
                <a:spcPts val="0"/>
              </a:spcAft>
              <a:buSzPts val="1600"/>
              <a:buChar char="➢"/>
            </a:pPr>
            <a:r>
              <a:rPr lang="tr" sz="1600"/>
              <a:t>Principles of tower defense game genre</a:t>
            </a:r>
            <a:endParaRPr sz="1600"/>
          </a:p>
          <a:p>
            <a:pPr marL="457200" lvl="0" indent="-330200" algn="l" rtl="0">
              <a:spcBef>
                <a:spcPts val="0"/>
              </a:spcBef>
              <a:spcAft>
                <a:spcPts val="0"/>
              </a:spcAft>
              <a:buSzPts val="1600"/>
              <a:buChar char="➢"/>
            </a:pPr>
            <a:r>
              <a:rPr lang="tr" sz="1600"/>
              <a:t>The terms of tower defense(base, enemy waves, gold, constructions, etc)</a:t>
            </a:r>
            <a:endParaRPr sz="1600"/>
          </a:p>
          <a:p>
            <a:pPr marL="457200" lvl="0" indent="-330200" algn="l" rtl="0">
              <a:spcBef>
                <a:spcPts val="0"/>
              </a:spcBef>
              <a:spcAft>
                <a:spcPts val="0"/>
              </a:spcAft>
              <a:buSzPts val="1600"/>
              <a:buChar char="➢"/>
            </a:pPr>
            <a:r>
              <a:rPr lang="tr" sz="1600"/>
              <a:t>Gameplay and strategy</a:t>
            </a:r>
            <a:endParaRPr sz="1600"/>
          </a:p>
          <a:p>
            <a:pPr marL="457200" lvl="0" indent="-330200" algn="l" rtl="0">
              <a:spcBef>
                <a:spcPts val="0"/>
              </a:spcBef>
              <a:spcAft>
                <a:spcPts val="0"/>
              </a:spcAft>
              <a:buSzPts val="1600"/>
              <a:buChar char="➢"/>
            </a:pPr>
            <a:r>
              <a:rPr lang="tr" sz="1600"/>
              <a:t>Concept of the game</a:t>
            </a:r>
            <a:endParaRPr sz="1600"/>
          </a:p>
          <a:p>
            <a:pPr marL="457200" lvl="0" indent="-330200" algn="l" rtl="0">
              <a:spcBef>
                <a:spcPts val="0"/>
              </a:spcBef>
              <a:spcAft>
                <a:spcPts val="0"/>
              </a:spcAft>
              <a:buSzPts val="1600"/>
              <a:buChar char="➢"/>
            </a:pPr>
            <a:r>
              <a:rPr lang="tr" sz="1600"/>
              <a:t>Maps and levels</a:t>
            </a:r>
            <a:endParaRPr sz="1600"/>
          </a:p>
          <a:p>
            <a:pPr marL="457200" lvl="0" indent="-330200" algn="l" rtl="0">
              <a:spcBef>
                <a:spcPts val="0"/>
              </a:spcBef>
              <a:spcAft>
                <a:spcPts val="0"/>
              </a:spcAft>
              <a:buSzPts val="1600"/>
              <a:buChar char="➢"/>
            </a:pPr>
            <a:r>
              <a:rPr lang="tr" sz="1600"/>
              <a:t>In-game market</a:t>
            </a:r>
            <a:endParaRPr sz="1600"/>
          </a:p>
          <a:p>
            <a:pPr marL="457200" lvl="0" indent="-330200" algn="l" rtl="0">
              <a:spcBef>
                <a:spcPts val="0"/>
              </a:spcBef>
              <a:spcAft>
                <a:spcPts val="0"/>
              </a:spcAft>
              <a:buSzPts val="1600"/>
              <a:buChar char="➢"/>
            </a:pPr>
            <a:r>
              <a:rPr lang="tr" sz="1600"/>
              <a:t>Similarities and differences with existing tower defense games</a:t>
            </a:r>
            <a:endParaRPr sz="1600"/>
          </a:p>
          <a:p>
            <a:pPr marL="457200" lvl="0" indent="-330200" algn="l" rtl="0">
              <a:spcBef>
                <a:spcPts val="0"/>
              </a:spcBef>
              <a:spcAft>
                <a:spcPts val="0"/>
              </a:spcAft>
              <a:buSzPts val="1600"/>
              <a:buChar char="➢"/>
            </a:pPr>
            <a:r>
              <a:rPr lang="tr" sz="1600"/>
              <a:t>Intended audience</a:t>
            </a:r>
            <a:endParaRPr sz="1600"/>
          </a:p>
          <a:p>
            <a:pPr marL="457200" lvl="0" indent="-330200" algn="l" rtl="0">
              <a:spcBef>
                <a:spcPts val="0"/>
              </a:spcBef>
              <a:spcAft>
                <a:spcPts val="0"/>
              </a:spcAft>
              <a:buSzPts val="1600"/>
              <a:buChar char="➢"/>
            </a:pPr>
            <a:r>
              <a:rPr lang="tr" sz="1600"/>
              <a:t>Conclusion</a:t>
            </a:r>
            <a:endParaRPr sz="1600"/>
          </a:p>
        </p:txBody>
      </p:sp>
      <p:sp>
        <p:nvSpPr>
          <p:cNvPr id="144" name="Google Shape;14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3400">
                <a:latin typeface="Impact"/>
                <a:ea typeface="Impact"/>
                <a:cs typeface="Impact"/>
                <a:sym typeface="Impact"/>
              </a:rPr>
              <a:t>Introduction</a:t>
            </a:r>
            <a:endParaRPr sz="3400">
              <a:latin typeface="Impact"/>
              <a:ea typeface="Impact"/>
              <a:cs typeface="Impact"/>
              <a:sym typeface="Impact"/>
            </a:endParaRPr>
          </a:p>
        </p:txBody>
      </p:sp>
      <p:sp>
        <p:nvSpPr>
          <p:cNvPr id="150" name="Google Shape;150;p15"/>
          <p:cNvSpPr txBox="1">
            <a:spLocks noGrp="1"/>
          </p:cNvSpPr>
          <p:nvPr>
            <p:ph type="body" idx="1"/>
          </p:nvPr>
        </p:nvSpPr>
        <p:spPr>
          <a:xfrm>
            <a:off x="1297500" y="1249375"/>
            <a:ext cx="7038900" cy="3261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tr" sz="1800">
                <a:solidFill>
                  <a:schemeClr val="lt2"/>
                </a:solidFill>
              </a:rPr>
              <a:t>Defender of the Galaxy</a:t>
            </a:r>
            <a:r>
              <a:rPr lang="tr" sz="1800"/>
              <a:t> is a </a:t>
            </a:r>
            <a:r>
              <a:rPr lang="tr" sz="1800">
                <a:solidFill>
                  <a:schemeClr val="lt2"/>
                </a:solidFill>
              </a:rPr>
              <a:t>space-themed</a:t>
            </a:r>
            <a:r>
              <a:rPr lang="tr" sz="1800"/>
              <a:t> tower defense game that has features like;</a:t>
            </a:r>
            <a:endParaRPr sz="1800"/>
          </a:p>
          <a:p>
            <a:pPr marL="914400" lvl="1" indent="-330200" algn="l" rtl="0">
              <a:spcBef>
                <a:spcPts val="0"/>
              </a:spcBef>
              <a:spcAft>
                <a:spcPts val="0"/>
              </a:spcAft>
              <a:buSzPts val="1600"/>
              <a:buChar char="➢"/>
            </a:pPr>
            <a:r>
              <a:rPr lang="tr" sz="1600">
                <a:solidFill>
                  <a:schemeClr val="lt2"/>
                </a:solidFill>
              </a:rPr>
              <a:t>Money</a:t>
            </a:r>
            <a:r>
              <a:rPr lang="tr" sz="1600"/>
              <a:t> and </a:t>
            </a:r>
            <a:r>
              <a:rPr lang="tr" sz="1600">
                <a:solidFill>
                  <a:schemeClr val="lt2"/>
                </a:solidFill>
              </a:rPr>
              <a:t>upgrade</a:t>
            </a:r>
            <a:r>
              <a:rPr lang="tr" sz="1600"/>
              <a:t> system</a:t>
            </a:r>
            <a:endParaRPr sz="1600"/>
          </a:p>
          <a:p>
            <a:pPr marL="914400" lvl="1" indent="-330200" algn="l" rtl="0">
              <a:spcBef>
                <a:spcPts val="0"/>
              </a:spcBef>
              <a:spcAft>
                <a:spcPts val="0"/>
              </a:spcAft>
              <a:buSzPts val="1600"/>
              <a:buChar char="➢"/>
            </a:pPr>
            <a:r>
              <a:rPr lang="tr" sz="1600"/>
              <a:t>Purchasable </a:t>
            </a:r>
            <a:r>
              <a:rPr lang="tr" sz="1600">
                <a:solidFill>
                  <a:schemeClr val="lt2"/>
                </a:solidFill>
              </a:rPr>
              <a:t>super attacks</a:t>
            </a:r>
            <a:r>
              <a:rPr lang="tr" sz="1600"/>
              <a:t>, can be used once for each level </a:t>
            </a:r>
            <a:endParaRPr sz="1600"/>
          </a:p>
          <a:p>
            <a:pPr marL="914400" lvl="1" indent="-330200" algn="l" rtl="0">
              <a:spcBef>
                <a:spcPts val="0"/>
              </a:spcBef>
              <a:spcAft>
                <a:spcPts val="0"/>
              </a:spcAft>
              <a:buClr>
                <a:srgbClr val="EAF3FF"/>
              </a:buClr>
              <a:buSzPts val="1600"/>
              <a:buChar char="➢"/>
            </a:pPr>
            <a:r>
              <a:rPr lang="tr" sz="1600">
                <a:solidFill>
                  <a:srgbClr val="EAF3FF"/>
                </a:solidFill>
              </a:rPr>
              <a:t>Upgradable</a:t>
            </a:r>
            <a:r>
              <a:rPr lang="tr" sz="1600">
                <a:solidFill>
                  <a:schemeClr val="lt2"/>
                </a:solidFill>
              </a:rPr>
              <a:t> constructions/towers and weapons</a:t>
            </a:r>
            <a:endParaRPr sz="1600">
              <a:solidFill>
                <a:schemeClr val="lt2"/>
              </a:solidFill>
            </a:endParaRPr>
          </a:p>
          <a:p>
            <a:pPr marL="914400" lvl="1" indent="-330200" algn="l" rtl="0">
              <a:spcBef>
                <a:spcPts val="0"/>
              </a:spcBef>
              <a:spcAft>
                <a:spcPts val="0"/>
              </a:spcAft>
              <a:buSzPts val="1600"/>
              <a:buChar char="➢"/>
            </a:pPr>
            <a:r>
              <a:rPr lang="tr" sz="1600">
                <a:solidFill>
                  <a:schemeClr val="lt2"/>
                </a:solidFill>
              </a:rPr>
              <a:t>Waves of enemies</a:t>
            </a:r>
            <a:r>
              <a:rPr lang="tr" sz="1600"/>
              <a:t> that slowly get harder to eliminate </a:t>
            </a:r>
            <a:endParaRPr sz="1600"/>
          </a:p>
          <a:p>
            <a:pPr marL="457200" lvl="0" indent="-342900" algn="l" rtl="0">
              <a:spcBef>
                <a:spcPts val="0"/>
              </a:spcBef>
              <a:spcAft>
                <a:spcPts val="0"/>
              </a:spcAft>
              <a:buSzPts val="1800"/>
              <a:buChar char="❖"/>
            </a:pPr>
            <a:r>
              <a:rPr lang="tr" sz="1800"/>
              <a:t>This game is a </a:t>
            </a:r>
            <a:r>
              <a:rPr lang="tr" sz="1800">
                <a:solidFill>
                  <a:schemeClr val="lt2"/>
                </a:solidFill>
              </a:rPr>
              <a:t>single player</a:t>
            </a:r>
            <a:r>
              <a:rPr lang="tr" sz="1800"/>
              <a:t> game in which the main purpose is to place towers strategically and using money efficiently to </a:t>
            </a:r>
            <a:r>
              <a:rPr lang="tr" sz="1800">
                <a:solidFill>
                  <a:schemeClr val="lt2"/>
                </a:solidFill>
              </a:rPr>
              <a:t>prevent enemy from reaching to the base</a:t>
            </a:r>
            <a:endParaRPr sz="1800">
              <a:solidFill>
                <a:schemeClr val="lt2"/>
              </a:solidFill>
            </a:endParaRPr>
          </a:p>
        </p:txBody>
      </p:sp>
      <p:sp>
        <p:nvSpPr>
          <p:cNvPr id="151" name="Google Shape;15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ctrTitle"/>
          </p:nvPr>
        </p:nvSpPr>
        <p:spPr>
          <a:xfrm>
            <a:off x="3417700" y="1033300"/>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a:latin typeface="Impact"/>
                <a:ea typeface="Impact"/>
                <a:cs typeface="Impact"/>
                <a:sym typeface="Impact"/>
              </a:rPr>
              <a:t>The Basic Principles of </a:t>
            </a:r>
            <a:r>
              <a:rPr lang="tr">
                <a:solidFill>
                  <a:schemeClr val="lt2"/>
                </a:solidFill>
                <a:latin typeface="Impact"/>
                <a:ea typeface="Impact"/>
                <a:cs typeface="Impact"/>
                <a:sym typeface="Impact"/>
              </a:rPr>
              <a:t>Tower Defense</a:t>
            </a:r>
            <a:r>
              <a:rPr lang="tr">
                <a:latin typeface="Impact"/>
                <a:ea typeface="Impact"/>
                <a:cs typeface="Impact"/>
                <a:sym typeface="Impact"/>
              </a:rPr>
              <a:t> Games</a:t>
            </a:r>
            <a:endParaRPr>
              <a:latin typeface="Impact"/>
              <a:ea typeface="Impact"/>
              <a:cs typeface="Impact"/>
              <a:sym typeface="Impact"/>
            </a:endParaRPr>
          </a:p>
        </p:txBody>
      </p:sp>
      <p:sp>
        <p:nvSpPr>
          <p:cNvPr id="157" name="Google Shape;157;p16"/>
          <p:cNvSpPr txBox="1">
            <a:spLocks noGrp="1"/>
          </p:cNvSpPr>
          <p:nvPr>
            <p:ph type="subTitle" idx="1"/>
          </p:nvPr>
        </p:nvSpPr>
        <p:spPr>
          <a:xfrm>
            <a:off x="1053775" y="3122075"/>
            <a:ext cx="7661700" cy="14652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5882"/>
              <a:buFont typeface="Arial"/>
              <a:buChar char="●"/>
            </a:pPr>
            <a:r>
              <a:rPr lang="tr" sz="1700">
                <a:latin typeface="Arial"/>
                <a:ea typeface="Arial"/>
                <a:cs typeface="Arial"/>
                <a:sym typeface="Arial"/>
              </a:rPr>
              <a:t>Strategically locating the </a:t>
            </a:r>
            <a:r>
              <a:rPr lang="tr" sz="1700">
                <a:solidFill>
                  <a:schemeClr val="lt2"/>
                </a:solidFill>
                <a:highlight>
                  <a:schemeClr val="dk1"/>
                </a:highlight>
                <a:latin typeface="Arial"/>
                <a:ea typeface="Arial"/>
                <a:cs typeface="Arial"/>
                <a:sym typeface="Arial"/>
              </a:rPr>
              <a:t>towers or other obstructions</a:t>
            </a:r>
            <a:r>
              <a:rPr lang="tr" sz="1700">
                <a:highlight>
                  <a:schemeClr val="dk1"/>
                </a:highlight>
                <a:latin typeface="Arial"/>
                <a:ea typeface="Arial"/>
                <a:cs typeface="Arial"/>
                <a:sym typeface="Arial"/>
              </a:rPr>
              <a:t> </a:t>
            </a:r>
            <a:r>
              <a:rPr lang="tr" sz="1700">
                <a:latin typeface="Arial"/>
                <a:ea typeface="Arial"/>
                <a:cs typeface="Arial"/>
                <a:sym typeface="Arial"/>
              </a:rPr>
              <a:t>in order to defend the base</a:t>
            </a:r>
            <a:endParaRPr sz="1700">
              <a:latin typeface="Arial"/>
              <a:ea typeface="Arial"/>
              <a:cs typeface="Arial"/>
              <a:sym typeface="Arial"/>
            </a:endParaRPr>
          </a:p>
          <a:p>
            <a:pPr marL="457200" lvl="0" indent="0" algn="l" rtl="0">
              <a:spcBef>
                <a:spcPts val="0"/>
              </a:spcBef>
              <a:spcAft>
                <a:spcPts val="0"/>
              </a:spcAft>
              <a:buNone/>
            </a:pPr>
            <a:endParaRPr sz="1700">
              <a:latin typeface="Arial"/>
              <a:ea typeface="Arial"/>
              <a:cs typeface="Arial"/>
              <a:sym typeface="Arial"/>
            </a:endParaRPr>
          </a:p>
          <a:p>
            <a:pPr marL="457200" lvl="0" indent="-320357" algn="l" rtl="0">
              <a:spcBef>
                <a:spcPts val="0"/>
              </a:spcBef>
              <a:spcAft>
                <a:spcPts val="0"/>
              </a:spcAft>
              <a:buSzPct val="100000"/>
              <a:buFont typeface="Arial"/>
              <a:buChar char="●"/>
            </a:pPr>
            <a:r>
              <a:rPr lang="tr" sz="1700">
                <a:latin typeface="Arial"/>
                <a:ea typeface="Arial"/>
                <a:cs typeface="Arial"/>
                <a:sym typeface="Arial"/>
              </a:rPr>
              <a:t>Destruction of the </a:t>
            </a:r>
            <a:r>
              <a:rPr lang="tr" sz="1700">
                <a:solidFill>
                  <a:schemeClr val="lt2"/>
                </a:solidFill>
                <a:latin typeface="Arial"/>
                <a:ea typeface="Arial"/>
                <a:cs typeface="Arial"/>
                <a:sym typeface="Arial"/>
              </a:rPr>
              <a:t>enemy waves</a:t>
            </a:r>
            <a:r>
              <a:rPr lang="tr" sz="1700">
                <a:latin typeface="Arial"/>
                <a:ea typeface="Arial"/>
                <a:cs typeface="Arial"/>
                <a:sym typeface="Arial"/>
              </a:rPr>
              <a:t> which strengthen each level</a:t>
            </a:r>
            <a:endParaRPr sz="1700">
              <a:latin typeface="Arial"/>
              <a:ea typeface="Arial"/>
              <a:cs typeface="Arial"/>
              <a:sym typeface="Arial"/>
            </a:endParaRPr>
          </a:p>
          <a:p>
            <a:pPr marL="457200" lvl="0" indent="0" algn="l" rtl="0">
              <a:spcBef>
                <a:spcPts val="0"/>
              </a:spcBef>
              <a:spcAft>
                <a:spcPts val="0"/>
              </a:spcAft>
              <a:buNone/>
            </a:pPr>
            <a:endParaRPr sz="1700">
              <a:latin typeface="Arial"/>
              <a:ea typeface="Arial"/>
              <a:cs typeface="Arial"/>
              <a:sym typeface="Arial"/>
            </a:endParaRPr>
          </a:p>
          <a:p>
            <a:pPr marL="457200" lvl="0" indent="-320357" algn="l" rtl="0">
              <a:spcBef>
                <a:spcPts val="0"/>
              </a:spcBef>
              <a:spcAft>
                <a:spcPts val="0"/>
              </a:spcAft>
              <a:buSzPct val="100000"/>
              <a:buFont typeface="Arial"/>
              <a:buChar char="●"/>
            </a:pPr>
            <a:r>
              <a:rPr lang="tr" sz="1700">
                <a:latin typeface="Arial"/>
                <a:ea typeface="Arial"/>
                <a:cs typeface="Arial"/>
                <a:sym typeface="Arial"/>
              </a:rPr>
              <a:t>A type of </a:t>
            </a:r>
            <a:r>
              <a:rPr lang="tr" sz="1700">
                <a:solidFill>
                  <a:schemeClr val="lt2"/>
                </a:solidFill>
                <a:latin typeface="Arial"/>
                <a:ea typeface="Arial"/>
                <a:cs typeface="Arial"/>
                <a:sym typeface="Arial"/>
              </a:rPr>
              <a:t>currency</a:t>
            </a:r>
            <a:r>
              <a:rPr lang="tr" sz="1700">
                <a:latin typeface="Arial"/>
                <a:ea typeface="Arial"/>
                <a:cs typeface="Arial"/>
                <a:sym typeface="Arial"/>
              </a:rPr>
              <a:t> which can be used to build or upgrade constructions and buy abilities</a:t>
            </a:r>
            <a:r>
              <a:rPr lang="tr" sz="1700" baseline="30000">
                <a:latin typeface="Arial"/>
                <a:ea typeface="Arial"/>
                <a:cs typeface="Arial"/>
                <a:sym typeface="Arial"/>
              </a:rPr>
              <a:t>[1]</a:t>
            </a:r>
            <a:endParaRPr sz="1700" baseline="30000">
              <a:latin typeface="Arial"/>
              <a:ea typeface="Arial"/>
              <a:cs typeface="Arial"/>
              <a:sym typeface="Arial"/>
            </a:endParaRPr>
          </a:p>
        </p:txBody>
      </p:sp>
      <p:sp>
        <p:nvSpPr>
          <p:cNvPr id="158" name="Google Shape;15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3522225" y="1429100"/>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5800">
                <a:latin typeface="Impact"/>
                <a:ea typeface="Impact"/>
                <a:cs typeface="Impact"/>
                <a:sym typeface="Impact"/>
              </a:rPr>
              <a:t>The </a:t>
            </a:r>
            <a:r>
              <a:rPr lang="tr" sz="5800">
                <a:solidFill>
                  <a:schemeClr val="lt2"/>
                </a:solidFill>
                <a:latin typeface="Impact"/>
                <a:ea typeface="Impact"/>
                <a:cs typeface="Impact"/>
                <a:sym typeface="Impact"/>
              </a:rPr>
              <a:t>Base</a:t>
            </a:r>
            <a:endParaRPr sz="5800">
              <a:solidFill>
                <a:schemeClr val="lt2"/>
              </a:solidFill>
              <a:latin typeface="Impact"/>
              <a:ea typeface="Impact"/>
              <a:cs typeface="Impact"/>
              <a:sym typeface="Impact"/>
            </a:endParaRPr>
          </a:p>
        </p:txBody>
      </p:sp>
      <p:sp>
        <p:nvSpPr>
          <p:cNvPr id="164" name="Google Shape;164;p17"/>
          <p:cNvSpPr txBox="1">
            <a:spLocks noGrp="1"/>
          </p:cNvSpPr>
          <p:nvPr>
            <p:ph type="subTitle" idx="1"/>
          </p:nvPr>
        </p:nvSpPr>
        <p:spPr>
          <a:xfrm>
            <a:off x="1483275" y="3008000"/>
            <a:ext cx="5684700" cy="1779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tr" sz="1500"/>
              <a:t>The </a:t>
            </a:r>
            <a:r>
              <a:rPr lang="tr" sz="1500">
                <a:solidFill>
                  <a:schemeClr val="lt2"/>
                </a:solidFill>
              </a:rPr>
              <a:t>territory or possessions</a:t>
            </a:r>
            <a:r>
              <a:rPr lang="tr" sz="1500"/>
              <a:t> which player defends against enemy waves</a:t>
            </a:r>
            <a:r>
              <a:rPr lang="tr" sz="1500" baseline="30000"/>
              <a:t>[2]</a:t>
            </a:r>
            <a:endParaRPr sz="1500"/>
          </a:p>
          <a:p>
            <a:pPr marL="457200" lvl="0" indent="-323850" algn="l" rtl="0">
              <a:spcBef>
                <a:spcPts val="0"/>
              </a:spcBef>
              <a:spcAft>
                <a:spcPts val="0"/>
              </a:spcAft>
              <a:buSzPts val="1500"/>
              <a:buChar char="❖"/>
            </a:pPr>
            <a:r>
              <a:rPr lang="tr" sz="1500"/>
              <a:t>It has a </a:t>
            </a:r>
            <a:r>
              <a:rPr lang="tr" sz="1500">
                <a:solidFill>
                  <a:schemeClr val="lt2"/>
                </a:solidFill>
              </a:rPr>
              <a:t>health point</a:t>
            </a:r>
            <a:r>
              <a:rPr lang="tr" sz="1500"/>
              <a:t> which decreases when an enemy unit can achieve there.</a:t>
            </a:r>
            <a:endParaRPr sz="1500"/>
          </a:p>
          <a:p>
            <a:pPr marL="457200" lvl="0" indent="-323850" algn="l" rtl="0">
              <a:spcBef>
                <a:spcPts val="0"/>
              </a:spcBef>
              <a:spcAft>
                <a:spcPts val="0"/>
              </a:spcAft>
              <a:buSzPts val="1500"/>
              <a:buChar char="❖"/>
            </a:pPr>
            <a:r>
              <a:rPr lang="tr" sz="1500"/>
              <a:t>If the health point becomes 0, player loses.</a:t>
            </a:r>
            <a:endParaRPr sz="1500"/>
          </a:p>
        </p:txBody>
      </p:sp>
      <p:sp>
        <p:nvSpPr>
          <p:cNvPr id="165" name="Google Shape;16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4600">
                <a:latin typeface="Impact"/>
                <a:ea typeface="Impact"/>
                <a:cs typeface="Impact"/>
                <a:sym typeface="Impact"/>
              </a:rPr>
              <a:t>Enemy </a:t>
            </a:r>
            <a:r>
              <a:rPr lang="tr" sz="4600">
                <a:solidFill>
                  <a:schemeClr val="lt2"/>
                </a:solidFill>
                <a:latin typeface="Impact"/>
                <a:ea typeface="Impact"/>
                <a:cs typeface="Impact"/>
                <a:sym typeface="Impact"/>
              </a:rPr>
              <a:t>Waves</a:t>
            </a:r>
            <a:endParaRPr sz="4600">
              <a:solidFill>
                <a:schemeClr val="lt2"/>
              </a:solidFill>
              <a:latin typeface="Impact"/>
              <a:ea typeface="Impact"/>
              <a:cs typeface="Impact"/>
              <a:sym typeface="Impact"/>
            </a:endParaRPr>
          </a:p>
        </p:txBody>
      </p:sp>
      <p:sp>
        <p:nvSpPr>
          <p:cNvPr id="171" name="Google Shape;171;p18"/>
          <p:cNvSpPr txBox="1">
            <a:spLocks noGrp="1"/>
          </p:cNvSpPr>
          <p:nvPr>
            <p:ph type="subTitle" idx="1"/>
          </p:nvPr>
        </p:nvSpPr>
        <p:spPr>
          <a:xfrm>
            <a:off x="1175725" y="3138925"/>
            <a:ext cx="6138300" cy="1578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tr" sz="1500"/>
              <a:t>Enemy waves follow a certain </a:t>
            </a:r>
            <a:r>
              <a:rPr lang="tr" sz="1500">
                <a:solidFill>
                  <a:schemeClr val="lt2"/>
                </a:solidFill>
              </a:rPr>
              <a:t>path</a:t>
            </a:r>
            <a:r>
              <a:rPr lang="tr" sz="1500"/>
              <a:t> which is surrounded by </a:t>
            </a:r>
            <a:r>
              <a:rPr lang="tr" sz="1500">
                <a:solidFill>
                  <a:schemeClr val="lt2"/>
                </a:solidFill>
              </a:rPr>
              <a:t>towers or weapons.</a:t>
            </a:r>
            <a:endParaRPr sz="1500">
              <a:solidFill>
                <a:schemeClr val="lt2"/>
              </a:solidFill>
            </a:endParaRPr>
          </a:p>
          <a:p>
            <a:pPr marL="457200" lvl="0" indent="-323850" algn="l" rtl="0">
              <a:spcBef>
                <a:spcPts val="0"/>
              </a:spcBef>
              <a:spcAft>
                <a:spcPts val="0"/>
              </a:spcAft>
              <a:buSzPts val="1500"/>
              <a:buChar char="❖"/>
            </a:pPr>
            <a:r>
              <a:rPr lang="tr" sz="1500"/>
              <a:t>Waves intensify each level, by increasing numbers or different types of units. </a:t>
            </a:r>
            <a:endParaRPr sz="1500"/>
          </a:p>
          <a:p>
            <a:pPr marL="457200" lvl="0" indent="-323850" algn="l" rtl="0">
              <a:spcBef>
                <a:spcPts val="0"/>
              </a:spcBef>
              <a:spcAft>
                <a:spcPts val="0"/>
              </a:spcAft>
              <a:buSzPts val="1500"/>
              <a:buChar char="❖"/>
            </a:pPr>
            <a:r>
              <a:rPr lang="tr" sz="1500"/>
              <a:t>Each different enemy unit has different </a:t>
            </a:r>
            <a:r>
              <a:rPr lang="tr" sz="1500">
                <a:solidFill>
                  <a:schemeClr val="lt2"/>
                </a:solidFill>
              </a:rPr>
              <a:t>speed and health points</a:t>
            </a:r>
            <a:r>
              <a:rPr lang="tr" sz="1500"/>
              <a:t>.</a:t>
            </a:r>
            <a:endParaRPr sz="1500"/>
          </a:p>
        </p:txBody>
      </p:sp>
      <p:sp>
        <p:nvSpPr>
          <p:cNvPr id="172" name="Google Shape;1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ctrTitle"/>
          </p:nvPr>
        </p:nvSpPr>
        <p:spPr>
          <a:xfrm>
            <a:off x="3484900" y="1458950"/>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5000">
                <a:latin typeface="Impact"/>
                <a:ea typeface="Impact"/>
                <a:cs typeface="Impact"/>
                <a:sym typeface="Impact"/>
              </a:rPr>
              <a:t>Money/Gold</a:t>
            </a:r>
            <a:endParaRPr sz="5000">
              <a:latin typeface="Impact"/>
              <a:ea typeface="Impact"/>
              <a:cs typeface="Impact"/>
              <a:sym typeface="Impact"/>
            </a:endParaRPr>
          </a:p>
        </p:txBody>
      </p:sp>
      <p:sp>
        <p:nvSpPr>
          <p:cNvPr id="178" name="Google Shape;178;p19"/>
          <p:cNvSpPr txBox="1">
            <a:spLocks noGrp="1"/>
          </p:cNvSpPr>
          <p:nvPr>
            <p:ph type="subTitle" idx="1"/>
          </p:nvPr>
        </p:nvSpPr>
        <p:spPr>
          <a:xfrm>
            <a:off x="1195800" y="2974350"/>
            <a:ext cx="6752400" cy="1874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tr" sz="1400">
                <a:solidFill>
                  <a:schemeClr val="lt2"/>
                </a:solidFill>
              </a:rPr>
              <a:t>In game currency</a:t>
            </a:r>
            <a:r>
              <a:rPr lang="tr" sz="1400"/>
              <a:t> that can be used to purchase </a:t>
            </a:r>
            <a:r>
              <a:rPr lang="tr" sz="1400">
                <a:solidFill>
                  <a:schemeClr val="lt2"/>
                </a:solidFill>
              </a:rPr>
              <a:t>constructions/upgrades/other features</a:t>
            </a:r>
            <a:r>
              <a:rPr lang="tr" sz="1400" baseline="30000"/>
              <a:t>[1]</a:t>
            </a:r>
            <a:endParaRPr sz="1400" baseline="30000"/>
          </a:p>
          <a:p>
            <a:pPr marL="457200" lvl="0" indent="-317500" algn="l" rtl="0">
              <a:spcBef>
                <a:spcPts val="0"/>
              </a:spcBef>
              <a:spcAft>
                <a:spcPts val="0"/>
              </a:spcAft>
              <a:buSzPts val="1400"/>
              <a:buChar char="❖"/>
            </a:pPr>
            <a:r>
              <a:rPr lang="tr" sz="1400"/>
              <a:t>Ways to earn gold:</a:t>
            </a:r>
            <a:endParaRPr sz="1400"/>
          </a:p>
          <a:p>
            <a:pPr marL="457200" lvl="0" indent="0" algn="l" rtl="0">
              <a:spcBef>
                <a:spcPts val="0"/>
              </a:spcBef>
              <a:spcAft>
                <a:spcPts val="0"/>
              </a:spcAft>
              <a:buNone/>
            </a:pPr>
            <a:endParaRPr sz="1400"/>
          </a:p>
          <a:p>
            <a:pPr marL="914400" lvl="1" indent="-317500" algn="l" rtl="0">
              <a:spcBef>
                <a:spcPts val="0"/>
              </a:spcBef>
              <a:spcAft>
                <a:spcPts val="0"/>
              </a:spcAft>
              <a:buSzPts val="1400"/>
              <a:buChar char="➢"/>
            </a:pPr>
            <a:r>
              <a:rPr lang="tr" sz="1400"/>
              <a:t>Killing the units in enemy waves.</a:t>
            </a:r>
            <a:endParaRPr sz="1400"/>
          </a:p>
          <a:p>
            <a:pPr marL="914400" lvl="0" indent="0" algn="l" rtl="0">
              <a:spcBef>
                <a:spcPts val="0"/>
              </a:spcBef>
              <a:spcAft>
                <a:spcPts val="0"/>
              </a:spcAft>
              <a:buNone/>
            </a:pPr>
            <a:endParaRPr sz="1400"/>
          </a:p>
          <a:p>
            <a:pPr marL="914400" lvl="1" indent="-317500" algn="l" rtl="0">
              <a:spcBef>
                <a:spcPts val="0"/>
              </a:spcBef>
              <a:spcAft>
                <a:spcPts val="0"/>
              </a:spcAft>
              <a:buSzPts val="1400"/>
              <a:buChar char="➢"/>
            </a:pPr>
            <a:r>
              <a:rPr lang="tr" sz="1400"/>
              <a:t>Each round starting, some gold will be given.</a:t>
            </a:r>
            <a:endParaRPr sz="1400"/>
          </a:p>
        </p:txBody>
      </p:sp>
      <p:sp>
        <p:nvSpPr>
          <p:cNvPr id="179" name="Google Shape;1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ctrTitle"/>
          </p:nvPr>
        </p:nvSpPr>
        <p:spPr>
          <a:xfrm>
            <a:off x="3402800" y="992850"/>
            <a:ext cx="5017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 sz="5500">
                <a:latin typeface="Impact"/>
                <a:ea typeface="Impact"/>
                <a:cs typeface="Impact"/>
                <a:sym typeface="Impact"/>
              </a:rPr>
              <a:t>Constructions/Weapons </a:t>
            </a:r>
            <a:endParaRPr sz="5500">
              <a:latin typeface="Impact"/>
              <a:ea typeface="Impact"/>
              <a:cs typeface="Impact"/>
              <a:sym typeface="Impact"/>
            </a:endParaRPr>
          </a:p>
        </p:txBody>
      </p:sp>
      <p:sp>
        <p:nvSpPr>
          <p:cNvPr id="185" name="Google Shape;185;p20"/>
          <p:cNvSpPr txBox="1">
            <a:spLocks noGrp="1"/>
          </p:cNvSpPr>
          <p:nvPr>
            <p:ph type="subTitle" idx="1"/>
          </p:nvPr>
        </p:nvSpPr>
        <p:spPr>
          <a:xfrm>
            <a:off x="841700" y="2982975"/>
            <a:ext cx="7877700" cy="1732500"/>
          </a:xfrm>
          <a:prstGeom prst="rect">
            <a:avLst/>
          </a:prstGeom>
        </p:spPr>
        <p:txBody>
          <a:bodyPr spcFirstLastPara="1" wrap="square" lIns="91425" tIns="91425" rIns="91425" bIns="91425" anchor="t" anchorCtr="0">
            <a:normAutofit fontScale="47500" lnSpcReduction="20000"/>
          </a:bodyPr>
          <a:lstStyle/>
          <a:p>
            <a:pPr marL="457200" lvl="0" indent="-311156" algn="l" rtl="0">
              <a:spcBef>
                <a:spcPts val="0"/>
              </a:spcBef>
              <a:spcAft>
                <a:spcPts val="0"/>
              </a:spcAft>
              <a:buSzPct val="100000"/>
              <a:buChar char="❖"/>
            </a:pPr>
            <a:r>
              <a:rPr lang="tr" sz="2737"/>
              <a:t>Towers/Weapons:</a:t>
            </a:r>
            <a:endParaRPr sz="2737"/>
          </a:p>
          <a:p>
            <a:pPr marL="457200" lvl="0" indent="0" algn="l" rtl="0">
              <a:spcBef>
                <a:spcPts val="0"/>
              </a:spcBef>
              <a:spcAft>
                <a:spcPts val="0"/>
              </a:spcAft>
              <a:buNone/>
            </a:pPr>
            <a:endParaRPr sz="2737"/>
          </a:p>
          <a:p>
            <a:pPr marL="914400" lvl="1" indent="-311156" algn="l" rtl="0">
              <a:spcBef>
                <a:spcPts val="0"/>
              </a:spcBef>
              <a:spcAft>
                <a:spcPts val="0"/>
              </a:spcAft>
              <a:buSzPct val="100000"/>
              <a:buChar char="➢"/>
            </a:pPr>
            <a:r>
              <a:rPr lang="tr" sz="2737"/>
              <a:t>Attack range</a:t>
            </a:r>
            <a:r>
              <a:rPr lang="tr" sz="2737" baseline="30000"/>
              <a:t>[3]</a:t>
            </a:r>
            <a:r>
              <a:rPr lang="tr" sz="2737"/>
              <a:t>: The distance at which the construction attack the enemy.</a:t>
            </a:r>
            <a:endParaRPr sz="2737"/>
          </a:p>
          <a:p>
            <a:pPr marL="914400" lvl="0" indent="0" algn="l" rtl="0">
              <a:spcBef>
                <a:spcPts val="0"/>
              </a:spcBef>
              <a:spcAft>
                <a:spcPts val="0"/>
              </a:spcAft>
              <a:buNone/>
            </a:pPr>
            <a:r>
              <a:rPr lang="tr" sz="2737"/>
              <a:t> </a:t>
            </a:r>
            <a:endParaRPr sz="2737"/>
          </a:p>
          <a:p>
            <a:pPr marL="914400" lvl="1" indent="-311156" algn="l" rtl="0">
              <a:spcBef>
                <a:spcPts val="0"/>
              </a:spcBef>
              <a:spcAft>
                <a:spcPts val="0"/>
              </a:spcAft>
              <a:buSzPct val="100000"/>
              <a:buChar char="➢"/>
            </a:pPr>
            <a:r>
              <a:rPr lang="tr" sz="2737"/>
              <a:t>Damage</a:t>
            </a:r>
            <a:r>
              <a:rPr lang="tr" sz="2737" baseline="30000"/>
              <a:t>[3]</a:t>
            </a:r>
            <a:r>
              <a:rPr lang="tr" sz="2737"/>
              <a:t>: How much damage this tower inflicts on enemies.</a:t>
            </a:r>
            <a:endParaRPr sz="2737"/>
          </a:p>
          <a:p>
            <a:pPr marL="914400" lvl="0" indent="0" algn="l" rtl="0">
              <a:spcBef>
                <a:spcPts val="0"/>
              </a:spcBef>
              <a:spcAft>
                <a:spcPts val="0"/>
              </a:spcAft>
              <a:buNone/>
            </a:pPr>
            <a:endParaRPr sz="2737"/>
          </a:p>
          <a:p>
            <a:pPr marL="914400" lvl="1" indent="-311156" algn="l" rtl="0">
              <a:spcBef>
                <a:spcPts val="0"/>
              </a:spcBef>
              <a:spcAft>
                <a:spcPts val="0"/>
              </a:spcAft>
              <a:buSzPct val="100000"/>
              <a:buChar char="➢"/>
            </a:pPr>
            <a:r>
              <a:rPr lang="tr" sz="2737"/>
              <a:t>Fire rate</a:t>
            </a:r>
            <a:r>
              <a:rPr lang="tr" sz="2737" baseline="30000"/>
              <a:t>[3]</a:t>
            </a:r>
            <a:r>
              <a:rPr lang="tr" sz="2737"/>
              <a:t>: How much time it takes to reload and fire again.</a:t>
            </a:r>
            <a:endParaRPr sz="2737"/>
          </a:p>
          <a:p>
            <a:pPr marL="914400" lvl="0" indent="0" algn="l" rtl="0">
              <a:spcBef>
                <a:spcPts val="0"/>
              </a:spcBef>
              <a:spcAft>
                <a:spcPts val="0"/>
              </a:spcAft>
              <a:buNone/>
            </a:pPr>
            <a:endParaRPr sz="2737"/>
          </a:p>
          <a:p>
            <a:pPr marL="914400" lvl="1" indent="-311156" algn="l" rtl="0">
              <a:spcBef>
                <a:spcPts val="0"/>
              </a:spcBef>
              <a:spcAft>
                <a:spcPts val="0"/>
              </a:spcAft>
              <a:buSzPct val="100000"/>
              <a:buChar char="➢"/>
            </a:pPr>
            <a:r>
              <a:rPr lang="tr" sz="2737"/>
              <a:t>Constructions have different costs. Obviously, the more powerful ones costs more.</a:t>
            </a:r>
            <a:endParaRPr sz="2737"/>
          </a:p>
          <a:p>
            <a:pPr marL="0" lvl="0" indent="0" algn="l" rtl="0">
              <a:spcBef>
                <a:spcPts val="0"/>
              </a:spcBef>
              <a:spcAft>
                <a:spcPts val="0"/>
              </a:spcAft>
              <a:buNone/>
            </a:pPr>
            <a:endParaRPr/>
          </a:p>
        </p:txBody>
      </p:sp>
      <p:sp>
        <p:nvSpPr>
          <p:cNvPr id="186" name="Google Shape;18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a:spLocks noGrp="1"/>
          </p:cNvSpPr>
          <p:nvPr>
            <p:ph type="ctrTitle"/>
          </p:nvPr>
        </p:nvSpPr>
        <p:spPr>
          <a:xfrm>
            <a:off x="3454950" y="992850"/>
            <a:ext cx="50175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sz="5700">
                <a:latin typeface="Impact"/>
                <a:ea typeface="Impact"/>
                <a:cs typeface="Impact"/>
                <a:sym typeface="Impact"/>
              </a:rPr>
              <a:t>In-game Market</a:t>
            </a:r>
            <a:endParaRPr sz="5700">
              <a:latin typeface="Impact"/>
              <a:ea typeface="Impact"/>
              <a:cs typeface="Impact"/>
              <a:sym typeface="Impact"/>
            </a:endParaRPr>
          </a:p>
        </p:txBody>
      </p:sp>
      <p:sp>
        <p:nvSpPr>
          <p:cNvPr id="192" name="Google Shape;192;p21"/>
          <p:cNvSpPr txBox="1">
            <a:spLocks noGrp="1"/>
          </p:cNvSpPr>
          <p:nvPr>
            <p:ph type="subTitle" idx="1"/>
          </p:nvPr>
        </p:nvSpPr>
        <p:spPr>
          <a:xfrm>
            <a:off x="664375" y="3157300"/>
            <a:ext cx="7286700" cy="1506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tr" sz="1600"/>
              <a:t>There is a market which allows players to purchase weapons and locate them in the midst of the game.</a:t>
            </a:r>
            <a:endParaRPr sz="1600"/>
          </a:p>
          <a:p>
            <a:pPr marL="457200" lvl="0" indent="-330200" algn="l" rtl="0">
              <a:spcBef>
                <a:spcPts val="0"/>
              </a:spcBef>
              <a:spcAft>
                <a:spcPts val="0"/>
              </a:spcAft>
              <a:buSzPts val="1600"/>
              <a:buChar char="●"/>
            </a:pPr>
            <a:r>
              <a:rPr lang="tr" sz="1600"/>
              <a:t>Players are able to purchase whatever construction they want with their in-game golds and apply their own strategy by this function.</a:t>
            </a:r>
            <a:endParaRPr sz="1600"/>
          </a:p>
        </p:txBody>
      </p:sp>
      <p:sp>
        <p:nvSpPr>
          <p:cNvPr id="193" name="Google Shape;19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tr"/>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879</Words>
  <PresentationFormat>Ekran Gösterisi (16:9)</PresentationFormat>
  <Paragraphs>128</Paragraphs>
  <Slides>18</Slides>
  <Notes>18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Impact</vt:lpstr>
      <vt:lpstr>Montserrat</vt:lpstr>
      <vt:lpstr>Lato</vt:lpstr>
      <vt:lpstr>Focus</vt:lpstr>
      <vt:lpstr>Defender of the Galaxy</vt:lpstr>
      <vt:lpstr>Outline</vt:lpstr>
      <vt:lpstr>Introduction</vt:lpstr>
      <vt:lpstr>The Basic Principles of Tower Defense Games</vt:lpstr>
      <vt:lpstr>The Base</vt:lpstr>
      <vt:lpstr>Enemy Waves</vt:lpstr>
      <vt:lpstr>Money/Gold</vt:lpstr>
      <vt:lpstr>Constructions/Weapons </vt:lpstr>
      <vt:lpstr>In-game Market</vt:lpstr>
      <vt:lpstr>Gameplay</vt:lpstr>
      <vt:lpstr>Strategy</vt:lpstr>
      <vt:lpstr>Main similarities and differences with existing ones</vt:lpstr>
      <vt:lpstr>Concept: Space</vt:lpstr>
      <vt:lpstr>Different maps and levels</vt:lpstr>
      <vt:lpstr>Intended Audience</vt:lpstr>
      <vt:lpstr>Summary/ Conclusion</vt:lpstr>
      <vt:lpstr> Thanks for     listening!</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Defender of the Galaxy</dc:title>
  <cp:lastModifiedBy>USER</cp:lastModifiedBy>
  <cp:revision>2</cp:revision>
  <dcterms:modified xsi:type="dcterms:W3CDTF">2022-03-04T17:15:50Z</dcterms:modified>
</cp:coreProperties>
</file>