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983" r:id="rId6"/>
    <p:sldId id="1099" r:id="rId7"/>
    <p:sldId id="1073" r:id="rId8"/>
    <p:sldId id="1074" r:id="rId9"/>
    <p:sldId id="1075" r:id="rId10"/>
    <p:sldId id="1100" r:id="rId11"/>
    <p:sldId id="1076" r:id="rId12"/>
    <p:sldId id="1077" r:id="rId13"/>
    <p:sldId id="1078" r:id="rId14"/>
    <p:sldId id="1080" r:id="rId15"/>
    <p:sldId id="1079" r:id="rId16"/>
    <p:sldId id="1101" r:id="rId17"/>
    <p:sldId id="1103" r:id="rId18"/>
    <p:sldId id="1081" r:id="rId19"/>
    <p:sldId id="1082" r:id="rId20"/>
    <p:sldId id="1083" r:id="rId21"/>
    <p:sldId id="1084" r:id="rId22"/>
    <p:sldId id="1085" r:id="rId23"/>
    <p:sldId id="1086" r:id="rId24"/>
    <p:sldId id="1104" r:id="rId25"/>
    <p:sldId id="1087" r:id="rId26"/>
    <p:sldId id="1088" r:id="rId27"/>
    <p:sldId id="1089" r:id="rId28"/>
    <p:sldId id="1090" r:id="rId29"/>
    <p:sldId id="1091" r:id="rId30"/>
    <p:sldId id="1094" r:id="rId31"/>
    <p:sldId id="1095" r:id="rId32"/>
    <p:sldId id="1096" r:id="rId33"/>
    <p:sldId id="1097" r:id="rId34"/>
    <p:sldId id="1098" r:id="rId35"/>
    <p:sldId id="1105" r:id="rId36"/>
    <p:sldId id="1106" r:id="rId37"/>
    <p:sldId id="1107" r:id="rId38"/>
    <p:sldId id="1108" r:id="rId39"/>
    <p:sldId id="1109" r:id="rId40"/>
    <p:sldId id="111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72" autoAdjust="0"/>
  </p:normalViewPr>
  <p:slideViewPr>
    <p:cSldViewPr snapToGrid="0" snapToObjects="1"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3600" b="1" dirty="0" smtClean="0"/>
              <a:t>Chapter 10 – Input/Output and Exception Handling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10/ProductCodes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chap10/ExceptionScope.java" TargetMode="External"/><Relationship Id="rId2" Type="http://schemas.openxmlformats.org/officeDocument/2006/relationships/hyperlink" Target="../examples/chap10/Propagatio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examples/chap10/OutOfRangeException.java" TargetMode="External"/><Relationship Id="rId2" Type="http://schemas.openxmlformats.org/officeDocument/2006/relationships/hyperlink" Target="../examples/chap10/CreatingExceptions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chap10/Zero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Exception Handling - Throwing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Exception handling provides a flexible mechanism for passing control from the point of error detection to a handler that can deal with the error. </a:t>
            </a:r>
          </a:p>
          <a:p>
            <a:r>
              <a:rPr lang="en-US" dirty="0" smtClean="0"/>
              <a:t>When you detect an error condition, throw an exception object to signal an exceptional condition </a:t>
            </a:r>
          </a:p>
          <a:p>
            <a:r>
              <a:rPr lang="en-US" dirty="0" smtClean="0"/>
              <a:t>If someone tries to withdraw too much money from a bank account </a:t>
            </a:r>
          </a:p>
          <a:p>
            <a:pPr lvl="1"/>
            <a:r>
              <a:rPr lang="en-US" dirty="0" smtClean="0"/>
              <a:t>Throw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 =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exceeds balance");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 exception;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10.2 </a:t>
            </a:r>
            <a:r>
              <a:rPr lang="en-US" dirty="0" smtClean="0"/>
              <a:t>Catching Exceptions</a:t>
            </a:r>
            <a:endParaRPr lang="en-US" dirty="0"/>
          </a:p>
        </p:txBody>
      </p:sp>
      <p:pic>
        <p:nvPicPr>
          <p:cNvPr id="4" name="Picture 3" descr="syntax11.2_catch_exce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8" y="922365"/>
            <a:ext cx="8803639" cy="555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contains a handler.</a:t>
            </a:r>
          </a:p>
          <a:p>
            <a:r>
              <a:rPr lang="en-US" dirty="0" smtClean="0"/>
              <a:t>Our example just informed the user of a problem.</a:t>
            </a:r>
          </a:p>
          <a:p>
            <a:r>
              <a:rPr lang="en-US" dirty="0" smtClean="0"/>
              <a:t>Often better to give the user another chance.</a:t>
            </a:r>
          </a:p>
          <a:p>
            <a:r>
              <a:rPr lang="en-US" dirty="0" smtClean="0"/>
              <a:t>When you throw an exception, you can provide your own message string.</a:t>
            </a:r>
          </a:p>
          <a:p>
            <a:r>
              <a:rPr lang="en-US" dirty="0" smtClean="0"/>
              <a:t>For example, when you call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IllegalArgumentException("Amount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exceeds balance");</a:t>
            </a:r>
          </a:p>
          <a:p>
            <a:pPr lvl="1">
              <a:buNone/>
            </a:pPr>
            <a:r>
              <a:rPr lang="en-US" sz="2400" dirty="0" smtClean="0"/>
              <a:t>the message of the exception is the string provided in the constructor.</a:t>
            </a:r>
          </a:p>
          <a:p>
            <a:r>
              <a:rPr lang="en-US" dirty="0" smtClean="0"/>
              <a:t>You should only catch those exceptions that you can handle.</a:t>
            </a:r>
            <a:endParaRPr lang="en-US" dirty="0"/>
          </a:p>
        </p:txBody>
      </p:sp>
      <p:pic>
        <p:nvPicPr>
          <p:cNvPr id="5" name="Picture 4" descr="catching_frisb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57" y="5045366"/>
            <a:ext cx="2427635" cy="1812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try Statement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To handle an exception in a program, the line that throws the exception is executed within a </a:t>
            </a:r>
            <a:r>
              <a:rPr lang="en-US" i="1" dirty="0" smtClean="0"/>
              <a:t>try block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A try block is followed by one or more </a:t>
            </a:r>
            <a:r>
              <a:rPr lang="en-US" i="1" dirty="0" smtClean="0"/>
              <a:t>catch</a:t>
            </a:r>
            <a:r>
              <a:rPr lang="en-US" dirty="0" smtClean="0"/>
              <a:t> clauses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Each catch clause has an associated exception type and is called an </a:t>
            </a:r>
            <a:r>
              <a:rPr lang="en-US" i="1" dirty="0" smtClean="0"/>
              <a:t>exception handler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When an exception occurs, processing continues at the first catch clause that matches the exception type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See </a:t>
            </a:r>
            <a:r>
              <a:rPr lang="en-US" dirty="0" smtClean="0">
                <a:latin typeface="Courier New" pitchFamily="49" charset="0"/>
                <a:hlinkClick r:id="rId2" action="ppaction://hlinkfile"/>
              </a:rPr>
              <a:t>ProductCodes.java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1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Exception Propagation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An exception can be handled at a higher level if it is not appropriate to handle it where it occurs 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Exceptions </a:t>
            </a:r>
            <a:r>
              <a:rPr lang="en-US" i="1" dirty="0" smtClean="0"/>
              <a:t>propagate</a:t>
            </a:r>
            <a:r>
              <a:rPr lang="en-US" dirty="0" smtClean="0"/>
              <a:t> up through the method calling hierarchy until they are caught and handled or until they reach the level of the </a:t>
            </a:r>
            <a:r>
              <a:rPr lang="en-US" dirty="0" smtClean="0">
                <a:latin typeface="Courier New" pitchFamily="49" charset="0"/>
              </a:rPr>
              <a:t>main</a:t>
            </a:r>
            <a:r>
              <a:rPr lang="en-US" dirty="0" smtClean="0"/>
              <a:t> method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A try block that contains a call to a method in which an exception is thrown can be used to catch that exception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See </a:t>
            </a:r>
            <a:r>
              <a:rPr lang="en-US" dirty="0" smtClean="0">
                <a:latin typeface="Courier New" pitchFamily="49" charset="0"/>
                <a:hlinkClick r:id="rId2" action="ppaction://hlinkfile"/>
              </a:rPr>
              <a:t>Propagation.java</a:t>
            </a:r>
            <a:endParaRPr lang="en-US" dirty="0" smtClean="0"/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See </a:t>
            </a:r>
            <a:r>
              <a:rPr lang="en-US" dirty="0" smtClean="0">
                <a:latin typeface="Courier New" pitchFamily="49" charset="0"/>
                <a:hlinkClick r:id="rId3" action="ppaction://hlinkfile"/>
              </a:rPr>
              <a:t>ExceptionScope.java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2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Exceptions fall into three categories</a:t>
            </a:r>
          </a:p>
          <a:p>
            <a:r>
              <a:rPr lang="en-US" dirty="0" smtClean="0"/>
              <a:t>Internal errors are reported by descendants of the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Error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OutOfMemoryError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Descendants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IndexOutOfBoundsException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Indicate errors in your code. </a:t>
            </a:r>
          </a:p>
          <a:p>
            <a:pPr lvl="1"/>
            <a:r>
              <a:rPr lang="en-US" dirty="0" smtClean="0"/>
              <a:t>They are called unchecked exceptions.</a:t>
            </a:r>
          </a:p>
          <a:p>
            <a:r>
              <a:rPr lang="en-US" dirty="0" smtClean="0"/>
              <a:t>All other exceptions are checked exceptions. </a:t>
            </a:r>
          </a:p>
          <a:p>
            <a:pPr lvl="1"/>
            <a:r>
              <a:rPr lang="en-US" dirty="0" smtClean="0"/>
              <a:t>Indicate that something has gone wrong for some external reason beyond your control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Checked exceptions are due to external circumstances that the programmer cannot prevent. </a:t>
            </a:r>
          </a:p>
          <a:p>
            <a:pPr lvl="1"/>
            <a:r>
              <a:rPr lang="en-US" dirty="0" smtClean="0"/>
              <a:t>The compiler checks that your program handles these exceptions.</a:t>
            </a:r>
          </a:p>
          <a:p>
            <a:r>
              <a:rPr lang="en-US" dirty="0" smtClean="0"/>
              <a:t>The unchecked exceptions are your fault. </a:t>
            </a:r>
          </a:p>
          <a:p>
            <a:pPr lvl="1"/>
            <a:r>
              <a:rPr lang="en-US" dirty="0" smtClean="0"/>
              <a:t>The compiler does not check whether you handle an unchecked exception.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You can handle the checked exception in the same method that throws it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//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ThrowsFileNotFoundException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 // Exception caught here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Often the current method cannot handle the exception. Tell the compiler you are aware of the exception</a:t>
            </a:r>
          </a:p>
          <a:p>
            <a:r>
              <a:rPr lang="en-US" dirty="0" smtClean="0"/>
              <a:t>You want the method to terminate if the exception occurs</a:t>
            </a:r>
          </a:p>
          <a:p>
            <a:r>
              <a:rPr lang="en-US" dirty="0" smtClean="0"/>
              <a:t>Add a throws clause to the method header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filename) </a:t>
            </a:r>
            <a:r>
              <a:rPr lang="en-US" sz="16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throws </a:t>
            </a:r>
            <a:r>
              <a:rPr lang="en-US" sz="1600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  <a:r>
              <a:rPr lang="en-US" dirty="0" smtClean="0"/>
              <a:t> clause signals to the caller of your method that it may encounter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caller must decide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To handle the exception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Or declare the exception may be thrown</a:t>
            </a:r>
          </a:p>
          <a:p>
            <a:r>
              <a:rPr lang="en-US" dirty="0" smtClean="0"/>
              <a:t>Throw early, catch late</a:t>
            </a:r>
          </a:p>
          <a:p>
            <a:pPr lvl="1"/>
            <a:r>
              <a:rPr lang="en-US" dirty="0" smtClean="0"/>
              <a:t>Throw an exception as soon as a problem is detected.</a:t>
            </a:r>
          </a:p>
          <a:p>
            <a:pPr lvl="1"/>
            <a:r>
              <a:rPr lang="en-US" dirty="0" smtClean="0"/>
              <a:t>Catch it only when the problem can be handled</a:t>
            </a:r>
          </a:p>
          <a:p>
            <a:r>
              <a:rPr lang="en-US" dirty="0" smtClean="0"/>
              <a:t>Just as trucks with large or hazardous loads carry warning signs, the throws clause warns the caller that an exception may occur.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wide_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16" y="4692174"/>
            <a:ext cx="1320429" cy="2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6ADAE"/>
                </a:solidFill>
              </a:rPr>
              <a:t>Syntax 10.3 </a:t>
            </a:r>
            <a:r>
              <a:rPr lang="en-US" sz="32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  <a:r>
              <a:rPr lang="en-US" sz="3200" dirty="0" smtClean="0"/>
              <a:t> Clause</a:t>
            </a:r>
            <a:endParaRPr lang="en-US" sz="3200" dirty="0"/>
          </a:p>
        </p:txBody>
      </p:sp>
      <p:pic>
        <p:nvPicPr>
          <p:cNvPr id="5" name="Picture 4" descr="syntax11.3_thro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1" y="1071834"/>
            <a:ext cx="7071498" cy="2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Exception Handling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smtClean="0"/>
              <a:t>Java has a predefined set of exceptions and errors that can occur during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A program can deal with an exception in one of three ways: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smtClean="0"/>
              <a:t>ignore it</a:t>
            </a:r>
          </a:p>
          <a:p>
            <a:pPr lvl="1" eaLnBrk="1" hangingPunct="1"/>
            <a:r>
              <a:rPr lang="en-US" smtClean="0"/>
              <a:t>handle it where it occurs</a:t>
            </a:r>
          </a:p>
          <a:p>
            <a:pPr lvl="1" eaLnBrk="1" hangingPunct="1"/>
            <a:r>
              <a:rPr lang="en-US" smtClean="0"/>
              <a:t>handle it an another place in the program</a:t>
            </a:r>
          </a:p>
          <a:p>
            <a:pPr eaLnBrk="1" hangingPunct="1">
              <a:spcBef>
                <a:spcPct val="70000"/>
              </a:spcBef>
            </a:pPr>
            <a:r>
              <a:rPr lang="en-US" smtClean="0"/>
              <a:t>The manner in which an exception is processed is an important design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3449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throw Statement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Usually </a:t>
            </a:r>
            <a:r>
              <a:rPr lang="en-US" dirty="0" smtClean="0"/>
              <a:t>a throw statement is executed inside an if statement that evaluates a condition to see if the exception should be thrown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See </a:t>
            </a:r>
            <a:r>
              <a:rPr lang="en-US" dirty="0" smtClean="0">
                <a:latin typeface="Courier New" pitchFamily="49" charset="0"/>
                <a:hlinkClick r:id="rId2" action="ppaction://hlinkfile"/>
              </a:rPr>
              <a:t>CreatingExceptions.java</a:t>
            </a:r>
            <a:endParaRPr lang="en-US" dirty="0" smtClean="0"/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See </a:t>
            </a:r>
            <a:r>
              <a:rPr lang="en-US" dirty="0" smtClean="0">
                <a:latin typeface="Courier New" pitchFamily="49" charset="0"/>
                <a:hlinkClick r:id="rId3" action="ppaction://hlinkfile"/>
              </a:rPr>
              <a:t>OutOfRangeException.java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185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Once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 is entered, the statements in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 are guaranteed to be executed - whether or not an exception is thrown.</a:t>
            </a:r>
          </a:p>
          <a:p>
            <a:r>
              <a:rPr lang="en-US" dirty="0" smtClean="0"/>
              <a:t>Use when you do some clean up</a:t>
            </a:r>
          </a:p>
          <a:p>
            <a:r>
              <a:rPr lang="en-US" dirty="0" smtClean="0"/>
              <a:t>Example - closing files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PrintWriter(filename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writeData(out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Executes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close</a:t>
            </a:r>
            <a:r>
              <a:rPr lang="en-US" dirty="0" smtClean="0"/>
              <a:t> even if an exception is thrown.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00013" y="921456"/>
            <a:ext cx="6743987" cy="54280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visitors to a foreign country have to go through passport control, no matter what happened on their trip. Similarly, the code in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 is always executed, even when an exception has occurred.</a:t>
            </a:r>
            <a:endParaRPr lang="en-US" dirty="0"/>
          </a:p>
        </p:txBody>
      </p:sp>
      <p:pic>
        <p:nvPicPr>
          <p:cNvPr id="4" name="Picture 3" descr="pass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3" y="921456"/>
            <a:ext cx="1933575" cy="313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10.4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pic>
        <p:nvPicPr>
          <p:cNvPr id="4" name="Picture 3" descr="syntax1.4_final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12" y="945649"/>
            <a:ext cx="7019975" cy="533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Your Own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You can design your own exception types — subclasses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Exception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Throw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dirty="0" smtClean="0"/>
              <a:t> when the amount to withdraw an amount from a bank account exceeds the current balance.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(amount &gt; balance)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throw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 "withdrawal of " +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amount + " exceeds balance of " + balance);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Make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dirty="0" smtClean="0"/>
              <a:t> an unchecked exception </a:t>
            </a:r>
          </a:p>
          <a:p>
            <a:pPr lvl="1"/>
            <a:r>
              <a:rPr lang="en-US" dirty="0" smtClean="0"/>
              <a:t>Programmer could have avoided it by calling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first 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 or one of its subclasses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Your Own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Supply two constructors for the class </a:t>
            </a:r>
          </a:p>
          <a:p>
            <a:pPr lvl="1"/>
            <a:r>
              <a:rPr lang="en-US" dirty="0" smtClean="0"/>
              <a:t>A constructor with no arguments</a:t>
            </a:r>
          </a:p>
          <a:p>
            <a:pPr lvl="1"/>
            <a:r>
              <a:rPr lang="en-US" dirty="0" smtClean="0"/>
              <a:t>A constructor that accepts a message string describing reason for exception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extends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{}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message)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super(message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 smtClean="0"/>
              <a:t>When the exception is caught, its message string can be retrieved 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getMessage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Throwable</a:t>
            </a:r>
            <a:r>
              <a:rPr lang="en-US" dirty="0" smtClean="0"/>
              <a:t>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10.18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53691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Consider the method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try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Scanner(new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File("input.txt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System.out.println(value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System.out.println("Error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opening file.");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Suppose the file with the given file name exists and has no contents. Trace the flow of execution.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10.18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925521"/>
            <a:ext cx="8535664" cy="21631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constructor succeeds because the file exists.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method throws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. This is not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. Therefore, the error is not caught. Because there is no other handler, an error message is printed and the program terminates.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10.19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1764946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Because programmers should simply check that their array index values are valid instead of trying to handle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ArrayIndexOutOfBoundsException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8061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Why is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ArrayIndexOutOfBoundsException</a:t>
            </a:r>
            <a:r>
              <a:rPr lang="en-US" dirty="0" smtClean="0"/>
              <a:t> not a checked exception? 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10.20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1764946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No. You can catch both exception types in the same way, as you can see in the code example on page 518.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8061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Is there a difference between catching checked and unchecked exceptions? 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Exception Handling - Throwing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When an exception is thrown, method terminates immediately</a:t>
            </a:r>
          </a:p>
          <a:p>
            <a:pPr lvl="1"/>
            <a:r>
              <a:rPr lang="en-US" dirty="0" smtClean="0"/>
              <a:t>Execution continues with an exception handler </a:t>
            </a:r>
          </a:p>
          <a:p>
            <a:r>
              <a:rPr lang="en-US" dirty="0" smtClean="0"/>
              <a:t>When you throw an exception, the normal control flow is terminated. This is similar to a circuit breaker that cuts off the flow of electricity in a dangerous situation.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circuit_brea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0" y="3428999"/>
            <a:ext cx="148590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10.21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4014177"/>
            <a:ext cx="8535664" cy="216313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There are two mistakes.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 constructor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 You should supply a throws clause. And if one of the array elements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,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NullPointerException</a:t>
            </a:r>
            <a:r>
              <a:rPr lang="en-US" dirty="0" smtClean="0"/>
              <a:t> is thrown. In that case,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statement is never executed. You should use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try/finally </a:t>
            </a:r>
            <a:r>
              <a:rPr lang="en-US" dirty="0" smtClean="0"/>
              <a:t>statement.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5036" cy="325217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What is wrong with the following code, and how can you fix it?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writeAll(String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lines, String filename)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PrintWriter(filename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for (String line : lines)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out.println(line.toUpperCase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 Example</a:t>
            </a:r>
            <a:endParaRPr lang="tr-T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public class DivideException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public static void main(String[]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	division(100,4);</a:t>
            </a:r>
            <a:r>
              <a:rPr lang="en-US" sz="2000" smtClean="0"/>
              <a:t>  	</a:t>
            </a:r>
            <a:r>
              <a:rPr lang="tr-TR" sz="2000" smtClean="0"/>
              <a:t>// Line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	division(100,0);        </a:t>
            </a:r>
            <a:r>
              <a:rPr lang="en-US" sz="2000" smtClean="0"/>
              <a:t>  </a:t>
            </a:r>
            <a:r>
              <a:rPr lang="tr-TR" sz="2000" smtClean="0"/>
              <a:t>// Line 2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    System.out.println("Exit main().");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public static void division(int totalSum, int totalNumber)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	System.out.println("Computing Division.");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	int average  = totalSum/totalNumber;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    System.out.println("Average : "+ average);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333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</a:t>
            </a:r>
            <a:endParaRPr lang="tr-TR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sz="2400" smtClean="0"/>
              <a:t>Computing Division.</a:t>
            </a:r>
          </a:p>
          <a:p>
            <a:pPr eaLnBrk="1" hangingPunct="1">
              <a:buFontTx/>
              <a:buNone/>
            </a:pPr>
            <a:r>
              <a:rPr lang="tr-TR" sz="2400" smtClean="0"/>
              <a:t>Average : 25</a:t>
            </a:r>
          </a:p>
          <a:p>
            <a:pPr eaLnBrk="1" hangingPunct="1">
              <a:buFontTx/>
              <a:buNone/>
            </a:pPr>
            <a:r>
              <a:rPr lang="tr-TR" sz="2400" smtClean="0"/>
              <a:t>Computing Division.</a:t>
            </a:r>
          </a:p>
          <a:p>
            <a:pPr eaLnBrk="1" hangingPunct="1">
              <a:buFontTx/>
              <a:buNone/>
            </a:pPr>
            <a:r>
              <a:rPr lang="tr-TR" sz="2400" smtClean="0"/>
              <a:t>java.lang.ArithmeticException: / by zero</a:t>
            </a:r>
          </a:p>
          <a:p>
            <a:pPr eaLnBrk="1" hangingPunct="1">
              <a:buFontTx/>
              <a:buNone/>
            </a:pPr>
            <a:r>
              <a:rPr lang="tr-TR" sz="2400" smtClean="0"/>
              <a:t>at </a:t>
            </a:r>
            <a:r>
              <a:rPr lang="en-US" sz="2400" smtClean="0"/>
              <a:t>D</a:t>
            </a:r>
            <a:r>
              <a:rPr lang="tr-TR" sz="2400" smtClean="0"/>
              <a:t>ivideException.division(DivideException.java:11)</a:t>
            </a:r>
          </a:p>
          <a:p>
            <a:pPr eaLnBrk="1" hangingPunct="1">
              <a:buFontTx/>
              <a:buNone/>
            </a:pPr>
            <a:r>
              <a:rPr lang="tr-TR" sz="2400" smtClean="0"/>
              <a:t>at DivideException.main(DivideException.java:5)</a:t>
            </a:r>
          </a:p>
          <a:p>
            <a:pPr eaLnBrk="1" hangingPunct="1">
              <a:buFontTx/>
              <a:buNone/>
            </a:pPr>
            <a:r>
              <a:rPr lang="tr-TR" sz="2400" smtClean="0"/>
              <a:t>Exception in thread "main" </a:t>
            </a:r>
          </a:p>
          <a:p>
            <a:pPr eaLnBrk="1" hangingPunct="1">
              <a:buFontTx/>
              <a:buNone/>
            </a:pPr>
            <a:endParaRPr lang="tr-TR" sz="2400" smtClean="0"/>
          </a:p>
        </p:txBody>
      </p:sp>
    </p:spTree>
    <p:extLst>
      <p:ext uri="{BB962C8B-B14F-4D97-AF65-F5344CB8AC3E}">
        <p14:creationId xmlns:p14="http://schemas.microsoft.com/office/powerpoint/2010/main" val="1223606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92" y="1046285"/>
            <a:ext cx="8229600" cy="554794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public class DivideException2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public static void main(String[]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int result  = division(100,0);        // Line 2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  System.out.println("result : "+result);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public static int division(int totalSum, int totalNumber)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int quotient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System.out.println("Computing Division.");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try{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quotient  = totalSum/totalNumber;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catch(Exception e){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System.out.println("Exception : "+ e.getMessage());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finally{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if(quotient != -1){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	System.out.println("Finally Block Executes");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	System.out.println("Result : "+ quotient);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}else{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	System.out.println("Finally Block Executes. Exception Occurred");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	return quotient;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	return quotient;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64" y="0"/>
            <a:ext cx="9135036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Exception Example 2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860077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</a:t>
            </a:r>
            <a:endParaRPr lang="tr-T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smtClean="0"/>
              <a:t>Computing Division.</a:t>
            </a:r>
            <a:br>
              <a:rPr lang="tr-TR" smtClean="0"/>
            </a:br>
            <a:r>
              <a:rPr lang="tr-TR" smtClean="0"/>
              <a:t>Exception : / by zero</a:t>
            </a:r>
            <a:br>
              <a:rPr lang="tr-TR" smtClean="0"/>
            </a:br>
            <a:r>
              <a:rPr lang="tr-TR" smtClean="0"/>
              <a:t>Finally Block Executes. Exception Occurred</a:t>
            </a:r>
            <a:br>
              <a:rPr lang="tr-TR" smtClean="0"/>
            </a:br>
            <a:r>
              <a:rPr lang="tr-TR" smtClean="0"/>
              <a:t>result : -1</a:t>
            </a:r>
            <a:br>
              <a:rPr lang="tr-TR" smtClean="0"/>
            </a:b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863007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705" y="0"/>
            <a:ext cx="8229600" cy="878541"/>
          </a:xfrm>
        </p:spPr>
        <p:txBody>
          <a:bodyPr/>
          <a:lstStyle/>
          <a:p>
            <a:pPr eaLnBrk="1" hangingPunct="1"/>
            <a:r>
              <a:rPr lang="en-US" dirty="0" smtClean="0"/>
              <a:t>CS 102 – Quiz 3</a:t>
            </a:r>
            <a:endParaRPr lang="tr-TR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15" y="1138520"/>
            <a:ext cx="7620000" cy="540571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public class Prop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static public void main (String[] args)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</a:t>
            </a:r>
            <a:r>
              <a:rPr lang="en-US" sz="1500" dirty="0" smtClean="0"/>
              <a:t>Test </a:t>
            </a:r>
            <a:r>
              <a:rPr lang="tr-TR" sz="1500" dirty="0" smtClean="0"/>
              <a:t>demo = new </a:t>
            </a:r>
            <a:r>
              <a:rPr lang="en-US" sz="1500" dirty="0" smtClean="0"/>
              <a:t>Test</a:t>
            </a:r>
            <a:r>
              <a:rPr lang="tr-TR" sz="15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System.out.println(“</a:t>
            </a:r>
            <a:r>
              <a:rPr lang="en-US" sz="1500" dirty="0" smtClean="0"/>
              <a:t>1</a:t>
            </a:r>
            <a:r>
              <a:rPr lang="tr-TR" sz="1500" dirty="0" smtClean="0"/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demo.</a:t>
            </a:r>
            <a:r>
              <a:rPr lang="en-US" sz="1500" dirty="0" smtClean="0"/>
              <a:t>a</a:t>
            </a:r>
            <a:r>
              <a:rPr lang="tr-TR" sz="1500" dirty="0" smtClean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System.out.println(“</a:t>
            </a:r>
            <a:r>
              <a:rPr lang="en-US" sz="1500" dirty="0" smtClean="0"/>
              <a:t>2</a:t>
            </a:r>
            <a:r>
              <a:rPr lang="tr-TR" sz="1500" dirty="0" smtClean="0"/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}</a:t>
            </a:r>
            <a:endParaRPr lang="en-US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public class </a:t>
            </a:r>
            <a:r>
              <a:rPr lang="en-US" sz="1500" dirty="0" smtClean="0"/>
              <a:t>Test</a:t>
            </a:r>
            <a:endParaRPr lang="tr-TR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dirty="0" smtClean="0"/>
              <a:t>   </a:t>
            </a:r>
            <a:r>
              <a:rPr lang="tr-TR" sz="1500" dirty="0" smtClean="0"/>
              <a:t>public void </a:t>
            </a:r>
            <a:r>
              <a:rPr lang="en-US" sz="1500" dirty="0" smtClean="0"/>
              <a:t>a</a:t>
            </a:r>
            <a:r>
              <a:rPr lang="tr-TR" sz="1500" dirty="0" smtClean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System.out.println(“</a:t>
            </a:r>
            <a:r>
              <a:rPr lang="en-US" sz="1500" dirty="0" smtClean="0"/>
              <a:t>3</a:t>
            </a:r>
            <a:r>
              <a:rPr lang="tr-TR" sz="1500" dirty="0" smtClean="0"/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try{ </a:t>
            </a:r>
            <a:endParaRPr lang="en-US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dirty="0" smtClean="0"/>
              <a:t>	</a:t>
            </a:r>
            <a:r>
              <a:rPr lang="tr-TR" sz="1500" dirty="0" smtClean="0"/>
              <a:t>  </a:t>
            </a:r>
            <a:r>
              <a:rPr lang="en-US" sz="1500" dirty="0" smtClean="0"/>
              <a:t>b</a:t>
            </a:r>
            <a:r>
              <a:rPr lang="tr-TR" sz="1500" dirty="0" smtClean="0"/>
              <a:t>();</a:t>
            </a:r>
            <a:r>
              <a:rPr lang="en-US" sz="1500" dirty="0" smtClean="0"/>
              <a:t> </a:t>
            </a:r>
            <a:r>
              <a:rPr lang="tr-TR" sz="1500" dirty="0" smtClean="0"/>
              <a:t> </a:t>
            </a:r>
            <a:endParaRPr lang="en-US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dirty="0" smtClean="0"/>
              <a:t>	</a:t>
            </a:r>
            <a:r>
              <a:rPr lang="tr-TR" sz="1500" dirty="0" smtClean="0"/>
              <a:t>}</a:t>
            </a:r>
            <a:r>
              <a:rPr lang="en-US" sz="1500" dirty="0" smtClean="0"/>
              <a:t> </a:t>
            </a:r>
            <a:r>
              <a:rPr lang="tr-TR" sz="1500" dirty="0" smtClean="0"/>
              <a:t>catch (ArithmeticException problem)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{</a:t>
            </a:r>
            <a:endParaRPr lang="en-US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dirty="0" smtClean="0"/>
              <a:t>	  </a:t>
            </a:r>
            <a:r>
              <a:rPr lang="tr-TR" sz="1500" dirty="0" smtClean="0"/>
              <a:t>System.out.println ("The exception message is: " +</a:t>
            </a:r>
            <a:r>
              <a:rPr lang="en-US" sz="1500" dirty="0" smtClean="0"/>
              <a:t> </a:t>
            </a:r>
            <a:r>
              <a:rPr lang="tr-TR" sz="1500" dirty="0" smtClean="0"/>
              <a:t>problem.getMessage());</a:t>
            </a:r>
            <a:r>
              <a:rPr lang="en-US" sz="15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500" dirty="0" smtClean="0"/>
              <a:t>	</a:t>
            </a:r>
            <a:r>
              <a:rPr lang="tr-TR" sz="15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   System.out.println(“</a:t>
            </a:r>
            <a:r>
              <a:rPr lang="en-US" sz="1500" dirty="0" smtClean="0"/>
              <a:t>4</a:t>
            </a:r>
            <a:r>
              <a:rPr lang="tr-TR" sz="1500" dirty="0" smtClean="0"/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1500" dirty="0" smtClean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r-TR" sz="1500" dirty="0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2003" y="918865"/>
            <a:ext cx="8328212" cy="58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Lucida Sans" pitchFamily="34" charset="0"/>
              </a:rPr>
              <a:t>// Test class continues here…..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public void </a:t>
            </a:r>
            <a:r>
              <a:rPr lang="en-US" sz="1500" dirty="0">
                <a:latin typeface="Lucida Sans" pitchFamily="34" charset="0"/>
              </a:rPr>
              <a:t>b</a:t>
            </a:r>
            <a:r>
              <a:rPr lang="tr-TR" sz="1500" dirty="0">
                <a:latin typeface="Lucida Sans" pitchFamily="34" charset="0"/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{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   System.out.println(“</a:t>
            </a:r>
            <a:r>
              <a:rPr lang="en-US" sz="1500" dirty="0">
                <a:latin typeface="Lucida Sans" pitchFamily="34" charset="0"/>
              </a:rPr>
              <a:t>5</a:t>
            </a:r>
            <a:r>
              <a:rPr lang="tr-TR" sz="1500" dirty="0">
                <a:latin typeface="Lucida Sans" pitchFamily="34" charset="0"/>
              </a:rPr>
              <a:t>");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   </a:t>
            </a:r>
            <a:r>
              <a:rPr lang="en-US" sz="1500" dirty="0">
                <a:latin typeface="Lucida Sans" pitchFamily="34" charset="0"/>
              </a:rPr>
              <a:t>c</a:t>
            </a:r>
            <a:r>
              <a:rPr lang="tr-TR" sz="1500" dirty="0">
                <a:latin typeface="Lucida Sans" pitchFamily="34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   System.out.println(“</a:t>
            </a:r>
            <a:r>
              <a:rPr lang="en-US" sz="1500" dirty="0">
                <a:latin typeface="Lucida Sans" pitchFamily="34" charset="0"/>
              </a:rPr>
              <a:t>6</a:t>
            </a:r>
            <a:r>
              <a:rPr lang="tr-TR" sz="1500" dirty="0">
                <a:latin typeface="Lucida Sans" pitchFamily="34" charset="0"/>
              </a:rPr>
              <a:t>");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}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public void </a:t>
            </a:r>
            <a:r>
              <a:rPr lang="en-US" sz="1500" dirty="0">
                <a:latin typeface="Lucida Sans" pitchFamily="34" charset="0"/>
              </a:rPr>
              <a:t>c</a:t>
            </a:r>
            <a:r>
              <a:rPr lang="tr-TR" sz="1500" dirty="0">
                <a:latin typeface="Lucida Sans" pitchFamily="34" charset="0"/>
              </a:rPr>
              <a:t>()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{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   int numerator = 10, denominator = 0;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   System.out.println(“</a:t>
            </a:r>
            <a:r>
              <a:rPr lang="en-US" sz="1500" dirty="0">
                <a:latin typeface="Lucida Sans" pitchFamily="34" charset="0"/>
              </a:rPr>
              <a:t>7</a:t>
            </a:r>
            <a:r>
              <a:rPr lang="tr-TR" sz="1500" dirty="0">
                <a:latin typeface="Lucida Sans" pitchFamily="34" charset="0"/>
              </a:rPr>
              <a:t>");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   int result = numerator / denominator;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   System.out.println(“</a:t>
            </a:r>
            <a:r>
              <a:rPr lang="en-US" sz="1500" dirty="0">
                <a:latin typeface="Lucida Sans" pitchFamily="34" charset="0"/>
              </a:rPr>
              <a:t>8</a:t>
            </a:r>
            <a:r>
              <a:rPr lang="tr-TR" sz="1500" dirty="0">
                <a:latin typeface="Lucida Sans" pitchFamily="34" charset="0"/>
              </a:rPr>
              <a:t>");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   }</a:t>
            </a:r>
          </a:p>
          <a:p>
            <a:pPr marL="342900" indent="-342900">
              <a:spcBef>
                <a:spcPct val="20000"/>
              </a:spcBef>
            </a:pPr>
            <a:r>
              <a:rPr lang="tr-TR" sz="1500" dirty="0">
                <a:latin typeface="Lucida San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583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Answer</a:t>
            </a:r>
            <a:endParaRPr lang="tr-TR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1</a:t>
            </a:r>
          </a:p>
          <a:p>
            <a:pPr eaLnBrk="1" hangingPunct="1">
              <a:buFontTx/>
              <a:buNone/>
            </a:pPr>
            <a:r>
              <a:rPr lang="en-US" smtClean="0"/>
              <a:t>3</a:t>
            </a:r>
          </a:p>
          <a:p>
            <a:pPr eaLnBrk="1" hangingPunct="1">
              <a:buFontTx/>
              <a:buNone/>
            </a:pPr>
            <a:r>
              <a:rPr lang="en-US" smtClean="0"/>
              <a:t>5</a:t>
            </a:r>
          </a:p>
          <a:p>
            <a:pPr eaLnBrk="1" hangingPunct="1">
              <a:buFontTx/>
              <a:buNone/>
            </a:pPr>
            <a:r>
              <a:rPr lang="en-US" smtClean="0"/>
              <a:t>7</a:t>
            </a:r>
          </a:p>
          <a:p>
            <a:pPr eaLnBrk="1" hangingPunct="1">
              <a:buFontTx/>
              <a:buNone/>
            </a:pPr>
            <a:r>
              <a:rPr lang="en-US" smtClean="0"/>
              <a:t>The exception message is: / by zero</a:t>
            </a:r>
          </a:p>
          <a:p>
            <a:pPr eaLnBrk="1" hangingPunct="1">
              <a:buFontTx/>
              <a:buNone/>
            </a:pPr>
            <a:r>
              <a:rPr lang="en-US" smtClean="0"/>
              <a:t>4</a:t>
            </a:r>
          </a:p>
          <a:p>
            <a:pPr eaLnBrk="1" hangingPunct="1">
              <a:buFontTx/>
              <a:buNone/>
            </a:pPr>
            <a:r>
              <a:rPr lang="en-US" smtClean="0"/>
              <a:t>2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01342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10.1 </a:t>
            </a:r>
            <a:r>
              <a:rPr lang="en-US" dirty="0" smtClean="0"/>
              <a:t>Throwing an Exception</a:t>
            </a:r>
            <a:endParaRPr lang="en-US" dirty="0"/>
          </a:p>
        </p:txBody>
      </p:sp>
      <p:pic>
        <p:nvPicPr>
          <p:cNvPr id="5" name="Picture 4" descr="syntax11.1_throw_exce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" y="1213047"/>
            <a:ext cx="7548083" cy="328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of 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2</a:t>
            </a:r>
            <a:r>
              <a:rPr lang="en-US" dirty="0" smtClean="0"/>
              <a:t> A Part of the Hierarchy of Exception Classes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5" name="Picture 4" descr="exception_hierarc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80" y="1355147"/>
            <a:ext cx="4972228" cy="51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Exception Handling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216" y="1066800"/>
            <a:ext cx="76962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dirty="0" smtClean="0"/>
              <a:t>If an exception is ignored by the program, the program will terminate abnormally and produce an appropriate message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The message includes a </a:t>
            </a:r>
            <a:r>
              <a:rPr lang="en-US" i="1" dirty="0" smtClean="0"/>
              <a:t>call stack trace</a:t>
            </a:r>
            <a:r>
              <a:rPr lang="en-US" dirty="0" smtClean="0"/>
              <a:t> that: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 smtClean="0"/>
              <a:t>indicates the line on which the exception occurred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 smtClean="0"/>
              <a:t>shows the method call trail that lead to the attempted execution of the offending line</a:t>
            </a:r>
          </a:p>
          <a:p>
            <a:pPr eaLnBrk="1" hangingPunct="1">
              <a:spcBef>
                <a:spcPct val="70000"/>
              </a:spcBef>
            </a:pPr>
            <a:r>
              <a:rPr lang="en-US" dirty="0" smtClean="0"/>
              <a:t>See </a:t>
            </a:r>
            <a:r>
              <a:rPr lang="en-US" dirty="0" smtClean="0">
                <a:latin typeface="Courier New" pitchFamily="49" charset="0"/>
                <a:hlinkClick r:id="rId2" action="ppaction://hlinkfile"/>
              </a:rPr>
              <a:t>Zero.java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24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exception should be handled somewhere in your program</a:t>
            </a:r>
          </a:p>
          <a:p>
            <a:r>
              <a:rPr lang="en-US" dirty="0" smtClean="0"/>
              <a:t>Place the statements that can cause an exception inside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block, and the handler inside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filename = . . .;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Scanner(new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input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Integer.parseInt(input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exception.printStackTrace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System.out.println(exception.getMessage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Three exceptions may be thrown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 </a:t>
            </a:r>
            <a:r>
              <a:rPr lang="en-US" dirty="0" smtClean="0"/>
              <a:t>block: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constructor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Scanner.next</a:t>
            </a:r>
            <a:r>
              <a:rPr lang="en-US" dirty="0" smtClean="0"/>
              <a:t>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dirty="0" smtClean="0"/>
              <a:t>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any of these exceptions is actually thrown, then the rest of the instructions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 are skipped.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What happens when each exception is thrown:</a:t>
            </a:r>
          </a:p>
          <a:p>
            <a:r>
              <a:rPr lang="en-US" dirty="0" smtClean="0"/>
              <a:t>If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is thrown, </a:t>
            </a:r>
          </a:p>
          <a:p>
            <a:pPr lvl="1"/>
            <a:r>
              <a:rPr lang="en-US" dirty="0" smtClean="0"/>
              <a:t>then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for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 is executed because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is a descendant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want to show the user a different message for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, you must place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before the clause for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If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dirty="0" smtClean="0"/>
              <a:t> occurs, </a:t>
            </a:r>
          </a:p>
          <a:p>
            <a:pPr lvl="1"/>
            <a:r>
              <a:rPr lang="en-US" dirty="0" smtClean="0"/>
              <a:t>then the second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is executed.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 is not caught by any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clauses. </a:t>
            </a:r>
          </a:p>
          <a:p>
            <a:pPr lvl="1"/>
            <a:r>
              <a:rPr lang="en-US" dirty="0" smtClean="0"/>
              <a:t>The exception remains thrown until it is caught by another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1721</Words>
  <Application>Microsoft Office PowerPoint</Application>
  <PresentationFormat>On-screen Show (4:3)</PresentationFormat>
  <Paragraphs>321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Title Page</vt:lpstr>
      <vt:lpstr>Office Theme</vt:lpstr>
      <vt:lpstr>2_Office Theme</vt:lpstr>
      <vt:lpstr>1_Office Theme</vt:lpstr>
      <vt:lpstr>3_Office Theme</vt:lpstr>
      <vt:lpstr>Exception Handling - Throwing Exceptions</vt:lpstr>
      <vt:lpstr>Exception Handling</vt:lpstr>
      <vt:lpstr>Exception Handling - Throwing Exceptions</vt:lpstr>
      <vt:lpstr>Syntax 10.1 Throwing an Exception</vt:lpstr>
      <vt:lpstr>Hierarchy of Exception Classes</vt:lpstr>
      <vt:lpstr>Exception Handling</vt:lpstr>
      <vt:lpstr>Catching Exceptions</vt:lpstr>
      <vt:lpstr>Catching Exceptions</vt:lpstr>
      <vt:lpstr>Catching Exceptions</vt:lpstr>
      <vt:lpstr>Syntax 10.2 Catching Exceptions</vt:lpstr>
      <vt:lpstr>Catching Exceptions</vt:lpstr>
      <vt:lpstr>The try Statement</vt:lpstr>
      <vt:lpstr>Exception Propagation</vt:lpstr>
      <vt:lpstr>Checked Exceptions</vt:lpstr>
      <vt:lpstr>Checked Exceptions</vt:lpstr>
      <vt:lpstr>Checked Exceptions - throws</vt:lpstr>
      <vt:lpstr>Checked Exceptions - throws</vt:lpstr>
      <vt:lpstr>Checked Exceptions - throws</vt:lpstr>
      <vt:lpstr>Syntax 10.3 throws Clause</vt:lpstr>
      <vt:lpstr>The throw Statement</vt:lpstr>
      <vt:lpstr>The finally Clause</vt:lpstr>
      <vt:lpstr>The finally Clause</vt:lpstr>
      <vt:lpstr>Syntax 10.4 finally Clause</vt:lpstr>
      <vt:lpstr>Designing Your Own Exception Types</vt:lpstr>
      <vt:lpstr>Designing Your Own Exception Types</vt:lpstr>
      <vt:lpstr>Self Check 10.18</vt:lpstr>
      <vt:lpstr>Self Check 10.18</vt:lpstr>
      <vt:lpstr>Self Check 10.19</vt:lpstr>
      <vt:lpstr>Self Check 10.20</vt:lpstr>
      <vt:lpstr>Self Check 10.21</vt:lpstr>
      <vt:lpstr>Exception Example</vt:lpstr>
      <vt:lpstr>Output</vt:lpstr>
      <vt:lpstr>Exception Example 2</vt:lpstr>
      <vt:lpstr>Output</vt:lpstr>
      <vt:lpstr>CS 102 – Quiz 3</vt:lpstr>
      <vt:lpstr>Answer</vt:lpstr>
    </vt:vector>
  </TitlesOfParts>
  <Company>Acadia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Ozcan</cp:lastModifiedBy>
  <cp:revision>1252</cp:revision>
  <dcterms:created xsi:type="dcterms:W3CDTF">2013-06-11T19:01:24Z</dcterms:created>
  <dcterms:modified xsi:type="dcterms:W3CDTF">2016-04-27T23:51:55Z</dcterms:modified>
</cp:coreProperties>
</file>