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2" r:id="rId6"/>
    <p:sldId id="268" r:id="rId7"/>
    <p:sldId id="271" r:id="rId8"/>
    <p:sldId id="269" r:id="rId9"/>
    <p:sldId id="259" r:id="rId10"/>
    <p:sldId id="277" r:id="rId11"/>
    <p:sldId id="261" r:id="rId12"/>
    <p:sldId id="262" r:id="rId13"/>
    <p:sldId id="263" r:id="rId14"/>
    <p:sldId id="273" r:id="rId15"/>
    <p:sldId id="267" r:id="rId16"/>
    <p:sldId id="274" r:id="rId17"/>
    <p:sldId id="279" r:id="rId18"/>
    <p:sldId id="280" r:id="rId19"/>
    <p:sldId id="281" r:id="rId20"/>
    <p:sldId id="275" r:id="rId21"/>
    <p:sldId id="282" r:id="rId22"/>
    <p:sldId id="264" r:id="rId23"/>
    <p:sldId id="283" r:id="rId24"/>
    <p:sldId id="284" r:id="rId25"/>
    <p:sldId id="285" r:id="rId26"/>
    <p:sldId id="286" r:id="rId27"/>
    <p:sldId id="287" r:id="rId28"/>
    <p:sldId id="288" r:id="rId29"/>
    <p:sldId id="290" r:id="rId30"/>
    <p:sldId id="289"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4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7F5A99C5-FB67-41D5-BE10-9C837428A76F}"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E477C-F208-4237-AFD9-BC790EBA7D8D}" type="datetimeFigureOut">
              <a:rPr lang="tr-TR" smtClean="0"/>
              <a:pPr/>
              <a:t>18.05.2015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A79FD21-2489-474D-8515-7C36C24F508B}"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E477C-F208-4237-AFD9-BC790EBA7D8D}" type="datetimeFigureOut">
              <a:rPr lang="tr-TR" smtClean="0"/>
              <a:pPr/>
              <a:t>18.05.2015</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9FD21-2489-474D-8515-7C36C24F508B}"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CS224</a:t>
            </a:r>
            <a:br>
              <a:rPr lang="en-US" dirty="0" smtClean="0"/>
            </a:br>
            <a:r>
              <a:rPr lang="en-US" dirty="0" smtClean="0"/>
              <a:t>I/O</a:t>
            </a:r>
            <a:endParaRPr lang="tr-TR" dirty="0"/>
          </a:p>
        </p:txBody>
      </p:sp>
      <p:sp>
        <p:nvSpPr>
          <p:cNvPr id="3" name="Subtitle 2"/>
          <p:cNvSpPr>
            <a:spLocks noGrp="1"/>
          </p:cNvSpPr>
          <p:nvPr>
            <p:ph type="subTitle" idx="1"/>
          </p:nvPr>
        </p:nvSpPr>
        <p:spPr/>
        <p:txBody>
          <a:bodyPr/>
          <a:lstStyle/>
          <a:p>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 ADC</a:t>
            </a:r>
            <a:endParaRPr lang="tr-TR" dirty="0"/>
          </a:p>
        </p:txBody>
      </p:sp>
      <p:sp>
        <p:nvSpPr>
          <p:cNvPr id="3" name="Content Placeholder 2"/>
          <p:cNvSpPr>
            <a:spLocks noGrp="1"/>
          </p:cNvSpPr>
          <p:nvPr>
            <p:ph idx="1"/>
          </p:nvPr>
        </p:nvSpPr>
        <p:spPr/>
        <p:txBody>
          <a:bodyPr>
            <a:normAutofit/>
          </a:bodyPr>
          <a:lstStyle/>
          <a:p>
            <a:r>
              <a:rPr lang="en-US" dirty="0" err="1" smtClean="0"/>
              <a:t>Resolu</a:t>
            </a:r>
            <a:r>
              <a:rPr lang="tr-TR" dirty="0" smtClean="0"/>
              <a:t>ti</a:t>
            </a:r>
            <a:r>
              <a:rPr lang="en-US" dirty="0" smtClean="0"/>
              <a:t>on:  N  =  12-­‐bit  </a:t>
            </a:r>
          </a:p>
          <a:p>
            <a:r>
              <a:rPr lang="en-US" dirty="0" smtClean="0"/>
              <a:t>Range:  </a:t>
            </a:r>
            <a:r>
              <a:rPr lang="en-US" dirty="0" err="1" smtClean="0"/>
              <a:t>Vref</a:t>
            </a:r>
            <a:r>
              <a:rPr lang="en-US" dirty="0" smtClean="0"/>
              <a:t>- to  </a:t>
            </a:r>
            <a:r>
              <a:rPr lang="en-US" dirty="0" err="1" smtClean="0"/>
              <a:t>Vref</a:t>
            </a:r>
            <a:r>
              <a:rPr lang="en-US" dirty="0" smtClean="0"/>
              <a:t>+ =  0-5  V  </a:t>
            </a:r>
          </a:p>
          <a:p>
            <a:r>
              <a:rPr lang="en-US" dirty="0" smtClean="0"/>
              <a:t>Sampling  </a:t>
            </a:r>
            <a:r>
              <a:rPr lang="en-US" dirty="0" err="1" smtClean="0"/>
              <a:t>fs</a:t>
            </a:r>
            <a:r>
              <a:rPr lang="en-US" dirty="0" smtClean="0"/>
              <a:t> =  44  KHz</a:t>
            </a:r>
            <a:endParaRPr lang="tr-TR" dirty="0" smtClean="0"/>
          </a:p>
          <a:p>
            <a:r>
              <a:rPr lang="en-US" dirty="0" smtClean="0"/>
              <a:t>Accuracy:  ±  3  least  significant  bits  (</a:t>
            </a:r>
            <a:r>
              <a:rPr lang="en-US" dirty="0" err="1" smtClean="0"/>
              <a:t>lsbs</a:t>
            </a:r>
            <a:r>
              <a:rPr lang="tr-TR" dirty="0" smtClean="0"/>
              <a:t>)</a:t>
            </a:r>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2981647" y="4141043"/>
            <a:ext cx="5838825" cy="2600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Analog-to-digital converters</a:t>
            </a:r>
          </a:p>
        </p:txBody>
      </p:sp>
      <p:grpSp>
        <p:nvGrpSpPr>
          <p:cNvPr id="2" name="Group 3"/>
          <p:cNvGrpSpPr>
            <a:grpSpLocks/>
          </p:cNvGrpSpPr>
          <p:nvPr/>
        </p:nvGrpSpPr>
        <p:grpSpPr bwMode="auto">
          <a:xfrm>
            <a:off x="257175" y="1936750"/>
            <a:ext cx="2208213" cy="3762375"/>
            <a:chOff x="162" y="1220"/>
            <a:chExt cx="1391" cy="2370"/>
          </a:xfrm>
        </p:grpSpPr>
        <p:sp>
          <p:nvSpPr>
            <p:cNvPr id="122884" name="Text Box 4"/>
            <p:cNvSpPr txBox="1">
              <a:spLocks noChangeArrowheads="1"/>
            </p:cNvSpPr>
            <p:nvPr/>
          </p:nvSpPr>
          <p:spPr bwMode="auto">
            <a:xfrm>
              <a:off x="416" y="3428"/>
              <a:ext cx="1137" cy="162"/>
            </a:xfrm>
            <a:prstGeom prst="rect">
              <a:avLst/>
            </a:prstGeom>
            <a:noFill/>
            <a:ln w="9525">
              <a:noFill/>
              <a:miter lim="800000"/>
              <a:headEnd/>
              <a:tailEnd type="none" w="sm" len="med"/>
            </a:ln>
            <a:effectLst/>
          </p:spPr>
          <p:txBody>
            <a:bodyPr lIns="0" tIns="0" rIns="0" bIns="0"/>
            <a:lstStyle/>
            <a:p>
              <a:pPr algn="ctr" eaLnBrk="0" hangingPunct="0"/>
              <a:r>
                <a:rPr lang="en-US" sz="1200" b="1"/>
                <a:t>proportionality</a:t>
              </a:r>
            </a:p>
          </p:txBody>
        </p:sp>
        <p:sp>
          <p:nvSpPr>
            <p:cNvPr id="122885" name="Text Box 5"/>
            <p:cNvSpPr txBox="1">
              <a:spLocks noChangeArrowheads="1"/>
            </p:cNvSpPr>
            <p:nvPr/>
          </p:nvSpPr>
          <p:spPr bwMode="auto">
            <a:xfrm>
              <a:off x="162" y="1220"/>
              <a:ext cx="575" cy="203"/>
            </a:xfrm>
            <a:prstGeom prst="rect">
              <a:avLst/>
            </a:prstGeom>
            <a:noFill/>
            <a:ln w="9525">
              <a:noFill/>
              <a:miter lim="800000"/>
              <a:headEnd/>
              <a:tailEnd type="none" w="sm" len="med"/>
            </a:ln>
            <a:effectLst/>
          </p:spPr>
          <p:txBody>
            <a:bodyPr lIns="0" tIns="0" rIns="0" bIns="0"/>
            <a:lstStyle/>
            <a:p>
              <a:pPr algn="r" eaLnBrk="0" hangingPunct="0"/>
              <a:r>
                <a:rPr lang="en-US" sz="1400">
                  <a:latin typeface="Arial" charset="0"/>
                </a:rPr>
                <a:t>V</a:t>
              </a:r>
              <a:r>
                <a:rPr lang="en-US" sz="1400" baseline="-25000">
                  <a:latin typeface="Arial" charset="0"/>
                </a:rPr>
                <a:t>max </a:t>
              </a:r>
              <a:r>
                <a:rPr lang="en-US" sz="1200"/>
                <a:t>= 7.5V</a:t>
              </a:r>
              <a:endParaRPr lang="en-US" sz="1200" baseline="-25000"/>
            </a:p>
          </p:txBody>
        </p:sp>
        <p:sp>
          <p:nvSpPr>
            <p:cNvPr id="122886" name="Text Box 6"/>
            <p:cNvSpPr txBox="1">
              <a:spLocks noChangeArrowheads="1"/>
            </p:cNvSpPr>
            <p:nvPr/>
          </p:nvSpPr>
          <p:spPr bwMode="auto">
            <a:xfrm>
              <a:off x="458" y="3127"/>
              <a:ext cx="279" cy="122"/>
            </a:xfrm>
            <a:prstGeom prst="rect">
              <a:avLst/>
            </a:prstGeom>
            <a:noFill/>
            <a:ln w="9525">
              <a:noFill/>
              <a:miter lim="800000"/>
              <a:headEnd/>
              <a:tailEnd type="none" w="sm" len="med"/>
            </a:ln>
            <a:effectLst/>
          </p:spPr>
          <p:txBody>
            <a:bodyPr lIns="0" tIns="0" rIns="0" bIns="0"/>
            <a:lstStyle/>
            <a:p>
              <a:pPr algn="r" eaLnBrk="0" hangingPunct="0"/>
              <a:r>
                <a:rPr lang="en-US" sz="1200"/>
                <a:t>0V</a:t>
              </a:r>
              <a:endParaRPr lang="en-US" sz="1200" baseline="-25000"/>
            </a:p>
          </p:txBody>
        </p:sp>
        <p:sp>
          <p:nvSpPr>
            <p:cNvPr id="122887" name="Line 7"/>
            <p:cNvSpPr>
              <a:spLocks noChangeShapeType="1"/>
            </p:cNvSpPr>
            <p:nvPr/>
          </p:nvSpPr>
          <p:spPr bwMode="auto">
            <a:xfrm flipH="1">
              <a:off x="960" y="1261"/>
              <a:ext cx="0" cy="1989"/>
            </a:xfrm>
            <a:prstGeom prst="line">
              <a:avLst/>
            </a:prstGeom>
            <a:noFill/>
            <a:ln w="9525">
              <a:solidFill>
                <a:srgbClr val="000000"/>
              </a:solidFill>
              <a:round/>
              <a:headEnd/>
              <a:tailEnd type="none" w="sm" len="med"/>
            </a:ln>
            <a:effectLst/>
          </p:spPr>
          <p:txBody>
            <a:bodyPr/>
            <a:lstStyle/>
            <a:p>
              <a:endParaRPr lang="tr-TR"/>
            </a:p>
          </p:txBody>
        </p:sp>
        <p:sp>
          <p:nvSpPr>
            <p:cNvPr id="122888" name="Line 8"/>
            <p:cNvSpPr>
              <a:spLocks noChangeShapeType="1"/>
            </p:cNvSpPr>
            <p:nvPr/>
          </p:nvSpPr>
          <p:spPr bwMode="auto">
            <a:xfrm>
              <a:off x="809" y="1302"/>
              <a:ext cx="330" cy="0"/>
            </a:xfrm>
            <a:prstGeom prst="line">
              <a:avLst/>
            </a:prstGeom>
            <a:noFill/>
            <a:ln w="9525">
              <a:solidFill>
                <a:srgbClr val="000000"/>
              </a:solidFill>
              <a:round/>
              <a:headEnd/>
              <a:tailEnd type="none" w="sm" len="med"/>
            </a:ln>
            <a:effectLst/>
          </p:spPr>
          <p:txBody>
            <a:bodyPr/>
            <a:lstStyle/>
            <a:p>
              <a:endParaRPr lang="tr-TR"/>
            </a:p>
          </p:txBody>
        </p:sp>
        <p:sp>
          <p:nvSpPr>
            <p:cNvPr id="122889" name="Line 9"/>
            <p:cNvSpPr>
              <a:spLocks noChangeShapeType="1"/>
            </p:cNvSpPr>
            <p:nvPr/>
          </p:nvSpPr>
          <p:spPr bwMode="auto">
            <a:xfrm>
              <a:off x="804" y="1429"/>
              <a:ext cx="329" cy="0"/>
            </a:xfrm>
            <a:prstGeom prst="line">
              <a:avLst/>
            </a:prstGeom>
            <a:noFill/>
            <a:ln w="9525">
              <a:solidFill>
                <a:srgbClr val="000000"/>
              </a:solidFill>
              <a:round/>
              <a:headEnd/>
              <a:tailEnd type="none" w="sm" len="med"/>
            </a:ln>
            <a:effectLst/>
          </p:spPr>
          <p:txBody>
            <a:bodyPr/>
            <a:lstStyle/>
            <a:p>
              <a:endParaRPr lang="tr-TR"/>
            </a:p>
          </p:txBody>
        </p:sp>
        <p:sp>
          <p:nvSpPr>
            <p:cNvPr id="122890" name="Line 10"/>
            <p:cNvSpPr>
              <a:spLocks noChangeShapeType="1"/>
            </p:cNvSpPr>
            <p:nvPr/>
          </p:nvSpPr>
          <p:spPr bwMode="auto">
            <a:xfrm>
              <a:off x="804" y="1556"/>
              <a:ext cx="329" cy="0"/>
            </a:xfrm>
            <a:prstGeom prst="line">
              <a:avLst/>
            </a:prstGeom>
            <a:noFill/>
            <a:ln w="9525">
              <a:solidFill>
                <a:srgbClr val="000000"/>
              </a:solidFill>
              <a:round/>
              <a:headEnd/>
              <a:tailEnd type="none" w="sm" len="med"/>
            </a:ln>
            <a:effectLst/>
          </p:spPr>
          <p:txBody>
            <a:bodyPr/>
            <a:lstStyle/>
            <a:p>
              <a:endParaRPr lang="tr-TR"/>
            </a:p>
          </p:txBody>
        </p:sp>
        <p:sp>
          <p:nvSpPr>
            <p:cNvPr id="122891" name="Line 11"/>
            <p:cNvSpPr>
              <a:spLocks noChangeShapeType="1"/>
            </p:cNvSpPr>
            <p:nvPr/>
          </p:nvSpPr>
          <p:spPr bwMode="auto">
            <a:xfrm>
              <a:off x="804" y="1683"/>
              <a:ext cx="329" cy="0"/>
            </a:xfrm>
            <a:prstGeom prst="line">
              <a:avLst/>
            </a:prstGeom>
            <a:noFill/>
            <a:ln w="9525">
              <a:solidFill>
                <a:srgbClr val="000000"/>
              </a:solidFill>
              <a:round/>
              <a:headEnd/>
              <a:tailEnd type="none" w="sm" len="med"/>
            </a:ln>
            <a:effectLst/>
          </p:spPr>
          <p:txBody>
            <a:bodyPr/>
            <a:lstStyle/>
            <a:p>
              <a:endParaRPr lang="tr-TR"/>
            </a:p>
          </p:txBody>
        </p:sp>
        <p:sp>
          <p:nvSpPr>
            <p:cNvPr id="122892" name="Line 12"/>
            <p:cNvSpPr>
              <a:spLocks noChangeShapeType="1"/>
            </p:cNvSpPr>
            <p:nvPr/>
          </p:nvSpPr>
          <p:spPr bwMode="auto">
            <a:xfrm>
              <a:off x="804" y="1810"/>
              <a:ext cx="329" cy="0"/>
            </a:xfrm>
            <a:prstGeom prst="line">
              <a:avLst/>
            </a:prstGeom>
            <a:noFill/>
            <a:ln w="9525">
              <a:solidFill>
                <a:srgbClr val="000000"/>
              </a:solidFill>
              <a:round/>
              <a:headEnd/>
              <a:tailEnd type="none" w="sm" len="med"/>
            </a:ln>
            <a:effectLst/>
          </p:spPr>
          <p:txBody>
            <a:bodyPr/>
            <a:lstStyle/>
            <a:p>
              <a:endParaRPr lang="tr-TR"/>
            </a:p>
          </p:txBody>
        </p:sp>
        <p:sp>
          <p:nvSpPr>
            <p:cNvPr id="122893" name="Line 13"/>
            <p:cNvSpPr>
              <a:spLocks noChangeShapeType="1"/>
            </p:cNvSpPr>
            <p:nvPr/>
          </p:nvSpPr>
          <p:spPr bwMode="auto">
            <a:xfrm>
              <a:off x="804" y="1938"/>
              <a:ext cx="329" cy="0"/>
            </a:xfrm>
            <a:prstGeom prst="line">
              <a:avLst/>
            </a:prstGeom>
            <a:noFill/>
            <a:ln w="9525">
              <a:solidFill>
                <a:srgbClr val="000000"/>
              </a:solidFill>
              <a:round/>
              <a:headEnd/>
              <a:tailEnd type="none" w="sm" len="med"/>
            </a:ln>
            <a:effectLst/>
          </p:spPr>
          <p:txBody>
            <a:bodyPr/>
            <a:lstStyle/>
            <a:p>
              <a:endParaRPr lang="tr-TR"/>
            </a:p>
          </p:txBody>
        </p:sp>
        <p:sp>
          <p:nvSpPr>
            <p:cNvPr id="122894" name="Line 14"/>
            <p:cNvSpPr>
              <a:spLocks noChangeShapeType="1"/>
            </p:cNvSpPr>
            <p:nvPr/>
          </p:nvSpPr>
          <p:spPr bwMode="auto">
            <a:xfrm>
              <a:off x="804" y="2064"/>
              <a:ext cx="329" cy="0"/>
            </a:xfrm>
            <a:prstGeom prst="line">
              <a:avLst/>
            </a:prstGeom>
            <a:noFill/>
            <a:ln w="9525">
              <a:solidFill>
                <a:srgbClr val="000000"/>
              </a:solidFill>
              <a:round/>
              <a:headEnd/>
              <a:tailEnd type="none" w="sm" len="med"/>
            </a:ln>
            <a:effectLst/>
          </p:spPr>
          <p:txBody>
            <a:bodyPr/>
            <a:lstStyle/>
            <a:p>
              <a:endParaRPr lang="tr-TR"/>
            </a:p>
          </p:txBody>
        </p:sp>
        <p:sp>
          <p:nvSpPr>
            <p:cNvPr id="122895" name="Line 15"/>
            <p:cNvSpPr>
              <a:spLocks noChangeShapeType="1"/>
            </p:cNvSpPr>
            <p:nvPr/>
          </p:nvSpPr>
          <p:spPr bwMode="auto">
            <a:xfrm>
              <a:off x="804" y="2192"/>
              <a:ext cx="329" cy="0"/>
            </a:xfrm>
            <a:prstGeom prst="line">
              <a:avLst/>
            </a:prstGeom>
            <a:noFill/>
            <a:ln w="9525">
              <a:solidFill>
                <a:srgbClr val="000000"/>
              </a:solidFill>
              <a:round/>
              <a:headEnd/>
              <a:tailEnd type="none" w="sm" len="med"/>
            </a:ln>
            <a:effectLst/>
          </p:spPr>
          <p:txBody>
            <a:bodyPr/>
            <a:lstStyle/>
            <a:p>
              <a:endParaRPr lang="tr-TR"/>
            </a:p>
          </p:txBody>
        </p:sp>
        <p:sp>
          <p:nvSpPr>
            <p:cNvPr id="122896" name="Line 16"/>
            <p:cNvSpPr>
              <a:spLocks noChangeShapeType="1"/>
            </p:cNvSpPr>
            <p:nvPr/>
          </p:nvSpPr>
          <p:spPr bwMode="auto">
            <a:xfrm>
              <a:off x="804" y="2319"/>
              <a:ext cx="329" cy="0"/>
            </a:xfrm>
            <a:prstGeom prst="line">
              <a:avLst/>
            </a:prstGeom>
            <a:noFill/>
            <a:ln w="9525">
              <a:solidFill>
                <a:srgbClr val="000000"/>
              </a:solidFill>
              <a:round/>
              <a:headEnd/>
              <a:tailEnd type="none" w="sm" len="med"/>
            </a:ln>
            <a:effectLst/>
          </p:spPr>
          <p:txBody>
            <a:bodyPr/>
            <a:lstStyle/>
            <a:p>
              <a:endParaRPr lang="tr-TR"/>
            </a:p>
          </p:txBody>
        </p:sp>
        <p:sp>
          <p:nvSpPr>
            <p:cNvPr id="122897" name="Line 17"/>
            <p:cNvSpPr>
              <a:spLocks noChangeShapeType="1"/>
            </p:cNvSpPr>
            <p:nvPr/>
          </p:nvSpPr>
          <p:spPr bwMode="auto">
            <a:xfrm>
              <a:off x="804" y="2446"/>
              <a:ext cx="329" cy="0"/>
            </a:xfrm>
            <a:prstGeom prst="line">
              <a:avLst/>
            </a:prstGeom>
            <a:noFill/>
            <a:ln w="9525">
              <a:solidFill>
                <a:srgbClr val="000000"/>
              </a:solidFill>
              <a:round/>
              <a:headEnd/>
              <a:tailEnd type="none" w="sm" len="med"/>
            </a:ln>
            <a:effectLst/>
          </p:spPr>
          <p:txBody>
            <a:bodyPr/>
            <a:lstStyle/>
            <a:p>
              <a:endParaRPr lang="tr-TR"/>
            </a:p>
          </p:txBody>
        </p:sp>
        <p:sp>
          <p:nvSpPr>
            <p:cNvPr id="122898" name="Line 18"/>
            <p:cNvSpPr>
              <a:spLocks noChangeShapeType="1"/>
            </p:cNvSpPr>
            <p:nvPr/>
          </p:nvSpPr>
          <p:spPr bwMode="auto">
            <a:xfrm>
              <a:off x="804" y="2573"/>
              <a:ext cx="329" cy="0"/>
            </a:xfrm>
            <a:prstGeom prst="line">
              <a:avLst/>
            </a:prstGeom>
            <a:noFill/>
            <a:ln w="9525">
              <a:solidFill>
                <a:srgbClr val="000000"/>
              </a:solidFill>
              <a:round/>
              <a:headEnd/>
              <a:tailEnd type="none" w="sm" len="med"/>
            </a:ln>
            <a:effectLst/>
          </p:spPr>
          <p:txBody>
            <a:bodyPr/>
            <a:lstStyle/>
            <a:p>
              <a:endParaRPr lang="tr-TR"/>
            </a:p>
          </p:txBody>
        </p:sp>
        <p:sp>
          <p:nvSpPr>
            <p:cNvPr id="122899" name="Line 19"/>
            <p:cNvSpPr>
              <a:spLocks noChangeShapeType="1"/>
            </p:cNvSpPr>
            <p:nvPr/>
          </p:nvSpPr>
          <p:spPr bwMode="auto">
            <a:xfrm>
              <a:off x="804" y="2700"/>
              <a:ext cx="329" cy="0"/>
            </a:xfrm>
            <a:prstGeom prst="line">
              <a:avLst/>
            </a:prstGeom>
            <a:noFill/>
            <a:ln w="9525">
              <a:solidFill>
                <a:srgbClr val="000000"/>
              </a:solidFill>
              <a:round/>
              <a:headEnd/>
              <a:tailEnd type="none" w="sm" len="med"/>
            </a:ln>
            <a:effectLst/>
          </p:spPr>
          <p:txBody>
            <a:bodyPr/>
            <a:lstStyle/>
            <a:p>
              <a:endParaRPr lang="tr-TR"/>
            </a:p>
          </p:txBody>
        </p:sp>
        <p:sp>
          <p:nvSpPr>
            <p:cNvPr id="122900" name="Line 20"/>
            <p:cNvSpPr>
              <a:spLocks noChangeShapeType="1"/>
            </p:cNvSpPr>
            <p:nvPr/>
          </p:nvSpPr>
          <p:spPr bwMode="auto">
            <a:xfrm>
              <a:off x="804" y="2827"/>
              <a:ext cx="329" cy="0"/>
            </a:xfrm>
            <a:prstGeom prst="line">
              <a:avLst/>
            </a:prstGeom>
            <a:noFill/>
            <a:ln w="9525">
              <a:solidFill>
                <a:srgbClr val="000000"/>
              </a:solidFill>
              <a:round/>
              <a:headEnd/>
              <a:tailEnd type="none" w="sm" len="med"/>
            </a:ln>
            <a:effectLst/>
          </p:spPr>
          <p:txBody>
            <a:bodyPr/>
            <a:lstStyle/>
            <a:p>
              <a:endParaRPr lang="tr-TR"/>
            </a:p>
          </p:txBody>
        </p:sp>
        <p:sp>
          <p:nvSpPr>
            <p:cNvPr id="122901" name="Line 21"/>
            <p:cNvSpPr>
              <a:spLocks noChangeShapeType="1"/>
            </p:cNvSpPr>
            <p:nvPr/>
          </p:nvSpPr>
          <p:spPr bwMode="auto">
            <a:xfrm>
              <a:off x="804" y="2954"/>
              <a:ext cx="329" cy="0"/>
            </a:xfrm>
            <a:prstGeom prst="line">
              <a:avLst/>
            </a:prstGeom>
            <a:noFill/>
            <a:ln w="9525">
              <a:solidFill>
                <a:srgbClr val="000000"/>
              </a:solidFill>
              <a:round/>
              <a:headEnd/>
              <a:tailEnd type="none" w="sm" len="med"/>
            </a:ln>
            <a:effectLst/>
          </p:spPr>
          <p:txBody>
            <a:bodyPr/>
            <a:lstStyle/>
            <a:p>
              <a:endParaRPr lang="tr-TR"/>
            </a:p>
          </p:txBody>
        </p:sp>
        <p:sp>
          <p:nvSpPr>
            <p:cNvPr id="122902" name="Line 22"/>
            <p:cNvSpPr>
              <a:spLocks noChangeShapeType="1"/>
            </p:cNvSpPr>
            <p:nvPr/>
          </p:nvSpPr>
          <p:spPr bwMode="auto">
            <a:xfrm>
              <a:off x="804" y="3082"/>
              <a:ext cx="329" cy="0"/>
            </a:xfrm>
            <a:prstGeom prst="line">
              <a:avLst/>
            </a:prstGeom>
            <a:noFill/>
            <a:ln w="9525">
              <a:solidFill>
                <a:srgbClr val="000000"/>
              </a:solidFill>
              <a:round/>
              <a:headEnd/>
              <a:tailEnd type="none" w="sm" len="med"/>
            </a:ln>
            <a:effectLst/>
          </p:spPr>
          <p:txBody>
            <a:bodyPr/>
            <a:lstStyle/>
            <a:p>
              <a:endParaRPr lang="tr-TR"/>
            </a:p>
          </p:txBody>
        </p:sp>
        <p:sp>
          <p:nvSpPr>
            <p:cNvPr id="122903" name="Line 23"/>
            <p:cNvSpPr>
              <a:spLocks noChangeShapeType="1"/>
            </p:cNvSpPr>
            <p:nvPr/>
          </p:nvSpPr>
          <p:spPr bwMode="auto">
            <a:xfrm>
              <a:off x="804" y="3209"/>
              <a:ext cx="329" cy="0"/>
            </a:xfrm>
            <a:prstGeom prst="line">
              <a:avLst/>
            </a:prstGeom>
            <a:noFill/>
            <a:ln w="9525">
              <a:solidFill>
                <a:srgbClr val="000000"/>
              </a:solidFill>
              <a:round/>
              <a:headEnd/>
              <a:tailEnd type="none" w="sm" len="med"/>
            </a:ln>
            <a:effectLst/>
          </p:spPr>
          <p:txBody>
            <a:bodyPr/>
            <a:lstStyle/>
            <a:p>
              <a:endParaRPr lang="tr-TR"/>
            </a:p>
          </p:txBody>
        </p:sp>
        <p:sp>
          <p:nvSpPr>
            <p:cNvPr id="122904" name="Text Box 24"/>
            <p:cNvSpPr txBox="1">
              <a:spLocks noChangeArrowheads="1"/>
            </p:cNvSpPr>
            <p:nvPr/>
          </p:nvSpPr>
          <p:spPr bwMode="auto">
            <a:xfrm>
              <a:off x="1161" y="1221"/>
              <a:ext cx="279" cy="122"/>
            </a:xfrm>
            <a:prstGeom prst="rect">
              <a:avLst/>
            </a:prstGeom>
            <a:noFill/>
            <a:ln w="9525">
              <a:noFill/>
              <a:miter lim="800000"/>
              <a:headEnd/>
              <a:tailEnd type="none" w="sm" len="med"/>
            </a:ln>
            <a:effectLst/>
          </p:spPr>
          <p:txBody>
            <a:bodyPr lIns="0" tIns="0" rIns="0" bIns="0"/>
            <a:lstStyle/>
            <a:p>
              <a:pPr eaLnBrk="0" hangingPunct="0"/>
              <a:r>
                <a:rPr lang="en-US" sz="1200"/>
                <a:t>1111</a:t>
              </a:r>
              <a:endParaRPr lang="en-US" sz="1200" baseline="-25000"/>
            </a:p>
          </p:txBody>
        </p:sp>
        <p:sp>
          <p:nvSpPr>
            <p:cNvPr id="122905" name="Text Box 25"/>
            <p:cNvSpPr txBox="1">
              <a:spLocks noChangeArrowheads="1"/>
            </p:cNvSpPr>
            <p:nvPr/>
          </p:nvSpPr>
          <p:spPr bwMode="auto">
            <a:xfrm>
              <a:off x="1161" y="1350"/>
              <a:ext cx="279" cy="123"/>
            </a:xfrm>
            <a:prstGeom prst="rect">
              <a:avLst/>
            </a:prstGeom>
            <a:noFill/>
            <a:ln w="9525">
              <a:noFill/>
              <a:miter lim="800000"/>
              <a:headEnd/>
              <a:tailEnd type="none" w="sm" len="med"/>
            </a:ln>
            <a:effectLst/>
          </p:spPr>
          <p:txBody>
            <a:bodyPr lIns="0" tIns="0" rIns="0" bIns="0"/>
            <a:lstStyle/>
            <a:p>
              <a:pPr eaLnBrk="0" hangingPunct="0"/>
              <a:r>
                <a:rPr lang="en-US" sz="1200"/>
                <a:t>1110</a:t>
              </a:r>
              <a:endParaRPr lang="en-US" sz="1200" baseline="-25000"/>
            </a:p>
          </p:txBody>
        </p:sp>
        <p:sp>
          <p:nvSpPr>
            <p:cNvPr id="122906" name="Text Box 26"/>
            <p:cNvSpPr txBox="1">
              <a:spLocks noChangeArrowheads="1"/>
            </p:cNvSpPr>
            <p:nvPr/>
          </p:nvSpPr>
          <p:spPr bwMode="auto">
            <a:xfrm>
              <a:off x="1161" y="3168"/>
              <a:ext cx="279" cy="122"/>
            </a:xfrm>
            <a:prstGeom prst="rect">
              <a:avLst/>
            </a:prstGeom>
            <a:noFill/>
            <a:ln w="9525">
              <a:noFill/>
              <a:miter lim="800000"/>
              <a:headEnd/>
              <a:tailEnd type="none" w="sm" len="med"/>
            </a:ln>
            <a:effectLst/>
          </p:spPr>
          <p:txBody>
            <a:bodyPr lIns="0" tIns="0" rIns="0" bIns="0"/>
            <a:lstStyle/>
            <a:p>
              <a:pPr eaLnBrk="0" hangingPunct="0"/>
              <a:r>
                <a:rPr lang="en-US" sz="1200"/>
                <a:t>0000</a:t>
              </a:r>
              <a:endParaRPr lang="en-US" sz="1200" baseline="-25000"/>
            </a:p>
          </p:txBody>
        </p:sp>
        <p:sp>
          <p:nvSpPr>
            <p:cNvPr id="122907" name="Text Box 27"/>
            <p:cNvSpPr txBox="1">
              <a:spLocks noChangeArrowheads="1"/>
            </p:cNvSpPr>
            <p:nvPr/>
          </p:nvSpPr>
          <p:spPr bwMode="auto">
            <a:xfrm>
              <a:off x="1161" y="2908"/>
              <a:ext cx="279" cy="122"/>
            </a:xfrm>
            <a:prstGeom prst="rect">
              <a:avLst/>
            </a:prstGeom>
            <a:noFill/>
            <a:ln w="9525">
              <a:noFill/>
              <a:miter lim="800000"/>
              <a:headEnd/>
              <a:tailEnd type="none" w="sm" len="med"/>
            </a:ln>
            <a:effectLst/>
          </p:spPr>
          <p:txBody>
            <a:bodyPr lIns="0" tIns="0" rIns="0" bIns="0"/>
            <a:lstStyle/>
            <a:p>
              <a:pPr eaLnBrk="0" hangingPunct="0"/>
              <a:r>
                <a:rPr lang="en-US" sz="1200"/>
                <a:t>0010</a:t>
              </a:r>
              <a:endParaRPr lang="en-US" sz="1200" baseline="-25000"/>
            </a:p>
          </p:txBody>
        </p:sp>
        <p:sp>
          <p:nvSpPr>
            <p:cNvPr id="122908" name="Text Box 28"/>
            <p:cNvSpPr txBox="1">
              <a:spLocks noChangeArrowheads="1"/>
            </p:cNvSpPr>
            <p:nvPr/>
          </p:nvSpPr>
          <p:spPr bwMode="auto">
            <a:xfrm>
              <a:off x="1161" y="2648"/>
              <a:ext cx="279" cy="123"/>
            </a:xfrm>
            <a:prstGeom prst="rect">
              <a:avLst/>
            </a:prstGeom>
            <a:noFill/>
            <a:ln w="9525">
              <a:noFill/>
              <a:miter lim="800000"/>
              <a:headEnd/>
              <a:tailEnd type="none" w="sm" len="med"/>
            </a:ln>
            <a:effectLst/>
          </p:spPr>
          <p:txBody>
            <a:bodyPr lIns="0" tIns="0" rIns="0" bIns="0"/>
            <a:lstStyle/>
            <a:p>
              <a:pPr eaLnBrk="0" hangingPunct="0"/>
              <a:r>
                <a:rPr lang="en-US" sz="1200"/>
                <a:t>0100</a:t>
              </a:r>
              <a:endParaRPr lang="en-US" sz="1200" baseline="-25000"/>
            </a:p>
          </p:txBody>
        </p:sp>
        <p:sp>
          <p:nvSpPr>
            <p:cNvPr id="122909" name="Text Box 29"/>
            <p:cNvSpPr txBox="1">
              <a:spLocks noChangeArrowheads="1"/>
            </p:cNvSpPr>
            <p:nvPr/>
          </p:nvSpPr>
          <p:spPr bwMode="auto">
            <a:xfrm>
              <a:off x="1161" y="2389"/>
              <a:ext cx="279" cy="122"/>
            </a:xfrm>
            <a:prstGeom prst="rect">
              <a:avLst/>
            </a:prstGeom>
            <a:noFill/>
            <a:ln w="9525">
              <a:noFill/>
              <a:miter lim="800000"/>
              <a:headEnd/>
              <a:tailEnd type="none" w="sm" len="med"/>
            </a:ln>
            <a:effectLst/>
          </p:spPr>
          <p:txBody>
            <a:bodyPr lIns="0" tIns="0" rIns="0" bIns="0"/>
            <a:lstStyle/>
            <a:p>
              <a:pPr eaLnBrk="0" hangingPunct="0"/>
              <a:r>
                <a:rPr lang="en-US" sz="1200"/>
                <a:t>0110</a:t>
              </a:r>
              <a:endParaRPr lang="en-US" sz="1200" baseline="-25000"/>
            </a:p>
          </p:txBody>
        </p:sp>
        <p:sp>
          <p:nvSpPr>
            <p:cNvPr id="122910" name="Text Box 30"/>
            <p:cNvSpPr txBox="1">
              <a:spLocks noChangeArrowheads="1"/>
            </p:cNvSpPr>
            <p:nvPr/>
          </p:nvSpPr>
          <p:spPr bwMode="auto">
            <a:xfrm>
              <a:off x="1161" y="2129"/>
              <a:ext cx="279" cy="122"/>
            </a:xfrm>
            <a:prstGeom prst="rect">
              <a:avLst/>
            </a:prstGeom>
            <a:noFill/>
            <a:ln w="9525">
              <a:noFill/>
              <a:miter lim="800000"/>
              <a:headEnd/>
              <a:tailEnd type="none" w="sm" len="med"/>
            </a:ln>
            <a:effectLst/>
          </p:spPr>
          <p:txBody>
            <a:bodyPr lIns="0" tIns="0" rIns="0" bIns="0"/>
            <a:lstStyle/>
            <a:p>
              <a:pPr eaLnBrk="0" hangingPunct="0"/>
              <a:r>
                <a:rPr lang="en-US" sz="1200"/>
                <a:t>1000</a:t>
              </a:r>
              <a:endParaRPr lang="en-US" sz="1200" baseline="-25000"/>
            </a:p>
          </p:txBody>
        </p:sp>
        <p:sp>
          <p:nvSpPr>
            <p:cNvPr id="122911" name="Text Box 31"/>
            <p:cNvSpPr txBox="1">
              <a:spLocks noChangeArrowheads="1"/>
            </p:cNvSpPr>
            <p:nvPr/>
          </p:nvSpPr>
          <p:spPr bwMode="auto">
            <a:xfrm>
              <a:off x="1161" y="1869"/>
              <a:ext cx="279" cy="123"/>
            </a:xfrm>
            <a:prstGeom prst="rect">
              <a:avLst/>
            </a:prstGeom>
            <a:noFill/>
            <a:ln w="9525">
              <a:noFill/>
              <a:miter lim="800000"/>
              <a:headEnd/>
              <a:tailEnd type="none" w="sm" len="med"/>
            </a:ln>
            <a:effectLst/>
          </p:spPr>
          <p:txBody>
            <a:bodyPr lIns="0" tIns="0" rIns="0" bIns="0"/>
            <a:lstStyle/>
            <a:p>
              <a:pPr eaLnBrk="0" hangingPunct="0"/>
              <a:r>
                <a:rPr lang="en-US" sz="1200"/>
                <a:t>1010</a:t>
              </a:r>
              <a:endParaRPr lang="en-US" sz="1200" baseline="-25000"/>
            </a:p>
          </p:txBody>
        </p:sp>
        <p:sp>
          <p:nvSpPr>
            <p:cNvPr id="122912" name="Text Box 32"/>
            <p:cNvSpPr txBox="1">
              <a:spLocks noChangeArrowheads="1"/>
            </p:cNvSpPr>
            <p:nvPr/>
          </p:nvSpPr>
          <p:spPr bwMode="auto">
            <a:xfrm>
              <a:off x="1161" y="1610"/>
              <a:ext cx="279" cy="122"/>
            </a:xfrm>
            <a:prstGeom prst="rect">
              <a:avLst/>
            </a:prstGeom>
            <a:noFill/>
            <a:ln w="9525">
              <a:noFill/>
              <a:miter lim="800000"/>
              <a:headEnd/>
              <a:tailEnd type="none" w="sm" len="med"/>
            </a:ln>
            <a:effectLst/>
          </p:spPr>
          <p:txBody>
            <a:bodyPr lIns="0" tIns="0" rIns="0" bIns="0"/>
            <a:lstStyle/>
            <a:p>
              <a:pPr eaLnBrk="0" hangingPunct="0"/>
              <a:r>
                <a:rPr lang="en-US" sz="1200"/>
                <a:t>1100</a:t>
              </a:r>
              <a:endParaRPr lang="en-US" sz="1200" baseline="-25000"/>
            </a:p>
          </p:txBody>
        </p:sp>
        <p:sp>
          <p:nvSpPr>
            <p:cNvPr id="122913" name="Text Box 33"/>
            <p:cNvSpPr txBox="1">
              <a:spLocks noChangeArrowheads="1"/>
            </p:cNvSpPr>
            <p:nvPr/>
          </p:nvSpPr>
          <p:spPr bwMode="auto">
            <a:xfrm>
              <a:off x="1161" y="3038"/>
              <a:ext cx="279" cy="122"/>
            </a:xfrm>
            <a:prstGeom prst="rect">
              <a:avLst/>
            </a:prstGeom>
            <a:noFill/>
            <a:ln w="9525">
              <a:noFill/>
              <a:miter lim="800000"/>
              <a:headEnd/>
              <a:tailEnd type="none" w="sm" len="med"/>
            </a:ln>
            <a:effectLst/>
          </p:spPr>
          <p:txBody>
            <a:bodyPr lIns="0" tIns="0" rIns="0" bIns="0"/>
            <a:lstStyle/>
            <a:p>
              <a:pPr eaLnBrk="0" hangingPunct="0"/>
              <a:r>
                <a:rPr lang="en-US" sz="1200"/>
                <a:t>0001</a:t>
              </a:r>
              <a:endParaRPr lang="en-US" sz="1200" baseline="-25000"/>
            </a:p>
          </p:txBody>
        </p:sp>
        <p:sp>
          <p:nvSpPr>
            <p:cNvPr id="122914" name="Text Box 34"/>
            <p:cNvSpPr txBox="1">
              <a:spLocks noChangeArrowheads="1"/>
            </p:cNvSpPr>
            <p:nvPr/>
          </p:nvSpPr>
          <p:spPr bwMode="auto">
            <a:xfrm>
              <a:off x="1161" y="2778"/>
              <a:ext cx="279" cy="123"/>
            </a:xfrm>
            <a:prstGeom prst="rect">
              <a:avLst/>
            </a:prstGeom>
            <a:noFill/>
            <a:ln w="9525">
              <a:noFill/>
              <a:miter lim="800000"/>
              <a:headEnd/>
              <a:tailEnd type="none" w="sm" len="med"/>
            </a:ln>
            <a:effectLst/>
          </p:spPr>
          <p:txBody>
            <a:bodyPr lIns="0" tIns="0" rIns="0" bIns="0"/>
            <a:lstStyle/>
            <a:p>
              <a:pPr eaLnBrk="0" hangingPunct="0"/>
              <a:r>
                <a:rPr lang="en-US" sz="1200"/>
                <a:t>0011</a:t>
              </a:r>
              <a:endParaRPr lang="en-US" sz="1200" baseline="-25000"/>
            </a:p>
          </p:txBody>
        </p:sp>
        <p:sp>
          <p:nvSpPr>
            <p:cNvPr id="122915" name="Text Box 35"/>
            <p:cNvSpPr txBox="1">
              <a:spLocks noChangeArrowheads="1"/>
            </p:cNvSpPr>
            <p:nvPr/>
          </p:nvSpPr>
          <p:spPr bwMode="auto">
            <a:xfrm>
              <a:off x="1161" y="2519"/>
              <a:ext cx="279" cy="122"/>
            </a:xfrm>
            <a:prstGeom prst="rect">
              <a:avLst/>
            </a:prstGeom>
            <a:noFill/>
            <a:ln w="9525">
              <a:noFill/>
              <a:miter lim="800000"/>
              <a:headEnd/>
              <a:tailEnd type="none" w="sm" len="med"/>
            </a:ln>
            <a:effectLst/>
          </p:spPr>
          <p:txBody>
            <a:bodyPr lIns="0" tIns="0" rIns="0" bIns="0"/>
            <a:lstStyle/>
            <a:p>
              <a:pPr eaLnBrk="0" hangingPunct="0"/>
              <a:r>
                <a:rPr lang="en-US" sz="1200"/>
                <a:t>0101</a:t>
              </a:r>
              <a:endParaRPr lang="en-US" sz="1200" baseline="-25000"/>
            </a:p>
          </p:txBody>
        </p:sp>
        <p:sp>
          <p:nvSpPr>
            <p:cNvPr id="122916" name="Text Box 36"/>
            <p:cNvSpPr txBox="1">
              <a:spLocks noChangeArrowheads="1"/>
            </p:cNvSpPr>
            <p:nvPr/>
          </p:nvSpPr>
          <p:spPr bwMode="auto">
            <a:xfrm>
              <a:off x="1161" y="2259"/>
              <a:ext cx="279" cy="122"/>
            </a:xfrm>
            <a:prstGeom prst="rect">
              <a:avLst/>
            </a:prstGeom>
            <a:noFill/>
            <a:ln w="9525">
              <a:noFill/>
              <a:miter lim="800000"/>
              <a:headEnd/>
              <a:tailEnd type="none" w="sm" len="med"/>
            </a:ln>
            <a:effectLst/>
          </p:spPr>
          <p:txBody>
            <a:bodyPr lIns="0" tIns="0" rIns="0" bIns="0"/>
            <a:lstStyle/>
            <a:p>
              <a:pPr eaLnBrk="0" hangingPunct="0"/>
              <a:r>
                <a:rPr lang="en-US" sz="1200"/>
                <a:t>0111</a:t>
              </a:r>
              <a:endParaRPr lang="en-US" sz="1200" baseline="-25000"/>
            </a:p>
          </p:txBody>
        </p:sp>
        <p:sp>
          <p:nvSpPr>
            <p:cNvPr id="122917" name="Text Box 37"/>
            <p:cNvSpPr txBox="1">
              <a:spLocks noChangeArrowheads="1"/>
            </p:cNvSpPr>
            <p:nvPr/>
          </p:nvSpPr>
          <p:spPr bwMode="auto">
            <a:xfrm>
              <a:off x="1161" y="2000"/>
              <a:ext cx="279" cy="122"/>
            </a:xfrm>
            <a:prstGeom prst="rect">
              <a:avLst/>
            </a:prstGeom>
            <a:noFill/>
            <a:ln w="9525">
              <a:noFill/>
              <a:miter lim="800000"/>
              <a:headEnd/>
              <a:tailEnd type="none" w="sm" len="med"/>
            </a:ln>
            <a:effectLst/>
          </p:spPr>
          <p:txBody>
            <a:bodyPr lIns="0" tIns="0" rIns="0" bIns="0"/>
            <a:lstStyle/>
            <a:p>
              <a:pPr eaLnBrk="0" hangingPunct="0"/>
              <a:r>
                <a:rPr lang="en-US" sz="1200"/>
                <a:t>1001</a:t>
              </a:r>
              <a:endParaRPr lang="en-US" sz="1200" baseline="-25000"/>
            </a:p>
          </p:txBody>
        </p:sp>
        <p:sp>
          <p:nvSpPr>
            <p:cNvPr id="122918" name="Text Box 38"/>
            <p:cNvSpPr txBox="1">
              <a:spLocks noChangeArrowheads="1"/>
            </p:cNvSpPr>
            <p:nvPr/>
          </p:nvSpPr>
          <p:spPr bwMode="auto">
            <a:xfrm>
              <a:off x="1161" y="1740"/>
              <a:ext cx="279" cy="122"/>
            </a:xfrm>
            <a:prstGeom prst="rect">
              <a:avLst/>
            </a:prstGeom>
            <a:noFill/>
            <a:ln w="9525">
              <a:noFill/>
              <a:miter lim="800000"/>
              <a:headEnd/>
              <a:tailEnd type="none" w="sm" len="med"/>
            </a:ln>
            <a:effectLst/>
          </p:spPr>
          <p:txBody>
            <a:bodyPr lIns="0" tIns="0" rIns="0" bIns="0"/>
            <a:lstStyle/>
            <a:p>
              <a:pPr eaLnBrk="0" hangingPunct="0"/>
              <a:r>
                <a:rPr lang="en-US" sz="1200"/>
                <a:t>1011</a:t>
              </a:r>
              <a:endParaRPr lang="en-US" sz="1200" baseline="-25000"/>
            </a:p>
          </p:txBody>
        </p:sp>
        <p:sp>
          <p:nvSpPr>
            <p:cNvPr id="122919" name="Text Box 39"/>
            <p:cNvSpPr txBox="1">
              <a:spLocks noChangeArrowheads="1"/>
            </p:cNvSpPr>
            <p:nvPr/>
          </p:nvSpPr>
          <p:spPr bwMode="auto">
            <a:xfrm>
              <a:off x="1161" y="1480"/>
              <a:ext cx="279" cy="122"/>
            </a:xfrm>
            <a:prstGeom prst="rect">
              <a:avLst/>
            </a:prstGeom>
            <a:noFill/>
            <a:ln w="9525">
              <a:noFill/>
              <a:miter lim="800000"/>
              <a:headEnd/>
              <a:tailEnd type="none" w="sm" len="med"/>
            </a:ln>
            <a:effectLst/>
          </p:spPr>
          <p:txBody>
            <a:bodyPr lIns="0" tIns="0" rIns="0" bIns="0"/>
            <a:lstStyle/>
            <a:p>
              <a:pPr eaLnBrk="0" hangingPunct="0"/>
              <a:r>
                <a:rPr lang="en-US" sz="1200"/>
                <a:t>1101</a:t>
              </a:r>
              <a:endParaRPr lang="en-US" sz="1200" baseline="-25000"/>
            </a:p>
          </p:txBody>
        </p:sp>
        <p:sp>
          <p:nvSpPr>
            <p:cNvPr id="122920" name="Text Box 40"/>
            <p:cNvSpPr txBox="1">
              <a:spLocks noChangeArrowheads="1"/>
            </p:cNvSpPr>
            <p:nvPr/>
          </p:nvSpPr>
          <p:spPr bwMode="auto">
            <a:xfrm>
              <a:off x="458" y="3006"/>
              <a:ext cx="279" cy="121"/>
            </a:xfrm>
            <a:prstGeom prst="rect">
              <a:avLst/>
            </a:prstGeom>
            <a:noFill/>
            <a:ln w="9525">
              <a:noFill/>
              <a:miter lim="800000"/>
              <a:headEnd/>
              <a:tailEnd type="none" w="sm" len="med"/>
            </a:ln>
            <a:effectLst/>
          </p:spPr>
          <p:txBody>
            <a:bodyPr lIns="0" tIns="0" rIns="0" bIns="0"/>
            <a:lstStyle/>
            <a:p>
              <a:pPr algn="r" eaLnBrk="0" hangingPunct="0"/>
              <a:r>
                <a:rPr lang="en-US" sz="1200"/>
                <a:t>0.5V</a:t>
              </a:r>
              <a:endParaRPr lang="en-US" sz="1200" baseline="-25000"/>
            </a:p>
          </p:txBody>
        </p:sp>
        <p:sp>
          <p:nvSpPr>
            <p:cNvPr id="122921" name="Text Box 41"/>
            <p:cNvSpPr txBox="1">
              <a:spLocks noChangeArrowheads="1"/>
            </p:cNvSpPr>
            <p:nvPr/>
          </p:nvSpPr>
          <p:spPr bwMode="auto">
            <a:xfrm>
              <a:off x="458" y="2884"/>
              <a:ext cx="279" cy="122"/>
            </a:xfrm>
            <a:prstGeom prst="rect">
              <a:avLst/>
            </a:prstGeom>
            <a:noFill/>
            <a:ln w="9525">
              <a:noFill/>
              <a:miter lim="800000"/>
              <a:headEnd/>
              <a:tailEnd type="none" w="sm" len="med"/>
            </a:ln>
            <a:effectLst/>
          </p:spPr>
          <p:txBody>
            <a:bodyPr lIns="0" tIns="0" rIns="0" bIns="0"/>
            <a:lstStyle/>
            <a:p>
              <a:pPr algn="r" eaLnBrk="0" hangingPunct="0"/>
              <a:r>
                <a:rPr lang="en-US" sz="1200"/>
                <a:t>1.0V</a:t>
              </a:r>
              <a:endParaRPr lang="en-US" sz="1200" baseline="-25000"/>
            </a:p>
          </p:txBody>
        </p:sp>
        <p:sp>
          <p:nvSpPr>
            <p:cNvPr id="122922" name="Text Box 42"/>
            <p:cNvSpPr txBox="1">
              <a:spLocks noChangeArrowheads="1"/>
            </p:cNvSpPr>
            <p:nvPr/>
          </p:nvSpPr>
          <p:spPr bwMode="auto">
            <a:xfrm>
              <a:off x="458" y="2762"/>
              <a:ext cx="279" cy="122"/>
            </a:xfrm>
            <a:prstGeom prst="rect">
              <a:avLst/>
            </a:prstGeom>
            <a:noFill/>
            <a:ln w="9525">
              <a:noFill/>
              <a:miter lim="800000"/>
              <a:headEnd/>
              <a:tailEnd type="none" w="sm" len="med"/>
            </a:ln>
            <a:effectLst/>
          </p:spPr>
          <p:txBody>
            <a:bodyPr lIns="0" tIns="0" rIns="0" bIns="0"/>
            <a:lstStyle/>
            <a:p>
              <a:pPr algn="r" eaLnBrk="0" hangingPunct="0"/>
              <a:r>
                <a:rPr lang="en-US" sz="1200"/>
                <a:t>1.5V</a:t>
              </a:r>
              <a:endParaRPr lang="en-US" sz="1200" baseline="-25000"/>
            </a:p>
          </p:txBody>
        </p:sp>
        <p:sp>
          <p:nvSpPr>
            <p:cNvPr id="122923" name="Text Box 43"/>
            <p:cNvSpPr txBox="1">
              <a:spLocks noChangeArrowheads="1"/>
            </p:cNvSpPr>
            <p:nvPr/>
          </p:nvSpPr>
          <p:spPr bwMode="auto">
            <a:xfrm>
              <a:off x="458" y="2640"/>
              <a:ext cx="279" cy="122"/>
            </a:xfrm>
            <a:prstGeom prst="rect">
              <a:avLst/>
            </a:prstGeom>
            <a:noFill/>
            <a:ln w="9525">
              <a:noFill/>
              <a:miter lim="800000"/>
              <a:headEnd/>
              <a:tailEnd type="none" w="sm" len="med"/>
            </a:ln>
            <a:effectLst/>
          </p:spPr>
          <p:txBody>
            <a:bodyPr lIns="0" tIns="0" rIns="0" bIns="0"/>
            <a:lstStyle/>
            <a:p>
              <a:pPr algn="r" eaLnBrk="0" hangingPunct="0"/>
              <a:r>
                <a:rPr lang="en-US" sz="1200"/>
                <a:t>2.0V</a:t>
              </a:r>
              <a:endParaRPr lang="en-US" sz="1200" baseline="-25000"/>
            </a:p>
          </p:txBody>
        </p:sp>
        <p:sp>
          <p:nvSpPr>
            <p:cNvPr id="122924" name="Text Box 44"/>
            <p:cNvSpPr txBox="1">
              <a:spLocks noChangeArrowheads="1"/>
            </p:cNvSpPr>
            <p:nvPr/>
          </p:nvSpPr>
          <p:spPr bwMode="auto">
            <a:xfrm>
              <a:off x="458" y="2519"/>
              <a:ext cx="279" cy="121"/>
            </a:xfrm>
            <a:prstGeom prst="rect">
              <a:avLst/>
            </a:prstGeom>
            <a:noFill/>
            <a:ln w="9525">
              <a:noFill/>
              <a:miter lim="800000"/>
              <a:headEnd/>
              <a:tailEnd type="none" w="sm" len="med"/>
            </a:ln>
            <a:effectLst/>
          </p:spPr>
          <p:txBody>
            <a:bodyPr lIns="0" tIns="0" rIns="0" bIns="0"/>
            <a:lstStyle/>
            <a:p>
              <a:pPr algn="r" eaLnBrk="0" hangingPunct="0"/>
              <a:r>
                <a:rPr lang="en-US" sz="1200"/>
                <a:t>2.5V</a:t>
              </a:r>
              <a:endParaRPr lang="en-US" sz="1200" baseline="-25000"/>
            </a:p>
          </p:txBody>
        </p:sp>
        <p:sp>
          <p:nvSpPr>
            <p:cNvPr id="122925" name="Text Box 45"/>
            <p:cNvSpPr txBox="1">
              <a:spLocks noChangeArrowheads="1"/>
            </p:cNvSpPr>
            <p:nvPr/>
          </p:nvSpPr>
          <p:spPr bwMode="auto">
            <a:xfrm>
              <a:off x="458" y="2397"/>
              <a:ext cx="279" cy="122"/>
            </a:xfrm>
            <a:prstGeom prst="rect">
              <a:avLst/>
            </a:prstGeom>
            <a:noFill/>
            <a:ln w="9525">
              <a:noFill/>
              <a:miter lim="800000"/>
              <a:headEnd/>
              <a:tailEnd type="none" w="sm" len="med"/>
            </a:ln>
            <a:effectLst/>
          </p:spPr>
          <p:txBody>
            <a:bodyPr lIns="0" tIns="0" rIns="0" bIns="0"/>
            <a:lstStyle/>
            <a:p>
              <a:pPr algn="r" eaLnBrk="0" hangingPunct="0"/>
              <a:r>
                <a:rPr lang="en-US" sz="1200"/>
                <a:t>3.0V</a:t>
              </a:r>
              <a:endParaRPr lang="en-US" sz="1200" baseline="-25000"/>
            </a:p>
          </p:txBody>
        </p:sp>
        <p:sp>
          <p:nvSpPr>
            <p:cNvPr id="122926" name="Text Box 46"/>
            <p:cNvSpPr txBox="1">
              <a:spLocks noChangeArrowheads="1"/>
            </p:cNvSpPr>
            <p:nvPr/>
          </p:nvSpPr>
          <p:spPr bwMode="auto">
            <a:xfrm>
              <a:off x="458" y="2235"/>
              <a:ext cx="279" cy="121"/>
            </a:xfrm>
            <a:prstGeom prst="rect">
              <a:avLst/>
            </a:prstGeom>
            <a:noFill/>
            <a:ln w="9525">
              <a:noFill/>
              <a:miter lim="800000"/>
              <a:headEnd/>
              <a:tailEnd type="none" w="sm" len="med"/>
            </a:ln>
            <a:effectLst/>
          </p:spPr>
          <p:txBody>
            <a:bodyPr lIns="0" tIns="0" rIns="0" bIns="0"/>
            <a:lstStyle/>
            <a:p>
              <a:pPr algn="r" eaLnBrk="0" hangingPunct="0"/>
              <a:r>
                <a:rPr lang="en-US" sz="1200"/>
                <a:t>3.5V</a:t>
              </a:r>
              <a:endParaRPr lang="en-US" sz="1200" baseline="-25000"/>
            </a:p>
          </p:txBody>
        </p:sp>
        <p:sp>
          <p:nvSpPr>
            <p:cNvPr id="122927" name="Text Box 47"/>
            <p:cNvSpPr txBox="1">
              <a:spLocks noChangeArrowheads="1"/>
            </p:cNvSpPr>
            <p:nvPr/>
          </p:nvSpPr>
          <p:spPr bwMode="auto">
            <a:xfrm>
              <a:off x="458" y="2113"/>
              <a:ext cx="279" cy="122"/>
            </a:xfrm>
            <a:prstGeom prst="rect">
              <a:avLst/>
            </a:prstGeom>
            <a:noFill/>
            <a:ln w="9525">
              <a:noFill/>
              <a:miter lim="800000"/>
              <a:headEnd/>
              <a:tailEnd type="none" w="sm" len="med"/>
            </a:ln>
            <a:effectLst/>
          </p:spPr>
          <p:txBody>
            <a:bodyPr lIns="0" tIns="0" rIns="0" bIns="0"/>
            <a:lstStyle/>
            <a:p>
              <a:pPr algn="r" eaLnBrk="0" hangingPunct="0"/>
              <a:r>
                <a:rPr lang="en-US" sz="1200"/>
                <a:t>4.0V</a:t>
              </a:r>
              <a:endParaRPr lang="en-US" sz="1200" baseline="-25000"/>
            </a:p>
          </p:txBody>
        </p:sp>
        <p:sp>
          <p:nvSpPr>
            <p:cNvPr id="122928" name="Text Box 48"/>
            <p:cNvSpPr txBox="1">
              <a:spLocks noChangeArrowheads="1"/>
            </p:cNvSpPr>
            <p:nvPr/>
          </p:nvSpPr>
          <p:spPr bwMode="auto">
            <a:xfrm>
              <a:off x="458" y="1991"/>
              <a:ext cx="279" cy="122"/>
            </a:xfrm>
            <a:prstGeom prst="rect">
              <a:avLst/>
            </a:prstGeom>
            <a:noFill/>
            <a:ln w="9525">
              <a:noFill/>
              <a:miter lim="800000"/>
              <a:headEnd/>
              <a:tailEnd type="none" w="sm" len="med"/>
            </a:ln>
            <a:effectLst/>
          </p:spPr>
          <p:txBody>
            <a:bodyPr lIns="0" tIns="0" rIns="0" bIns="0"/>
            <a:lstStyle/>
            <a:p>
              <a:pPr algn="r" eaLnBrk="0" hangingPunct="0"/>
              <a:r>
                <a:rPr lang="en-US" sz="1200"/>
                <a:t>4.5V</a:t>
              </a:r>
              <a:endParaRPr lang="en-US" sz="1200" baseline="-25000"/>
            </a:p>
          </p:txBody>
        </p:sp>
        <p:sp>
          <p:nvSpPr>
            <p:cNvPr id="122929" name="Text Box 49"/>
            <p:cNvSpPr txBox="1">
              <a:spLocks noChangeArrowheads="1"/>
            </p:cNvSpPr>
            <p:nvPr/>
          </p:nvSpPr>
          <p:spPr bwMode="auto">
            <a:xfrm>
              <a:off x="458" y="1869"/>
              <a:ext cx="279" cy="122"/>
            </a:xfrm>
            <a:prstGeom prst="rect">
              <a:avLst/>
            </a:prstGeom>
            <a:noFill/>
            <a:ln w="9525">
              <a:noFill/>
              <a:miter lim="800000"/>
              <a:headEnd/>
              <a:tailEnd type="none" w="sm" len="med"/>
            </a:ln>
            <a:effectLst/>
          </p:spPr>
          <p:txBody>
            <a:bodyPr lIns="0" tIns="0" rIns="0" bIns="0"/>
            <a:lstStyle/>
            <a:p>
              <a:pPr algn="r" eaLnBrk="0" hangingPunct="0"/>
              <a:r>
                <a:rPr lang="en-US" sz="1200"/>
                <a:t>5.0V</a:t>
              </a:r>
              <a:endParaRPr lang="en-US" sz="1200" baseline="-25000"/>
            </a:p>
          </p:txBody>
        </p:sp>
        <p:sp>
          <p:nvSpPr>
            <p:cNvPr id="122930" name="Text Box 50"/>
            <p:cNvSpPr txBox="1">
              <a:spLocks noChangeArrowheads="1"/>
            </p:cNvSpPr>
            <p:nvPr/>
          </p:nvSpPr>
          <p:spPr bwMode="auto">
            <a:xfrm>
              <a:off x="458" y="1707"/>
              <a:ext cx="279" cy="122"/>
            </a:xfrm>
            <a:prstGeom prst="rect">
              <a:avLst/>
            </a:prstGeom>
            <a:noFill/>
            <a:ln w="9525">
              <a:noFill/>
              <a:miter lim="800000"/>
              <a:headEnd/>
              <a:tailEnd type="none" w="sm" len="med"/>
            </a:ln>
            <a:effectLst/>
          </p:spPr>
          <p:txBody>
            <a:bodyPr lIns="0" tIns="0" rIns="0" bIns="0"/>
            <a:lstStyle/>
            <a:p>
              <a:pPr algn="r" eaLnBrk="0" hangingPunct="0"/>
              <a:r>
                <a:rPr lang="en-US" sz="1200"/>
                <a:t>5.5V</a:t>
              </a:r>
              <a:endParaRPr lang="en-US" sz="1200" baseline="-25000"/>
            </a:p>
          </p:txBody>
        </p:sp>
        <p:sp>
          <p:nvSpPr>
            <p:cNvPr id="122931" name="Text Box 51"/>
            <p:cNvSpPr txBox="1">
              <a:spLocks noChangeArrowheads="1"/>
            </p:cNvSpPr>
            <p:nvPr/>
          </p:nvSpPr>
          <p:spPr bwMode="auto">
            <a:xfrm>
              <a:off x="458" y="1585"/>
              <a:ext cx="279" cy="122"/>
            </a:xfrm>
            <a:prstGeom prst="rect">
              <a:avLst/>
            </a:prstGeom>
            <a:noFill/>
            <a:ln w="9525">
              <a:noFill/>
              <a:miter lim="800000"/>
              <a:headEnd/>
              <a:tailEnd type="none" w="sm" len="med"/>
            </a:ln>
            <a:effectLst/>
          </p:spPr>
          <p:txBody>
            <a:bodyPr lIns="0" tIns="0" rIns="0" bIns="0"/>
            <a:lstStyle/>
            <a:p>
              <a:pPr algn="r" eaLnBrk="0" hangingPunct="0"/>
              <a:r>
                <a:rPr lang="en-US" sz="1200"/>
                <a:t>6.0V</a:t>
              </a:r>
              <a:endParaRPr lang="en-US" sz="1200" baseline="-25000"/>
            </a:p>
          </p:txBody>
        </p:sp>
        <p:sp>
          <p:nvSpPr>
            <p:cNvPr id="122932" name="Text Box 52"/>
            <p:cNvSpPr txBox="1">
              <a:spLocks noChangeArrowheads="1"/>
            </p:cNvSpPr>
            <p:nvPr/>
          </p:nvSpPr>
          <p:spPr bwMode="auto">
            <a:xfrm>
              <a:off x="458" y="1463"/>
              <a:ext cx="279" cy="122"/>
            </a:xfrm>
            <a:prstGeom prst="rect">
              <a:avLst/>
            </a:prstGeom>
            <a:noFill/>
            <a:ln w="9525">
              <a:noFill/>
              <a:miter lim="800000"/>
              <a:headEnd/>
              <a:tailEnd type="none" w="sm" len="med"/>
            </a:ln>
            <a:effectLst/>
          </p:spPr>
          <p:txBody>
            <a:bodyPr lIns="0" tIns="0" rIns="0" bIns="0"/>
            <a:lstStyle/>
            <a:p>
              <a:pPr algn="r" eaLnBrk="0" hangingPunct="0"/>
              <a:r>
                <a:rPr lang="en-US" sz="1200"/>
                <a:t>6.5V</a:t>
              </a:r>
              <a:endParaRPr lang="en-US" sz="1200" baseline="-25000"/>
            </a:p>
          </p:txBody>
        </p:sp>
        <p:sp>
          <p:nvSpPr>
            <p:cNvPr id="122933" name="Text Box 53"/>
            <p:cNvSpPr txBox="1">
              <a:spLocks noChangeArrowheads="1"/>
            </p:cNvSpPr>
            <p:nvPr/>
          </p:nvSpPr>
          <p:spPr bwMode="auto">
            <a:xfrm>
              <a:off x="458" y="1342"/>
              <a:ext cx="279" cy="121"/>
            </a:xfrm>
            <a:prstGeom prst="rect">
              <a:avLst/>
            </a:prstGeom>
            <a:noFill/>
            <a:ln w="9525">
              <a:noFill/>
              <a:miter lim="800000"/>
              <a:headEnd/>
              <a:tailEnd type="none" w="sm" len="med"/>
            </a:ln>
            <a:effectLst/>
          </p:spPr>
          <p:txBody>
            <a:bodyPr lIns="0" tIns="0" rIns="0" bIns="0"/>
            <a:lstStyle/>
            <a:p>
              <a:pPr algn="r" eaLnBrk="0" hangingPunct="0"/>
              <a:r>
                <a:rPr lang="en-US" sz="1200"/>
                <a:t>7.0V</a:t>
              </a:r>
              <a:endParaRPr lang="en-US" sz="1200" baseline="-25000"/>
            </a:p>
          </p:txBody>
        </p:sp>
      </p:grpSp>
      <p:grpSp>
        <p:nvGrpSpPr>
          <p:cNvPr id="3" name="Group 54"/>
          <p:cNvGrpSpPr>
            <a:grpSpLocks/>
          </p:cNvGrpSpPr>
          <p:nvPr/>
        </p:nvGrpSpPr>
        <p:grpSpPr bwMode="auto">
          <a:xfrm>
            <a:off x="2876550" y="1936750"/>
            <a:ext cx="2589213" cy="3762375"/>
            <a:chOff x="1812" y="1220"/>
            <a:chExt cx="1631" cy="2370"/>
          </a:xfrm>
        </p:grpSpPr>
        <p:sp>
          <p:nvSpPr>
            <p:cNvPr id="122935" name="Text Box 55"/>
            <p:cNvSpPr txBox="1">
              <a:spLocks noChangeArrowheads="1"/>
            </p:cNvSpPr>
            <p:nvPr/>
          </p:nvSpPr>
          <p:spPr bwMode="auto">
            <a:xfrm>
              <a:off x="2122" y="3400"/>
              <a:ext cx="1239" cy="190"/>
            </a:xfrm>
            <a:prstGeom prst="rect">
              <a:avLst/>
            </a:prstGeom>
            <a:noFill/>
            <a:ln w="9525">
              <a:noFill/>
              <a:miter lim="800000"/>
              <a:headEnd/>
              <a:tailEnd type="none" w="sm" len="med"/>
            </a:ln>
            <a:effectLst/>
          </p:spPr>
          <p:txBody>
            <a:bodyPr lIns="0" tIns="0" rIns="0" bIns="0"/>
            <a:lstStyle/>
            <a:p>
              <a:pPr algn="ctr" eaLnBrk="0" hangingPunct="0"/>
              <a:r>
                <a:rPr lang="en-US" sz="1200" b="1"/>
                <a:t>analog to digital</a:t>
              </a:r>
            </a:p>
          </p:txBody>
        </p:sp>
        <p:sp>
          <p:nvSpPr>
            <p:cNvPr id="122936" name="Text Box 56"/>
            <p:cNvSpPr txBox="1">
              <a:spLocks noChangeArrowheads="1"/>
            </p:cNvSpPr>
            <p:nvPr/>
          </p:nvSpPr>
          <p:spPr bwMode="auto">
            <a:xfrm>
              <a:off x="1857" y="1220"/>
              <a:ext cx="202" cy="190"/>
            </a:xfrm>
            <a:prstGeom prst="rect">
              <a:avLst/>
            </a:prstGeom>
            <a:noFill/>
            <a:ln w="9525">
              <a:noFill/>
              <a:miter lim="800000"/>
              <a:headEnd/>
              <a:tailEnd type="none" w="sm" len="med"/>
            </a:ln>
            <a:effectLst/>
          </p:spPr>
          <p:txBody>
            <a:bodyPr lIns="0" tIns="0" rIns="0" bIns="0"/>
            <a:lstStyle/>
            <a:p>
              <a:pPr algn="r" eaLnBrk="0" hangingPunct="0"/>
              <a:r>
                <a:rPr lang="en-US" sz="1200"/>
                <a:t>4</a:t>
              </a:r>
            </a:p>
          </p:txBody>
        </p:sp>
        <p:sp>
          <p:nvSpPr>
            <p:cNvPr id="122937" name="Text Box 57"/>
            <p:cNvSpPr txBox="1">
              <a:spLocks noChangeArrowheads="1"/>
            </p:cNvSpPr>
            <p:nvPr/>
          </p:nvSpPr>
          <p:spPr bwMode="auto">
            <a:xfrm>
              <a:off x="1857" y="1505"/>
              <a:ext cx="202" cy="190"/>
            </a:xfrm>
            <a:prstGeom prst="rect">
              <a:avLst/>
            </a:prstGeom>
            <a:noFill/>
            <a:ln w="9525">
              <a:noFill/>
              <a:miter lim="800000"/>
              <a:headEnd/>
              <a:tailEnd type="none" w="sm" len="med"/>
            </a:ln>
            <a:effectLst/>
          </p:spPr>
          <p:txBody>
            <a:bodyPr lIns="0" tIns="0" rIns="0" bIns="0"/>
            <a:lstStyle/>
            <a:p>
              <a:pPr algn="r" eaLnBrk="0" hangingPunct="0"/>
              <a:r>
                <a:rPr lang="en-US" sz="1200"/>
                <a:t>3</a:t>
              </a:r>
            </a:p>
          </p:txBody>
        </p:sp>
        <p:sp>
          <p:nvSpPr>
            <p:cNvPr id="122938" name="Text Box 58"/>
            <p:cNvSpPr txBox="1">
              <a:spLocks noChangeArrowheads="1"/>
            </p:cNvSpPr>
            <p:nvPr/>
          </p:nvSpPr>
          <p:spPr bwMode="auto">
            <a:xfrm>
              <a:off x="1857" y="1790"/>
              <a:ext cx="202" cy="190"/>
            </a:xfrm>
            <a:prstGeom prst="rect">
              <a:avLst/>
            </a:prstGeom>
            <a:noFill/>
            <a:ln w="9525">
              <a:noFill/>
              <a:miter lim="800000"/>
              <a:headEnd/>
              <a:tailEnd type="none" w="sm" len="med"/>
            </a:ln>
            <a:effectLst/>
          </p:spPr>
          <p:txBody>
            <a:bodyPr lIns="0" tIns="0" rIns="0" bIns="0"/>
            <a:lstStyle/>
            <a:p>
              <a:pPr algn="r" eaLnBrk="0" hangingPunct="0"/>
              <a:r>
                <a:rPr lang="en-US" sz="1200"/>
                <a:t>2</a:t>
              </a:r>
            </a:p>
          </p:txBody>
        </p:sp>
        <p:sp>
          <p:nvSpPr>
            <p:cNvPr id="122939" name="Text Box 59"/>
            <p:cNvSpPr txBox="1">
              <a:spLocks noChangeArrowheads="1"/>
            </p:cNvSpPr>
            <p:nvPr/>
          </p:nvSpPr>
          <p:spPr bwMode="auto">
            <a:xfrm>
              <a:off x="1857" y="2075"/>
              <a:ext cx="202" cy="190"/>
            </a:xfrm>
            <a:prstGeom prst="rect">
              <a:avLst/>
            </a:prstGeom>
            <a:noFill/>
            <a:ln w="9525">
              <a:noFill/>
              <a:miter lim="800000"/>
              <a:headEnd/>
              <a:tailEnd type="none" w="sm" len="med"/>
            </a:ln>
            <a:effectLst/>
          </p:spPr>
          <p:txBody>
            <a:bodyPr lIns="0" tIns="0" rIns="0" bIns="0"/>
            <a:lstStyle/>
            <a:p>
              <a:pPr algn="r" eaLnBrk="0" hangingPunct="0"/>
              <a:r>
                <a:rPr lang="en-US" sz="1200"/>
                <a:t>1</a:t>
              </a:r>
            </a:p>
          </p:txBody>
        </p:sp>
        <p:sp>
          <p:nvSpPr>
            <p:cNvPr id="122940" name="Line 60"/>
            <p:cNvSpPr>
              <a:spLocks noChangeShapeType="1"/>
            </p:cNvSpPr>
            <p:nvPr/>
          </p:nvSpPr>
          <p:spPr bwMode="auto">
            <a:xfrm>
              <a:off x="2081" y="1220"/>
              <a:ext cx="0" cy="1140"/>
            </a:xfrm>
            <a:prstGeom prst="line">
              <a:avLst/>
            </a:prstGeom>
            <a:noFill/>
            <a:ln w="9525">
              <a:solidFill>
                <a:srgbClr val="000000"/>
              </a:solidFill>
              <a:round/>
              <a:headEnd/>
              <a:tailEnd type="none" w="sm" len="med"/>
            </a:ln>
            <a:effectLst/>
          </p:spPr>
          <p:txBody>
            <a:bodyPr/>
            <a:lstStyle/>
            <a:p>
              <a:endParaRPr lang="tr-TR"/>
            </a:p>
          </p:txBody>
        </p:sp>
        <p:sp>
          <p:nvSpPr>
            <p:cNvPr id="122941" name="Line 61"/>
            <p:cNvSpPr>
              <a:spLocks noChangeShapeType="1"/>
            </p:cNvSpPr>
            <p:nvPr/>
          </p:nvSpPr>
          <p:spPr bwMode="auto">
            <a:xfrm rot="5400000">
              <a:off x="2687" y="1754"/>
              <a:ext cx="0" cy="1211"/>
            </a:xfrm>
            <a:prstGeom prst="line">
              <a:avLst/>
            </a:prstGeom>
            <a:noFill/>
            <a:ln w="9525">
              <a:solidFill>
                <a:srgbClr val="000000"/>
              </a:solidFill>
              <a:round/>
              <a:headEnd/>
              <a:tailEnd type="none" w="sm" len="med"/>
            </a:ln>
            <a:effectLst/>
          </p:spPr>
          <p:txBody>
            <a:bodyPr/>
            <a:lstStyle/>
            <a:p>
              <a:endParaRPr lang="tr-TR"/>
            </a:p>
          </p:txBody>
        </p:sp>
        <p:sp>
          <p:nvSpPr>
            <p:cNvPr id="122942" name="Freeform 62"/>
            <p:cNvSpPr>
              <a:spLocks/>
            </p:cNvSpPr>
            <p:nvPr/>
          </p:nvSpPr>
          <p:spPr bwMode="auto">
            <a:xfrm>
              <a:off x="2081" y="1238"/>
              <a:ext cx="1211" cy="932"/>
            </a:xfrm>
            <a:custGeom>
              <a:avLst/>
              <a:gdLst/>
              <a:ahLst/>
              <a:cxnLst>
                <a:cxn ang="0">
                  <a:pos x="0" y="1412"/>
                </a:cxn>
                <a:cxn ang="0">
                  <a:pos x="708" y="144"/>
                </a:cxn>
                <a:cxn ang="0">
                  <a:pos x="1080" y="548"/>
                </a:cxn>
                <a:cxn ang="0">
                  <a:pos x="1728" y="836"/>
                </a:cxn>
              </a:cxnLst>
              <a:rect l="0" t="0" r="r" b="b"/>
              <a:pathLst>
                <a:path w="1728" h="1412">
                  <a:moveTo>
                    <a:pt x="0" y="1412"/>
                  </a:moveTo>
                  <a:cubicBezTo>
                    <a:pt x="118" y="1201"/>
                    <a:pt x="528" y="288"/>
                    <a:pt x="708" y="144"/>
                  </a:cubicBezTo>
                  <a:cubicBezTo>
                    <a:pt x="888" y="0"/>
                    <a:pt x="910" y="433"/>
                    <a:pt x="1080" y="548"/>
                  </a:cubicBezTo>
                  <a:cubicBezTo>
                    <a:pt x="1250" y="663"/>
                    <a:pt x="1620" y="788"/>
                    <a:pt x="1728" y="836"/>
                  </a:cubicBezTo>
                </a:path>
              </a:pathLst>
            </a:custGeom>
            <a:noFill/>
            <a:ln w="9525" cap="flat" cmpd="sng">
              <a:solidFill>
                <a:srgbClr val="000000"/>
              </a:solidFill>
              <a:prstDash val="solid"/>
              <a:round/>
              <a:headEnd type="none" w="med" len="med"/>
              <a:tailEnd type="none" w="sm" len="med"/>
            </a:ln>
            <a:effectLst/>
          </p:spPr>
          <p:txBody>
            <a:bodyPr/>
            <a:lstStyle/>
            <a:p>
              <a:endParaRPr lang="tr-TR"/>
            </a:p>
          </p:txBody>
        </p:sp>
        <p:sp>
          <p:nvSpPr>
            <p:cNvPr id="122943" name="Line 63"/>
            <p:cNvSpPr>
              <a:spLocks noChangeShapeType="1"/>
            </p:cNvSpPr>
            <p:nvPr/>
          </p:nvSpPr>
          <p:spPr bwMode="auto">
            <a:xfrm>
              <a:off x="2081" y="2170"/>
              <a:ext cx="1211"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44" name="Line 64"/>
            <p:cNvSpPr>
              <a:spLocks noChangeShapeType="1"/>
            </p:cNvSpPr>
            <p:nvPr/>
          </p:nvSpPr>
          <p:spPr bwMode="auto">
            <a:xfrm>
              <a:off x="2081" y="1885"/>
              <a:ext cx="1211"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45" name="Line 65"/>
            <p:cNvSpPr>
              <a:spLocks noChangeShapeType="1"/>
            </p:cNvSpPr>
            <p:nvPr/>
          </p:nvSpPr>
          <p:spPr bwMode="auto">
            <a:xfrm>
              <a:off x="2081" y="1600"/>
              <a:ext cx="1211"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46" name="Line 66"/>
            <p:cNvSpPr>
              <a:spLocks noChangeShapeType="1"/>
            </p:cNvSpPr>
            <p:nvPr/>
          </p:nvSpPr>
          <p:spPr bwMode="auto">
            <a:xfrm>
              <a:off x="2081" y="1315"/>
              <a:ext cx="1211"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47" name="Line 67"/>
            <p:cNvSpPr>
              <a:spLocks noChangeShapeType="1"/>
            </p:cNvSpPr>
            <p:nvPr/>
          </p:nvSpPr>
          <p:spPr bwMode="auto">
            <a:xfrm>
              <a:off x="2283" y="2265"/>
              <a:ext cx="0" cy="190"/>
            </a:xfrm>
            <a:prstGeom prst="line">
              <a:avLst/>
            </a:prstGeom>
            <a:noFill/>
            <a:ln w="9525">
              <a:solidFill>
                <a:srgbClr val="000000"/>
              </a:solidFill>
              <a:round/>
              <a:headEnd/>
              <a:tailEnd type="none" w="sm" len="med"/>
            </a:ln>
            <a:effectLst/>
          </p:spPr>
          <p:txBody>
            <a:bodyPr/>
            <a:lstStyle/>
            <a:p>
              <a:endParaRPr lang="tr-TR"/>
            </a:p>
          </p:txBody>
        </p:sp>
        <p:sp>
          <p:nvSpPr>
            <p:cNvPr id="122948" name="Line 68"/>
            <p:cNvSpPr>
              <a:spLocks noChangeShapeType="1"/>
            </p:cNvSpPr>
            <p:nvPr/>
          </p:nvSpPr>
          <p:spPr bwMode="auto">
            <a:xfrm>
              <a:off x="2535" y="2265"/>
              <a:ext cx="0" cy="190"/>
            </a:xfrm>
            <a:prstGeom prst="line">
              <a:avLst/>
            </a:prstGeom>
            <a:noFill/>
            <a:ln w="9525">
              <a:solidFill>
                <a:srgbClr val="000000"/>
              </a:solidFill>
              <a:round/>
              <a:headEnd/>
              <a:tailEnd type="none" w="sm" len="med"/>
            </a:ln>
            <a:effectLst/>
          </p:spPr>
          <p:txBody>
            <a:bodyPr/>
            <a:lstStyle/>
            <a:p>
              <a:endParaRPr lang="tr-TR"/>
            </a:p>
          </p:txBody>
        </p:sp>
        <p:sp>
          <p:nvSpPr>
            <p:cNvPr id="122949" name="Line 69"/>
            <p:cNvSpPr>
              <a:spLocks noChangeShapeType="1"/>
            </p:cNvSpPr>
            <p:nvPr/>
          </p:nvSpPr>
          <p:spPr bwMode="auto">
            <a:xfrm>
              <a:off x="2787" y="2265"/>
              <a:ext cx="0" cy="190"/>
            </a:xfrm>
            <a:prstGeom prst="line">
              <a:avLst/>
            </a:prstGeom>
            <a:noFill/>
            <a:ln w="9525">
              <a:solidFill>
                <a:srgbClr val="000000"/>
              </a:solidFill>
              <a:round/>
              <a:headEnd/>
              <a:tailEnd type="none" w="sm" len="med"/>
            </a:ln>
            <a:effectLst/>
          </p:spPr>
          <p:txBody>
            <a:bodyPr/>
            <a:lstStyle/>
            <a:p>
              <a:endParaRPr lang="tr-TR"/>
            </a:p>
          </p:txBody>
        </p:sp>
        <p:sp>
          <p:nvSpPr>
            <p:cNvPr id="122950" name="Line 70"/>
            <p:cNvSpPr>
              <a:spLocks noChangeShapeType="1"/>
            </p:cNvSpPr>
            <p:nvPr/>
          </p:nvSpPr>
          <p:spPr bwMode="auto">
            <a:xfrm>
              <a:off x="3039" y="2265"/>
              <a:ext cx="0" cy="190"/>
            </a:xfrm>
            <a:prstGeom prst="line">
              <a:avLst/>
            </a:prstGeom>
            <a:noFill/>
            <a:ln w="9525">
              <a:solidFill>
                <a:srgbClr val="000000"/>
              </a:solidFill>
              <a:round/>
              <a:headEnd/>
              <a:tailEnd type="none" w="sm" len="med"/>
            </a:ln>
            <a:effectLst/>
          </p:spPr>
          <p:txBody>
            <a:bodyPr/>
            <a:lstStyle/>
            <a:p>
              <a:endParaRPr lang="tr-TR"/>
            </a:p>
          </p:txBody>
        </p:sp>
        <p:sp>
          <p:nvSpPr>
            <p:cNvPr id="122951" name="Text Box 71"/>
            <p:cNvSpPr txBox="1">
              <a:spLocks noChangeArrowheads="1"/>
            </p:cNvSpPr>
            <p:nvPr/>
          </p:nvSpPr>
          <p:spPr bwMode="auto">
            <a:xfrm>
              <a:off x="2059" y="2455"/>
              <a:ext cx="353" cy="190"/>
            </a:xfrm>
            <a:prstGeom prst="rect">
              <a:avLst/>
            </a:prstGeom>
            <a:noFill/>
            <a:ln w="9525">
              <a:noFill/>
              <a:miter lim="800000"/>
              <a:headEnd/>
              <a:tailEnd type="none" w="sm" len="med"/>
            </a:ln>
            <a:effectLst/>
          </p:spPr>
          <p:txBody>
            <a:bodyPr lIns="0" tIns="0" rIns="0" bIns="0"/>
            <a:lstStyle/>
            <a:p>
              <a:pPr algn="ctr" eaLnBrk="0" hangingPunct="0"/>
              <a:r>
                <a:rPr lang="en-US" sz="1200"/>
                <a:t>t1</a:t>
              </a:r>
            </a:p>
          </p:txBody>
        </p:sp>
        <p:sp>
          <p:nvSpPr>
            <p:cNvPr id="122952" name="Text Box 72"/>
            <p:cNvSpPr txBox="1">
              <a:spLocks noChangeArrowheads="1"/>
            </p:cNvSpPr>
            <p:nvPr/>
          </p:nvSpPr>
          <p:spPr bwMode="auto">
            <a:xfrm>
              <a:off x="2283" y="2455"/>
              <a:ext cx="353" cy="190"/>
            </a:xfrm>
            <a:prstGeom prst="rect">
              <a:avLst/>
            </a:prstGeom>
            <a:noFill/>
            <a:ln w="9525">
              <a:noFill/>
              <a:miter lim="800000"/>
              <a:headEnd/>
              <a:tailEnd type="none" w="sm" len="med"/>
            </a:ln>
            <a:effectLst/>
          </p:spPr>
          <p:txBody>
            <a:bodyPr lIns="0" tIns="0" rIns="0" bIns="0"/>
            <a:lstStyle/>
            <a:p>
              <a:pPr algn="ctr" eaLnBrk="0" hangingPunct="0"/>
              <a:r>
                <a:rPr lang="en-US" sz="1200"/>
                <a:t>t2</a:t>
              </a:r>
            </a:p>
          </p:txBody>
        </p:sp>
        <p:sp>
          <p:nvSpPr>
            <p:cNvPr id="122953" name="Text Box 73"/>
            <p:cNvSpPr txBox="1">
              <a:spLocks noChangeArrowheads="1"/>
            </p:cNvSpPr>
            <p:nvPr/>
          </p:nvSpPr>
          <p:spPr bwMode="auto">
            <a:xfrm>
              <a:off x="2585" y="2455"/>
              <a:ext cx="354" cy="190"/>
            </a:xfrm>
            <a:prstGeom prst="rect">
              <a:avLst/>
            </a:prstGeom>
            <a:noFill/>
            <a:ln w="9525">
              <a:noFill/>
              <a:miter lim="800000"/>
              <a:headEnd/>
              <a:tailEnd type="none" w="sm" len="med"/>
            </a:ln>
            <a:effectLst/>
          </p:spPr>
          <p:txBody>
            <a:bodyPr lIns="0" tIns="0" rIns="0" bIns="0"/>
            <a:lstStyle/>
            <a:p>
              <a:pPr algn="ctr" eaLnBrk="0" hangingPunct="0"/>
              <a:r>
                <a:rPr lang="en-US" sz="1200"/>
                <a:t>t3</a:t>
              </a:r>
            </a:p>
          </p:txBody>
        </p:sp>
        <p:sp>
          <p:nvSpPr>
            <p:cNvPr id="122954" name="Text Box 74"/>
            <p:cNvSpPr txBox="1">
              <a:spLocks noChangeArrowheads="1"/>
            </p:cNvSpPr>
            <p:nvPr/>
          </p:nvSpPr>
          <p:spPr bwMode="auto">
            <a:xfrm>
              <a:off x="2888" y="2473"/>
              <a:ext cx="353" cy="190"/>
            </a:xfrm>
            <a:prstGeom prst="rect">
              <a:avLst/>
            </a:prstGeom>
            <a:noFill/>
            <a:ln w="9525">
              <a:noFill/>
              <a:miter lim="800000"/>
              <a:headEnd/>
              <a:tailEnd type="none" w="sm" len="med"/>
            </a:ln>
            <a:effectLst/>
          </p:spPr>
          <p:txBody>
            <a:bodyPr lIns="0" tIns="0" rIns="0" bIns="0"/>
            <a:lstStyle/>
            <a:p>
              <a:pPr algn="ctr" eaLnBrk="0" hangingPunct="0"/>
              <a:r>
                <a:rPr lang="en-US" sz="1200"/>
                <a:t>t4</a:t>
              </a:r>
            </a:p>
          </p:txBody>
        </p:sp>
        <p:sp>
          <p:nvSpPr>
            <p:cNvPr id="122955" name="Text Box 75"/>
            <p:cNvSpPr txBox="1">
              <a:spLocks noChangeArrowheads="1"/>
            </p:cNvSpPr>
            <p:nvPr/>
          </p:nvSpPr>
          <p:spPr bwMode="auto">
            <a:xfrm>
              <a:off x="1980" y="2626"/>
              <a:ext cx="353" cy="190"/>
            </a:xfrm>
            <a:prstGeom prst="rect">
              <a:avLst/>
            </a:prstGeom>
            <a:noFill/>
            <a:ln w="9525">
              <a:noFill/>
              <a:miter lim="800000"/>
              <a:headEnd/>
              <a:tailEnd type="none" w="sm" len="med"/>
            </a:ln>
            <a:effectLst/>
          </p:spPr>
          <p:txBody>
            <a:bodyPr lIns="0" tIns="0" rIns="0" bIns="0"/>
            <a:lstStyle/>
            <a:p>
              <a:pPr algn="r" eaLnBrk="0" hangingPunct="0"/>
              <a:r>
                <a:rPr lang="en-US" sz="1200"/>
                <a:t>0100</a:t>
              </a:r>
            </a:p>
          </p:txBody>
        </p:sp>
        <p:sp>
          <p:nvSpPr>
            <p:cNvPr id="122956" name="Text Box 76"/>
            <p:cNvSpPr txBox="1">
              <a:spLocks noChangeArrowheads="1"/>
            </p:cNvSpPr>
            <p:nvPr/>
          </p:nvSpPr>
          <p:spPr bwMode="auto">
            <a:xfrm>
              <a:off x="2283" y="2626"/>
              <a:ext cx="353" cy="190"/>
            </a:xfrm>
            <a:prstGeom prst="rect">
              <a:avLst/>
            </a:prstGeom>
            <a:noFill/>
            <a:ln w="9525">
              <a:noFill/>
              <a:miter lim="800000"/>
              <a:headEnd/>
              <a:tailEnd type="none" w="sm" len="med"/>
            </a:ln>
            <a:effectLst/>
          </p:spPr>
          <p:txBody>
            <a:bodyPr lIns="0" tIns="0" rIns="0" bIns="0"/>
            <a:lstStyle/>
            <a:p>
              <a:pPr algn="r" eaLnBrk="0" hangingPunct="0"/>
              <a:r>
                <a:rPr lang="en-US" sz="1200"/>
                <a:t>0110</a:t>
              </a:r>
            </a:p>
          </p:txBody>
        </p:sp>
        <p:sp>
          <p:nvSpPr>
            <p:cNvPr id="122957" name="Text Box 77"/>
            <p:cNvSpPr txBox="1">
              <a:spLocks noChangeArrowheads="1"/>
            </p:cNvSpPr>
            <p:nvPr/>
          </p:nvSpPr>
          <p:spPr bwMode="auto">
            <a:xfrm>
              <a:off x="2585" y="2626"/>
              <a:ext cx="354" cy="190"/>
            </a:xfrm>
            <a:prstGeom prst="rect">
              <a:avLst/>
            </a:prstGeom>
            <a:noFill/>
            <a:ln w="9525">
              <a:noFill/>
              <a:miter lim="800000"/>
              <a:headEnd/>
              <a:tailEnd type="none" w="sm" len="med"/>
            </a:ln>
            <a:effectLst/>
          </p:spPr>
          <p:txBody>
            <a:bodyPr lIns="0" tIns="0" rIns="0" bIns="0"/>
            <a:lstStyle/>
            <a:p>
              <a:pPr algn="r" eaLnBrk="0" hangingPunct="0"/>
              <a:r>
                <a:rPr lang="en-US" sz="1200"/>
                <a:t>0110</a:t>
              </a:r>
            </a:p>
          </p:txBody>
        </p:sp>
        <p:sp>
          <p:nvSpPr>
            <p:cNvPr id="122958" name="Text Box 78"/>
            <p:cNvSpPr txBox="1">
              <a:spLocks noChangeArrowheads="1"/>
            </p:cNvSpPr>
            <p:nvPr/>
          </p:nvSpPr>
          <p:spPr bwMode="auto">
            <a:xfrm>
              <a:off x="2888" y="2626"/>
              <a:ext cx="353" cy="190"/>
            </a:xfrm>
            <a:prstGeom prst="rect">
              <a:avLst/>
            </a:prstGeom>
            <a:noFill/>
            <a:ln w="9525">
              <a:noFill/>
              <a:miter lim="800000"/>
              <a:headEnd/>
              <a:tailEnd type="none" w="sm" len="med"/>
            </a:ln>
            <a:effectLst/>
          </p:spPr>
          <p:txBody>
            <a:bodyPr lIns="0" tIns="0" rIns="0" bIns="0"/>
            <a:lstStyle/>
            <a:p>
              <a:pPr algn="r" eaLnBrk="0" hangingPunct="0"/>
              <a:r>
                <a:rPr lang="en-US" sz="1200"/>
                <a:t>0101</a:t>
              </a:r>
            </a:p>
          </p:txBody>
        </p:sp>
        <p:sp>
          <p:nvSpPr>
            <p:cNvPr id="122959" name="Text Box 79"/>
            <p:cNvSpPr txBox="1">
              <a:spLocks noChangeArrowheads="1"/>
            </p:cNvSpPr>
            <p:nvPr/>
          </p:nvSpPr>
          <p:spPr bwMode="auto">
            <a:xfrm>
              <a:off x="3090" y="2378"/>
              <a:ext cx="353" cy="190"/>
            </a:xfrm>
            <a:prstGeom prst="rect">
              <a:avLst/>
            </a:prstGeom>
            <a:noFill/>
            <a:ln w="9525">
              <a:noFill/>
              <a:miter lim="800000"/>
              <a:headEnd/>
              <a:tailEnd type="none" w="sm" len="med"/>
            </a:ln>
            <a:effectLst/>
          </p:spPr>
          <p:txBody>
            <a:bodyPr lIns="0" tIns="0" rIns="0" bIns="0"/>
            <a:lstStyle/>
            <a:p>
              <a:pPr algn="ctr" eaLnBrk="0" hangingPunct="0"/>
              <a:r>
                <a:rPr lang="en-US" sz="1200"/>
                <a:t>time</a:t>
              </a:r>
            </a:p>
          </p:txBody>
        </p:sp>
        <p:sp>
          <p:nvSpPr>
            <p:cNvPr id="122960" name="Text Box 80"/>
            <p:cNvSpPr txBox="1">
              <a:spLocks noChangeArrowheads="1"/>
            </p:cNvSpPr>
            <p:nvPr/>
          </p:nvSpPr>
          <p:spPr bwMode="auto">
            <a:xfrm rot="16200000">
              <a:off x="1390" y="1797"/>
              <a:ext cx="1007" cy="164"/>
            </a:xfrm>
            <a:prstGeom prst="rect">
              <a:avLst/>
            </a:prstGeom>
            <a:noFill/>
            <a:ln w="9525">
              <a:noFill/>
              <a:miter lim="800000"/>
              <a:headEnd/>
              <a:tailEnd type="none" w="sm" len="med"/>
            </a:ln>
            <a:effectLst/>
          </p:spPr>
          <p:txBody>
            <a:bodyPr lIns="0" tIns="0" rIns="0" bIns="0"/>
            <a:lstStyle/>
            <a:p>
              <a:pPr algn="ctr" eaLnBrk="0" hangingPunct="0"/>
              <a:r>
                <a:rPr lang="en-US" sz="1200"/>
                <a:t>analog input (V)</a:t>
              </a:r>
            </a:p>
          </p:txBody>
        </p:sp>
        <p:sp>
          <p:nvSpPr>
            <p:cNvPr id="122961" name="Text Box 81"/>
            <p:cNvSpPr txBox="1">
              <a:spLocks noChangeArrowheads="1"/>
            </p:cNvSpPr>
            <p:nvPr/>
          </p:nvSpPr>
          <p:spPr bwMode="auto">
            <a:xfrm>
              <a:off x="2038" y="2756"/>
              <a:ext cx="1312" cy="190"/>
            </a:xfrm>
            <a:prstGeom prst="rect">
              <a:avLst/>
            </a:prstGeom>
            <a:noFill/>
            <a:ln w="9525">
              <a:noFill/>
              <a:miter lim="800000"/>
              <a:headEnd/>
              <a:tailEnd type="none" w="sm" len="med"/>
            </a:ln>
            <a:effectLst/>
          </p:spPr>
          <p:txBody>
            <a:bodyPr lIns="0" tIns="0" rIns="0" bIns="0"/>
            <a:lstStyle/>
            <a:p>
              <a:pPr algn="ctr" eaLnBrk="0" hangingPunct="0"/>
              <a:r>
                <a:rPr lang="en-US" sz="1200"/>
                <a:t>Digital output</a:t>
              </a:r>
            </a:p>
          </p:txBody>
        </p:sp>
        <p:sp>
          <p:nvSpPr>
            <p:cNvPr id="122962" name="Freeform 82"/>
            <p:cNvSpPr>
              <a:spLocks/>
            </p:cNvSpPr>
            <p:nvPr/>
          </p:nvSpPr>
          <p:spPr bwMode="auto">
            <a:xfrm>
              <a:off x="2283" y="1856"/>
              <a:ext cx="151" cy="760"/>
            </a:xfrm>
            <a:custGeom>
              <a:avLst/>
              <a:gdLst/>
              <a:ahLst/>
              <a:cxnLst>
                <a:cxn ang="0">
                  <a:pos x="0" y="0"/>
                </a:cxn>
                <a:cxn ang="0">
                  <a:pos x="216" y="504"/>
                </a:cxn>
                <a:cxn ang="0">
                  <a:pos x="0" y="1152"/>
                </a:cxn>
              </a:cxnLst>
              <a:rect l="0" t="0" r="r" b="b"/>
              <a:pathLst>
                <a:path w="216" h="1152">
                  <a:moveTo>
                    <a:pt x="0" y="0"/>
                  </a:moveTo>
                  <a:cubicBezTo>
                    <a:pt x="108" y="156"/>
                    <a:pt x="216" y="312"/>
                    <a:pt x="216" y="504"/>
                  </a:cubicBezTo>
                  <a:cubicBezTo>
                    <a:pt x="216" y="696"/>
                    <a:pt x="108" y="924"/>
                    <a:pt x="0" y="1152"/>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2963" name="Freeform 83"/>
            <p:cNvSpPr>
              <a:spLocks/>
            </p:cNvSpPr>
            <p:nvPr/>
          </p:nvSpPr>
          <p:spPr bwMode="auto">
            <a:xfrm>
              <a:off x="2434" y="1476"/>
              <a:ext cx="252" cy="1140"/>
            </a:xfrm>
            <a:custGeom>
              <a:avLst/>
              <a:gdLst/>
              <a:ahLst/>
              <a:cxnLst>
                <a:cxn ang="0">
                  <a:pos x="0" y="0"/>
                </a:cxn>
                <a:cxn ang="0">
                  <a:pos x="216" y="504"/>
                </a:cxn>
                <a:cxn ang="0">
                  <a:pos x="0" y="1152"/>
                </a:cxn>
              </a:cxnLst>
              <a:rect l="0" t="0" r="r" b="b"/>
              <a:pathLst>
                <a:path w="216" h="1152">
                  <a:moveTo>
                    <a:pt x="0" y="0"/>
                  </a:moveTo>
                  <a:cubicBezTo>
                    <a:pt x="108" y="156"/>
                    <a:pt x="216" y="312"/>
                    <a:pt x="216" y="504"/>
                  </a:cubicBezTo>
                  <a:cubicBezTo>
                    <a:pt x="216" y="696"/>
                    <a:pt x="108" y="924"/>
                    <a:pt x="0" y="1152"/>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2964" name="Freeform 84"/>
            <p:cNvSpPr>
              <a:spLocks/>
            </p:cNvSpPr>
            <p:nvPr/>
          </p:nvSpPr>
          <p:spPr bwMode="auto">
            <a:xfrm>
              <a:off x="2787" y="1571"/>
              <a:ext cx="252" cy="1045"/>
            </a:xfrm>
            <a:custGeom>
              <a:avLst/>
              <a:gdLst/>
              <a:ahLst/>
              <a:cxnLst>
                <a:cxn ang="0">
                  <a:pos x="0" y="0"/>
                </a:cxn>
                <a:cxn ang="0">
                  <a:pos x="216" y="504"/>
                </a:cxn>
                <a:cxn ang="0">
                  <a:pos x="0" y="1152"/>
                </a:cxn>
              </a:cxnLst>
              <a:rect l="0" t="0" r="r" b="b"/>
              <a:pathLst>
                <a:path w="216" h="1152">
                  <a:moveTo>
                    <a:pt x="0" y="0"/>
                  </a:moveTo>
                  <a:cubicBezTo>
                    <a:pt x="108" y="156"/>
                    <a:pt x="216" y="312"/>
                    <a:pt x="216" y="504"/>
                  </a:cubicBezTo>
                  <a:cubicBezTo>
                    <a:pt x="216" y="696"/>
                    <a:pt x="108" y="924"/>
                    <a:pt x="0" y="1152"/>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2965" name="Freeform 85"/>
            <p:cNvSpPr>
              <a:spLocks/>
            </p:cNvSpPr>
            <p:nvPr/>
          </p:nvSpPr>
          <p:spPr bwMode="auto">
            <a:xfrm>
              <a:off x="3140" y="1761"/>
              <a:ext cx="202" cy="855"/>
            </a:xfrm>
            <a:custGeom>
              <a:avLst/>
              <a:gdLst/>
              <a:ahLst/>
              <a:cxnLst>
                <a:cxn ang="0">
                  <a:pos x="0" y="0"/>
                </a:cxn>
                <a:cxn ang="0">
                  <a:pos x="216" y="504"/>
                </a:cxn>
                <a:cxn ang="0">
                  <a:pos x="0" y="1152"/>
                </a:cxn>
              </a:cxnLst>
              <a:rect l="0" t="0" r="r" b="b"/>
              <a:pathLst>
                <a:path w="216" h="1152">
                  <a:moveTo>
                    <a:pt x="0" y="0"/>
                  </a:moveTo>
                  <a:cubicBezTo>
                    <a:pt x="108" y="156"/>
                    <a:pt x="216" y="312"/>
                    <a:pt x="216" y="504"/>
                  </a:cubicBezTo>
                  <a:cubicBezTo>
                    <a:pt x="216" y="696"/>
                    <a:pt x="108" y="924"/>
                    <a:pt x="0" y="1152"/>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grpSp>
      <p:grpSp>
        <p:nvGrpSpPr>
          <p:cNvPr id="4" name="Group 86"/>
          <p:cNvGrpSpPr>
            <a:grpSpLocks/>
          </p:cNvGrpSpPr>
          <p:nvPr/>
        </p:nvGrpSpPr>
        <p:grpSpPr bwMode="auto">
          <a:xfrm>
            <a:off x="5911850" y="1936750"/>
            <a:ext cx="2687638" cy="3762375"/>
            <a:chOff x="3724" y="1220"/>
            <a:chExt cx="1693" cy="2370"/>
          </a:xfrm>
        </p:grpSpPr>
        <p:sp>
          <p:nvSpPr>
            <p:cNvPr id="122967" name="Text Box 87"/>
            <p:cNvSpPr txBox="1">
              <a:spLocks noChangeArrowheads="1"/>
            </p:cNvSpPr>
            <p:nvPr/>
          </p:nvSpPr>
          <p:spPr bwMode="auto">
            <a:xfrm>
              <a:off x="3865" y="3400"/>
              <a:ext cx="1437" cy="190"/>
            </a:xfrm>
            <a:prstGeom prst="rect">
              <a:avLst/>
            </a:prstGeom>
            <a:noFill/>
            <a:ln w="9525">
              <a:noFill/>
              <a:miter lim="800000"/>
              <a:headEnd/>
              <a:tailEnd type="none" w="sm" len="med"/>
            </a:ln>
            <a:effectLst/>
          </p:spPr>
          <p:txBody>
            <a:bodyPr lIns="0" tIns="0" rIns="0" bIns="0"/>
            <a:lstStyle/>
            <a:p>
              <a:pPr algn="ctr" eaLnBrk="0" hangingPunct="0"/>
              <a:r>
                <a:rPr lang="en-US" sz="1200" b="1"/>
                <a:t>digital to analog</a:t>
              </a:r>
            </a:p>
          </p:txBody>
        </p:sp>
        <p:sp>
          <p:nvSpPr>
            <p:cNvPr id="122968" name="Text Box 88"/>
            <p:cNvSpPr txBox="1">
              <a:spLocks noChangeArrowheads="1"/>
            </p:cNvSpPr>
            <p:nvPr/>
          </p:nvSpPr>
          <p:spPr bwMode="auto">
            <a:xfrm>
              <a:off x="3803" y="1220"/>
              <a:ext cx="202" cy="190"/>
            </a:xfrm>
            <a:prstGeom prst="rect">
              <a:avLst/>
            </a:prstGeom>
            <a:noFill/>
            <a:ln w="9525">
              <a:noFill/>
              <a:miter lim="800000"/>
              <a:headEnd/>
              <a:tailEnd type="none" w="sm" len="med"/>
            </a:ln>
            <a:effectLst/>
          </p:spPr>
          <p:txBody>
            <a:bodyPr lIns="0" tIns="0" rIns="0" bIns="0"/>
            <a:lstStyle/>
            <a:p>
              <a:pPr algn="r" eaLnBrk="0" hangingPunct="0"/>
              <a:r>
                <a:rPr lang="en-US" sz="1200"/>
                <a:t>4</a:t>
              </a:r>
            </a:p>
          </p:txBody>
        </p:sp>
        <p:sp>
          <p:nvSpPr>
            <p:cNvPr id="122969" name="Text Box 89"/>
            <p:cNvSpPr txBox="1">
              <a:spLocks noChangeArrowheads="1"/>
            </p:cNvSpPr>
            <p:nvPr/>
          </p:nvSpPr>
          <p:spPr bwMode="auto">
            <a:xfrm>
              <a:off x="3803" y="1505"/>
              <a:ext cx="202" cy="190"/>
            </a:xfrm>
            <a:prstGeom prst="rect">
              <a:avLst/>
            </a:prstGeom>
            <a:noFill/>
            <a:ln w="9525">
              <a:noFill/>
              <a:miter lim="800000"/>
              <a:headEnd/>
              <a:tailEnd type="none" w="sm" len="med"/>
            </a:ln>
            <a:effectLst/>
          </p:spPr>
          <p:txBody>
            <a:bodyPr lIns="0" tIns="0" rIns="0" bIns="0"/>
            <a:lstStyle/>
            <a:p>
              <a:pPr algn="r" eaLnBrk="0" hangingPunct="0"/>
              <a:r>
                <a:rPr lang="en-US" sz="1200"/>
                <a:t>3</a:t>
              </a:r>
            </a:p>
          </p:txBody>
        </p:sp>
        <p:sp>
          <p:nvSpPr>
            <p:cNvPr id="122970" name="Text Box 90"/>
            <p:cNvSpPr txBox="1">
              <a:spLocks noChangeArrowheads="1"/>
            </p:cNvSpPr>
            <p:nvPr/>
          </p:nvSpPr>
          <p:spPr bwMode="auto">
            <a:xfrm>
              <a:off x="3803" y="1790"/>
              <a:ext cx="202" cy="190"/>
            </a:xfrm>
            <a:prstGeom prst="rect">
              <a:avLst/>
            </a:prstGeom>
            <a:noFill/>
            <a:ln w="9525">
              <a:noFill/>
              <a:miter lim="800000"/>
              <a:headEnd/>
              <a:tailEnd type="none" w="sm" len="med"/>
            </a:ln>
            <a:effectLst/>
          </p:spPr>
          <p:txBody>
            <a:bodyPr lIns="0" tIns="0" rIns="0" bIns="0"/>
            <a:lstStyle/>
            <a:p>
              <a:pPr algn="r" eaLnBrk="0" hangingPunct="0"/>
              <a:r>
                <a:rPr lang="en-US" sz="1200"/>
                <a:t>2</a:t>
              </a:r>
            </a:p>
          </p:txBody>
        </p:sp>
        <p:sp>
          <p:nvSpPr>
            <p:cNvPr id="122971" name="Text Box 91"/>
            <p:cNvSpPr txBox="1">
              <a:spLocks noChangeArrowheads="1"/>
            </p:cNvSpPr>
            <p:nvPr/>
          </p:nvSpPr>
          <p:spPr bwMode="auto">
            <a:xfrm>
              <a:off x="3803" y="2075"/>
              <a:ext cx="202" cy="190"/>
            </a:xfrm>
            <a:prstGeom prst="rect">
              <a:avLst/>
            </a:prstGeom>
            <a:noFill/>
            <a:ln w="9525">
              <a:noFill/>
              <a:miter lim="800000"/>
              <a:headEnd/>
              <a:tailEnd type="none" w="sm" len="med"/>
            </a:ln>
            <a:effectLst/>
          </p:spPr>
          <p:txBody>
            <a:bodyPr lIns="0" tIns="0" rIns="0" bIns="0"/>
            <a:lstStyle/>
            <a:p>
              <a:pPr algn="r" eaLnBrk="0" hangingPunct="0"/>
              <a:r>
                <a:rPr lang="en-US" sz="1200"/>
                <a:t>1</a:t>
              </a:r>
            </a:p>
          </p:txBody>
        </p:sp>
        <p:sp>
          <p:nvSpPr>
            <p:cNvPr id="122972" name="Line 92"/>
            <p:cNvSpPr>
              <a:spLocks noChangeShapeType="1"/>
            </p:cNvSpPr>
            <p:nvPr/>
          </p:nvSpPr>
          <p:spPr bwMode="auto">
            <a:xfrm>
              <a:off x="4028" y="1220"/>
              <a:ext cx="0" cy="1140"/>
            </a:xfrm>
            <a:prstGeom prst="line">
              <a:avLst/>
            </a:prstGeom>
            <a:noFill/>
            <a:ln w="9525">
              <a:solidFill>
                <a:srgbClr val="000000"/>
              </a:solidFill>
              <a:round/>
              <a:headEnd/>
              <a:tailEnd type="none" w="sm" len="med"/>
            </a:ln>
            <a:effectLst/>
          </p:spPr>
          <p:txBody>
            <a:bodyPr/>
            <a:lstStyle/>
            <a:p>
              <a:endParaRPr lang="tr-TR"/>
            </a:p>
          </p:txBody>
        </p:sp>
        <p:sp>
          <p:nvSpPr>
            <p:cNvPr id="122973" name="Line 93"/>
            <p:cNvSpPr>
              <a:spLocks noChangeShapeType="1"/>
            </p:cNvSpPr>
            <p:nvPr/>
          </p:nvSpPr>
          <p:spPr bwMode="auto">
            <a:xfrm rot="5400000">
              <a:off x="4633" y="1755"/>
              <a:ext cx="0" cy="1210"/>
            </a:xfrm>
            <a:prstGeom prst="line">
              <a:avLst/>
            </a:prstGeom>
            <a:noFill/>
            <a:ln w="9525">
              <a:solidFill>
                <a:srgbClr val="000000"/>
              </a:solidFill>
              <a:round/>
              <a:headEnd/>
              <a:tailEnd type="none" w="sm" len="med"/>
            </a:ln>
            <a:effectLst/>
          </p:spPr>
          <p:txBody>
            <a:bodyPr/>
            <a:lstStyle/>
            <a:p>
              <a:endParaRPr lang="tr-TR"/>
            </a:p>
          </p:txBody>
        </p:sp>
        <p:sp>
          <p:nvSpPr>
            <p:cNvPr id="122974" name="Line 94"/>
            <p:cNvSpPr>
              <a:spLocks noChangeShapeType="1"/>
            </p:cNvSpPr>
            <p:nvPr/>
          </p:nvSpPr>
          <p:spPr bwMode="auto">
            <a:xfrm>
              <a:off x="4028" y="2170"/>
              <a:ext cx="1210"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75" name="Line 95"/>
            <p:cNvSpPr>
              <a:spLocks noChangeShapeType="1"/>
            </p:cNvSpPr>
            <p:nvPr/>
          </p:nvSpPr>
          <p:spPr bwMode="auto">
            <a:xfrm>
              <a:off x="4028" y="1885"/>
              <a:ext cx="1210"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76" name="Line 96"/>
            <p:cNvSpPr>
              <a:spLocks noChangeShapeType="1"/>
            </p:cNvSpPr>
            <p:nvPr/>
          </p:nvSpPr>
          <p:spPr bwMode="auto">
            <a:xfrm>
              <a:off x="4028" y="1600"/>
              <a:ext cx="1210"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77" name="Line 97"/>
            <p:cNvSpPr>
              <a:spLocks noChangeShapeType="1"/>
            </p:cNvSpPr>
            <p:nvPr/>
          </p:nvSpPr>
          <p:spPr bwMode="auto">
            <a:xfrm>
              <a:off x="4028" y="1315"/>
              <a:ext cx="1210" cy="0"/>
            </a:xfrm>
            <a:prstGeom prst="line">
              <a:avLst/>
            </a:prstGeom>
            <a:noFill/>
            <a:ln w="9525">
              <a:solidFill>
                <a:srgbClr val="000000"/>
              </a:solidFill>
              <a:prstDash val="sysDot"/>
              <a:round/>
              <a:headEnd/>
              <a:tailEnd type="none" w="sm" len="med"/>
            </a:ln>
            <a:effectLst/>
          </p:spPr>
          <p:txBody>
            <a:bodyPr/>
            <a:lstStyle/>
            <a:p>
              <a:endParaRPr lang="tr-TR"/>
            </a:p>
          </p:txBody>
        </p:sp>
        <p:sp>
          <p:nvSpPr>
            <p:cNvPr id="122978" name="Line 98"/>
            <p:cNvSpPr>
              <a:spLocks noChangeShapeType="1"/>
            </p:cNvSpPr>
            <p:nvPr/>
          </p:nvSpPr>
          <p:spPr bwMode="auto">
            <a:xfrm>
              <a:off x="4229" y="2265"/>
              <a:ext cx="0" cy="190"/>
            </a:xfrm>
            <a:prstGeom prst="line">
              <a:avLst/>
            </a:prstGeom>
            <a:noFill/>
            <a:ln w="9525">
              <a:solidFill>
                <a:srgbClr val="000000"/>
              </a:solidFill>
              <a:round/>
              <a:headEnd/>
              <a:tailEnd type="none" w="sm" len="med"/>
            </a:ln>
            <a:effectLst/>
          </p:spPr>
          <p:txBody>
            <a:bodyPr/>
            <a:lstStyle/>
            <a:p>
              <a:endParaRPr lang="tr-TR"/>
            </a:p>
          </p:txBody>
        </p:sp>
        <p:sp>
          <p:nvSpPr>
            <p:cNvPr id="122979" name="Line 99"/>
            <p:cNvSpPr>
              <a:spLocks noChangeShapeType="1"/>
            </p:cNvSpPr>
            <p:nvPr/>
          </p:nvSpPr>
          <p:spPr bwMode="auto">
            <a:xfrm>
              <a:off x="4481" y="2265"/>
              <a:ext cx="0" cy="190"/>
            </a:xfrm>
            <a:prstGeom prst="line">
              <a:avLst/>
            </a:prstGeom>
            <a:noFill/>
            <a:ln w="9525">
              <a:solidFill>
                <a:srgbClr val="000000"/>
              </a:solidFill>
              <a:round/>
              <a:headEnd/>
              <a:tailEnd type="none" w="sm" len="med"/>
            </a:ln>
            <a:effectLst/>
          </p:spPr>
          <p:txBody>
            <a:bodyPr/>
            <a:lstStyle/>
            <a:p>
              <a:endParaRPr lang="tr-TR"/>
            </a:p>
          </p:txBody>
        </p:sp>
        <p:sp>
          <p:nvSpPr>
            <p:cNvPr id="122980" name="Line 100"/>
            <p:cNvSpPr>
              <a:spLocks noChangeShapeType="1"/>
            </p:cNvSpPr>
            <p:nvPr/>
          </p:nvSpPr>
          <p:spPr bwMode="auto">
            <a:xfrm>
              <a:off x="4733" y="2265"/>
              <a:ext cx="0" cy="190"/>
            </a:xfrm>
            <a:prstGeom prst="line">
              <a:avLst/>
            </a:prstGeom>
            <a:noFill/>
            <a:ln w="9525">
              <a:solidFill>
                <a:srgbClr val="000000"/>
              </a:solidFill>
              <a:round/>
              <a:headEnd/>
              <a:tailEnd type="none" w="sm" len="med"/>
            </a:ln>
            <a:effectLst/>
          </p:spPr>
          <p:txBody>
            <a:bodyPr/>
            <a:lstStyle/>
            <a:p>
              <a:endParaRPr lang="tr-TR"/>
            </a:p>
          </p:txBody>
        </p:sp>
        <p:sp>
          <p:nvSpPr>
            <p:cNvPr id="122981" name="Line 101"/>
            <p:cNvSpPr>
              <a:spLocks noChangeShapeType="1"/>
            </p:cNvSpPr>
            <p:nvPr/>
          </p:nvSpPr>
          <p:spPr bwMode="auto">
            <a:xfrm>
              <a:off x="4986" y="2265"/>
              <a:ext cx="0" cy="190"/>
            </a:xfrm>
            <a:prstGeom prst="line">
              <a:avLst/>
            </a:prstGeom>
            <a:noFill/>
            <a:ln w="9525">
              <a:solidFill>
                <a:srgbClr val="000000"/>
              </a:solidFill>
              <a:round/>
              <a:headEnd/>
              <a:tailEnd type="none" w="sm" len="med"/>
            </a:ln>
            <a:effectLst/>
          </p:spPr>
          <p:txBody>
            <a:bodyPr/>
            <a:lstStyle/>
            <a:p>
              <a:endParaRPr lang="tr-TR"/>
            </a:p>
          </p:txBody>
        </p:sp>
        <p:sp>
          <p:nvSpPr>
            <p:cNvPr id="122982" name="Line 102"/>
            <p:cNvSpPr>
              <a:spLocks noChangeShapeType="1"/>
            </p:cNvSpPr>
            <p:nvPr/>
          </p:nvSpPr>
          <p:spPr bwMode="auto">
            <a:xfrm flipV="1">
              <a:off x="4229" y="1885"/>
              <a:ext cx="0" cy="475"/>
            </a:xfrm>
            <a:prstGeom prst="line">
              <a:avLst/>
            </a:prstGeom>
            <a:noFill/>
            <a:ln w="9525">
              <a:solidFill>
                <a:srgbClr val="000000"/>
              </a:solidFill>
              <a:round/>
              <a:headEnd/>
              <a:tailEnd type="none" w="sm" len="med"/>
            </a:ln>
            <a:effectLst/>
          </p:spPr>
          <p:txBody>
            <a:bodyPr/>
            <a:lstStyle/>
            <a:p>
              <a:endParaRPr lang="tr-TR"/>
            </a:p>
          </p:txBody>
        </p:sp>
        <p:sp>
          <p:nvSpPr>
            <p:cNvPr id="122983" name="Line 103"/>
            <p:cNvSpPr>
              <a:spLocks noChangeShapeType="1"/>
            </p:cNvSpPr>
            <p:nvPr/>
          </p:nvSpPr>
          <p:spPr bwMode="auto">
            <a:xfrm>
              <a:off x="4229" y="1885"/>
              <a:ext cx="252" cy="0"/>
            </a:xfrm>
            <a:prstGeom prst="line">
              <a:avLst/>
            </a:prstGeom>
            <a:noFill/>
            <a:ln w="9525">
              <a:solidFill>
                <a:srgbClr val="000000"/>
              </a:solidFill>
              <a:round/>
              <a:headEnd/>
              <a:tailEnd type="none" w="sm" len="med"/>
            </a:ln>
            <a:effectLst/>
          </p:spPr>
          <p:txBody>
            <a:bodyPr/>
            <a:lstStyle/>
            <a:p>
              <a:endParaRPr lang="tr-TR"/>
            </a:p>
          </p:txBody>
        </p:sp>
        <p:sp>
          <p:nvSpPr>
            <p:cNvPr id="122984" name="Line 104"/>
            <p:cNvSpPr>
              <a:spLocks noChangeShapeType="1"/>
            </p:cNvSpPr>
            <p:nvPr/>
          </p:nvSpPr>
          <p:spPr bwMode="auto">
            <a:xfrm flipV="1">
              <a:off x="4481" y="1315"/>
              <a:ext cx="0" cy="570"/>
            </a:xfrm>
            <a:prstGeom prst="line">
              <a:avLst/>
            </a:prstGeom>
            <a:noFill/>
            <a:ln w="9525">
              <a:solidFill>
                <a:srgbClr val="000000"/>
              </a:solidFill>
              <a:round/>
              <a:headEnd/>
              <a:tailEnd type="none" w="sm" len="med"/>
            </a:ln>
            <a:effectLst/>
          </p:spPr>
          <p:txBody>
            <a:bodyPr/>
            <a:lstStyle/>
            <a:p>
              <a:endParaRPr lang="tr-TR"/>
            </a:p>
          </p:txBody>
        </p:sp>
        <p:sp>
          <p:nvSpPr>
            <p:cNvPr id="122985" name="Line 105"/>
            <p:cNvSpPr>
              <a:spLocks noChangeShapeType="1"/>
            </p:cNvSpPr>
            <p:nvPr/>
          </p:nvSpPr>
          <p:spPr bwMode="auto">
            <a:xfrm>
              <a:off x="4481" y="1315"/>
              <a:ext cx="252" cy="0"/>
            </a:xfrm>
            <a:prstGeom prst="line">
              <a:avLst/>
            </a:prstGeom>
            <a:noFill/>
            <a:ln w="9525">
              <a:solidFill>
                <a:srgbClr val="000000"/>
              </a:solidFill>
              <a:round/>
              <a:headEnd/>
              <a:tailEnd type="none" w="sm" len="med"/>
            </a:ln>
            <a:effectLst/>
          </p:spPr>
          <p:txBody>
            <a:bodyPr/>
            <a:lstStyle/>
            <a:p>
              <a:endParaRPr lang="tr-TR"/>
            </a:p>
          </p:txBody>
        </p:sp>
        <p:sp>
          <p:nvSpPr>
            <p:cNvPr id="122986" name="Line 106"/>
            <p:cNvSpPr>
              <a:spLocks noChangeShapeType="1"/>
            </p:cNvSpPr>
            <p:nvPr/>
          </p:nvSpPr>
          <p:spPr bwMode="auto">
            <a:xfrm>
              <a:off x="4733" y="1315"/>
              <a:ext cx="0" cy="285"/>
            </a:xfrm>
            <a:prstGeom prst="line">
              <a:avLst/>
            </a:prstGeom>
            <a:noFill/>
            <a:ln w="9525">
              <a:solidFill>
                <a:srgbClr val="000000"/>
              </a:solidFill>
              <a:round/>
              <a:headEnd/>
              <a:tailEnd type="none" w="sm" len="med"/>
            </a:ln>
            <a:effectLst/>
          </p:spPr>
          <p:txBody>
            <a:bodyPr/>
            <a:lstStyle/>
            <a:p>
              <a:endParaRPr lang="tr-TR"/>
            </a:p>
          </p:txBody>
        </p:sp>
        <p:sp>
          <p:nvSpPr>
            <p:cNvPr id="122987" name="Line 107"/>
            <p:cNvSpPr>
              <a:spLocks noChangeShapeType="1"/>
            </p:cNvSpPr>
            <p:nvPr/>
          </p:nvSpPr>
          <p:spPr bwMode="auto">
            <a:xfrm>
              <a:off x="4733" y="1600"/>
              <a:ext cx="253" cy="0"/>
            </a:xfrm>
            <a:prstGeom prst="line">
              <a:avLst/>
            </a:prstGeom>
            <a:noFill/>
            <a:ln w="9525">
              <a:solidFill>
                <a:srgbClr val="000000"/>
              </a:solidFill>
              <a:round/>
              <a:headEnd/>
              <a:tailEnd type="none" w="sm" len="med"/>
            </a:ln>
            <a:effectLst/>
          </p:spPr>
          <p:txBody>
            <a:bodyPr/>
            <a:lstStyle/>
            <a:p>
              <a:endParaRPr lang="tr-TR"/>
            </a:p>
          </p:txBody>
        </p:sp>
        <p:sp>
          <p:nvSpPr>
            <p:cNvPr id="122988" name="Line 108"/>
            <p:cNvSpPr>
              <a:spLocks noChangeShapeType="1"/>
            </p:cNvSpPr>
            <p:nvPr/>
          </p:nvSpPr>
          <p:spPr bwMode="auto">
            <a:xfrm>
              <a:off x="4986" y="1600"/>
              <a:ext cx="0" cy="142"/>
            </a:xfrm>
            <a:prstGeom prst="line">
              <a:avLst/>
            </a:prstGeom>
            <a:noFill/>
            <a:ln w="9525">
              <a:solidFill>
                <a:srgbClr val="000000"/>
              </a:solidFill>
              <a:round/>
              <a:headEnd/>
              <a:tailEnd type="none" w="sm" len="med"/>
            </a:ln>
            <a:effectLst/>
          </p:spPr>
          <p:txBody>
            <a:bodyPr/>
            <a:lstStyle/>
            <a:p>
              <a:endParaRPr lang="tr-TR"/>
            </a:p>
          </p:txBody>
        </p:sp>
        <p:sp>
          <p:nvSpPr>
            <p:cNvPr id="122989" name="Line 109"/>
            <p:cNvSpPr>
              <a:spLocks noChangeShapeType="1"/>
            </p:cNvSpPr>
            <p:nvPr/>
          </p:nvSpPr>
          <p:spPr bwMode="auto">
            <a:xfrm>
              <a:off x="4986" y="1742"/>
              <a:ext cx="201" cy="0"/>
            </a:xfrm>
            <a:prstGeom prst="line">
              <a:avLst/>
            </a:prstGeom>
            <a:noFill/>
            <a:ln w="9525">
              <a:solidFill>
                <a:srgbClr val="000000"/>
              </a:solidFill>
              <a:round/>
              <a:headEnd/>
              <a:tailEnd type="none" w="sm" len="med"/>
            </a:ln>
            <a:effectLst/>
          </p:spPr>
          <p:txBody>
            <a:bodyPr/>
            <a:lstStyle/>
            <a:p>
              <a:endParaRPr lang="tr-TR"/>
            </a:p>
          </p:txBody>
        </p:sp>
        <p:sp>
          <p:nvSpPr>
            <p:cNvPr id="122990" name="Text Box 110"/>
            <p:cNvSpPr txBox="1">
              <a:spLocks noChangeArrowheads="1"/>
            </p:cNvSpPr>
            <p:nvPr/>
          </p:nvSpPr>
          <p:spPr bwMode="auto">
            <a:xfrm>
              <a:off x="3927" y="2627"/>
              <a:ext cx="353" cy="190"/>
            </a:xfrm>
            <a:prstGeom prst="rect">
              <a:avLst/>
            </a:prstGeom>
            <a:noFill/>
            <a:ln w="9525">
              <a:noFill/>
              <a:miter lim="800000"/>
              <a:headEnd/>
              <a:tailEnd type="none" w="sm" len="med"/>
            </a:ln>
            <a:effectLst/>
          </p:spPr>
          <p:txBody>
            <a:bodyPr lIns="0" tIns="0" rIns="0" bIns="0"/>
            <a:lstStyle/>
            <a:p>
              <a:pPr algn="r" eaLnBrk="0" hangingPunct="0"/>
              <a:r>
                <a:rPr lang="en-US" sz="1200"/>
                <a:t>0100</a:t>
              </a:r>
            </a:p>
          </p:txBody>
        </p:sp>
        <p:sp>
          <p:nvSpPr>
            <p:cNvPr id="122991" name="Text Box 111"/>
            <p:cNvSpPr txBox="1">
              <a:spLocks noChangeArrowheads="1"/>
            </p:cNvSpPr>
            <p:nvPr/>
          </p:nvSpPr>
          <p:spPr bwMode="auto">
            <a:xfrm>
              <a:off x="4229" y="2627"/>
              <a:ext cx="353" cy="190"/>
            </a:xfrm>
            <a:prstGeom prst="rect">
              <a:avLst/>
            </a:prstGeom>
            <a:noFill/>
            <a:ln w="9525">
              <a:noFill/>
              <a:miter lim="800000"/>
              <a:headEnd/>
              <a:tailEnd type="none" w="sm" len="med"/>
            </a:ln>
            <a:effectLst/>
          </p:spPr>
          <p:txBody>
            <a:bodyPr lIns="0" tIns="0" rIns="0" bIns="0"/>
            <a:lstStyle/>
            <a:p>
              <a:pPr algn="r" eaLnBrk="0" hangingPunct="0"/>
              <a:r>
                <a:rPr lang="en-US" sz="1200"/>
                <a:t>1000</a:t>
              </a:r>
            </a:p>
          </p:txBody>
        </p:sp>
        <p:sp>
          <p:nvSpPr>
            <p:cNvPr id="122992" name="Text Box 112"/>
            <p:cNvSpPr txBox="1">
              <a:spLocks noChangeArrowheads="1"/>
            </p:cNvSpPr>
            <p:nvPr/>
          </p:nvSpPr>
          <p:spPr bwMode="auto">
            <a:xfrm>
              <a:off x="4532" y="2627"/>
              <a:ext cx="353" cy="190"/>
            </a:xfrm>
            <a:prstGeom prst="rect">
              <a:avLst/>
            </a:prstGeom>
            <a:noFill/>
            <a:ln w="9525">
              <a:noFill/>
              <a:miter lim="800000"/>
              <a:headEnd/>
              <a:tailEnd type="none" w="sm" len="med"/>
            </a:ln>
            <a:effectLst/>
          </p:spPr>
          <p:txBody>
            <a:bodyPr lIns="0" tIns="0" rIns="0" bIns="0"/>
            <a:lstStyle/>
            <a:p>
              <a:pPr algn="r" eaLnBrk="0" hangingPunct="0"/>
              <a:r>
                <a:rPr lang="en-US" sz="1200"/>
                <a:t>0110</a:t>
              </a:r>
            </a:p>
          </p:txBody>
        </p:sp>
        <p:sp>
          <p:nvSpPr>
            <p:cNvPr id="122993" name="Text Box 113"/>
            <p:cNvSpPr txBox="1">
              <a:spLocks noChangeArrowheads="1"/>
            </p:cNvSpPr>
            <p:nvPr/>
          </p:nvSpPr>
          <p:spPr bwMode="auto">
            <a:xfrm>
              <a:off x="4834" y="2627"/>
              <a:ext cx="353" cy="190"/>
            </a:xfrm>
            <a:prstGeom prst="rect">
              <a:avLst/>
            </a:prstGeom>
            <a:noFill/>
            <a:ln w="9525">
              <a:noFill/>
              <a:miter lim="800000"/>
              <a:headEnd/>
              <a:tailEnd type="none" w="sm" len="med"/>
            </a:ln>
            <a:effectLst/>
          </p:spPr>
          <p:txBody>
            <a:bodyPr lIns="0" tIns="0" rIns="0" bIns="0"/>
            <a:lstStyle/>
            <a:p>
              <a:pPr algn="r" eaLnBrk="0" hangingPunct="0"/>
              <a:r>
                <a:rPr lang="en-US" sz="1200"/>
                <a:t>0101</a:t>
              </a:r>
            </a:p>
          </p:txBody>
        </p:sp>
        <p:sp>
          <p:nvSpPr>
            <p:cNvPr id="122994" name="Text Box 114"/>
            <p:cNvSpPr txBox="1">
              <a:spLocks noChangeArrowheads="1"/>
            </p:cNvSpPr>
            <p:nvPr/>
          </p:nvSpPr>
          <p:spPr bwMode="auto">
            <a:xfrm>
              <a:off x="4005" y="2436"/>
              <a:ext cx="353" cy="190"/>
            </a:xfrm>
            <a:prstGeom prst="rect">
              <a:avLst/>
            </a:prstGeom>
            <a:noFill/>
            <a:ln w="9525">
              <a:noFill/>
              <a:miter lim="800000"/>
              <a:headEnd/>
              <a:tailEnd type="none" w="sm" len="med"/>
            </a:ln>
            <a:effectLst/>
          </p:spPr>
          <p:txBody>
            <a:bodyPr lIns="0" tIns="0" rIns="0" bIns="0"/>
            <a:lstStyle/>
            <a:p>
              <a:pPr algn="ctr" eaLnBrk="0" hangingPunct="0"/>
              <a:r>
                <a:rPr lang="en-US" sz="1200"/>
                <a:t>t1</a:t>
              </a:r>
            </a:p>
          </p:txBody>
        </p:sp>
        <p:sp>
          <p:nvSpPr>
            <p:cNvPr id="122995" name="Text Box 115"/>
            <p:cNvSpPr txBox="1">
              <a:spLocks noChangeArrowheads="1"/>
            </p:cNvSpPr>
            <p:nvPr/>
          </p:nvSpPr>
          <p:spPr bwMode="auto">
            <a:xfrm>
              <a:off x="4280" y="2436"/>
              <a:ext cx="353" cy="190"/>
            </a:xfrm>
            <a:prstGeom prst="rect">
              <a:avLst/>
            </a:prstGeom>
            <a:noFill/>
            <a:ln w="9525">
              <a:noFill/>
              <a:miter lim="800000"/>
              <a:headEnd/>
              <a:tailEnd type="none" w="sm" len="med"/>
            </a:ln>
            <a:effectLst/>
          </p:spPr>
          <p:txBody>
            <a:bodyPr lIns="0" tIns="0" rIns="0" bIns="0"/>
            <a:lstStyle/>
            <a:p>
              <a:pPr algn="ctr" eaLnBrk="0" hangingPunct="0"/>
              <a:r>
                <a:rPr lang="en-US" sz="1200"/>
                <a:t>t2</a:t>
              </a:r>
            </a:p>
          </p:txBody>
        </p:sp>
        <p:sp>
          <p:nvSpPr>
            <p:cNvPr id="122996" name="Text Box 116"/>
            <p:cNvSpPr txBox="1">
              <a:spLocks noChangeArrowheads="1"/>
            </p:cNvSpPr>
            <p:nvPr/>
          </p:nvSpPr>
          <p:spPr bwMode="auto">
            <a:xfrm>
              <a:off x="4582" y="2436"/>
              <a:ext cx="353" cy="190"/>
            </a:xfrm>
            <a:prstGeom prst="rect">
              <a:avLst/>
            </a:prstGeom>
            <a:noFill/>
            <a:ln w="9525">
              <a:noFill/>
              <a:miter lim="800000"/>
              <a:headEnd/>
              <a:tailEnd type="none" w="sm" len="med"/>
            </a:ln>
            <a:effectLst/>
          </p:spPr>
          <p:txBody>
            <a:bodyPr lIns="0" tIns="0" rIns="0" bIns="0"/>
            <a:lstStyle/>
            <a:p>
              <a:pPr algn="ctr" eaLnBrk="0" hangingPunct="0"/>
              <a:r>
                <a:rPr lang="en-US" sz="1200"/>
                <a:t>t3</a:t>
              </a:r>
            </a:p>
          </p:txBody>
        </p:sp>
        <p:sp>
          <p:nvSpPr>
            <p:cNvPr id="122997" name="Text Box 117"/>
            <p:cNvSpPr txBox="1">
              <a:spLocks noChangeArrowheads="1"/>
            </p:cNvSpPr>
            <p:nvPr/>
          </p:nvSpPr>
          <p:spPr bwMode="auto">
            <a:xfrm>
              <a:off x="4885" y="2454"/>
              <a:ext cx="353" cy="190"/>
            </a:xfrm>
            <a:prstGeom prst="rect">
              <a:avLst/>
            </a:prstGeom>
            <a:noFill/>
            <a:ln w="9525">
              <a:noFill/>
              <a:miter lim="800000"/>
              <a:headEnd/>
              <a:tailEnd type="none" w="sm" len="med"/>
            </a:ln>
            <a:effectLst/>
          </p:spPr>
          <p:txBody>
            <a:bodyPr lIns="0" tIns="0" rIns="0" bIns="0"/>
            <a:lstStyle/>
            <a:p>
              <a:pPr algn="ctr" eaLnBrk="0" hangingPunct="0"/>
              <a:r>
                <a:rPr lang="en-US" sz="1200"/>
                <a:t>t4</a:t>
              </a:r>
            </a:p>
          </p:txBody>
        </p:sp>
        <p:sp>
          <p:nvSpPr>
            <p:cNvPr id="122998" name="Text Box 118"/>
            <p:cNvSpPr txBox="1">
              <a:spLocks noChangeArrowheads="1"/>
            </p:cNvSpPr>
            <p:nvPr/>
          </p:nvSpPr>
          <p:spPr bwMode="auto">
            <a:xfrm>
              <a:off x="5064" y="2386"/>
              <a:ext cx="353" cy="190"/>
            </a:xfrm>
            <a:prstGeom prst="rect">
              <a:avLst/>
            </a:prstGeom>
            <a:noFill/>
            <a:ln w="9525">
              <a:noFill/>
              <a:miter lim="800000"/>
              <a:headEnd/>
              <a:tailEnd type="none" w="sm" len="med"/>
            </a:ln>
            <a:effectLst/>
          </p:spPr>
          <p:txBody>
            <a:bodyPr lIns="0" tIns="0" rIns="0" bIns="0"/>
            <a:lstStyle/>
            <a:p>
              <a:pPr algn="ctr" eaLnBrk="0" hangingPunct="0"/>
              <a:r>
                <a:rPr lang="en-US" sz="1200"/>
                <a:t>time</a:t>
              </a:r>
            </a:p>
          </p:txBody>
        </p:sp>
        <p:sp>
          <p:nvSpPr>
            <p:cNvPr id="122999" name="Text Box 119"/>
            <p:cNvSpPr txBox="1">
              <a:spLocks noChangeArrowheads="1"/>
            </p:cNvSpPr>
            <p:nvPr/>
          </p:nvSpPr>
          <p:spPr bwMode="auto">
            <a:xfrm rot="-5400000">
              <a:off x="3297" y="1802"/>
              <a:ext cx="1024" cy="169"/>
            </a:xfrm>
            <a:prstGeom prst="rect">
              <a:avLst/>
            </a:prstGeom>
            <a:noFill/>
            <a:ln w="9525">
              <a:noFill/>
              <a:miter lim="800000"/>
              <a:headEnd/>
              <a:tailEnd type="none" w="sm" len="med"/>
            </a:ln>
            <a:effectLst/>
          </p:spPr>
          <p:txBody>
            <a:bodyPr lIns="0" tIns="0" rIns="0" bIns="0"/>
            <a:lstStyle/>
            <a:p>
              <a:pPr algn="ctr" eaLnBrk="0" hangingPunct="0"/>
              <a:r>
                <a:rPr lang="en-US" sz="1200"/>
                <a:t>analog output (V)</a:t>
              </a:r>
            </a:p>
          </p:txBody>
        </p:sp>
        <p:sp>
          <p:nvSpPr>
            <p:cNvPr id="123000" name="Text Box 120"/>
            <p:cNvSpPr txBox="1">
              <a:spLocks noChangeArrowheads="1"/>
            </p:cNvSpPr>
            <p:nvPr/>
          </p:nvSpPr>
          <p:spPr bwMode="auto">
            <a:xfrm>
              <a:off x="3934" y="2738"/>
              <a:ext cx="1311" cy="190"/>
            </a:xfrm>
            <a:prstGeom prst="rect">
              <a:avLst/>
            </a:prstGeom>
            <a:noFill/>
            <a:ln w="9525">
              <a:noFill/>
              <a:miter lim="800000"/>
              <a:headEnd/>
              <a:tailEnd type="none" w="sm" len="med"/>
            </a:ln>
            <a:effectLst/>
          </p:spPr>
          <p:txBody>
            <a:bodyPr lIns="0" tIns="0" rIns="0" bIns="0"/>
            <a:lstStyle/>
            <a:p>
              <a:pPr algn="ctr" eaLnBrk="0" hangingPunct="0"/>
              <a:r>
                <a:rPr lang="en-US" sz="1200"/>
                <a:t>Digital input</a:t>
              </a:r>
            </a:p>
          </p:txBody>
        </p:sp>
        <p:sp>
          <p:nvSpPr>
            <p:cNvPr id="123001" name="Freeform 121"/>
            <p:cNvSpPr>
              <a:spLocks/>
            </p:cNvSpPr>
            <p:nvPr/>
          </p:nvSpPr>
          <p:spPr bwMode="auto">
            <a:xfrm>
              <a:off x="4229" y="1885"/>
              <a:ext cx="152" cy="712"/>
            </a:xfrm>
            <a:custGeom>
              <a:avLst/>
              <a:gdLst/>
              <a:ahLst/>
              <a:cxnLst>
                <a:cxn ang="0">
                  <a:pos x="0" y="1080"/>
                </a:cxn>
                <a:cxn ang="0">
                  <a:pos x="216" y="360"/>
                </a:cxn>
                <a:cxn ang="0">
                  <a:pos x="0" y="0"/>
                </a:cxn>
              </a:cxnLst>
              <a:rect l="0" t="0" r="r" b="b"/>
              <a:pathLst>
                <a:path w="216" h="1080">
                  <a:moveTo>
                    <a:pt x="0" y="1080"/>
                  </a:moveTo>
                  <a:cubicBezTo>
                    <a:pt x="108" y="810"/>
                    <a:pt x="216" y="540"/>
                    <a:pt x="216" y="360"/>
                  </a:cubicBezTo>
                  <a:cubicBezTo>
                    <a:pt x="216" y="180"/>
                    <a:pt x="108" y="90"/>
                    <a:pt x="0" y="0"/>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3002" name="Freeform 122"/>
            <p:cNvSpPr>
              <a:spLocks/>
            </p:cNvSpPr>
            <p:nvPr/>
          </p:nvSpPr>
          <p:spPr bwMode="auto">
            <a:xfrm>
              <a:off x="4481" y="1315"/>
              <a:ext cx="152" cy="1282"/>
            </a:xfrm>
            <a:custGeom>
              <a:avLst/>
              <a:gdLst/>
              <a:ahLst/>
              <a:cxnLst>
                <a:cxn ang="0">
                  <a:pos x="0" y="1080"/>
                </a:cxn>
                <a:cxn ang="0">
                  <a:pos x="216" y="360"/>
                </a:cxn>
                <a:cxn ang="0">
                  <a:pos x="0" y="0"/>
                </a:cxn>
              </a:cxnLst>
              <a:rect l="0" t="0" r="r" b="b"/>
              <a:pathLst>
                <a:path w="216" h="1080">
                  <a:moveTo>
                    <a:pt x="0" y="1080"/>
                  </a:moveTo>
                  <a:cubicBezTo>
                    <a:pt x="108" y="810"/>
                    <a:pt x="216" y="540"/>
                    <a:pt x="216" y="360"/>
                  </a:cubicBezTo>
                  <a:cubicBezTo>
                    <a:pt x="216" y="180"/>
                    <a:pt x="108" y="90"/>
                    <a:pt x="0" y="0"/>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3003" name="Freeform 123"/>
            <p:cNvSpPr>
              <a:spLocks/>
            </p:cNvSpPr>
            <p:nvPr/>
          </p:nvSpPr>
          <p:spPr bwMode="auto">
            <a:xfrm>
              <a:off x="4683" y="1600"/>
              <a:ext cx="252" cy="997"/>
            </a:xfrm>
            <a:custGeom>
              <a:avLst/>
              <a:gdLst/>
              <a:ahLst/>
              <a:cxnLst>
                <a:cxn ang="0">
                  <a:pos x="0" y="1080"/>
                </a:cxn>
                <a:cxn ang="0">
                  <a:pos x="216" y="360"/>
                </a:cxn>
                <a:cxn ang="0">
                  <a:pos x="0" y="0"/>
                </a:cxn>
              </a:cxnLst>
              <a:rect l="0" t="0" r="r" b="b"/>
              <a:pathLst>
                <a:path w="216" h="1080">
                  <a:moveTo>
                    <a:pt x="0" y="1080"/>
                  </a:moveTo>
                  <a:cubicBezTo>
                    <a:pt x="108" y="810"/>
                    <a:pt x="216" y="540"/>
                    <a:pt x="216" y="360"/>
                  </a:cubicBezTo>
                  <a:cubicBezTo>
                    <a:pt x="216" y="180"/>
                    <a:pt x="108" y="90"/>
                    <a:pt x="0" y="0"/>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sp>
          <p:nvSpPr>
            <p:cNvPr id="123004" name="Freeform 124"/>
            <p:cNvSpPr>
              <a:spLocks/>
            </p:cNvSpPr>
            <p:nvPr/>
          </p:nvSpPr>
          <p:spPr bwMode="auto">
            <a:xfrm>
              <a:off x="5036" y="1742"/>
              <a:ext cx="252" cy="855"/>
            </a:xfrm>
            <a:custGeom>
              <a:avLst/>
              <a:gdLst/>
              <a:ahLst/>
              <a:cxnLst>
                <a:cxn ang="0">
                  <a:pos x="0" y="1080"/>
                </a:cxn>
                <a:cxn ang="0">
                  <a:pos x="216" y="360"/>
                </a:cxn>
                <a:cxn ang="0">
                  <a:pos x="0" y="0"/>
                </a:cxn>
              </a:cxnLst>
              <a:rect l="0" t="0" r="r" b="b"/>
              <a:pathLst>
                <a:path w="216" h="1080">
                  <a:moveTo>
                    <a:pt x="0" y="1080"/>
                  </a:moveTo>
                  <a:cubicBezTo>
                    <a:pt x="108" y="810"/>
                    <a:pt x="216" y="540"/>
                    <a:pt x="216" y="360"/>
                  </a:cubicBezTo>
                  <a:cubicBezTo>
                    <a:pt x="216" y="180"/>
                    <a:pt x="108" y="90"/>
                    <a:pt x="0" y="0"/>
                  </a:cubicBezTo>
                </a:path>
              </a:pathLst>
            </a:custGeom>
            <a:noFill/>
            <a:ln w="9525" cap="flat" cmpd="sng">
              <a:solidFill>
                <a:srgbClr val="000000"/>
              </a:solidFill>
              <a:prstDash val="sysDot"/>
              <a:round/>
              <a:headEnd type="none" w="med" len="med"/>
              <a:tailEnd type="arrow" w="sm" len="med"/>
            </a:ln>
            <a:effectLst/>
          </p:spPr>
          <p:txBody>
            <a:bodyPr/>
            <a:lstStyle/>
            <a:p>
              <a:endParaRPr lang="tr-TR"/>
            </a:p>
          </p:txBody>
        </p:sp>
      </p:grpSp>
      <p:sp>
        <p:nvSpPr>
          <p:cNvPr id="123005" name="Text Box 125"/>
          <p:cNvSpPr txBox="1">
            <a:spLocks noChangeArrowheads="1"/>
          </p:cNvSpPr>
          <p:nvPr/>
        </p:nvSpPr>
        <p:spPr bwMode="auto">
          <a:xfrm>
            <a:off x="2895600" y="5943600"/>
            <a:ext cx="3505200" cy="457200"/>
          </a:xfrm>
          <a:prstGeom prst="rect">
            <a:avLst/>
          </a:prstGeom>
          <a:noFill/>
          <a:ln w="12700" cap="sq">
            <a:noFill/>
            <a:miter lim="800000"/>
            <a:headEnd type="none" w="sm" len="sm"/>
            <a:tailEnd type="none" w="sm" len="sm"/>
          </a:ln>
          <a:effectLst/>
        </p:spPr>
        <p:txBody>
          <a:bodyPr lIns="0" tIns="0" rIns="0" bIns="0"/>
          <a:lstStyle/>
          <a:p>
            <a:pPr algn="ctr" eaLnBrk="0" hangingPunct="0"/>
            <a:r>
              <a:rPr lang="en-US" sz="1200" i="1"/>
              <a:t>Embedded Systems Design: A Unified Hardware/Software Introduction,</a:t>
            </a:r>
            <a:r>
              <a:rPr lang="en-US" sz="1200"/>
              <a:t> </a:t>
            </a:r>
            <a:r>
              <a:rPr lang="en-US" sz="1000"/>
              <a:t>(c) 2000 Vahid/Givargis</a:t>
            </a:r>
            <a:r>
              <a:rPr lang="en-US" sz="120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09600" y="0"/>
            <a:ext cx="7848600" cy="1143000"/>
          </a:xfrm>
        </p:spPr>
        <p:txBody>
          <a:bodyPr/>
          <a:lstStyle/>
          <a:p>
            <a:r>
              <a:rPr lang="en-US" sz="4000"/>
              <a:t>Proportional Signals</a:t>
            </a:r>
          </a:p>
        </p:txBody>
      </p:sp>
      <p:sp>
        <p:nvSpPr>
          <p:cNvPr id="124931" name="Rectangle 3"/>
          <p:cNvSpPr>
            <a:spLocks noGrp="1" noChangeArrowheads="1"/>
          </p:cNvSpPr>
          <p:nvPr>
            <p:ph type="body" idx="1"/>
          </p:nvPr>
        </p:nvSpPr>
        <p:spPr>
          <a:xfrm>
            <a:off x="381000" y="1219200"/>
            <a:ext cx="4724400" cy="4953000"/>
          </a:xfrm>
        </p:spPr>
        <p:txBody>
          <a:bodyPr/>
          <a:lstStyle/>
          <a:p>
            <a:pPr marL="0" indent="0">
              <a:spcBef>
                <a:spcPct val="0"/>
              </a:spcBef>
              <a:buFontTx/>
              <a:buNone/>
            </a:pPr>
            <a:r>
              <a:rPr lang="en-US" sz="2400" u="sng"/>
              <a:t>Simple Equation</a:t>
            </a:r>
          </a:p>
          <a:p>
            <a:pPr marL="0" indent="0">
              <a:spcBef>
                <a:spcPct val="0"/>
              </a:spcBef>
              <a:buFontTx/>
              <a:buNone/>
            </a:pPr>
            <a:endParaRPr lang="en-US" sz="2400" u="sng"/>
          </a:p>
          <a:p>
            <a:pPr marL="0" indent="0">
              <a:spcBef>
                <a:spcPct val="0"/>
              </a:spcBef>
              <a:buFontTx/>
              <a:buNone/>
            </a:pPr>
            <a:r>
              <a:rPr lang="en-US" sz="2400"/>
              <a:t>Assume minimum voltage of 0 V.</a:t>
            </a:r>
          </a:p>
          <a:p>
            <a:pPr marL="0" indent="0">
              <a:spcBef>
                <a:spcPct val="0"/>
              </a:spcBef>
              <a:buFontTx/>
              <a:buNone/>
            </a:pPr>
            <a:r>
              <a:rPr lang="en-US" sz="2400" b="1" i="1"/>
              <a:t>Vmax</a:t>
            </a:r>
            <a:r>
              <a:rPr lang="en-US" sz="2400"/>
              <a:t> = maximum voltage of the analog signal</a:t>
            </a:r>
          </a:p>
          <a:p>
            <a:pPr marL="0" indent="0">
              <a:spcBef>
                <a:spcPct val="0"/>
              </a:spcBef>
              <a:buFontTx/>
              <a:buNone/>
            </a:pPr>
            <a:r>
              <a:rPr lang="en-US" sz="2400" b="1" i="1"/>
              <a:t>a</a:t>
            </a:r>
            <a:r>
              <a:rPr lang="en-US" sz="2400"/>
              <a:t> = analog value</a:t>
            </a:r>
          </a:p>
          <a:p>
            <a:pPr marL="0" indent="0">
              <a:spcBef>
                <a:spcPct val="0"/>
              </a:spcBef>
              <a:buFontTx/>
              <a:buNone/>
            </a:pPr>
            <a:r>
              <a:rPr lang="en-US" sz="2400" b="1" i="1"/>
              <a:t>n</a:t>
            </a:r>
            <a:r>
              <a:rPr lang="en-US" sz="2400"/>
              <a:t> = number of bits for digital encoding</a:t>
            </a:r>
          </a:p>
          <a:p>
            <a:pPr marL="992188" lvl="1" indent="-533400">
              <a:spcBef>
                <a:spcPct val="0"/>
              </a:spcBef>
              <a:buFontTx/>
              <a:buNone/>
            </a:pPr>
            <a:r>
              <a:rPr lang="en-US" sz="2000" i="1"/>
              <a:t>2</a:t>
            </a:r>
            <a:r>
              <a:rPr lang="en-US" sz="2000" i="1" baseline="30000"/>
              <a:t>n</a:t>
            </a:r>
            <a:r>
              <a:rPr lang="en-US" sz="2000"/>
              <a:t> = number of digital codes</a:t>
            </a:r>
          </a:p>
          <a:p>
            <a:pPr marL="992188" lvl="1" indent="-533400">
              <a:spcBef>
                <a:spcPct val="0"/>
              </a:spcBef>
              <a:buFontTx/>
              <a:buNone/>
            </a:pPr>
            <a:r>
              <a:rPr lang="en-US" sz="2000" b="1" i="1"/>
              <a:t>M</a:t>
            </a:r>
            <a:r>
              <a:rPr lang="en-US" sz="2000"/>
              <a:t> = number of steps, either </a:t>
            </a:r>
            <a:r>
              <a:rPr lang="en-US" sz="2000" i="1"/>
              <a:t>2</a:t>
            </a:r>
            <a:r>
              <a:rPr lang="en-US" sz="2000" i="1" baseline="30000"/>
              <a:t>n</a:t>
            </a:r>
            <a:r>
              <a:rPr lang="en-US" sz="2000" baseline="30000"/>
              <a:t> </a:t>
            </a:r>
            <a:r>
              <a:rPr lang="en-US" sz="2000"/>
              <a:t>or </a:t>
            </a:r>
            <a:r>
              <a:rPr lang="en-US" sz="2000" i="1"/>
              <a:t>2</a:t>
            </a:r>
            <a:r>
              <a:rPr lang="en-US" sz="2000" i="1" baseline="30000"/>
              <a:t>n </a:t>
            </a:r>
            <a:r>
              <a:rPr lang="en-US" sz="2000" i="1"/>
              <a:t>– 1</a:t>
            </a:r>
            <a:r>
              <a:rPr lang="en-US" sz="2000"/>
              <a:t> </a:t>
            </a:r>
          </a:p>
          <a:p>
            <a:pPr marL="0" indent="0">
              <a:spcBef>
                <a:spcPct val="0"/>
              </a:spcBef>
              <a:buFontTx/>
              <a:buNone/>
            </a:pPr>
            <a:r>
              <a:rPr lang="en-US" sz="2400" b="1" i="1"/>
              <a:t>d</a:t>
            </a:r>
            <a:r>
              <a:rPr lang="en-US" sz="2400"/>
              <a:t> = digital encoding</a:t>
            </a:r>
          </a:p>
          <a:p>
            <a:pPr marL="0" indent="0">
              <a:spcBef>
                <a:spcPct val="0"/>
              </a:spcBef>
              <a:buFontTx/>
              <a:buNone/>
            </a:pPr>
            <a:endParaRPr lang="en-US" sz="2400"/>
          </a:p>
          <a:p>
            <a:pPr marL="0" indent="0">
              <a:spcBef>
                <a:spcPct val="0"/>
              </a:spcBef>
              <a:buFontTx/>
              <a:buNone/>
            </a:pPr>
            <a:r>
              <a:rPr lang="en-US" sz="2400" b="1" i="1"/>
              <a:t>a / Vmax = d / M</a:t>
            </a:r>
          </a:p>
        </p:txBody>
      </p:sp>
      <p:graphicFrame>
        <p:nvGraphicFramePr>
          <p:cNvPr id="125088" name="Group 160"/>
          <p:cNvGraphicFramePr>
            <a:graphicFrameLocks noGrp="1"/>
          </p:cNvGraphicFramePr>
          <p:nvPr/>
        </p:nvGraphicFramePr>
        <p:xfrm>
          <a:off x="4953000" y="1447800"/>
          <a:ext cx="1066800" cy="4609848"/>
        </p:xfrm>
        <a:graphic>
          <a:graphicData uri="http://schemas.openxmlformats.org/drawingml/2006/table">
            <a:tbl>
              <a:tblPr/>
              <a:tblGrid>
                <a:gridCol w="355600"/>
                <a:gridCol w="711200"/>
              </a:tblGrid>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rPr>
                        <a:t>Vmax</a:t>
                      </a: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rPr>
                        <a:t>0 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25129" name="Group 201"/>
          <p:cNvGraphicFramePr>
            <a:graphicFrameLocks noGrp="1"/>
          </p:cNvGraphicFramePr>
          <p:nvPr/>
        </p:nvGraphicFramePr>
        <p:xfrm>
          <a:off x="6781800" y="1524000"/>
          <a:ext cx="1676400" cy="4586733"/>
        </p:xfrm>
        <a:graphic>
          <a:graphicData uri="http://schemas.openxmlformats.org/drawingml/2006/table">
            <a:tbl>
              <a:tblPr/>
              <a:tblGrid>
                <a:gridCol w="598488"/>
                <a:gridCol w="1077912"/>
              </a:tblGrid>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1..1 = </a:t>
                      </a:r>
                      <a:r>
                        <a:rPr kumimoji="0" lang="en-US" sz="1400" b="1" i="1" u="none" strike="noStrike" cap="none" normalizeH="0" baseline="0" smtClean="0">
                          <a:ln>
                            <a:noFill/>
                          </a:ln>
                          <a:solidFill>
                            <a:schemeClr val="tx1"/>
                          </a:solidFill>
                          <a:effectLst/>
                          <a:latin typeface="Arial" charset="0"/>
                        </a:rPr>
                        <a:t>2</a:t>
                      </a:r>
                      <a:r>
                        <a:rPr kumimoji="0" lang="en-US" sz="1400" b="1" i="1" u="none" strike="noStrike" cap="none" normalizeH="0" baseline="30000" smtClean="0">
                          <a:ln>
                            <a:noFill/>
                          </a:ln>
                          <a:solidFill>
                            <a:schemeClr val="tx1"/>
                          </a:solidFill>
                          <a:effectLst/>
                          <a:latin typeface="Arial" charset="0"/>
                        </a:rPr>
                        <a:t>n</a:t>
                      </a:r>
                      <a:r>
                        <a:rPr kumimoji="0" lang="en-US" sz="1400" b="1" i="1"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0..0 = </a:t>
                      </a:r>
                      <a:r>
                        <a:rPr kumimoji="0" lang="en-US" sz="1400" b="1" i="1"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09600" y="0"/>
            <a:ext cx="7848600" cy="1143000"/>
          </a:xfrm>
        </p:spPr>
        <p:txBody>
          <a:bodyPr/>
          <a:lstStyle/>
          <a:p>
            <a:r>
              <a:rPr lang="en-US" sz="4000"/>
              <a:t>Resolution</a:t>
            </a:r>
          </a:p>
        </p:txBody>
      </p:sp>
      <p:sp>
        <p:nvSpPr>
          <p:cNvPr id="125955" name="Rectangle 3"/>
          <p:cNvSpPr>
            <a:spLocks noGrp="1" noChangeArrowheads="1"/>
          </p:cNvSpPr>
          <p:nvPr>
            <p:ph type="body" idx="1"/>
          </p:nvPr>
        </p:nvSpPr>
        <p:spPr>
          <a:xfrm>
            <a:off x="381000" y="1219200"/>
            <a:ext cx="4191000" cy="5181600"/>
          </a:xfrm>
        </p:spPr>
        <p:txBody>
          <a:bodyPr/>
          <a:lstStyle/>
          <a:p>
            <a:pPr marL="0" indent="0">
              <a:spcBef>
                <a:spcPct val="0"/>
              </a:spcBef>
              <a:buFontTx/>
              <a:buNone/>
            </a:pPr>
            <a:r>
              <a:rPr lang="en-US" sz="2000"/>
              <a:t>Let </a:t>
            </a:r>
            <a:r>
              <a:rPr lang="en-US" sz="2000" i="1"/>
              <a:t>n = 2</a:t>
            </a:r>
            <a:r>
              <a:rPr lang="en-US" sz="2000" u="sng"/>
              <a:t> </a:t>
            </a:r>
          </a:p>
          <a:p>
            <a:pPr marL="0" indent="0">
              <a:spcBef>
                <a:spcPct val="0"/>
              </a:spcBef>
              <a:buFontTx/>
              <a:buNone/>
            </a:pPr>
            <a:endParaRPr lang="en-US" sz="2000" u="sng"/>
          </a:p>
          <a:p>
            <a:pPr marL="0" indent="0">
              <a:spcBef>
                <a:spcPct val="0"/>
              </a:spcBef>
              <a:buFontTx/>
              <a:buNone/>
            </a:pPr>
            <a:r>
              <a:rPr lang="en-US" sz="2000" b="1" i="1" u="sng"/>
              <a:t>M = 2</a:t>
            </a:r>
            <a:r>
              <a:rPr lang="en-US" sz="2000" b="1" i="1" u="sng" baseline="30000"/>
              <a:t>n </a:t>
            </a:r>
            <a:r>
              <a:rPr lang="en-US" sz="2000" b="1" i="1" u="sng"/>
              <a:t>– 1</a:t>
            </a:r>
            <a:r>
              <a:rPr lang="en-US" sz="2000"/>
              <a:t> </a:t>
            </a:r>
          </a:p>
          <a:p>
            <a:pPr marL="0" indent="0">
              <a:spcBef>
                <a:spcPct val="0"/>
              </a:spcBef>
              <a:buFontTx/>
              <a:buNone/>
            </a:pPr>
            <a:endParaRPr lang="en-US" sz="2000"/>
          </a:p>
          <a:p>
            <a:pPr marL="0" indent="0">
              <a:spcBef>
                <a:spcPct val="0"/>
              </a:spcBef>
              <a:buFontTx/>
              <a:buNone/>
            </a:pPr>
            <a:r>
              <a:rPr lang="en-US" sz="2000"/>
              <a:t>3 steps on the digital scale</a:t>
            </a:r>
          </a:p>
          <a:p>
            <a:pPr marL="0" indent="0">
              <a:spcBef>
                <a:spcPct val="0"/>
              </a:spcBef>
              <a:buFontTx/>
              <a:buNone/>
            </a:pPr>
            <a:r>
              <a:rPr lang="en-US" sz="2000" i="1"/>
              <a:t>d</a:t>
            </a:r>
            <a:r>
              <a:rPr lang="en-US" sz="2000" i="1" baseline="-25000"/>
              <a:t>0</a:t>
            </a:r>
            <a:r>
              <a:rPr lang="en-US" sz="2000"/>
              <a:t> = 0 = 0b00</a:t>
            </a:r>
          </a:p>
          <a:p>
            <a:pPr marL="0" indent="0">
              <a:spcBef>
                <a:spcPct val="0"/>
              </a:spcBef>
              <a:buFontTx/>
              <a:buNone/>
            </a:pPr>
            <a:r>
              <a:rPr lang="en-US" sz="2000" i="1"/>
              <a:t>d</a:t>
            </a:r>
            <a:r>
              <a:rPr lang="en-US" sz="2000" i="1" baseline="-25000"/>
              <a:t>Vmax</a:t>
            </a:r>
            <a:r>
              <a:rPr lang="en-US" sz="2000"/>
              <a:t> = 3 = 0b11</a:t>
            </a:r>
          </a:p>
          <a:p>
            <a:pPr marL="0" indent="0">
              <a:spcBef>
                <a:spcPct val="0"/>
              </a:spcBef>
              <a:buFontTx/>
              <a:buNone/>
            </a:pPr>
            <a:endParaRPr lang="en-US" sz="2000"/>
          </a:p>
          <a:p>
            <a:pPr marL="0" indent="0">
              <a:spcBef>
                <a:spcPct val="0"/>
              </a:spcBef>
              <a:buFontTx/>
              <a:buNone/>
            </a:pPr>
            <a:r>
              <a:rPr lang="en-US" sz="2000" b="1" i="1" u="sng"/>
              <a:t>M = 2</a:t>
            </a:r>
            <a:r>
              <a:rPr lang="en-US" sz="2000" b="1" i="1" u="sng" baseline="30000"/>
              <a:t>n</a:t>
            </a:r>
            <a:r>
              <a:rPr lang="en-US" sz="2000" baseline="30000"/>
              <a:t> </a:t>
            </a:r>
            <a:endParaRPr lang="en-US" sz="2000"/>
          </a:p>
          <a:p>
            <a:pPr marL="0" indent="0">
              <a:spcBef>
                <a:spcPct val="0"/>
              </a:spcBef>
              <a:buFontTx/>
              <a:buNone/>
            </a:pPr>
            <a:endParaRPr lang="en-US" sz="2000"/>
          </a:p>
          <a:p>
            <a:pPr marL="0" indent="0">
              <a:spcBef>
                <a:spcPct val="0"/>
              </a:spcBef>
              <a:buFontTx/>
              <a:buNone/>
            </a:pPr>
            <a:r>
              <a:rPr lang="en-US" sz="2000"/>
              <a:t>4 steps on the digital scale</a:t>
            </a:r>
          </a:p>
          <a:p>
            <a:pPr marL="0" indent="0">
              <a:spcBef>
                <a:spcPct val="0"/>
              </a:spcBef>
              <a:buFontTx/>
              <a:buNone/>
            </a:pPr>
            <a:r>
              <a:rPr lang="en-US" sz="2000" i="1"/>
              <a:t>d</a:t>
            </a:r>
            <a:r>
              <a:rPr lang="en-US" sz="2000" i="1" baseline="-25000"/>
              <a:t>0</a:t>
            </a:r>
            <a:r>
              <a:rPr lang="en-US" sz="2000"/>
              <a:t> = 0 = 0b00</a:t>
            </a:r>
          </a:p>
          <a:p>
            <a:pPr marL="0" indent="0">
              <a:spcBef>
                <a:spcPct val="0"/>
              </a:spcBef>
              <a:buFontTx/>
              <a:buNone/>
            </a:pPr>
            <a:r>
              <a:rPr lang="en-US" sz="2000" i="1"/>
              <a:t>d</a:t>
            </a:r>
            <a:r>
              <a:rPr lang="en-US" sz="2000" i="1" baseline="-25000"/>
              <a:t>Vmax - r</a:t>
            </a:r>
            <a:r>
              <a:rPr lang="en-US" sz="2000" baseline="-25000"/>
              <a:t> </a:t>
            </a:r>
            <a:r>
              <a:rPr lang="en-US" sz="2000"/>
              <a:t> = 3 = 0b11 (no d</a:t>
            </a:r>
            <a:r>
              <a:rPr lang="en-US" sz="2000" baseline="-25000"/>
              <a:t>Vmax </a:t>
            </a:r>
            <a:r>
              <a:rPr lang="en-US" sz="2000"/>
              <a:t>)</a:t>
            </a:r>
          </a:p>
          <a:p>
            <a:pPr marL="0" indent="0">
              <a:spcBef>
                <a:spcPct val="0"/>
              </a:spcBef>
              <a:buFontTx/>
              <a:buNone/>
            </a:pPr>
            <a:endParaRPr lang="en-US" sz="2000"/>
          </a:p>
          <a:p>
            <a:pPr marL="0" indent="0">
              <a:spcBef>
                <a:spcPct val="0"/>
              </a:spcBef>
              <a:buFontTx/>
              <a:buNone/>
            </a:pPr>
            <a:r>
              <a:rPr lang="en-US" sz="2000" b="1" i="1"/>
              <a:t>r</a:t>
            </a:r>
            <a:r>
              <a:rPr lang="en-US" sz="2000"/>
              <a:t>, </a:t>
            </a:r>
            <a:r>
              <a:rPr lang="en-US" sz="2000" b="1"/>
              <a:t>resolution</a:t>
            </a:r>
            <a:r>
              <a:rPr lang="en-US" sz="2000"/>
              <a:t>: smallest analog change resulting from changing one bit</a:t>
            </a:r>
          </a:p>
        </p:txBody>
      </p:sp>
      <p:graphicFrame>
        <p:nvGraphicFramePr>
          <p:cNvPr id="125957" name="Group 5"/>
          <p:cNvGraphicFramePr>
            <a:graphicFrameLocks noGrp="1"/>
          </p:cNvGraphicFramePr>
          <p:nvPr/>
        </p:nvGraphicFramePr>
        <p:xfrm>
          <a:off x="4953000" y="1447800"/>
          <a:ext cx="1066800" cy="4609848"/>
        </p:xfrm>
        <a:graphic>
          <a:graphicData uri="http://schemas.openxmlformats.org/drawingml/2006/table">
            <a:tbl>
              <a:tblPr/>
              <a:tblGrid>
                <a:gridCol w="355600"/>
                <a:gridCol w="711200"/>
              </a:tblGrid>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Vmax</a:t>
                      </a: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84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0 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25983" name="Group 31"/>
          <p:cNvGraphicFramePr>
            <a:graphicFrameLocks noGrp="1"/>
          </p:cNvGraphicFramePr>
          <p:nvPr/>
        </p:nvGraphicFramePr>
        <p:xfrm>
          <a:off x="6096000" y="1447800"/>
          <a:ext cx="1066800" cy="4632960"/>
        </p:xfrm>
        <a:graphic>
          <a:graphicData uri="http://schemas.openxmlformats.org/drawingml/2006/table">
            <a:tbl>
              <a:tblPr/>
              <a:tblGrid>
                <a:gridCol w="381000"/>
                <a:gridCol w="685800"/>
              </a:tblGrid>
              <a:tr h="152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3=11</a:t>
                      </a: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152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2=10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52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0=00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126001" name="Group 49"/>
          <p:cNvGraphicFramePr>
            <a:graphicFrameLocks noGrp="1"/>
          </p:cNvGraphicFramePr>
          <p:nvPr/>
        </p:nvGraphicFramePr>
        <p:xfrm>
          <a:off x="7239000" y="1447800"/>
          <a:ext cx="1066800" cy="4659504"/>
        </p:xfrm>
        <a:graphic>
          <a:graphicData uri="http://schemas.openxmlformats.org/drawingml/2006/table">
            <a:tbl>
              <a:tblPr/>
              <a:tblGrid>
                <a:gridCol w="355600"/>
                <a:gridCol w="711200"/>
              </a:tblGrid>
              <a:tr h="1109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1" u="none" strike="noStrike" cap="none" normalizeH="0" baseline="0" smtClean="0">
                          <a:ln>
                            <a:noFill/>
                          </a:ln>
                          <a:solidFill>
                            <a:schemeClr val="tx1"/>
                          </a:solidFill>
                          <a:effectLst/>
                          <a:latin typeface="Arial" charset="0"/>
                        </a:rPr>
                        <a:t>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1111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3=11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109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2=10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0=00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26025" name="Line 73"/>
          <p:cNvSpPr>
            <a:spLocks noChangeShapeType="1"/>
          </p:cNvSpPr>
          <p:nvPr/>
        </p:nvSpPr>
        <p:spPr bwMode="auto">
          <a:xfrm>
            <a:off x="7467600" y="1524000"/>
            <a:ext cx="0" cy="990600"/>
          </a:xfrm>
          <a:prstGeom prst="line">
            <a:avLst/>
          </a:prstGeom>
          <a:noFill/>
          <a:ln w="9525">
            <a:solidFill>
              <a:schemeClr val="tx1"/>
            </a:solidFill>
            <a:round/>
            <a:headEnd type="triangle" w="med" len="med"/>
            <a:tailEnd type="triangle" w="med" len="med"/>
          </a:ln>
          <a:effectLst/>
        </p:spPr>
        <p:txBody>
          <a:bodyPr/>
          <a:lstStyle/>
          <a:p>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Sampling Rate</a:t>
            </a:r>
          </a:p>
        </p:txBody>
      </p:sp>
      <p:pic>
        <p:nvPicPr>
          <p:cNvPr id="193539" name="Picture 3"/>
          <p:cNvPicPr>
            <a:picLocks noGrp="1" noChangeAspect="1" noChangeArrowheads="1"/>
          </p:cNvPicPr>
          <p:nvPr>
            <p:ph idx="1"/>
          </p:nvPr>
        </p:nvPicPr>
        <p:blipFill>
          <a:blip r:embed="rId2" cstate="print"/>
          <a:srcRect/>
          <a:stretch>
            <a:fillRect/>
          </a:stretch>
        </p:blipFill>
        <p:spPr>
          <a:xfrm>
            <a:off x="990600" y="1371600"/>
            <a:ext cx="6934200" cy="3024188"/>
          </a:xfrm>
          <a:noFill/>
          <a:ln/>
        </p:spPr>
      </p:pic>
      <p:sp>
        <p:nvSpPr>
          <p:cNvPr id="193540" name="Text Box 4"/>
          <p:cNvSpPr txBox="1">
            <a:spLocks noChangeArrowheads="1"/>
          </p:cNvSpPr>
          <p:nvPr/>
        </p:nvSpPr>
        <p:spPr bwMode="auto">
          <a:xfrm>
            <a:off x="609600" y="4876800"/>
            <a:ext cx="8153400" cy="1187450"/>
          </a:xfrm>
          <a:prstGeom prst="rect">
            <a:avLst/>
          </a:prstGeom>
          <a:noFill/>
          <a:ln w="9525">
            <a:noFill/>
            <a:miter lim="800000"/>
            <a:headEnd/>
            <a:tailEnd/>
          </a:ln>
          <a:effectLst/>
        </p:spPr>
        <p:txBody>
          <a:bodyPr>
            <a:spAutoFit/>
          </a:bodyPr>
          <a:lstStyle/>
          <a:p>
            <a:pPr algn="l">
              <a:spcBef>
                <a:spcPct val="50000"/>
              </a:spcBef>
            </a:pPr>
            <a:r>
              <a:rPr lang="en-US" sz="2400"/>
              <a:t>Frequency at which ADC evaluates analog signal.  As we see in the second picture, evaluating the signal more often more accurately depicts the ADC signal.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zh-TW" altLang="en-US"/>
              <a:t>AD/DA (v.1b)</a:t>
            </a:r>
            <a:endParaRPr lang="en-US" altLang="zh-TW"/>
          </a:p>
        </p:txBody>
      </p:sp>
      <p:sp>
        <p:nvSpPr>
          <p:cNvPr id="25" name="Slide Number Placeholder 5"/>
          <p:cNvSpPr>
            <a:spLocks noGrp="1"/>
          </p:cNvSpPr>
          <p:nvPr>
            <p:ph type="sldNum" sz="quarter" idx="12"/>
          </p:nvPr>
        </p:nvSpPr>
        <p:spPr/>
        <p:txBody>
          <a:bodyPr/>
          <a:lstStyle/>
          <a:p>
            <a:fld id="{8EFC9CBC-DB37-48AE-A0B3-102CC8824811}" type="slidenum">
              <a:rPr lang="zh-TW" altLang="en-US"/>
              <a:pPr/>
              <a:t>15</a:t>
            </a:fld>
            <a:endParaRPr lang="en-US" altLang="zh-TW"/>
          </a:p>
        </p:txBody>
      </p:sp>
      <p:sp>
        <p:nvSpPr>
          <p:cNvPr id="54274" name="Rectangle 2"/>
          <p:cNvSpPr>
            <a:spLocks noGrp="1" noChangeArrowheads="1"/>
          </p:cNvSpPr>
          <p:nvPr>
            <p:ph type="title"/>
          </p:nvPr>
        </p:nvSpPr>
        <p:spPr>
          <a:xfrm>
            <a:off x="457200" y="304800"/>
            <a:ext cx="7772400" cy="457200"/>
          </a:xfrm>
        </p:spPr>
        <p:txBody>
          <a:bodyPr>
            <a:normAutofit fontScale="90000"/>
          </a:bodyPr>
          <a:lstStyle/>
          <a:p>
            <a:r>
              <a:rPr lang="en-US" altLang="zh-TW" sz="3600"/>
              <a:t>Method to reduce aliasing noise</a:t>
            </a:r>
          </a:p>
        </p:txBody>
      </p:sp>
      <p:sp>
        <p:nvSpPr>
          <p:cNvPr id="54275" name="Rectangle 3"/>
          <p:cNvSpPr>
            <a:spLocks noGrp="1" noChangeArrowheads="1"/>
          </p:cNvSpPr>
          <p:nvPr>
            <p:ph type="body" idx="1"/>
          </p:nvPr>
        </p:nvSpPr>
        <p:spPr/>
        <p:txBody>
          <a:bodyPr/>
          <a:lstStyle/>
          <a:p>
            <a:r>
              <a:rPr lang="en-US" altLang="zh-TW"/>
              <a:t> </a:t>
            </a:r>
          </a:p>
        </p:txBody>
      </p:sp>
      <p:sp>
        <p:nvSpPr>
          <p:cNvPr id="54276" name="Rectangle 4"/>
          <p:cNvSpPr>
            <a:spLocks noChangeArrowheads="1"/>
          </p:cNvSpPr>
          <p:nvPr/>
        </p:nvSpPr>
        <p:spPr bwMode="auto">
          <a:xfrm>
            <a:off x="4648200" y="2743200"/>
            <a:ext cx="1600200" cy="2133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ADC</a:t>
            </a:r>
          </a:p>
          <a:p>
            <a:pPr algn="ctr"/>
            <a:r>
              <a:rPr lang="en-US" altLang="zh-TW"/>
              <a:t>Sampling </a:t>
            </a:r>
          </a:p>
          <a:p>
            <a:pPr algn="ctr"/>
            <a:r>
              <a:rPr lang="en-US" altLang="zh-TW"/>
              <a:t>at 40KHz</a:t>
            </a:r>
          </a:p>
        </p:txBody>
      </p:sp>
      <p:sp>
        <p:nvSpPr>
          <p:cNvPr id="54277" name="Line 5"/>
          <p:cNvSpPr>
            <a:spLocks noChangeShapeType="1"/>
          </p:cNvSpPr>
          <p:nvPr/>
        </p:nvSpPr>
        <p:spPr bwMode="auto">
          <a:xfrm>
            <a:off x="6248400" y="3810000"/>
            <a:ext cx="533400" cy="0"/>
          </a:xfrm>
          <a:prstGeom prst="line">
            <a:avLst/>
          </a:prstGeom>
          <a:noFill/>
          <a:ln w="76200" cmpd="tri">
            <a:solidFill>
              <a:schemeClr val="tx1"/>
            </a:solidFill>
            <a:round/>
            <a:headEnd/>
            <a:tailEnd type="triangle" w="med" len="med"/>
          </a:ln>
          <a:effectLst/>
        </p:spPr>
        <p:txBody>
          <a:bodyPr/>
          <a:lstStyle/>
          <a:p>
            <a:endParaRPr lang="tr-TR"/>
          </a:p>
        </p:txBody>
      </p:sp>
      <p:sp>
        <p:nvSpPr>
          <p:cNvPr id="54278" name="Line 6"/>
          <p:cNvSpPr>
            <a:spLocks noChangeShapeType="1"/>
          </p:cNvSpPr>
          <p:nvPr/>
        </p:nvSpPr>
        <p:spPr bwMode="auto">
          <a:xfrm>
            <a:off x="4191000" y="3810000"/>
            <a:ext cx="457200" cy="0"/>
          </a:xfrm>
          <a:prstGeom prst="line">
            <a:avLst/>
          </a:prstGeom>
          <a:noFill/>
          <a:ln w="9525">
            <a:solidFill>
              <a:schemeClr val="tx1"/>
            </a:solidFill>
            <a:round/>
            <a:headEnd/>
            <a:tailEnd type="triangle" w="med" len="med"/>
          </a:ln>
          <a:effectLst/>
        </p:spPr>
        <p:txBody>
          <a:bodyPr/>
          <a:lstStyle/>
          <a:p>
            <a:endParaRPr lang="tr-TR"/>
          </a:p>
        </p:txBody>
      </p:sp>
      <p:sp>
        <p:nvSpPr>
          <p:cNvPr id="54279" name="Freeform 7"/>
          <p:cNvSpPr>
            <a:spLocks/>
          </p:cNvSpPr>
          <p:nvPr/>
        </p:nvSpPr>
        <p:spPr bwMode="auto">
          <a:xfrm>
            <a:off x="304800" y="3124200"/>
            <a:ext cx="1600200" cy="1701800"/>
          </a:xfrm>
          <a:custGeom>
            <a:avLst/>
            <a:gdLst/>
            <a:ahLst/>
            <a:cxnLst>
              <a:cxn ang="0">
                <a:pos x="0" y="560"/>
              </a:cxn>
              <a:cxn ang="0">
                <a:pos x="288" y="992"/>
              </a:cxn>
              <a:cxn ang="0">
                <a:pos x="528" y="80"/>
              </a:cxn>
              <a:cxn ang="0">
                <a:pos x="816" y="992"/>
              </a:cxn>
              <a:cxn ang="0">
                <a:pos x="1008" y="320"/>
              </a:cxn>
              <a:cxn ang="0">
                <a:pos x="1152" y="656"/>
              </a:cxn>
              <a:cxn ang="0">
                <a:pos x="1248" y="32"/>
              </a:cxn>
              <a:cxn ang="0">
                <a:pos x="1392" y="848"/>
              </a:cxn>
              <a:cxn ang="0">
                <a:pos x="1536" y="464"/>
              </a:cxn>
            </a:cxnLst>
            <a:rect l="0" t="0" r="r" b="b"/>
            <a:pathLst>
              <a:path w="1536" h="1072">
                <a:moveTo>
                  <a:pt x="0" y="560"/>
                </a:moveTo>
                <a:cubicBezTo>
                  <a:pt x="100" y="816"/>
                  <a:pt x="200" y="1072"/>
                  <a:pt x="288" y="992"/>
                </a:cubicBezTo>
                <a:cubicBezTo>
                  <a:pt x="376" y="912"/>
                  <a:pt x="440" y="80"/>
                  <a:pt x="528" y="80"/>
                </a:cubicBezTo>
                <a:cubicBezTo>
                  <a:pt x="616" y="80"/>
                  <a:pt x="736" y="952"/>
                  <a:pt x="816" y="992"/>
                </a:cubicBezTo>
                <a:cubicBezTo>
                  <a:pt x="896" y="1032"/>
                  <a:pt x="952" y="376"/>
                  <a:pt x="1008" y="320"/>
                </a:cubicBezTo>
                <a:cubicBezTo>
                  <a:pt x="1064" y="264"/>
                  <a:pt x="1112" y="704"/>
                  <a:pt x="1152" y="656"/>
                </a:cubicBezTo>
                <a:cubicBezTo>
                  <a:pt x="1192" y="608"/>
                  <a:pt x="1208" y="0"/>
                  <a:pt x="1248" y="32"/>
                </a:cubicBezTo>
                <a:cubicBezTo>
                  <a:pt x="1288" y="64"/>
                  <a:pt x="1344" y="776"/>
                  <a:pt x="1392" y="848"/>
                </a:cubicBezTo>
                <a:cubicBezTo>
                  <a:pt x="1440" y="920"/>
                  <a:pt x="1488" y="692"/>
                  <a:pt x="1536" y="464"/>
                </a:cubicBezTo>
              </a:path>
            </a:pathLst>
          </a:custGeom>
          <a:noFill/>
          <a:ln w="9525">
            <a:solidFill>
              <a:schemeClr val="tx1"/>
            </a:solidFill>
            <a:round/>
            <a:headEnd/>
            <a:tailEnd/>
          </a:ln>
          <a:effectLst/>
        </p:spPr>
        <p:txBody>
          <a:bodyPr/>
          <a:lstStyle/>
          <a:p>
            <a:endParaRPr lang="tr-TR"/>
          </a:p>
        </p:txBody>
      </p:sp>
      <p:sp>
        <p:nvSpPr>
          <p:cNvPr id="54280" name="Text Box 8"/>
          <p:cNvSpPr txBox="1">
            <a:spLocks noChangeArrowheads="1"/>
          </p:cNvSpPr>
          <p:nvPr/>
        </p:nvSpPr>
        <p:spPr bwMode="auto">
          <a:xfrm>
            <a:off x="6781800" y="2895600"/>
            <a:ext cx="2073275" cy="3743325"/>
          </a:xfrm>
          <a:prstGeom prst="rect">
            <a:avLst/>
          </a:prstGeom>
          <a:noFill/>
          <a:ln w="9525">
            <a:noFill/>
            <a:miter lim="800000"/>
            <a:headEnd/>
            <a:tailEnd/>
          </a:ln>
          <a:effectLst/>
        </p:spPr>
        <p:txBody>
          <a:bodyPr>
            <a:spAutoFit/>
          </a:bodyPr>
          <a:lstStyle/>
          <a:p>
            <a:r>
              <a:rPr lang="en-US" altLang="zh-TW"/>
              <a:t>output code = n</a:t>
            </a:r>
          </a:p>
          <a:p>
            <a:r>
              <a:rPr lang="en-US" altLang="zh-TW"/>
              <a:t>0110001</a:t>
            </a:r>
          </a:p>
          <a:p>
            <a:r>
              <a:rPr lang="en-US" altLang="zh-TW"/>
              <a:t>0100010</a:t>
            </a:r>
          </a:p>
          <a:p>
            <a:r>
              <a:rPr lang="en-US" altLang="zh-TW"/>
              <a:t>0100100</a:t>
            </a:r>
          </a:p>
          <a:p>
            <a:r>
              <a:rPr lang="en-US" altLang="zh-TW"/>
              <a:t>0101011</a:t>
            </a:r>
          </a:p>
          <a:p>
            <a:r>
              <a:rPr lang="en-US" altLang="zh-TW"/>
              <a:t>:</a:t>
            </a:r>
          </a:p>
          <a:p>
            <a:r>
              <a:rPr lang="en-US" altLang="zh-TW"/>
              <a:t>:</a:t>
            </a:r>
          </a:p>
          <a:p>
            <a:r>
              <a:rPr lang="en-US" altLang="zh-TW"/>
              <a:t>:</a:t>
            </a:r>
          </a:p>
          <a:p>
            <a:endParaRPr lang="en-US" altLang="zh-TW"/>
          </a:p>
        </p:txBody>
      </p:sp>
      <p:sp>
        <p:nvSpPr>
          <p:cNvPr id="54281" name="Text Box 9"/>
          <p:cNvSpPr txBox="1">
            <a:spLocks noChangeArrowheads="1"/>
          </p:cNvSpPr>
          <p:nvPr/>
        </p:nvSpPr>
        <p:spPr bwMode="auto">
          <a:xfrm>
            <a:off x="381000" y="2209800"/>
            <a:ext cx="2419350" cy="457200"/>
          </a:xfrm>
          <a:prstGeom prst="rect">
            <a:avLst/>
          </a:prstGeom>
          <a:noFill/>
          <a:ln w="9525">
            <a:noFill/>
            <a:miter lim="800000"/>
            <a:headEnd/>
            <a:tailEnd/>
          </a:ln>
          <a:effectLst/>
        </p:spPr>
        <p:txBody>
          <a:bodyPr wrap="none">
            <a:spAutoFit/>
          </a:bodyPr>
          <a:lstStyle/>
          <a:p>
            <a:r>
              <a:rPr lang="en-US" altLang="zh-TW"/>
              <a:t>Input voltage = </a:t>
            </a:r>
            <a:r>
              <a:rPr kumimoji="1" lang="en-US" altLang="zh-TW"/>
              <a:t>V </a:t>
            </a:r>
          </a:p>
        </p:txBody>
      </p:sp>
      <p:sp>
        <p:nvSpPr>
          <p:cNvPr id="54286" name="Rectangle 14"/>
          <p:cNvSpPr>
            <a:spLocks noChangeArrowheads="1"/>
          </p:cNvSpPr>
          <p:nvPr/>
        </p:nvSpPr>
        <p:spPr bwMode="auto">
          <a:xfrm>
            <a:off x="2209800" y="2743200"/>
            <a:ext cx="1981200" cy="22098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t>Low</a:t>
            </a:r>
          </a:p>
          <a:p>
            <a:pPr algn="ctr"/>
            <a:r>
              <a:rPr lang="en-US" altLang="zh-TW"/>
              <a:t>Pass</a:t>
            </a:r>
          </a:p>
          <a:p>
            <a:pPr algn="ctr"/>
            <a:r>
              <a:rPr lang="en-US" altLang="zh-TW"/>
              <a:t>Filter:</a:t>
            </a:r>
          </a:p>
          <a:p>
            <a:pPr algn="ctr"/>
            <a:r>
              <a:rPr lang="en-US" altLang="zh-TW"/>
              <a:t>f</a:t>
            </a:r>
            <a:r>
              <a:rPr lang="en-US" altLang="zh-TW" baseline="-25000"/>
              <a:t>corner</a:t>
            </a:r>
            <a:r>
              <a:rPr lang="en-US" altLang="zh-TW"/>
              <a:t>=20KHz</a:t>
            </a:r>
          </a:p>
        </p:txBody>
      </p:sp>
      <p:sp>
        <p:nvSpPr>
          <p:cNvPr id="54287" name="Line 15"/>
          <p:cNvSpPr>
            <a:spLocks noChangeShapeType="1"/>
          </p:cNvSpPr>
          <p:nvPr/>
        </p:nvSpPr>
        <p:spPr bwMode="auto">
          <a:xfrm>
            <a:off x="1828800" y="3886200"/>
            <a:ext cx="381000" cy="0"/>
          </a:xfrm>
          <a:prstGeom prst="line">
            <a:avLst/>
          </a:prstGeom>
          <a:noFill/>
          <a:ln w="9525">
            <a:solidFill>
              <a:schemeClr val="tx1"/>
            </a:solidFill>
            <a:round/>
            <a:headEnd/>
            <a:tailEnd type="triangle" w="med" len="med"/>
          </a:ln>
          <a:effectLst/>
        </p:spPr>
        <p:txBody>
          <a:bodyPr/>
          <a:lstStyle/>
          <a:p>
            <a:endParaRPr lang="tr-TR"/>
          </a:p>
        </p:txBody>
      </p:sp>
      <p:sp>
        <p:nvSpPr>
          <p:cNvPr id="54289" name="Text Box 17"/>
          <p:cNvSpPr txBox="1">
            <a:spLocks noChangeArrowheads="1"/>
          </p:cNvSpPr>
          <p:nvPr/>
        </p:nvSpPr>
        <p:spPr bwMode="auto">
          <a:xfrm>
            <a:off x="0" y="4876800"/>
            <a:ext cx="1309688" cy="1187450"/>
          </a:xfrm>
          <a:prstGeom prst="rect">
            <a:avLst/>
          </a:prstGeom>
          <a:noFill/>
          <a:ln w="9525">
            <a:noFill/>
            <a:miter lim="800000"/>
            <a:headEnd/>
            <a:tailEnd/>
          </a:ln>
          <a:effectLst/>
        </p:spPr>
        <p:txBody>
          <a:bodyPr wrap="none">
            <a:spAutoFit/>
          </a:bodyPr>
          <a:lstStyle/>
          <a:p>
            <a:r>
              <a:rPr lang="en-US" altLang="zh-TW"/>
              <a:t>e.g. </a:t>
            </a:r>
          </a:p>
          <a:p>
            <a:r>
              <a:rPr lang="en-US" altLang="zh-TW"/>
              <a:t>Max freq</a:t>
            </a:r>
          </a:p>
          <a:p>
            <a:r>
              <a:rPr lang="en-US" altLang="zh-TW"/>
              <a:t>=20KHz</a:t>
            </a:r>
          </a:p>
        </p:txBody>
      </p:sp>
      <p:sp>
        <p:nvSpPr>
          <p:cNvPr id="54290" name="Text Box 18"/>
          <p:cNvSpPr txBox="1">
            <a:spLocks noChangeArrowheads="1"/>
          </p:cNvSpPr>
          <p:nvPr/>
        </p:nvSpPr>
        <p:spPr bwMode="auto">
          <a:xfrm>
            <a:off x="3124200" y="1066800"/>
            <a:ext cx="5749925" cy="1187450"/>
          </a:xfrm>
          <a:prstGeom prst="rect">
            <a:avLst/>
          </a:prstGeom>
          <a:noFill/>
          <a:ln w="9525">
            <a:noFill/>
            <a:miter lim="800000"/>
            <a:headEnd/>
            <a:tailEnd/>
          </a:ln>
          <a:effectLst/>
        </p:spPr>
        <p:txBody>
          <a:bodyPr wrap="none">
            <a:spAutoFit/>
          </a:bodyPr>
          <a:lstStyle/>
          <a:p>
            <a:r>
              <a:rPr kumimoji="1" lang="en-US" altLang="zh-TW">
                <a:solidFill>
                  <a:schemeClr val="tx2"/>
                </a:solidFill>
              </a:rPr>
              <a:t/>
            </a:r>
            <a:br>
              <a:rPr kumimoji="1" lang="en-US" altLang="zh-TW">
                <a:solidFill>
                  <a:schemeClr val="tx2"/>
                </a:solidFill>
              </a:rPr>
            </a:br>
            <a:r>
              <a:rPr kumimoji="1" lang="en-US" altLang="zh-TW">
                <a:solidFill>
                  <a:schemeClr val="tx2"/>
                </a:solidFill>
              </a:rPr>
              <a:t>Use low pass filter to remove high frequency </a:t>
            </a:r>
          </a:p>
          <a:p>
            <a:r>
              <a:rPr kumimoji="1" lang="en-US" altLang="zh-TW">
                <a:solidFill>
                  <a:schemeClr val="tx2"/>
                </a:solidFill>
              </a:rPr>
              <a:t>before sampling</a:t>
            </a:r>
          </a:p>
        </p:txBody>
      </p:sp>
      <p:sp>
        <p:nvSpPr>
          <p:cNvPr id="54292" name="Freeform 20"/>
          <p:cNvSpPr>
            <a:spLocks/>
          </p:cNvSpPr>
          <p:nvPr/>
        </p:nvSpPr>
        <p:spPr bwMode="auto">
          <a:xfrm>
            <a:off x="2514600" y="5410200"/>
            <a:ext cx="1524000" cy="685800"/>
          </a:xfrm>
          <a:custGeom>
            <a:avLst/>
            <a:gdLst/>
            <a:ahLst/>
            <a:cxnLst>
              <a:cxn ang="0">
                <a:pos x="0" y="48"/>
              </a:cxn>
              <a:cxn ang="0">
                <a:pos x="576" y="48"/>
              </a:cxn>
              <a:cxn ang="0">
                <a:pos x="816" y="336"/>
              </a:cxn>
              <a:cxn ang="0">
                <a:pos x="864" y="432"/>
              </a:cxn>
            </a:cxnLst>
            <a:rect l="0" t="0" r="r" b="b"/>
            <a:pathLst>
              <a:path w="864" h="432">
                <a:moveTo>
                  <a:pt x="0" y="48"/>
                </a:moveTo>
                <a:cubicBezTo>
                  <a:pt x="220" y="24"/>
                  <a:pt x="440" y="0"/>
                  <a:pt x="576" y="48"/>
                </a:cubicBezTo>
                <a:cubicBezTo>
                  <a:pt x="712" y="96"/>
                  <a:pt x="768" y="272"/>
                  <a:pt x="816" y="336"/>
                </a:cubicBezTo>
                <a:cubicBezTo>
                  <a:pt x="864" y="400"/>
                  <a:pt x="864" y="416"/>
                  <a:pt x="864" y="432"/>
                </a:cubicBezTo>
              </a:path>
            </a:pathLst>
          </a:custGeom>
          <a:noFill/>
          <a:ln w="9525">
            <a:solidFill>
              <a:schemeClr val="tx1"/>
            </a:solidFill>
            <a:round/>
            <a:headEnd/>
            <a:tailEnd/>
          </a:ln>
          <a:effectLst/>
        </p:spPr>
        <p:txBody>
          <a:bodyPr/>
          <a:lstStyle/>
          <a:p>
            <a:endParaRPr lang="tr-TR"/>
          </a:p>
        </p:txBody>
      </p:sp>
      <p:sp>
        <p:nvSpPr>
          <p:cNvPr id="54293" name="Line 21"/>
          <p:cNvSpPr>
            <a:spLocks noChangeShapeType="1"/>
          </p:cNvSpPr>
          <p:nvPr/>
        </p:nvSpPr>
        <p:spPr bwMode="auto">
          <a:xfrm flipV="1">
            <a:off x="2514600" y="6248400"/>
            <a:ext cx="1981200" cy="0"/>
          </a:xfrm>
          <a:prstGeom prst="line">
            <a:avLst/>
          </a:prstGeom>
          <a:noFill/>
          <a:ln w="9525">
            <a:solidFill>
              <a:schemeClr val="tx1"/>
            </a:solidFill>
            <a:round/>
            <a:headEnd/>
            <a:tailEnd type="triangle" w="med" len="med"/>
          </a:ln>
          <a:effectLst/>
        </p:spPr>
        <p:txBody>
          <a:bodyPr/>
          <a:lstStyle/>
          <a:p>
            <a:endParaRPr lang="tr-TR"/>
          </a:p>
        </p:txBody>
      </p:sp>
      <p:sp>
        <p:nvSpPr>
          <p:cNvPr id="54294" name="Line 22"/>
          <p:cNvSpPr>
            <a:spLocks noChangeShapeType="1"/>
          </p:cNvSpPr>
          <p:nvPr/>
        </p:nvSpPr>
        <p:spPr bwMode="auto">
          <a:xfrm flipV="1">
            <a:off x="2514600" y="5334000"/>
            <a:ext cx="0" cy="914400"/>
          </a:xfrm>
          <a:prstGeom prst="line">
            <a:avLst/>
          </a:prstGeom>
          <a:noFill/>
          <a:ln w="9525">
            <a:solidFill>
              <a:schemeClr val="tx1"/>
            </a:solidFill>
            <a:round/>
            <a:headEnd/>
            <a:tailEnd type="triangle" w="med" len="med"/>
          </a:ln>
          <a:effectLst/>
        </p:spPr>
        <p:txBody>
          <a:bodyPr/>
          <a:lstStyle/>
          <a:p>
            <a:endParaRPr lang="tr-TR"/>
          </a:p>
        </p:txBody>
      </p:sp>
      <p:sp>
        <p:nvSpPr>
          <p:cNvPr id="54295" name="Text Box 23"/>
          <p:cNvSpPr txBox="1">
            <a:spLocks noChangeArrowheads="1"/>
          </p:cNvSpPr>
          <p:nvPr/>
        </p:nvSpPr>
        <p:spPr bwMode="auto">
          <a:xfrm>
            <a:off x="4403725" y="5756275"/>
            <a:ext cx="819150" cy="457200"/>
          </a:xfrm>
          <a:prstGeom prst="rect">
            <a:avLst/>
          </a:prstGeom>
          <a:noFill/>
          <a:ln w="9525">
            <a:noFill/>
            <a:miter lim="800000"/>
            <a:headEnd/>
            <a:tailEnd/>
          </a:ln>
          <a:effectLst/>
        </p:spPr>
        <p:txBody>
          <a:bodyPr wrap="none">
            <a:spAutoFit/>
          </a:bodyPr>
          <a:lstStyle/>
          <a:p>
            <a:r>
              <a:rPr lang="en-US" altLang="zh-TW"/>
              <a:t>Freq.</a:t>
            </a:r>
          </a:p>
        </p:txBody>
      </p:sp>
      <p:sp>
        <p:nvSpPr>
          <p:cNvPr id="54296" name="Text Box 24"/>
          <p:cNvSpPr txBox="1">
            <a:spLocks noChangeArrowheads="1"/>
          </p:cNvSpPr>
          <p:nvPr/>
        </p:nvSpPr>
        <p:spPr bwMode="auto">
          <a:xfrm>
            <a:off x="1371600" y="4953000"/>
            <a:ext cx="1335088" cy="457200"/>
          </a:xfrm>
          <a:prstGeom prst="rect">
            <a:avLst/>
          </a:prstGeom>
          <a:noFill/>
          <a:ln w="9525">
            <a:noFill/>
            <a:miter lim="800000"/>
            <a:headEnd/>
            <a:tailEnd/>
          </a:ln>
          <a:effectLst/>
        </p:spPr>
        <p:txBody>
          <a:bodyPr wrap="none">
            <a:spAutoFit/>
          </a:bodyPr>
          <a:lstStyle/>
          <a:p>
            <a:r>
              <a:rPr lang="en-US" altLang="zh-TW"/>
              <a:t>Gain(dB)</a:t>
            </a:r>
          </a:p>
        </p:txBody>
      </p:sp>
      <p:sp>
        <p:nvSpPr>
          <p:cNvPr id="54297" name="Line 25"/>
          <p:cNvSpPr>
            <a:spLocks noChangeShapeType="1"/>
          </p:cNvSpPr>
          <p:nvPr/>
        </p:nvSpPr>
        <p:spPr bwMode="auto">
          <a:xfrm>
            <a:off x="2514600" y="5638800"/>
            <a:ext cx="1905000" cy="0"/>
          </a:xfrm>
          <a:prstGeom prst="line">
            <a:avLst/>
          </a:prstGeom>
          <a:noFill/>
          <a:ln w="9525">
            <a:solidFill>
              <a:schemeClr val="tx1"/>
            </a:solidFill>
            <a:round/>
            <a:headEnd/>
            <a:tailEnd/>
          </a:ln>
          <a:effectLst/>
        </p:spPr>
        <p:txBody>
          <a:bodyPr/>
          <a:lstStyle/>
          <a:p>
            <a:endParaRPr lang="tr-TR"/>
          </a:p>
        </p:txBody>
      </p:sp>
      <p:sp>
        <p:nvSpPr>
          <p:cNvPr id="54298" name="Line 26"/>
          <p:cNvSpPr>
            <a:spLocks noChangeShapeType="1"/>
          </p:cNvSpPr>
          <p:nvPr/>
        </p:nvSpPr>
        <p:spPr bwMode="auto">
          <a:xfrm>
            <a:off x="3733800" y="5334000"/>
            <a:ext cx="0" cy="914400"/>
          </a:xfrm>
          <a:prstGeom prst="line">
            <a:avLst/>
          </a:prstGeom>
          <a:noFill/>
          <a:ln w="9525">
            <a:solidFill>
              <a:schemeClr val="tx1"/>
            </a:solidFill>
            <a:round/>
            <a:headEnd/>
            <a:tailEnd/>
          </a:ln>
          <a:effectLst/>
        </p:spPr>
        <p:txBody>
          <a:bodyPr/>
          <a:lstStyle/>
          <a:p>
            <a:endParaRPr lang="tr-TR"/>
          </a:p>
        </p:txBody>
      </p:sp>
      <p:sp>
        <p:nvSpPr>
          <p:cNvPr id="54299" name="Text Box 27"/>
          <p:cNvSpPr txBox="1">
            <a:spLocks noChangeArrowheads="1"/>
          </p:cNvSpPr>
          <p:nvPr/>
        </p:nvSpPr>
        <p:spPr bwMode="auto">
          <a:xfrm>
            <a:off x="1524000" y="5181600"/>
            <a:ext cx="1673225" cy="822325"/>
          </a:xfrm>
          <a:prstGeom prst="rect">
            <a:avLst/>
          </a:prstGeom>
          <a:noFill/>
          <a:ln w="9525">
            <a:noFill/>
            <a:miter lim="800000"/>
            <a:headEnd/>
            <a:tailEnd/>
          </a:ln>
          <a:effectLst/>
        </p:spPr>
        <p:txBody>
          <a:bodyPr wrap="none">
            <a:spAutoFit/>
          </a:bodyPr>
          <a:lstStyle/>
          <a:p>
            <a:r>
              <a:rPr lang="en-US" altLang="zh-TW"/>
              <a:t>         0</a:t>
            </a:r>
          </a:p>
          <a:p>
            <a:r>
              <a:rPr lang="en-US" altLang="zh-TW"/>
              <a:t>-3dB cut off</a:t>
            </a:r>
          </a:p>
        </p:txBody>
      </p:sp>
      <p:sp>
        <p:nvSpPr>
          <p:cNvPr id="54300" name="Line 28"/>
          <p:cNvSpPr>
            <a:spLocks noChangeShapeType="1"/>
          </p:cNvSpPr>
          <p:nvPr/>
        </p:nvSpPr>
        <p:spPr bwMode="auto">
          <a:xfrm>
            <a:off x="2819400" y="4648200"/>
            <a:ext cx="838200" cy="533400"/>
          </a:xfrm>
          <a:prstGeom prst="line">
            <a:avLst/>
          </a:prstGeom>
          <a:noFill/>
          <a:ln w="9525">
            <a:solidFill>
              <a:schemeClr val="tx1"/>
            </a:solidFill>
            <a:round/>
            <a:headEnd/>
            <a:tailEnd type="triangle" w="med" len="med"/>
          </a:ln>
          <a:effectLst/>
        </p:spPr>
        <p:txBody>
          <a:bodyPr/>
          <a:lstStyle/>
          <a:p>
            <a:endParaRPr lang="tr-TR"/>
          </a:p>
        </p:txBody>
      </p:sp>
      <p:sp>
        <p:nvSpPr>
          <p:cNvPr id="54301" name="Text Box 29"/>
          <p:cNvSpPr txBox="1">
            <a:spLocks noChangeArrowheads="1"/>
          </p:cNvSpPr>
          <p:nvPr/>
        </p:nvSpPr>
        <p:spPr bwMode="auto">
          <a:xfrm>
            <a:off x="1127125" y="5224463"/>
            <a:ext cx="184150" cy="822325"/>
          </a:xfrm>
          <a:prstGeom prst="rect">
            <a:avLst/>
          </a:prstGeom>
          <a:noFill/>
          <a:ln w="9525">
            <a:noFill/>
            <a:miter lim="800000"/>
            <a:headEnd/>
            <a:tailEnd/>
          </a:ln>
          <a:effectLst/>
        </p:spPr>
        <p:txBody>
          <a:bodyPr wrap="none">
            <a:spAutoFit/>
          </a:bodyPr>
          <a:lstStyle/>
          <a:p>
            <a:endParaRPr lang="en-US" altLang="zh-TW"/>
          </a:p>
          <a:p>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PIC32 ADC Basics</a:t>
            </a:r>
            <a:endParaRPr lang="tr-TR" dirty="0"/>
          </a:p>
        </p:txBody>
      </p:sp>
      <p:sp>
        <p:nvSpPr>
          <p:cNvPr id="3" name="Content Placeholder 2"/>
          <p:cNvSpPr>
            <a:spLocks noGrp="1"/>
          </p:cNvSpPr>
          <p:nvPr>
            <p:ph idx="1"/>
          </p:nvPr>
        </p:nvSpPr>
        <p:spPr/>
        <p:txBody>
          <a:bodyPr>
            <a:normAutofit fontScale="85000" lnSpcReduction="10000"/>
          </a:bodyPr>
          <a:lstStyle/>
          <a:p>
            <a:r>
              <a:rPr lang="en-US" b="1" dirty="0" smtClean="0"/>
              <a:t>Conversion</a:t>
            </a:r>
            <a:r>
              <a:rPr lang="tr-TR" b="1" dirty="0" smtClean="0"/>
              <a:t>:</a:t>
            </a:r>
            <a:r>
              <a:rPr lang="en-US" b="1" dirty="0" smtClean="0"/>
              <a:t> </a:t>
            </a:r>
            <a:r>
              <a:rPr lang="en-US" dirty="0" smtClean="0"/>
              <a:t>is when the voltage in the </a:t>
            </a:r>
            <a:r>
              <a:rPr lang="en-US" i="1" dirty="0" smtClean="0"/>
              <a:t>sample and hold</a:t>
            </a:r>
            <a:r>
              <a:rPr lang="en-US" dirty="0" smtClean="0"/>
              <a:t> capacitor is converted into a binary representation usable in software</a:t>
            </a:r>
            <a:endParaRPr lang="tr-TR" dirty="0" smtClean="0"/>
          </a:p>
          <a:p>
            <a:r>
              <a:rPr lang="en-US" dirty="0" smtClean="0"/>
              <a:t>For PIC32’s, the conversion is done by means of a </a:t>
            </a:r>
            <a:r>
              <a:rPr lang="en-US" b="1" i="1" dirty="0" smtClean="0"/>
              <a:t>successive approximation register (SAR)</a:t>
            </a:r>
            <a:endParaRPr lang="tr-TR" b="1" dirty="0" smtClean="0"/>
          </a:p>
          <a:p>
            <a:r>
              <a:rPr lang="en-US" dirty="0" smtClean="0"/>
              <a:t>A successive approximation ADC compares the pins voltage to an internal analog voltage generated by an internal DAC (digital-to-analog converter of course).</a:t>
            </a:r>
            <a:endParaRPr lang="tr-TR" dirty="0" smtClean="0"/>
          </a:p>
          <a:p>
            <a:r>
              <a:rPr lang="en-US" dirty="0" smtClean="0"/>
              <a:t>The DAC voltage will be incremented until a match is found. When this happens, the 10-bit value used to drive the DAC becomes the 10-bit analog value. </a:t>
            </a:r>
            <a:endParaRPr lang="tr-T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PIC 32</a:t>
            </a:r>
            <a:endParaRPr lang="tr-TR" dirty="0"/>
          </a:p>
        </p:txBody>
      </p:sp>
      <p:sp>
        <p:nvSpPr>
          <p:cNvPr id="3" name="Content Placeholder 2"/>
          <p:cNvSpPr>
            <a:spLocks noGrp="1"/>
          </p:cNvSpPr>
          <p:nvPr>
            <p:ph idx="1"/>
          </p:nvPr>
        </p:nvSpPr>
        <p:spPr/>
        <p:txBody>
          <a:bodyPr>
            <a:normAutofit/>
          </a:bodyPr>
          <a:lstStyle/>
          <a:p>
            <a:r>
              <a:rPr lang="tr-TR" dirty="0" smtClean="0"/>
              <a:t>10-bit ADC built-in</a:t>
            </a:r>
          </a:p>
          <a:p>
            <a:r>
              <a:rPr lang="tr-TR" dirty="0" smtClean="0"/>
              <a:t>1 million samples/sec (Msps)</a:t>
            </a:r>
          </a:p>
          <a:p>
            <a:r>
              <a:rPr lang="tr-TR" dirty="0" smtClean="0"/>
              <a:t>Any of 16 analog input pins</a:t>
            </a:r>
          </a:p>
          <a:p>
            <a:pPr lvl="1"/>
            <a:r>
              <a:rPr lang="tr-TR" dirty="0" smtClean="0"/>
              <a:t>AN0-15</a:t>
            </a:r>
          </a:p>
          <a:p>
            <a:pPr lvl="1"/>
            <a:r>
              <a:rPr lang="tr-TR" dirty="0" smtClean="0"/>
              <a:t>Shared with digital I/O port RB</a:t>
            </a:r>
          </a:p>
          <a:p>
            <a:r>
              <a:rPr lang="tr-TR" dirty="0" smtClean="0"/>
              <a:t>Vref+ = VDD (3.3V)</a:t>
            </a:r>
          </a:p>
          <a:p>
            <a:r>
              <a:rPr lang="tr-TR" dirty="0" smtClean="0"/>
              <a:t>Vref- = GND(0 V)</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Control Registers</a:t>
            </a:r>
            <a:endParaRPr lang="tr-TR" dirty="0"/>
          </a:p>
        </p:txBody>
      </p:sp>
      <p:sp>
        <p:nvSpPr>
          <p:cNvPr id="3" name="Content Placeholder 2"/>
          <p:cNvSpPr>
            <a:spLocks noGrp="1"/>
          </p:cNvSpPr>
          <p:nvPr>
            <p:ph idx="1"/>
          </p:nvPr>
        </p:nvSpPr>
        <p:spPr>
          <a:xfrm>
            <a:off x="457200" y="1600200"/>
            <a:ext cx="5770984" cy="4525963"/>
          </a:xfrm>
        </p:spPr>
        <p:txBody>
          <a:bodyPr>
            <a:normAutofit fontScale="92500" lnSpcReduction="20000"/>
          </a:bodyPr>
          <a:lstStyle/>
          <a:p>
            <a:r>
              <a:rPr lang="tr-TR" dirty="0" smtClean="0"/>
              <a:t>AD1CON1-3 </a:t>
            </a:r>
          </a:p>
          <a:p>
            <a:pPr lvl="1"/>
            <a:r>
              <a:rPr lang="tr-TR" dirty="0" smtClean="0"/>
              <a:t>primary control </a:t>
            </a:r>
          </a:p>
          <a:p>
            <a:r>
              <a:rPr lang="tr-TR" dirty="0" smtClean="0"/>
              <a:t>AD1CHS </a:t>
            </a:r>
          </a:p>
          <a:p>
            <a:pPr lvl="1"/>
            <a:r>
              <a:rPr lang="tr-TR" dirty="0" smtClean="0"/>
              <a:t>channel select </a:t>
            </a:r>
          </a:p>
          <a:p>
            <a:r>
              <a:rPr lang="tr-TR" dirty="0" smtClean="0"/>
              <a:t>AD1PCFG </a:t>
            </a:r>
          </a:p>
          <a:p>
            <a:pPr lvl="1"/>
            <a:r>
              <a:rPr lang="tr-TR" dirty="0" smtClean="0"/>
              <a:t>pin configuration</a:t>
            </a:r>
          </a:p>
          <a:p>
            <a:r>
              <a:rPr lang="tr-TR" dirty="0" smtClean="0"/>
              <a:t>AD1CSSL</a:t>
            </a:r>
          </a:p>
          <a:p>
            <a:pPr lvl="1"/>
            <a:r>
              <a:rPr lang="tr-TR" dirty="0" smtClean="0"/>
              <a:t>see data sheet</a:t>
            </a:r>
          </a:p>
          <a:p>
            <a:r>
              <a:rPr lang="tr-TR" dirty="0" smtClean="0"/>
              <a:t>ADC1BUF0-F </a:t>
            </a:r>
          </a:p>
          <a:p>
            <a:pPr lvl="1"/>
            <a:r>
              <a:rPr lang="tr-TR" dirty="0" smtClean="0"/>
              <a:t>10-bit conversion result</a:t>
            </a:r>
            <a:endParaRPr lang="tr-TR" dirty="0"/>
          </a:p>
        </p:txBody>
      </p:sp>
      <p:pic>
        <p:nvPicPr>
          <p:cNvPr id="4098" name="Picture 2"/>
          <p:cNvPicPr>
            <a:picLocks noChangeAspect="1" noChangeArrowheads="1"/>
          </p:cNvPicPr>
          <p:nvPr/>
        </p:nvPicPr>
        <p:blipFill>
          <a:blip r:embed="rId2" cstate="print"/>
          <a:srcRect/>
          <a:stretch>
            <a:fillRect/>
          </a:stretch>
        </p:blipFill>
        <p:spPr bwMode="auto">
          <a:xfrm>
            <a:off x="5580112" y="1916832"/>
            <a:ext cx="2590800" cy="29908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Analog Input Example</a:t>
            </a:r>
            <a:endParaRPr lang="tr-TR" dirty="0"/>
          </a:p>
        </p:txBody>
      </p:sp>
      <p:sp>
        <p:nvSpPr>
          <p:cNvPr id="3" name="Content Placeholder 2"/>
          <p:cNvSpPr>
            <a:spLocks noGrp="1"/>
          </p:cNvSpPr>
          <p:nvPr>
            <p:ph idx="1"/>
          </p:nvPr>
        </p:nvSpPr>
        <p:spPr>
          <a:xfrm>
            <a:off x="457200" y="1340768"/>
            <a:ext cx="8229600" cy="5256584"/>
          </a:xfrm>
        </p:spPr>
        <p:txBody>
          <a:bodyPr>
            <a:normAutofit fontScale="47500" lnSpcReduction="20000"/>
          </a:bodyPr>
          <a:lstStyle/>
          <a:p>
            <a:pPr>
              <a:buNone/>
            </a:pPr>
            <a:r>
              <a:rPr lang="tr-TR" dirty="0" smtClean="0"/>
              <a:t>#include &lt;P32xxxx.h&gt;</a:t>
            </a:r>
          </a:p>
          <a:p>
            <a:pPr>
              <a:buNone/>
            </a:pPr>
            <a:r>
              <a:rPr lang="tr-TR" dirty="0" smtClean="0"/>
              <a:t>void initadc(int channel) {</a:t>
            </a:r>
          </a:p>
          <a:p>
            <a:pPr>
              <a:buNone/>
            </a:pPr>
            <a:r>
              <a:rPr lang="tr-TR" dirty="0" smtClean="0"/>
              <a:t>	</a:t>
            </a:r>
            <a:r>
              <a:rPr lang="en-US" dirty="0" smtClean="0"/>
              <a:t>AD1CHSbits.CHOSA = channel; // select which channel</a:t>
            </a:r>
          </a:p>
          <a:p>
            <a:pPr>
              <a:buNone/>
            </a:pPr>
            <a:r>
              <a:rPr lang="tr-TR" dirty="0" smtClean="0"/>
              <a:t>	</a:t>
            </a:r>
            <a:r>
              <a:rPr lang="en-US" dirty="0" smtClean="0"/>
              <a:t>AD1PCFGCLR = 1 &lt;&lt; channel; // configure input pin</a:t>
            </a:r>
          </a:p>
          <a:p>
            <a:pPr>
              <a:buNone/>
            </a:pPr>
            <a:r>
              <a:rPr lang="tr-TR" dirty="0" smtClean="0"/>
              <a:t>	</a:t>
            </a:r>
            <a:r>
              <a:rPr lang="en-US" dirty="0" smtClean="0"/>
              <a:t>AD1CON1bits.ON = 1; // turn ADC on</a:t>
            </a:r>
          </a:p>
          <a:p>
            <a:pPr>
              <a:buNone/>
            </a:pPr>
            <a:r>
              <a:rPr lang="tr-TR" dirty="0" smtClean="0"/>
              <a:t>	AD1CON1bits.SAMP = 1; // begin sampling</a:t>
            </a:r>
          </a:p>
          <a:p>
            <a:pPr>
              <a:buNone/>
            </a:pPr>
            <a:r>
              <a:rPr lang="tr-TR" dirty="0" smtClean="0"/>
              <a:t>	</a:t>
            </a:r>
            <a:r>
              <a:rPr lang="en-US" dirty="0" smtClean="0"/>
              <a:t>AD1CON1bits.DONE = 0; // clear DONE flag</a:t>
            </a:r>
          </a:p>
          <a:p>
            <a:pPr>
              <a:buNone/>
            </a:pPr>
            <a:r>
              <a:rPr lang="tr-TR" dirty="0" smtClean="0"/>
              <a:t>}</a:t>
            </a:r>
          </a:p>
          <a:p>
            <a:pPr>
              <a:buNone/>
            </a:pPr>
            <a:endParaRPr lang="tr-TR" dirty="0" smtClean="0"/>
          </a:p>
          <a:p>
            <a:pPr>
              <a:buNone/>
            </a:pPr>
            <a:r>
              <a:rPr lang="tr-TR" dirty="0" smtClean="0"/>
              <a:t>int readadc(void) {</a:t>
            </a:r>
          </a:p>
          <a:p>
            <a:pPr>
              <a:buNone/>
            </a:pPr>
            <a:r>
              <a:rPr lang="tr-TR" dirty="0" smtClean="0"/>
              <a:t>	</a:t>
            </a:r>
            <a:r>
              <a:rPr lang="en-US" dirty="0" smtClean="0"/>
              <a:t>AD1CON1bits.SAMP = 0; // end sampling, star conversion</a:t>
            </a:r>
          </a:p>
          <a:p>
            <a:pPr>
              <a:buNone/>
            </a:pPr>
            <a:r>
              <a:rPr lang="tr-TR" dirty="0" smtClean="0"/>
              <a:t>	</a:t>
            </a:r>
            <a:r>
              <a:rPr lang="en-US" dirty="0" smtClean="0"/>
              <a:t>while (AD1CON1bits.DONE); // wait until DONE</a:t>
            </a:r>
          </a:p>
          <a:p>
            <a:pPr>
              <a:buNone/>
            </a:pPr>
            <a:r>
              <a:rPr lang="tr-TR" dirty="0" smtClean="0"/>
              <a:t>	AD1CON1bits.SAMP = 1; // resume sampling</a:t>
            </a:r>
          </a:p>
          <a:p>
            <a:pPr>
              <a:buNone/>
            </a:pPr>
            <a:r>
              <a:rPr lang="tr-TR" dirty="0" smtClean="0"/>
              <a:t>	</a:t>
            </a:r>
            <a:r>
              <a:rPr lang="en-US" dirty="0" smtClean="0"/>
              <a:t>AD1CON1bits.DONE = 0; // clear DONE flag</a:t>
            </a:r>
          </a:p>
          <a:p>
            <a:pPr>
              <a:buNone/>
            </a:pPr>
            <a:r>
              <a:rPr lang="tr-TR" dirty="0" smtClean="0"/>
              <a:t>	return ADC1BUF0; // return result</a:t>
            </a:r>
          </a:p>
          <a:p>
            <a:pPr>
              <a:buNone/>
            </a:pPr>
            <a:r>
              <a:rPr lang="tr-TR" dirty="0" smtClean="0"/>
              <a:t>}</a:t>
            </a:r>
          </a:p>
          <a:p>
            <a:pPr>
              <a:buNone/>
            </a:pPr>
            <a:endParaRPr lang="tr-TR" dirty="0" smtClean="0"/>
          </a:p>
          <a:p>
            <a:pPr>
              <a:buNone/>
            </a:pPr>
            <a:r>
              <a:rPr lang="tr-TR" dirty="0" smtClean="0"/>
              <a:t>int main(void) {</a:t>
            </a:r>
          </a:p>
          <a:p>
            <a:pPr>
              <a:buNone/>
            </a:pPr>
            <a:r>
              <a:rPr lang="tr-TR" dirty="0" smtClean="0"/>
              <a:t>	int sample;</a:t>
            </a:r>
          </a:p>
          <a:p>
            <a:pPr>
              <a:buNone/>
            </a:pPr>
            <a:r>
              <a:rPr lang="tr-TR" dirty="0" smtClean="0"/>
              <a:t>	initadc(11);</a:t>
            </a:r>
          </a:p>
          <a:p>
            <a:pPr>
              <a:buNone/>
            </a:pPr>
            <a:r>
              <a:rPr lang="tr-TR" dirty="0" smtClean="0"/>
              <a:t>	sample = readadc();</a:t>
            </a:r>
          </a:p>
          <a:p>
            <a:pPr>
              <a:buNone/>
            </a:pPr>
            <a:r>
              <a:rPr lang="tr-TR" dirty="0" smtClean="0"/>
              <a:t>}</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Timers</a:t>
            </a:r>
            <a:endParaRPr lang="tr-TR" dirty="0"/>
          </a:p>
        </p:txBody>
      </p:sp>
      <p:sp>
        <p:nvSpPr>
          <p:cNvPr id="3" name="Content Placeholder 2"/>
          <p:cNvSpPr>
            <a:spLocks noGrp="1"/>
          </p:cNvSpPr>
          <p:nvPr>
            <p:ph idx="1"/>
          </p:nvPr>
        </p:nvSpPr>
        <p:spPr/>
        <p:txBody>
          <a:bodyPr>
            <a:normAutofit/>
          </a:bodyPr>
          <a:lstStyle/>
          <a:p>
            <a:r>
              <a:rPr lang="tr-TR" dirty="0" smtClean="0"/>
              <a:t>T</a:t>
            </a:r>
            <a:r>
              <a:rPr lang="en-US" dirty="0" smtClean="0"/>
              <a:t>imer1 is 16-bit timer </a:t>
            </a:r>
            <a:endParaRPr lang="tr-TR" dirty="0" smtClean="0"/>
          </a:p>
          <a:p>
            <a:r>
              <a:rPr lang="en-US" dirty="0" smtClean="0"/>
              <a:t>2^16-1 or 65,535</a:t>
            </a:r>
            <a:endParaRPr lang="tr-TR" dirty="0" smtClean="0"/>
          </a:p>
          <a:p>
            <a:r>
              <a:rPr lang="en-US" dirty="0" smtClean="0"/>
              <a:t>SYSCLK = 40MHz, </a:t>
            </a:r>
            <a:endParaRPr lang="tr-TR" dirty="0" smtClean="0"/>
          </a:p>
          <a:p>
            <a:r>
              <a:rPr lang="tr-TR" dirty="0" smtClean="0"/>
              <a:t>Prescalers</a:t>
            </a:r>
          </a:p>
          <a:p>
            <a:pPr lvl="1"/>
            <a:r>
              <a:rPr lang="en-US" dirty="0" smtClean="0"/>
              <a:t>1:1, 1:8, 1:64, and 1:256</a:t>
            </a:r>
            <a:endParaRPr lang="tr-TR" dirty="0" smtClean="0"/>
          </a:p>
          <a:p>
            <a:pPr lvl="1"/>
            <a:r>
              <a:rPr lang="tr-TR" dirty="0" smtClean="0"/>
              <a:t>Use T1CONbits.TCKPS=3 for 1:256 scaling</a:t>
            </a:r>
            <a:endParaRPr lang="tr-TR" dirty="0"/>
          </a:p>
          <a:p>
            <a:r>
              <a:rPr lang="tr-TR" dirty="0" smtClean="0"/>
              <a:t>Prescalar: </a:t>
            </a:r>
            <a:r>
              <a:rPr lang="en-US" dirty="0" smtClean="0"/>
              <a:t>1:256, </a:t>
            </a:r>
            <a:r>
              <a:rPr lang="tr-TR" dirty="0" smtClean="0"/>
              <a:t>with 40MHz, </a:t>
            </a:r>
            <a:r>
              <a:rPr lang="en-US" dirty="0" smtClean="0"/>
              <a:t>the timer will be reset every 1/40e6 * 256 * 65535 = 0.419s.</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pPr>
              <a:buNone/>
            </a:pPr>
            <a:r>
              <a:rPr lang="tr-TR" dirty="0" smtClean="0"/>
              <a:t>int analogRead(char analogPIN)</a:t>
            </a:r>
          </a:p>
          <a:p>
            <a:pPr>
              <a:buNone/>
            </a:pPr>
            <a:r>
              <a:rPr lang="tr-TR" dirty="0" smtClean="0"/>
              <a:t>{</a:t>
            </a:r>
          </a:p>
          <a:p>
            <a:pPr>
              <a:buNone/>
            </a:pPr>
            <a:r>
              <a:rPr lang="tr-TR" dirty="0" smtClean="0"/>
              <a:t>	AD1CHS = analogPIN &lt;&lt; 16;       </a:t>
            </a:r>
          </a:p>
          <a:p>
            <a:pPr>
              <a:buNone/>
            </a:pPr>
            <a:r>
              <a:rPr lang="tr-TR" dirty="0" smtClean="0"/>
              <a:t>	// AD1CHS&lt;16:19&gt; controls which analog pin goes to the ADC</a:t>
            </a:r>
          </a:p>
          <a:p>
            <a:pPr>
              <a:buNone/>
            </a:pPr>
            <a:r>
              <a:rPr lang="tr-TR" dirty="0" smtClean="0"/>
              <a:t>	AD1CON1bits.SAMP = 1;           // Begin sampling</a:t>
            </a:r>
          </a:p>
          <a:p>
            <a:pPr>
              <a:buNone/>
            </a:pPr>
            <a:r>
              <a:rPr lang="tr-TR" dirty="0" smtClean="0"/>
              <a:t>	while( AD1CON1bits.SAMP );      </a:t>
            </a:r>
          </a:p>
          <a:p>
            <a:pPr>
              <a:buNone/>
            </a:pPr>
            <a:r>
              <a:rPr lang="tr-TR" dirty="0" smtClean="0"/>
              <a:t>	// wait until acquisition is done</a:t>
            </a:r>
          </a:p>
          <a:p>
            <a:pPr>
              <a:buNone/>
            </a:pPr>
            <a:r>
              <a:rPr lang="tr-TR" dirty="0" smtClean="0"/>
              <a:t>	while(  AD1CON1bits.DONE );    </a:t>
            </a:r>
          </a:p>
          <a:p>
            <a:pPr>
              <a:buNone/>
            </a:pPr>
            <a:r>
              <a:rPr lang="tr-TR" dirty="0" smtClean="0"/>
              <a:t>	// wait until conversion done</a:t>
            </a:r>
          </a:p>
          <a:p>
            <a:pPr>
              <a:buNone/>
            </a:pPr>
            <a:r>
              <a:rPr lang="tr-TR" dirty="0" smtClean="0"/>
              <a:t>	return ADC1BUF0;                // result stored in ADC1BUF0</a:t>
            </a:r>
          </a:p>
          <a:p>
            <a:pPr>
              <a:buNone/>
            </a:pPr>
            <a:r>
              <a:rPr lang="tr-TR" dirty="0" smtClean="0"/>
              <a:t>}</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DAC Conversion</a:t>
            </a:r>
            <a:endParaRPr lang="tr-TR" dirty="0"/>
          </a:p>
        </p:txBody>
      </p:sp>
      <p:sp>
        <p:nvSpPr>
          <p:cNvPr id="3" name="Content Placeholder 2"/>
          <p:cNvSpPr>
            <a:spLocks noGrp="1"/>
          </p:cNvSpPr>
          <p:nvPr>
            <p:ph idx="1"/>
          </p:nvPr>
        </p:nvSpPr>
        <p:spPr/>
        <p:txBody>
          <a:bodyPr>
            <a:normAutofit/>
          </a:bodyPr>
          <a:lstStyle/>
          <a:p>
            <a:r>
              <a:rPr lang="tr-TR" dirty="0" smtClean="0"/>
              <a:t>No built-in DACs </a:t>
            </a:r>
          </a:p>
          <a:p>
            <a:r>
              <a:rPr lang="tr-TR" dirty="0" smtClean="0"/>
              <a:t>Some accept N-parallel wires </a:t>
            </a:r>
          </a:p>
          <a:p>
            <a:r>
              <a:rPr lang="tr-TR" dirty="0" smtClean="0"/>
              <a:t>Some accept serial (such as SPI)</a:t>
            </a:r>
          </a:p>
          <a:p>
            <a:r>
              <a:rPr lang="tr-TR" dirty="0" smtClean="0"/>
              <a:t>Flexible voltage vs. not </a:t>
            </a:r>
          </a:p>
          <a:p>
            <a:r>
              <a:rPr lang="tr-TR" dirty="0" smtClean="0"/>
              <a:t>May need an op-amp</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09600" y="0"/>
            <a:ext cx="7848600" cy="1143000"/>
          </a:xfrm>
        </p:spPr>
        <p:txBody>
          <a:bodyPr/>
          <a:lstStyle/>
          <a:p>
            <a:r>
              <a:rPr lang="en-US" sz="4000"/>
              <a:t>DAC vs. ADC</a:t>
            </a:r>
          </a:p>
        </p:txBody>
      </p:sp>
      <p:sp>
        <p:nvSpPr>
          <p:cNvPr id="126979" name="Rectangle 3"/>
          <p:cNvSpPr>
            <a:spLocks noGrp="1" noChangeArrowheads="1"/>
          </p:cNvSpPr>
          <p:nvPr>
            <p:ph type="body" idx="1"/>
          </p:nvPr>
        </p:nvSpPr>
        <p:spPr>
          <a:xfrm>
            <a:off x="381000" y="990600"/>
            <a:ext cx="8229600" cy="5410200"/>
          </a:xfrm>
        </p:spPr>
        <p:txBody>
          <a:bodyPr/>
          <a:lstStyle/>
          <a:p>
            <a:pPr marL="0" indent="0">
              <a:spcBef>
                <a:spcPct val="0"/>
              </a:spcBef>
              <a:buFontTx/>
              <a:buNone/>
            </a:pPr>
            <a:r>
              <a:rPr lang="en-US" sz="2400" b="1" dirty="0"/>
              <a:t>DAC</a:t>
            </a:r>
            <a:r>
              <a:rPr lang="en-US" sz="2400" dirty="0"/>
              <a:t>:</a:t>
            </a:r>
          </a:p>
          <a:p>
            <a:pPr marL="0" indent="0">
              <a:spcBef>
                <a:spcPct val="0"/>
              </a:spcBef>
              <a:buFontTx/>
              <a:buNone/>
            </a:pPr>
            <a:endParaRPr lang="tr-TR" sz="2400" i="1" dirty="0" smtClean="0"/>
          </a:p>
          <a:p>
            <a:pPr marL="0" indent="0">
              <a:spcBef>
                <a:spcPct val="0"/>
              </a:spcBef>
              <a:buFontTx/>
              <a:buNone/>
            </a:pPr>
            <a:r>
              <a:rPr lang="en-US" sz="2400" i="1" dirty="0" smtClean="0"/>
              <a:t>n </a:t>
            </a:r>
            <a:r>
              <a:rPr lang="en-US" sz="2400" dirty="0"/>
              <a:t>digital inputs for digital encoding </a:t>
            </a:r>
            <a:r>
              <a:rPr lang="en-US" sz="2400" i="1" dirty="0"/>
              <a:t>d</a:t>
            </a:r>
          </a:p>
          <a:p>
            <a:pPr marL="0" indent="0">
              <a:spcBef>
                <a:spcPct val="0"/>
              </a:spcBef>
              <a:buFontTx/>
              <a:buNone/>
            </a:pPr>
            <a:r>
              <a:rPr lang="en-US" sz="2400" dirty="0"/>
              <a:t>analog input for </a:t>
            </a:r>
            <a:r>
              <a:rPr lang="en-US" sz="2400" i="1" dirty="0" err="1"/>
              <a:t>Vmax</a:t>
            </a:r>
            <a:endParaRPr lang="en-US" sz="2400" i="1" dirty="0"/>
          </a:p>
          <a:p>
            <a:pPr marL="0" indent="0">
              <a:spcBef>
                <a:spcPct val="0"/>
              </a:spcBef>
              <a:buFontTx/>
              <a:buNone/>
            </a:pPr>
            <a:r>
              <a:rPr lang="en-US" sz="2400" dirty="0"/>
              <a:t>analog output </a:t>
            </a:r>
            <a:r>
              <a:rPr lang="en-US" sz="2400" i="1" dirty="0"/>
              <a:t>a</a:t>
            </a:r>
          </a:p>
          <a:p>
            <a:pPr marL="0" indent="0">
              <a:spcBef>
                <a:spcPct val="0"/>
              </a:spcBef>
              <a:buFontTx/>
              <a:buNone/>
            </a:pPr>
            <a:endParaRPr lang="en-US" sz="2400" dirty="0"/>
          </a:p>
        </p:txBody>
      </p:sp>
      <p:sp>
        <p:nvSpPr>
          <p:cNvPr id="127049" name="Rectangle 73"/>
          <p:cNvSpPr>
            <a:spLocks noChangeArrowheads="1"/>
          </p:cNvSpPr>
          <p:nvPr/>
        </p:nvSpPr>
        <p:spPr bwMode="auto">
          <a:xfrm>
            <a:off x="6324600" y="1066800"/>
            <a:ext cx="22098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a:t>DAC</a:t>
            </a:r>
          </a:p>
        </p:txBody>
      </p:sp>
      <p:sp>
        <p:nvSpPr>
          <p:cNvPr id="127050" name="Line 74"/>
          <p:cNvSpPr>
            <a:spLocks noChangeShapeType="1"/>
          </p:cNvSpPr>
          <p:nvPr/>
        </p:nvSpPr>
        <p:spPr bwMode="auto">
          <a:xfrm>
            <a:off x="6477000" y="685800"/>
            <a:ext cx="0" cy="381000"/>
          </a:xfrm>
          <a:prstGeom prst="line">
            <a:avLst/>
          </a:prstGeom>
          <a:noFill/>
          <a:ln w="9525">
            <a:solidFill>
              <a:schemeClr val="tx1"/>
            </a:solidFill>
            <a:round/>
            <a:headEnd/>
            <a:tailEnd type="triangle" w="med" len="med"/>
          </a:ln>
          <a:effectLst/>
        </p:spPr>
        <p:txBody>
          <a:bodyPr/>
          <a:lstStyle/>
          <a:p>
            <a:endParaRPr lang="tr-TR"/>
          </a:p>
        </p:txBody>
      </p:sp>
      <p:sp>
        <p:nvSpPr>
          <p:cNvPr id="127051" name="Line 75"/>
          <p:cNvSpPr>
            <a:spLocks noChangeShapeType="1"/>
          </p:cNvSpPr>
          <p:nvPr/>
        </p:nvSpPr>
        <p:spPr bwMode="auto">
          <a:xfrm>
            <a:off x="5715000" y="1295400"/>
            <a:ext cx="609600" cy="0"/>
          </a:xfrm>
          <a:prstGeom prst="line">
            <a:avLst/>
          </a:prstGeom>
          <a:noFill/>
          <a:ln w="9525">
            <a:solidFill>
              <a:schemeClr val="tx1"/>
            </a:solidFill>
            <a:round/>
            <a:headEnd/>
            <a:tailEnd type="triangle" w="med" len="med"/>
          </a:ln>
          <a:effectLst/>
        </p:spPr>
        <p:txBody>
          <a:bodyPr/>
          <a:lstStyle/>
          <a:p>
            <a:endParaRPr lang="tr-TR"/>
          </a:p>
        </p:txBody>
      </p:sp>
      <p:sp>
        <p:nvSpPr>
          <p:cNvPr id="127052" name="Line 76"/>
          <p:cNvSpPr>
            <a:spLocks noChangeShapeType="1"/>
          </p:cNvSpPr>
          <p:nvPr/>
        </p:nvSpPr>
        <p:spPr bwMode="auto">
          <a:xfrm>
            <a:off x="5715000" y="1524000"/>
            <a:ext cx="609600" cy="0"/>
          </a:xfrm>
          <a:prstGeom prst="line">
            <a:avLst/>
          </a:prstGeom>
          <a:noFill/>
          <a:ln w="9525">
            <a:solidFill>
              <a:schemeClr val="tx1"/>
            </a:solidFill>
            <a:round/>
            <a:headEnd/>
            <a:tailEnd type="triangle" w="med" len="med"/>
          </a:ln>
          <a:effectLst/>
        </p:spPr>
        <p:txBody>
          <a:bodyPr/>
          <a:lstStyle/>
          <a:p>
            <a:endParaRPr lang="tr-TR"/>
          </a:p>
        </p:txBody>
      </p:sp>
      <p:sp>
        <p:nvSpPr>
          <p:cNvPr id="127053" name="Line 77"/>
          <p:cNvSpPr>
            <a:spLocks noChangeShapeType="1"/>
          </p:cNvSpPr>
          <p:nvPr/>
        </p:nvSpPr>
        <p:spPr bwMode="auto">
          <a:xfrm>
            <a:off x="5715000" y="2133600"/>
            <a:ext cx="609600" cy="0"/>
          </a:xfrm>
          <a:prstGeom prst="line">
            <a:avLst/>
          </a:prstGeom>
          <a:noFill/>
          <a:ln w="9525">
            <a:solidFill>
              <a:schemeClr val="tx1"/>
            </a:solidFill>
            <a:round/>
            <a:headEnd/>
            <a:tailEnd type="triangle" w="med" len="med"/>
          </a:ln>
          <a:effectLst/>
        </p:spPr>
        <p:txBody>
          <a:bodyPr/>
          <a:lstStyle/>
          <a:p>
            <a:endParaRPr lang="tr-TR"/>
          </a:p>
        </p:txBody>
      </p:sp>
      <p:sp>
        <p:nvSpPr>
          <p:cNvPr id="127054" name="Text Box 78"/>
          <p:cNvSpPr txBox="1">
            <a:spLocks noChangeArrowheads="1"/>
          </p:cNvSpPr>
          <p:nvPr/>
        </p:nvSpPr>
        <p:spPr bwMode="auto">
          <a:xfrm>
            <a:off x="6461125" y="696913"/>
            <a:ext cx="619125" cy="304800"/>
          </a:xfrm>
          <a:prstGeom prst="rect">
            <a:avLst/>
          </a:prstGeom>
          <a:noFill/>
          <a:ln w="9525">
            <a:noFill/>
            <a:miter lim="800000"/>
            <a:headEnd/>
            <a:tailEnd/>
          </a:ln>
          <a:effectLst/>
        </p:spPr>
        <p:txBody>
          <a:bodyPr wrap="none">
            <a:spAutoFit/>
          </a:bodyPr>
          <a:lstStyle/>
          <a:p>
            <a:r>
              <a:rPr lang="en-US" sz="1400" b="1" i="1"/>
              <a:t>Vmax</a:t>
            </a:r>
          </a:p>
        </p:txBody>
      </p:sp>
      <p:sp>
        <p:nvSpPr>
          <p:cNvPr id="127055" name="Text Box 79"/>
          <p:cNvSpPr txBox="1">
            <a:spLocks noChangeArrowheads="1"/>
          </p:cNvSpPr>
          <p:nvPr/>
        </p:nvSpPr>
        <p:spPr bwMode="auto">
          <a:xfrm>
            <a:off x="5394325" y="1154113"/>
            <a:ext cx="361950" cy="304800"/>
          </a:xfrm>
          <a:prstGeom prst="rect">
            <a:avLst/>
          </a:prstGeom>
          <a:noFill/>
          <a:ln w="9525">
            <a:noFill/>
            <a:miter lim="800000"/>
            <a:headEnd/>
            <a:tailEnd/>
          </a:ln>
          <a:effectLst/>
        </p:spPr>
        <p:txBody>
          <a:bodyPr wrap="none">
            <a:spAutoFit/>
          </a:bodyPr>
          <a:lstStyle/>
          <a:p>
            <a:r>
              <a:rPr lang="en-US" sz="1400" b="1" i="1"/>
              <a:t>x0</a:t>
            </a:r>
          </a:p>
        </p:txBody>
      </p:sp>
      <p:sp>
        <p:nvSpPr>
          <p:cNvPr id="127056" name="Text Box 80"/>
          <p:cNvSpPr txBox="1">
            <a:spLocks noChangeArrowheads="1"/>
          </p:cNvSpPr>
          <p:nvPr/>
        </p:nvSpPr>
        <p:spPr bwMode="auto">
          <a:xfrm>
            <a:off x="5410200" y="1371600"/>
            <a:ext cx="361950" cy="304800"/>
          </a:xfrm>
          <a:prstGeom prst="rect">
            <a:avLst/>
          </a:prstGeom>
          <a:noFill/>
          <a:ln w="9525">
            <a:noFill/>
            <a:miter lim="800000"/>
            <a:headEnd/>
            <a:tailEnd/>
          </a:ln>
          <a:effectLst/>
        </p:spPr>
        <p:txBody>
          <a:bodyPr wrap="none">
            <a:spAutoFit/>
          </a:bodyPr>
          <a:lstStyle/>
          <a:p>
            <a:r>
              <a:rPr lang="en-US" sz="1400" b="1" i="1"/>
              <a:t>x1</a:t>
            </a:r>
          </a:p>
        </p:txBody>
      </p:sp>
      <p:sp>
        <p:nvSpPr>
          <p:cNvPr id="127057" name="Text Box 81"/>
          <p:cNvSpPr txBox="1">
            <a:spLocks noChangeArrowheads="1"/>
          </p:cNvSpPr>
          <p:nvPr/>
        </p:nvSpPr>
        <p:spPr bwMode="auto">
          <a:xfrm>
            <a:off x="5334000" y="1981200"/>
            <a:ext cx="549275" cy="304800"/>
          </a:xfrm>
          <a:prstGeom prst="rect">
            <a:avLst/>
          </a:prstGeom>
          <a:noFill/>
          <a:ln w="9525">
            <a:noFill/>
            <a:miter lim="800000"/>
            <a:headEnd/>
            <a:tailEnd/>
          </a:ln>
          <a:effectLst/>
        </p:spPr>
        <p:txBody>
          <a:bodyPr wrap="none">
            <a:spAutoFit/>
          </a:bodyPr>
          <a:lstStyle/>
          <a:p>
            <a:r>
              <a:rPr lang="en-US" sz="1400" b="1" i="1"/>
              <a:t>Xn-1</a:t>
            </a:r>
          </a:p>
        </p:txBody>
      </p:sp>
      <p:sp>
        <p:nvSpPr>
          <p:cNvPr id="127058" name="Text Box 82"/>
          <p:cNvSpPr txBox="1">
            <a:spLocks noChangeArrowheads="1"/>
          </p:cNvSpPr>
          <p:nvPr/>
        </p:nvSpPr>
        <p:spPr bwMode="auto">
          <a:xfrm>
            <a:off x="5486400" y="1676400"/>
            <a:ext cx="361950" cy="304800"/>
          </a:xfrm>
          <a:prstGeom prst="rect">
            <a:avLst/>
          </a:prstGeom>
          <a:noFill/>
          <a:ln w="9525">
            <a:noFill/>
            <a:miter lim="800000"/>
            <a:headEnd/>
            <a:tailEnd/>
          </a:ln>
          <a:effectLst/>
        </p:spPr>
        <p:txBody>
          <a:bodyPr wrap="none">
            <a:spAutoFit/>
          </a:bodyPr>
          <a:lstStyle/>
          <a:p>
            <a:r>
              <a:rPr lang="en-US" sz="1400" b="1" i="1"/>
              <a:t>…</a:t>
            </a:r>
          </a:p>
        </p:txBody>
      </p:sp>
      <p:sp>
        <p:nvSpPr>
          <p:cNvPr id="127059" name="Line 83"/>
          <p:cNvSpPr>
            <a:spLocks noChangeShapeType="1"/>
          </p:cNvSpPr>
          <p:nvPr/>
        </p:nvSpPr>
        <p:spPr bwMode="auto">
          <a:xfrm>
            <a:off x="8534400" y="1752600"/>
            <a:ext cx="457200" cy="0"/>
          </a:xfrm>
          <a:prstGeom prst="line">
            <a:avLst/>
          </a:prstGeom>
          <a:noFill/>
          <a:ln w="9525">
            <a:solidFill>
              <a:schemeClr val="tx1"/>
            </a:solidFill>
            <a:round/>
            <a:headEnd/>
            <a:tailEnd type="triangle" w="med" len="med"/>
          </a:ln>
          <a:effectLst/>
        </p:spPr>
        <p:txBody>
          <a:bodyPr/>
          <a:lstStyle/>
          <a:p>
            <a:endParaRPr lang="tr-TR"/>
          </a:p>
        </p:txBody>
      </p:sp>
      <p:sp>
        <p:nvSpPr>
          <p:cNvPr id="127060" name="Text Box 84"/>
          <p:cNvSpPr txBox="1">
            <a:spLocks noChangeArrowheads="1"/>
          </p:cNvSpPr>
          <p:nvPr/>
        </p:nvSpPr>
        <p:spPr bwMode="auto">
          <a:xfrm>
            <a:off x="8534400" y="1828800"/>
            <a:ext cx="273050" cy="304800"/>
          </a:xfrm>
          <a:prstGeom prst="rect">
            <a:avLst/>
          </a:prstGeom>
          <a:noFill/>
          <a:ln w="9525">
            <a:noFill/>
            <a:miter lim="800000"/>
            <a:headEnd/>
            <a:tailEnd/>
          </a:ln>
          <a:effectLst/>
        </p:spPr>
        <p:txBody>
          <a:bodyPr wrap="none">
            <a:spAutoFit/>
          </a:bodyPr>
          <a:lstStyle/>
          <a:p>
            <a:r>
              <a:rPr lang="en-US" sz="1400" b="1" i="1"/>
              <a:t>a</a:t>
            </a:r>
          </a:p>
        </p:txBody>
      </p:sp>
      <p:pic>
        <p:nvPicPr>
          <p:cNvPr id="16" name="Picture 2"/>
          <p:cNvPicPr>
            <a:picLocks noChangeAspect="1" noChangeArrowheads="1"/>
          </p:cNvPicPr>
          <p:nvPr/>
        </p:nvPicPr>
        <p:blipFill>
          <a:blip r:embed="rId2" cstate="print"/>
          <a:srcRect/>
          <a:stretch>
            <a:fillRect/>
          </a:stretch>
        </p:blipFill>
        <p:spPr bwMode="auto">
          <a:xfrm>
            <a:off x="1043608" y="3933056"/>
            <a:ext cx="5743575" cy="2409825"/>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4644008" y="2708920"/>
            <a:ext cx="3829050" cy="15716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Examples</a:t>
            </a:r>
            <a:endParaRPr lang="tr-TR" dirty="0"/>
          </a:p>
        </p:txBody>
      </p:sp>
      <p:sp>
        <p:nvSpPr>
          <p:cNvPr id="3" name="Content Placeholder 2"/>
          <p:cNvSpPr>
            <a:spLocks noGrp="1"/>
          </p:cNvSpPr>
          <p:nvPr>
            <p:ph idx="1"/>
          </p:nvPr>
        </p:nvSpPr>
        <p:spPr/>
        <p:txBody>
          <a:bodyPr/>
          <a:lstStyle/>
          <a:p>
            <a:r>
              <a:rPr lang="tr-TR" dirty="0" smtClean="0"/>
              <a:t>AD558 8-bit parallel DAC</a:t>
            </a:r>
          </a:p>
          <a:p>
            <a:pPr lvl="1"/>
            <a:r>
              <a:rPr lang="tr-TR" dirty="0" smtClean="0"/>
              <a:t>analog.com</a:t>
            </a:r>
          </a:p>
          <a:p>
            <a:r>
              <a:rPr lang="tr-TR" dirty="0" smtClean="0"/>
              <a:t>LTC1257 12‐bit serial DAC</a:t>
            </a:r>
          </a:p>
          <a:p>
            <a:pPr lvl="1"/>
            <a:r>
              <a:rPr lang="tr-TR" dirty="0" smtClean="0"/>
              <a:t>linear.com</a:t>
            </a:r>
          </a:p>
          <a:p>
            <a:r>
              <a:rPr lang="tr-TR" dirty="0" smtClean="0"/>
              <a:t>Texas Instruments also makes</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DAC Circuit</a:t>
            </a:r>
            <a:endParaRPr lang="tr-TR" dirty="0"/>
          </a:p>
        </p:txBody>
      </p:sp>
      <p:sp>
        <p:nvSpPr>
          <p:cNvPr id="3" name="Content Placeholder 2"/>
          <p:cNvSpPr>
            <a:spLocks noGrp="1"/>
          </p:cNvSpPr>
          <p:nvPr>
            <p:ph idx="1"/>
          </p:nvPr>
        </p:nvSpPr>
        <p:spPr/>
        <p:txBody>
          <a:bodyPr/>
          <a:lstStyle/>
          <a:p>
            <a:endParaRPr lang="tr-TR"/>
          </a:p>
        </p:txBody>
      </p:sp>
      <p:pic>
        <p:nvPicPr>
          <p:cNvPr id="5122" name="Picture 2"/>
          <p:cNvPicPr>
            <a:picLocks noChangeAspect="1" noChangeArrowheads="1"/>
          </p:cNvPicPr>
          <p:nvPr/>
        </p:nvPicPr>
        <p:blipFill>
          <a:blip r:embed="rId2" cstate="print"/>
          <a:srcRect/>
          <a:stretch>
            <a:fillRect/>
          </a:stretch>
        </p:blipFill>
        <p:spPr bwMode="auto">
          <a:xfrm>
            <a:off x="1979712" y="1530244"/>
            <a:ext cx="4786114" cy="485108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DAC sine and triangle waves</a:t>
            </a:r>
            <a:endParaRPr lang="tr-TR" dirty="0"/>
          </a:p>
        </p:txBody>
      </p:sp>
      <p:sp>
        <p:nvSpPr>
          <p:cNvPr id="3" name="Content Placeholder 2"/>
          <p:cNvSpPr>
            <a:spLocks noGrp="1"/>
          </p:cNvSpPr>
          <p:nvPr>
            <p:ph idx="1"/>
          </p:nvPr>
        </p:nvSpPr>
        <p:spPr>
          <a:xfrm>
            <a:off x="457200" y="1340768"/>
            <a:ext cx="8229600" cy="5517232"/>
          </a:xfrm>
        </p:spPr>
        <p:txBody>
          <a:bodyPr>
            <a:normAutofit fontScale="47500" lnSpcReduction="20000"/>
          </a:bodyPr>
          <a:lstStyle/>
          <a:p>
            <a:pPr>
              <a:buNone/>
            </a:pPr>
            <a:r>
              <a:rPr lang="tr-TR" dirty="0" smtClean="0"/>
              <a:t>#include &lt;P32xxxx.h&gt;</a:t>
            </a:r>
          </a:p>
          <a:p>
            <a:pPr>
              <a:buNone/>
            </a:pPr>
            <a:r>
              <a:rPr lang="tr-TR" dirty="0" smtClean="0"/>
              <a:t>#include &lt;math.h&gt;</a:t>
            </a:r>
          </a:p>
          <a:p>
            <a:pPr>
              <a:buNone/>
            </a:pPr>
            <a:r>
              <a:rPr lang="tr-TR" dirty="0" smtClean="0"/>
              <a:t>#define NUMPTS 64</a:t>
            </a:r>
          </a:p>
          <a:p>
            <a:pPr>
              <a:buNone/>
            </a:pPr>
            <a:r>
              <a:rPr lang="tr-TR" dirty="0" smtClean="0"/>
              <a:t>int sine[NUMPTS], triangle[NUMPTS];</a:t>
            </a:r>
          </a:p>
          <a:p>
            <a:pPr>
              <a:buNone/>
            </a:pPr>
            <a:r>
              <a:rPr lang="en-US" dirty="0" smtClean="0"/>
              <a:t>void initio(</a:t>
            </a:r>
            <a:r>
              <a:rPr lang="en-US" dirty="0" err="1" smtClean="0"/>
              <a:t>int</a:t>
            </a:r>
            <a:r>
              <a:rPr lang="en-US" dirty="0" smtClean="0"/>
              <a:t> freq) { // 5-605 Hz frequency</a:t>
            </a:r>
          </a:p>
          <a:p>
            <a:pPr>
              <a:buNone/>
            </a:pPr>
            <a:r>
              <a:rPr lang="tr-TR" dirty="0" smtClean="0"/>
              <a:t>	</a:t>
            </a:r>
            <a:r>
              <a:rPr lang="fr-FR" dirty="0" smtClean="0"/>
              <a:t>TRISD = 0xFF00; // PORT D outputs</a:t>
            </a:r>
            <a:endParaRPr lang="tr-TR" dirty="0" smtClean="0"/>
          </a:p>
          <a:p>
            <a:pPr>
              <a:buNone/>
            </a:pPr>
            <a:endParaRPr lang="fr-FR" dirty="0" smtClean="0"/>
          </a:p>
          <a:p>
            <a:pPr>
              <a:buNone/>
            </a:pPr>
            <a:r>
              <a:rPr lang="tr-TR" dirty="0" smtClean="0"/>
              <a:t>	</a:t>
            </a:r>
            <a:r>
              <a:rPr lang="en-US" dirty="0" smtClean="0"/>
              <a:t>SPI2CONbits.ON = 0; // disable to reset state</a:t>
            </a:r>
          </a:p>
          <a:p>
            <a:pPr>
              <a:buNone/>
            </a:pPr>
            <a:r>
              <a:rPr lang="tr-TR" dirty="0" smtClean="0"/>
              <a:t>	SPI2BRG = 9; // 1 MHz SPI clock</a:t>
            </a:r>
          </a:p>
          <a:p>
            <a:pPr>
              <a:buNone/>
            </a:pPr>
            <a:r>
              <a:rPr lang="tr-TR" dirty="0" smtClean="0"/>
              <a:t>	SPI2CONbits.MSTEN = 1; // enable master mode</a:t>
            </a:r>
          </a:p>
          <a:p>
            <a:pPr>
              <a:buNone/>
            </a:pPr>
            <a:r>
              <a:rPr lang="tr-TR" dirty="0" smtClean="0"/>
              <a:t>	</a:t>
            </a:r>
            <a:r>
              <a:rPr lang="en-US" dirty="0" smtClean="0"/>
              <a:t>SPI2CONbits.CKE = 1; // set clock-to-data timing</a:t>
            </a:r>
          </a:p>
          <a:p>
            <a:pPr>
              <a:buNone/>
            </a:pPr>
            <a:r>
              <a:rPr lang="tr-TR" dirty="0" smtClean="0"/>
              <a:t>	</a:t>
            </a:r>
            <a:r>
              <a:rPr lang="fr-FR" dirty="0" err="1" smtClean="0"/>
              <a:t>SPI2CONbits.MODE16</a:t>
            </a:r>
            <a:r>
              <a:rPr lang="fr-FR" dirty="0" smtClean="0"/>
              <a:t> = 1; // </a:t>
            </a:r>
            <a:r>
              <a:rPr lang="fr-FR" dirty="0" err="1" smtClean="0"/>
              <a:t>activate</a:t>
            </a:r>
            <a:r>
              <a:rPr lang="fr-FR" dirty="0" smtClean="0"/>
              <a:t> 16-bit mode</a:t>
            </a:r>
          </a:p>
          <a:p>
            <a:pPr>
              <a:buNone/>
            </a:pPr>
            <a:r>
              <a:rPr lang="tr-TR" dirty="0" smtClean="0"/>
              <a:t>	</a:t>
            </a:r>
            <a:r>
              <a:rPr lang="en-US" dirty="0" smtClean="0"/>
              <a:t>SPI2CONbits.ON = 1; // turn SPI on</a:t>
            </a:r>
          </a:p>
          <a:p>
            <a:pPr>
              <a:buNone/>
            </a:pPr>
            <a:r>
              <a:rPr lang="tr-TR" dirty="0" smtClean="0"/>
              <a:t>	</a:t>
            </a:r>
          </a:p>
          <a:p>
            <a:pPr>
              <a:buNone/>
            </a:pPr>
            <a:r>
              <a:rPr lang="tr-TR" dirty="0" smtClean="0"/>
              <a:t>	</a:t>
            </a:r>
            <a:r>
              <a:rPr lang="en-US" dirty="0" smtClean="0"/>
              <a:t>TRISF = 0xFFFE; // make RF0 an output (load and </a:t>
            </a:r>
            <a:r>
              <a:rPr lang="en-US" dirty="0" err="1" smtClean="0"/>
              <a:t>ce</a:t>
            </a:r>
            <a:r>
              <a:rPr lang="en-US" dirty="0" smtClean="0"/>
              <a:t>)</a:t>
            </a:r>
          </a:p>
          <a:p>
            <a:pPr>
              <a:buNone/>
            </a:pPr>
            <a:r>
              <a:rPr lang="tr-TR" dirty="0" smtClean="0"/>
              <a:t>	</a:t>
            </a:r>
            <a:r>
              <a:rPr lang="da-DK" dirty="0" smtClean="0"/>
              <a:t>PORTFbits.RF0 = 1; // set RF0 = 1</a:t>
            </a:r>
          </a:p>
          <a:p>
            <a:pPr>
              <a:buNone/>
            </a:pPr>
            <a:r>
              <a:rPr lang="tr-TR" dirty="0" smtClean="0"/>
              <a:t>	</a:t>
            </a:r>
          </a:p>
          <a:p>
            <a:pPr>
              <a:buNone/>
            </a:pPr>
            <a:r>
              <a:rPr lang="tr-TR" dirty="0" smtClean="0"/>
              <a:t>	PR1 = (20e6/NUMPTS)/freq – 1; // set period register for frequency</a:t>
            </a:r>
          </a:p>
          <a:p>
            <a:pPr>
              <a:buNone/>
            </a:pPr>
            <a:r>
              <a:rPr lang="tr-TR" dirty="0" smtClean="0"/>
              <a:t>	</a:t>
            </a:r>
          </a:p>
          <a:p>
            <a:pPr>
              <a:buNone/>
            </a:pPr>
            <a:r>
              <a:rPr lang="tr-TR" dirty="0" smtClean="0"/>
              <a:t>	</a:t>
            </a:r>
            <a:r>
              <a:rPr lang="en-US" dirty="0" smtClean="0"/>
              <a:t>T1CONbits.ON = 1; // turn Timer1 on</a:t>
            </a:r>
          </a:p>
          <a:p>
            <a:pPr>
              <a:buNone/>
            </a:pPr>
            <a:r>
              <a:rPr lang="tr-TR" dirty="0" smtClean="0"/>
              <a:t>}</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DAC Cont’d</a:t>
            </a:r>
            <a:endParaRPr lang="tr-TR" dirty="0"/>
          </a:p>
        </p:txBody>
      </p:sp>
      <p:sp>
        <p:nvSpPr>
          <p:cNvPr id="3" name="Content Placeholder 2"/>
          <p:cNvSpPr>
            <a:spLocks noGrp="1"/>
          </p:cNvSpPr>
          <p:nvPr>
            <p:ph idx="1"/>
          </p:nvPr>
        </p:nvSpPr>
        <p:spPr>
          <a:xfrm>
            <a:off x="457200" y="1600200"/>
            <a:ext cx="8229600" cy="4997152"/>
          </a:xfrm>
        </p:spPr>
        <p:txBody>
          <a:bodyPr>
            <a:normAutofit fontScale="40000" lnSpcReduction="20000"/>
          </a:bodyPr>
          <a:lstStyle/>
          <a:p>
            <a:pPr>
              <a:buNone/>
            </a:pPr>
            <a:r>
              <a:rPr lang="tr-TR" dirty="0" smtClean="0"/>
              <a:t>void initwavetables(void) {</a:t>
            </a:r>
          </a:p>
          <a:p>
            <a:pPr>
              <a:buNone/>
            </a:pPr>
            <a:r>
              <a:rPr lang="tr-TR" dirty="0" smtClean="0"/>
              <a:t>	int i;</a:t>
            </a:r>
          </a:p>
          <a:p>
            <a:pPr>
              <a:buNone/>
            </a:pPr>
            <a:r>
              <a:rPr lang="tr-TR" dirty="0" smtClean="0"/>
              <a:t>	for (i=0; i&lt;NUMPTS; i++) {</a:t>
            </a:r>
          </a:p>
          <a:p>
            <a:pPr>
              <a:buNone/>
            </a:pPr>
            <a:r>
              <a:rPr lang="tr-TR" dirty="0" smtClean="0"/>
              <a:t>		sine[i] = 2047*(sin(2*3.14159*i/NUMPTS) + 1); // 12-bit</a:t>
            </a:r>
          </a:p>
          <a:p>
            <a:pPr>
              <a:buNone/>
            </a:pPr>
            <a:r>
              <a:rPr lang="tr-TR" dirty="0" smtClean="0"/>
              <a:t>		</a:t>
            </a:r>
            <a:r>
              <a:rPr lang="en-US" dirty="0" smtClean="0"/>
              <a:t>if (</a:t>
            </a:r>
            <a:r>
              <a:rPr lang="en-US" dirty="0" err="1" smtClean="0"/>
              <a:t>i</a:t>
            </a:r>
            <a:r>
              <a:rPr lang="en-US" dirty="0" smtClean="0"/>
              <a:t>&lt;NUMPTS/2) triangle[</a:t>
            </a:r>
            <a:r>
              <a:rPr lang="en-US" dirty="0" err="1" smtClean="0"/>
              <a:t>i</a:t>
            </a:r>
            <a:r>
              <a:rPr lang="en-US" dirty="0" smtClean="0"/>
              <a:t>] = </a:t>
            </a:r>
            <a:r>
              <a:rPr lang="en-US" dirty="0" err="1" smtClean="0"/>
              <a:t>i</a:t>
            </a:r>
            <a:r>
              <a:rPr lang="en-US" dirty="0" smtClean="0"/>
              <a:t>*511/NUMPTS; // 8-bit</a:t>
            </a:r>
          </a:p>
          <a:p>
            <a:pPr>
              <a:buNone/>
            </a:pPr>
            <a:r>
              <a:rPr lang="tr-TR" dirty="0" smtClean="0"/>
              <a:t>		else triangle[i] = 510 – i*511/NUMPTS;</a:t>
            </a:r>
          </a:p>
          <a:p>
            <a:pPr>
              <a:buNone/>
            </a:pPr>
            <a:r>
              <a:rPr lang="tr-TR" dirty="0" smtClean="0"/>
              <a:t>	}</a:t>
            </a:r>
          </a:p>
          <a:p>
            <a:pPr>
              <a:buNone/>
            </a:pPr>
            <a:r>
              <a:rPr lang="tr-TR" dirty="0" smtClean="0"/>
              <a:t>}</a:t>
            </a:r>
          </a:p>
          <a:p>
            <a:pPr>
              <a:buNone/>
            </a:pPr>
            <a:endParaRPr lang="tr-TR" dirty="0" smtClean="0"/>
          </a:p>
          <a:p>
            <a:pPr>
              <a:buNone/>
            </a:pPr>
            <a:r>
              <a:rPr lang="tr-TR" dirty="0" smtClean="0"/>
              <a:t>void genwaves(void) {</a:t>
            </a:r>
          </a:p>
          <a:p>
            <a:pPr>
              <a:buNone/>
            </a:pPr>
            <a:r>
              <a:rPr lang="tr-TR" dirty="0" smtClean="0"/>
              <a:t>	int I;</a:t>
            </a:r>
          </a:p>
          <a:p>
            <a:pPr>
              <a:buNone/>
            </a:pPr>
            <a:r>
              <a:rPr lang="tr-TR" dirty="0" smtClean="0"/>
              <a:t>	while(1) {</a:t>
            </a:r>
          </a:p>
          <a:p>
            <a:pPr>
              <a:buNone/>
            </a:pPr>
            <a:r>
              <a:rPr lang="tr-TR" dirty="0" smtClean="0"/>
              <a:t>		for (i=0; i&lt;NUMPTS; i++) {</a:t>
            </a:r>
          </a:p>
          <a:p>
            <a:pPr>
              <a:buNone/>
            </a:pPr>
            <a:r>
              <a:rPr lang="tr-TR" dirty="0" smtClean="0"/>
              <a:t>			</a:t>
            </a:r>
            <a:r>
              <a:rPr lang="en-US" dirty="0" smtClean="0"/>
              <a:t>IFSObits.T1IF = 0; // clear timer overflow flag</a:t>
            </a:r>
          </a:p>
          <a:p>
            <a:pPr>
              <a:buNone/>
            </a:pPr>
            <a:r>
              <a:rPr lang="tr-TR" dirty="0" smtClean="0"/>
              <a:t>			</a:t>
            </a:r>
            <a:r>
              <a:rPr lang="en-US" dirty="0" smtClean="0"/>
              <a:t>PORTFbits.RF0 = 1; // disable load while changing</a:t>
            </a:r>
          </a:p>
          <a:p>
            <a:pPr>
              <a:buNone/>
            </a:pPr>
            <a:r>
              <a:rPr lang="tr-TR" dirty="0" smtClean="0"/>
              <a:t>			SPI2BUF = sine[i]; // send points to DACs</a:t>
            </a:r>
          </a:p>
          <a:p>
            <a:pPr>
              <a:buNone/>
            </a:pPr>
            <a:r>
              <a:rPr lang="tr-TR" dirty="0" smtClean="0"/>
              <a:t>			PORTD = triangles[i];</a:t>
            </a:r>
          </a:p>
          <a:p>
            <a:pPr>
              <a:buNone/>
            </a:pPr>
            <a:r>
              <a:rPr lang="tr-TR" dirty="0" smtClean="0"/>
              <a:t>			while(SPI2STATbits.SPIBUSY); // wait until complete</a:t>
            </a:r>
          </a:p>
          <a:p>
            <a:pPr>
              <a:buNone/>
            </a:pPr>
            <a:r>
              <a:rPr lang="tr-TR" dirty="0" smtClean="0"/>
              <a:t>			</a:t>
            </a:r>
            <a:r>
              <a:rPr lang="en-US" dirty="0" smtClean="0"/>
              <a:t>PORTFbits.RF0 = 0; // load new points into DACs</a:t>
            </a:r>
          </a:p>
          <a:p>
            <a:pPr>
              <a:buNone/>
            </a:pPr>
            <a:r>
              <a:rPr lang="tr-TR" dirty="0" smtClean="0"/>
              <a:t>			</a:t>
            </a:r>
            <a:r>
              <a:rPr lang="en-US" dirty="0" smtClean="0"/>
              <a:t>while (IFSObits.T1IF); // wait until time for next</a:t>
            </a:r>
          </a:p>
          <a:p>
            <a:pPr>
              <a:buNone/>
            </a:pPr>
            <a:r>
              <a:rPr lang="tr-TR" dirty="0" smtClean="0"/>
              <a:t>		}</a:t>
            </a:r>
          </a:p>
          <a:p>
            <a:pPr>
              <a:buNone/>
            </a:pPr>
            <a:r>
              <a:rPr lang="tr-TR" dirty="0" smtClean="0"/>
              <a:t>	}</a:t>
            </a:r>
          </a:p>
          <a:p>
            <a:pPr>
              <a:buNone/>
            </a:pPr>
            <a:r>
              <a:rPr lang="tr-TR" dirty="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DAC main</a:t>
            </a:r>
            <a:endParaRPr lang="tr-TR" dirty="0"/>
          </a:p>
        </p:txBody>
      </p:sp>
      <p:sp>
        <p:nvSpPr>
          <p:cNvPr id="3" name="Content Placeholder 2"/>
          <p:cNvSpPr>
            <a:spLocks noGrp="1"/>
          </p:cNvSpPr>
          <p:nvPr>
            <p:ph idx="1"/>
          </p:nvPr>
        </p:nvSpPr>
        <p:spPr/>
        <p:txBody>
          <a:bodyPr/>
          <a:lstStyle/>
          <a:p>
            <a:pPr>
              <a:buNone/>
            </a:pPr>
            <a:r>
              <a:rPr lang="tr-TR" dirty="0" smtClean="0"/>
              <a:t>int main(void) {</a:t>
            </a:r>
          </a:p>
          <a:p>
            <a:pPr>
              <a:buNone/>
            </a:pPr>
            <a:r>
              <a:rPr lang="tr-TR" dirty="0" smtClean="0"/>
              <a:t>	initio(500);</a:t>
            </a:r>
          </a:p>
          <a:p>
            <a:pPr>
              <a:buNone/>
            </a:pPr>
            <a:r>
              <a:rPr lang="tr-TR" dirty="0" smtClean="0"/>
              <a:t>	initwavetables();</a:t>
            </a:r>
          </a:p>
          <a:p>
            <a:pPr>
              <a:buNone/>
            </a:pPr>
            <a:r>
              <a:rPr lang="tr-TR" dirty="0" smtClean="0"/>
              <a:t>	genwaves();</a:t>
            </a:r>
          </a:p>
          <a:p>
            <a:pPr>
              <a:buNone/>
            </a:pPr>
            <a:r>
              <a:rPr lang="tr-TR" dirty="0" smtClean="0"/>
              <a:t>}</a:t>
            </a:r>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Pulse-width Modulation</a:t>
            </a:r>
            <a:endParaRPr lang="tr-TR" dirty="0"/>
          </a:p>
        </p:txBody>
      </p:sp>
      <p:sp>
        <p:nvSpPr>
          <p:cNvPr id="3" name="Content Placeholder 2"/>
          <p:cNvSpPr>
            <a:spLocks noGrp="1"/>
          </p:cNvSpPr>
          <p:nvPr>
            <p:ph idx="1"/>
          </p:nvPr>
        </p:nvSpPr>
        <p:spPr/>
        <p:txBody>
          <a:bodyPr>
            <a:normAutofit/>
          </a:bodyPr>
          <a:lstStyle/>
          <a:p>
            <a:r>
              <a:rPr lang="tr-TR" dirty="0" smtClean="0"/>
              <a:t>Analog through digital duty cycle</a:t>
            </a:r>
          </a:p>
          <a:p>
            <a:r>
              <a:rPr lang="tr-TR" dirty="0" smtClean="0"/>
              <a:t>Example:</a:t>
            </a:r>
          </a:p>
          <a:p>
            <a:pPr lvl="1"/>
            <a:r>
              <a:rPr lang="tr-TR" dirty="0" smtClean="0"/>
              <a:t>Output from 0 to 3.3V </a:t>
            </a:r>
          </a:p>
          <a:p>
            <a:pPr lvl="1"/>
            <a:r>
              <a:rPr lang="tr-TR" dirty="0" smtClean="0"/>
              <a:t>25% duty cycle</a:t>
            </a:r>
          </a:p>
          <a:p>
            <a:r>
              <a:rPr lang="tr-TR" dirty="0" smtClean="0"/>
              <a:t>Use output compare (OC1‐OC5)</a:t>
            </a:r>
          </a:p>
          <a:p>
            <a:r>
              <a:rPr lang="tr-TR" dirty="0" smtClean="0"/>
              <a:t>Use Timer 2 or 3 also</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PWM</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I</a:t>
            </a:r>
            <a:r>
              <a:rPr lang="en-US" dirty="0" smtClean="0"/>
              <a:t>s a technique for getting analog results with digital means. </a:t>
            </a:r>
            <a:endParaRPr lang="tr-TR" dirty="0" smtClean="0"/>
          </a:p>
          <a:p>
            <a:r>
              <a:rPr lang="en-US" dirty="0" smtClean="0"/>
              <a:t>Digital control is used to create a square wave, a signal switched between on and off. </a:t>
            </a:r>
            <a:endParaRPr lang="tr-TR" dirty="0" smtClean="0"/>
          </a:p>
          <a:p>
            <a:r>
              <a:rPr lang="en-US" dirty="0" smtClean="0"/>
              <a:t>This on-off pattern can simulate voltages in between full on (5 Volts) and off (0 Volts) by changing the portion of the time the signal spends on versus the time that the signal spends off. </a:t>
            </a:r>
            <a:endParaRPr lang="tr-TR" dirty="0" smtClean="0"/>
          </a:p>
          <a:p>
            <a:r>
              <a:rPr lang="en-US" dirty="0" smtClean="0"/>
              <a:t>The duration of "on time" is called the pulse width. </a:t>
            </a:r>
            <a:endParaRPr lang="tr-TR" dirty="0" smtClean="0"/>
          </a:p>
          <a:p>
            <a:r>
              <a:rPr lang="en-US" dirty="0" smtClean="0"/>
              <a:t>To get varying analog values, you change, or modulate, that pulse width.</a:t>
            </a:r>
            <a:endParaRPr lang="tr-TR" dirty="0" smtClean="0"/>
          </a:p>
          <a:p>
            <a:r>
              <a:rPr lang="en-US" dirty="0" smtClean="0"/>
              <a:t>If you repeat this on-off pattern fast enough with an LED for example, the result is as if the signal is a steady voltage between 0 and 5v controlling the brightness of the LED. </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Implementation</a:t>
            </a:r>
            <a:endParaRPr lang="tr-TR" dirty="0"/>
          </a:p>
        </p:txBody>
      </p:sp>
      <p:sp>
        <p:nvSpPr>
          <p:cNvPr id="3" name="Content Placeholder 2"/>
          <p:cNvSpPr>
            <a:spLocks noGrp="1"/>
          </p:cNvSpPr>
          <p:nvPr>
            <p:ph idx="1"/>
          </p:nvPr>
        </p:nvSpPr>
        <p:spPr/>
        <p:txBody>
          <a:bodyPr/>
          <a:lstStyle/>
          <a:p>
            <a:endParaRPr lang="tr-TR"/>
          </a:p>
        </p:txBody>
      </p:sp>
      <p:pic>
        <p:nvPicPr>
          <p:cNvPr id="1026" name="Picture 2" descr="http://umassamherstm5.org/wp-content/uploads/2012/05/Timer1-Block-Diagram.png"/>
          <p:cNvPicPr>
            <a:picLocks noChangeAspect="1" noChangeArrowheads="1"/>
          </p:cNvPicPr>
          <p:nvPr/>
        </p:nvPicPr>
        <p:blipFill>
          <a:blip r:embed="rId2" cstate="print"/>
          <a:srcRect/>
          <a:stretch>
            <a:fillRect/>
          </a:stretch>
        </p:blipFill>
        <p:spPr bwMode="auto">
          <a:xfrm>
            <a:off x="1403648" y="2204864"/>
            <a:ext cx="5886450" cy="352425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PWM</a:t>
            </a:r>
            <a:endParaRPr lang="tr-TR" dirty="0"/>
          </a:p>
        </p:txBody>
      </p:sp>
      <p:sp>
        <p:nvSpPr>
          <p:cNvPr id="3" name="Content Placeholder 2"/>
          <p:cNvSpPr>
            <a:spLocks noGrp="1"/>
          </p:cNvSpPr>
          <p:nvPr>
            <p:ph idx="1"/>
          </p:nvPr>
        </p:nvSpPr>
        <p:spPr/>
        <p:txBody>
          <a:bodyPr/>
          <a:lstStyle/>
          <a:p>
            <a:endParaRPr lang="tr-TR"/>
          </a:p>
        </p:txBody>
      </p:sp>
      <p:pic>
        <p:nvPicPr>
          <p:cNvPr id="6146" name="Picture 2"/>
          <p:cNvPicPr>
            <a:picLocks noChangeAspect="1" noChangeArrowheads="1"/>
          </p:cNvPicPr>
          <p:nvPr/>
        </p:nvPicPr>
        <p:blipFill>
          <a:blip r:embed="rId2" cstate="print"/>
          <a:srcRect/>
          <a:stretch>
            <a:fillRect/>
          </a:stretch>
        </p:blipFill>
        <p:spPr bwMode="auto">
          <a:xfrm>
            <a:off x="199745" y="2852936"/>
            <a:ext cx="8764743" cy="15954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Output Compare (PIC32)</a:t>
            </a:r>
            <a:endParaRPr lang="tr-TR" dirty="0"/>
          </a:p>
        </p:txBody>
      </p:sp>
      <p:sp>
        <p:nvSpPr>
          <p:cNvPr id="3" name="Content Placeholder 2"/>
          <p:cNvSpPr>
            <a:spLocks noGrp="1"/>
          </p:cNvSpPr>
          <p:nvPr>
            <p:ph idx="1"/>
          </p:nvPr>
        </p:nvSpPr>
        <p:spPr/>
        <p:txBody>
          <a:bodyPr>
            <a:normAutofit/>
          </a:bodyPr>
          <a:lstStyle/>
          <a:p>
            <a:r>
              <a:rPr lang="tr-TR" dirty="0" smtClean="0"/>
              <a:t>OCxCON – control register </a:t>
            </a:r>
          </a:p>
          <a:p>
            <a:pPr lvl="1"/>
            <a:r>
              <a:rPr lang="tr-TR" dirty="0" smtClean="0"/>
              <a:t>OCM bits set to 110 for PWM </a:t>
            </a:r>
          </a:p>
          <a:p>
            <a:pPr lvl="1"/>
            <a:r>
              <a:rPr lang="tr-TR" dirty="0" smtClean="0"/>
              <a:t>ON bit enabled </a:t>
            </a:r>
          </a:p>
          <a:p>
            <a:pPr lvl="1"/>
            <a:r>
              <a:rPr lang="tr-TR" dirty="0" smtClean="0"/>
              <a:t>OCTSEL (Timer2 in 16--‐bit by default)</a:t>
            </a:r>
          </a:p>
          <a:p>
            <a:r>
              <a:rPr lang="tr-TR" dirty="0" smtClean="0"/>
              <a:t>OCxR – see data sheet</a:t>
            </a:r>
          </a:p>
          <a:p>
            <a:r>
              <a:rPr lang="tr-TR" dirty="0" smtClean="0"/>
              <a:t>OCxRS – sets duty cycle </a:t>
            </a:r>
          </a:p>
          <a:p>
            <a:r>
              <a:rPr lang="tr-TR" dirty="0" smtClean="0"/>
              <a:t>Timer’s period register (PR) sets period</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a:t>
            </a:r>
            <a:endParaRPr lang="tr-TR" dirty="0"/>
          </a:p>
        </p:txBody>
      </p:sp>
      <p:sp>
        <p:nvSpPr>
          <p:cNvPr id="3" name="Content Placeholder 2"/>
          <p:cNvSpPr>
            <a:spLocks noGrp="1"/>
          </p:cNvSpPr>
          <p:nvPr>
            <p:ph idx="1"/>
          </p:nvPr>
        </p:nvSpPr>
        <p:spPr/>
        <p:txBody>
          <a:bodyPr/>
          <a:lstStyle/>
          <a:p>
            <a:endParaRPr lang="tr-TR" dirty="0"/>
          </a:p>
        </p:txBody>
      </p:sp>
      <p:pic>
        <p:nvPicPr>
          <p:cNvPr id="7170" name="Picture 2"/>
          <p:cNvPicPr>
            <a:picLocks noChangeAspect="1" noChangeArrowheads="1"/>
          </p:cNvPicPr>
          <p:nvPr/>
        </p:nvPicPr>
        <p:blipFill>
          <a:blip r:embed="rId2" cstate="print"/>
          <a:srcRect/>
          <a:stretch>
            <a:fillRect/>
          </a:stretch>
        </p:blipFill>
        <p:spPr bwMode="auto">
          <a:xfrm>
            <a:off x="2411760" y="2708920"/>
            <a:ext cx="4352925" cy="2724150"/>
          </a:xfrm>
          <a:prstGeom prst="rect">
            <a:avLst/>
          </a:prstGeom>
          <a:noFill/>
          <a:ln w="9525">
            <a:noFill/>
            <a:miter lim="800000"/>
            <a:headEnd/>
            <a:tailEnd/>
          </a:ln>
        </p:spPr>
      </p:pic>
      <p:sp>
        <p:nvSpPr>
          <p:cNvPr id="5" name="Rectangle 4"/>
          <p:cNvSpPr/>
          <p:nvPr/>
        </p:nvSpPr>
        <p:spPr>
          <a:xfrm>
            <a:off x="1259632" y="4365104"/>
            <a:ext cx="4572000" cy="369332"/>
          </a:xfrm>
          <a:prstGeom prst="rect">
            <a:avLst/>
          </a:prstGeom>
        </p:spPr>
        <p:txBody>
          <a:bodyPr>
            <a:spAutoFit/>
          </a:bodyPr>
          <a:lstStyle/>
          <a:p>
            <a:r>
              <a:rPr lang="tr-TR" dirty="0" smtClean="0"/>
              <a:t>78.125 KHz signal on OC1</a:t>
            </a:r>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 Code</a:t>
            </a:r>
            <a:endParaRPr lang="tr-TR"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buNone/>
            </a:pPr>
            <a:r>
              <a:rPr lang="tr-TR" dirty="0" smtClean="0"/>
              <a:t>#include &lt;P32xxx.h&gt;</a:t>
            </a:r>
          </a:p>
          <a:p>
            <a:pPr>
              <a:buNone/>
            </a:pPr>
            <a:r>
              <a:rPr lang="tr-TR" dirty="0" smtClean="0"/>
              <a:t>void genpwm(int dutycycle) {</a:t>
            </a:r>
          </a:p>
          <a:p>
            <a:pPr>
              <a:buNone/>
            </a:pPr>
            <a:r>
              <a:rPr lang="tr-TR" dirty="0" smtClean="0"/>
              <a:t>	PR2 = 255; </a:t>
            </a:r>
          </a:p>
          <a:p>
            <a:pPr>
              <a:buNone/>
            </a:pPr>
            <a:r>
              <a:rPr lang="tr-TR" dirty="0" smtClean="0"/>
              <a:t>	// set period to 255+1 ticks (78.125 KHz)</a:t>
            </a:r>
          </a:p>
          <a:p>
            <a:pPr>
              <a:buNone/>
            </a:pPr>
            <a:r>
              <a:rPr lang="tr-TR" dirty="0" smtClean="0"/>
              <a:t>	OC1RS = dutycycle;</a:t>
            </a:r>
          </a:p>
          <a:p>
            <a:pPr>
              <a:buNone/>
            </a:pPr>
            <a:r>
              <a:rPr lang="tr-TR" dirty="0" smtClean="0"/>
              <a:t>	OC1CONbits.OCM = 0b110; </a:t>
            </a:r>
          </a:p>
          <a:p>
            <a:pPr>
              <a:buNone/>
            </a:pPr>
            <a:r>
              <a:rPr lang="tr-TR" dirty="0" smtClean="0"/>
              <a:t>	// set OC1 to PWM mode</a:t>
            </a:r>
          </a:p>
          <a:p>
            <a:pPr>
              <a:buNone/>
            </a:pPr>
            <a:r>
              <a:rPr lang="tr-TR" dirty="0" smtClean="0"/>
              <a:t>	</a:t>
            </a:r>
            <a:r>
              <a:rPr lang="fr-FR" dirty="0" err="1" smtClean="0"/>
              <a:t>T2CONbits.ON</a:t>
            </a:r>
            <a:r>
              <a:rPr lang="fr-FR" dirty="0" smtClean="0"/>
              <a:t> = 1; </a:t>
            </a:r>
            <a:endParaRPr lang="tr-TR" dirty="0" smtClean="0"/>
          </a:p>
          <a:p>
            <a:pPr>
              <a:buNone/>
            </a:pPr>
            <a:r>
              <a:rPr lang="tr-TR" dirty="0" smtClean="0"/>
              <a:t>	</a:t>
            </a:r>
            <a:r>
              <a:rPr lang="fr-FR" dirty="0" smtClean="0"/>
              <a:t>// default mode (20 MHz, 16-bit)</a:t>
            </a:r>
          </a:p>
          <a:p>
            <a:pPr>
              <a:buNone/>
            </a:pPr>
            <a:r>
              <a:rPr lang="tr-TR" dirty="0" smtClean="0"/>
              <a:t>	</a:t>
            </a:r>
            <a:r>
              <a:rPr lang="en-US" dirty="0" smtClean="0"/>
              <a:t>OC1CONbits.ON = 1; </a:t>
            </a:r>
            <a:endParaRPr lang="tr-TR" dirty="0" smtClean="0"/>
          </a:p>
          <a:p>
            <a:pPr>
              <a:buNone/>
            </a:pPr>
            <a:r>
              <a:rPr lang="tr-TR" dirty="0" smtClean="0"/>
              <a:t>	</a:t>
            </a:r>
            <a:r>
              <a:rPr lang="en-US" dirty="0" smtClean="0"/>
              <a:t>// turn on OC1</a:t>
            </a:r>
          </a:p>
          <a:p>
            <a:pPr>
              <a:buNone/>
            </a:pPr>
            <a:r>
              <a:rPr lang="tr-TR" dirty="0" smtClean="0"/>
              <a:t>}</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Motors</a:t>
            </a:r>
            <a:endParaRPr lang="tr-TR" dirty="0"/>
          </a:p>
        </p:txBody>
      </p:sp>
      <p:sp>
        <p:nvSpPr>
          <p:cNvPr id="3" name="Content Placeholder 2"/>
          <p:cNvSpPr>
            <a:spLocks noGrp="1"/>
          </p:cNvSpPr>
          <p:nvPr>
            <p:ph idx="1"/>
          </p:nvPr>
        </p:nvSpPr>
        <p:spPr/>
        <p:txBody>
          <a:bodyPr>
            <a:normAutofit lnSpcReduction="10000"/>
          </a:bodyPr>
          <a:lstStyle/>
          <a:p>
            <a:r>
              <a:rPr lang="en-US" dirty="0" smtClean="0"/>
              <a:t>DC  motors  </a:t>
            </a:r>
            <a:endParaRPr lang="tr-TR" dirty="0" smtClean="0"/>
          </a:p>
          <a:p>
            <a:pPr lvl="1"/>
            <a:r>
              <a:rPr lang="en-US" dirty="0" smtClean="0"/>
              <a:t>High  current  </a:t>
            </a:r>
            <a:endParaRPr lang="tr-TR" dirty="0" smtClean="0"/>
          </a:p>
          <a:p>
            <a:pPr lvl="1"/>
            <a:r>
              <a:rPr lang="en-US" dirty="0" smtClean="0"/>
              <a:t>Powerful  driver  (H-bridge)  </a:t>
            </a:r>
          </a:p>
          <a:p>
            <a:r>
              <a:rPr lang="en-US" dirty="0" smtClean="0"/>
              <a:t>Servo  motors  </a:t>
            </a:r>
            <a:endParaRPr lang="tr-TR" dirty="0" smtClean="0"/>
          </a:p>
          <a:p>
            <a:pPr lvl="1"/>
            <a:r>
              <a:rPr lang="en-US" dirty="0" smtClean="0"/>
              <a:t>Not  as  powerful  </a:t>
            </a:r>
            <a:endParaRPr lang="tr-TR" dirty="0" smtClean="0"/>
          </a:p>
          <a:p>
            <a:pPr lvl="1"/>
            <a:r>
              <a:rPr lang="en-US" dirty="0" smtClean="0"/>
              <a:t>Specific  </a:t>
            </a:r>
            <a:r>
              <a:rPr lang="en-US" dirty="0" err="1" smtClean="0"/>
              <a:t>posi</a:t>
            </a:r>
            <a:r>
              <a:rPr lang="tr-TR" dirty="0" smtClean="0"/>
              <a:t>ti</a:t>
            </a:r>
            <a:r>
              <a:rPr lang="en-US" dirty="0" smtClean="0"/>
              <a:t>on  (not  con</a:t>
            </a:r>
            <a:r>
              <a:rPr lang="tr-TR" dirty="0" smtClean="0"/>
              <a:t>ti</a:t>
            </a:r>
            <a:r>
              <a:rPr lang="en-US" dirty="0" err="1" smtClean="0"/>
              <a:t>nuous</a:t>
            </a:r>
            <a:r>
              <a:rPr lang="en-US" dirty="0" smtClean="0"/>
              <a:t>  </a:t>
            </a:r>
            <a:r>
              <a:rPr lang="en-US" dirty="0" err="1" smtClean="0"/>
              <a:t>rota</a:t>
            </a:r>
            <a:r>
              <a:rPr lang="tr-TR" dirty="0" smtClean="0"/>
              <a:t>ti</a:t>
            </a:r>
            <a:r>
              <a:rPr lang="en-US" dirty="0" smtClean="0"/>
              <a:t>on)  </a:t>
            </a:r>
          </a:p>
          <a:p>
            <a:r>
              <a:rPr lang="en-US" dirty="0" smtClean="0"/>
              <a:t>Stepper  motors  </a:t>
            </a:r>
          </a:p>
          <a:p>
            <a:pPr lvl="1"/>
            <a:r>
              <a:rPr lang="en-US" dirty="0" smtClean="0"/>
              <a:t>Rotates  by  a  fixed  angle  (step)  </a:t>
            </a:r>
          </a:p>
          <a:p>
            <a:pPr lvl="1"/>
            <a:r>
              <a:rPr lang="en-US" dirty="0" smtClean="0"/>
              <a:t>Expensive  and  need  a  </a:t>
            </a:r>
            <a:r>
              <a:rPr lang="en-US" dirty="0" err="1" smtClean="0"/>
              <a:t>powerfu</a:t>
            </a:r>
            <a:r>
              <a:rPr lang="tr-TR" dirty="0" smtClean="0"/>
              <a:t>l driver</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PWM Example from Book</a:t>
            </a:r>
            <a:endParaRPr lang="tr-TR" dirty="0"/>
          </a:p>
        </p:txBody>
      </p:sp>
      <p:sp>
        <p:nvSpPr>
          <p:cNvPr id="3" name="Content Placeholder 2"/>
          <p:cNvSpPr>
            <a:spLocks noGrp="1"/>
          </p:cNvSpPr>
          <p:nvPr>
            <p:ph idx="1"/>
          </p:nvPr>
        </p:nvSpPr>
        <p:spPr/>
        <p:txBody>
          <a:bodyPr/>
          <a:lstStyle/>
          <a:p>
            <a:endParaRPr lang="tr-TR"/>
          </a:p>
        </p:txBody>
      </p:sp>
      <p:pic>
        <p:nvPicPr>
          <p:cNvPr id="8194" name="Picture 2"/>
          <p:cNvPicPr>
            <a:picLocks noChangeAspect="1" noChangeArrowheads="1"/>
          </p:cNvPicPr>
          <p:nvPr/>
        </p:nvPicPr>
        <p:blipFill>
          <a:blip r:embed="rId2" cstate="print"/>
          <a:srcRect/>
          <a:stretch>
            <a:fillRect/>
          </a:stretch>
        </p:blipFill>
        <p:spPr bwMode="auto">
          <a:xfrm>
            <a:off x="755576" y="2132856"/>
            <a:ext cx="7639050" cy="40957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Example Code</a:t>
            </a:r>
            <a:endParaRPr lang="tr-TR" dirty="0"/>
          </a:p>
        </p:txBody>
      </p:sp>
      <p:sp>
        <p:nvSpPr>
          <p:cNvPr id="3" name="Content Placeholder 2"/>
          <p:cNvSpPr>
            <a:spLocks noGrp="1"/>
          </p:cNvSpPr>
          <p:nvPr>
            <p:ph idx="1"/>
          </p:nvPr>
        </p:nvSpPr>
        <p:spPr/>
        <p:txBody>
          <a:bodyPr>
            <a:normAutofit fontScale="47500" lnSpcReduction="20000"/>
          </a:bodyPr>
          <a:lstStyle/>
          <a:p>
            <a:pPr>
              <a:buNone/>
            </a:pPr>
            <a:r>
              <a:rPr lang="tr-TR" dirty="0" smtClean="0"/>
              <a:t>void setspeed(int dutycycle) {</a:t>
            </a:r>
          </a:p>
          <a:p>
            <a:pPr>
              <a:buNone/>
            </a:pPr>
            <a:r>
              <a:rPr lang="tr-TR" dirty="0" smtClean="0"/>
              <a:t>	</a:t>
            </a:r>
            <a:r>
              <a:rPr lang="en-US" dirty="0" smtClean="0"/>
              <a:t>OC1RS = </a:t>
            </a:r>
            <a:r>
              <a:rPr lang="en-US" dirty="0" err="1" smtClean="0"/>
              <a:t>dutycycle</a:t>
            </a:r>
            <a:r>
              <a:rPr lang="en-US" dirty="0" smtClean="0"/>
              <a:t>;  // set duty cycle between 0 and 100</a:t>
            </a:r>
          </a:p>
          <a:p>
            <a:pPr>
              <a:buNone/>
            </a:pPr>
            <a:r>
              <a:rPr lang="tr-TR" dirty="0" smtClean="0"/>
              <a:t>}</a:t>
            </a:r>
          </a:p>
          <a:p>
            <a:pPr>
              <a:buNone/>
            </a:pPr>
            <a:r>
              <a:rPr lang="en-US" dirty="0" smtClean="0"/>
              <a:t>void </a:t>
            </a:r>
            <a:r>
              <a:rPr lang="en-US" dirty="0" err="1" smtClean="0"/>
              <a:t>setmotorleft</a:t>
            </a:r>
            <a:r>
              <a:rPr lang="en-US" dirty="0" smtClean="0"/>
              <a:t>(</a:t>
            </a:r>
            <a:r>
              <a:rPr lang="en-US" dirty="0" err="1" smtClean="0"/>
              <a:t>int</a:t>
            </a:r>
            <a:r>
              <a:rPr lang="en-US" dirty="0" smtClean="0"/>
              <a:t> dir) { // dir of 1 = forward, 0 = back</a:t>
            </a:r>
          </a:p>
          <a:p>
            <a:pPr>
              <a:buNone/>
            </a:pPr>
            <a:r>
              <a:rPr lang="tr-TR" dirty="0" smtClean="0"/>
              <a:t>	PORTDbits.RD1 = dir; PORTDbits.RD2 = dir;</a:t>
            </a:r>
          </a:p>
          <a:p>
            <a:pPr>
              <a:buNone/>
            </a:pPr>
            <a:r>
              <a:rPr lang="tr-TR" dirty="0" smtClean="0"/>
              <a:t>}</a:t>
            </a:r>
          </a:p>
          <a:p>
            <a:pPr>
              <a:buNone/>
            </a:pPr>
            <a:r>
              <a:rPr lang="tr-TR" dirty="0" smtClean="0"/>
              <a:t>void initmotors(void) {</a:t>
            </a:r>
          </a:p>
          <a:p>
            <a:pPr>
              <a:buNone/>
            </a:pPr>
            <a:r>
              <a:rPr lang="tr-TR" dirty="0" smtClean="0"/>
              <a:t>	TRISD = 0xFFE0;</a:t>
            </a:r>
          </a:p>
          <a:p>
            <a:pPr>
              <a:buNone/>
            </a:pPr>
            <a:r>
              <a:rPr lang="tr-TR" dirty="0" smtClean="0"/>
              <a:t>	halt();</a:t>
            </a:r>
          </a:p>
          <a:p>
            <a:pPr>
              <a:buNone/>
            </a:pPr>
            <a:r>
              <a:rPr lang="tr-TR" dirty="0" smtClean="0"/>
              <a:t>	</a:t>
            </a:r>
            <a:r>
              <a:rPr lang="en-US" dirty="0" smtClean="0"/>
              <a:t>T2CONbits.TCKPS = 0b111; // </a:t>
            </a:r>
            <a:r>
              <a:rPr lang="en-US" dirty="0" err="1" smtClean="0"/>
              <a:t>prescale</a:t>
            </a:r>
            <a:r>
              <a:rPr lang="en-US" dirty="0" smtClean="0"/>
              <a:t> by 256 to 78.125 KHz</a:t>
            </a:r>
          </a:p>
          <a:p>
            <a:pPr>
              <a:buNone/>
            </a:pPr>
            <a:r>
              <a:rPr lang="tr-TR" dirty="0" smtClean="0"/>
              <a:t>	PR2 = 99;     // set period to 99+1 ticks ~781Hz</a:t>
            </a:r>
          </a:p>
          <a:p>
            <a:pPr>
              <a:buNone/>
            </a:pPr>
            <a:r>
              <a:rPr lang="tr-TR" dirty="0" smtClean="0"/>
              <a:t>	</a:t>
            </a:r>
            <a:r>
              <a:rPr lang="en-US" dirty="0" smtClean="0"/>
              <a:t>OC1RS = 0;     // start with low H-bridge enable</a:t>
            </a:r>
          </a:p>
          <a:p>
            <a:pPr>
              <a:buNone/>
            </a:pPr>
            <a:r>
              <a:rPr lang="tr-TR" dirty="0" smtClean="0"/>
              <a:t>	</a:t>
            </a:r>
            <a:r>
              <a:rPr lang="en-US" dirty="0" smtClean="0"/>
              <a:t>OC1CONbits.OCM = 0b110; // set output compare to PWM</a:t>
            </a:r>
          </a:p>
          <a:p>
            <a:pPr>
              <a:buNone/>
            </a:pPr>
            <a:r>
              <a:rPr lang="tr-TR" dirty="0" smtClean="0"/>
              <a:t>	T2CONbits.ON = 1;</a:t>
            </a:r>
          </a:p>
          <a:p>
            <a:pPr>
              <a:buNone/>
            </a:pPr>
            <a:r>
              <a:rPr lang="tr-TR" dirty="0" smtClean="0"/>
              <a:t>	</a:t>
            </a:r>
            <a:r>
              <a:rPr lang="en-US" dirty="0" smtClean="0"/>
              <a:t>OC1CONbits.ON = 1;   // turn on PWM</a:t>
            </a:r>
          </a:p>
          <a:p>
            <a:pPr>
              <a:buNone/>
            </a:pPr>
            <a:r>
              <a:rPr lang="tr-TR" dirty="0" smtClean="0"/>
              <a:t>}</a:t>
            </a:r>
          </a:p>
          <a:p>
            <a:pPr>
              <a:buNone/>
            </a:pPr>
            <a:r>
              <a:rPr lang="tr-TR" dirty="0" smtClean="0"/>
              <a:t>void halt(void) {</a:t>
            </a:r>
          </a:p>
          <a:p>
            <a:pPr>
              <a:buNone/>
            </a:pPr>
            <a:r>
              <a:rPr lang="tr-TR" dirty="0" smtClean="0"/>
              <a:t>	</a:t>
            </a:r>
            <a:r>
              <a:rPr lang="en-US" dirty="0" smtClean="0"/>
              <a:t>PORTDCLR = 0x001E;   // turn both motors off</a:t>
            </a:r>
          </a:p>
          <a:p>
            <a:pPr>
              <a:buNone/>
            </a:pPr>
            <a:r>
              <a:rPr lang="tr-TR" dirty="0" smtClean="0"/>
              <a:t>}</a:t>
            </a: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Servo PIC</a:t>
            </a:r>
            <a:endParaRPr lang="tr-TR" dirty="0"/>
          </a:p>
        </p:txBody>
      </p:sp>
      <p:sp>
        <p:nvSpPr>
          <p:cNvPr id="3" name="Content Placeholder 2"/>
          <p:cNvSpPr>
            <a:spLocks noGrp="1"/>
          </p:cNvSpPr>
          <p:nvPr>
            <p:ph idx="1"/>
          </p:nvPr>
        </p:nvSpPr>
        <p:spPr/>
        <p:txBody>
          <a:bodyPr/>
          <a:lstStyle/>
          <a:p>
            <a:endParaRPr lang="tr-TR" dirty="0"/>
          </a:p>
        </p:txBody>
      </p:sp>
      <p:pic>
        <p:nvPicPr>
          <p:cNvPr id="9218" name="Picture 2"/>
          <p:cNvPicPr>
            <a:picLocks noChangeAspect="1" noChangeArrowheads="1"/>
          </p:cNvPicPr>
          <p:nvPr/>
        </p:nvPicPr>
        <p:blipFill>
          <a:blip r:embed="rId2" cstate="print"/>
          <a:srcRect/>
          <a:stretch>
            <a:fillRect/>
          </a:stretch>
        </p:blipFill>
        <p:spPr bwMode="auto">
          <a:xfrm>
            <a:off x="179512" y="1319292"/>
            <a:ext cx="8571631" cy="515439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Stepper Motor</a:t>
            </a:r>
            <a:endParaRPr lang="tr-TR" dirty="0"/>
          </a:p>
        </p:txBody>
      </p:sp>
      <p:sp>
        <p:nvSpPr>
          <p:cNvPr id="3" name="Content Placeholder 2"/>
          <p:cNvSpPr>
            <a:spLocks noGrp="1"/>
          </p:cNvSpPr>
          <p:nvPr>
            <p:ph idx="1"/>
          </p:nvPr>
        </p:nvSpPr>
        <p:spPr/>
        <p:txBody>
          <a:bodyPr/>
          <a:lstStyle/>
          <a:p>
            <a:endParaRPr lang="tr-TR"/>
          </a:p>
        </p:txBody>
      </p:sp>
      <p:pic>
        <p:nvPicPr>
          <p:cNvPr id="10242" name="Picture 2"/>
          <p:cNvPicPr>
            <a:picLocks noChangeAspect="1" noChangeArrowheads="1"/>
          </p:cNvPicPr>
          <p:nvPr/>
        </p:nvPicPr>
        <p:blipFill>
          <a:blip r:embed="rId2" cstate="print"/>
          <a:srcRect/>
          <a:stretch>
            <a:fillRect/>
          </a:stretch>
        </p:blipFill>
        <p:spPr bwMode="auto">
          <a:xfrm>
            <a:off x="323528" y="1340768"/>
            <a:ext cx="8366020" cy="511256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Analog Input and </a:t>
            </a:r>
            <a:r>
              <a:rPr lang="en-US" dirty="0" err="1" smtClean="0"/>
              <a:t>Outpu</a:t>
            </a:r>
            <a:r>
              <a:rPr lang="tr-TR" dirty="0" smtClean="0"/>
              <a:t>t</a:t>
            </a:r>
            <a:endParaRPr lang="tr-TR" dirty="0"/>
          </a:p>
        </p:txBody>
      </p:sp>
      <p:sp>
        <p:nvSpPr>
          <p:cNvPr id="3" name="Content Placeholder 2"/>
          <p:cNvSpPr>
            <a:spLocks noGrp="1"/>
          </p:cNvSpPr>
          <p:nvPr>
            <p:ph idx="1"/>
          </p:nvPr>
        </p:nvSpPr>
        <p:spPr/>
        <p:txBody>
          <a:bodyPr/>
          <a:lstStyle/>
          <a:p>
            <a:r>
              <a:rPr lang="en-US" dirty="0" smtClean="0"/>
              <a:t>Interface with the real world	</a:t>
            </a:r>
          </a:p>
          <a:p>
            <a:r>
              <a:rPr lang="en-US" dirty="0" smtClean="0"/>
              <a:t>Analog-­‐to-­‐digital-­‐converter(ADC</a:t>
            </a:r>
            <a:r>
              <a:rPr lang="tr-TR" dirty="0" smtClean="0"/>
              <a:t>)</a:t>
            </a:r>
          </a:p>
          <a:p>
            <a:r>
              <a:rPr lang="tr-TR" dirty="0" smtClean="0"/>
              <a:t>D</a:t>
            </a:r>
            <a:r>
              <a:rPr lang="en-US" dirty="0" err="1" smtClean="0"/>
              <a:t>igital</a:t>
            </a:r>
            <a:r>
              <a:rPr lang="en-US" dirty="0" smtClean="0"/>
              <a:t>-­‐to-­‐analog-­‐converter(DAC)	</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7848600" cy="1143000"/>
          </a:xfrm>
        </p:spPr>
        <p:txBody>
          <a:bodyPr/>
          <a:lstStyle/>
          <a:p>
            <a:r>
              <a:rPr lang="en-US" sz="4000"/>
              <a:t>Analog-to-Digital Conversion</a:t>
            </a:r>
          </a:p>
        </p:txBody>
      </p:sp>
      <p:sp>
        <p:nvSpPr>
          <p:cNvPr id="65539" name="Rectangle 3"/>
          <p:cNvSpPr>
            <a:spLocks noGrp="1" noChangeArrowheads="1"/>
          </p:cNvSpPr>
          <p:nvPr>
            <p:ph type="body" idx="1"/>
          </p:nvPr>
        </p:nvSpPr>
        <p:spPr>
          <a:xfrm>
            <a:off x="609600" y="1219200"/>
            <a:ext cx="8077200" cy="5029200"/>
          </a:xfrm>
        </p:spPr>
        <p:txBody>
          <a:bodyPr/>
          <a:lstStyle/>
          <a:p>
            <a:pPr marL="0" indent="0">
              <a:lnSpc>
                <a:spcPct val="90000"/>
              </a:lnSpc>
              <a:spcBef>
                <a:spcPct val="0"/>
              </a:spcBef>
              <a:buFontTx/>
              <a:buNone/>
            </a:pPr>
            <a:r>
              <a:rPr lang="en-US" sz="2400" b="1" u="sng"/>
              <a:t>Terminology</a:t>
            </a:r>
          </a:p>
          <a:p>
            <a:pPr marL="0" indent="0">
              <a:lnSpc>
                <a:spcPct val="90000"/>
              </a:lnSpc>
              <a:spcBef>
                <a:spcPct val="0"/>
              </a:spcBef>
              <a:buFontTx/>
              <a:buNone/>
            </a:pPr>
            <a:r>
              <a:rPr lang="en-US" sz="2400" i="1">
                <a:solidFill>
                  <a:srgbClr val="FF5050"/>
                </a:solidFill>
              </a:rPr>
              <a:t>analog:</a:t>
            </a:r>
            <a:r>
              <a:rPr lang="en-US" sz="2400"/>
              <a:t> continuously valued signal, such as temperature or speed, with infinite possible values in between</a:t>
            </a:r>
          </a:p>
          <a:p>
            <a:pPr marL="0" indent="0">
              <a:lnSpc>
                <a:spcPct val="90000"/>
              </a:lnSpc>
              <a:spcBef>
                <a:spcPct val="0"/>
              </a:spcBef>
              <a:buFontTx/>
              <a:buNone/>
            </a:pPr>
            <a:endParaRPr lang="en-US" sz="2400"/>
          </a:p>
          <a:p>
            <a:pPr marL="0" indent="0">
              <a:lnSpc>
                <a:spcPct val="90000"/>
              </a:lnSpc>
              <a:spcBef>
                <a:spcPct val="0"/>
              </a:spcBef>
              <a:buFontTx/>
              <a:buNone/>
            </a:pPr>
            <a:r>
              <a:rPr lang="en-US" sz="2400" i="1">
                <a:solidFill>
                  <a:srgbClr val="FF5050"/>
                </a:solidFill>
              </a:rPr>
              <a:t>digital:</a:t>
            </a:r>
            <a:r>
              <a:rPr lang="en-US" sz="2400"/>
              <a:t> discretely valued signal, such as integers, encoded in binary</a:t>
            </a:r>
          </a:p>
          <a:p>
            <a:pPr marL="0" indent="0">
              <a:lnSpc>
                <a:spcPct val="90000"/>
              </a:lnSpc>
              <a:spcBef>
                <a:spcPct val="0"/>
              </a:spcBef>
              <a:buFontTx/>
              <a:buNone/>
            </a:pPr>
            <a:endParaRPr lang="en-US" sz="2400"/>
          </a:p>
          <a:p>
            <a:pPr marL="0" indent="0">
              <a:lnSpc>
                <a:spcPct val="90000"/>
              </a:lnSpc>
              <a:spcBef>
                <a:spcPct val="0"/>
              </a:spcBef>
              <a:buFontTx/>
              <a:buNone/>
            </a:pPr>
            <a:r>
              <a:rPr lang="en-US" sz="2400"/>
              <a:t>analog-to-digital converter: ADC, A/D, A2D; converts an analog signal to a digital signal</a:t>
            </a:r>
          </a:p>
          <a:p>
            <a:pPr marL="0" indent="0">
              <a:lnSpc>
                <a:spcPct val="90000"/>
              </a:lnSpc>
              <a:spcBef>
                <a:spcPct val="0"/>
              </a:spcBef>
              <a:buFontTx/>
              <a:buNone/>
            </a:pPr>
            <a:endParaRPr lang="en-US" sz="2400"/>
          </a:p>
          <a:p>
            <a:pPr marL="0" indent="0">
              <a:lnSpc>
                <a:spcPct val="90000"/>
              </a:lnSpc>
              <a:spcBef>
                <a:spcPct val="0"/>
              </a:spcBef>
              <a:buFontTx/>
              <a:buNone/>
            </a:pPr>
            <a:r>
              <a:rPr lang="en-US" sz="2400"/>
              <a:t>digital-to-analog converter: DAC, D/A, D2A</a:t>
            </a:r>
          </a:p>
          <a:p>
            <a:pPr marL="0" indent="0">
              <a:lnSpc>
                <a:spcPct val="90000"/>
              </a:lnSpc>
              <a:spcBef>
                <a:spcPct val="0"/>
              </a:spcBef>
              <a:buFontTx/>
              <a:buNone/>
            </a:pPr>
            <a:endParaRPr lang="en-US" sz="2400"/>
          </a:p>
          <a:p>
            <a:pPr marL="0" indent="0">
              <a:lnSpc>
                <a:spcPct val="90000"/>
              </a:lnSpc>
              <a:spcBef>
                <a:spcPct val="0"/>
              </a:spcBef>
              <a:buFontTx/>
              <a:buNone/>
            </a:pPr>
            <a:r>
              <a:rPr lang="en-US" sz="2400"/>
              <a:t>An embedded system’s surroundings typically involve many analog signals.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Analog Signals</a:t>
            </a:r>
          </a:p>
        </p:txBody>
      </p:sp>
      <p:sp>
        <p:nvSpPr>
          <p:cNvPr id="183299" name="Rectangle 3"/>
          <p:cNvSpPr>
            <a:spLocks noGrp="1" noChangeArrowheads="1"/>
          </p:cNvSpPr>
          <p:nvPr>
            <p:ph type="body" idx="1"/>
          </p:nvPr>
        </p:nvSpPr>
        <p:spPr/>
        <p:txBody>
          <a:bodyPr/>
          <a:lstStyle/>
          <a:p>
            <a:pPr>
              <a:lnSpc>
                <a:spcPct val="90000"/>
              </a:lnSpc>
              <a:buFont typeface="Wingdings" pitchFamily="2" charset="2"/>
              <a:buNone/>
            </a:pPr>
            <a:r>
              <a:rPr lang="en-US"/>
              <a:t>Analog signals – directly measurable quantities in terms of some other quantity</a:t>
            </a:r>
          </a:p>
          <a:p>
            <a:pPr>
              <a:lnSpc>
                <a:spcPct val="90000"/>
              </a:lnSpc>
              <a:buFont typeface="Wingdings" pitchFamily="2" charset="2"/>
              <a:buNone/>
            </a:pPr>
            <a:r>
              <a:rPr lang="en-US" u="sng"/>
              <a:t>Examples:</a:t>
            </a:r>
          </a:p>
          <a:p>
            <a:pPr>
              <a:lnSpc>
                <a:spcPct val="90000"/>
              </a:lnSpc>
            </a:pPr>
            <a:r>
              <a:rPr lang="en-US"/>
              <a:t>Thermometer – mercury height rises as temperature rises</a:t>
            </a:r>
          </a:p>
          <a:p>
            <a:pPr>
              <a:lnSpc>
                <a:spcPct val="90000"/>
              </a:lnSpc>
            </a:pPr>
            <a:r>
              <a:rPr lang="en-US"/>
              <a:t>Car Speedometer – Needle moves farther right as you accelerate</a:t>
            </a:r>
          </a:p>
          <a:p>
            <a:pPr>
              <a:lnSpc>
                <a:spcPct val="90000"/>
              </a:lnSpc>
            </a:pPr>
            <a:r>
              <a:rPr lang="en-US"/>
              <a:t>Stereo – Volume increases as you turn the knob.</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z="3500"/>
              <a:t>Just what does an </a:t>
            </a:r>
            <a:br>
              <a:rPr lang="en-US" sz="3500"/>
            </a:br>
            <a:r>
              <a:rPr lang="en-US" sz="3500"/>
              <a:t>A/D converter DO?</a:t>
            </a:r>
          </a:p>
        </p:txBody>
      </p:sp>
      <p:sp>
        <p:nvSpPr>
          <p:cNvPr id="186371" name="Rectangle 3"/>
          <p:cNvSpPr>
            <a:spLocks noGrp="1" noChangeArrowheads="1"/>
          </p:cNvSpPr>
          <p:nvPr>
            <p:ph type="body" sz="half" idx="1"/>
          </p:nvPr>
        </p:nvSpPr>
        <p:spPr>
          <a:xfrm>
            <a:off x="457200" y="1868488"/>
            <a:ext cx="7847013" cy="595312"/>
          </a:xfrm>
        </p:spPr>
        <p:txBody>
          <a:bodyPr/>
          <a:lstStyle/>
          <a:p>
            <a:r>
              <a:rPr lang="en-US" sz="2600"/>
              <a:t>Converts analog signals into binary words</a:t>
            </a:r>
          </a:p>
          <a:p>
            <a:pPr>
              <a:buFont typeface="Wingdings" pitchFamily="2" charset="2"/>
              <a:buNone/>
            </a:pPr>
            <a:endParaRPr lang="en-US" sz="2600"/>
          </a:p>
        </p:txBody>
      </p:sp>
      <p:pic>
        <p:nvPicPr>
          <p:cNvPr id="186372" name="Picture 4"/>
          <p:cNvPicPr>
            <a:picLocks noGrp="1" noChangeAspect="1" noChangeArrowheads="1"/>
          </p:cNvPicPr>
          <p:nvPr>
            <p:ph sz="half" idx="2"/>
          </p:nvPr>
        </p:nvPicPr>
        <p:blipFill>
          <a:blip r:embed="rId2" cstate="print"/>
          <a:srcRect/>
          <a:stretch>
            <a:fillRect/>
          </a:stretch>
        </p:blipFill>
        <p:spPr>
          <a:xfrm>
            <a:off x="762000" y="3130550"/>
            <a:ext cx="7848600" cy="2701925"/>
          </a:xfrm>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Digital Signals</a:t>
            </a:r>
          </a:p>
        </p:txBody>
      </p:sp>
      <p:sp>
        <p:nvSpPr>
          <p:cNvPr id="184323" name="Rectangle 3"/>
          <p:cNvSpPr>
            <a:spLocks noGrp="1" noChangeArrowheads="1"/>
          </p:cNvSpPr>
          <p:nvPr>
            <p:ph type="body" idx="1"/>
          </p:nvPr>
        </p:nvSpPr>
        <p:spPr/>
        <p:txBody>
          <a:bodyPr/>
          <a:lstStyle/>
          <a:p>
            <a:pPr>
              <a:buFont typeface="Wingdings" pitchFamily="2" charset="2"/>
              <a:buNone/>
            </a:pPr>
            <a:r>
              <a:rPr lang="en-US"/>
              <a:t>Digital Signals – have only two states.  For digital computers, we refer to binary states, 0 and 1. “1” can be on, “0” can be off.</a:t>
            </a:r>
          </a:p>
          <a:p>
            <a:pPr>
              <a:buFont typeface="Wingdings" pitchFamily="2" charset="2"/>
              <a:buNone/>
            </a:pPr>
            <a:r>
              <a:rPr lang="en-US" u="sng"/>
              <a:t>Examples:</a:t>
            </a:r>
            <a:endParaRPr lang="en-US"/>
          </a:p>
          <a:p>
            <a:r>
              <a:rPr lang="en-US"/>
              <a:t>Light switch can be either on or off</a:t>
            </a:r>
          </a:p>
          <a:p>
            <a:r>
              <a:rPr lang="en-US"/>
              <a:t>Door to a room is either open or closed</a:t>
            </a:r>
          </a:p>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DAC/ADC Characterisc</a:t>
            </a:r>
            <a:endParaRPr lang="tr-TR" dirty="0"/>
          </a:p>
        </p:txBody>
      </p:sp>
      <p:pic>
        <p:nvPicPr>
          <p:cNvPr id="1026" name="Picture 2"/>
          <p:cNvPicPr>
            <a:picLocks noChangeAspect="1" noChangeArrowheads="1"/>
          </p:cNvPicPr>
          <p:nvPr/>
        </p:nvPicPr>
        <p:blipFill>
          <a:blip r:embed="rId2" cstate="print"/>
          <a:srcRect/>
          <a:stretch>
            <a:fillRect/>
          </a:stretch>
        </p:blipFill>
        <p:spPr bwMode="auto">
          <a:xfrm>
            <a:off x="3598834" y="1556792"/>
            <a:ext cx="5264773" cy="4248472"/>
          </a:xfrm>
          <a:prstGeom prst="rect">
            <a:avLst/>
          </a:prstGeom>
          <a:noFill/>
          <a:ln w="9525">
            <a:noFill/>
            <a:miter lim="800000"/>
            <a:headEnd/>
            <a:tailEnd/>
          </a:ln>
        </p:spPr>
      </p:pic>
      <p:sp>
        <p:nvSpPr>
          <p:cNvPr id="3" name="Content Placeholder 2"/>
          <p:cNvSpPr>
            <a:spLocks noGrp="1"/>
          </p:cNvSpPr>
          <p:nvPr>
            <p:ph idx="1"/>
          </p:nvPr>
        </p:nvSpPr>
        <p:spPr/>
        <p:txBody>
          <a:bodyPr/>
          <a:lstStyle/>
          <a:p>
            <a:endParaRPr lang="tr-TR" dirty="0" smtClean="0"/>
          </a:p>
          <a:p>
            <a:r>
              <a:rPr lang="en-US" dirty="0" err="1" smtClean="0"/>
              <a:t>Resolu</a:t>
            </a:r>
            <a:r>
              <a:rPr lang="tr-TR" dirty="0" smtClean="0"/>
              <a:t>ti</a:t>
            </a:r>
            <a:r>
              <a:rPr lang="en-US" dirty="0" smtClean="0"/>
              <a:t>on  </a:t>
            </a:r>
          </a:p>
          <a:p>
            <a:r>
              <a:rPr lang="en-US" dirty="0" smtClean="0"/>
              <a:t>Dynamic  range  </a:t>
            </a:r>
          </a:p>
          <a:p>
            <a:r>
              <a:rPr lang="en-US" dirty="0" smtClean="0"/>
              <a:t>Sampling  rate  </a:t>
            </a:r>
          </a:p>
          <a:p>
            <a:r>
              <a:rPr lang="en-US" dirty="0" smtClean="0"/>
              <a:t>Accuracy </a:t>
            </a:r>
          </a:p>
          <a:p>
            <a:endParaRPr lang="tr-T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1111</Words>
  <Application>Microsoft Office PowerPoint</Application>
  <PresentationFormat>On-screen Show (4:3)</PresentationFormat>
  <Paragraphs>416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CS224 I/O</vt:lpstr>
      <vt:lpstr>Timers</vt:lpstr>
      <vt:lpstr>Timer Implementation</vt:lpstr>
      <vt:lpstr>Analog Input and Output</vt:lpstr>
      <vt:lpstr>Analog-to-Digital Conversion</vt:lpstr>
      <vt:lpstr>Analog Signals</vt:lpstr>
      <vt:lpstr>Just what does an  A/D converter DO?</vt:lpstr>
      <vt:lpstr>Digital Signals</vt:lpstr>
      <vt:lpstr>DAC/ADC Characterisc</vt:lpstr>
      <vt:lpstr>Example ADC</vt:lpstr>
      <vt:lpstr>Analog-to-digital converters</vt:lpstr>
      <vt:lpstr>Proportional Signals</vt:lpstr>
      <vt:lpstr>Resolution</vt:lpstr>
      <vt:lpstr>Sampling Rate</vt:lpstr>
      <vt:lpstr>Method to reduce aliasing noise</vt:lpstr>
      <vt:lpstr>PIC32 ADC Basics</vt:lpstr>
      <vt:lpstr>PIC 32</vt:lpstr>
      <vt:lpstr>Control Registers</vt:lpstr>
      <vt:lpstr>Analog Input Example</vt:lpstr>
      <vt:lpstr>Slide 20</vt:lpstr>
      <vt:lpstr>DAC Conversion</vt:lpstr>
      <vt:lpstr>DAC vs. ADC</vt:lpstr>
      <vt:lpstr>Examples</vt:lpstr>
      <vt:lpstr>DAC Circuit</vt:lpstr>
      <vt:lpstr>DAC sine and triangle waves</vt:lpstr>
      <vt:lpstr>DAC Cont’d</vt:lpstr>
      <vt:lpstr>DAC main</vt:lpstr>
      <vt:lpstr>Pulse-width Modulation</vt:lpstr>
      <vt:lpstr>PWM</vt:lpstr>
      <vt:lpstr>PWM</vt:lpstr>
      <vt:lpstr>Output Compare (PIC32)</vt:lpstr>
      <vt:lpstr>Example</vt:lpstr>
      <vt:lpstr>Example Code</vt:lpstr>
      <vt:lpstr>Motors</vt:lpstr>
      <vt:lpstr>PWM Example from Book</vt:lpstr>
      <vt:lpstr>Example Code</vt:lpstr>
      <vt:lpstr>Servo PIC</vt:lpstr>
      <vt:lpstr>Stepper Motor</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dc:title>
  <dc:creator>Hp</dc:creator>
  <cp:lastModifiedBy>ozcan</cp:lastModifiedBy>
  <cp:revision>30</cp:revision>
  <dcterms:created xsi:type="dcterms:W3CDTF">2015-04-30T06:03:08Z</dcterms:created>
  <dcterms:modified xsi:type="dcterms:W3CDTF">2015-05-18T14:12:57Z</dcterms:modified>
</cp:coreProperties>
</file>