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eko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SkLpa4LXdBxsOCPwFEIGVd2A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C3F0E-69A4-4BE1-A8A3-9E3304BBB1FE}">
  <a:tblStyle styleId="{0EBC3F0E-69A4-4BE1-A8A3-9E3304BBB1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9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46eaa4a8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gd46eaa4a8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ec3de0204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geec3de0204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ec3de0204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1" name="Google Shape;281;geec3de0204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bb709cb6b_0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dbb709cb6b_0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561a0a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gdd561a0a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f60d56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d8f60d56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c3de020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eec3de020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ec3de020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eec3de020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c3de0204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geec3de0204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ec3de0204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geec3de0204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ec3de020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3" name="Google Shape;223;geec3de020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ec3de0204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geec3de0204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dbb709cb6b_0_16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dbb709cb6b_0_16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gdbb709cb6b_0_16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46eaa4a8c_1_20"/>
          <p:cNvSpPr/>
          <p:nvPr/>
        </p:nvSpPr>
        <p:spPr>
          <a:xfrm>
            <a:off x="0" y="6309320"/>
            <a:ext cx="9144000" cy="5487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d46eaa4a8c_1_20"/>
          <p:cNvSpPr txBox="1"/>
          <p:nvPr/>
        </p:nvSpPr>
        <p:spPr>
          <a:xfrm>
            <a:off x="7635650" y="6383575"/>
            <a:ext cx="13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20</a:t>
            </a:r>
            <a:r>
              <a:rPr lang="fr-FR" sz="2000" b="1" i="0" u="none" strike="noStrike" cap="none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/10/2022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gd46eaa4a8c_1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183" y="5846879"/>
            <a:ext cx="933394" cy="9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d46eaa4a8c_1_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5846879"/>
            <a:ext cx="899173" cy="9248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46eaa4a8c_1_20"/>
          <p:cNvSpPr txBox="1"/>
          <p:nvPr/>
        </p:nvSpPr>
        <p:spPr>
          <a:xfrm>
            <a:off x="0" y="4073293"/>
            <a:ext cx="9144000" cy="16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5100" b="1" i="0" u="none" strike="noStrike" cap="none" dirty="0">
                <a:solidFill>
                  <a:srgbClr val="061D4E"/>
                </a:solidFill>
                <a:latin typeface="Teko"/>
                <a:ea typeface="Teko"/>
                <a:cs typeface="Teko"/>
                <a:sym typeface="Teko"/>
              </a:rPr>
              <a:t>Collaborative Coding &amp; Progress</a:t>
            </a: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100" b="0" i="0" u="none" strike="noStrike" cap="none" dirty="0">
                <a:solidFill>
                  <a:srgbClr val="061D4E"/>
                </a:solidFill>
                <a:latin typeface="Teko"/>
                <a:ea typeface="Teko"/>
                <a:cs typeface="Teko"/>
                <a:sym typeface="Teko"/>
              </a:rPr>
              <a:t>An introduction to GitHub &amp; Projects</a:t>
            </a:r>
          </a:p>
        </p:txBody>
      </p:sp>
      <p:sp>
        <p:nvSpPr>
          <p:cNvPr id="93" name="Google Shape;93;gd46eaa4a8c_1_20"/>
          <p:cNvSpPr/>
          <p:nvPr/>
        </p:nvSpPr>
        <p:spPr>
          <a:xfrm>
            <a:off x="0" y="3371109"/>
            <a:ext cx="9144000" cy="1158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d46eaa4a8c_1_20"/>
          <p:cNvPicPr preferRelativeResize="0"/>
          <p:nvPr/>
        </p:nvPicPr>
        <p:blipFill rotWithShape="1">
          <a:blip r:embed="rId5">
            <a:alphaModFix/>
          </a:blip>
          <a:srcRect l="1495" r="2633"/>
          <a:stretch/>
        </p:blipFill>
        <p:spPr>
          <a:xfrm>
            <a:off x="-231" y="25"/>
            <a:ext cx="9144231" cy="292286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d46eaa4a8c_1_20"/>
          <p:cNvSpPr/>
          <p:nvPr/>
        </p:nvSpPr>
        <p:spPr>
          <a:xfrm>
            <a:off x="-1" y="2249504"/>
            <a:ext cx="9143771" cy="112244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d46eaa4a8c_1_20"/>
          <p:cNvPicPr preferRelativeResize="0"/>
          <p:nvPr/>
        </p:nvPicPr>
        <p:blipFill rotWithShape="1">
          <a:blip r:embed="rId6">
            <a:alphaModFix/>
          </a:blip>
          <a:srcRect l="12513" t="79789" r="17486"/>
          <a:stretch/>
        </p:blipFill>
        <p:spPr>
          <a:xfrm>
            <a:off x="1371484" y="2331560"/>
            <a:ext cx="6400800" cy="103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9;gd46eaa4a8c_1_20">
            <a:extLst>
              <a:ext uri="{FF2B5EF4-FFF2-40B4-BE49-F238E27FC236}">
                <a16:creationId xmlns:a16="http://schemas.microsoft.com/office/drawing/2014/main" id="{DC44C3BF-FEA2-45C9-9ED3-429AD73FDEF2}"/>
              </a:ext>
            </a:extLst>
          </p:cNvPr>
          <p:cNvSpPr txBox="1"/>
          <p:nvPr/>
        </p:nvSpPr>
        <p:spPr>
          <a:xfrm>
            <a:off x="2155083" y="6383575"/>
            <a:ext cx="17411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dirty="0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Arnaud MULLER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ec3de0204_0_280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eec3de0204_0_280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67" name="Google Shape;267;geec3de0204_0_280"/>
          <p:cNvSpPr txBox="1"/>
          <p:nvPr/>
        </p:nvSpPr>
        <p:spPr>
          <a:xfrm>
            <a:off x="332225" y="129275"/>
            <a:ext cx="536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September recruitment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geec3de0204_0_280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269" name="Google Shape;269;geec3de0204_0_280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270" name="Google Shape;270;geec3de0204_0_280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1" name="Google Shape;271;geec3de0204_0_280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272" name="Google Shape;272;geec3de0204_0_28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geec3de0204_0_280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geec3de0204_0_280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ec3de0204_0_280"/>
          <p:cNvSpPr txBox="1"/>
          <p:nvPr/>
        </p:nvSpPr>
        <p:spPr>
          <a:xfrm>
            <a:off x="394250" y="1357809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Welcoming the newcomers</a:t>
            </a:r>
            <a:endParaRPr sz="19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76" name="Google Shape;276;geec3de0204_0_280"/>
          <p:cNvSpPr txBox="1"/>
          <p:nvPr/>
        </p:nvSpPr>
        <p:spPr>
          <a:xfrm>
            <a:off x="1010900" y="2175746"/>
            <a:ext cx="8571900" cy="25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Theoretical formation</a:t>
            </a:r>
            <a:endParaRPr sz="1900"/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Software(s) formation</a:t>
            </a:r>
            <a:endParaRPr sz="1900"/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Valispace formation</a:t>
            </a:r>
            <a:endParaRPr sz="1900"/>
          </a:p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Asking them to read the phase A documentation</a:t>
            </a:r>
            <a:endParaRPr sz="190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i="1"/>
              <a:t>(and just the documentation in general)</a:t>
            </a:r>
            <a:endParaRPr sz="1500" i="1"/>
          </a:p>
        </p:txBody>
      </p:sp>
      <p:sp>
        <p:nvSpPr>
          <p:cNvPr id="277" name="Google Shape;277;geec3de0204_0_280"/>
          <p:cNvSpPr txBox="1"/>
          <p:nvPr/>
        </p:nvSpPr>
        <p:spPr>
          <a:xfrm>
            <a:off x="394250" y="5296971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/>
              <a:t>Please have a </a:t>
            </a:r>
            <a:r>
              <a:rPr lang="fr-FR" sz="1900" b="1"/>
              <a:t>finished phase A</a:t>
            </a:r>
            <a:r>
              <a:rPr lang="fr-FR" sz="1900"/>
              <a:t> documentation</a:t>
            </a:r>
            <a:r>
              <a:rPr lang="fr-FR" sz="1900" b="1"/>
              <a:t> before</a:t>
            </a:r>
            <a:r>
              <a:rPr lang="fr-FR" sz="1900"/>
              <a:t> they arrive</a:t>
            </a:r>
            <a:endParaRPr sz="19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278" name="Google Shape;278;geec3de0204_0_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353" y="1357800"/>
            <a:ext cx="2503500" cy="19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ec3de0204_0_303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eec3de0204_0_303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85" name="Google Shape;285;geec3de0204_0_303"/>
          <p:cNvSpPr txBox="1"/>
          <p:nvPr/>
        </p:nvSpPr>
        <p:spPr>
          <a:xfrm>
            <a:off x="332225" y="129275"/>
            <a:ext cx="536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Planning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geec3de0204_0_303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287" name="Google Shape;287;geec3de0204_0_303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288" name="Google Shape;288;geec3de0204_0_303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9" name="Google Shape;289;geec3de0204_0_303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290" name="Google Shape;290;geec3de0204_0_3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1" name="Google Shape;291;geec3de0204_0_303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geec3de0204_0_303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eec3de0204_0_303"/>
          <p:cNvSpPr txBox="1"/>
          <p:nvPr/>
        </p:nvSpPr>
        <p:spPr>
          <a:xfrm>
            <a:off x="394250" y="1357809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SSR Meetings</a:t>
            </a:r>
            <a:endParaRPr sz="19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94" name="Google Shape;294;geec3de0204_0_303"/>
          <p:cNvSpPr txBox="1"/>
          <p:nvPr/>
        </p:nvSpPr>
        <p:spPr>
          <a:xfrm>
            <a:off x="394250" y="2768871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Iteration Reviews</a:t>
            </a:r>
            <a:endParaRPr sz="19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95" name="Google Shape;295;geec3de0204_0_303"/>
          <p:cNvSpPr txBox="1"/>
          <p:nvPr/>
        </p:nvSpPr>
        <p:spPr>
          <a:xfrm>
            <a:off x="785200" y="1875034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Monthly ? Every 2 weeks ?</a:t>
            </a:r>
            <a:endParaRPr sz="1500" i="1"/>
          </a:p>
        </p:txBody>
      </p:sp>
      <p:sp>
        <p:nvSpPr>
          <p:cNvPr id="296" name="Google Shape;296;geec3de0204_0_303"/>
          <p:cNvSpPr txBox="1"/>
          <p:nvPr/>
        </p:nvSpPr>
        <p:spPr>
          <a:xfrm>
            <a:off x="785200" y="3318996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2, 3 or 4 a year ?</a:t>
            </a:r>
            <a:endParaRPr sz="1500" i="1"/>
          </a:p>
        </p:txBody>
      </p:sp>
      <p:sp>
        <p:nvSpPr>
          <p:cNvPr id="297" name="Google Shape;297;geec3de0204_0_303"/>
          <p:cNvSpPr txBox="1"/>
          <p:nvPr/>
        </p:nvSpPr>
        <p:spPr>
          <a:xfrm>
            <a:off x="394250" y="4131859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Other meetings</a:t>
            </a:r>
            <a:endParaRPr sz="19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98" name="Google Shape;298;geec3de0204_0_303"/>
          <p:cNvSpPr txBox="1"/>
          <p:nvPr/>
        </p:nvSpPr>
        <p:spPr>
          <a:xfrm>
            <a:off x="785200" y="4700296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/>
              <a:t>When needed, 10-15min</a:t>
            </a:r>
            <a:endParaRPr sz="15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bb709cb6b_0_1757"/>
          <p:cNvSpPr/>
          <p:nvPr/>
        </p:nvSpPr>
        <p:spPr>
          <a:xfrm>
            <a:off x="0" y="6309320"/>
            <a:ext cx="9144000" cy="5487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dbb709cb6b_0_1757"/>
          <p:cNvSpPr txBox="1"/>
          <p:nvPr/>
        </p:nvSpPr>
        <p:spPr>
          <a:xfrm>
            <a:off x="7635650" y="6383575"/>
            <a:ext cx="137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16</a:t>
            </a:r>
            <a:r>
              <a:rPr lang="fr-FR" sz="2000" b="1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/0</a:t>
            </a:r>
            <a:r>
              <a:rPr lang="fr-FR" sz="2000" b="1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9</a:t>
            </a:r>
            <a:r>
              <a:rPr lang="fr-FR" sz="2000" b="1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/2021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dbb709cb6b_0_17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183" y="5846879"/>
            <a:ext cx="933394" cy="917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dbb709cb6b_0_17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04" y="5846879"/>
            <a:ext cx="899173" cy="92488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dbb709cb6b_0_1757"/>
          <p:cNvSpPr txBox="1"/>
          <p:nvPr/>
        </p:nvSpPr>
        <p:spPr>
          <a:xfrm>
            <a:off x="209576" y="3933300"/>
            <a:ext cx="63000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3700" b="0" i="0" u="none" strike="noStrike" cap="none">
                <a:solidFill>
                  <a:srgbClr val="061D4E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r>
              <a:rPr lang="fr-FR" sz="3700">
                <a:solidFill>
                  <a:srgbClr val="061D4E"/>
                </a:solidFill>
              </a:rPr>
              <a:t> !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dbb709cb6b_0_1757"/>
          <p:cNvSpPr/>
          <p:nvPr/>
        </p:nvSpPr>
        <p:spPr>
          <a:xfrm>
            <a:off x="0" y="3371109"/>
            <a:ext cx="9144000" cy="1158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gdbb709cb6b_0_1757"/>
          <p:cNvPicPr preferRelativeResize="0"/>
          <p:nvPr/>
        </p:nvPicPr>
        <p:blipFill rotWithShape="1">
          <a:blip r:embed="rId5">
            <a:alphaModFix/>
          </a:blip>
          <a:srcRect l="1495" r="2635"/>
          <a:stretch/>
        </p:blipFill>
        <p:spPr>
          <a:xfrm>
            <a:off x="-109425" y="25"/>
            <a:ext cx="9345499" cy="29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dbb709cb6b_0_1757"/>
          <p:cNvSpPr/>
          <p:nvPr/>
        </p:nvSpPr>
        <p:spPr>
          <a:xfrm>
            <a:off x="-109425" y="2279350"/>
            <a:ext cx="9345600" cy="1092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dbb709cb6b_0_1757"/>
          <p:cNvPicPr preferRelativeResize="0"/>
          <p:nvPr/>
        </p:nvPicPr>
        <p:blipFill rotWithShape="1">
          <a:blip r:embed="rId6">
            <a:alphaModFix/>
          </a:blip>
          <a:srcRect t="76478"/>
          <a:stretch/>
        </p:blipFill>
        <p:spPr>
          <a:xfrm>
            <a:off x="-197275" y="2109100"/>
            <a:ext cx="9538551" cy="12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dbb709cb6b_0_1757"/>
          <p:cNvSpPr txBox="1"/>
          <p:nvPr/>
        </p:nvSpPr>
        <p:spPr>
          <a:xfrm>
            <a:off x="689722" y="4866002"/>
            <a:ext cx="5339700" cy="1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561a0acf_0_12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dd561a0acf_0_12"/>
          <p:cNvSpPr txBox="1"/>
          <p:nvPr/>
        </p:nvSpPr>
        <p:spPr>
          <a:xfrm>
            <a:off x="106047" y="6400697"/>
            <a:ext cx="356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Mission </a:t>
            </a:r>
            <a:r>
              <a:rPr lang="fr-FR" sz="2000" b="1" dirty="0" err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Analysis</a:t>
            </a:r>
            <a:r>
              <a:rPr lang="fr-FR" sz="2000" b="1" dirty="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 in Python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dd561a0acf_0_12"/>
          <p:cNvSpPr txBox="1"/>
          <p:nvPr/>
        </p:nvSpPr>
        <p:spPr>
          <a:xfrm>
            <a:off x="7795459" y="494787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05/2021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dd561a0acf_0_12"/>
          <p:cNvSpPr txBox="1"/>
          <p:nvPr/>
        </p:nvSpPr>
        <p:spPr>
          <a:xfrm>
            <a:off x="332225" y="129276"/>
            <a:ext cx="445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 dirty="0">
                <a:solidFill>
                  <a:srgbClr val="061D4E"/>
                </a:solidFill>
              </a:rPr>
              <a:t>Table of Contents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dd561a0acf_0_12"/>
          <p:cNvSpPr txBox="1"/>
          <p:nvPr/>
        </p:nvSpPr>
        <p:spPr>
          <a:xfrm>
            <a:off x="414875" y="1295758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 dirty="0"/>
              <a:t>General information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dd561a0acf_0_12"/>
          <p:cNvSpPr txBox="1"/>
          <p:nvPr/>
        </p:nvSpPr>
        <p:spPr>
          <a:xfrm>
            <a:off x="422975" y="2227421"/>
            <a:ext cx="8571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CH" sz="2100" b="1" dirty="0"/>
              <a:t>Python Workflow</a:t>
            </a:r>
            <a:endParaRPr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d561a0acf_0_12"/>
          <p:cNvSpPr txBox="1"/>
          <p:nvPr/>
        </p:nvSpPr>
        <p:spPr>
          <a:xfrm>
            <a:off x="570825" y="2834288"/>
            <a:ext cx="35619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Font typeface="Arial"/>
              <a:buChar char="•"/>
            </a:pPr>
            <a:r>
              <a:rPr lang="fr-FR" sz="1700">
                <a:solidFill>
                  <a:srgbClr val="1A445C"/>
                </a:solidFill>
              </a:rPr>
              <a:t>End of phase A2</a:t>
            </a:r>
            <a:endParaRPr sz="1700">
              <a:solidFill>
                <a:srgbClr val="1A445C"/>
              </a:solidFill>
            </a:endParaRPr>
          </a:p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Summer holiday news</a:t>
            </a:r>
            <a:endParaRPr sz="1700">
              <a:solidFill>
                <a:srgbClr val="1A445C"/>
              </a:solidFill>
            </a:endParaRPr>
          </a:p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Valispace</a:t>
            </a:r>
            <a:endParaRPr sz="1700">
              <a:solidFill>
                <a:srgbClr val="1A445C"/>
              </a:solidFill>
            </a:endParaRPr>
          </a:p>
        </p:txBody>
      </p:sp>
      <p:sp>
        <p:nvSpPr>
          <p:cNvPr id="108" name="Google Shape;108;gdd561a0acf_0_12"/>
          <p:cNvSpPr txBox="1"/>
          <p:nvPr/>
        </p:nvSpPr>
        <p:spPr>
          <a:xfrm>
            <a:off x="422975" y="4115033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 dirty="0"/>
              <a:t>Work for the </a:t>
            </a:r>
            <a:r>
              <a:rPr lang="fr-FR" sz="2100" b="1" dirty="0" err="1"/>
              <a:t>year</a:t>
            </a:r>
            <a:r>
              <a:rPr lang="fr-FR" sz="2100" b="1" dirty="0"/>
              <a:t> to come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dd561a0acf_0_12"/>
          <p:cNvCxnSpPr>
            <a:stCxn id="105" idx="0"/>
          </p:cNvCxnSpPr>
          <p:nvPr/>
        </p:nvCxnSpPr>
        <p:spPr>
          <a:xfrm>
            <a:off x="4700825" y="1295758"/>
            <a:ext cx="16200" cy="5032200"/>
          </a:xfrm>
          <a:prstGeom prst="straightConnector1">
            <a:avLst/>
          </a:prstGeom>
          <a:noFill/>
          <a:ln w="28575" cap="flat" cmpd="sng">
            <a:solidFill>
              <a:srgbClr val="1A445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gdd561a0acf_0_12"/>
          <p:cNvSpPr txBox="1"/>
          <p:nvPr/>
        </p:nvSpPr>
        <p:spPr>
          <a:xfrm>
            <a:off x="5058675" y="1311208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/>
              <a:t>September recruitment</a:t>
            </a:r>
            <a:endParaRPr sz="2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dd561a0acf_0_12"/>
          <p:cNvSpPr txBox="1"/>
          <p:nvPr/>
        </p:nvSpPr>
        <p:spPr>
          <a:xfrm>
            <a:off x="3271425" y="1030825"/>
            <a:ext cx="86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dd561a0acf_0_12"/>
          <p:cNvPicPr preferRelativeResize="0"/>
          <p:nvPr/>
        </p:nvPicPr>
        <p:blipFill rotWithShape="1">
          <a:blip r:embed="rId3">
            <a:alphaModFix/>
          </a:blip>
          <a:srcRect l="32409" t="23850" r="29323" b="27441"/>
          <a:stretch/>
        </p:blipFill>
        <p:spPr>
          <a:xfrm>
            <a:off x="5699242" y="4445001"/>
            <a:ext cx="2411008" cy="174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gdd561a0acf_0_12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114" name="Google Shape;114;gdd561a0acf_0_12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115" name="Google Shape;115;gdd561a0acf_0_12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6" name="Google Shape;116;gdd561a0acf_0_12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17" name="Google Shape;117;gdd561a0acf_0_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gdd561a0acf_0_12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gdd561a0acf_0_12"/>
          <p:cNvSpPr txBox="1"/>
          <p:nvPr/>
        </p:nvSpPr>
        <p:spPr>
          <a:xfrm>
            <a:off x="8452775" y="6577150"/>
            <a:ext cx="438900" cy="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dd561a0acf_0_12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d561a0acf_0_12"/>
          <p:cNvSpPr txBox="1"/>
          <p:nvPr/>
        </p:nvSpPr>
        <p:spPr>
          <a:xfrm>
            <a:off x="570825" y="4693163"/>
            <a:ext cx="35619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Phase A2 documentation</a:t>
            </a:r>
            <a:endParaRPr sz="1700">
              <a:solidFill>
                <a:srgbClr val="1A445C"/>
              </a:solidFill>
            </a:endParaRPr>
          </a:p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Phase B</a:t>
            </a:r>
            <a:endParaRPr sz="1700">
              <a:solidFill>
                <a:srgbClr val="1A445C"/>
              </a:solidFill>
            </a:endParaRPr>
          </a:p>
        </p:txBody>
      </p:sp>
      <p:sp>
        <p:nvSpPr>
          <p:cNvPr id="122" name="Google Shape;122;gdd561a0acf_0_12"/>
          <p:cNvSpPr txBox="1"/>
          <p:nvPr/>
        </p:nvSpPr>
        <p:spPr>
          <a:xfrm>
            <a:off x="5285113" y="1961638"/>
            <a:ext cx="35619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Calendar</a:t>
            </a:r>
            <a:endParaRPr sz="1700">
              <a:solidFill>
                <a:srgbClr val="1A445C"/>
              </a:solidFill>
            </a:endParaRPr>
          </a:p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CCS interviews</a:t>
            </a:r>
            <a:endParaRPr sz="1700">
              <a:solidFill>
                <a:srgbClr val="1A445C"/>
              </a:solidFill>
            </a:endParaRPr>
          </a:p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Managing the bizuths</a:t>
            </a:r>
            <a:endParaRPr sz="1700">
              <a:solidFill>
                <a:srgbClr val="1A445C"/>
              </a:solidFill>
            </a:endParaRPr>
          </a:p>
        </p:txBody>
      </p:sp>
      <p:sp>
        <p:nvSpPr>
          <p:cNvPr id="123" name="Google Shape;123;gdd561a0acf_0_12"/>
          <p:cNvSpPr txBox="1"/>
          <p:nvPr/>
        </p:nvSpPr>
        <p:spPr>
          <a:xfrm>
            <a:off x="5058675" y="3210908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 dirty="0"/>
              <a:t>Planning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dd561a0acf_0_12"/>
          <p:cNvSpPr txBox="1"/>
          <p:nvPr/>
        </p:nvSpPr>
        <p:spPr>
          <a:xfrm>
            <a:off x="5285113" y="3790088"/>
            <a:ext cx="35619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SSR meetings</a:t>
            </a:r>
            <a:endParaRPr sz="1700">
              <a:solidFill>
                <a:srgbClr val="1A445C"/>
              </a:solidFill>
            </a:endParaRPr>
          </a:p>
          <a:p>
            <a:pPr marL="3429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445C"/>
              </a:buClr>
              <a:buSzPts val="1700"/>
              <a:buChar char="•"/>
            </a:pPr>
            <a:r>
              <a:rPr lang="fr-FR" sz="1700">
                <a:solidFill>
                  <a:srgbClr val="1A445C"/>
                </a:solidFill>
              </a:rPr>
              <a:t>Iteration Reviews</a:t>
            </a:r>
            <a:endParaRPr sz="1700">
              <a:solidFill>
                <a:srgbClr val="1A445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8f60d56d6_0_0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d8f60d56d6_0_0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31" name="Google Shape;131;gd8f60d56d6_0_0"/>
          <p:cNvSpPr txBox="1"/>
          <p:nvPr/>
        </p:nvSpPr>
        <p:spPr>
          <a:xfrm>
            <a:off x="7795459" y="494787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05/2021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d8f60d56d6_0_0"/>
          <p:cNvSpPr txBox="1"/>
          <p:nvPr/>
        </p:nvSpPr>
        <p:spPr>
          <a:xfrm>
            <a:off x="332225" y="129276"/>
            <a:ext cx="445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General information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8f60d56d6_0_0"/>
          <p:cNvSpPr txBox="1"/>
          <p:nvPr/>
        </p:nvSpPr>
        <p:spPr>
          <a:xfrm>
            <a:off x="406775" y="1064996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Welcome back !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8f60d56d6_0_0"/>
          <p:cNvSpPr txBox="1"/>
          <p:nvPr/>
        </p:nvSpPr>
        <p:spPr>
          <a:xfrm>
            <a:off x="406775" y="1587671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/>
              <a:t>Thursday meetings will be face-to-face again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gd8f60d56d6_0_0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136" name="Google Shape;136;gd8f60d56d6_0_0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137" name="Google Shape;137;gd8f60d56d6_0_0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" name="Google Shape;138;gd8f60d56d6_0_0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39" name="Google Shape;139;gd8f60d56d6_0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gd8f60d56d6_0_0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gd8f60d56d6_0_0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" name="Google Shape;142;gd8f60d56d6_0_0"/>
          <p:cNvGraphicFramePr/>
          <p:nvPr/>
        </p:nvGraphicFramePr>
        <p:xfrm>
          <a:off x="6176825" y="1698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{0EBC3F0E-69A4-4BE1-A8A3-9E3304BBB1FE}</a:tableStyleId>
              </a:tblPr>
              <a:tblGrid>
                <a:gridCol w="10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MA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Thermal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OBDH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ADCS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Comms.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Power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Structure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Syst. Eng.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Iridium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Gravimetry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F. &amp; P.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Media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3" name="Google Shape;143;gd8f60d56d6_0_0"/>
          <p:cNvSpPr txBox="1"/>
          <p:nvPr/>
        </p:nvSpPr>
        <p:spPr>
          <a:xfrm>
            <a:off x="1461925" y="5693000"/>
            <a:ext cx="163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600" i="1"/>
              <a:t>Current team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d8f60d56d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25" y="2274687"/>
            <a:ext cx="5461975" cy="33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ec3de0204_0_154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eec3de0204_0_154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51" name="Google Shape;151;geec3de0204_0_154"/>
          <p:cNvSpPr txBox="1"/>
          <p:nvPr/>
        </p:nvSpPr>
        <p:spPr>
          <a:xfrm>
            <a:off x="7795459" y="494787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05/2021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eec3de0204_0_154"/>
          <p:cNvSpPr txBox="1"/>
          <p:nvPr/>
        </p:nvSpPr>
        <p:spPr>
          <a:xfrm>
            <a:off x="332225" y="129276"/>
            <a:ext cx="4456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State of the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geec3de0204_0_154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154" name="Google Shape;154;geec3de0204_0_154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155" name="Google Shape;155;geec3de0204_0_154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6" name="Google Shape;156;geec3de0204_0_154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57" name="Google Shape;157;geec3de0204_0_15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geec3de0204_0_154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eec3de0204_0_154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eec3de0204_0_154"/>
          <p:cNvSpPr txBox="1"/>
          <p:nvPr/>
        </p:nvSpPr>
        <p:spPr>
          <a:xfrm>
            <a:off x="406775" y="1064996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/>
              <a:t>Phase A2 </a:t>
            </a:r>
            <a:r>
              <a:rPr lang="fr-FR" sz="1900" b="1"/>
              <a:t>almost</a:t>
            </a:r>
            <a:r>
              <a:rPr lang="fr-FR" sz="1900"/>
              <a:t> finished</a:t>
            </a:r>
            <a:endParaRPr sz="19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61" name="Google Shape;161;geec3de0204_0_154"/>
          <p:cNvSpPr txBox="1"/>
          <p:nvPr/>
        </p:nvSpPr>
        <p:spPr>
          <a:xfrm>
            <a:off x="1021100" y="1542008"/>
            <a:ext cx="8571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Advice received from experts, the CSUT, companies,...</a:t>
            </a:r>
            <a:endParaRPr sz="1500" i="1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To be taken into account before going further</a:t>
            </a:r>
            <a:endParaRPr sz="1500" i="1"/>
          </a:p>
        </p:txBody>
      </p:sp>
      <p:sp>
        <p:nvSpPr>
          <p:cNvPr id="162" name="Google Shape;162;geec3de0204_0_154"/>
          <p:cNvSpPr txBox="1"/>
          <p:nvPr/>
        </p:nvSpPr>
        <p:spPr>
          <a:xfrm>
            <a:off x="406775" y="2625434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/>
              <a:t>Phase B</a:t>
            </a:r>
            <a:r>
              <a:rPr lang="fr-FR" sz="1700" i="1"/>
              <a:t> </a:t>
            </a:r>
            <a:r>
              <a:rPr lang="fr-FR" sz="1500" i="1"/>
              <a:t>see later</a:t>
            </a:r>
            <a:endParaRPr sz="1500" i="1" u="none" strike="noStrike" cap="none">
              <a:solidFill>
                <a:srgbClr val="000000"/>
              </a:solidFill>
            </a:endParaRPr>
          </a:p>
        </p:txBody>
      </p:sp>
      <p:sp>
        <p:nvSpPr>
          <p:cNvPr id="163" name="Google Shape;163;geec3de0204_0_154"/>
          <p:cNvSpPr txBox="1"/>
          <p:nvPr/>
        </p:nvSpPr>
        <p:spPr>
          <a:xfrm>
            <a:off x="406775" y="3317884"/>
            <a:ext cx="857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Summer holiday</a:t>
            </a:r>
            <a:endParaRPr sz="1500" b="1" i="1" u="none" strike="noStrike" cap="none">
              <a:solidFill>
                <a:srgbClr val="000000"/>
              </a:solidFill>
            </a:endParaRPr>
          </a:p>
        </p:txBody>
      </p:sp>
      <p:sp>
        <p:nvSpPr>
          <p:cNvPr id="164" name="Google Shape;164;geec3de0204_0_154"/>
          <p:cNvSpPr txBox="1"/>
          <p:nvPr/>
        </p:nvSpPr>
        <p:spPr>
          <a:xfrm>
            <a:off x="1021100" y="3910758"/>
            <a:ext cx="8571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Meetings with Nicolas Verdier and Nicolas Nolhier</a:t>
            </a:r>
            <a:endParaRPr sz="1500" i="1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Presentation for deputies of the Assemblée Nationale</a:t>
            </a:r>
            <a:endParaRPr sz="1500" i="1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12th European Cubesat Symposium (in november)</a:t>
            </a:r>
            <a:endParaRPr sz="1500" i="1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New partnership with Valispace</a:t>
            </a:r>
            <a:endParaRPr sz="1500" i="1"/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 i="1"/>
              <a:t>Website</a:t>
            </a:r>
            <a:endParaRPr sz="1500" i="1"/>
          </a:p>
        </p:txBody>
      </p:sp>
      <p:pic>
        <p:nvPicPr>
          <p:cNvPr id="165" name="Google Shape;165;geec3de0204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9456" y="3672838"/>
            <a:ext cx="1745993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eec3de0204_0_1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5450" y="3638868"/>
            <a:ext cx="1183200" cy="664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eec3de0204_0_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03469" y="4947875"/>
            <a:ext cx="2285581" cy="6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ec3de0204_0_178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eec3de0204_0_178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74" name="Google Shape;174;geec3de0204_0_178"/>
          <p:cNvSpPr txBox="1"/>
          <p:nvPr/>
        </p:nvSpPr>
        <p:spPr>
          <a:xfrm>
            <a:off x="332225" y="129275"/>
            <a:ext cx="58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Work for the year to 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geec3de0204_0_178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176" name="Google Shape;176;geec3de0204_0_178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177" name="Google Shape;177;geec3de0204_0_178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78" name="Google Shape;178;geec3de0204_0_178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79" name="Google Shape;179;geec3de0204_0_1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geec3de0204_0_178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eec3de0204_0_178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ec3de0204_0_178"/>
          <p:cNvSpPr txBox="1"/>
          <p:nvPr/>
        </p:nvSpPr>
        <p:spPr>
          <a:xfrm>
            <a:off x="406775" y="1064996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/>
              <a:t>Phase A2</a:t>
            </a:r>
            <a:endParaRPr sz="21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183" name="Google Shape;183;geec3de0204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3290" y="3776550"/>
            <a:ext cx="4240160" cy="238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ec3de0204_0_178"/>
          <p:cNvSpPr txBox="1"/>
          <p:nvPr/>
        </p:nvSpPr>
        <p:spPr>
          <a:xfrm>
            <a:off x="572150" y="1865646"/>
            <a:ext cx="8571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-"/>
            </a:pPr>
            <a:r>
              <a:rPr lang="fr-FR" sz="1900"/>
              <a:t>Review your work</a:t>
            </a:r>
            <a:endParaRPr sz="1900"/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Make sure the experts’ advise have been taken into account</a:t>
            </a:r>
            <a:endParaRPr sz="1900"/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b="1"/>
              <a:t>Finish your documentation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ec3de0204_0_202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eec3de0204_0_202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191" name="Google Shape;191;geec3de0204_0_202"/>
          <p:cNvSpPr txBox="1"/>
          <p:nvPr/>
        </p:nvSpPr>
        <p:spPr>
          <a:xfrm>
            <a:off x="332225" y="129275"/>
            <a:ext cx="58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Work for the year to 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geec3de0204_0_202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193" name="Google Shape;193;geec3de0204_0_202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194" name="Google Shape;194;geec3de0204_0_202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" name="Google Shape;195;geec3de0204_0_202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196" name="Google Shape;196;geec3de0204_0_20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geec3de0204_0_202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geec3de0204_0_202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ec3de0204_0_202"/>
          <p:cNvSpPr txBox="1"/>
          <p:nvPr/>
        </p:nvSpPr>
        <p:spPr>
          <a:xfrm>
            <a:off x="406775" y="1064996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/>
              <a:t>Phase B</a:t>
            </a:r>
            <a:endParaRPr sz="2100" b="1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200" name="Google Shape;200;geec3de0204_0_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00" y="1572904"/>
            <a:ext cx="7957849" cy="466924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eec3de0204_0_202"/>
          <p:cNvSpPr txBox="1"/>
          <p:nvPr/>
        </p:nvSpPr>
        <p:spPr>
          <a:xfrm>
            <a:off x="4138700" y="1436775"/>
            <a:ext cx="453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>
                <a:latin typeface="Calibri"/>
                <a:ea typeface="Calibri"/>
                <a:cs typeface="Calibri"/>
                <a:sym typeface="Calibri"/>
              </a:rPr>
              <a:t>RNC-CNES-HB-507 - Guide pédagogique pour le développement de projets nanosatellitesAG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ec3de0204_0_237"/>
          <p:cNvSpPr/>
          <p:nvPr/>
        </p:nvSpPr>
        <p:spPr>
          <a:xfrm>
            <a:off x="1181025" y="3618663"/>
            <a:ext cx="6494400" cy="251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6F6F6"/>
              </a:highlight>
            </a:endParaRPr>
          </a:p>
        </p:txBody>
      </p:sp>
      <p:sp>
        <p:nvSpPr>
          <p:cNvPr id="207" name="Google Shape;207;geec3de0204_0_237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eec3de0204_0_237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09" name="Google Shape;209;geec3de0204_0_237"/>
          <p:cNvSpPr txBox="1"/>
          <p:nvPr/>
        </p:nvSpPr>
        <p:spPr>
          <a:xfrm>
            <a:off x="332225" y="129275"/>
            <a:ext cx="586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Work for the year to come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geec3de0204_0_237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211" name="Google Shape;211;geec3de0204_0_237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212" name="Google Shape;212;geec3de0204_0_237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3" name="Google Shape;213;geec3de0204_0_237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214" name="Google Shape;214;geec3de0204_0_2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geec3de0204_0_237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ec3de0204_0_237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ec3de0204_0_237"/>
          <p:cNvSpPr txBox="1"/>
          <p:nvPr/>
        </p:nvSpPr>
        <p:spPr>
          <a:xfrm>
            <a:off x="406775" y="1064996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2100" b="1"/>
              <a:t>Phase B</a:t>
            </a:r>
            <a:endParaRPr sz="21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18" name="Google Shape;218;geec3de0204_0_237"/>
          <p:cNvSpPr txBox="1"/>
          <p:nvPr/>
        </p:nvSpPr>
        <p:spPr>
          <a:xfrm>
            <a:off x="572100" y="1712334"/>
            <a:ext cx="85719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b="1"/>
              <a:t>Confirm</a:t>
            </a:r>
            <a:r>
              <a:rPr lang="fr-FR" sz="1900"/>
              <a:t> the feasibility</a:t>
            </a:r>
            <a:endParaRPr sz="1900"/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Give a </a:t>
            </a:r>
            <a:r>
              <a:rPr lang="fr-FR" sz="1900" b="1"/>
              <a:t>preliminary definition</a:t>
            </a:r>
            <a:r>
              <a:rPr lang="fr-FR" sz="1900"/>
              <a:t> of your technical solution(s)</a:t>
            </a:r>
            <a:endParaRPr sz="1900"/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Find, validate and anchor the </a:t>
            </a:r>
            <a:r>
              <a:rPr lang="fr-FR" sz="1900" b="1"/>
              <a:t>technical specifications</a:t>
            </a:r>
            <a:r>
              <a:rPr lang="fr-FR" sz="1900"/>
              <a:t> for your SS</a:t>
            </a:r>
            <a:endParaRPr sz="1900"/>
          </a:p>
        </p:txBody>
      </p:sp>
      <p:sp>
        <p:nvSpPr>
          <p:cNvPr id="219" name="Google Shape;219;geec3de0204_0_237"/>
          <p:cNvSpPr txBox="1"/>
          <p:nvPr/>
        </p:nvSpPr>
        <p:spPr>
          <a:xfrm>
            <a:off x="923175" y="3732859"/>
            <a:ext cx="8571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b="1"/>
              <a:t>How ?</a:t>
            </a:r>
            <a:endParaRPr sz="2100"/>
          </a:p>
        </p:txBody>
      </p:sp>
      <p:sp>
        <p:nvSpPr>
          <p:cNvPr id="220" name="Google Shape;220;geec3de0204_0_237"/>
          <p:cNvSpPr txBox="1"/>
          <p:nvPr/>
        </p:nvSpPr>
        <p:spPr>
          <a:xfrm>
            <a:off x="1526925" y="4357396"/>
            <a:ext cx="8571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Make and confirm models, simulations, computations,...</a:t>
            </a:r>
            <a:endParaRPr sz="1500"/>
          </a:p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Apply what you read in papers during phase A</a:t>
            </a:r>
            <a:endParaRPr sz="1500"/>
          </a:p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Find physical order of magnitudes and applicable requirements</a:t>
            </a:r>
            <a:endParaRPr sz="1500"/>
          </a:p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fr-FR" sz="1500"/>
              <a:t>...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ec3de0204_0_339"/>
          <p:cNvSpPr/>
          <p:nvPr/>
        </p:nvSpPr>
        <p:spPr>
          <a:xfrm>
            <a:off x="5631825" y="2898000"/>
            <a:ext cx="3147000" cy="3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6F6F6"/>
              </a:highlight>
            </a:endParaRPr>
          </a:p>
        </p:txBody>
      </p:sp>
      <p:sp>
        <p:nvSpPr>
          <p:cNvPr id="226" name="Google Shape;226;geec3de0204_0_339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eec3de0204_0_339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28" name="Google Shape;228;geec3de0204_0_339"/>
          <p:cNvSpPr txBox="1"/>
          <p:nvPr/>
        </p:nvSpPr>
        <p:spPr>
          <a:xfrm>
            <a:off x="332225" y="129275"/>
            <a:ext cx="536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September recruitment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geec3de0204_0_339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230" name="Google Shape;230;geec3de0204_0_339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231" name="Google Shape;231;geec3de0204_0_339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2" name="Google Shape;232;geec3de0204_0_339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233" name="Google Shape;233;geec3de0204_0_3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geec3de0204_0_339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eec3de0204_0_339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7</a:t>
            </a: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graphicFrame>
        <p:nvGraphicFramePr>
          <p:cNvPr id="236" name="Google Shape;236;geec3de0204_0_339"/>
          <p:cNvGraphicFramePr/>
          <p:nvPr/>
        </p:nvGraphicFramePr>
        <p:xfrm>
          <a:off x="829525" y="1234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{0EBC3F0E-69A4-4BE1-A8A3-9E3304BBB1FE}</a:tableStyleId>
              </a:tblPr>
              <a:tblGrid>
                <a:gridCol w="10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MA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Thermal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OBDH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ADCS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Comms.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Power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Structure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Syst. Eng.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Iridium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Gravimetry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F. &amp; P.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/>
                        <a:t>Media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7" name="Google Shape;237;geec3de0204_0_339"/>
          <p:cNvSpPr txBox="1"/>
          <p:nvPr/>
        </p:nvSpPr>
        <p:spPr>
          <a:xfrm>
            <a:off x="1197450" y="5718075"/>
            <a:ext cx="1379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600" i="1"/>
              <a:t>Current team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eec3de0204_0_339"/>
          <p:cNvCxnSpPr/>
          <p:nvPr/>
        </p:nvCxnSpPr>
        <p:spPr>
          <a:xfrm rot="10800000" flipH="1">
            <a:off x="3387650" y="2552750"/>
            <a:ext cx="1153500" cy="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geec3de0204_0_339"/>
          <p:cNvSpPr txBox="1"/>
          <p:nvPr/>
        </p:nvSpPr>
        <p:spPr>
          <a:xfrm>
            <a:off x="5306850" y="1171806"/>
            <a:ext cx="33195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900" b="1"/>
              <a:t>Objective :</a:t>
            </a:r>
            <a:r>
              <a:rPr lang="fr-FR" sz="1900"/>
              <a:t> to recruit </a:t>
            </a:r>
            <a:r>
              <a:rPr lang="fr-FR" sz="1900" b="1"/>
              <a:t>30-35</a:t>
            </a:r>
            <a:r>
              <a:rPr lang="fr-FR" sz="1900"/>
              <a:t> new members to rebuild a 65-70 people team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ec3de0204_0_339"/>
          <p:cNvSpPr txBox="1"/>
          <p:nvPr/>
        </p:nvSpPr>
        <p:spPr>
          <a:xfrm>
            <a:off x="5550650" y="3063250"/>
            <a:ext cx="33195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End of September - Beginning of October : </a:t>
            </a:r>
            <a:r>
              <a:rPr lang="fr-FR" sz="1900" b="1"/>
              <a:t>Applications</a:t>
            </a:r>
            <a:endParaRPr sz="19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 b="1"/>
              <a:t>For the CCS : </a:t>
            </a:r>
            <a:r>
              <a:rPr lang="fr-FR" sz="1900"/>
              <a:t>short interviews</a:t>
            </a:r>
            <a:endParaRPr sz="19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fr-FR" sz="1900"/>
              <a:t>Early October :</a:t>
            </a:r>
            <a:endParaRPr sz="19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 b="1"/>
              <a:t>Results</a:t>
            </a:r>
            <a:endParaRPr sz="1900" b="1"/>
          </a:p>
        </p:txBody>
      </p:sp>
      <p:pic>
        <p:nvPicPr>
          <p:cNvPr id="241" name="Google Shape;241;geec3de0204_0_3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150" y="2898000"/>
            <a:ext cx="1062000" cy="10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ec3de0204_0_321"/>
          <p:cNvSpPr/>
          <p:nvPr/>
        </p:nvSpPr>
        <p:spPr>
          <a:xfrm>
            <a:off x="0" y="6388696"/>
            <a:ext cx="9144000" cy="424200"/>
          </a:xfrm>
          <a:prstGeom prst="rect">
            <a:avLst/>
          </a:prstGeom>
          <a:solidFill>
            <a:srgbClr val="061D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eec3de0204_0_321"/>
          <p:cNvSpPr txBox="1"/>
          <p:nvPr/>
        </p:nvSpPr>
        <p:spPr>
          <a:xfrm>
            <a:off x="106047" y="6400697"/>
            <a:ext cx="3561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Back-to-school meeting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chemeClr val="lt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248" name="Google Shape;248;geec3de0204_0_321"/>
          <p:cNvSpPr txBox="1"/>
          <p:nvPr/>
        </p:nvSpPr>
        <p:spPr>
          <a:xfrm>
            <a:off x="7795459" y="4947870"/>
            <a:ext cx="118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FFFFFF"/>
                </a:solidFill>
                <a:latin typeface="Teko"/>
                <a:ea typeface="Teko"/>
                <a:cs typeface="Teko"/>
                <a:sym typeface="Teko"/>
              </a:rPr>
              <a:t>05/2021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eec3de0204_0_321"/>
          <p:cNvSpPr txBox="1"/>
          <p:nvPr/>
        </p:nvSpPr>
        <p:spPr>
          <a:xfrm>
            <a:off x="332225" y="129275"/>
            <a:ext cx="562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fr-FR" sz="3200" b="1">
                <a:solidFill>
                  <a:srgbClr val="061D4E"/>
                </a:solidFill>
              </a:rPr>
              <a:t>September recruitment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geec3de0204_0_321"/>
          <p:cNvGrpSpPr/>
          <p:nvPr/>
        </p:nvGrpSpPr>
        <p:grpSpPr>
          <a:xfrm>
            <a:off x="8110245" y="-7734"/>
            <a:ext cx="1033800" cy="915809"/>
            <a:chOff x="8110245" y="-7734"/>
            <a:chExt cx="1033800" cy="915809"/>
          </a:xfrm>
        </p:grpSpPr>
        <p:grpSp>
          <p:nvGrpSpPr>
            <p:cNvPr id="251" name="Google Shape;251;geec3de0204_0_321"/>
            <p:cNvGrpSpPr/>
            <p:nvPr/>
          </p:nvGrpSpPr>
          <p:grpSpPr>
            <a:xfrm>
              <a:off x="8110245" y="-7734"/>
              <a:ext cx="1033800" cy="898500"/>
              <a:chOff x="8110245" y="-7734"/>
              <a:chExt cx="1033800" cy="898500"/>
            </a:xfrm>
          </p:grpSpPr>
          <p:sp>
            <p:nvSpPr>
              <p:cNvPr id="252" name="Google Shape;252;geec3de0204_0_321"/>
              <p:cNvSpPr/>
              <p:nvPr/>
            </p:nvSpPr>
            <p:spPr>
              <a:xfrm>
                <a:off x="8110245" y="-7734"/>
                <a:ext cx="1033800" cy="898500"/>
              </a:xfrm>
              <a:prstGeom prst="parallelogram">
                <a:avLst>
                  <a:gd name="adj" fmla="val 25000"/>
                </a:avLst>
              </a:prstGeom>
              <a:solidFill>
                <a:srgbClr val="061D4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" name="Google Shape;253;geec3de0204_0_321"/>
              <p:cNvCxnSpPr/>
              <p:nvPr/>
            </p:nvCxnSpPr>
            <p:spPr>
              <a:xfrm>
                <a:off x="8168938" y="620688"/>
                <a:ext cx="867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254" name="Google Shape;254;geec3de0204_0_3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370832" y="21927"/>
              <a:ext cx="548681" cy="548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geec3de0204_0_321"/>
            <p:cNvSpPr txBox="1"/>
            <p:nvPr/>
          </p:nvSpPr>
          <p:spPr>
            <a:xfrm>
              <a:off x="8188203" y="600275"/>
              <a:ext cx="93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fr-FR" sz="1400" b="1" i="0" u="none" strike="noStrike" cap="none">
                  <a:solidFill>
                    <a:srgbClr val="FFFFFF"/>
                  </a:solidFill>
                  <a:latin typeface="Teko"/>
                  <a:ea typeface="Teko"/>
                  <a:cs typeface="Teko"/>
                  <a:sym typeface="Teko"/>
                </a:rPr>
                <a:t>TOLOSAT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eec3de0204_0_321"/>
          <p:cNvSpPr txBox="1"/>
          <p:nvPr/>
        </p:nvSpPr>
        <p:spPr>
          <a:xfrm>
            <a:off x="8626347" y="6400700"/>
            <a:ext cx="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eec3de0204_0_3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525" y="3423428"/>
            <a:ext cx="4774750" cy="27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eec3de0204_0_321"/>
          <p:cNvSpPr txBox="1"/>
          <p:nvPr/>
        </p:nvSpPr>
        <p:spPr>
          <a:xfrm>
            <a:off x="4992150" y="2992325"/>
            <a:ext cx="163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600" i="1"/>
              <a:t>Objective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ec3de0204_0_321"/>
          <p:cNvSpPr txBox="1"/>
          <p:nvPr/>
        </p:nvSpPr>
        <p:spPr>
          <a:xfrm>
            <a:off x="981850" y="3775825"/>
            <a:ext cx="163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-FR" sz="1600" i="1"/>
              <a:t>Current</a:t>
            </a:r>
            <a:endParaRPr sz="16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eec3de0204_0_3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725" y="995212"/>
            <a:ext cx="4475750" cy="27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448</Words>
  <Application>Microsoft Office PowerPoint</Application>
  <PresentationFormat>Affichage à l'écran (4:3)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Teko</vt:lpstr>
      <vt:lpstr>Calibri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 Grd</dc:creator>
  <cp:lastModifiedBy>Muller Arnaud Marc Bob</cp:lastModifiedBy>
  <cp:revision>4</cp:revision>
  <dcterms:created xsi:type="dcterms:W3CDTF">2020-10-13T11:52:00Z</dcterms:created>
  <dcterms:modified xsi:type="dcterms:W3CDTF">2022-10-20T08:08:25Z</dcterms:modified>
</cp:coreProperties>
</file>