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69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2756454" y="453102"/>
            <a:ext cx="940279" cy="48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 flipV="1">
            <a:off x="5707364" y="562194"/>
            <a:ext cx="679253" cy="424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7918BB-C4D2-F14A-BE2B-D30CDC2F65E7}"/>
              </a:ext>
            </a:extLst>
          </p:cNvPr>
          <p:cNvGrpSpPr/>
          <p:nvPr/>
        </p:nvGrpSpPr>
        <p:grpSpPr>
          <a:xfrm>
            <a:off x="6386013" y="488864"/>
            <a:ext cx="807160" cy="981135"/>
            <a:chOff x="6325010" y="153125"/>
            <a:chExt cx="1660637" cy="196613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C58383-E47E-9E46-B150-C00466B865A0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58548E-CA90-984D-9122-633BC8292A3A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05DB5A-51FE-954C-82F8-3CC641FECD64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38" name="同侧圆角矩形 37">
              <a:extLst>
                <a:ext uri="{FF2B5EF4-FFF2-40B4-BE49-F238E27FC236}">
                  <a16:creationId xmlns:a16="http://schemas.microsoft.com/office/drawing/2014/main" id="{630B699D-B175-784E-80DD-BB88D9FCE551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339EE2-E6CD-BD40-9B3E-12A248B8ACA6}"/>
              </a:ext>
            </a:extLst>
          </p:cNvPr>
          <p:cNvGrpSpPr/>
          <p:nvPr/>
        </p:nvGrpSpPr>
        <p:grpSpPr>
          <a:xfrm>
            <a:off x="1895428" y="480734"/>
            <a:ext cx="861026" cy="1538020"/>
            <a:chOff x="320566" y="403896"/>
            <a:chExt cx="1213949" cy="386459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F1919-773F-5446-ACDB-F922F4027B3B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DE1312-1BB7-5948-9E5A-01E1599F96DC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39" name="同侧圆角矩形 38">
              <a:extLst>
                <a:ext uri="{FF2B5EF4-FFF2-40B4-BE49-F238E27FC236}">
                  <a16:creationId xmlns:a16="http://schemas.microsoft.com/office/drawing/2014/main" id="{E4CA7260-2447-544E-867E-D6CBDBC2D71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B3D053E-8668-0040-BB23-886226ECBB73}"/>
              </a:ext>
            </a:extLst>
          </p:cNvPr>
          <p:cNvGrpSpPr/>
          <p:nvPr/>
        </p:nvGrpSpPr>
        <p:grpSpPr>
          <a:xfrm>
            <a:off x="3057980" y="-38539"/>
            <a:ext cx="2765304" cy="1509815"/>
            <a:chOff x="1743997" y="300073"/>
            <a:chExt cx="3635518" cy="348017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1743997" y="2694244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D06B5FE-AC8B-EA4F-A9AF-63EFCEB61605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A090C8D-BF5A-EF4D-8ADE-45345990319E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ED8DE0C-8C1E-8142-828B-CC94649B0F12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27CA6F-6006-E74C-AE40-205E87410F54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D4BA86B-E750-DC4D-A8B5-5F3B4F75973C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DAF9210-6823-624A-B771-1C23580E756F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CC47AE9-9F0F-4742-824E-676DD62A3C9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CDF3490-5F6E-AA4E-9D39-DE8B6946D8EF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86043EC-460B-5C4E-9274-FB434F022ACE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F55A7BDE-5F2D-D445-B1BB-F83C98340D08}"/>
                </a:ext>
              </a:extLst>
            </p:cNvPr>
            <p:cNvCxnSpPr>
              <a:cxnSpLocks/>
              <a:stCxn id="28" idx="3"/>
              <a:endCxn id="2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6DDE171-186A-A54E-8A72-03FBB251E517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cxnSpLocks/>
              <a:stCxn id="43" idx="3"/>
              <a:endCxn id="23" idx="1"/>
            </p:cNvCxnSpPr>
            <p:nvPr/>
          </p:nvCxnSpPr>
          <p:spPr>
            <a:xfrm flipV="1">
              <a:off x="2491692" y="2216522"/>
              <a:ext cx="92072" cy="726026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cxnSpLocks/>
              <a:stCxn id="43" idx="3"/>
              <a:endCxn id="31" idx="1"/>
            </p:cNvCxnSpPr>
            <p:nvPr/>
          </p:nvCxnSpPr>
          <p:spPr>
            <a:xfrm>
              <a:off x="2491692" y="2942547"/>
              <a:ext cx="92069" cy="611790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076A1D-137C-1A40-8F29-DCC96D82FA66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1AC8B5E-64B5-C14E-851D-9672CF068D94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8FDC957-386F-AA45-8D7D-3738602D602A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8298BC6-326E-5D4F-825E-DD4190998D79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010CC51-B559-AD43-8A1F-1CDA08FE6B0A}"/>
              </a:ext>
            </a:extLst>
          </p:cNvPr>
          <p:cNvGrpSpPr/>
          <p:nvPr/>
        </p:nvGrpSpPr>
        <p:grpSpPr>
          <a:xfrm>
            <a:off x="1929452" y="2768229"/>
            <a:ext cx="861026" cy="1538020"/>
            <a:chOff x="320566" y="403896"/>
            <a:chExt cx="1213949" cy="386459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AA2CA2-E80C-5A48-BC02-4E1382169354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5D4147-7697-4145-9C73-042D29D4E0A5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54" name="同侧圆角矩形 53">
              <a:extLst>
                <a:ext uri="{FF2B5EF4-FFF2-40B4-BE49-F238E27FC236}">
                  <a16:creationId xmlns:a16="http://schemas.microsoft.com/office/drawing/2014/main" id="{C4541826-07CB-6044-A5F9-30DE5A4D4A3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F79AF06-A99A-244C-9B2D-502BABE18FFC}"/>
              </a:ext>
            </a:extLst>
          </p:cNvPr>
          <p:cNvGrpSpPr/>
          <p:nvPr/>
        </p:nvGrpSpPr>
        <p:grpSpPr>
          <a:xfrm>
            <a:off x="3057980" y="3718797"/>
            <a:ext cx="2853677" cy="1509815"/>
            <a:chOff x="1627814" y="300073"/>
            <a:chExt cx="3751701" cy="348017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205051A-2866-3842-8B7A-47BFBBF19102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E25B546-E872-D845-BAB4-F461D4286E16}"/>
                </a:ext>
              </a:extLst>
            </p:cNvPr>
            <p:cNvSpPr txBox="1"/>
            <p:nvPr/>
          </p:nvSpPr>
          <p:spPr>
            <a:xfrm>
              <a:off x="1627814" y="2731542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08A0E4A-D51A-C147-88D5-5A6D516D3FAF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00B4FFD-9333-774C-AF6C-1D80AF311BE7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F604F89-71FC-3C44-8902-0AC51EB7E226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4EB43C1-83BB-FE4C-861E-DD9DC08B652C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9A4F7F1-CDDF-7E47-A3B2-54A3856F9AC9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F90CF6F-2AFC-2145-B1B4-D17D46209BBE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70FEE7-CCA9-8D49-98FE-EE95E2516E1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8DDA3BF-0BA7-9243-A7C6-DE75A872C0A9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807E5A-1148-F840-9F1E-472046AD6273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68" name="曲线连接符 67">
              <a:extLst>
                <a:ext uri="{FF2B5EF4-FFF2-40B4-BE49-F238E27FC236}">
                  <a16:creationId xmlns:a16="http://schemas.microsoft.com/office/drawing/2014/main" id="{CFBEBCBA-A84F-F442-A54B-DADE69B81B53}"/>
                </a:ext>
              </a:extLst>
            </p:cNvPr>
            <p:cNvCxnSpPr>
              <a:cxnSpLocks/>
              <a:stCxn id="60" idx="3"/>
              <a:endCxn id="6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A4839AF-F9B8-6045-ABC4-30990E26E1A2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FD31BD3C-77CA-E146-A319-21939F57C4CC}"/>
                </a:ext>
              </a:extLst>
            </p:cNvPr>
            <p:cNvCxnSpPr>
              <a:cxnSpLocks/>
              <a:stCxn id="57" idx="3"/>
              <a:endCxn id="63" idx="1"/>
            </p:cNvCxnSpPr>
            <p:nvPr/>
          </p:nvCxnSpPr>
          <p:spPr>
            <a:xfrm flipV="1">
              <a:off x="2375509" y="2216522"/>
              <a:ext cx="208255" cy="76332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21E8EA88-3B48-CE49-A695-B04BBB0A63C4}"/>
                </a:ext>
              </a:extLst>
            </p:cNvPr>
            <p:cNvCxnSpPr>
              <a:cxnSpLocks/>
              <a:stCxn id="57" idx="3"/>
              <a:endCxn id="66" idx="1"/>
            </p:cNvCxnSpPr>
            <p:nvPr/>
          </p:nvCxnSpPr>
          <p:spPr>
            <a:xfrm>
              <a:off x="2375509" y="2979845"/>
              <a:ext cx="208251" cy="57449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68DD49C-97AF-3A48-AB29-52CD58B091CB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100326B-B6F0-1A4D-AAFF-99839598ECC6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DA7268C-FF63-0D46-8131-27439DF82AA4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7E2B6AF-5363-E84B-B0A8-FB9D7770F331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1716DA1-050D-984B-8D07-58868FE095D0}"/>
              </a:ext>
            </a:extLst>
          </p:cNvPr>
          <p:cNvCxnSpPr>
            <a:cxnSpLocks/>
            <a:stCxn id="53" idx="3"/>
            <a:endCxn id="70" idx="1"/>
          </p:cNvCxnSpPr>
          <p:nvPr/>
        </p:nvCxnSpPr>
        <p:spPr>
          <a:xfrm>
            <a:off x="2790478" y="3221915"/>
            <a:ext cx="994628" cy="98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3A02A0A0-E4E2-6E4F-BA1F-3CC9BAD0CD46}"/>
              </a:ext>
            </a:extLst>
          </p:cNvPr>
          <p:cNvCxnSpPr>
            <a:cxnSpLocks/>
            <a:stCxn id="64" idx="3"/>
            <a:endCxn id="98" idx="2"/>
          </p:cNvCxnSpPr>
          <p:nvPr/>
        </p:nvCxnSpPr>
        <p:spPr>
          <a:xfrm flipV="1">
            <a:off x="5795737" y="4229150"/>
            <a:ext cx="805562" cy="5145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5A8A84C-E471-E848-B091-AC1EB89BDF6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5707364" y="986344"/>
            <a:ext cx="678649" cy="3114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02C8557-627E-2E47-919B-7F0C2D22D846}"/>
              </a:ext>
            </a:extLst>
          </p:cNvPr>
          <p:cNvGrpSpPr/>
          <p:nvPr/>
        </p:nvGrpSpPr>
        <p:grpSpPr>
          <a:xfrm>
            <a:off x="8705088" y="1975862"/>
            <a:ext cx="695857" cy="328157"/>
            <a:chOff x="7250588" y="2189135"/>
            <a:chExt cx="1166647" cy="51853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E133A33-DABB-A345-B7A4-14B28F63E0FE}"/>
                </a:ext>
              </a:extLst>
            </p:cNvPr>
            <p:cNvSpPr/>
            <p:nvPr/>
          </p:nvSpPr>
          <p:spPr>
            <a:xfrm>
              <a:off x="7250588" y="2483032"/>
              <a:ext cx="1166647" cy="22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7" name="同侧圆角矩形 86">
              <a:extLst>
                <a:ext uri="{FF2B5EF4-FFF2-40B4-BE49-F238E27FC236}">
                  <a16:creationId xmlns:a16="http://schemas.microsoft.com/office/drawing/2014/main" id="{8F64F51A-B507-0346-9CEF-4BB727DED7AF}"/>
                </a:ext>
              </a:extLst>
            </p:cNvPr>
            <p:cNvSpPr/>
            <p:nvPr/>
          </p:nvSpPr>
          <p:spPr>
            <a:xfrm>
              <a:off x="7250588" y="2189135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inode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BBEA28-95AA-7A4A-8C1C-E07CEFF500E7}"/>
              </a:ext>
            </a:extLst>
          </p:cNvPr>
          <p:cNvGrpSpPr/>
          <p:nvPr/>
        </p:nvGrpSpPr>
        <p:grpSpPr>
          <a:xfrm>
            <a:off x="6600695" y="4155820"/>
            <a:ext cx="807160" cy="981135"/>
            <a:chOff x="6325010" y="153125"/>
            <a:chExt cx="1660637" cy="1966131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C4EAC25-3708-0D43-A308-727607DC46E1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3A8323C-BE19-7647-AF4D-6E00F2F08E75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DC6DA50-3BD4-4B4E-A0E3-33F5BCD24B77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E0799D7-25EE-0742-BF11-CEF8BADFD54E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98" name="同侧圆角矩形 97">
              <a:extLst>
                <a:ext uri="{FF2B5EF4-FFF2-40B4-BE49-F238E27FC236}">
                  <a16:creationId xmlns:a16="http://schemas.microsoft.com/office/drawing/2014/main" id="{5ED7DB9E-101F-D149-8A59-19A22CD5A36C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5751F1F-3629-5F48-AA24-5607EFBA1BD3}"/>
              </a:ext>
            </a:extLst>
          </p:cNvPr>
          <p:cNvCxnSpPr>
            <a:cxnSpLocks/>
            <a:stCxn id="64" idx="3"/>
            <a:endCxn id="95" idx="1"/>
          </p:cNvCxnSpPr>
          <p:nvPr/>
        </p:nvCxnSpPr>
        <p:spPr>
          <a:xfrm>
            <a:off x="5795737" y="4743680"/>
            <a:ext cx="804958" cy="22109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9B12EC3-7EC9-3849-BB89-DF373AAC406C}"/>
              </a:ext>
            </a:extLst>
          </p:cNvPr>
          <p:cNvCxnSpPr>
            <a:cxnSpLocks/>
            <a:stCxn id="36" idx="3"/>
            <a:endCxn id="87" idx="2"/>
          </p:cNvCxnSpPr>
          <p:nvPr/>
        </p:nvCxnSpPr>
        <p:spPr>
          <a:xfrm>
            <a:off x="7193170" y="1297815"/>
            <a:ext cx="1511918" cy="77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AC1AED25-7B12-6246-8186-B032AB5602AB}"/>
              </a:ext>
            </a:extLst>
          </p:cNvPr>
          <p:cNvCxnSpPr>
            <a:cxnSpLocks/>
            <a:stCxn id="95" idx="3"/>
            <a:endCxn id="87" idx="2"/>
          </p:cNvCxnSpPr>
          <p:nvPr/>
        </p:nvCxnSpPr>
        <p:spPr>
          <a:xfrm flipV="1">
            <a:off x="7407852" y="2068860"/>
            <a:ext cx="1297236" cy="289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下箭头 108">
            <a:extLst>
              <a:ext uri="{FF2B5EF4-FFF2-40B4-BE49-F238E27FC236}">
                <a16:creationId xmlns:a16="http://schemas.microsoft.com/office/drawing/2014/main" id="{F1E17919-7E4B-4F46-911D-C544316E6CA3}"/>
              </a:ext>
            </a:extLst>
          </p:cNvPr>
          <p:cNvSpPr/>
          <p:nvPr/>
        </p:nvSpPr>
        <p:spPr>
          <a:xfrm>
            <a:off x="2020253" y="2180136"/>
            <a:ext cx="739472" cy="45881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</a:rPr>
              <a:t>fork</a:t>
            </a:r>
            <a:endParaRPr kumimoji="1" lang="zh-CN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idleproc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initproc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每次</a:t>
            </a:r>
            <a:r>
              <a:rPr kumimoji="1" lang="en-US" altLang="zh-CN" sz="900" b="1">
                <a:solidFill>
                  <a:schemeClr val="tx1"/>
                </a:solidFill>
              </a:rPr>
              <a:t> fork </a:t>
            </a:r>
            <a:r>
              <a:rPr kumimoji="1" lang="zh-CN" altLang="en-US" sz="900" b="1">
                <a:solidFill>
                  <a:schemeClr val="tx1"/>
                </a:solidFill>
              </a:rPr>
              <a:t>都维护进来，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current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135141" cy="3908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486631" y="1829207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88860" y="1192088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211786" y="632790"/>
            <a:ext cx="3038964" cy="559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idleproc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initproc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每次</a:t>
            </a:r>
            <a:r>
              <a:rPr kumimoji="1" lang="en-US" altLang="zh-CN" sz="900" b="1">
                <a:solidFill>
                  <a:schemeClr val="tx1"/>
                </a:solidFill>
              </a:rPr>
              <a:t> fork </a:t>
            </a:r>
            <a:r>
              <a:rPr kumimoji="1" lang="zh-CN" altLang="en-US" sz="900" b="1">
                <a:solidFill>
                  <a:schemeClr val="tx1"/>
                </a:solidFill>
              </a:rPr>
              <a:t>都维护进来，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current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135141" cy="3908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折角形 48">
            <a:extLst>
              <a:ext uri="{FF2B5EF4-FFF2-40B4-BE49-F238E27FC236}">
                <a16:creationId xmlns:a16="http://schemas.microsoft.com/office/drawing/2014/main" id="{80F80097-9629-CE4E-9414-6B4044D6573A}"/>
              </a:ext>
            </a:extLst>
          </p:cNvPr>
          <p:cNvSpPr/>
          <p:nvPr/>
        </p:nvSpPr>
        <p:spPr>
          <a:xfrm>
            <a:off x="250277" y="3691767"/>
            <a:ext cx="2083948" cy="742273"/>
          </a:xfrm>
          <a:prstGeom prst="foldedCorner">
            <a:avLst>
              <a:gd name="adj" fmla="val 137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    while (1)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if (current-&gt;need_resched)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    schedule();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}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}</a:t>
            </a:r>
          </a:p>
        </p:txBody>
      </p:sp>
      <p:sp>
        <p:nvSpPr>
          <p:cNvPr id="52" name="下箭头 51">
            <a:extLst>
              <a:ext uri="{FF2B5EF4-FFF2-40B4-BE49-F238E27FC236}">
                <a16:creationId xmlns:a16="http://schemas.microsoft.com/office/drawing/2014/main" id="{6F8FD2AC-6AFD-4047-BEFD-C9DF0E0D7C31}"/>
              </a:ext>
            </a:extLst>
          </p:cNvPr>
          <p:cNvSpPr/>
          <p:nvPr/>
        </p:nvSpPr>
        <p:spPr>
          <a:xfrm>
            <a:off x="528075" y="3369954"/>
            <a:ext cx="1379912" cy="2141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solidFill>
                  <a:schemeClr val="tx1"/>
                </a:solidFill>
              </a:rPr>
              <a:t>2.schedule</a:t>
            </a:r>
            <a:endParaRPr kumimoji="1" lang="zh-CN" altLang="en-US" sz="7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CB5D2EAD-E18E-D84B-9061-8C01BCDF5C78}"/>
              </a:ext>
            </a:extLst>
          </p:cNvPr>
          <p:cNvSpPr/>
          <p:nvPr/>
        </p:nvSpPr>
        <p:spPr>
          <a:xfrm>
            <a:off x="339774" y="5036833"/>
            <a:ext cx="1379912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timer_list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2A09B240-5244-794C-A430-47BD04E049A0}"/>
              </a:ext>
            </a:extLst>
          </p:cNvPr>
          <p:cNvSpPr/>
          <p:nvPr/>
        </p:nvSpPr>
        <p:spPr>
          <a:xfrm>
            <a:off x="9216890" y="5329564"/>
            <a:ext cx="1456490" cy="540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或优先队列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就绪队列</a:t>
            </a:r>
          </a:p>
        </p:txBody>
      </p:sp>
      <p:sp>
        <p:nvSpPr>
          <p:cNvPr id="115" name="剪去同侧角的矩形 114">
            <a:extLst>
              <a:ext uri="{FF2B5EF4-FFF2-40B4-BE49-F238E27FC236}">
                <a16:creationId xmlns:a16="http://schemas.microsoft.com/office/drawing/2014/main" id="{753D9D38-1EFD-7342-BC14-F60FF6F75A7B}"/>
              </a:ext>
            </a:extLst>
          </p:cNvPr>
          <p:cNvSpPr/>
          <p:nvPr/>
        </p:nvSpPr>
        <p:spPr>
          <a:xfrm>
            <a:off x="9773296" y="6266524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17" name="曲线连接符 116">
            <a:extLst>
              <a:ext uri="{FF2B5EF4-FFF2-40B4-BE49-F238E27FC236}">
                <a16:creationId xmlns:a16="http://schemas.microsoft.com/office/drawing/2014/main" id="{D6FE4FF1-9F90-7B41-A5DC-3364DFD970D8}"/>
              </a:ext>
            </a:extLst>
          </p:cNvPr>
          <p:cNvCxnSpPr>
            <a:cxnSpLocks/>
            <a:stCxn id="115" idx="3"/>
            <a:endCxn id="114" idx="4"/>
          </p:cNvCxnSpPr>
          <p:nvPr/>
        </p:nvCxnSpPr>
        <p:spPr>
          <a:xfrm rot="16200000" flipV="1">
            <a:off x="9889478" y="5925505"/>
            <a:ext cx="396676" cy="2853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486631" y="1829207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88860" y="1192088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211786" y="632790"/>
            <a:ext cx="3038964" cy="559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7" name="曲线连接符 246">
            <a:extLst>
              <a:ext uri="{FF2B5EF4-FFF2-40B4-BE49-F238E27FC236}">
                <a16:creationId xmlns:a16="http://schemas.microsoft.com/office/drawing/2014/main" id="{8999562B-7539-944E-9635-7D5129A1DBDA}"/>
              </a:ext>
            </a:extLst>
          </p:cNvPr>
          <p:cNvCxnSpPr>
            <a:cxnSpLocks/>
            <a:stCxn id="114" idx="2"/>
            <a:endCxn id="148" idx="2"/>
          </p:cNvCxnSpPr>
          <p:nvPr/>
        </p:nvCxnSpPr>
        <p:spPr>
          <a:xfrm rot="10800000">
            <a:off x="9025034" y="3408518"/>
            <a:ext cx="191856" cy="2191188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AE4D3AE3-F5FC-9C40-92B3-BAD79802D3EC}"/>
              </a:ext>
            </a:extLst>
          </p:cNvPr>
          <p:cNvCxnSpPr>
            <a:cxnSpLocks/>
            <a:stCxn id="114" idx="2"/>
            <a:endCxn id="98" idx="2"/>
          </p:cNvCxnSpPr>
          <p:nvPr/>
        </p:nvCxnSpPr>
        <p:spPr>
          <a:xfrm rot="10800000">
            <a:off x="7142976" y="4165158"/>
            <a:ext cx="2073915" cy="1434548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BC9F300F-1328-5843-B8D9-C6ABFD90AF58}"/>
              </a:ext>
            </a:extLst>
          </p:cNvPr>
          <p:cNvCxnSpPr>
            <a:cxnSpLocks/>
            <a:stCxn id="114" idx="2"/>
            <a:endCxn id="60" idx="2"/>
          </p:cNvCxnSpPr>
          <p:nvPr/>
        </p:nvCxnSpPr>
        <p:spPr>
          <a:xfrm rot="10800000">
            <a:off x="5034198" y="3268232"/>
            <a:ext cx="4182692" cy="2331474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5AE584C5-7934-C44D-A26F-7DEAA5CA782E}"/>
              </a:ext>
            </a:extLst>
          </p:cNvPr>
          <p:cNvCxnSpPr>
            <a:cxnSpLocks/>
            <a:stCxn id="114" idx="2"/>
            <a:endCxn id="31" idx="2"/>
          </p:cNvCxnSpPr>
          <p:nvPr/>
        </p:nvCxnSpPr>
        <p:spPr>
          <a:xfrm rot="10800000">
            <a:off x="3127150" y="3268232"/>
            <a:ext cx="6089741" cy="2331474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2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剪去同侧角的矩形 39">
            <a:extLst>
              <a:ext uri="{FF2B5EF4-FFF2-40B4-BE49-F238E27FC236}">
                <a16:creationId xmlns:a16="http://schemas.microsoft.com/office/drawing/2014/main" id="{490A7785-A0F1-254C-87BC-950895448660}"/>
              </a:ext>
            </a:extLst>
          </p:cNvPr>
          <p:cNvSpPr/>
          <p:nvPr/>
        </p:nvSpPr>
        <p:spPr>
          <a:xfrm>
            <a:off x="2435761" y="527450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2CAFF19F-3246-B64D-9C1C-61D5DA9A9387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6200000" flipH="1">
            <a:off x="3011623" y="734608"/>
            <a:ext cx="519773" cy="757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680191E-6E34-F040-B6EE-6A15A1F27BD3}"/>
              </a:ext>
            </a:extLst>
          </p:cNvPr>
          <p:cNvSpPr/>
          <p:nvPr/>
        </p:nvSpPr>
        <p:spPr>
          <a:xfrm>
            <a:off x="676729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FD85044-28F6-C14D-B133-03856042C896}"/>
              </a:ext>
            </a:extLst>
          </p:cNvPr>
          <p:cNvSpPr/>
          <p:nvPr/>
        </p:nvSpPr>
        <p:spPr>
          <a:xfrm>
            <a:off x="1425090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1F42F89-3A15-9D4A-A45B-4F7530C87319}"/>
              </a:ext>
            </a:extLst>
          </p:cNvPr>
          <p:cNvSpPr/>
          <p:nvPr/>
        </p:nvSpPr>
        <p:spPr>
          <a:xfrm>
            <a:off x="2173451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2FAB3F6-9FAA-5E49-8378-333230CE44FE}"/>
              </a:ext>
            </a:extLst>
          </p:cNvPr>
          <p:cNvSpPr/>
          <p:nvPr/>
        </p:nvSpPr>
        <p:spPr>
          <a:xfrm>
            <a:off x="2921812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ECC58F8-BC78-524B-9CE9-A03B9C4A0B89}"/>
              </a:ext>
            </a:extLst>
          </p:cNvPr>
          <p:cNvSpPr/>
          <p:nvPr/>
        </p:nvSpPr>
        <p:spPr>
          <a:xfrm>
            <a:off x="3670173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4F8BDB1-C566-DA4E-87FC-AB21C8064543}"/>
              </a:ext>
            </a:extLst>
          </p:cNvPr>
          <p:cNvSpPr/>
          <p:nvPr/>
        </p:nvSpPr>
        <p:spPr>
          <a:xfrm>
            <a:off x="4418534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7A1DE4E-3918-2D46-8EC4-2924EEE9E7FA}"/>
              </a:ext>
            </a:extLst>
          </p:cNvPr>
          <p:cNvSpPr/>
          <p:nvPr/>
        </p:nvSpPr>
        <p:spPr>
          <a:xfrm>
            <a:off x="265836" y="1698171"/>
            <a:ext cx="5399209" cy="1211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13B2845-350E-E745-8AFD-88696CBB73F9}"/>
              </a:ext>
            </a:extLst>
          </p:cNvPr>
          <p:cNvSpPr/>
          <p:nvPr/>
        </p:nvSpPr>
        <p:spPr>
          <a:xfrm>
            <a:off x="2921812" y="1373043"/>
            <a:ext cx="1456490" cy="540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或优先队列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就绪队列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D655781-D6DD-8549-8F81-259F86E20DE8}"/>
              </a:ext>
            </a:extLst>
          </p:cNvPr>
          <p:cNvSpPr/>
          <p:nvPr/>
        </p:nvSpPr>
        <p:spPr>
          <a:xfrm>
            <a:off x="6691109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604A559-A207-9346-B9F7-6AACB9F26DD8}"/>
              </a:ext>
            </a:extLst>
          </p:cNvPr>
          <p:cNvSpPr/>
          <p:nvPr/>
        </p:nvSpPr>
        <p:spPr>
          <a:xfrm>
            <a:off x="146357" y="1045029"/>
            <a:ext cx="11899075" cy="25294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E7E25D20-EFCB-4648-B661-0C87202FE734}"/>
              </a:ext>
            </a:extLst>
          </p:cNvPr>
          <p:cNvSpPr/>
          <p:nvPr/>
        </p:nvSpPr>
        <p:spPr>
          <a:xfrm>
            <a:off x="4980750" y="661385"/>
            <a:ext cx="1800168" cy="6010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</a:t>
            </a:r>
          </a:p>
        </p:txBody>
      </p:sp>
      <p:sp>
        <p:nvSpPr>
          <p:cNvPr id="25" name="左箭头 24">
            <a:extLst>
              <a:ext uri="{FF2B5EF4-FFF2-40B4-BE49-F238E27FC236}">
                <a16:creationId xmlns:a16="http://schemas.microsoft.com/office/drawing/2014/main" id="{6F143D01-AD47-E04F-A633-1D45F2C7BE8D}"/>
              </a:ext>
            </a:extLst>
          </p:cNvPr>
          <p:cNvSpPr/>
          <p:nvPr/>
        </p:nvSpPr>
        <p:spPr>
          <a:xfrm>
            <a:off x="5086161" y="1998689"/>
            <a:ext cx="1445267" cy="70129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sched_class_enqueue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D68F51F-21B3-0D4A-B8AC-3F2BD530EC25}"/>
              </a:ext>
            </a:extLst>
          </p:cNvPr>
          <p:cNvSpPr/>
          <p:nvPr/>
        </p:nvSpPr>
        <p:spPr>
          <a:xfrm>
            <a:off x="6173034" y="1698170"/>
            <a:ext cx="3845515" cy="1211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85751FE-9E61-5949-8237-5DFC36EA9D10}"/>
              </a:ext>
            </a:extLst>
          </p:cNvPr>
          <p:cNvSpPr/>
          <p:nvPr/>
        </p:nvSpPr>
        <p:spPr>
          <a:xfrm>
            <a:off x="7561725" y="1373043"/>
            <a:ext cx="1456490" cy="540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tx1"/>
                </a:solidFill>
              </a:rPr>
              <a:t>wait_queue_t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等待队列</a:t>
            </a:r>
            <a:endParaRPr kumimoji="1" lang="en-US" altLang="zh-CN" sz="900" b="1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41E2B5-71D9-014A-B9F5-AA7D78CB0320}"/>
              </a:ext>
            </a:extLst>
          </p:cNvPr>
          <p:cNvSpPr/>
          <p:nvPr/>
        </p:nvSpPr>
        <p:spPr>
          <a:xfrm>
            <a:off x="7434755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5A450B-4E0F-944C-8147-BD3AE30A7237}"/>
              </a:ext>
            </a:extLst>
          </p:cNvPr>
          <p:cNvSpPr/>
          <p:nvPr/>
        </p:nvSpPr>
        <p:spPr>
          <a:xfrm>
            <a:off x="8183116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21C9D8-8EE3-CE42-986D-1ECF2B0D921D}"/>
              </a:ext>
            </a:extLst>
          </p:cNvPr>
          <p:cNvSpPr/>
          <p:nvPr/>
        </p:nvSpPr>
        <p:spPr>
          <a:xfrm>
            <a:off x="8931477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剪去同侧角的矩形 21">
            <a:extLst>
              <a:ext uri="{FF2B5EF4-FFF2-40B4-BE49-F238E27FC236}">
                <a16:creationId xmlns:a16="http://schemas.microsoft.com/office/drawing/2014/main" id="{813AF0FB-709E-8541-91F6-4DAC640A34B3}"/>
              </a:ext>
            </a:extLst>
          </p:cNvPr>
          <p:cNvSpPr/>
          <p:nvPr/>
        </p:nvSpPr>
        <p:spPr>
          <a:xfrm>
            <a:off x="7840216" y="561109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4F209678-DF5F-BA4D-A9D2-BF39130C7388}"/>
              </a:ext>
            </a:extLst>
          </p:cNvPr>
          <p:cNvCxnSpPr>
            <a:cxnSpLocks/>
            <a:stCxn id="22" idx="1"/>
            <a:endCxn id="17" idx="0"/>
          </p:cNvCxnSpPr>
          <p:nvPr/>
        </p:nvCxnSpPr>
        <p:spPr>
          <a:xfrm rot="5400000">
            <a:off x="8050636" y="1126263"/>
            <a:ext cx="486114" cy="74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3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122684" y="194316"/>
            <a:ext cx="266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latin typeface="+mn-ea"/>
              </a:rPr>
              <a:t>进程区别</a:t>
            </a:r>
            <a:endParaRPr kumimoji="1" lang="en-US" altLang="zh-CN" sz="1100"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3F0192-AAEB-CC49-A39B-DBB1C7DC0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9334"/>
              </p:ext>
            </p:extLst>
          </p:nvPr>
        </p:nvGraphicFramePr>
        <p:xfrm>
          <a:off x="697187" y="1224163"/>
          <a:ext cx="958193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58">
                  <a:extLst>
                    <a:ext uri="{9D8B030D-6E8A-4147-A177-3AD203B41FA5}">
                      <a16:colId xmlns:a16="http://schemas.microsoft.com/office/drawing/2014/main" val="30469244"/>
                    </a:ext>
                  </a:extLst>
                </a:gridCol>
                <a:gridCol w="5812221">
                  <a:extLst>
                    <a:ext uri="{9D8B030D-6E8A-4147-A177-3AD203B41FA5}">
                      <a16:colId xmlns:a16="http://schemas.microsoft.com/office/drawing/2014/main" val="1179150675"/>
                    </a:ext>
                  </a:extLst>
                </a:gridCol>
                <a:gridCol w="2186152">
                  <a:extLst>
                    <a:ext uri="{9D8B030D-6E8A-4147-A177-3AD203B41FA5}">
                      <a16:colId xmlns:a16="http://schemas.microsoft.com/office/drawing/2014/main" val="276688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进程名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trapframe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kstack</a:t>
                      </a:r>
                      <a:endParaRPr lang="zh-CN" altLang="en-US" b="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7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“</a:t>
                      </a:r>
                      <a:r>
                        <a:rPr lang="en-US" altLang="zh-CN" b="0" i="0"/>
                        <a:t>idle”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NULL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9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“init”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tf_cs = KERNEL_CS;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tf_ds = tf_es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tf_ss = KERNEL_DS;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tf_regs.reg_ebx = fn;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tf_regs.reg_edx = arg;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tf_eip = kernel_thread_entry;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5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user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current-&gt;tf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tf-&gt;tf_esp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3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7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477117" y="285867"/>
            <a:ext cx="162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>
                <a:latin typeface="+mn-ea"/>
              </a:rPr>
              <a:t>进程状态转换</a:t>
            </a:r>
            <a:endParaRPr kumimoji="1" lang="en-US" altLang="zh-CN" sz="900">
              <a:latin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6D855B8-9380-254C-993F-0316EF8A88DF}"/>
              </a:ext>
            </a:extLst>
          </p:cNvPr>
          <p:cNvSpPr/>
          <p:nvPr/>
        </p:nvSpPr>
        <p:spPr>
          <a:xfrm>
            <a:off x="1145628" y="2695903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UNINT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BC10EC5-7536-2143-AC9F-EE844F123B1A}"/>
              </a:ext>
            </a:extLst>
          </p:cNvPr>
          <p:cNvSpPr/>
          <p:nvPr/>
        </p:nvSpPr>
        <p:spPr>
          <a:xfrm>
            <a:off x="5941563" y="2670886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SLEEPING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268752-431B-2645-9BF2-3571D3936925}"/>
              </a:ext>
            </a:extLst>
          </p:cNvPr>
          <p:cNvSpPr/>
          <p:nvPr/>
        </p:nvSpPr>
        <p:spPr>
          <a:xfrm>
            <a:off x="3395989" y="1386554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7F1873-409B-BA4F-B166-0212F621EB99}"/>
              </a:ext>
            </a:extLst>
          </p:cNvPr>
          <p:cNvSpPr/>
          <p:nvPr/>
        </p:nvSpPr>
        <p:spPr>
          <a:xfrm>
            <a:off x="3454075" y="2645870"/>
            <a:ext cx="1110701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823A4-50CF-BC4A-B22F-81C89112A8C7}"/>
              </a:ext>
            </a:extLst>
          </p:cNvPr>
          <p:cNvSpPr/>
          <p:nvPr/>
        </p:nvSpPr>
        <p:spPr>
          <a:xfrm>
            <a:off x="3469553" y="4295995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ZOMBIE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591C432C-6653-D64B-B9F3-D2938E91000C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H="1">
            <a:off x="632825" y="1670961"/>
            <a:ext cx="1510988" cy="538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1B3FCD2-D64D-544D-97B6-54F19D51A406}"/>
              </a:ext>
            </a:extLst>
          </p:cNvPr>
          <p:cNvSpPr txBox="1"/>
          <p:nvPr/>
        </p:nvSpPr>
        <p:spPr>
          <a:xfrm>
            <a:off x="1320767" y="1633260"/>
            <a:ext cx="105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sys_fork-&gt;</a:t>
            </a:r>
          </a:p>
          <a:p>
            <a:r>
              <a:rPr kumimoji="1" lang="en-US" altLang="zh-CN" sz="900"/>
              <a:t> ﻿alloc_proc</a:t>
            </a:r>
            <a:endParaRPr kumimoji="1" lang="zh-CN" altLang="en-US" sz="900"/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BF806255-30EB-6240-958F-40A29C1CD2DF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 flipV="1">
            <a:off x="2169905" y="2790388"/>
            <a:ext cx="1284170" cy="500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E0B78510-24C4-E045-8802-8B7587E724C8}"/>
              </a:ext>
            </a:extLst>
          </p:cNvPr>
          <p:cNvCxnSpPr>
            <a:cxnSpLocks/>
            <a:stCxn id="8" idx="7"/>
            <a:endCxn id="6" idx="1"/>
          </p:cNvCxnSpPr>
          <p:nvPr/>
        </p:nvCxnSpPr>
        <p:spPr>
          <a:xfrm rot="16200000" flipH="1">
            <a:off x="5234333" y="1855983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58F4C90B-03A7-AC4D-A601-F26E8F597A37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rot="5400000">
            <a:off x="3315014" y="3601583"/>
            <a:ext cx="1361090" cy="277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48F894A0-4CB8-9B45-B5C3-C3879250E8BA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rot="5400000" flipH="1">
            <a:off x="5234334" y="2060362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6A2C9A7E-10ED-0243-BD95-CA78A9FDF01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rot="16200000" flipV="1">
            <a:off x="3053894" y="2125359"/>
            <a:ext cx="1054937" cy="7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344C6F1A-987A-0A41-B5A2-6E69106869BB}"/>
              </a:ext>
            </a:extLst>
          </p:cNvPr>
          <p:cNvCxnSpPr>
            <a:cxnSpLocks/>
            <a:stCxn id="7" idx="5"/>
            <a:endCxn id="8" idx="7"/>
          </p:cNvCxnSpPr>
          <p:nvPr/>
        </p:nvCxnSpPr>
        <p:spPr>
          <a:xfrm rot="16200000" flipH="1">
            <a:off x="3808723" y="2094802"/>
            <a:ext cx="1054937" cy="131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A690641-7C55-4146-901D-0DFB35E5D5C0}"/>
              </a:ext>
            </a:extLst>
          </p:cNvPr>
          <p:cNvSpPr txBox="1"/>
          <p:nvPr/>
        </p:nvSpPr>
        <p:spPr>
          <a:xfrm>
            <a:off x="2196663" y="2394507"/>
            <a:ext cx="9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proc_init/</a:t>
            </a:r>
          </a:p>
          <a:p>
            <a:r>
              <a:rPr lang="en-US" altLang="zh-CN" sz="900"/>
              <a:t>wakeup_proc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F1980F-C154-544F-B139-B03F7D7AEC08}"/>
              </a:ext>
            </a:extLst>
          </p:cNvPr>
          <p:cNvSpPr txBox="1"/>
          <p:nvPr/>
        </p:nvSpPr>
        <p:spPr>
          <a:xfrm>
            <a:off x="4886928" y="1886676"/>
            <a:ext cx="11107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try_free_pages/</a:t>
            </a:r>
          </a:p>
          <a:p>
            <a:r>
              <a:rPr lang="en-US" altLang="zh-CN" sz="900"/>
              <a:t>do_wait/</a:t>
            </a:r>
          </a:p>
          <a:p>
            <a:r>
              <a:rPr lang="en-US" altLang="zh-CN" sz="900"/>
              <a:t>do_sleep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D208D4-48EC-C74A-AF58-1430C539FBE1}"/>
              </a:ext>
            </a:extLst>
          </p:cNvPr>
          <p:cNvSpPr txBox="1"/>
          <p:nvPr/>
        </p:nvSpPr>
        <p:spPr>
          <a:xfrm>
            <a:off x="2841046" y="3817297"/>
            <a:ext cx="1168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SYS_exit-&gt;</a:t>
            </a:r>
            <a:r>
              <a:rPr kumimoji="1" lang="en-US" altLang="zh-CN" sz="1000"/>
              <a:t>do_exit</a:t>
            </a:r>
            <a:endParaRPr kumimoji="1" lang="zh-CN" altLang="en-US" sz="10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CBB38E-30C2-9945-BB0E-052312684ED4}"/>
              </a:ext>
            </a:extLst>
          </p:cNvPr>
          <p:cNvSpPr txBox="1"/>
          <p:nvPr/>
        </p:nvSpPr>
        <p:spPr>
          <a:xfrm>
            <a:off x="4892963" y="3198168"/>
            <a:ext cx="928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wakeup_proc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68499A5-6143-2242-A6D7-A43D6604A9EF}"/>
              </a:ext>
            </a:extLst>
          </p:cNvPr>
          <p:cNvSpPr/>
          <p:nvPr/>
        </p:nvSpPr>
        <p:spPr>
          <a:xfrm>
            <a:off x="3033198" y="1807709"/>
            <a:ext cx="443243" cy="4812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调度点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9CA1B8-F925-0D40-A7D4-C06E98854C1D}"/>
              </a:ext>
            </a:extLst>
          </p:cNvPr>
          <p:cNvSpPr txBox="1"/>
          <p:nvPr/>
        </p:nvSpPr>
        <p:spPr>
          <a:xfrm>
            <a:off x="3639643" y="1121854"/>
            <a:ext cx="762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193932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11450</TotalTime>
  <Words>352</Words>
  <Application>Microsoft Macintosh PowerPoint</Application>
  <PresentationFormat>宽屏</PresentationFormat>
  <Paragraphs>152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109</cp:revision>
  <dcterms:created xsi:type="dcterms:W3CDTF">2019-09-16T15:11:05Z</dcterms:created>
  <dcterms:modified xsi:type="dcterms:W3CDTF">2019-10-07T04:54:41Z</dcterms:modified>
</cp:coreProperties>
</file>