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7ACC6D-914B-A747-8767-812D2DD1C18B}"/>
              </a:ext>
            </a:extLst>
          </p:cNvPr>
          <p:cNvGrpSpPr/>
          <p:nvPr/>
        </p:nvGrpSpPr>
        <p:grpSpPr>
          <a:xfrm>
            <a:off x="320572" y="361462"/>
            <a:ext cx="1213943" cy="2028498"/>
            <a:chOff x="1135116" y="220716"/>
            <a:chExt cx="1008994" cy="202849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402AB2F-1F71-084A-BBF1-33028C35D489}"/>
                </a:ext>
              </a:extLst>
            </p:cNvPr>
            <p:cNvGrpSpPr/>
            <p:nvPr/>
          </p:nvGrpSpPr>
          <p:grpSpPr>
            <a:xfrm>
              <a:off x="1135117" y="557048"/>
              <a:ext cx="1008993" cy="1692166"/>
              <a:chOff x="1135117" y="557048"/>
              <a:chExt cx="1008993" cy="1692166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3F1919-773F-5446-ACDB-F922F4027B3B}"/>
                  </a:ext>
                </a:extLst>
              </p:cNvPr>
              <p:cNvSpPr/>
              <p:nvPr/>
            </p:nvSpPr>
            <p:spPr>
              <a:xfrm>
                <a:off x="1135117" y="557048"/>
                <a:ext cx="1008993" cy="16921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DE1312-1BB7-5948-9E5A-01E1599F96DC}"/>
                  </a:ext>
                </a:extLst>
              </p:cNvPr>
              <p:cNvSpPr/>
              <p:nvPr/>
            </p:nvSpPr>
            <p:spPr>
              <a:xfrm>
                <a:off x="1135117" y="1234965"/>
                <a:ext cx="1008993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files_struct *</a:t>
                </a:r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1135116" y="220716"/>
              <a:ext cx="1008993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proc_struct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1534515" y="1162374"/>
            <a:ext cx="1066541" cy="38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5244412" y="2063813"/>
            <a:ext cx="711054" cy="32769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ADFF687-F89E-7542-8E48-F0317EC2CF31}"/>
              </a:ext>
            </a:extLst>
          </p:cNvPr>
          <p:cNvGrpSpPr/>
          <p:nvPr/>
        </p:nvGrpSpPr>
        <p:grpSpPr>
          <a:xfrm>
            <a:off x="5955459" y="529627"/>
            <a:ext cx="1660637" cy="2631980"/>
            <a:chOff x="6442339" y="1712042"/>
            <a:chExt cx="1660637" cy="263198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804905-5DF5-094B-B868-6E20C1563CFA}"/>
                </a:ext>
              </a:extLst>
            </p:cNvPr>
            <p:cNvGrpSpPr/>
            <p:nvPr/>
          </p:nvGrpSpPr>
          <p:grpSpPr>
            <a:xfrm>
              <a:off x="6442339" y="1712042"/>
              <a:ext cx="1660637" cy="2631980"/>
              <a:chOff x="1135113" y="220716"/>
              <a:chExt cx="1008997" cy="202849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343CD45-F124-8640-A88E-B6A440A021A5}"/>
                  </a:ext>
                </a:extLst>
              </p:cNvPr>
              <p:cNvGrpSpPr/>
              <p:nvPr/>
            </p:nvGrpSpPr>
            <p:grpSpPr>
              <a:xfrm>
                <a:off x="1135113" y="557048"/>
                <a:ext cx="1008997" cy="1692166"/>
                <a:chOff x="1135113" y="557048"/>
                <a:chExt cx="1008997" cy="1692166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DC58383-E47E-9E46-B150-C00466B865A0}"/>
                    </a:ext>
                  </a:extLst>
                </p:cNvPr>
                <p:cNvSpPr/>
                <p:nvPr/>
              </p:nvSpPr>
              <p:spPr>
                <a:xfrm>
                  <a:off x="1135117" y="557048"/>
                  <a:ext cx="1008993" cy="16921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558548E-CA90-984D-9122-633BC8292A3A}"/>
                    </a:ext>
                  </a:extLst>
                </p:cNvPr>
                <p:cNvSpPr/>
                <p:nvPr/>
              </p:nvSpPr>
              <p:spPr>
                <a:xfrm>
                  <a:off x="1135113" y="1910924"/>
                  <a:ext cx="1008993" cy="33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>
                      <a:solidFill>
                        <a:schemeClr val="tx1"/>
                      </a:solidFill>
                    </a:rPr>
                    <a:t>inode</a:t>
                  </a:r>
                  <a:r>
                    <a:rPr lang="zh-CN" altLang="en-US" sz="1400">
                      <a:solidFill>
                        <a:schemeClr val="tx1"/>
                      </a:solidFill>
                    </a:rPr>
                    <a:t> *</a:t>
                  </a:r>
                  <a:r>
                    <a:rPr lang="en-US" altLang="zh-CN" sz="1400">
                      <a:solidFill>
                        <a:schemeClr val="tx1"/>
                      </a:solidFill>
                    </a:rPr>
                    <a:t>node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22593B9-2391-504F-A49D-73A18F4F84A6}"/>
                  </a:ext>
                </a:extLst>
              </p:cNvPr>
              <p:cNvSpPr/>
              <p:nvPr/>
            </p:nvSpPr>
            <p:spPr>
              <a:xfrm>
                <a:off x="1135116" y="220716"/>
                <a:ext cx="1008993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file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6442342" y="257305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</a:rPr>
                <a:t>fd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1645110" y="29124"/>
            <a:ext cx="3751701" cy="3477234"/>
            <a:chOff x="2496694" y="583529"/>
            <a:chExt cx="3751701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400">
                  <a:solidFill>
                    <a:schemeClr val="tx1"/>
                  </a:solidFill>
                </a:rPr>
                <a:t>mem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496694" y="3014997"/>
              <a:ext cx="7488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filemap</a:t>
              </a:r>
              <a:endParaRPr kumimoji="1" lang="zh-CN" altLang="en-US" sz="14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14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stCxn id="43" idx="3"/>
              <a:endCxn id="23" idx="1"/>
            </p:cNvCxnSpPr>
            <p:nvPr/>
          </p:nvCxnSpPr>
          <p:spPr>
            <a:xfrm flipV="1">
              <a:off x="3245554" y="2499978"/>
              <a:ext cx="207089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stCxn id="43" idx="3"/>
              <a:endCxn id="31" idx="1"/>
            </p:cNvCxnSpPr>
            <p:nvPr/>
          </p:nvCxnSpPr>
          <p:spPr>
            <a:xfrm>
              <a:off x="3245554" y="3168886"/>
              <a:ext cx="207086" cy="668908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6205DB5A-51FE-954C-82F8-3CC641FECD64}"/>
              </a:ext>
            </a:extLst>
          </p:cNvPr>
          <p:cNvSpPr/>
          <p:nvPr/>
        </p:nvSpPr>
        <p:spPr>
          <a:xfrm>
            <a:off x="5955462" y="1724939"/>
            <a:ext cx="1660633" cy="33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r/w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74510" y="101440"/>
            <a:ext cx="237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内核进程数据结构</a:t>
            </a:r>
            <a:endParaRPr kumimoji="1" lang="en-US" altLang="zh-CN" sz="9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3CA41-7BB1-E540-A34D-F7976BE2DBDC}"/>
              </a:ext>
            </a:extLst>
          </p:cNvPr>
          <p:cNvSpPr/>
          <p:nvPr/>
        </p:nvSpPr>
        <p:spPr>
          <a:xfrm>
            <a:off x="1076903" y="2230006"/>
            <a:ext cx="502755" cy="101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idle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CA82458-6AE7-F64D-8C48-2AAD9035B318}"/>
              </a:ext>
            </a:extLst>
          </p:cNvPr>
          <p:cNvSpPr/>
          <p:nvPr/>
        </p:nvSpPr>
        <p:spPr>
          <a:xfrm>
            <a:off x="2749203" y="2254143"/>
            <a:ext cx="755891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“</a:t>
            </a:r>
            <a:r>
              <a:rPr kumimoji="1" lang="en-US" altLang="zh-CN" sz="900">
                <a:solidFill>
                  <a:schemeClr val="tx1"/>
                </a:solidFill>
              </a:rPr>
              <a:t>init</a:t>
            </a:r>
            <a:r>
              <a:rPr kumimoji="1" lang="zh-CN" altLang="en-US" sz="900">
                <a:solidFill>
                  <a:schemeClr val="tx1"/>
                </a:solidFill>
              </a:rPr>
              <a:t>”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4450453-7E2B-1C47-98E4-8D35EFF967CD}"/>
              </a:ext>
            </a:extLst>
          </p:cNvPr>
          <p:cNvSpPr/>
          <p:nvPr/>
        </p:nvSpPr>
        <p:spPr>
          <a:xfrm>
            <a:off x="74510" y="1528436"/>
            <a:ext cx="1058666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idleproc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2E3C673C-EEEC-114E-A299-586ECFC458CB}"/>
              </a:ext>
            </a:extLst>
          </p:cNvPr>
          <p:cNvSpPr/>
          <p:nvPr/>
        </p:nvSpPr>
        <p:spPr>
          <a:xfrm>
            <a:off x="1685993" y="2654090"/>
            <a:ext cx="997069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1.</a:t>
            </a:r>
            <a:r>
              <a:rPr kumimoji="1" lang="zh-CN" altLang="en-US" sz="900">
                <a:solidFill>
                  <a:schemeClr val="tx1"/>
                </a:solidFill>
              </a:rPr>
              <a:t> </a:t>
            </a:r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6628F6C-36AA-2046-BAC6-762F78F8D6BE}"/>
              </a:ext>
            </a:extLst>
          </p:cNvPr>
          <p:cNvSpPr/>
          <p:nvPr/>
        </p:nvSpPr>
        <p:spPr>
          <a:xfrm>
            <a:off x="52061" y="1118466"/>
            <a:ext cx="1054017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initproc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CF1AB540-6CBF-984B-B7EF-48C95FD5E92F}"/>
              </a:ext>
            </a:extLst>
          </p:cNvPr>
          <p:cNvCxnSpPr>
            <a:cxnSpLocks/>
            <a:stCxn id="38" idx="6"/>
            <a:endCxn id="31" idx="0"/>
          </p:cNvCxnSpPr>
          <p:nvPr/>
        </p:nvCxnSpPr>
        <p:spPr>
          <a:xfrm>
            <a:off x="1106078" y="1264832"/>
            <a:ext cx="2021071" cy="9893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232EF179-813B-EA46-8AE3-81EF67B3A58C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1133176" y="1674802"/>
            <a:ext cx="195105" cy="5552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B1D4EBD-F87D-744C-B7FD-697F7B6BA96F}"/>
              </a:ext>
            </a:extLst>
          </p:cNvPr>
          <p:cNvSpPr/>
          <p:nvPr/>
        </p:nvSpPr>
        <p:spPr>
          <a:xfrm>
            <a:off x="10250750" y="332272"/>
            <a:ext cx="1800168" cy="601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proc_list,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hash_list</a:t>
            </a:r>
          </a:p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每次</a:t>
            </a:r>
            <a:r>
              <a:rPr kumimoji="1" lang="en-US" altLang="zh-CN" sz="900">
                <a:solidFill>
                  <a:schemeClr val="tx1"/>
                </a:solidFill>
              </a:rPr>
              <a:t> fork </a:t>
            </a:r>
            <a:r>
              <a:rPr kumimoji="1" lang="zh-CN" altLang="en-US" sz="900">
                <a:solidFill>
                  <a:schemeClr val="tx1"/>
                </a:solidFill>
              </a:rPr>
              <a:t>都维护进来，</a:t>
            </a:r>
            <a:endParaRPr kumimoji="1" lang="en-US" altLang="zh-CN" sz="90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900">
                <a:solidFill>
                  <a:schemeClr val="tx1"/>
                </a:solidFill>
              </a:rPr>
              <a:t>维护所有进程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A77C1EF9-EE9E-3E4E-9265-83DE4BCD8AEA}"/>
              </a:ext>
            </a:extLst>
          </p:cNvPr>
          <p:cNvCxnSpPr>
            <a:cxnSpLocks/>
            <a:stCxn id="47" idx="2"/>
            <a:endCxn id="31" idx="0"/>
          </p:cNvCxnSpPr>
          <p:nvPr/>
        </p:nvCxnSpPr>
        <p:spPr>
          <a:xfrm rot="10800000" flipV="1">
            <a:off x="3127150" y="632791"/>
            <a:ext cx="7123601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08003426-D2F3-734B-9A41-4E76F7A25EF4}"/>
              </a:ext>
            </a:extLst>
          </p:cNvPr>
          <p:cNvSpPr/>
          <p:nvPr/>
        </p:nvSpPr>
        <p:spPr>
          <a:xfrm>
            <a:off x="4648877" y="2254143"/>
            <a:ext cx="770642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>
            <a:extLst>
              <a:ext uri="{FF2B5EF4-FFF2-40B4-BE49-F238E27FC236}">
                <a16:creationId xmlns:a16="http://schemas.microsoft.com/office/drawing/2014/main" id="{C5B7DD18-3E8E-C445-91D5-8C8C0005B36B}"/>
              </a:ext>
            </a:extLst>
          </p:cNvPr>
          <p:cNvSpPr/>
          <p:nvPr/>
        </p:nvSpPr>
        <p:spPr>
          <a:xfrm>
            <a:off x="3600123" y="2654090"/>
            <a:ext cx="918876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2D2026B2-1F08-F745-B68D-C60DB96E2FF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rot="10800000" flipV="1">
            <a:off x="5034198" y="632791"/>
            <a:ext cx="5216552" cy="1621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0BE9296-3F50-E84F-A291-197DCFE0B8B0}"/>
              </a:ext>
            </a:extLst>
          </p:cNvPr>
          <p:cNvSpPr/>
          <p:nvPr/>
        </p:nvSpPr>
        <p:spPr>
          <a:xfrm>
            <a:off x="69984" y="654908"/>
            <a:ext cx="1006661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current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08AAD698-B74E-AD4E-82DA-DD4A7C70F3EE}"/>
              </a:ext>
            </a:extLst>
          </p:cNvPr>
          <p:cNvCxnSpPr>
            <a:cxnSpLocks/>
            <a:stCxn id="67" idx="6"/>
            <a:endCxn id="168" idx="0"/>
          </p:cNvCxnSpPr>
          <p:nvPr/>
        </p:nvCxnSpPr>
        <p:spPr>
          <a:xfrm>
            <a:off x="1076645" y="801274"/>
            <a:ext cx="6066330" cy="60992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折角形 48">
            <a:extLst>
              <a:ext uri="{FF2B5EF4-FFF2-40B4-BE49-F238E27FC236}">
                <a16:creationId xmlns:a16="http://schemas.microsoft.com/office/drawing/2014/main" id="{80F80097-9629-CE4E-9414-6B4044D6573A}"/>
              </a:ext>
            </a:extLst>
          </p:cNvPr>
          <p:cNvSpPr/>
          <p:nvPr/>
        </p:nvSpPr>
        <p:spPr>
          <a:xfrm>
            <a:off x="250277" y="3691767"/>
            <a:ext cx="2083948" cy="742273"/>
          </a:xfrm>
          <a:prstGeom prst="foldedCorner">
            <a:avLst>
              <a:gd name="adj" fmla="val 137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    while (1)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if (current-&gt;need_resched) {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    schedule();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    }</a:t>
            </a:r>
          </a:p>
          <a:p>
            <a:r>
              <a:rPr lang="en-US" altLang="zh-CN" sz="900">
                <a:solidFill>
                  <a:schemeClr val="tx1"/>
                </a:solidFill>
              </a:rPr>
              <a:t>    }</a:t>
            </a:r>
          </a:p>
        </p:txBody>
      </p:sp>
      <p:sp>
        <p:nvSpPr>
          <p:cNvPr id="52" name="下箭头 51">
            <a:extLst>
              <a:ext uri="{FF2B5EF4-FFF2-40B4-BE49-F238E27FC236}">
                <a16:creationId xmlns:a16="http://schemas.microsoft.com/office/drawing/2014/main" id="{6F8FD2AC-6AFD-4047-BEFD-C9DF0E0D7C31}"/>
              </a:ext>
            </a:extLst>
          </p:cNvPr>
          <p:cNvSpPr/>
          <p:nvPr/>
        </p:nvSpPr>
        <p:spPr>
          <a:xfrm>
            <a:off x="528075" y="3369954"/>
            <a:ext cx="1379912" cy="2141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>
                <a:solidFill>
                  <a:schemeClr val="tx1"/>
                </a:solidFill>
              </a:rPr>
              <a:t>2.schedule</a:t>
            </a:r>
            <a:endParaRPr kumimoji="1" lang="zh-CN" altLang="en-US" sz="7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BBBA78-E2AF-2449-9731-51A522D3DB43}"/>
              </a:ext>
            </a:extLst>
          </p:cNvPr>
          <p:cNvSpPr/>
          <p:nvPr/>
        </p:nvSpPr>
        <p:spPr>
          <a:xfrm>
            <a:off x="6620049" y="3536079"/>
            <a:ext cx="1045852" cy="629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3" name="右箭头 102">
            <a:extLst>
              <a:ext uri="{FF2B5EF4-FFF2-40B4-BE49-F238E27FC236}">
                <a16:creationId xmlns:a16="http://schemas.microsoft.com/office/drawing/2014/main" id="{8C0DFD08-550D-6A48-BCA6-70AD3F0ED785}"/>
              </a:ext>
            </a:extLst>
          </p:cNvPr>
          <p:cNvSpPr/>
          <p:nvPr/>
        </p:nvSpPr>
        <p:spPr>
          <a:xfrm rot="1800000">
            <a:off x="5498037" y="3273128"/>
            <a:ext cx="1045852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46C6444A-8B82-9149-A0F9-7AC1C2B494A2}"/>
              </a:ext>
            </a:extLst>
          </p:cNvPr>
          <p:cNvCxnSpPr>
            <a:cxnSpLocks/>
            <a:stCxn id="47" idx="2"/>
            <a:endCxn id="98" idx="0"/>
          </p:cNvCxnSpPr>
          <p:nvPr/>
        </p:nvCxnSpPr>
        <p:spPr>
          <a:xfrm rot="10800000" flipV="1">
            <a:off x="7142976" y="632791"/>
            <a:ext cx="3107775" cy="2903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CB5D2EAD-E18E-D84B-9061-8C01BCDF5C78}"/>
              </a:ext>
            </a:extLst>
          </p:cNvPr>
          <p:cNvSpPr/>
          <p:nvPr/>
        </p:nvSpPr>
        <p:spPr>
          <a:xfrm>
            <a:off x="250277" y="5921821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timer_list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A09B240-5244-794C-A430-47BD04E049A0}"/>
              </a:ext>
            </a:extLst>
          </p:cNvPr>
          <p:cNvSpPr/>
          <p:nvPr/>
        </p:nvSpPr>
        <p:spPr>
          <a:xfrm>
            <a:off x="10671006" y="5577117"/>
            <a:ext cx="1379912" cy="2927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run_list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 </a:t>
            </a:r>
            <a:r>
              <a:rPr kumimoji="1" lang="zh-CN" altLang="en-US" sz="900">
                <a:solidFill>
                  <a:schemeClr val="tx1"/>
                </a:solidFill>
              </a:rPr>
              <a:t>队列</a:t>
            </a:r>
          </a:p>
        </p:txBody>
      </p:sp>
      <p:sp>
        <p:nvSpPr>
          <p:cNvPr id="115" name="剪去同侧角的矩形 114">
            <a:extLst>
              <a:ext uri="{FF2B5EF4-FFF2-40B4-BE49-F238E27FC236}">
                <a16:creationId xmlns:a16="http://schemas.microsoft.com/office/drawing/2014/main" id="{753D9D38-1EFD-7342-BC14-F60FF6F75A7B}"/>
              </a:ext>
            </a:extLst>
          </p:cNvPr>
          <p:cNvSpPr/>
          <p:nvPr/>
        </p:nvSpPr>
        <p:spPr>
          <a:xfrm>
            <a:off x="11150834" y="6266525"/>
            <a:ext cx="914400" cy="325820"/>
          </a:xfrm>
          <a:prstGeom prst="snip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run_queue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D6FE4FF1-9F90-7B41-A5DC-3364DFD970D8}"/>
              </a:ext>
            </a:extLst>
          </p:cNvPr>
          <p:cNvCxnSpPr>
            <a:cxnSpLocks/>
            <a:stCxn id="115" idx="3"/>
            <a:endCxn id="114" idx="4"/>
          </p:cNvCxnSpPr>
          <p:nvPr/>
        </p:nvCxnSpPr>
        <p:spPr>
          <a:xfrm rot="16200000" flipV="1">
            <a:off x="11286160" y="5944651"/>
            <a:ext cx="396677" cy="2470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03ACD7E-CF9E-6048-8CA2-C97390D76AC4}"/>
              </a:ext>
            </a:extLst>
          </p:cNvPr>
          <p:cNvSpPr/>
          <p:nvPr/>
        </p:nvSpPr>
        <p:spPr>
          <a:xfrm>
            <a:off x="8650235" y="2394429"/>
            <a:ext cx="749597" cy="1014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RUNNABLE</a:t>
            </a:r>
          </a:p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93305373-B5F2-6042-A5C2-758AA6545C7B}"/>
              </a:ext>
            </a:extLst>
          </p:cNvPr>
          <p:cNvCxnSpPr>
            <a:cxnSpLocks/>
            <a:stCxn id="47" idx="2"/>
            <a:endCxn id="148" idx="0"/>
          </p:cNvCxnSpPr>
          <p:nvPr/>
        </p:nvCxnSpPr>
        <p:spPr>
          <a:xfrm rot="10800000" flipV="1">
            <a:off x="9025034" y="632791"/>
            <a:ext cx="1225716" cy="17616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右箭头 162">
            <a:extLst>
              <a:ext uri="{FF2B5EF4-FFF2-40B4-BE49-F238E27FC236}">
                <a16:creationId xmlns:a16="http://schemas.microsoft.com/office/drawing/2014/main" id="{4F8C9CD4-93DB-B340-BBCD-EA3E016F3A90}"/>
              </a:ext>
            </a:extLst>
          </p:cNvPr>
          <p:cNvSpPr/>
          <p:nvPr/>
        </p:nvSpPr>
        <p:spPr>
          <a:xfrm rot="19800000">
            <a:off x="5531264" y="1989726"/>
            <a:ext cx="1045851" cy="2141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C57903D-FD8D-2F4B-87AC-B85D8CB3E733}"/>
              </a:ext>
            </a:extLst>
          </p:cNvPr>
          <p:cNvSpPr/>
          <p:nvPr/>
        </p:nvSpPr>
        <p:spPr>
          <a:xfrm>
            <a:off x="6620049" y="1411197"/>
            <a:ext cx="1045852" cy="629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usermain2</a:t>
            </a:r>
          </a:p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RUNNING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173" name="曲线连接符 172">
            <a:extLst>
              <a:ext uri="{FF2B5EF4-FFF2-40B4-BE49-F238E27FC236}">
                <a16:creationId xmlns:a16="http://schemas.microsoft.com/office/drawing/2014/main" id="{A89D1C46-16A9-B74F-822B-6E4525F62B95}"/>
              </a:ext>
            </a:extLst>
          </p:cNvPr>
          <p:cNvCxnSpPr>
            <a:cxnSpLocks/>
            <a:stCxn id="47" idx="2"/>
            <a:endCxn id="168" idx="0"/>
          </p:cNvCxnSpPr>
          <p:nvPr/>
        </p:nvCxnSpPr>
        <p:spPr>
          <a:xfrm rot="10800000" flipV="1">
            <a:off x="7142976" y="632791"/>
            <a:ext cx="3107775" cy="778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>
            <a:extLst>
              <a:ext uri="{FF2B5EF4-FFF2-40B4-BE49-F238E27FC236}">
                <a16:creationId xmlns:a16="http://schemas.microsoft.com/office/drawing/2014/main" id="{BF774D46-85D5-F84C-B1D0-22715081B62B}"/>
              </a:ext>
            </a:extLst>
          </p:cNvPr>
          <p:cNvSpPr/>
          <p:nvPr/>
        </p:nvSpPr>
        <p:spPr>
          <a:xfrm rot="19800000">
            <a:off x="7639084" y="3207116"/>
            <a:ext cx="1045852" cy="2561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>
                <a:solidFill>
                  <a:schemeClr val="tx1"/>
                </a:solidFill>
              </a:rPr>
              <a:t>fork</a:t>
            </a:r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47" name="曲线连接符 246">
            <a:extLst>
              <a:ext uri="{FF2B5EF4-FFF2-40B4-BE49-F238E27FC236}">
                <a16:creationId xmlns:a16="http://schemas.microsoft.com/office/drawing/2014/main" id="{8999562B-7539-944E-9635-7D5129A1DBDA}"/>
              </a:ext>
            </a:extLst>
          </p:cNvPr>
          <p:cNvCxnSpPr>
            <a:stCxn id="114" idx="2"/>
            <a:endCxn id="148" idx="2"/>
          </p:cNvCxnSpPr>
          <p:nvPr/>
        </p:nvCxnSpPr>
        <p:spPr>
          <a:xfrm rot="10800000">
            <a:off x="9025034" y="3408519"/>
            <a:ext cx="1645972" cy="2314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曲线连接符 263">
            <a:extLst>
              <a:ext uri="{FF2B5EF4-FFF2-40B4-BE49-F238E27FC236}">
                <a16:creationId xmlns:a16="http://schemas.microsoft.com/office/drawing/2014/main" id="{4863928E-928D-894C-8F9F-52DC227CC62C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7142976" y="4165159"/>
            <a:ext cx="3528031" cy="15583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>
            <a:extLst>
              <a:ext uri="{FF2B5EF4-FFF2-40B4-BE49-F238E27FC236}">
                <a16:creationId xmlns:a16="http://schemas.microsoft.com/office/drawing/2014/main" id="{8D05B4BB-30E7-754E-B05E-5CB7C8DB94EC}"/>
              </a:ext>
            </a:extLst>
          </p:cNvPr>
          <p:cNvCxnSpPr>
            <a:cxnSpLocks/>
            <a:stCxn id="114" idx="2"/>
            <a:endCxn id="60" idx="2"/>
          </p:cNvCxnSpPr>
          <p:nvPr/>
        </p:nvCxnSpPr>
        <p:spPr>
          <a:xfrm rot="10800000">
            <a:off x="5034198" y="3268233"/>
            <a:ext cx="5636808" cy="24552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>
            <a:extLst>
              <a:ext uri="{FF2B5EF4-FFF2-40B4-BE49-F238E27FC236}">
                <a16:creationId xmlns:a16="http://schemas.microsoft.com/office/drawing/2014/main" id="{5F125E26-EEA3-894B-8267-27A2EF49C822}"/>
              </a:ext>
            </a:extLst>
          </p:cNvPr>
          <p:cNvCxnSpPr>
            <a:cxnSpLocks/>
            <a:stCxn id="114" idx="2"/>
            <a:endCxn id="31" idx="2"/>
          </p:cNvCxnSpPr>
          <p:nvPr/>
        </p:nvCxnSpPr>
        <p:spPr>
          <a:xfrm rot="10800000">
            <a:off x="3127150" y="3268233"/>
            <a:ext cx="7543857" cy="24552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122684" y="194316"/>
            <a:ext cx="2661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>
                <a:latin typeface="+mn-ea"/>
              </a:rPr>
              <a:t>进程区别</a:t>
            </a:r>
            <a:endParaRPr kumimoji="1" lang="en-US" altLang="zh-CN" sz="1100">
              <a:latin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3F0192-AAEB-CC49-A39B-DBB1C7DC0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9334"/>
              </p:ext>
            </p:extLst>
          </p:nvPr>
        </p:nvGraphicFramePr>
        <p:xfrm>
          <a:off x="697187" y="1224163"/>
          <a:ext cx="9581931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58">
                  <a:extLst>
                    <a:ext uri="{9D8B030D-6E8A-4147-A177-3AD203B41FA5}">
                      <a16:colId xmlns:a16="http://schemas.microsoft.com/office/drawing/2014/main" val="30469244"/>
                    </a:ext>
                  </a:extLst>
                </a:gridCol>
                <a:gridCol w="5812221">
                  <a:extLst>
                    <a:ext uri="{9D8B030D-6E8A-4147-A177-3AD203B41FA5}">
                      <a16:colId xmlns:a16="http://schemas.microsoft.com/office/drawing/2014/main" val="1179150675"/>
                    </a:ext>
                  </a:extLst>
                </a:gridCol>
                <a:gridCol w="2186152">
                  <a:extLst>
                    <a:ext uri="{9D8B030D-6E8A-4147-A177-3AD203B41FA5}">
                      <a16:colId xmlns:a16="http://schemas.microsoft.com/office/drawing/2014/main" val="2766888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进程名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trapframe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kstack</a:t>
                      </a:r>
                      <a:endParaRPr lang="zh-CN" altLang="en-US" b="0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77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0" i="0"/>
                        <a:t>“</a:t>
                      </a:r>
                      <a:r>
                        <a:rPr lang="en-US" altLang="zh-CN" b="0" i="0"/>
                        <a:t>idle”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0"/>
                        <a:t>NULL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9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“init”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tf_cs = KERNEL_CS;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tf_ds = tf_es</a:t>
                      </a:r>
                      <a:r>
                        <a:rPr lang="zh-CN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tf_ss = KERNEL_DS;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tf_regs.reg_ebx = fn;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tf_regs.reg_edx = arg;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tf_eip = kernel_thread_entry;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alloc_pages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51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0"/>
                        <a:t>user</a:t>
                      </a:r>
                      <a:endParaRPr lang="zh-CN" altLang="en-US" b="0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current-&gt;tf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tf-&gt;tf_esp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3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7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5877</TotalTime>
  <Words>182</Words>
  <Application>Microsoft Macintosh PowerPoint</Application>
  <PresentationFormat>宽屏</PresentationFormat>
  <Paragraphs>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91</cp:revision>
  <dcterms:created xsi:type="dcterms:W3CDTF">2019-09-16T15:11:05Z</dcterms:created>
  <dcterms:modified xsi:type="dcterms:W3CDTF">2019-09-22T12:03:17Z</dcterms:modified>
</cp:coreProperties>
</file>