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5075" cx="9144000"/>
  <p:notesSz cx="6858000" cy="9144000"/>
  <p:embeddedFontLst>
    <p:embeddedFont>
      <p:font typeface="Lato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rwr1qEhBQNz4C0Nerv75MyOdo8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Tao Jia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DABE17-18F5-4786-B9EF-4F19F1989822}">
  <a:tblStyle styleId="{F2DABE17-18F5-4786-B9EF-4F19F198982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LatoLight-bold.fntdata"/><Relationship Id="rId27" Type="http://schemas.openxmlformats.org/officeDocument/2006/relationships/font" Target="fonts/LatoLight-regular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LatoLigh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LatoLight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9-14T07:01:47.071">
    <p:pos x="6000" y="0"/>
    <p:text>spotify 使用Mediachain 提高音乐版权支付的可追踪性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PuzqxQ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886730837_0_4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988673083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37" name="Google Shape;237;g9886730837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886730837_6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988673083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47" name="Google Shape;247;g9886730837_6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886730837_1_1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988673083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62" name="Google Shape;262;g9886730837_1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886730837_4_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988673083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78" name="Google Shape;278;g9886730837_4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305" name="Google Shape;305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314" name="Google Shape;31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323" name="Google Shape;32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6d3b055cd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96d3b05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96d3b055c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886730837_3_3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9886730837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9886730837_3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940a46cf5_1_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8940a46c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8940a46cf5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886730837_0_7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988673083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9886730837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81" name="Google Shape;18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91" name="Google Shape;19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08" name="Google Shape;20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body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/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 Layout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0"/>
          <p:cNvSpPr txBox="1"/>
          <p:nvPr>
            <p:ph type="ctrTitle"/>
          </p:nvPr>
        </p:nvSpPr>
        <p:spPr>
          <a:xfrm>
            <a:off x="1143000" y="374188"/>
            <a:ext cx="6858000" cy="5232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  <a:defRPr sz="30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" type="subTitle"/>
          </p:nvPr>
        </p:nvSpPr>
        <p:spPr>
          <a:xfrm>
            <a:off x="1143000" y="918257"/>
            <a:ext cx="6858000" cy="280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  <a:defRPr sz="1100"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6" name="Google Shape;76;p50"/>
          <p:cNvSpPr txBox="1"/>
          <p:nvPr>
            <p:ph idx="2" type="body"/>
          </p:nvPr>
        </p:nvSpPr>
        <p:spPr>
          <a:xfrm>
            <a:off x="628650" y="1503977"/>
            <a:ext cx="3942159" cy="353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3" type="body"/>
          </p:nvPr>
        </p:nvSpPr>
        <p:spPr>
          <a:xfrm>
            <a:off x="628650" y="1869220"/>
            <a:ext cx="3942159" cy="1320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4" type="body"/>
          </p:nvPr>
        </p:nvSpPr>
        <p:spPr>
          <a:xfrm>
            <a:off x="629841" y="3288332"/>
            <a:ext cx="3940969" cy="37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1" sz="1200"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5" type="body"/>
          </p:nvPr>
        </p:nvSpPr>
        <p:spPr>
          <a:xfrm>
            <a:off x="629841" y="3658730"/>
            <a:ext cx="3940969" cy="37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6" type="body"/>
          </p:nvPr>
        </p:nvSpPr>
        <p:spPr>
          <a:xfrm>
            <a:off x="629841" y="4029128"/>
            <a:ext cx="3942159" cy="2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84" name="Google Shape;84;p50"/>
          <p:cNvSpPr txBox="1"/>
          <p:nvPr>
            <p:ph idx="7" type="body"/>
          </p:nvPr>
        </p:nvSpPr>
        <p:spPr>
          <a:xfrm>
            <a:off x="5112544" y="1504225"/>
            <a:ext cx="3251597" cy="353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50"/>
          <p:cNvSpPr txBox="1"/>
          <p:nvPr>
            <p:ph idx="8" type="body"/>
          </p:nvPr>
        </p:nvSpPr>
        <p:spPr>
          <a:xfrm>
            <a:off x="5112544" y="1868668"/>
            <a:ext cx="3251597" cy="703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第一节">
  <p:cSld name="4_第一节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5_标题和内容">
  <p:cSld name="75_标题和内容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6_标题和内容">
  <p:cSld name="76_标题和内容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/>
          <p:nvPr>
            <p:ph type="ctrTitle"/>
          </p:nvPr>
        </p:nvSpPr>
        <p:spPr>
          <a:xfrm>
            <a:off x="685800" y="1598313"/>
            <a:ext cx="7772400" cy="1102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1"/>
          <p:cNvSpPr txBox="1"/>
          <p:nvPr>
            <p:ph idx="1" type="subTitle"/>
          </p:nvPr>
        </p:nvSpPr>
        <p:spPr>
          <a:xfrm>
            <a:off x="1371600" y="2915550"/>
            <a:ext cx="6400800" cy="1314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type="title"/>
          </p:nvPr>
        </p:nvSpPr>
        <p:spPr>
          <a:xfrm>
            <a:off x="722313" y="3306196"/>
            <a:ext cx="7772400" cy="102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" type="body"/>
          </p:nvPr>
        </p:nvSpPr>
        <p:spPr>
          <a:xfrm>
            <a:off x="722313" y="2180708"/>
            <a:ext cx="7772400" cy="1125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2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3"/>
          <p:cNvSpPr txBox="1"/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" type="body"/>
          </p:nvPr>
        </p:nvSpPr>
        <p:spPr>
          <a:xfrm>
            <a:off x="457200" y="900391"/>
            <a:ext cx="4038600" cy="2547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43"/>
          <p:cNvSpPr txBox="1"/>
          <p:nvPr>
            <p:ph idx="2" type="body"/>
          </p:nvPr>
        </p:nvSpPr>
        <p:spPr>
          <a:xfrm>
            <a:off x="4648200" y="900391"/>
            <a:ext cx="4038600" cy="2547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43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/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" type="body"/>
          </p:nvPr>
        </p:nvSpPr>
        <p:spPr>
          <a:xfrm>
            <a:off x="457200" y="1151690"/>
            <a:ext cx="4040188" cy="479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4"/>
          <p:cNvSpPr txBox="1"/>
          <p:nvPr>
            <p:ph idx="2" type="body"/>
          </p:nvPr>
        </p:nvSpPr>
        <p:spPr>
          <a:xfrm>
            <a:off x="457200" y="1631660"/>
            <a:ext cx="4040188" cy="2964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44"/>
          <p:cNvSpPr txBox="1"/>
          <p:nvPr>
            <p:ph idx="3" type="body"/>
          </p:nvPr>
        </p:nvSpPr>
        <p:spPr>
          <a:xfrm>
            <a:off x="4645026" y="1151690"/>
            <a:ext cx="4041775" cy="479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4"/>
          <p:cNvSpPr txBox="1"/>
          <p:nvPr>
            <p:ph idx="4" type="body"/>
          </p:nvPr>
        </p:nvSpPr>
        <p:spPr>
          <a:xfrm>
            <a:off x="4645026" y="1631660"/>
            <a:ext cx="4041775" cy="2964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44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8" name="Google Shape;58;p46"/>
          <p:cNvSpPr txBox="1"/>
          <p:nvPr/>
        </p:nvSpPr>
        <p:spPr>
          <a:xfrm>
            <a:off x="3189501" y="232284"/>
            <a:ext cx="2246595" cy="343597"/>
          </a:xfrm>
          <a:prstGeom prst="rect">
            <a:avLst/>
          </a:prstGeom>
          <a:noFill/>
          <a:ln>
            <a:noFill/>
          </a:ln>
        </p:spPr>
        <p:txBody>
          <a:bodyPr anchorCtr="0" anchor="t" bIns="48200" lIns="96425" spcFirstLastPara="1" rIns="96425" wrap="square" tIns="48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CN" sz="16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点击添加相关标题文字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，一项大型内容和两项小型内容" type="objAndTwoObj">
  <p:cSld name="OBJECT_AND_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7"/>
          <p:cNvSpPr txBox="1"/>
          <p:nvPr>
            <p:ph type="title"/>
          </p:nvPr>
        </p:nvSpPr>
        <p:spPr>
          <a:xfrm>
            <a:off x="457200" y="206503"/>
            <a:ext cx="8229600" cy="857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idx="1" type="body"/>
          </p:nvPr>
        </p:nvSpPr>
        <p:spPr>
          <a:xfrm>
            <a:off x="457200" y="1200891"/>
            <a:ext cx="4038600" cy="339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2" type="body"/>
          </p:nvPr>
        </p:nvSpPr>
        <p:spPr>
          <a:xfrm>
            <a:off x="4648200" y="1200891"/>
            <a:ext cx="4038600" cy="162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3" type="body"/>
          </p:nvPr>
        </p:nvSpPr>
        <p:spPr>
          <a:xfrm>
            <a:off x="4648200" y="2973635"/>
            <a:ext cx="4038600" cy="1621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幻灯片">
  <p:cSld name="1_标题幻灯片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spring.io/" TargetMode="External"/><Relationship Id="rId10" Type="http://schemas.openxmlformats.org/officeDocument/2006/relationships/hyperlink" Target="https://surprise.readthedocs.io/en/stable/similarities.html" TargetMode="External"/><Relationship Id="rId13" Type="http://schemas.openxmlformats.org/officeDocument/2006/relationships/hyperlink" Target="https://en.wikipedia.org/wiki/CAP_theorem" TargetMode="External"/><Relationship Id="rId12" Type="http://schemas.openxmlformats.org/officeDocument/2006/relationships/hyperlink" Target="https://github.com/macrozheng/mal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jmcauley.ucsd.edu/data/amazon/" TargetMode="External"/><Relationship Id="rId4" Type="http://schemas.openxmlformats.org/officeDocument/2006/relationships/hyperlink" Target="https://en.wikipedia.org/wiki/Recommender_system" TargetMode="External"/><Relationship Id="rId9" Type="http://schemas.openxmlformats.org/officeDocument/2006/relationships/hyperlink" Target="http://papers.nips.cc/paper/1861-algorithms-for-non-negative-matrix-factorization.pdf" TargetMode="External"/><Relationship Id="rId5" Type="http://schemas.openxmlformats.org/officeDocument/2006/relationships/hyperlink" Target="http://surpriselib.com/" TargetMode="External"/><Relationship Id="rId6" Type="http://schemas.openxmlformats.org/officeDocument/2006/relationships/hyperlink" Target="https://sifter.org/~simon/journal/20061211.html" TargetMode="External"/><Relationship Id="rId7" Type="http://schemas.openxmlformats.org/officeDocument/2006/relationships/hyperlink" Target="https://surprise.readthedocs.io/en/stable/matrix_factorization.html#surprise.prediction_algorithms.matrix_factorization.SVD" TargetMode="External"/><Relationship Id="rId8" Type="http://schemas.openxmlformats.org/officeDocument/2006/relationships/hyperlink" Target="https://research.ijcaonline.org/volume87/number14/pxc3894033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hyperlink" Target="https://en.wikipedia.org/wiki/Cryptographic_hash_function" TargetMode="External"/><Relationship Id="rId6" Type="http://schemas.openxmlformats.org/officeDocument/2006/relationships/hyperlink" Target="https://en.wikipedia.org/wiki/Cryptograph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2160" y="0"/>
            <a:ext cx="3211744" cy="321174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1223628" y="1384412"/>
            <a:ext cx="4860032" cy="8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endParaRPr b="1" i="0" sz="2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231750" y="2834847"/>
            <a:ext cx="3240300" cy="1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Team Member: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Tommy Jiang  20004769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Allen Liang </a:t>
            </a:r>
            <a:r>
              <a:rPr lang="zh-CN" sz="1200">
                <a:solidFill>
                  <a:schemeClr val="accent1"/>
                </a:solidFill>
              </a:rPr>
              <a:t>20016750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80628" y="39767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65641" y="3242319"/>
            <a:ext cx="2181357" cy="218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886730837_0_47"/>
          <p:cNvSpPr txBox="1"/>
          <p:nvPr/>
        </p:nvSpPr>
        <p:spPr>
          <a:xfrm>
            <a:off x="1029649" y="130625"/>
            <a:ext cx="7136100" cy="46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C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Blockchain advantage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9886730837_0_47"/>
          <p:cNvSpPr/>
          <p:nvPr/>
        </p:nvSpPr>
        <p:spPr>
          <a:xfrm>
            <a:off x="273558" y="162922"/>
            <a:ext cx="550800" cy="5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zh-C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9886730837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325" y="3255827"/>
            <a:ext cx="190500" cy="6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9886730837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225" y="1266875"/>
            <a:ext cx="5480500" cy="230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9886730837_0_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1269150"/>
            <a:ext cx="3609424" cy="223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886730837_6_0"/>
          <p:cNvSpPr txBox="1"/>
          <p:nvPr/>
        </p:nvSpPr>
        <p:spPr>
          <a:xfrm>
            <a:off x="1029649" y="130625"/>
            <a:ext cx="7136100" cy="46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accent1"/>
                </a:solidFill>
              </a:rPr>
              <a:t>Summary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9886730837_6_0"/>
          <p:cNvSpPr/>
          <p:nvPr/>
        </p:nvSpPr>
        <p:spPr>
          <a:xfrm>
            <a:off x="273558" y="162922"/>
            <a:ext cx="550800" cy="5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zh-C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9886730837_6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325" y="3255827"/>
            <a:ext cx="190500" cy="6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9886730837_6_0"/>
          <p:cNvSpPr/>
          <p:nvPr/>
        </p:nvSpPr>
        <p:spPr>
          <a:xfrm>
            <a:off x="745375" y="1461876"/>
            <a:ext cx="53700" cy="30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9886730837_6_0"/>
          <p:cNvSpPr/>
          <p:nvPr/>
        </p:nvSpPr>
        <p:spPr>
          <a:xfrm>
            <a:off x="745375" y="1867201"/>
            <a:ext cx="53700" cy="30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9886730837_6_0"/>
          <p:cNvSpPr/>
          <p:nvPr/>
        </p:nvSpPr>
        <p:spPr>
          <a:xfrm>
            <a:off x="745375" y="2272526"/>
            <a:ext cx="53700" cy="307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9886730837_6_0"/>
          <p:cNvSpPr txBox="1"/>
          <p:nvPr/>
        </p:nvSpPr>
        <p:spPr>
          <a:xfrm>
            <a:off x="1057188" y="1461864"/>
            <a:ext cx="757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Wide range of applications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6" name="Google Shape;256;g9886730837_6_0"/>
          <p:cNvSpPr txBox="1"/>
          <p:nvPr/>
        </p:nvSpPr>
        <p:spPr>
          <a:xfrm>
            <a:off x="1059350" y="1867189"/>
            <a:ext cx="757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Decentralization concept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g9886730837_6_0"/>
          <p:cNvSpPr txBox="1"/>
          <p:nvPr/>
        </p:nvSpPr>
        <p:spPr>
          <a:xfrm>
            <a:off x="1057200" y="2272514"/>
            <a:ext cx="757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Proof of work - brute force computing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8" name="Google Shape;258;g9886730837_6_0"/>
          <p:cNvSpPr txBox="1"/>
          <p:nvPr/>
        </p:nvSpPr>
        <p:spPr>
          <a:xfrm>
            <a:off x="1059350" y="2669126"/>
            <a:ext cx="757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886730837_1_18"/>
          <p:cNvSpPr txBox="1"/>
          <p:nvPr/>
        </p:nvSpPr>
        <p:spPr>
          <a:xfrm>
            <a:off x="1029649" y="130625"/>
            <a:ext cx="7136100" cy="46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CN" sz="2400">
                <a:solidFill>
                  <a:schemeClr val="accent1"/>
                </a:solidFill>
              </a:rPr>
              <a:t>Demo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9886730837_1_18"/>
          <p:cNvSpPr/>
          <p:nvPr/>
        </p:nvSpPr>
        <p:spPr>
          <a:xfrm>
            <a:off x="273558" y="162922"/>
            <a:ext cx="550800" cy="5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zh-C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g9886730837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325" y="3255827"/>
            <a:ext cx="190500" cy="6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9886730837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675" y="1432348"/>
            <a:ext cx="2653175" cy="10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9886730837_1_18"/>
          <p:cNvSpPr/>
          <p:nvPr/>
        </p:nvSpPr>
        <p:spPr>
          <a:xfrm>
            <a:off x="1107925" y="1660151"/>
            <a:ext cx="53700" cy="30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9886730837_1_18"/>
          <p:cNvSpPr/>
          <p:nvPr/>
        </p:nvSpPr>
        <p:spPr>
          <a:xfrm>
            <a:off x="1107925" y="2065476"/>
            <a:ext cx="53700" cy="30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9886730837_1_18"/>
          <p:cNvSpPr/>
          <p:nvPr/>
        </p:nvSpPr>
        <p:spPr>
          <a:xfrm>
            <a:off x="1107925" y="2470801"/>
            <a:ext cx="53700" cy="307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9886730837_1_18"/>
          <p:cNvSpPr txBox="1"/>
          <p:nvPr/>
        </p:nvSpPr>
        <p:spPr>
          <a:xfrm>
            <a:off x="1161633" y="1660151"/>
            <a:ext cx="44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nodes in the network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2" name="Google Shape;272;g9886730837_1_18"/>
          <p:cNvSpPr txBox="1"/>
          <p:nvPr/>
        </p:nvSpPr>
        <p:spPr>
          <a:xfrm>
            <a:off x="1161633" y="2065476"/>
            <a:ext cx="44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block depends of proof of work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3" name="Google Shape;273;g9886730837_1_18"/>
          <p:cNvSpPr txBox="1"/>
          <p:nvPr/>
        </p:nvSpPr>
        <p:spPr>
          <a:xfrm>
            <a:off x="1161633" y="2470801"/>
            <a:ext cx="44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Mining on request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4" name="Google Shape;274;g9886730837_1_18"/>
          <p:cNvSpPr txBox="1"/>
          <p:nvPr/>
        </p:nvSpPr>
        <p:spPr>
          <a:xfrm>
            <a:off x="1055925" y="931275"/>
            <a:ext cx="34245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 simple demo of blockchain network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886730837_4_5"/>
          <p:cNvSpPr txBox="1"/>
          <p:nvPr/>
        </p:nvSpPr>
        <p:spPr>
          <a:xfrm>
            <a:off x="1029649" y="130625"/>
            <a:ext cx="7136100" cy="46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CN" sz="2400">
                <a:solidFill>
                  <a:schemeClr val="accent1"/>
                </a:solidFill>
              </a:rPr>
              <a:t>Proof of Work or Stake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9886730837_4_5"/>
          <p:cNvSpPr/>
          <p:nvPr/>
        </p:nvSpPr>
        <p:spPr>
          <a:xfrm>
            <a:off x="273558" y="162922"/>
            <a:ext cx="550800" cy="5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zh-C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g9886730837_4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325" y="3255827"/>
            <a:ext cx="190500" cy="6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9886730837_4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051" y="888925"/>
            <a:ext cx="3525899" cy="396019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9886730837_4_5"/>
          <p:cNvSpPr/>
          <p:nvPr/>
        </p:nvSpPr>
        <p:spPr>
          <a:xfrm>
            <a:off x="5288550" y="1605100"/>
            <a:ext cx="3233700" cy="1763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9886730837_4_5"/>
          <p:cNvSpPr txBox="1"/>
          <p:nvPr/>
        </p:nvSpPr>
        <p:spPr>
          <a:xfrm>
            <a:off x="5627700" y="1797775"/>
            <a:ext cx="26256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500">
                <a:latin typeface="Calibri"/>
                <a:ea typeface="Calibri"/>
                <a:cs typeface="Calibri"/>
                <a:sym typeface="Calibri"/>
              </a:rPr>
              <a:t>Which one is better?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 txBox="1"/>
          <p:nvPr/>
        </p:nvSpPr>
        <p:spPr>
          <a:xfrm>
            <a:off x="1029650" y="130625"/>
            <a:ext cx="4791300" cy="46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273558" y="162922"/>
            <a:ext cx="550800" cy="5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zh-C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1"/>
          <p:cNvSpPr txBox="1"/>
          <p:nvPr/>
        </p:nvSpPr>
        <p:spPr>
          <a:xfrm>
            <a:off x="892100" y="1226625"/>
            <a:ext cx="7248300" cy="3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zh-C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http://jmcauley.ucsd.edu/data/amazon/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zh-C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https://en.wikipedia.org/wiki/Recommender_system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zh-C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http://surpriselib.com/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zh-C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https://sifter.org/~simon/journal/20061211.html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zh-C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https://surprise.readthedocs.io/en/stable/matrix_factorization.html#surprise.prediction_algorithms.matrix_factorization.SVD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zh-C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https://research.ijcaonline.org/volume87/number14/pxc3894033.pdf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zh-C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http://papers.nips.cc/paper/1861-algorithms-for-non-negative-matrix-factorization.pdf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zh-C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https://surprise.readthedocs.io/en/stable/similarities.html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zh-C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https://spring.io/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zh-C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https://github.com/macrozheng/mall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zh-C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https://en.wikipedia.org/wiki/CAP_theorem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/>
        </p:nvSpPr>
        <p:spPr>
          <a:xfrm>
            <a:off x="1259632" y="1564442"/>
            <a:ext cx="48600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zh-CN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2160" y="0"/>
            <a:ext cx="3211743" cy="3211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" y="2573344"/>
            <a:ext cx="2181357" cy="218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/>
        </p:nvSpPr>
        <p:spPr>
          <a:xfrm>
            <a:off x="1029649" y="130625"/>
            <a:ext cx="7136155" cy="46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C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Blockchain advantage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273558" y="162922"/>
            <a:ext cx="550800" cy="5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zh-C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325" y="3255827"/>
            <a:ext cx="190500" cy="6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4626" y="905991"/>
            <a:ext cx="5514748" cy="3721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/>
        </p:nvSpPr>
        <p:spPr>
          <a:xfrm>
            <a:off x="1029649" y="130625"/>
            <a:ext cx="7136155" cy="46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C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Prospect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273558" y="162922"/>
            <a:ext cx="550800" cy="5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zh-C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325" y="3255827"/>
            <a:ext cx="190500" cy="6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649" y="829340"/>
            <a:ext cx="6746153" cy="410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/>
          <p:nvPr/>
        </p:nvSpPr>
        <p:spPr>
          <a:xfrm>
            <a:off x="1029649" y="130625"/>
            <a:ext cx="7136155" cy="46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C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Blockchain advantage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4"/>
          <p:cNvSpPr/>
          <p:nvPr/>
        </p:nvSpPr>
        <p:spPr>
          <a:xfrm>
            <a:off x="273558" y="162922"/>
            <a:ext cx="550800" cy="5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zh-C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325" y="3255827"/>
            <a:ext cx="190500" cy="6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073678"/>
            <a:ext cx="7017488" cy="3627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"/>
          <p:cNvSpPr txBox="1"/>
          <p:nvPr/>
        </p:nvSpPr>
        <p:spPr>
          <a:xfrm>
            <a:off x="1029650" y="130625"/>
            <a:ext cx="5544000" cy="46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Blockchain Background 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"/>
          <p:cNvSpPr/>
          <p:nvPr/>
        </p:nvSpPr>
        <p:spPr>
          <a:xfrm>
            <a:off x="273558" y="162922"/>
            <a:ext cx="550800" cy="5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zh-C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"/>
          <p:cNvSpPr/>
          <p:nvPr/>
        </p:nvSpPr>
        <p:spPr>
          <a:xfrm>
            <a:off x="717788" y="858401"/>
            <a:ext cx="53700" cy="30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"/>
          <p:cNvSpPr/>
          <p:nvPr/>
        </p:nvSpPr>
        <p:spPr>
          <a:xfrm>
            <a:off x="717788" y="1395649"/>
            <a:ext cx="53700" cy="307800"/>
          </a:xfrm>
          <a:prstGeom prst="rect">
            <a:avLst/>
          </a:prstGeom>
          <a:solidFill>
            <a:srgbClr val="C4C7C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"/>
          <p:cNvSpPr/>
          <p:nvPr/>
        </p:nvSpPr>
        <p:spPr>
          <a:xfrm>
            <a:off x="717788" y="2009103"/>
            <a:ext cx="53700" cy="30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"/>
          <p:cNvSpPr txBox="1"/>
          <p:nvPr/>
        </p:nvSpPr>
        <p:spPr>
          <a:xfrm>
            <a:off x="925033" y="858401"/>
            <a:ext cx="44005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new type of distributed shared ledger and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"/>
          <p:cNvSpPr txBox="1"/>
          <p:nvPr/>
        </p:nvSpPr>
        <p:spPr>
          <a:xfrm>
            <a:off x="1029650" y="1427389"/>
            <a:ext cx="40831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Decentralized ，information  Immutability ，</a:t>
            </a:r>
            <a:b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traceability of records，Openness- Transparency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"/>
          <p:cNvSpPr txBox="1"/>
          <p:nvPr/>
        </p:nvSpPr>
        <p:spPr>
          <a:xfrm>
            <a:off x="1029650" y="1958923"/>
            <a:ext cx="24352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Cryptocurrency – </a:t>
            </a: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Mediachain-</a:t>
            </a:r>
            <a:r>
              <a:rPr b="1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Spotify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35" y="3784764"/>
            <a:ext cx="1003846" cy="1003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3950" y="3759637"/>
            <a:ext cx="1917700" cy="10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"/>
          <p:cNvSpPr/>
          <p:nvPr/>
        </p:nvSpPr>
        <p:spPr>
          <a:xfrm>
            <a:off x="717788" y="2530195"/>
            <a:ext cx="53700" cy="30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243" y="691938"/>
            <a:ext cx="7337727" cy="44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 flipH="1" rot="10800000">
            <a:off x="0" y="2536659"/>
            <a:ext cx="9122537" cy="45600"/>
          </a:xfrm>
          <a:custGeom>
            <a:rect b="b" l="l" r="r" t="t"/>
            <a:pathLst>
              <a:path extrusionOk="0" h="120000"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cap="flat" cmpd="sng" w="25400">
            <a:solidFill>
              <a:srgbClr val="D5D5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500" lIns="65025" spcFirstLastPara="1" rIns="65025" wrap="square" tIns="325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480430" y="2283093"/>
            <a:ext cx="550800" cy="55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807275" y="2283093"/>
            <a:ext cx="550800" cy="5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213493" y="2283093"/>
            <a:ext cx="552600" cy="55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185074" y="1629750"/>
            <a:ext cx="11415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zh-CN" sz="1200">
                <a:solidFill>
                  <a:schemeClr val="accent1"/>
                </a:solidFill>
              </a:rPr>
              <a:t>What is</a:t>
            </a:r>
            <a:endParaRPr b="1" sz="12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zh-C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406346" y="3087671"/>
            <a:ext cx="161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C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International Trade</a:t>
            </a:r>
            <a:br>
              <a:rPr b="1" i="0" lang="zh-C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C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weakness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3961425" y="1564474"/>
            <a:ext cx="1213500" cy="45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C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br>
              <a:rPr b="1" i="0" lang="zh-C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C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advantage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979542" y="768278"/>
            <a:ext cx="13602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CN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5621514" y="2296243"/>
            <a:ext cx="552600" cy="5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5621514" y="3142552"/>
            <a:ext cx="136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zh-CN" sz="1200">
                <a:solidFill>
                  <a:schemeClr val="accent1"/>
                </a:solidFill>
              </a:rPr>
              <a:t>Demo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7256518" y="2283093"/>
            <a:ext cx="552600" cy="55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6926075" y="1827600"/>
            <a:ext cx="121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zh-C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6d3b055cd_0_0"/>
          <p:cNvSpPr txBox="1"/>
          <p:nvPr/>
        </p:nvSpPr>
        <p:spPr>
          <a:xfrm>
            <a:off x="1029650" y="130625"/>
            <a:ext cx="5544000" cy="46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accent1"/>
                </a:solidFill>
              </a:rPr>
              <a:t>What is </a:t>
            </a:r>
            <a:r>
              <a:rPr b="1" i="0" lang="zh-C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96d3b055cd_0_0"/>
          <p:cNvSpPr/>
          <p:nvPr/>
        </p:nvSpPr>
        <p:spPr>
          <a:xfrm>
            <a:off x="273558" y="162922"/>
            <a:ext cx="550800" cy="5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zh-C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23;g96d3b055cd_0_0"/>
          <p:cNvGraphicFramePr/>
          <p:nvPr/>
        </p:nvGraphicFramePr>
        <p:xfrm>
          <a:off x="1115275" y="2674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{F2DABE17-18F5-4786-B9EF-4F19F1989822}</a:tableStyleId>
              </a:tblPr>
              <a:tblGrid>
                <a:gridCol w="2313300"/>
              </a:tblGrid>
              <a:tr h="1045025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zh-CN" sz="1400" u="none" cap="none" strike="noStrike"/>
                        <a:t>Index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zh-CN" sz="1400" u="none" cap="none" strike="noStrike"/>
                        <a:t>Timestamp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zh-CN" sz="1400" u="none" cap="none" strike="noStrike"/>
                        <a:t>Hash of previous block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zh-CN" sz="1400" u="none" cap="none" strike="noStrike"/>
                        <a:t>…...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zh-CN" sz="1400" u="none" cap="none" strike="noStrike"/>
                        <a:t>…...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6464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zh-CN" sz="1400" u="none" cap="none" strike="noStrike"/>
                        <a:t>Content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zh-CN" sz="1400" u="none" cap="none" strike="noStrike"/>
                        <a:t>or Transations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zh-CN" sz="1400" u="none" cap="none" strike="noStrike"/>
                        <a:t>or …...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g96d3b055cd_0_0"/>
          <p:cNvGraphicFramePr/>
          <p:nvPr/>
        </p:nvGraphicFramePr>
        <p:xfrm>
          <a:off x="5006700" y="2674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{F2DABE17-18F5-4786-B9EF-4F19F1989822}</a:tableStyleId>
              </a:tblPr>
              <a:tblGrid>
                <a:gridCol w="2313300"/>
              </a:tblGrid>
              <a:tr h="1045025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zh-CN" sz="1400" u="none" cap="none" strike="noStrike"/>
                        <a:t>Index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zh-CN" sz="1400" u="none" cap="none" strike="noStrike"/>
                        <a:t>Timestamp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zh-CN" sz="1400" u="none" cap="none" strike="noStrike"/>
                        <a:t>Hash of previous block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zh-CN" sz="1400" u="none" cap="none" strike="noStrike"/>
                        <a:t>…...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zh-CN" sz="1400" u="none" cap="none" strike="noStrike"/>
                        <a:t>…...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6464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</a:rPr>
                        <a:t>Content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</a:rPr>
                        <a:t>or Transations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</a:rPr>
                        <a:t>or …...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25" name="Google Shape;125;g96d3b055cd_0_0"/>
          <p:cNvSpPr/>
          <p:nvPr/>
        </p:nvSpPr>
        <p:spPr>
          <a:xfrm>
            <a:off x="5289300" y="3172500"/>
            <a:ext cx="17481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96d3b055cd_0_0"/>
          <p:cNvSpPr/>
          <p:nvPr/>
        </p:nvSpPr>
        <p:spPr>
          <a:xfrm>
            <a:off x="873775" y="2712600"/>
            <a:ext cx="2554800" cy="2251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96d3b055cd_0_0"/>
          <p:cNvSpPr/>
          <p:nvPr/>
        </p:nvSpPr>
        <p:spPr>
          <a:xfrm>
            <a:off x="3517300" y="3295050"/>
            <a:ext cx="1748100" cy="216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96d3b055cd_0_0"/>
          <p:cNvSpPr txBox="1"/>
          <p:nvPr/>
        </p:nvSpPr>
        <p:spPr>
          <a:xfrm>
            <a:off x="4097650" y="3038025"/>
            <a:ext cx="11010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SHA256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96d3b055c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9038" y="757188"/>
            <a:ext cx="2022463" cy="1277350"/>
          </a:xfrm>
          <a:prstGeom prst="rect">
            <a:avLst/>
          </a:prstGeom>
          <a:noFill/>
          <a:ln cap="flat" cmpd="sng" w="45725">
            <a:solidFill>
              <a:srgbClr val="E0DFCC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0" name="Google Shape;130;g96d3b055cd_0_0"/>
          <p:cNvSpPr/>
          <p:nvPr/>
        </p:nvSpPr>
        <p:spPr>
          <a:xfrm>
            <a:off x="7403500" y="3295050"/>
            <a:ext cx="1748100" cy="216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96d3b055cd_0_0"/>
          <p:cNvSpPr txBox="1"/>
          <p:nvPr/>
        </p:nvSpPr>
        <p:spPr>
          <a:xfrm>
            <a:off x="7983850" y="3038025"/>
            <a:ext cx="11010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SHA256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96d3b055cd_0_0"/>
          <p:cNvSpPr/>
          <p:nvPr/>
        </p:nvSpPr>
        <p:spPr>
          <a:xfrm>
            <a:off x="407763" y="1027976"/>
            <a:ext cx="53700" cy="30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96d3b055cd_0_0"/>
          <p:cNvSpPr txBox="1"/>
          <p:nvPr/>
        </p:nvSpPr>
        <p:spPr>
          <a:xfrm>
            <a:off x="797958" y="1025551"/>
            <a:ext cx="44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new type of distributed shared ledger </a:t>
            </a:r>
            <a:endParaRPr/>
          </a:p>
        </p:txBody>
      </p:sp>
      <p:pic>
        <p:nvPicPr>
          <p:cNvPr id="134" name="Google Shape;134;g96d3b055c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8950" y="1521145"/>
            <a:ext cx="722541" cy="72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96d3b055cd_0_0"/>
          <p:cNvSpPr/>
          <p:nvPr/>
        </p:nvSpPr>
        <p:spPr>
          <a:xfrm>
            <a:off x="5781050" y="2199388"/>
            <a:ext cx="792600" cy="42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96d3b055cd_0_0"/>
          <p:cNvSpPr/>
          <p:nvPr/>
        </p:nvSpPr>
        <p:spPr>
          <a:xfrm>
            <a:off x="413000" y="1458651"/>
            <a:ext cx="53700" cy="30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6d3b055cd_0_0"/>
          <p:cNvSpPr/>
          <p:nvPr/>
        </p:nvSpPr>
        <p:spPr>
          <a:xfrm>
            <a:off x="413000" y="1940176"/>
            <a:ext cx="53700" cy="307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96d3b055cd_0_0"/>
          <p:cNvSpPr txBox="1"/>
          <p:nvPr/>
        </p:nvSpPr>
        <p:spPr>
          <a:xfrm>
            <a:off x="773050" y="1855375"/>
            <a:ext cx="35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Each block contains a </a:t>
            </a:r>
            <a:r>
              <a:rPr lang="zh-CN">
                <a:uFill>
                  <a:noFill/>
                </a:uFill>
                <a:hlinkClick r:id="rId5"/>
              </a:rPr>
              <a:t>cryptographic hash</a:t>
            </a:r>
            <a:r>
              <a:rPr lang="zh-CN"/>
              <a:t> of the previous block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96d3b055cd_0_0"/>
          <p:cNvSpPr txBox="1"/>
          <p:nvPr/>
        </p:nvSpPr>
        <p:spPr>
          <a:xfrm>
            <a:off x="797950" y="1440463"/>
            <a:ext cx="38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/>
              <a:t>Blocks are linked using </a:t>
            </a:r>
            <a:r>
              <a:rPr lang="zh-CN">
                <a:uFill>
                  <a:noFill/>
                </a:uFill>
                <a:hlinkClick r:id="rId6"/>
              </a:rPr>
              <a:t>cryptography</a:t>
            </a:r>
            <a:r>
              <a:rPr lang="zh-CN"/>
              <a:t>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886730837_3_36"/>
          <p:cNvSpPr txBox="1"/>
          <p:nvPr/>
        </p:nvSpPr>
        <p:spPr>
          <a:xfrm>
            <a:off x="1029650" y="130625"/>
            <a:ext cx="5544000" cy="46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accent1"/>
                </a:solidFill>
              </a:rPr>
              <a:t>What is </a:t>
            </a:r>
            <a:r>
              <a:rPr b="1" i="0" lang="zh-C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9886730837_3_36"/>
          <p:cNvSpPr/>
          <p:nvPr/>
        </p:nvSpPr>
        <p:spPr>
          <a:xfrm>
            <a:off x="273558" y="162922"/>
            <a:ext cx="550800" cy="5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zh-C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9886730837_3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450" y="811775"/>
            <a:ext cx="5684625" cy="41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40a46cf5_1_0"/>
          <p:cNvSpPr txBox="1"/>
          <p:nvPr/>
        </p:nvSpPr>
        <p:spPr>
          <a:xfrm>
            <a:off x="1029650" y="130625"/>
            <a:ext cx="5544000" cy="46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r>
              <a:rPr b="1" lang="zh-CN" sz="2400">
                <a:solidFill>
                  <a:schemeClr val="accent1"/>
                </a:solidFill>
              </a:rPr>
              <a:t> Features</a:t>
            </a:r>
            <a:r>
              <a:rPr b="1" i="0" lang="zh-C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8940a46cf5_1_0"/>
          <p:cNvSpPr/>
          <p:nvPr/>
        </p:nvSpPr>
        <p:spPr>
          <a:xfrm>
            <a:off x="273558" y="162922"/>
            <a:ext cx="550800" cy="5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zh-C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8940a46cf5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4344" y="1259470"/>
            <a:ext cx="4471045" cy="231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940a46cf5_1_0"/>
          <p:cNvSpPr/>
          <p:nvPr/>
        </p:nvSpPr>
        <p:spPr>
          <a:xfrm>
            <a:off x="489200" y="1205726"/>
            <a:ext cx="53700" cy="30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8940a46cf5_1_0"/>
          <p:cNvSpPr/>
          <p:nvPr/>
        </p:nvSpPr>
        <p:spPr>
          <a:xfrm>
            <a:off x="489200" y="1611051"/>
            <a:ext cx="53700" cy="30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8940a46cf5_1_0"/>
          <p:cNvSpPr/>
          <p:nvPr/>
        </p:nvSpPr>
        <p:spPr>
          <a:xfrm>
            <a:off x="489200" y="2016376"/>
            <a:ext cx="53700" cy="307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8940a46cf5_1_0"/>
          <p:cNvSpPr/>
          <p:nvPr/>
        </p:nvSpPr>
        <p:spPr>
          <a:xfrm>
            <a:off x="489200" y="2421701"/>
            <a:ext cx="53700" cy="30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8940a46cf5_1_0"/>
          <p:cNvSpPr txBox="1"/>
          <p:nvPr/>
        </p:nvSpPr>
        <p:spPr>
          <a:xfrm>
            <a:off x="801013" y="1205714"/>
            <a:ext cx="757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Decentralized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8940a46cf5_1_0"/>
          <p:cNvSpPr txBox="1"/>
          <p:nvPr/>
        </p:nvSpPr>
        <p:spPr>
          <a:xfrm>
            <a:off x="803175" y="1611039"/>
            <a:ext cx="757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/>
              <a:t>I</a:t>
            </a: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nformation  Immutability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8940a46cf5_1_0"/>
          <p:cNvSpPr txBox="1"/>
          <p:nvPr/>
        </p:nvSpPr>
        <p:spPr>
          <a:xfrm>
            <a:off x="801025" y="2016364"/>
            <a:ext cx="757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/>
              <a:t>T</a:t>
            </a: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raceability of records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8940a46cf5_1_0"/>
          <p:cNvSpPr txBox="1"/>
          <p:nvPr/>
        </p:nvSpPr>
        <p:spPr>
          <a:xfrm>
            <a:off x="803175" y="2412976"/>
            <a:ext cx="757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/>
              <a:t>S</a:t>
            </a:r>
            <a:r>
              <a:rPr lang="zh-CN"/>
              <a:t>ecurity encryption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86730837_0_77"/>
          <p:cNvSpPr txBox="1"/>
          <p:nvPr/>
        </p:nvSpPr>
        <p:spPr>
          <a:xfrm>
            <a:off x="1029650" y="130625"/>
            <a:ext cx="5544000" cy="46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Blockchain </a:t>
            </a:r>
            <a:r>
              <a:rPr b="1" lang="zh-CN" sz="2400">
                <a:solidFill>
                  <a:schemeClr val="accent1"/>
                </a:solidFill>
              </a:rPr>
              <a:t>Implementation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9886730837_0_77"/>
          <p:cNvSpPr/>
          <p:nvPr/>
        </p:nvSpPr>
        <p:spPr>
          <a:xfrm>
            <a:off x="273558" y="162922"/>
            <a:ext cx="550800" cy="5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zh-C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9886730837_0_77"/>
          <p:cNvSpPr/>
          <p:nvPr/>
        </p:nvSpPr>
        <p:spPr>
          <a:xfrm>
            <a:off x="695788" y="901853"/>
            <a:ext cx="53700" cy="30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9886730837_0_77"/>
          <p:cNvSpPr txBox="1"/>
          <p:nvPr/>
        </p:nvSpPr>
        <p:spPr>
          <a:xfrm>
            <a:off x="1007650" y="851674"/>
            <a:ext cx="24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Cryptocurrency </a:t>
            </a:r>
            <a:r>
              <a:rPr b="1" lang="zh-CN"/>
              <a:t>:</a:t>
            </a: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9886730837_0_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060" y="2134864"/>
            <a:ext cx="1003846" cy="1003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9886730837_0_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550" y="3656962"/>
            <a:ext cx="1917700" cy="10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9886730837_0_77"/>
          <p:cNvSpPr/>
          <p:nvPr/>
        </p:nvSpPr>
        <p:spPr>
          <a:xfrm>
            <a:off x="695788" y="1422945"/>
            <a:ext cx="53700" cy="30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9886730837_0_77"/>
          <p:cNvSpPr txBox="1"/>
          <p:nvPr/>
        </p:nvSpPr>
        <p:spPr>
          <a:xfrm>
            <a:off x="976725" y="1422948"/>
            <a:ext cx="243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none" cap="none" strike="noStrike">
                <a:solidFill>
                  <a:srgbClr val="000000"/>
                </a:solidFill>
              </a:rPr>
              <a:t>Mediachai</a:t>
            </a:r>
            <a:r>
              <a:rPr b="1" i="0" lang="zh-CN" sz="1400" u="none" cap="none" strike="noStrike">
                <a:solidFill>
                  <a:srgbClr val="000000"/>
                </a:solidFill>
              </a:rPr>
              <a:t>n</a:t>
            </a:r>
            <a:r>
              <a:rPr lang="zh-CN"/>
              <a:t>: </a:t>
            </a:r>
            <a:r>
              <a:rPr i="0" lang="zh-CN" sz="1400" u="none" cap="none" strike="noStrike">
                <a:solidFill>
                  <a:srgbClr val="000000"/>
                </a:solidFill>
              </a:rPr>
              <a:t>Spotify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9886730837_0_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4150" y="1159473"/>
            <a:ext cx="5929849" cy="3068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/>
        </p:nvSpPr>
        <p:spPr>
          <a:xfrm>
            <a:off x="1029649" y="130625"/>
            <a:ext cx="7136155" cy="46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C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International Trade </a:t>
            </a:r>
            <a:r>
              <a:rPr b="1" lang="zh-CN" sz="2400">
                <a:solidFill>
                  <a:schemeClr val="accent1"/>
                </a:solidFill>
              </a:rPr>
              <a:t>Processes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273558" y="162922"/>
            <a:ext cx="550800" cy="5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zh-C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325" y="3255827"/>
            <a:ext cx="190500" cy="6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0574" y="715522"/>
            <a:ext cx="6558152" cy="4422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0838" y="715525"/>
            <a:ext cx="7137621" cy="44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/>
        </p:nvSpPr>
        <p:spPr>
          <a:xfrm>
            <a:off x="1029649" y="130625"/>
            <a:ext cx="7136155" cy="46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C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International Trade </a:t>
            </a:r>
            <a:r>
              <a:rPr b="1" lang="zh-CN" sz="2400">
                <a:solidFill>
                  <a:schemeClr val="accent1"/>
                </a:solidFill>
              </a:rPr>
              <a:t>Pain points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273558" y="162922"/>
            <a:ext cx="550800" cy="5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zh-C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325" y="3255827"/>
            <a:ext cx="190500" cy="6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404" y="2787028"/>
            <a:ext cx="77724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9"/>
          <p:cNvSpPr txBox="1"/>
          <p:nvPr/>
        </p:nvSpPr>
        <p:spPr>
          <a:xfrm>
            <a:off x="824358" y="1161408"/>
            <a:ext cx="8819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silo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4365000" y="1139681"/>
            <a:ext cx="2861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Inefficient process collaboration &amp;</a:t>
            </a:r>
            <a:b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settlement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4378975" y="1907773"/>
            <a:ext cx="283122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Bottleneck of centralized platform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489039" y="1161408"/>
            <a:ext cx="53700" cy="30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489039" y="1845198"/>
            <a:ext cx="53700" cy="307800"/>
          </a:xfrm>
          <a:prstGeom prst="rect">
            <a:avLst/>
          </a:prstGeom>
          <a:solidFill>
            <a:srgbClr val="C4C7C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4048376" y="1179080"/>
            <a:ext cx="53700" cy="30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4056531" y="1969305"/>
            <a:ext cx="53700" cy="30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838333" y="1891388"/>
            <a:ext cx="11592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trust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/>
        </p:nvSpPr>
        <p:spPr>
          <a:xfrm>
            <a:off x="1029649" y="130625"/>
            <a:ext cx="7136155" cy="46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C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Blockchain advantage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273558" y="162922"/>
            <a:ext cx="550800" cy="5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zh-C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325" y="3255827"/>
            <a:ext cx="190500" cy="6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5"/>
          <p:cNvSpPr/>
          <p:nvPr/>
        </p:nvSpPr>
        <p:spPr>
          <a:xfrm>
            <a:off x="593175" y="2643526"/>
            <a:ext cx="53700" cy="30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593175" y="3048851"/>
            <a:ext cx="53700" cy="30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593175" y="3454176"/>
            <a:ext cx="53700" cy="307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593175" y="3859501"/>
            <a:ext cx="53700" cy="30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824350" y="2643525"/>
            <a:ext cx="1412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859158" y="2643526"/>
            <a:ext cx="44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Lake of trust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824358" y="3048851"/>
            <a:ext cx="44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Silo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 txBox="1"/>
          <p:nvPr/>
        </p:nvSpPr>
        <p:spPr>
          <a:xfrm>
            <a:off x="824358" y="3454176"/>
            <a:ext cx="44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Inefficient collaboration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 txBox="1"/>
          <p:nvPr/>
        </p:nvSpPr>
        <p:spPr>
          <a:xfrm>
            <a:off x="859158" y="3859501"/>
            <a:ext cx="44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Bottleneck of Centralized Platform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4902625" y="2643526"/>
            <a:ext cx="53700" cy="30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4902625" y="3048851"/>
            <a:ext cx="53700" cy="30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4902625" y="3454176"/>
            <a:ext cx="53700" cy="307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4902625" y="3859501"/>
            <a:ext cx="53700" cy="30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 txBox="1"/>
          <p:nvPr/>
        </p:nvSpPr>
        <p:spPr>
          <a:xfrm>
            <a:off x="5133800" y="2643525"/>
            <a:ext cx="1412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5168608" y="2643526"/>
            <a:ext cx="44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 Emhancement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 txBox="1"/>
          <p:nvPr/>
        </p:nvSpPr>
        <p:spPr>
          <a:xfrm>
            <a:off x="5133808" y="3048851"/>
            <a:ext cx="44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Connectivity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 txBox="1"/>
          <p:nvPr/>
        </p:nvSpPr>
        <p:spPr>
          <a:xfrm>
            <a:off x="5133808" y="3454176"/>
            <a:ext cx="44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Optimized process collaboration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5168608" y="3859501"/>
            <a:ext cx="44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Weakly centralized network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3739900" y="2951325"/>
            <a:ext cx="550800" cy="936900"/>
          </a:xfrm>
          <a:prstGeom prst="homePlate">
            <a:avLst>
              <a:gd fmla="val 50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929475" y="1178325"/>
            <a:ext cx="1741800" cy="12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Pain points </a:t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5259850" y="1194788"/>
            <a:ext cx="1741800" cy="12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Values of BlockChain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自定义 70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57B16"/>
      </a:accent1>
      <a:accent2>
        <a:srgbClr val="59FCF7"/>
      </a:accent2>
      <a:accent3>
        <a:srgbClr val="F57B16"/>
      </a:accent3>
      <a:accent4>
        <a:srgbClr val="59FCF7"/>
      </a:accent4>
      <a:accent5>
        <a:srgbClr val="F57B16"/>
      </a:accent5>
      <a:accent6>
        <a:srgbClr val="59FCF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