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78" r:id="rId3"/>
    <p:sldId id="283" r:id="rId4"/>
    <p:sldId id="308" r:id="rId5"/>
    <p:sldId id="291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81" r:id="rId44"/>
    <p:sldId id="382" r:id="rId45"/>
    <p:sldId id="383" r:id="rId46"/>
    <p:sldId id="384" r:id="rId47"/>
    <p:sldId id="385" r:id="rId48"/>
    <p:sldId id="346" r:id="rId49"/>
    <p:sldId id="347" r:id="rId50"/>
    <p:sldId id="348" r:id="rId51"/>
    <p:sldId id="349" r:id="rId52"/>
    <p:sldId id="371" r:id="rId53"/>
    <p:sldId id="372" r:id="rId54"/>
    <p:sldId id="373" r:id="rId55"/>
    <p:sldId id="374" r:id="rId56"/>
    <p:sldId id="375" r:id="rId57"/>
    <p:sldId id="376" r:id="rId58"/>
    <p:sldId id="378" r:id="rId59"/>
    <p:sldId id="379" r:id="rId60"/>
    <p:sldId id="386" r:id="rId61"/>
    <p:sldId id="387" r:id="rId62"/>
    <p:sldId id="38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Sean" userId="7bbf21b4-3990-4e7c-9857-62dd31c216f1" providerId="ADAL" clId="{5E0F8B20-5905-40BE-992A-1C4011E28D63}"/>
    <pc:docChg chg="custSel modSld">
      <pc:chgData name="Zhu, Sean" userId="7bbf21b4-3990-4e7c-9857-62dd31c216f1" providerId="ADAL" clId="{5E0F8B20-5905-40BE-992A-1C4011E28D63}" dt="2020-03-08T04:29:14.754" v="12" actId="6549"/>
      <pc:docMkLst>
        <pc:docMk/>
      </pc:docMkLst>
      <pc:sldChg chg="modSp">
        <pc:chgData name="Zhu, Sean" userId="7bbf21b4-3990-4e7c-9857-62dd31c216f1" providerId="ADAL" clId="{5E0F8B20-5905-40BE-992A-1C4011E28D63}" dt="2020-03-08T04:28:32.627" v="11" actId="6549"/>
        <pc:sldMkLst>
          <pc:docMk/>
          <pc:sldMk cId="3173220804" sldId="310"/>
        </pc:sldMkLst>
        <pc:spChg chg="mod">
          <ac:chgData name="Zhu, Sean" userId="7bbf21b4-3990-4e7c-9857-62dd31c216f1" providerId="ADAL" clId="{5E0F8B20-5905-40BE-992A-1C4011E28D63}" dt="2020-03-08T04:28:32.627" v="11" actId="6549"/>
          <ac:spMkLst>
            <pc:docMk/>
            <pc:sldMk cId="3173220804" sldId="310"/>
            <ac:spMk id="3" creationId="{00000000-0000-0000-0000-000000000000}"/>
          </ac:spMkLst>
        </pc:spChg>
      </pc:sldChg>
      <pc:sldChg chg="modSp">
        <pc:chgData name="Zhu, Sean" userId="7bbf21b4-3990-4e7c-9857-62dd31c216f1" providerId="ADAL" clId="{5E0F8B20-5905-40BE-992A-1C4011E28D63}" dt="2020-03-05T21:00:09.079" v="2" actId="20577"/>
        <pc:sldMkLst>
          <pc:docMk/>
          <pc:sldMk cId="1616934447" sldId="311"/>
        </pc:sldMkLst>
        <pc:spChg chg="mod">
          <ac:chgData name="Zhu, Sean" userId="7bbf21b4-3990-4e7c-9857-62dd31c216f1" providerId="ADAL" clId="{5E0F8B20-5905-40BE-992A-1C4011E28D63}" dt="2020-03-05T21:00:09.079" v="2" actId="20577"/>
          <ac:spMkLst>
            <pc:docMk/>
            <pc:sldMk cId="1616934447" sldId="311"/>
            <ac:spMk id="589829" creationId="{00000000-0000-0000-0000-000000000000}"/>
          </ac:spMkLst>
        </pc:spChg>
      </pc:sldChg>
      <pc:sldChg chg="modSp">
        <pc:chgData name="Zhu, Sean" userId="7bbf21b4-3990-4e7c-9857-62dd31c216f1" providerId="ADAL" clId="{5E0F8B20-5905-40BE-992A-1C4011E28D63}" dt="2020-03-08T04:29:14.754" v="12" actId="6549"/>
        <pc:sldMkLst>
          <pc:docMk/>
          <pc:sldMk cId="604549634" sldId="324"/>
        </pc:sldMkLst>
        <pc:spChg chg="mod">
          <ac:chgData name="Zhu, Sean" userId="7bbf21b4-3990-4e7c-9857-62dd31c216f1" providerId="ADAL" clId="{5E0F8B20-5905-40BE-992A-1C4011E28D63}" dt="2020-03-08T04:29:14.754" v="12" actId="6549"/>
          <ac:spMkLst>
            <pc:docMk/>
            <pc:sldMk cId="604549634" sldId="324"/>
            <ac:spMk id="3584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 get different centers, but the three outliers</a:t>
            </a:r>
            <a:r>
              <a:rPr lang="en-US" baseline="0" dirty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3/8/2020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A/Prof Xiaofeng Zhu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dirty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search advertising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advertisers and keywords</a:t>
            </a:r>
          </a:p>
          <a:p>
            <a:pPr lvl="1"/>
            <a:r>
              <a:rPr lang="en-US" dirty="0"/>
              <a:t>Keyword suggestion</a:t>
            </a:r>
          </a:p>
          <a:p>
            <a:pPr lvl="1"/>
            <a:r>
              <a:rPr lang="en-US" dirty="0"/>
              <a:t>Performance estimation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09800" y="1828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09800" y="3124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09800" y="3810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09800" y="4343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/>
              <a:t>Advertiser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err="1"/>
              <a:t>Bidded</a:t>
            </a:r>
            <a:r>
              <a:rPr lang="en-US" sz="2000" u="sng" dirty="0"/>
              <a:t> Keyword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1219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19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219200" y="3124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2192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19200" y="3657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V="1">
            <a:off x="1219200" y="3886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2192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673100" y="1638300"/>
            <a:ext cx="2146300" cy="1892300"/>
          </a:xfrm>
          <a:custGeom>
            <a:avLst/>
            <a:gdLst/>
            <a:ahLst/>
            <a:cxnLst>
              <a:cxn ang="0">
                <a:pos x="824" y="120"/>
              </a:cxn>
              <a:cxn ang="0">
                <a:pos x="584" y="312"/>
              </a:cxn>
              <a:cxn ang="0">
                <a:pos x="200" y="408"/>
              </a:cxn>
              <a:cxn ang="0">
                <a:pos x="56" y="600"/>
              </a:cxn>
              <a:cxn ang="0">
                <a:pos x="56" y="984"/>
              </a:cxn>
              <a:cxn ang="0">
                <a:pos x="392" y="1080"/>
              </a:cxn>
              <a:cxn ang="0">
                <a:pos x="1016" y="1176"/>
              </a:cxn>
              <a:cxn ang="0">
                <a:pos x="1304" y="984"/>
              </a:cxn>
              <a:cxn ang="0">
                <a:pos x="1304" y="264"/>
              </a:cxn>
              <a:cxn ang="0">
                <a:pos x="1064" y="24"/>
              </a:cxn>
              <a:cxn ang="0">
                <a:pos x="824" y="120"/>
              </a:cxn>
            </a:cxnLst>
            <a:rect l="0" t="0" r="r" b="b"/>
            <a:pathLst>
              <a:path w="1352" h="1192">
                <a:moveTo>
                  <a:pt x="824" y="120"/>
                </a:moveTo>
                <a:cubicBezTo>
                  <a:pt x="744" y="168"/>
                  <a:pt x="688" y="264"/>
                  <a:pt x="584" y="312"/>
                </a:cubicBezTo>
                <a:cubicBezTo>
                  <a:pt x="480" y="360"/>
                  <a:pt x="288" y="360"/>
                  <a:pt x="200" y="408"/>
                </a:cubicBezTo>
                <a:cubicBezTo>
                  <a:pt x="112" y="456"/>
                  <a:pt x="80" y="504"/>
                  <a:pt x="56" y="600"/>
                </a:cubicBezTo>
                <a:cubicBezTo>
                  <a:pt x="32" y="696"/>
                  <a:pt x="0" y="904"/>
                  <a:pt x="56" y="984"/>
                </a:cubicBezTo>
                <a:cubicBezTo>
                  <a:pt x="112" y="1064"/>
                  <a:pt x="232" y="1048"/>
                  <a:pt x="392" y="1080"/>
                </a:cubicBezTo>
                <a:cubicBezTo>
                  <a:pt x="552" y="1112"/>
                  <a:pt x="864" y="1192"/>
                  <a:pt x="1016" y="1176"/>
                </a:cubicBezTo>
                <a:cubicBezTo>
                  <a:pt x="1168" y="1160"/>
                  <a:pt x="1256" y="1136"/>
                  <a:pt x="1304" y="984"/>
                </a:cubicBezTo>
                <a:cubicBezTo>
                  <a:pt x="1352" y="832"/>
                  <a:pt x="1344" y="424"/>
                  <a:pt x="1304" y="264"/>
                </a:cubicBezTo>
                <a:cubicBezTo>
                  <a:pt x="1264" y="104"/>
                  <a:pt x="1144" y="48"/>
                  <a:pt x="1064" y="24"/>
                </a:cubicBezTo>
                <a:cubicBezTo>
                  <a:pt x="984" y="0"/>
                  <a:pt x="904" y="72"/>
                  <a:pt x="824" y="120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47700" y="3378200"/>
            <a:ext cx="2095500" cy="1397000"/>
          </a:xfrm>
          <a:custGeom>
            <a:avLst/>
            <a:gdLst/>
            <a:ahLst/>
            <a:cxnLst>
              <a:cxn ang="0">
                <a:pos x="648" y="128"/>
              </a:cxn>
              <a:cxn ang="0">
                <a:pos x="168" y="32"/>
              </a:cxn>
              <a:cxn ang="0">
                <a:pos x="24" y="320"/>
              </a:cxn>
              <a:cxn ang="0">
                <a:pos x="168" y="704"/>
              </a:cxn>
              <a:cxn ang="0">
                <a:pos x="1032" y="848"/>
              </a:cxn>
              <a:cxn ang="0">
                <a:pos x="1320" y="512"/>
              </a:cxn>
              <a:cxn ang="0">
                <a:pos x="1032" y="176"/>
              </a:cxn>
              <a:cxn ang="0">
                <a:pos x="600" y="128"/>
              </a:cxn>
              <a:cxn ang="0">
                <a:pos x="640" y="126"/>
              </a:cxn>
              <a:cxn ang="0">
                <a:pos x="648" y="128"/>
              </a:cxn>
            </a:cxnLst>
            <a:rect l="0" t="0" r="r" b="b"/>
            <a:pathLst>
              <a:path w="1320" h="880">
                <a:moveTo>
                  <a:pt x="648" y="128"/>
                </a:moveTo>
                <a:cubicBezTo>
                  <a:pt x="576" y="88"/>
                  <a:pt x="272" y="0"/>
                  <a:pt x="168" y="32"/>
                </a:cubicBezTo>
                <a:cubicBezTo>
                  <a:pt x="64" y="64"/>
                  <a:pt x="24" y="208"/>
                  <a:pt x="24" y="320"/>
                </a:cubicBezTo>
                <a:cubicBezTo>
                  <a:pt x="24" y="432"/>
                  <a:pt x="0" y="616"/>
                  <a:pt x="168" y="704"/>
                </a:cubicBezTo>
                <a:cubicBezTo>
                  <a:pt x="336" y="792"/>
                  <a:pt x="840" y="880"/>
                  <a:pt x="1032" y="848"/>
                </a:cubicBezTo>
                <a:cubicBezTo>
                  <a:pt x="1224" y="816"/>
                  <a:pt x="1320" y="624"/>
                  <a:pt x="1320" y="512"/>
                </a:cubicBezTo>
                <a:cubicBezTo>
                  <a:pt x="1320" y="400"/>
                  <a:pt x="1152" y="240"/>
                  <a:pt x="1032" y="176"/>
                </a:cubicBezTo>
                <a:cubicBezTo>
                  <a:pt x="912" y="112"/>
                  <a:pt x="665" y="136"/>
                  <a:pt x="600" y="128"/>
                </a:cubicBezTo>
                <a:cubicBezTo>
                  <a:pt x="535" y="120"/>
                  <a:pt x="632" y="126"/>
                  <a:pt x="640" y="126"/>
                </a:cubicBezTo>
                <a:cubicBezTo>
                  <a:pt x="648" y="126"/>
                  <a:pt x="646" y="128"/>
                  <a:pt x="648" y="128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 rot="-1898387">
            <a:off x="1469666" y="2065408"/>
            <a:ext cx="101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bids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90600" y="5562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~10M nodes</a:t>
            </a:r>
          </a:p>
        </p:txBody>
      </p:sp>
    </p:spTree>
    <p:extLst>
      <p:ext uri="{BB962C8B-B14F-4D97-AF65-F5344CB8AC3E}">
        <p14:creationId xmlns:p14="http://schemas.microsoft.com/office/powerpoint/2010/main" val="1470576770"/>
      </p:ext>
    </p:extLst>
  </p:cSld>
  <p:clrMapOvr>
    <a:masterClrMapping/>
  </p:clrMapOvr>
  <p:transition advTm="14681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828800"/>
            <a:ext cx="5029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users</a:t>
            </a:r>
          </a:p>
          <a:p>
            <a:pPr lvl="1"/>
            <a:r>
              <a:rPr lang="en-US" dirty="0"/>
              <a:t>Targeted advertising</a:t>
            </a:r>
          </a:p>
          <a:p>
            <a:pPr lvl="1"/>
            <a:r>
              <a:rPr lang="en-US" dirty="0"/>
              <a:t>Exploratory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Clusters of the Web Graph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pagerank</a:t>
            </a:r>
            <a:r>
              <a:rPr lang="en-US" dirty="0"/>
              <a:t> computation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~100M nodes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1752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066800" y="2667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371600" y="2743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371600" y="2133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3716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4426803"/>
            <a:ext cx="358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Who-messages-who IM/text/twitter graph</a:t>
            </a:r>
          </a:p>
        </p:txBody>
      </p:sp>
    </p:spTree>
    <p:extLst>
      <p:ext uri="{BB962C8B-B14F-4D97-AF65-F5344CB8AC3E}">
        <p14:creationId xmlns:p14="http://schemas.microsoft.com/office/powerpoint/2010/main" val="953573571"/>
      </p:ext>
    </p:extLst>
  </p:cSld>
  <p:clrMapOvr>
    <a:masterClrMapping/>
  </p:clrMapOvr>
  <p:transition advTm="93312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dirty="0"/>
              <a:t>Data visualization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460" y="1533360"/>
            <a:ext cx="8153400" cy="15430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400" dirty="0"/>
              <a:t>Wise et al, “Visualizing the non-visual” PNNL</a:t>
            </a:r>
          </a:p>
          <a:p>
            <a:pPr marL="0" indent="0" eaLnBrk="1" hangingPunct="1">
              <a:buNone/>
            </a:pPr>
            <a:br>
              <a:rPr lang="en-US" sz="2400" dirty="0"/>
            </a:br>
            <a:r>
              <a:rPr lang="en-US" sz="2400" dirty="0" err="1"/>
              <a:t>ThemeScapes</a:t>
            </a:r>
            <a:r>
              <a:rPr lang="en-US" sz="2400" dirty="0"/>
              <a:t>, </a:t>
            </a:r>
            <a:r>
              <a:rPr lang="en-US" sz="2400" dirty="0" err="1"/>
              <a:t>Cartia</a:t>
            </a:r>
            <a:endParaRPr lang="en-US" sz="2400" dirty="0"/>
          </a:p>
          <a:p>
            <a:pPr lvl="1" eaLnBrk="1" hangingPunct="1"/>
            <a:r>
              <a:rPr lang="en-US" sz="1700" dirty="0">
                <a:solidFill>
                  <a:schemeClr val="folHlink"/>
                </a:solidFill>
                <a:ea typeface="ＭＳ Ｐゴシック" charset="-128"/>
              </a:rPr>
              <a:t>[Mountain height = cluster size]</a:t>
            </a:r>
            <a:endParaRPr lang="en-US" sz="1700" dirty="0">
              <a:ea typeface="ＭＳ Ｐゴシック" charset="-128"/>
            </a:endParaRPr>
          </a:p>
        </p:txBody>
      </p:sp>
      <p:pic>
        <p:nvPicPr>
          <p:cNvPr id="26628" name="Picture 4" descr="themeview800"/>
          <p:cNvPicPr>
            <a:picLocks noChangeAspect="1" noChangeArrowheads="1"/>
          </p:cNvPicPr>
          <p:nvPr/>
        </p:nvPicPr>
        <p:blipFill>
          <a:blip r:embed="rId2"/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starr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45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721968"/>
            <a:ext cx="244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855568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clustering algorithms have you seen/used?</a:t>
            </a: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Select clustering methods</a:t>
            </a:r>
            <a:endParaRPr lang="en-US" dirty="0">
              <a:ea typeface="ＭＳ Ｐゴシック" charset="-128"/>
            </a:endParaRPr>
          </a:p>
          <a:p>
            <a:pPr lvl="2"/>
            <a:r>
              <a:rPr lang="en-US" dirty="0">
                <a:ea typeface="ＭＳ Ｐゴシック" charset="-128"/>
              </a:rPr>
              <a:t>Flat clustering or hierarchical clustering</a:t>
            </a:r>
          </a:p>
          <a:p>
            <a:pPr lvl="1"/>
            <a:r>
              <a:rPr lang="en-US" dirty="0"/>
              <a:t>Representation for clustering</a:t>
            </a:r>
            <a:endParaRPr lang="en-US" dirty="0">
              <a:ea typeface="ＭＳ Ｐゴシック" charset="-128"/>
            </a:endParaRPr>
          </a:p>
          <a:p>
            <a:pPr lvl="2" eaLnBrk="1" hangingPunct="1"/>
            <a:r>
              <a:rPr lang="en-US" dirty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Similarity/distance between examples</a:t>
            </a:r>
          </a:p>
          <a:p>
            <a:pPr lvl="2"/>
            <a:r>
              <a:rPr lang="en-US" dirty="0">
                <a:ea typeface="ＭＳ Ｐゴシック" charset="-128"/>
              </a:rPr>
              <a:t>Euclidean distance, cosine distance, etc.</a:t>
            </a:r>
          </a:p>
          <a:p>
            <a:pPr lvl="1"/>
            <a:r>
              <a:rPr lang="en-US" dirty="0"/>
              <a:t>Number of clusters</a:t>
            </a:r>
            <a:endParaRPr lang="en-US" dirty="0">
              <a:ea typeface="ＭＳ Ｐゴシック" charset="-128"/>
            </a:endParaRPr>
          </a:p>
          <a:p>
            <a:pPr lvl="2"/>
            <a:r>
              <a:rPr lang="en-US" dirty="0">
                <a:ea typeface="ＭＳ Ｐゴシック" charset="-128"/>
              </a:rPr>
              <a:t>Fixed a priori</a:t>
            </a:r>
          </a:p>
          <a:p>
            <a:pPr lvl="2"/>
            <a:r>
              <a:rPr lang="en-US" dirty="0">
                <a:ea typeface="ＭＳ Ｐゴシック" charset="-128"/>
              </a:rPr>
              <a:t>Data driven</a:t>
            </a: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/>
              <a:t>Flat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Refine it iteratively</a:t>
            </a:r>
            <a:endParaRPr lang="en-US" sz="1200" dirty="0">
              <a:ea typeface="ＭＳ Ｐゴシック" charset="-128"/>
            </a:endParaRPr>
          </a:p>
          <a:p>
            <a:pPr lvl="2" eaLnBrk="1" hangingPunct="1"/>
            <a:r>
              <a:rPr lang="en-US" i="1" dirty="0">
                <a:ea typeface="ＭＳ Ｐゴシック" charset="-128"/>
              </a:rPr>
              <a:t>K </a:t>
            </a:r>
            <a:r>
              <a:rPr lang="en-US" dirty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Hierarchical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6610" y="1403969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Supervised learning: given labeled examples</a:t>
            </a:r>
          </a:p>
        </p:txBody>
      </p:sp>
      <p:sp>
        <p:nvSpPr>
          <p:cNvPr id="17" name="Oval 16"/>
          <p:cNvSpPr/>
          <p:nvPr/>
        </p:nvSpPr>
        <p:spPr>
          <a:xfrm>
            <a:off x="3536869" y="24016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48535" y="263517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803086" y="27804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4" y="1710168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1" y="29683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0" y="3958659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" y="4782810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73376" y="162306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3376" y="2274622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3376" y="3060202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3376" y="4024194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3376" y="4837449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5</a:t>
            </a:r>
          </a:p>
        </p:txBody>
      </p:sp>
      <p:pic>
        <p:nvPicPr>
          <p:cNvPr id="16" name="Picture 2" descr="C:\Users\Ian\Desktop\unsupervised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5" y="3912835"/>
            <a:ext cx="5059675" cy="29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Hard clustering: Each example belongs to exactly one cluster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Makes more sense for applications like creating </a:t>
            </a:r>
            <a:r>
              <a:rPr lang="en-US" sz="2000" dirty="0" err="1">
                <a:ea typeface="ＭＳ Ｐゴシック" charset="-128"/>
              </a:rPr>
              <a:t>browsable</a:t>
            </a:r>
            <a:r>
              <a:rPr lang="en-US" sz="2000" dirty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>
                <a:ea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Most well-known and popular clustering algorithm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 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866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Unsupervised learning: given data, i.e. examples, but no labels</a:t>
            </a: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distance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distance measure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good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Clustering documents (e.g. wine data)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Documents are points or vectors in this space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81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3200" b="0" dirty="0"/>
              <a:t>When Euclidean distance doesn’t work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Which do you think should be closer?</a:t>
            </a:r>
          </a:p>
        </p:txBody>
      </p:sp>
    </p:spTree>
    <p:extLst>
      <p:ext uri="{BB962C8B-B14F-4D97-AF65-F5344CB8AC3E}">
        <p14:creationId xmlns:p14="http://schemas.microsoft.com/office/powerpoint/2010/main" val="267007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dirty="0"/>
              <a:t>Issues with Euclidian distance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400" y="1905001"/>
            <a:ext cx="3276600" cy="4691063"/>
          </a:xfrm>
        </p:spPr>
        <p:txBody>
          <a:bodyPr/>
          <a:lstStyle/>
          <a:p>
            <a:pPr eaLnBrk="1" hangingPunct="1"/>
            <a:r>
              <a:rPr lang="en-US" sz="2000" dirty="0"/>
              <a:t>the Euclidean distance between </a:t>
            </a:r>
            <a:r>
              <a:rPr lang="en-US" sz="2000" i="1" dirty="0">
                <a:solidFill>
                  <a:srgbClr val="0000FF"/>
                </a:solidFill>
              </a:rPr>
              <a:t>q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is large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but, the distribution of terms in the query </a:t>
            </a:r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i="1" dirty="0"/>
              <a:t> </a:t>
            </a:r>
            <a:r>
              <a:rPr lang="en-US" sz="2000" dirty="0"/>
              <a:t>and the distribution of terms in the document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are very similar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008000"/>
                </a:solidFill>
              </a:rPr>
              <a:t>This is not what we want!</a:t>
            </a:r>
          </a:p>
        </p:txBody>
      </p:sp>
    </p:spTree>
    <p:extLst>
      <p:ext uri="{BB962C8B-B14F-4D97-AF65-F5344CB8AC3E}">
        <p14:creationId xmlns:p14="http://schemas.microsoft.com/office/powerpoint/2010/main" val="22461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16723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94000" imgH="660400" progId="Equation.3">
                  <p:embed/>
                </p:oleObj>
              </mc:Choice>
              <mc:Fallback>
                <p:oleObj name="Equation" r:id="rId3" imgW="2794000" imgH="660400" progId="Equation.3">
                  <p:embed/>
                  <p:pic>
                    <p:nvPicPr>
                      <p:cNvPr id="5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correlated with the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angle between two vectors</a:t>
            </a:r>
          </a:p>
        </p:txBody>
      </p:sp>
    </p:spTree>
    <p:extLst>
      <p:ext uri="{BB962C8B-B14F-4D97-AF65-F5344CB8AC3E}">
        <p14:creationId xmlns:p14="http://schemas.microsoft.com/office/powerpoint/2010/main" val="255071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cosine similarity is a similarity between 0 and 1, with things that are similar 1 and not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a distance measure, 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931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95400" imgH="203200" progId="Equation.3">
                  <p:embed/>
                </p:oleObj>
              </mc:Choice>
              <mc:Fallback>
                <p:oleObj name="Equation" r:id="rId3" imgW="1295400" imgH="2032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632" y="5132136"/>
            <a:ext cx="7860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is computationally friendly since we only need to consider features that have non-zero values </a:t>
            </a:r>
            <a:r>
              <a:rPr lang="en-US" sz="2400" b="1" dirty="0">
                <a:solidFill>
                  <a:srgbClr val="0000FF"/>
                </a:solidFill>
              </a:rPr>
              <a:t>both</a:t>
            </a:r>
            <a:r>
              <a:rPr lang="en-US" sz="2400" dirty="0">
                <a:solidFill>
                  <a:srgbClr val="0000FF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50269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0063" y="16383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0263" y="17907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68463" y="24003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59063" y="31623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39863" y="37719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463" y="32385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675" y="4758035"/>
            <a:ext cx="433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Given some example without labels, do something!</a:t>
            </a:r>
          </a:p>
        </p:txBody>
      </p:sp>
      <p:pic>
        <p:nvPicPr>
          <p:cNvPr id="11" name="Picture 2" descr="C:\Users\Ian\Desktop\unsupervis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20" y="2433935"/>
            <a:ext cx="5203197" cy="301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5513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11475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117600" imgH="317500" progId="Equation.3">
                  <p:embed/>
                </p:oleObj>
              </mc:Choice>
              <mc:Fallback>
                <p:oleObj name="Equation" r:id="rId5" imgW="1117600" imgH="317500" progId="Equation.3">
                  <p:embed/>
                  <p:pic>
                    <p:nvPicPr>
                      <p:cNvPr id="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0070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25500" imgH="444500" progId="Equation.3">
                  <p:embed/>
                </p:oleObj>
              </mc:Choice>
              <mc:Fallback>
                <p:oleObj name="Equation" r:id="rId7" imgW="825500" imgH="444500" progId="Equation.3">
                  <p:embed/>
                  <p:pic>
                    <p:nvPicPr>
                      <p:cNvPr id="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97754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that is, the sum of the squared distances from each point to the associated cluster center </a:t>
            </a:r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802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each step of k-means move towards reducing this loss function (or at least not increasing)?</a:t>
            </a: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05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This isn’t quite a complete proof/argument, but: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Any other assignment would end up in a larger loss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06989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590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mean that k-means will always find the minimum loss/clustering?</a:t>
            </a:r>
          </a:p>
        </p:txBody>
      </p:sp>
    </p:spTree>
    <p:extLst>
      <p:ext uri="{BB962C8B-B14F-4D97-AF65-F5344CB8AC3E}">
        <p14:creationId xmlns:p14="http://schemas.microsoft.com/office/powerpoint/2010/main" val="2544844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9021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It will find </a:t>
            </a:r>
            <a:r>
              <a:rPr lang="en-US" sz="2400" i="1" dirty="0">
                <a:solidFill>
                  <a:srgbClr val="0000FF"/>
                </a:solidFill>
              </a:rPr>
              <a:t>a minimum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861113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622" y="5257800"/>
            <a:ext cx="859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some other variations/parameters we haven’t specified?</a:t>
            </a:r>
          </a:p>
        </p:txBody>
      </p:sp>
    </p:spTree>
    <p:extLst>
      <p:ext uri="{BB962C8B-B14F-4D97-AF65-F5344CB8AC3E}">
        <p14:creationId xmlns:p14="http://schemas.microsoft.com/office/powerpoint/2010/main" val="3323315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learn clusters/groups without any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happen here?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Seed selection ideas?</a:t>
            </a:r>
          </a:p>
        </p:txBody>
      </p:sp>
    </p:spTree>
    <p:extLst>
      <p:ext uri="{BB962C8B-B14F-4D97-AF65-F5344CB8AC3E}">
        <p14:creationId xmlns:p14="http://schemas.microsoft.com/office/powerpoint/2010/main" val="3642224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choice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 drastically based on random seed 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Some seeds can result in poor convergence rate, or convergence to sub-optimal </a:t>
            </a:r>
            <a:r>
              <a:rPr lang="en-US" sz="2400" dirty="0" err="1"/>
              <a:t>clusterings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 centers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Points least similar to any existing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Initialize with the results of another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109166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centers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2 to K:</a:t>
            </a:r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i</a:t>
            </a:r>
            <a:r>
              <a:rPr lang="en-US" dirty="0"/>
              <a:t> = point that is furthest from </a:t>
            </a:r>
            <a:r>
              <a:rPr lang="en-US" b="1" dirty="0"/>
              <a:t>any</a:t>
            </a:r>
            <a:r>
              <a:rPr lang="en-US" dirty="0"/>
              <a:t> previous centers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286000" imgH="520700" progId="Equation.3">
                  <p:embed/>
                </p:oleObj>
              </mc:Choice>
              <mc:Fallback>
                <p:oleObj name="Equation" r:id="rId3" imgW="2286000" imgH="520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smallest distance from x to any previous center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point with the largest distance to any previous center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a random point for the first center</a:t>
            </a: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issues/concerns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k = 4, which points will get chosen?</a:t>
            </a: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do a number of trials, will we get different centers?</a:t>
            </a: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</a:t>
            </a:r>
            <a:r>
              <a:rPr lang="en-US" dirty="0"/>
              <a:t>supervised learning: 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extract</a:t>
            </a:r>
          </a:p>
          <a:p>
            <a:r>
              <a:rPr lang="en-US" sz="2000" dirty="0"/>
              <a:t>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into classes/clusters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No</a:t>
            </a:r>
            <a:r>
              <a:rPr lang="en-US" sz="2400" dirty="0">
                <a:solidFill>
                  <a:srgbClr val="FF6600"/>
                </a:solidFill>
              </a:rPr>
              <a:t> “supervision”, we’re only given data and want to find natural groupings</a:t>
            </a: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Doesn’t deal well with outliers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K-means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Applicable to fairly large data sets</a:t>
            </a:r>
          </a:p>
          <a:p>
            <a:r>
              <a:rPr lang="en-US" altLang="en-US" dirty="0"/>
              <a:t>Converges to a local optimum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279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K-means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15675"/>
            <a:ext cx="8153400" cy="525780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Initialization</a:t>
            </a:r>
          </a:p>
          <a:p>
            <a:pPr lvl="1"/>
            <a:r>
              <a:rPr lang="en-US" altLang="en-US" dirty="0"/>
              <a:t>Random center/samples</a:t>
            </a:r>
          </a:p>
          <a:p>
            <a:pPr lvl="1"/>
            <a:r>
              <a:rPr lang="en-US" altLang="en-US" dirty="0"/>
              <a:t>Furthest center</a:t>
            </a:r>
          </a:p>
          <a:p>
            <a:pPr lvl="1"/>
            <a:r>
              <a:rPr lang="en-US" altLang="en-US" dirty="0"/>
              <a:t>Output of other clustering methods</a:t>
            </a:r>
          </a:p>
          <a:p>
            <a:r>
              <a:rPr lang="en-US" altLang="en-US" dirty="0"/>
              <a:t>Manually choose K</a:t>
            </a:r>
          </a:p>
          <a:p>
            <a:r>
              <a:rPr lang="en-US" altLang="en-US" dirty="0"/>
              <a:t>Representation selection</a:t>
            </a:r>
          </a:p>
          <a:p>
            <a:pPr lvl="1"/>
            <a:r>
              <a:rPr lang="en-US" altLang="en-US" dirty="0"/>
              <a:t>Original representation</a:t>
            </a:r>
          </a:p>
          <a:p>
            <a:pPr lvl="1"/>
            <a:r>
              <a:rPr lang="en-US" altLang="en-US" dirty="0"/>
              <a:t>Low-dimensional representation</a:t>
            </a:r>
          </a:p>
          <a:p>
            <a:pPr lvl="1"/>
            <a:r>
              <a:rPr lang="en-US" altLang="en-US" dirty="0"/>
              <a:t>High-order representation</a:t>
            </a:r>
          </a:p>
          <a:p>
            <a:pPr lvl="1"/>
            <a:r>
              <a:rPr lang="en-US" altLang="en-US" dirty="0"/>
              <a:t>Deep representation</a:t>
            </a:r>
          </a:p>
          <a:p>
            <a:r>
              <a:rPr lang="en-US" altLang="en-US" dirty="0"/>
              <a:t>Convergence criterion</a:t>
            </a:r>
          </a:p>
          <a:p>
            <a:pPr lvl="1"/>
            <a:r>
              <a:rPr lang="en-US" altLang="en-US" dirty="0"/>
              <a:t>Fixed iterations</a:t>
            </a:r>
          </a:p>
          <a:p>
            <a:pPr lvl="1"/>
            <a:r>
              <a:rPr lang="en-US" altLang="en-US" dirty="0"/>
              <a:t>Unchanged partition</a:t>
            </a:r>
          </a:p>
          <a:p>
            <a:r>
              <a:rPr lang="en-US" altLang="en-US" dirty="0"/>
              <a:t>Unchanged Center</a:t>
            </a:r>
          </a:p>
          <a:p>
            <a:r>
              <a:rPr lang="en-US" altLang="en-US" dirty="0"/>
              <a:t>Similarity measurement</a:t>
            </a:r>
          </a:p>
          <a:p>
            <a:pPr lvl="1"/>
            <a:r>
              <a:rPr lang="en-US" altLang="en-US" dirty="0"/>
              <a:t>Euclidean distance</a:t>
            </a:r>
          </a:p>
          <a:p>
            <a:pPr lvl="1"/>
            <a:r>
              <a:rPr lang="en-US" altLang="en-US" dirty="0"/>
              <a:t>Cosine distance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695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Other categories: learning probabilities/parameters for models without supervision</a:t>
            </a:r>
          </a:p>
          <a:p>
            <a:pPr lvl="1"/>
            <a:r>
              <a:rPr lang="en-US" sz="3300" dirty="0"/>
              <a:t>Dictionary learning</a:t>
            </a:r>
          </a:p>
          <a:p>
            <a:pPr lvl="2"/>
            <a:r>
              <a:rPr lang="en-US" sz="2800" dirty="0"/>
              <a:t>Learn a translation dictionary</a:t>
            </a:r>
          </a:p>
          <a:p>
            <a:pPr lvl="2"/>
            <a:r>
              <a:rPr lang="en-US" sz="2800" dirty="0"/>
              <a:t>Learn a grammar for a language</a:t>
            </a:r>
          </a:p>
          <a:p>
            <a:pPr lvl="2"/>
            <a:r>
              <a:rPr lang="en-US" sz="2800" dirty="0"/>
              <a:t>Learn the social graph</a:t>
            </a:r>
          </a:p>
          <a:p>
            <a:pPr lvl="1"/>
            <a:r>
              <a:rPr lang="en-US" sz="3300" dirty="0"/>
              <a:t>Dimensionality reduction</a:t>
            </a:r>
          </a:p>
          <a:p>
            <a:pPr lvl="2"/>
            <a:r>
              <a:rPr lang="en-US" sz="2800" dirty="0"/>
              <a:t>Subspace learning</a:t>
            </a:r>
          </a:p>
          <a:p>
            <a:pPr lvl="2"/>
            <a:r>
              <a:rPr lang="en-US" sz="2800" dirty="0"/>
              <a:t>Feature selection</a:t>
            </a:r>
          </a:p>
          <a:p>
            <a:pPr lvl="1"/>
            <a:r>
              <a:rPr lang="en-US" altLang="zh-TW" sz="3300" dirty="0"/>
              <a:t>Density Estimation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800" dirty="0"/>
              <a:t>Gaussian mixture model 	</a:t>
            </a:r>
          </a:p>
          <a:p>
            <a:pPr lvl="2"/>
            <a:r>
              <a:rPr lang="en-US" altLang="zh-TW" sz="2800" dirty="0"/>
              <a:t>Graphical models 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Clustering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Applications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7086600" imgH="5486400" progId="Word.Document.8">
                  <p:embed/>
                </p:oleObj>
              </mc:Choice>
              <mc:Fallback>
                <p:oleObj name="Document" r:id="rId3" imgW="7086600" imgH="5486400" progId="Word.Document.8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Gene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5199</TotalTime>
  <Words>1507</Words>
  <Application>Microsoft Office PowerPoint</Application>
  <PresentationFormat>On-screen Show (4:3)</PresentationFormat>
  <Paragraphs>311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Lucida Sans</vt:lpstr>
      <vt:lpstr>Times New Roman</vt:lpstr>
      <vt:lpstr>Tw Cen MT</vt:lpstr>
      <vt:lpstr>Wingdings</vt:lpstr>
      <vt:lpstr>Wingdings 2</vt:lpstr>
      <vt:lpstr>Median</vt:lpstr>
      <vt:lpstr>Document</vt:lpstr>
      <vt:lpstr>Equation</vt:lpstr>
      <vt:lpstr>Unsupervised learning</vt:lpstr>
      <vt:lpstr>Supervised learning</vt:lpstr>
      <vt:lpstr>Unsupervised learning</vt:lpstr>
      <vt:lpstr>Unsupervised learning</vt:lpstr>
      <vt:lpstr>Unsupervised learning applications</vt:lpstr>
      <vt:lpstr>Unsupervised learning: clustering</vt:lpstr>
      <vt:lpstr>Unsupervised learning models</vt:lpstr>
      <vt:lpstr>Clustering</vt:lpstr>
      <vt:lpstr>PowerPoint Presentation</vt:lpstr>
      <vt:lpstr>Face Clustering</vt:lpstr>
      <vt:lpstr>Face clustering</vt:lpstr>
      <vt:lpstr>Search result clustering</vt:lpstr>
      <vt:lpstr>Google News</vt:lpstr>
      <vt:lpstr>Clustering in search advertising</vt:lpstr>
      <vt:lpstr>Clustering applications</vt:lpstr>
      <vt:lpstr>Data visualization</vt:lpstr>
      <vt:lpstr>A data set with clear cluster structure</vt:lpstr>
      <vt:lpstr>Issues for clustering</vt:lpstr>
      <vt:lpstr>Clustering Algorithms</vt:lpstr>
      <vt:lpstr>Hard vs. soft clustering</vt:lpstr>
      <vt:lpstr>K-means</vt:lpstr>
      <vt:lpstr>K-means : an example</vt:lpstr>
      <vt:lpstr>K-means : Initialize centers randomly</vt:lpstr>
      <vt:lpstr>K-means : assign points to nearest center</vt:lpstr>
      <vt:lpstr>K-means : readjust centers</vt:lpstr>
      <vt:lpstr>K-means : assign points to nearest center</vt:lpstr>
      <vt:lpstr>K-means : readjust centers</vt:lpstr>
      <vt:lpstr>K-means : assign points to nearest center</vt:lpstr>
      <vt:lpstr>K-means : readjust centers</vt:lpstr>
      <vt:lpstr>K-means : assign points to nearest center</vt:lpstr>
      <vt:lpstr>K-means</vt:lpstr>
      <vt:lpstr>K-means</vt:lpstr>
      <vt:lpstr>K-means</vt:lpstr>
      <vt:lpstr>Distance measures</vt:lpstr>
      <vt:lpstr>Clustering documents (e.g. wine data)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K-means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 conclusion</vt:lpstr>
      <vt:lpstr>K-means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Zhu, Sean</cp:lastModifiedBy>
  <cp:revision>243</cp:revision>
  <dcterms:created xsi:type="dcterms:W3CDTF">2013-09-08T20:10:23Z</dcterms:created>
  <dcterms:modified xsi:type="dcterms:W3CDTF">2020-03-08T04:29:24Z</dcterms:modified>
</cp:coreProperties>
</file>