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300" r:id="rId24"/>
    <p:sldId id="302" r:id="rId25"/>
    <p:sldId id="303" r:id="rId26"/>
    <p:sldId id="30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EE7F44-06DC-496B-9724-E8AC8879A1AE}" v="3" dt="2020-03-09T01:49:44.070"/>
    <p1510:client id="{D88BA089-E585-9DD4-2877-9676A7061FC0}" v="1" dt="2020-03-09T08:03:24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789" autoAdjust="0"/>
    <p:restoredTop sz="82070" autoAdjust="0"/>
  </p:normalViewPr>
  <p:slideViewPr>
    <p:cSldViewPr snapToGrid="0">
      <p:cViewPr varScale="1">
        <p:scale>
          <a:sx n="93" d="100"/>
          <a:sy n="93" d="100"/>
        </p:scale>
        <p:origin x="17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, Sean" userId="7bbf21b4-3990-4e7c-9857-62dd31c216f1" providerId="ADAL" clId="{6DEE7F44-06DC-496B-9724-E8AC8879A1AE}"/>
    <pc:docChg chg="custSel modSld">
      <pc:chgData name="Zhu, Sean" userId="7bbf21b4-3990-4e7c-9857-62dd31c216f1" providerId="ADAL" clId="{6DEE7F44-06DC-496B-9724-E8AC8879A1AE}" dt="2020-03-09T01:49:49.076" v="34" actId="20577"/>
      <pc:docMkLst>
        <pc:docMk/>
      </pc:docMkLst>
      <pc:sldChg chg="modSp">
        <pc:chgData name="Zhu, Sean" userId="7bbf21b4-3990-4e7c-9857-62dd31c216f1" providerId="ADAL" clId="{6DEE7F44-06DC-496B-9724-E8AC8879A1AE}" dt="2020-03-08T04:48:41.092" v="1" actId="1076"/>
        <pc:sldMkLst>
          <pc:docMk/>
          <pc:sldMk cId="723712628" sldId="258"/>
        </pc:sldMkLst>
        <pc:spChg chg="mod">
          <ac:chgData name="Zhu, Sean" userId="7bbf21b4-3990-4e7c-9857-62dd31c216f1" providerId="ADAL" clId="{6DEE7F44-06DC-496B-9724-E8AC8879A1AE}" dt="2020-03-08T04:48:41.092" v="1" actId="1076"/>
          <ac:spMkLst>
            <pc:docMk/>
            <pc:sldMk cId="723712628" sldId="258"/>
            <ac:spMk id="3" creationId="{00000000-0000-0000-0000-000000000000}"/>
          </ac:spMkLst>
        </pc:spChg>
      </pc:sldChg>
      <pc:sldChg chg="modNotesTx">
        <pc:chgData name="Zhu, Sean" userId="7bbf21b4-3990-4e7c-9857-62dd31c216f1" providerId="ADAL" clId="{6DEE7F44-06DC-496B-9724-E8AC8879A1AE}" dt="2020-03-09T01:49:49.076" v="34" actId="20577"/>
        <pc:sldMkLst>
          <pc:docMk/>
          <pc:sldMk cId="3058760379" sldId="302"/>
        </pc:sldMkLst>
      </pc:sldChg>
    </pc:docChg>
  </pc:docChgLst>
  <pc:docChgLst>
    <pc:chgData name="Gan, Jiangzhang" userId="S::jgan@massey.ac.nz::84c92856-4d3b-43cc-b142-91f9f5bf0ac2" providerId="AD" clId="Web-{D88BA089-E585-9DD4-2877-9676A7061FC0}"/>
    <pc:docChg chg="modSld">
      <pc:chgData name="Gan, Jiangzhang" userId="S::jgan@massey.ac.nz::84c92856-4d3b-43cc-b142-91f9f5bf0ac2" providerId="AD" clId="Web-{D88BA089-E585-9DD4-2877-9676A7061FC0}" dt="2020-03-09T08:03:24.302" v="0" actId="1076"/>
      <pc:docMkLst>
        <pc:docMk/>
      </pc:docMkLst>
      <pc:sldChg chg="modSp">
        <pc:chgData name="Gan, Jiangzhang" userId="S::jgan@massey.ac.nz::84c92856-4d3b-43cc-b142-91f9f5bf0ac2" providerId="AD" clId="Web-{D88BA089-E585-9DD4-2877-9676A7061FC0}" dt="2020-03-09T08:03:24.302" v="0" actId="1076"/>
        <pc:sldMkLst>
          <pc:docMk/>
          <pc:sldMk cId="165974356" sldId="278"/>
        </pc:sldMkLst>
        <pc:grpChg chg="mod">
          <ac:chgData name="Gan, Jiangzhang" userId="S::jgan@massey.ac.nz::84c92856-4d3b-43cc-b142-91f9f5bf0ac2" providerId="AD" clId="Web-{D88BA089-E585-9DD4-2877-9676A7061FC0}" dt="2020-03-09T08:03:24.302" v="0" actId="1076"/>
          <ac:grpSpMkLst>
            <pc:docMk/>
            <pc:sldMk cId="165974356" sldId="278"/>
            <ac:grpSpMk id="14" creationId="{00000000-0000-0000-0000-000000000000}"/>
          </ac:grpSpMkLst>
        </pc:gr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259A7-5386-49FD-83B9-BAD415B9CFAA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9E8A1-852F-4483-B97B-027903F81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52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38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Paras. 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E8A1-852F-4483-B97B-027903F81BE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24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3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71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16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96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84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13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72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9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04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45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785C-54C5-4D8B-B184-EB6FE456442F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7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4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ctivatio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Convolutional </a:t>
            </a:r>
            <a:br>
              <a:rPr lang="en-US" altLang="zh-TW" dirty="0"/>
            </a:br>
            <a:r>
              <a:rPr lang="en-US" altLang="zh-TW" dirty="0"/>
              <a:t>Neural Network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97837" y="5517528"/>
            <a:ext cx="6148325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Can the network be simplified by considering the properties of images?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2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963015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447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If s</a:t>
            </a:r>
            <a:r>
              <a:rPr lang="zh-TW" altLang="en-US" sz="2400" dirty="0"/>
              <a:t>tride</a:t>
            </a:r>
            <a:r>
              <a:rPr lang="en-US" altLang="zh-TW" sz="2400" dirty="0"/>
              <a:t>=2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02911" y="4481651"/>
            <a:ext cx="2972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We set s</a:t>
            </a:r>
            <a:r>
              <a:rPr lang="zh-TW" altLang="en-US" sz="2400" dirty="0"/>
              <a:t>tride</a:t>
            </a:r>
            <a:r>
              <a:rPr lang="en-US" altLang="zh-TW" sz="2400" dirty="0"/>
              <a:t>=1 below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828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28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6405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7247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4722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5563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6405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7247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4722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5563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6405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7247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4732036" y="5259802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5563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6405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7247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484714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930824" y="2402206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2432953" y="2405350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985111" y="2810239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2432953" y="3767518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63890" y="478405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120535" y="936720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6645024" y="1405708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5563890" y="478405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713060" y="2785871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4732036" y="5262585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599875" y="6046055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2</a:t>
            </a:r>
            <a:endParaRPr lang="zh-TW" altLang="en-US" sz="2400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929397" y="2425786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880630" y="3761564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27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8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6405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7247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4722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5563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6405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7247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4722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5563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6405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7247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4722062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5563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6405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7247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687103" y="365126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7309257" y="820093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488818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930824" y="2400838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406593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985111" y="2810239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4905599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3" name="橢圓 42"/>
          <p:cNvSpPr/>
          <p:nvPr/>
        </p:nvSpPr>
        <p:spPr>
          <a:xfrm>
            <a:off x="5747428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6589257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5" name="橢圓 44"/>
          <p:cNvSpPr/>
          <p:nvPr/>
        </p:nvSpPr>
        <p:spPr>
          <a:xfrm>
            <a:off x="7431086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4905599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5747428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6589257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7431086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4905599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5747428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6589257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53" name="橢圓 52"/>
          <p:cNvSpPr/>
          <p:nvPr/>
        </p:nvSpPr>
        <p:spPr>
          <a:xfrm>
            <a:off x="7431086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>
            <a:off x="4905599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5" name="橢圓 54"/>
          <p:cNvSpPr/>
          <p:nvPr/>
        </p:nvSpPr>
        <p:spPr>
          <a:xfrm>
            <a:off x="5747428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6" name="橢圓 55"/>
          <p:cNvSpPr/>
          <p:nvPr/>
        </p:nvSpPr>
        <p:spPr>
          <a:xfrm>
            <a:off x="6589257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-4</a:t>
            </a:r>
            <a:endParaRPr lang="zh-TW" altLang="en-US" sz="2400" dirty="0"/>
          </a:p>
        </p:txBody>
      </p:sp>
      <p:sp>
        <p:nvSpPr>
          <p:cNvPr id="57" name="橢圓 56"/>
          <p:cNvSpPr/>
          <p:nvPr/>
        </p:nvSpPr>
        <p:spPr>
          <a:xfrm>
            <a:off x="7431086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572000" y="1789385"/>
            <a:ext cx="3793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Do the same process for every filter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15409" y="3783331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415744" y="6174168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 x 4 image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5799" y="4052684"/>
            <a:ext cx="2320707" cy="9724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Feature</a:t>
            </a:r>
          </a:p>
          <a:p>
            <a:pPr algn="ctr"/>
            <a:r>
              <a:rPr lang="en-US" altLang="zh-TW" sz="2800" dirty="0"/>
              <a:t>Map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453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3" grpId="0"/>
      <p:bldP spid="58" grpId="0" animBg="1"/>
      <p:bldP spid="60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Colorful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/>
        </p:nvGraphicFramePr>
        <p:xfrm>
          <a:off x="4953907" y="3442427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/>
          </p:cNvGraphicFramePr>
          <p:nvPr/>
        </p:nvGraphicFramePr>
        <p:xfrm>
          <a:off x="5117572" y="3647290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/>
        </p:nvGraphicFramePr>
        <p:xfrm>
          <a:off x="5324483" y="384990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8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967403" y="161477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676035" y="2341867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971758" y="157268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680922" y="2301169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119803" y="176717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272203" y="188232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124690" y="1708736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277090" y="1861136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向右箭號 4"/>
          <p:cNvSpPr/>
          <p:nvPr/>
        </p:nvSpPr>
        <p:spPr>
          <a:xfrm>
            <a:off x="4295788" y="4380417"/>
            <a:ext cx="508522" cy="86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353684" y="3059766"/>
            <a:ext cx="3927508" cy="3629534"/>
            <a:chOff x="353684" y="3059766"/>
            <a:chExt cx="3927508" cy="362953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122" y="3442427"/>
              <a:ext cx="3907070" cy="3246873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353684" y="3059766"/>
              <a:ext cx="1997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Colorful image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866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1450294" y="1289137"/>
          <a:ext cx="1805646" cy="1723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729795" y="3012625"/>
            <a:ext cx="124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image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49" y="1312729"/>
            <a:ext cx="1915672" cy="1873101"/>
          </a:xfrm>
          <a:prstGeom prst="rect">
            <a:avLst/>
          </a:prstGeom>
        </p:spPr>
      </p:pic>
      <p:sp>
        <p:nvSpPr>
          <p:cNvPr id="7" name="向右箭號 62"/>
          <p:cNvSpPr/>
          <p:nvPr/>
        </p:nvSpPr>
        <p:spPr>
          <a:xfrm>
            <a:off x="3674008" y="2150881"/>
            <a:ext cx="1880625" cy="666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29707" y="2629555"/>
            <a:ext cx="170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586226" y="1267812"/>
          <a:ext cx="964038" cy="815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7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503901" y="1272565"/>
          <a:ext cx="947868" cy="80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040889" y="1045679"/>
            <a:ext cx="7090673" cy="26045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271968" y="3898279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5340356" y="4615972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46174" y="404564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3" name="Object 12"/>
          <p:cNvGraphicFramePr>
            <a:graphicFrameLocks noChangeAspect="1"/>
          </p:cNvGraphicFramePr>
          <p:nvPr/>
        </p:nvGraphicFramePr>
        <p:xfrm>
          <a:off x="5358873" y="3950393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873" y="3950393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2"/>
          <p:cNvGraphicFramePr>
            <a:graphicFrameLocks noChangeAspect="1"/>
          </p:cNvGraphicFramePr>
          <p:nvPr/>
        </p:nvGraphicFramePr>
        <p:xfrm>
          <a:off x="5364169" y="4533122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9" y="4533122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/>
          <p:nvPr/>
        </p:nvSpPr>
        <p:spPr>
          <a:xfrm>
            <a:off x="6826131" y="3870638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6923241" y="3881640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6925583" y="4660210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913950" y="5888222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 rot="5400000">
            <a:off x="6911203" y="531051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0" name="矩形 49"/>
          <p:cNvSpPr/>
          <p:nvPr/>
        </p:nvSpPr>
        <p:spPr>
          <a:xfrm>
            <a:off x="5349881" y="601372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1" name="Object 12"/>
          <p:cNvGraphicFramePr>
            <a:graphicFrameLocks noChangeAspect="1"/>
          </p:cNvGraphicFramePr>
          <p:nvPr/>
        </p:nvGraphicFramePr>
        <p:xfrm>
          <a:off x="5319713" y="5918269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方程式" r:id="rId8" imgW="215640" imgH="228600" progId="Equation.3">
                  <p:embed/>
                </p:oleObj>
              </mc:Choice>
              <mc:Fallback>
                <p:oleObj name="方程式" r:id="rId8" imgW="215640" imgH="228600" progId="Equation.3">
                  <p:embed/>
                  <p:pic>
                    <p:nvPicPr>
                      <p:cNvPr id="5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5918269"/>
                        <a:ext cx="4619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字方塊 51"/>
          <p:cNvSpPr txBox="1"/>
          <p:nvPr/>
        </p:nvSpPr>
        <p:spPr>
          <a:xfrm rot="5400000">
            <a:off x="5240926" y="525947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53" name="直線單箭頭接點 52"/>
          <p:cNvCxnSpPr>
            <a:stCxn id="43" idx="3"/>
            <a:endCxn id="46" idx="2"/>
          </p:cNvCxnSpPr>
          <p:nvPr/>
        </p:nvCxnSpPr>
        <p:spPr>
          <a:xfrm flipV="1">
            <a:off x="5684311" y="4168719"/>
            <a:ext cx="1238930" cy="126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2" idx="3"/>
            <a:endCxn id="47" idx="2"/>
          </p:cNvCxnSpPr>
          <p:nvPr/>
        </p:nvCxnSpPr>
        <p:spPr>
          <a:xfrm>
            <a:off x="5689074" y="4217093"/>
            <a:ext cx="123650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2" idx="3"/>
            <a:endCxn id="48" idx="2"/>
          </p:cNvCxnSpPr>
          <p:nvPr/>
        </p:nvCxnSpPr>
        <p:spPr>
          <a:xfrm>
            <a:off x="5689074" y="4217093"/>
            <a:ext cx="122487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4" idx="3"/>
            <a:endCxn id="46" idx="2"/>
          </p:cNvCxnSpPr>
          <p:nvPr/>
        </p:nvCxnSpPr>
        <p:spPr>
          <a:xfrm flipV="1">
            <a:off x="5716594" y="4168719"/>
            <a:ext cx="120664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1" idx="3"/>
            <a:endCxn id="47" idx="2"/>
          </p:cNvCxnSpPr>
          <p:nvPr/>
        </p:nvCxnSpPr>
        <p:spPr>
          <a:xfrm>
            <a:off x="5683256" y="4787422"/>
            <a:ext cx="124232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1" idx="3"/>
            <a:endCxn id="48" idx="2"/>
          </p:cNvCxnSpPr>
          <p:nvPr/>
        </p:nvCxnSpPr>
        <p:spPr>
          <a:xfrm>
            <a:off x="5683256" y="4787422"/>
            <a:ext cx="123069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51" idx="3"/>
            <a:endCxn id="46" idx="2"/>
          </p:cNvCxnSpPr>
          <p:nvPr/>
        </p:nvCxnSpPr>
        <p:spPr>
          <a:xfrm flipV="1">
            <a:off x="5781675" y="4168719"/>
            <a:ext cx="1141566" cy="1994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51" idx="3"/>
            <a:endCxn id="47" idx="2"/>
          </p:cNvCxnSpPr>
          <p:nvPr/>
        </p:nvCxnSpPr>
        <p:spPr>
          <a:xfrm flipV="1">
            <a:off x="5781675" y="4947289"/>
            <a:ext cx="1143908" cy="1215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1" idx="3"/>
            <a:endCxn id="48" idx="2"/>
          </p:cNvCxnSpPr>
          <p:nvPr/>
        </p:nvCxnSpPr>
        <p:spPr>
          <a:xfrm>
            <a:off x="5781675" y="6162744"/>
            <a:ext cx="1132275" cy="125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內容版面配置區 3"/>
          <p:cNvGraphicFramePr>
            <a:graphicFrameLocks/>
          </p:cNvGraphicFramePr>
          <p:nvPr/>
        </p:nvGraphicFramePr>
        <p:xfrm>
          <a:off x="3331975" y="4274711"/>
          <a:ext cx="1805646" cy="1723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矩形 68"/>
          <p:cNvSpPr/>
          <p:nvPr/>
        </p:nvSpPr>
        <p:spPr>
          <a:xfrm>
            <a:off x="318572" y="150071"/>
            <a:ext cx="5639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Convolution </a:t>
            </a:r>
            <a:r>
              <a:rPr lang="en-US" altLang="zh-TW" sz="3200" b="1" i="1" u="sng" dirty="0" err="1"/>
              <a:t>v.s</a:t>
            </a:r>
            <a:r>
              <a:rPr lang="en-US" altLang="zh-TW" sz="3200" b="1" i="1" u="sng" dirty="0"/>
              <a:t>. Fully Connected</a:t>
            </a:r>
            <a:endParaRPr lang="zh-TW" altLang="en-US" sz="3200" b="1" i="1" u="sng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1476798" y="4688677"/>
            <a:ext cx="1935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Fully-connected</a:t>
            </a:r>
            <a:endParaRPr lang="zh-TW" altLang="en-US" sz="2800" dirty="0"/>
          </a:p>
        </p:txBody>
      </p:sp>
      <p:sp>
        <p:nvSpPr>
          <p:cNvPr id="72" name="矩形 71"/>
          <p:cNvSpPr/>
          <p:nvPr/>
        </p:nvSpPr>
        <p:spPr>
          <a:xfrm>
            <a:off x="6732391" y="3797230"/>
            <a:ext cx="916129" cy="274927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666879" y="1232761"/>
            <a:ext cx="2085643" cy="205884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79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399969" y="185000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08602" y="4640718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9969" y="15203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845797" y="23686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99969" y="1850005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184" y="1197255"/>
            <a:ext cx="2239711" cy="2226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4" name="直線單箭頭接點 33"/>
          <p:cNvCxnSpPr/>
          <p:nvPr/>
        </p:nvCxnSpPr>
        <p:spPr>
          <a:xfrm>
            <a:off x="2022123" y="837829"/>
            <a:ext cx="860562" cy="5703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1839938" y="1571401"/>
            <a:ext cx="1042747" cy="965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445337" y="49450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445337" y="51111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2: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445337" y="960797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3: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 rot="5400000">
            <a:off x="5308019" y="1810764"/>
            <a:ext cx="821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461374" y="2239708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7: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461374" y="2701373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8: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461374" y="315105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9: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 rot="5400000">
            <a:off x="5447334" y="3988283"/>
            <a:ext cx="53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301903" y="4438478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13: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296320" y="4902670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14: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296320" y="5380352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15: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 rot="5400000">
            <a:off x="5494533" y="6217727"/>
            <a:ext cx="42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495467" y="5303637"/>
            <a:ext cx="2371241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connect to 9 input, not fully connected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455404" y="1408214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4: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228900" y="3562359"/>
            <a:ext cx="63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10: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291125" y="5789241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16: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5887504" y="145282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6" name="矩形 55"/>
          <p:cNvSpPr/>
          <p:nvPr/>
        </p:nvSpPr>
        <p:spPr>
          <a:xfrm>
            <a:off x="5887504" y="6142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5887504" y="1056629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5887504" y="1518425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887504" y="235632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5887504" y="282531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5887504" y="32676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5887504" y="372946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5887504" y="451957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5887504" y="498856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5887504" y="543092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5887504" y="589271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68" name="直線單箭頭接點 67"/>
          <p:cNvCxnSpPr>
            <a:stCxn id="55" idx="3"/>
          </p:cNvCxnSpPr>
          <p:nvPr/>
        </p:nvCxnSpPr>
        <p:spPr>
          <a:xfrm>
            <a:off x="6157504" y="280282"/>
            <a:ext cx="1421404" cy="12773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56" idx="3"/>
          </p:cNvCxnSpPr>
          <p:nvPr/>
        </p:nvCxnSpPr>
        <p:spPr>
          <a:xfrm>
            <a:off x="6157504" y="749270"/>
            <a:ext cx="1421404" cy="808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57" idx="3"/>
          </p:cNvCxnSpPr>
          <p:nvPr/>
        </p:nvCxnSpPr>
        <p:spPr>
          <a:xfrm>
            <a:off x="6157504" y="1191629"/>
            <a:ext cx="1421404" cy="3659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V="1">
            <a:off x="6177394" y="1596965"/>
            <a:ext cx="1351279" cy="8944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109" idx="2"/>
          </p:cNvCxnSpPr>
          <p:nvPr/>
        </p:nvCxnSpPr>
        <p:spPr>
          <a:xfrm flipV="1">
            <a:off x="6177393" y="1537263"/>
            <a:ext cx="1371154" cy="141580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109" idx="2"/>
          </p:cNvCxnSpPr>
          <p:nvPr/>
        </p:nvCxnSpPr>
        <p:spPr>
          <a:xfrm flipV="1">
            <a:off x="6177393" y="1537263"/>
            <a:ext cx="1371154" cy="18631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63" idx="3"/>
          </p:cNvCxnSpPr>
          <p:nvPr/>
        </p:nvCxnSpPr>
        <p:spPr>
          <a:xfrm flipV="1">
            <a:off x="6157504" y="1644696"/>
            <a:ext cx="1351280" cy="30098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endCxn id="109" idx="2"/>
          </p:cNvCxnSpPr>
          <p:nvPr/>
        </p:nvCxnSpPr>
        <p:spPr>
          <a:xfrm flipV="1">
            <a:off x="6157503" y="1537263"/>
            <a:ext cx="1391044" cy="35651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109" idx="2"/>
          </p:cNvCxnSpPr>
          <p:nvPr/>
        </p:nvCxnSpPr>
        <p:spPr>
          <a:xfrm flipV="1">
            <a:off x="6157503" y="1537263"/>
            <a:ext cx="1391044" cy="401242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橢圓 108"/>
          <p:cNvSpPr/>
          <p:nvPr/>
        </p:nvSpPr>
        <p:spPr>
          <a:xfrm>
            <a:off x="7548547" y="117726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17" name="橢圓 116"/>
          <p:cNvSpPr/>
          <p:nvPr/>
        </p:nvSpPr>
        <p:spPr>
          <a:xfrm>
            <a:off x="446463" y="160780"/>
            <a:ext cx="454965" cy="45496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998655" y="132552"/>
            <a:ext cx="454965" cy="4549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1509844" y="145282"/>
            <a:ext cx="454965" cy="45496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/>
        </p:nvSpPr>
        <p:spPr>
          <a:xfrm>
            <a:off x="446463" y="619044"/>
            <a:ext cx="454965" cy="45496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998655" y="590816"/>
            <a:ext cx="454965" cy="45496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/>
        </p:nvSpPr>
        <p:spPr>
          <a:xfrm>
            <a:off x="1509844" y="603546"/>
            <a:ext cx="454965" cy="45496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459086" y="1075126"/>
            <a:ext cx="454965" cy="45496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/>
        </p:nvSpPr>
        <p:spPr>
          <a:xfrm>
            <a:off x="1011278" y="1046898"/>
            <a:ext cx="454965" cy="454965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/>
          <p:cNvSpPr/>
          <p:nvPr/>
        </p:nvSpPr>
        <p:spPr>
          <a:xfrm>
            <a:off x="1522467" y="1059628"/>
            <a:ext cx="454965" cy="454965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619053" y="5258561"/>
            <a:ext cx="279724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Less parameters!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096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1" grpId="0"/>
      <p:bldP spid="52" grpId="0"/>
      <p:bldP spid="53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109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399969" y="185000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9969" y="15203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022123" y="606997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911332" y="1834394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45337" y="49450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445337" y="51111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2: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445337" y="960797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3: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 rot="5400000">
            <a:off x="5308019" y="1810764"/>
            <a:ext cx="821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461374" y="2239708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7: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461374" y="2701373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8: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461374" y="315105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9: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 rot="5400000">
            <a:off x="5447334" y="3988283"/>
            <a:ext cx="53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301903" y="4438478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13: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296320" y="4902670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14: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296320" y="5380352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15: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 rot="5400000">
            <a:off x="5494533" y="6217727"/>
            <a:ext cx="42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455404" y="1408214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4: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228900" y="3562359"/>
            <a:ext cx="63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10: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291125" y="5789241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16: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5887504" y="145282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6" name="矩形 55"/>
          <p:cNvSpPr/>
          <p:nvPr/>
        </p:nvSpPr>
        <p:spPr>
          <a:xfrm>
            <a:off x="5887504" y="6142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5887504" y="1056629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5887504" y="1518425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887504" y="235632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5887504" y="282531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5887504" y="32676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5887504" y="372946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5887504" y="451957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5887504" y="498856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5887504" y="543092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5887504" y="589271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68" name="直線單箭頭接點 67"/>
          <p:cNvCxnSpPr>
            <a:stCxn id="55" idx="3"/>
          </p:cNvCxnSpPr>
          <p:nvPr/>
        </p:nvCxnSpPr>
        <p:spPr>
          <a:xfrm>
            <a:off x="6157504" y="280282"/>
            <a:ext cx="1421404" cy="12773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56" idx="3"/>
          </p:cNvCxnSpPr>
          <p:nvPr/>
        </p:nvCxnSpPr>
        <p:spPr>
          <a:xfrm>
            <a:off x="6157504" y="749270"/>
            <a:ext cx="1421404" cy="808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57" idx="3"/>
          </p:cNvCxnSpPr>
          <p:nvPr/>
        </p:nvCxnSpPr>
        <p:spPr>
          <a:xfrm>
            <a:off x="6157504" y="1191629"/>
            <a:ext cx="1421404" cy="3659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V="1">
            <a:off x="6177394" y="1596965"/>
            <a:ext cx="1351279" cy="8944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109" idx="2"/>
          </p:cNvCxnSpPr>
          <p:nvPr/>
        </p:nvCxnSpPr>
        <p:spPr>
          <a:xfrm flipV="1">
            <a:off x="6177393" y="1537263"/>
            <a:ext cx="1371154" cy="141580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109" idx="2"/>
          </p:cNvCxnSpPr>
          <p:nvPr/>
        </p:nvCxnSpPr>
        <p:spPr>
          <a:xfrm flipV="1">
            <a:off x="6177393" y="1537263"/>
            <a:ext cx="1371154" cy="18631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63" idx="3"/>
          </p:cNvCxnSpPr>
          <p:nvPr/>
        </p:nvCxnSpPr>
        <p:spPr>
          <a:xfrm flipV="1">
            <a:off x="6157504" y="1644696"/>
            <a:ext cx="1351280" cy="30098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endCxn id="109" idx="2"/>
          </p:cNvCxnSpPr>
          <p:nvPr/>
        </p:nvCxnSpPr>
        <p:spPr>
          <a:xfrm flipV="1">
            <a:off x="6157503" y="1537263"/>
            <a:ext cx="1391044" cy="35651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109" idx="2"/>
          </p:cNvCxnSpPr>
          <p:nvPr/>
        </p:nvCxnSpPr>
        <p:spPr>
          <a:xfrm flipV="1">
            <a:off x="6157503" y="1537263"/>
            <a:ext cx="1391044" cy="401242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橢圓 108"/>
          <p:cNvSpPr/>
          <p:nvPr/>
        </p:nvSpPr>
        <p:spPr>
          <a:xfrm>
            <a:off x="7548547" y="117726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10" name="橢圓 109"/>
          <p:cNvSpPr/>
          <p:nvPr/>
        </p:nvSpPr>
        <p:spPr>
          <a:xfrm>
            <a:off x="7528673" y="29734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7" name="橢圓 116"/>
          <p:cNvSpPr/>
          <p:nvPr/>
        </p:nvSpPr>
        <p:spPr>
          <a:xfrm>
            <a:off x="446463" y="160780"/>
            <a:ext cx="454965" cy="45496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998655" y="132552"/>
            <a:ext cx="454965" cy="4549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1509844" y="145282"/>
            <a:ext cx="454965" cy="45496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/>
        </p:nvSpPr>
        <p:spPr>
          <a:xfrm>
            <a:off x="446463" y="619044"/>
            <a:ext cx="454965" cy="45496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998655" y="590816"/>
            <a:ext cx="454965" cy="45496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/>
        </p:nvSpPr>
        <p:spPr>
          <a:xfrm>
            <a:off x="1509844" y="603546"/>
            <a:ext cx="454965" cy="45496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459086" y="1075126"/>
            <a:ext cx="454965" cy="45496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/>
        </p:nvSpPr>
        <p:spPr>
          <a:xfrm>
            <a:off x="1011278" y="1046898"/>
            <a:ext cx="454965" cy="454965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/>
          <p:cNvSpPr/>
          <p:nvPr/>
        </p:nvSpPr>
        <p:spPr>
          <a:xfrm>
            <a:off x="1522467" y="1059628"/>
            <a:ext cx="454965" cy="454965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6515549" y="5760325"/>
            <a:ext cx="2126717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Shared weights</a:t>
            </a:r>
            <a:endParaRPr lang="zh-TW" altLang="en-US" sz="2400" dirty="0"/>
          </a:p>
        </p:txBody>
      </p:sp>
      <p:cxnSp>
        <p:nvCxnSpPr>
          <p:cNvPr id="72" name="直線單箭頭接點 71"/>
          <p:cNvCxnSpPr>
            <a:stCxn id="56" idx="3"/>
            <a:endCxn id="110" idx="2"/>
          </p:cNvCxnSpPr>
          <p:nvPr/>
        </p:nvCxnSpPr>
        <p:spPr>
          <a:xfrm>
            <a:off x="6157504" y="749270"/>
            <a:ext cx="1371169" cy="25841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57" idx="3"/>
            <a:endCxn id="110" idx="2"/>
          </p:cNvCxnSpPr>
          <p:nvPr/>
        </p:nvCxnSpPr>
        <p:spPr>
          <a:xfrm>
            <a:off x="6157504" y="1191629"/>
            <a:ext cx="1371169" cy="21418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58" idx="3"/>
            <a:endCxn id="110" idx="2"/>
          </p:cNvCxnSpPr>
          <p:nvPr/>
        </p:nvCxnSpPr>
        <p:spPr>
          <a:xfrm>
            <a:off x="6157504" y="1653425"/>
            <a:ext cx="1371169" cy="16800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110" idx="2"/>
          </p:cNvCxnSpPr>
          <p:nvPr/>
        </p:nvCxnSpPr>
        <p:spPr>
          <a:xfrm>
            <a:off x="6186794" y="2980636"/>
            <a:ext cx="1341879" cy="3528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110" idx="2"/>
          </p:cNvCxnSpPr>
          <p:nvPr/>
        </p:nvCxnSpPr>
        <p:spPr>
          <a:xfrm flipV="1">
            <a:off x="6173541" y="3333466"/>
            <a:ext cx="1355132" cy="12503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110" idx="2"/>
          </p:cNvCxnSpPr>
          <p:nvPr/>
        </p:nvCxnSpPr>
        <p:spPr>
          <a:xfrm flipV="1">
            <a:off x="6173556" y="3333466"/>
            <a:ext cx="1355117" cy="5699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64" idx="3"/>
          </p:cNvCxnSpPr>
          <p:nvPr/>
        </p:nvCxnSpPr>
        <p:spPr>
          <a:xfrm flipV="1">
            <a:off x="6157504" y="3361033"/>
            <a:ext cx="1336956" cy="176252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65" idx="3"/>
          </p:cNvCxnSpPr>
          <p:nvPr/>
        </p:nvCxnSpPr>
        <p:spPr>
          <a:xfrm flipV="1">
            <a:off x="6157504" y="3326993"/>
            <a:ext cx="1359292" cy="22389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66" idx="3"/>
          </p:cNvCxnSpPr>
          <p:nvPr/>
        </p:nvCxnSpPr>
        <p:spPr>
          <a:xfrm flipV="1">
            <a:off x="6157504" y="3389926"/>
            <a:ext cx="1344118" cy="26377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708602" y="4640718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pic>
        <p:nvPicPr>
          <p:cNvPr id="87" name="圖片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876" y="1215655"/>
            <a:ext cx="2229885" cy="2242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5" name="直線單箭頭接點 34"/>
          <p:cNvCxnSpPr/>
          <p:nvPr/>
        </p:nvCxnSpPr>
        <p:spPr>
          <a:xfrm flipV="1">
            <a:off x="2328458" y="1557594"/>
            <a:ext cx="945481" cy="9338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2022123" y="837829"/>
            <a:ext cx="1251816" cy="685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619053" y="5258561"/>
            <a:ext cx="279724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Less parameters!</a:t>
            </a:r>
            <a:endParaRPr lang="zh-TW" altLang="en-US" sz="28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629478" y="5937959"/>
            <a:ext cx="3485322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Even less parameters!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68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67" grpId="0" animBg="1"/>
      <p:bldP spid="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169420" y="2977281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169420" y="5080581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9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Max Pooling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895269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1737098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2578927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3420756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895269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1737098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2578927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3420756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895269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1737098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2578927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3420756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895269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1737098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2578927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3420756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711842" y="16173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7200612" y="208662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42" name="橢圓 41"/>
          <p:cNvSpPr/>
          <p:nvPr/>
        </p:nvSpPr>
        <p:spPr>
          <a:xfrm>
            <a:off x="5064249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3" name="橢圓 42"/>
          <p:cNvSpPr/>
          <p:nvPr/>
        </p:nvSpPr>
        <p:spPr>
          <a:xfrm>
            <a:off x="5906078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6747907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5" name="橢圓 44"/>
          <p:cNvSpPr/>
          <p:nvPr/>
        </p:nvSpPr>
        <p:spPr>
          <a:xfrm>
            <a:off x="7589736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5064249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5906078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6747907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7589736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5064249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5906078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6747907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53" name="橢圓 52"/>
          <p:cNvSpPr/>
          <p:nvPr/>
        </p:nvSpPr>
        <p:spPr>
          <a:xfrm>
            <a:off x="7589736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>
            <a:off x="5064249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5" name="橢圓 54"/>
          <p:cNvSpPr/>
          <p:nvPr/>
        </p:nvSpPr>
        <p:spPr>
          <a:xfrm>
            <a:off x="5906078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6" name="橢圓 55"/>
          <p:cNvSpPr/>
          <p:nvPr/>
        </p:nvSpPr>
        <p:spPr>
          <a:xfrm>
            <a:off x="6747907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-4</a:t>
            </a:r>
            <a:endParaRPr lang="zh-TW" altLang="en-US" sz="2400" dirty="0"/>
          </a:p>
        </p:txBody>
      </p:sp>
      <p:sp>
        <p:nvSpPr>
          <p:cNvPr id="57" name="橢圓 56"/>
          <p:cNvSpPr/>
          <p:nvPr/>
        </p:nvSpPr>
        <p:spPr>
          <a:xfrm>
            <a:off x="7589736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1706936" y="16173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3329090" y="207236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95269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2578926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895269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78926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064250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6747907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064250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6747907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84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6" grpId="0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6" grpId="0" animBg="1"/>
      <p:bldP spid="56" grpId="1" animBg="1"/>
      <p:bldP spid="57" grpId="0" animBg="1"/>
      <p:bldP spid="59" grpId="0"/>
      <p:bldP spid="3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Max Pooling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338635" y="2503457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02107" y="5493365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6598679" y="3086837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7570286" y="3086837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7570286" y="419513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6598679" y="419513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6788771" y="3303596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" name="橢圓 10"/>
          <p:cNvSpPr/>
          <p:nvPr/>
        </p:nvSpPr>
        <p:spPr>
          <a:xfrm>
            <a:off x="7795350" y="3281294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7795350" y="4352180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6803112" y="4354671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25893" y="5185949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x 2 image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436727" y="5699909"/>
            <a:ext cx="2267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Each filter </a:t>
            </a:r>
          </a:p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is a channel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152252" y="2729341"/>
            <a:ext cx="859387" cy="846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436727" y="1957287"/>
            <a:ext cx="22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New image </a:t>
            </a:r>
          </a:p>
          <a:p>
            <a:pPr algn="ctr"/>
            <a:r>
              <a:rPr lang="en-US" altLang="zh-TW" sz="2800" dirty="0"/>
              <a:t>but smaller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4014707" y="2610493"/>
            <a:ext cx="1375221" cy="10670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Conv</a:t>
            </a:r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4011639" y="4187992"/>
            <a:ext cx="1378290" cy="1067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Max</a:t>
            </a:r>
          </a:p>
          <a:p>
            <a:pPr algn="ctr"/>
            <a:r>
              <a:rPr lang="en-US" altLang="zh-TW" sz="2800" dirty="0"/>
              <a:t>Pooling</a:t>
            </a:r>
            <a:endParaRPr lang="zh-TW" altLang="en-US" sz="2800" dirty="0"/>
          </a:p>
        </p:txBody>
      </p:sp>
      <p:sp>
        <p:nvSpPr>
          <p:cNvPr id="21" name="向右箭號 20"/>
          <p:cNvSpPr/>
          <p:nvPr/>
        </p:nvSpPr>
        <p:spPr>
          <a:xfrm>
            <a:off x="5378125" y="4289228"/>
            <a:ext cx="859387" cy="846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5400000">
            <a:off x="4454982" y="3518705"/>
            <a:ext cx="491601" cy="846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4893" y="2141536"/>
            <a:ext cx="8515350" cy="4351338"/>
          </a:xfrm>
        </p:spPr>
        <p:txBody>
          <a:bodyPr/>
          <a:lstStyle/>
          <a:p>
            <a:r>
              <a:rPr lang="en-US" altLang="zh-TW" dirty="0"/>
              <a:t>Some patterns are much smaller than the whole image</a:t>
            </a:r>
            <a:endParaRPr lang="zh-TW" altLang="en-US" dirty="0"/>
          </a:p>
        </p:txBody>
      </p:sp>
      <p:pic>
        <p:nvPicPr>
          <p:cNvPr id="15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29" y="4692617"/>
            <a:ext cx="2485663" cy="16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492" y="4738634"/>
            <a:ext cx="1296890" cy="113969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720" y="4656461"/>
            <a:ext cx="2151234" cy="1279848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871066" y="2742468"/>
            <a:ext cx="740186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neuron does not have to see the whole image to discover the pattern.</a:t>
            </a:r>
            <a:endParaRPr lang="zh-TW" altLang="en-US" sz="2800" dirty="0"/>
          </a:p>
        </p:txBody>
      </p:sp>
      <p:sp>
        <p:nvSpPr>
          <p:cNvPr id="43" name="圓角矩形圖說文字 42"/>
          <p:cNvSpPr/>
          <p:nvPr/>
        </p:nvSpPr>
        <p:spPr>
          <a:xfrm>
            <a:off x="6259915" y="5722671"/>
            <a:ext cx="2423235" cy="601661"/>
          </a:xfrm>
          <a:prstGeom prst="wedgeRoundRectCallout">
            <a:avLst>
              <a:gd name="adj1" fmla="val -16286"/>
              <a:gd name="adj2" fmla="val -9219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“beak”</a:t>
            </a:r>
            <a:r>
              <a:rPr lang="zh-TW" altLang="en-US" sz="2400" dirty="0"/>
              <a:t> </a:t>
            </a:r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1473830" y="4738634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>
            <a:stCxn id="44" idx="3"/>
            <a:endCxn id="16" idx="1"/>
          </p:cNvCxnSpPr>
          <p:nvPr/>
        </p:nvCxnSpPr>
        <p:spPr>
          <a:xfrm>
            <a:off x="1880230" y="4928364"/>
            <a:ext cx="2214262" cy="3801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698172" y="3636678"/>
            <a:ext cx="714207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Connecting to small region with less parameters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371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3" grpId="0" animBg="1"/>
      <p:bldP spid="44" grpId="0" animBg="1"/>
      <p:bldP spid="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189870" y="1848547"/>
            <a:ext cx="1856830" cy="1899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381456" y="3568646"/>
            <a:ext cx="209718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new image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74351" y="5210416"/>
            <a:ext cx="4289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number of the channel is the number of filters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74351" y="4250781"/>
            <a:ext cx="4249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Smaller than the original image</a:t>
            </a:r>
            <a:endParaRPr lang="zh-TW" altLang="en-US" sz="2800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534847" y="3875087"/>
            <a:ext cx="22700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189870" y="4002423"/>
            <a:ext cx="1856830" cy="1899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561968" y="1612084"/>
            <a:ext cx="1947915" cy="1771562"/>
            <a:chOff x="1561968" y="1612084"/>
            <a:chExt cx="1947915" cy="1771562"/>
          </a:xfrm>
        </p:grpSpPr>
        <p:sp>
          <p:nvSpPr>
            <p:cNvPr id="30" name="橢圓 29"/>
            <p:cNvSpPr/>
            <p:nvPr/>
          </p:nvSpPr>
          <p:spPr>
            <a:xfrm>
              <a:off x="1593212" y="161208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2564819" y="161208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32" name="橢圓 31"/>
            <p:cNvSpPr/>
            <p:nvPr/>
          </p:nvSpPr>
          <p:spPr>
            <a:xfrm>
              <a:off x="2533575" y="2504111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1561968" y="2504111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1783304" y="1828843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2789883" y="1806541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2758639" y="2661155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1766401" y="2663646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949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7" grpId="0"/>
      <p:bldP spid="28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8650" y="2562542"/>
            <a:ext cx="4369145" cy="4072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260066" y="3414978"/>
            <a:ext cx="209718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new image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155254" y="5630639"/>
            <a:ext cx="209718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new image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78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Flatten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94890" y="2640806"/>
            <a:ext cx="1943214" cy="2049364"/>
            <a:chOff x="758373" y="2759289"/>
            <a:chExt cx="1943214" cy="2049364"/>
          </a:xfrm>
        </p:grpSpPr>
        <p:sp>
          <p:nvSpPr>
            <p:cNvPr id="6" name="橢圓 5"/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2509007" y="3902849"/>
            <a:ext cx="1364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Flatten</a:t>
            </a:r>
            <a:endParaRPr lang="zh-TW" altLang="en-US" sz="2800" dirty="0"/>
          </a:p>
        </p:txBody>
      </p:sp>
      <p:sp>
        <p:nvSpPr>
          <p:cNvPr id="21" name="橢圓 20"/>
          <p:cNvSpPr/>
          <p:nvPr/>
        </p:nvSpPr>
        <p:spPr>
          <a:xfrm>
            <a:off x="4212000" y="194885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4212000" y="10843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4212000" y="19232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4212000" y="2778220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4212000" y="3615067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4212000" y="440275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4212000" y="5204579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橢圓 27"/>
          <p:cNvSpPr/>
          <p:nvPr/>
        </p:nvSpPr>
        <p:spPr>
          <a:xfrm>
            <a:off x="4212000" y="602927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" name="向右箭號 4"/>
          <p:cNvSpPr/>
          <p:nvPr/>
        </p:nvSpPr>
        <p:spPr>
          <a:xfrm>
            <a:off x="4987646" y="3190637"/>
            <a:ext cx="558279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7473525" y="3419072"/>
            <a:ext cx="558279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5601571" y="2724281"/>
            <a:ext cx="3201477" cy="2629618"/>
            <a:chOff x="-2630921" y="4440114"/>
            <a:chExt cx="3201477" cy="2629618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-2630921" y="4440114"/>
              <a:ext cx="3201477" cy="1701788"/>
            </a:xfrm>
            <a:prstGeom prst="rect">
              <a:avLst/>
            </a:prstGeom>
          </p:spPr>
        </p:pic>
        <p:sp>
          <p:nvSpPr>
            <p:cNvPr id="31" name="文字方塊 30"/>
            <p:cNvSpPr txBox="1"/>
            <p:nvPr/>
          </p:nvSpPr>
          <p:spPr>
            <a:xfrm>
              <a:off x="-2630921" y="6238735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sp>
        <p:nvSpPr>
          <p:cNvPr id="34" name="向右箭號 33"/>
          <p:cNvSpPr/>
          <p:nvPr/>
        </p:nvSpPr>
        <p:spPr>
          <a:xfrm>
            <a:off x="2325687" y="3202044"/>
            <a:ext cx="1832676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5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91045" y="141751"/>
            <a:ext cx="5540375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modified the </a:t>
            </a:r>
            <a:r>
              <a:rPr lang="en-US" altLang="zh-TW" sz="2400" b="1" i="1" dirty="0"/>
              <a:t>network structure </a:t>
            </a:r>
            <a:r>
              <a:rPr lang="en-US" altLang="zh-TW" sz="2400" dirty="0"/>
              <a:t>and </a:t>
            </a:r>
            <a:r>
              <a:rPr lang="en-US" altLang="zh-TW" sz="2400" b="1" i="1" dirty="0"/>
              <a:t>input format (vector -&gt; 3-D tensor)</a:t>
            </a:r>
            <a:endParaRPr lang="zh-TW" altLang="en-US" sz="2400" b="1" i="1" dirty="0"/>
          </a:p>
        </p:txBody>
      </p:sp>
      <p:sp>
        <p:nvSpPr>
          <p:cNvPr id="10" name="矩形 9"/>
          <p:cNvSpPr/>
          <p:nvPr/>
        </p:nvSpPr>
        <p:spPr>
          <a:xfrm>
            <a:off x="534110" y="265062"/>
            <a:ext cx="210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CNN in </a:t>
            </a:r>
            <a:r>
              <a:rPr lang="en-US" altLang="zh-TW" sz="2800" b="1" i="1" u="sng" dirty="0" err="1"/>
              <a:t>Keras</a:t>
            </a:r>
            <a:endParaRPr lang="zh-TW" altLang="en-US" sz="2800" b="1" i="1" u="sng" dirty="0"/>
          </a:p>
        </p:txBody>
      </p:sp>
      <p:sp>
        <p:nvSpPr>
          <p:cNvPr id="29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4" name="向下箭號 11"/>
          <p:cNvSpPr/>
          <p:nvPr/>
        </p:nvSpPr>
        <p:spPr>
          <a:xfrm>
            <a:off x="6928205" y="1396311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17"/>
          <p:cNvSpPr/>
          <p:nvPr/>
        </p:nvSpPr>
        <p:spPr>
          <a:xfrm>
            <a:off x="6928205" y="250709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18"/>
          <p:cNvSpPr/>
          <p:nvPr/>
        </p:nvSpPr>
        <p:spPr>
          <a:xfrm>
            <a:off x="6928205" y="359873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下箭號 19"/>
          <p:cNvSpPr/>
          <p:nvPr/>
        </p:nvSpPr>
        <p:spPr>
          <a:xfrm>
            <a:off x="6928205" y="463372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190457" y="972748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5" y="1451668"/>
            <a:ext cx="4867275" cy="5524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572" y="4697760"/>
            <a:ext cx="4171950" cy="266700"/>
          </a:xfrm>
          <a:prstGeom prst="rect">
            <a:avLst/>
          </a:prstGeom>
        </p:spPr>
      </p:pic>
      <p:cxnSp>
        <p:nvCxnSpPr>
          <p:cNvPr id="46" name="直線接點 45"/>
          <p:cNvCxnSpPr/>
          <p:nvPr/>
        </p:nvCxnSpPr>
        <p:spPr>
          <a:xfrm>
            <a:off x="2202602" y="1671305"/>
            <a:ext cx="170953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128698" y="1671305"/>
            <a:ext cx="33547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4559811" y="1671305"/>
            <a:ext cx="16773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815728" y="1672553"/>
            <a:ext cx="16773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50183"/>
              </p:ext>
            </p:extLst>
          </p:nvPr>
        </p:nvGraphicFramePr>
        <p:xfrm>
          <a:off x="723413" y="2204047"/>
          <a:ext cx="13826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26113"/>
              </p:ext>
            </p:extLst>
          </p:nvPr>
        </p:nvGraphicFramePr>
        <p:xfrm>
          <a:off x="1492451" y="2368009"/>
          <a:ext cx="13987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" name="文字方塊 56"/>
          <p:cNvSpPr txBox="1"/>
          <p:nvPr/>
        </p:nvSpPr>
        <p:spPr>
          <a:xfrm>
            <a:off x="3621426" y="2453104"/>
            <a:ext cx="1801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There are </a:t>
            </a:r>
            <a:r>
              <a:rPr lang="en-US" altLang="zh-TW" sz="2400" dirty="0">
                <a:solidFill>
                  <a:srgbClr val="FF0000"/>
                </a:solidFill>
              </a:rPr>
              <a:t>25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3x3</a:t>
            </a:r>
            <a:r>
              <a:rPr lang="en-US" altLang="zh-TW" sz="2400" dirty="0"/>
              <a:t> filters.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927090" y="2521757"/>
            <a:ext cx="692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230645" y="3490031"/>
            <a:ext cx="363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Input_shape</a:t>
            </a:r>
            <a:r>
              <a:rPr lang="en-US" altLang="zh-TW" sz="2400" dirty="0"/>
              <a:t> = ( 28 , 28 , 1)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764353" y="3984470"/>
            <a:ext cx="330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1: black/white, 3: RGB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12461" y="3984470"/>
            <a:ext cx="202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28 x 28 pixels</a:t>
            </a:r>
            <a:endParaRPr lang="zh-TW" altLang="en-US" sz="2400" dirty="0"/>
          </a:p>
        </p:txBody>
      </p:sp>
      <p:sp>
        <p:nvSpPr>
          <p:cNvPr id="62" name="橢圓 61"/>
          <p:cNvSpPr/>
          <p:nvPr/>
        </p:nvSpPr>
        <p:spPr>
          <a:xfrm>
            <a:off x="1652977" y="511785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63" name="橢圓 62"/>
          <p:cNvSpPr/>
          <p:nvPr/>
        </p:nvSpPr>
        <p:spPr>
          <a:xfrm>
            <a:off x="2354073" y="511785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64" name="橢圓 63"/>
          <p:cNvSpPr/>
          <p:nvPr/>
        </p:nvSpPr>
        <p:spPr>
          <a:xfrm>
            <a:off x="1645830" y="583860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65" name="橢圓 64"/>
          <p:cNvSpPr/>
          <p:nvPr/>
        </p:nvSpPr>
        <p:spPr>
          <a:xfrm>
            <a:off x="2346156" y="583860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1652977" y="5092535"/>
            <a:ext cx="1331096" cy="1376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940494" y="5130469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1" name="矩形 70"/>
          <p:cNvSpPr/>
          <p:nvPr/>
        </p:nvSpPr>
        <p:spPr>
          <a:xfrm>
            <a:off x="3940494" y="5105152"/>
            <a:ext cx="1331096" cy="1376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箭號: 向右 71"/>
          <p:cNvSpPr/>
          <p:nvPr/>
        </p:nvSpPr>
        <p:spPr>
          <a:xfrm>
            <a:off x="3082439" y="5583877"/>
            <a:ext cx="783688" cy="476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374178" y="1258953"/>
            <a:ext cx="5365985" cy="32125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1222905" y="4598769"/>
            <a:ext cx="4524701" cy="20544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/>
          <p:cNvCxnSpPr>
            <a:stCxn id="29" idx="1"/>
          </p:cNvCxnSpPr>
          <p:nvPr/>
        </p:nvCxnSpPr>
        <p:spPr>
          <a:xfrm flipH="1">
            <a:off x="5747607" y="2152300"/>
            <a:ext cx="560901" cy="82176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30" idx="1"/>
            <a:endCxn id="74" idx="3"/>
          </p:cNvCxnSpPr>
          <p:nvPr/>
        </p:nvCxnSpPr>
        <p:spPr>
          <a:xfrm flipH="1">
            <a:off x="5747606" y="3252312"/>
            <a:ext cx="560902" cy="23736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4308339" y="3856539"/>
            <a:ext cx="274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3292885" y="3858557"/>
            <a:ext cx="8442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cxnSpLocks/>
          </p:cNvCxnSpPr>
          <p:nvPr/>
        </p:nvCxnSpPr>
        <p:spPr>
          <a:xfrm flipH="1">
            <a:off x="4122382" y="3876276"/>
            <a:ext cx="292778" cy="24729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>
            <a:cxnSpLocks/>
          </p:cNvCxnSpPr>
          <p:nvPr/>
        </p:nvCxnSpPr>
        <p:spPr>
          <a:xfrm flipH="1">
            <a:off x="2451758" y="3889126"/>
            <a:ext cx="1241356" cy="2108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102" y="1707830"/>
            <a:ext cx="1275361" cy="279531"/>
          </a:xfrm>
          <a:prstGeom prst="rect">
            <a:avLst/>
          </a:prstGeom>
        </p:spPr>
      </p:pic>
      <p:cxnSp>
        <p:nvCxnSpPr>
          <p:cNvPr id="53" name="直線接點 52"/>
          <p:cNvCxnSpPr/>
          <p:nvPr/>
        </p:nvCxnSpPr>
        <p:spPr>
          <a:xfrm>
            <a:off x="2046048" y="1908773"/>
            <a:ext cx="278086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3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91045" y="141751"/>
            <a:ext cx="5540375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modified the </a:t>
            </a:r>
            <a:r>
              <a:rPr lang="en-US" altLang="zh-TW" sz="2400" b="1" i="1" dirty="0"/>
              <a:t>network structure </a:t>
            </a:r>
            <a:r>
              <a:rPr lang="en-US" altLang="zh-TW" sz="2400" dirty="0"/>
              <a:t>and </a:t>
            </a:r>
            <a:r>
              <a:rPr lang="en-US" altLang="zh-TW" sz="2400" b="1" i="1" dirty="0"/>
              <a:t>input format (vector -&gt; 3-D tensor)</a:t>
            </a:r>
            <a:endParaRPr lang="zh-TW" altLang="en-US" sz="2400" b="1" i="1" dirty="0"/>
          </a:p>
        </p:txBody>
      </p:sp>
      <p:sp>
        <p:nvSpPr>
          <p:cNvPr id="10" name="矩形 9"/>
          <p:cNvSpPr/>
          <p:nvPr/>
        </p:nvSpPr>
        <p:spPr>
          <a:xfrm>
            <a:off x="534110" y="265062"/>
            <a:ext cx="210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CNN in </a:t>
            </a:r>
            <a:r>
              <a:rPr lang="en-US" altLang="zh-TW" sz="2800" b="1" i="1" u="sng" dirty="0" err="1"/>
              <a:t>Keras</a:t>
            </a:r>
            <a:endParaRPr lang="zh-TW" altLang="en-US" sz="2800" b="1" i="1" u="sng" dirty="0"/>
          </a:p>
        </p:txBody>
      </p:sp>
      <p:sp>
        <p:nvSpPr>
          <p:cNvPr id="29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4" name="向下箭號 11"/>
          <p:cNvSpPr/>
          <p:nvPr/>
        </p:nvSpPr>
        <p:spPr>
          <a:xfrm>
            <a:off x="6928205" y="1396311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17"/>
          <p:cNvSpPr/>
          <p:nvPr/>
        </p:nvSpPr>
        <p:spPr>
          <a:xfrm>
            <a:off x="6928205" y="250709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18"/>
          <p:cNvSpPr/>
          <p:nvPr/>
        </p:nvSpPr>
        <p:spPr>
          <a:xfrm>
            <a:off x="6928205" y="359873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下箭號 19"/>
          <p:cNvSpPr/>
          <p:nvPr/>
        </p:nvSpPr>
        <p:spPr>
          <a:xfrm>
            <a:off x="6928205" y="463372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190457" y="972748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03" y="1874056"/>
            <a:ext cx="4867275" cy="5524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028" y="3118834"/>
            <a:ext cx="4171950" cy="266700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378" y="4197792"/>
            <a:ext cx="4419600" cy="304800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2403" y="5238660"/>
            <a:ext cx="4219575" cy="257175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3888642" y="1332908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 x 28 x 28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888642" y="2499807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26 x 26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888642" y="3513227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13 x 13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888642" y="4595369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11 x 11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888642" y="5624892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5 x 5</a:t>
            </a:r>
            <a:endParaRPr lang="zh-TW" altLang="en-US" sz="2400" dirty="0"/>
          </a:p>
        </p:txBody>
      </p:sp>
      <p:cxnSp>
        <p:nvCxnSpPr>
          <p:cNvPr id="33" name="直線單箭頭接點 32"/>
          <p:cNvCxnSpPr>
            <a:stCxn id="29" idx="1"/>
            <a:endCxn id="2" idx="3"/>
          </p:cNvCxnSpPr>
          <p:nvPr/>
        </p:nvCxnSpPr>
        <p:spPr>
          <a:xfrm flipH="1" flipV="1">
            <a:off x="5571978" y="2150281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 flipV="1">
            <a:off x="5571978" y="3250293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5571978" y="4352134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5579349" y="5400385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70856" y="2309174"/>
            <a:ext cx="3158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parameters for each filter?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8078" y="4407663"/>
            <a:ext cx="3158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parameters for each filter?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73529" y="2507093"/>
            <a:ext cx="487810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063618" y="4623798"/>
            <a:ext cx="70763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225</a:t>
            </a:r>
            <a:endParaRPr lang="zh-TW" altLang="en-US" sz="2400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5254" y="2131360"/>
            <a:ext cx="1275361" cy="2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" grpId="0"/>
      <p:bldP spid="28" grpId="0"/>
      <p:bldP spid="4" grpId="0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91045" y="141751"/>
            <a:ext cx="5540375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modified the </a:t>
            </a:r>
            <a:r>
              <a:rPr lang="en-US" altLang="zh-TW" sz="2400" b="1" i="1" dirty="0"/>
              <a:t>network structure </a:t>
            </a:r>
            <a:r>
              <a:rPr lang="en-US" altLang="zh-TW" sz="2400" dirty="0"/>
              <a:t>and </a:t>
            </a:r>
            <a:r>
              <a:rPr lang="en-US" altLang="zh-TW" sz="2400" b="1" i="1" dirty="0"/>
              <a:t>input format (vector -&gt; 3-D tensor)</a:t>
            </a:r>
            <a:endParaRPr lang="zh-TW" altLang="en-US" sz="2400" b="1" i="1" dirty="0"/>
          </a:p>
        </p:txBody>
      </p:sp>
      <p:sp>
        <p:nvSpPr>
          <p:cNvPr id="10" name="矩形 9"/>
          <p:cNvSpPr/>
          <p:nvPr/>
        </p:nvSpPr>
        <p:spPr>
          <a:xfrm>
            <a:off x="534110" y="265062"/>
            <a:ext cx="210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CNN in </a:t>
            </a:r>
            <a:r>
              <a:rPr lang="en-US" altLang="zh-TW" sz="2800" b="1" i="1" u="sng" dirty="0" err="1"/>
              <a:t>Keras</a:t>
            </a:r>
            <a:endParaRPr lang="zh-TW" altLang="en-US" sz="2800" b="1" i="1" u="sng" dirty="0"/>
          </a:p>
        </p:txBody>
      </p:sp>
      <p:sp>
        <p:nvSpPr>
          <p:cNvPr id="29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4" name="向下箭號 11"/>
          <p:cNvSpPr/>
          <p:nvPr/>
        </p:nvSpPr>
        <p:spPr>
          <a:xfrm>
            <a:off x="6928205" y="1396311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17"/>
          <p:cNvSpPr/>
          <p:nvPr/>
        </p:nvSpPr>
        <p:spPr>
          <a:xfrm>
            <a:off x="6928205" y="250709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18"/>
          <p:cNvSpPr/>
          <p:nvPr/>
        </p:nvSpPr>
        <p:spPr>
          <a:xfrm>
            <a:off x="6928205" y="359873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下箭號 19"/>
          <p:cNvSpPr/>
          <p:nvPr/>
        </p:nvSpPr>
        <p:spPr>
          <a:xfrm>
            <a:off x="6928205" y="463372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190457" y="972748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53211" y="1364983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 x 28 x 28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253211" y="2480449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26 x 26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253211" y="3556630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13 x 13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253211" y="4613868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11 x 11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253211" y="5552297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5 x 5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267596" y="5851258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38" name="右彎箭號 16"/>
          <p:cNvSpPr/>
          <p:nvPr/>
        </p:nvSpPr>
        <p:spPr>
          <a:xfrm rot="10800000">
            <a:off x="4864709" y="5651583"/>
            <a:ext cx="2451998" cy="631290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右彎箭號 21"/>
          <p:cNvSpPr/>
          <p:nvPr/>
        </p:nvSpPr>
        <p:spPr>
          <a:xfrm rot="16200000">
            <a:off x="2152146" y="5127138"/>
            <a:ext cx="726735" cy="1398675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03" y="6328591"/>
            <a:ext cx="2847975" cy="266700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178715" y="5482755"/>
            <a:ext cx="100646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1250</a:t>
            </a:r>
            <a:endParaRPr lang="zh-TW" altLang="en-US" sz="2400" dirty="0"/>
          </a:p>
        </p:txBody>
      </p:sp>
      <p:grpSp>
        <p:nvGrpSpPr>
          <p:cNvPr id="41" name="群組 40"/>
          <p:cNvGrpSpPr/>
          <p:nvPr/>
        </p:nvGrpSpPr>
        <p:grpSpPr>
          <a:xfrm>
            <a:off x="514616" y="2208309"/>
            <a:ext cx="2906568" cy="3201477"/>
            <a:chOff x="-1595803" y="3999117"/>
            <a:chExt cx="2906568" cy="3201477"/>
          </a:xfrm>
        </p:grpSpPr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46" name="文字方塊 45"/>
            <p:cNvSpPr txBox="1"/>
            <p:nvPr/>
          </p:nvSpPr>
          <p:spPr>
            <a:xfrm>
              <a:off x="-1595803" y="4773762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sp>
        <p:nvSpPr>
          <p:cNvPr id="47" name="文字方塊 46"/>
          <p:cNvSpPr txBox="1"/>
          <p:nvPr/>
        </p:nvSpPr>
        <p:spPr>
          <a:xfrm>
            <a:off x="951029" y="1827526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06" y="3932234"/>
            <a:ext cx="45529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1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39" grpId="0" animBg="1"/>
      <p:bldP spid="40" grpId="0" animBg="1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More </a:t>
            </a:r>
            <a:r>
              <a:rPr lang="en-NZ" dirty="0" err="1"/>
              <a:t>keras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https://keras.io/activations/</a:t>
            </a:r>
            <a:r>
              <a:rPr lang="en-NZ" dirty="0"/>
              <a:t> for activations</a:t>
            </a:r>
          </a:p>
        </p:txBody>
      </p:sp>
    </p:spTree>
    <p:extLst>
      <p:ext uri="{BB962C8B-B14F-4D97-AF65-F5344CB8AC3E}">
        <p14:creationId xmlns:p14="http://schemas.microsoft.com/office/powerpoint/2010/main" val="317432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://all4desktop.com/data_images/original/4244361-bi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90" y="4477048"/>
            <a:ext cx="2485663" cy="17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same patterns appear in different regions.</a:t>
            </a:r>
            <a:endParaRPr lang="zh-TW" altLang="en-US" dirty="0"/>
          </a:p>
        </p:txBody>
      </p:sp>
      <p:pic>
        <p:nvPicPr>
          <p:cNvPr id="15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90" y="2578586"/>
            <a:ext cx="2485663" cy="16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817" y="2867957"/>
            <a:ext cx="2151234" cy="1279848"/>
          </a:xfrm>
          <a:prstGeom prst="rect">
            <a:avLst/>
          </a:prstGeom>
        </p:spPr>
      </p:pic>
      <p:sp>
        <p:nvSpPr>
          <p:cNvPr id="10" name="雲朵形圖說文字 9"/>
          <p:cNvSpPr/>
          <p:nvPr/>
        </p:nvSpPr>
        <p:spPr>
          <a:xfrm>
            <a:off x="5075306" y="2425770"/>
            <a:ext cx="3303662" cy="951706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“upper-left beak”</a:t>
            </a:r>
            <a:r>
              <a:rPr lang="zh-TW" altLang="en-US" sz="2400" dirty="0"/>
              <a:t> </a:t>
            </a:r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289051" y="2628514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803855" y="4993913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672" y="4653035"/>
            <a:ext cx="2295525" cy="1590675"/>
          </a:xfrm>
          <a:prstGeom prst="rect">
            <a:avLst/>
          </a:prstGeom>
        </p:spPr>
      </p:pic>
      <p:sp>
        <p:nvSpPr>
          <p:cNvPr id="31" name="雲朵形圖說文字 30"/>
          <p:cNvSpPr/>
          <p:nvPr/>
        </p:nvSpPr>
        <p:spPr>
          <a:xfrm>
            <a:off x="5075306" y="5513706"/>
            <a:ext cx="3303662" cy="951706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“middle beak”</a:t>
            </a:r>
            <a:r>
              <a:rPr lang="zh-TW" altLang="en-US" sz="2400" dirty="0"/>
              <a:t> </a:t>
            </a:r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548370" y="4278358"/>
            <a:ext cx="3257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They can use the same set of parameters.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4501720" y="3877534"/>
            <a:ext cx="3382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Do almost the same thing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4445448" y="3767980"/>
            <a:ext cx="0" cy="134137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31" grpId="0" animBg="1"/>
      <p:bldP spid="6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215"/>
            <a:ext cx="7886700" cy="4351338"/>
          </a:xfrm>
        </p:spPr>
        <p:txBody>
          <a:bodyPr/>
          <a:lstStyle/>
          <a:p>
            <a:r>
              <a:rPr lang="en-US" altLang="zh-TW" dirty="0"/>
              <a:t>Subsampling</a:t>
            </a:r>
            <a:r>
              <a:rPr lang="zh-TW" altLang="en-US" dirty="0"/>
              <a:t> </a:t>
            </a:r>
            <a:r>
              <a:rPr lang="en-US" altLang="zh-TW" dirty="0"/>
              <a:t>the pixels will not change the object</a:t>
            </a:r>
            <a:endParaRPr lang="zh-TW" altLang="en-US" dirty="0"/>
          </a:p>
        </p:txBody>
      </p:sp>
      <p:pic>
        <p:nvPicPr>
          <p:cNvPr id="16386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93" y="2924264"/>
            <a:ext cx="3336080" cy="22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53" y="3433773"/>
            <a:ext cx="1756743" cy="11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4397010" y="3627332"/>
            <a:ext cx="1860668" cy="8029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291673" y="4424983"/>
            <a:ext cx="207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subsampling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76147" y="2408420"/>
            <a:ext cx="14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bird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03438" y="2899949"/>
            <a:ext cx="14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bird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80108" y="5511515"/>
            <a:ext cx="702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can subsample the pixels to make image smaller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876147" y="6021005"/>
            <a:ext cx="702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Less parameters for the network to process the image</a:t>
            </a:r>
            <a:endParaRPr lang="zh-TW" altLang="en-US" sz="2400" dirty="0"/>
          </a:p>
        </p:txBody>
      </p:sp>
      <p:sp>
        <p:nvSpPr>
          <p:cNvPr id="12" name="向右箭號 11"/>
          <p:cNvSpPr/>
          <p:nvPr/>
        </p:nvSpPr>
        <p:spPr>
          <a:xfrm>
            <a:off x="955593" y="6021005"/>
            <a:ext cx="920554" cy="4828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3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9" grpId="0"/>
      <p:bldP spid="8" grpId="0"/>
      <p:bldP spid="13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4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 animBg="1"/>
      <p:bldP spid="14" grpId="0" animBg="1"/>
      <p:bldP spid="15" grpId="0" animBg="1"/>
      <p:bldP spid="16" grpId="0" animBg="1"/>
      <p:bldP spid="12" grpId="0" animBg="1"/>
      <p:bldP spid="18" grpId="0" animBg="1"/>
      <p:bldP spid="19" grpId="0" animBg="1"/>
      <p:bldP spid="20" grpId="0" animBg="1"/>
      <p:bldP spid="17" grpId="0" animBg="1"/>
      <p:bldP spid="22" grpId="0" animBg="1"/>
      <p:bldP spid="21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14945" y="4419540"/>
            <a:ext cx="4173041" cy="9355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20795" y="1713451"/>
            <a:ext cx="4173041" cy="23745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27898" y="1862451"/>
            <a:ext cx="4305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Some patterns are much smaller than the whole image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41502" y="3232243"/>
            <a:ext cx="4165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The same patterns appear in different regions.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65943" y="4554815"/>
            <a:ext cx="41730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Subsampling</a:t>
            </a:r>
            <a:r>
              <a:rPr lang="zh-TW" altLang="en-US" sz="2400" dirty="0"/>
              <a:t> </a:t>
            </a:r>
            <a:r>
              <a:rPr lang="en-US" altLang="zh-TW" sz="2400" dirty="0"/>
              <a:t>the pixels will not change the object</a:t>
            </a:r>
            <a:endParaRPr lang="zh-TW" altLang="en-US" sz="2400" dirty="0"/>
          </a:p>
        </p:txBody>
      </p:sp>
      <p:cxnSp>
        <p:nvCxnSpPr>
          <p:cNvPr id="26" name="直線單箭頭接點 25"/>
          <p:cNvCxnSpPr>
            <a:stCxn id="11" idx="1"/>
            <a:endCxn id="10" idx="3"/>
          </p:cNvCxnSpPr>
          <p:nvPr/>
        </p:nvCxnSpPr>
        <p:spPr>
          <a:xfrm flipH="1">
            <a:off x="4593836" y="2207749"/>
            <a:ext cx="656087" cy="693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4" idx="1"/>
            <a:endCxn id="10" idx="3"/>
          </p:cNvCxnSpPr>
          <p:nvPr/>
        </p:nvCxnSpPr>
        <p:spPr>
          <a:xfrm flipH="1" flipV="1">
            <a:off x="4593836" y="2900749"/>
            <a:ext cx="656087" cy="147522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3" idx="1"/>
            <a:endCxn id="25" idx="3"/>
          </p:cNvCxnSpPr>
          <p:nvPr/>
        </p:nvCxnSpPr>
        <p:spPr>
          <a:xfrm flipH="1">
            <a:off x="4587986" y="3307761"/>
            <a:ext cx="661937" cy="15795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5" idx="1"/>
            <a:endCxn id="25" idx="3"/>
          </p:cNvCxnSpPr>
          <p:nvPr/>
        </p:nvCxnSpPr>
        <p:spPr>
          <a:xfrm flipH="1" flipV="1">
            <a:off x="4587986" y="4887306"/>
            <a:ext cx="661937" cy="5219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81190" y="1388954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1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287518" y="2743180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2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87518" y="4070720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20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169420" y="1864286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189870" y="4028284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3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259953" y="2068862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791447" y="2421240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259953" y="369360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791447" y="4032874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5830067" y="5234841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13996" y="1005108"/>
            <a:ext cx="355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Those are the network parameters to be learned.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002037" y="2879557"/>
            <a:ext cx="10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Matrix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02037" y="4449636"/>
            <a:ext cx="10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Matrix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13996" y="5850635"/>
            <a:ext cx="355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filter detects a small pattern (3 x 3). 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678266" y="6013393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968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3" grpId="0"/>
      <p:bldP spid="12" grpId="0"/>
      <p:bldP spid="13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484714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96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28" grpId="0" animBg="1"/>
      <p:bldP spid="3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3593</TotalTime>
  <Words>1732</Words>
  <Application>Microsoft Office PowerPoint</Application>
  <PresentationFormat>On-screen Show (4:3)</PresentationFormat>
  <Paragraphs>1021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佈景主題</vt:lpstr>
      <vt:lpstr>Convolutional  Neural Network</vt:lpstr>
      <vt:lpstr>Why CNN for Image</vt:lpstr>
      <vt:lpstr>Why CNN for Image</vt:lpstr>
      <vt:lpstr>Why CNN for Image</vt:lpstr>
      <vt:lpstr>The whole CNN</vt:lpstr>
      <vt:lpstr>The whole CNN</vt:lpstr>
      <vt:lpstr>The whole CNN</vt:lpstr>
      <vt:lpstr>CNN – Convolution</vt:lpstr>
      <vt:lpstr>CNN – Convolution</vt:lpstr>
      <vt:lpstr>CNN – Convolution</vt:lpstr>
      <vt:lpstr>CNN – Convolution</vt:lpstr>
      <vt:lpstr>CNN – Convolution</vt:lpstr>
      <vt:lpstr>CNN – Colorful image</vt:lpstr>
      <vt:lpstr>PowerPoint Presentation</vt:lpstr>
      <vt:lpstr>PowerPoint Presentation</vt:lpstr>
      <vt:lpstr>PowerPoint Presentation</vt:lpstr>
      <vt:lpstr>The whole CNN</vt:lpstr>
      <vt:lpstr>CNN – Max Pooling</vt:lpstr>
      <vt:lpstr>CNN – Max Pooling</vt:lpstr>
      <vt:lpstr>The whole CNN</vt:lpstr>
      <vt:lpstr>The whole CNN</vt:lpstr>
      <vt:lpstr>Flatten</vt:lpstr>
      <vt:lpstr>PowerPoint Presentation</vt:lpstr>
      <vt:lpstr>PowerPoint Presentation</vt:lpstr>
      <vt:lpstr>PowerPoint Presentation</vt:lpstr>
      <vt:lpstr>More keras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Zhu, Sean</cp:lastModifiedBy>
  <cp:revision>69</cp:revision>
  <dcterms:created xsi:type="dcterms:W3CDTF">2016-10-25T03:11:16Z</dcterms:created>
  <dcterms:modified xsi:type="dcterms:W3CDTF">2020-03-09T08:03:24Z</dcterms:modified>
</cp:coreProperties>
</file>