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2" r:id="rId3"/>
    <p:sldId id="333" r:id="rId4"/>
    <p:sldId id="335" r:id="rId5"/>
    <p:sldId id="334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325" r:id="rId14"/>
    <p:sldId id="328" r:id="rId15"/>
    <p:sldId id="329" r:id="rId16"/>
    <p:sldId id="265" r:id="rId17"/>
    <p:sldId id="266" r:id="rId18"/>
    <p:sldId id="267" r:id="rId19"/>
    <p:sldId id="314" r:id="rId20"/>
    <p:sldId id="268" r:id="rId21"/>
    <p:sldId id="269" r:id="rId22"/>
    <p:sldId id="270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30" r:id="rId31"/>
    <p:sldId id="331" r:id="rId32"/>
    <p:sldId id="273" r:id="rId33"/>
    <p:sldId id="27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699B1-3ABD-4B6F-8DBB-E6BAC3EB2E78}" v="122" dt="2020-03-09T06:21:30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8867" autoAdjust="0"/>
  </p:normalViewPr>
  <p:slideViewPr>
    <p:cSldViewPr snapToGrid="0">
      <p:cViewPr varScale="1">
        <p:scale>
          <a:sx n="101" d="100"/>
          <a:sy n="101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Sean" userId="7bbf21b4-3990-4e7c-9857-62dd31c216f1" providerId="ADAL" clId="{D9B699B1-3ABD-4B6F-8DBB-E6BAC3EB2E78}"/>
    <pc:docChg chg="undo custSel modSld">
      <pc:chgData name="Zhu, Sean" userId="7bbf21b4-3990-4e7c-9857-62dd31c216f1" providerId="ADAL" clId="{D9B699B1-3ABD-4B6F-8DBB-E6BAC3EB2E78}" dt="2020-03-09T06:24:59.716" v="629" actId="20577"/>
      <pc:docMkLst>
        <pc:docMk/>
      </pc:docMkLst>
      <pc:sldChg chg="modSp">
        <pc:chgData name="Zhu, Sean" userId="7bbf21b4-3990-4e7c-9857-62dd31c216f1" providerId="ADAL" clId="{D9B699B1-3ABD-4B6F-8DBB-E6BAC3EB2E78}" dt="2020-03-08T04:57:37.780" v="3" actId="1076"/>
        <pc:sldMkLst>
          <pc:docMk/>
          <pc:sldMk cId="993843247" sldId="258"/>
        </pc:sldMkLst>
        <pc:spChg chg="mod">
          <ac:chgData name="Zhu, Sean" userId="7bbf21b4-3990-4e7c-9857-62dd31c216f1" providerId="ADAL" clId="{D9B699B1-3ABD-4B6F-8DBB-E6BAC3EB2E78}" dt="2020-03-08T04:57:37.780" v="3" actId="1076"/>
          <ac:spMkLst>
            <pc:docMk/>
            <pc:sldMk cId="993843247" sldId="258"/>
            <ac:spMk id="24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7:33.637" v="2" actId="14100"/>
          <ac:spMkLst>
            <pc:docMk/>
            <pc:sldMk cId="993843247" sldId="258"/>
            <ac:spMk id="65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7:29.220" v="1" actId="1076"/>
          <ac:spMkLst>
            <pc:docMk/>
            <pc:sldMk cId="993843247" sldId="258"/>
            <ac:spMk id="70" creationId="{00000000-0000-0000-0000-000000000000}"/>
          </ac:spMkLst>
        </pc:spChg>
      </pc:sldChg>
      <pc:sldChg chg="modSp">
        <pc:chgData name="Zhu, Sean" userId="7bbf21b4-3990-4e7c-9857-62dd31c216f1" providerId="ADAL" clId="{D9B699B1-3ABD-4B6F-8DBB-E6BAC3EB2E78}" dt="2020-03-08T04:58:05.436" v="11" actId="1076"/>
        <pc:sldMkLst>
          <pc:docMk/>
          <pc:sldMk cId="819904602" sldId="261"/>
        </pc:sldMkLst>
        <pc:spChg chg="mod">
          <ac:chgData name="Zhu, Sean" userId="7bbf21b4-3990-4e7c-9857-62dd31c216f1" providerId="ADAL" clId="{D9B699B1-3ABD-4B6F-8DBB-E6BAC3EB2E78}" dt="2020-03-08T04:57:53.699" v="6" actId="1076"/>
          <ac:spMkLst>
            <pc:docMk/>
            <pc:sldMk cId="819904602" sldId="261"/>
            <ac:spMk id="24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7:58.332" v="8" actId="1076"/>
          <ac:spMkLst>
            <pc:docMk/>
            <pc:sldMk cId="819904602" sldId="261"/>
            <ac:spMk id="65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8:01.180" v="9" actId="1076"/>
          <ac:spMkLst>
            <pc:docMk/>
            <pc:sldMk cId="819904602" sldId="261"/>
            <ac:spMk id="68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8:05.436" v="11" actId="1076"/>
          <ac:spMkLst>
            <pc:docMk/>
            <pc:sldMk cId="819904602" sldId="261"/>
            <ac:spMk id="69" creationId="{00000000-0000-0000-0000-000000000000}"/>
          </ac:spMkLst>
        </pc:spChg>
        <pc:spChg chg="mod">
          <ac:chgData name="Zhu, Sean" userId="7bbf21b4-3990-4e7c-9857-62dd31c216f1" providerId="ADAL" clId="{D9B699B1-3ABD-4B6F-8DBB-E6BAC3EB2E78}" dt="2020-03-08T04:57:51.085" v="5" actId="14100"/>
          <ac:spMkLst>
            <pc:docMk/>
            <pc:sldMk cId="819904602" sldId="261"/>
            <ac:spMk id="70" creationId="{00000000-0000-0000-0000-000000000000}"/>
          </ac:spMkLst>
        </pc:spChg>
      </pc:sldChg>
      <pc:sldChg chg="modSp">
        <pc:chgData name="Zhu, Sean" userId="7bbf21b4-3990-4e7c-9857-62dd31c216f1" providerId="ADAL" clId="{D9B699B1-3ABD-4B6F-8DBB-E6BAC3EB2E78}" dt="2020-03-09T05:52:14.598" v="123" actId="20577"/>
        <pc:sldMkLst>
          <pc:docMk/>
          <pc:sldMk cId="1748698170" sldId="265"/>
        </pc:sldMkLst>
        <pc:spChg chg="mod">
          <ac:chgData name="Zhu, Sean" userId="7bbf21b4-3990-4e7c-9857-62dd31c216f1" providerId="ADAL" clId="{D9B699B1-3ABD-4B6F-8DBB-E6BAC3EB2E78}" dt="2020-03-09T05:52:14.598" v="123" actId="20577"/>
          <ac:spMkLst>
            <pc:docMk/>
            <pc:sldMk cId="1748698170" sldId="265"/>
            <ac:spMk id="64" creationId="{00000000-0000-0000-0000-000000000000}"/>
          </ac:spMkLst>
        </pc:spChg>
      </pc:sldChg>
      <pc:sldChg chg="modNotesTx">
        <pc:chgData name="Zhu, Sean" userId="7bbf21b4-3990-4e7c-9857-62dd31c216f1" providerId="ADAL" clId="{D9B699B1-3ABD-4B6F-8DBB-E6BAC3EB2E78}" dt="2020-03-09T05:57:39.311" v="263" actId="20577"/>
        <pc:sldMkLst>
          <pc:docMk/>
          <pc:sldMk cId="1031541457" sldId="269"/>
        </pc:sldMkLst>
      </pc:sldChg>
      <pc:sldChg chg="modNotesTx">
        <pc:chgData name="Zhu, Sean" userId="7bbf21b4-3990-4e7c-9857-62dd31c216f1" providerId="ADAL" clId="{D9B699B1-3ABD-4B6F-8DBB-E6BAC3EB2E78}" dt="2020-03-09T05:54:44.246" v="207" actId="20577"/>
        <pc:sldMkLst>
          <pc:docMk/>
          <pc:sldMk cId="4174845336" sldId="314"/>
        </pc:sldMkLst>
      </pc:sldChg>
      <pc:sldChg chg="modNotesTx">
        <pc:chgData name="Zhu, Sean" userId="7bbf21b4-3990-4e7c-9857-62dd31c216f1" providerId="ADAL" clId="{D9B699B1-3ABD-4B6F-8DBB-E6BAC3EB2E78}" dt="2020-03-09T06:14:12.957" v="376" actId="20577"/>
        <pc:sldMkLst>
          <pc:docMk/>
          <pc:sldMk cId="3202398171" sldId="317"/>
        </pc:sldMkLst>
      </pc:sldChg>
      <pc:sldChg chg="addSp modSp modAnim">
        <pc:chgData name="Zhu, Sean" userId="7bbf21b4-3990-4e7c-9857-62dd31c216f1" providerId="ADAL" clId="{D9B699B1-3ABD-4B6F-8DBB-E6BAC3EB2E78}" dt="2020-03-09T06:21:48.923" v="398" actId="1076"/>
        <pc:sldMkLst>
          <pc:docMk/>
          <pc:sldMk cId="3645970631" sldId="318"/>
        </pc:sldMkLst>
        <pc:spChg chg="add mod">
          <ac:chgData name="Zhu, Sean" userId="7bbf21b4-3990-4e7c-9857-62dd31c216f1" providerId="ADAL" clId="{D9B699B1-3ABD-4B6F-8DBB-E6BAC3EB2E78}" dt="2020-03-09T06:21:48.923" v="398" actId="1076"/>
          <ac:spMkLst>
            <pc:docMk/>
            <pc:sldMk cId="3645970631" sldId="318"/>
            <ac:spMk id="112" creationId="{64887EF5-9AEF-471F-837D-971B41CF68CD}"/>
          </ac:spMkLst>
        </pc:spChg>
        <pc:spChg chg="add mod">
          <ac:chgData name="Zhu, Sean" userId="7bbf21b4-3990-4e7c-9857-62dd31c216f1" providerId="ADAL" clId="{D9B699B1-3ABD-4B6F-8DBB-E6BAC3EB2E78}" dt="2020-03-09T06:21:30.585" v="397" actId="6549"/>
          <ac:spMkLst>
            <pc:docMk/>
            <pc:sldMk cId="3645970631" sldId="318"/>
            <ac:spMk id="118" creationId="{413E4AD8-55C0-41BF-AC01-8DA492CE7EA4}"/>
          </ac:spMkLst>
        </pc:spChg>
        <pc:picChg chg="mod">
          <ac:chgData name="Zhu, Sean" userId="7bbf21b4-3990-4e7c-9857-62dd31c216f1" providerId="ADAL" clId="{D9B699B1-3ABD-4B6F-8DBB-E6BAC3EB2E78}" dt="2020-03-09T06:21:08.813" v="393" actId="1076"/>
          <ac:picMkLst>
            <pc:docMk/>
            <pc:sldMk cId="3645970631" sldId="318"/>
            <ac:picMk id="52" creationId="{00000000-0000-0000-0000-000000000000}"/>
          </ac:picMkLst>
        </pc:picChg>
      </pc:sldChg>
      <pc:sldChg chg="modNotesTx">
        <pc:chgData name="Zhu, Sean" userId="7bbf21b4-3990-4e7c-9857-62dd31c216f1" providerId="ADAL" clId="{D9B699B1-3ABD-4B6F-8DBB-E6BAC3EB2E78}" dt="2020-03-09T06:24:59.716" v="629" actId="20577"/>
        <pc:sldMkLst>
          <pc:docMk/>
          <pc:sldMk cId="3264366215" sldId="33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1794-379E-49EC-B1C8-F2C0C0C03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9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Elman is worse than Jordan because the latter has label to supervise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30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determine </a:t>
            </a:r>
            <a:r>
              <a:rPr lang="en-US" altLang="zh-TW" dirty="0" err="1"/>
              <a:t>yi</a:t>
            </a:r>
            <a:r>
              <a:rPr lang="en-US" altLang="zh-TW" dirty="0"/>
              <a:t>, you have to consider a lot ……</a:t>
            </a:r>
          </a:p>
          <a:p>
            <a:endParaRPr lang="en-US" altLang="zh-TW" dirty="0"/>
          </a:p>
          <a:p>
            <a:r>
              <a:rPr lang="en-US" altLang="zh-TW" dirty="0"/>
              <a:t>You should see</a:t>
            </a:r>
            <a:r>
              <a:rPr lang="en-US" altLang="zh-TW" baseline="0" dirty="0"/>
              <a:t> the whole sequence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0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 neuron</a:t>
            </a:r>
          </a:p>
          <a:p>
            <a:r>
              <a:rPr lang="en-US" altLang="zh-TW" dirty="0"/>
              <a:t>1</a:t>
            </a:r>
            <a:r>
              <a:rPr lang="en-US" altLang="zh-TW" baseline="0" dirty="0"/>
              <a:t>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one</a:t>
            </a:r>
          </a:p>
          <a:p>
            <a:r>
              <a:rPr lang="en-US" altLang="zh-TW" baseline="0" dirty="0"/>
              <a:t>4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RNN is the simplest memory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9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 is the initial memory, and three lines belong to the function, i.e., y =f(x)= f(x1,x2,x3)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99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Look</a:t>
            </a:r>
            <a:r>
              <a:rPr lang="en-US" altLang="zh-TW" baseline="0" dirty="0"/>
              <a:t> at the sequence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6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1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Only 2 neurons, i.e., 2 memory cells, each memory cell includes 4 inputs and 1 outputs, while neuron has 1 input and 1 output, so the number of parameters of LSTM is four times larger than the one of 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9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1794-379E-49EC-B1C8-F2C0C0C03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3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3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7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7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0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30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30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1.png"/><Relationship Id="rId3" Type="http://schemas.openxmlformats.org/officeDocument/2006/relationships/image" Target="../media/image50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54.png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630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9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997786" y="5683875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Auckland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349202" y="1176868"/>
            <a:ext cx="176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destination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135" y="247083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7418" y="3013554"/>
            <a:ext cx="486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5135" y="3710807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08499" y="4241552"/>
            <a:ext cx="49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0" y="1784875"/>
            <a:ext cx="573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728300" y="5707690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AKL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AKL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AKL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May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1" y="1942033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6" y="3655038"/>
            <a:ext cx="5505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5907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596251" y="1908055"/>
            <a:ext cx="4370326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867721" y="478206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</a:t>
            </a:r>
            <a:r>
              <a:rPr lang="zh-CN" altLang="en-US" sz="2400" dirty="0">
                <a:solidFill>
                  <a:srgbClr val="FF0000"/>
                </a:solidFill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</a:rPr>
              <a:t>e.g., 3 times in this figures, each time is with the same parameters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AKL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May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AKL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AKL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77826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AKL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AKL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AKL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218204"/>
            <a:ext cx="1669073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5033250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5043651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Elman Network &amp; Jordan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772400" cy="11430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65376"/>
          </a:xfrm>
        </p:spPr>
        <p:txBody>
          <a:bodyPr>
            <a:normAutofit fontScale="92500"/>
          </a:bodyPr>
          <a:lstStyle/>
          <a:p>
            <a:r>
              <a:rPr lang="en-US" dirty="0"/>
              <a:t>Traditional pattern recognition models work with hand crafted features and relatively simple trainable classifiers.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dirty="0"/>
              <a:t>Very tedious and costly to develop hand crafted features.</a:t>
            </a:r>
          </a:p>
          <a:p>
            <a:r>
              <a:rPr lang="en-US" dirty="0"/>
              <a:t>The hand-crafted features are usually highly dependents on one application.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3255" y="2458973"/>
            <a:ext cx="1524000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Extract Hand Crafted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5069" y="2254984"/>
            <a:ext cx="1524000" cy="16312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Trainable Classifier</a:t>
            </a:r>
          </a:p>
          <a:p>
            <a:pPr algn="ctr"/>
            <a:r>
              <a:rPr lang="en-US" sz="2000" dirty="0"/>
              <a:t>(e.g. SVM, Random Forrest)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 bwMode="auto">
          <a:xfrm>
            <a:off x="1931285" y="3120693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357255" y="3120692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779069" y="3070592"/>
            <a:ext cx="612331" cy="25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91400" y="2408872"/>
            <a:ext cx="1612004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  <a:p>
            <a:pPr algn="ctr"/>
            <a:r>
              <a:rPr lang="en-US" sz="2000" dirty="0"/>
              <a:t>(e.g. Outdoor Yes or No)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" y="2474083"/>
            <a:ext cx="1777149" cy="1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Special Neuron:</a:t>
            </a:r>
          </a:p>
          <a:p>
            <a:pPr algn="ctr"/>
            <a:r>
              <a:rPr lang="en-US" altLang="zh-TW" sz="2800" dirty="0"/>
              <a:t>4 inputs, </a:t>
            </a:r>
          </a:p>
          <a:p>
            <a:pPr algn="ctr"/>
            <a:r>
              <a:rPr lang="en-US" altLang="zh-TW" sz="2800" dirty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1, add the numbers of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24">
                <a:extLst>
                  <a:ext uri="{FF2B5EF4-FFF2-40B4-BE49-F238E27FC236}">
                    <a16:creationId xmlns:a16="http://schemas.microsoft.com/office/drawing/2014/main" id="{64887EF5-9AEF-471F-837D-971B41CF68CD}"/>
                  </a:ext>
                </a:extLst>
              </p:cNvPr>
              <p:cNvSpPr txBox="1"/>
              <p:nvPr/>
            </p:nvSpPr>
            <p:spPr>
              <a:xfrm>
                <a:off x="5333587" y="1415723"/>
                <a:ext cx="3313011" cy="354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2" name="文字方塊 24">
                <a:extLst>
                  <a:ext uri="{FF2B5EF4-FFF2-40B4-BE49-F238E27FC236}">
                    <a16:creationId xmlns:a16="http://schemas.microsoft.com/office/drawing/2014/main" id="{64887EF5-9AEF-471F-837D-971B41CF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87" y="1415723"/>
                <a:ext cx="3313011" cy="354521"/>
              </a:xfrm>
              <a:prstGeom prst="rect">
                <a:avLst/>
              </a:prstGeom>
              <a:blipFill>
                <a:blip r:embed="rId8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26">
                <a:extLst>
                  <a:ext uri="{FF2B5EF4-FFF2-40B4-BE49-F238E27FC236}">
                    <a16:creationId xmlns:a16="http://schemas.microsoft.com/office/drawing/2014/main" id="{413E4AD8-55C0-41BF-AC01-8DA492CE7EA4}"/>
                  </a:ext>
                </a:extLst>
              </p:cNvPr>
              <p:cNvSpPr txBox="1"/>
              <p:nvPr/>
            </p:nvSpPr>
            <p:spPr>
              <a:xfrm>
                <a:off x="3462864" y="380116"/>
                <a:ext cx="20165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/>
                        <m:t>y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8" name="文字方塊 26">
                <a:extLst>
                  <a:ext uri="{FF2B5EF4-FFF2-40B4-BE49-F238E27FC236}">
                    <a16:creationId xmlns:a16="http://schemas.microsoft.com/office/drawing/2014/main" id="{413E4AD8-55C0-41BF-AC01-8DA492CE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64" y="380116"/>
                <a:ext cx="2016514" cy="369332"/>
              </a:xfrm>
              <a:prstGeom prst="rect">
                <a:avLst/>
              </a:prstGeom>
              <a:blipFill>
                <a:blip r:embed="rId9"/>
                <a:stretch>
                  <a:fillRect l="-3021" b="-344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  <p:bldP spid="112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82"/>
            <a:ext cx="7772400" cy="11430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8720"/>
            <a:ext cx="8991600" cy="4114800"/>
          </a:xfrm>
        </p:spPr>
        <p:txBody>
          <a:bodyPr/>
          <a:lstStyle/>
          <a:p>
            <a:r>
              <a:rPr lang="en-US" altLang="zh-CN" dirty="0"/>
              <a:t>Deep learning has an </a:t>
            </a:r>
            <a:r>
              <a:rPr lang="en-US" altLang="zh-CN" b="1" dirty="0"/>
              <a:t>inbuilt automatic multi stage feature learning process </a:t>
            </a:r>
            <a:r>
              <a:rPr lang="en-US" altLang="zh-CN" dirty="0"/>
              <a:t>that learns rich hierarchical representations (i.e. features). 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1063" y="2874258"/>
            <a:ext cx="968355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Level Features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7103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 Level Features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740346" y="3246120"/>
            <a:ext cx="3507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076142" y="3243590"/>
            <a:ext cx="527426" cy="2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5915264" y="3238574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7762969" y="2853610"/>
            <a:ext cx="1345192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</a:t>
            </a:r>
          </a:p>
          <a:p>
            <a:pPr algn="ctr"/>
            <a:r>
              <a:rPr lang="en-US" sz="1400" b="1" dirty="0"/>
              <a:t>(e.g. outdoor, indoor)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04877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Level Features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4534234" y="3222942"/>
            <a:ext cx="451781" cy="5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6371039" y="2981980"/>
            <a:ext cx="917131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Trainable Classifier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303038" y="3240970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7326" r="45000" b="63131"/>
          <a:stretch/>
        </p:blipFill>
        <p:spPr>
          <a:xfrm rot="5400000">
            <a:off x="877287" y="4545829"/>
            <a:ext cx="2465542" cy="152091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962560" y="4075791"/>
            <a:ext cx="1506702" cy="2463265"/>
            <a:chOff x="1607820" y="2446906"/>
            <a:chExt cx="2176541" cy="32569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060" y="2446908"/>
              <a:ext cx="695640" cy="62584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2200" y="2446907"/>
              <a:ext cx="700295" cy="6191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720" y="2446906"/>
              <a:ext cx="678617" cy="6182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7820" y="3107538"/>
              <a:ext cx="706764" cy="62006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4580" y="3107538"/>
              <a:ext cx="700296" cy="607184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05746" y="3101340"/>
              <a:ext cx="666591" cy="626261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7821" y="3774209"/>
              <a:ext cx="706764" cy="6245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54580" y="3764280"/>
              <a:ext cx="700295" cy="63442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6960" y="5072821"/>
              <a:ext cx="700296" cy="63107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07820" y="4432741"/>
              <a:ext cx="695640" cy="6245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6960" y="4423735"/>
              <a:ext cx="700295" cy="623526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05744" y="3756660"/>
              <a:ext cx="678617" cy="63442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05744" y="4419600"/>
              <a:ext cx="678617" cy="627661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07821" y="5072821"/>
              <a:ext cx="695640" cy="63107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05744" y="5067300"/>
              <a:ext cx="678617" cy="636592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570072" y="4040403"/>
            <a:ext cx="1664541" cy="2498653"/>
            <a:chOff x="4524496" y="2438400"/>
            <a:chExt cx="2012703" cy="3312179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4497" y="2438400"/>
              <a:ext cx="643625" cy="62673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24497" y="3116580"/>
              <a:ext cx="643625" cy="62584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4496" y="3789961"/>
              <a:ext cx="643625" cy="62812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203254" y="2438400"/>
              <a:ext cx="657721" cy="626733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90260" y="2446021"/>
              <a:ext cx="646939" cy="62673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203254" y="3116580"/>
              <a:ext cx="651481" cy="625848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890260" y="3116580"/>
              <a:ext cx="646939" cy="625848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205016" y="3793491"/>
              <a:ext cx="649720" cy="62459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90260" y="3787140"/>
              <a:ext cx="646939" cy="630946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524496" y="4465321"/>
              <a:ext cx="643625" cy="63094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203254" y="4465320"/>
              <a:ext cx="651481" cy="63094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901503" y="4465320"/>
              <a:ext cx="635696" cy="63094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524496" y="5138337"/>
              <a:ext cx="649484" cy="612241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217288" y="5138334"/>
              <a:ext cx="637447" cy="61224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890260" y="5138335"/>
              <a:ext cx="640804" cy="6122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6336464" y="4066213"/>
            <a:ext cx="1816935" cy="2472842"/>
            <a:chOff x="5142015" y="2305442"/>
            <a:chExt cx="2816469" cy="343457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142016" y="4026763"/>
              <a:ext cx="1381983" cy="837618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567154" y="2309746"/>
              <a:ext cx="1372080" cy="807829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76520" y="3162300"/>
              <a:ext cx="1381964" cy="8296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142017" y="2305442"/>
              <a:ext cx="1381983" cy="81213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144301" y="3162300"/>
              <a:ext cx="1379700" cy="814442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576520" y="4036822"/>
              <a:ext cx="1362714" cy="82473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142015" y="4892420"/>
              <a:ext cx="1381983" cy="84759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567154" y="4923768"/>
              <a:ext cx="1391330" cy="816250"/>
            </a:xfrm>
            <a:prstGeom prst="rect">
              <a:avLst/>
            </a:prstGeom>
          </p:spPr>
        </p:pic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51"/>
            <a:ext cx="1580888" cy="11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6" grpId="0" animBg="1"/>
      <p:bldP spid="62" grpId="0" animBg="1"/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23" y="1397244"/>
            <a:ext cx="1800290" cy="2363859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13" y="1397243"/>
            <a:ext cx="1800290" cy="2363859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1397243"/>
            <a:ext cx="1800290" cy="23638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7923" y="2271117"/>
            <a:ext cx="9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4091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464120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7497090" y="2423994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4701" y="2625622"/>
            <a:ext cx="11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vector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137" name="矩形 13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5" name="矩形 144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向下箭號 145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向下箭號 146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向下箭號 147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4212660" y="4719302"/>
            <a:ext cx="18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4 vectors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>
            <a:endCxn id="127" idx="2"/>
          </p:cNvCxnSpPr>
          <p:nvPr/>
        </p:nvCxnSpPr>
        <p:spPr>
          <a:xfrm flipH="1" flipV="1">
            <a:off x="2966268" y="3761103"/>
            <a:ext cx="8476" cy="1009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8" idx="2"/>
          </p:cNvCxnSpPr>
          <p:nvPr/>
        </p:nvCxnSpPr>
        <p:spPr>
          <a:xfrm flipV="1">
            <a:off x="2957406" y="3761102"/>
            <a:ext cx="1809152" cy="1001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0" idx="0"/>
            <a:endCxn id="129" idx="2"/>
          </p:cNvCxnSpPr>
          <p:nvPr/>
        </p:nvCxnSpPr>
        <p:spPr>
          <a:xfrm flipV="1">
            <a:off x="2997175" y="3761102"/>
            <a:ext cx="4618030" cy="9730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2092792" y="2936822"/>
            <a:ext cx="11537" cy="1789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 flipV="1">
            <a:off x="2070168" y="3002754"/>
            <a:ext cx="1865920" cy="1731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V="1">
            <a:off x="2066123" y="3049201"/>
            <a:ext cx="4744252" cy="1705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0" grpId="0" animBg="1"/>
      <p:bldP spid="131" grpId="0" animBg="1"/>
      <p:bldP spid="8" grpId="0"/>
      <p:bldP spid="140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85" y="1516558"/>
            <a:ext cx="3603520" cy="4731579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6571952" y="624813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29" name="矩形 128"/>
          <p:cNvSpPr/>
          <p:nvPr/>
        </p:nvSpPr>
        <p:spPr>
          <a:xfrm>
            <a:off x="4617831" y="4518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0" name="矩形 129"/>
          <p:cNvSpPr/>
          <p:nvPr/>
        </p:nvSpPr>
        <p:spPr>
          <a:xfrm>
            <a:off x="8391431" y="3617274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31" name="矩形 130"/>
          <p:cNvSpPr/>
          <p:nvPr/>
        </p:nvSpPr>
        <p:spPr>
          <a:xfrm>
            <a:off x="4569859" y="18777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5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62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4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58872" y="5023167"/>
            <a:ext cx="285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Initialize by RBM layer-by-layer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821788" y="5947973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 course, the auto-encoder can be deep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endParaRPr lang="zh-TW" altLang="en-US" u="sng" dirty="0"/>
          </a:p>
          <a:p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-35849" y="388438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Input Layer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188113" y="3916134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2066001" y="3924071"/>
            <a:ext cx="12954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 rot="5400000">
            <a:off x="4282945" y="3888352"/>
            <a:ext cx="746125" cy="22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bottle</a:t>
            </a:r>
            <a:endParaRPr kumimoji="0"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1597689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331114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4328983" y="3781990"/>
            <a:ext cx="0" cy="433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6809451" y="387803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Output Layer</a:t>
            </a:r>
            <a:endParaRPr kumimoji="0" lang="zh-TW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6579263" y="3882797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030782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7677814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7020589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040976" y="378278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5400000">
            <a:off x="4787770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>
          <a:xfrm rot="5400000">
            <a:off x="3328857" y="3897878"/>
            <a:ext cx="12969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rot="5400000">
            <a:off x="3594764" y="37907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5806151" y="377643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文字方塊 58"/>
          <p:cNvSpPr txBox="1">
            <a:spLocks noChangeArrowheads="1"/>
          </p:cNvSpPr>
          <p:nvPr/>
        </p:nvSpPr>
        <p:spPr bwMode="auto">
          <a:xfrm>
            <a:off x="2866101" y="3693884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sp>
        <p:nvSpPr>
          <p:cNvPr id="13338" name="文字方塊 59"/>
          <p:cNvSpPr txBox="1">
            <a:spLocks noChangeArrowheads="1"/>
          </p:cNvSpPr>
          <p:nvPr/>
        </p:nvSpPr>
        <p:spPr bwMode="auto">
          <a:xfrm>
            <a:off x="5990301" y="3690709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656007" y="4414428"/>
            <a:ext cx="0" cy="7447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4179748" y="5213926"/>
            <a:ext cx="952517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49"/>
          <p:cNvSpPr txBox="1">
            <a:spLocks noChangeArrowheads="1"/>
          </p:cNvSpPr>
          <p:nvPr/>
        </p:nvSpPr>
        <p:spPr bwMode="auto">
          <a:xfrm>
            <a:off x="3273295" y="2489765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180276" y="2493626"/>
            <a:ext cx="6908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96901" y="2507419"/>
            <a:ext cx="0" cy="2379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055229" y="2513577"/>
            <a:ext cx="0" cy="254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blipFill>
                <a:blip r:embed="rId6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blipFill>
                <a:blip r:embed="rId7"/>
                <a:stretch>
                  <a:fillRect l="-12500" t="-1639" r="-340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blipFill>
                <a:blip r:embed="rId9"/>
                <a:stretch>
                  <a:fillRect l="-12360" r="-22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25993" y="613005"/>
            <a:ext cx="24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is not necessary.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3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47" grpId="0"/>
      <p:bldP spid="48" grpId="0"/>
      <p:bldP spid="37" grpId="0"/>
      <p:bldP spid="38" grpId="0"/>
      <p:bldP spid="40" grpId="0"/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Auckland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May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Auckland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May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062710" y="5693151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Auckland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14140" y="2770858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19079" y="3136112"/>
            <a:ext cx="486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30530" y="1763133"/>
            <a:ext cx="583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42078" y="5299060"/>
            <a:ext cx="190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“apple”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4502450" y="3845100"/>
            <a:ext cx="3371497" cy="532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6041038" y="2531373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054615" y="2917796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5400000">
            <a:off x="6041038" y="3575780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3287" y="245263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92600" y="287698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a-a-b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91200" y="4866743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p-p-l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05626" y="3892486"/>
            <a:ext cx="19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26 X 26 X 26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5102041" y="3155994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100079" y="378950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92600" y="3477388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a-p-p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5400000">
            <a:off x="5092256" y="5237147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11754" y="4193141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p-l-e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5096989" y="450236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6132400" y="312827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27473" y="381167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118022" y="5171051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6111118" y="4485703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7" name="橢圓 36"/>
          <p:cNvSpPr/>
          <p:nvPr/>
        </p:nvSpPr>
        <p:spPr>
          <a:xfrm rot="5400000">
            <a:off x="6041038" y="4261128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5400000">
            <a:off x="6018930" y="4939022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025230" y="3495984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2837" y="419420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1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22837" y="488253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28564" y="2445216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39876" y="2863119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4" name="左大括弧 43"/>
          <p:cNvSpPr/>
          <p:nvPr/>
        </p:nvSpPr>
        <p:spPr>
          <a:xfrm flipH="1">
            <a:off x="6600580" y="2445216"/>
            <a:ext cx="315722" cy="3377064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33586" y="1690689"/>
            <a:ext cx="22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hashing</a:t>
            </a:r>
            <a:endParaRPr lang="zh-TW" altLang="en-US" sz="2800" b="1" i="1" u="sng" dirty="0"/>
          </a:p>
        </p:txBody>
      </p:sp>
      <p:sp>
        <p:nvSpPr>
          <p:cNvPr id="45" name="矩形 44"/>
          <p:cNvSpPr/>
          <p:nvPr/>
        </p:nvSpPr>
        <p:spPr>
          <a:xfrm>
            <a:off x="561948" y="1681166"/>
            <a:ext cx="365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Dimension for “Other”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308384" y="6050375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</a:t>
            </a:r>
            <a:r>
              <a:rPr lang="en-US" altLang="zh-TW" sz="2400" dirty="0" err="1"/>
              <a:t>Sauron</a:t>
            </a:r>
            <a:r>
              <a:rPr lang="en-US" altLang="zh-TW" sz="2400" dirty="0"/>
              <a:t>” 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2179631" y="2474309"/>
            <a:ext cx="594445" cy="3108147"/>
            <a:chOff x="5573899" y="1757769"/>
            <a:chExt cx="594445" cy="3108147"/>
          </a:xfrm>
        </p:grpSpPr>
        <p:grpSp>
          <p:nvGrpSpPr>
            <p:cNvPr id="71" name="群組 70"/>
            <p:cNvGrpSpPr/>
            <p:nvPr/>
          </p:nvGrpSpPr>
          <p:grpSpPr>
            <a:xfrm>
              <a:off x="5573899" y="1757769"/>
              <a:ext cx="594445" cy="3108147"/>
              <a:chOff x="5720499" y="4355529"/>
              <a:chExt cx="594445" cy="3108147"/>
            </a:xfrm>
          </p:grpSpPr>
          <p:grpSp>
            <p:nvGrpSpPr>
              <p:cNvPr id="74" name="群組 73"/>
              <p:cNvGrpSpPr/>
              <p:nvPr/>
            </p:nvGrpSpPr>
            <p:grpSpPr>
              <a:xfrm rot="5400000">
                <a:off x="4463648" y="5612380"/>
                <a:ext cx="3108147" cy="594445"/>
                <a:chOff x="-1832609" y="4494767"/>
                <a:chExt cx="4854734" cy="92848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-1832609" y="4713637"/>
                  <a:ext cx="485473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1782914" y="4494767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75" name="橢圓 74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2" name="橢圓 71"/>
            <p:cNvSpPr/>
            <p:nvPr/>
          </p:nvSpPr>
          <p:spPr>
            <a:xfrm rot="5400000">
              <a:off x="5642504" y="3213561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5649614" y="3672267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46631" y="2474308"/>
            <a:ext cx="94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38998" y="2894690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bag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67607" y="3363521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73504" y="3821626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 rot="5400000">
            <a:off x="2248210" y="5202274"/>
            <a:ext cx="317106" cy="3171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75402" y="4304880"/>
            <a:ext cx="1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5956" y="5140439"/>
            <a:ext cx="129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“other”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2720" y="251811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682720" y="29680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82720" y="34142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682720" y="38354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1178" y="43010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48822" y="51434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72025" y="6084841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“Gandalf”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3680" y="5340411"/>
            <a:ext cx="900113" cy="8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439569" y="5360827"/>
            <a:ext cx="311965" cy="80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21234" y="5797312"/>
            <a:ext cx="55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893310" y="5855107"/>
            <a:ext cx="555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142352" y="5914483"/>
            <a:ext cx="544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/>
      <p:bldP spid="64" grpId="0"/>
      <p:bldP spid="65" grpId="0"/>
      <p:bldP spid="66" grpId="0"/>
      <p:bldP spid="67" grpId="0"/>
      <p:bldP spid="68" grpId="0" animBg="1"/>
      <p:bldP spid="69" grpId="0"/>
      <p:bldP spid="70" grpId="0"/>
      <p:bldP spid="80" grpId="0"/>
      <p:bldP spid="81" grpId="0"/>
      <p:bldP spid="82" grpId="0"/>
      <p:bldP spid="83" grpId="0"/>
      <p:bldP spid="84" grpId="0"/>
      <p:bldP spid="85" grpId="0"/>
      <p:bldP spid="5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2450</TotalTime>
  <Words>1897</Words>
  <Application>Microsoft Office PowerPoint</Application>
  <PresentationFormat>On-screen Show (4:3)</PresentationFormat>
  <Paragraphs>965</Paragraphs>
  <Slides>34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Recurrent Neural Network (RNN)</vt:lpstr>
      <vt:lpstr>Supervised Learning</vt:lpstr>
      <vt:lpstr>Deep Learning</vt:lpstr>
      <vt:lpstr>The whole CNN</vt:lpstr>
      <vt:lpstr>Deep Auto-encoder</vt:lpstr>
      <vt:lpstr>Example Application</vt:lpstr>
      <vt:lpstr>Example Application</vt:lpstr>
      <vt:lpstr>1-of-N encoding</vt:lpstr>
      <vt:lpstr>Beyond 1-of-N encoding</vt:lpstr>
      <vt:lpstr>Example Application</vt:lpstr>
      <vt:lpstr>Example Application</vt:lpstr>
      <vt:lpstr>Recurrent Neural Network (RNN)</vt:lpstr>
      <vt:lpstr>Example</vt:lpstr>
      <vt:lpstr>Example</vt:lpstr>
      <vt:lpstr>Example</vt:lpstr>
      <vt:lpstr>RNN</vt:lpstr>
      <vt:lpstr>RNN</vt:lpstr>
      <vt:lpstr>Of course it can be deep …</vt:lpstr>
      <vt:lpstr>Elman Network &amp; Jordan Network</vt:lpstr>
      <vt:lpstr>Bidirectional RNN</vt:lpstr>
      <vt:lpstr> Long Short-term Memory (LSTM)</vt:lpstr>
      <vt:lpstr>PowerPoint Presentation</vt:lpstr>
      <vt:lpstr>LSTM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</vt:lpstr>
      <vt:lpstr>LSTM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Zhu, Sean</cp:lastModifiedBy>
  <cp:revision>42</cp:revision>
  <dcterms:created xsi:type="dcterms:W3CDTF">2016-12-22T03:23:40Z</dcterms:created>
  <dcterms:modified xsi:type="dcterms:W3CDTF">2020-03-09T06:25:11Z</dcterms:modified>
</cp:coreProperties>
</file>