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329" r:id="rId3"/>
    <p:sldId id="363"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258" r:id="rId28"/>
    <p:sldId id="259" r:id="rId29"/>
    <p:sldId id="261" r:id="rId30"/>
    <p:sldId id="262" r:id="rId31"/>
    <p:sldId id="263" r:id="rId32"/>
    <p:sldId id="335" r:id="rId33"/>
    <p:sldId id="326" r:id="rId34"/>
    <p:sldId id="264" r:id="rId35"/>
    <p:sldId id="265" r:id="rId36"/>
    <p:sldId id="266" r:id="rId37"/>
    <p:sldId id="267" r:id="rId38"/>
    <p:sldId id="268" r:id="rId39"/>
    <p:sldId id="319" r:id="rId40"/>
    <p:sldId id="318" r:id="rId41"/>
    <p:sldId id="320" r:id="rId42"/>
    <p:sldId id="336" r:id="rId43"/>
    <p:sldId id="337" r:id="rId44"/>
    <p:sldId id="338" r:id="rId45"/>
    <p:sldId id="33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91" autoAdjust="0"/>
  </p:normalViewPr>
  <p:slideViewPr>
    <p:cSldViewPr snapToGrid="0">
      <p:cViewPr varScale="1">
        <p:scale>
          <a:sx n="107" d="100"/>
          <a:sy n="107" d="100"/>
        </p:scale>
        <p:origin x="17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056E3-0A40-44E9-9321-9290D8B4CED1}" type="datetimeFigureOut">
              <a:rPr lang="zh-TW" altLang="en-US" smtClean="0"/>
              <a:t>2019/3/5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C4C38-2DDC-4A21-B555-9DECA430456E}" type="slidenum">
              <a:rPr lang="zh-TW" altLang="en-US" smtClean="0"/>
              <a:t>‹#›</a:t>
            </a:fld>
            <a:endParaRPr lang="zh-TW" altLang="en-US"/>
          </a:p>
        </p:txBody>
      </p:sp>
    </p:spTree>
    <p:extLst>
      <p:ext uri="{BB962C8B-B14F-4D97-AF65-F5344CB8AC3E}">
        <p14:creationId xmlns:p14="http://schemas.microsoft.com/office/powerpoint/2010/main" val="31341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ymmetric_matri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Vector_(mathematics)" TargetMode="External"/><Relationship Id="rId5" Type="http://schemas.openxmlformats.org/officeDocument/2006/relationships/hyperlink" Target="https://en.wikipedia.org/wiki/Matrix_(mathematics)" TargetMode="External"/><Relationship Id="rId4" Type="http://schemas.openxmlformats.org/officeDocument/2006/relationships/hyperlink" Target="https://en.wikipedia.org/wiki/Real_numb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a:t>
            </a:fld>
            <a:endParaRPr lang="zh-TW" altLang="en-US"/>
          </a:p>
        </p:txBody>
      </p:sp>
    </p:spTree>
    <p:extLst>
      <p:ext uri="{BB962C8B-B14F-4D97-AF65-F5344CB8AC3E}">
        <p14:creationId xmlns:p14="http://schemas.microsoft.com/office/powerpoint/2010/main" val="3630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19</a:t>
            </a:fld>
            <a:endParaRPr lang="zh-TW" altLang="en-US"/>
          </a:p>
        </p:txBody>
      </p:sp>
    </p:spTree>
    <p:extLst>
      <p:ext uri="{BB962C8B-B14F-4D97-AF65-F5344CB8AC3E}">
        <p14:creationId xmlns:p14="http://schemas.microsoft.com/office/powerpoint/2010/main" val="2786445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20</a:t>
            </a:fld>
            <a:endParaRPr lang="zh-TW" altLang="en-US"/>
          </a:p>
        </p:txBody>
      </p:sp>
    </p:spTree>
    <p:extLst>
      <p:ext uri="{BB962C8B-B14F-4D97-AF65-F5344CB8AC3E}">
        <p14:creationId xmlns:p14="http://schemas.microsoft.com/office/powerpoint/2010/main" val="323360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21</a:t>
            </a:fld>
            <a:endParaRPr lang="zh-TW" altLang="en-US"/>
          </a:p>
        </p:txBody>
      </p:sp>
    </p:spTree>
    <p:extLst>
      <p:ext uri="{BB962C8B-B14F-4D97-AF65-F5344CB8AC3E}">
        <p14:creationId xmlns:p14="http://schemas.microsoft.com/office/powerpoint/2010/main" val="139801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Example of an original image of ORL face database</a:t>
            </a:r>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23</a:t>
            </a:fld>
            <a:endParaRPr lang="zh-TW" altLang="en-US"/>
          </a:p>
        </p:txBody>
      </p:sp>
    </p:spTree>
    <p:extLst>
      <p:ext uri="{BB962C8B-B14F-4D97-AF65-F5344CB8AC3E}">
        <p14:creationId xmlns:p14="http://schemas.microsoft.com/office/powerpoint/2010/main" val="284709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t>Target of output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oMath>
                </a14:m>
                <a:r>
                  <a:rPr lang="en-US" altLang="zh-TW" dirty="0"/>
                  <a:t>) = input (</a:t>
                </a:r>
                <a14:m>
                  <m:oMath xmlns:m="http://schemas.openxmlformats.org/officeDocument/2006/math">
                    <m:r>
                      <a:rPr lang="en-US" altLang="zh-TW" b="0" i="1" smtClean="0">
                        <a:latin typeface="Cambria Math" panose="02040503050406030204" pitchFamily="18" charset="0"/>
                      </a:rPr>
                      <m:t>𝑥</m:t>
                    </m:r>
                  </m:oMath>
                </a14:m>
                <a:r>
                  <a:rPr lang="en-US" altLang="zh-TW" dirty="0"/>
                  <a:t>)</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Target of output (</a:t>
                </a:r>
                <a:r>
                  <a:rPr lang="en-US" altLang="zh-TW" b="0" i="0" smtClean="0">
                    <a:latin typeface="Cambria Math" panose="02040503050406030204" pitchFamily="18" charset="0"/>
                  </a:rPr>
                  <a:t>𝑦 ̂</a:t>
                </a:r>
                <a:r>
                  <a:rPr lang="en-US" altLang="zh-TW" dirty="0" smtClean="0"/>
                  <a:t>) = input (</a:t>
                </a:r>
                <a:r>
                  <a:rPr lang="en-US" altLang="zh-TW" b="0" i="0" smtClean="0">
                    <a:latin typeface="Cambria Math" panose="02040503050406030204" pitchFamily="18" charset="0"/>
                  </a:rPr>
                  <a:t>𝑥</a:t>
                </a:r>
                <a:r>
                  <a:rPr lang="en-US" altLang="zh-TW" dirty="0" smtClean="0"/>
                  <a:t>)</a:t>
                </a:r>
                <a:endParaRPr lang="en-US" altLang="zh-TW"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28</a:t>
            </a:fld>
            <a:endParaRPr lang="zh-TW" altLang="en-US"/>
          </a:p>
        </p:txBody>
      </p:sp>
    </p:spTree>
    <p:extLst>
      <p:ext uri="{BB962C8B-B14F-4D97-AF65-F5344CB8AC3E}">
        <p14:creationId xmlns:p14="http://schemas.microsoft.com/office/powerpoint/2010/main" val="236509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29</a:t>
            </a:fld>
            <a:endParaRPr lang="zh-TW" altLang="en-US"/>
          </a:p>
        </p:txBody>
      </p:sp>
    </p:spTree>
    <p:extLst>
      <p:ext uri="{BB962C8B-B14F-4D97-AF65-F5344CB8AC3E}">
        <p14:creationId xmlns:p14="http://schemas.microsoft.com/office/powerpoint/2010/main" val="104501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Hand-written digits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Deep auto-encoder has better reconstruction capability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30</a:t>
            </a:fld>
            <a:endParaRPr lang="zh-TW" altLang="en-US"/>
          </a:p>
        </p:txBody>
      </p:sp>
    </p:spTree>
    <p:extLst>
      <p:ext uri="{BB962C8B-B14F-4D97-AF65-F5344CB8AC3E}">
        <p14:creationId xmlns:p14="http://schemas.microsoft.com/office/powerpoint/2010/main" val="204620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From 30 to 2</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31</a:t>
            </a:fld>
            <a:endParaRPr lang="zh-TW" altLang="en-US"/>
          </a:p>
        </p:txBody>
      </p:sp>
    </p:spTree>
    <p:extLst>
      <p:ext uri="{BB962C8B-B14F-4D97-AF65-F5344CB8AC3E}">
        <p14:creationId xmlns:p14="http://schemas.microsoft.com/office/powerpoint/2010/main" val="10284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有收縮性的</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32</a:t>
            </a:fld>
            <a:endParaRPr lang="zh-TW" altLang="en-US"/>
          </a:p>
        </p:txBody>
      </p:sp>
    </p:spTree>
    <p:extLst>
      <p:ext uri="{BB962C8B-B14F-4D97-AF65-F5344CB8AC3E}">
        <p14:creationId xmlns:p14="http://schemas.microsoft.com/office/powerpoint/2010/main" val="1041307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34</a:t>
            </a:fld>
            <a:endParaRPr lang="zh-TW" altLang="en-US"/>
          </a:p>
        </p:txBody>
      </p:sp>
    </p:spTree>
    <p:extLst>
      <p:ext uri="{BB962C8B-B14F-4D97-AF65-F5344CB8AC3E}">
        <p14:creationId xmlns:p14="http://schemas.microsoft.com/office/powerpoint/2010/main" val="287712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櫻桃梗</a:t>
            </a:r>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a:t>
            </a:fld>
            <a:endParaRPr lang="zh-TW" altLang="en-US"/>
          </a:p>
        </p:txBody>
      </p:sp>
    </p:spTree>
    <p:extLst>
      <p:ext uri="{BB962C8B-B14F-4D97-AF65-F5344CB8AC3E}">
        <p14:creationId xmlns:p14="http://schemas.microsoft.com/office/powerpoint/2010/main" val="205813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t>
            </a:r>
            <a:r>
              <a:rPr lang="en-US" altLang="zh-TW" dirty="0" err="1"/>
              <a:t>qeruy</a:t>
            </a:r>
            <a:r>
              <a:rPr lang="en-US" altLang="zh-TW" dirty="0"/>
              <a:t> not always have the common</a:t>
            </a:r>
            <a:r>
              <a:rPr lang="en-US" altLang="zh-TW" baseline="0" dirty="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35</a:t>
            </a:fld>
            <a:endParaRPr lang="zh-TW" altLang="en-US"/>
          </a:p>
        </p:txBody>
      </p:sp>
    </p:spTree>
    <p:extLst>
      <p:ext uri="{BB962C8B-B14F-4D97-AF65-F5344CB8AC3E}">
        <p14:creationId xmlns:p14="http://schemas.microsoft.com/office/powerpoint/2010/main" val="87125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Direct compute on pixel</a:t>
            </a:r>
            <a:r>
              <a:rPr lang="en-US" altLang="zh-TW" baseline="0" dirty="0"/>
              <a:t> label is slow!</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36</a:t>
            </a:fld>
            <a:endParaRPr lang="zh-TW" altLang="en-US"/>
          </a:p>
        </p:txBody>
      </p:sp>
    </p:spTree>
    <p:extLst>
      <p:ext uri="{BB962C8B-B14F-4D97-AF65-F5344CB8AC3E}">
        <p14:creationId xmlns:p14="http://schemas.microsoft.com/office/powerpoint/2010/main" val="1447806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CA" altLang="zh-TW" sz="1200" dirty="0">
                <a:latin typeface="Arial" charset="0"/>
              </a:rPr>
              <a:t>Reconstructions of 32x32 color images from 256-bit 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37</a:t>
            </a:fld>
            <a:endParaRPr lang="zh-TW" altLang="en-US"/>
          </a:p>
        </p:txBody>
      </p:sp>
    </p:spTree>
    <p:extLst>
      <p:ext uri="{BB962C8B-B14F-4D97-AF65-F5344CB8AC3E}">
        <p14:creationId xmlns:p14="http://schemas.microsoft.com/office/powerpoint/2010/main" val="268411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faster</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38</a:t>
            </a:fld>
            <a:endParaRPr lang="zh-TW" altLang="en-US"/>
          </a:p>
        </p:txBody>
      </p:sp>
    </p:spTree>
    <p:extLst>
      <p:ext uri="{BB962C8B-B14F-4D97-AF65-F5344CB8AC3E}">
        <p14:creationId xmlns:p14="http://schemas.microsoft.com/office/powerpoint/2010/main" val="1896612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這個圖可能有問題</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39</a:t>
            </a:fld>
            <a:endParaRPr lang="zh-TW" altLang="en-US"/>
          </a:p>
        </p:txBody>
      </p:sp>
    </p:spTree>
    <p:extLst>
      <p:ext uri="{BB962C8B-B14F-4D97-AF65-F5344CB8AC3E}">
        <p14:creationId xmlns:p14="http://schemas.microsoft.com/office/powerpoint/2010/main" val="1150040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42</a:t>
            </a:fld>
            <a:endParaRPr lang="zh-TW" altLang="en-US"/>
          </a:p>
        </p:txBody>
      </p:sp>
    </p:spTree>
    <p:extLst>
      <p:ext uri="{BB962C8B-B14F-4D97-AF65-F5344CB8AC3E}">
        <p14:creationId xmlns:p14="http://schemas.microsoft.com/office/powerpoint/2010/main" val="79753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43</a:t>
            </a:fld>
            <a:endParaRPr lang="zh-TW" altLang="en-US"/>
          </a:p>
        </p:txBody>
      </p:sp>
    </p:spTree>
    <p:extLst>
      <p:ext uri="{BB962C8B-B14F-4D97-AF65-F5344CB8AC3E}">
        <p14:creationId xmlns:p14="http://schemas.microsoft.com/office/powerpoint/2010/main" val="1568390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44</a:t>
            </a:fld>
            <a:endParaRPr lang="zh-TW" altLang="en-US"/>
          </a:p>
        </p:txBody>
      </p:sp>
    </p:spTree>
    <p:extLst>
      <p:ext uri="{BB962C8B-B14F-4D97-AF65-F5344CB8AC3E}">
        <p14:creationId xmlns:p14="http://schemas.microsoft.com/office/powerpoint/2010/main" val="56929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45</a:t>
            </a:fld>
            <a:endParaRPr lang="zh-TW" altLang="en-US"/>
          </a:p>
        </p:txBody>
      </p:sp>
    </p:spTree>
    <p:extLst>
      <p:ext uri="{BB962C8B-B14F-4D97-AF65-F5344CB8AC3E}">
        <p14:creationId xmlns:p14="http://schemas.microsoft.com/office/powerpoint/2010/main" val="71788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http://reuter.mit.edu/blue/images/research/manifold.png</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http://archive.cnx.org/resources/51a9b2052ae167db310fda5600b89badea85eae5/isomapCNXtrue1.png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4</a:t>
            </a:fld>
            <a:endParaRPr lang="zh-TW" altLang="en-US"/>
          </a:p>
        </p:txBody>
      </p:sp>
    </p:spTree>
    <p:extLst>
      <p:ext uri="{BB962C8B-B14F-4D97-AF65-F5344CB8AC3E}">
        <p14:creationId xmlns:p14="http://schemas.microsoft.com/office/powerpoint/2010/main" val="192207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用這個例子http://newsletter.sinica.edu.tw/file/file/4/485.pdf</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5</a:t>
            </a:fld>
            <a:endParaRPr lang="zh-TW" altLang="en-US"/>
          </a:p>
        </p:txBody>
      </p:sp>
    </p:spTree>
    <p:extLst>
      <p:ext uri="{BB962C8B-B14F-4D97-AF65-F5344CB8AC3E}">
        <p14:creationId xmlns:p14="http://schemas.microsoft.com/office/powerpoint/2010/main" val="74321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The eigenvalues for symmetric matrices are always real.</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 </a:t>
            </a:r>
            <a:r>
              <a:rPr lang="en-US" altLang="zh-TW" sz="1200" b="0" i="0" u="none" strike="noStrike" kern="1200" dirty="0">
                <a:solidFill>
                  <a:schemeClr val="tx1"/>
                </a:solidFill>
                <a:effectLst/>
                <a:latin typeface="+mn-lt"/>
                <a:ea typeface="+mn-ea"/>
                <a:cs typeface="+mn-cs"/>
                <a:hlinkClick r:id="rId3" tooltip="Symmetric matrix"/>
              </a:rPr>
              <a:t>symmetric</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a:t>
            </a:r>
            <a:r>
              <a:rPr lang="en-US" altLang="zh-TW" sz="1200" b="0" i="0" u="none" strike="noStrike" kern="1200" dirty="0">
                <a:solidFill>
                  <a:schemeClr val="tx1"/>
                </a:solidFill>
                <a:effectLst/>
                <a:latin typeface="+mn-lt"/>
                <a:ea typeface="+mn-ea"/>
                <a:cs typeface="+mn-cs"/>
                <a:hlinkClick r:id="rId4" tooltip="Real number"/>
              </a:rPr>
              <a:t>real</a:t>
            </a:r>
            <a:r>
              <a:rPr lang="en-US" altLang="zh-TW" sz="1200" b="0" i="0"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hlinkClick r:id="rId5" tooltip="Matrix (mathematics)"/>
              </a:rPr>
              <a:t>matrix</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M} is said to be </a:t>
            </a:r>
            <a:r>
              <a:rPr lang="en-US" altLang="zh-TW" sz="1200" b="1" i="0" kern="1200" dirty="0">
                <a:solidFill>
                  <a:schemeClr val="tx1"/>
                </a:solidFill>
                <a:effectLst/>
                <a:latin typeface="+mn-lt"/>
                <a:ea typeface="+mn-ea"/>
                <a:cs typeface="+mn-cs"/>
              </a:rPr>
              <a:t>positive definite</a:t>
            </a:r>
            <a:r>
              <a:rPr lang="en-US" altLang="zh-TW" sz="1200" b="0" i="0" kern="1200" dirty="0">
                <a:solidFill>
                  <a:schemeClr val="tx1"/>
                </a:solidFill>
                <a:effectLst/>
                <a:latin typeface="+mn-lt"/>
                <a:ea typeface="+mn-ea"/>
                <a:cs typeface="+mn-cs"/>
              </a:rPr>
              <a:t> if the scalar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a:t>
            </a:r>
            <a:r>
              <a:rPr lang="en-US" altLang="zh-TW" sz="1200" b="0" i="0" kern="1200" dirty="0" err="1">
                <a:solidFill>
                  <a:schemeClr val="tx1"/>
                </a:solidFill>
                <a:effectLst/>
                <a:latin typeface="+mn-lt"/>
                <a:ea typeface="+mn-ea"/>
                <a:cs typeface="+mn-cs"/>
              </a:rPr>
              <a:t>mathrm</a:t>
            </a:r>
            <a:r>
              <a:rPr lang="en-US" altLang="zh-TW" sz="1200" b="0" i="0" kern="1200" dirty="0">
                <a:solidFill>
                  <a:schemeClr val="tx1"/>
                </a:solidFill>
                <a:effectLst/>
                <a:latin typeface="+mn-lt"/>
                <a:ea typeface="+mn-ea"/>
                <a:cs typeface="+mn-cs"/>
              </a:rPr>
              <a:t> {T} }</a:t>
            </a:r>
            <a:r>
              <a:rPr lang="en-US" altLang="zh-TW" sz="1200" b="0" i="0" kern="1200" dirty="0" err="1">
                <a:solidFill>
                  <a:schemeClr val="tx1"/>
                </a:solidFill>
                <a:effectLst/>
                <a:latin typeface="+mn-lt"/>
                <a:ea typeface="+mn-ea"/>
                <a:cs typeface="+mn-cs"/>
              </a:rPr>
              <a:t>Mz</a:t>
            </a:r>
            <a:r>
              <a:rPr lang="en-US" altLang="zh-TW" sz="1200" b="0" i="0" kern="1200" dirty="0">
                <a:solidFill>
                  <a:schemeClr val="tx1"/>
                </a:solidFill>
                <a:effectLst/>
                <a:latin typeface="+mn-lt"/>
                <a:ea typeface="+mn-ea"/>
                <a:cs typeface="+mn-cs"/>
              </a:rPr>
              <a:t>} is positive for every non-zero column </a:t>
            </a:r>
            <a:r>
              <a:rPr lang="en-US" altLang="zh-TW" sz="1200" b="0" i="0" u="none" strike="noStrike" kern="1200" dirty="0">
                <a:solidFill>
                  <a:schemeClr val="tx1"/>
                </a:solidFill>
                <a:effectLst/>
                <a:latin typeface="+mn-lt"/>
                <a:ea typeface="+mn-ea"/>
                <a:cs typeface="+mn-cs"/>
                <a:hlinkClick r:id="rId6" tooltip="Vector (mathematics)"/>
              </a:rPr>
              <a:t>vector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 of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real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a:solidFill>
                  <a:schemeClr val="tx1"/>
                </a:solidFill>
                <a:effectLst/>
                <a:latin typeface="+mn-lt"/>
                <a:ea typeface="+mn-ea"/>
                <a:cs typeface="+mn-cs"/>
              </a:rPr>
              <a:t>zTMz</a:t>
            </a:r>
            <a:r>
              <a:rPr lang="en-US" altLang="zh-TW" sz="1200" b="0" i="0" kern="1200" dirty="0">
                <a:solidFill>
                  <a:schemeClr val="tx1"/>
                </a:solidFill>
                <a:effectLst/>
                <a:latin typeface="+mn-lt"/>
                <a:ea typeface="+mn-ea"/>
                <a:cs typeface="+mn-cs"/>
              </a:rPr>
              <a:t>&gt;=0</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Ref: </a:t>
            </a:r>
            <a:r>
              <a:rPr lang="zh-TW" altLang="en-US" dirty="0"/>
              <a:t>http://speech.ee.ntu.edu.tw/~tlkagk/courses/LA_2016/Lecture/special%20matrix%20(v2).ecm.mp4/index.html</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10</a:t>
            </a:fld>
            <a:endParaRPr lang="zh-TW" altLang="en-US"/>
          </a:p>
        </p:txBody>
      </p:sp>
    </p:spTree>
    <p:extLst>
      <p:ext uri="{BB962C8B-B14F-4D97-AF65-F5344CB8AC3E}">
        <p14:creationId xmlns:p14="http://schemas.microsoft.com/office/powerpoint/2010/main" val="18671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 many good </a:t>
            </a:r>
            <a:r>
              <a:rPr lang="en-US" altLang="zh-TW" dirty="0" err="1"/>
              <a:t>explaination</a:t>
            </a:r>
            <a:r>
              <a:rPr lang="en-US" altLang="zh-TW" dirty="0"/>
              <a:t> !!!!!!!!!!!!!!!!!</a:t>
            </a:r>
          </a:p>
          <a:p>
            <a:endParaRPr lang="en-US" altLang="zh-TW" dirty="0"/>
          </a:p>
          <a:p>
            <a:endParaRPr lang="en-US" altLang="zh-TW" dirty="0"/>
          </a:p>
          <a:p>
            <a:r>
              <a:rPr lang="en-US" altLang="zh-TW" dirty="0"/>
              <a:t>http://stats.stackexchange.com/questions/2691/making-sense-of-principal-component-analysis-eigenvectors-eigenvalues</a:t>
            </a:r>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13</a:t>
            </a:fld>
            <a:endParaRPr lang="zh-TW" altLang="en-US"/>
          </a:p>
        </p:txBody>
      </p:sp>
    </p:spTree>
    <p:extLst>
      <p:ext uri="{BB962C8B-B14F-4D97-AF65-F5344CB8AC3E}">
        <p14:creationId xmlns:p14="http://schemas.microsoft.com/office/powerpoint/2010/main" val="6053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https://pvirie.wordpress.com/2016/03/29/linear-autoencoders-do-pca/</a:t>
            </a:r>
          </a:p>
          <a:p>
            <a:endParaRPr lang="en-US" altLang="zh-TW" dirty="0"/>
          </a:p>
          <a:p>
            <a:r>
              <a:rPr lang="en-US" altLang="zh-TW" dirty="0"/>
              <a:t>https://pvirie.wordpress.com/2013/10/01/pattern-covariance-analysis-of-components/</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14</a:t>
            </a:fld>
            <a:endParaRPr lang="zh-TW" altLang="en-US"/>
          </a:p>
        </p:txBody>
      </p:sp>
    </p:spTree>
    <p:extLst>
      <p:ext uri="{BB962C8B-B14F-4D97-AF65-F5344CB8AC3E}">
        <p14:creationId xmlns:p14="http://schemas.microsoft.com/office/powerpoint/2010/main" val="92166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Link PCA with MDS</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T. Cox and M. Cox. </a:t>
            </a:r>
            <a:r>
              <a:rPr lang="en-US" altLang="zh-TW" i="1" dirty="0"/>
              <a:t>Multidimensional Scaling</a:t>
            </a:r>
            <a:r>
              <a:rPr lang="en-US" altLang="zh-TW" dirty="0"/>
              <a:t>. Chapman Hall, Boca Raton, 2nd edition,</a:t>
            </a:r>
            <a:br>
              <a:rPr lang="en-US" altLang="zh-TW" dirty="0"/>
            </a:br>
            <a:r>
              <a:rPr lang="en-US" altLang="zh-TW" dirty="0"/>
              <a:t>2001.</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16</a:t>
            </a:fld>
            <a:endParaRPr lang="zh-TW" altLang="en-US"/>
          </a:p>
        </p:txBody>
      </p:sp>
    </p:spTree>
    <p:extLst>
      <p:ext uri="{BB962C8B-B14F-4D97-AF65-F5344CB8AC3E}">
        <p14:creationId xmlns:p14="http://schemas.microsoft.com/office/powerpoint/2010/main" val="14658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18</a:t>
            </a:fld>
            <a:endParaRPr lang="zh-TW" altLang="en-US"/>
          </a:p>
        </p:txBody>
      </p:sp>
    </p:spTree>
    <p:extLst>
      <p:ext uri="{BB962C8B-B14F-4D97-AF65-F5344CB8AC3E}">
        <p14:creationId xmlns:p14="http://schemas.microsoft.com/office/powerpoint/2010/main" val="309951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3177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588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40428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3035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92050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47202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130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848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2973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0809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2019/3/5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78181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39BB-9CC5-4A0F-99ED-9A3070251C45}" type="datetimeFigureOut">
              <a:rPr lang="zh-TW" altLang="en-US" smtClean="0"/>
              <a:t>2019/3/5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4538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5.xml"/><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1.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1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7.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100.png"/><Relationship Id="rId16"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230.png"/><Relationship Id="rId3" Type="http://schemas.openxmlformats.org/officeDocument/2006/relationships/image" Target="../media/image8.png"/><Relationship Id="rId7" Type="http://schemas.openxmlformats.org/officeDocument/2006/relationships/image" Target="../media/image121.png"/><Relationship Id="rId12" Type="http://schemas.openxmlformats.org/officeDocument/2006/relationships/image" Target="../media/image12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210.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3.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16.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image" Target="../media/image133.png"/><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notesSlide" Target="../notesSlides/notesSlide8.xml"/><Relationship Id="rId16"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5.png"/><Relationship Id="rId10" Type="http://schemas.openxmlformats.org/officeDocument/2006/relationships/image" Target="../media/image140.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s>
</file>

<file path=ppt/slides/_rels/slide17.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18.xml.rels><?xml version="1.0" encoding="UTF-8" standalone="yes"?>
<Relationships xmlns="http://schemas.openxmlformats.org/package/2006/relationships"><Relationship Id="rId8" Type="http://schemas.openxmlformats.org/officeDocument/2006/relationships/image" Target="../media/image1380.png"/><Relationship Id="rId18" Type="http://schemas.openxmlformats.org/officeDocument/2006/relationships/image" Target="../media/image1480.png"/><Relationship Id="rId3" Type="http://schemas.openxmlformats.org/officeDocument/2006/relationships/image" Target="../media/image1330.png"/><Relationship Id="rId17" Type="http://schemas.openxmlformats.org/officeDocument/2006/relationships/image" Target="../media/image1470.png"/><Relationship Id="rId2" Type="http://schemas.openxmlformats.org/officeDocument/2006/relationships/notesSlide" Target="../notesSlides/notesSlide9.xml"/><Relationship Id="rId16" Type="http://schemas.openxmlformats.org/officeDocument/2006/relationships/image" Target="../media/image1460.png"/><Relationship Id="rId1" Type="http://schemas.openxmlformats.org/officeDocument/2006/relationships/slideLayout" Target="../slideLayouts/slideLayout2.xml"/><Relationship Id="rId11" Type="http://schemas.openxmlformats.org/officeDocument/2006/relationships/image" Target="../media/image157.png"/><Relationship Id="rId15" Type="http://schemas.openxmlformats.org/officeDocument/2006/relationships/image" Target="../media/image1450.png"/><Relationship Id="rId10" Type="http://schemas.openxmlformats.org/officeDocument/2006/relationships/image" Target="../media/image1400.png"/><Relationship Id="rId4" Type="http://schemas.openxmlformats.org/officeDocument/2006/relationships/image" Target="../media/image156.png"/><Relationship Id="rId9" Type="http://schemas.openxmlformats.org/officeDocument/2006/relationships/image" Target="../media/image1391.png"/></Relationships>
</file>

<file path=ppt/slides/_rels/slide19.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7" Type="http://schemas.openxmlformats.org/officeDocument/2006/relationships/image" Target="../media/image1500.png"/><Relationship Id="rId17" Type="http://schemas.openxmlformats.org/officeDocument/2006/relationships/image" Target="../media/image1330.png"/><Relationship Id="rId2" Type="http://schemas.openxmlformats.org/officeDocument/2006/relationships/notesSlide" Target="../notesSlides/notesSlide10.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15" Type="http://schemas.openxmlformats.org/officeDocument/2006/relationships/image" Target="../media/image148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2.png"/><Relationship Id="rId2" Type="http://schemas.openxmlformats.org/officeDocument/2006/relationships/notesSlide" Target="../notesSlides/notesSlide11.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1.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1.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6" Type="http://schemas.openxmlformats.org/officeDocument/2006/relationships/image" Target="../media/image16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5.png"/><Relationship Id="rId2" Type="http://schemas.openxmlformats.org/officeDocument/2006/relationships/notesSlide" Target="../notesSlides/notesSlide12.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4.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3.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9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image" Target="../media/image430.png"/><Relationship Id="rId3" Type="http://schemas.openxmlformats.org/officeDocument/2006/relationships/image" Target="../media/image4.png"/><Relationship Id="rId17" Type="http://schemas.openxmlformats.org/officeDocument/2006/relationships/image" Target="../media/image460.png"/><Relationship Id="rId2" Type="http://schemas.openxmlformats.org/officeDocument/2006/relationships/notesSlide" Target="../notesSlides/notesSlide14.xml"/><Relationship Id="rId16"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30.png"/><Relationship Id="rId15" Type="http://schemas.openxmlformats.org/officeDocument/2006/relationships/image" Target="../media/image21.png"/><Relationship Id="rId4" Type="http://schemas.openxmlformats.org/officeDocument/2006/relationships/image" Target="../media/image520.png"/><Relationship Id="rId14" Type="http://schemas.openxmlformats.org/officeDocument/2006/relationships/image" Target="../media/image440.png"/></Relationships>
</file>

<file path=ppt/slides/_rels/slide29.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630.png"/><Relationship Id="rId7" Type="http://schemas.openxmlformats.org/officeDocument/2006/relationships/image" Target="../media/image4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9" Type="http://schemas.openxmlformats.org/officeDocument/2006/relationships/image" Target="../media/image5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0.png"/><Relationship Id="rId15" Type="http://schemas.openxmlformats.org/officeDocument/2006/relationships/image" Target="../media/image111.png"/><Relationship Id="rId10" Type="http://schemas.openxmlformats.org/officeDocument/2006/relationships/image" Target="../media/image270.png"/><Relationship Id="rId4" Type="http://schemas.openxmlformats.org/officeDocument/2006/relationships/image" Target="../media/image265.png"/><Relationship Id="rId14" Type="http://schemas.openxmlformats.org/officeDocument/2006/relationships/image" Target="../media/image53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7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3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3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3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0.png"/><Relationship Id="rId4" Type="http://schemas.openxmlformats.org/officeDocument/2006/relationships/image" Target="../media/image171.png"/></Relationships>
</file>

<file path=ppt/slides/_rels/slide39.xml.rels><?xml version="1.0" encoding="UTF-8" standalone="yes"?>
<Relationships xmlns="http://schemas.openxmlformats.org/package/2006/relationships"><Relationship Id="rId3" Type="http://schemas.openxmlformats.org/officeDocument/2006/relationships/image" Target="../media/image17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3.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92.png"/></Relationships>
</file>

<file path=ppt/slides/_rels/slide44.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5.png"/><Relationship Id="rId5" Type="http://schemas.openxmlformats.org/officeDocument/2006/relationships/image" Target="../media/image230.png"/><Relationship Id="rId4" Type="http://schemas.openxmlformats.org/officeDocument/2006/relationships/image" Target="../media/image292.png"/></Relationships>
</file>

<file path=ppt/slides/_rels/slide45.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34.png"/><Relationship Id="rId12"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Unsupervised Learning:</a:t>
            </a:r>
            <a:br>
              <a:rPr lang="en-US" altLang="zh-TW" dirty="0"/>
            </a:br>
            <a:r>
              <a:rPr lang="en-US" altLang="zh-TW" sz="4400" dirty="0"/>
              <a:t>Deep Auto-encoder</a:t>
            </a:r>
            <a:endParaRPr lang="zh-TW" altLang="en-US" sz="4400" dirty="0"/>
          </a:p>
        </p:txBody>
      </p:sp>
    </p:spTree>
    <p:extLst>
      <p:ext uri="{BB962C8B-B14F-4D97-AF65-F5344CB8AC3E}">
        <p14:creationId xmlns:p14="http://schemas.microsoft.com/office/powerpoint/2010/main" val="345288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p:cNvSpPr txBox="1"/>
              <p:nvPr/>
            </p:nvSpPr>
            <p:spPr>
              <a:xfrm>
                <a:off x="599663" y="296193"/>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599663" y="296193"/>
                <a:ext cx="2827085" cy="461665"/>
              </a:xfrm>
              <a:prstGeom prst="rect">
                <a:avLst/>
              </a:prstGeom>
              <a:blipFill>
                <a:blip r:embed="rId3"/>
                <a:stretch>
                  <a:fillRect l="-3233"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256097" y="345850"/>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256097" y="345850"/>
                <a:ext cx="2490177" cy="46166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255254" y="358202"/>
                <a:ext cx="1816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255254" y="358202"/>
                <a:ext cx="1816716" cy="369332"/>
              </a:xfrm>
              <a:prstGeom prst="rect">
                <a:avLst/>
              </a:prstGeom>
              <a:blipFill>
                <a:blip r:embed="rId5"/>
                <a:stretch>
                  <a:fillRect r="-3691"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202142" y="997781"/>
                <a:ext cx="179613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202142" y="997781"/>
                <a:ext cx="1796137" cy="461665"/>
              </a:xfrm>
              <a:prstGeom prst="rect">
                <a:avLst/>
              </a:prstGeom>
              <a:blipFill>
                <a:blip r:embed="rId6"/>
                <a:stretch>
                  <a:fillRect l="-678"/>
                </a:stretch>
              </a:blipFill>
            </p:spPr>
            <p:txBody>
              <a:bodyPr/>
              <a:lstStyle/>
              <a:p>
                <a:r>
                  <a:rPr lang="zh-TW" altLang="en-US">
                    <a:noFill/>
                  </a:rPr>
                  <a:t> </a:t>
                </a:r>
              </a:p>
            </p:txBody>
          </p:sp>
        </mc:Fallback>
      </mc:AlternateContent>
      <p:sp>
        <p:nvSpPr>
          <p:cNvPr id="10" name="文字方塊 9"/>
          <p:cNvSpPr txBox="1"/>
          <p:nvPr/>
        </p:nvSpPr>
        <p:spPr>
          <a:xfrm>
            <a:off x="3131594" y="997781"/>
            <a:ext cx="1662860" cy="461665"/>
          </a:xfrm>
          <a:prstGeom prst="rect">
            <a:avLst/>
          </a:prstGeom>
          <a:noFill/>
        </p:spPr>
        <p:txBody>
          <a:bodyPr wrap="square" rtlCol="0">
            <a:spAutoFit/>
          </a:bodyPr>
          <a:lstStyle/>
          <a:p>
            <a:r>
              <a:rPr lang="en-US" altLang="zh-TW" sz="2400" dirty="0"/>
              <a:t>Symmetric </a:t>
            </a:r>
            <a:endParaRPr lang="zh-TW" altLang="en-US" sz="2400" dirty="0"/>
          </a:p>
        </p:txBody>
      </p:sp>
      <p:sp>
        <p:nvSpPr>
          <p:cNvPr id="11" name="文字方塊 10"/>
          <p:cNvSpPr txBox="1"/>
          <p:nvPr/>
        </p:nvSpPr>
        <p:spPr>
          <a:xfrm>
            <a:off x="4737186" y="984194"/>
            <a:ext cx="3213167" cy="461665"/>
          </a:xfrm>
          <a:prstGeom prst="rect">
            <a:avLst/>
          </a:prstGeom>
          <a:noFill/>
        </p:spPr>
        <p:txBody>
          <a:bodyPr wrap="square" rtlCol="0">
            <a:spAutoFit/>
          </a:bodyPr>
          <a:lstStyle/>
          <a:p>
            <a:r>
              <a:rPr lang="en-US" altLang="zh-TW" sz="2400" dirty="0"/>
              <a:t>Positive-semidefinite</a:t>
            </a:r>
            <a:endParaRPr lang="zh-TW" altLang="en-US" sz="2400" dirty="0"/>
          </a:p>
        </p:txBody>
      </p:sp>
      <p:sp>
        <p:nvSpPr>
          <p:cNvPr id="13" name="文字方塊 12"/>
          <p:cNvSpPr txBox="1"/>
          <p:nvPr/>
        </p:nvSpPr>
        <p:spPr>
          <a:xfrm>
            <a:off x="4714250" y="1348295"/>
            <a:ext cx="4186395" cy="461665"/>
          </a:xfrm>
          <a:prstGeom prst="rect">
            <a:avLst/>
          </a:prstGeom>
          <a:noFill/>
        </p:spPr>
        <p:txBody>
          <a:bodyPr wrap="square" rtlCol="0">
            <a:spAutoFit/>
          </a:bodyPr>
          <a:lstStyle/>
          <a:p>
            <a:r>
              <a:rPr lang="en-US" altLang="zh-TW" sz="2400" dirty="0"/>
              <a:t>(non-negative eigenvalues)</a:t>
            </a:r>
            <a:endParaRPr lang="zh-TW" altLang="en-US" sz="2400" dirty="0"/>
          </a:p>
        </p:txBody>
      </p:sp>
      <p:sp>
        <p:nvSpPr>
          <p:cNvPr id="14" name="文字方塊 13"/>
          <p:cNvSpPr txBox="1"/>
          <p:nvPr/>
        </p:nvSpPr>
        <p:spPr>
          <a:xfrm>
            <a:off x="651746" y="2048192"/>
            <a:ext cx="6211507" cy="461665"/>
          </a:xfrm>
          <a:prstGeom prst="rect">
            <a:avLst/>
          </a:prstGeom>
          <a:noFill/>
        </p:spPr>
        <p:txBody>
          <a:bodyPr wrap="square" rtlCol="0">
            <a:spAutoFit/>
          </a:bodyPr>
          <a:lstStyle/>
          <a:p>
            <a:r>
              <a:rPr lang="en-US" altLang="zh-TW" sz="2400" dirty="0"/>
              <a:t>Using Lagrange multiplier [Bishop, Appendix E]</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733595" y="5761047"/>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33595" y="5761047"/>
                <a:ext cx="6458857" cy="461665"/>
              </a:xfrm>
              <a:prstGeom prst="rect">
                <a:avLst/>
              </a:prstGeom>
              <a:blipFill>
                <a:blip r:embed="rId7"/>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3223669" y="6158557"/>
                <a:ext cx="5541072" cy="461665"/>
              </a:xfrm>
              <a:prstGeom prst="rect">
                <a:avLst/>
              </a:prstGeom>
              <a:noFill/>
            </p:spPr>
            <p:txBody>
              <a:bodyPr wrap="square" rtlCol="0">
                <a:spAutoFit/>
              </a:bodyPr>
              <a:lstStyle/>
              <a:p>
                <a:pPr algn="ctr"/>
                <a:r>
                  <a:rPr lang="en-US" altLang="zh-TW" sz="2400" dirty="0"/>
                  <a:t>Corresponding to the largest eigenvalue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𝜆</m:t>
                        </m:r>
                      </m:e>
                      <m:sub>
                        <m:r>
                          <a:rPr lang="en-US" altLang="zh-TW" sz="2400" b="0" i="1" smtClean="0">
                            <a:latin typeface="Cambria Math" panose="02040503050406030204" pitchFamily="18" charset="0"/>
                          </a:rPr>
                          <m:t>1</m:t>
                        </m:r>
                      </m:sub>
                    </m:sSub>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223669" y="6158557"/>
                <a:ext cx="5541072" cy="461665"/>
              </a:xfrm>
              <a:prstGeom prst="rect">
                <a:avLst/>
              </a:prstGeom>
              <a:blipFill>
                <a:blip r:embed="rId8"/>
                <a:stretch>
                  <a:fillRect l="-110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097664" y="2602107"/>
                <a:ext cx="5097549"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097664" y="2602107"/>
                <a:ext cx="5097549" cy="4168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5054" y="3441690"/>
                <a:ext cx="2359557"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5054" y="3441690"/>
                <a:ext cx="2359557" cy="372859"/>
              </a:xfrm>
              <a:prstGeom prst="rect">
                <a:avLst/>
              </a:prstGeom>
              <a:blipFill>
                <a:blip r:embed="rId10"/>
                <a:stretch>
                  <a:fillRect l="-3101" t="-167213" r="-2842"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845053" y="3968679"/>
                <a:ext cx="2359557"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845053" y="3968679"/>
                <a:ext cx="2359557" cy="373564"/>
              </a:xfrm>
              <a:prstGeom prst="rect">
                <a:avLst/>
              </a:prstGeom>
              <a:blipFill>
                <a:blip r:embed="rId11"/>
                <a:stretch>
                  <a:fillRect l="-3101" t="-165574" r="-2842" b="-252459"/>
                </a:stretch>
              </a:blipFill>
            </p:spPr>
            <p:txBody>
              <a:bodyPr/>
              <a:lstStyle/>
              <a:p>
                <a:r>
                  <a:rPr lang="zh-TW" altLang="en-US">
                    <a:noFill/>
                  </a:rPr>
                  <a:t> </a:t>
                </a:r>
              </a:p>
            </p:txBody>
          </p:sp>
        </mc:Fallback>
      </mc:AlternateContent>
      <p:sp>
        <p:nvSpPr>
          <p:cNvPr id="22" name="文字方塊 21"/>
          <p:cNvSpPr txBox="1"/>
          <p:nvPr/>
        </p:nvSpPr>
        <p:spPr>
          <a:xfrm rot="5400000">
            <a:off x="1773994" y="4472127"/>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右大括弧 22"/>
          <p:cNvSpPr/>
          <p:nvPr/>
        </p:nvSpPr>
        <p:spPr>
          <a:xfrm>
            <a:off x="3311267" y="3435798"/>
            <a:ext cx="385347" cy="1747936"/>
          </a:xfrm>
          <a:prstGeom prst="rightBrace">
            <a:avLst>
              <a:gd name="adj1" fmla="val 18965"/>
              <a:gd name="adj2" fmla="val 18979"/>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4220705" y="3355106"/>
                <a:ext cx="21330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20705" y="3355106"/>
                <a:ext cx="2133084" cy="369332"/>
              </a:xfrm>
              <a:prstGeom prst="rect">
                <a:avLst/>
              </a:prstGeom>
              <a:blipFill>
                <a:blip r:embed="rId12"/>
                <a:stretch>
                  <a:fillRect l="-2857" r="-314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4106105" y="4426008"/>
                <a:ext cx="342340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106105" y="4426008"/>
                <a:ext cx="3423408" cy="46166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4201830" y="4919751"/>
                <a:ext cx="93257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𝛼</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201830" y="4919751"/>
                <a:ext cx="932571" cy="461665"/>
              </a:xfrm>
              <a:prstGeom prst="rect">
                <a:avLst/>
              </a:prstGeom>
              <a:blipFill>
                <a:blip r:embed="rId14"/>
                <a:stretch>
                  <a:fillRect/>
                </a:stretch>
              </a:blipFill>
            </p:spPr>
            <p:txBody>
              <a:bodyPr/>
              <a:lstStyle/>
              <a:p>
                <a:r>
                  <a:rPr lang="zh-TW" altLang="en-US">
                    <a:noFill/>
                  </a:rPr>
                  <a:t> </a:t>
                </a:r>
              </a:p>
            </p:txBody>
          </p:sp>
        </mc:Fallback>
      </mc:AlternateContent>
      <p:sp>
        <p:nvSpPr>
          <p:cNvPr id="27" name="文字方塊 26"/>
          <p:cNvSpPr txBox="1"/>
          <p:nvPr/>
        </p:nvSpPr>
        <p:spPr>
          <a:xfrm>
            <a:off x="5058061" y="4937682"/>
            <a:ext cx="361038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Choose the maximum one</a:t>
            </a:r>
            <a:endParaRPr lang="zh-TW" altLang="en-US" sz="2400" dirty="0"/>
          </a:p>
        </p:txBody>
      </p:sp>
      <p:sp>
        <p:nvSpPr>
          <p:cNvPr id="7" name="矩形 6"/>
          <p:cNvSpPr/>
          <p:nvPr/>
        </p:nvSpPr>
        <p:spPr>
          <a:xfrm>
            <a:off x="613113" y="5696892"/>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101676" y="1026922"/>
            <a:ext cx="7209567"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4220705" y="3816012"/>
                <a:ext cx="15971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220705" y="3816012"/>
                <a:ext cx="1597104" cy="369332"/>
              </a:xfrm>
              <a:prstGeom prst="rect">
                <a:avLst/>
              </a:prstGeom>
              <a:blipFill>
                <a:blip r:embed="rId15"/>
                <a:stretch>
                  <a:fillRect l="-3817" r="-1145"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927376" y="3764865"/>
                <a:ext cx="232146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zh-TW" altLang="en-US" sz="2400" dirty="0"/>
                  <a:t> </a:t>
                </a:r>
                <a:r>
                  <a:rPr lang="en-US" altLang="zh-TW" sz="2400" dirty="0"/>
                  <a:t>: eigenvector </a:t>
                </a:r>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5927376" y="3764865"/>
                <a:ext cx="2321469" cy="461665"/>
              </a:xfrm>
              <a:prstGeom prst="rect">
                <a:avLst/>
              </a:prstGeom>
              <a:blipFill>
                <a:blip r:embed="rId16"/>
                <a:stretch>
                  <a:fillRect t="-10526" r="-2880"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2163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P spid="17" grpId="0"/>
      <p:bldP spid="18" grpId="0"/>
      <p:bldP spid="19" grpId="0"/>
      <p:bldP spid="22" grpId="0"/>
      <p:bldP spid="23" grpId="0" animBg="1"/>
      <p:bldP spid="24" grpId="0"/>
      <p:bldP spid="25" grpId="0"/>
      <p:bldP spid="26" grpId="0"/>
      <p:bldP spid="27" grpId="0" animBg="1"/>
      <p:bldP spid="7" grpId="0" animBg="1"/>
      <p:bldP spid="29" grpId="0" animBg="1"/>
      <p:bldP spid="30"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群組 32"/>
          <p:cNvGrpSpPr/>
          <p:nvPr/>
        </p:nvGrpSpPr>
        <p:grpSpPr>
          <a:xfrm>
            <a:off x="408080" y="326922"/>
            <a:ext cx="8268922" cy="461772"/>
            <a:chOff x="408080" y="326922"/>
            <a:chExt cx="8268922" cy="461772"/>
          </a:xfrm>
        </p:grpSpPr>
        <p:grpSp>
          <p:nvGrpSpPr>
            <p:cNvPr id="32" name="群組 31"/>
            <p:cNvGrpSpPr/>
            <p:nvPr/>
          </p:nvGrpSpPr>
          <p:grpSpPr>
            <a:xfrm>
              <a:off x="408080" y="326922"/>
              <a:ext cx="5076860" cy="461772"/>
              <a:chOff x="359827" y="459881"/>
              <a:chExt cx="5076860" cy="461772"/>
            </a:xfrm>
          </p:grpSpPr>
          <mc:AlternateContent xmlns:mc="http://schemas.openxmlformats.org/markup-compatibility/2006" xmlns:a14="http://schemas.microsoft.com/office/drawing/2010/main">
            <mc:Choice Requires="a14">
              <p:sp>
                <p:nvSpPr>
                  <p:cNvPr id="4" name="文字方塊 3"/>
                  <p:cNvSpPr txBox="1"/>
                  <p:nvPr/>
                </p:nvSpPr>
                <p:spPr>
                  <a:xfrm>
                    <a:off x="359827" y="459881"/>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en-US" altLang="zh-TW" sz="2400" dirty="0"/>
                      <a:t> maximizing </a:t>
                    </a:r>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59827" y="459881"/>
                    <a:ext cx="2827085" cy="461665"/>
                  </a:xfrm>
                  <a:prstGeom prst="rect">
                    <a:avLst/>
                  </a:prstGeom>
                  <a:blipFill>
                    <a:blip r:embed="rId2"/>
                    <a:stretch>
                      <a:fillRect l="-344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2946510" y="459988"/>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946510" y="459988"/>
                    <a:ext cx="2490177" cy="461665"/>
                  </a:xfrm>
                  <a:prstGeom prst="rect">
                    <a:avLst/>
                  </a:prstGeom>
                  <a:blipFill>
                    <a:blip r:embed="rId3"/>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4777820"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77820" y="376542"/>
                  <a:ext cx="1829925" cy="369332"/>
                </a:xfrm>
                <a:prstGeom prst="rect">
                  <a:avLst/>
                </a:prstGeom>
                <a:blipFill>
                  <a:blip r:embed="rId4"/>
                  <a:stretch>
                    <a:fillRect r="-333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6847077"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847077" y="376542"/>
                  <a:ext cx="1829925" cy="369332"/>
                </a:xfrm>
                <a:prstGeom prst="rect">
                  <a:avLst/>
                </a:prstGeom>
                <a:blipFill>
                  <a:blip r:embed="rId5"/>
                  <a:stretch>
                    <a:fillRect r="-3667"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9" name="文字方塊 8"/>
              <p:cNvSpPr txBox="1"/>
              <p:nvPr/>
            </p:nvSpPr>
            <p:spPr>
              <a:xfrm>
                <a:off x="643022" y="1153543"/>
                <a:ext cx="5130572"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43022" y="1153543"/>
                <a:ext cx="5130572" cy="41684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881781" y="1149216"/>
                <a:ext cx="249016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𝛽</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881781" y="1149216"/>
                <a:ext cx="2490169" cy="41684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76444" y="2081066"/>
                <a:ext cx="238661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76444" y="2081066"/>
                <a:ext cx="2386615" cy="373628"/>
              </a:xfrm>
              <a:prstGeom prst="rect">
                <a:avLst/>
              </a:prstGeom>
              <a:blipFill>
                <a:blip r:embed="rId8"/>
                <a:stretch>
                  <a:fillRect l="-2813" t="-162903" r="-2558" b="-24677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25443" y="2888127"/>
                <a:ext cx="2372765"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25443" y="2888127"/>
                <a:ext cx="2372765" cy="374333"/>
              </a:xfrm>
              <a:prstGeom prst="rect">
                <a:avLst/>
              </a:prstGeom>
              <a:blipFill>
                <a:blip r:embed="rId9"/>
                <a:stretch>
                  <a:fillRect l="-3085" t="-167213" r="-2828" b="-250820"/>
                </a:stretch>
              </a:blipFill>
            </p:spPr>
            <p:txBody>
              <a:bodyPr/>
              <a:lstStyle/>
              <a:p>
                <a:r>
                  <a:rPr lang="zh-TW" altLang="en-US">
                    <a:noFill/>
                  </a:rPr>
                  <a:t> </a:t>
                </a:r>
              </a:p>
            </p:txBody>
          </p:sp>
        </mc:Fallback>
      </mc:AlternateContent>
      <p:sp>
        <p:nvSpPr>
          <p:cNvPr id="14" name="文字方塊 13"/>
          <p:cNvSpPr txBox="1"/>
          <p:nvPr/>
        </p:nvSpPr>
        <p:spPr>
          <a:xfrm rot="5400000">
            <a:off x="1515506" y="3550653"/>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 name="右大括弧 14"/>
          <p:cNvSpPr/>
          <p:nvPr/>
        </p:nvSpPr>
        <p:spPr>
          <a:xfrm>
            <a:off x="2963059" y="2112181"/>
            <a:ext cx="390889" cy="1947757"/>
          </a:xfrm>
          <a:prstGeom prst="rightBrace">
            <a:avLst>
              <a:gd name="adj1" fmla="val 49533"/>
              <a:gd name="adj2" fmla="val 10878"/>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3546464" y="2125552"/>
                <a:ext cx="30900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546464" y="2125552"/>
                <a:ext cx="3090013" cy="369332"/>
              </a:xfrm>
              <a:prstGeom prst="rect">
                <a:avLst/>
              </a:prstGeom>
              <a:blipFill>
                <a:blip r:embed="rId10"/>
                <a:stretch>
                  <a:fillRect l="-1972" t="-1667" r="-177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453123" y="2726163"/>
                <a:ext cx="54758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453123" y="2726163"/>
                <a:ext cx="5475858" cy="369332"/>
              </a:xfrm>
              <a:prstGeom prst="rect">
                <a:avLst/>
              </a:prstGeom>
              <a:blipFill>
                <a:blip r:embed="rId11"/>
                <a:stretch>
                  <a:fillRect r="-890" b="-34426"/>
                </a:stretch>
              </a:blipFill>
            </p:spPr>
            <p:txBody>
              <a:bodyPr/>
              <a:lstStyle/>
              <a:p>
                <a:r>
                  <a:rPr lang="zh-TW" altLang="en-US">
                    <a:noFill/>
                  </a:rPr>
                  <a:t> </a:t>
                </a:r>
              </a:p>
            </p:txBody>
          </p:sp>
        </mc:Fallback>
      </mc:AlternateContent>
      <p:sp>
        <p:nvSpPr>
          <p:cNvPr id="19" name="文字方塊 18"/>
          <p:cNvSpPr txBox="1"/>
          <p:nvPr/>
        </p:nvSpPr>
        <p:spPr>
          <a:xfrm>
            <a:off x="7158757" y="2587328"/>
            <a:ext cx="11027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a:t>
            </a:r>
            <a:endParaRPr lang="zh-TW" altLang="en-US" sz="2400" dirty="0"/>
          </a:p>
        </p:txBody>
      </p:sp>
      <p:sp>
        <p:nvSpPr>
          <p:cNvPr id="20" name="文字方塊 19"/>
          <p:cNvSpPr txBox="1"/>
          <p:nvPr/>
        </p:nvSpPr>
        <p:spPr>
          <a:xfrm>
            <a:off x="5449172" y="2604404"/>
            <a:ext cx="108036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21" name="文字方塊 20"/>
              <p:cNvSpPr txBox="1"/>
              <p:nvPr/>
            </p:nvSpPr>
            <p:spPr>
              <a:xfrm>
                <a:off x="3518439" y="4033946"/>
                <a:ext cx="1737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3518439" y="4033946"/>
                <a:ext cx="1737463" cy="369332"/>
              </a:xfrm>
              <a:prstGeom prst="rect">
                <a:avLst/>
              </a:prstGeom>
              <a:blipFill>
                <a:blip r:embed="rId12"/>
                <a:stretch>
                  <a:fillRect l="-1404" t="-1667" r="-105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5683125" y="3416433"/>
                <a:ext cx="173746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𝑆</m:t>
                          </m:r>
                        </m:e>
                        <m:sup>
                          <m:r>
                            <a:rPr lang="en-US" altLang="zh-TW" sz="2400" b="0" i="1" smtClean="0">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683125" y="3416433"/>
                <a:ext cx="1737463" cy="369332"/>
              </a:xfrm>
              <a:prstGeom prst="rect">
                <a:avLst/>
              </a:prstGeom>
              <a:blipFill>
                <a:blip r:embed="rId13"/>
                <a:stretch>
                  <a:fillRect l="-3860" r="-842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537329" y="3313415"/>
                <a:ext cx="2079020" cy="49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537329" y="3313415"/>
                <a:ext cx="2079020" cy="490006"/>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5296644" y="4014748"/>
                <a:ext cx="18621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i="1">
                              <a:latin typeface="Cambria Math" panose="02040503050406030204" pitchFamily="18" charset="0"/>
                            </a:rPr>
                            <m:t>1</m:t>
                          </m:r>
                        </m:sub>
                      </m:sSub>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5296644" y="4014748"/>
                <a:ext cx="1862113" cy="369332"/>
              </a:xfrm>
              <a:prstGeom prst="rect">
                <a:avLst/>
              </a:prstGeom>
              <a:blipFill>
                <a:blip r:embed="rId15"/>
                <a:stretch>
                  <a:fillRect l="-1311" t="-1667" r="-1311"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7198598" y="4000715"/>
                <a:ext cx="5535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7198598" y="4000715"/>
                <a:ext cx="553549" cy="369332"/>
              </a:xfrm>
              <a:prstGeom prst="rect">
                <a:avLst/>
              </a:prstGeom>
              <a:blipFill>
                <a:blip r:embed="rId16"/>
                <a:stretch>
                  <a:fillRect l="-5495" r="-12088"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714027" y="4901481"/>
                <a:ext cx="847091" cy="369332"/>
              </a:xfrm>
              <a:prstGeom prst="rect">
                <a:avLst/>
              </a:prstGeom>
              <a:noFill/>
            </p:spPr>
            <p:txBody>
              <a:bodyPr wrap="none" lIns="0" tIns="0" rIns="0" bIns="0" rtlCol="0">
                <a:spAutoFit/>
              </a:bodyPr>
              <a:lstStyle/>
              <a:p>
                <a14:m>
                  <m:oMath xmlns:m="http://schemas.openxmlformats.org/officeDocument/2006/math">
                    <m:r>
                      <a:rPr lang="zh-TW" altLang="en-US" sz="2400" i="1" smtClean="0">
                        <a:latin typeface="Cambria Math" panose="02040503050406030204" pitchFamily="18" charset="0"/>
                      </a:rPr>
                      <m:t>𝛽</m:t>
                    </m:r>
                    <m:r>
                      <a:rPr lang="en-US" altLang="zh-TW" sz="2400" b="0" i="1" smtClean="0">
                        <a:latin typeface="Cambria Math" panose="02040503050406030204" pitchFamily="18" charset="0"/>
                      </a:rPr>
                      <m:t>=0</m:t>
                    </m:r>
                  </m:oMath>
                </a14:m>
                <a:r>
                  <a:rPr lang="en-US" altLang="zh-TW" sz="2400" dirty="0"/>
                  <a:t>:</a:t>
                </a:r>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14027" y="4901481"/>
                <a:ext cx="847091" cy="369332"/>
              </a:xfrm>
              <a:prstGeom prst="rect">
                <a:avLst/>
              </a:prstGeom>
              <a:blipFill>
                <a:blip r:embed="rId17"/>
                <a:stretch>
                  <a:fillRect l="-16547" t="-24590" r="-20863" b="-4918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994290" y="4901481"/>
                <a:ext cx="21462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994290" y="4901481"/>
                <a:ext cx="2146293" cy="369332"/>
              </a:xfrm>
              <a:prstGeom prst="rect">
                <a:avLst/>
              </a:prstGeom>
              <a:blipFill>
                <a:blip r:embed="rId18"/>
                <a:stretch>
                  <a:fillRect l="-2841" r="-312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552644" y="4900868"/>
                <a:ext cx="16103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552644" y="4900868"/>
                <a:ext cx="1610313" cy="369332"/>
              </a:xfrm>
              <a:prstGeom prst="rect">
                <a:avLst/>
              </a:prstGeom>
              <a:blipFill>
                <a:blip r:embed="rId19"/>
                <a:stretch>
                  <a:fillRect l="-4167" r="-1136"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13113" y="5713891"/>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13113" y="5713891"/>
                <a:ext cx="6458857" cy="461665"/>
              </a:xfrm>
              <a:prstGeom prst="rect">
                <a:avLst/>
              </a:prstGeom>
              <a:blipFill>
                <a:blip r:embed="rId20"/>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2689886" y="6129836"/>
                <a:ext cx="6216236" cy="461665"/>
              </a:xfrm>
              <a:prstGeom prst="rect">
                <a:avLst/>
              </a:prstGeom>
              <a:noFill/>
            </p:spPr>
            <p:txBody>
              <a:bodyPr wrap="square" rtlCol="0">
                <a:spAutoFit/>
              </a:bodyPr>
              <a:lstStyle/>
              <a:p>
                <a:pPr algn="ctr"/>
                <a:r>
                  <a:rPr lang="en-US" altLang="zh-TW" sz="2400" dirty="0"/>
                  <a:t>Corresponding to the 2</a:t>
                </a:r>
                <a:r>
                  <a:rPr lang="en-US" altLang="zh-TW" sz="2400" baseline="30000" dirty="0"/>
                  <a:t>nd</a:t>
                </a:r>
                <a:r>
                  <a:rPr lang="en-US" altLang="zh-TW" sz="2400" dirty="0"/>
                  <a:t> largest eigenvalue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2</m:t>
                        </m:r>
                      </m:sub>
                    </m:sSub>
                  </m:oMath>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689886" y="6129836"/>
                <a:ext cx="6216236" cy="461665"/>
              </a:xfrm>
              <a:prstGeom prst="rect">
                <a:avLst/>
              </a:prstGeom>
              <a:blipFill>
                <a:blip r:embed="rId21"/>
                <a:stretch>
                  <a:fillRect t="-10667" b="-30667"/>
                </a:stretch>
              </a:blipFill>
            </p:spPr>
            <p:txBody>
              <a:bodyPr/>
              <a:lstStyle/>
              <a:p>
                <a:r>
                  <a:rPr lang="zh-TW" altLang="en-US">
                    <a:noFill/>
                  </a:rPr>
                  <a:t> </a:t>
                </a:r>
              </a:p>
            </p:txBody>
          </p:sp>
        </mc:Fallback>
      </mc:AlternateContent>
      <p:sp>
        <p:nvSpPr>
          <p:cNvPr id="31" name="矩形 30"/>
          <p:cNvSpPr/>
          <p:nvPr/>
        </p:nvSpPr>
        <p:spPr>
          <a:xfrm>
            <a:off x="613113" y="5664234"/>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p:nvPr/>
        </p:nvCxnSpPr>
        <p:spPr>
          <a:xfrm>
            <a:off x="7162912" y="3128153"/>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452097" y="3134280"/>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3530135" y="3098727"/>
            <a:ext cx="12845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512562" y="2579796"/>
            <a:ext cx="130214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1" name="文字方塊 40"/>
              <p:cNvSpPr txBox="1"/>
              <p:nvPr/>
            </p:nvSpPr>
            <p:spPr>
              <a:xfrm>
                <a:off x="7071970" y="4511375"/>
                <a:ext cx="1697644" cy="369332"/>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1</m:t>
                          </m:r>
                        </m:sub>
                      </m:sSub>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071970" y="4511375"/>
                <a:ext cx="1697644" cy="369332"/>
              </a:xfrm>
              <a:prstGeom prst="rect">
                <a:avLst/>
              </a:prstGeom>
              <a:blipFill>
                <a:blip r:embed="rId22"/>
                <a:stretch>
                  <a:fillRect l="-3571" r="-714" b="-112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79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animBg="1"/>
      <p:bldP spid="13" grpId="0"/>
      <p:bldP spid="18" grpId="0"/>
      <p:bldP spid="19" grpId="0" animBg="1"/>
      <p:bldP spid="20" grpId="0" animBg="1"/>
      <p:bldP spid="21" grpId="0"/>
      <p:bldP spid="22" grpId="0"/>
      <p:bldP spid="23" grpId="0"/>
      <p:bldP spid="24" grpId="0"/>
      <p:bldP spid="25" grpId="0"/>
      <p:bldP spid="26" grpId="0"/>
      <p:bldP spid="27" grpId="0"/>
      <p:bldP spid="28" grpId="0"/>
      <p:bldP spid="29" grpId="0"/>
      <p:bldP spid="30" grpId="0"/>
      <p:bldP spid="31"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79640" y="1156802"/>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79640" y="1156802"/>
                <a:ext cx="1271374" cy="430887"/>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642243" y="1703022"/>
                <a:ext cx="18969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642243" y="1703022"/>
                <a:ext cx="1896930" cy="43088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642243" y="2297259"/>
            <a:ext cx="275839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21408" y="3289446"/>
                <a:ext cx="4854791" cy="1061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𝑁</m:t>
                          </m:r>
                        </m:den>
                      </m:f>
                      <m:nary>
                        <m:naryPr>
                          <m:chr m:val="∑"/>
                          <m:subHide m:val="on"/>
                          <m:supHide m:val="on"/>
                          <m:ctrlPr>
                            <a:rPr lang="en-US" altLang="zh-TW" sz="2800" b="0" i="1" smtClean="0">
                              <a:latin typeface="Cambria Math" panose="02040503050406030204" pitchFamily="18" charset="0"/>
                            </a:rPr>
                          </m:ctrlPr>
                        </m:naryPr>
                        <m:sub/>
                        <m:sup/>
                        <m:e>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𝑧</m:t>
                                  </m:r>
                                </m:e>
                              </m:acc>
                            </m:e>
                          </m:d>
                          <m:sSup>
                            <m:sSupPr>
                              <m:ctrlPr>
                                <a:rPr lang="en-US" altLang="zh-TW" sz="2800" b="0" i="1" smtClean="0">
                                  <a:latin typeface="Cambria Math" panose="02040503050406030204" pitchFamily="18" charset="0"/>
                                </a:rPr>
                              </m:ctrlPr>
                            </m:sSupPr>
                            <m:e>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d>
                            </m:e>
                            <m:sup>
                              <m:r>
                                <a:rPr lang="en-US" altLang="zh-TW" sz="2800" b="0" i="1" smtClean="0">
                                  <a:latin typeface="Cambria Math" panose="02040503050406030204" pitchFamily="18" charset="0"/>
                                </a:rPr>
                                <m:t>𝑇</m:t>
                              </m:r>
                            </m:sup>
                          </m:sSup>
                        </m:e>
                      </m:nary>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21408" y="3289446"/>
                <a:ext cx="4854791" cy="106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67332" y="3558879"/>
                <a:ext cx="18580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𝑆</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967332" y="3558879"/>
                <a:ext cx="1858073"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044941" y="3558880"/>
                <a:ext cx="15354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𝑊𝑆</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44941" y="3558880"/>
                <a:ext cx="1535420" cy="430887"/>
              </a:xfrm>
              <a:prstGeom prst="rect">
                <a:avLst/>
              </a:prstGeom>
              <a:blipFill>
                <a:blip r:embed="rId6"/>
                <a:stretch>
                  <a:fillRect/>
                </a:stretch>
              </a:blipFill>
            </p:spPr>
            <p:txBody>
              <a:bodyPr/>
              <a:lstStyle/>
              <a:p>
                <a:r>
                  <a:rPr lang="zh-TW" altLang="en-US">
                    <a:noFill/>
                  </a:rPr>
                  <a:t> </a:t>
                </a:r>
              </a:p>
            </p:txBody>
          </p:sp>
        </mc:Fallback>
      </mc:AlternateContent>
      <p:sp>
        <p:nvSpPr>
          <p:cNvPr id="11" name="矩形 10"/>
          <p:cNvSpPr/>
          <p:nvPr/>
        </p:nvSpPr>
        <p:spPr>
          <a:xfrm>
            <a:off x="321408" y="377977"/>
            <a:ext cx="3474862" cy="584775"/>
          </a:xfrm>
          <a:prstGeom prst="rect">
            <a:avLst/>
          </a:prstGeom>
        </p:spPr>
        <p:txBody>
          <a:bodyPr wrap="none">
            <a:spAutoFit/>
          </a:bodyPr>
          <a:lstStyle/>
          <a:p>
            <a:r>
              <a:rPr lang="en-US" altLang="zh-TW" sz="3200" b="1" i="1" u="sng" dirty="0"/>
              <a:t>PCA - decorrelation</a:t>
            </a:r>
            <a:endParaRPr lang="zh-TW" altLang="en-US" sz="3200" b="1" i="1" u="sng" dirty="0"/>
          </a:p>
        </p:txBody>
      </p:sp>
      <mc:AlternateContent xmlns:mc="http://schemas.openxmlformats.org/markup-compatibility/2006" xmlns:a14="http://schemas.microsoft.com/office/drawing/2010/main">
        <mc:Choice Requires="a14">
          <p:sp>
            <p:nvSpPr>
              <p:cNvPr id="12" name="文字方塊 11"/>
              <p:cNvSpPr txBox="1"/>
              <p:nvPr/>
            </p:nvSpPr>
            <p:spPr>
              <a:xfrm>
                <a:off x="586160" y="4347968"/>
                <a:ext cx="321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𝑊𝑆</m:t>
                      </m:r>
                      <m:d>
                        <m:dPr>
                          <m:begChr m:val="["/>
                          <m:endChr m:val="]"/>
                          <m:ctrlPr>
                            <a:rPr lang="en-US" altLang="zh-TW" sz="2800" i="1">
                              <a:latin typeface="Cambria Math" panose="02040503050406030204" pitchFamily="18" charset="0"/>
                            </a:rPr>
                          </m:ctrlPr>
                        </m:dPr>
                        <m:e>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86160" y="4347968"/>
                <a:ext cx="3210110"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00738" y="4357883"/>
                <a:ext cx="34218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𝑆</m:t>
                          </m:r>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r>
                                  <a:rPr lang="en-US" altLang="zh-TW" sz="2800" b="0" i="1" smtClean="0">
                                    <a:latin typeface="Cambria Math" panose="02040503050406030204" pitchFamily="18" charset="0"/>
                                    <a:ea typeface="Cambria Math" panose="02040503050406030204" pitchFamily="18" charset="0"/>
                                  </a:rPr>
                                  <m:t>𝑆</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900738" y="4357883"/>
                <a:ext cx="3421899"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64123" y="5044759"/>
                <a:ext cx="381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64123" y="5044759"/>
                <a:ext cx="3812519"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539898" y="5044758"/>
                <a:ext cx="40809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539898" y="5044758"/>
                <a:ext cx="4080925"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586160" y="5822218"/>
                <a:ext cx="3228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𝑒</m:t>
                                    </m:r>
                                  </m:e>
                                  <m:sub>
                                    <m:r>
                                      <a:rPr lang="en-US" altLang="zh-TW" sz="2800" i="1">
                                        <a:latin typeface="Cambria Math" panose="02040503050406030204" pitchFamily="18" charset="0"/>
                                      </a:rPr>
                                      <m:t>1</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𝑒</m:t>
                                    </m:r>
                                  </m:e>
                                  <m:sub>
                                    <m:r>
                                      <a:rPr lang="en-US" altLang="zh-TW" sz="2800" b="0" i="1" smtClean="0">
                                        <a:latin typeface="Cambria Math" panose="02040503050406030204" pitchFamily="18" charset="0"/>
                                      </a:rPr>
                                      <m:t>𝐾</m:t>
                                    </m:r>
                                  </m:sub>
                                </m:sSub>
                              </m:e>
                            </m:mr>
                          </m:m>
                        </m:e>
                      </m:d>
                    </m:oMath>
                  </m:oMathPara>
                </a14:m>
                <a:endParaRPr lang="zh-TW" altLang="en-US" sz="28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86160" y="5822218"/>
                <a:ext cx="3228961" cy="43088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900738" y="5822218"/>
                <a:ext cx="708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900738" y="5822218"/>
                <a:ext cx="708207" cy="430887"/>
              </a:xfrm>
              <a:prstGeom prst="rect">
                <a:avLst/>
              </a:prstGeom>
              <a:blipFill>
                <a:blip r:embed="rId12"/>
                <a:stretch>
                  <a:fillRect/>
                </a:stretch>
              </a:blipFill>
            </p:spPr>
            <p:txBody>
              <a:bodyPr/>
              <a:lstStyle/>
              <a:p>
                <a:r>
                  <a:rPr lang="zh-TW" altLang="en-US">
                    <a:noFill/>
                  </a:rPr>
                  <a:t> </a:t>
                </a:r>
              </a:p>
            </p:txBody>
          </p:sp>
        </mc:Fallback>
      </mc:AlternateContent>
      <p:sp>
        <p:nvSpPr>
          <p:cNvPr id="18" name="文字方塊 17"/>
          <p:cNvSpPr txBox="1"/>
          <p:nvPr/>
        </p:nvSpPr>
        <p:spPr>
          <a:xfrm>
            <a:off x="4810573" y="5782235"/>
            <a:ext cx="230936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p:grpSp>
        <p:nvGrpSpPr>
          <p:cNvPr id="22" name="群組 21"/>
          <p:cNvGrpSpPr/>
          <p:nvPr/>
        </p:nvGrpSpPr>
        <p:grpSpPr>
          <a:xfrm>
            <a:off x="3796270" y="350206"/>
            <a:ext cx="5040097" cy="2638989"/>
            <a:chOff x="3796270" y="350206"/>
            <a:chExt cx="5040097" cy="2638989"/>
          </a:xfrm>
        </p:grpSpPr>
        <p:pic>
          <p:nvPicPr>
            <p:cNvPr id="5" name="圖片 4"/>
            <p:cNvPicPr>
              <a:picLocks noChangeAspect="1"/>
            </p:cNvPicPr>
            <p:nvPr/>
          </p:nvPicPr>
          <p:blipFill>
            <a:blip r:embed="rId13"/>
            <a:stretch>
              <a:fillRect/>
            </a:stretch>
          </p:blipFill>
          <p:spPr>
            <a:xfrm>
              <a:off x="3796270" y="350206"/>
              <a:ext cx="5040097" cy="2638989"/>
            </a:xfrm>
            <a:prstGeom prst="rect">
              <a:avLst/>
            </a:prstGeom>
          </p:spPr>
        </p:pic>
        <p:sp>
          <p:nvSpPr>
            <p:cNvPr id="19" name="矩形 18"/>
            <p:cNvSpPr/>
            <p:nvPr/>
          </p:nvSpPr>
          <p:spPr>
            <a:xfrm>
              <a:off x="5965254" y="1877242"/>
              <a:ext cx="702128" cy="4530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0" name="文字方塊 19"/>
                <p:cNvSpPr txBox="1"/>
                <p:nvPr/>
              </p:nvSpPr>
              <p:spPr>
                <a:xfrm>
                  <a:off x="8372509" y="1249417"/>
                  <a:ext cx="345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372509" y="1249417"/>
                  <a:ext cx="345992" cy="369332"/>
                </a:xfrm>
                <a:prstGeom prst="rect">
                  <a:avLst/>
                </a:prstGeom>
                <a:blipFill>
                  <a:blip r:embed="rId14"/>
                  <a:stretch>
                    <a:fillRect l="-10526" r="-7018"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22637" y="670364"/>
                  <a:ext cx="3531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322637" y="670364"/>
                  <a:ext cx="353110" cy="369332"/>
                </a:xfrm>
                <a:prstGeom prst="rect">
                  <a:avLst/>
                </a:prstGeom>
                <a:blipFill>
                  <a:blip r:embed="rId15"/>
                  <a:stretch>
                    <a:fillRect l="-10345" r="-6897" b="-131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5792258" y="1249417"/>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5792258" y="1249417"/>
                <a:ext cx="364908" cy="369332"/>
              </a:xfrm>
              <a:prstGeom prst="rect">
                <a:avLst/>
              </a:prstGeom>
              <a:blipFill>
                <a:blip r:embed="rId16"/>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698844" y="67036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698844" y="670364"/>
                <a:ext cx="372025" cy="369332"/>
              </a:xfrm>
              <a:prstGeom prst="rect">
                <a:avLst/>
              </a:prstGeom>
              <a:blipFill>
                <a:blip r:embed="rId17"/>
                <a:stretch>
                  <a:fillRect l="-11475" r="-8197"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2462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0" grpId="0"/>
      <p:bldP spid="12" grpId="0"/>
      <p:bldP spid="13" grpId="0"/>
      <p:bldP spid="14" grpId="0"/>
      <p:bldP spid="15" grpId="0"/>
      <p:bldP spid="16" grpId="0"/>
      <p:bldP spid="17" grpId="0"/>
      <p:bldP spid="18"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a:t>
            </a:r>
            <a:endParaRPr lang="zh-TW" altLang="en-US" dirty="0">
              <a:solidFill>
                <a:srgbClr val="FF0000"/>
              </a:solidFill>
            </a:endParaRPr>
          </a:p>
        </p:txBody>
      </p:sp>
    </p:spTree>
    <p:extLst>
      <p:ext uri="{BB962C8B-B14F-4D97-AF65-F5344CB8AC3E}">
        <p14:creationId xmlns:p14="http://schemas.microsoft.com/office/powerpoint/2010/main" val="278616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圖片 65"/>
          <p:cNvPicPr>
            <a:picLocks noChangeAspect="1"/>
          </p:cNvPicPr>
          <p:nvPr/>
        </p:nvPicPr>
        <p:blipFill>
          <a:blip r:embed="rId3"/>
          <a:stretch>
            <a:fillRect/>
          </a:stretch>
        </p:blipFill>
        <p:spPr>
          <a:xfrm>
            <a:off x="4074773" y="1961808"/>
            <a:ext cx="1283531" cy="1291503"/>
          </a:xfrm>
          <a:prstGeom prst="rect">
            <a:avLst/>
          </a:prstGeom>
        </p:spPr>
      </p:pic>
      <p:sp>
        <p:nvSpPr>
          <p:cNvPr id="2" name="標題 1"/>
          <p:cNvSpPr>
            <a:spLocks noGrp="1"/>
          </p:cNvSpPr>
          <p:nvPr>
            <p:ph type="title"/>
          </p:nvPr>
        </p:nvSpPr>
        <p:spPr/>
        <p:txBody>
          <a:bodyPr/>
          <a:lstStyle/>
          <a:p>
            <a:r>
              <a:rPr lang="en-US" altLang="zh-TW" dirty="0"/>
              <a:t>PCA – Another Point of View</a:t>
            </a:r>
            <a:endParaRPr lang="zh-TW" altLang="en-US" dirty="0"/>
          </a:p>
        </p:txBody>
      </p:sp>
      <p:pic>
        <p:nvPicPr>
          <p:cNvPr id="5" name="圖片 4"/>
          <p:cNvPicPr>
            <a:picLocks noChangeAspect="1"/>
          </p:cNvPicPr>
          <p:nvPr/>
        </p:nvPicPr>
        <p:blipFill>
          <a:blip r:embed="rId4"/>
          <a:stretch>
            <a:fillRect/>
          </a:stretch>
        </p:blipFill>
        <p:spPr>
          <a:xfrm>
            <a:off x="837217" y="3288104"/>
            <a:ext cx="1556981" cy="1619890"/>
          </a:xfrm>
          <a:prstGeom prst="rect">
            <a:avLst/>
          </a:prstGeom>
        </p:spPr>
      </p:pic>
      <p:pic>
        <p:nvPicPr>
          <p:cNvPr id="9" name="圖片 8"/>
          <p:cNvPicPr>
            <a:picLocks noChangeAspect="1"/>
          </p:cNvPicPr>
          <p:nvPr/>
        </p:nvPicPr>
        <p:blipFill>
          <a:blip r:embed="rId5"/>
          <a:stretch>
            <a:fillRect/>
          </a:stretch>
        </p:blipFill>
        <p:spPr>
          <a:xfrm>
            <a:off x="3053068" y="3361797"/>
            <a:ext cx="1638300" cy="1514475"/>
          </a:xfrm>
          <a:prstGeom prst="rect">
            <a:avLst/>
          </a:prstGeom>
        </p:spPr>
      </p:pic>
      <p:pic>
        <p:nvPicPr>
          <p:cNvPr id="10" name="圖片 9"/>
          <p:cNvPicPr>
            <a:picLocks noChangeAspect="1"/>
          </p:cNvPicPr>
          <p:nvPr/>
        </p:nvPicPr>
        <p:blipFill>
          <a:blip r:embed="rId3"/>
          <a:stretch>
            <a:fillRect/>
          </a:stretch>
        </p:blipFill>
        <p:spPr>
          <a:xfrm>
            <a:off x="4941861" y="3346467"/>
            <a:ext cx="1533525" cy="1543050"/>
          </a:xfrm>
          <a:prstGeom prst="rect">
            <a:avLst/>
          </a:prstGeom>
        </p:spPr>
      </p:pic>
      <p:pic>
        <p:nvPicPr>
          <p:cNvPr id="11" name="圖片 10"/>
          <p:cNvPicPr>
            <a:picLocks noChangeAspect="1"/>
          </p:cNvPicPr>
          <p:nvPr/>
        </p:nvPicPr>
        <p:blipFill>
          <a:blip r:embed="rId6"/>
          <a:stretch>
            <a:fillRect/>
          </a:stretch>
        </p:blipFill>
        <p:spPr>
          <a:xfrm>
            <a:off x="6876004" y="3375042"/>
            <a:ext cx="1552575" cy="1514475"/>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2423318" y="3870669"/>
                <a:ext cx="730083"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23318" y="3870669"/>
                <a:ext cx="730083" cy="523220"/>
              </a:xfrm>
              <a:prstGeom prst="rect">
                <a:avLst/>
              </a:prstGeom>
              <a:blipFill>
                <a:blip r:embed="rId7"/>
                <a:stretch>
                  <a:fillRect/>
                </a:stretch>
              </a:blipFill>
            </p:spPr>
            <p:txBody>
              <a:bodyPr/>
              <a:lstStyle/>
              <a:p>
                <a:r>
                  <a:rPr lang="zh-TW" altLang="en-US">
                    <a:noFill/>
                  </a:rPr>
                  <a:t> </a:t>
                </a:r>
              </a:p>
            </p:txBody>
          </p:sp>
        </mc:Fallback>
      </mc:AlternateContent>
      <p:sp>
        <p:nvSpPr>
          <p:cNvPr id="13" name="文字方塊 12"/>
          <p:cNvSpPr txBox="1"/>
          <p:nvPr/>
        </p:nvSpPr>
        <p:spPr>
          <a:xfrm>
            <a:off x="4376511"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4" name="文字方塊 13"/>
          <p:cNvSpPr txBox="1"/>
          <p:nvPr/>
        </p:nvSpPr>
        <p:spPr>
          <a:xfrm>
            <a:off x="6310654"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1311124" y="1961808"/>
            <a:ext cx="7682646" cy="1325181"/>
            <a:chOff x="782948" y="4490093"/>
            <a:chExt cx="7682646" cy="1325181"/>
          </a:xfrm>
        </p:grpSpPr>
        <p:pic>
          <p:nvPicPr>
            <p:cNvPr id="37" name="圖片 36"/>
            <p:cNvPicPr>
              <a:picLocks noChangeAspect="1"/>
            </p:cNvPicPr>
            <p:nvPr/>
          </p:nvPicPr>
          <p:blipFill>
            <a:blip r:embed="rId5"/>
            <a:stretch>
              <a:fillRect/>
            </a:stretch>
          </p:blipFill>
          <p:spPr>
            <a:xfrm>
              <a:off x="782948" y="4490093"/>
              <a:ext cx="1395776" cy="1290281"/>
            </a:xfrm>
            <a:prstGeom prst="rect">
              <a:avLst/>
            </a:prstGeom>
          </p:spPr>
        </p:pic>
        <p:pic>
          <p:nvPicPr>
            <p:cNvPr id="39" name="圖片 38"/>
            <p:cNvPicPr>
              <a:picLocks noChangeAspect="1"/>
            </p:cNvPicPr>
            <p:nvPr/>
          </p:nvPicPr>
          <p:blipFill>
            <a:blip r:embed="rId6"/>
            <a:stretch>
              <a:fillRect/>
            </a:stretch>
          </p:blipFill>
          <p:spPr>
            <a:xfrm>
              <a:off x="6227277" y="4549716"/>
              <a:ext cx="1297396" cy="1265558"/>
            </a:xfrm>
            <a:prstGeom prst="rect">
              <a:avLst/>
            </a:prstGeom>
          </p:spPr>
        </p:pic>
        <p:pic>
          <p:nvPicPr>
            <p:cNvPr id="40" name="圖片 39"/>
            <p:cNvPicPr>
              <a:picLocks noChangeAspect="1"/>
            </p:cNvPicPr>
            <p:nvPr/>
          </p:nvPicPr>
          <p:blipFill>
            <a:blip r:embed="rId8"/>
            <a:stretch>
              <a:fillRect/>
            </a:stretch>
          </p:blipFill>
          <p:spPr>
            <a:xfrm>
              <a:off x="2230183" y="4531333"/>
              <a:ext cx="1323975" cy="1257300"/>
            </a:xfrm>
            <a:prstGeom prst="rect">
              <a:avLst/>
            </a:prstGeom>
          </p:spPr>
        </p:pic>
        <p:pic>
          <p:nvPicPr>
            <p:cNvPr id="41" name="圖片 40"/>
            <p:cNvPicPr>
              <a:picLocks noChangeAspect="1"/>
            </p:cNvPicPr>
            <p:nvPr/>
          </p:nvPicPr>
          <p:blipFill>
            <a:blip r:embed="rId9"/>
            <a:stretch>
              <a:fillRect/>
            </a:stretch>
          </p:blipFill>
          <p:spPr>
            <a:xfrm>
              <a:off x="4925270" y="4507854"/>
              <a:ext cx="1325524" cy="1257299"/>
            </a:xfrm>
            <a:prstGeom prst="rect">
              <a:avLst/>
            </a:prstGeom>
          </p:spPr>
        </p:pic>
        <p:sp>
          <p:nvSpPr>
            <p:cNvPr id="42" name="文字方塊 41"/>
            <p:cNvSpPr txBox="1"/>
            <p:nvPr/>
          </p:nvSpPr>
          <p:spPr>
            <a:xfrm>
              <a:off x="7524673" y="4972082"/>
              <a:ext cx="940921" cy="523220"/>
            </a:xfrm>
            <a:prstGeom prst="rect">
              <a:avLst/>
            </a:prstGeom>
            <a:noFill/>
          </p:spPr>
          <p:txBody>
            <a:bodyPr wrap="square" rtlCol="0">
              <a:spAutoFit/>
            </a:bodyPr>
            <a:lstStyle/>
            <a:p>
              <a:r>
                <a:rPr lang="en-US" altLang="zh-TW" sz="2800" b="1" dirty="0"/>
                <a:t>…….</a:t>
              </a:r>
              <a:endParaRPr lang="zh-TW" altLang="en-US" sz="2800" b="1" dirty="0"/>
            </a:p>
          </p:txBody>
        </p:sp>
        <p:sp>
          <p:nvSpPr>
            <p:cNvPr id="43" name="文字方塊 42"/>
            <p:cNvSpPr txBox="1"/>
            <p:nvPr/>
          </p:nvSpPr>
          <p:spPr>
            <a:xfrm>
              <a:off x="1256994" y="5233692"/>
              <a:ext cx="1103312" cy="461665"/>
            </a:xfrm>
            <a:prstGeom prst="rect">
              <a:avLst/>
            </a:prstGeom>
            <a:noFill/>
          </p:spPr>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44" name="文字方塊 43"/>
            <p:cNvSpPr txBox="1"/>
            <p:nvPr/>
          </p:nvSpPr>
          <p:spPr>
            <a:xfrm>
              <a:off x="2644555" y="5249612"/>
              <a:ext cx="1103312" cy="461665"/>
            </a:xfrm>
            <a:prstGeom prst="rect">
              <a:avLst/>
            </a:prstGeom>
            <a:noFill/>
          </p:spPr>
          <p:txBody>
            <a:bodyPr wrap="square" rtlCol="0">
              <a:spAutoFit/>
            </a:bodyPr>
            <a:lstStyle/>
            <a:p>
              <a:pPr algn="ctr"/>
              <a:r>
                <a:rPr lang="en-US" altLang="zh-TW" sz="2400" dirty="0"/>
                <a:t>u</a:t>
              </a:r>
              <a:r>
                <a:rPr lang="en-US" altLang="zh-TW" sz="2400" baseline="30000" dirty="0"/>
                <a:t>2</a:t>
              </a:r>
              <a:endParaRPr lang="zh-TW" altLang="en-US" sz="2400" baseline="30000" dirty="0"/>
            </a:p>
          </p:txBody>
        </p:sp>
        <p:sp>
          <p:nvSpPr>
            <p:cNvPr id="45" name="文字方塊 44"/>
            <p:cNvSpPr txBox="1"/>
            <p:nvPr/>
          </p:nvSpPr>
          <p:spPr>
            <a:xfrm>
              <a:off x="3975631" y="5264469"/>
              <a:ext cx="1103312" cy="461665"/>
            </a:xfrm>
            <a:prstGeom prst="rect">
              <a:avLst/>
            </a:prstGeom>
            <a:noFill/>
          </p:spPr>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46" name="文字方塊 45"/>
            <p:cNvSpPr txBox="1"/>
            <p:nvPr/>
          </p:nvSpPr>
          <p:spPr>
            <a:xfrm>
              <a:off x="5415473" y="5293101"/>
              <a:ext cx="1103312" cy="461665"/>
            </a:xfrm>
            <a:prstGeom prst="rect">
              <a:avLst/>
            </a:prstGeom>
            <a:noFill/>
          </p:spPr>
          <p:txBody>
            <a:bodyPr wrap="square" rtlCol="0">
              <a:spAutoFit/>
            </a:bodyPr>
            <a:lstStyle/>
            <a:p>
              <a:pPr algn="ctr"/>
              <a:r>
                <a:rPr lang="en-US" altLang="zh-TW" sz="2400" dirty="0"/>
                <a:t>u</a:t>
              </a:r>
              <a:r>
                <a:rPr lang="en-US" altLang="zh-TW" sz="2400" baseline="30000" dirty="0"/>
                <a:t>4</a:t>
              </a:r>
              <a:endParaRPr lang="zh-TW" altLang="en-US" sz="2400" baseline="30000" dirty="0"/>
            </a:p>
          </p:txBody>
        </p:sp>
        <p:sp>
          <p:nvSpPr>
            <p:cNvPr id="47" name="文字方塊 46"/>
            <p:cNvSpPr txBox="1"/>
            <p:nvPr/>
          </p:nvSpPr>
          <p:spPr>
            <a:xfrm>
              <a:off x="6646781" y="5293100"/>
              <a:ext cx="1103312" cy="461665"/>
            </a:xfrm>
            <a:prstGeom prst="rect">
              <a:avLst/>
            </a:prstGeom>
            <a:noFill/>
          </p:spPr>
          <p:txBody>
            <a:bodyPr wrap="square" rtlCol="0">
              <a:spAutoFit/>
            </a:bodyPr>
            <a:lstStyle/>
            <a:p>
              <a:pPr algn="ctr"/>
              <a:r>
                <a:rPr lang="en-US" altLang="zh-TW" sz="2400" dirty="0"/>
                <a:t>u</a:t>
              </a:r>
              <a:r>
                <a:rPr lang="en-US" altLang="zh-TW" sz="2400" baseline="30000" dirty="0"/>
                <a:t>5</a:t>
              </a:r>
              <a:endParaRPr lang="zh-TW" altLang="en-US" sz="2400" baseline="30000" dirty="0"/>
            </a:p>
          </p:txBody>
        </p:sp>
      </p:grpSp>
      <mc:AlternateContent xmlns:mc="http://schemas.openxmlformats.org/markup-compatibility/2006" xmlns:a14="http://schemas.microsoft.com/office/drawing/2010/main">
        <mc:Choice Requires="a14">
          <p:sp>
            <p:nvSpPr>
              <p:cNvPr id="58" name="文字方塊 57"/>
              <p:cNvSpPr txBox="1"/>
              <p:nvPr/>
            </p:nvSpPr>
            <p:spPr>
              <a:xfrm>
                <a:off x="690079" y="5168585"/>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90079" y="5168585"/>
                <a:ext cx="5922044" cy="430887"/>
              </a:xfrm>
              <a:prstGeom prst="rect">
                <a:avLst/>
              </a:prstGeom>
              <a:blipFill>
                <a:blip r:embed="rId11"/>
                <a:stretch>
                  <a:fillRect/>
                </a:stretch>
              </a:blipFill>
            </p:spPr>
            <p:txBody>
              <a:bodyPr/>
              <a:lstStyle/>
              <a:p>
                <a:r>
                  <a:rPr lang="zh-TW" altLang="en-US">
                    <a:noFill/>
                  </a:rPr>
                  <a:t> </a:t>
                </a:r>
              </a:p>
            </p:txBody>
          </p:sp>
        </mc:Fallback>
      </mc:AlternateContent>
      <p:sp>
        <p:nvSpPr>
          <p:cNvPr id="59" name="文字方塊 58"/>
          <p:cNvSpPr txBox="1"/>
          <p:nvPr/>
        </p:nvSpPr>
        <p:spPr>
          <a:xfrm>
            <a:off x="474495" y="5645557"/>
            <a:ext cx="1597720" cy="830997"/>
          </a:xfrm>
          <a:prstGeom prst="rect">
            <a:avLst/>
          </a:prstGeom>
          <a:noFill/>
        </p:spPr>
        <p:txBody>
          <a:bodyPr wrap="square" rtlCol="0">
            <a:spAutoFit/>
          </a:bodyPr>
          <a:lstStyle/>
          <a:p>
            <a:r>
              <a:rPr lang="en-US" altLang="zh-TW" sz="2400" dirty="0"/>
              <a:t>Pixels in a digit image</a:t>
            </a:r>
            <a:endParaRPr lang="zh-TW" altLang="en-US" sz="2400" dirty="0"/>
          </a:p>
        </p:txBody>
      </p:sp>
      <p:sp>
        <p:nvSpPr>
          <p:cNvPr id="60" name="文字方塊 59"/>
          <p:cNvSpPr txBox="1"/>
          <p:nvPr/>
        </p:nvSpPr>
        <p:spPr>
          <a:xfrm>
            <a:off x="2416199" y="6061055"/>
            <a:ext cx="2922913" cy="461665"/>
          </a:xfrm>
          <a:prstGeom prst="rect">
            <a:avLst/>
          </a:prstGeom>
          <a:noFill/>
        </p:spPr>
        <p:txBody>
          <a:bodyPr wrap="square" rtlCol="0">
            <a:spAutoFit/>
          </a:bodyPr>
          <a:lstStyle/>
          <a:p>
            <a:pPr algn="ctr"/>
            <a:r>
              <a:rPr lang="en-US" altLang="zh-TW" sz="2400" dirty="0"/>
              <a:t>component</a:t>
            </a:r>
            <a:endParaRPr lang="zh-TW" altLang="en-US" sz="2400" dirty="0"/>
          </a:p>
        </p:txBody>
      </p:sp>
      <p:cxnSp>
        <p:nvCxnSpPr>
          <p:cNvPr id="61" name="直線單箭頭接點 60"/>
          <p:cNvCxnSpPr/>
          <p:nvPr/>
        </p:nvCxnSpPr>
        <p:spPr>
          <a:xfrm>
            <a:off x="2267049" y="5620057"/>
            <a:ext cx="860256"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3372494" y="5600587"/>
            <a:ext cx="280140"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4304049" y="5585020"/>
            <a:ext cx="826580" cy="53699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文字方塊 63"/>
              <p:cNvSpPr txBox="1"/>
              <p:nvPr/>
            </p:nvSpPr>
            <p:spPr>
              <a:xfrm>
                <a:off x="6421654" y="4993774"/>
                <a:ext cx="739946"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e>
                            <m:e>
                              <m:r>
                                <a:rPr lang="zh-TW" altLang="en-US" sz="2800" i="1" smtClean="0">
                                  <a:latin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e>
                          </m:eqArr>
                        </m:e>
                      </m:d>
                    </m:oMath>
                  </m:oMathPara>
                </a14:m>
                <a:endParaRPr lang="zh-TW" altLang="en-US" sz="28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6421654" y="4993774"/>
                <a:ext cx="739946" cy="1587422"/>
              </a:xfrm>
              <a:prstGeom prst="rect">
                <a:avLst/>
              </a:prstGeom>
              <a:blipFill>
                <a:blip r:embed="rId12"/>
                <a:stretch>
                  <a:fillRect/>
                </a:stretch>
              </a:blipFill>
            </p:spPr>
            <p:txBody>
              <a:bodyPr/>
              <a:lstStyle/>
              <a:p>
                <a:r>
                  <a:rPr lang="zh-TW" altLang="en-US">
                    <a:noFill/>
                  </a:rPr>
                  <a:t> </a:t>
                </a:r>
              </a:p>
            </p:txBody>
          </p:sp>
        </mc:Fallback>
      </mc:AlternateContent>
      <p:sp>
        <p:nvSpPr>
          <p:cNvPr id="65" name="文字方塊 64"/>
          <p:cNvSpPr txBox="1"/>
          <p:nvPr/>
        </p:nvSpPr>
        <p:spPr>
          <a:xfrm>
            <a:off x="7099590" y="5371986"/>
            <a:ext cx="1877378" cy="830997"/>
          </a:xfrm>
          <a:prstGeom prst="rect">
            <a:avLst/>
          </a:prstGeom>
          <a:noFill/>
        </p:spPr>
        <p:txBody>
          <a:bodyPr wrap="square" rtlCol="0">
            <a:spAutoFit/>
          </a:bodyPr>
          <a:lstStyle/>
          <a:p>
            <a:r>
              <a:rPr lang="en-US" altLang="zh-TW" sz="2400" dirty="0"/>
              <a:t>Represent a digit image</a:t>
            </a:r>
            <a:endParaRPr lang="zh-TW" altLang="en-US" sz="2400" dirty="0"/>
          </a:p>
        </p:txBody>
      </p:sp>
      <p:sp>
        <p:nvSpPr>
          <p:cNvPr id="3" name="文字方塊 2"/>
          <p:cNvSpPr txBox="1"/>
          <p:nvPr/>
        </p:nvSpPr>
        <p:spPr>
          <a:xfrm>
            <a:off x="284086" y="1505550"/>
            <a:ext cx="2672621" cy="461665"/>
          </a:xfrm>
          <a:prstGeom prst="rect">
            <a:avLst/>
          </a:prstGeom>
          <a:noFill/>
        </p:spPr>
        <p:txBody>
          <a:bodyPr wrap="square" rtlCol="0">
            <a:spAutoFit/>
          </a:bodyPr>
          <a:lstStyle/>
          <a:p>
            <a:r>
              <a:rPr lang="en-US" altLang="zh-TW" sz="2400" dirty="0"/>
              <a:t>Basic Component:</a:t>
            </a:r>
            <a:endParaRPr lang="zh-TW" altLang="en-US" sz="2400" dirty="0"/>
          </a:p>
        </p:txBody>
      </p:sp>
      <p:sp>
        <p:nvSpPr>
          <p:cNvPr id="8" name="文字方塊 7"/>
          <p:cNvSpPr txBox="1"/>
          <p:nvPr/>
        </p:nvSpPr>
        <p:spPr>
          <a:xfrm>
            <a:off x="2139332" y="2085945"/>
            <a:ext cx="42625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35" name="文字方塊 34"/>
          <p:cNvSpPr txBox="1"/>
          <p:nvPr/>
        </p:nvSpPr>
        <p:spPr>
          <a:xfrm>
            <a:off x="3603629" y="20753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8" name="文字方塊 47"/>
          <p:cNvSpPr txBox="1"/>
          <p:nvPr/>
        </p:nvSpPr>
        <p:spPr>
          <a:xfrm>
            <a:off x="4904074"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9" name="文字方塊 48"/>
          <p:cNvSpPr txBox="1"/>
          <p:nvPr/>
        </p:nvSpPr>
        <p:spPr>
          <a:xfrm>
            <a:off x="6304211" y="207492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50" name="文字方塊 49"/>
          <p:cNvSpPr txBox="1"/>
          <p:nvPr/>
        </p:nvSpPr>
        <p:spPr>
          <a:xfrm>
            <a:off x="7606218"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51" name="文字方塊 50"/>
              <p:cNvSpPr txBox="1"/>
              <p:nvPr/>
            </p:nvSpPr>
            <p:spPr>
              <a:xfrm>
                <a:off x="310666" y="3063475"/>
                <a:ext cx="454292" cy="2059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i="1" smtClean="0">
                                  <a:latin typeface="Cambria Math" panose="02040503050406030204" pitchFamily="18" charset="0"/>
                                </a:rPr>
                                <m:t>1</m:t>
                              </m:r>
                            </m:e>
                            <m:e>
                              <m:r>
                                <a:rPr lang="en-US" altLang="zh-TW" sz="240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ea typeface="Cambria Math" panose="02040503050406030204" pitchFamily="18" charset="0"/>
                                </a:rPr>
                                <m:t>⋮</m:t>
                              </m:r>
                            </m:e>
                          </m:eqArr>
                        </m:e>
                      </m:d>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10666" y="3063475"/>
                <a:ext cx="454292" cy="2059025"/>
              </a:xfrm>
              <a:prstGeom prst="rect">
                <a:avLst/>
              </a:prstGeom>
              <a:blipFill>
                <a:blip r:embed="rId13"/>
                <a:stretch>
                  <a:fillRect/>
                </a:stretch>
              </a:blipFill>
            </p:spPr>
            <p:txBody>
              <a:bodyPr/>
              <a:lstStyle/>
              <a:p>
                <a:r>
                  <a:rPr lang="zh-TW" altLang="en-US">
                    <a:noFill/>
                  </a:rPr>
                  <a:t> </a:t>
                </a:r>
              </a:p>
            </p:txBody>
          </p:sp>
        </mc:Fallback>
      </mc:AlternateContent>
      <p:sp>
        <p:nvSpPr>
          <p:cNvPr id="52" name="文字方塊 51"/>
          <p:cNvSpPr txBox="1"/>
          <p:nvPr/>
        </p:nvSpPr>
        <p:spPr>
          <a:xfrm>
            <a:off x="3976324" y="4302590"/>
            <a:ext cx="522035"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53" name="文字方塊 52"/>
          <p:cNvSpPr txBox="1"/>
          <p:nvPr/>
        </p:nvSpPr>
        <p:spPr>
          <a:xfrm>
            <a:off x="5811113" y="4302591"/>
            <a:ext cx="51859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54" name="文字方塊 53"/>
          <p:cNvSpPr txBox="1"/>
          <p:nvPr/>
        </p:nvSpPr>
        <p:spPr>
          <a:xfrm>
            <a:off x="7831072" y="4286481"/>
            <a:ext cx="447197"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5</a:t>
            </a:r>
            <a:endParaRPr lang="zh-TW" altLang="en-US" sz="2400" baseline="30000" dirty="0"/>
          </a:p>
        </p:txBody>
      </p:sp>
      <p:sp>
        <p:nvSpPr>
          <p:cNvPr id="55" name="文字方塊 54"/>
          <p:cNvSpPr txBox="1"/>
          <p:nvPr/>
        </p:nvSpPr>
        <p:spPr>
          <a:xfrm>
            <a:off x="2758359" y="3443021"/>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6" name="文字方塊 55"/>
          <p:cNvSpPr txBox="1"/>
          <p:nvPr/>
        </p:nvSpPr>
        <p:spPr>
          <a:xfrm>
            <a:off x="4741552" y="3432645"/>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7" name="文字方塊 56"/>
          <p:cNvSpPr txBox="1"/>
          <p:nvPr/>
        </p:nvSpPr>
        <p:spPr>
          <a:xfrm>
            <a:off x="6675695" y="3425209"/>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Tree>
    <p:extLst>
      <p:ext uri="{BB962C8B-B14F-4D97-AF65-F5344CB8AC3E}">
        <p14:creationId xmlns:p14="http://schemas.microsoft.com/office/powerpoint/2010/main" val="17961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58" grpId="0"/>
      <p:bldP spid="59" grpId="0"/>
      <p:bldP spid="60" grpId="0"/>
      <p:bldP spid="64" grpId="0"/>
      <p:bldP spid="65" grpId="0"/>
      <p:bldP spid="8" grpId="0" animBg="1"/>
      <p:bldP spid="35" grpId="0" animBg="1"/>
      <p:bldP spid="48" grpId="0" animBg="1"/>
      <p:bldP spid="49" grpId="0" animBg="1"/>
      <p:bldP spid="50" grpId="0" animBg="1"/>
      <p:bldP spid="51" grpId="0"/>
      <p:bldP spid="52"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Another Point of View</a:t>
            </a:r>
            <a:endParaRPr lang="zh-TW" altLang="en-US" dirty="0"/>
          </a:p>
        </p:txBody>
      </p:sp>
      <mc:AlternateContent xmlns:mc="http://schemas.openxmlformats.org/markup-compatibility/2006" xmlns:a14="http://schemas.microsoft.com/office/drawing/2010/main">
        <mc:Choice Requires="a14">
          <p:sp>
            <p:nvSpPr>
              <p:cNvPr id="25" name="文字方塊 24"/>
              <p:cNvSpPr txBox="1"/>
              <p:nvPr/>
            </p:nvSpPr>
            <p:spPr>
              <a:xfrm>
                <a:off x="1469080" y="2915734"/>
                <a:ext cx="6492418" cy="1443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min</m:t>
                              </m:r>
                            </m:e>
                            <m:lim>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lim>
                          </m:limLow>
                        </m:fName>
                        <m:e>
                          <m:nary>
                            <m:naryPr>
                              <m:chr m:val="∑"/>
                              <m:subHide m:val="on"/>
                              <m:supHide m:val="on"/>
                              <m:ctrlPr>
                                <a:rPr lang="en-US" altLang="zh-TW" sz="2800" i="1">
                                  <a:latin typeface="Cambria Math" panose="02040503050406030204" pitchFamily="18" charset="0"/>
                                </a:rPr>
                              </m:ctrlPr>
                            </m:naryPr>
                            <m:sub/>
                            <m:sup/>
                            <m:e>
                              <m:sSub>
                                <m:sSubPr>
                                  <m:ctrlPr>
                                    <a:rPr lang="en-US" altLang="zh-TW" sz="2800" i="1">
                                      <a:latin typeface="Cambria Math" panose="02040503050406030204" pitchFamily="18" charset="0"/>
                                    </a:rPr>
                                  </m:ctrlPr>
                                </m:sSubPr>
                                <m:e>
                                  <m:d>
                                    <m:dPr>
                                      <m:begChr m:val="‖"/>
                                      <m:endChr m:val="‖"/>
                                      <m:ctrlPr>
                                        <a:rPr lang="en-US" altLang="zh-TW" sz="2800" i="1">
                                          <a:latin typeface="Cambria Math" panose="02040503050406030204" pitchFamily="18" charset="0"/>
                                        </a:rPr>
                                      </m:ctrlPr>
                                    </m:dPr>
                                    <m:e>
                                      <m:d>
                                        <m:dPr>
                                          <m:ctrlPr>
                                            <a:rPr lang="en-US" altLang="zh-TW" sz="2800" i="1" smtClean="0">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e>
                                      </m:d>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nary>
                                            <m:naryPr>
                                              <m:chr m:val="∑"/>
                                              <m:ctrlPr>
                                                <a:rPr lang="zh-TW" altLang="en-US" sz="2800" i="1">
                                                  <a:latin typeface="Cambria Math" panose="02040503050406030204" pitchFamily="18" charset="0"/>
                                                </a:rPr>
                                              </m:ctrlPr>
                                            </m:naryPr>
                                            <m:sub>
                                              <m:r>
                                                <m:rPr>
                                                  <m:brk m:alnAt="23"/>
                                                </m:rPr>
                                                <a:rPr lang="en-US" altLang="zh-TW" sz="2800" i="1">
                                                  <a:latin typeface="Cambria Math" panose="02040503050406030204" pitchFamily="18" charset="0"/>
                                                </a:rPr>
                                                <m:t>𝑘</m:t>
                                              </m:r>
                                              <m:r>
                                                <a:rPr lang="en-US" altLang="zh-TW" sz="2800" i="1">
                                                  <a:latin typeface="Cambria Math" panose="02040503050406030204" pitchFamily="18" charset="0"/>
                                                </a:rPr>
                                                <m:t>=1</m:t>
                                              </m:r>
                                            </m:sub>
                                            <m:sup>
                                              <m:r>
                                                <a:rPr lang="en-US" altLang="zh-TW" sz="2800" i="1">
                                                  <a:latin typeface="Cambria Math" panose="02040503050406030204" pitchFamily="18" charset="0"/>
                                                </a:rPr>
                                                <m:t>𝐾</m:t>
                                              </m:r>
                                            </m:sup>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i="1">
                                                      <a:latin typeface="Cambria Math" panose="02040503050406030204" pitchFamily="18" charset="0"/>
                                                    </a:rPr>
                                                    <m:t>𝑘</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𝑘</m:t>
                                                  </m:r>
                                                </m:sup>
                                              </m:sSup>
                                            </m:e>
                                          </m:nary>
                                        </m:e>
                                      </m:d>
                                    </m:e>
                                  </m:d>
                                </m:e>
                                <m:sub>
                                  <m:r>
                                    <a:rPr lang="en-US" altLang="zh-TW" sz="2800" i="1">
                                      <a:latin typeface="Cambria Math" panose="02040503050406030204" pitchFamily="18" charset="0"/>
                                    </a:rPr>
                                    <m:t>2</m:t>
                                  </m:r>
                                </m:sub>
                              </m:sSub>
                            </m:e>
                          </m:nary>
                        </m:e>
                      </m:func>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469080" y="2915734"/>
                <a:ext cx="6492418" cy="1443280"/>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28650" y="4902275"/>
                <a:ext cx="2743572" cy="1767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a:latin typeface="Cambria Math" panose="02040503050406030204" pitchFamily="18" charset="0"/>
                                </a:rPr>
                              </m:ctrlPr>
                            </m:eqArr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2</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𝐾</m:t>
                                  </m:r>
                                </m:sub>
                              </m:sSub>
                            </m:e>
                          </m:eqArr>
                        </m:e>
                      </m:d>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eqArr>
                            <m:eqArrPr>
                              <m:ctrlPr>
                                <a:rPr lang="en-US" altLang="zh-TW" sz="2800" i="1">
                                  <a:latin typeface="Cambria Math" panose="02040503050406030204" pitchFamily="18" charset="0"/>
                                </a:rPr>
                              </m:ctrlPr>
                            </m:eqArrPr>
                            <m:e>
                              <m:sSup>
                                <m:sSupPr>
                                  <m:ctrlPr>
                                    <a:rPr lang="en-US" altLang="zh-TW" sz="2800" i="1" smtClean="0">
                                      <a:latin typeface="Cambria Math" panose="02040503050406030204" pitchFamily="18" charset="0"/>
                                    </a:rPr>
                                  </m:ctrlPr>
                                </m:sSupPr>
                                <m:e>
                                  <m:d>
                                    <m:dPr>
                                      <m:ctrlPr>
                                        <a:rPr lang="en-US" altLang="zh-TW" sz="2800" i="1" smtClean="0">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e>
                                  </m:d>
                                </m:e>
                                <m:sup>
                                  <m:r>
                                    <m:rPr>
                                      <m:sty m:val="p"/>
                                    </m:rPr>
                                    <a:rPr lang="en-US" altLang="zh-TW" sz="2800" i="1">
                                      <a:latin typeface="Cambria Math" panose="02040503050406030204" pitchFamily="18" charset="0"/>
                                    </a:rPr>
                                    <m:t>T</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e>
                                  </m:d>
                                </m:e>
                                <m:sup>
                                  <m:r>
                                    <m:rPr>
                                      <m:sty m:val="p"/>
                                    </m:rPr>
                                    <a:rPr lang="en-US" altLang="zh-TW" sz="2800" i="1">
                                      <a:latin typeface="Cambria Math" panose="02040503050406030204" pitchFamily="18" charset="0"/>
                                    </a:rPr>
                                    <m:t>T</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𝐾</m:t>
                                          </m:r>
                                        </m:sub>
                                      </m:sSub>
                                    </m:e>
                                  </m:d>
                                </m:e>
                                <m:sup>
                                  <m:r>
                                    <m:rPr>
                                      <m:sty m:val="p"/>
                                    </m:rPr>
                                    <a:rPr lang="en-US" altLang="zh-TW" sz="2800" i="1">
                                      <a:latin typeface="Cambria Math" panose="02040503050406030204" pitchFamily="18" charset="0"/>
                                    </a:rPr>
                                    <m:t>T</m:t>
                                  </m:r>
                                </m:sup>
                              </m:sSup>
                            </m:e>
                          </m:eqArr>
                        </m:e>
                      </m:d>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28650" y="4902275"/>
                <a:ext cx="2743572" cy="176798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1727721" y="4368447"/>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1727721" y="4368447"/>
                <a:ext cx="1271374" cy="430887"/>
              </a:xfrm>
              <a:prstGeom prst="rect">
                <a:avLst/>
              </a:prstGeom>
              <a:blipFill>
                <a:blip r:embed="rId4"/>
                <a:stretch>
                  <a:fillRect/>
                </a:stretch>
              </a:blipFill>
            </p:spPr>
            <p:txBody>
              <a:bodyPr/>
              <a:lstStyle/>
              <a:p>
                <a:r>
                  <a:rPr lang="zh-TW" altLang="en-US">
                    <a:noFill/>
                  </a:rPr>
                  <a:t> </a:t>
                </a:r>
              </a:p>
            </p:txBody>
          </p:sp>
        </mc:Fallback>
      </mc:AlternateContent>
      <p:sp>
        <p:nvSpPr>
          <p:cNvPr id="31" name="矩形 30"/>
          <p:cNvSpPr/>
          <p:nvPr/>
        </p:nvSpPr>
        <p:spPr>
          <a:xfrm>
            <a:off x="4770607" y="6287270"/>
            <a:ext cx="4354077" cy="461665"/>
          </a:xfrm>
          <a:prstGeom prst="rect">
            <a:avLst/>
          </a:prstGeom>
        </p:spPr>
        <p:txBody>
          <a:bodyPr wrap="none">
            <a:spAutoFit/>
          </a:bodyPr>
          <a:lstStyle/>
          <a:p>
            <a:r>
              <a:rPr lang="en-US" altLang="zh-TW" sz="2400" dirty="0"/>
              <a:t>Proof in [Bishop, Chapter 12.1.2]</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3614170" y="4902275"/>
                <a:ext cx="5071135" cy="1384995"/>
              </a:xfrm>
              <a:prstGeom prst="rect">
                <a:avLst/>
              </a:prstGeom>
              <a:noFill/>
            </p:spPr>
            <p:txBody>
              <a:bodyPr wrap="square" rtlCol="0">
                <a:spAutoFit/>
              </a:bodyPr>
              <a:lstStyle/>
              <a:p>
                <a14:m>
                  <m:oMath xmlns:m="http://schemas.openxmlformats.org/officeDocument/2006/math">
                    <m:d>
                      <m:dPr>
                        <m:begChr m:val="{"/>
                        <m:endChr m:val="}"/>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𝐾</m:t>
                            </m:r>
                          </m:sup>
                        </m:sSup>
                      </m:e>
                    </m:d>
                  </m:oMath>
                </a14:m>
                <a:r>
                  <a:rPr lang="en-US" altLang="zh-TW" sz="2800" dirty="0"/>
                  <a:t> (from PCA) is the component </a:t>
                </a:r>
                <a14:m>
                  <m:oMath xmlns:m="http://schemas.openxmlformats.org/officeDocument/2006/math">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oMath>
                </a14:m>
                <a:r>
                  <a:rPr lang="en-US" altLang="zh-TW" sz="2800" dirty="0"/>
                  <a:t> minimizing L </a:t>
                </a:r>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614170" y="4902275"/>
                <a:ext cx="5071135" cy="1384995"/>
              </a:xfrm>
              <a:prstGeom prst="rect">
                <a:avLst/>
              </a:prstGeom>
              <a:blipFill>
                <a:blip r:embed="rId5"/>
                <a:stretch>
                  <a:fillRect l="-2524" t="-3965" r="-1683" b="-118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43417" y="140847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43417" y="1408470"/>
                <a:ext cx="808458" cy="430887"/>
              </a:xfrm>
              <a:prstGeom prst="rect">
                <a:avLst/>
              </a:prstGeom>
              <a:blipFill>
                <a:blip r:embed="rId6"/>
                <a:stretch>
                  <a:fillRect/>
                </a:stretch>
              </a:blipFill>
            </p:spPr>
            <p:txBody>
              <a:bodyPr/>
              <a:lstStyle/>
              <a:p>
                <a:r>
                  <a:rPr lang="zh-TW" altLang="en-US">
                    <a:noFill/>
                  </a:rPr>
                  <a:t> </a:t>
                </a:r>
              </a:p>
            </p:txBody>
          </p:sp>
        </mc:Fallback>
      </mc:AlternateContent>
      <p:cxnSp>
        <p:nvCxnSpPr>
          <p:cNvPr id="6" name="直線接點 5"/>
          <p:cNvCxnSpPr/>
          <p:nvPr/>
        </p:nvCxnSpPr>
        <p:spPr>
          <a:xfrm>
            <a:off x="1838049" y="206055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1860967" y="175292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7119647" y="175227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5142" y="209473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4066" y="231074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4066" y="2310748"/>
                <a:ext cx="4871239" cy="461665"/>
              </a:xfrm>
              <a:prstGeom prst="rect">
                <a:avLst/>
              </a:prstGeom>
              <a:blipFill>
                <a:blip r:embed="rId7"/>
                <a:stretch>
                  <a:fillRect l="-1125" t="-10390" r="-2500" b="-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249685" y="4331193"/>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49685" y="4331193"/>
                <a:ext cx="808458" cy="430887"/>
              </a:xfrm>
              <a:prstGeom prst="rect">
                <a:avLst/>
              </a:prstGeom>
              <a:blipFill>
                <a:blip r:embed="rId8"/>
                <a:stretch>
                  <a:fillRect/>
                </a:stretch>
              </a:blipFill>
            </p:spPr>
            <p:txBody>
              <a:bodyPr/>
              <a:lstStyle/>
              <a:p>
                <a:r>
                  <a:rPr lang="zh-TW" altLang="en-US">
                    <a:noFill/>
                  </a:rPr>
                  <a:t> </a:t>
                </a:r>
              </a:p>
            </p:txBody>
          </p:sp>
        </mc:Fallback>
      </mc:AlternateContent>
      <p:cxnSp>
        <p:nvCxnSpPr>
          <p:cNvPr id="15" name="直線接點 14"/>
          <p:cNvCxnSpPr/>
          <p:nvPr/>
        </p:nvCxnSpPr>
        <p:spPr>
          <a:xfrm>
            <a:off x="5805714" y="4301184"/>
            <a:ext cx="1771585"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415128" y="4342972"/>
            <a:ext cx="1422921" cy="461665"/>
          </a:xfrm>
          <a:prstGeom prst="rect">
            <a:avLst/>
          </a:prstGeom>
          <a:noFill/>
        </p:spPr>
        <p:txBody>
          <a:bodyPr wrap="square" rtlCol="0">
            <a:spAutoFit/>
          </a:bodyP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994641" y="140847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994641" y="1408471"/>
                <a:ext cx="592204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221351" y="243632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1221351" y="2436329"/>
                <a:ext cx="2296013" cy="461665"/>
              </a:xfrm>
              <a:prstGeom prst="rect">
                <a:avLst/>
              </a:prstGeom>
              <a:blipFill>
                <a:blip r:embed="rId10"/>
                <a:stretch>
                  <a:fillRect t="-4000" r="-2387" b="-18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6180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13" grpId="0"/>
      <p:bldP spid="8" grpId="0"/>
      <p:bldP spid="9" grpId="0" animBg="1"/>
      <p:bldP spid="23" grpId="0"/>
      <p:bldP spid="17"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546383" y="28452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546383" y="284520"/>
                <a:ext cx="808458" cy="430887"/>
              </a:xfrm>
              <a:prstGeom prst="rect">
                <a:avLst/>
              </a:prstGeom>
              <a:blipFill>
                <a:blip r:embed="rId3"/>
                <a:stretch>
                  <a:fillRect/>
                </a:stretch>
              </a:blipFill>
            </p:spPr>
            <p:txBody>
              <a:bodyPr/>
              <a:lstStyle/>
              <a:p>
                <a:r>
                  <a:rPr lang="zh-TW" altLang="en-US">
                    <a:noFill/>
                  </a:rPr>
                  <a:t> </a:t>
                </a:r>
              </a:p>
            </p:txBody>
          </p:sp>
        </mc:Fallback>
      </mc:AlternateContent>
      <p:cxnSp>
        <p:nvCxnSpPr>
          <p:cNvPr id="5" name="直線接點 4"/>
          <p:cNvCxnSpPr/>
          <p:nvPr/>
        </p:nvCxnSpPr>
        <p:spPr>
          <a:xfrm>
            <a:off x="1841015" y="93660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1863933" y="62897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7122613" y="62832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8108" y="97078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7032" y="118679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7032" y="1186798"/>
                <a:ext cx="4871239" cy="461665"/>
              </a:xfrm>
              <a:prstGeom prst="rect">
                <a:avLst/>
              </a:prstGeom>
              <a:blipFill>
                <a:blip r:embed="rId4"/>
                <a:stretch>
                  <a:fillRect l="-1000" t="-10526" r="-262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997607" y="28452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997607" y="284521"/>
                <a:ext cx="5922044"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24317" y="131237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224317" y="1312379"/>
                <a:ext cx="2296013" cy="461665"/>
              </a:xfrm>
              <a:prstGeom prst="rect">
                <a:avLst/>
              </a:prstGeom>
              <a:blipFill>
                <a:blip r:embed="rId6"/>
                <a:stretch>
                  <a:fillRect t="-3947" r="-2394"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722056" y="2022184"/>
                <a:ext cx="3608615" cy="3735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1</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722056" y="2022184"/>
                <a:ext cx="3608615" cy="373564"/>
              </a:xfrm>
              <a:prstGeom prst="rect">
                <a:avLst/>
              </a:prstGeom>
              <a:blipFill>
                <a:blip r:embed="rId7"/>
                <a:stretch>
                  <a:fillRect l="-2200" t="-163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722056" y="2547990"/>
                <a:ext cx="3608615" cy="374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722056" y="2547990"/>
                <a:ext cx="3608615" cy="374333"/>
              </a:xfrm>
              <a:prstGeom prst="rect">
                <a:avLst/>
              </a:prstGeom>
              <a:blipFill>
                <a:blip r:embed="rId8"/>
                <a:stretch>
                  <a:fillRect l="-22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2722056" y="3076752"/>
                <a:ext cx="3608615" cy="3761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2722056" y="3076752"/>
                <a:ext cx="3608615" cy="376193"/>
              </a:xfrm>
              <a:prstGeom prst="rect">
                <a:avLst/>
              </a:prstGeom>
              <a:blipFill>
                <a:blip r:embed="rId9"/>
                <a:stretch>
                  <a:fillRect l="-2200" t="-1639" b="-16393"/>
                </a:stretch>
              </a:blipFill>
            </p:spPr>
            <p:txBody>
              <a:bodyPr/>
              <a:lstStyle/>
              <a:p>
                <a:r>
                  <a:rPr lang="zh-TW" altLang="en-US">
                    <a:noFill/>
                  </a:rPr>
                  <a:t> </a:t>
                </a:r>
              </a:p>
            </p:txBody>
          </p:sp>
        </mc:Fallback>
      </mc:AlternateContent>
      <p:sp>
        <p:nvSpPr>
          <p:cNvPr id="15" name="文字方塊 14"/>
          <p:cNvSpPr txBox="1"/>
          <p:nvPr/>
        </p:nvSpPr>
        <p:spPr>
          <a:xfrm rot="5400000">
            <a:off x="4165038" y="3630111"/>
            <a:ext cx="735833" cy="523220"/>
          </a:xfrm>
          <a:prstGeom prst="rect">
            <a:avLst/>
          </a:prstGeom>
          <a:noFill/>
        </p:spPr>
        <p:txBody>
          <a:bodyPr wrap="square" rtlCol="0">
            <a:spAutoFit/>
          </a:bodyPr>
          <a:lstStyle/>
          <a:p>
            <a:r>
              <a:rPr lang="en-US" altLang="zh-TW" sz="2800" dirty="0"/>
              <a:t>……</a:t>
            </a:r>
            <a:endParaRPr lang="zh-TW" altLang="en-US" sz="2800" dirty="0"/>
          </a:p>
        </p:txBody>
      </p:sp>
      <p:sp>
        <p:nvSpPr>
          <p:cNvPr id="16" name="矩形 15"/>
          <p:cNvSpPr/>
          <p:nvPr/>
        </p:nvSpPr>
        <p:spPr>
          <a:xfrm>
            <a:off x="997607" y="4319661"/>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6410780" y="4542480"/>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206436"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5" name="文字方塊 34"/>
              <p:cNvSpPr txBox="1"/>
              <p:nvPr/>
            </p:nvSpPr>
            <p:spPr>
              <a:xfrm>
                <a:off x="3605897" y="495984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605897" y="495984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39" name="矩形 38"/>
          <p:cNvSpPr/>
          <p:nvPr/>
        </p:nvSpPr>
        <p:spPr>
          <a:xfrm>
            <a:off x="168406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0" name="矩形 39"/>
          <p:cNvSpPr/>
          <p:nvPr/>
        </p:nvSpPr>
        <p:spPr>
          <a:xfrm>
            <a:off x="216114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2" name="文字方塊 41"/>
          <p:cNvSpPr txBox="1"/>
          <p:nvPr/>
        </p:nvSpPr>
        <p:spPr>
          <a:xfrm rot="10800000">
            <a:off x="2546843" y="5057483"/>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矩形 42"/>
          <p:cNvSpPr/>
          <p:nvPr/>
        </p:nvSpPr>
        <p:spPr>
          <a:xfrm>
            <a:off x="4227663" y="4343317"/>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438486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47" name="文字方塊 46"/>
          <p:cNvSpPr txBox="1"/>
          <p:nvPr/>
        </p:nvSpPr>
        <p:spPr>
          <a:xfrm rot="10800000">
            <a:off x="5367782" y="5116459"/>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8" name="文字方塊 47"/>
              <p:cNvSpPr txBox="1"/>
              <p:nvPr/>
            </p:nvSpPr>
            <p:spPr>
              <a:xfrm>
                <a:off x="6533009" y="5117779"/>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533009" y="5117779"/>
                <a:ext cx="434868" cy="373564"/>
              </a:xfrm>
              <a:prstGeom prst="rect">
                <a:avLst/>
              </a:prstGeom>
              <a:blipFill>
                <a:blip r:embed="rId11"/>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533009" y="4661058"/>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533009" y="4661058"/>
                <a:ext cx="434868" cy="373564"/>
              </a:xfrm>
              <a:prstGeom prst="rect">
                <a:avLst/>
              </a:prstGeom>
              <a:blipFill>
                <a:blip r:embed="rId12"/>
                <a:stretch>
                  <a:fillRect l="-1389" t="-1613" b="-14516"/>
                </a:stretch>
              </a:blipFill>
            </p:spPr>
            <p:txBody>
              <a:bodyPr/>
              <a:lstStyle/>
              <a:p>
                <a:r>
                  <a:rPr lang="zh-TW" altLang="en-US">
                    <a:noFill/>
                  </a:rPr>
                  <a:t> </a:t>
                </a:r>
              </a:p>
            </p:txBody>
          </p:sp>
        </mc:Fallback>
      </mc:AlternateContent>
      <p:sp>
        <p:nvSpPr>
          <p:cNvPr id="50" name="文字方塊 49"/>
          <p:cNvSpPr txBox="1"/>
          <p:nvPr/>
        </p:nvSpPr>
        <p:spPr>
          <a:xfrm rot="5400000">
            <a:off x="6488181"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1" name="文字方塊 50"/>
              <p:cNvSpPr txBox="1"/>
              <p:nvPr/>
            </p:nvSpPr>
            <p:spPr>
              <a:xfrm>
                <a:off x="7029355" y="5095481"/>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7029355" y="5095481"/>
                <a:ext cx="434868" cy="374333"/>
              </a:xfrm>
              <a:prstGeom prst="rect">
                <a:avLst/>
              </a:prstGeom>
              <a:blipFill>
                <a:blip r:embed="rId1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7029355" y="4638760"/>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7029355" y="4638760"/>
                <a:ext cx="434868" cy="373628"/>
              </a:xfrm>
              <a:prstGeom prst="rect">
                <a:avLst/>
              </a:prstGeom>
              <a:blipFill>
                <a:blip r:embed="rId14"/>
                <a:stretch>
                  <a:fillRect l="-1389" b="-14516"/>
                </a:stretch>
              </a:blipFill>
            </p:spPr>
            <p:txBody>
              <a:bodyPr/>
              <a:lstStyle/>
              <a:p>
                <a:r>
                  <a:rPr lang="zh-TW" altLang="en-US">
                    <a:noFill/>
                  </a:rPr>
                  <a:t> </a:t>
                </a:r>
              </a:p>
            </p:txBody>
          </p:sp>
        </mc:Fallback>
      </mc:AlternateContent>
      <p:sp>
        <p:nvSpPr>
          <p:cNvPr id="53" name="文字方塊 52"/>
          <p:cNvSpPr txBox="1"/>
          <p:nvPr/>
        </p:nvSpPr>
        <p:spPr>
          <a:xfrm rot="5400000">
            <a:off x="6984527" y="538857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4" name="文字方塊 53"/>
              <p:cNvSpPr txBox="1"/>
              <p:nvPr/>
            </p:nvSpPr>
            <p:spPr>
              <a:xfrm>
                <a:off x="7537970" y="5117779"/>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537970" y="5117779"/>
                <a:ext cx="434868" cy="376193"/>
              </a:xfrm>
              <a:prstGeom prst="rect">
                <a:avLst/>
              </a:prstGeom>
              <a:blipFill>
                <a:blip r:embed="rId15"/>
                <a:stretch>
                  <a:fillRect l="-2778"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7537970" y="4661058"/>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7537970" y="4661058"/>
                <a:ext cx="434868" cy="375424"/>
              </a:xfrm>
              <a:prstGeom prst="rect">
                <a:avLst/>
              </a:prstGeom>
              <a:blipFill>
                <a:blip r:embed="rId16"/>
                <a:stretch>
                  <a:fillRect l="-2778" t="-1613" b="-14516"/>
                </a:stretch>
              </a:blipFill>
            </p:spPr>
            <p:txBody>
              <a:bodyPr/>
              <a:lstStyle/>
              <a:p>
                <a:r>
                  <a:rPr lang="zh-TW" altLang="en-US">
                    <a:noFill/>
                  </a:rPr>
                  <a:t> </a:t>
                </a:r>
              </a:p>
            </p:txBody>
          </p:sp>
        </mc:Fallback>
      </mc:AlternateContent>
      <p:sp>
        <p:nvSpPr>
          <p:cNvPr id="56" name="文字方塊 55"/>
          <p:cNvSpPr txBox="1"/>
          <p:nvPr/>
        </p:nvSpPr>
        <p:spPr>
          <a:xfrm rot="5400000">
            <a:off x="7493142"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7" name="文字方塊 36"/>
          <p:cNvSpPr txBox="1"/>
          <p:nvPr/>
        </p:nvSpPr>
        <p:spPr>
          <a:xfrm>
            <a:off x="3028470" y="5405242"/>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3" name="文字方塊 22"/>
          <p:cNvSpPr txBox="1"/>
          <p:nvPr/>
        </p:nvSpPr>
        <p:spPr>
          <a:xfrm>
            <a:off x="1440603" y="5556432"/>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57" name="矩形 56"/>
          <p:cNvSpPr/>
          <p:nvPr/>
        </p:nvSpPr>
        <p:spPr>
          <a:xfrm>
            <a:off x="499338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p:cxnSp>
        <p:nvCxnSpPr>
          <p:cNvPr id="59" name="直線接點 58"/>
          <p:cNvCxnSpPr/>
          <p:nvPr/>
        </p:nvCxnSpPr>
        <p:spPr>
          <a:xfrm>
            <a:off x="2712531" y="2386223"/>
            <a:ext cx="9019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4271420"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3958629"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5239498"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4926707"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20" idx="0"/>
          </p:cNvCxnSpPr>
          <p:nvPr/>
        </p:nvCxnSpPr>
        <p:spPr>
          <a:xfrm flipH="1">
            <a:off x="1383954" y="2395748"/>
            <a:ext cx="1412956" cy="21241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15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8" grpId="0" animBg="1"/>
      <p:bldP spid="20" grpId="0" animBg="1"/>
      <p:bldP spid="35" grpId="0"/>
      <p:bldP spid="39" grpId="0" animBg="1"/>
      <p:bldP spid="40" grpId="0" animBg="1"/>
      <p:bldP spid="42" grpId="0"/>
      <p:bldP spid="43" grpId="0" animBg="1"/>
      <p:bldP spid="44" grpId="0" animBg="1"/>
      <p:bldP spid="47" grpId="0"/>
      <p:bldP spid="48" grpId="0" animBg="1"/>
      <p:bldP spid="49" grpId="0" animBg="1"/>
      <p:bldP spid="50" grpId="0"/>
      <p:bldP spid="51" grpId="0" animBg="1"/>
      <p:bldP spid="52" grpId="0" animBg="1"/>
      <p:bldP spid="53" grpId="0"/>
      <p:bldP spid="54" grpId="0" animBg="1"/>
      <p:bldP spid="55" grpId="0" animBg="1"/>
      <p:bldP spid="56" grpId="0"/>
      <p:bldP spid="37" grpId="0" animBg="1"/>
      <p:bldP spid="23"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2594" y="861073"/>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465767" y="1083892"/>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61423"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 name="文字方塊 6"/>
              <p:cNvSpPr txBox="1"/>
              <p:nvPr/>
            </p:nvSpPr>
            <p:spPr>
              <a:xfrm>
                <a:off x="3390795" y="3626314"/>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390795" y="3626314"/>
                <a:ext cx="346249" cy="430887"/>
              </a:xfrm>
              <a:prstGeom prst="rect">
                <a:avLst/>
              </a:prstGeom>
              <a:blipFill>
                <a:blip r:embed="rId2"/>
                <a:stretch>
                  <a:fillRect/>
                </a:stretch>
              </a:blipFill>
            </p:spPr>
            <p:txBody>
              <a:bodyPr/>
              <a:lstStyle/>
              <a:p>
                <a:r>
                  <a:rPr lang="zh-TW" altLang="en-US">
                    <a:noFill/>
                  </a:rPr>
                  <a:t> </a:t>
                </a:r>
              </a:p>
            </p:txBody>
          </p:sp>
        </mc:Fallback>
      </mc:AlternateContent>
      <p:sp>
        <p:nvSpPr>
          <p:cNvPr id="8" name="矩形 7"/>
          <p:cNvSpPr/>
          <p:nvPr/>
        </p:nvSpPr>
        <p:spPr>
          <a:xfrm>
            <a:off x="173904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9" name="矩形 8"/>
          <p:cNvSpPr/>
          <p:nvPr/>
        </p:nvSpPr>
        <p:spPr>
          <a:xfrm>
            <a:off x="221612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10" name="文字方塊 9"/>
          <p:cNvSpPr txBox="1"/>
          <p:nvPr/>
        </p:nvSpPr>
        <p:spPr>
          <a:xfrm rot="10800000">
            <a:off x="2601830" y="1598895"/>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矩形 10"/>
          <p:cNvSpPr/>
          <p:nvPr/>
        </p:nvSpPr>
        <p:spPr>
          <a:xfrm>
            <a:off x="4282650" y="884729"/>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3985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13" name="文字方塊 12"/>
          <p:cNvSpPr txBox="1"/>
          <p:nvPr/>
        </p:nvSpPr>
        <p:spPr>
          <a:xfrm rot="10800000">
            <a:off x="5422769" y="1657871"/>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4" name="文字方塊 13"/>
              <p:cNvSpPr txBox="1"/>
              <p:nvPr/>
            </p:nvSpPr>
            <p:spPr>
              <a:xfrm>
                <a:off x="6587996" y="1659191"/>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587996" y="1659191"/>
                <a:ext cx="434868" cy="373564"/>
              </a:xfrm>
              <a:prstGeom prst="rect">
                <a:avLst/>
              </a:prstGeom>
              <a:blipFill>
                <a:blip r:embed="rId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587996" y="1202470"/>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587996" y="1202470"/>
                <a:ext cx="434868" cy="373564"/>
              </a:xfrm>
              <a:prstGeom prst="rect">
                <a:avLst/>
              </a:prstGeom>
              <a:blipFill>
                <a:blip r:embed="rId4"/>
                <a:stretch>
                  <a:fillRect l="-1389" b="-12698"/>
                </a:stretch>
              </a:blipFill>
            </p:spPr>
            <p:txBody>
              <a:bodyPr/>
              <a:lstStyle/>
              <a:p>
                <a:r>
                  <a:rPr lang="zh-TW" altLang="en-US">
                    <a:noFill/>
                  </a:rPr>
                  <a:t> </a:t>
                </a:r>
              </a:p>
            </p:txBody>
          </p:sp>
        </mc:Fallback>
      </mc:AlternateContent>
      <p:sp>
        <p:nvSpPr>
          <p:cNvPr id="16" name="文字方塊 15"/>
          <p:cNvSpPr txBox="1"/>
          <p:nvPr/>
        </p:nvSpPr>
        <p:spPr>
          <a:xfrm rot="5400000">
            <a:off x="6543168"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7" name="文字方塊 16"/>
              <p:cNvSpPr txBox="1"/>
              <p:nvPr/>
            </p:nvSpPr>
            <p:spPr>
              <a:xfrm>
                <a:off x="7084342" y="1636893"/>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084342" y="1636893"/>
                <a:ext cx="434868" cy="374333"/>
              </a:xfrm>
              <a:prstGeom prst="rect">
                <a:avLst/>
              </a:prstGeom>
              <a:blipFill>
                <a:blip r:embed="rId5"/>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7084342" y="1180172"/>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7084342" y="1180172"/>
                <a:ext cx="434868" cy="373628"/>
              </a:xfrm>
              <a:prstGeom prst="rect">
                <a:avLst/>
              </a:prstGeom>
              <a:blipFill>
                <a:blip r:embed="rId6"/>
                <a:stretch>
                  <a:fillRect l="-1389" t="-1613" b="-14516"/>
                </a:stretch>
              </a:blipFill>
            </p:spPr>
            <p:txBody>
              <a:bodyPr/>
              <a:lstStyle/>
              <a:p>
                <a:r>
                  <a:rPr lang="zh-TW" altLang="en-US">
                    <a:noFill/>
                  </a:rPr>
                  <a:t> </a:t>
                </a:r>
              </a:p>
            </p:txBody>
          </p:sp>
        </mc:Fallback>
      </mc:AlternateContent>
      <p:sp>
        <p:nvSpPr>
          <p:cNvPr id="19" name="文字方塊 18"/>
          <p:cNvSpPr txBox="1"/>
          <p:nvPr/>
        </p:nvSpPr>
        <p:spPr>
          <a:xfrm rot="5400000">
            <a:off x="7039514" y="1929982"/>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7592957" y="1659191"/>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7592957" y="1659191"/>
                <a:ext cx="434868" cy="376193"/>
              </a:xfrm>
              <a:prstGeom prst="rect">
                <a:avLst/>
              </a:prstGeom>
              <a:blipFill>
                <a:blip r:embed="rId7"/>
                <a:stretch>
                  <a:fillRect l="-2778" b="-1269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592957" y="1202470"/>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592957" y="1202470"/>
                <a:ext cx="434868" cy="375424"/>
              </a:xfrm>
              <a:prstGeom prst="rect">
                <a:avLst/>
              </a:prstGeom>
              <a:blipFill>
                <a:blip r:embed="rId8"/>
                <a:stretch>
                  <a:fillRect l="-2778" b="-12698"/>
                </a:stretch>
              </a:blipFill>
            </p:spPr>
            <p:txBody>
              <a:bodyPr/>
              <a:lstStyle/>
              <a:p>
                <a:r>
                  <a:rPr lang="zh-TW" altLang="en-US">
                    <a:noFill/>
                  </a:rPr>
                  <a:t> </a:t>
                </a:r>
              </a:p>
            </p:txBody>
          </p:sp>
        </mc:Fallback>
      </mc:AlternateContent>
      <p:sp>
        <p:nvSpPr>
          <p:cNvPr id="22" name="文字方塊 21"/>
          <p:cNvSpPr txBox="1"/>
          <p:nvPr/>
        </p:nvSpPr>
        <p:spPr>
          <a:xfrm rot="5400000">
            <a:off x="7548129"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3083457" y="1946654"/>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4" name="文字方塊 23"/>
          <p:cNvSpPr txBox="1"/>
          <p:nvPr/>
        </p:nvSpPr>
        <p:spPr>
          <a:xfrm>
            <a:off x="1495590" y="2097844"/>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25" name="矩形 24"/>
          <p:cNvSpPr/>
          <p:nvPr/>
        </p:nvSpPr>
        <p:spPr>
          <a:xfrm>
            <a:off x="504837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mc:AlternateContent xmlns:mc="http://schemas.openxmlformats.org/markup-compatibility/2006" xmlns:a14="http://schemas.microsoft.com/office/drawing/2010/main">
        <mc:Choice Requires="a14">
          <p:sp>
            <p:nvSpPr>
              <p:cNvPr id="26" name="文字方塊 25"/>
              <p:cNvSpPr txBox="1"/>
              <p:nvPr/>
            </p:nvSpPr>
            <p:spPr>
              <a:xfrm>
                <a:off x="967417" y="256139"/>
                <a:ext cx="989374" cy="37356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967417" y="256139"/>
                <a:ext cx="989374" cy="373564"/>
              </a:xfrm>
              <a:prstGeom prst="rect">
                <a:avLst/>
              </a:prstGeom>
              <a:blipFill>
                <a:blip r:embed="rId9"/>
                <a:stretch>
                  <a:fillRect l="-617" r="-39506"/>
                </a:stretch>
              </a:blipFill>
            </p:spPr>
            <p:txBody>
              <a:bodyPr/>
              <a:lstStyle/>
              <a:p>
                <a:r>
                  <a:rPr lang="zh-TW" altLang="en-US">
                    <a:noFill/>
                  </a:rPr>
                  <a:t> </a:t>
                </a:r>
              </a:p>
            </p:txBody>
          </p:sp>
        </mc:Fallback>
      </mc:AlternateContent>
      <p:cxnSp>
        <p:nvCxnSpPr>
          <p:cNvPr id="27" name="直線單箭頭接點 26"/>
          <p:cNvCxnSpPr>
            <a:endCxn id="6" idx="0"/>
          </p:cNvCxnSpPr>
          <p:nvPr/>
        </p:nvCxnSpPr>
        <p:spPr>
          <a:xfrm flipH="1">
            <a:off x="1438941" y="595798"/>
            <a:ext cx="4639" cy="4655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261" y="5831450"/>
            <a:ext cx="9271068" cy="830997"/>
          </a:xfrm>
          <a:prstGeom prst="rect">
            <a:avLst/>
          </a:prstGeom>
        </p:spPr>
        <p:txBody>
          <a:bodyPr wrap="square">
            <a:spAutoFit/>
          </a:bodyPr>
          <a:lstStyle/>
          <a:p>
            <a:r>
              <a:rPr lang="en-US" altLang="zh-TW" sz="2400" dirty="0"/>
              <a:t>SVD: </a:t>
            </a:r>
          </a:p>
          <a:p>
            <a:r>
              <a:rPr lang="zh-TW" altLang="en-US" sz="2400" dirty="0"/>
              <a:t>http://speech.ee.ntu.edu.tw/~tlkagk/courses/LA_2016/Lecture/SVD.pdf</a:t>
            </a:r>
          </a:p>
        </p:txBody>
      </p:sp>
      <p:sp>
        <p:nvSpPr>
          <p:cNvPr id="30" name="矩形 29"/>
          <p:cNvSpPr/>
          <p:nvPr/>
        </p:nvSpPr>
        <p:spPr>
          <a:xfrm>
            <a:off x="1925125" y="3183310"/>
            <a:ext cx="1187355" cy="13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X</a:t>
            </a:r>
            <a:endParaRPr lang="zh-TW" altLang="en-US" sz="2800" dirty="0"/>
          </a:p>
        </p:txBody>
      </p:sp>
      <p:sp>
        <p:nvSpPr>
          <p:cNvPr id="31" name="矩形 30"/>
          <p:cNvSpPr/>
          <p:nvPr/>
        </p:nvSpPr>
        <p:spPr>
          <a:xfrm>
            <a:off x="3974217" y="3141839"/>
            <a:ext cx="931265" cy="1392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U</a:t>
            </a:r>
            <a:endParaRPr lang="zh-TW" altLang="en-US" sz="2800" baseline="-25000" dirty="0"/>
          </a:p>
        </p:txBody>
      </p:sp>
      <p:sp>
        <p:nvSpPr>
          <p:cNvPr id="32" name="矩形 31"/>
          <p:cNvSpPr/>
          <p:nvPr/>
        </p:nvSpPr>
        <p:spPr>
          <a:xfrm>
            <a:off x="5027328" y="3162860"/>
            <a:ext cx="771098" cy="717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800" dirty="0"/>
              <a:t>∑</a:t>
            </a:r>
          </a:p>
        </p:txBody>
      </p:sp>
      <p:sp>
        <p:nvSpPr>
          <p:cNvPr id="33" name="矩形 32"/>
          <p:cNvSpPr/>
          <p:nvPr/>
        </p:nvSpPr>
        <p:spPr>
          <a:xfrm>
            <a:off x="5997092" y="3162860"/>
            <a:ext cx="1199866" cy="705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V</a:t>
            </a:r>
            <a:endParaRPr lang="zh-TW" altLang="en-US" sz="2800" baseline="30000" dirty="0"/>
          </a:p>
        </p:txBody>
      </p:sp>
      <p:sp>
        <p:nvSpPr>
          <p:cNvPr id="35" name="文字方塊 34"/>
          <p:cNvSpPr txBox="1"/>
          <p:nvPr/>
        </p:nvSpPr>
        <p:spPr>
          <a:xfrm>
            <a:off x="2020658" y="2721645"/>
            <a:ext cx="996287" cy="461665"/>
          </a:xfrm>
          <a:prstGeom prst="rect">
            <a:avLst/>
          </a:prstGeom>
          <a:noFill/>
        </p:spPr>
        <p:txBody>
          <a:bodyPr wrap="square" rtlCol="0">
            <a:spAutoFit/>
          </a:bodyPr>
          <a:lstStyle/>
          <a:p>
            <a:pPr algn="ctr"/>
            <a:r>
              <a:rPr lang="en-US" altLang="zh-TW" sz="2400" dirty="0"/>
              <a:t>M x N</a:t>
            </a:r>
            <a:endParaRPr lang="zh-TW" altLang="en-US" sz="2400" dirty="0"/>
          </a:p>
        </p:txBody>
      </p:sp>
      <p:sp>
        <p:nvSpPr>
          <p:cNvPr id="36" name="文字方塊 35"/>
          <p:cNvSpPr txBox="1"/>
          <p:nvPr/>
        </p:nvSpPr>
        <p:spPr>
          <a:xfrm>
            <a:off x="4914733" y="2749548"/>
            <a:ext cx="996287" cy="461665"/>
          </a:xfrm>
          <a:prstGeom prst="rect">
            <a:avLst/>
          </a:prstGeom>
          <a:noFill/>
        </p:spPr>
        <p:txBody>
          <a:bodyPr wrap="square" rtlCol="0">
            <a:spAutoFit/>
          </a:bodyPr>
          <a:lstStyle/>
          <a:p>
            <a:pPr algn="ctr"/>
            <a:r>
              <a:rPr lang="en-US" altLang="zh-TW" sz="2400" dirty="0"/>
              <a:t>K x K</a:t>
            </a:r>
            <a:endParaRPr lang="zh-TW" altLang="en-US" sz="2400" dirty="0"/>
          </a:p>
        </p:txBody>
      </p:sp>
      <p:sp>
        <p:nvSpPr>
          <p:cNvPr id="37" name="文字方塊 36"/>
          <p:cNvSpPr txBox="1"/>
          <p:nvPr/>
        </p:nvSpPr>
        <p:spPr>
          <a:xfrm>
            <a:off x="6083528" y="2714714"/>
            <a:ext cx="996287" cy="461665"/>
          </a:xfrm>
          <a:prstGeom prst="rect">
            <a:avLst/>
          </a:prstGeom>
          <a:noFill/>
        </p:spPr>
        <p:txBody>
          <a:bodyPr wrap="square" rtlCol="0">
            <a:spAutoFit/>
          </a:bodyPr>
          <a:lstStyle/>
          <a:p>
            <a:pPr algn="ctr"/>
            <a:r>
              <a:rPr lang="en-US" altLang="zh-TW" sz="2400" dirty="0"/>
              <a:t>K x N</a:t>
            </a:r>
            <a:endParaRPr lang="zh-TW" altLang="en-US" sz="2400" dirty="0"/>
          </a:p>
        </p:txBody>
      </p:sp>
      <p:sp>
        <p:nvSpPr>
          <p:cNvPr id="38" name="文字方塊 37"/>
          <p:cNvSpPr txBox="1"/>
          <p:nvPr/>
        </p:nvSpPr>
        <p:spPr>
          <a:xfrm>
            <a:off x="3938946" y="2713578"/>
            <a:ext cx="996287" cy="461665"/>
          </a:xfrm>
          <a:prstGeom prst="rect">
            <a:avLst/>
          </a:prstGeom>
          <a:noFill/>
        </p:spPr>
        <p:txBody>
          <a:bodyPr wrap="square" rtlCol="0">
            <a:spAutoFit/>
          </a:bodyPr>
          <a:lstStyle/>
          <a:p>
            <a:pPr algn="ctr"/>
            <a:r>
              <a:rPr lang="en-US" altLang="zh-TW" sz="2400" dirty="0"/>
              <a:t>M x K</a:t>
            </a:r>
            <a:endParaRPr lang="zh-TW" altLang="en-US" sz="2400" dirty="0"/>
          </a:p>
        </p:txBody>
      </p:sp>
      <mc:AlternateContent xmlns:mc="http://schemas.openxmlformats.org/markup-compatibility/2006" xmlns:a14="http://schemas.microsoft.com/office/drawing/2010/main">
        <mc:Choice Requires="a14">
          <p:sp>
            <p:nvSpPr>
              <p:cNvPr id="40" name="文字方塊 39"/>
              <p:cNvSpPr txBox="1"/>
              <p:nvPr/>
            </p:nvSpPr>
            <p:spPr>
              <a:xfrm>
                <a:off x="3610624" y="148859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3610624" y="148859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41" name="文字方塊 40"/>
          <p:cNvSpPr txBox="1"/>
          <p:nvPr/>
        </p:nvSpPr>
        <p:spPr>
          <a:xfrm>
            <a:off x="967417" y="4616014"/>
            <a:ext cx="7265825" cy="830997"/>
          </a:xfrm>
          <a:prstGeom prst="rect">
            <a:avLst/>
          </a:prstGeom>
          <a:noFill/>
        </p:spPr>
        <p:txBody>
          <a:bodyPr wrap="square" rtlCol="0">
            <a:spAutoFit/>
          </a:bodyPr>
          <a:lstStyle/>
          <a:p>
            <a:r>
              <a:rPr lang="en-US" altLang="zh-TW" sz="2400" dirty="0"/>
              <a:t>K columns of U: a set of orthonormal eigen vectors corresponding to the K largest eigenvalues of XX</a:t>
            </a:r>
            <a:r>
              <a:rPr lang="en-US" altLang="zh-TW" sz="2400" baseline="30000" dirty="0"/>
              <a:t>T</a:t>
            </a:r>
            <a:r>
              <a:rPr lang="en-US" altLang="zh-TW" sz="2400" dirty="0"/>
              <a:t> </a:t>
            </a:r>
            <a:endParaRPr lang="zh-TW" altLang="en-US" sz="2400" dirty="0"/>
          </a:p>
        </p:txBody>
      </p:sp>
      <p:sp>
        <p:nvSpPr>
          <p:cNvPr id="42" name="矩形 41"/>
          <p:cNvSpPr/>
          <p:nvPr/>
        </p:nvSpPr>
        <p:spPr>
          <a:xfrm>
            <a:off x="4905482" y="5501478"/>
            <a:ext cx="3740567" cy="521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This is the solution of PCA</a:t>
            </a:r>
            <a:endParaRPr lang="zh-TW" altLang="en-US" sz="2400" dirty="0"/>
          </a:p>
        </p:txBody>
      </p:sp>
    </p:spTree>
    <p:extLst>
      <p:ext uri="{BB962C8B-B14F-4D97-AF65-F5344CB8AC3E}">
        <p14:creationId xmlns:p14="http://schemas.microsoft.com/office/powerpoint/2010/main" val="35463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1" grpId="0" animBg="1"/>
      <p:bldP spid="32" grpId="0" animBg="1"/>
      <p:bldP spid="33" grpId="0" animBg="1"/>
      <p:bldP spid="35" grpId="0"/>
      <p:bldP spid="36" grpId="0"/>
      <p:bldP spid="37" grpId="0"/>
      <p:bldP spid="38" grpId="0"/>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5" name="文字方塊 14"/>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3"/>
                <a:stretch>
                  <a:fillRect l="-1204" t="-10526" b="-28947"/>
                </a:stretch>
              </a:blipFill>
            </p:spPr>
            <p:txBody>
              <a:bodyPr/>
              <a:lstStyle/>
              <a:p>
                <a:r>
                  <a:rPr lang="zh-TW" altLang="en-US">
                    <a:noFill/>
                  </a:rPr>
                  <a:t> </a:t>
                </a:r>
              </a:p>
            </p:txBody>
          </p:sp>
        </mc:Fallback>
      </mc:AlternateContent>
      <p:sp>
        <p:nvSpPr>
          <p:cNvPr id="16" name="文字方塊 15"/>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17" name="文字方塊 16"/>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4"/>
                <a:stretch>
                  <a:fillRect b="-2597"/>
                </a:stretch>
              </a:blipFill>
            </p:spPr>
            <p:txBody>
              <a:bodyPr/>
              <a:lstStyle/>
              <a:p>
                <a:r>
                  <a:rPr lang="zh-TW" altLang="en-US">
                    <a:noFill/>
                  </a:rPr>
                  <a:t> </a:t>
                </a:r>
              </a:p>
            </p:txBody>
          </p:sp>
        </mc:Fallback>
      </mc:AlternateContent>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1876930" y="3632988"/>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1876930" y="3632988"/>
                <a:ext cx="451342" cy="372859"/>
              </a:xfrm>
              <a:prstGeom prst="rect">
                <a:avLst/>
              </a:prstGeom>
              <a:blipFill>
                <a:blip r:embed="rId8"/>
                <a:stretch>
                  <a:fillRect l="-945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1876930" y="4417402"/>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1876930" y="4417402"/>
                <a:ext cx="451341" cy="373564"/>
              </a:xfrm>
              <a:prstGeom prst="rect">
                <a:avLst/>
              </a:prstGeom>
              <a:blipFill>
                <a:blip r:embed="rId9"/>
                <a:stretch>
                  <a:fillRect l="-9459" t="-163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1879129" y="5049965"/>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1879129" y="5049965"/>
                <a:ext cx="451341" cy="375424"/>
              </a:xfrm>
              <a:prstGeom prst="rect">
                <a:avLst/>
              </a:prstGeom>
              <a:blipFill>
                <a:blip r:embed="rId10"/>
                <a:stretch>
                  <a:fillRect l="-8108" r="-5405"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3715473" y="3840077"/>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15473" y="3840077"/>
                <a:ext cx="603169" cy="46820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5"/>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6"/>
                <a:stretch>
                  <a:fillRect/>
                </a:stretch>
              </a:blipFill>
            </p:spPr>
            <p:txBody>
              <a:bodyPr/>
              <a:lstStyle/>
              <a:p>
                <a:r>
                  <a:rPr lang="zh-TW" altLang="en-US">
                    <a:noFill/>
                  </a:rPr>
                  <a:t> </a:t>
                </a:r>
              </a:p>
            </p:txBody>
          </p:sp>
        </mc:Fallback>
      </mc:AlternateContent>
      <p:sp>
        <p:nvSpPr>
          <p:cNvPr id="74" name="箭號: 左-右雙向 73"/>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5" name="文字方塊 74"/>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17"/>
                <a:stretch>
                  <a:fillRect r="-381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8"/>
                <a:stretch>
                  <a:fillRect r="-38158"/>
                </a:stretch>
              </a:blipFill>
            </p:spPr>
            <p:txBody>
              <a:bodyPr/>
              <a:lstStyle/>
              <a:p>
                <a:r>
                  <a:rPr lang="zh-TW" altLang="en-US">
                    <a:noFill/>
                  </a:rPr>
                  <a:t> </a:t>
                </a:r>
              </a:p>
            </p:txBody>
          </p:sp>
        </mc:Fallback>
      </mc:AlternateContent>
      <p:sp>
        <p:nvSpPr>
          <p:cNvPr id="77" name="左大括弧 76"/>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7477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7" grpId="0"/>
      <p:bldP spid="58" grpId="0"/>
      <p:bldP spid="59" grpId="0"/>
      <p:bldP spid="60" grpId="0"/>
      <p:bldP spid="72" grpId="0"/>
      <p:bldP spid="73" grpId="0"/>
      <p:bldP spid="74" grpId="0" animBg="1"/>
      <p:bldP spid="75" grpId="0"/>
      <p:bldP spid="76" grpId="0"/>
      <p:bldP spid="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582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7" grpId="0"/>
      <p:bldP spid="68"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332073" y="1800114"/>
            <a:ext cx="8569036" cy="1938992"/>
          </a:xfrm>
          <a:prstGeom prst="rect">
            <a:avLst/>
          </a:prstGeom>
        </p:spPr>
        <p:txBody>
          <a:bodyPr wrap="square">
            <a:spAutoFit/>
          </a:bodyPr>
          <a:lstStyle/>
          <a:p>
            <a:r>
              <a:rPr lang="en-US" altLang="zh-TW" sz="2400" dirty="0">
                <a:solidFill>
                  <a:srgbClr val="383838"/>
                </a:solidFill>
                <a:latin typeface="Source Sans Pro"/>
              </a:rPr>
              <a:t>“We expect unsupervised learning to become far more important in the longer term. Human and animal learning is largely unsupervised: we discover the structure of the world by observing it, not by being told the name of every object.”</a:t>
            </a:r>
            <a:r>
              <a:rPr lang="en-US" altLang="zh-TW" sz="2400" dirty="0"/>
              <a:t/>
            </a:r>
            <a:br>
              <a:rPr lang="en-US" altLang="zh-TW" sz="2400" dirty="0"/>
            </a:br>
            <a:r>
              <a:rPr lang="en-US" altLang="zh-TW" sz="2400" dirty="0">
                <a:solidFill>
                  <a:srgbClr val="383838"/>
                </a:solidFill>
                <a:latin typeface="Source Sans Pro"/>
              </a:rPr>
              <a:t>– </a:t>
            </a:r>
            <a:r>
              <a:rPr lang="en-US" altLang="zh-TW" sz="2400" dirty="0" err="1">
                <a:solidFill>
                  <a:srgbClr val="383838"/>
                </a:solidFill>
                <a:latin typeface="Source Sans Pro"/>
              </a:rPr>
              <a:t>LeCun</a:t>
            </a:r>
            <a:r>
              <a:rPr lang="en-US" altLang="zh-TW" sz="2400" dirty="0">
                <a:solidFill>
                  <a:srgbClr val="383838"/>
                </a:solidFill>
                <a:latin typeface="Source Sans Pro"/>
              </a:rPr>
              <a:t>, </a:t>
            </a:r>
            <a:r>
              <a:rPr lang="en-US" altLang="zh-TW" sz="2400" dirty="0" err="1">
                <a:solidFill>
                  <a:srgbClr val="383838"/>
                </a:solidFill>
                <a:latin typeface="Source Sans Pro"/>
              </a:rPr>
              <a:t>Bengio</a:t>
            </a:r>
            <a:r>
              <a:rPr lang="en-US" altLang="zh-TW" sz="2400" dirty="0">
                <a:solidFill>
                  <a:srgbClr val="383838"/>
                </a:solidFill>
                <a:latin typeface="Source Sans Pro"/>
              </a:rPr>
              <a:t>, Hinton, Nature 2015</a:t>
            </a:r>
            <a:endParaRPr lang="zh-TW" altLang="en-US" sz="2400" dirty="0"/>
          </a:p>
        </p:txBody>
      </p:sp>
      <p:sp>
        <p:nvSpPr>
          <p:cNvPr id="5" name="矩形 4"/>
          <p:cNvSpPr/>
          <p:nvPr/>
        </p:nvSpPr>
        <p:spPr>
          <a:xfrm>
            <a:off x="332073" y="3870977"/>
            <a:ext cx="8797636" cy="2677656"/>
          </a:xfrm>
          <a:prstGeom prst="rect">
            <a:avLst/>
          </a:prstGeom>
        </p:spPr>
        <p:txBody>
          <a:bodyPr wrap="square">
            <a:spAutoFit/>
          </a:bodyPr>
          <a:lstStyle/>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Yann LeCun</a:t>
            </a: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March 14, 2016</a:t>
            </a:r>
            <a:r>
              <a:rPr lang="en-US" altLang="zh-TW" sz="2400" dirty="0">
                <a:solidFill>
                  <a:srgbClr val="1D2129"/>
                </a:solidFill>
                <a:latin typeface="Helvetica" panose="020B0604020202020204" pitchFamily="34" charset="0"/>
              </a:rPr>
              <a:t> (Facebook)</a:t>
            </a:r>
            <a:endParaRPr lang="zh-TW" altLang="zh-TW" sz="2400" dirty="0">
              <a:solidFill>
                <a:srgbClr val="1D2129"/>
              </a:solidFill>
              <a:latin typeface="Helvetica" panose="020B0604020202020204" pitchFamily="34"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9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字方塊 74"/>
              <p:cNvSpPr txBox="1"/>
              <p:nvPr/>
            </p:nvSpPr>
            <p:spPr>
              <a:xfrm>
                <a:off x="4660338" y="3724370"/>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4660338" y="3724370"/>
                <a:ext cx="451342" cy="372859"/>
              </a:xfrm>
              <a:prstGeom prst="rect">
                <a:avLst/>
              </a:prstGeom>
              <a:blipFill>
                <a:blip r:embed="rId23"/>
                <a:stretch>
                  <a:fillRect l="-8000"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4660338" y="4349648"/>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660338" y="4349648"/>
                <a:ext cx="451341" cy="373564"/>
              </a:xfrm>
              <a:prstGeom prst="rect">
                <a:avLst/>
              </a:prstGeom>
              <a:blipFill>
                <a:blip r:embed="rId24"/>
                <a:stretch>
                  <a:fillRect l="-8000" t="-1639"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660338" y="4964010"/>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660338" y="4964010"/>
                <a:ext cx="451341" cy="375424"/>
              </a:xfrm>
              <a:prstGeom prst="rect">
                <a:avLst/>
              </a:prstGeom>
              <a:blipFill>
                <a:blip r:embed="rId25"/>
                <a:stretch>
                  <a:fillRect l="-8000" r="-4000" b="-1451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581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21137" y="3959105"/>
            <a:ext cx="1753104" cy="1636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00311" y="5049966"/>
            <a:ext cx="1773930" cy="544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3906251" y="5595396"/>
            <a:ext cx="1767990" cy="545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p:cNvSpPr txBox="1"/>
              <p:nvPr/>
            </p:nvSpPr>
            <p:spPr>
              <a:xfrm>
                <a:off x="5261851" y="4174108"/>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5261851" y="4174108"/>
                <a:ext cx="457946" cy="373628"/>
              </a:xfrm>
              <a:prstGeom prst="rect">
                <a:avLst/>
              </a:prstGeom>
              <a:blipFill>
                <a:blip r:embed="rId23"/>
                <a:stretch>
                  <a:fillRect l="-8000" t="-1639"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5153221" y="5162462"/>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5153221" y="5162462"/>
                <a:ext cx="457946" cy="374333"/>
              </a:xfrm>
              <a:prstGeom prst="rect">
                <a:avLst/>
              </a:prstGeom>
              <a:blipFill>
                <a:blip r:embed="rId24"/>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4899837" y="6064152"/>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4899837" y="6064152"/>
                <a:ext cx="457946" cy="376193"/>
              </a:xfrm>
              <a:prstGeom prst="rect">
                <a:avLst/>
              </a:prstGeom>
              <a:blipFill>
                <a:blip r:embed="rId25"/>
                <a:stretch>
                  <a:fillRect l="-9333" r="-5333" b="-16393"/>
                </a:stretch>
              </a:blipFill>
            </p:spPr>
            <p:txBody>
              <a:bodyPr/>
              <a:lstStyle/>
              <a:p>
                <a:r>
                  <a:rPr lang="zh-TW" altLang="en-US">
                    <a:noFill/>
                  </a:rPr>
                  <a:t> </a:t>
                </a:r>
              </a:p>
            </p:txBody>
          </p:sp>
        </mc:Fallback>
      </mc:AlternateContent>
      <p:sp>
        <p:nvSpPr>
          <p:cNvPr id="69" name="箭號: 左-右雙向 68"/>
          <p:cNvSpPr/>
          <p:nvPr/>
        </p:nvSpPr>
        <p:spPr>
          <a:xfrm>
            <a:off x="6446986" y="4594403"/>
            <a:ext cx="1446245" cy="56805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0" name="文字方塊 69"/>
          <p:cNvSpPr txBox="1"/>
          <p:nvPr/>
        </p:nvSpPr>
        <p:spPr>
          <a:xfrm>
            <a:off x="6428462" y="3841879"/>
            <a:ext cx="1479540" cy="830997"/>
          </a:xfrm>
          <a:prstGeom prst="rect">
            <a:avLst/>
          </a:prstGeom>
          <a:noFill/>
        </p:spPr>
        <p:txBody>
          <a:bodyPr wrap="square" rtlCol="0">
            <a:spAutoFit/>
          </a:bodyPr>
          <a:lstStyle/>
          <a:p>
            <a:pPr algn="ctr"/>
            <a:r>
              <a:rPr lang="en-US" altLang="zh-TW" sz="2400" dirty="0"/>
              <a:t>Minimize error</a:t>
            </a:r>
            <a:endParaRPr lang="zh-TW" altLang="en-US" sz="2400" dirty="0"/>
          </a:p>
        </p:txBody>
      </p:sp>
      <p:sp>
        <p:nvSpPr>
          <p:cNvPr id="71" name="文字方塊 70"/>
          <p:cNvSpPr txBox="1"/>
          <p:nvPr/>
        </p:nvSpPr>
        <p:spPr>
          <a:xfrm>
            <a:off x="6449068" y="5486060"/>
            <a:ext cx="145893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Gradient Descent?</a:t>
            </a:r>
            <a:endParaRPr lang="zh-TW" altLang="en-US" sz="2400" dirty="0"/>
          </a:p>
        </p:txBody>
      </p:sp>
      <mc:AlternateContent xmlns:mc="http://schemas.openxmlformats.org/markup-compatibility/2006" xmlns:a14="http://schemas.microsoft.com/office/drawing/2010/main">
        <mc:Choice Requires="a14">
          <p:sp>
            <p:nvSpPr>
              <p:cNvPr id="78" name="文字方塊 77"/>
              <p:cNvSpPr txBox="1"/>
              <p:nvPr/>
            </p:nvSpPr>
            <p:spPr>
              <a:xfrm>
                <a:off x="7926526" y="4652807"/>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7926526" y="4652807"/>
                <a:ext cx="926942" cy="369332"/>
              </a:xfrm>
              <a:prstGeom prst="rect">
                <a:avLst/>
              </a:prstGeom>
              <a:blipFill>
                <a:blip r:embed="rId26"/>
                <a:stretch>
                  <a:fillRect r="-38158"/>
                </a:stretch>
              </a:blipFill>
            </p:spPr>
            <p:txBody>
              <a:bodyPr/>
              <a:lstStyle/>
              <a:p>
                <a:r>
                  <a:rPr lang="zh-TW" altLang="en-US">
                    <a:noFill/>
                  </a:rPr>
                  <a:t> </a:t>
                </a:r>
              </a:p>
            </p:txBody>
          </p:sp>
        </mc:Fallback>
      </mc:AlternateContent>
      <p:sp>
        <p:nvSpPr>
          <p:cNvPr id="79" name="文字方塊 78"/>
          <p:cNvSpPr txBox="1"/>
          <p:nvPr/>
        </p:nvSpPr>
        <p:spPr>
          <a:xfrm>
            <a:off x="2457874" y="3051688"/>
            <a:ext cx="207889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It can be deep.</a:t>
            </a:r>
            <a:endParaRPr lang="zh-TW" altLang="en-US" sz="2400" dirty="0"/>
          </a:p>
        </p:txBody>
      </p:sp>
      <p:sp>
        <p:nvSpPr>
          <p:cNvPr id="81" name="文字方塊 80"/>
          <p:cNvSpPr txBox="1"/>
          <p:nvPr/>
        </p:nvSpPr>
        <p:spPr>
          <a:xfrm>
            <a:off x="5287855" y="3052357"/>
            <a:ext cx="296347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Deep Autoencoder</a:t>
            </a:r>
            <a:endParaRPr lang="zh-TW" altLang="en-US" sz="2400" dirty="0"/>
          </a:p>
        </p:txBody>
      </p:sp>
      <p:sp>
        <p:nvSpPr>
          <p:cNvPr id="82" name="箭號: 向右 81"/>
          <p:cNvSpPr/>
          <p:nvPr/>
        </p:nvSpPr>
        <p:spPr>
          <a:xfrm>
            <a:off x="4592189" y="3051688"/>
            <a:ext cx="604574" cy="4310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37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9" grpId="0" animBg="1"/>
      <p:bldP spid="70" grpId="0"/>
      <p:bldP spid="71" grpId="0" animBg="1"/>
      <p:bldP spid="78" grpId="0"/>
      <p:bldP spid="79" grpId="0" animBg="1"/>
      <p:bldP spid="81" grpId="0" animBg="1"/>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MNIST</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474" y="1882061"/>
            <a:ext cx="10331354" cy="4994879"/>
          </a:xfrm>
        </p:spPr>
      </p:pic>
      <p:pic>
        <p:nvPicPr>
          <p:cNvPr id="4" name="圖片 3"/>
          <p:cNvPicPr>
            <a:picLocks noChangeAspect="1"/>
          </p:cNvPicPr>
          <p:nvPr/>
        </p:nvPicPr>
        <p:blipFill>
          <a:blip r:embed="rId3"/>
          <a:stretch>
            <a:fillRect/>
          </a:stretch>
        </p:blipFill>
        <p:spPr>
          <a:xfrm>
            <a:off x="4004509" y="602780"/>
            <a:ext cx="859389" cy="794284"/>
          </a:xfrm>
          <a:prstGeom prst="rect">
            <a:avLst/>
          </a:prstGeom>
        </p:spPr>
      </p:pic>
      <p:sp>
        <p:nvSpPr>
          <p:cNvPr id="3" name="文字方塊 2"/>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mc:AlternateContent xmlns:mc="http://schemas.openxmlformats.org/markup-compatibility/2006" xmlns:a14="http://schemas.microsoft.com/office/drawing/2010/main">
        <mc:Choice Requires="a14">
          <p:sp>
            <p:nvSpPr>
              <p:cNvPr id="7" name="文字方塊 6"/>
              <p:cNvSpPr txBox="1"/>
              <p:nvPr/>
            </p:nvSpPr>
            <p:spPr>
              <a:xfrm>
                <a:off x="5078734" y="812463"/>
                <a:ext cx="32377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𝑎</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𝑎</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078734" y="812463"/>
                <a:ext cx="3237745" cy="430887"/>
              </a:xfrm>
              <a:prstGeom prst="rect">
                <a:avLst/>
              </a:prstGeom>
              <a:blipFill>
                <a:blip r:embed="rId4"/>
                <a:stretch>
                  <a:fillRect/>
                </a:stretch>
              </a:blipFill>
            </p:spPr>
            <p:txBody>
              <a:bodyPr/>
              <a:lstStyle/>
              <a:p>
                <a:r>
                  <a:rPr lang="zh-TW" altLang="en-US">
                    <a:noFill/>
                  </a:rPr>
                  <a:t> </a:t>
                </a:r>
              </a:p>
            </p:txBody>
          </p:sp>
        </mc:Fallback>
      </mc:AlternateContent>
      <p:sp>
        <p:nvSpPr>
          <p:cNvPr id="9" name="文字方塊 8"/>
          <p:cNvSpPr txBox="1"/>
          <p:nvPr/>
        </p:nvSpPr>
        <p:spPr>
          <a:xfrm>
            <a:off x="5935606" y="1485239"/>
            <a:ext cx="1524000" cy="461665"/>
          </a:xfrm>
          <a:prstGeom prst="rect">
            <a:avLst/>
          </a:prstGeom>
          <a:noFill/>
        </p:spPr>
        <p:txBody>
          <a:bodyPr wrap="square" rtlCol="0">
            <a:spAutoFit/>
          </a:bodyPr>
          <a:lstStyle/>
          <a:p>
            <a:pPr algn="ctr"/>
            <a:r>
              <a:rPr lang="en-US" altLang="zh-TW" sz="2400" dirty="0"/>
              <a:t>images</a:t>
            </a:r>
            <a:endParaRPr lang="zh-TW" altLang="en-US" sz="2400" dirty="0"/>
          </a:p>
        </p:txBody>
      </p:sp>
      <p:sp>
        <p:nvSpPr>
          <p:cNvPr id="10" name="文字方塊 9"/>
          <p:cNvSpPr txBox="1"/>
          <p:nvPr/>
        </p:nvSpPr>
        <p:spPr>
          <a:xfrm>
            <a:off x="6676571" y="6180611"/>
            <a:ext cx="1850657" cy="461665"/>
          </a:xfrm>
          <a:prstGeom prst="rect">
            <a:avLst/>
          </a:prstGeom>
          <a:noFill/>
        </p:spPr>
        <p:txBody>
          <a:bodyPr wrap="square" rtlCol="0">
            <a:spAutoFit/>
          </a:bodyPr>
          <a:lstStyle/>
          <a:p>
            <a:pPr algn="ctr"/>
            <a:r>
              <a:rPr lang="en-US" altLang="zh-TW" sz="2400" dirty="0"/>
              <a:t>Eigen-digits</a:t>
            </a:r>
            <a:endParaRPr lang="zh-TW" altLang="en-US" sz="2400" dirty="0"/>
          </a:p>
        </p:txBody>
      </p:sp>
      <p:cxnSp>
        <p:nvCxnSpPr>
          <p:cNvPr id="12" name="直線接點 11"/>
          <p:cNvCxnSpPr/>
          <p:nvPr/>
        </p:nvCxnSpPr>
        <p:spPr>
          <a:xfrm>
            <a:off x="5848522"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6052457" y="1199808"/>
            <a:ext cx="319314" cy="285431"/>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7110526"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a:off x="6936357" y="1204589"/>
            <a:ext cx="320786" cy="28065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3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Face</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522" y="1878138"/>
            <a:ext cx="10090150" cy="4878264"/>
          </a:xfrm>
        </p:spPr>
      </p:pic>
      <p:pic>
        <p:nvPicPr>
          <p:cNvPr id="3" name="圖片 2"/>
          <p:cNvPicPr>
            <a:picLocks noChangeAspect="1"/>
          </p:cNvPicPr>
          <p:nvPr/>
        </p:nvPicPr>
        <p:blipFill>
          <a:blip r:embed="rId4"/>
          <a:stretch>
            <a:fillRect/>
          </a:stretch>
        </p:blipFill>
        <p:spPr>
          <a:xfrm>
            <a:off x="4940300" y="276111"/>
            <a:ext cx="3952875" cy="1590675"/>
          </a:xfrm>
          <a:prstGeom prst="rect">
            <a:avLst/>
          </a:prstGeom>
        </p:spPr>
      </p:pic>
      <p:sp>
        <p:nvSpPr>
          <p:cNvPr id="6" name="文字方塊 5"/>
          <p:cNvSpPr txBox="1"/>
          <p:nvPr/>
        </p:nvSpPr>
        <p:spPr>
          <a:xfrm>
            <a:off x="6730546" y="6125029"/>
            <a:ext cx="2162629" cy="461665"/>
          </a:xfrm>
          <a:prstGeom prst="rect">
            <a:avLst/>
          </a:prstGeom>
          <a:noFill/>
        </p:spPr>
        <p:txBody>
          <a:bodyPr wrap="square" rtlCol="0">
            <a:spAutoFit/>
          </a:bodyPr>
          <a:lstStyle/>
          <a:p>
            <a:pPr algn="ctr"/>
            <a:r>
              <a:rPr lang="en-US" altLang="zh-TW" sz="2400" dirty="0"/>
              <a:t>Eigen-face</a:t>
            </a:r>
            <a:endParaRPr lang="zh-TW" altLang="en-US" sz="2400" dirty="0"/>
          </a:p>
        </p:txBody>
      </p:sp>
      <p:sp>
        <p:nvSpPr>
          <p:cNvPr id="7" name="文字方塊 6"/>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p:sp>
        <p:nvSpPr>
          <p:cNvPr id="5" name="矩形 4"/>
          <p:cNvSpPr/>
          <p:nvPr/>
        </p:nvSpPr>
        <p:spPr>
          <a:xfrm>
            <a:off x="2158546" y="6110071"/>
            <a:ext cx="4572000" cy="646331"/>
          </a:xfrm>
          <a:prstGeom prst="rect">
            <a:avLst/>
          </a:prstGeom>
        </p:spPr>
        <p:txBody>
          <a:bodyPr>
            <a:spAutoFit/>
          </a:bodyPr>
          <a:lstStyle/>
          <a:p>
            <a:r>
              <a:rPr lang="en-US" altLang="zh-TW" dirty="0"/>
              <a:t>http://www.cs.unc.edu/~lazebnik/research/spring08/assignment3.html</a:t>
            </a:r>
            <a:endParaRPr lang="zh-TW" altLang="en-US" dirty="0"/>
          </a:p>
        </p:txBody>
      </p:sp>
    </p:spTree>
    <p:extLst>
      <p:ext uri="{BB962C8B-B14F-4D97-AF65-F5344CB8AC3E}">
        <p14:creationId xmlns:p14="http://schemas.microsoft.com/office/powerpoint/2010/main" val="35680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sp>
        <p:nvSpPr>
          <p:cNvPr id="3" name="內容版面配置區 2"/>
          <p:cNvSpPr>
            <a:spLocks noGrp="1"/>
          </p:cNvSpPr>
          <p:nvPr>
            <p:ph sz="half" idx="1"/>
          </p:nvPr>
        </p:nvSpPr>
        <p:spPr/>
        <p:txBody>
          <a:bodyPr/>
          <a:lstStyle/>
          <a:p>
            <a:r>
              <a:rPr lang="en-US" altLang="zh-TW" dirty="0"/>
              <a:t>Unsupervised</a:t>
            </a:r>
          </a:p>
          <a:p>
            <a:endParaRPr lang="zh-TW" altLang="en-US" dirty="0"/>
          </a:p>
        </p:txBody>
      </p:sp>
      <p:sp>
        <p:nvSpPr>
          <p:cNvPr id="4" name="內容版面配置區 3"/>
          <p:cNvSpPr>
            <a:spLocks noGrp="1"/>
          </p:cNvSpPr>
          <p:nvPr>
            <p:ph sz="half" idx="2"/>
          </p:nvPr>
        </p:nvSpPr>
        <p:spPr/>
        <p:txBody>
          <a:bodyPr/>
          <a:lstStyle/>
          <a:p>
            <a:r>
              <a:rPr lang="en-US" altLang="zh-TW" dirty="0"/>
              <a:t>Linear</a:t>
            </a:r>
            <a:endParaRPr lang="zh-TW" altLang="en-US" dirty="0"/>
          </a:p>
          <a:p>
            <a:endParaRPr lang="zh-TW" altLang="en-US" dirty="0"/>
          </a:p>
        </p:txBody>
      </p:sp>
      <p:grpSp>
        <p:nvGrpSpPr>
          <p:cNvPr id="16" name="群組 15"/>
          <p:cNvGrpSpPr/>
          <p:nvPr/>
        </p:nvGrpSpPr>
        <p:grpSpPr>
          <a:xfrm rot="256791">
            <a:off x="2760473" y="2585701"/>
            <a:ext cx="1291848" cy="1273592"/>
            <a:chOff x="2370272" y="2727702"/>
            <a:chExt cx="1291848" cy="1273592"/>
          </a:xfrm>
        </p:grpSpPr>
        <p:sp>
          <p:nvSpPr>
            <p:cNvPr id="5" name="橢圓 4"/>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 name="橢圓 6"/>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橢圓 7"/>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橢圓 8"/>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 name="橢圓 9"/>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 name="橢圓 10"/>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 name="橢圓 11"/>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橢圓 14"/>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grpSp>
        <p:nvGrpSpPr>
          <p:cNvPr id="17" name="群組 16"/>
          <p:cNvGrpSpPr/>
          <p:nvPr/>
        </p:nvGrpSpPr>
        <p:grpSpPr>
          <a:xfrm rot="256791">
            <a:off x="1640370" y="2757201"/>
            <a:ext cx="1291848" cy="1273592"/>
            <a:chOff x="2370272" y="2727702"/>
            <a:chExt cx="1291848" cy="1273592"/>
          </a:xfrm>
        </p:grpSpPr>
        <p:sp>
          <p:nvSpPr>
            <p:cNvPr id="18" name="橢圓 17"/>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9" name="橢圓 18"/>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0" name="橢圓 19"/>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1" name="橢圓 20"/>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1"/>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 name="橢圓 23"/>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sp>
        <p:nvSpPr>
          <p:cNvPr id="28" name="文字方塊 27"/>
          <p:cNvSpPr txBox="1"/>
          <p:nvPr/>
        </p:nvSpPr>
        <p:spPr>
          <a:xfrm>
            <a:off x="723663" y="3595861"/>
            <a:ext cx="898901" cy="461665"/>
          </a:xfrm>
          <a:prstGeom prst="rect">
            <a:avLst/>
          </a:prstGeom>
          <a:noFill/>
        </p:spPr>
        <p:txBody>
          <a:bodyPr wrap="square" rtlCol="0">
            <a:spAutoFit/>
          </a:bodyPr>
          <a:lstStyle/>
          <a:p>
            <a:pPr algn="ctr"/>
            <a:r>
              <a:rPr lang="en-US" altLang="zh-TW" sz="2400" dirty="0"/>
              <a:t>PCA</a:t>
            </a:r>
            <a:endParaRPr lang="zh-TW" altLang="en-US" sz="2400" dirty="0"/>
          </a:p>
        </p:txBody>
      </p:sp>
      <p:cxnSp>
        <p:nvCxnSpPr>
          <p:cNvPr id="30" name="直線接點 29"/>
          <p:cNvCxnSpPr/>
          <p:nvPr/>
        </p:nvCxnSpPr>
        <p:spPr>
          <a:xfrm>
            <a:off x="2191244" y="2509782"/>
            <a:ext cx="1207006" cy="1552407"/>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文字方塊 76"/>
          <p:cNvSpPr txBox="1"/>
          <p:nvPr/>
        </p:nvSpPr>
        <p:spPr>
          <a:xfrm>
            <a:off x="768199" y="5743999"/>
            <a:ext cx="898901" cy="461665"/>
          </a:xfrm>
          <a:prstGeom prst="rect">
            <a:avLst/>
          </a:prstGeom>
          <a:noFill/>
        </p:spPr>
        <p:txBody>
          <a:bodyPr wrap="square" rtlCol="0">
            <a:spAutoFit/>
          </a:bodyPr>
          <a:lstStyle/>
          <a:p>
            <a:pPr algn="ctr"/>
            <a:r>
              <a:rPr lang="en-US" altLang="zh-TW" sz="2400" dirty="0"/>
              <a:t>LDA</a:t>
            </a:r>
            <a:endParaRPr lang="zh-TW" altLang="en-US" sz="2400" dirty="0"/>
          </a:p>
        </p:txBody>
      </p:sp>
      <p:cxnSp>
        <p:nvCxnSpPr>
          <p:cNvPr id="78" name="直線接點 77"/>
          <p:cNvCxnSpPr/>
          <p:nvPr/>
        </p:nvCxnSpPr>
        <p:spPr>
          <a:xfrm flipV="1">
            <a:off x="1918096" y="4818864"/>
            <a:ext cx="1942446" cy="134359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群組 80"/>
          <p:cNvGrpSpPr/>
          <p:nvPr/>
        </p:nvGrpSpPr>
        <p:grpSpPr>
          <a:xfrm rot="256791">
            <a:off x="2876999" y="4788111"/>
            <a:ext cx="1291848" cy="1273592"/>
            <a:chOff x="2370272" y="2727702"/>
            <a:chExt cx="1291848" cy="1273592"/>
          </a:xfrm>
        </p:grpSpPr>
        <p:sp>
          <p:nvSpPr>
            <p:cNvPr id="82" name="橢圓 81"/>
            <p:cNvSpPr/>
            <p:nvPr/>
          </p:nvSpPr>
          <p:spPr>
            <a:xfrm rot="2206548">
              <a:off x="2370272" y="272770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3" name="橢圓 82"/>
            <p:cNvSpPr/>
            <p:nvPr/>
          </p:nvSpPr>
          <p:spPr>
            <a:xfrm rot="2206548">
              <a:off x="2638586" y="292918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4" name="橢圓 83"/>
            <p:cNvSpPr/>
            <p:nvPr/>
          </p:nvSpPr>
          <p:spPr>
            <a:xfrm rot="2206548">
              <a:off x="2956947" y="3241728"/>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5" name="橢圓 84"/>
            <p:cNvSpPr/>
            <p:nvPr/>
          </p:nvSpPr>
          <p:spPr>
            <a:xfrm rot="2206548">
              <a:off x="2370272" y="310224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6" name="橢圓 85"/>
            <p:cNvSpPr/>
            <p:nvPr/>
          </p:nvSpPr>
          <p:spPr>
            <a:xfrm rot="2206548">
              <a:off x="2662641" y="337346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7" name="橢圓 86"/>
            <p:cNvSpPr/>
            <p:nvPr/>
          </p:nvSpPr>
          <p:spPr>
            <a:xfrm rot="2206548">
              <a:off x="3158425" y="357494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8" name="橢圓 87"/>
            <p:cNvSpPr/>
            <p:nvPr/>
          </p:nvSpPr>
          <p:spPr>
            <a:xfrm rot="2206548">
              <a:off x="3359903" y="338607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9" name="橢圓 88"/>
            <p:cNvSpPr/>
            <p:nvPr/>
          </p:nvSpPr>
          <p:spPr>
            <a:xfrm rot="2206548">
              <a:off x="2984553" y="291884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0" name="橢圓 89"/>
            <p:cNvSpPr/>
            <p:nvPr/>
          </p:nvSpPr>
          <p:spPr>
            <a:xfrm rot="2206548">
              <a:off x="3460642" y="3799816"/>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1" name="橢圓 90"/>
            <p:cNvSpPr/>
            <p:nvPr/>
          </p:nvSpPr>
          <p:spPr>
            <a:xfrm rot="2206548">
              <a:off x="2883814" y="369907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grpSp>
        <p:nvGrpSpPr>
          <p:cNvPr id="92" name="群組 91"/>
          <p:cNvGrpSpPr/>
          <p:nvPr/>
        </p:nvGrpSpPr>
        <p:grpSpPr>
          <a:xfrm rot="256791">
            <a:off x="1756896" y="4959611"/>
            <a:ext cx="1291848" cy="1273592"/>
            <a:chOff x="2370272" y="2727702"/>
            <a:chExt cx="1291848" cy="1273592"/>
          </a:xfrm>
        </p:grpSpPr>
        <p:sp>
          <p:nvSpPr>
            <p:cNvPr id="93" name="橢圓 92"/>
            <p:cNvSpPr/>
            <p:nvPr/>
          </p:nvSpPr>
          <p:spPr>
            <a:xfrm rot="2206548">
              <a:off x="2370272" y="272770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4" name="橢圓 93"/>
            <p:cNvSpPr/>
            <p:nvPr/>
          </p:nvSpPr>
          <p:spPr>
            <a:xfrm rot="2206548">
              <a:off x="2638586" y="292918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5" name="橢圓 94"/>
            <p:cNvSpPr/>
            <p:nvPr/>
          </p:nvSpPr>
          <p:spPr>
            <a:xfrm rot="2206548">
              <a:off x="2956947" y="3241728"/>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橢圓 95"/>
            <p:cNvSpPr/>
            <p:nvPr/>
          </p:nvSpPr>
          <p:spPr>
            <a:xfrm rot="2206548">
              <a:off x="2370272" y="310224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7" name="橢圓 96"/>
            <p:cNvSpPr/>
            <p:nvPr/>
          </p:nvSpPr>
          <p:spPr>
            <a:xfrm rot="2206548">
              <a:off x="2662641" y="337346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橢圓 97"/>
            <p:cNvSpPr/>
            <p:nvPr/>
          </p:nvSpPr>
          <p:spPr>
            <a:xfrm rot="2206548">
              <a:off x="3158425" y="357494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9" name="橢圓 98"/>
            <p:cNvSpPr/>
            <p:nvPr/>
          </p:nvSpPr>
          <p:spPr>
            <a:xfrm rot="2206548">
              <a:off x="3359903" y="338607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0" name="橢圓 99"/>
            <p:cNvSpPr/>
            <p:nvPr/>
          </p:nvSpPr>
          <p:spPr>
            <a:xfrm rot="2206548">
              <a:off x="2984553" y="291884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1" name="橢圓 100"/>
            <p:cNvSpPr/>
            <p:nvPr/>
          </p:nvSpPr>
          <p:spPr>
            <a:xfrm rot="2206548">
              <a:off x="3460642" y="3799816"/>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2" name="橢圓 101"/>
            <p:cNvSpPr/>
            <p:nvPr/>
          </p:nvSpPr>
          <p:spPr>
            <a:xfrm rot="2206548">
              <a:off x="2883814" y="369907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
        <p:nvSpPr>
          <p:cNvPr id="104" name="矩形 103"/>
          <p:cNvSpPr/>
          <p:nvPr/>
        </p:nvSpPr>
        <p:spPr>
          <a:xfrm>
            <a:off x="4793402" y="5988733"/>
            <a:ext cx="4003406" cy="646331"/>
          </a:xfrm>
          <a:prstGeom prst="rect">
            <a:avLst/>
          </a:prstGeom>
        </p:spPr>
        <p:txBody>
          <a:bodyPr wrap="square">
            <a:spAutoFit/>
          </a:bodyPr>
          <a:lstStyle/>
          <a:p>
            <a:r>
              <a:rPr lang="zh-TW" altLang="en-US" dirty="0"/>
              <a:t>http://www.astroml.org/book_figures/chapter7/fig_S_manifold_PCA.html</a:t>
            </a:r>
          </a:p>
        </p:txBody>
      </p:sp>
      <p:pic>
        <p:nvPicPr>
          <p:cNvPr id="105" name="圖片 104"/>
          <p:cNvPicPr>
            <a:picLocks noChangeAspect="1"/>
          </p:cNvPicPr>
          <p:nvPr/>
        </p:nvPicPr>
        <p:blipFill>
          <a:blip r:embed="rId2"/>
          <a:stretch>
            <a:fillRect/>
          </a:stretch>
        </p:blipFill>
        <p:spPr>
          <a:xfrm>
            <a:off x="6286435" y="712703"/>
            <a:ext cx="2438504" cy="2225844"/>
          </a:xfrm>
          <a:prstGeom prst="rect">
            <a:avLst/>
          </a:prstGeom>
        </p:spPr>
      </p:pic>
      <p:pic>
        <p:nvPicPr>
          <p:cNvPr id="106" name="圖片 105"/>
          <p:cNvPicPr>
            <a:picLocks noChangeAspect="1"/>
          </p:cNvPicPr>
          <p:nvPr/>
        </p:nvPicPr>
        <p:blipFill>
          <a:blip r:embed="rId3"/>
          <a:stretch>
            <a:fillRect/>
          </a:stretch>
        </p:blipFill>
        <p:spPr>
          <a:xfrm>
            <a:off x="5135681" y="2913073"/>
            <a:ext cx="3035013" cy="2881164"/>
          </a:xfrm>
          <a:prstGeom prst="rect">
            <a:avLst/>
          </a:prstGeom>
        </p:spPr>
      </p:pic>
    </p:spTree>
    <p:extLst>
      <p:ext uri="{BB962C8B-B14F-4D97-AF65-F5344CB8AC3E}">
        <p14:creationId xmlns:p14="http://schemas.microsoft.com/office/powerpoint/2010/main" val="29941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50" y="1632041"/>
            <a:ext cx="4526869" cy="4351338"/>
          </a:xfrm>
        </p:spPr>
      </p:pic>
      <p:pic>
        <p:nvPicPr>
          <p:cNvPr id="5"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94" y="1583639"/>
            <a:ext cx="4428279" cy="4234981"/>
          </a:xfrm>
          <a:prstGeom prst="rect">
            <a:avLst/>
          </a:prstGeom>
        </p:spPr>
      </p:pic>
      <p:sp>
        <p:nvSpPr>
          <p:cNvPr id="6" name="文字方塊 5"/>
          <p:cNvSpPr txBox="1"/>
          <p:nvPr/>
        </p:nvSpPr>
        <p:spPr>
          <a:xfrm>
            <a:off x="5004124" y="5607710"/>
            <a:ext cx="3081863" cy="461665"/>
          </a:xfrm>
          <a:prstGeom prst="rect">
            <a:avLst/>
          </a:prstGeom>
          <a:noFill/>
        </p:spPr>
        <p:txBody>
          <a:bodyPr wrap="square" rtlCol="0">
            <a:spAutoFit/>
          </a:bodyPr>
          <a:lstStyle/>
          <a:p>
            <a:pPr algn="ctr"/>
            <a:r>
              <a:rPr lang="en-US" altLang="zh-TW" sz="2400" dirty="0"/>
              <a:t>Pixel (28x28) -&gt; </a:t>
            </a:r>
            <a:r>
              <a:rPr lang="en-US" altLang="zh-TW" sz="2400" dirty="0" err="1"/>
              <a:t>tSNE</a:t>
            </a:r>
            <a:r>
              <a:rPr lang="en-US" altLang="zh-TW" sz="2400" dirty="0"/>
              <a:t> (2)</a:t>
            </a:r>
            <a:endParaRPr lang="zh-TW" altLang="en-US" sz="2400" dirty="0"/>
          </a:p>
        </p:txBody>
      </p:sp>
      <p:sp>
        <p:nvSpPr>
          <p:cNvPr id="7" name="文字方塊 6"/>
          <p:cNvSpPr txBox="1"/>
          <p:nvPr/>
        </p:nvSpPr>
        <p:spPr>
          <a:xfrm>
            <a:off x="1073588" y="5607710"/>
            <a:ext cx="3081863" cy="461665"/>
          </a:xfrm>
          <a:prstGeom prst="rect">
            <a:avLst/>
          </a:prstGeom>
          <a:noFill/>
        </p:spPr>
        <p:txBody>
          <a:bodyPr wrap="square" rtlCol="0">
            <a:spAutoFit/>
          </a:bodyPr>
          <a:lstStyle/>
          <a:p>
            <a:pPr algn="ctr"/>
            <a:r>
              <a:rPr lang="en-US" altLang="zh-TW" sz="2400" dirty="0"/>
              <a:t>Pixel (28x28) -&gt; PCA (2)</a:t>
            </a:r>
            <a:endParaRPr lang="zh-TW" altLang="en-US" sz="2400" dirty="0"/>
          </a:p>
        </p:txBody>
      </p:sp>
    </p:spTree>
    <p:extLst>
      <p:ext uri="{BB962C8B-B14F-4D97-AF65-F5344CB8AC3E}">
        <p14:creationId xmlns:p14="http://schemas.microsoft.com/office/powerpoint/2010/main" val="313960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Auto-encoder</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126527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pic>
        <p:nvPicPr>
          <p:cNvPr id="4" name="圖片 3"/>
          <p:cNvPicPr>
            <a:picLocks noChangeAspect="1"/>
          </p:cNvPicPr>
          <p:nvPr/>
        </p:nvPicPr>
        <p:blipFill>
          <a:blip r:embed="rId2"/>
          <a:stretch>
            <a:fillRect/>
          </a:stretch>
        </p:blipFill>
        <p:spPr>
          <a:xfrm>
            <a:off x="985858" y="2624813"/>
            <a:ext cx="1102229" cy="1018727"/>
          </a:xfrm>
          <a:prstGeom prst="rect">
            <a:avLst/>
          </a:prstGeom>
        </p:spPr>
      </p:pic>
      <p:sp>
        <p:nvSpPr>
          <p:cNvPr id="5" name="矩形 4"/>
          <p:cNvSpPr/>
          <p:nvPr/>
        </p:nvSpPr>
        <p:spPr>
          <a:xfrm>
            <a:off x="2689742" y="2655834"/>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6" name="矩形 5"/>
          <p:cNvSpPr/>
          <p:nvPr/>
        </p:nvSpPr>
        <p:spPr>
          <a:xfrm>
            <a:off x="2689742" y="4510059"/>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7" name="矩形 6"/>
          <p:cNvSpPr/>
          <p:nvPr/>
        </p:nvSpPr>
        <p:spPr>
          <a:xfrm rot="5400000">
            <a:off x="4410411" y="2944953"/>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8" name="矩形 7"/>
          <p:cNvSpPr/>
          <p:nvPr/>
        </p:nvSpPr>
        <p:spPr>
          <a:xfrm>
            <a:off x="4983828" y="2874160"/>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9" name="矩形 8"/>
          <p:cNvSpPr/>
          <p:nvPr/>
        </p:nvSpPr>
        <p:spPr>
          <a:xfrm>
            <a:off x="6031773" y="2507416"/>
            <a:ext cx="2409785" cy="1200329"/>
          </a:xfrm>
          <a:prstGeom prst="rect">
            <a:avLst/>
          </a:prstGeom>
        </p:spPr>
        <p:txBody>
          <a:bodyPr wrap="square">
            <a:spAutoFit/>
          </a:bodyPr>
          <a:lstStyle/>
          <a:p>
            <a:pPr algn="ctr"/>
            <a:r>
              <a:rPr lang="en-US" altLang="zh-TW" sz="2400" dirty="0"/>
              <a:t>Compact representation of the input object</a:t>
            </a:r>
            <a:endParaRPr lang="zh-TW" altLang="en-US" sz="2400" dirty="0"/>
          </a:p>
        </p:txBody>
      </p:sp>
      <p:pic>
        <p:nvPicPr>
          <p:cNvPr id="11" name="圖片 10"/>
          <p:cNvPicPr>
            <a:picLocks noChangeAspect="1"/>
          </p:cNvPicPr>
          <p:nvPr/>
        </p:nvPicPr>
        <p:blipFill>
          <a:blip r:embed="rId2"/>
          <a:stretch>
            <a:fillRect/>
          </a:stretch>
        </p:blipFill>
        <p:spPr>
          <a:xfrm>
            <a:off x="4633414" y="4456532"/>
            <a:ext cx="1102229" cy="1018727"/>
          </a:xfrm>
          <a:prstGeom prst="rect">
            <a:avLst/>
          </a:prstGeom>
        </p:spPr>
      </p:pic>
      <p:sp>
        <p:nvSpPr>
          <p:cNvPr id="19" name="矩形 18"/>
          <p:cNvSpPr/>
          <p:nvPr/>
        </p:nvSpPr>
        <p:spPr>
          <a:xfrm rot="5400000">
            <a:off x="1545003" y="4805854"/>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20" name="矩形 19"/>
          <p:cNvSpPr/>
          <p:nvPr/>
        </p:nvSpPr>
        <p:spPr>
          <a:xfrm>
            <a:off x="881728" y="4735061"/>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21" name="矩形 20"/>
          <p:cNvSpPr/>
          <p:nvPr/>
        </p:nvSpPr>
        <p:spPr>
          <a:xfrm>
            <a:off x="6031773" y="4460065"/>
            <a:ext cx="2549279" cy="830997"/>
          </a:xfrm>
          <a:prstGeom prst="rect">
            <a:avLst/>
          </a:prstGeom>
        </p:spPr>
        <p:txBody>
          <a:bodyPr wrap="square">
            <a:spAutoFit/>
          </a:bodyPr>
          <a:lstStyle/>
          <a:p>
            <a:pPr algn="ctr"/>
            <a:r>
              <a:rPr lang="en-US" altLang="zh-TW" sz="2400" dirty="0"/>
              <a:t>Can reconstruct the original object</a:t>
            </a:r>
            <a:endParaRPr lang="zh-TW" altLang="en-US" sz="2400" dirty="0"/>
          </a:p>
        </p:txBody>
      </p:sp>
      <p:sp>
        <p:nvSpPr>
          <p:cNvPr id="24" name="向右箭號 23"/>
          <p:cNvSpPr/>
          <p:nvPr/>
        </p:nvSpPr>
        <p:spPr>
          <a:xfrm>
            <a:off x="2169290" y="29134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向右箭號 24"/>
          <p:cNvSpPr/>
          <p:nvPr/>
        </p:nvSpPr>
        <p:spPr>
          <a:xfrm>
            <a:off x="4079045" y="29261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向右箭號 25"/>
          <p:cNvSpPr/>
          <p:nvPr/>
        </p:nvSpPr>
        <p:spPr>
          <a:xfrm>
            <a:off x="2169290" y="47307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向右箭號 26"/>
          <p:cNvSpPr/>
          <p:nvPr/>
        </p:nvSpPr>
        <p:spPr>
          <a:xfrm>
            <a:off x="4079045" y="47434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9" name="直線接點 28"/>
          <p:cNvCxnSpPr/>
          <p:nvPr/>
        </p:nvCxnSpPr>
        <p:spPr>
          <a:xfrm>
            <a:off x="3342302" y="3658113"/>
            <a:ext cx="0" cy="812992"/>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490918" y="3786780"/>
            <a:ext cx="2416421" cy="523220"/>
          </a:xfrm>
          <a:prstGeom prst="rect">
            <a:avLst/>
          </a:prstGeom>
          <a:noFill/>
        </p:spPr>
        <p:txBody>
          <a:bodyPr wrap="square" rtlCol="0">
            <a:spAutoFit/>
          </a:bodyPr>
          <a:lstStyle/>
          <a:p>
            <a:r>
              <a:rPr lang="en-US" altLang="zh-TW" sz="2800" dirty="0">
                <a:solidFill>
                  <a:srgbClr val="FF0000"/>
                </a:solidFill>
              </a:rPr>
              <a:t>Learn together</a:t>
            </a:r>
            <a:endParaRPr lang="zh-TW" altLang="en-US" sz="2800" dirty="0">
              <a:solidFill>
                <a:srgbClr val="FF0000"/>
              </a:solidFill>
            </a:endParaRPr>
          </a:p>
        </p:txBody>
      </p:sp>
      <p:sp>
        <p:nvSpPr>
          <p:cNvPr id="31" name="矩形 30"/>
          <p:cNvSpPr/>
          <p:nvPr/>
        </p:nvSpPr>
        <p:spPr>
          <a:xfrm>
            <a:off x="628650" y="3621161"/>
            <a:ext cx="1931939" cy="461665"/>
          </a:xfrm>
          <a:prstGeom prst="rect">
            <a:avLst/>
          </a:prstGeom>
        </p:spPr>
        <p:txBody>
          <a:bodyPr wrap="none">
            <a:spAutoFit/>
          </a:bodyPr>
          <a:lstStyle/>
          <a:p>
            <a:r>
              <a:rPr lang="en-US" altLang="zh-TW" sz="2400" dirty="0"/>
              <a:t>28 X 28 = 784 </a:t>
            </a:r>
            <a:endParaRPr lang="zh-TW" altLang="en-US" sz="2400" dirty="0"/>
          </a:p>
        </p:txBody>
      </p:sp>
      <p:sp>
        <p:nvSpPr>
          <p:cNvPr id="32" name="矩形 31"/>
          <p:cNvSpPr/>
          <p:nvPr/>
        </p:nvSpPr>
        <p:spPr>
          <a:xfrm>
            <a:off x="3868361" y="2160255"/>
            <a:ext cx="1850186" cy="461665"/>
          </a:xfrm>
          <a:prstGeom prst="rect">
            <a:avLst/>
          </a:prstGeom>
        </p:spPr>
        <p:txBody>
          <a:bodyPr wrap="none">
            <a:spAutoFit/>
          </a:bodyPr>
          <a:lstStyle/>
          <a:p>
            <a:r>
              <a:rPr lang="en-US" altLang="zh-TW" sz="2400" dirty="0"/>
              <a:t>Usually &lt;784 </a:t>
            </a:r>
            <a:endParaRPr lang="zh-TW" altLang="en-US" sz="2400" dirty="0"/>
          </a:p>
        </p:txBody>
      </p:sp>
    </p:spTree>
    <p:extLst>
      <p:ext uri="{BB962C8B-B14F-4D97-AF65-F5344CB8AC3E}">
        <p14:creationId xmlns:p14="http://schemas.microsoft.com/office/powerpoint/2010/main" val="24777990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animBg="1"/>
      <p:bldP spid="20" grpId="0"/>
      <p:bldP spid="21" grpId="0"/>
      <p:bldP spid="24" grpId="0" animBg="1"/>
      <p:bldP spid="25" grpId="0" animBg="1"/>
      <p:bldP spid="26" grpId="0" animBg="1"/>
      <p:bldP spid="27" grpId="0" animBg="1"/>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 PCA</a:t>
            </a:r>
            <a:endParaRPr lang="zh-TW" altLang="en-US" dirty="0"/>
          </a:p>
        </p:txBody>
      </p:sp>
      <p:sp>
        <p:nvSpPr>
          <p:cNvPr id="4" name="矩形 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846192" y="2993171"/>
            <a:ext cx="1102229" cy="1018727"/>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7949" r="-15385"/>
                </a:stretch>
              </a:blipFill>
            </p:spPr>
            <p:txBody>
              <a:bodyPr/>
              <a:lstStyle/>
              <a:p>
                <a:r>
                  <a:rPr lang="zh-TW" altLang="en-US">
                    <a:noFill/>
                  </a:rPr>
                  <a:t> </a:t>
                </a:r>
              </a:p>
            </p:txBody>
          </p:sp>
        </mc:Fallback>
      </mc:AlternateContent>
      <p:sp>
        <p:nvSpPr>
          <p:cNvPr id="7" name="矩形 6"/>
          <p:cNvSpPr/>
          <p:nvPr/>
        </p:nvSpPr>
        <p:spPr>
          <a:xfrm>
            <a:off x="1531806" y="4498377"/>
            <a:ext cx="1528112" cy="461665"/>
          </a:xfrm>
          <a:prstGeom prst="rect">
            <a:avLst/>
          </a:prstGeom>
        </p:spPr>
        <p:txBody>
          <a:bodyPr wrap="none">
            <a:spAutoFit/>
          </a:bodyPr>
          <a:lstStyle/>
          <a:p>
            <a:pPr algn="ctr"/>
            <a:r>
              <a:rPr lang="en-US" altLang="zh-TW" sz="2400" dirty="0"/>
              <a:t>Input layer</a:t>
            </a:r>
            <a:endParaRPr lang="zh-TW" altLang="en-US" sz="2400" dirty="0"/>
          </a:p>
        </p:txBody>
      </p:sp>
      <p:sp>
        <p:nvSpPr>
          <p:cNvPr id="8" name="矩形 7"/>
          <p:cNvSpPr/>
          <p:nvPr/>
        </p:nvSpPr>
        <p:spPr>
          <a:xfrm rot="5400000">
            <a:off x="3963659" y="3261309"/>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3043522"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257132" y="3805153"/>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𝑊</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257132" y="3805153"/>
                <a:ext cx="372731" cy="369332"/>
              </a:xfrm>
              <a:prstGeom prst="rect">
                <a:avLst/>
              </a:prstGeom>
              <a:blipFill rotWithShape="0">
                <a:blip r:embed="rId5"/>
                <a:stretch>
                  <a:fillRect l="-18033" r="-16393" b="-6557"/>
                </a:stretch>
              </a:blipFill>
            </p:spPr>
            <p:txBody>
              <a:bodyPr/>
              <a:lstStyle/>
              <a:p>
                <a:r>
                  <a:rPr lang="zh-TW" altLang="en-US">
                    <a:noFill/>
                  </a:rPr>
                  <a:t> </a:t>
                </a:r>
              </a:p>
            </p:txBody>
          </p:sp>
        </mc:Fallback>
      </mc:AlternateContent>
      <p:sp>
        <p:nvSpPr>
          <p:cNvPr id="12" name="矩形 11"/>
          <p:cNvSpPr/>
          <p:nvPr/>
        </p:nvSpPr>
        <p:spPr>
          <a:xfrm>
            <a:off x="661625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729384" y="324799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729384" y="3247994"/>
                <a:ext cx="241733" cy="369332"/>
              </a:xfrm>
              <a:prstGeom prst="rect">
                <a:avLst/>
              </a:prstGeom>
              <a:blipFill>
                <a:blip r:embed="rId13"/>
                <a:stretch>
                  <a:fillRect l="-17500" t="-18333" r="-75000"/>
                </a:stretch>
              </a:blipFill>
            </p:spPr>
            <p:txBody>
              <a:bodyPr/>
              <a:lstStyle/>
              <a:p>
                <a:r>
                  <a:rPr lang="zh-TW" altLang="en-US">
                    <a:noFill/>
                  </a:rPr>
                  <a:t> </a:t>
                </a:r>
              </a:p>
            </p:txBody>
          </p:sp>
        </mc:Fallback>
      </mc:AlternateContent>
      <p:sp>
        <p:nvSpPr>
          <p:cNvPr id="14" name="向右箭號 13"/>
          <p:cNvSpPr/>
          <p:nvPr/>
        </p:nvSpPr>
        <p:spPr>
          <a:xfrm>
            <a:off x="5337238"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5550848" y="3805153"/>
                <a:ext cx="537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550848" y="3805153"/>
                <a:ext cx="537390" cy="369332"/>
              </a:xfrm>
              <a:prstGeom prst="rect">
                <a:avLst/>
              </a:prstGeom>
              <a:blipFill>
                <a:blip r:embed="rId14"/>
                <a:stretch>
                  <a:fillRect l="-13636" r="-3409" b="-6557"/>
                </a:stretch>
              </a:blipFill>
            </p:spPr>
            <p:txBody>
              <a:bodyPr/>
              <a:lstStyle/>
              <a:p>
                <a:r>
                  <a:rPr lang="zh-TW" altLang="en-US">
                    <a:noFill/>
                  </a:rPr>
                  <a:t> </a:t>
                </a:r>
              </a:p>
            </p:txBody>
          </p:sp>
        </mc:Fallback>
      </mc:AlternateContent>
      <p:sp>
        <p:nvSpPr>
          <p:cNvPr id="16" name="矩形 15"/>
          <p:cNvSpPr/>
          <p:nvPr/>
        </p:nvSpPr>
        <p:spPr>
          <a:xfrm>
            <a:off x="6117262" y="4429889"/>
            <a:ext cx="1715662" cy="461665"/>
          </a:xfrm>
          <a:prstGeom prst="rect">
            <a:avLst/>
          </a:prstGeom>
        </p:spPr>
        <p:txBody>
          <a:bodyPr wrap="none">
            <a:spAutoFit/>
          </a:bodyPr>
          <a:lstStyle/>
          <a:p>
            <a:pPr algn="ctr"/>
            <a:r>
              <a:rPr lang="en-US" altLang="zh-TW" sz="2400" dirty="0"/>
              <a:t>output layer</a:t>
            </a:r>
            <a:endParaRPr lang="zh-TW" altLang="en-US" sz="2400" dirty="0"/>
          </a:p>
        </p:txBody>
      </p:sp>
      <p:sp>
        <p:nvSpPr>
          <p:cNvPr id="17" name="矩形 16"/>
          <p:cNvSpPr/>
          <p:nvPr/>
        </p:nvSpPr>
        <p:spPr>
          <a:xfrm>
            <a:off x="3701614" y="4215710"/>
            <a:ext cx="1734899" cy="830997"/>
          </a:xfrm>
          <a:prstGeom prst="rect">
            <a:avLst/>
          </a:prstGeom>
        </p:spPr>
        <p:txBody>
          <a:bodyPr wrap="none">
            <a:spAutoFit/>
          </a:bodyPr>
          <a:lstStyle/>
          <a:p>
            <a:pPr algn="ctr"/>
            <a:r>
              <a:rPr lang="en-US" altLang="zh-TW" sz="2400" dirty="0"/>
              <a:t>hidden layer</a:t>
            </a:r>
          </a:p>
          <a:p>
            <a:pPr algn="ctr"/>
            <a:r>
              <a:rPr lang="en-US" altLang="zh-TW" sz="2400" dirty="0"/>
              <a:t>(linear)</a:t>
            </a:r>
            <a:endParaRPr lang="zh-TW" altLang="en-US" sz="2400" dirty="0"/>
          </a:p>
        </p:txBody>
      </p:sp>
      <p:pic>
        <p:nvPicPr>
          <p:cNvPr id="18" name="圖片 17"/>
          <p:cNvPicPr>
            <a:picLocks noChangeAspect="1"/>
          </p:cNvPicPr>
          <p:nvPr/>
        </p:nvPicPr>
        <p:blipFill>
          <a:blip r:embed="rId15"/>
          <a:stretch>
            <a:fillRect/>
          </a:stretch>
        </p:blipFill>
        <p:spPr>
          <a:xfrm>
            <a:off x="7255595" y="2890687"/>
            <a:ext cx="1093505" cy="1045262"/>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4479459" y="3310643"/>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479459" y="3310643"/>
                <a:ext cx="219739" cy="369332"/>
              </a:xfrm>
              <a:prstGeom prst="rect">
                <a:avLst/>
              </a:prstGeom>
              <a:blipFill>
                <a:blip r:embed="rId16"/>
                <a:stretch>
                  <a:fillRect l="-19444" r="-13889"/>
                </a:stretch>
              </a:blipFill>
            </p:spPr>
            <p:txBody>
              <a:bodyPr/>
              <a:lstStyle/>
              <a:p>
                <a:r>
                  <a:rPr lang="zh-TW" altLang="en-US">
                    <a:noFill/>
                  </a:rPr>
                  <a:t> </a:t>
                </a:r>
              </a:p>
            </p:txBody>
          </p:sp>
        </mc:Fallback>
      </mc:AlternateContent>
      <p:cxnSp>
        <p:nvCxnSpPr>
          <p:cNvPr id="21" name="直線接點 20"/>
          <p:cNvCxnSpPr/>
          <p:nvPr/>
        </p:nvCxnSpPr>
        <p:spPr>
          <a:xfrm flipH="1">
            <a:off x="2382485" y="2054803"/>
            <a:ext cx="44677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127691" y="2284991"/>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5400000">
            <a:off x="6595457" y="228346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字方塊 49"/>
          <p:cNvSpPr txBox="1">
            <a:spLocks noChangeArrowheads="1"/>
          </p:cNvSpPr>
          <p:nvPr/>
        </p:nvSpPr>
        <p:spPr bwMode="auto">
          <a:xfrm>
            <a:off x="3240507" y="2071318"/>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26" name="群組 25"/>
          <p:cNvGrpSpPr/>
          <p:nvPr/>
        </p:nvGrpSpPr>
        <p:grpSpPr>
          <a:xfrm>
            <a:off x="3293494" y="1535426"/>
            <a:ext cx="2644201" cy="460375"/>
            <a:chOff x="520219" y="4282978"/>
            <a:chExt cx="2644201" cy="460375"/>
          </a:xfrm>
        </p:grpSpPr>
        <p:sp>
          <p:nvSpPr>
            <p:cNvPr id="27" name="文字方塊 49"/>
            <p:cNvSpPr txBox="1">
              <a:spLocks noChangeArrowheads="1"/>
            </p:cNvSpPr>
            <p:nvPr/>
          </p:nvSpPr>
          <p:spPr bwMode="auto">
            <a:xfrm rot="10800000" flipH="1" flipV="1">
              <a:off x="520219" y="4282978"/>
              <a:ext cx="14841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Minimize</a:t>
              </a:r>
              <a:endParaRPr kumimoji="0"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1916835" y="4314268"/>
                  <a:ext cx="12475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m:rPr>
                                    <m:nor/>
                                  </m:rPr>
                                  <a:rPr lang="zh-TW" altLang="en-US" sz="2400" dirty="0"/>
                                  <m:t> </m:t>
                                </m:r>
                              </m:e>
                            </m:d>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16835" y="4314268"/>
                  <a:ext cx="1247585" cy="369332"/>
                </a:xfrm>
                <a:prstGeom prst="rect">
                  <a:avLst/>
                </a:prstGeom>
                <a:blipFill>
                  <a:blip r:embed="rId17"/>
                  <a:stretch>
                    <a:fillRect t="-16393" r="-9268"/>
                  </a:stretch>
                </a:blipFill>
              </p:spPr>
              <p:txBody>
                <a:bodyPr/>
                <a:lstStyle/>
                <a:p>
                  <a:r>
                    <a:rPr lang="zh-TW" altLang="en-US">
                      <a:noFill/>
                    </a:rPr>
                    <a:t> </a:t>
                  </a:r>
                </a:p>
              </p:txBody>
            </p:sp>
          </mc:Fallback>
        </mc:AlternateContent>
      </p:grpSp>
      <p:sp>
        <p:nvSpPr>
          <p:cNvPr id="29" name="文字方塊 28"/>
          <p:cNvSpPr txBox="1">
            <a:spLocks noChangeArrowheads="1"/>
          </p:cNvSpPr>
          <p:nvPr/>
        </p:nvSpPr>
        <p:spPr bwMode="auto">
          <a:xfrm>
            <a:off x="3362622" y="4979063"/>
            <a:ext cx="24113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FF0000"/>
                </a:solidFill>
              </a:rPr>
              <a:t>Bottleneck </a:t>
            </a:r>
            <a:r>
              <a:rPr kumimoji="0" lang="en-US" altLang="zh-TW" sz="2400" dirty="0" smtClean="0">
                <a:solidFill>
                  <a:srgbClr val="FF0000"/>
                </a:solidFill>
              </a:rPr>
              <a:t>layer</a:t>
            </a:r>
            <a:endParaRPr kumimoji="0" lang="zh-TW" altLang="en-US" sz="2400" dirty="0">
              <a:solidFill>
                <a:srgbClr val="FF0000"/>
              </a:solidFill>
            </a:endParaRPr>
          </a:p>
        </p:txBody>
      </p:sp>
      <p:sp>
        <p:nvSpPr>
          <p:cNvPr id="33" name="文字方塊 32"/>
          <p:cNvSpPr txBox="1">
            <a:spLocks noChangeArrowheads="1"/>
          </p:cNvSpPr>
          <p:nvPr/>
        </p:nvSpPr>
        <p:spPr bwMode="auto">
          <a:xfrm>
            <a:off x="2061058" y="5787061"/>
            <a:ext cx="5258102" cy="4616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a:t>Output of the hidden layer is the code</a:t>
            </a:r>
            <a:endParaRPr kumimoji="0" lang="zh-TW" altLang="en-US" sz="2400" dirty="0"/>
          </a:p>
        </p:txBody>
      </p:sp>
      <p:sp>
        <p:nvSpPr>
          <p:cNvPr id="36" name="文字方塊 35"/>
          <p:cNvSpPr txBox="1">
            <a:spLocks noChangeArrowheads="1"/>
          </p:cNvSpPr>
          <p:nvPr/>
        </p:nvSpPr>
        <p:spPr bwMode="auto">
          <a:xfrm>
            <a:off x="2735927" y="274802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37" name="文字方塊 36"/>
          <p:cNvSpPr txBox="1">
            <a:spLocks noChangeArrowheads="1"/>
          </p:cNvSpPr>
          <p:nvPr/>
        </p:nvSpPr>
        <p:spPr bwMode="auto">
          <a:xfrm>
            <a:off x="4986363" y="2751506"/>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Tree>
    <p:extLst>
      <p:ext uri="{BB962C8B-B14F-4D97-AF65-F5344CB8AC3E}">
        <p14:creationId xmlns:p14="http://schemas.microsoft.com/office/powerpoint/2010/main" val="25809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animBg="1"/>
      <p:bldP spid="11" grpId="0"/>
      <p:bldP spid="12" grpId="0" animBg="1"/>
      <p:bldP spid="13" grpId="0"/>
      <p:bldP spid="14" grpId="0" animBg="1"/>
      <p:bldP spid="15" grpId="0"/>
      <p:bldP spid="16" grpId="0"/>
      <p:bldP spid="17" grpId="0"/>
      <p:bldP spid="19" grpId="0"/>
      <p:bldP spid="25" grpId="0"/>
      <p:bldP spid="29" grpId="0"/>
      <p:bldP spid="33" grpId="0" animBg="1"/>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358872" y="5023167"/>
            <a:ext cx="2856707" cy="830997"/>
          </a:xfrm>
          <a:prstGeom prst="rect">
            <a:avLst/>
          </a:prstGeom>
          <a:noFill/>
        </p:spPr>
        <p:txBody>
          <a:bodyPr wrap="square" rtlCol="0">
            <a:spAutoFit/>
          </a:bodyPr>
          <a:lstStyle/>
          <a:p>
            <a:r>
              <a:rPr lang="en-US" altLang="zh-TW" sz="2400" dirty="0"/>
              <a:t>Initialize by RBM layer-by-layer</a:t>
            </a:r>
            <a:endParaRPr lang="zh-TW" altLang="en-US" sz="2400" dirty="0"/>
          </a:p>
        </p:txBody>
      </p:sp>
      <p:sp>
        <p:nvSpPr>
          <p:cNvPr id="51" name="矩形 50"/>
          <p:cNvSpPr/>
          <p:nvPr/>
        </p:nvSpPr>
        <p:spPr>
          <a:xfrm>
            <a:off x="821788" y="5947973"/>
            <a:ext cx="7744638" cy="646331"/>
          </a:xfrm>
          <a:prstGeom prst="rect">
            <a:avLst/>
          </a:prstGeom>
        </p:spPr>
        <p:txBody>
          <a:bodyPr wrap="square">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13314" name="內容版面配置區 2"/>
          <p:cNvSpPr>
            <a:spLocks noGrp="1"/>
          </p:cNvSpPr>
          <p:nvPr>
            <p:ph idx="1"/>
          </p:nvPr>
        </p:nvSpPr>
        <p:spPr/>
        <p:txBody>
          <a:bodyPr/>
          <a:lstStyle/>
          <a:p>
            <a:r>
              <a:rPr lang="en-US" altLang="zh-TW" dirty="0"/>
              <a:t>Of course, the auto-encoder can be deep</a:t>
            </a:r>
            <a:endParaRPr lang="en-US" altLang="zh-TW" u="sng" dirty="0"/>
          </a:p>
          <a:p>
            <a:pPr lvl="1"/>
            <a:endParaRPr lang="en-US" altLang="zh-TW" u="sng" dirty="0"/>
          </a:p>
          <a:p>
            <a:endParaRPr lang="zh-TW" altLang="en-US" u="sng" dirty="0"/>
          </a:p>
          <a:p>
            <a:endParaRPr lang="zh-TW" altLang="en-US" dirty="0"/>
          </a:p>
        </p:txBody>
      </p:sp>
      <p:sp>
        <p:nvSpPr>
          <p:cNvPr id="13315" name="標題 1"/>
          <p:cNvSpPr>
            <a:spLocks noGrp="1"/>
          </p:cNvSpPr>
          <p:nvPr>
            <p:ph type="title"/>
          </p:nvPr>
        </p:nvSpPr>
        <p:spPr/>
        <p:txBody>
          <a:bodyPr/>
          <a:lstStyle/>
          <a:p>
            <a:r>
              <a:rPr lang="en-US" altLang="zh-TW" dirty="0"/>
              <a:t>Deep Auto-encoder</a:t>
            </a:r>
            <a:endParaRPr lang="zh-TW" altLang="en-US" dirty="0"/>
          </a:p>
        </p:txBody>
      </p:sp>
      <p:sp>
        <p:nvSpPr>
          <p:cNvPr id="16" name="矩形 15"/>
          <p:cNvSpPr/>
          <p:nvPr/>
        </p:nvSpPr>
        <p:spPr>
          <a:xfrm rot="5400000">
            <a:off x="-35849"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Input Layer</a:t>
            </a:r>
            <a:endParaRPr kumimoji="0" lang="zh-TW" altLang="en-US" dirty="0"/>
          </a:p>
        </p:txBody>
      </p:sp>
      <p:sp>
        <p:nvSpPr>
          <p:cNvPr id="17" name="矩形 16"/>
          <p:cNvSpPr/>
          <p:nvPr/>
        </p:nvSpPr>
        <p:spPr>
          <a:xfrm rot="5400000">
            <a:off x="1188113"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8" name="矩形 17"/>
          <p:cNvSpPr/>
          <p:nvPr/>
        </p:nvSpPr>
        <p:spPr>
          <a:xfrm rot="5400000">
            <a:off x="2066001"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9" name="矩形 18"/>
          <p:cNvSpPr/>
          <p:nvPr/>
        </p:nvSpPr>
        <p:spPr>
          <a:xfrm rot="5400000">
            <a:off x="4282945"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20" name="直線單箭頭接點 19"/>
          <p:cNvCxnSpPr/>
          <p:nvPr/>
        </p:nvCxnSpPr>
        <p:spPr>
          <a:xfrm rot="5400000">
            <a:off x="1597689"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2331114"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4328983"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5400000">
            <a:off x="6809451"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Output Layer</a:t>
            </a:r>
            <a:endParaRPr kumimoji="0" lang="zh-TW" altLang="en-US" dirty="0"/>
          </a:p>
        </p:txBody>
      </p:sp>
      <p:sp>
        <p:nvSpPr>
          <p:cNvPr id="24" name="矩形 23"/>
          <p:cNvSpPr/>
          <p:nvPr/>
        </p:nvSpPr>
        <p:spPr>
          <a:xfrm rot="5400000">
            <a:off x="6579263"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5" name="矩形 24"/>
          <p:cNvSpPr/>
          <p:nvPr/>
        </p:nvSpPr>
        <p:spPr>
          <a:xfrm rot="5400000">
            <a:off x="6030782"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6" name="直線單箭頭接點 25"/>
          <p:cNvCxnSpPr/>
          <p:nvPr/>
        </p:nvCxnSpPr>
        <p:spPr>
          <a:xfrm rot="5400000">
            <a:off x="7677814"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7020589"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5040976"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4787770"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56" name="矩形 55"/>
          <p:cNvSpPr/>
          <p:nvPr/>
        </p:nvSpPr>
        <p:spPr>
          <a:xfrm rot="5400000">
            <a:off x="3328857"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57" name="直線單箭頭接點 56"/>
          <p:cNvCxnSpPr/>
          <p:nvPr/>
        </p:nvCxnSpPr>
        <p:spPr>
          <a:xfrm rot="5400000">
            <a:off x="3594764"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5806151"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337" name="文字方塊 58"/>
          <p:cNvSpPr txBox="1">
            <a:spLocks noChangeArrowheads="1"/>
          </p:cNvSpPr>
          <p:nvPr/>
        </p:nvSpPr>
        <p:spPr bwMode="auto">
          <a:xfrm>
            <a:off x="2866101"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13338" name="文字方塊 59"/>
          <p:cNvSpPr txBox="1">
            <a:spLocks noChangeArrowheads="1"/>
          </p:cNvSpPr>
          <p:nvPr/>
        </p:nvSpPr>
        <p:spPr bwMode="auto">
          <a:xfrm>
            <a:off x="5990301"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31" name="直線單箭頭接點 30"/>
          <p:cNvCxnSpPr/>
          <p:nvPr/>
        </p:nvCxnSpPr>
        <p:spPr>
          <a:xfrm>
            <a:off x="4656007" y="4414428"/>
            <a:ext cx="0" cy="74471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4179748" y="5213926"/>
            <a:ext cx="952517"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Code</a:t>
            </a:r>
            <a:endParaRPr kumimoji="0" lang="zh-TW" altLang="en-US" sz="2400" dirty="0">
              <a:solidFill>
                <a:srgbClr val="0000FF"/>
              </a:solidFill>
            </a:endParaRPr>
          </a:p>
        </p:txBody>
      </p:sp>
      <p:sp>
        <p:nvSpPr>
          <p:cNvPr id="33" name="文字方塊 49"/>
          <p:cNvSpPr txBox="1">
            <a:spLocks noChangeArrowheads="1"/>
          </p:cNvSpPr>
          <p:nvPr/>
        </p:nvSpPr>
        <p:spPr bwMode="auto">
          <a:xfrm>
            <a:off x="3273295"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34" name="直線接點 33"/>
          <p:cNvCxnSpPr/>
          <p:nvPr/>
        </p:nvCxnSpPr>
        <p:spPr>
          <a:xfrm flipH="1">
            <a:off x="1180276"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196901"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055229"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1076034" y="5209947"/>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076034" y="5209947"/>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7878883" y="5209947"/>
                <a:ext cx="309059"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sz="2400" smtClean="0">
                          <a:latin typeface="Cambria Math" panose="02040503050406030204" pitchFamily="18" charset="0"/>
                        </a:rPr>
                        <m:t> </m:t>
                      </m:r>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7878883" y="5209947"/>
                <a:ext cx="309059" cy="41440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395051" y="4180335"/>
                <a:ext cx="45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395051" y="4180335"/>
                <a:ext cx="455317" cy="369332"/>
              </a:xfrm>
              <a:prstGeom prst="rect">
                <a:avLst/>
              </a:prstGeom>
              <a:blipFill>
                <a:blip r:embed="rId6"/>
                <a:stretch>
                  <a:fillRect l="-16000" r="-4000"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7461914" y="4076362"/>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7461914" y="4076362"/>
                <a:ext cx="537390" cy="373820"/>
              </a:xfrm>
              <a:prstGeom prst="rect">
                <a:avLst/>
              </a:prstGeom>
              <a:blipFill>
                <a:blip r:embed="rId7"/>
                <a:stretch>
                  <a:fillRect l="-12500" t="-1639" r="-340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123343" y="4150097"/>
                <a:ext cx="462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23343" y="4150097"/>
                <a:ext cx="462434" cy="369332"/>
              </a:xfrm>
              <a:prstGeom prst="rect">
                <a:avLst/>
              </a:prstGeom>
              <a:blipFill>
                <a:blip r:embed="rId8"/>
                <a:stretch>
                  <a:fillRect l="-14474" r="-394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787225" y="4024084"/>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787225" y="4024084"/>
                <a:ext cx="537390" cy="373820"/>
              </a:xfrm>
              <a:prstGeom prst="rect">
                <a:avLst/>
              </a:prstGeom>
              <a:blipFill>
                <a:blip r:embed="rId9"/>
                <a:stretch>
                  <a:fillRect l="-12360" r="-2247" b="-16393"/>
                </a:stretch>
              </a:blipFill>
            </p:spPr>
            <p:txBody>
              <a:bodyPr/>
              <a:lstStyle/>
              <a:p>
                <a:r>
                  <a:rPr lang="zh-TW" altLang="en-US">
                    <a:noFill/>
                  </a:rPr>
                  <a:t> </a:t>
                </a:r>
              </a:p>
            </p:txBody>
          </p:sp>
        </mc:Fallback>
      </mc:AlternateContent>
      <p:sp>
        <p:nvSpPr>
          <p:cNvPr id="3" name="文字方塊 2"/>
          <p:cNvSpPr txBox="1"/>
          <p:nvPr/>
        </p:nvSpPr>
        <p:spPr>
          <a:xfrm>
            <a:off x="5925993" y="613005"/>
            <a:ext cx="2469862" cy="830997"/>
          </a:xfrm>
          <a:prstGeom prst="rect">
            <a:avLst/>
          </a:prstGeom>
          <a:noFill/>
        </p:spPr>
        <p:txBody>
          <a:bodyPr wrap="square" rtlCol="0">
            <a:spAutoFit/>
          </a:bodyPr>
          <a:lstStyle/>
          <a:p>
            <a:r>
              <a:rPr lang="en-US" altLang="zh-TW" sz="2400" dirty="0"/>
              <a:t>Symmetric is not necessary.</a:t>
            </a:r>
            <a:endParaRPr lang="zh-TW" altLang="en-US" sz="2400" dirty="0"/>
          </a:p>
        </p:txBody>
      </p:sp>
    </p:spTree>
    <p:extLst>
      <p:ext uri="{BB962C8B-B14F-4D97-AF65-F5344CB8AC3E}">
        <p14:creationId xmlns:p14="http://schemas.microsoft.com/office/powerpoint/2010/main" val="2087942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p:bldP spid="47" grpId="0"/>
      <p:bldP spid="48" grpId="0"/>
      <p:bldP spid="37" grpId="0"/>
      <p:bldP spid="38" grpId="0"/>
      <p:bldP spid="40" grpId="0"/>
      <p:bldP spid="4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210345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Auto-encoder</a:t>
            </a:r>
            <a:endParaRPr lang="zh-TW" altLang="en-US" dirty="0"/>
          </a:p>
        </p:txBody>
      </p:sp>
      <p:sp>
        <p:nvSpPr>
          <p:cNvPr id="39" name="矩形 38"/>
          <p:cNvSpPr/>
          <p:nvPr/>
        </p:nvSpPr>
        <p:spPr>
          <a:xfrm>
            <a:off x="358725" y="1803553"/>
            <a:ext cx="1339852" cy="830997"/>
          </a:xfrm>
          <a:prstGeom prst="rect">
            <a:avLst/>
          </a:prstGeom>
        </p:spPr>
        <p:txBody>
          <a:bodyPr wrap="square">
            <a:spAutoFit/>
          </a:bodyPr>
          <a:lstStyle/>
          <a:p>
            <a:pPr algn="ctr"/>
            <a:r>
              <a:rPr lang="en-US" altLang="zh-TW" sz="2400" dirty="0"/>
              <a:t>Original Image</a:t>
            </a:r>
          </a:p>
        </p:txBody>
      </p:sp>
      <p:sp>
        <p:nvSpPr>
          <p:cNvPr id="40" name="矩形 39"/>
          <p:cNvSpPr/>
          <p:nvPr/>
        </p:nvSpPr>
        <p:spPr>
          <a:xfrm>
            <a:off x="694153" y="2844173"/>
            <a:ext cx="894521" cy="461665"/>
          </a:xfrm>
          <a:prstGeom prst="rect">
            <a:avLst/>
          </a:prstGeom>
        </p:spPr>
        <p:txBody>
          <a:bodyPr wrap="square">
            <a:spAutoFit/>
          </a:bodyPr>
          <a:lstStyle/>
          <a:p>
            <a:r>
              <a:rPr lang="en-US" altLang="zh-TW" sz="2400" dirty="0"/>
              <a:t>PCA</a:t>
            </a:r>
          </a:p>
        </p:txBody>
      </p:sp>
      <p:sp>
        <p:nvSpPr>
          <p:cNvPr id="41" name="矩形 40"/>
          <p:cNvSpPr/>
          <p:nvPr/>
        </p:nvSpPr>
        <p:spPr>
          <a:xfrm>
            <a:off x="25445" y="3504580"/>
            <a:ext cx="2006413" cy="830997"/>
          </a:xfrm>
          <a:prstGeom prst="rect">
            <a:avLst/>
          </a:prstGeom>
        </p:spPr>
        <p:txBody>
          <a:bodyPr wrap="square">
            <a:spAutoFit/>
          </a:bodyPr>
          <a:lstStyle/>
          <a:p>
            <a:pPr algn="ctr"/>
            <a:r>
              <a:rPr lang="en-US" altLang="zh-TW" sz="2400" dirty="0"/>
              <a:t>Deep</a:t>
            </a:r>
          </a:p>
          <a:p>
            <a:pPr algn="ctr"/>
            <a:r>
              <a:rPr lang="en-US" altLang="zh-TW" sz="2400" dirty="0"/>
              <a:t>Auto-encoder</a:t>
            </a:r>
          </a:p>
        </p:txBody>
      </p:sp>
      <p:pic>
        <p:nvPicPr>
          <p:cNvPr id="42" name="圖片 41"/>
          <p:cNvPicPr>
            <a:picLocks noChangeAspect="1"/>
          </p:cNvPicPr>
          <p:nvPr/>
        </p:nvPicPr>
        <p:blipFill>
          <a:blip r:embed="rId3"/>
          <a:stretch>
            <a:fillRect/>
          </a:stretch>
        </p:blipFill>
        <p:spPr>
          <a:xfrm>
            <a:off x="2031858" y="1867435"/>
            <a:ext cx="3143250" cy="628650"/>
          </a:xfrm>
          <a:prstGeom prst="rect">
            <a:avLst/>
          </a:prstGeom>
        </p:spPr>
      </p:pic>
      <p:pic>
        <p:nvPicPr>
          <p:cNvPr id="43" name="圖片 42"/>
          <p:cNvPicPr>
            <a:picLocks noChangeAspect="1"/>
          </p:cNvPicPr>
          <p:nvPr/>
        </p:nvPicPr>
        <p:blipFill>
          <a:blip r:embed="rId4"/>
          <a:stretch>
            <a:fillRect/>
          </a:stretch>
        </p:blipFill>
        <p:spPr>
          <a:xfrm>
            <a:off x="2031858" y="2722079"/>
            <a:ext cx="3162300" cy="638175"/>
          </a:xfrm>
          <a:prstGeom prst="rect">
            <a:avLst/>
          </a:prstGeom>
        </p:spPr>
      </p:pic>
      <p:pic>
        <p:nvPicPr>
          <p:cNvPr id="44" name="圖片 43"/>
          <p:cNvPicPr>
            <a:picLocks noChangeAspect="1"/>
          </p:cNvPicPr>
          <p:nvPr/>
        </p:nvPicPr>
        <p:blipFill>
          <a:blip r:embed="rId5"/>
          <a:stretch>
            <a:fillRect/>
          </a:stretch>
        </p:blipFill>
        <p:spPr>
          <a:xfrm>
            <a:off x="2003283" y="3601434"/>
            <a:ext cx="3171825" cy="647700"/>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6"/>
          <a:stretch>
            <a:fillRect/>
          </a:stretch>
        </p:blipFill>
        <p:spPr>
          <a:xfrm>
            <a:off x="5903726" y="3511603"/>
            <a:ext cx="628650" cy="581025"/>
          </a:xfrm>
          <a:prstGeom prst="rect">
            <a:avLst/>
          </a:prstGeom>
        </p:spPr>
      </p:pic>
      <p:pic>
        <p:nvPicPr>
          <p:cNvPr id="49" name="圖片 48"/>
          <p:cNvPicPr>
            <a:picLocks noChangeAspect="1"/>
          </p:cNvPicPr>
          <p:nvPr/>
        </p:nvPicPr>
        <p:blipFill>
          <a:blip r:embed="rId7"/>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7" name="矩形 56"/>
          <p:cNvSpPr/>
          <p:nvPr/>
        </p:nvSpPr>
        <p:spPr bwMode="auto">
          <a:xfrm rot="5400000">
            <a:off x="6976595" y="2540950"/>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6"/>
          <a:stretch>
            <a:fillRect/>
          </a:stretch>
        </p:blipFill>
        <p:spPr>
          <a:xfrm>
            <a:off x="746155" y="6087889"/>
            <a:ext cx="628650" cy="581025"/>
          </a:xfrm>
          <a:prstGeom prst="rect">
            <a:avLst/>
          </a:prstGeom>
        </p:spPr>
      </p:pic>
      <p:pic>
        <p:nvPicPr>
          <p:cNvPr id="63" name="圖片 62"/>
          <p:cNvPicPr>
            <a:picLocks noChangeAspect="1"/>
          </p:cNvPicPr>
          <p:nvPr/>
        </p:nvPicPr>
        <p:blipFill>
          <a:blip r:embed="rId8"/>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bwMode="auto">
          <a:xfrm rot="5400000">
            <a:off x="4517849" y="5296244"/>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Tree>
    <p:extLst>
      <p:ext uri="{BB962C8B-B14F-4D97-AF65-F5344CB8AC3E}">
        <p14:creationId xmlns:p14="http://schemas.microsoft.com/office/powerpoint/2010/main" val="3900362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animBg="1"/>
      <p:bldP spid="46" grpId="0" animBg="1"/>
      <p:bldP spid="52" grpId="0" animBg="1"/>
      <p:bldP spid="53" grpId="0" animBg="1"/>
      <p:bldP spid="54" grpId="0" animBg="1"/>
      <p:bldP spid="55" grpId="0" animBg="1"/>
      <p:bldP spid="57" grpId="0" animBg="1"/>
      <p:bldP spid="58" grpId="0" animBg="1"/>
      <p:bldP spid="59" grpId="0" animBg="1"/>
      <p:bldP spid="60" grpId="0" animBg="1"/>
      <p:bldP spid="61" grpId="0" animBg="1"/>
      <p:bldP spid="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363138" y="1747517"/>
            <a:ext cx="3037904" cy="2946949"/>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4"/>
          <a:stretch>
            <a:fillRect/>
          </a:stretch>
        </p:blipFill>
        <p:spPr>
          <a:xfrm>
            <a:off x="5903726" y="3511603"/>
            <a:ext cx="628650" cy="581025"/>
          </a:xfrm>
          <a:prstGeom prst="rect">
            <a:avLst/>
          </a:prstGeom>
        </p:spPr>
      </p:pic>
      <p:pic>
        <p:nvPicPr>
          <p:cNvPr id="49" name="圖片 48"/>
          <p:cNvPicPr>
            <a:picLocks noChangeAspect="1"/>
          </p:cNvPicPr>
          <p:nvPr/>
        </p:nvPicPr>
        <p:blipFill>
          <a:blip r:embed="rId5"/>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6" name="矩形 55"/>
          <p:cNvSpPr/>
          <p:nvPr/>
        </p:nvSpPr>
        <p:spPr bwMode="auto">
          <a:xfrm rot="5400000">
            <a:off x="4619609" y="5339020"/>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7" name="矩形 56"/>
          <p:cNvSpPr/>
          <p:nvPr/>
        </p:nvSpPr>
        <p:spPr bwMode="auto">
          <a:xfrm rot="5400000">
            <a:off x="7098500" y="2531454"/>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4"/>
          <a:stretch>
            <a:fillRect/>
          </a:stretch>
        </p:blipFill>
        <p:spPr>
          <a:xfrm>
            <a:off x="746155" y="6087889"/>
            <a:ext cx="628650" cy="581025"/>
          </a:xfrm>
          <a:prstGeom prst="rect">
            <a:avLst/>
          </a:prstGeom>
        </p:spPr>
      </p:pic>
      <p:pic>
        <p:nvPicPr>
          <p:cNvPr id="63" name="圖片 62"/>
          <p:cNvPicPr>
            <a:picLocks noChangeAspect="1"/>
          </p:cNvPicPr>
          <p:nvPr/>
        </p:nvPicPr>
        <p:blipFill>
          <a:blip r:embed="rId6"/>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7"/>
          <a:stretch>
            <a:fillRect/>
          </a:stretch>
        </p:blipFill>
        <p:spPr>
          <a:xfrm>
            <a:off x="3245290" y="113739"/>
            <a:ext cx="2658436" cy="2593596"/>
          </a:xfrm>
          <a:prstGeom prst="rect">
            <a:avLst/>
          </a:prstGeom>
        </p:spPr>
      </p:pic>
      <p:cxnSp>
        <p:nvCxnSpPr>
          <p:cNvPr id="38" name="直線單箭頭接點 37"/>
          <p:cNvCxnSpPr/>
          <p:nvPr/>
        </p:nvCxnSpPr>
        <p:spPr>
          <a:xfrm flipH="1" flipV="1">
            <a:off x="4998140" y="1864877"/>
            <a:ext cx="2251412" cy="6114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56" idx="1"/>
          </p:cNvCxnSpPr>
          <p:nvPr/>
        </p:nvCxnSpPr>
        <p:spPr>
          <a:xfrm flipH="1" flipV="1">
            <a:off x="2632872" y="3829093"/>
            <a:ext cx="2166737" cy="15058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75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a:t>De-noising auto-encoder</a:t>
            </a:r>
            <a:endParaRPr lang="zh-TW" altLang="en-US" dirty="0"/>
          </a:p>
        </p:txBody>
      </p:sp>
      <p:pic>
        <p:nvPicPr>
          <p:cNvPr id="7" name="圖片 6"/>
          <p:cNvPicPr>
            <a:picLocks noChangeAspect="1"/>
          </p:cNvPicPr>
          <p:nvPr/>
        </p:nvPicPr>
        <p:blipFill>
          <a:blip r:embed="rId3"/>
          <a:stretch>
            <a:fillRect/>
          </a:stretch>
        </p:blipFill>
        <p:spPr>
          <a:xfrm>
            <a:off x="1384291" y="2988206"/>
            <a:ext cx="921634" cy="851813"/>
          </a:xfrm>
          <a:prstGeom prst="rect">
            <a:avLst/>
          </a:prstGeom>
        </p:spPr>
      </p:pic>
      <p:grpSp>
        <p:nvGrpSpPr>
          <p:cNvPr id="20" name="群組 19"/>
          <p:cNvGrpSpPr/>
          <p:nvPr/>
        </p:nvGrpSpPr>
        <p:grpSpPr>
          <a:xfrm>
            <a:off x="1620641" y="3896703"/>
            <a:ext cx="468000" cy="1928552"/>
            <a:chOff x="2121301" y="2538260"/>
            <a:chExt cx="468000" cy="1928552"/>
          </a:xfrm>
        </p:grpSpPr>
        <p:sp>
          <p:nvSpPr>
            <p:cNvPr id="6" name="矩形 5"/>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5000" r="-15000"/>
                  </a:stretch>
                </a:blipFill>
              </p:spPr>
              <p:txBody>
                <a:bodyPr/>
                <a:lstStyle/>
                <a:p>
                  <a:r>
                    <a:rPr lang="zh-TW" altLang="en-US">
                      <a:noFill/>
                    </a:rPr>
                    <a:t> </a:t>
                  </a:r>
                </a:p>
              </p:txBody>
            </p:sp>
          </mc:Fallback>
        </mc:AlternateContent>
      </p:grpSp>
      <p:sp>
        <p:nvSpPr>
          <p:cNvPr id="9" name="矩形 8"/>
          <p:cNvSpPr/>
          <p:nvPr/>
        </p:nvSpPr>
        <p:spPr>
          <a:xfrm rot="5400000">
            <a:off x="4933823" y="4376241"/>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013686"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矩形 11"/>
          <p:cNvSpPr/>
          <p:nvPr/>
        </p:nvSpPr>
        <p:spPr>
          <a:xfrm>
            <a:off x="7541612" y="3950662"/>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7654745" y="46603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654745" y="4660396"/>
                <a:ext cx="241733" cy="369332"/>
              </a:xfrm>
              <a:prstGeom prst="rect">
                <a:avLst/>
              </a:prstGeom>
              <a:blipFill>
                <a:blip r:embed="rId5"/>
                <a:stretch>
                  <a:fillRect l="-17949" t="-18333" r="-79487"/>
                </a:stretch>
              </a:blipFill>
            </p:spPr>
            <p:txBody>
              <a:bodyPr/>
              <a:lstStyle/>
              <a:p>
                <a:r>
                  <a:rPr lang="zh-TW" altLang="en-US">
                    <a:noFill/>
                  </a:rPr>
                  <a:t> </a:t>
                </a:r>
              </a:p>
            </p:txBody>
          </p:sp>
        </mc:Fallback>
      </mc:AlternateContent>
      <p:sp>
        <p:nvSpPr>
          <p:cNvPr id="14" name="向右箭號 13"/>
          <p:cNvSpPr/>
          <p:nvPr/>
        </p:nvSpPr>
        <p:spPr>
          <a:xfrm>
            <a:off x="6307402"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pic>
        <p:nvPicPr>
          <p:cNvPr id="16" name="圖片 15"/>
          <p:cNvPicPr>
            <a:picLocks noChangeAspect="1"/>
          </p:cNvPicPr>
          <p:nvPr/>
        </p:nvPicPr>
        <p:blipFill>
          <a:blip r:embed="rId6"/>
          <a:stretch>
            <a:fillRect/>
          </a:stretch>
        </p:blipFill>
        <p:spPr>
          <a:xfrm>
            <a:off x="7417134" y="3020282"/>
            <a:ext cx="827119" cy="790628"/>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5449623" y="4425575"/>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449623" y="4425575"/>
                <a:ext cx="219739" cy="369332"/>
              </a:xfrm>
              <a:prstGeom prst="rect">
                <a:avLst/>
              </a:prstGeom>
              <a:blipFill>
                <a:blip r:embed="rId14"/>
                <a:stretch>
                  <a:fillRect l="-19444" r="-13889"/>
                </a:stretch>
              </a:blipFill>
            </p:spPr>
            <p:txBody>
              <a:bodyPr/>
              <a:lstStyle/>
              <a:p>
                <a:r>
                  <a:rPr lang="zh-TW" altLang="en-US">
                    <a:noFill/>
                  </a:rPr>
                  <a:t> </a:t>
                </a:r>
              </a:p>
            </p:txBody>
          </p:sp>
        </mc:Fallback>
      </mc:AlternateContent>
      <p:sp>
        <p:nvSpPr>
          <p:cNvPr id="18" name="文字方塊 17"/>
          <p:cNvSpPr txBox="1">
            <a:spLocks noChangeArrowheads="1"/>
          </p:cNvSpPr>
          <p:nvPr/>
        </p:nvSpPr>
        <p:spPr bwMode="auto">
          <a:xfrm>
            <a:off x="3706091" y="3862960"/>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19" name="文字方塊 18"/>
          <p:cNvSpPr txBox="1">
            <a:spLocks noChangeArrowheads="1"/>
          </p:cNvSpPr>
          <p:nvPr/>
        </p:nvSpPr>
        <p:spPr bwMode="auto">
          <a:xfrm>
            <a:off x="5956527" y="386643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
        <p:nvSpPr>
          <p:cNvPr id="21" name="向右箭號 20"/>
          <p:cNvSpPr/>
          <p:nvPr/>
        </p:nvSpPr>
        <p:spPr>
          <a:xfrm>
            <a:off x="2232228" y="434417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文字方塊 21"/>
          <p:cNvSpPr txBox="1">
            <a:spLocks noChangeArrowheads="1"/>
          </p:cNvSpPr>
          <p:nvPr/>
        </p:nvSpPr>
        <p:spPr bwMode="auto">
          <a:xfrm>
            <a:off x="1996923" y="4806746"/>
            <a:ext cx="1145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B050"/>
                </a:solidFill>
              </a:rPr>
              <a:t>Add noise</a:t>
            </a:r>
            <a:endParaRPr kumimoji="0" lang="zh-TW" altLang="en-US" sz="2400" dirty="0">
              <a:solidFill>
                <a:srgbClr val="00B050"/>
              </a:solidFill>
            </a:endParaRPr>
          </a:p>
        </p:txBody>
      </p:sp>
      <p:grpSp>
        <p:nvGrpSpPr>
          <p:cNvPr id="23" name="群組 22"/>
          <p:cNvGrpSpPr/>
          <p:nvPr/>
        </p:nvGrpSpPr>
        <p:grpSpPr>
          <a:xfrm>
            <a:off x="3306323" y="3896703"/>
            <a:ext cx="468000" cy="1928552"/>
            <a:chOff x="2121301" y="2538260"/>
            <a:chExt cx="468000" cy="1928552"/>
          </a:xfrm>
        </p:grpSpPr>
        <p:sp>
          <p:nvSpPr>
            <p:cNvPr id="24" name="矩形 2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2241503" y="3310643"/>
                  <a:ext cx="312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41503" y="3310643"/>
                  <a:ext cx="312586" cy="369332"/>
                </a:xfrm>
                <a:prstGeom prst="rect">
                  <a:avLst/>
                </a:prstGeom>
                <a:blipFill rotWithShape="0">
                  <a:blip r:embed="rId10"/>
                  <a:stretch>
                    <a:fillRect l="-27451" t="-1667" r="-27451" b="-10000"/>
                  </a:stretch>
                </a:blipFill>
              </p:spPr>
              <p:txBody>
                <a:bodyPr/>
                <a:lstStyle/>
                <a:p>
                  <a:r>
                    <a:rPr lang="zh-TW" altLang="en-US">
                      <a:noFill/>
                    </a:rPr>
                    <a:t> </a:t>
                  </a:r>
                </a:p>
              </p:txBody>
            </p:sp>
          </mc:Fallback>
        </mc:AlternateContent>
      </p:grpSp>
      <p:pic>
        <p:nvPicPr>
          <p:cNvPr id="26" name="圖片 25"/>
          <p:cNvPicPr>
            <a:picLocks noChangeAspect="1"/>
          </p:cNvPicPr>
          <p:nvPr/>
        </p:nvPicPr>
        <p:blipFill>
          <a:blip r:embed="rId15"/>
          <a:stretch>
            <a:fillRect/>
          </a:stretch>
        </p:blipFill>
        <p:spPr>
          <a:xfrm>
            <a:off x="3110499" y="2986067"/>
            <a:ext cx="859647" cy="799845"/>
          </a:xfrm>
          <a:prstGeom prst="rect">
            <a:avLst/>
          </a:prstGeom>
        </p:spPr>
      </p:pic>
      <p:cxnSp>
        <p:nvCxnSpPr>
          <p:cNvPr id="27" name="直線接點 26"/>
          <p:cNvCxnSpPr/>
          <p:nvPr/>
        </p:nvCxnSpPr>
        <p:spPr>
          <a:xfrm flipH="1">
            <a:off x="1845108" y="2427808"/>
            <a:ext cx="5985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1614958"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7575900"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49"/>
          <p:cNvSpPr txBox="1">
            <a:spLocks noChangeArrowheads="1"/>
          </p:cNvSpPr>
          <p:nvPr/>
        </p:nvSpPr>
        <p:spPr bwMode="auto">
          <a:xfrm>
            <a:off x="3470564" y="2395607"/>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35" name="群組 34"/>
          <p:cNvGrpSpPr/>
          <p:nvPr/>
        </p:nvGrpSpPr>
        <p:grpSpPr>
          <a:xfrm>
            <a:off x="4033959" y="189838"/>
            <a:ext cx="4919542" cy="1908020"/>
            <a:chOff x="4412212" y="282240"/>
            <a:chExt cx="4919542" cy="1908020"/>
          </a:xfrm>
        </p:grpSpPr>
        <p:sp>
          <p:nvSpPr>
            <p:cNvPr id="33" name="文字方塊 32"/>
            <p:cNvSpPr txBox="1"/>
            <p:nvPr/>
          </p:nvSpPr>
          <p:spPr>
            <a:xfrm>
              <a:off x="4412212" y="282240"/>
              <a:ext cx="4739495" cy="461665"/>
            </a:xfrm>
            <a:prstGeom prst="rect">
              <a:avLst/>
            </a:prstGeom>
            <a:noFill/>
          </p:spPr>
          <p:txBody>
            <a:bodyPr wrap="square" rtlCol="0">
              <a:spAutoFit/>
            </a:bodyPr>
            <a:lstStyle/>
            <a:p>
              <a:r>
                <a:rPr lang="en-US" altLang="zh-TW" sz="2400" dirty="0"/>
                <a:t>More: Contractive auto-encoder</a:t>
              </a:r>
              <a:endParaRPr lang="zh-TW" altLang="en-US" sz="2400" dirty="0"/>
            </a:p>
          </p:txBody>
        </p:sp>
        <p:sp>
          <p:nvSpPr>
            <p:cNvPr id="34" name="矩形 33"/>
            <p:cNvSpPr/>
            <p:nvPr/>
          </p:nvSpPr>
          <p:spPr>
            <a:xfrm>
              <a:off x="5043580" y="712932"/>
              <a:ext cx="4288174" cy="1477328"/>
            </a:xfrm>
            <a:prstGeom prst="rect">
              <a:avLst/>
            </a:prstGeom>
          </p:spPr>
          <p:txBody>
            <a:bodyPr wrap="square">
              <a:spAutoFit/>
            </a:bodyPr>
            <a:lstStyle/>
            <a:p>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Rifai</a:t>
              </a:r>
              <a:r>
                <a:rPr lang="en-US" altLang="zh-TW" dirty="0">
                  <a:solidFill>
                    <a:srgbClr val="222222"/>
                  </a:solidFill>
                  <a:latin typeface="Arial" panose="020B0604020202020204" pitchFamily="34" charset="0"/>
                </a:rPr>
                <a:t>, Salah, et al. "Contractive auto-encoders: Explicit invariance during feature extraction.“ </a:t>
              </a:r>
              <a:r>
                <a:rPr lang="en-US" altLang="zh-TW" i="1" dirty="0">
                  <a:solidFill>
                    <a:srgbClr val="222222"/>
                  </a:solidFill>
                  <a:latin typeface="Arial" panose="020B0604020202020204" pitchFamily="34" charset="0"/>
                </a:rPr>
                <a:t>Proceedings of the 28th International Conference on Machine Learning (ICML-11)</a:t>
              </a:r>
              <a:r>
                <a:rPr lang="en-US" altLang="zh-TW" dirty="0">
                  <a:solidFill>
                    <a:srgbClr val="222222"/>
                  </a:solidFill>
                  <a:latin typeface="Arial" panose="020B0604020202020204" pitchFamily="34" charset="0"/>
                </a:rPr>
                <a:t>. 2011.</a:t>
              </a:r>
              <a:endParaRPr lang="zh-TW" altLang="en-US" dirty="0"/>
            </a:p>
          </p:txBody>
        </p:sp>
      </p:grpSp>
      <p:sp>
        <p:nvSpPr>
          <p:cNvPr id="32" name="矩形 31"/>
          <p:cNvSpPr/>
          <p:nvPr/>
        </p:nvSpPr>
        <p:spPr>
          <a:xfrm>
            <a:off x="1808331" y="6034120"/>
            <a:ext cx="6160015" cy="646331"/>
          </a:xfrm>
          <a:prstGeom prst="rect">
            <a:avLst/>
          </a:prstGeom>
        </p:spPr>
        <p:txBody>
          <a:bodyPr wrap="square">
            <a:spAutoFit/>
          </a:bodyPr>
          <a:lstStyle/>
          <a:p>
            <a:r>
              <a:rPr lang="en-US" altLang="zh-TW" dirty="0"/>
              <a:t>Vincent, Pascal, et al. "Extracting and composing robust features with denoising autoencoders." </a:t>
            </a:r>
            <a:r>
              <a:rPr lang="en-US" altLang="zh-TW" i="1" dirty="0"/>
              <a:t>ICML, </a:t>
            </a:r>
            <a:r>
              <a:rPr lang="en-US" altLang="zh-TW" dirty="0"/>
              <a:t>2008.</a:t>
            </a:r>
            <a:endParaRPr lang="zh-TW" altLang="en-US" dirty="0"/>
          </a:p>
        </p:txBody>
      </p:sp>
    </p:spTree>
    <p:extLst>
      <p:ext uri="{BB962C8B-B14F-4D97-AF65-F5344CB8AC3E}">
        <p14:creationId xmlns:p14="http://schemas.microsoft.com/office/powerpoint/2010/main" val="2951137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p:bldP spid="18" grpId="0"/>
      <p:bldP spid="19" grpId="0"/>
      <p:bldP spid="21" grpId="0" animBg="1"/>
      <p:bldP spid="22"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024" y="171450"/>
            <a:ext cx="3814012" cy="3600000"/>
          </a:xfrm>
          <a:prstGeom prst="rect">
            <a:avLst/>
          </a:prstGeom>
        </p:spPr>
      </p:pic>
      <p:sp>
        <p:nvSpPr>
          <p:cNvPr id="2" name="標題 1"/>
          <p:cNvSpPr>
            <a:spLocks noGrp="1"/>
          </p:cNvSpPr>
          <p:nvPr>
            <p:ph type="title"/>
          </p:nvPr>
        </p:nvSpPr>
        <p:spPr>
          <a:xfrm>
            <a:off x="156479" y="-337239"/>
            <a:ext cx="7886700" cy="1325563"/>
          </a:xfrm>
        </p:spPr>
        <p:txBody>
          <a:bodyPr>
            <a:normAutofit/>
          </a:bodyPr>
          <a:lstStyle/>
          <a:p>
            <a:r>
              <a:rPr lang="en-US" altLang="zh-TW" sz="3200" b="1" i="1" u="sng" dirty="0"/>
              <a:t>Deep Auto-encoder - Example</a:t>
            </a:r>
            <a:endParaRPr lang="zh-TW" altLang="en-US" sz="3200" b="1" i="1" u="sng"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79" y="1925490"/>
            <a:ext cx="3764316" cy="3600000"/>
          </a:xfrm>
        </p:spPr>
      </p:pic>
      <p:sp>
        <p:nvSpPr>
          <p:cNvPr id="9" name="文字方塊 8"/>
          <p:cNvSpPr txBox="1"/>
          <p:nvPr/>
        </p:nvSpPr>
        <p:spPr>
          <a:xfrm>
            <a:off x="1127280" y="5241139"/>
            <a:ext cx="1991896" cy="461665"/>
          </a:xfrm>
          <a:prstGeom prst="rect">
            <a:avLst/>
          </a:prstGeom>
          <a:noFill/>
        </p:spPr>
        <p:txBody>
          <a:bodyPr wrap="square" rtlCol="0">
            <a:spAutoFit/>
          </a:bodyPr>
          <a:lstStyle/>
          <a:p>
            <a:pPr algn="ctr"/>
            <a:r>
              <a:rPr lang="en-US" altLang="zh-TW" sz="2400" dirty="0"/>
              <a:t>Pixel -&gt; </a:t>
            </a:r>
            <a:r>
              <a:rPr lang="en-US" altLang="zh-TW" sz="2400" dirty="0" err="1"/>
              <a:t>tSNE</a:t>
            </a:r>
            <a:endParaRPr lang="zh-TW" altLang="en-US" sz="2400" dirty="0"/>
          </a:p>
        </p:txBody>
      </p:sp>
      <p:grpSp>
        <p:nvGrpSpPr>
          <p:cNvPr id="3" name="群組 2"/>
          <p:cNvGrpSpPr/>
          <p:nvPr/>
        </p:nvGrpSpPr>
        <p:grpSpPr>
          <a:xfrm>
            <a:off x="1306803" y="769732"/>
            <a:ext cx="3958996" cy="1209244"/>
            <a:chOff x="3103883" y="2175315"/>
            <a:chExt cx="3958996" cy="1209244"/>
          </a:xfrm>
        </p:grpSpPr>
        <p:pic>
          <p:nvPicPr>
            <p:cNvPr id="7" name="圖片 6"/>
            <p:cNvPicPr>
              <a:picLocks noChangeAspect="1"/>
            </p:cNvPicPr>
            <p:nvPr/>
          </p:nvPicPr>
          <p:blipFill>
            <a:blip r:embed="rId4"/>
            <a:stretch>
              <a:fillRect/>
            </a:stretch>
          </p:blipFill>
          <p:spPr>
            <a:xfrm>
              <a:off x="3103883" y="2249840"/>
              <a:ext cx="1102229" cy="1018727"/>
            </a:xfrm>
            <a:prstGeom prst="rect">
              <a:avLst/>
            </a:prstGeom>
          </p:spPr>
        </p:pic>
        <p:sp>
          <p:nvSpPr>
            <p:cNvPr id="8" name="矩形 7"/>
            <p:cNvSpPr/>
            <p:nvPr/>
          </p:nvSpPr>
          <p:spPr>
            <a:xfrm rot="5400000">
              <a:off x="6224257" y="2545937"/>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334248"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6740057" y="2595271"/>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740057" y="2595271"/>
                  <a:ext cx="219739" cy="369332"/>
                </a:xfrm>
                <a:prstGeom prst="rect">
                  <a:avLst/>
                </a:prstGeom>
                <a:blipFill>
                  <a:blip r:embed="rId5"/>
                  <a:stretch>
                    <a:fillRect l="-19444" r="-13889"/>
                  </a:stretch>
                </a:blipFill>
              </p:spPr>
              <p:txBody>
                <a:bodyPr/>
                <a:lstStyle/>
                <a:p>
                  <a:r>
                    <a:rPr lang="zh-TW" altLang="en-US">
                      <a:noFill/>
                    </a:rPr>
                    <a:t> </a:t>
                  </a:r>
                </a:p>
              </p:txBody>
            </p:sp>
          </mc:Fallback>
        </mc:AlternateContent>
        <p:sp>
          <p:nvSpPr>
            <p:cNvPr id="12" name="矩形 11"/>
            <p:cNvSpPr/>
            <p:nvPr/>
          </p:nvSpPr>
          <p:spPr>
            <a:xfrm>
              <a:off x="4721341" y="2292470"/>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13" name="向右箭號 9"/>
            <p:cNvSpPr/>
            <p:nvPr/>
          </p:nvSpPr>
          <p:spPr>
            <a:xfrm>
              <a:off x="6150539"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grpSp>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5826" y="3445740"/>
            <a:ext cx="3814013" cy="3600000"/>
          </a:xfrm>
          <a:prstGeom prst="rect">
            <a:avLst/>
          </a:prstGeom>
        </p:spPr>
      </p:pic>
      <p:sp>
        <p:nvSpPr>
          <p:cNvPr id="19" name="文字方塊 18"/>
          <p:cNvSpPr txBox="1"/>
          <p:nvPr/>
        </p:nvSpPr>
        <p:spPr>
          <a:xfrm>
            <a:off x="3999197" y="3776699"/>
            <a:ext cx="1738648" cy="830997"/>
          </a:xfrm>
          <a:prstGeom prst="rect">
            <a:avLst/>
          </a:prstGeom>
          <a:noFill/>
        </p:spPr>
        <p:txBody>
          <a:bodyPr wrap="square" rtlCol="0">
            <a:spAutoFit/>
          </a:bodyPr>
          <a:lstStyle/>
          <a:p>
            <a:pPr algn="ctr"/>
            <a:r>
              <a:rPr lang="en-US" altLang="zh-TW" sz="2400" dirty="0"/>
              <a:t>PCA </a:t>
            </a:r>
            <a:r>
              <a:rPr lang="en-US" altLang="zh-TW" sz="2400" dirty="0" smtClean="0"/>
              <a:t>reduces to 32-dim</a:t>
            </a:r>
            <a:endParaRPr lang="zh-TW" altLang="en-US" sz="2400" dirty="0"/>
          </a:p>
        </p:txBody>
      </p:sp>
      <p:sp>
        <p:nvSpPr>
          <p:cNvPr id="4" name="箭號: 向右 3"/>
          <p:cNvSpPr/>
          <p:nvPr/>
        </p:nvSpPr>
        <p:spPr>
          <a:xfrm rot="1839669">
            <a:off x="4012096" y="4576797"/>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p:cNvSpPr/>
          <p:nvPr/>
        </p:nvSpPr>
        <p:spPr>
          <a:xfrm rot="19727825">
            <a:off x="3943243" y="2554540"/>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468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sp>
        <p:nvSpPr>
          <p:cNvPr id="4" name="文字方塊 3"/>
          <p:cNvSpPr txBox="1"/>
          <p:nvPr/>
        </p:nvSpPr>
        <p:spPr>
          <a:xfrm>
            <a:off x="4705073" y="3126910"/>
            <a:ext cx="2844800" cy="830997"/>
          </a:xfrm>
          <a:prstGeom prst="rect">
            <a:avLst/>
          </a:prstGeom>
          <a:noFill/>
        </p:spPr>
        <p:txBody>
          <a:bodyPr wrap="square" rtlCol="0">
            <a:spAutoFit/>
          </a:bodyPr>
          <a:lstStyle/>
          <a:p>
            <a:r>
              <a:rPr lang="en-US" altLang="zh-TW" sz="2400" dirty="0"/>
              <a:t>word string:</a:t>
            </a:r>
          </a:p>
          <a:p>
            <a:r>
              <a:rPr lang="en-US" altLang="zh-TW" sz="2400" dirty="0"/>
              <a:t>“This is an apple”</a:t>
            </a:r>
            <a:endParaRPr lang="zh-TW" altLang="en-US" sz="2400" dirty="0"/>
          </a:p>
        </p:txBody>
      </p:sp>
      <p:grpSp>
        <p:nvGrpSpPr>
          <p:cNvPr id="26" name="群組 25"/>
          <p:cNvGrpSpPr/>
          <p:nvPr/>
        </p:nvGrpSpPr>
        <p:grpSpPr>
          <a:xfrm>
            <a:off x="6409577" y="2487028"/>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a:t>pen</a:t>
              </a:r>
              <a:endParaRPr lang="zh-TW" altLang="en-US" sz="2400" dirty="0"/>
            </a:p>
          </p:txBody>
        </p:sp>
      </p:grpSp>
      <p:sp>
        <p:nvSpPr>
          <p:cNvPr id="45" name="文字方塊 44"/>
          <p:cNvSpPr txBox="1"/>
          <p:nvPr/>
        </p:nvSpPr>
        <p:spPr>
          <a:xfrm>
            <a:off x="7814465" y="2518025"/>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6" name="文字方塊 45"/>
          <p:cNvSpPr txBox="1"/>
          <p:nvPr/>
        </p:nvSpPr>
        <p:spPr>
          <a:xfrm>
            <a:off x="7814465" y="2967992"/>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7" name="文字方塊 46"/>
          <p:cNvSpPr txBox="1"/>
          <p:nvPr/>
        </p:nvSpPr>
        <p:spPr>
          <a:xfrm>
            <a:off x="7814465" y="34141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7814465" y="383540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9" name="文字方塊 48"/>
          <p:cNvSpPr txBox="1"/>
          <p:nvPr/>
        </p:nvSpPr>
        <p:spPr>
          <a:xfrm>
            <a:off x="7822923" y="430092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7822923" y="474977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3" name="矩形 2"/>
          <p:cNvSpPr/>
          <p:nvPr/>
        </p:nvSpPr>
        <p:spPr>
          <a:xfrm>
            <a:off x="5718259" y="1849406"/>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7" name="文字方塊 56"/>
          <p:cNvSpPr txBox="1"/>
          <p:nvPr/>
        </p:nvSpPr>
        <p:spPr>
          <a:xfrm>
            <a:off x="5412753" y="5738434"/>
            <a:ext cx="3223247" cy="954107"/>
          </a:xfrm>
          <a:prstGeom prst="rect">
            <a:avLst/>
          </a:prstGeom>
          <a:noFill/>
        </p:spPr>
        <p:txBody>
          <a:bodyPr wrap="square" rtlCol="0">
            <a:spAutoFit/>
          </a:bodyPr>
          <a:lstStyle/>
          <a:p>
            <a:r>
              <a:rPr lang="en-US" altLang="zh-TW" sz="2800" dirty="0"/>
              <a:t>Semantics are not considered.</a:t>
            </a:r>
            <a:endParaRPr lang="zh-TW" altLang="en-US" sz="2800" dirty="0"/>
          </a:p>
        </p:txBody>
      </p:sp>
      <p:cxnSp>
        <p:nvCxnSpPr>
          <p:cNvPr id="58" name="直線單箭頭接點 57"/>
          <p:cNvCxnSpPr/>
          <p:nvPr/>
        </p:nvCxnSpPr>
        <p:spPr>
          <a:xfrm>
            <a:off x="898161" y="5929913"/>
            <a:ext cx="38069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80912" y="2967992"/>
            <a:ext cx="0" cy="314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8" idx="3"/>
          </p:cNvCxnSpPr>
          <p:nvPr/>
        </p:nvCxnSpPr>
        <p:spPr>
          <a:xfrm flipV="1">
            <a:off x="1112578" y="4071305"/>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69" idx="2"/>
          </p:cNvCxnSpPr>
          <p:nvPr/>
        </p:nvCxnSpPr>
        <p:spPr>
          <a:xfrm flipV="1">
            <a:off x="1085449" y="5467372"/>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085449" y="5689670"/>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67" idx="2"/>
          </p:cNvCxnSpPr>
          <p:nvPr/>
        </p:nvCxnSpPr>
        <p:spPr>
          <a:xfrm flipV="1">
            <a:off x="1117114" y="4201076"/>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196633" y="3896814"/>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2307448" y="3147527"/>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2563408" y="41785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3954238" y="412370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1556867" y="3939222"/>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2903629" y="538999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288541" y="5606251"/>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71" name="直線接點 70"/>
          <p:cNvCxnSpPr/>
          <p:nvPr/>
        </p:nvCxnSpPr>
        <p:spPr>
          <a:xfrm flipV="1">
            <a:off x="1134259" y="3337412"/>
            <a:ext cx="1173189" cy="257309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66" idx="3"/>
          </p:cNvCxnSpPr>
          <p:nvPr/>
        </p:nvCxnSpPr>
        <p:spPr>
          <a:xfrm flipV="1">
            <a:off x="1114609" y="4310679"/>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4" idx="3"/>
          </p:cNvCxnSpPr>
          <p:nvPr/>
        </p:nvCxnSpPr>
        <p:spPr>
          <a:xfrm flipV="1">
            <a:off x="1114608" y="4028897"/>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2742" y="1876485"/>
            <a:ext cx="3297750" cy="523220"/>
          </a:xfrm>
          <a:prstGeom prst="rect">
            <a:avLst/>
          </a:prstGeom>
          <a:noFill/>
        </p:spPr>
        <p:txBody>
          <a:bodyPr wrap="square" rtlCol="0">
            <a:spAutoFit/>
          </a:bodyPr>
          <a:lstStyle/>
          <a:p>
            <a:r>
              <a:rPr lang="en-US" altLang="zh-TW" sz="2800" b="1" i="1" u="sng" dirty="0"/>
              <a:t>Vector Space Model</a:t>
            </a:r>
            <a:endParaRPr lang="zh-TW" altLang="en-US" sz="2800" b="1" i="1" u="sng" dirty="0"/>
          </a:p>
        </p:txBody>
      </p:sp>
      <p:sp>
        <p:nvSpPr>
          <p:cNvPr id="76" name="文字方塊 75"/>
          <p:cNvSpPr txBox="1"/>
          <p:nvPr/>
        </p:nvSpPr>
        <p:spPr>
          <a:xfrm>
            <a:off x="2776767" y="4927813"/>
            <a:ext cx="1484606" cy="461665"/>
          </a:xfrm>
          <a:prstGeom prst="rect">
            <a:avLst/>
          </a:prstGeom>
          <a:noFill/>
        </p:spPr>
        <p:txBody>
          <a:bodyPr wrap="square" rtlCol="0">
            <a:spAutoFit/>
          </a:bodyPr>
          <a:lstStyle/>
          <a:p>
            <a:r>
              <a:rPr lang="en-US" altLang="zh-TW" sz="2400" dirty="0"/>
              <a:t>document</a:t>
            </a:r>
            <a:endParaRPr lang="zh-TW" altLang="en-US" sz="2400" dirty="0"/>
          </a:p>
        </p:txBody>
      </p:sp>
      <p:sp>
        <p:nvSpPr>
          <p:cNvPr id="77" name="文字方塊 76"/>
          <p:cNvSpPr txBox="1"/>
          <p:nvPr/>
        </p:nvSpPr>
        <p:spPr>
          <a:xfrm>
            <a:off x="2563408" y="3464292"/>
            <a:ext cx="1484606" cy="461665"/>
          </a:xfrm>
          <a:prstGeom prst="rect">
            <a:avLst/>
          </a:prstGeom>
          <a:noFill/>
        </p:spPr>
        <p:txBody>
          <a:bodyPr wrap="square" rtlCol="0">
            <a:spAutoFit/>
          </a:bodyPr>
          <a:lstStyle/>
          <a:p>
            <a:pPr algn="ctr"/>
            <a:r>
              <a:rPr lang="en-US" altLang="zh-TW" sz="2400" dirty="0"/>
              <a:t>query</a:t>
            </a:r>
            <a:endParaRPr lang="zh-TW" altLang="en-US" sz="2400" dirty="0"/>
          </a:p>
        </p:txBody>
      </p:sp>
    </p:spTree>
    <p:extLst>
      <p:ext uri="{BB962C8B-B14F-4D97-AF65-F5344CB8AC3E}">
        <p14:creationId xmlns:p14="http://schemas.microsoft.com/office/powerpoint/2010/main" val="346581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49" grpId="0"/>
      <p:bldP spid="50" grpId="0"/>
      <p:bldP spid="3" grpId="0"/>
      <p:bldP spid="57" grpId="0"/>
      <p:bldP spid="64" grpId="0" animBg="1"/>
      <p:bldP spid="65" grpId="0" animBg="1"/>
      <p:bldP spid="66" grpId="0" animBg="1"/>
      <p:bldP spid="67" grpId="0" animBg="1"/>
      <p:bldP spid="68" grpId="0" animBg="1"/>
      <p:bldP spid="69" grpId="0" animBg="1"/>
      <p:bldP spid="70" grpId="0" animBg="1"/>
      <p:bldP spid="74" grpId="0"/>
      <p:bldP spid="76" grpId="0"/>
      <p:bldP spid="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pic>
        <p:nvPicPr>
          <p:cNvPr id="4" name="圖片 3"/>
          <p:cNvPicPr>
            <a:picLocks noChangeAspect="1"/>
          </p:cNvPicPr>
          <p:nvPr/>
        </p:nvPicPr>
        <p:blipFill>
          <a:blip r:embed="rId3"/>
          <a:stretch>
            <a:fillRect/>
          </a:stretch>
        </p:blipFill>
        <p:spPr>
          <a:xfrm>
            <a:off x="4444464" y="1621717"/>
            <a:ext cx="4069014" cy="3093216"/>
          </a:xfrm>
          <a:prstGeom prst="rect">
            <a:avLst/>
          </a:prstGeom>
        </p:spPr>
      </p:pic>
      <p:grpSp>
        <p:nvGrpSpPr>
          <p:cNvPr id="10" name="群組 9"/>
          <p:cNvGrpSpPr/>
          <p:nvPr/>
        </p:nvGrpSpPr>
        <p:grpSpPr>
          <a:xfrm rot="5400000">
            <a:off x="2330096" y="4540314"/>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02391" y="4772640"/>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16721" y="407273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02391" y="338559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22892" y="2581609"/>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0" name="群組 49"/>
          <p:cNvGrpSpPr/>
          <p:nvPr/>
        </p:nvGrpSpPr>
        <p:grpSpPr>
          <a:xfrm>
            <a:off x="3009882" y="2317598"/>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38466" y="2533189"/>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向下箭號 52"/>
          <p:cNvSpPr/>
          <p:nvPr/>
        </p:nvSpPr>
        <p:spPr>
          <a:xfrm flipV="1">
            <a:off x="2198888" y="502328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08527" y="432377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05683" y="361000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15354" y="291410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1612605" y="5894409"/>
            <a:ext cx="1907032" cy="461665"/>
          </a:xfrm>
          <a:prstGeom prst="rect">
            <a:avLst/>
          </a:prstGeom>
          <a:noFill/>
        </p:spPr>
        <p:txBody>
          <a:bodyPr wrap="square" rtlCol="0">
            <a:spAutoFit/>
          </a:bodyPr>
          <a:lstStyle/>
          <a:p>
            <a:pPr algn="ctr"/>
            <a:r>
              <a:rPr lang="en-US" altLang="zh-TW" sz="2400" dirty="0">
                <a:solidFill>
                  <a:srgbClr val="00B050"/>
                </a:solidFill>
              </a:rPr>
              <a:t>Bag-of-word</a:t>
            </a:r>
            <a:endParaRPr lang="zh-TW" altLang="en-US" sz="2400" dirty="0">
              <a:solidFill>
                <a:srgbClr val="00B050"/>
              </a:solidFill>
            </a:endParaRPr>
          </a:p>
        </p:txBody>
      </p:sp>
      <p:sp>
        <p:nvSpPr>
          <p:cNvPr id="36" name="文字方塊 35"/>
          <p:cNvSpPr txBox="1"/>
          <p:nvPr/>
        </p:nvSpPr>
        <p:spPr>
          <a:xfrm>
            <a:off x="1091292" y="6250217"/>
            <a:ext cx="2949658" cy="461665"/>
          </a:xfrm>
          <a:prstGeom prst="rect">
            <a:avLst/>
          </a:prstGeom>
          <a:noFill/>
        </p:spPr>
        <p:txBody>
          <a:bodyPr wrap="square" rtlCol="0">
            <a:spAutoFit/>
          </a:bodyPr>
          <a:lstStyle/>
          <a:p>
            <a:pPr algn="ctr"/>
            <a:r>
              <a:rPr lang="en-US" altLang="zh-TW" sz="2400" dirty="0"/>
              <a:t>(document or query)</a:t>
            </a:r>
            <a:endParaRPr lang="zh-TW" altLang="en-US" sz="2400" dirty="0"/>
          </a:p>
        </p:txBody>
      </p:sp>
      <p:grpSp>
        <p:nvGrpSpPr>
          <p:cNvPr id="9" name="群組 8"/>
          <p:cNvGrpSpPr/>
          <p:nvPr/>
        </p:nvGrpSpPr>
        <p:grpSpPr>
          <a:xfrm>
            <a:off x="4444464" y="2559843"/>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a:solidFill>
                    <a:srgbClr val="FF0000"/>
                  </a:solidFill>
                </a:rPr>
                <a:t>query</a:t>
              </a:r>
              <a:endParaRPr lang="zh-TW" altLang="en-US" sz="2400" dirty="0">
                <a:solidFill>
                  <a:srgbClr val="FF0000"/>
                </a:solidFill>
              </a:endParaRPr>
            </a:p>
          </p:txBody>
        </p:sp>
      </p:grpSp>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2920" y="4614835"/>
            <a:ext cx="2256156" cy="21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字方塊 6"/>
          <p:cNvSpPr txBox="1">
            <a:spLocks noChangeArrowheads="1"/>
          </p:cNvSpPr>
          <p:nvPr/>
        </p:nvSpPr>
        <p:spPr bwMode="auto">
          <a:xfrm>
            <a:off x="5992812" y="5351604"/>
            <a:ext cx="30241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kumimoji="0" lang="en-US" altLang="zh-TW" sz="2000"/>
              <a:t>LSA: project documents to 2 latent topics</a:t>
            </a:r>
            <a:endParaRPr kumimoji="0" lang="zh-TW" altLang="en-US" sz="2000"/>
          </a:p>
        </p:txBody>
      </p:sp>
      <p:sp>
        <p:nvSpPr>
          <p:cNvPr id="59" name="文字方塊 7"/>
          <p:cNvSpPr txBox="1">
            <a:spLocks noChangeArrowheads="1"/>
          </p:cNvSpPr>
          <p:nvPr/>
        </p:nvSpPr>
        <p:spPr bwMode="auto">
          <a:xfrm>
            <a:off x="328067" y="5478520"/>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2000</a:t>
            </a:r>
            <a:endParaRPr kumimoji="0" lang="zh-TW" altLang="en-US" sz="2400" dirty="0"/>
          </a:p>
        </p:txBody>
      </p:sp>
      <p:sp>
        <p:nvSpPr>
          <p:cNvPr id="46" name="文字方塊 7"/>
          <p:cNvSpPr txBox="1">
            <a:spLocks noChangeArrowheads="1"/>
          </p:cNvSpPr>
          <p:nvPr/>
        </p:nvSpPr>
        <p:spPr bwMode="auto">
          <a:xfrm>
            <a:off x="649472" y="470682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500</a:t>
            </a:r>
            <a:endParaRPr kumimoji="0" lang="zh-TW" altLang="en-US" sz="2400" dirty="0"/>
          </a:p>
        </p:txBody>
      </p:sp>
      <p:sp>
        <p:nvSpPr>
          <p:cNvPr id="60" name="文字方塊 7"/>
          <p:cNvSpPr txBox="1">
            <a:spLocks noChangeArrowheads="1"/>
          </p:cNvSpPr>
          <p:nvPr/>
        </p:nvSpPr>
        <p:spPr bwMode="auto">
          <a:xfrm>
            <a:off x="638992" y="4011384"/>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250</a:t>
            </a:r>
            <a:endParaRPr kumimoji="0" lang="zh-TW" altLang="en-US" sz="2400" dirty="0"/>
          </a:p>
        </p:txBody>
      </p:sp>
      <p:sp>
        <p:nvSpPr>
          <p:cNvPr id="61" name="文字方塊 7"/>
          <p:cNvSpPr txBox="1">
            <a:spLocks noChangeArrowheads="1"/>
          </p:cNvSpPr>
          <p:nvPr/>
        </p:nvSpPr>
        <p:spPr bwMode="auto">
          <a:xfrm>
            <a:off x="638992" y="331690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125</a:t>
            </a:r>
            <a:endParaRPr kumimoji="0" lang="zh-TW" altLang="en-US" sz="2400" dirty="0"/>
          </a:p>
        </p:txBody>
      </p:sp>
      <p:sp>
        <p:nvSpPr>
          <p:cNvPr id="62" name="文字方塊 7"/>
          <p:cNvSpPr txBox="1">
            <a:spLocks noChangeArrowheads="1"/>
          </p:cNvSpPr>
          <p:nvPr/>
        </p:nvSpPr>
        <p:spPr bwMode="auto">
          <a:xfrm>
            <a:off x="1255556" y="2513878"/>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a:t>
            </a:r>
            <a:endParaRPr kumimoji="0" lang="zh-TW" altLang="en-US" sz="2400" dirty="0"/>
          </a:p>
        </p:txBody>
      </p:sp>
      <p:sp>
        <p:nvSpPr>
          <p:cNvPr id="6" name="文字方塊 5"/>
          <p:cNvSpPr txBox="1"/>
          <p:nvPr/>
        </p:nvSpPr>
        <p:spPr>
          <a:xfrm>
            <a:off x="487366" y="1394321"/>
            <a:ext cx="4209143" cy="1200329"/>
          </a:xfrm>
          <a:prstGeom prst="rect">
            <a:avLst/>
          </a:prstGeom>
          <a:noFill/>
        </p:spPr>
        <p:txBody>
          <a:bodyPr wrap="square" rtlCol="0">
            <a:spAutoFit/>
          </a:bodyPr>
          <a:lstStyle/>
          <a:p>
            <a:r>
              <a:rPr lang="en-US" altLang="zh-TW" sz="2400" dirty="0"/>
              <a:t>The documents talking about the same thing will have close code.</a:t>
            </a:r>
            <a:endParaRPr lang="zh-TW" altLang="en-US" sz="2400" dirty="0"/>
          </a:p>
        </p:txBody>
      </p:sp>
    </p:spTree>
    <p:extLst>
      <p:ext uri="{BB962C8B-B14F-4D97-AF65-F5344CB8AC3E}">
        <p14:creationId xmlns:p14="http://schemas.microsoft.com/office/powerpoint/2010/main" val="3043772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animBg="1"/>
      <p:bldP spid="53" grpId="0" animBg="1"/>
      <p:bldP spid="54" grpId="0" animBg="1"/>
      <p:bldP spid="55" grpId="0" animBg="1"/>
      <p:bldP spid="56" grpId="0" animBg="1"/>
      <p:bldP spid="57" grpId="0"/>
      <p:bldP spid="36" grpId="0"/>
      <p:bldP spid="58" grpId="0"/>
      <p:bldP spid="59" grpId="0"/>
      <p:bldP spid="46" grpId="0"/>
      <p:bldP spid="60" grpId="0"/>
      <p:bldP spid="61" grpId="0"/>
      <p:bldP spid="62"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sp>
        <p:nvSpPr>
          <p:cNvPr id="4" name="TextBox 8"/>
          <p:cNvSpPr txBox="1"/>
          <p:nvPr/>
        </p:nvSpPr>
        <p:spPr>
          <a:xfrm>
            <a:off x="839308" y="1905373"/>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5" name="圖片 4"/>
          <p:cNvPicPr>
            <a:picLocks noChangeAspect="1"/>
          </p:cNvPicPr>
          <p:nvPr/>
        </p:nvPicPr>
        <p:blipFill>
          <a:blip r:embed="rId3"/>
          <a:stretch>
            <a:fillRect/>
          </a:stretch>
        </p:blipFill>
        <p:spPr>
          <a:xfrm>
            <a:off x="1728808" y="3991545"/>
            <a:ext cx="5738469" cy="1327179"/>
          </a:xfrm>
          <a:prstGeom prst="rect">
            <a:avLst/>
          </a:prstGeom>
        </p:spPr>
      </p:pic>
      <p:sp>
        <p:nvSpPr>
          <p:cNvPr id="6" name="TextBox 8"/>
          <p:cNvSpPr txBox="1"/>
          <p:nvPr/>
        </p:nvSpPr>
        <p:spPr>
          <a:xfrm>
            <a:off x="921040" y="5336439"/>
            <a:ext cx="7465384" cy="461665"/>
          </a:xfrm>
          <a:prstGeom prst="rect">
            <a:avLst/>
          </a:prstGeom>
          <a:noFill/>
        </p:spPr>
        <p:txBody>
          <a:bodyPr wrap="square" rtlCol="0">
            <a:spAutoFit/>
          </a:bodyPr>
          <a:lstStyle/>
          <a:p>
            <a:pPr algn="ctr"/>
            <a:r>
              <a:rPr lang="en-US" sz="2400" dirty="0"/>
              <a:t>(Images from Hinton’s slides on Coursera)</a:t>
            </a:r>
          </a:p>
        </p:txBody>
      </p:sp>
      <p:pic>
        <p:nvPicPr>
          <p:cNvPr id="7" name="圖片 6"/>
          <p:cNvPicPr>
            <a:picLocks noChangeAspect="1"/>
          </p:cNvPicPr>
          <p:nvPr/>
        </p:nvPicPr>
        <p:blipFill>
          <a:blip r:embed="rId4"/>
          <a:stretch>
            <a:fillRect/>
          </a:stretch>
        </p:blipFill>
        <p:spPr>
          <a:xfrm>
            <a:off x="1806309" y="2520165"/>
            <a:ext cx="5694846" cy="1335517"/>
          </a:xfrm>
          <a:prstGeom prst="rect">
            <a:avLst/>
          </a:prstGeom>
        </p:spPr>
      </p:pic>
      <p:sp>
        <p:nvSpPr>
          <p:cNvPr id="8" name="Rectangle 6"/>
          <p:cNvSpPr/>
          <p:nvPr/>
        </p:nvSpPr>
        <p:spPr>
          <a:xfrm>
            <a:off x="1746061" y="2520164"/>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921040" y="5960053"/>
            <a:ext cx="7620000"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Krizhevsky</a:t>
            </a:r>
            <a:r>
              <a:rPr lang="en-US" altLang="zh-TW" dirty="0">
                <a:solidFill>
                  <a:srgbClr val="222222"/>
                </a:solidFill>
                <a:latin typeface="Arial" panose="020B0604020202020204" pitchFamily="34" charset="0"/>
              </a:rPr>
              <a:t>, Alex, and Geoffrey E. Hinton. "Using very deep </a:t>
            </a:r>
            <a:r>
              <a:rPr lang="en-US" altLang="zh-TW" dirty="0" err="1">
                <a:solidFill>
                  <a:srgbClr val="222222"/>
                </a:solidFill>
                <a:latin typeface="Arial" panose="020B0604020202020204" pitchFamily="34" charset="0"/>
              </a:rPr>
              <a:t>autoencoders</a:t>
            </a:r>
            <a:r>
              <a:rPr lang="en-US" altLang="zh-TW" dirty="0">
                <a:solidFill>
                  <a:srgbClr val="222222"/>
                </a:solidFill>
                <a:latin typeface="Arial" panose="020B0604020202020204" pitchFamily="34" charset="0"/>
              </a:rPr>
              <a:t> for content-based image retrieval." </a:t>
            </a:r>
            <a:r>
              <a:rPr lang="en-US" altLang="zh-TW" i="1" dirty="0">
                <a:solidFill>
                  <a:srgbClr val="222222"/>
                </a:solidFill>
                <a:latin typeface="Arial" panose="020B0604020202020204" pitchFamily="34" charset="0"/>
              </a:rPr>
              <a:t>ESANN</a:t>
            </a:r>
            <a:r>
              <a:rPr lang="en-US" altLang="zh-TW" dirty="0">
                <a:solidFill>
                  <a:srgbClr val="222222"/>
                </a:solidFill>
                <a:latin typeface="Arial" panose="020B0604020202020204" pitchFamily="34" charset="0"/>
              </a:rPr>
              <a:t>. 2011.</a:t>
            </a:r>
            <a:endParaRPr lang="zh-TW" altLang="en-US" dirty="0"/>
          </a:p>
        </p:txBody>
      </p:sp>
      <p:sp>
        <p:nvSpPr>
          <p:cNvPr id="3" name="矩形 2"/>
          <p:cNvSpPr/>
          <p:nvPr/>
        </p:nvSpPr>
        <p:spPr>
          <a:xfrm>
            <a:off x="3148505" y="2502449"/>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728808" y="3950486"/>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822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3"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pic>
        <p:nvPicPr>
          <p:cNvPr id="31" name="圖片 30"/>
          <p:cNvPicPr>
            <a:picLocks noChangeAspect="1"/>
          </p:cNvPicPr>
          <p:nvPr/>
        </p:nvPicPr>
        <p:blipFill>
          <a:blip r:embed="rId3"/>
          <a:stretch>
            <a:fillRect/>
          </a:stretch>
        </p:blipFill>
        <p:spPr>
          <a:xfrm>
            <a:off x="576795" y="3533193"/>
            <a:ext cx="1257300" cy="942975"/>
          </a:xfrm>
          <a:prstGeom prst="rect">
            <a:avLst/>
          </a:prstGeom>
        </p:spPr>
      </p:pic>
      <p:sp>
        <p:nvSpPr>
          <p:cNvPr id="32" name="矩形 31"/>
          <p:cNvSpPr/>
          <p:nvPr/>
        </p:nvSpPr>
        <p:spPr>
          <a:xfrm>
            <a:off x="693125" y="4476168"/>
            <a:ext cx="1024639" cy="461665"/>
          </a:xfrm>
          <a:prstGeom prst="rect">
            <a:avLst/>
          </a:prstGeom>
        </p:spPr>
        <p:txBody>
          <a:bodyPr wrap="none">
            <a:spAutoFit/>
          </a:bodyPr>
          <a:lstStyle/>
          <a:p>
            <a:r>
              <a:rPr lang="en-CA" altLang="zh-TW" sz="2400" dirty="0">
                <a:latin typeface="Arial" charset="0"/>
              </a:rPr>
              <a:t>32x32</a:t>
            </a:r>
            <a:endParaRPr lang="zh-TW" altLang="en-US" sz="2400" dirty="0"/>
          </a:p>
        </p:txBody>
      </p:sp>
      <p:sp>
        <p:nvSpPr>
          <p:cNvPr id="33" name="矩形 32"/>
          <p:cNvSpPr/>
          <p:nvPr/>
        </p:nvSpPr>
        <p:spPr bwMode="auto">
          <a:xfrm rot="5400000">
            <a:off x="752395" y="3760492"/>
            <a:ext cx="388370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8192</a:t>
            </a:r>
            <a:endParaRPr kumimoji="0" lang="zh-TW" altLang="en-US" dirty="0"/>
          </a:p>
        </p:txBody>
      </p:sp>
      <p:sp>
        <p:nvSpPr>
          <p:cNvPr id="34" name="矩形 33"/>
          <p:cNvSpPr/>
          <p:nvPr/>
        </p:nvSpPr>
        <p:spPr bwMode="auto">
          <a:xfrm rot="5400000">
            <a:off x="2522252" y="3831399"/>
            <a:ext cx="261021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4096</a:t>
            </a:r>
            <a:endParaRPr kumimoji="0" lang="zh-TW" altLang="en-US" dirty="0"/>
          </a:p>
        </p:txBody>
      </p:sp>
      <p:sp>
        <p:nvSpPr>
          <p:cNvPr id="35" name="矩形 34"/>
          <p:cNvSpPr/>
          <p:nvPr/>
        </p:nvSpPr>
        <p:spPr bwMode="auto">
          <a:xfrm rot="5400000">
            <a:off x="4053464" y="3831398"/>
            <a:ext cx="180912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2048</a:t>
            </a:r>
            <a:endParaRPr kumimoji="0" lang="zh-TW" altLang="en-US" dirty="0"/>
          </a:p>
        </p:txBody>
      </p:sp>
      <p:sp>
        <p:nvSpPr>
          <p:cNvPr id="36" name="矩形 35"/>
          <p:cNvSpPr/>
          <p:nvPr/>
        </p:nvSpPr>
        <p:spPr bwMode="auto">
          <a:xfrm rot="5400000">
            <a:off x="5524646" y="3804017"/>
            <a:ext cx="1032909"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1024</a:t>
            </a:r>
            <a:endParaRPr kumimoji="0" lang="zh-TW" altLang="en-US" dirty="0"/>
          </a:p>
        </p:txBody>
      </p:sp>
      <p:sp>
        <p:nvSpPr>
          <p:cNvPr id="37" name="矩形 36"/>
          <p:cNvSpPr/>
          <p:nvPr/>
        </p:nvSpPr>
        <p:spPr bwMode="auto">
          <a:xfrm rot="5400000">
            <a:off x="6778764" y="3805185"/>
            <a:ext cx="81518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512</a:t>
            </a:r>
            <a:endParaRPr kumimoji="0" lang="zh-TW" altLang="en-US" dirty="0"/>
          </a:p>
        </p:txBody>
      </p:sp>
      <p:sp>
        <p:nvSpPr>
          <p:cNvPr id="38" name="矩形 37"/>
          <p:cNvSpPr/>
          <p:nvPr/>
        </p:nvSpPr>
        <p:spPr bwMode="auto">
          <a:xfrm rot="5400000">
            <a:off x="7970331" y="3794998"/>
            <a:ext cx="63164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256</a:t>
            </a:r>
            <a:endParaRPr kumimoji="0" lang="zh-TW" altLang="en-US" dirty="0"/>
          </a:p>
        </p:txBody>
      </p:sp>
      <p:sp>
        <p:nvSpPr>
          <p:cNvPr id="39" name="文字方塊 38"/>
          <p:cNvSpPr txBox="1"/>
          <p:nvPr/>
        </p:nvSpPr>
        <p:spPr>
          <a:xfrm>
            <a:off x="7744268" y="3194863"/>
            <a:ext cx="10837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40" name="向右箭號 39"/>
          <p:cNvSpPr/>
          <p:nvPr/>
        </p:nvSpPr>
        <p:spPr>
          <a:xfrm>
            <a:off x="1926733" y="3669003"/>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向右箭號 40"/>
          <p:cNvSpPr/>
          <p:nvPr/>
        </p:nvSpPr>
        <p:spPr>
          <a:xfrm>
            <a:off x="3030797" y="36652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向右箭號 41"/>
          <p:cNvSpPr/>
          <p:nvPr/>
        </p:nvSpPr>
        <p:spPr>
          <a:xfrm>
            <a:off x="4166982" y="3660235"/>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向右箭號 42"/>
          <p:cNvSpPr/>
          <p:nvPr/>
        </p:nvSpPr>
        <p:spPr>
          <a:xfrm>
            <a:off x="5270835" y="3657901"/>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a:off x="6388288" y="36728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向右箭號 44"/>
          <p:cNvSpPr/>
          <p:nvPr/>
        </p:nvSpPr>
        <p:spPr>
          <a:xfrm>
            <a:off x="7531913" y="3686858"/>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1920360" y="6138011"/>
            <a:ext cx="5697818" cy="461665"/>
          </a:xfrm>
          <a:prstGeom prst="rect">
            <a:avLst/>
          </a:prstGeom>
          <a:noFill/>
        </p:spPr>
        <p:txBody>
          <a:bodyPr wrap="square" rtlCol="0">
            <a:spAutoFit/>
          </a:bodyPr>
          <a:lstStyle/>
          <a:p>
            <a:pPr algn="ctr"/>
            <a:r>
              <a:rPr lang="en-US" altLang="zh-TW" sz="2400" dirty="0"/>
              <a:t>(crawl millions of images from the Internet)</a:t>
            </a:r>
            <a:endParaRPr lang="zh-TW" altLang="en-US" sz="2400" dirty="0"/>
          </a:p>
        </p:txBody>
      </p:sp>
      <p:pic>
        <p:nvPicPr>
          <p:cNvPr id="47" name="Picture 4" descr="recon1-b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1559" y="1258123"/>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5" descr="recon2-bi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3201" y="2225266"/>
            <a:ext cx="2525712"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6" descr="recon3-bi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1559" y="270939"/>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155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054241" y="3513840"/>
            <a:ext cx="3467100" cy="461665"/>
          </a:xfrm>
          <a:prstGeom prst="rect">
            <a:avLst/>
          </a:prstGeom>
          <a:noFill/>
        </p:spPr>
        <p:txBody>
          <a:bodyPr wrap="square" rtlCol="0">
            <a:spAutoFit/>
          </a:bodyPr>
          <a:lstStyle/>
          <a:p>
            <a:r>
              <a:rPr lang="en-US" sz="2400" dirty="0"/>
              <a:t>retrieved using 256 codes</a:t>
            </a:r>
          </a:p>
        </p:txBody>
      </p:sp>
      <p:pic>
        <p:nvPicPr>
          <p:cNvPr id="10" name="圖片 9"/>
          <p:cNvPicPr>
            <a:picLocks noChangeAspect="1"/>
          </p:cNvPicPr>
          <p:nvPr/>
        </p:nvPicPr>
        <p:blipFill>
          <a:blip r:embed="rId3"/>
          <a:stretch>
            <a:fillRect/>
          </a:stretch>
        </p:blipFill>
        <p:spPr>
          <a:xfrm>
            <a:off x="1734876" y="3975505"/>
            <a:ext cx="5807914" cy="1320563"/>
          </a:xfrm>
          <a:prstGeom prst="rect">
            <a:avLst/>
          </a:prstGeom>
        </p:spPr>
      </p:pic>
      <p:pic>
        <p:nvPicPr>
          <p:cNvPr id="11" name="圖片 10"/>
          <p:cNvPicPr>
            <a:picLocks noChangeAspect="1"/>
          </p:cNvPicPr>
          <p:nvPr/>
        </p:nvPicPr>
        <p:blipFill>
          <a:blip r:embed="rId4"/>
          <a:stretch>
            <a:fillRect/>
          </a:stretch>
        </p:blipFill>
        <p:spPr>
          <a:xfrm>
            <a:off x="1655686" y="5426677"/>
            <a:ext cx="5774036" cy="1262159"/>
          </a:xfrm>
          <a:prstGeom prst="rect">
            <a:avLst/>
          </a:prstGeom>
        </p:spPr>
      </p:pic>
      <p:sp>
        <p:nvSpPr>
          <p:cNvPr id="16" name="TextBox 8"/>
          <p:cNvSpPr txBox="1"/>
          <p:nvPr/>
        </p:nvSpPr>
        <p:spPr>
          <a:xfrm>
            <a:off x="894466" y="117988"/>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17" name="圖片 16"/>
          <p:cNvPicPr>
            <a:picLocks noChangeAspect="1"/>
          </p:cNvPicPr>
          <p:nvPr/>
        </p:nvPicPr>
        <p:blipFill>
          <a:blip r:embed="rId5"/>
          <a:stretch>
            <a:fillRect/>
          </a:stretch>
        </p:blipFill>
        <p:spPr>
          <a:xfrm>
            <a:off x="1657375" y="2077194"/>
            <a:ext cx="5738469" cy="1327179"/>
          </a:xfrm>
          <a:prstGeom prst="rect">
            <a:avLst/>
          </a:prstGeom>
        </p:spPr>
      </p:pic>
      <p:pic>
        <p:nvPicPr>
          <p:cNvPr id="18" name="圖片 17"/>
          <p:cNvPicPr>
            <a:picLocks noChangeAspect="1"/>
          </p:cNvPicPr>
          <p:nvPr/>
        </p:nvPicPr>
        <p:blipFill>
          <a:blip r:embed="rId6"/>
          <a:stretch>
            <a:fillRect/>
          </a:stretch>
        </p:blipFill>
        <p:spPr>
          <a:xfrm>
            <a:off x="1734876" y="605814"/>
            <a:ext cx="5694846" cy="1335517"/>
          </a:xfrm>
          <a:prstGeom prst="rect">
            <a:avLst/>
          </a:prstGeom>
        </p:spPr>
      </p:pic>
      <p:sp>
        <p:nvSpPr>
          <p:cNvPr id="19" name="Rectangle 6"/>
          <p:cNvSpPr/>
          <p:nvPr/>
        </p:nvSpPr>
        <p:spPr>
          <a:xfrm>
            <a:off x="1674628" y="605813"/>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
          <p:cNvSpPr/>
          <p:nvPr/>
        </p:nvSpPr>
        <p:spPr>
          <a:xfrm>
            <a:off x="1672939" y="3963634"/>
            <a:ext cx="1361138" cy="13324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092636" y="3955296"/>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672939" y="5403333"/>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13852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805794" cy="1325563"/>
          </a:xfrm>
        </p:spPr>
        <p:txBody>
          <a:bodyPr>
            <a:normAutofit fontScale="90000"/>
          </a:bodyPr>
          <a:lstStyle/>
          <a:p>
            <a:r>
              <a:rPr lang="en-US" altLang="zh-TW" dirty="0"/>
              <a:t>Auto-encoder </a:t>
            </a:r>
            <a:br>
              <a:rPr lang="en-US" altLang="zh-TW" dirty="0"/>
            </a:br>
            <a:r>
              <a:rPr lang="en-US" altLang="zh-TW" dirty="0"/>
              <a:t>for CNN</a:t>
            </a:r>
            <a:endParaRPr lang="zh-TW" altLang="en-US" dirty="0"/>
          </a:p>
        </p:txBody>
      </p:sp>
      <p:pic>
        <p:nvPicPr>
          <p:cNvPr id="4"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4" y="811820"/>
            <a:ext cx="1771005" cy="12042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2452" y="2471479"/>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6" name="矩形 5"/>
          <p:cNvSpPr/>
          <p:nvPr/>
        </p:nvSpPr>
        <p:spPr>
          <a:xfrm>
            <a:off x="6972452" y="35714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7" name="矩形 6"/>
          <p:cNvSpPr/>
          <p:nvPr/>
        </p:nvSpPr>
        <p:spPr>
          <a:xfrm>
            <a:off x="6972452" y="4639704"/>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8" name="矩形 7"/>
          <p:cNvSpPr/>
          <p:nvPr/>
        </p:nvSpPr>
        <p:spPr>
          <a:xfrm>
            <a:off x="6972452" y="567295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9" name="向下箭號 11"/>
          <p:cNvSpPr/>
          <p:nvPr/>
        </p:nvSpPr>
        <p:spPr>
          <a:xfrm>
            <a:off x="7626430" y="205684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7"/>
          <p:cNvSpPr/>
          <p:nvPr/>
        </p:nvSpPr>
        <p:spPr>
          <a:xfrm>
            <a:off x="7592149" y="310451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向下箭號 18"/>
          <p:cNvSpPr/>
          <p:nvPr/>
        </p:nvSpPr>
        <p:spPr>
          <a:xfrm>
            <a:off x="7592149" y="4196159"/>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9"/>
          <p:cNvSpPr/>
          <p:nvPr/>
        </p:nvSpPr>
        <p:spPr>
          <a:xfrm>
            <a:off x="7592149" y="523115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2661698" y="3563258"/>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18" name="矩形 17"/>
          <p:cNvSpPr/>
          <p:nvPr/>
        </p:nvSpPr>
        <p:spPr>
          <a:xfrm>
            <a:off x="2984552" y="24747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19" name="矩形 18"/>
          <p:cNvSpPr/>
          <p:nvPr/>
        </p:nvSpPr>
        <p:spPr>
          <a:xfrm>
            <a:off x="2661698" y="5642242"/>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0" name="矩形 19"/>
          <p:cNvSpPr/>
          <p:nvPr/>
        </p:nvSpPr>
        <p:spPr>
          <a:xfrm>
            <a:off x="2952893" y="4613134"/>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1" name="向下箭號 11"/>
          <p:cNvSpPr/>
          <p:nvPr/>
        </p:nvSpPr>
        <p:spPr>
          <a:xfrm flipV="1">
            <a:off x="3548410" y="195055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17"/>
          <p:cNvSpPr/>
          <p:nvPr/>
        </p:nvSpPr>
        <p:spPr>
          <a:xfrm flipV="1">
            <a:off x="3548410" y="3061337"/>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下箭號 18"/>
          <p:cNvSpPr/>
          <p:nvPr/>
        </p:nvSpPr>
        <p:spPr>
          <a:xfrm flipV="1">
            <a:off x="3548410" y="415298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向下箭號 19"/>
          <p:cNvSpPr/>
          <p:nvPr/>
        </p:nvSpPr>
        <p:spPr>
          <a:xfrm flipV="1">
            <a:off x="3548410" y="5187973"/>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49"/>
          <p:cNvSpPr txBox="1">
            <a:spLocks noChangeArrowheads="1"/>
          </p:cNvSpPr>
          <p:nvPr/>
        </p:nvSpPr>
        <p:spPr bwMode="auto">
          <a:xfrm>
            <a:off x="4965485" y="627110"/>
            <a:ext cx="2084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sp>
        <p:nvSpPr>
          <p:cNvPr id="29" name="向下箭號 19"/>
          <p:cNvSpPr/>
          <p:nvPr/>
        </p:nvSpPr>
        <p:spPr>
          <a:xfrm rot="5400000" flipH="1">
            <a:off x="6258628" y="5570519"/>
            <a:ext cx="545690" cy="7077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箭號: 左-右雙向 29"/>
          <p:cNvSpPr/>
          <p:nvPr/>
        </p:nvSpPr>
        <p:spPr>
          <a:xfrm>
            <a:off x="5077314" y="1383816"/>
            <a:ext cx="1785144" cy="5667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662615" y="1364009"/>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8" name="向下箭號 19"/>
          <p:cNvSpPr/>
          <p:nvPr/>
        </p:nvSpPr>
        <p:spPr>
          <a:xfrm rot="5400000" flipH="1">
            <a:off x="5087936" y="5616982"/>
            <a:ext cx="545690" cy="657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p:cNvSpPr/>
          <p:nvPr/>
        </p:nvSpPr>
        <p:spPr>
          <a:xfrm>
            <a:off x="5756700" y="5472175"/>
            <a:ext cx="420879" cy="896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sz="2400" dirty="0"/>
          </a:p>
        </p:txBody>
      </p:sp>
      <p:sp>
        <p:nvSpPr>
          <p:cNvPr id="3" name="文字方塊 2"/>
          <p:cNvSpPr txBox="1"/>
          <p:nvPr/>
        </p:nvSpPr>
        <p:spPr>
          <a:xfrm>
            <a:off x="5526903" y="5005193"/>
            <a:ext cx="880472" cy="461665"/>
          </a:xfrm>
          <a:prstGeom prst="rect">
            <a:avLst/>
          </a:prstGeom>
          <a:noFill/>
        </p:spPr>
        <p:txBody>
          <a:bodyPr wrap="square" rtlCol="0">
            <a:spAutoFit/>
          </a:bodyPr>
          <a:lstStyle/>
          <a:p>
            <a:pPr algn="ctr"/>
            <a:r>
              <a:rPr lang="en-US" altLang="zh-TW" sz="2400" dirty="0"/>
              <a:t>code</a:t>
            </a:r>
            <a:endParaRPr lang="zh-TW" altLang="en-US" sz="2400" dirty="0"/>
          </a:p>
        </p:txBody>
      </p:sp>
    </p:spTree>
    <p:extLst>
      <p:ext uri="{BB962C8B-B14F-4D97-AF65-F5344CB8AC3E}">
        <p14:creationId xmlns:p14="http://schemas.microsoft.com/office/powerpoint/2010/main" val="170780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P spid="19" grpId="0" animBg="1"/>
      <p:bldP spid="20" grpId="0" animBg="1"/>
      <p:bldP spid="21" grpId="0" animBg="1"/>
      <p:bldP spid="22" grpId="0" animBg="1"/>
      <p:bldP spid="23" grpId="0" animBg="1"/>
      <p:bldP spid="24" grpId="0" animBg="1"/>
      <p:bldP spid="26" grpId="0"/>
      <p:bldP spid="29" grpId="0" animBg="1"/>
      <p:bldP spid="30" grpId="0" animBg="1"/>
      <p:bldP spid="27" grpId="0" animBg="1"/>
      <p:bldP spid="28" grpId="0" animBg="1"/>
      <p:bldP spid="31"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endParaRPr lang="zh-TW" altLang="en-US" dirty="0"/>
          </a:p>
        </p:txBody>
      </p:sp>
      <p:pic>
        <p:nvPicPr>
          <p:cNvPr id="2050" name="Picture 2" descr="http://reuter.mit.edu/blue/images/research/manifo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71" y="3057270"/>
            <a:ext cx="3800063" cy="319333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a:stretch>
            <a:fillRect/>
          </a:stretch>
        </p:blipFill>
        <p:spPr>
          <a:xfrm>
            <a:off x="5176981" y="3057270"/>
            <a:ext cx="2956287" cy="2901959"/>
          </a:xfrm>
          <a:prstGeom prst="rect">
            <a:avLst/>
          </a:prstGeom>
        </p:spPr>
      </p:pic>
      <p:sp>
        <p:nvSpPr>
          <p:cNvPr id="7" name="文字方塊 6"/>
          <p:cNvSpPr txBox="1"/>
          <p:nvPr/>
        </p:nvSpPr>
        <p:spPr>
          <a:xfrm>
            <a:off x="1302399" y="6019767"/>
            <a:ext cx="2830717" cy="461665"/>
          </a:xfrm>
          <a:prstGeom prst="rect">
            <a:avLst/>
          </a:prstGeom>
          <a:noFill/>
        </p:spPr>
        <p:txBody>
          <a:bodyPr wrap="square" rtlCol="0">
            <a:spAutoFit/>
          </a:bodyPr>
          <a:lstStyle/>
          <a:p>
            <a:pPr algn="ctr"/>
            <a:r>
              <a:rPr lang="en-US" altLang="zh-TW" sz="2400" dirty="0"/>
              <a:t>Looks like 3-D</a:t>
            </a:r>
            <a:endParaRPr lang="zh-TW" altLang="en-US" sz="2400" dirty="0"/>
          </a:p>
        </p:txBody>
      </p:sp>
      <p:sp>
        <p:nvSpPr>
          <p:cNvPr id="9" name="文字方塊 8"/>
          <p:cNvSpPr txBox="1"/>
          <p:nvPr/>
        </p:nvSpPr>
        <p:spPr>
          <a:xfrm>
            <a:off x="5176981" y="6019767"/>
            <a:ext cx="2830717" cy="461665"/>
          </a:xfrm>
          <a:prstGeom prst="rect">
            <a:avLst/>
          </a:prstGeom>
          <a:noFill/>
        </p:spPr>
        <p:txBody>
          <a:bodyPr wrap="square" rtlCol="0">
            <a:spAutoFit/>
          </a:bodyPr>
          <a:lstStyle/>
          <a:p>
            <a:pPr algn="ctr"/>
            <a:r>
              <a:rPr lang="en-US" altLang="zh-TW" sz="2400" dirty="0"/>
              <a:t>Actually, 2-D</a:t>
            </a:r>
            <a:endParaRPr lang="zh-TW" altLang="en-US" sz="2400" dirty="0"/>
          </a:p>
        </p:txBody>
      </p:sp>
      <p:sp>
        <p:nvSpPr>
          <p:cNvPr id="8" name="矩形 7"/>
          <p:cNvSpPr/>
          <p:nvPr/>
        </p:nvSpPr>
        <p:spPr>
          <a:xfrm>
            <a:off x="3975769" y="1690689"/>
            <a:ext cx="1404730" cy="952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sp>
        <p:nvSpPr>
          <p:cNvPr id="10" name="箭號: 向右 9"/>
          <p:cNvSpPr/>
          <p:nvPr/>
        </p:nvSpPr>
        <p:spPr>
          <a:xfrm>
            <a:off x="346776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箭號: 向右 10"/>
          <p:cNvSpPr/>
          <p:nvPr/>
        </p:nvSpPr>
        <p:spPr>
          <a:xfrm>
            <a:off x="538049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p:cNvSpPr txBox="1"/>
          <p:nvPr/>
        </p:nvSpPr>
        <p:spPr>
          <a:xfrm>
            <a:off x="2066094" y="1857368"/>
            <a:ext cx="1454585" cy="461665"/>
          </a:xfrm>
          <a:prstGeom prst="rect">
            <a:avLst/>
          </a:prstGeom>
          <a:noFill/>
        </p:spPr>
        <p:txBody>
          <a:bodyPr wrap="square" rtlCol="0">
            <a:spAutoFit/>
          </a:bodyPr>
          <a:lstStyle/>
          <a:p>
            <a:pPr algn="ctr"/>
            <a:r>
              <a:rPr lang="en-US" altLang="zh-TW" sz="2400" dirty="0"/>
              <a:t>vector x</a:t>
            </a:r>
            <a:endParaRPr lang="zh-TW" altLang="en-US" sz="2400" dirty="0"/>
          </a:p>
        </p:txBody>
      </p:sp>
      <p:sp>
        <p:nvSpPr>
          <p:cNvPr id="13" name="文字方塊 12"/>
          <p:cNvSpPr txBox="1"/>
          <p:nvPr/>
        </p:nvSpPr>
        <p:spPr>
          <a:xfrm>
            <a:off x="5718429" y="1879916"/>
            <a:ext cx="1428080" cy="461665"/>
          </a:xfrm>
          <a:prstGeom prst="rect">
            <a:avLst/>
          </a:prstGeom>
          <a:noFill/>
        </p:spPr>
        <p:txBody>
          <a:bodyPr wrap="square" rtlCol="0">
            <a:spAutoFit/>
          </a:bodyPr>
          <a:lstStyle/>
          <a:p>
            <a:pPr algn="ctr"/>
            <a:r>
              <a:rPr lang="en-US" altLang="zh-TW" sz="2400" dirty="0"/>
              <a:t>vector z</a:t>
            </a:r>
            <a:endParaRPr lang="zh-TW" altLang="en-US" sz="2400" dirty="0"/>
          </a:p>
        </p:txBody>
      </p:sp>
      <p:sp>
        <p:nvSpPr>
          <p:cNvPr id="3" name="文字方塊 2"/>
          <p:cNvSpPr txBox="1"/>
          <p:nvPr/>
        </p:nvSpPr>
        <p:spPr>
          <a:xfrm>
            <a:off x="2036534" y="2272331"/>
            <a:ext cx="1513706" cy="461665"/>
          </a:xfrm>
          <a:prstGeom prst="rect">
            <a:avLst/>
          </a:prstGeom>
          <a:noFill/>
        </p:spPr>
        <p:txBody>
          <a:bodyPr wrap="square" rtlCol="0">
            <a:spAutoFit/>
          </a:bodyPr>
          <a:lstStyle/>
          <a:p>
            <a:r>
              <a:rPr lang="en-US" altLang="zh-TW" sz="2400" dirty="0">
                <a:solidFill>
                  <a:srgbClr val="FF0000"/>
                </a:solidFill>
              </a:rPr>
              <a:t>(High Dim)</a:t>
            </a:r>
            <a:endParaRPr lang="zh-TW" altLang="en-US" sz="2400" dirty="0">
              <a:solidFill>
                <a:srgbClr val="FF0000"/>
              </a:solidFill>
            </a:endParaRPr>
          </a:p>
        </p:txBody>
      </p:sp>
      <p:sp>
        <p:nvSpPr>
          <p:cNvPr id="14" name="文字方塊 13"/>
          <p:cNvSpPr txBox="1"/>
          <p:nvPr/>
        </p:nvSpPr>
        <p:spPr>
          <a:xfrm>
            <a:off x="5735052" y="2204079"/>
            <a:ext cx="1513706" cy="461665"/>
          </a:xfrm>
          <a:prstGeom prst="rect">
            <a:avLst/>
          </a:prstGeom>
          <a:noFill/>
        </p:spPr>
        <p:txBody>
          <a:bodyPr wrap="square" rtlCol="0">
            <a:spAutoFit/>
          </a:bodyPr>
          <a:lstStyle/>
          <a:p>
            <a:r>
              <a:rPr lang="en-US" altLang="zh-TW" sz="2400" dirty="0">
                <a:solidFill>
                  <a:srgbClr val="FF0000"/>
                </a:solidFill>
              </a:rPr>
              <a:t>(Low Dim)</a:t>
            </a:r>
            <a:endParaRPr lang="zh-TW" altLang="en-US" sz="2400" dirty="0">
              <a:solidFill>
                <a:srgbClr val="FF0000"/>
              </a:solidFill>
            </a:endParaRPr>
          </a:p>
        </p:txBody>
      </p:sp>
    </p:spTree>
    <p:extLst>
      <p:ext uri="{BB962C8B-B14F-4D97-AF65-F5344CB8AC3E}">
        <p14:creationId xmlns:p14="http://schemas.microsoft.com/office/powerpoint/2010/main" val="11861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10" grpId="0" animBg="1"/>
      <p:bldP spid="11" grpId="0" animBg="1"/>
      <p:bldP spid="12" grpId="0"/>
      <p:bldP spid="13" grpId="0"/>
      <p:bldP spid="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r>
              <a:rPr lang="en-US" altLang="zh-TW" dirty="0" err="1"/>
              <a:t>Unpooling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42875" y="2447596"/>
            <a:ext cx="9001125" cy="3333750"/>
          </a:xfrm>
          <a:prstGeom prst="rect">
            <a:avLst/>
          </a:prstGeom>
        </p:spPr>
      </p:pic>
      <p:sp>
        <p:nvSpPr>
          <p:cNvPr id="5" name="箭號: 向右 4"/>
          <p:cNvSpPr/>
          <p:nvPr/>
        </p:nvSpPr>
        <p:spPr>
          <a:xfrm rot="13860550">
            <a:off x="5366616" y="3671333"/>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箭號: 向右 6"/>
          <p:cNvSpPr/>
          <p:nvPr/>
        </p:nvSpPr>
        <p:spPr>
          <a:xfrm rot="7670055">
            <a:off x="3160555" y="3847051"/>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207290" y="330897"/>
            <a:ext cx="3519445" cy="1672489"/>
          </a:xfrm>
          <a:prstGeom prst="rect">
            <a:avLst/>
          </a:prstGeom>
        </p:spPr>
      </p:pic>
      <p:sp>
        <p:nvSpPr>
          <p:cNvPr id="8" name="文字方塊 7"/>
          <p:cNvSpPr txBox="1"/>
          <p:nvPr/>
        </p:nvSpPr>
        <p:spPr>
          <a:xfrm>
            <a:off x="5146472" y="1968475"/>
            <a:ext cx="1691640" cy="461665"/>
          </a:xfrm>
          <a:prstGeom prst="rect">
            <a:avLst/>
          </a:prstGeom>
          <a:noFill/>
        </p:spPr>
        <p:txBody>
          <a:bodyPr wrap="square" rtlCol="0">
            <a:spAutoFit/>
          </a:bodyPr>
          <a:lstStyle/>
          <a:p>
            <a:pPr algn="ctr"/>
            <a:r>
              <a:rPr lang="en-US" altLang="zh-TW" sz="2400" dirty="0"/>
              <a:t>14 x 14</a:t>
            </a:r>
            <a:endParaRPr lang="zh-TW" altLang="en-US" sz="2400" dirty="0"/>
          </a:p>
        </p:txBody>
      </p:sp>
      <p:sp>
        <p:nvSpPr>
          <p:cNvPr id="10" name="文字方塊 9"/>
          <p:cNvSpPr txBox="1"/>
          <p:nvPr/>
        </p:nvSpPr>
        <p:spPr>
          <a:xfrm>
            <a:off x="7035095" y="1985931"/>
            <a:ext cx="1691640" cy="461665"/>
          </a:xfrm>
          <a:prstGeom prst="rect">
            <a:avLst/>
          </a:prstGeom>
          <a:noFill/>
        </p:spPr>
        <p:txBody>
          <a:bodyPr wrap="square" rtlCol="0">
            <a:spAutoFit/>
          </a:bodyPr>
          <a:lstStyle/>
          <a:p>
            <a:pPr algn="ctr"/>
            <a:r>
              <a:rPr lang="en-US" altLang="zh-TW" sz="2400" dirty="0"/>
              <a:t>28 x 28</a:t>
            </a:r>
            <a:endParaRPr lang="zh-TW" altLang="en-US" sz="2400" dirty="0"/>
          </a:p>
        </p:txBody>
      </p:sp>
      <p:sp>
        <p:nvSpPr>
          <p:cNvPr id="9" name="矩形 8"/>
          <p:cNvSpPr/>
          <p:nvPr/>
        </p:nvSpPr>
        <p:spPr>
          <a:xfrm>
            <a:off x="3785466" y="5850234"/>
            <a:ext cx="5722389" cy="923330"/>
          </a:xfrm>
          <a:prstGeom prst="rect">
            <a:avLst/>
          </a:prstGeom>
        </p:spPr>
        <p:txBody>
          <a:bodyPr wrap="square">
            <a:spAutoFit/>
          </a:bodyPr>
          <a:lstStyle/>
          <a:p>
            <a:r>
              <a:rPr lang="en-US" altLang="zh-TW" dirty="0"/>
              <a:t>Source of image : </a:t>
            </a:r>
            <a:r>
              <a:rPr lang="zh-TW" altLang="en-US" dirty="0"/>
              <a:t>https://leonardoaraujosantos.gitbooks.io/artificial-inteligence/content/image_segmentation.html</a:t>
            </a:r>
          </a:p>
        </p:txBody>
      </p:sp>
      <p:grpSp>
        <p:nvGrpSpPr>
          <p:cNvPr id="13" name="群組 12"/>
          <p:cNvGrpSpPr/>
          <p:nvPr/>
        </p:nvGrpSpPr>
        <p:grpSpPr>
          <a:xfrm>
            <a:off x="142875" y="1968475"/>
            <a:ext cx="4906327" cy="3812871"/>
            <a:chOff x="142875" y="1968475"/>
            <a:chExt cx="4906327" cy="3812871"/>
          </a:xfrm>
        </p:grpSpPr>
        <p:sp>
          <p:nvSpPr>
            <p:cNvPr id="12" name="矩形 11"/>
            <p:cNvSpPr/>
            <p:nvPr/>
          </p:nvSpPr>
          <p:spPr>
            <a:xfrm>
              <a:off x="142875" y="1968475"/>
              <a:ext cx="3270885" cy="381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78317" y="4626271"/>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17265" y="3741356"/>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p:cNvSpPr txBox="1"/>
          <p:nvPr/>
        </p:nvSpPr>
        <p:spPr>
          <a:xfrm>
            <a:off x="708961" y="5615529"/>
            <a:ext cx="2704799"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Alternative: simply repeat the values</a:t>
            </a:r>
            <a:endParaRPr lang="zh-TW" altLang="en-US" sz="2400" dirty="0"/>
          </a:p>
        </p:txBody>
      </p:sp>
    </p:spTree>
    <p:extLst>
      <p:ext uri="{BB962C8B-B14F-4D97-AF65-F5344CB8AC3E}">
        <p14:creationId xmlns:p14="http://schemas.microsoft.com/office/powerpoint/2010/main" val="215485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br>
              <a:rPr lang="en-US" altLang="zh-TW" dirty="0"/>
            </a:br>
            <a:r>
              <a:rPr lang="en-US" altLang="zh-TW" dirty="0"/>
              <a:t>- Deconvolution</a:t>
            </a:r>
            <a:endParaRPr lang="zh-TW" altLang="en-US" dirty="0"/>
          </a:p>
        </p:txBody>
      </p:sp>
      <p:sp>
        <p:nvSpPr>
          <p:cNvPr id="4" name="橢圓 3"/>
          <p:cNvSpPr/>
          <p:nvPr/>
        </p:nvSpPr>
        <p:spPr>
          <a:xfrm rot="5400000">
            <a:off x="844481" y="29614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 name="橢圓 4"/>
          <p:cNvSpPr/>
          <p:nvPr/>
        </p:nvSpPr>
        <p:spPr>
          <a:xfrm rot="5400000">
            <a:off x="844481" y="38712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 name="直線單箭頭接點 5"/>
          <p:cNvCxnSpPr/>
          <p:nvPr/>
        </p:nvCxnSpPr>
        <p:spPr>
          <a:xfrm rot="5400000" flipV="1">
            <a:off x="1180051" y="220660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rot="5400000" flipH="1" flipV="1">
            <a:off x="1189982" y="303920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8" name="直線單箭頭接點 7"/>
          <p:cNvCxnSpPr/>
          <p:nvPr/>
        </p:nvCxnSpPr>
        <p:spPr>
          <a:xfrm rot="5400000" flipV="1">
            <a:off x="1640215" y="266677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p:cNvCxnSpPr/>
          <p:nvPr/>
        </p:nvCxnSpPr>
        <p:spPr>
          <a:xfrm rot="5400000" flipV="1">
            <a:off x="1180051" y="3100131"/>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p:cNvCxnSpPr/>
          <p:nvPr/>
        </p:nvCxnSpPr>
        <p:spPr>
          <a:xfrm rot="5400000" flipH="1" flipV="1">
            <a:off x="1189982" y="3932728"/>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直線單箭頭接點 10"/>
          <p:cNvCxnSpPr/>
          <p:nvPr/>
        </p:nvCxnSpPr>
        <p:spPr>
          <a:xfrm rot="5400000" flipV="1">
            <a:off x="1640215" y="3560295"/>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直線單箭頭接點 11"/>
          <p:cNvCxnSpPr/>
          <p:nvPr/>
        </p:nvCxnSpPr>
        <p:spPr>
          <a:xfrm rot="5400000" flipV="1">
            <a:off x="1254675" y="411714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p:cNvCxnSpPr/>
          <p:nvPr/>
        </p:nvCxnSpPr>
        <p:spPr>
          <a:xfrm rot="5400000" flipH="1" flipV="1">
            <a:off x="1264606" y="494974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4" name="直線單箭頭接點 13"/>
          <p:cNvCxnSpPr/>
          <p:nvPr/>
        </p:nvCxnSpPr>
        <p:spPr>
          <a:xfrm rot="5400000" flipV="1">
            <a:off x="1714839" y="457731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15" name="橢圓 14"/>
          <p:cNvSpPr/>
          <p:nvPr/>
        </p:nvSpPr>
        <p:spPr>
          <a:xfrm rot="5400000">
            <a:off x="2030844" y="47884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6" name="橢圓 15"/>
          <p:cNvSpPr/>
          <p:nvPr/>
        </p:nvSpPr>
        <p:spPr>
          <a:xfrm rot="5400000">
            <a:off x="887120" y="485094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7" name="橢圓 16"/>
          <p:cNvSpPr/>
          <p:nvPr/>
        </p:nvSpPr>
        <p:spPr>
          <a:xfrm rot="5400000">
            <a:off x="1990274" y="3826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8" name="橢圓 17"/>
          <p:cNvSpPr/>
          <p:nvPr/>
        </p:nvSpPr>
        <p:spPr>
          <a:xfrm rot="5400000">
            <a:off x="2038966" y="286801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9" name="橢圓 18"/>
          <p:cNvSpPr/>
          <p:nvPr/>
        </p:nvSpPr>
        <p:spPr>
          <a:xfrm rot="5400000">
            <a:off x="873018" y="565333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20" name="橢圓 19"/>
          <p:cNvSpPr/>
          <p:nvPr/>
        </p:nvSpPr>
        <p:spPr>
          <a:xfrm rot="5400000">
            <a:off x="829249" y="198925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4" name="橢圓 33"/>
          <p:cNvSpPr/>
          <p:nvPr/>
        </p:nvSpPr>
        <p:spPr>
          <a:xfrm rot="5400000">
            <a:off x="3156792" y="4646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6" name="橢圓 35"/>
          <p:cNvSpPr/>
          <p:nvPr/>
        </p:nvSpPr>
        <p:spPr>
          <a:xfrm rot="5400000">
            <a:off x="3175169" y="370300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7" name="橢圓 36"/>
          <p:cNvSpPr/>
          <p:nvPr/>
        </p:nvSpPr>
        <p:spPr>
          <a:xfrm rot="5400000">
            <a:off x="3175169" y="2820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43" name="群組 42"/>
          <p:cNvGrpSpPr/>
          <p:nvPr/>
        </p:nvGrpSpPr>
        <p:grpSpPr>
          <a:xfrm flipH="1">
            <a:off x="3659126" y="2099639"/>
            <a:ext cx="914047" cy="1728813"/>
            <a:chOff x="6496739" y="2328732"/>
            <a:chExt cx="914047" cy="1721945"/>
          </a:xfrm>
        </p:grpSpPr>
        <p:cxnSp>
          <p:nvCxnSpPr>
            <p:cNvPr id="40" name="直線單箭頭接點 39"/>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1" name="直線單箭頭接點 40"/>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2" name="直線單箭頭接點 41"/>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4" name="群組 43"/>
          <p:cNvGrpSpPr/>
          <p:nvPr/>
        </p:nvGrpSpPr>
        <p:grpSpPr>
          <a:xfrm flipH="1">
            <a:off x="3676656" y="3033052"/>
            <a:ext cx="914047" cy="1728813"/>
            <a:chOff x="6496739" y="2328732"/>
            <a:chExt cx="914047" cy="1721945"/>
          </a:xfrm>
        </p:grpSpPr>
        <p:cxnSp>
          <p:nvCxnSpPr>
            <p:cNvPr id="45" name="直線單箭頭接點 44"/>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單箭頭接點 46"/>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8" name="群組 47"/>
          <p:cNvGrpSpPr/>
          <p:nvPr/>
        </p:nvGrpSpPr>
        <p:grpSpPr>
          <a:xfrm flipH="1">
            <a:off x="3659126" y="4004770"/>
            <a:ext cx="914047" cy="1728813"/>
            <a:chOff x="6496739" y="2328732"/>
            <a:chExt cx="914047" cy="1721945"/>
          </a:xfrm>
        </p:grpSpPr>
        <p:cxnSp>
          <p:nvCxnSpPr>
            <p:cNvPr id="49" name="直線單箭頭接點 48"/>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直線單箭頭接點 50"/>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2" name="橢圓 51"/>
          <p:cNvSpPr/>
          <p:nvPr/>
        </p:nvSpPr>
        <p:spPr>
          <a:xfrm rot="5400000">
            <a:off x="4601002" y="283085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3" name="橢圓 52"/>
          <p:cNvSpPr/>
          <p:nvPr/>
        </p:nvSpPr>
        <p:spPr>
          <a:xfrm rot="5400000">
            <a:off x="4601002"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4" name="橢圓 53"/>
          <p:cNvSpPr/>
          <p:nvPr/>
        </p:nvSpPr>
        <p:spPr>
          <a:xfrm rot="5400000">
            <a:off x="4585770" y="185863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5" name="橢圓 54"/>
          <p:cNvSpPr/>
          <p:nvPr/>
        </p:nvSpPr>
        <p:spPr>
          <a:xfrm rot="5400000">
            <a:off x="502031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6" name="橢圓 55"/>
          <p:cNvSpPr/>
          <p:nvPr/>
        </p:nvSpPr>
        <p:spPr>
          <a:xfrm rot="5400000">
            <a:off x="5020314" y="472309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7" name="橢圓 56"/>
          <p:cNvSpPr/>
          <p:nvPr/>
        </p:nvSpPr>
        <p:spPr>
          <a:xfrm rot="5400000">
            <a:off x="5005082" y="28278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8" name="橢圓 57"/>
          <p:cNvSpPr/>
          <p:nvPr/>
        </p:nvSpPr>
        <p:spPr>
          <a:xfrm rot="5400000">
            <a:off x="5439626" y="4709843"/>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9" name="橢圓 58"/>
          <p:cNvSpPr/>
          <p:nvPr/>
        </p:nvSpPr>
        <p:spPr>
          <a:xfrm rot="5400000">
            <a:off x="5439626" y="558998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0" name="橢圓 59"/>
          <p:cNvSpPr/>
          <p:nvPr/>
        </p:nvSpPr>
        <p:spPr>
          <a:xfrm rot="5400000">
            <a:off x="542439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1" name="橢圓 60"/>
          <p:cNvSpPr/>
          <p:nvPr/>
        </p:nvSpPr>
        <p:spPr>
          <a:xfrm rot="5400000">
            <a:off x="6728659" y="4550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2" name="橢圓 61"/>
          <p:cNvSpPr/>
          <p:nvPr/>
        </p:nvSpPr>
        <p:spPr>
          <a:xfrm rot="5400000">
            <a:off x="6747036" y="36071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3" name="橢圓 62"/>
          <p:cNvSpPr/>
          <p:nvPr/>
        </p:nvSpPr>
        <p:spPr>
          <a:xfrm rot="5400000">
            <a:off x="6747036" y="2724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5" name="直線單箭頭接點 64"/>
          <p:cNvCxnSpPr/>
          <p:nvPr/>
        </p:nvCxnSpPr>
        <p:spPr>
          <a:xfrm rot="16200000" flipH="1" flipV="1">
            <a:off x="7109535" y="202548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6" name="直線單箭頭接點 65"/>
          <p:cNvCxnSpPr/>
          <p:nvPr/>
        </p:nvCxnSpPr>
        <p:spPr>
          <a:xfrm rot="16200000" flipV="1">
            <a:off x="7176217" y="2858078"/>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直線單箭頭接點 66"/>
          <p:cNvCxnSpPr/>
          <p:nvPr/>
        </p:nvCxnSpPr>
        <p:spPr>
          <a:xfrm rot="16200000" flipH="1" flipV="1">
            <a:off x="7544478" y="2485645"/>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直線單箭頭接點 68"/>
          <p:cNvCxnSpPr/>
          <p:nvPr/>
        </p:nvCxnSpPr>
        <p:spPr>
          <a:xfrm rot="16200000" flipH="1" flipV="1">
            <a:off x="7127065" y="295889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直線單箭頭接點 69"/>
          <p:cNvCxnSpPr/>
          <p:nvPr/>
        </p:nvCxnSpPr>
        <p:spPr>
          <a:xfrm rot="16200000" flipV="1">
            <a:off x="7193747" y="379149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1" name="直線單箭頭接點 70"/>
          <p:cNvCxnSpPr/>
          <p:nvPr/>
        </p:nvCxnSpPr>
        <p:spPr>
          <a:xfrm rot="16200000" flipH="1" flipV="1">
            <a:off x="7562008" y="341905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直線單箭頭接點 72"/>
          <p:cNvCxnSpPr/>
          <p:nvPr/>
        </p:nvCxnSpPr>
        <p:spPr>
          <a:xfrm rot="16200000" flipH="1" flipV="1">
            <a:off x="7109535" y="3930612"/>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直線單箭頭接點 73"/>
          <p:cNvCxnSpPr/>
          <p:nvPr/>
        </p:nvCxnSpPr>
        <p:spPr>
          <a:xfrm rot="16200000" flipV="1">
            <a:off x="7176217" y="4763209"/>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5" name="直線單箭頭接點 74"/>
          <p:cNvCxnSpPr/>
          <p:nvPr/>
        </p:nvCxnSpPr>
        <p:spPr>
          <a:xfrm rot="16200000" flipH="1" flipV="1">
            <a:off x="7544478" y="439077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76" name="橢圓 75"/>
          <p:cNvSpPr/>
          <p:nvPr/>
        </p:nvSpPr>
        <p:spPr>
          <a:xfrm rot="5400000">
            <a:off x="8057887" y="273498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7" name="橢圓 76"/>
          <p:cNvSpPr/>
          <p:nvPr/>
        </p:nvSpPr>
        <p:spPr>
          <a:xfrm rot="5400000">
            <a:off x="8057887" y="36447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8" name="橢圓 77"/>
          <p:cNvSpPr/>
          <p:nvPr/>
        </p:nvSpPr>
        <p:spPr>
          <a:xfrm rot="5400000">
            <a:off x="8057887" y="176276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9" name="橢圓 78"/>
          <p:cNvSpPr/>
          <p:nvPr/>
        </p:nvSpPr>
        <p:spPr>
          <a:xfrm rot="5400000">
            <a:off x="8057887" y="54581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0" name="橢圓 79"/>
          <p:cNvSpPr/>
          <p:nvPr/>
        </p:nvSpPr>
        <p:spPr>
          <a:xfrm rot="5400000">
            <a:off x="8057887" y="449641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5" name="橢圓 84"/>
          <p:cNvSpPr/>
          <p:nvPr/>
        </p:nvSpPr>
        <p:spPr>
          <a:xfrm rot="5400000">
            <a:off x="6728659" y="1892752"/>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6" name="橢圓 85"/>
          <p:cNvSpPr/>
          <p:nvPr/>
        </p:nvSpPr>
        <p:spPr>
          <a:xfrm rot="5400000">
            <a:off x="6728659" y="1089275"/>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7" name="橢圓 86"/>
          <p:cNvSpPr/>
          <p:nvPr/>
        </p:nvSpPr>
        <p:spPr>
          <a:xfrm rot="5400000">
            <a:off x="6728659" y="6236446"/>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8" name="橢圓 87"/>
          <p:cNvSpPr/>
          <p:nvPr/>
        </p:nvSpPr>
        <p:spPr>
          <a:xfrm rot="5400000">
            <a:off x="6728659" y="543296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cxnSp>
        <p:nvCxnSpPr>
          <p:cNvPr id="89" name="直線單箭頭接點 88"/>
          <p:cNvCxnSpPr/>
          <p:nvPr/>
        </p:nvCxnSpPr>
        <p:spPr>
          <a:xfrm rot="16200000" flipV="1">
            <a:off x="7112986" y="1928837"/>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0" name="直線單箭頭接點 89"/>
          <p:cNvCxnSpPr/>
          <p:nvPr/>
        </p:nvCxnSpPr>
        <p:spPr>
          <a:xfrm rot="16200000" flipV="1">
            <a:off x="7124524" y="107821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1" name="直線單箭頭接點 90"/>
          <p:cNvCxnSpPr/>
          <p:nvPr/>
        </p:nvCxnSpPr>
        <p:spPr>
          <a:xfrm rot="16200000" flipH="1" flipV="1">
            <a:off x="7492785" y="153933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2" name="直線單箭頭接點 91"/>
          <p:cNvCxnSpPr/>
          <p:nvPr/>
        </p:nvCxnSpPr>
        <p:spPr>
          <a:xfrm rot="16200000" flipH="1" flipV="1">
            <a:off x="7139250" y="478741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3" name="直線單箭頭接點 92"/>
          <p:cNvCxnSpPr/>
          <p:nvPr/>
        </p:nvCxnSpPr>
        <p:spPr>
          <a:xfrm rot="16200000" flipH="1" flipV="1">
            <a:off x="7139250" y="5579780"/>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直線單箭頭接點 93"/>
          <p:cNvCxnSpPr/>
          <p:nvPr/>
        </p:nvCxnSpPr>
        <p:spPr>
          <a:xfrm rot="16200000" flipH="1" flipV="1">
            <a:off x="7509108" y="5228931"/>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95" name="矩形 94"/>
          <p:cNvSpPr/>
          <p:nvPr/>
        </p:nvSpPr>
        <p:spPr>
          <a:xfrm>
            <a:off x="3023735" y="1690689"/>
            <a:ext cx="2961429" cy="4545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6563859" y="978897"/>
            <a:ext cx="2103644" cy="57544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6044476" y="3782717"/>
            <a:ext cx="434544"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99" name="文字方塊 98"/>
          <p:cNvSpPr txBox="1"/>
          <p:nvPr/>
        </p:nvSpPr>
        <p:spPr>
          <a:xfrm>
            <a:off x="3740947" y="232667"/>
            <a:ext cx="50416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Actually, deconvolution is convolution.</a:t>
            </a:r>
            <a:endParaRPr lang="zh-TW" altLang="en-US" sz="2400" dirty="0"/>
          </a:p>
        </p:txBody>
      </p:sp>
      <p:sp>
        <p:nvSpPr>
          <p:cNvPr id="100" name="文字方塊 99"/>
          <p:cNvSpPr txBox="1"/>
          <p:nvPr/>
        </p:nvSpPr>
        <p:spPr>
          <a:xfrm>
            <a:off x="4798497" y="2536650"/>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1" name="文字方塊 100"/>
          <p:cNvSpPr txBox="1"/>
          <p:nvPr/>
        </p:nvSpPr>
        <p:spPr>
          <a:xfrm>
            <a:off x="4820146" y="3464341"/>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2" name="文字方塊 101"/>
          <p:cNvSpPr txBox="1"/>
          <p:nvPr/>
        </p:nvSpPr>
        <p:spPr>
          <a:xfrm>
            <a:off x="5205241" y="3487859"/>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3" name="文字方塊 102"/>
          <p:cNvSpPr txBox="1"/>
          <p:nvPr/>
        </p:nvSpPr>
        <p:spPr>
          <a:xfrm>
            <a:off x="5212752" y="4423377"/>
            <a:ext cx="383540"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976071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7" grpId="0" animBg="1"/>
      <p:bldP spid="18" grpId="0" animBg="1"/>
      <p:bldP spid="19" grpId="0" animBg="1"/>
      <p:bldP spid="20" grpId="0" animBg="1"/>
      <p:bldP spid="34" grpId="0" animBg="1"/>
      <p:bldP spid="36" grpId="0" animBg="1"/>
      <p:bldP spid="37"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6" grpId="0" animBg="1"/>
      <p:bldP spid="77" grpId="0" animBg="1"/>
      <p:bldP spid="78" grpId="0" animBg="1"/>
      <p:bldP spid="79" grpId="0" animBg="1"/>
      <p:bldP spid="80" grpId="0" animBg="1"/>
      <p:bldP spid="85" grpId="0" animBg="1"/>
      <p:bldP spid="86" grpId="0" animBg="1"/>
      <p:bldP spid="87" grpId="0" animBg="1"/>
      <p:bldP spid="88" grpId="0" animBg="1"/>
      <p:bldP spid="95" grpId="0" animBg="1"/>
      <p:bldP spid="97" grpId="0" animBg="1"/>
      <p:bldP spid="98" grpId="0"/>
      <p:bldP spid="99" grpId="0" animBg="1"/>
      <p:bldP spid="100" grpId="0"/>
      <p:bldP spid="101" grpId="0"/>
      <p:bldP spid="102" grpId="0"/>
      <p:bldP spid="1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4" name="矩形 33"/>
          <p:cNvSpPr/>
          <p:nvPr/>
        </p:nvSpPr>
        <p:spPr>
          <a:xfrm>
            <a:off x="5889919" y="4508681"/>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右箭號 35"/>
          <p:cNvSpPr/>
          <p:nvPr/>
        </p:nvSpPr>
        <p:spPr>
          <a:xfrm rot="16200000">
            <a:off x="6478602" y="477008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mc:AlternateContent xmlns:mc="http://schemas.openxmlformats.org/markup-compatibility/2006" xmlns:a14="http://schemas.microsoft.com/office/drawing/2010/main">
        <mc:Choice Requires="a14">
          <p:sp>
            <p:nvSpPr>
              <p:cNvPr id="42" name="文字方塊 41"/>
              <p:cNvSpPr txBox="1"/>
              <p:nvPr/>
            </p:nvSpPr>
            <p:spPr>
              <a:xfrm>
                <a:off x="7641849" y="6256899"/>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7641849" y="6256899"/>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7601237" y="446763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7601237" y="4467633"/>
                <a:ext cx="241733" cy="369332"/>
              </a:xfrm>
              <a:prstGeom prst="rect">
                <a:avLst/>
              </a:prstGeom>
              <a:blipFill>
                <a:blip r:embed="rId4"/>
                <a:stretch>
                  <a:fillRect l="-17500" t="-18333" r="-75000"/>
                </a:stretch>
              </a:blipFill>
            </p:spPr>
            <p:txBody>
              <a:bodyPr/>
              <a:lstStyle/>
              <a:p>
                <a:r>
                  <a:rPr lang="zh-TW" altLang="en-US">
                    <a:noFill/>
                  </a:rPr>
                  <a:t> </a:t>
                </a:r>
              </a:p>
            </p:txBody>
          </p:sp>
        </mc:Fallback>
      </mc:AlternateContent>
      <p:cxnSp>
        <p:nvCxnSpPr>
          <p:cNvPr id="44" name="直線接點 43"/>
          <p:cNvCxnSpPr/>
          <p:nvPr/>
        </p:nvCxnSpPr>
        <p:spPr>
          <a:xfrm flipV="1">
            <a:off x="8410761" y="4643681"/>
            <a:ext cx="0" cy="1830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7883582" y="465229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10800000">
            <a:off x="7883582" y="6474665"/>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0" name="文字方塊 49"/>
          <p:cNvSpPr txBox="1"/>
          <p:nvPr/>
        </p:nvSpPr>
        <p:spPr>
          <a:xfrm>
            <a:off x="6781545" y="4929151"/>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r>
              <a:rPr lang="en-US" altLang="zh-TW" sz="2400" dirty="0"/>
              <a:t>’</a:t>
            </a:r>
            <a:endParaRPr lang="zh-TW" altLang="en-US" sz="2400" dirty="0"/>
          </a:p>
        </p:txBody>
      </p:sp>
    </p:spTree>
    <p:extLst>
      <p:ext uri="{BB962C8B-B14F-4D97-AF65-F5344CB8AC3E}">
        <p14:creationId xmlns:p14="http://schemas.microsoft.com/office/powerpoint/2010/main" val="1094874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animBg="1"/>
      <p:bldP spid="34" grpId="0" animBg="1"/>
      <p:bldP spid="34" grpId="1" animBg="1"/>
      <p:bldP spid="35" grpId="0" animBg="1"/>
      <p:bldP spid="36" grpId="0" animBg="1"/>
      <p:bldP spid="36" grpId="1" animBg="1"/>
      <p:bldP spid="38" grpId="0"/>
      <p:bldP spid="42" grpId="0"/>
      <p:bldP spid="43" grpId="0"/>
      <p:bldP spid="43" grpId="1"/>
      <p:bldP spid="50" grpId="0"/>
      <p:bldP spid="5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0" name="矩形 9"/>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2" name="矩形 41"/>
          <p:cNvSpPr/>
          <p:nvPr/>
        </p:nvSpPr>
        <p:spPr>
          <a:xfrm>
            <a:off x="5614044" y="3531216"/>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rot="16200000">
            <a:off x="6462001" y="378890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76327" y="347258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76327" y="3472580"/>
                <a:ext cx="383951" cy="369332"/>
              </a:xfrm>
              <a:prstGeom prst="rect">
                <a:avLst/>
              </a:prstGeom>
              <a:blipFill>
                <a:blip r:embed="rId5"/>
                <a:stretch>
                  <a:fillRect l="-9524" t="-18333" r="-49206"/>
                </a:stretch>
              </a:blipFill>
            </p:spPr>
            <p:txBody>
              <a:bodyPr/>
              <a:lstStyle/>
              <a:p>
                <a:r>
                  <a:rPr lang="zh-TW" altLang="en-US">
                    <a:noFill/>
                  </a:rPr>
                  <a:t> </a:t>
                </a:r>
              </a:p>
            </p:txBody>
          </p:sp>
        </mc:Fallback>
      </mc:AlternateContent>
      <p:cxnSp>
        <p:nvCxnSpPr>
          <p:cNvPr id="51" name="直線接點 50"/>
          <p:cNvCxnSpPr/>
          <p:nvPr/>
        </p:nvCxnSpPr>
        <p:spPr>
          <a:xfrm flipV="1">
            <a:off x="8759104" y="3657246"/>
            <a:ext cx="0" cy="1972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31925" y="364841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46042" y="561492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文字方塊 54"/>
          <p:cNvSpPr txBox="1"/>
          <p:nvPr/>
        </p:nvSpPr>
        <p:spPr>
          <a:xfrm>
            <a:off x="6766064" y="3952296"/>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r>
              <a:rPr lang="en-US" altLang="zh-TW" sz="2400" dirty="0"/>
              <a:t>’</a:t>
            </a:r>
            <a:endParaRPr lang="zh-TW" altLang="en-US" sz="2400" dirty="0"/>
          </a:p>
        </p:txBody>
      </p:sp>
    </p:spTree>
    <p:extLst>
      <p:ext uri="{BB962C8B-B14F-4D97-AF65-F5344CB8AC3E}">
        <p14:creationId xmlns:p14="http://schemas.microsoft.com/office/powerpoint/2010/main" val="3573831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animBg="1"/>
      <p:bldP spid="44" grpId="0" animBg="1"/>
      <p:bldP spid="44" grpId="1" animBg="1"/>
      <p:bldP spid="49" grpId="0"/>
      <p:bldP spid="50" grpId="0"/>
      <p:bldP spid="50" grpId="1"/>
      <p:bldP spid="54" grpId="0"/>
      <p:bldP spid="55" grpId="0"/>
      <p:bldP spid="55"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29825" y="2645281"/>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29825" y="2645281"/>
                <a:ext cx="390555" cy="369332"/>
              </a:xfrm>
              <a:prstGeom prst="rect">
                <a:avLst/>
              </a:prstGeom>
              <a:blipFill>
                <a:blip r:embed="rId5"/>
                <a:stretch>
                  <a:fillRect l="-9375" t="-18033" r="-48438"/>
                </a:stretch>
              </a:blipFill>
            </p:spPr>
            <p:txBody>
              <a:bodyPr/>
              <a:lstStyle/>
              <a:p>
                <a:r>
                  <a:rPr lang="zh-TW" altLang="en-US">
                    <a:noFill/>
                  </a:rPr>
                  <a:t> </a:t>
                </a:r>
              </a:p>
            </p:txBody>
          </p:sp>
        </mc:Fallback>
      </mc:AlternateContent>
      <p:cxnSp>
        <p:nvCxnSpPr>
          <p:cNvPr id="51" name="直線接點 50"/>
          <p:cNvCxnSpPr/>
          <p:nvPr/>
        </p:nvCxnSpPr>
        <p:spPr>
          <a:xfrm flipV="1">
            <a:off x="8772592" y="2762937"/>
            <a:ext cx="0" cy="1899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45413" y="275410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59530" y="4662560"/>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40" name="文字方塊 39"/>
          <p:cNvSpPr txBox="1"/>
          <p:nvPr/>
        </p:nvSpPr>
        <p:spPr>
          <a:xfrm>
            <a:off x="5514157" y="4888213"/>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5" name="文字方塊 44"/>
              <p:cNvSpPr txBox="1"/>
              <p:nvPr/>
            </p:nvSpPr>
            <p:spPr>
              <a:xfrm>
                <a:off x="7884754" y="4401732"/>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84754" y="4401732"/>
                <a:ext cx="390555" cy="369332"/>
              </a:xfrm>
              <a:prstGeom prst="rect">
                <a:avLst/>
              </a:prstGeom>
              <a:blipFill rotWithShape="0">
                <a:blip r:embed="rId6"/>
                <a:stretch>
                  <a:fillRect l="-9375" r="-6250"/>
                </a:stretch>
              </a:blipFill>
            </p:spPr>
            <p:txBody>
              <a:bodyPr/>
              <a:lstStyle/>
              <a:p>
                <a:r>
                  <a:rPr lang="zh-TW" altLang="en-US">
                    <a:noFill/>
                  </a:rPr>
                  <a:t> </a:t>
                </a:r>
              </a:p>
            </p:txBody>
          </p:sp>
        </mc:Fallback>
      </mc:AlternateContent>
      <p:sp>
        <p:nvSpPr>
          <p:cNvPr id="54" name="矩形 53"/>
          <p:cNvSpPr/>
          <p:nvPr/>
        </p:nvSpPr>
        <p:spPr>
          <a:xfrm>
            <a:off x="5614044" y="2704491"/>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文字方塊 59"/>
          <p:cNvSpPr txBox="1"/>
          <p:nvPr/>
        </p:nvSpPr>
        <p:spPr>
          <a:xfrm>
            <a:off x="6779153" y="3075637"/>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r>
              <a:rPr lang="en-US" altLang="zh-TW" sz="2400" dirty="0"/>
              <a:t>’</a:t>
            </a:r>
            <a:endParaRPr lang="zh-TW" altLang="en-US" sz="2400" dirty="0"/>
          </a:p>
        </p:txBody>
      </p:sp>
    </p:spTree>
    <p:extLst>
      <p:ext uri="{BB962C8B-B14F-4D97-AF65-F5344CB8AC3E}">
        <p14:creationId xmlns:p14="http://schemas.microsoft.com/office/powerpoint/2010/main" val="215917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45" grpId="0"/>
      <p:bldP spid="54" grpId="0" animBg="1"/>
      <p:bldP spid="54" grpId="1" animBg="1"/>
      <p:bldP spid="55" grpId="0" animBg="1"/>
      <p:bldP spid="56" grpId="0" animBg="1"/>
      <p:bldP spid="56" grpId="1" animBg="1"/>
      <p:bldP spid="57" grpId="0"/>
      <p:bldP spid="59" grpId="0" animBg="1"/>
      <p:bldP spid="60" grpId="0"/>
      <p:bldP spid="60"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矩形 59"/>
          <p:cNvSpPr/>
          <p:nvPr/>
        </p:nvSpPr>
        <p:spPr>
          <a:xfrm>
            <a:off x="6140355" y="2695230"/>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61" name="文字方塊 60"/>
          <p:cNvSpPr txBox="1"/>
          <p:nvPr/>
        </p:nvSpPr>
        <p:spPr>
          <a:xfrm>
            <a:off x="4771034" y="2513109"/>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62" name="文字方塊 61"/>
          <p:cNvSpPr txBox="1"/>
          <p:nvPr/>
        </p:nvSpPr>
        <p:spPr>
          <a:xfrm>
            <a:off x="6731658" y="3013703"/>
            <a:ext cx="1099610" cy="461665"/>
          </a:xfrm>
          <a:prstGeom prst="rect">
            <a:avLst/>
          </a:prstGeom>
          <a:noFill/>
        </p:spPr>
        <p:txBody>
          <a:bodyPr wrap="square" rtlCol="0">
            <a:spAutoFit/>
          </a:bodyPr>
          <a:lstStyle/>
          <a:p>
            <a:pPr algn="ctr"/>
            <a:r>
              <a:rPr lang="en-US" altLang="zh-TW" sz="2400" dirty="0"/>
              <a:t>W</a:t>
            </a:r>
            <a:r>
              <a:rPr lang="en-US" altLang="zh-TW" sz="2400" baseline="30000" dirty="0"/>
              <a:t>4</a:t>
            </a:r>
            <a:endParaRPr lang="zh-TW" altLang="en-US" sz="2400" baseline="30000" dirty="0"/>
          </a:p>
        </p:txBody>
      </p:sp>
      <p:sp>
        <p:nvSpPr>
          <p:cNvPr id="63" name="文字方塊 62"/>
          <p:cNvSpPr txBox="1"/>
          <p:nvPr/>
        </p:nvSpPr>
        <p:spPr>
          <a:xfrm>
            <a:off x="7553958" y="2778329"/>
            <a:ext cx="1227102" cy="830997"/>
          </a:xfrm>
          <a:prstGeom prst="rect">
            <a:avLst/>
          </a:prstGeom>
          <a:noFill/>
        </p:spPr>
        <p:txBody>
          <a:bodyPr wrap="square" rtlCol="0">
            <a:spAutoFit/>
          </a:bodyPr>
          <a:lstStyle/>
          <a:p>
            <a:pPr algn="ctr"/>
            <a:r>
              <a:rPr lang="en-US" altLang="zh-TW" sz="2400" dirty="0"/>
              <a:t>Random </a:t>
            </a:r>
            <a:r>
              <a:rPr lang="en-US" altLang="zh-TW" sz="2400" dirty="0" err="1"/>
              <a:t>init</a:t>
            </a:r>
            <a:endParaRPr lang="zh-TW" altLang="en-US" sz="2400" baseline="30000" dirty="0"/>
          </a:p>
        </p:txBody>
      </p:sp>
      <p:sp>
        <p:nvSpPr>
          <p:cNvPr id="8" name="文字方塊 7"/>
          <p:cNvSpPr txBox="1"/>
          <p:nvPr/>
        </p:nvSpPr>
        <p:spPr>
          <a:xfrm>
            <a:off x="6453833" y="1607696"/>
            <a:ext cx="23872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Find-tune by backpropagation</a:t>
            </a:r>
            <a:endParaRPr lang="zh-TW" altLang="en-US" sz="2400" dirty="0"/>
          </a:p>
        </p:txBody>
      </p:sp>
      <p:cxnSp>
        <p:nvCxnSpPr>
          <p:cNvPr id="24" name="直線單箭頭接點 23"/>
          <p:cNvCxnSpPr/>
          <p:nvPr/>
        </p:nvCxnSpPr>
        <p:spPr>
          <a:xfrm>
            <a:off x="6275819" y="3085061"/>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286304" y="4018227"/>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286304" y="4968766"/>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6279857" y="5863585"/>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35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1" grpId="0"/>
      <p:bldP spid="62" grpId="0"/>
      <p:bldP spid="63"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老版《神雕侠侣》里的插图，收集不易，分享出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6" y="2864422"/>
            <a:ext cx="3073844" cy="4390429"/>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Dimension Reduction</a:t>
            </a:r>
            <a:endParaRPr lang="zh-TW" altLang="en-US" dirty="0"/>
          </a:p>
        </p:txBody>
      </p:sp>
      <p:sp>
        <p:nvSpPr>
          <p:cNvPr id="3" name="內容版面配置區 2"/>
          <p:cNvSpPr>
            <a:spLocks noGrp="1"/>
          </p:cNvSpPr>
          <p:nvPr>
            <p:ph idx="1"/>
          </p:nvPr>
        </p:nvSpPr>
        <p:spPr/>
        <p:txBody>
          <a:bodyPr>
            <a:normAutofit/>
          </a:bodyPr>
          <a:lstStyle/>
          <a:p>
            <a:r>
              <a:rPr lang="en-US" altLang="zh-TW" dirty="0"/>
              <a:t>In MNIST, a digit is 28 x 28 dims.</a:t>
            </a:r>
          </a:p>
          <a:p>
            <a:pPr lvl="1"/>
            <a:r>
              <a:rPr lang="en-US" altLang="zh-TW" sz="2800" dirty="0"/>
              <a:t>Most 28 x 28 dim vectors are not digits</a:t>
            </a:r>
            <a:endParaRPr lang="zh-TW" altLang="en-US" sz="2800" dirty="0"/>
          </a:p>
        </p:txBody>
      </p:sp>
      <p:pic>
        <p:nvPicPr>
          <p:cNvPr id="5" name="圖片 4"/>
          <p:cNvPicPr>
            <a:picLocks noChangeAspect="1"/>
          </p:cNvPicPr>
          <p:nvPr/>
        </p:nvPicPr>
        <p:blipFill>
          <a:blip r:embed="rId4"/>
          <a:stretch>
            <a:fillRect/>
          </a:stretch>
        </p:blipFill>
        <p:spPr>
          <a:xfrm>
            <a:off x="6005222" y="546590"/>
            <a:ext cx="1280042" cy="1183070"/>
          </a:xfrm>
          <a:prstGeom prst="rect">
            <a:avLst/>
          </a:prstGeom>
        </p:spPr>
      </p:pic>
      <p:pic>
        <p:nvPicPr>
          <p:cNvPr id="7" name="圖片 6"/>
          <p:cNvPicPr>
            <a:picLocks noChangeAspect="1"/>
          </p:cNvPicPr>
          <p:nvPr/>
        </p:nvPicPr>
        <p:blipFill>
          <a:blip r:embed="rId5"/>
          <a:stretch>
            <a:fillRect/>
          </a:stretch>
        </p:blipFill>
        <p:spPr>
          <a:xfrm>
            <a:off x="7505700" y="523082"/>
            <a:ext cx="1230086" cy="1230086"/>
          </a:xfrm>
          <a:prstGeom prst="rect">
            <a:avLst/>
          </a:prstGeom>
        </p:spPr>
      </p:pic>
      <p:sp>
        <p:nvSpPr>
          <p:cNvPr id="8" name="文字方塊 7"/>
          <p:cNvSpPr txBox="1"/>
          <p:nvPr/>
        </p:nvSpPr>
        <p:spPr>
          <a:xfrm>
            <a:off x="5551722" y="3004456"/>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9" name="文字方塊 8"/>
          <p:cNvSpPr txBox="1"/>
          <p:nvPr/>
        </p:nvSpPr>
        <p:spPr>
          <a:xfrm rot="600000">
            <a:off x="6750741" y="3004455"/>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0" name="文字方塊 9"/>
          <p:cNvSpPr txBox="1"/>
          <p:nvPr/>
        </p:nvSpPr>
        <p:spPr>
          <a:xfrm rot="1200000">
            <a:off x="7931839" y="3037113"/>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1" name="文字方塊 10"/>
          <p:cNvSpPr txBox="1"/>
          <p:nvPr/>
        </p:nvSpPr>
        <p:spPr>
          <a:xfrm rot="-600000">
            <a:off x="4425051" y="2995757"/>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2" name="文字方塊 11"/>
          <p:cNvSpPr txBox="1"/>
          <p:nvPr/>
        </p:nvSpPr>
        <p:spPr>
          <a:xfrm rot="-1200000">
            <a:off x="3314709" y="3028415"/>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3" name="矩形 12"/>
          <p:cNvSpPr/>
          <p:nvPr/>
        </p:nvSpPr>
        <p:spPr>
          <a:xfrm>
            <a:off x="5538283" y="3200397"/>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401538" y="3210033"/>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711583" y="3210033"/>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3274246" y="3177376"/>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884444" y="3210033"/>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p:nvPr/>
        </p:nvCxnSpPr>
        <p:spPr>
          <a:xfrm flipV="1">
            <a:off x="1193061" y="3739243"/>
            <a:ext cx="1987009" cy="31024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930731" y="4524167"/>
            <a:ext cx="2618935" cy="1169917"/>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3770822" y="5894614"/>
            <a:ext cx="46508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5917268" y="5778699"/>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6790371" y="5778699"/>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7663474" y="5778699"/>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4220801" y="5778699"/>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093904" y="5778699"/>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單箭頭接點 32"/>
          <p:cNvCxnSpPr>
            <a:stCxn id="27" idx="0"/>
            <a:endCxn id="13" idx="2"/>
          </p:cNvCxnSpPr>
          <p:nvPr/>
        </p:nvCxnSpPr>
        <p:spPr>
          <a:xfrm flipH="1" flipV="1">
            <a:off x="6034860" y="4274304"/>
            <a:ext cx="6719" cy="1504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6921401" y="4283940"/>
            <a:ext cx="325907" cy="1507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7801224" y="4283940"/>
            <a:ext cx="603539" cy="1507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4912571" y="4303129"/>
            <a:ext cx="296210" cy="147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3824383" y="4251283"/>
            <a:ext cx="507910" cy="15323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5917268" y="6130476"/>
            <a:ext cx="467218" cy="461665"/>
          </a:xfrm>
          <a:prstGeom prst="rect">
            <a:avLst/>
          </a:prstGeom>
          <a:noFill/>
        </p:spPr>
        <p:txBody>
          <a:bodyPr wrap="square" rtlCol="0">
            <a:spAutoFit/>
          </a:bodyPr>
          <a:lstStyle/>
          <a:p>
            <a:r>
              <a:rPr lang="en-US" altLang="zh-TW" sz="2400" dirty="0"/>
              <a:t>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4" name="文字方塊 43"/>
          <p:cNvSpPr txBox="1"/>
          <p:nvPr/>
        </p:nvSpPr>
        <p:spPr>
          <a:xfrm>
            <a:off x="6645242" y="6130476"/>
            <a:ext cx="816749"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5" name="文字方塊 44"/>
          <p:cNvSpPr txBox="1"/>
          <p:nvPr/>
        </p:nvSpPr>
        <p:spPr>
          <a:xfrm>
            <a:off x="7451655" y="6130476"/>
            <a:ext cx="784698"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6" name="文字方塊 45"/>
          <p:cNvSpPr txBox="1"/>
          <p:nvPr/>
        </p:nvSpPr>
        <p:spPr>
          <a:xfrm>
            <a:off x="4912571" y="6130476"/>
            <a:ext cx="663563"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7" name="文字方塊 46"/>
          <p:cNvSpPr txBox="1"/>
          <p:nvPr/>
        </p:nvSpPr>
        <p:spPr>
          <a:xfrm>
            <a:off x="3947949" y="6130476"/>
            <a:ext cx="768687"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Tree>
    <p:extLst>
      <p:ext uri="{BB962C8B-B14F-4D97-AF65-F5344CB8AC3E}">
        <p14:creationId xmlns:p14="http://schemas.microsoft.com/office/powerpoint/2010/main" val="31506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animBg="1"/>
      <p:bldP spid="14" grpId="0" animBg="1"/>
      <p:bldP spid="15" grpId="0" animBg="1"/>
      <p:bldP spid="16" grpId="0" animBg="1"/>
      <p:bldP spid="17" grpId="0" animBg="1"/>
      <p:bldP spid="27" grpId="0" animBg="1"/>
      <p:bldP spid="28" grpId="0" animBg="1"/>
      <p:bldP spid="29" grpId="0" animBg="1"/>
      <p:bldP spid="30" grpId="0" animBg="1"/>
      <p:bldP spid="31" grpId="0" animBg="1"/>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258720"/>
            <a:ext cx="5257800" cy="3598141"/>
          </a:xfrm>
        </p:spPr>
      </p:pic>
      <p:cxnSp>
        <p:nvCxnSpPr>
          <p:cNvPr id="6" name="直線單箭頭接點 5"/>
          <p:cNvCxnSpPr/>
          <p:nvPr/>
        </p:nvCxnSpPr>
        <p:spPr>
          <a:xfrm flipV="1">
            <a:off x="3924300" y="921501"/>
            <a:ext cx="3185659" cy="24201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952791" y="4972094"/>
            <a:ext cx="1687285" cy="824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p:cNvSpPr txBox="1"/>
              <p:nvPr/>
            </p:nvSpPr>
            <p:spPr>
              <a:xfrm>
                <a:off x="2465650" y="5050884"/>
                <a:ext cx="4513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65650" y="5050884"/>
                <a:ext cx="451341" cy="369332"/>
              </a:xfrm>
              <a:prstGeom prst="rect">
                <a:avLst/>
              </a:prstGeom>
              <a:blipFill>
                <a:blip r:embed="rId3"/>
                <a:stretch>
                  <a:fillRect l="-8000" t="-1667" r="-4000"/>
                </a:stretch>
              </a:blipFill>
            </p:spPr>
            <p:txBody>
              <a:bodyPr/>
              <a:lstStyle/>
              <a:p>
                <a:r>
                  <a:rPr lang="zh-TW" altLang="en-US">
                    <a:noFill/>
                  </a:rPr>
                  <a:t> </a:t>
                </a:r>
              </a:p>
            </p:txBody>
          </p:sp>
        </mc:Fallback>
      </mc:AlternateContent>
      <p:cxnSp>
        <p:nvCxnSpPr>
          <p:cNvPr id="13" name="直線單箭頭接點 12"/>
          <p:cNvCxnSpPr/>
          <p:nvPr/>
        </p:nvCxnSpPr>
        <p:spPr>
          <a:xfrm flipV="1">
            <a:off x="1006322" y="4148316"/>
            <a:ext cx="429068" cy="160567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p:cNvSpPr txBox="1"/>
              <p:nvPr/>
            </p:nvSpPr>
            <p:spPr>
              <a:xfrm>
                <a:off x="1006322" y="4091261"/>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006322" y="4091261"/>
                <a:ext cx="241733" cy="369332"/>
              </a:xfrm>
              <a:prstGeom prst="rect">
                <a:avLst/>
              </a:prstGeom>
              <a:blipFill>
                <a:blip r:embed="rId4"/>
                <a:stretch>
                  <a:fillRect l="-15000" r="-15000"/>
                </a:stretch>
              </a:blipFill>
            </p:spPr>
            <p:txBody>
              <a:bodyPr/>
              <a:lstStyle/>
              <a:p>
                <a:r>
                  <a:rPr lang="zh-TW" altLang="en-US">
                    <a:noFill/>
                  </a:rPr>
                  <a:t> </a:t>
                </a:r>
              </a:p>
            </p:txBody>
          </p:sp>
        </mc:Fallback>
      </mc:AlternateContent>
      <p:cxnSp>
        <p:nvCxnSpPr>
          <p:cNvPr id="18" name="直線接點 17"/>
          <p:cNvCxnSpPr/>
          <p:nvPr/>
        </p:nvCxnSpPr>
        <p:spPr>
          <a:xfrm>
            <a:off x="1488921" y="4189584"/>
            <a:ext cx="518427" cy="10459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1789147" y="5300409"/>
            <a:ext cx="162799" cy="4385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flipH="1">
            <a:off x="1901579" y="5157838"/>
            <a:ext cx="184666" cy="184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3331523" y="4109033"/>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331523" y="4109033"/>
                <a:ext cx="5183827" cy="830997"/>
              </a:xfrm>
              <a:prstGeom prst="rect">
                <a:avLst/>
              </a:prstGeom>
              <a:blipFill>
                <a:blip r:embed="rId5"/>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75293" y="4922990"/>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3375293" y="4922990"/>
                <a:ext cx="5140057" cy="830997"/>
              </a:xfrm>
              <a:prstGeom prst="rect">
                <a:avLst/>
              </a:prstGeom>
              <a:blipFill>
                <a:blip r:embed="rId6"/>
                <a:stretch>
                  <a:fillRect l="-1898" t="-5882" b="-16176"/>
                </a:stretch>
              </a:blipFill>
            </p:spPr>
            <p:txBody>
              <a:bodyPr/>
              <a:lstStyle/>
              <a:p>
                <a:r>
                  <a:rPr lang="zh-TW" altLang="en-US">
                    <a:noFill/>
                  </a:rPr>
                  <a:t> </a:t>
                </a:r>
              </a:p>
            </p:txBody>
          </p:sp>
        </mc:Fallback>
      </mc:AlternateContent>
      <p:cxnSp>
        <p:nvCxnSpPr>
          <p:cNvPr id="30" name="直線單箭頭接點 29"/>
          <p:cNvCxnSpPr/>
          <p:nvPr/>
        </p:nvCxnSpPr>
        <p:spPr>
          <a:xfrm flipH="1" flipV="1">
            <a:off x="2956509" y="2131573"/>
            <a:ext cx="950700" cy="122278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rot="3199993">
            <a:off x="5327130" y="747104"/>
            <a:ext cx="295532" cy="2906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4" name="矩形 33"/>
          <p:cNvSpPr/>
          <p:nvPr/>
        </p:nvSpPr>
        <p:spPr>
          <a:xfrm rot="19245637">
            <a:off x="3722306" y="2619620"/>
            <a:ext cx="330876" cy="1347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5" name="文字方塊 34"/>
          <p:cNvSpPr txBox="1"/>
          <p:nvPr/>
        </p:nvSpPr>
        <p:spPr>
          <a:xfrm>
            <a:off x="5938681" y="2011191"/>
            <a:ext cx="1282041"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Large variance</a:t>
            </a:r>
            <a:endParaRPr lang="zh-TW" altLang="en-US" sz="2400" dirty="0"/>
          </a:p>
        </p:txBody>
      </p:sp>
      <p:sp>
        <p:nvSpPr>
          <p:cNvPr id="36" name="文字方塊 35"/>
          <p:cNvSpPr txBox="1"/>
          <p:nvPr/>
        </p:nvSpPr>
        <p:spPr>
          <a:xfrm>
            <a:off x="4452716" y="3410888"/>
            <a:ext cx="204435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Small variance</a:t>
            </a:r>
            <a:endParaRPr lang="zh-TW" altLang="en-US" sz="2400" dirty="0"/>
          </a:p>
        </p:txBody>
      </p:sp>
      <mc:AlternateContent xmlns:mc="http://schemas.openxmlformats.org/markup-compatibility/2006" xmlns:a14="http://schemas.microsoft.com/office/drawing/2010/main">
        <mc:Choice Requires="a14">
          <p:sp>
            <p:nvSpPr>
              <p:cNvPr id="37" name="文字方塊 36"/>
              <p:cNvSpPr txBox="1"/>
              <p:nvPr/>
            </p:nvSpPr>
            <p:spPr>
              <a:xfrm>
                <a:off x="3375293" y="5632217"/>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375293" y="5632217"/>
                <a:ext cx="3762983" cy="10477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9"/>
                <a:stretch>
                  <a:fillRect l="-2400" r="-16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435390" y="5779052"/>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435390" y="5779052"/>
                <a:ext cx="1524776" cy="369332"/>
              </a:xfrm>
              <a:prstGeom prst="rect">
                <a:avLst/>
              </a:prstGeom>
              <a:blipFill>
                <a:blip r:embed="rId10"/>
                <a:stretch>
                  <a:fillRect l="-1992" r="-1594" b="-13115"/>
                </a:stretch>
              </a:blipFill>
            </p:spPr>
            <p:txBody>
              <a:bodyPr/>
              <a:lstStyle/>
              <a:p>
                <a:r>
                  <a:rPr lang="zh-TW" altLang="en-US">
                    <a:noFill/>
                  </a:rPr>
                  <a:t> </a:t>
                </a:r>
              </a:p>
            </p:txBody>
          </p:sp>
        </mc:Fallback>
      </mc:AlternateContent>
      <p:sp>
        <p:nvSpPr>
          <p:cNvPr id="27" name="文字方塊 26"/>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7109959" y="5873412"/>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7109959" y="5873412"/>
                <a:ext cx="1489510" cy="369332"/>
              </a:xfrm>
              <a:prstGeom prst="rect">
                <a:avLst/>
              </a:prstGeom>
              <a:blipFill>
                <a:blip r:embed="rId11"/>
                <a:stretch>
                  <a:fillRect r="-4490"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8413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4" grpId="0" animBg="1"/>
      <p:bldP spid="25" grpId="0"/>
      <p:bldP spid="29" grpId="0"/>
      <p:bldP spid="33" grpId="0" animBg="1"/>
      <p:bldP spid="34" grpId="0" animBg="1"/>
      <p:bldP spid="35" grpId="0" animBg="1"/>
      <p:bldP spid="36" grpId="0" animBg="1"/>
      <p:bldP spid="37" grpId="0"/>
      <p:bldP spid="21" grpId="0"/>
      <p:bldP spid="22"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31" name="文字方塊 30"/>
              <p:cNvSpPr txBox="1"/>
              <p:nvPr/>
            </p:nvSpPr>
            <p:spPr>
              <a:xfrm>
                <a:off x="3400740" y="3902607"/>
                <a:ext cx="5727145" cy="830997"/>
              </a:xfrm>
              <a:prstGeom prst="rect">
                <a:avLst/>
              </a:prstGeom>
              <a:noFill/>
            </p:spPr>
            <p:txBody>
              <a:bodyPr wrap="square" rtlCol="0">
                <a:spAutoFit/>
              </a:bodyPr>
              <a:lstStyle/>
              <a:p>
                <a:r>
                  <a:rPr lang="en-US" altLang="zh-TW" sz="2400" dirty="0"/>
                  <a:t>We want the variance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oMath>
                </a14:m>
                <a:r>
                  <a:rPr lang="en-US" altLang="zh-TW" sz="2400" dirty="0"/>
                  <a:t> as large as possible</a:t>
                </a:r>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400740" y="3902607"/>
                <a:ext cx="5727145" cy="830997"/>
              </a:xfrm>
              <a:prstGeom prst="rect">
                <a:avLst/>
              </a:prstGeom>
              <a:blipFill>
                <a:blip r:embed="rId2"/>
                <a:stretch>
                  <a:fillRect l="-1704" t="-5839" b="-1532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340668" y="4747653"/>
                <a:ext cx="3762983" cy="1046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40668" y="4747653"/>
                <a:ext cx="3762983" cy="104689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7019235" y="5045078"/>
                <a:ext cx="14961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7019235" y="5045078"/>
                <a:ext cx="1496115" cy="369332"/>
              </a:xfrm>
              <a:prstGeom prst="rect">
                <a:avLst/>
              </a:prstGeom>
              <a:blipFill>
                <a:blip r:embed="rId4"/>
                <a:stretch>
                  <a:fillRect t="-1667" r="-447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949715" y="5527169"/>
                <a:ext cx="16338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i="1">
                              <a:solidFill>
                                <a:srgbClr val="FF0000"/>
                              </a:solidFill>
                              <a:latin typeface="Cambria Math" panose="02040503050406030204" pitchFamily="18" charset="0"/>
                            </a:rPr>
                            <m:t>1</m:t>
                          </m:r>
                        </m:sup>
                      </m:sSup>
                      <m:r>
                        <a:rPr lang="en-US" altLang="zh-TW" sz="2400" b="0" i="1" smtClean="0">
                          <a:solidFill>
                            <a:srgbClr val="FF0000"/>
                          </a:solidFill>
                          <a:latin typeface="Cambria Math" panose="02040503050406030204" pitchFamily="18" charset="0"/>
                          <a:ea typeface="Cambria Math" panose="02040503050406030204" pitchFamily="18" charset="0"/>
                        </a:rPr>
                        <m:t>∙</m:t>
                      </m:r>
                      <m:sSup>
                        <m:sSupPr>
                          <m:ctrlPr>
                            <a:rPr lang="en-US" altLang="zh-TW" sz="2400" i="1">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2</m:t>
                          </m:r>
                        </m:sup>
                      </m:sSup>
                      <m:r>
                        <a:rPr lang="en-US" altLang="zh-TW" sz="2400" b="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6949715" y="5527169"/>
                <a:ext cx="1633845" cy="369332"/>
              </a:xfrm>
              <a:prstGeom prst="rect">
                <a:avLst/>
              </a:prstGeom>
              <a:blipFill>
                <a:blip r:embed="rId5"/>
                <a:stretch>
                  <a:fillRect l="-1866" t="-1667" r="-4104"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7"/>
                <a:stretch>
                  <a:fillRect l="-2400" r="-1600" b="-13115"/>
                </a:stretch>
              </a:blipFill>
            </p:spPr>
            <p:txBody>
              <a:bodyPr/>
              <a:lstStyle/>
              <a:p>
                <a:r>
                  <a:rPr lang="zh-TW" altLang="en-US">
                    <a:noFill/>
                  </a:rPr>
                  <a:t> </a:t>
                </a:r>
              </a:p>
            </p:txBody>
          </p:sp>
        </mc:Fallback>
      </mc:AlternateContent>
      <p:sp>
        <p:nvSpPr>
          <p:cNvPr id="43" name="文字方塊 42"/>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p:grpSp>
        <p:nvGrpSpPr>
          <p:cNvPr id="9" name="群組 8"/>
          <p:cNvGrpSpPr/>
          <p:nvPr/>
        </p:nvGrpSpPr>
        <p:grpSpPr>
          <a:xfrm>
            <a:off x="3340668" y="817601"/>
            <a:ext cx="5422962" cy="2674892"/>
            <a:chOff x="3340668" y="817601"/>
            <a:chExt cx="5422962" cy="2674892"/>
          </a:xfrm>
        </p:grpSpPr>
        <p:grpSp>
          <p:nvGrpSpPr>
            <p:cNvPr id="5" name="群組 4"/>
            <p:cNvGrpSpPr/>
            <p:nvPr/>
          </p:nvGrpSpPr>
          <p:grpSpPr>
            <a:xfrm>
              <a:off x="3378430" y="884532"/>
              <a:ext cx="5290256" cy="2607961"/>
              <a:chOff x="3410472" y="1061327"/>
              <a:chExt cx="5290256" cy="2607961"/>
            </a:xfrm>
          </p:grpSpPr>
          <mc:AlternateContent xmlns:mc="http://schemas.openxmlformats.org/markup-compatibility/2006" xmlns:a14="http://schemas.microsoft.com/office/drawing/2010/main">
            <mc:Choice Requires="a14">
              <p:sp>
                <p:nvSpPr>
                  <p:cNvPr id="44" name="文字方塊 43"/>
                  <p:cNvSpPr txBox="1"/>
                  <p:nvPr/>
                </p:nvSpPr>
                <p:spPr>
                  <a:xfrm>
                    <a:off x="3432782" y="1061327"/>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32782" y="1061327"/>
                    <a:ext cx="5183827" cy="830997"/>
                  </a:xfrm>
                  <a:prstGeom prst="rect">
                    <a:avLst/>
                  </a:prstGeom>
                  <a:blipFill>
                    <a:blip r:embed="rId8"/>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476552" y="1875284"/>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45" name="文字方塊 44"/>
                  <p:cNvSpPr txBox="1">
                    <a:spLocks noRot="1" noChangeAspect="1" noMove="1" noResize="1" noEditPoints="1" noAdjustHandles="1" noChangeArrowheads="1" noChangeShapeType="1" noTextEdit="1"/>
                  </p:cNvSpPr>
                  <p:nvPr/>
                </p:nvSpPr>
                <p:spPr>
                  <a:xfrm>
                    <a:off x="3476552" y="1875284"/>
                    <a:ext cx="5140057" cy="830997"/>
                  </a:xfrm>
                  <a:prstGeom prst="rect">
                    <a:avLst/>
                  </a:prstGeom>
                  <a:blipFill>
                    <a:blip r:embed="rId9"/>
                    <a:stretch>
                      <a:fillRect l="-1779"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3410472" y="2636954"/>
                    <a:ext cx="3762983" cy="1032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3410472" y="2636954"/>
                    <a:ext cx="3762983" cy="103233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7211218" y="2825706"/>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211218" y="2825706"/>
                    <a:ext cx="1489510" cy="369332"/>
                  </a:xfrm>
                  <a:prstGeom prst="rect">
                    <a:avLst/>
                  </a:prstGeom>
                  <a:blipFill>
                    <a:blip r:embed="rId11"/>
                    <a:stretch>
                      <a:fillRect t="-1667" r="-4508" b="-15000"/>
                    </a:stretch>
                  </a:blipFill>
                </p:spPr>
                <p:txBody>
                  <a:bodyPr/>
                  <a:lstStyle/>
                  <a:p>
                    <a:r>
                      <a:rPr lang="zh-TW" altLang="en-US">
                        <a:noFill/>
                      </a:rPr>
                      <a:t> </a:t>
                    </a:r>
                  </a:p>
                </p:txBody>
              </p:sp>
            </mc:Fallback>
          </mc:AlternateContent>
        </p:grpSp>
        <p:sp>
          <p:nvSpPr>
            <p:cNvPr id="7" name="矩形 6"/>
            <p:cNvSpPr/>
            <p:nvPr/>
          </p:nvSpPr>
          <p:spPr>
            <a:xfrm>
              <a:off x="3340668" y="817601"/>
              <a:ext cx="5422962" cy="267260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8" name="文字方塊 47"/>
              <p:cNvSpPr txBox="1"/>
              <p:nvPr/>
            </p:nvSpPr>
            <p:spPr>
              <a:xfrm>
                <a:off x="1150524" y="3776348"/>
                <a:ext cx="1538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150524" y="3776348"/>
                <a:ext cx="1538498" cy="369332"/>
              </a:xfrm>
              <a:prstGeom prst="rect">
                <a:avLst/>
              </a:prstGeom>
              <a:blipFill>
                <a:blip r:embed="rId12"/>
                <a:stretch>
                  <a:fillRect l="-2381" r="-1587" b="-13115"/>
                </a:stretch>
              </a:blipFill>
            </p:spPr>
            <p:txBody>
              <a:bodyPr/>
              <a:lstStyle/>
              <a:p>
                <a:r>
                  <a:rPr lang="zh-TW" altLang="en-US">
                    <a:noFill/>
                  </a:rPr>
                  <a:t> </a:t>
                </a:r>
              </a:p>
            </p:txBody>
          </p:sp>
        </mc:Fallback>
      </mc:AlternateContent>
      <p:sp>
        <p:nvSpPr>
          <p:cNvPr id="49" name="矩形 48"/>
          <p:cNvSpPr/>
          <p:nvPr/>
        </p:nvSpPr>
        <p:spPr>
          <a:xfrm>
            <a:off x="3340668" y="3849584"/>
            <a:ext cx="5422962" cy="230628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p:cNvSpPr txBox="1"/>
              <p:nvPr/>
            </p:nvSpPr>
            <p:spPr>
              <a:xfrm>
                <a:off x="633322" y="4367092"/>
                <a:ext cx="2132379" cy="1369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𝑊</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eqArr>
                            <m:eqArrPr>
                              <m:ctrlPr>
                                <a:rPr lang="en-US" altLang="zh-TW" sz="2800" b="0" i="1" smtClean="0">
                                  <a:latin typeface="Cambria Math" panose="02040503050406030204" pitchFamily="18" charset="0"/>
                                </a:rPr>
                              </m:ctrlPr>
                            </m:eqArrPr>
                            <m:e>
                              <m:sSup>
                                <m:sSupPr>
                                  <m:ctrlPr>
                                    <a:rPr lang="en-US" altLang="zh-TW" sz="2800" b="0" i="1" smtClean="0">
                                      <a:latin typeface="Cambria Math" panose="02040503050406030204" pitchFamily="18" charset="0"/>
                                    </a:rPr>
                                  </m:ctrlPr>
                                </m:sSupPr>
                                <m:e>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d>
                                </m:e>
                                <m:sup>
                                  <m:r>
                                    <a:rPr lang="en-US" altLang="zh-TW" sz="2800" b="0" i="1" smtClean="0">
                                      <a:latin typeface="Cambria Math" panose="02040503050406030204" pitchFamily="18" charset="0"/>
                                    </a:rPr>
                                    <m:t>𝑇</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𝑇</m:t>
                                  </m:r>
                                </m:sup>
                              </m:sSup>
                            </m:e>
                            <m:e>
                              <m:r>
                                <a:rPr lang="zh-TW" altLang="en-US" sz="2800" i="1" smtClean="0">
                                  <a:latin typeface="Cambria Math" panose="02040503050406030204" pitchFamily="18" charset="0"/>
                                </a:rPr>
                                <m:t>⋮</m:t>
                              </m:r>
                            </m:e>
                          </m:eqArr>
                        </m:e>
                      </m:d>
                    </m:oMath>
                  </m:oMathPara>
                </a14:m>
                <a:endParaRPr lang="zh-TW" altLang="en-US" sz="28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633322" y="4367092"/>
                <a:ext cx="2132379" cy="1369477"/>
              </a:xfrm>
              <a:prstGeom prst="rect">
                <a:avLst/>
              </a:prstGeom>
              <a:blipFill>
                <a:blip r:embed="rId13"/>
                <a:stretch>
                  <a:fillRect/>
                </a:stretch>
              </a:blipFill>
            </p:spPr>
            <p:txBody>
              <a:bodyPr/>
              <a:lstStyle/>
              <a:p>
                <a:r>
                  <a:rPr lang="zh-TW" altLang="en-US">
                    <a:noFill/>
                  </a:rPr>
                  <a:t> </a:t>
                </a:r>
              </a:p>
            </p:txBody>
          </p:sp>
        </mc:Fallback>
      </mc:AlternateContent>
      <p:sp>
        <p:nvSpPr>
          <p:cNvPr id="10" name="文字方塊 9"/>
          <p:cNvSpPr txBox="1"/>
          <p:nvPr/>
        </p:nvSpPr>
        <p:spPr>
          <a:xfrm>
            <a:off x="820810" y="5794543"/>
            <a:ext cx="1757402"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Orthogonal matrix</a:t>
            </a:r>
            <a:endParaRPr lang="zh-TW" altLang="en-US" sz="2400" dirty="0"/>
          </a:p>
        </p:txBody>
      </p:sp>
      <p:cxnSp>
        <p:nvCxnSpPr>
          <p:cNvPr id="14" name="直線單箭頭接點 13"/>
          <p:cNvCxnSpPr/>
          <p:nvPr/>
        </p:nvCxnSpPr>
        <p:spPr>
          <a:xfrm flipV="1">
            <a:off x="2798048" y="2307147"/>
            <a:ext cx="542620" cy="113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48" idx="3"/>
          </p:cNvCxnSpPr>
          <p:nvPr/>
        </p:nvCxnSpPr>
        <p:spPr>
          <a:xfrm>
            <a:off x="2689022" y="3961014"/>
            <a:ext cx="651646" cy="904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9" grpId="0"/>
      <p:bldP spid="40" grpId="0"/>
      <p:bldP spid="48" grpId="0"/>
      <p:bldP spid="49" grpId="0" animBg="1"/>
      <p:bldP spid="50"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405900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405975" y="5106451"/>
                <a:ext cx="30673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405975" y="5106451"/>
                <a:ext cx="3067378" cy="369332"/>
              </a:xfrm>
              <a:prstGeom prst="rect">
                <a:avLst/>
              </a:prstGeom>
              <a:blipFill>
                <a:blip r:embed="rId2"/>
                <a:stretch>
                  <a:fillRect t="-1667" r="-198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087649" y="845799"/>
                <a:ext cx="36902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nary>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e>
                      </m:nary>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087649" y="845799"/>
                <a:ext cx="3690241" cy="89434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820879" y="853319"/>
                <a:ext cx="1906356"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𝑥</m:t>
                          </m:r>
                        </m:e>
                      </m:nary>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820879" y="853319"/>
                <a:ext cx="1906356" cy="89434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7676880" y="1063042"/>
                <a:ext cx="11622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7676880" y="1063042"/>
                <a:ext cx="1162241" cy="369332"/>
              </a:xfrm>
              <a:prstGeom prst="rect">
                <a:avLst/>
              </a:prstGeom>
              <a:blipFill>
                <a:blip r:embed="rId5"/>
                <a:stretch>
                  <a:fillRect l="-2094" r="-361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11099" y="2514220"/>
                <a:ext cx="3871840" cy="9885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411099" y="2514220"/>
                <a:ext cx="3871840" cy="98854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409931" y="3446995"/>
                <a:ext cx="318143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09931" y="3446995"/>
                <a:ext cx="3181432" cy="98668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466537" y="2305454"/>
                <a:ext cx="2350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𝑎</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466537" y="2305454"/>
                <a:ext cx="2350964" cy="369332"/>
              </a:xfrm>
              <a:prstGeom prst="rect">
                <a:avLst/>
              </a:prstGeom>
              <a:blipFill>
                <a:blip r:embed="rId8"/>
                <a:stretch>
                  <a:fillRect r="-10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905916" y="2305454"/>
                <a:ext cx="1403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905916" y="2305454"/>
                <a:ext cx="1403398" cy="369332"/>
              </a:xfrm>
              <a:prstGeom prst="rect">
                <a:avLst/>
              </a:prstGeom>
              <a:blipFill>
                <a:blip r:embed="rId9"/>
                <a:stretch>
                  <a:fillRect l="-1739" r="-478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458613" y="2907268"/>
                <a:ext cx="1816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458613" y="2907268"/>
                <a:ext cx="1816266" cy="369332"/>
              </a:xfrm>
              <a:prstGeom prst="rect">
                <a:avLst/>
              </a:prstGeom>
              <a:blipFill>
                <a:blip r:embed="rId10"/>
                <a:stretch>
                  <a:fillRect l="-1342" r="-100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382440" y="2887624"/>
                <a:ext cx="14064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ea typeface="Cambria Math" panose="02040503050406030204" pitchFamily="18" charset="0"/>
                        </a:rPr>
                        <m:t>𝑎</m:t>
                      </m:r>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382440" y="2887624"/>
                <a:ext cx="1406411" cy="369332"/>
              </a:xfrm>
              <a:prstGeom prst="rect">
                <a:avLst/>
              </a:prstGeom>
              <a:blipFill>
                <a:blip r:embed="rId11"/>
                <a:stretch>
                  <a:fillRect l="-1732" t="-1667" r="-1732"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09931" y="4240922"/>
                <a:ext cx="448156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nary>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09931" y="4240922"/>
                <a:ext cx="4481562" cy="98668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426260" y="5090122"/>
                <a:ext cx="4996028"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e>
                      </m:nary>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426260" y="5090122"/>
                <a:ext cx="4996028" cy="986680"/>
              </a:xfrm>
              <a:prstGeom prst="rect">
                <a:avLst/>
              </a:prstGeom>
              <a:blipFill>
                <a:blip r:embed="rId13"/>
                <a:stretch>
                  <a:fillRect/>
                </a:stretch>
              </a:blipFill>
            </p:spPr>
            <p:txBody>
              <a:bodyPr/>
              <a:lstStyle/>
              <a:p>
                <a:r>
                  <a:rPr lang="zh-TW" altLang="en-US">
                    <a:noFill/>
                  </a:rPr>
                  <a:t> </a:t>
                </a:r>
              </a:p>
            </p:txBody>
          </p:sp>
        </mc:Fallback>
      </mc:AlternateContent>
      <p:sp>
        <p:nvSpPr>
          <p:cNvPr id="18" name="矩形 17"/>
          <p:cNvSpPr/>
          <p:nvPr/>
        </p:nvSpPr>
        <p:spPr>
          <a:xfrm>
            <a:off x="1646908" y="5145714"/>
            <a:ext cx="2832104"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567281" y="6125913"/>
                <a:ext cx="282730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𝐶𝑜𝑣</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67281" y="6125913"/>
                <a:ext cx="282730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366746" y="3840559"/>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366746" y="3840559"/>
                <a:ext cx="2827085" cy="461665"/>
              </a:xfrm>
              <a:prstGeom prst="rect">
                <a:avLst/>
              </a:prstGeom>
              <a:blipFill>
                <a:blip r:embed="rId15"/>
                <a:stretch>
                  <a:fillRect l="-323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733221" y="4387508"/>
                <a:ext cx="1732940"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733221" y="4387508"/>
                <a:ext cx="1732940" cy="461665"/>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232917" y="6172910"/>
                <a:ext cx="1796137"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232917" y="6172910"/>
                <a:ext cx="1796137" cy="46166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68003" y="1652610"/>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68003" y="1652610"/>
                <a:ext cx="3762983" cy="1047787"/>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114935" y="357994"/>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114935" y="357994"/>
                <a:ext cx="1524776" cy="369332"/>
              </a:xfrm>
              <a:prstGeom prst="rect">
                <a:avLst/>
              </a:prstGeom>
              <a:blipFill>
                <a:blip r:embed="rId19"/>
                <a:stretch>
                  <a:fillRect l="-2400" t="-1667" r="-1600" b="-15000"/>
                </a:stretch>
              </a:blipFill>
            </p:spPr>
            <p:txBody>
              <a:bodyPr/>
              <a:lstStyle/>
              <a:p>
                <a:r>
                  <a:rPr lang="zh-TW" altLang="en-US">
                    <a:noFill/>
                  </a:rPr>
                  <a:t> </a:t>
                </a:r>
              </a:p>
            </p:txBody>
          </p:sp>
        </mc:Fallback>
      </mc:AlternateContent>
      <p:sp>
        <p:nvSpPr>
          <p:cNvPr id="25" name="矩形 24"/>
          <p:cNvSpPr/>
          <p:nvPr/>
        </p:nvSpPr>
        <p:spPr>
          <a:xfrm>
            <a:off x="5110013" y="3645429"/>
            <a:ext cx="3707416" cy="2117817"/>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228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17" grpId="0"/>
      <p:bldP spid="18" grpId="0" animBg="1"/>
      <p:bldP spid="19" grpId="0"/>
      <p:bldP spid="20" grpId="0"/>
      <p:bldP spid="21" grpId="0"/>
      <p:bldP spid="22" grpId="0" animBg="1"/>
      <p:bldP spid="23" grpId="0"/>
      <p:bldP spid="24" grpId="0"/>
      <p:bldP spid="2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2390</TotalTime>
  <Words>1905</Words>
  <Application>Microsoft Office PowerPoint</Application>
  <PresentationFormat>On-screen Show (4:3)</PresentationFormat>
  <Paragraphs>666</Paragraphs>
  <Slides>45</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新細明體</vt:lpstr>
      <vt:lpstr>新細明體</vt:lpstr>
      <vt:lpstr>Source Sans Pro</vt:lpstr>
      <vt:lpstr>Arial</vt:lpstr>
      <vt:lpstr>Calibri</vt:lpstr>
      <vt:lpstr>Calibri Light</vt:lpstr>
      <vt:lpstr>Cambria Math</vt:lpstr>
      <vt:lpstr>Helvetica</vt:lpstr>
      <vt:lpstr>Office 佈景主題</vt:lpstr>
      <vt:lpstr>Unsupervised Learning: Deep Auto-encoder</vt:lpstr>
      <vt:lpstr>Unsupervised Learning</vt:lpstr>
      <vt:lpstr>PCA</vt:lpstr>
      <vt:lpstr>Dimension Reduction</vt:lpstr>
      <vt:lpstr>Dimension Reduction</vt:lpstr>
      <vt:lpstr>PCA</vt:lpstr>
      <vt:lpstr>PCA</vt:lpstr>
      <vt:lpstr>Warning of Math</vt:lpstr>
      <vt:lpstr>PCA</vt:lpstr>
      <vt:lpstr>PowerPoint Presentation</vt:lpstr>
      <vt:lpstr>PowerPoint Presentation</vt:lpstr>
      <vt:lpstr>PowerPoint Presentation</vt:lpstr>
      <vt:lpstr>End of Warning</vt:lpstr>
      <vt:lpstr>PCA – Another Point of View</vt:lpstr>
      <vt:lpstr>PCA – Another Point of View</vt:lpstr>
      <vt:lpstr>PowerPoint Presentation</vt:lpstr>
      <vt:lpstr>PowerPoint Presentation</vt:lpstr>
      <vt:lpstr>PowerPoint Presentation</vt:lpstr>
      <vt:lpstr>PowerPoint Presentation</vt:lpstr>
      <vt:lpstr>PowerPoint Presentation</vt:lpstr>
      <vt:lpstr>PowerPoint Presentation</vt:lpstr>
      <vt:lpstr>PCA - MNIST</vt:lpstr>
      <vt:lpstr>PCA - Face</vt:lpstr>
      <vt:lpstr>Weakness of PCA</vt:lpstr>
      <vt:lpstr>Weakness of PCA</vt:lpstr>
      <vt:lpstr>Auto-encoder</vt:lpstr>
      <vt:lpstr>Auto-encoder</vt:lpstr>
      <vt:lpstr>Recap: PCA</vt:lpstr>
      <vt:lpstr>Deep Auto-encoder</vt:lpstr>
      <vt:lpstr>Deep Auto-encoder</vt:lpstr>
      <vt:lpstr>PowerPoint Presentation</vt:lpstr>
      <vt:lpstr>Auto-encoder</vt:lpstr>
      <vt:lpstr>Deep Auto-encoder - Example</vt:lpstr>
      <vt:lpstr>Auto-encoder – Text Retrieval</vt:lpstr>
      <vt:lpstr>Auto-encoder – Text Retrieval</vt:lpstr>
      <vt:lpstr>Auto-encoder –  Similar Image Search</vt:lpstr>
      <vt:lpstr>Auto-encoder –  Similar Image Search</vt:lpstr>
      <vt:lpstr>PowerPoint Presentation</vt:lpstr>
      <vt:lpstr>Auto-encoder  for CNN</vt:lpstr>
      <vt:lpstr>CNN -Unpooling</vt:lpstr>
      <vt:lpstr>CNN  - Deconvolution</vt:lpstr>
      <vt:lpstr>Auto-encoder – Pre-training DNN</vt:lpstr>
      <vt:lpstr>Auto-encoder – Pre-training DNN</vt:lpstr>
      <vt:lpstr>Auto-encoder – Pre-training DNN</vt:lpstr>
      <vt:lpstr>Auto-encoder – Pre-training DNN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Hung-yi Lee</dc:creator>
  <cp:lastModifiedBy>Zhu, Sean</cp:lastModifiedBy>
  <cp:revision>84</cp:revision>
  <dcterms:created xsi:type="dcterms:W3CDTF">2016-11-08T03:36:08Z</dcterms:created>
  <dcterms:modified xsi:type="dcterms:W3CDTF">2019-03-05T09:43:57Z</dcterms:modified>
</cp:coreProperties>
</file>