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5" r:id="rId2"/>
    <p:sldId id="306" r:id="rId3"/>
    <p:sldId id="307" r:id="rId4"/>
    <p:sldId id="308" r:id="rId5"/>
    <p:sldId id="309" r:id="rId6"/>
    <p:sldId id="310" r:id="rId7"/>
    <p:sldId id="258" r:id="rId8"/>
    <p:sldId id="259" r:id="rId9"/>
    <p:sldId id="260" r:id="rId10"/>
    <p:sldId id="261" r:id="rId11"/>
    <p:sldId id="262" r:id="rId12"/>
    <p:sldId id="263" r:id="rId13"/>
    <p:sldId id="302" r:id="rId14"/>
    <p:sldId id="303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2070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540DF-FD49-4215-991C-C7B2A2E10D35}" type="pres">
      <dgm:prSet presAssocID="{E857221A-734F-4396-A642-04F985B7D59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AC1A52-7A03-424B-8708-40DF70DCEBE1}" type="pres">
      <dgm:prSet presAssocID="{E857221A-734F-4396-A642-04F985B7D59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76B2E-DB43-49F5-8A31-D5CBF5F78EEC}" type="pres">
      <dgm:prSet presAssocID="{D60C5607-81DE-4CC8-91B3-C56E5666A49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FFABC42-5BE3-4E33-A2BE-582BDAFB0BDF}" type="pres">
      <dgm:prSet presAssocID="{D60C5607-81DE-4CC8-91B3-C56E5666A49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8081" y="685799"/>
          <a:ext cx="1552331" cy="1891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3547" y="731265"/>
        <a:ext cx="1461399" cy="1800972"/>
      </dsp:txXfrm>
    </dsp:sp>
    <dsp:sp modelId="{888540DF-FD49-4215-991C-C7B2A2E10D35}">
      <dsp:nvSpPr>
        <dsp:cNvPr id="0" name=""/>
        <dsp:cNvSpPr/>
      </dsp:nvSpPr>
      <dsp:spPr>
        <a:xfrm>
          <a:off x="1715646" y="1439262"/>
          <a:ext cx="329094" cy="384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1715646" y="1516258"/>
        <a:ext cx="230366" cy="230986"/>
      </dsp:txXfrm>
    </dsp:sp>
    <dsp:sp modelId="{2C9E42A7-D692-4DEF-A008-68C3A4D1516E}">
      <dsp:nvSpPr>
        <dsp:cNvPr id="0" name=""/>
        <dsp:cNvSpPr/>
      </dsp:nvSpPr>
      <dsp:spPr>
        <a:xfrm>
          <a:off x="2181346" y="685799"/>
          <a:ext cx="1552331" cy="1891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226812" y="731265"/>
        <a:ext cx="1461399" cy="1800972"/>
      </dsp:txXfrm>
    </dsp:sp>
    <dsp:sp modelId="{75576B2E-DB43-49F5-8A31-D5CBF5F78EEC}">
      <dsp:nvSpPr>
        <dsp:cNvPr id="0" name=""/>
        <dsp:cNvSpPr/>
      </dsp:nvSpPr>
      <dsp:spPr>
        <a:xfrm>
          <a:off x="3888911" y="1439262"/>
          <a:ext cx="329094" cy="384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3888911" y="1516258"/>
        <a:ext cx="230366" cy="230986"/>
      </dsp:txXfrm>
    </dsp:sp>
    <dsp:sp modelId="{B28036AB-B71B-48DE-97C4-D287BC3BE7AC}">
      <dsp:nvSpPr>
        <dsp:cNvPr id="0" name=""/>
        <dsp:cNvSpPr/>
      </dsp:nvSpPr>
      <dsp:spPr>
        <a:xfrm>
          <a:off x="4354611" y="685799"/>
          <a:ext cx="1552331" cy="1891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4400077" y="731265"/>
        <a:ext cx="1461399" cy="1800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59A7-5386-49FD-83B9-BAD415B9CFA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E8A1-852F-4483-B97B-027903F81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5983E5-C2AC-4F11-8C70-6E6FC000DE6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http://www.twword.com/wiki/%E8%85%A6%E6%88%B6%E7%A9%B4</a:t>
            </a:r>
          </a:p>
          <a:p>
            <a:endParaRPr lang="en-US" altLang="zh-TW" dirty="0"/>
          </a:p>
          <a:p>
            <a:r>
              <a:rPr lang="en-US" altLang="zh-TW" dirty="0"/>
              <a:t>http://ukenglish.pixnet.net/blog/post/105691160-%E3%80%90%E5%8F%B0%E5%8D%97%E5%B8%82%E5%AD%B8%E8%8B%B1%E8%AA%9E%EF%BC%8C%E5%84%AA%E9%85%B7%E8%8B%B1%E8%AA%9E%E6%96%87%E7%90%86%E5%85%AC%E5%91%8A%E3%80%91%E6%9C%AC%E4%B8%AD%E5%BF%83</a:t>
            </a:r>
          </a:p>
          <a:p>
            <a:endParaRPr lang="en-US" altLang="zh-TW" dirty="0"/>
          </a:p>
          <a:p>
            <a:r>
              <a:rPr lang="en-US" altLang="zh-TW" dirty="0"/>
              <a:t>http://onepiece1234567890.blogspot.tw/2013/12/blog-post_8.html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1794-379E-49EC-B1C8-F2C0C0C03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You can connect the neurons by other ways you like </a:t>
            </a:r>
            <a:r>
              <a:rPr lang="en-US" altLang="zh-TW" sz="1200" dirty="0">
                <a:sym typeface="Wingdings" panose="05000000000000000000" pitchFamily="2" charset="2"/>
              </a:rPr>
              <a:t>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ym typeface="Wingdings" panose="05000000000000000000" pitchFamily="2" charset="2"/>
              </a:rPr>
              <a:t>How many</a:t>
            </a:r>
            <a:r>
              <a:rPr lang="en-US" altLang="zh-TW" sz="1200" baseline="0" dirty="0">
                <a:sym typeface="Wingdings" panose="05000000000000000000" pitchFamily="2" charset="2"/>
              </a:rPr>
              <a:t> layer is deep?</a:t>
            </a:r>
            <a:endParaRPr lang="zh-TW" altLang="en-US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CNN just another way to connect the neuros.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dimension corresponds to a digit (10 dimension is needed)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2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Target of output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/>
                  <a:t>) = input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Target of output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𝑦 ̂</a:t>
                </a:r>
                <a:r>
                  <a:rPr lang="en-US" altLang="zh-TW" dirty="0" smtClean="0"/>
                  <a:t>) = input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815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Hand-written digits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Deep auto-encoder has better reconstruction capability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68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3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9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785C-54C5-4D8B-B184-EB6FE456442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3" Type="http://schemas.openxmlformats.org/officeDocument/2006/relationships/image" Target="../media/image27.png"/><Relationship Id="rId17" Type="http://schemas.openxmlformats.org/officeDocument/2006/relationships/image" Target="../media/image4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15" Type="http://schemas.openxmlformats.org/officeDocument/2006/relationships/image" Target="../media/image28.png"/><Relationship Id="rId4" Type="http://schemas.openxmlformats.org/officeDocument/2006/relationships/image" Target="../media/image520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630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9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Machine learning </a:t>
            </a:r>
            <a:r>
              <a:rPr lang="en-US" altLang="en-US" b="1" dirty="0">
                <a:solidFill>
                  <a:schemeClr val="accent2"/>
                </a:solidFill>
              </a:rPr>
              <a:t>in a </a:t>
            </a:r>
            <a:r>
              <a:rPr lang="en-US" altLang="en-US" b="1" dirty="0" smtClean="0">
                <a:solidFill>
                  <a:schemeClr val="accent2"/>
                </a:solidFill>
              </a:rPr>
              <a:t>nutshell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Tens of thousands of machine learning algorithms</a:t>
            </a:r>
          </a:p>
          <a:p>
            <a:r>
              <a:rPr lang="en-US" altLang="en-US" dirty="0"/>
              <a:t>Hundreds new every year</a:t>
            </a:r>
          </a:p>
          <a:p>
            <a:r>
              <a:rPr lang="en-US" altLang="en-US" dirty="0"/>
              <a:t>Every machine learning algorithm has three components:</a:t>
            </a:r>
          </a:p>
          <a:p>
            <a:pPr lvl="1"/>
            <a:r>
              <a:rPr lang="en-US" altLang="en-US" b="1" dirty="0"/>
              <a:t>Representation</a:t>
            </a:r>
          </a:p>
          <a:p>
            <a:pPr lvl="1"/>
            <a:r>
              <a:rPr lang="en-US" altLang="en-US" b="1" dirty="0" smtClean="0"/>
              <a:t>Model</a:t>
            </a:r>
          </a:p>
          <a:p>
            <a:pPr lvl="1"/>
            <a:r>
              <a:rPr lang="en-US" altLang="en-US" b="1" dirty="0" smtClean="0"/>
              <a:t>Evaluation</a:t>
            </a:r>
          </a:p>
          <a:p>
            <a:pPr lvl="1"/>
            <a:r>
              <a:rPr lang="en-US" altLang="en-US" b="1" dirty="0" smtClean="0"/>
              <a:t>Visualization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7027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3" y="1874056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8" y="3118834"/>
            <a:ext cx="4171950" cy="2667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" y="4197792"/>
            <a:ext cx="4419600" cy="304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03" y="5238660"/>
            <a:ext cx="4219575" cy="2571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cxnSp>
        <p:nvCxnSpPr>
          <p:cNvPr id="33" name="直線單箭頭接點 32"/>
          <p:cNvCxnSpPr>
            <a:stCxn id="29" idx="1"/>
            <a:endCxn id="2" idx="3"/>
          </p:cNvCxnSpPr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0856" y="2309174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078" y="4407663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3529" y="2507093"/>
            <a:ext cx="4878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63618" y="4623798"/>
            <a:ext cx="7076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225</a:t>
            </a:r>
            <a:endParaRPr lang="zh-TW" altLang="en-US" sz="24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254" y="2131360"/>
            <a:ext cx="1275361" cy="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8" grpId="0"/>
      <p:bldP spid="4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3211" y="1364983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38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03" y="6328591"/>
            <a:ext cx="2847975" cy="2667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1250</a:t>
            </a:r>
            <a:endParaRPr lang="zh-TW" altLang="en-US" sz="2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-1595803" y="4773762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6" y="3932234"/>
            <a:ext cx="4552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8" y="2624813"/>
            <a:ext cx="1102229" cy="1018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9742" y="2655834"/>
            <a:ext cx="1308100" cy="100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689742" y="4510059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 rot="5400000">
            <a:off x="4410411" y="2944953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983828" y="2874160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/>
              <a:t>code</a:t>
            </a:r>
            <a:endParaRPr lang="zh-TW" altLang="en-US" sz="24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031773" y="2507416"/>
            <a:ext cx="2409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Compact representation of the input object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14" y="4456532"/>
            <a:ext cx="1102229" cy="101872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5400000">
            <a:off x="1545003" y="4805854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881728" y="4735061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/>
              <a:t>code</a:t>
            </a:r>
            <a:endParaRPr lang="zh-TW" altLang="en-US" sz="2400" b="1" i="1" u="sng" dirty="0"/>
          </a:p>
        </p:txBody>
      </p:sp>
      <p:sp>
        <p:nvSpPr>
          <p:cNvPr id="21" name="矩形 20"/>
          <p:cNvSpPr/>
          <p:nvPr/>
        </p:nvSpPr>
        <p:spPr>
          <a:xfrm>
            <a:off x="6031773" y="4460065"/>
            <a:ext cx="2549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Can reconstruct the original object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2169290" y="291344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4079045" y="292614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2169290" y="4730786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079045" y="4743486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3342302" y="3658113"/>
            <a:ext cx="0" cy="812992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90918" y="3786780"/>
            <a:ext cx="241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Learn together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50" y="3621161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28 X 28 = 784 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868361" y="2160255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Usually &lt;784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34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9" grpId="0" animBg="1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PCA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130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2" y="2993171"/>
            <a:ext cx="1102229" cy="101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41503" y="331064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03" y="3310643"/>
                <a:ext cx="2417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31806" y="4498377"/>
            <a:ext cx="152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 rot="5400000">
            <a:off x="3963659" y="3261309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3043522" y="3199918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57132" y="3805153"/>
                <a:ext cx="372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32" y="3805153"/>
                <a:ext cx="3727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033" r="-163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61625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29384" y="32479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4" y="3247994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17500" t="-18333" r="-7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5337238" y="3199918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550848" y="3805153"/>
                <a:ext cx="537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48" y="3805153"/>
                <a:ext cx="537390" cy="369332"/>
              </a:xfrm>
              <a:prstGeom prst="rect">
                <a:avLst/>
              </a:prstGeom>
              <a:blipFill>
                <a:blip r:embed="rId14"/>
                <a:stretch>
                  <a:fillRect l="-13636" r="-340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117262" y="4429889"/>
            <a:ext cx="171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701614" y="4215710"/>
            <a:ext cx="1734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hidden layer</a:t>
            </a:r>
          </a:p>
          <a:p>
            <a:pPr algn="ctr"/>
            <a:r>
              <a:rPr lang="en-US" altLang="zh-TW" sz="2400" dirty="0"/>
              <a:t>(linear)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5595" y="2890687"/>
            <a:ext cx="1093505" cy="1045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479459" y="3310643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59" y="3310643"/>
                <a:ext cx="219739" cy="369332"/>
              </a:xfrm>
              <a:prstGeom prst="rect">
                <a:avLst/>
              </a:prstGeom>
              <a:blipFill>
                <a:blip r:embed="rId16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H="1">
            <a:off x="2382485" y="2054803"/>
            <a:ext cx="4467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2127691" y="2284991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595457" y="228346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3240507" y="207131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293494" y="1535426"/>
            <a:ext cx="2644201" cy="460375"/>
            <a:chOff x="520219" y="4282978"/>
            <a:chExt cx="2644201" cy="460375"/>
          </a:xfrm>
        </p:grpSpPr>
        <p:sp>
          <p:nvSpPr>
            <p:cNvPr id="27" name="文字方塊 49"/>
            <p:cNvSpPr txBox="1">
              <a:spLocks noChangeArrowheads="1"/>
            </p:cNvSpPr>
            <p:nvPr/>
          </p:nvSpPr>
          <p:spPr bwMode="auto">
            <a:xfrm rot="10800000" flipH="1" flipV="1">
              <a:off x="520219" y="4282978"/>
              <a:ext cx="148411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dirty="0"/>
                <a:t>Minimize</a:t>
              </a:r>
              <a:endParaRPr kumimoji="0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sz="2400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6393" r="-926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>
            <a:spLocks noChangeArrowheads="1"/>
          </p:cNvSpPr>
          <p:nvPr/>
        </p:nvSpPr>
        <p:spPr bwMode="auto">
          <a:xfrm>
            <a:off x="3362622" y="4979063"/>
            <a:ext cx="2411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FF0000"/>
                </a:solidFill>
              </a:rPr>
              <a:t>Bottleneck </a:t>
            </a:r>
            <a:r>
              <a:rPr kumimoji="0" lang="en-US" altLang="zh-TW" sz="2400" dirty="0" smtClean="0">
                <a:solidFill>
                  <a:srgbClr val="FF0000"/>
                </a:solidFill>
              </a:rPr>
              <a:t>layer</a:t>
            </a:r>
            <a:endParaRPr kumimoji="0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2061058" y="5787061"/>
            <a:ext cx="5258102" cy="46166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/>
              <a:t>Output of the hidden layer is the code</a:t>
            </a:r>
            <a:endParaRPr kumimoji="0" lang="zh-TW" altLang="en-US" sz="2400" dirty="0"/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2735927" y="274802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encode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4986363" y="2751506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decode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9" grpId="0"/>
      <p:bldP spid="25" grpId="0"/>
      <p:bldP spid="29" grpId="0"/>
      <p:bldP spid="33" grpId="0" animBg="1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58872" y="5023167"/>
            <a:ext cx="285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Initialize by RBM layer-by-layer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821788" y="5947973"/>
            <a:ext cx="774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  <p:sp>
        <p:nvSpPr>
          <p:cNvPr id="133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 course, the auto-encoder can be deep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endParaRPr lang="zh-TW" altLang="en-US" u="sng" dirty="0"/>
          </a:p>
          <a:p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-35849" y="388438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Input Layer</a:t>
            </a:r>
            <a:endParaRPr kumimoji="0" lang="zh-TW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188113" y="3916134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2066001" y="3924071"/>
            <a:ext cx="129540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9" name="矩形 18"/>
          <p:cNvSpPr/>
          <p:nvPr/>
        </p:nvSpPr>
        <p:spPr>
          <a:xfrm rot="5400000">
            <a:off x="4282945" y="3888352"/>
            <a:ext cx="746125" cy="22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bottle</a:t>
            </a:r>
            <a:endParaRPr kumimoji="0"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rot="5400000">
            <a:off x="1597689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2331114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>
            <a:off x="4328983" y="3781990"/>
            <a:ext cx="0" cy="4333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6809451" y="387803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Output Layer</a:t>
            </a:r>
            <a:endParaRPr kumimoji="0" lang="zh-TW" altLang="en-US" dirty="0"/>
          </a:p>
        </p:txBody>
      </p:sp>
      <p:sp>
        <p:nvSpPr>
          <p:cNvPr id="24" name="矩形 23"/>
          <p:cNvSpPr/>
          <p:nvPr/>
        </p:nvSpPr>
        <p:spPr>
          <a:xfrm rot="5400000">
            <a:off x="6579263" y="3882797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25" name="矩形 24"/>
          <p:cNvSpPr/>
          <p:nvPr/>
        </p:nvSpPr>
        <p:spPr>
          <a:xfrm rot="5400000">
            <a:off x="6030782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7677814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7020589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040976" y="378278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5400000">
            <a:off x="4787770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>
          <a:xfrm rot="5400000">
            <a:off x="3328857" y="3897878"/>
            <a:ext cx="12969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rot="5400000">
            <a:off x="3594764" y="37907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5806151" y="377643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文字方塊 58"/>
          <p:cNvSpPr txBox="1">
            <a:spLocks noChangeArrowheads="1"/>
          </p:cNvSpPr>
          <p:nvPr/>
        </p:nvSpPr>
        <p:spPr bwMode="auto">
          <a:xfrm>
            <a:off x="2866101" y="3693884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sp>
        <p:nvSpPr>
          <p:cNvPr id="13338" name="文字方塊 59"/>
          <p:cNvSpPr txBox="1">
            <a:spLocks noChangeArrowheads="1"/>
          </p:cNvSpPr>
          <p:nvPr/>
        </p:nvSpPr>
        <p:spPr bwMode="auto">
          <a:xfrm>
            <a:off x="5990301" y="3690709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656007" y="4414428"/>
            <a:ext cx="0" cy="74471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4179748" y="5213926"/>
            <a:ext cx="952517" cy="46166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文字方塊 49"/>
          <p:cNvSpPr txBox="1">
            <a:spLocks noChangeArrowheads="1"/>
          </p:cNvSpPr>
          <p:nvPr/>
        </p:nvSpPr>
        <p:spPr bwMode="auto">
          <a:xfrm>
            <a:off x="3273295" y="2489765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1180276" y="2493626"/>
            <a:ext cx="6908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96901" y="2507419"/>
            <a:ext cx="0" cy="2379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055229" y="2513577"/>
            <a:ext cx="0" cy="254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blipFill>
                <a:blip r:embed="rId6"/>
                <a:stretch>
                  <a:fillRect l="-16000" r="-4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blipFill>
                <a:blip r:embed="rId7"/>
                <a:stretch>
                  <a:fillRect l="-12500" t="-1639" r="-340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blipFill>
                <a:blip r:embed="rId8"/>
                <a:stretch>
                  <a:fillRect l="-14474" r="-394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blipFill>
                <a:blip r:embed="rId9"/>
                <a:stretch>
                  <a:fillRect l="-12360" r="-22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25993" y="613005"/>
            <a:ext cx="246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is not necessary.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05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/>
      <p:bldP spid="47" grpId="0"/>
      <p:bldP spid="48" grpId="0"/>
      <p:bldP spid="37" grpId="0"/>
      <p:bldP spid="38" grpId="0"/>
      <p:bldP spid="40" grpId="0"/>
      <p:bldP spid="41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58725" y="1803553"/>
            <a:ext cx="1339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Original Image</a:t>
            </a:r>
          </a:p>
        </p:txBody>
      </p:sp>
      <p:sp>
        <p:nvSpPr>
          <p:cNvPr id="40" name="矩形 39"/>
          <p:cNvSpPr/>
          <p:nvPr/>
        </p:nvSpPr>
        <p:spPr>
          <a:xfrm>
            <a:off x="694153" y="2844173"/>
            <a:ext cx="89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PCA</a:t>
            </a:r>
          </a:p>
        </p:txBody>
      </p:sp>
      <p:sp>
        <p:nvSpPr>
          <p:cNvPr id="41" name="矩形 40"/>
          <p:cNvSpPr/>
          <p:nvPr/>
        </p:nvSpPr>
        <p:spPr>
          <a:xfrm>
            <a:off x="25445" y="3504580"/>
            <a:ext cx="2006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Deep</a:t>
            </a:r>
          </a:p>
          <a:p>
            <a:pPr algn="ctr"/>
            <a:r>
              <a:rPr lang="en-US" altLang="zh-TW" sz="2400" dirty="0"/>
              <a:t>Auto-encoder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58" y="1867435"/>
            <a:ext cx="3143250" cy="62865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58" y="2722079"/>
            <a:ext cx="3162300" cy="6381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83" y="3601434"/>
            <a:ext cx="3171825" cy="64770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 bwMode="auto">
          <a:xfrm rot="5400000">
            <a:off x="5490249" y="251235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611666" y="2531684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726" y="3511603"/>
            <a:ext cx="628650" cy="5810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618" y="3497089"/>
            <a:ext cx="647700" cy="619125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rot="5400000">
            <a:off x="7799718" y="251547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6748276" y="2506179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 rot="5400000">
            <a:off x="360654" y="538948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53" name="矩形 52"/>
          <p:cNvSpPr/>
          <p:nvPr/>
        </p:nvSpPr>
        <p:spPr bwMode="auto">
          <a:xfrm rot="5400000">
            <a:off x="1157971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54" name="矩形 53"/>
          <p:cNvSpPr/>
          <p:nvPr/>
        </p:nvSpPr>
        <p:spPr bwMode="auto">
          <a:xfrm rot="5400000">
            <a:off x="2455954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55" name="矩形 54"/>
          <p:cNvSpPr/>
          <p:nvPr/>
        </p:nvSpPr>
        <p:spPr bwMode="auto">
          <a:xfrm rot="5400000">
            <a:off x="3534936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7" name="矩形 56"/>
          <p:cNvSpPr/>
          <p:nvPr/>
        </p:nvSpPr>
        <p:spPr bwMode="auto">
          <a:xfrm rot="5400000">
            <a:off x="6976595" y="2540950"/>
            <a:ext cx="615915" cy="33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30</a:t>
            </a:r>
            <a:endParaRPr kumimoji="0" lang="zh-TW" altLang="en-US" dirty="0"/>
          </a:p>
        </p:txBody>
      </p:sp>
      <p:sp>
        <p:nvSpPr>
          <p:cNvPr id="58" name="矩形 57"/>
          <p:cNvSpPr/>
          <p:nvPr/>
        </p:nvSpPr>
        <p:spPr bwMode="auto">
          <a:xfrm rot="5400000">
            <a:off x="5307738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9" name="矩形 58"/>
          <p:cNvSpPr/>
          <p:nvPr/>
        </p:nvSpPr>
        <p:spPr bwMode="auto">
          <a:xfrm rot="5400000">
            <a:off x="6016197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60" name="矩形 59"/>
          <p:cNvSpPr/>
          <p:nvPr/>
        </p:nvSpPr>
        <p:spPr bwMode="auto">
          <a:xfrm rot="5400000">
            <a:off x="6587350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61" name="矩形 60"/>
          <p:cNvSpPr/>
          <p:nvPr/>
        </p:nvSpPr>
        <p:spPr bwMode="auto">
          <a:xfrm rot="5400000">
            <a:off x="7618596" y="5389490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55" y="6087889"/>
            <a:ext cx="628650" cy="581025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212" y="6054901"/>
            <a:ext cx="628650" cy="647700"/>
          </a:xfrm>
          <a:prstGeom prst="rect">
            <a:avLst/>
          </a:prstGeom>
        </p:spPr>
      </p:pic>
      <p:cxnSp>
        <p:nvCxnSpPr>
          <p:cNvPr id="64" name="直線單箭頭接點 63"/>
          <p:cNvCxnSpPr/>
          <p:nvPr/>
        </p:nvCxnSpPr>
        <p:spPr>
          <a:xfrm rot="5400000">
            <a:off x="15907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5400000">
            <a:off x="252595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>
            <a:off x="34841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>
            <a:off x="4375150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>
            <a:off x="527595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5400000">
            <a:off x="6119626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5400000">
            <a:off x="702590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5400000">
            <a:off x="794768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 bwMode="auto">
          <a:xfrm rot="5400000">
            <a:off x="4517849" y="5296244"/>
            <a:ext cx="615915" cy="33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30</a:t>
            </a:r>
            <a:endParaRPr kumimoji="0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1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1323044" y="1920989"/>
            <a:ext cx="6172200" cy="59412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Machine learning steps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60590" y="2639158"/>
            <a:ext cx="6557591" cy="2845136"/>
            <a:chOff x="1531367" y="838201"/>
            <a:chExt cx="9060433" cy="5638799"/>
          </a:xfrm>
        </p:grpSpPr>
        <p:sp>
          <p:nvSpPr>
            <p:cNvPr id="30" name="Rounded Rectangle 29"/>
            <p:cNvSpPr/>
            <p:nvPr/>
          </p:nvSpPr>
          <p:spPr>
            <a:xfrm>
              <a:off x="8839200" y="5562600"/>
              <a:ext cx="17526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Prediction</a:t>
              </a:r>
            </a:p>
          </p:txBody>
        </p:sp>
        <p:grpSp>
          <p:nvGrpSpPr>
            <p:cNvPr id="54277" name="Group 12"/>
            <p:cNvGrpSpPr>
              <a:grpSpLocks/>
            </p:cNvGrpSpPr>
            <p:nvPr/>
          </p:nvGrpSpPr>
          <p:grpSpPr bwMode="auto">
            <a:xfrm>
              <a:off x="1531367" y="1603376"/>
              <a:ext cx="2663379" cy="3044825"/>
              <a:chOff x="159767" y="1448185"/>
              <a:chExt cx="2663379" cy="2819015"/>
            </a:xfrm>
          </p:grpSpPr>
          <p:sp>
            <p:nvSpPr>
              <p:cNvPr id="54296" name="TextBox 7"/>
              <p:cNvSpPr txBox="1">
                <a:spLocks noChangeArrowheads="1"/>
              </p:cNvSpPr>
              <p:nvPr/>
            </p:nvSpPr>
            <p:spPr bwMode="auto">
              <a:xfrm>
                <a:off x="159767" y="1515393"/>
                <a:ext cx="2663379" cy="677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Training Images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28600" y="1448185"/>
                <a:ext cx="2438400" cy="281901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6934200" y="2438400"/>
              <a:ext cx="13716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Training</a:t>
              </a:r>
            </a:p>
          </p:txBody>
        </p:sp>
        <p:sp>
          <p:nvSpPr>
            <p:cNvPr id="54279" name="TextBox 13"/>
            <p:cNvSpPr txBox="1">
              <a:spLocks noChangeArrowheads="1"/>
            </p:cNvSpPr>
            <p:nvPr/>
          </p:nvSpPr>
          <p:spPr bwMode="auto">
            <a:xfrm>
              <a:off x="2076450" y="838201"/>
              <a:ext cx="1705236" cy="82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</a:rPr>
                <a:t>Training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24400" y="2438400"/>
              <a:ext cx="1524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Image Features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114800" y="27432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324600" y="27432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67200" y="5562600"/>
              <a:ext cx="17526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Image Features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657600" y="5867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0254" name="TextBox 20"/>
            <p:cNvSpPr txBox="1">
              <a:spLocks noChangeArrowheads="1"/>
            </p:cNvSpPr>
            <p:nvPr/>
          </p:nvSpPr>
          <p:spPr bwMode="auto">
            <a:xfrm>
              <a:off x="2144714" y="4800601"/>
              <a:ext cx="1551970" cy="82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</a:rPr>
                <a:t>Testing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8382000" y="27432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67800" y="2438400"/>
              <a:ext cx="1524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Learned model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705600" y="5562600"/>
              <a:ext cx="17526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Learned model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096000" y="5867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8458200" y="5867400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pic>
          <p:nvPicPr>
            <p:cNvPr id="542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1" y="2438400"/>
              <a:ext cx="2238375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1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5638800"/>
              <a:ext cx="800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23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Representation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1551" y="2774949"/>
            <a:ext cx="7200897" cy="2489202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Raw pixels</a:t>
            </a:r>
          </a:p>
          <a:p>
            <a:r>
              <a:rPr lang="en-US" altLang="en-US" dirty="0" smtClean="0"/>
              <a:t>Histograms</a:t>
            </a:r>
          </a:p>
          <a:p>
            <a:r>
              <a:rPr lang="en-US" altLang="en-US" dirty="0" smtClean="0"/>
              <a:t>GIST descriptors</a:t>
            </a:r>
          </a:p>
          <a:p>
            <a:r>
              <a:rPr lang="en-US" altLang="en-US" dirty="0" smtClean="0"/>
              <a:t>…</a:t>
            </a:r>
          </a:p>
        </p:txBody>
      </p:sp>
      <p:pic>
        <p:nvPicPr>
          <p:cNvPr id="6" name="Picture 2" descr="C:\Documents and Settings\Derek Hoiem\My Documents\Classes\Spring10 - Computer Vision\figs\child_in_f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99" y="2811910"/>
            <a:ext cx="1594500" cy="105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2" descr="0681_gist_photoshoppe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058321"/>
            <a:ext cx="1461022" cy="114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058322"/>
            <a:ext cx="1557251" cy="114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2" t="12444" r="33333" b="43111"/>
          <a:stretch>
            <a:fillRect/>
          </a:stretch>
        </p:blipFill>
        <p:spPr bwMode="auto">
          <a:xfrm>
            <a:off x="6229351" y="2771554"/>
            <a:ext cx="1355480" cy="10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3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564611" y="2056615"/>
          <a:ext cx="5915025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3124" y="1897945"/>
            <a:ext cx="6911939" cy="9941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Three Steps for Deep </a:t>
            </a:r>
            <a:r>
              <a:rPr lang="en-US" altLang="zh-TW" dirty="0" smtClean="0"/>
              <a:t>Learning Training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2320" y="3080187"/>
            <a:ext cx="1694793" cy="12653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文字方塊 7"/>
          <p:cNvSpPr txBox="1"/>
          <p:nvPr/>
        </p:nvSpPr>
        <p:spPr>
          <a:xfrm>
            <a:off x="1642116" y="3559598"/>
            <a:ext cx="1395205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Neural </a:t>
            </a:r>
          </a:p>
          <a:p>
            <a:pPr algn="ctr"/>
            <a:r>
              <a:rPr lang="en-US" altLang="zh-TW" sz="2100" dirty="0"/>
              <a:t>Network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8317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1" y="1053389"/>
            <a:ext cx="5829300" cy="857250"/>
          </a:xfrm>
        </p:spPr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04" y="2032462"/>
            <a:ext cx="7149985" cy="34445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Traditional pattern recognition models work with hand crafted features and relatively simple trainable classifiers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Limitations</a:t>
            </a:r>
          </a:p>
          <a:p>
            <a:r>
              <a:rPr lang="en-US" dirty="0" smtClean="0"/>
              <a:t>Very tedious and costly to develop hand crafted features.</a:t>
            </a:r>
          </a:p>
          <a:p>
            <a:r>
              <a:rPr lang="en-US" dirty="0"/>
              <a:t>The hand-crafted features are usually highly dependents on one </a:t>
            </a:r>
            <a:r>
              <a:rPr lang="en-US" dirty="0" smtClean="0"/>
              <a:t>application.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4176" y="3100491"/>
            <a:ext cx="1143000" cy="1015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Extract </a:t>
            </a:r>
            <a:r>
              <a:rPr lang="en-US" sz="1500" dirty="0"/>
              <a:t>H</a:t>
            </a:r>
            <a:r>
              <a:rPr lang="en-US" sz="1500" dirty="0"/>
              <a:t>and Crafted Features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90537" y="2947499"/>
            <a:ext cx="1143000" cy="12464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Trainable Classifier</a:t>
            </a:r>
          </a:p>
          <a:p>
            <a:pPr algn="ctr"/>
            <a:r>
              <a:rPr lang="en-US" sz="1500" dirty="0"/>
              <a:t>(e.g. SVM, Random Forrest)</a:t>
            </a:r>
            <a:endParaRPr lang="en-US" sz="15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 bwMode="auto">
          <a:xfrm>
            <a:off x="2597698" y="3596780"/>
            <a:ext cx="6764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17176" y="3596780"/>
            <a:ext cx="6764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233538" y="3559204"/>
            <a:ext cx="459248" cy="19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692785" y="3062915"/>
            <a:ext cx="1209003" cy="1015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Output</a:t>
            </a:r>
          </a:p>
          <a:p>
            <a:pPr algn="ctr"/>
            <a:r>
              <a:rPr lang="en-US" sz="1500" dirty="0"/>
              <a:t>(e.g. Outdoor Yes or No)</a:t>
            </a:r>
            <a:endParaRPr lang="en-US" sz="1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3111824"/>
            <a:ext cx="1332862" cy="10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574459" y="4728328"/>
            <a:ext cx="8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Output Layer</a:t>
            </a:r>
            <a:endParaRPr lang="zh-TW" altLang="en-US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359517" y="4989012"/>
            <a:ext cx="154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Hidden Layers</a:t>
            </a:r>
            <a:endParaRPr lang="zh-TW" altLang="en-US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4080207" y="3753557"/>
            <a:ext cx="136296" cy="2204468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9" name="矩形 58"/>
          <p:cNvSpPr/>
          <p:nvPr/>
        </p:nvSpPr>
        <p:spPr>
          <a:xfrm>
            <a:off x="2187678" y="2799337"/>
            <a:ext cx="374213" cy="1968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0" name="文字方塊 59"/>
          <p:cNvSpPr txBox="1"/>
          <p:nvPr/>
        </p:nvSpPr>
        <p:spPr>
          <a:xfrm>
            <a:off x="2037142" y="4732062"/>
            <a:ext cx="69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Input Layer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52" y="1132490"/>
            <a:ext cx="7200897" cy="9779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2062" y="2438000"/>
            <a:ext cx="85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50094" y="2438000"/>
            <a:ext cx="85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021883" y="3564921"/>
            <a:ext cx="7639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103869" y="4499339"/>
            <a:ext cx="6793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003969" y="2980819"/>
            <a:ext cx="787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38968" y="3337607"/>
            <a:ext cx="257175" cy="257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243331" y="2909860"/>
            <a:ext cx="257175" cy="257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2252855" y="2838422"/>
          <a:ext cx="244079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855" y="2838422"/>
                        <a:ext cx="244079" cy="346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2256828" y="3275470"/>
          <a:ext cx="264319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28" y="3275470"/>
                        <a:ext cx="264319" cy="346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945683" y="2438000"/>
            <a:ext cx="850986" cy="2347508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Layer 1</a:t>
              </a: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49361"/>
              <a:ext cx="76925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00" dirty="0"/>
                <a:t>……</a:t>
              </a:r>
              <a:endParaRPr lang="zh-TW" altLang="en-US" sz="21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2246111" y="4385924"/>
            <a:ext cx="257175" cy="257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2243774" y="4313734"/>
          <a:ext cx="305991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774" y="4313734"/>
                        <a:ext cx="305991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2153061" y="3838090"/>
            <a:ext cx="576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……</a:t>
            </a:r>
            <a:endParaRPr lang="zh-TW" altLang="en-US" sz="21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939356" y="2437999"/>
            <a:ext cx="850986" cy="2335248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Layer 2</a:t>
              </a:r>
              <a:endParaRPr lang="zh-TW" altLang="en-US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49361"/>
              <a:ext cx="76925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00" dirty="0"/>
                <a:t>……</a:t>
              </a:r>
              <a:endParaRPr lang="zh-TW" altLang="en-US" sz="21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597866" y="2438000"/>
            <a:ext cx="850986" cy="2347508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Layer L</a:t>
              </a:r>
              <a:endParaRPr lang="zh-TW" altLang="en-US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27089"/>
              <a:ext cx="76925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00" dirty="0"/>
                <a:t>……</a:t>
              </a:r>
              <a:endParaRPr lang="zh-TW" altLang="en-US" sz="21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46673" y="2753849"/>
            <a:ext cx="576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……</a:t>
            </a:r>
            <a:endParaRPr lang="zh-TW" altLang="en-US" sz="21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51885" y="3324589"/>
            <a:ext cx="576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……</a:t>
            </a:r>
            <a:endParaRPr lang="zh-TW" altLang="en-US" sz="2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73647" y="4236091"/>
            <a:ext cx="576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……</a:t>
            </a:r>
            <a:endParaRPr lang="zh-TW" altLang="en-US" sz="21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571488" y="2991107"/>
            <a:ext cx="564778" cy="1521352"/>
            <a:chOff x="3166542" y="2508205"/>
            <a:chExt cx="753037" cy="2028469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2503286" y="3002168"/>
            <a:ext cx="644550" cy="22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2500507" y="3038447"/>
            <a:ext cx="649087" cy="547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2500506" y="3038447"/>
            <a:ext cx="640362" cy="1468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2521147" y="3002167"/>
            <a:ext cx="626690" cy="446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2496144" y="3466195"/>
            <a:ext cx="653450" cy="119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2496142" y="3466195"/>
            <a:ext cx="644726" cy="1040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2549765" y="3002168"/>
            <a:ext cx="598071" cy="149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2529990" y="3586094"/>
            <a:ext cx="619604" cy="910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2529988" y="4497049"/>
            <a:ext cx="610880" cy="10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6748392" y="3853499"/>
            <a:ext cx="576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……</a:t>
            </a:r>
            <a:endParaRPr lang="zh-TW" altLang="en-US" sz="21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800211" y="2725924"/>
            <a:ext cx="4733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y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91749" y="3324589"/>
            <a:ext cx="4733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y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791749" y="4274263"/>
            <a:ext cx="4733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y</a:t>
            </a:r>
            <a:r>
              <a:rPr lang="en-US" altLang="zh-TW" sz="2100" baseline="-25000" dirty="0" err="1"/>
              <a:t>M</a:t>
            </a:r>
            <a:endParaRPr lang="zh-TW" altLang="en-US" sz="2100" baseline="-250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214402" y="2996814"/>
            <a:ext cx="564778" cy="151029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4935144" y="1984336"/>
            <a:ext cx="88618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neuron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316298" y="2330584"/>
            <a:ext cx="1061940" cy="707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742468"/>
            <a:ext cx="740186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259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98172" y="3636678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075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8370" y="4278358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877534"/>
            <a:ext cx="338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subsampling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3592</TotalTime>
  <Words>727</Words>
  <Application>Microsoft Office PowerPoint</Application>
  <PresentationFormat>On-screen Show (4:3)</PresentationFormat>
  <Paragraphs>247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Machine learning in a nutshell</vt:lpstr>
      <vt:lpstr>Machine learning steps</vt:lpstr>
      <vt:lpstr>Representation</vt:lpstr>
      <vt:lpstr>Three Steps for Deep Learning Training</vt:lpstr>
      <vt:lpstr>Supervised Learning</vt:lpstr>
      <vt:lpstr>Fully Connect Feedforward Network</vt:lpstr>
      <vt:lpstr>Why CNN for Image</vt:lpstr>
      <vt:lpstr>Why CNN for Image</vt:lpstr>
      <vt:lpstr>Why CNN for Image</vt:lpstr>
      <vt:lpstr>The whole CNN</vt:lpstr>
      <vt:lpstr>The whole CNN</vt:lpstr>
      <vt:lpstr>The whole CNN</vt:lpstr>
      <vt:lpstr>PowerPoint Presentation</vt:lpstr>
      <vt:lpstr>PowerPoint Presentation</vt:lpstr>
      <vt:lpstr>Auto-encoder</vt:lpstr>
      <vt:lpstr>Recap: PCA</vt:lpstr>
      <vt:lpstr>Deep Auto-encoder</vt:lpstr>
      <vt:lpstr>Deep Auto-encoder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Zhu, Sean</cp:lastModifiedBy>
  <cp:revision>70</cp:revision>
  <dcterms:created xsi:type="dcterms:W3CDTF">2016-10-25T03:11:16Z</dcterms:created>
  <dcterms:modified xsi:type="dcterms:W3CDTF">2019-05-01T07:45:10Z</dcterms:modified>
</cp:coreProperties>
</file>