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9"/>
  </p:notesMasterIdLst>
  <p:sldIdLst>
    <p:sldId id="256" r:id="rId2"/>
    <p:sldId id="257" r:id="rId3"/>
    <p:sldId id="274" r:id="rId4"/>
    <p:sldId id="259" r:id="rId5"/>
    <p:sldId id="260" r:id="rId6"/>
    <p:sldId id="261" r:id="rId7"/>
    <p:sldId id="262" r:id="rId8"/>
    <p:sldId id="263" r:id="rId9"/>
    <p:sldId id="265" r:id="rId10"/>
    <p:sldId id="275" r:id="rId11"/>
    <p:sldId id="267" r:id="rId12"/>
    <p:sldId id="273" r:id="rId13"/>
    <p:sldId id="286" r:id="rId14"/>
    <p:sldId id="285" r:id="rId15"/>
    <p:sldId id="287" r:id="rId16"/>
    <p:sldId id="276" r:id="rId17"/>
    <p:sldId id="269" r:id="rId18"/>
    <p:sldId id="280" r:id="rId19"/>
    <p:sldId id="281" r:id="rId20"/>
    <p:sldId id="288" r:id="rId21"/>
    <p:sldId id="277" r:id="rId22"/>
    <p:sldId id="270" r:id="rId23"/>
    <p:sldId id="283" r:id="rId24"/>
    <p:sldId id="282" r:id="rId25"/>
    <p:sldId id="278" r:id="rId26"/>
    <p:sldId id="279"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65799" autoAdjust="0"/>
  </p:normalViewPr>
  <p:slideViewPr>
    <p:cSldViewPr>
      <p:cViewPr varScale="1">
        <p:scale>
          <a:sx n="86" d="100"/>
          <a:sy n="86" d="100"/>
        </p:scale>
        <p:origin x="233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23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DEB8A5-A76E-40BE-9ACE-21C88FB699C4}" type="datetimeFigureOut">
              <a:rPr lang="en-US" smtClean="0"/>
              <a:pPr/>
              <a:t>5/1/2019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E5DD82-83EE-4F88-8CA2-094E7F7A10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a:t>
            </a:r>
            <a:r>
              <a:rPr lang="en-US" baseline="0" dirty="0" smtClean="0"/>
              <a:t> afternoon!</a:t>
            </a:r>
          </a:p>
          <a:p>
            <a:endParaRPr lang="en-US" baseline="0" dirty="0" smtClean="0"/>
          </a:p>
          <a:p>
            <a:r>
              <a:rPr lang="en-US" baseline="0" dirty="0" smtClean="0"/>
              <a:t>Today, I’m going to talk about self-taught clustering which is an instance of transfer unsupervised learning.</a:t>
            </a:r>
          </a:p>
          <a:p>
            <a:endParaRPr lang="en-US" baseline="0" dirty="0" smtClean="0"/>
          </a:p>
          <a:p>
            <a:r>
              <a:rPr lang="en-US" baseline="0" dirty="0" smtClean="0"/>
              <a:t>I’m Wenyuan Dai.</a:t>
            </a:r>
          </a:p>
          <a:p>
            <a:endParaRPr lang="en-US" baseline="0" dirty="0" smtClean="0"/>
          </a:p>
          <a:p>
            <a:r>
              <a:rPr lang="en-US" baseline="0" dirty="0" smtClean="0"/>
              <a:t>This is a joint work with </a:t>
            </a:r>
            <a:r>
              <a:rPr lang="en-US" baseline="0" dirty="0" err="1" smtClean="0"/>
              <a:t>Qiang</a:t>
            </a:r>
            <a:r>
              <a:rPr lang="en-US" baseline="0" dirty="0" smtClean="0"/>
              <a:t> Yang, </a:t>
            </a:r>
            <a:r>
              <a:rPr lang="en-US" baseline="0" dirty="0" err="1" smtClean="0"/>
              <a:t>Gui-Rong</a:t>
            </a:r>
            <a:r>
              <a:rPr lang="en-US" baseline="0" dirty="0" smtClean="0"/>
              <a:t> </a:t>
            </a:r>
            <a:r>
              <a:rPr lang="en-US" baseline="0" dirty="0" err="1" smtClean="0"/>
              <a:t>Xue</a:t>
            </a:r>
            <a:r>
              <a:rPr lang="en-US" baseline="0" dirty="0" smtClean="0"/>
              <a:t>, and Yong Yu.</a:t>
            </a:r>
          </a:p>
          <a:p>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now move on to the problem definition.</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problem,</a:t>
            </a:r>
            <a:r>
              <a:rPr lang="en-US" baseline="0" dirty="0" smtClean="0"/>
              <a:t> we have a small collection of target data. They are unlabeled, and to be clustered. Notice that, the size of target data set is assumed to be quite small, so that traditional clustering cannot cluster them well.</a:t>
            </a:r>
          </a:p>
          <a:p>
            <a:endParaRPr lang="en-US" baseline="0" dirty="0" smtClean="0"/>
          </a:p>
          <a:p>
            <a:r>
              <a:rPr lang="en-US" baseline="0" dirty="0" smtClean="0"/>
              <a:t>We also have a large amount of auxiliary data available. These data are assumed to be irrelevant to the target data. </a:t>
            </a:r>
          </a:p>
          <a:p>
            <a:endParaRPr lang="en-US" baseline="0" dirty="0" smtClean="0"/>
          </a:p>
          <a:p>
            <a:r>
              <a:rPr lang="en-US" baseline="0" dirty="0" smtClean="0"/>
              <a:t>What we want is to use these auxiliary data to help the target data clustering.</a:t>
            </a:r>
          </a:p>
          <a:p>
            <a:endParaRPr lang="en-US" baseline="0" dirty="0" smtClean="0"/>
          </a:p>
          <a:p>
            <a:r>
              <a:rPr lang="en-US" baseline="0" dirty="0" smtClean="0"/>
              <a:t>We call this problem, self-taught clustering or transfer unsupervised learning.</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borrow the concept of self-taught</a:t>
            </a:r>
            <a:r>
              <a:rPr lang="en-US" baseline="0" dirty="0" smtClean="0"/>
              <a:t> learning, which is an ICML 2007 paper.</a:t>
            </a:r>
          </a:p>
          <a:p>
            <a:endParaRPr lang="en-US" baseline="0" dirty="0" smtClean="0"/>
          </a:p>
          <a:p>
            <a:r>
              <a:rPr lang="en-US" baseline="0" dirty="0" smtClean="0"/>
              <a:t>Here is an example for self-taught learning. The task is to classify elephants and rhinos. The pictures in blue frames are labeled data; others are unlabeled.</a:t>
            </a:r>
          </a:p>
          <a:p>
            <a:endParaRPr lang="en-US" baseline="0" dirty="0" smtClean="0"/>
          </a:p>
          <a:p>
            <a:r>
              <a:rPr lang="en-US" baseline="0" dirty="0" smtClean="0"/>
              <a:t>What self-taught learning use is a large amount of irrelevant unlabeled data, which are the auxiliary data here. Look at these data. They are sheep, bull, mountain, and water. They are all irrelevant to the target data, elephants and rhinos.</a:t>
            </a:r>
          </a:p>
          <a:p>
            <a:endParaRPr lang="en-US" baseline="0" dirty="0" smtClean="0"/>
          </a:p>
          <a:p>
            <a:r>
              <a:rPr lang="en-US" baseline="0" dirty="0" smtClean="0"/>
              <a:t>In the self-taught learning paper last year, it shows that these irrelevant unlabeled data can be used to learn high quality bases, and help the target classification, using sparse coding.</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what we want to do</a:t>
            </a:r>
            <a:r>
              <a:rPr lang="en-US" baseline="0" dirty="0" smtClean="0"/>
              <a:t> is a clustering version of self-taught learning.</a:t>
            </a:r>
          </a:p>
          <a:p>
            <a:endParaRPr lang="en-US" baseline="0" dirty="0" smtClean="0"/>
          </a:p>
          <a:p>
            <a:r>
              <a:rPr lang="en-US" baseline="0" dirty="0" smtClean="0"/>
              <a:t>We have a large amount of irrelevant unlabeled data. We want use these data as auxiliary data to help the clustering on the target data.</a:t>
            </a:r>
          </a:p>
          <a:p>
            <a:endParaRPr lang="en-US" baseline="0" dirty="0" smtClean="0"/>
          </a:p>
          <a:p>
            <a:r>
              <a:rPr lang="en-US" baseline="0" dirty="0" smtClean="0"/>
              <a:t>So, we call our problem self-taught clustering.</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also bring</a:t>
            </a:r>
            <a:r>
              <a:rPr lang="en-US" baseline="0" dirty="0" smtClean="0"/>
              <a:t> the concept of transfer learning here.</a:t>
            </a:r>
          </a:p>
          <a:p>
            <a:endParaRPr lang="en-US" baseline="0" dirty="0" smtClean="0"/>
          </a:p>
          <a:p>
            <a:r>
              <a:rPr lang="en-US" baseline="0" dirty="0" smtClean="0"/>
              <a:t>In transfer learning, we have a large amount of irrelevant labeled data as auxiliary data. We want to use these auxiliary labeled data to help the target classification.</a:t>
            </a:r>
          </a:p>
          <a:p>
            <a:endParaRPr lang="en-US" baseline="0" dirty="0" smtClean="0"/>
          </a:p>
          <a:p>
            <a:r>
              <a:rPr lang="en-US" baseline="0" dirty="0" smtClean="0"/>
              <a:t>The only difference between transfer learning and self-taught learning is, the auxiliary data are labeled here.</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our problem</a:t>
            </a:r>
            <a:r>
              <a:rPr lang="en-US" baseline="0" dirty="0" smtClean="0"/>
              <a:t> is an unsupervised version of transfer learning.</a:t>
            </a:r>
          </a:p>
          <a:p>
            <a:endParaRPr lang="en-US" baseline="0" dirty="0" smtClean="0"/>
          </a:p>
          <a:p>
            <a:r>
              <a:rPr lang="en-US" baseline="0" dirty="0" smtClean="0"/>
              <a:t>In our problem, the auxiliary data are unlabeled, and cannot provide any supervision.</a:t>
            </a:r>
          </a:p>
          <a:p>
            <a:endParaRPr lang="en-US" baseline="0" dirty="0" smtClean="0"/>
          </a:p>
          <a:p>
            <a:r>
              <a:rPr lang="en-US" baseline="0" dirty="0" smtClean="0"/>
              <a:t>The task is clustering, or unsupervised learning, instead of classification in transfer learning.</a:t>
            </a:r>
          </a:p>
          <a:p>
            <a:endParaRPr lang="en-US" baseline="0" dirty="0" smtClean="0"/>
          </a:p>
          <a:p>
            <a:r>
              <a:rPr lang="en-US" baseline="0" dirty="0" smtClean="0"/>
              <a:t>So, we can also call our problem transfer unsupervised learning.</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we will describe our algorithm.</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Recall</a:t>
            </a:r>
            <a:r>
              <a:rPr lang="en-US" baseline="0" dirty="0" smtClean="0"/>
              <a:t> our problem, we have a small collection of target data, to be clustered. We also have a large amount of auxiliary unlabeled data, which is assumed to be irrelevant to the target data in topic. </a:t>
            </a:r>
          </a:p>
          <a:p>
            <a:endParaRPr lang="en-US" baseline="0" dirty="0" smtClean="0"/>
          </a:p>
          <a:p>
            <a:r>
              <a:rPr lang="en-US" baseline="0" dirty="0" smtClean="0"/>
              <a:t>This is the scheme of our algorithm.</a:t>
            </a:r>
          </a:p>
          <a:p>
            <a:r>
              <a:rPr lang="en-US" baseline="0" dirty="0" smtClean="0"/>
              <a:t>We have target data and auxiliary data. They are irrelevant in topic, but share a same feature space. For example, maybe they are all text, or maybe they are all images.</a:t>
            </a:r>
          </a:p>
          <a:p>
            <a:endParaRPr lang="en-US" baseline="0" dirty="0" smtClean="0"/>
          </a:p>
          <a:p>
            <a:r>
              <a:rPr lang="en-US" baseline="0" dirty="0" smtClean="0"/>
              <a:t>In our scheme, we cluster the target data and the auxiliary data simultaneously. Meanwhile, we cluster the features based on both target and auxiliary data.</a:t>
            </a:r>
          </a:p>
          <a:p>
            <a:endParaRPr lang="en-US" baseline="0" dirty="0" smtClean="0"/>
          </a:p>
          <a:p>
            <a:r>
              <a:rPr lang="en-US" baseline="0" dirty="0" smtClean="0"/>
              <a:t>So, we have two co-</a:t>
            </a:r>
            <a:r>
              <a:rPr lang="en-US" baseline="0" dirty="0" err="1" smtClean="0"/>
              <a:t>clusterings</a:t>
            </a:r>
            <a:r>
              <a:rPr lang="en-US" baseline="0" dirty="0" smtClean="0"/>
              <a:t> in the algorithm. The two co-</a:t>
            </a:r>
            <a:r>
              <a:rPr lang="en-US" baseline="0" dirty="0" err="1" smtClean="0"/>
              <a:t>clusterings</a:t>
            </a:r>
            <a:r>
              <a:rPr lang="en-US" baseline="0" dirty="0" smtClean="0"/>
              <a:t> share a common feature clustering.</a:t>
            </a:r>
          </a:p>
          <a:p>
            <a:endParaRPr lang="en-US" baseline="0" dirty="0" smtClean="0"/>
          </a:p>
          <a:p>
            <a:r>
              <a:rPr lang="en-US" dirty="0" smtClean="0"/>
              <a:t>The feature clustering can be considered as a data</a:t>
            </a:r>
            <a:r>
              <a:rPr lang="en-US" baseline="0" dirty="0" smtClean="0"/>
              <a:t> representation which is consistent between both target and auxiliary data.</a:t>
            </a:r>
          </a:p>
          <a:p>
            <a:endParaRPr lang="en-US" baseline="0" dirty="0" smtClean="0"/>
          </a:p>
          <a:p>
            <a:r>
              <a:rPr lang="en-US" baseline="0" dirty="0" smtClean="0"/>
              <a:t>So, in this algorithm, the auxiliary data take the role to help build a good data representation for the target clustering.</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a:t>
            </a:r>
            <a:r>
              <a:rPr lang="en-US" baseline="0" dirty="0" smtClean="0"/>
              <a:t> objective function of our algorithm.</a:t>
            </a:r>
          </a:p>
          <a:p>
            <a:endParaRPr lang="en-US" baseline="0" dirty="0" smtClean="0"/>
          </a:p>
          <a:p>
            <a:r>
              <a:rPr lang="en-US" baseline="0" dirty="0" smtClean="0"/>
              <a:t>For the notation. Let X and Y be two random variables corresponding to the target and auxiliary data.</a:t>
            </a:r>
          </a:p>
          <a:p>
            <a:endParaRPr lang="en-US" baseline="0" dirty="0" smtClean="0"/>
          </a:p>
          <a:p>
            <a:r>
              <a:rPr lang="en-US" baseline="0" dirty="0" smtClean="0"/>
              <a:t>Let Z be the random variable corresponding to the features.</a:t>
            </a:r>
          </a:p>
          <a:p>
            <a:endParaRPr lang="en-US" baseline="0" dirty="0" smtClean="0"/>
          </a:p>
          <a:p>
            <a:r>
              <a:rPr lang="en-US" baseline="0" dirty="0" smtClean="0"/>
              <a:t>tilde X, tilde Y, and tilde Z denote the </a:t>
            </a:r>
            <a:r>
              <a:rPr lang="en-US" baseline="0" dirty="0" err="1" smtClean="0"/>
              <a:t>clusterings</a:t>
            </a:r>
            <a:r>
              <a:rPr lang="en-US" baseline="0" dirty="0" smtClean="0"/>
              <a:t> on X, Y, and Z.</a:t>
            </a:r>
          </a:p>
          <a:p>
            <a:endParaRPr lang="en-US" baseline="0" dirty="0" smtClean="0"/>
          </a:p>
          <a:p>
            <a:r>
              <a:rPr lang="en-US" baseline="0" dirty="0" smtClean="0"/>
              <a:t>The objective function for our self-taught clustering algorithm is defined here.</a:t>
            </a:r>
          </a:p>
          <a:p>
            <a:endParaRPr lang="en-US" baseline="0" dirty="0" smtClean="0"/>
          </a:p>
          <a:p>
            <a:r>
              <a:rPr lang="en-US" baseline="0" dirty="0" smtClean="0"/>
              <a:t>In this function, there are two information theoretic co-</a:t>
            </a:r>
            <a:r>
              <a:rPr lang="en-US" baseline="0" dirty="0" err="1" smtClean="0"/>
              <a:t>clusterings</a:t>
            </a:r>
            <a:r>
              <a:rPr lang="en-US" baseline="0" dirty="0" smtClean="0"/>
              <a:t>. Information theoretic co-clustering minimizes the information loss by co-clustering.</a:t>
            </a:r>
          </a:p>
          <a:p>
            <a:endParaRPr lang="en-US" baseline="0" dirty="0" smtClean="0"/>
          </a:p>
          <a:p>
            <a:r>
              <a:rPr lang="en-US" baseline="0" dirty="0" smtClean="0"/>
              <a:t>The two co-</a:t>
            </a:r>
            <a:r>
              <a:rPr lang="en-US" baseline="0" dirty="0" err="1" smtClean="0"/>
              <a:t>clusterings</a:t>
            </a:r>
            <a:r>
              <a:rPr lang="en-US" baseline="0" dirty="0" smtClean="0"/>
              <a:t> are optimized simultaneously.</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for optimization,  the information loss can</a:t>
            </a:r>
            <a:r>
              <a:rPr lang="en-US" baseline="0" dirty="0" smtClean="0"/>
              <a:t> be reformulated in the form of KL-divergence. Here, D denotes KL-divergence.</a:t>
            </a:r>
          </a:p>
          <a:p>
            <a:endParaRPr lang="en-US" baseline="0" dirty="0" smtClean="0"/>
          </a:p>
          <a:p>
            <a:r>
              <a:rPr lang="en-US" baseline="0" dirty="0" smtClean="0"/>
              <a:t>Then, we reformulate the KL-divergence with regard to joint distributions to that with regard to conditional distributions, for ease of optimization.</a:t>
            </a:r>
          </a:p>
          <a:p>
            <a:endParaRPr lang="en-US" baseline="0" dirty="0" smtClean="0"/>
          </a:p>
          <a:p>
            <a:r>
              <a:rPr lang="en-US" baseline="0" dirty="0" smtClean="0"/>
              <a:t>From this formula, we can see selecting the best cluster for each z to minimize the KL-distance between p(X | z) and clustered p(X | tilde z) can reduce the value of objective function.</a:t>
            </a:r>
          </a:p>
          <a:p>
            <a:endParaRPr lang="en-US" baseline="0" dirty="0" smtClean="0"/>
          </a:p>
        </p:txBody>
      </p:sp>
      <p:sp>
        <p:nvSpPr>
          <p:cNvPr id="4" name="Slide Number Placeholder 3"/>
          <p:cNvSpPr>
            <a:spLocks noGrp="1"/>
          </p:cNvSpPr>
          <p:nvPr>
            <p:ph type="sldNum" sz="quarter" idx="10"/>
          </p:nvPr>
        </p:nvSpPr>
        <p:spPr/>
        <p:txBody>
          <a:bodyPr/>
          <a:lstStyle/>
          <a:p>
            <a:fld id="{05E5DD82-83EE-4F88-8CA2-094E7F7A108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outline of this talk.</a:t>
            </a:r>
          </a:p>
          <a:p>
            <a:endParaRPr lang="en-US" dirty="0" smtClean="0"/>
          </a:p>
          <a:p>
            <a:r>
              <a:rPr lang="en-US" dirty="0" smtClean="0"/>
              <a:t>I will first give some introduction to the motivation of</a:t>
            </a:r>
            <a:r>
              <a:rPr lang="en-US" baseline="0" dirty="0" smtClean="0"/>
              <a:t> our work, then define the problem of self-taught clustering, or transfer unsupervised learning.</a:t>
            </a:r>
          </a:p>
          <a:p>
            <a:endParaRPr lang="en-US" baseline="0" dirty="0" smtClean="0"/>
          </a:p>
          <a:p>
            <a:r>
              <a:rPr lang="en-US" baseline="0" dirty="0" smtClean="0"/>
              <a:t>After that, I will describe our algorithm in details.</a:t>
            </a:r>
          </a:p>
          <a:p>
            <a:endParaRPr lang="en-US" baseline="0" dirty="0" smtClean="0"/>
          </a:p>
          <a:p>
            <a:r>
              <a:rPr lang="en-US" baseline="0" dirty="0" smtClean="0"/>
              <a:t>The fourth part is about the experiments.</a:t>
            </a:r>
          </a:p>
          <a:p>
            <a:endParaRPr lang="en-US" baseline="0" dirty="0" smtClean="0"/>
          </a:p>
          <a:p>
            <a:r>
              <a:rPr lang="en-US" baseline="0" dirty="0" smtClean="0"/>
              <a:t>Finally, the conclusion will be given.</a:t>
            </a:r>
          </a:p>
        </p:txBody>
      </p:sp>
      <p:sp>
        <p:nvSpPr>
          <p:cNvPr id="4" name="Slide Number Placeholder 3"/>
          <p:cNvSpPr>
            <a:spLocks noGrp="1"/>
          </p:cNvSpPr>
          <p:nvPr>
            <p:ph type="sldNum" sz="quarter" idx="10"/>
          </p:nvPr>
        </p:nvSpPr>
        <p:spPr/>
        <p:txBody>
          <a:bodyPr/>
          <a:lstStyle/>
          <a:p>
            <a:fld id="{05E5DD82-83EE-4F88-8CA2-094E7F7A108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derive the algorithm. That is to iteratively choose the best cluster for each target instance x, auxiliary instance y and feature z. This can be proved to monotonically reduce the value of objective function, and also can be proved to converge.</a:t>
            </a:r>
            <a:endParaRPr lang="en-US" dirty="0" smtClean="0"/>
          </a:p>
          <a:p>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a:t>
            </a:r>
            <a:r>
              <a:rPr lang="en-US" baseline="0" dirty="0" smtClean="0"/>
              <a:t>the experiments.</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evaluated our algorithm on image clustering tasks.</a:t>
            </a:r>
          </a:p>
          <a:p>
            <a:endParaRPr lang="en-US" baseline="0" dirty="0" smtClean="0"/>
          </a:p>
          <a:p>
            <a:r>
              <a:rPr lang="en-US" baseline="0" dirty="0" smtClean="0"/>
              <a:t>We chose 20 categories from the Caltech-256 image corpus.</a:t>
            </a:r>
          </a:p>
          <a:p>
            <a:endParaRPr lang="en-US" baseline="0" dirty="0" smtClean="0"/>
          </a:p>
          <a:p>
            <a:r>
              <a:rPr lang="en-US" baseline="0" dirty="0" smtClean="0"/>
              <a:t>For each clustering task, </a:t>
            </a:r>
            <a:r>
              <a:rPr lang="en-US" sz="1200" kern="1200" baseline="0" dirty="0" smtClean="0">
                <a:solidFill>
                  <a:schemeClr val="tx1"/>
                </a:solidFill>
                <a:latin typeface="+mn-lt"/>
                <a:ea typeface="+mn-ea"/>
                <a:cs typeface="+mn-cs"/>
              </a:rPr>
              <a:t>we used the data from the corresponding categories as target unlabeled data, while the data from the remaining categories as the auxiliary unlabeled data.</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evaluation criterion is entropy.</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experiments</a:t>
            </a:r>
            <a:r>
              <a:rPr lang="en-US" baseline="0" dirty="0" smtClean="0"/>
              <a:t> were performed on 6 binary clustering tasks, one 3-way clustering task, and one 5-way clustering task.</a:t>
            </a:r>
          </a:p>
          <a:p>
            <a:endParaRPr lang="en-US" baseline="0" dirty="0" smtClean="0"/>
          </a:p>
          <a:p>
            <a:r>
              <a:rPr lang="en-US" baseline="0" dirty="0" smtClean="0"/>
              <a:t>We compared our algorithm with three baseline methods.</a:t>
            </a:r>
          </a:p>
          <a:p>
            <a:endParaRPr lang="en-US" baseline="0" dirty="0" smtClean="0"/>
          </a:p>
          <a:p>
            <a:r>
              <a:rPr lang="en-US" baseline="0" dirty="0" smtClean="0"/>
              <a:t>CLUTO is a 1D-clustering tool.</a:t>
            </a:r>
          </a:p>
          <a:p>
            <a:endParaRPr lang="en-US" baseline="0" dirty="0" smtClean="0"/>
          </a:p>
          <a:p>
            <a:r>
              <a:rPr lang="en-US" baseline="0" dirty="0" smtClean="0"/>
              <a:t>Feature clustering means we first rebuild the data representation by feature clustering, and then apply 1D-clustering.</a:t>
            </a:r>
          </a:p>
          <a:p>
            <a:endParaRPr lang="en-US" baseline="0" dirty="0" smtClean="0"/>
          </a:p>
          <a:p>
            <a:r>
              <a:rPr lang="en-US" baseline="0" dirty="0" smtClean="0"/>
              <a:t>Co-clustering is the information theoretic co-clustering.</a:t>
            </a:r>
          </a:p>
          <a:p>
            <a:endParaRPr lang="en-US" baseline="0" dirty="0" smtClean="0"/>
          </a:p>
          <a:p>
            <a:r>
              <a:rPr lang="en-US" baseline="0" dirty="0" smtClean="0"/>
              <a:t>STC is our algorithm.</a:t>
            </a:r>
          </a:p>
          <a:p>
            <a:endParaRPr lang="en-US" baseline="0" dirty="0" smtClean="0"/>
          </a:p>
          <a:p>
            <a:r>
              <a:rPr lang="en-US" baseline="0" dirty="0" smtClean="0"/>
              <a:t>For each baseline method, we have two versions. “separate” means the clustering is applied on target data only, “combined” means the clustering is applied on the data combined with both target and auxiliary data.</a:t>
            </a:r>
          </a:p>
          <a:p>
            <a:endParaRPr lang="en-US" baseline="0" dirty="0" smtClean="0"/>
          </a:p>
          <a:p>
            <a:r>
              <a:rPr lang="en-US" baseline="0" dirty="0" smtClean="0"/>
              <a:t>From the table, we can see, our algorithm always performs better than the baseline methods.</a:t>
            </a:r>
          </a:p>
          <a:p>
            <a:endParaRPr lang="en-US" baseline="0" dirty="0" smtClean="0"/>
          </a:p>
          <a:p>
            <a:r>
              <a:rPr lang="en-US" baseline="0" dirty="0" smtClean="0"/>
              <a:t>These two figures show the parameter setting in our experiments.</a:t>
            </a:r>
          </a:p>
          <a:p>
            <a:endParaRPr lang="en-US" baseline="0" dirty="0" smtClean="0"/>
          </a:p>
          <a:p>
            <a:r>
              <a:rPr lang="en-US" baseline="0" dirty="0" smtClean="0"/>
              <a:t>Based on this figure, we set the number of feature clusters to 64.</a:t>
            </a:r>
          </a:p>
          <a:p>
            <a:endParaRPr lang="en-US" baseline="0" dirty="0" smtClean="0"/>
          </a:p>
          <a:p>
            <a:r>
              <a:rPr lang="en-US" baseline="0" dirty="0" smtClean="0"/>
              <a:t>Based on this figure, we set the trade-off parameter lambda to 1.</a:t>
            </a:r>
          </a:p>
          <a:p>
            <a:endParaRPr lang="en-US" baseline="0" dirty="0" smtClean="0"/>
          </a:p>
          <a:p>
            <a:r>
              <a:rPr lang="en-US" baseline="0" dirty="0" smtClean="0"/>
              <a:t>This figure shows the convergence property of our algorithm. You can see STC converges very well and very fast.</a:t>
            </a:r>
          </a:p>
        </p:txBody>
      </p:sp>
      <p:sp>
        <p:nvSpPr>
          <p:cNvPr id="4" name="Slide Number Placeholder 3"/>
          <p:cNvSpPr>
            <a:spLocks noGrp="1"/>
          </p:cNvSpPr>
          <p:nvPr>
            <p:ph type="sldNum" sz="quarter" idx="10"/>
          </p:nvPr>
        </p:nvSpPr>
        <p:spPr/>
        <p:txBody>
          <a:bodyPr/>
          <a:lstStyle/>
          <a:p>
            <a:fld id="{05E5DD82-83EE-4F88-8CA2-094E7F7A108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w</a:t>
            </a:r>
            <a:r>
              <a:rPr lang="en-US" dirty="0" smtClean="0"/>
              <a:t>e</a:t>
            </a:r>
            <a:r>
              <a:rPr lang="en-US" baseline="0" dirty="0" smtClean="0"/>
              <a:t> conclude the whole paper.</a:t>
            </a:r>
          </a:p>
          <a:p>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this paper, we investigate the problem, self-taught clustering, which is an instance of transfer unsupervised learning.</a:t>
            </a:r>
          </a:p>
          <a:p>
            <a:r>
              <a:rPr lang="en-US" baseline="0" dirty="0" smtClean="0"/>
              <a:t>We propose to use irrelevant auxiliary unlabeled data to enhance the target clustering.</a:t>
            </a:r>
          </a:p>
          <a:p>
            <a:endParaRPr lang="en-US" baseline="0" dirty="0" smtClean="0"/>
          </a:p>
          <a:p>
            <a:r>
              <a:rPr lang="en-US" baseline="0" dirty="0" smtClean="0"/>
              <a:t>We develop a self-taught clustering algorithm based on information theoretic co-clustering.</a:t>
            </a:r>
          </a:p>
          <a:p>
            <a:r>
              <a:rPr lang="en-US" baseline="0" dirty="0" smtClean="0"/>
              <a:t>In our algorithm, two co-</a:t>
            </a:r>
            <a:r>
              <a:rPr lang="en-US" baseline="0" dirty="0" err="1" smtClean="0"/>
              <a:t>clusterings</a:t>
            </a:r>
            <a:r>
              <a:rPr lang="en-US" baseline="0" dirty="0" smtClean="0"/>
              <a:t> are performed simultaneously between target data and features, and between auxiliary data and features, while sharing a common feature clustering.</a:t>
            </a:r>
          </a:p>
          <a:p>
            <a:endParaRPr lang="en-US" baseline="0" dirty="0" smtClean="0"/>
          </a:p>
          <a:p>
            <a:r>
              <a:rPr lang="en-US" baseline="0" dirty="0" smtClean="0"/>
              <a:t>The experiments show encouraging performance of our self-taught clustering algorithm.</a:t>
            </a:r>
          </a:p>
        </p:txBody>
      </p:sp>
      <p:sp>
        <p:nvSpPr>
          <p:cNvPr id="4" name="Slide Number Placeholder 3"/>
          <p:cNvSpPr>
            <a:spLocks noGrp="1"/>
          </p:cNvSpPr>
          <p:nvPr>
            <p:ph type="sldNum" sz="quarter" idx="10"/>
          </p:nvPr>
        </p:nvSpPr>
        <p:spPr/>
        <p:txBody>
          <a:bodyPr/>
          <a:lstStyle/>
          <a:p>
            <a:fld id="{05E5DD82-83EE-4F88-8CA2-094E7F7A108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Thanks</a:t>
            </a:r>
            <a:r>
              <a:rPr lang="en-US" baseline="0" dirty="0" smtClean="0"/>
              <a:t> you very much.</a:t>
            </a:r>
          </a:p>
          <a:p>
            <a:endParaRPr lang="en-US" baseline="0" dirty="0" smtClean="0"/>
          </a:p>
          <a:p>
            <a:r>
              <a:rPr lang="en-US" baseline="0" dirty="0" smtClean="0"/>
              <a:t>And, any questions?</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t>
            </a:r>
            <a:r>
              <a:rPr lang="en-US" baseline="0" dirty="0" smtClean="0"/>
              <a:t> let’s move to our motivation part.</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is an example for clustering.</a:t>
            </a:r>
          </a:p>
          <a:p>
            <a:endParaRPr lang="en-US" baseline="0" dirty="0" smtClean="0"/>
          </a:p>
          <a:p>
            <a:r>
              <a:rPr lang="en-US" baseline="0" dirty="0" smtClean="0"/>
              <a:t>It’s clear that these data can be partitioned into three clusters.</a:t>
            </a:r>
          </a:p>
          <a:p>
            <a:endParaRPr lang="en-US" baseline="0" dirty="0" smtClean="0"/>
          </a:p>
          <a:p>
            <a:r>
              <a:rPr lang="en-US" baseline="0" dirty="0" smtClean="0"/>
              <a:t>However, the problem is clustering relies on large number of data. If the data are sparse, clustering may not be so easy.</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Let’s see when the data are sparse.</a:t>
            </a:r>
          </a:p>
          <a:p>
            <a:endParaRPr lang="en-US" baseline="0" dirty="0" smtClean="0"/>
          </a:p>
          <a:p>
            <a:r>
              <a:rPr lang="en-US" baseline="0" dirty="0" smtClean="0"/>
              <a:t>We randomly remove some data here, to make them sparse.</a:t>
            </a:r>
          </a:p>
          <a:p>
            <a:endParaRPr lang="en-US" baseline="0" dirty="0" smtClean="0"/>
          </a:p>
          <a:p>
            <a:r>
              <a:rPr lang="en-US" baseline="0" dirty="0" smtClean="0"/>
              <a:t>Now, even human cannot cluster these data well.</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can sparse</a:t>
            </a:r>
            <a:r>
              <a:rPr lang="en-US" baseline="0" dirty="0" smtClean="0"/>
              <a:t> data be clustered well?</a:t>
            </a:r>
          </a:p>
          <a:p>
            <a:endParaRPr lang="en-US" baseline="0" dirty="0" smtClean="0"/>
          </a:p>
          <a:p>
            <a:r>
              <a:rPr lang="en-US" baseline="0" dirty="0" smtClean="0"/>
              <a:t>The answer is sometimes it’s possible.</a:t>
            </a:r>
          </a:p>
          <a:p>
            <a:endParaRPr lang="en-US" baseline="0" dirty="0" smtClean="0"/>
          </a:p>
          <a:p>
            <a:r>
              <a:rPr lang="en-US" baseline="0" dirty="0" smtClean="0"/>
              <a:t>For example, these data are not difficult to cluster, although they are very sparse.</a:t>
            </a:r>
          </a:p>
          <a:p>
            <a:endParaRPr lang="en-US" baseline="0" dirty="0" smtClean="0"/>
          </a:p>
          <a:p>
            <a:r>
              <a:rPr lang="en-US" baseline="0" dirty="0" smtClean="0"/>
              <a:t>The reason is these data are in a good representation. That is the data in different clusters are separated very well.</a:t>
            </a:r>
          </a:p>
          <a:p>
            <a:endParaRPr lang="en-US" baseline="0" dirty="0" smtClean="0"/>
          </a:p>
          <a:p>
            <a:r>
              <a:rPr lang="en-US" baseline="0" dirty="0" smtClean="0"/>
              <a:t>So, a good data representation can make the clustering much easier.</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this example. </a:t>
            </a:r>
          </a:p>
          <a:p>
            <a:endParaRPr lang="en-US" dirty="0" smtClean="0"/>
          </a:p>
          <a:p>
            <a:r>
              <a:rPr lang="en-US" dirty="0" smtClean="0"/>
              <a:t>Here, the circles are</a:t>
            </a:r>
            <a:r>
              <a:rPr lang="en-US" baseline="0" dirty="0" smtClean="0"/>
              <a:t> data</a:t>
            </a:r>
            <a:r>
              <a:rPr lang="en-US" dirty="0" smtClean="0"/>
              <a:t> in one cluster,</a:t>
            </a:r>
            <a:r>
              <a:rPr lang="en-US" baseline="0" dirty="0" smtClean="0"/>
              <a:t> while the triangles are data in another cluster. </a:t>
            </a:r>
          </a:p>
          <a:p>
            <a:endParaRPr lang="en-US" baseline="0" dirty="0" smtClean="0"/>
          </a:p>
          <a:p>
            <a:r>
              <a:rPr lang="en-US" baseline="0" dirty="0" smtClean="0"/>
              <a:t>These data are quite sparse. And, i</a:t>
            </a:r>
            <a:r>
              <a:rPr lang="en-US" dirty="0" smtClean="0"/>
              <a:t>t’s not clear how to cluster</a:t>
            </a:r>
            <a:r>
              <a:rPr lang="en-US" baseline="0" dirty="0" smtClean="0"/>
              <a:t> these data. For example, we may cluster them in this way. Or in this way. Or in this way. …  but, we don’t know which way is the best.</a:t>
            </a:r>
          </a:p>
          <a:p>
            <a:endParaRPr lang="en-US" baseline="0" dirty="0" smtClean="0"/>
          </a:p>
          <a:p>
            <a:r>
              <a:rPr lang="en-US" baseline="0" dirty="0" smtClean="0"/>
              <a:t>But, if we can seek a transformation to separate theses circles and triangles. The problem can become easier.</a:t>
            </a:r>
          </a:p>
          <a:p>
            <a:endParaRPr lang="en-US" baseline="0" dirty="0" smtClean="0"/>
          </a:p>
          <a:p>
            <a:r>
              <a:rPr lang="en-US" baseline="0" dirty="0" smtClean="0"/>
              <a:t>For example, we can cluster them like this, or like this, or like this. All these ways are OK.</a:t>
            </a:r>
          </a:p>
          <a:p>
            <a:endParaRPr lang="en-US" baseline="0" dirty="0" smtClean="0"/>
          </a:p>
          <a:p>
            <a:r>
              <a:rPr lang="en-US" baseline="0" dirty="0" smtClean="0"/>
              <a:t>In this example, the new representation is much better than the old one, because it makes the clustering task easier.</a:t>
            </a:r>
          </a:p>
          <a:p>
            <a:endParaRPr lang="en-US" baseline="0" dirty="0" smtClean="0"/>
          </a:p>
          <a:p>
            <a:r>
              <a:rPr lang="en-US" baseline="0" dirty="0" smtClean="0"/>
              <a:t>Now, the problem is how to seek a good representation for the target data.</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work, we</a:t>
            </a:r>
            <a:r>
              <a:rPr lang="en-US" baseline="0" dirty="0" smtClean="0"/>
              <a:t> propose to use transfer learning to help the clustering task.</a:t>
            </a:r>
          </a:p>
          <a:p>
            <a:endParaRPr lang="en-US" baseline="0" dirty="0" smtClean="0"/>
          </a:p>
          <a:p>
            <a:r>
              <a:rPr lang="en-US" baseline="0" dirty="0" smtClean="0"/>
              <a:t>Here is an illustration.</a:t>
            </a:r>
          </a:p>
          <a:p>
            <a:endParaRPr lang="en-US" baseline="0" dirty="0" smtClean="0"/>
          </a:p>
          <a:p>
            <a:r>
              <a:rPr lang="en-US" baseline="0" dirty="0" smtClean="0"/>
              <a:t>In this example, the squares are target data, to be clustered. The circles are auxiliary data, to help the target clustering.</a:t>
            </a:r>
          </a:p>
          <a:p>
            <a:endParaRPr lang="en-US" baseline="0" dirty="0" smtClean="0"/>
          </a:p>
          <a:p>
            <a:r>
              <a:rPr lang="en-US" baseline="0" dirty="0" smtClean="0"/>
              <a:t>Here, the target data are quite sparse, so it’s not easy to cluster these data without any auxiliary information.</a:t>
            </a:r>
          </a:p>
          <a:p>
            <a:endParaRPr lang="en-US" baseline="0" dirty="0" smtClean="0"/>
          </a:p>
          <a:p>
            <a:r>
              <a:rPr lang="en-US" baseline="0" dirty="0" smtClean="0"/>
              <a:t>However, we have a large amount of auxiliary data, and these data can be clustered easily.</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may separate</a:t>
            </a:r>
            <a:r>
              <a:rPr lang="en-US" baseline="0" dirty="0" smtClean="0"/>
              <a:t> the auxiliary data by transformation like this.</a:t>
            </a:r>
          </a:p>
          <a:p>
            <a:endParaRPr lang="en-US" baseline="0" dirty="0" smtClean="0"/>
          </a:p>
          <a:p>
            <a:r>
              <a:rPr lang="en-US" baseline="0" dirty="0" smtClean="0"/>
              <a:t>As a result, the target data are separated as well. Then, we can cluster these target data easily.</a:t>
            </a:r>
          </a:p>
          <a:p>
            <a:endParaRPr lang="en-US" baseline="0" dirty="0" smtClean="0"/>
          </a:p>
          <a:p>
            <a:r>
              <a:rPr lang="en-US" baseline="0" dirty="0" smtClean="0"/>
              <a:t>That’s the motivation of our work.</a:t>
            </a:r>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65F431E-B988-4DD2-83C5-18DF804088CB}" type="datetimeFigureOut">
              <a:rPr lang="en-US" smtClean="0"/>
              <a:pPr/>
              <a:t>5/1/2019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D80814-8C59-4B1E-8040-AFF011EA3B61}"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F431E-B988-4DD2-83C5-18DF804088CB}"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80814-8C59-4B1E-8040-AFF011EA3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F431E-B988-4DD2-83C5-18DF804088CB}"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80814-8C59-4B1E-8040-AFF011EA3B61}"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5F431E-B988-4DD2-83C5-18DF804088CB}"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80814-8C59-4B1E-8040-AFF011EA3B61}"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65F431E-B988-4DD2-83C5-18DF804088CB}" type="datetimeFigureOut">
              <a:rPr lang="en-US" smtClean="0"/>
              <a:pPr/>
              <a:t>5/1/2019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D80814-8C59-4B1E-8040-AFF011EA3B61}"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5F431E-B988-4DD2-83C5-18DF804088CB}"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80814-8C59-4B1E-8040-AFF011EA3B61}"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65F431E-B988-4DD2-83C5-18DF804088CB}" type="datetimeFigureOut">
              <a:rPr lang="en-US" smtClean="0"/>
              <a:pPr/>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80814-8C59-4B1E-8040-AFF011EA3B61}"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5F431E-B988-4DD2-83C5-18DF804088CB}" type="datetimeFigureOut">
              <a:rPr lang="en-US" smtClean="0"/>
              <a:pPr/>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80814-8C59-4B1E-8040-AFF011EA3B61}"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F431E-B988-4DD2-83C5-18DF804088CB}" type="datetimeFigureOut">
              <a:rPr lang="en-US" smtClean="0"/>
              <a:pPr/>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80814-8C59-4B1E-8040-AFF011EA3B61}"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5F431E-B988-4DD2-83C5-18DF804088CB}"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80814-8C59-4B1E-8040-AFF011EA3B61}"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5F431E-B988-4DD2-83C5-18DF804088CB}"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80814-8C59-4B1E-8040-AFF011EA3B61}"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65F431E-B988-4DD2-83C5-18DF804088CB}" type="datetimeFigureOut">
              <a:rPr lang="en-US" smtClean="0"/>
              <a:pPr/>
              <a:t>5/1/2019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D80814-8C59-4B1E-8040-AFF011EA3B61}"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643050"/>
            <a:ext cx="8501122" cy="1428760"/>
          </a:xfrm>
        </p:spPr>
        <p:txBody>
          <a:bodyPr>
            <a:noAutofit/>
          </a:bodyPr>
          <a:lstStyle/>
          <a:p>
            <a:r>
              <a:rPr lang="en-US" sz="4000" dirty="0" smtClean="0"/>
              <a:t>Self-taught</a:t>
            </a:r>
            <a:r>
              <a:rPr lang="en-US" sz="3600" dirty="0" smtClean="0"/>
              <a:t> </a:t>
            </a:r>
            <a:r>
              <a:rPr lang="en-US" sz="4000" dirty="0" smtClean="0"/>
              <a:t>Clustering</a:t>
            </a:r>
            <a:r>
              <a:rPr lang="en-US" sz="3600" dirty="0" smtClean="0"/>
              <a:t/>
            </a:r>
            <a:br>
              <a:rPr lang="en-US" sz="3600" dirty="0" smtClean="0"/>
            </a:br>
            <a:r>
              <a:rPr lang="en-US" sz="1800" dirty="0" smtClean="0"/>
              <a:t> </a:t>
            </a:r>
            <a:r>
              <a:rPr lang="en-US" sz="4400" dirty="0" smtClean="0"/>
              <a:t/>
            </a:r>
            <a:br>
              <a:rPr lang="en-US" sz="4400" dirty="0" smtClean="0"/>
            </a:br>
            <a:r>
              <a:rPr lang="en-US" sz="2800" i="1" dirty="0" smtClean="0">
                <a:solidFill>
                  <a:srgbClr val="0070C0"/>
                </a:solidFill>
              </a:rPr>
              <a:t>– an instance of Transfer Unsupervised Learning</a:t>
            </a:r>
            <a:endParaRPr lang="en-US" i="1" dirty="0">
              <a:solidFill>
                <a:srgbClr val="0070C0"/>
              </a:solidFill>
            </a:endParaRPr>
          </a:p>
        </p:txBody>
      </p:sp>
      <p:sp>
        <p:nvSpPr>
          <p:cNvPr id="3" name="Subtitle 2"/>
          <p:cNvSpPr>
            <a:spLocks noGrp="1"/>
          </p:cNvSpPr>
          <p:nvPr>
            <p:ph type="subTitle" idx="1"/>
          </p:nvPr>
        </p:nvSpPr>
        <p:spPr>
          <a:xfrm>
            <a:off x="500034" y="3714752"/>
            <a:ext cx="7772400" cy="2143140"/>
          </a:xfrm>
        </p:spPr>
        <p:txBody>
          <a:bodyPr>
            <a:normAutofit fontScale="92500" lnSpcReduction="20000"/>
          </a:bodyPr>
          <a:lstStyle/>
          <a:p>
            <a:r>
              <a:rPr lang="en-US" baseline="30000" dirty="0" smtClean="0"/>
              <a:t>†</a:t>
            </a:r>
            <a:r>
              <a:rPr lang="en-US" dirty="0" smtClean="0"/>
              <a:t>Wenyuan Dai</a:t>
            </a:r>
          </a:p>
          <a:p>
            <a:endParaRPr lang="en-US" sz="1200" dirty="0" smtClean="0"/>
          </a:p>
          <a:p>
            <a:r>
              <a:rPr lang="en-US" dirty="0" smtClean="0"/>
              <a:t>joint work with</a:t>
            </a:r>
          </a:p>
          <a:p>
            <a:r>
              <a:rPr lang="en-US" baseline="30000" dirty="0" smtClean="0"/>
              <a:t>‡</a:t>
            </a:r>
            <a:r>
              <a:rPr lang="en-US" dirty="0" err="1" smtClean="0"/>
              <a:t>Qiang</a:t>
            </a:r>
            <a:r>
              <a:rPr lang="en-US" dirty="0" smtClean="0"/>
              <a:t> Yang, </a:t>
            </a:r>
            <a:r>
              <a:rPr lang="en-US" baseline="30000" dirty="0" smtClean="0"/>
              <a:t>†</a:t>
            </a:r>
            <a:r>
              <a:rPr lang="en-US" dirty="0" err="1" smtClean="0"/>
              <a:t>Gui-Rong</a:t>
            </a:r>
            <a:r>
              <a:rPr lang="en-US" dirty="0" smtClean="0"/>
              <a:t> </a:t>
            </a:r>
            <a:r>
              <a:rPr lang="en-US" dirty="0" err="1" smtClean="0"/>
              <a:t>Xue</a:t>
            </a:r>
            <a:r>
              <a:rPr lang="en-US" dirty="0" smtClean="0"/>
              <a:t>, and </a:t>
            </a:r>
            <a:r>
              <a:rPr lang="en-US" baseline="30000" dirty="0" smtClean="0"/>
              <a:t>†</a:t>
            </a:r>
            <a:r>
              <a:rPr lang="en-US" dirty="0" smtClean="0"/>
              <a:t>Yong Yu</a:t>
            </a:r>
          </a:p>
          <a:p>
            <a:endParaRPr lang="en-US" sz="1900" dirty="0" smtClean="0"/>
          </a:p>
          <a:p>
            <a:r>
              <a:rPr lang="en-US" baseline="30000" dirty="0" smtClean="0"/>
              <a:t>†</a:t>
            </a:r>
            <a:r>
              <a:rPr lang="en-US" dirty="0" smtClean="0"/>
              <a:t>Shanghai Jiao Tong University</a:t>
            </a:r>
          </a:p>
          <a:p>
            <a:r>
              <a:rPr lang="en-US" baseline="30000" dirty="0" smtClean="0"/>
              <a:t>‡</a:t>
            </a:r>
            <a:r>
              <a:rPr lang="en-US" dirty="0" smtClean="0"/>
              <a:t>Hong Kong University of Science and Technology</a:t>
            </a:r>
          </a:p>
        </p:txBody>
      </p:sp>
      <p:pic>
        <p:nvPicPr>
          <p:cNvPr id="3074" name="Picture 2"/>
          <p:cNvPicPr>
            <a:picLocks noChangeAspect="1" noChangeArrowheads="1"/>
          </p:cNvPicPr>
          <p:nvPr/>
        </p:nvPicPr>
        <p:blipFill>
          <a:blip r:embed="rId3"/>
          <a:srcRect/>
          <a:stretch>
            <a:fillRect/>
          </a:stretch>
        </p:blipFill>
        <p:spPr bwMode="auto">
          <a:xfrm>
            <a:off x="6248400" y="0"/>
            <a:ext cx="2895600" cy="9048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721888" y="142852"/>
            <a:ext cx="2636062" cy="642942"/>
          </a:xfrm>
          <a:prstGeom prst="rect">
            <a:avLst/>
          </a:prstGeom>
          <a:noFill/>
          <a:ln w="9525">
            <a:noFill/>
            <a:miter lim="800000"/>
            <a:headEnd/>
            <a:tailEnd/>
          </a:ln>
          <a:effectLst/>
        </p:spPr>
      </p:pic>
    </p:spTree>
  </p:cSld>
  <p:clrMapOvr>
    <a:masterClrMapping/>
  </p:clrMapOvr>
  <p:transition advTm="317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Motivation</a:t>
            </a:r>
          </a:p>
          <a:p>
            <a:endParaRPr lang="en-US" dirty="0" smtClean="0"/>
          </a:p>
          <a:p>
            <a:r>
              <a:rPr lang="en-US" dirty="0" smtClean="0">
                <a:solidFill>
                  <a:srgbClr val="FF0000"/>
                </a:solidFill>
              </a:rPr>
              <a:t>Self-taught Clustering</a:t>
            </a:r>
          </a:p>
          <a:p>
            <a:pPr lvl="1"/>
            <a:r>
              <a:rPr lang="en-US" dirty="0" smtClean="0">
                <a:solidFill>
                  <a:srgbClr val="FF0000"/>
                </a:solidFill>
              </a:rPr>
              <a:t>Transfer Unsupervised Learning</a:t>
            </a:r>
          </a:p>
          <a:p>
            <a:endParaRPr lang="en-US" dirty="0" smtClean="0"/>
          </a:p>
          <a:p>
            <a:r>
              <a:rPr lang="en-US" dirty="0" smtClean="0"/>
              <a:t>Algorithm</a:t>
            </a:r>
          </a:p>
          <a:p>
            <a:endParaRPr lang="en-US" dirty="0" smtClean="0"/>
          </a:p>
          <a:p>
            <a:r>
              <a:rPr lang="en-US" dirty="0" smtClean="0"/>
              <a:t>Experiments</a:t>
            </a:r>
          </a:p>
          <a:p>
            <a:endParaRPr lang="en-US" dirty="0" smtClean="0"/>
          </a:p>
          <a:p>
            <a:r>
              <a:rPr lang="en-US" dirty="0" smtClean="0"/>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Definition</a:t>
            </a:r>
            <a:endParaRPr lang="en-US" dirty="0"/>
          </a:p>
        </p:txBody>
      </p:sp>
      <p:sp>
        <p:nvSpPr>
          <p:cNvPr id="2" name="Content Placeholder 1"/>
          <p:cNvSpPr>
            <a:spLocks noGrp="1"/>
          </p:cNvSpPr>
          <p:nvPr>
            <p:ph sz="quarter" idx="1"/>
          </p:nvPr>
        </p:nvSpPr>
        <p:spPr/>
        <p:txBody>
          <a:bodyPr>
            <a:normAutofit/>
          </a:bodyPr>
          <a:lstStyle/>
          <a:p>
            <a:r>
              <a:rPr lang="en-US" altLang="zh-CN" dirty="0" smtClean="0"/>
              <a:t>Target Data</a:t>
            </a:r>
          </a:p>
          <a:p>
            <a:pPr lvl="1"/>
            <a:r>
              <a:rPr lang="en-US" altLang="zh-CN" dirty="0" smtClean="0"/>
              <a:t>a small collection; to be clustered</a:t>
            </a:r>
          </a:p>
          <a:p>
            <a:r>
              <a:rPr lang="en-US" altLang="zh-CN" dirty="0" smtClean="0"/>
              <a:t>Auxiliary Data</a:t>
            </a:r>
          </a:p>
          <a:p>
            <a:pPr lvl="1"/>
            <a:r>
              <a:rPr lang="en-US" altLang="zh-CN" dirty="0" smtClean="0"/>
              <a:t>a large amount of; be irrelevant to the target data</a:t>
            </a:r>
          </a:p>
          <a:p>
            <a:pPr lvl="1"/>
            <a:endParaRPr lang="en-US" altLang="zh-CN" dirty="0" smtClean="0"/>
          </a:p>
          <a:p>
            <a:r>
              <a:rPr lang="en-US" altLang="zh-CN" dirty="0" smtClean="0"/>
              <a:t>Objective</a:t>
            </a:r>
          </a:p>
          <a:p>
            <a:pPr lvl="1"/>
            <a:r>
              <a:rPr lang="en-US" altLang="zh-CN" dirty="0" smtClean="0"/>
              <a:t>enhance the clustering performance on the target data by making use of the auxiliary unlabeled data</a:t>
            </a:r>
          </a:p>
          <a:p>
            <a:pPr lvl="1"/>
            <a:endParaRPr lang="en-US" altLang="zh-CN" dirty="0" smtClean="0"/>
          </a:p>
          <a:p>
            <a:r>
              <a:rPr lang="en-US" altLang="zh-CN" dirty="0" smtClean="0"/>
              <a:t>Self-taught Clustering/Transfer Unsupervised Learning</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blinds(horizontal)">
                                      <p:cBhvr>
                                        <p:cTn id="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Self-taught Learning</a:t>
            </a:r>
            <a:endParaRPr lang="en-US" dirty="0"/>
          </a:p>
        </p:txBody>
      </p:sp>
      <p:sp>
        <p:nvSpPr>
          <p:cNvPr id="2" name="Content Placeholder 1"/>
          <p:cNvSpPr>
            <a:spLocks noGrp="1"/>
          </p:cNvSpPr>
          <p:nvPr>
            <p:ph sz="quarter" idx="1"/>
          </p:nvPr>
        </p:nvSpPr>
        <p:spPr/>
        <p:txBody>
          <a:bodyPr/>
          <a:lstStyle/>
          <a:p>
            <a:endParaRPr lang="en-US" dirty="0"/>
          </a:p>
        </p:txBody>
      </p:sp>
      <p:sp>
        <p:nvSpPr>
          <p:cNvPr id="4" name="Rectangle 3"/>
          <p:cNvSpPr/>
          <p:nvPr/>
        </p:nvSpPr>
        <p:spPr>
          <a:xfrm>
            <a:off x="214313" y="1630381"/>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2"/>
          <p:cNvPicPr>
            <a:picLocks noChangeAspect="1" noChangeArrowheads="1"/>
          </p:cNvPicPr>
          <p:nvPr/>
        </p:nvPicPr>
        <p:blipFill>
          <a:blip r:embed="rId3" cstate="print"/>
          <a:srcRect/>
          <a:stretch>
            <a:fillRect/>
          </a:stretch>
        </p:blipFill>
        <p:spPr bwMode="auto">
          <a:xfrm>
            <a:off x="342900" y="1844694"/>
            <a:ext cx="1620838" cy="1214437"/>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6986588" y="1844694"/>
            <a:ext cx="1800225" cy="1195387"/>
          </a:xfrm>
          <a:prstGeom prst="rect">
            <a:avLst/>
          </a:prstGeom>
          <a:noFill/>
          <a:ln w="9525">
            <a:noFill/>
            <a:miter lim="800000"/>
            <a:headEnd/>
            <a:tailEnd/>
          </a:ln>
        </p:spPr>
      </p:pic>
      <p:sp>
        <p:nvSpPr>
          <p:cNvPr id="7" name="TextBox 9"/>
          <p:cNvSpPr txBox="1">
            <a:spLocks noChangeArrowheads="1"/>
          </p:cNvSpPr>
          <p:nvPr/>
        </p:nvSpPr>
        <p:spPr bwMode="auto">
          <a:xfrm>
            <a:off x="428625" y="5513402"/>
            <a:ext cx="1714500"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training data</a:t>
            </a:r>
            <a:endParaRPr lang="zh-CN" altLang="en-US" dirty="0">
              <a:latin typeface="Georgia" pitchFamily="18" charset="0"/>
              <a:ea typeface="方正舒体" pitchFamily="2" charset="-122"/>
            </a:endParaRPr>
          </a:p>
        </p:txBody>
      </p:sp>
      <p:sp>
        <p:nvSpPr>
          <p:cNvPr id="8" name="TextBox 10"/>
          <p:cNvSpPr txBox="1">
            <a:spLocks noChangeArrowheads="1"/>
          </p:cNvSpPr>
          <p:nvPr/>
        </p:nvSpPr>
        <p:spPr bwMode="auto">
          <a:xfrm>
            <a:off x="3643313" y="5500702"/>
            <a:ext cx="2143125"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auxiliary data</a:t>
            </a:r>
            <a:endParaRPr lang="zh-CN" altLang="en-US" dirty="0">
              <a:latin typeface="Georgia" pitchFamily="18" charset="0"/>
              <a:ea typeface="方正舒体" pitchFamily="2" charset="-122"/>
            </a:endParaRPr>
          </a:p>
        </p:txBody>
      </p:sp>
      <p:sp>
        <p:nvSpPr>
          <p:cNvPr id="9" name="TextBox 12"/>
          <p:cNvSpPr txBox="1">
            <a:spLocks noChangeArrowheads="1"/>
          </p:cNvSpPr>
          <p:nvPr/>
        </p:nvSpPr>
        <p:spPr bwMode="auto">
          <a:xfrm>
            <a:off x="7286625" y="5513402"/>
            <a:ext cx="1428750"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test data</a:t>
            </a:r>
            <a:endParaRPr lang="zh-CN" altLang="en-US" dirty="0">
              <a:latin typeface="Georgia" pitchFamily="18" charset="0"/>
              <a:ea typeface="方正舒体" pitchFamily="2" charset="-122"/>
            </a:endParaRPr>
          </a:p>
        </p:txBody>
      </p:sp>
      <p:pic>
        <p:nvPicPr>
          <p:cNvPr id="10" name="Picture 5"/>
          <p:cNvPicPr>
            <a:picLocks noChangeAspect="1" noChangeArrowheads="1"/>
          </p:cNvPicPr>
          <p:nvPr/>
        </p:nvPicPr>
        <p:blipFill>
          <a:blip r:embed="rId5"/>
          <a:srcRect/>
          <a:stretch>
            <a:fillRect/>
          </a:stretch>
        </p:blipFill>
        <p:spPr bwMode="auto">
          <a:xfrm>
            <a:off x="6986588" y="3838594"/>
            <a:ext cx="1800225" cy="1435100"/>
          </a:xfrm>
          <a:prstGeom prst="rect">
            <a:avLst/>
          </a:prstGeom>
          <a:noFill/>
          <a:ln w="9525">
            <a:noFill/>
            <a:miter lim="800000"/>
            <a:headEnd/>
            <a:tailEnd/>
          </a:ln>
        </p:spPr>
      </p:pic>
      <p:sp>
        <p:nvSpPr>
          <p:cNvPr id="11" name="Rectangle 10"/>
          <p:cNvSpPr/>
          <p:nvPr/>
        </p:nvSpPr>
        <p:spPr>
          <a:xfrm>
            <a:off x="214313" y="3773506"/>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2" name="Picture 4"/>
          <p:cNvPicPr>
            <a:picLocks noChangeAspect="1" noChangeArrowheads="1"/>
          </p:cNvPicPr>
          <p:nvPr/>
        </p:nvPicPr>
        <p:blipFill>
          <a:blip r:embed="rId6"/>
          <a:srcRect/>
          <a:stretch>
            <a:fillRect/>
          </a:stretch>
        </p:blipFill>
        <p:spPr bwMode="auto">
          <a:xfrm>
            <a:off x="357188" y="3916381"/>
            <a:ext cx="1619250" cy="1214438"/>
          </a:xfrm>
          <a:prstGeom prst="rect">
            <a:avLst/>
          </a:prstGeom>
          <a:noFill/>
          <a:ln w="9525">
            <a:noFill/>
            <a:miter lim="800000"/>
            <a:headEnd/>
            <a:tailEnd/>
          </a:ln>
        </p:spPr>
      </p:pic>
      <p:pic>
        <p:nvPicPr>
          <p:cNvPr id="13" name="Picture 6"/>
          <p:cNvPicPr>
            <a:picLocks noChangeAspect="1" noChangeArrowheads="1"/>
          </p:cNvPicPr>
          <p:nvPr/>
        </p:nvPicPr>
        <p:blipFill>
          <a:blip r:embed="rId7"/>
          <a:srcRect/>
          <a:stretch>
            <a:fillRect/>
          </a:stretch>
        </p:blipFill>
        <p:spPr bwMode="auto">
          <a:xfrm>
            <a:off x="2881313" y="1844694"/>
            <a:ext cx="1619250" cy="1181100"/>
          </a:xfrm>
          <a:prstGeom prst="rect">
            <a:avLst/>
          </a:prstGeom>
          <a:noFill/>
          <a:ln w="9525">
            <a:noFill/>
            <a:miter lim="800000"/>
            <a:headEnd/>
            <a:tailEnd/>
          </a:ln>
        </p:spPr>
      </p:pic>
      <p:pic>
        <p:nvPicPr>
          <p:cNvPr id="14" name="Picture 7"/>
          <p:cNvPicPr>
            <a:picLocks noChangeAspect="1" noChangeArrowheads="1"/>
          </p:cNvPicPr>
          <p:nvPr/>
        </p:nvPicPr>
        <p:blipFill>
          <a:blip r:embed="rId8"/>
          <a:srcRect/>
          <a:stretch>
            <a:fillRect/>
          </a:stretch>
        </p:blipFill>
        <p:spPr bwMode="auto">
          <a:xfrm>
            <a:off x="4572000" y="1844694"/>
            <a:ext cx="1619250" cy="1214437"/>
          </a:xfrm>
          <a:prstGeom prst="rect">
            <a:avLst/>
          </a:prstGeom>
          <a:noFill/>
          <a:ln w="9525">
            <a:noFill/>
            <a:miter lim="800000"/>
            <a:headEnd/>
            <a:tailEnd/>
          </a:ln>
        </p:spPr>
      </p:pic>
      <p:pic>
        <p:nvPicPr>
          <p:cNvPr id="15" name="Picture 8"/>
          <p:cNvPicPr>
            <a:picLocks noChangeAspect="1" noChangeArrowheads="1"/>
          </p:cNvPicPr>
          <p:nvPr/>
        </p:nvPicPr>
        <p:blipFill>
          <a:blip r:embed="rId9" cstate="print"/>
          <a:srcRect/>
          <a:stretch>
            <a:fillRect/>
          </a:stretch>
        </p:blipFill>
        <p:spPr bwMode="auto">
          <a:xfrm>
            <a:off x="2857500" y="3930669"/>
            <a:ext cx="1619250" cy="1200150"/>
          </a:xfrm>
          <a:prstGeom prst="rect">
            <a:avLst/>
          </a:prstGeom>
          <a:noFill/>
          <a:ln w="9525">
            <a:noFill/>
            <a:miter lim="800000"/>
            <a:headEnd/>
            <a:tailEnd/>
          </a:ln>
        </p:spPr>
      </p:pic>
      <p:pic>
        <p:nvPicPr>
          <p:cNvPr id="16" name="Picture 9"/>
          <p:cNvPicPr>
            <a:picLocks noChangeAspect="1" noChangeArrowheads="1"/>
          </p:cNvPicPr>
          <p:nvPr/>
        </p:nvPicPr>
        <p:blipFill>
          <a:blip r:embed="rId10"/>
          <a:srcRect/>
          <a:stretch>
            <a:fillRect/>
          </a:stretch>
        </p:blipFill>
        <p:spPr bwMode="auto">
          <a:xfrm>
            <a:off x="4595813" y="3916381"/>
            <a:ext cx="1619250" cy="1214438"/>
          </a:xfrm>
          <a:prstGeom prst="rect">
            <a:avLst/>
          </a:prstGeom>
          <a:noFill/>
          <a:ln w="9525">
            <a:noFill/>
            <a:miter lim="800000"/>
            <a:headEnd/>
            <a:tailEnd/>
          </a:ln>
        </p:spPr>
      </p:pic>
      <p:sp>
        <p:nvSpPr>
          <p:cNvPr id="18" name="TextBox 17"/>
          <p:cNvSpPr txBox="1"/>
          <p:nvPr/>
        </p:nvSpPr>
        <p:spPr>
          <a:xfrm>
            <a:off x="5929322" y="5954727"/>
            <a:ext cx="2928958" cy="369332"/>
          </a:xfrm>
          <a:prstGeom prst="rect">
            <a:avLst/>
          </a:prstGeom>
          <a:noFill/>
        </p:spPr>
        <p:txBody>
          <a:bodyPr wrap="square" rtlCol="0">
            <a:spAutoFit/>
          </a:bodyPr>
          <a:lstStyle/>
          <a:p>
            <a:r>
              <a:rPr lang="en-US" dirty="0" smtClean="0"/>
              <a:t>(</a:t>
            </a:r>
            <a:r>
              <a:rPr lang="en-US" dirty="0" err="1" smtClean="0"/>
              <a:t>Raina</a:t>
            </a:r>
            <a:r>
              <a:rPr lang="en-US" dirty="0" smtClean="0"/>
              <a:t> et al., ICML 2007)</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Self-taught Clustering</a:t>
            </a:r>
            <a:endParaRPr lang="en-US" dirty="0"/>
          </a:p>
        </p:txBody>
      </p:sp>
      <p:sp>
        <p:nvSpPr>
          <p:cNvPr id="2" name="Content Placeholder 1"/>
          <p:cNvSpPr>
            <a:spLocks noGrp="1"/>
          </p:cNvSpPr>
          <p:nvPr>
            <p:ph sz="quarter" idx="1"/>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5224463" y="1760538"/>
            <a:ext cx="1619250" cy="1214437"/>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6986588" y="1760538"/>
            <a:ext cx="1800225" cy="1195387"/>
          </a:xfrm>
          <a:prstGeom prst="rect">
            <a:avLst/>
          </a:prstGeom>
          <a:noFill/>
          <a:ln w="9525">
            <a:noFill/>
            <a:miter lim="800000"/>
            <a:headEnd/>
            <a:tailEnd/>
          </a:ln>
        </p:spPr>
      </p:pic>
      <p:pic>
        <p:nvPicPr>
          <p:cNvPr id="6" name="Picture 5"/>
          <p:cNvPicPr>
            <a:picLocks noChangeAspect="1" noChangeArrowheads="1"/>
          </p:cNvPicPr>
          <p:nvPr/>
        </p:nvPicPr>
        <p:blipFill>
          <a:blip r:embed="rId5"/>
          <a:srcRect/>
          <a:stretch>
            <a:fillRect/>
          </a:stretch>
        </p:blipFill>
        <p:spPr bwMode="auto">
          <a:xfrm>
            <a:off x="6986588" y="3754438"/>
            <a:ext cx="1800225" cy="1435100"/>
          </a:xfrm>
          <a:prstGeom prst="rect">
            <a:avLst/>
          </a:prstGeom>
          <a:noFill/>
          <a:ln w="9525">
            <a:noFill/>
            <a:miter lim="800000"/>
            <a:headEnd/>
            <a:tailEnd/>
          </a:ln>
        </p:spPr>
      </p:pic>
      <p:pic>
        <p:nvPicPr>
          <p:cNvPr id="7" name="Picture 4"/>
          <p:cNvPicPr>
            <a:picLocks noChangeAspect="1" noChangeArrowheads="1"/>
          </p:cNvPicPr>
          <p:nvPr/>
        </p:nvPicPr>
        <p:blipFill>
          <a:blip r:embed="rId6"/>
          <a:srcRect/>
          <a:stretch>
            <a:fillRect/>
          </a:stretch>
        </p:blipFill>
        <p:spPr bwMode="auto">
          <a:xfrm>
            <a:off x="5238750" y="3832225"/>
            <a:ext cx="1619250" cy="1214438"/>
          </a:xfrm>
          <a:prstGeom prst="rect">
            <a:avLst/>
          </a:prstGeom>
          <a:noFill/>
          <a:ln w="9525">
            <a:noFill/>
            <a:miter lim="800000"/>
            <a:headEnd/>
            <a:tailEnd/>
          </a:ln>
        </p:spPr>
      </p:pic>
      <p:pic>
        <p:nvPicPr>
          <p:cNvPr id="8" name="Picture 6"/>
          <p:cNvPicPr>
            <a:picLocks noChangeAspect="1" noChangeArrowheads="1"/>
          </p:cNvPicPr>
          <p:nvPr/>
        </p:nvPicPr>
        <p:blipFill>
          <a:blip r:embed="rId7"/>
          <a:srcRect/>
          <a:stretch>
            <a:fillRect/>
          </a:stretch>
        </p:blipFill>
        <p:spPr bwMode="auto">
          <a:xfrm>
            <a:off x="738188" y="1760538"/>
            <a:ext cx="1619250" cy="1181100"/>
          </a:xfrm>
          <a:prstGeom prst="rect">
            <a:avLst/>
          </a:prstGeom>
          <a:noFill/>
          <a:ln w="9525">
            <a:noFill/>
            <a:miter lim="800000"/>
            <a:headEnd/>
            <a:tailEnd/>
          </a:ln>
        </p:spPr>
      </p:pic>
      <p:pic>
        <p:nvPicPr>
          <p:cNvPr id="9" name="Picture 7"/>
          <p:cNvPicPr>
            <a:picLocks noChangeAspect="1" noChangeArrowheads="1"/>
          </p:cNvPicPr>
          <p:nvPr/>
        </p:nvPicPr>
        <p:blipFill>
          <a:blip r:embed="rId8"/>
          <a:srcRect/>
          <a:stretch>
            <a:fillRect/>
          </a:stretch>
        </p:blipFill>
        <p:spPr bwMode="auto">
          <a:xfrm>
            <a:off x="2500313" y="1760538"/>
            <a:ext cx="1619250" cy="1214437"/>
          </a:xfrm>
          <a:prstGeom prst="rect">
            <a:avLst/>
          </a:prstGeom>
          <a:noFill/>
          <a:ln w="9525">
            <a:noFill/>
            <a:miter lim="800000"/>
            <a:headEnd/>
            <a:tailEnd/>
          </a:ln>
        </p:spPr>
      </p:pic>
      <p:pic>
        <p:nvPicPr>
          <p:cNvPr id="10" name="Picture 8"/>
          <p:cNvPicPr>
            <a:picLocks noChangeAspect="1" noChangeArrowheads="1"/>
          </p:cNvPicPr>
          <p:nvPr/>
        </p:nvPicPr>
        <p:blipFill>
          <a:blip r:embed="rId9" cstate="print"/>
          <a:srcRect/>
          <a:stretch>
            <a:fillRect/>
          </a:stretch>
        </p:blipFill>
        <p:spPr bwMode="auto">
          <a:xfrm>
            <a:off x="738188" y="3846513"/>
            <a:ext cx="1619250" cy="1200150"/>
          </a:xfrm>
          <a:prstGeom prst="rect">
            <a:avLst/>
          </a:prstGeom>
          <a:noFill/>
          <a:ln w="9525">
            <a:noFill/>
            <a:miter lim="800000"/>
            <a:headEnd/>
            <a:tailEnd/>
          </a:ln>
        </p:spPr>
      </p:pic>
      <p:pic>
        <p:nvPicPr>
          <p:cNvPr id="11" name="Picture 9"/>
          <p:cNvPicPr>
            <a:picLocks noChangeAspect="1" noChangeArrowheads="1"/>
          </p:cNvPicPr>
          <p:nvPr/>
        </p:nvPicPr>
        <p:blipFill>
          <a:blip r:embed="rId10"/>
          <a:srcRect/>
          <a:stretch>
            <a:fillRect/>
          </a:stretch>
        </p:blipFill>
        <p:spPr bwMode="auto">
          <a:xfrm>
            <a:off x="2500313" y="3832225"/>
            <a:ext cx="1619250" cy="1214438"/>
          </a:xfrm>
          <a:prstGeom prst="rect">
            <a:avLst/>
          </a:prstGeom>
          <a:noFill/>
          <a:ln w="9525">
            <a:noFill/>
            <a:miter lim="800000"/>
            <a:headEnd/>
            <a:tailEnd/>
          </a:ln>
        </p:spPr>
      </p:pic>
      <p:sp>
        <p:nvSpPr>
          <p:cNvPr id="13" name="TextBox 10"/>
          <p:cNvSpPr txBox="1">
            <a:spLocks noChangeArrowheads="1"/>
          </p:cNvSpPr>
          <p:nvPr/>
        </p:nvSpPr>
        <p:spPr bwMode="auto">
          <a:xfrm>
            <a:off x="1643063" y="5332429"/>
            <a:ext cx="2143125"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auxiliary data</a:t>
            </a:r>
            <a:endParaRPr lang="zh-CN" altLang="en-US" dirty="0">
              <a:latin typeface="Georgia" pitchFamily="18" charset="0"/>
              <a:ea typeface="方正舒体" pitchFamily="2" charset="-122"/>
            </a:endParaRPr>
          </a:p>
        </p:txBody>
      </p:sp>
      <p:sp>
        <p:nvSpPr>
          <p:cNvPr id="14" name="TextBox 12"/>
          <p:cNvSpPr txBox="1">
            <a:spLocks noChangeArrowheads="1"/>
          </p:cNvSpPr>
          <p:nvPr/>
        </p:nvSpPr>
        <p:spPr bwMode="auto">
          <a:xfrm>
            <a:off x="6286500" y="5345129"/>
            <a:ext cx="1428750"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target data</a:t>
            </a:r>
            <a:endParaRPr lang="zh-CN" altLang="en-US" dirty="0">
              <a:latin typeface="Georgia" pitchFamily="18" charset="0"/>
              <a:ea typeface="方正舒体" pitchFamily="2" charset="-122"/>
            </a:endParaRPr>
          </a:p>
        </p:txBody>
      </p:sp>
      <p:sp>
        <p:nvSpPr>
          <p:cNvPr id="16" name="Oval 15"/>
          <p:cNvSpPr>
            <a:spLocks noChangeAspect="1"/>
          </p:cNvSpPr>
          <p:nvPr/>
        </p:nvSpPr>
        <p:spPr>
          <a:xfrm>
            <a:off x="4714876" y="1617653"/>
            <a:ext cx="4357750" cy="1517442"/>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4714844" y="3689355"/>
            <a:ext cx="4357750" cy="1517442"/>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Transfer Learning</a:t>
            </a:r>
            <a:endParaRPr lang="en-US" dirty="0"/>
          </a:p>
        </p:txBody>
      </p:sp>
      <p:sp>
        <p:nvSpPr>
          <p:cNvPr id="2" name="Content Placeholder 1"/>
          <p:cNvSpPr>
            <a:spLocks noGrp="1"/>
          </p:cNvSpPr>
          <p:nvPr>
            <p:ph sz="quarter" idx="1"/>
          </p:nvPr>
        </p:nvSpPr>
        <p:spPr/>
        <p:txBody>
          <a:bodyPr/>
          <a:lstStyle/>
          <a:p>
            <a:endParaRPr lang="en-US"/>
          </a:p>
        </p:txBody>
      </p:sp>
      <p:sp>
        <p:nvSpPr>
          <p:cNvPr id="4" name="Rectangle 3"/>
          <p:cNvSpPr/>
          <p:nvPr/>
        </p:nvSpPr>
        <p:spPr>
          <a:xfrm>
            <a:off x="214313" y="1643050"/>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2"/>
          <p:cNvPicPr>
            <a:picLocks noChangeAspect="1" noChangeArrowheads="1"/>
          </p:cNvPicPr>
          <p:nvPr/>
        </p:nvPicPr>
        <p:blipFill>
          <a:blip r:embed="rId3"/>
          <a:srcRect/>
          <a:stretch>
            <a:fillRect/>
          </a:stretch>
        </p:blipFill>
        <p:spPr bwMode="auto">
          <a:xfrm>
            <a:off x="342900" y="1857363"/>
            <a:ext cx="1620838" cy="1214437"/>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6986588" y="1857363"/>
            <a:ext cx="1800225" cy="1195387"/>
          </a:xfrm>
          <a:prstGeom prst="rect">
            <a:avLst/>
          </a:prstGeom>
          <a:noFill/>
          <a:ln w="9525">
            <a:noFill/>
            <a:miter lim="800000"/>
            <a:headEnd/>
            <a:tailEnd/>
          </a:ln>
        </p:spPr>
      </p:pic>
      <p:sp>
        <p:nvSpPr>
          <p:cNvPr id="7" name="TextBox 9"/>
          <p:cNvSpPr txBox="1">
            <a:spLocks noChangeArrowheads="1"/>
          </p:cNvSpPr>
          <p:nvPr/>
        </p:nvSpPr>
        <p:spPr bwMode="auto">
          <a:xfrm>
            <a:off x="428625" y="5584840"/>
            <a:ext cx="1714500"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training data</a:t>
            </a:r>
            <a:endParaRPr lang="zh-CN" altLang="en-US" dirty="0">
              <a:latin typeface="Georgia" pitchFamily="18" charset="0"/>
              <a:ea typeface="方正舒体" pitchFamily="2" charset="-122"/>
            </a:endParaRPr>
          </a:p>
        </p:txBody>
      </p:sp>
      <p:sp>
        <p:nvSpPr>
          <p:cNvPr id="8" name="TextBox 10"/>
          <p:cNvSpPr txBox="1">
            <a:spLocks noChangeArrowheads="1"/>
          </p:cNvSpPr>
          <p:nvPr/>
        </p:nvSpPr>
        <p:spPr bwMode="auto">
          <a:xfrm>
            <a:off x="3643313" y="5572140"/>
            <a:ext cx="2143125"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auxiliary data</a:t>
            </a:r>
            <a:endParaRPr lang="zh-CN" altLang="en-US" dirty="0">
              <a:latin typeface="Georgia" pitchFamily="18" charset="0"/>
              <a:ea typeface="方正舒体" pitchFamily="2" charset="-122"/>
            </a:endParaRPr>
          </a:p>
        </p:txBody>
      </p:sp>
      <p:sp>
        <p:nvSpPr>
          <p:cNvPr id="9" name="TextBox 12"/>
          <p:cNvSpPr txBox="1">
            <a:spLocks noChangeArrowheads="1"/>
          </p:cNvSpPr>
          <p:nvPr/>
        </p:nvSpPr>
        <p:spPr bwMode="auto">
          <a:xfrm>
            <a:off x="7286625" y="5584840"/>
            <a:ext cx="1428750"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test data</a:t>
            </a:r>
            <a:endParaRPr lang="zh-CN" altLang="en-US" dirty="0">
              <a:latin typeface="Georgia" pitchFamily="18" charset="0"/>
              <a:ea typeface="方正舒体" pitchFamily="2" charset="-122"/>
            </a:endParaRPr>
          </a:p>
        </p:txBody>
      </p:sp>
      <p:pic>
        <p:nvPicPr>
          <p:cNvPr id="10" name="Picture 5"/>
          <p:cNvPicPr>
            <a:picLocks noChangeAspect="1" noChangeArrowheads="1"/>
          </p:cNvPicPr>
          <p:nvPr/>
        </p:nvPicPr>
        <p:blipFill>
          <a:blip r:embed="rId5"/>
          <a:srcRect/>
          <a:stretch>
            <a:fillRect/>
          </a:stretch>
        </p:blipFill>
        <p:spPr bwMode="auto">
          <a:xfrm>
            <a:off x="6986588" y="3851263"/>
            <a:ext cx="1800225" cy="1435100"/>
          </a:xfrm>
          <a:prstGeom prst="rect">
            <a:avLst/>
          </a:prstGeom>
          <a:noFill/>
          <a:ln w="9525">
            <a:noFill/>
            <a:miter lim="800000"/>
            <a:headEnd/>
            <a:tailEnd/>
          </a:ln>
        </p:spPr>
      </p:pic>
      <p:sp>
        <p:nvSpPr>
          <p:cNvPr id="11" name="Rectangle 10"/>
          <p:cNvSpPr/>
          <p:nvPr/>
        </p:nvSpPr>
        <p:spPr>
          <a:xfrm>
            <a:off x="214313" y="3786175"/>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2" name="Picture 4"/>
          <p:cNvPicPr>
            <a:picLocks noChangeAspect="1" noChangeArrowheads="1"/>
          </p:cNvPicPr>
          <p:nvPr/>
        </p:nvPicPr>
        <p:blipFill>
          <a:blip r:embed="rId6"/>
          <a:srcRect/>
          <a:stretch>
            <a:fillRect/>
          </a:stretch>
        </p:blipFill>
        <p:spPr bwMode="auto">
          <a:xfrm>
            <a:off x="357188" y="3929050"/>
            <a:ext cx="1619250" cy="1214438"/>
          </a:xfrm>
          <a:prstGeom prst="rect">
            <a:avLst/>
          </a:prstGeom>
          <a:noFill/>
          <a:ln w="9525">
            <a:noFill/>
            <a:miter lim="800000"/>
            <a:headEnd/>
            <a:tailEnd/>
          </a:ln>
        </p:spPr>
      </p:pic>
      <p:sp>
        <p:nvSpPr>
          <p:cNvPr id="13" name="Rectangle 12"/>
          <p:cNvSpPr/>
          <p:nvPr/>
        </p:nvSpPr>
        <p:spPr>
          <a:xfrm>
            <a:off x="2571750" y="1643050"/>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Rectangle 13"/>
          <p:cNvSpPr/>
          <p:nvPr/>
        </p:nvSpPr>
        <p:spPr>
          <a:xfrm>
            <a:off x="2571750" y="3786175"/>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Rectangle 14"/>
          <p:cNvSpPr/>
          <p:nvPr/>
        </p:nvSpPr>
        <p:spPr>
          <a:xfrm>
            <a:off x="4500563" y="1643050"/>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Rectangle 15"/>
          <p:cNvSpPr/>
          <p:nvPr/>
        </p:nvSpPr>
        <p:spPr>
          <a:xfrm>
            <a:off x="4500563" y="3786175"/>
            <a:ext cx="1857375" cy="1571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7" name="Picture 6"/>
          <p:cNvPicPr>
            <a:picLocks noChangeAspect="1" noChangeArrowheads="1"/>
          </p:cNvPicPr>
          <p:nvPr/>
        </p:nvPicPr>
        <p:blipFill>
          <a:blip r:embed="rId7"/>
          <a:srcRect/>
          <a:stretch>
            <a:fillRect/>
          </a:stretch>
        </p:blipFill>
        <p:spPr bwMode="auto">
          <a:xfrm>
            <a:off x="2714625" y="1857363"/>
            <a:ext cx="1619250" cy="1181100"/>
          </a:xfrm>
          <a:prstGeom prst="rect">
            <a:avLst/>
          </a:prstGeom>
          <a:noFill/>
          <a:ln w="9525">
            <a:noFill/>
            <a:miter lim="800000"/>
            <a:headEnd/>
            <a:tailEnd/>
          </a:ln>
        </p:spPr>
      </p:pic>
      <p:pic>
        <p:nvPicPr>
          <p:cNvPr id="18" name="Picture 7"/>
          <p:cNvPicPr>
            <a:picLocks noChangeAspect="1" noChangeArrowheads="1"/>
          </p:cNvPicPr>
          <p:nvPr/>
        </p:nvPicPr>
        <p:blipFill>
          <a:blip r:embed="rId8"/>
          <a:srcRect/>
          <a:stretch>
            <a:fillRect/>
          </a:stretch>
        </p:blipFill>
        <p:spPr bwMode="auto">
          <a:xfrm>
            <a:off x="4643438" y="1857363"/>
            <a:ext cx="1619250" cy="1214437"/>
          </a:xfrm>
          <a:prstGeom prst="rect">
            <a:avLst/>
          </a:prstGeom>
          <a:noFill/>
          <a:ln w="9525">
            <a:noFill/>
            <a:miter lim="800000"/>
            <a:headEnd/>
            <a:tailEnd/>
          </a:ln>
        </p:spPr>
      </p:pic>
      <p:pic>
        <p:nvPicPr>
          <p:cNvPr id="19" name="Picture 8"/>
          <p:cNvPicPr>
            <a:picLocks noChangeAspect="1" noChangeArrowheads="1"/>
          </p:cNvPicPr>
          <p:nvPr/>
        </p:nvPicPr>
        <p:blipFill>
          <a:blip r:embed="rId9" cstate="print"/>
          <a:srcRect/>
          <a:stretch>
            <a:fillRect/>
          </a:stretch>
        </p:blipFill>
        <p:spPr bwMode="auto">
          <a:xfrm>
            <a:off x="2714625" y="3943338"/>
            <a:ext cx="1619250" cy="1200150"/>
          </a:xfrm>
          <a:prstGeom prst="rect">
            <a:avLst/>
          </a:prstGeom>
          <a:noFill/>
          <a:ln w="9525">
            <a:noFill/>
            <a:miter lim="800000"/>
            <a:headEnd/>
            <a:tailEnd/>
          </a:ln>
        </p:spPr>
      </p:pic>
      <p:pic>
        <p:nvPicPr>
          <p:cNvPr id="20" name="Picture 9"/>
          <p:cNvPicPr>
            <a:picLocks noChangeAspect="1" noChangeArrowheads="1"/>
          </p:cNvPicPr>
          <p:nvPr/>
        </p:nvPicPr>
        <p:blipFill>
          <a:blip r:embed="rId10"/>
          <a:srcRect/>
          <a:stretch>
            <a:fillRect/>
          </a:stretch>
        </p:blipFill>
        <p:spPr bwMode="auto">
          <a:xfrm>
            <a:off x="4643438" y="3929050"/>
            <a:ext cx="1619250" cy="1214438"/>
          </a:xfrm>
          <a:prstGeom prst="rect">
            <a:avLst/>
          </a:prstGeom>
          <a:noFill/>
          <a:ln w="9525">
            <a:noFill/>
            <a:miter lim="800000"/>
            <a:headEnd/>
            <a:tailEnd/>
          </a:ln>
        </p:spPr>
      </p:pic>
      <p:sp>
        <p:nvSpPr>
          <p:cNvPr id="21" name="TextBox 20"/>
          <p:cNvSpPr txBox="1"/>
          <p:nvPr/>
        </p:nvSpPr>
        <p:spPr>
          <a:xfrm>
            <a:off x="5929322" y="6013496"/>
            <a:ext cx="2928958" cy="369332"/>
          </a:xfrm>
          <a:prstGeom prst="rect">
            <a:avLst/>
          </a:prstGeom>
          <a:noFill/>
        </p:spPr>
        <p:txBody>
          <a:bodyPr wrap="square" rtlCol="0">
            <a:spAutoFit/>
          </a:bodyPr>
          <a:lstStyle/>
          <a:p>
            <a:r>
              <a:rPr lang="en-US" dirty="0" smtClean="0"/>
              <a:t>(</a:t>
            </a:r>
            <a:r>
              <a:rPr lang="en-US" dirty="0" err="1" smtClean="0"/>
              <a:t>Raina</a:t>
            </a:r>
            <a:r>
              <a:rPr lang="en-US" dirty="0" smtClean="0"/>
              <a:t> et al., ICML 2006)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Transfer Unsupervised Learning</a:t>
            </a:r>
            <a:endParaRPr lang="en-US" dirty="0"/>
          </a:p>
        </p:txBody>
      </p:sp>
      <p:sp>
        <p:nvSpPr>
          <p:cNvPr id="2" name="Content Placeholder 1"/>
          <p:cNvSpPr>
            <a:spLocks noGrp="1"/>
          </p:cNvSpPr>
          <p:nvPr>
            <p:ph sz="quarter" idx="1"/>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5224463" y="1760538"/>
            <a:ext cx="1619250" cy="1214437"/>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6986588" y="1760538"/>
            <a:ext cx="1800225" cy="1195387"/>
          </a:xfrm>
          <a:prstGeom prst="rect">
            <a:avLst/>
          </a:prstGeom>
          <a:noFill/>
          <a:ln w="9525">
            <a:noFill/>
            <a:miter lim="800000"/>
            <a:headEnd/>
            <a:tailEnd/>
          </a:ln>
        </p:spPr>
      </p:pic>
      <p:pic>
        <p:nvPicPr>
          <p:cNvPr id="6" name="Picture 5"/>
          <p:cNvPicPr>
            <a:picLocks noChangeAspect="1" noChangeArrowheads="1"/>
          </p:cNvPicPr>
          <p:nvPr/>
        </p:nvPicPr>
        <p:blipFill>
          <a:blip r:embed="rId5"/>
          <a:srcRect/>
          <a:stretch>
            <a:fillRect/>
          </a:stretch>
        </p:blipFill>
        <p:spPr bwMode="auto">
          <a:xfrm>
            <a:off x="6986588" y="3754438"/>
            <a:ext cx="1800225" cy="1435100"/>
          </a:xfrm>
          <a:prstGeom prst="rect">
            <a:avLst/>
          </a:prstGeom>
          <a:noFill/>
          <a:ln w="9525">
            <a:noFill/>
            <a:miter lim="800000"/>
            <a:headEnd/>
            <a:tailEnd/>
          </a:ln>
        </p:spPr>
      </p:pic>
      <p:pic>
        <p:nvPicPr>
          <p:cNvPr id="7" name="Picture 4"/>
          <p:cNvPicPr>
            <a:picLocks noChangeAspect="1" noChangeArrowheads="1"/>
          </p:cNvPicPr>
          <p:nvPr/>
        </p:nvPicPr>
        <p:blipFill>
          <a:blip r:embed="rId6"/>
          <a:srcRect/>
          <a:stretch>
            <a:fillRect/>
          </a:stretch>
        </p:blipFill>
        <p:spPr bwMode="auto">
          <a:xfrm>
            <a:off x="5238750" y="3832225"/>
            <a:ext cx="1619250" cy="1214438"/>
          </a:xfrm>
          <a:prstGeom prst="rect">
            <a:avLst/>
          </a:prstGeom>
          <a:noFill/>
          <a:ln w="9525">
            <a:noFill/>
            <a:miter lim="800000"/>
            <a:headEnd/>
            <a:tailEnd/>
          </a:ln>
        </p:spPr>
      </p:pic>
      <p:pic>
        <p:nvPicPr>
          <p:cNvPr id="8" name="Picture 6"/>
          <p:cNvPicPr>
            <a:picLocks noChangeAspect="1" noChangeArrowheads="1"/>
          </p:cNvPicPr>
          <p:nvPr/>
        </p:nvPicPr>
        <p:blipFill>
          <a:blip r:embed="rId7"/>
          <a:srcRect/>
          <a:stretch>
            <a:fillRect/>
          </a:stretch>
        </p:blipFill>
        <p:spPr bwMode="auto">
          <a:xfrm>
            <a:off x="738188" y="1760538"/>
            <a:ext cx="1619250" cy="1181100"/>
          </a:xfrm>
          <a:prstGeom prst="rect">
            <a:avLst/>
          </a:prstGeom>
          <a:noFill/>
          <a:ln w="9525">
            <a:noFill/>
            <a:miter lim="800000"/>
            <a:headEnd/>
            <a:tailEnd/>
          </a:ln>
        </p:spPr>
      </p:pic>
      <p:pic>
        <p:nvPicPr>
          <p:cNvPr id="9" name="Picture 7"/>
          <p:cNvPicPr>
            <a:picLocks noChangeAspect="1" noChangeArrowheads="1"/>
          </p:cNvPicPr>
          <p:nvPr/>
        </p:nvPicPr>
        <p:blipFill>
          <a:blip r:embed="rId8"/>
          <a:srcRect/>
          <a:stretch>
            <a:fillRect/>
          </a:stretch>
        </p:blipFill>
        <p:spPr bwMode="auto">
          <a:xfrm>
            <a:off x="2500313" y="1760538"/>
            <a:ext cx="1619250" cy="1214437"/>
          </a:xfrm>
          <a:prstGeom prst="rect">
            <a:avLst/>
          </a:prstGeom>
          <a:noFill/>
          <a:ln w="9525">
            <a:noFill/>
            <a:miter lim="800000"/>
            <a:headEnd/>
            <a:tailEnd/>
          </a:ln>
        </p:spPr>
      </p:pic>
      <p:pic>
        <p:nvPicPr>
          <p:cNvPr id="10" name="Picture 8"/>
          <p:cNvPicPr>
            <a:picLocks noChangeAspect="1" noChangeArrowheads="1"/>
          </p:cNvPicPr>
          <p:nvPr/>
        </p:nvPicPr>
        <p:blipFill>
          <a:blip r:embed="rId9" cstate="print"/>
          <a:srcRect/>
          <a:stretch>
            <a:fillRect/>
          </a:stretch>
        </p:blipFill>
        <p:spPr bwMode="auto">
          <a:xfrm>
            <a:off x="738188" y="3846513"/>
            <a:ext cx="1619250" cy="1200150"/>
          </a:xfrm>
          <a:prstGeom prst="rect">
            <a:avLst/>
          </a:prstGeom>
          <a:noFill/>
          <a:ln w="9525">
            <a:noFill/>
            <a:miter lim="800000"/>
            <a:headEnd/>
            <a:tailEnd/>
          </a:ln>
        </p:spPr>
      </p:pic>
      <p:pic>
        <p:nvPicPr>
          <p:cNvPr id="11" name="Picture 9"/>
          <p:cNvPicPr>
            <a:picLocks noChangeAspect="1" noChangeArrowheads="1"/>
          </p:cNvPicPr>
          <p:nvPr/>
        </p:nvPicPr>
        <p:blipFill>
          <a:blip r:embed="rId10"/>
          <a:srcRect/>
          <a:stretch>
            <a:fillRect/>
          </a:stretch>
        </p:blipFill>
        <p:spPr bwMode="auto">
          <a:xfrm>
            <a:off x="2500313" y="3832225"/>
            <a:ext cx="1619250" cy="1214438"/>
          </a:xfrm>
          <a:prstGeom prst="rect">
            <a:avLst/>
          </a:prstGeom>
          <a:noFill/>
          <a:ln w="9525">
            <a:noFill/>
            <a:miter lim="800000"/>
            <a:headEnd/>
            <a:tailEnd/>
          </a:ln>
        </p:spPr>
      </p:pic>
      <p:sp>
        <p:nvSpPr>
          <p:cNvPr id="13" name="TextBox 10"/>
          <p:cNvSpPr txBox="1">
            <a:spLocks noChangeArrowheads="1"/>
          </p:cNvSpPr>
          <p:nvPr/>
        </p:nvSpPr>
        <p:spPr bwMode="auto">
          <a:xfrm>
            <a:off x="1643063" y="5332429"/>
            <a:ext cx="2143125"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auxiliary data</a:t>
            </a:r>
            <a:endParaRPr lang="zh-CN" altLang="en-US" dirty="0">
              <a:latin typeface="Georgia" pitchFamily="18" charset="0"/>
              <a:ea typeface="方正舒体" pitchFamily="2" charset="-122"/>
            </a:endParaRPr>
          </a:p>
        </p:txBody>
      </p:sp>
      <p:sp>
        <p:nvSpPr>
          <p:cNvPr id="14" name="TextBox 12"/>
          <p:cNvSpPr txBox="1">
            <a:spLocks noChangeArrowheads="1"/>
          </p:cNvSpPr>
          <p:nvPr/>
        </p:nvSpPr>
        <p:spPr bwMode="auto">
          <a:xfrm>
            <a:off x="6286500" y="5345129"/>
            <a:ext cx="1428750" cy="369887"/>
          </a:xfrm>
          <a:prstGeom prst="rect">
            <a:avLst/>
          </a:prstGeom>
          <a:noFill/>
          <a:ln w="9525">
            <a:noFill/>
            <a:miter lim="800000"/>
            <a:headEnd/>
            <a:tailEnd/>
          </a:ln>
        </p:spPr>
        <p:txBody>
          <a:bodyPr>
            <a:spAutoFit/>
          </a:bodyPr>
          <a:lstStyle/>
          <a:p>
            <a:r>
              <a:rPr lang="en-US" altLang="zh-CN" dirty="0" smtClean="0">
                <a:latin typeface="Georgia" pitchFamily="18" charset="0"/>
                <a:ea typeface="方正舒体" pitchFamily="2" charset="-122"/>
              </a:rPr>
              <a:t>target data</a:t>
            </a:r>
            <a:endParaRPr lang="zh-CN" altLang="en-US" dirty="0">
              <a:latin typeface="Georgia" pitchFamily="18" charset="0"/>
              <a:ea typeface="方正舒体" pitchFamily="2" charset="-122"/>
            </a:endParaRPr>
          </a:p>
        </p:txBody>
      </p:sp>
      <p:sp>
        <p:nvSpPr>
          <p:cNvPr id="16" name="Oval 15"/>
          <p:cNvSpPr>
            <a:spLocks noChangeAspect="1"/>
          </p:cNvSpPr>
          <p:nvPr/>
        </p:nvSpPr>
        <p:spPr>
          <a:xfrm>
            <a:off x="4714876" y="1617653"/>
            <a:ext cx="4357750" cy="1517442"/>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4714844" y="3689355"/>
            <a:ext cx="4357750" cy="1517442"/>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Motivation</a:t>
            </a:r>
          </a:p>
          <a:p>
            <a:endParaRPr lang="en-US" dirty="0" smtClean="0"/>
          </a:p>
          <a:p>
            <a:r>
              <a:rPr lang="en-US" dirty="0" smtClean="0"/>
              <a:t>Self-taught Clustering</a:t>
            </a:r>
          </a:p>
          <a:p>
            <a:pPr lvl="1"/>
            <a:r>
              <a:rPr lang="en-US" dirty="0" smtClean="0"/>
              <a:t>Transfer Unsupervised Learning</a:t>
            </a:r>
          </a:p>
          <a:p>
            <a:endParaRPr lang="en-US" dirty="0" smtClean="0"/>
          </a:p>
          <a:p>
            <a:r>
              <a:rPr lang="en-US" dirty="0" smtClean="0">
                <a:solidFill>
                  <a:srgbClr val="FF0000"/>
                </a:solidFill>
              </a:rPr>
              <a:t>Algorithm</a:t>
            </a:r>
          </a:p>
          <a:p>
            <a:endParaRPr lang="en-US" dirty="0" smtClean="0"/>
          </a:p>
          <a:p>
            <a:r>
              <a:rPr lang="en-US" dirty="0" smtClean="0"/>
              <a:t>Experiments</a:t>
            </a:r>
          </a:p>
          <a:p>
            <a:endParaRPr lang="en-US" dirty="0" smtClean="0"/>
          </a:p>
          <a:p>
            <a:r>
              <a:rPr lang="en-US" dirty="0" smtClean="0"/>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smtClean="0"/>
              <a:t>Self-taught Clustering via Co-clustering</a:t>
            </a:r>
            <a:endParaRPr lang="en-US" sz="3200" dirty="0"/>
          </a:p>
        </p:txBody>
      </p:sp>
      <p:sp>
        <p:nvSpPr>
          <p:cNvPr id="2" name="Content Placeholder 1"/>
          <p:cNvSpPr>
            <a:spLocks noGrp="1"/>
          </p:cNvSpPr>
          <p:nvPr>
            <p:ph sz="quarter" idx="1"/>
          </p:nvPr>
        </p:nvSpPr>
        <p:spPr/>
        <p:txBody>
          <a:bodyPr/>
          <a:lstStyle/>
          <a:p>
            <a:r>
              <a:rPr lang="en-US" altLang="zh-CN" dirty="0" smtClean="0"/>
              <a:t>Target Data</a:t>
            </a:r>
          </a:p>
          <a:p>
            <a:pPr lvl="1"/>
            <a:r>
              <a:rPr lang="en-US" altLang="zh-CN" dirty="0" smtClean="0"/>
              <a:t>a small collection; to be clustered</a:t>
            </a:r>
          </a:p>
          <a:p>
            <a:r>
              <a:rPr lang="en-US" altLang="zh-CN" dirty="0" smtClean="0"/>
              <a:t>Auxiliary Data</a:t>
            </a:r>
          </a:p>
          <a:p>
            <a:pPr lvl="1"/>
            <a:r>
              <a:rPr lang="en-US" altLang="zh-CN" dirty="0" smtClean="0"/>
              <a:t>a large amount of; be irrelevant to the target data</a:t>
            </a:r>
            <a:endParaRPr lang="zh-CN" altLang="en-US" dirty="0" smtClean="0"/>
          </a:p>
          <a:p>
            <a:endParaRPr lang="en-US" dirty="0"/>
          </a:p>
        </p:txBody>
      </p:sp>
      <p:pic>
        <p:nvPicPr>
          <p:cNvPr id="4" name="Picture 2"/>
          <p:cNvPicPr>
            <a:picLocks noChangeAspect="1" noChangeArrowheads="1"/>
          </p:cNvPicPr>
          <p:nvPr/>
        </p:nvPicPr>
        <p:blipFill>
          <a:blip r:embed="rId3"/>
          <a:srcRect/>
          <a:stretch>
            <a:fillRect/>
          </a:stretch>
        </p:blipFill>
        <p:spPr bwMode="auto">
          <a:xfrm>
            <a:off x="2533650" y="3143248"/>
            <a:ext cx="4038600" cy="3032125"/>
          </a:xfrm>
          <a:prstGeom prst="rect">
            <a:avLst/>
          </a:prstGeom>
          <a:noFill/>
          <a:ln w="9525">
            <a:noFill/>
            <a:miter lim="800000"/>
            <a:headEnd/>
            <a:tailEnd/>
          </a:ln>
        </p:spPr>
      </p:pic>
      <p:sp>
        <p:nvSpPr>
          <p:cNvPr id="5" name="Rectangle 4"/>
          <p:cNvSpPr/>
          <p:nvPr/>
        </p:nvSpPr>
        <p:spPr>
          <a:xfrm>
            <a:off x="4643438" y="4286255"/>
            <a:ext cx="1428760" cy="642942"/>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0800000">
            <a:off x="6072198" y="4572007"/>
            <a:ext cx="1000132"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00892" y="4429131"/>
            <a:ext cx="1428760" cy="307777"/>
          </a:xfrm>
          <a:prstGeom prst="rect">
            <a:avLst/>
          </a:prstGeom>
          <a:noFill/>
        </p:spPr>
        <p:txBody>
          <a:bodyPr wrap="square" rtlCol="0">
            <a:spAutoFit/>
          </a:bodyPr>
          <a:lstStyle/>
          <a:p>
            <a:r>
              <a:rPr lang="en-US" sz="1400" dirty="0" smtClean="0"/>
              <a:t>co-clustering</a:t>
            </a:r>
            <a:endParaRPr lang="en-US" sz="1400" dirty="0"/>
          </a:p>
        </p:txBody>
      </p:sp>
      <p:sp>
        <p:nvSpPr>
          <p:cNvPr id="10" name="Rectangle 9"/>
          <p:cNvSpPr/>
          <p:nvPr/>
        </p:nvSpPr>
        <p:spPr>
          <a:xfrm>
            <a:off x="3000364" y="4286255"/>
            <a:ext cx="1428760" cy="642942"/>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7224" y="4407106"/>
            <a:ext cx="1143008" cy="307777"/>
          </a:xfrm>
          <a:prstGeom prst="rect">
            <a:avLst/>
          </a:prstGeom>
          <a:noFill/>
        </p:spPr>
        <p:txBody>
          <a:bodyPr wrap="square" rtlCol="0">
            <a:spAutoFit/>
          </a:bodyPr>
          <a:lstStyle/>
          <a:p>
            <a:r>
              <a:rPr lang="en-US" sz="1400" dirty="0" smtClean="0"/>
              <a:t>co-clustering</a:t>
            </a:r>
            <a:endParaRPr lang="en-US" sz="1400" dirty="0"/>
          </a:p>
        </p:txBody>
      </p:sp>
      <p:cxnSp>
        <p:nvCxnSpPr>
          <p:cNvPr id="12" name="Straight Arrow Connector 11"/>
          <p:cNvCxnSpPr>
            <a:stCxn id="11" idx="3"/>
          </p:cNvCxnSpPr>
          <p:nvPr/>
        </p:nvCxnSpPr>
        <p:spPr>
          <a:xfrm>
            <a:off x="2000232" y="4560995"/>
            <a:ext cx="1000132" cy="110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 Function</a:t>
            </a:r>
            <a:endParaRPr lang="en-US" dirty="0"/>
          </a:p>
        </p:txBody>
      </p:sp>
      <p:sp>
        <p:nvSpPr>
          <p:cNvPr id="2" name="Content Placeholder 1"/>
          <p:cNvSpPr>
            <a:spLocks noGrp="1"/>
          </p:cNvSpPr>
          <p:nvPr>
            <p:ph sz="quarter" idx="1"/>
          </p:nvPr>
        </p:nvSpPr>
        <p:spPr/>
        <p:txBody>
          <a:bodyPr/>
          <a:lstStyle/>
          <a:p>
            <a:r>
              <a:rPr lang="en-US" altLang="zh-CN" dirty="0" smtClean="0"/>
              <a:t>Notations</a:t>
            </a:r>
            <a:endParaRPr lang="en-US" altLang="zh-CN" dirty="0" smtClean="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 = {</a:t>
            </a:r>
            <a:r>
              <a:rPr lang="en-US" altLang="zh-CN"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 . . , </a:t>
            </a:r>
            <a:r>
              <a:rPr lang="en-US" altLang="zh-CN" i="1" dirty="0" err="1" smtClean="0">
                <a:latin typeface="Times New Roman" pitchFamily="18" charset="0"/>
                <a:cs typeface="Times New Roman" pitchFamily="18" charset="0"/>
              </a:rPr>
              <a:t>x</a:t>
            </a:r>
            <a:r>
              <a:rPr lang="en-US" altLang="zh-CN" i="1" baseline="-25000" dirty="0" err="1"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 </a:t>
            </a:r>
            <a:r>
              <a:rPr lang="en-US" altLang="zh-CN" dirty="0" smtClean="0"/>
              <a:t>and </a:t>
            </a:r>
            <a:r>
              <a:rPr lang="en-US" altLang="zh-CN" i="1" dirty="0" smtClean="0">
                <a:latin typeface="Times New Roman" pitchFamily="18" charset="0"/>
                <a:cs typeface="Times New Roman" pitchFamily="18" charset="0"/>
              </a:rPr>
              <a:t>Y</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 . . , </a:t>
            </a:r>
            <a:r>
              <a:rPr lang="en-US" altLang="zh-CN" i="1" dirty="0" err="1" smtClean="0">
                <a:latin typeface="Times New Roman" pitchFamily="18" charset="0"/>
                <a:cs typeface="Times New Roman" pitchFamily="18" charset="0"/>
              </a:rPr>
              <a:t>y</a:t>
            </a:r>
            <a:r>
              <a:rPr lang="en-US" altLang="zh-CN" i="1" baseline="-25000" dirty="0" err="1" smtClean="0">
                <a:latin typeface="Times New Roman" pitchFamily="18" charset="0"/>
                <a:cs typeface="Times New Roman" pitchFamily="18" charset="0"/>
              </a:rPr>
              <a:t>m</a:t>
            </a:r>
            <a:r>
              <a:rPr lang="en-US" altLang="zh-CN" dirty="0" smtClean="0">
                <a:latin typeface="Times New Roman" pitchFamily="18" charset="0"/>
                <a:cs typeface="Times New Roman" pitchFamily="18" charset="0"/>
              </a:rPr>
              <a:t>} </a:t>
            </a:r>
            <a:r>
              <a:rPr lang="en-US" altLang="zh-CN" dirty="0" smtClean="0"/>
              <a:t>: </a:t>
            </a:r>
            <a:r>
              <a:rPr lang="en-US" altLang="zh-CN" i="1" dirty="0" smtClean="0">
                <a:latin typeface="Times New Roman" pitchFamily="18" charset="0"/>
                <a:cs typeface="Times New Roman" pitchFamily="18" charset="0"/>
              </a:rPr>
              <a:t>X</a:t>
            </a:r>
            <a:r>
              <a:rPr lang="en-US" altLang="zh-CN" dirty="0" smtClean="0"/>
              <a:t> and </a:t>
            </a:r>
            <a:r>
              <a:rPr lang="en-US" altLang="zh-CN" i="1" dirty="0" smtClean="0">
                <a:latin typeface="Times New Roman" pitchFamily="18" charset="0"/>
                <a:cs typeface="Times New Roman" pitchFamily="18" charset="0"/>
              </a:rPr>
              <a:t>Y</a:t>
            </a:r>
            <a:r>
              <a:rPr lang="en-US" altLang="zh-CN" dirty="0" smtClean="0"/>
              <a:t> correspond to the target and auxiliary data. </a:t>
            </a:r>
          </a:p>
          <a:p>
            <a:pPr lvl="1"/>
            <a:r>
              <a:rPr lang="en-US" altLang="zh-CN" i="1" dirty="0" smtClean="0">
                <a:latin typeface="Times New Roman" pitchFamily="18" charset="0"/>
                <a:cs typeface="Times New Roman" pitchFamily="18" charset="0"/>
              </a:rPr>
              <a:t>Z</a:t>
            </a:r>
            <a:r>
              <a:rPr lang="en-US" altLang="zh-CN" dirty="0" smtClean="0">
                <a:latin typeface="Times New Roman" pitchFamily="18" charset="0"/>
                <a:cs typeface="Times New Roman" pitchFamily="18" charset="0"/>
              </a:rPr>
              <a:t> = {</a:t>
            </a:r>
            <a:r>
              <a:rPr lang="en-US" altLang="zh-CN" i="1" dirty="0" smtClean="0">
                <a:latin typeface="Times New Roman" pitchFamily="18" charset="0"/>
                <a:cs typeface="Times New Roman" pitchFamily="18" charset="0"/>
              </a:rPr>
              <a:t>z</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 . . , </a:t>
            </a:r>
            <a:r>
              <a:rPr lang="en-US" altLang="zh-CN" i="1" dirty="0" err="1" smtClean="0">
                <a:latin typeface="Times New Roman" pitchFamily="18" charset="0"/>
                <a:cs typeface="Times New Roman" pitchFamily="18" charset="0"/>
              </a:rPr>
              <a:t>z</a:t>
            </a:r>
            <a:r>
              <a:rPr lang="en-US" altLang="zh-CN" i="1" baseline="-25000" dirty="0" err="1"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 </a:t>
            </a:r>
            <a:r>
              <a:rPr lang="en-US" altLang="zh-CN" dirty="0" smtClean="0"/>
              <a:t>corresponds to the feature space of both target and auxiliary data.</a:t>
            </a:r>
          </a:p>
          <a:p>
            <a:pPr lvl="1"/>
            <a:r>
              <a:rPr lang="en-US" altLang="zh-CN" i="1" dirty="0" smtClean="0"/>
              <a:t>                </a:t>
            </a:r>
            <a:r>
              <a:rPr lang="en-US" altLang="zh-CN" dirty="0" smtClean="0"/>
              <a:t>  represent the </a:t>
            </a:r>
            <a:r>
              <a:rPr lang="en-US" altLang="zh-CN" dirty="0" err="1" smtClean="0"/>
              <a:t>clusterings</a:t>
            </a:r>
            <a:r>
              <a:rPr lang="en-US" altLang="zh-CN" dirty="0" smtClean="0"/>
              <a:t> on </a:t>
            </a:r>
            <a:r>
              <a:rPr lang="en-US" altLang="zh-CN" i="1" dirty="0" smtClean="0">
                <a:latin typeface="Times New Roman" pitchFamily="18" charset="0"/>
                <a:cs typeface="Times New Roman" pitchFamily="18" charset="0"/>
              </a:rPr>
              <a:t>X</a:t>
            </a:r>
            <a:r>
              <a:rPr lang="en-US" altLang="zh-CN" dirty="0" smtClean="0"/>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Y</a:t>
            </a:r>
            <a:r>
              <a:rPr lang="en-US" altLang="zh-CN" dirty="0" smtClean="0">
                <a:latin typeface="Times New Roman" pitchFamily="18" charset="0"/>
                <a:cs typeface="Times New Roman" pitchFamily="18" charset="0"/>
              </a:rPr>
              <a:t> </a:t>
            </a:r>
            <a:r>
              <a:rPr lang="en-US" altLang="zh-CN" dirty="0" smtClean="0"/>
              <a:t>and </a:t>
            </a:r>
            <a:r>
              <a:rPr lang="en-US" altLang="zh-CN" i="1" dirty="0" smtClean="0">
                <a:latin typeface="Times New Roman" pitchFamily="18" charset="0"/>
                <a:cs typeface="Times New Roman" pitchFamily="18" charset="0"/>
              </a:rPr>
              <a:t>Z</a:t>
            </a:r>
          </a:p>
          <a:p>
            <a:r>
              <a:rPr lang="en-US" altLang="zh-CN" dirty="0" smtClean="0"/>
              <a:t>Object function for self-taught clustering: </a:t>
            </a:r>
          </a:p>
        </p:txBody>
      </p:sp>
      <p:pic>
        <p:nvPicPr>
          <p:cNvPr id="20" name="Picture 4"/>
          <p:cNvPicPr>
            <a:picLocks noChangeAspect="1" noChangeArrowheads="1"/>
          </p:cNvPicPr>
          <p:nvPr/>
        </p:nvPicPr>
        <p:blipFill>
          <a:blip r:embed="rId3"/>
          <a:srcRect/>
          <a:stretch>
            <a:fillRect/>
          </a:stretch>
        </p:blipFill>
        <p:spPr bwMode="auto">
          <a:xfrm>
            <a:off x="1071538" y="3286124"/>
            <a:ext cx="1398587" cy="333375"/>
          </a:xfrm>
          <a:prstGeom prst="rect">
            <a:avLst/>
          </a:prstGeom>
          <a:noFill/>
          <a:ln w="9525">
            <a:noFill/>
            <a:miter lim="800000"/>
            <a:headEnd/>
            <a:tailEnd/>
          </a:ln>
        </p:spPr>
      </p:pic>
      <p:pic>
        <p:nvPicPr>
          <p:cNvPr id="21" name="Picture 5"/>
          <p:cNvPicPr>
            <a:picLocks noChangeAspect="1" noChangeArrowheads="1"/>
          </p:cNvPicPr>
          <p:nvPr/>
        </p:nvPicPr>
        <p:blipFill>
          <a:blip r:embed="rId4"/>
          <a:srcRect/>
          <a:stretch>
            <a:fillRect/>
          </a:stretch>
        </p:blipFill>
        <p:spPr bwMode="auto">
          <a:xfrm>
            <a:off x="2000250" y="4514850"/>
            <a:ext cx="5200650" cy="557213"/>
          </a:xfrm>
          <a:prstGeom prst="rect">
            <a:avLst/>
          </a:prstGeom>
          <a:noFill/>
          <a:ln w="9525">
            <a:noFill/>
            <a:miter lim="800000"/>
            <a:headEnd/>
            <a:tailEnd/>
          </a:ln>
        </p:spPr>
      </p:pic>
      <p:sp>
        <p:nvSpPr>
          <p:cNvPr id="22" name="Rectangle 21"/>
          <p:cNvSpPr/>
          <p:nvPr/>
        </p:nvSpPr>
        <p:spPr>
          <a:xfrm>
            <a:off x="2571750" y="4572000"/>
            <a:ext cx="2071688" cy="428625"/>
          </a:xfrm>
          <a:prstGeom prst="rect">
            <a:avLst/>
          </a:prstGeom>
          <a:noFill/>
          <a:ln w="19050" cmpd="sng">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Rectangle 22"/>
          <p:cNvSpPr/>
          <p:nvPr/>
        </p:nvSpPr>
        <p:spPr>
          <a:xfrm>
            <a:off x="5072063" y="4572000"/>
            <a:ext cx="2071687" cy="428625"/>
          </a:xfrm>
          <a:prstGeom prst="rect">
            <a:avLst/>
          </a:prstGeom>
          <a:noFill/>
          <a:ln w="19050" cmpd="sng">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4" name="Straight Arrow Connector 23"/>
          <p:cNvCxnSpPr>
            <a:stCxn id="22" idx="2"/>
          </p:cNvCxnSpPr>
          <p:nvPr/>
        </p:nvCxnSpPr>
        <p:spPr>
          <a:xfrm rot="16200000" flipH="1">
            <a:off x="3982244" y="4625181"/>
            <a:ext cx="428625" cy="1179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p:cNvCxnSpPr>
          <p:nvPr/>
        </p:nvCxnSpPr>
        <p:spPr>
          <a:xfrm rot="5400000">
            <a:off x="5233194" y="4553744"/>
            <a:ext cx="428625" cy="13223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2857500" y="5357813"/>
            <a:ext cx="4143375" cy="646331"/>
          </a:xfrm>
          <a:prstGeom prst="rect">
            <a:avLst/>
          </a:prstGeom>
          <a:noFill/>
          <a:ln w="9525">
            <a:noFill/>
            <a:miter lim="800000"/>
            <a:headEnd/>
            <a:tailEnd/>
          </a:ln>
        </p:spPr>
        <p:txBody>
          <a:bodyPr>
            <a:spAutoFit/>
          </a:bodyPr>
          <a:lstStyle/>
          <a:p>
            <a:r>
              <a:rPr lang="en-US" altLang="zh-CN" dirty="0">
                <a:latin typeface="Georgia" pitchFamily="18" charset="0"/>
                <a:ea typeface="方正舒体" pitchFamily="2" charset="-122"/>
              </a:rPr>
              <a:t>Information Theoretic </a:t>
            </a:r>
            <a:r>
              <a:rPr lang="en-US" altLang="zh-CN" dirty="0" smtClean="0">
                <a:latin typeface="Georgia" pitchFamily="18" charset="0"/>
                <a:ea typeface="方正舒体" pitchFamily="2" charset="-122"/>
              </a:rPr>
              <a:t>Co-clustering (</a:t>
            </a:r>
            <a:r>
              <a:rPr lang="en-US" altLang="zh-CN" dirty="0" err="1" smtClean="0">
                <a:latin typeface="Georgia" pitchFamily="18" charset="0"/>
                <a:ea typeface="方正舒体" pitchFamily="2" charset="-122"/>
              </a:rPr>
              <a:t>Dhillon</a:t>
            </a:r>
            <a:r>
              <a:rPr lang="en-US" altLang="zh-CN" dirty="0" smtClean="0">
                <a:latin typeface="Georgia" pitchFamily="18" charset="0"/>
                <a:ea typeface="方正舒体" pitchFamily="2" charset="-122"/>
              </a:rPr>
              <a:t> et al., KDD 2003)</a:t>
            </a:r>
            <a:endParaRPr lang="zh-CN" altLang="en-US" dirty="0">
              <a:latin typeface="Georgia" pitchFamily="18" charset="0"/>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Optimization</a:t>
            </a:r>
            <a:endParaRPr lang="en-US" dirty="0"/>
          </a:p>
        </p:txBody>
      </p:sp>
      <p:sp>
        <p:nvSpPr>
          <p:cNvPr id="2" name="Content Placeholder 1"/>
          <p:cNvSpPr>
            <a:spLocks noGrp="1"/>
          </p:cNvSpPr>
          <p:nvPr>
            <p:ph sz="quarter" idx="1"/>
          </p:nvPr>
        </p:nvSpPr>
        <p:spPr/>
        <p:txBody>
          <a:bodyPr/>
          <a:lstStyle/>
          <a:p>
            <a:endParaRPr lang="en-US" dirty="0"/>
          </a:p>
        </p:txBody>
      </p:sp>
      <p:pic>
        <p:nvPicPr>
          <p:cNvPr id="7171" name="Picture 3"/>
          <p:cNvPicPr>
            <a:picLocks noChangeAspect="1" noChangeArrowheads="1"/>
          </p:cNvPicPr>
          <p:nvPr/>
        </p:nvPicPr>
        <p:blipFill>
          <a:blip r:embed="rId3"/>
          <a:srcRect/>
          <a:stretch>
            <a:fillRect/>
          </a:stretch>
        </p:blipFill>
        <p:spPr bwMode="auto">
          <a:xfrm>
            <a:off x="200024" y="3143248"/>
            <a:ext cx="4229100" cy="15621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4581555" y="3109922"/>
            <a:ext cx="4276725" cy="16764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2071688" y="1643050"/>
            <a:ext cx="5000625" cy="790575"/>
          </a:xfrm>
          <a:prstGeom prst="rect">
            <a:avLst/>
          </a:prstGeom>
          <a:noFill/>
          <a:ln w="9525">
            <a:noFill/>
            <a:miter lim="800000"/>
            <a:headEnd/>
            <a:tailEnd/>
          </a:ln>
          <a:effectLst/>
        </p:spPr>
      </p:pic>
      <p:cxnSp>
        <p:nvCxnSpPr>
          <p:cNvPr id="10" name="Straight Arrow Connector 9"/>
          <p:cNvCxnSpPr/>
          <p:nvPr/>
        </p:nvCxnSpPr>
        <p:spPr>
          <a:xfrm rot="10800000" flipV="1">
            <a:off x="1285852" y="2357430"/>
            <a:ext cx="2500330" cy="7858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429256" y="2500306"/>
            <a:ext cx="785818" cy="50006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5984" y="4071942"/>
            <a:ext cx="2143140" cy="500066"/>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2"/>
          </p:cNvCxnSpPr>
          <p:nvPr/>
        </p:nvCxnSpPr>
        <p:spPr>
          <a:xfrm rot="5400000">
            <a:off x="3143240" y="4786322"/>
            <a:ext cx="42862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571736" y="5000636"/>
            <a:ext cx="3286148" cy="646331"/>
            <a:chOff x="2571736" y="5000636"/>
            <a:chExt cx="3286148" cy="646331"/>
          </a:xfrm>
        </p:grpSpPr>
        <p:grpSp>
          <p:nvGrpSpPr>
            <p:cNvPr id="15" name="Group 14"/>
            <p:cNvGrpSpPr/>
            <p:nvPr/>
          </p:nvGrpSpPr>
          <p:grpSpPr>
            <a:xfrm>
              <a:off x="2571736" y="5000636"/>
              <a:ext cx="3286148" cy="646331"/>
              <a:chOff x="2571736" y="5000636"/>
              <a:chExt cx="3286148" cy="646331"/>
            </a:xfrm>
          </p:grpSpPr>
          <p:sp>
            <p:nvSpPr>
              <p:cNvPr id="17" name="TextBox 16"/>
              <p:cNvSpPr txBox="1"/>
              <p:nvPr/>
            </p:nvSpPr>
            <p:spPr>
              <a:xfrm>
                <a:off x="2571736" y="5000636"/>
                <a:ext cx="3286148" cy="646331"/>
              </a:xfrm>
              <a:prstGeom prst="rect">
                <a:avLst/>
              </a:prstGeom>
              <a:noFill/>
            </p:spPr>
            <p:txBody>
              <a:bodyPr wrap="square" rtlCol="0">
                <a:spAutoFit/>
              </a:bodyPr>
              <a:lstStyle/>
              <a:p>
                <a:r>
                  <a:rPr lang="en-US" dirty="0" smtClean="0"/>
                  <a:t>choose the best    for </a:t>
                </a:r>
                <a:r>
                  <a:rPr lang="en-US" i="1" dirty="0" smtClean="0">
                    <a:latin typeface="Times New Roman" pitchFamily="18" charset="0"/>
                    <a:cs typeface="Times New Roman" pitchFamily="18" charset="0"/>
                  </a:rPr>
                  <a:t>z</a:t>
                </a:r>
                <a:r>
                  <a:rPr lang="en-US" dirty="0" smtClean="0"/>
                  <a:t> to minimize</a:t>
                </a:r>
                <a:endParaRPr lang="en-US" dirty="0">
                  <a:solidFill>
                    <a:srgbClr val="FF0000"/>
                  </a:solidFill>
                </a:endParaRPr>
              </a:p>
            </p:txBody>
          </p:sp>
          <p:pic>
            <p:nvPicPr>
              <p:cNvPr id="7175" name="Picture 7"/>
              <p:cNvPicPr>
                <a:picLocks noChangeAspect="1" noChangeArrowheads="1"/>
              </p:cNvPicPr>
              <p:nvPr/>
            </p:nvPicPr>
            <p:blipFill>
              <a:blip r:embed="rId6"/>
              <a:srcRect/>
              <a:stretch>
                <a:fillRect/>
              </a:stretch>
            </p:blipFill>
            <p:spPr bwMode="auto">
              <a:xfrm>
                <a:off x="4214810" y="5072074"/>
                <a:ext cx="142875" cy="219075"/>
              </a:xfrm>
              <a:prstGeom prst="rect">
                <a:avLst/>
              </a:prstGeom>
              <a:noFill/>
              <a:ln w="9525">
                <a:noFill/>
                <a:miter lim="800000"/>
                <a:headEnd/>
                <a:tailEnd/>
              </a:ln>
              <a:effectLst/>
            </p:spPr>
          </p:pic>
        </p:grpSp>
        <p:pic>
          <p:nvPicPr>
            <p:cNvPr id="2051" name="Picture 3"/>
            <p:cNvPicPr>
              <a:picLocks noChangeAspect="1" noChangeArrowheads="1"/>
            </p:cNvPicPr>
            <p:nvPr/>
          </p:nvPicPr>
          <p:blipFill>
            <a:blip r:embed="rId7"/>
            <a:srcRect/>
            <a:stretch>
              <a:fillRect/>
            </a:stretch>
          </p:blipFill>
          <p:spPr bwMode="auto">
            <a:xfrm>
              <a:off x="3571868" y="5357826"/>
              <a:ext cx="1685925" cy="276225"/>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par>
                          <p:cTn id="11" fill="hold">
                            <p:stCondLst>
                              <p:cond delay="500"/>
                            </p:stCondLst>
                            <p:childTnLst>
                              <p:par>
                                <p:cTn id="12" presetID="8" presetClass="entr" presetSubtype="16" fill="hold" nodeType="afterEffect">
                                  <p:stCondLst>
                                    <p:cond delay="0"/>
                                  </p:stCondLst>
                                  <p:childTnLst>
                                    <p:set>
                                      <p:cBhvr>
                                        <p:cTn id="13" dur="1" fill="hold">
                                          <p:stCondLst>
                                            <p:cond delay="0"/>
                                          </p:stCondLst>
                                        </p:cTn>
                                        <p:tgtEl>
                                          <p:spTgt spid="7171"/>
                                        </p:tgtEl>
                                        <p:attrNameLst>
                                          <p:attrName>style.visibility</p:attrName>
                                        </p:attrNameLst>
                                      </p:cBhvr>
                                      <p:to>
                                        <p:strVal val="visible"/>
                                      </p:to>
                                    </p:set>
                                    <p:animEffect transition="in" filter="diamond(in)">
                                      <p:cBhvr>
                                        <p:cTn id="14" dur="500"/>
                                        <p:tgtEl>
                                          <p:spTgt spid="7171"/>
                                        </p:tgtEl>
                                      </p:cBhvr>
                                    </p:animEffect>
                                  </p:childTnLst>
                                </p:cTn>
                              </p:par>
                              <p:par>
                                <p:cTn id="15" presetID="8" presetClass="entr" presetSubtype="16" fill="hold" nodeType="with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diamond(in)">
                                      <p:cBhvr>
                                        <p:cTn id="17" dur="500"/>
                                        <p:tgtEl>
                                          <p:spTgt spid="717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par>
                                <p:cTn id="23" presetID="5" presetClass="entr" presetSubtype="1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heckerboard(across)">
                                      <p:cBhvr>
                                        <p:cTn id="25" dur="500"/>
                                        <p:tgtEl>
                                          <p:spTgt spid="16"/>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Motivation</a:t>
            </a:r>
          </a:p>
          <a:p>
            <a:endParaRPr lang="en-US" dirty="0" smtClean="0"/>
          </a:p>
          <a:p>
            <a:r>
              <a:rPr lang="en-US" dirty="0" smtClean="0"/>
              <a:t>Self-taught Clustering</a:t>
            </a:r>
          </a:p>
          <a:p>
            <a:pPr lvl="1"/>
            <a:r>
              <a:rPr lang="en-US" dirty="0" smtClean="0"/>
              <a:t>Transfer Unsupervised Learning</a:t>
            </a:r>
          </a:p>
          <a:p>
            <a:endParaRPr lang="en-US" dirty="0" smtClean="0"/>
          </a:p>
          <a:p>
            <a:r>
              <a:rPr lang="en-US" dirty="0" smtClean="0"/>
              <a:t>Algorithm</a:t>
            </a:r>
          </a:p>
          <a:p>
            <a:endParaRPr lang="en-US" dirty="0" smtClean="0"/>
          </a:p>
          <a:p>
            <a:r>
              <a:rPr lang="en-US" dirty="0" smtClean="0"/>
              <a:t>Experiments</a:t>
            </a:r>
          </a:p>
          <a:p>
            <a:endParaRPr lang="en-US" dirty="0" smtClean="0"/>
          </a:p>
          <a:p>
            <a:r>
              <a:rPr lang="en-US" dirty="0" smtClean="0"/>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sz="quarter" idx="1"/>
          </p:nvPr>
        </p:nvSpPr>
        <p:spPr/>
        <p:txBody>
          <a:bodyPr/>
          <a:lstStyle/>
          <a:p>
            <a:r>
              <a:rPr lang="en-US" dirty="0" smtClean="0"/>
              <a:t>Clustering functions (</a:t>
            </a:r>
            <a:r>
              <a:rPr lang="en-US" dirty="0" smtClean="0">
                <a:solidFill>
                  <a:srgbClr val="FF0000"/>
                </a:solidFill>
              </a:rPr>
              <a:t>iteratively</a:t>
            </a:r>
            <a:r>
              <a:rPr lang="en-US" dirty="0" smtClean="0"/>
              <a:t>)</a:t>
            </a:r>
            <a:endParaRPr lang="en-US" dirty="0"/>
          </a:p>
        </p:txBody>
      </p:sp>
      <p:pic>
        <p:nvPicPr>
          <p:cNvPr id="1026" name="Picture 2"/>
          <p:cNvPicPr>
            <a:picLocks noChangeAspect="1" noChangeArrowheads="1"/>
          </p:cNvPicPr>
          <p:nvPr/>
        </p:nvPicPr>
        <p:blipFill>
          <a:blip r:embed="rId3"/>
          <a:srcRect/>
          <a:stretch>
            <a:fillRect/>
          </a:stretch>
        </p:blipFill>
        <p:spPr bwMode="auto">
          <a:xfrm>
            <a:off x="2285984" y="2000240"/>
            <a:ext cx="4271963" cy="6934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357422" y="3143248"/>
            <a:ext cx="4160520" cy="606743"/>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357422" y="4174820"/>
            <a:ext cx="4829175" cy="1040130"/>
          </a:xfrm>
          <a:prstGeom prst="rect">
            <a:avLst/>
          </a:prstGeom>
          <a:noFill/>
          <a:ln w="9525">
            <a:noFill/>
            <a:miter lim="800000"/>
            <a:headEnd/>
            <a:tailEnd/>
          </a:ln>
          <a:effectLst/>
        </p:spPr>
      </p:pic>
      <p:sp>
        <p:nvSpPr>
          <p:cNvPr id="7" name="TextBox 6"/>
          <p:cNvSpPr txBox="1"/>
          <p:nvPr/>
        </p:nvSpPr>
        <p:spPr>
          <a:xfrm>
            <a:off x="857224" y="2071678"/>
            <a:ext cx="1428760" cy="369332"/>
          </a:xfrm>
          <a:prstGeom prst="rect">
            <a:avLst/>
          </a:prstGeom>
          <a:noFill/>
        </p:spPr>
        <p:txBody>
          <a:bodyPr wrap="square" rtlCol="0">
            <a:spAutoFit/>
          </a:bodyPr>
          <a:lstStyle/>
          <a:p>
            <a:r>
              <a:rPr lang="en-US" dirty="0" smtClean="0"/>
              <a:t>target data</a:t>
            </a:r>
            <a:endParaRPr lang="en-US" dirty="0"/>
          </a:p>
        </p:txBody>
      </p:sp>
      <p:sp>
        <p:nvSpPr>
          <p:cNvPr id="8" name="TextBox 7"/>
          <p:cNvSpPr txBox="1"/>
          <p:nvPr/>
        </p:nvSpPr>
        <p:spPr>
          <a:xfrm>
            <a:off x="857224" y="3143248"/>
            <a:ext cx="1428760" cy="369332"/>
          </a:xfrm>
          <a:prstGeom prst="rect">
            <a:avLst/>
          </a:prstGeom>
          <a:noFill/>
        </p:spPr>
        <p:txBody>
          <a:bodyPr wrap="square" rtlCol="0">
            <a:spAutoFit/>
          </a:bodyPr>
          <a:lstStyle/>
          <a:p>
            <a:r>
              <a:rPr lang="en-US" dirty="0" smtClean="0"/>
              <a:t>auxiliary data</a:t>
            </a:r>
            <a:endParaRPr lang="en-US" dirty="0"/>
          </a:p>
        </p:txBody>
      </p:sp>
      <p:sp>
        <p:nvSpPr>
          <p:cNvPr id="9" name="TextBox 8"/>
          <p:cNvSpPr txBox="1"/>
          <p:nvPr/>
        </p:nvSpPr>
        <p:spPr>
          <a:xfrm>
            <a:off x="857224" y="4143380"/>
            <a:ext cx="1428760" cy="369332"/>
          </a:xfrm>
          <a:prstGeom prst="rect">
            <a:avLst/>
          </a:prstGeom>
          <a:noFill/>
        </p:spPr>
        <p:txBody>
          <a:bodyPr wrap="square" rtlCol="0">
            <a:spAutoFit/>
          </a:bodyPr>
          <a:lstStyle/>
          <a:p>
            <a:r>
              <a:rPr lang="en-US" dirty="0" smtClean="0"/>
              <a:t>features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Motivation</a:t>
            </a:r>
          </a:p>
          <a:p>
            <a:endParaRPr lang="en-US" dirty="0" smtClean="0"/>
          </a:p>
          <a:p>
            <a:r>
              <a:rPr lang="en-US" dirty="0" smtClean="0"/>
              <a:t>Self-taught Clustering</a:t>
            </a:r>
          </a:p>
          <a:p>
            <a:pPr lvl="1"/>
            <a:r>
              <a:rPr lang="en-US" dirty="0" smtClean="0"/>
              <a:t>Transfer Unsupervised Learning</a:t>
            </a:r>
          </a:p>
          <a:p>
            <a:endParaRPr lang="en-US" dirty="0" smtClean="0"/>
          </a:p>
          <a:p>
            <a:r>
              <a:rPr lang="en-US" dirty="0" smtClean="0"/>
              <a:t>Algorithm</a:t>
            </a:r>
          </a:p>
          <a:p>
            <a:endParaRPr lang="en-US" dirty="0" smtClean="0"/>
          </a:p>
          <a:p>
            <a:r>
              <a:rPr lang="en-US" dirty="0" smtClean="0">
                <a:solidFill>
                  <a:srgbClr val="FF0000"/>
                </a:solidFill>
              </a:rPr>
              <a:t>Experiments</a:t>
            </a:r>
          </a:p>
          <a:p>
            <a:endParaRPr lang="en-US" dirty="0" smtClean="0"/>
          </a:p>
          <a:p>
            <a:r>
              <a:rPr lang="en-US" dirty="0" smtClean="0"/>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Sets</a:t>
            </a:r>
            <a:endParaRPr lang="en-US" dirty="0"/>
          </a:p>
        </p:txBody>
      </p:sp>
      <p:sp>
        <p:nvSpPr>
          <p:cNvPr id="2" name="Content Placeholder 1"/>
          <p:cNvSpPr>
            <a:spLocks noGrp="1"/>
          </p:cNvSpPr>
          <p:nvPr>
            <p:ph sz="quarter" idx="1"/>
          </p:nvPr>
        </p:nvSpPr>
        <p:spPr/>
        <p:txBody>
          <a:bodyPr>
            <a:normAutofit/>
          </a:bodyPr>
          <a:lstStyle/>
          <a:p>
            <a:r>
              <a:rPr lang="en-US" dirty="0" smtClean="0"/>
              <a:t>Caltech-256 image corpus</a:t>
            </a:r>
          </a:p>
          <a:p>
            <a:pPr lvl="1"/>
            <a:r>
              <a:rPr lang="en-US" dirty="0" smtClean="0"/>
              <a:t>20 categories</a:t>
            </a:r>
          </a:p>
          <a:p>
            <a:pPr lvl="2"/>
            <a:r>
              <a:rPr lang="en-US" dirty="0" smtClean="0"/>
              <a:t>eyeglass, sheet-music, airplane, ostrich, fern, starfish, guitar, laptop, hibiscus, ketch, cake, harp, car-side, tire, frog, </a:t>
            </a:r>
            <a:r>
              <a:rPr lang="en-US" dirty="0" err="1" smtClean="0"/>
              <a:t>cd</a:t>
            </a:r>
            <a:r>
              <a:rPr lang="en-US" dirty="0" smtClean="0"/>
              <a:t>, comet, </a:t>
            </a:r>
            <a:r>
              <a:rPr lang="en-US" dirty="0" err="1" smtClean="0"/>
              <a:t>vcr</a:t>
            </a:r>
            <a:r>
              <a:rPr lang="en-US" dirty="0" smtClean="0"/>
              <a:t>, diamond-ring, and skyscraper</a:t>
            </a:r>
          </a:p>
          <a:p>
            <a:endParaRPr lang="en-US" dirty="0" smtClean="0"/>
          </a:p>
          <a:p>
            <a:r>
              <a:rPr lang="en-US" dirty="0" smtClean="0"/>
              <a:t>For each clustering task, </a:t>
            </a:r>
          </a:p>
          <a:p>
            <a:pPr lvl="1"/>
            <a:r>
              <a:rPr lang="en-US" dirty="0" smtClean="0"/>
              <a:t>The data from the corresponding categories are used as target unlabeled data.</a:t>
            </a:r>
          </a:p>
          <a:p>
            <a:pPr lvl="1"/>
            <a:r>
              <a:rPr lang="en-US" dirty="0" smtClean="0"/>
              <a:t>The data from the remaining categories are used as the auxiliary unlabeled data.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Entropy</a:t>
            </a:r>
          </a:p>
          <a:p>
            <a:pPr lvl="1"/>
            <a:r>
              <a:rPr lang="en-US" dirty="0" smtClean="0"/>
              <a:t>The entropy for a cluster    is defined as</a:t>
            </a:r>
          </a:p>
          <a:p>
            <a:pPr lvl="1"/>
            <a:endParaRPr lang="en-US" dirty="0" smtClean="0"/>
          </a:p>
          <a:p>
            <a:pPr lvl="1"/>
            <a:endParaRPr lang="en-US" dirty="0" smtClean="0"/>
          </a:p>
          <a:p>
            <a:pPr lvl="1"/>
            <a:r>
              <a:rPr lang="en-US" dirty="0" smtClean="0"/>
              <a:t>The total entropy is defined as the weighted sum of the entropy with respect to all the clusters</a:t>
            </a:r>
            <a:endParaRPr lang="en-US" dirty="0"/>
          </a:p>
        </p:txBody>
      </p:sp>
      <p:pic>
        <p:nvPicPr>
          <p:cNvPr id="2051" name="Picture 3"/>
          <p:cNvPicPr>
            <a:picLocks noChangeAspect="1" noChangeArrowheads="1"/>
          </p:cNvPicPr>
          <p:nvPr/>
        </p:nvPicPr>
        <p:blipFill>
          <a:blip r:embed="rId3"/>
          <a:srcRect/>
          <a:stretch>
            <a:fillRect/>
          </a:stretch>
        </p:blipFill>
        <p:spPr bwMode="auto">
          <a:xfrm>
            <a:off x="4000496" y="1774498"/>
            <a:ext cx="274320" cy="29718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US" dirty="0" smtClean="0"/>
              <a:t>Evaluation Criterion</a:t>
            </a:r>
            <a:endParaRPr lang="en-US" dirty="0"/>
          </a:p>
        </p:txBody>
      </p:sp>
      <p:pic>
        <p:nvPicPr>
          <p:cNvPr id="2050" name="Picture 2"/>
          <p:cNvPicPr>
            <a:picLocks noChangeAspect="1" noChangeArrowheads="1"/>
          </p:cNvPicPr>
          <p:nvPr/>
        </p:nvPicPr>
        <p:blipFill>
          <a:blip r:embed="rId4"/>
          <a:srcRect/>
          <a:stretch>
            <a:fillRect/>
          </a:stretch>
        </p:blipFill>
        <p:spPr bwMode="auto">
          <a:xfrm>
            <a:off x="2906090" y="2214554"/>
            <a:ext cx="3451860" cy="7429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428992" y="3857628"/>
            <a:ext cx="2491740" cy="8343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Experimental Results</a:t>
            </a:r>
            <a:endParaRPr lang="en-US" dirty="0"/>
          </a:p>
        </p:txBody>
      </p:sp>
      <p:sp>
        <p:nvSpPr>
          <p:cNvPr id="2" name="Content Placeholder 1"/>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447704" y="1500174"/>
            <a:ext cx="8267700" cy="453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Motivation</a:t>
            </a:r>
          </a:p>
          <a:p>
            <a:endParaRPr lang="en-US" dirty="0" smtClean="0"/>
          </a:p>
          <a:p>
            <a:r>
              <a:rPr lang="en-US" dirty="0" smtClean="0"/>
              <a:t>Self-taught Clustering</a:t>
            </a:r>
          </a:p>
          <a:p>
            <a:pPr lvl="1"/>
            <a:r>
              <a:rPr lang="en-US" dirty="0" smtClean="0"/>
              <a:t>Transfer Unsupervised Learning</a:t>
            </a:r>
          </a:p>
          <a:p>
            <a:endParaRPr lang="en-US" dirty="0" smtClean="0"/>
          </a:p>
          <a:p>
            <a:r>
              <a:rPr lang="en-US" dirty="0" smtClean="0"/>
              <a:t>Algorithm</a:t>
            </a:r>
          </a:p>
          <a:p>
            <a:endParaRPr lang="en-US" dirty="0" smtClean="0"/>
          </a:p>
          <a:p>
            <a:r>
              <a:rPr lang="en-US" dirty="0" smtClean="0"/>
              <a:t>Experiments</a:t>
            </a:r>
          </a:p>
          <a:p>
            <a:endParaRPr lang="en-US" dirty="0" smtClean="0"/>
          </a:p>
          <a:p>
            <a:r>
              <a:rPr lang="en-US" dirty="0" smtClean="0">
                <a:solidFill>
                  <a:srgbClr val="FF0000"/>
                </a:solidFill>
              </a:rPr>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We investigate the </a:t>
            </a:r>
            <a:r>
              <a:rPr lang="en-US" dirty="0" smtClean="0">
                <a:solidFill>
                  <a:srgbClr val="FF0000"/>
                </a:solidFill>
              </a:rPr>
              <a:t>transfer unsupervised learning</a:t>
            </a:r>
            <a:r>
              <a:rPr lang="en-US" dirty="0" smtClean="0"/>
              <a:t> problem, called </a:t>
            </a:r>
            <a:r>
              <a:rPr lang="en-US" dirty="0" smtClean="0">
                <a:solidFill>
                  <a:srgbClr val="FF0000"/>
                </a:solidFill>
              </a:rPr>
              <a:t>self-taught clustering</a:t>
            </a:r>
            <a:r>
              <a:rPr lang="en-US" dirty="0" smtClean="0"/>
              <a:t>.</a:t>
            </a:r>
          </a:p>
          <a:p>
            <a:pPr lvl="1"/>
            <a:r>
              <a:rPr lang="en-US" dirty="0" smtClean="0"/>
              <a:t>Use irrelevant auxiliary unlabeled data to help the target clustering.</a:t>
            </a:r>
          </a:p>
          <a:p>
            <a:pPr lvl="1"/>
            <a:endParaRPr lang="en-US" dirty="0" smtClean="0"/>
          </a:p>
          <a:p>
            <a:r>
              <a:rPr lang="en-US" dirty="0" smtClean="0"/>
              <a:t>We develop a co-clustering based self-taught clustering algorithm.</a:t>
            </a:r>
          </a:p>
          <a:p>
            <a:pPr lvl="1"/>
            <a:r>
              <a:rPr lang="en-US" dirty="0" smtClean="0"/>
              <a:t>Two co-</a:t>
            </a:r>
            <a:r>
              <a:rPr lang="en-US" dirty="0" err="1" smtClean="0"/>
              <a:t>clusterings</a:t>
            </a:r>
            <a:r>
              <a:rPr lang="en-US" dirty="0" smtClean="0"/>
              <a:t> are performed simultaneously between target data and features, and between auxiliary data and features.</a:t>
            </a:r>
          </a:p>
          <a:p>
            <a:pPr lvl="1"/>
            <a:r>
              <a:rPr lang="en-US" dirty="0" smtClean="0"/>
              <a:t>The two co-</a:t>
            </a:r>
            <a:r>
              <a:rPr lang="en-US" dirty="0" err="1" smtClean="0"/>
              <a:t>clusterings</a:t>
            </a:r>
            <a:r>
              <a:rPr lang="en-US" dirty="0" smtClean="0"/>
              <a:t> share a common feature clustering.</a:t>
            </a:r>
          </a:p>
          <a:p>
            <a:pPr lvl="1"/>
            <a:endParaRPr lang="en-US" dirty="0" smtClean="0"/>
          </a:p>
          <a:p>
            <a:r>
              <a:rPr lang="en-US" dirty="0" smtClean="0"/>
              <a:t>The experiments show that our algorithm can improve clustering performance using irrelevant auxiliary unlabeled data.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a:t>
            </a:r>
            <a:endParaRPr lang="en-US" dirty="0"/>
          </a:p>
        </p:txBody>
      </p:sp>
      <p:sp>
        <p:nvSpPr>
          <p:cNvPr id="2" name="Content Placeholder 1"/>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solidFill>
                  <a:srgbClr val="FF0000"/>
                </a:solidFill>
              </a:rPr>
              <a:t>Motivation</a:t>
            </a:r>
          </a:p>
          <a:p>
            <a:endParaRPr lang="en-US" dirty="0" smtClean="0"/>
          </a:p>
          <a:p>
            <a:r>
              <a:rPr lang="en-US" dirty="0" smtClean="0"/>
              <a:t>Self-taught Clustering</a:t>
            </a:r>
          </a:p>
          <a:p>
            <a:pPr lvl="1"/>
            <a:r>
              <a:rPr lang="en-US" dirty="0" smtClean="0"/>
              <a:t>Transfer Unsupervised Learning</a:t>
            </a:r>
          </a:p>
          <a:p>
            <a:endParaRPr lang="en-US" dirty="0" smtClean="0"/>
          </a:p>
          <a:p>
            <a:r>
              <a:rPr lang="en-US" dirty="0" smtClean="0"/>
              <a:t>Algorithm</a:t>
            </a:r>
          </a:p>
          <a:p>
            <a:endParaRPr lang="en-US" dirty="0" smtClean="0"/>
          </a:p>
          <a:p>
            <a:r>
              <a:rPr lang="en-US" dirty="0" smtClean="0"/>
              <a:t>Experiments</a:t>
            </a:r>
          </a:p>
          <a:p>
            <a:endParaRPr lang="en-US" dirty="0" smtClean="0"/>
          </a:p>
          <a:p>
            <a:r>
              <a:rPr lang="en-US" dirty="0" smtClean="0"/>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sz="quarter" idx="1"/>
          </p:nvPr>
        </p:nvSpPr>
        <p:spPr/>
        <p:txBody>
          <a:bodyPr/>
          <a:lstStyle/>
          <a:p>
            <a:endParaRPr lang="en-US" dirty="0"/>
          </a:p>
        </p:txBody>
      </p:sp>
      <p:pic>
        <p:nvPicPr>
          <p:cNvPr id="1028" name="Picture 4"/>
          <p:cNvPicPr>
            <a:picLocks noChangeAspect="1" noChangeArrowheads="1"/>
          </p:cNvPicPr>
          <p:nvPr/>
        </p:nvPicPr>
        <p:blipFill>
          <a:blip r:embed="rId4"/>
          <a:srcRect/>
          <a:stretch>
            <a:fillRect/>
          </a:stretch>
        </p:blipFill>
        <p:spPr bwMode="auto">
          <a:xfrm>
            <a:off x="2786050" y="2000240"/>
            <a:ext cx="3514725" cy="2981325"/>
          </a:xfrm>
          <a:prstGeom prst="rect">
            <a:avLst/>
          </a:prstGeom>
          <a:noFill/>
          <a:ln w="9525">
            <a:noFill/>
            <a:miter lim="800000"/>
            <a:headEnd/>
            <a:tailEnd/>
          </a:ln>
          <a:effectLst/>
        </p:spPr>
      </p:pic>
      <p:sp>
        <p:nvSpPr>
          <p:cNvPr id="7" name="Oval 6"/>
          <p:cNvSpPr/>
          <p:nvPr/>
        </p:nvSpPr>
        <p:spPr>
          <a:xfrm>
            <a:off x="2571736" y="1714488"/>
            <a:ext cx="2071702" cy="2000264"/>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14876" y="1785926"/>
            <a:ext cx="1785950" cy="1785950"/>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3857620" y="3488121"/>
            <a:ext cx="1714512" cy="1655391"/>
          </a:xfrm>
          <a:prstGeom prst="ellipse">
            <a:avLst/>
          </a:prstGeom>
          <a:solidFill>
            <a:srgbClr val="00206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57422" y="5286388"/>
            <a:ext cx="5929354" cy="369332"/>
          </a:xfrm>
          <a:prstGeom prst="rect">
            <a:avLst/>
          </a:prstGeom>
          <a:noFill/>
        </p:spPr>
        <p:txBody>
          <a:bodyPr wrap="square" rtlCol="0">
            <a:spAutoFit/>
          </a:bodyPr>
          <a:lstStyle/>
          <a:p>
            <a:r>
              <a:rPr lang="en-US" dirty="0" smtClean="0"/>
              <a:t>Clustering relies on the sufficiency of data?</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heckerboard(across)">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the data are sparse, …</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2714612" y="2071678"/>
            <a:ext cx="3514725" cy="2886075"/>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2714612" y="2000240"/>
            <a:ext cx="3514725" cy="29813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Can sparse data be clustered well? </a:t>
            </a:r>
            <a:endParaRPr lang="en-US" dirty="0"/>
          </a:p>
        </p:txBody>
      </p:sp>
      <p:sp>
        <p:nvSpPr>
          <p:cNvPr id="2" name="Content Placeholder 1"/>
          <p:cNvSpPr>
            <a:spLocks noGrp="1"/>
          </p:cNvSpPr>
          <p:nvPr>
            <p:ph sz="quarter" idx="1"/>
          </p:nvPr>
        </p:nvSpPr>
        <p:spPr/>
        <p:txBody>
          <a:bodyPr/>
          <a:lstStyle/>
          <a:p>
            <a:r>
              <a:rPr lang="en-US" dirty="0" smtClean="0"/>
              <a:t>Sometimes, it is possible.</a:t>
            </a:r>
            <a:endParaRPr lang="en-US" dirty="0"/>
          </a:p>
        </p:txBody>
      </p:sp>
      <p:pic>
        <p:nvPicPr>
          <p:cNvPr id="3074" name="Picture 2"/>
          <p:cNvPicPr>
            <a:picLocks noChangeAspect="1" noChangeArrowheads="1"/>
          </p:cNvPicPr>
          <p:nvPr/>
        </p:nvPicPr>
        <p:blipFill>
          <a:blip r:embed="rId3"/>
          <a:srcRect/>
          <a:stretch>
            <a:fillRect/>
          </a:stretch>
        </p:blipFill>
        <p:spPr bwMode="auto">
          <a:xfrm>
            <a:off x="2000232" y="2143116"/>
            <a:ext cx="5210175" cy="4133850"/>
          </a:xfrm>
          <a:prstGeom prst="rect">
            <a:avLst/>
          </a:prstGeom>
          <a:noFill/>
          <a:ln w="9525">
            <a:noFill/>
            <a:miter lim="800000"/>
            <a:headEnd/>
            <a:tailEnd/>
          </a:ln>
          <a:effectLst/>
        </p:spPr>
      </p:pic>
      <p:sp>
        <p:nvSpPr>
          <p:cNvPr id="5" name="Oval 4"/>
          <p:cNvSpPr>
            <a:spLocks noChangeAspect="1"/>
          </p:cNvSpPr>
          <p:nvPr/>
        </p:nvSpPr>
        <p:spPr>
          <a:xfrm>
            <a:off x="1857356" y="2559427"/>
            <a:ext cx="1714512" cy="1655391"/>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86446" y="1785926"/>
            <a:ext cx="1785950" cy="1785950"/>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286248" y="4774005"/>
            <a:ext cx="1714512" cy="1655391"/>
          </a:xfrm>
          <a:prstGeom prst="ellipse">
            <a:avLst/>
          </a:prstGeom>
          <a:solidFill>
            <a:srgbClr val="00206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00562" y="3857628"/>
            <a:ext cx="4357718" cy="707886"/>
          </a:xfrm>
          <a:prstGeom prst="rect">
            <a:avLst/>
          </a:prstGeom>
          <a:noFill/>
        </p:spPr>
        <p:txBody>
          <a:bodyPr wrap="square" rtlCol="0">
            <a:spAutoFit/>
          </a:bodyPr>
          <a:lstStyle/>
          <a:p>
            <a:r>
              <a:rPr lang="en-US" sz="2000" dirty="0" smtClean="0"/>
              <a:t>A good data representation can make the clustering much easier.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heel(4)">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428596" y="2976563"/>
            <a:ext cx="3154680" cy="723900"/>
          </a:xfrm>
          <a:prstGeom prst="rect">
            <a:avLst/>
          </a:prstGeom>
          <a:noFill/>
          <a:ln w="9525">
            <a:noFill/>
            <a:miter lim="800000"/>
            <a:headEnd/>
            <a:tailEnd/>
          </a:ln>
          <a:effectLst/>
        </p:spPr>
      </p:pic>
      <p:sp>
        <p:nvSpPr>
          <p:cNvPr id="17" name="Oval 16"/>
          <p:cNvSpPr>
            <a:spLocks noChangeAspect="1"/>
          </p:cNvSpPr>
          <p:nvPr/>
        </p:nvSpPr>
        <p:spPr>
          <a:xfrm>
            <a:off x="283169" y="2214553"/>
            <a:ext cx="2717195" cy="2761449"/>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r>
              <a:rPr lang="en-US" dirty="0" smtClean="0"/>
              <a:t>A good representation may help</a:t>
            </a:r>
            <a:endParaRPr lang="en-US" dirty="0"/>
          </a:p>
        </p:txBody>
      </p:sp>
      <p:sp>
        <p:nvSpPr>
          <p:cNvPr id="16" name="Oval 15"/>
          <p:cNvSpPr>
            <a:spLocks noChangeAspect="1"/>
          </p:cNvSpPr>
          <p:nvPr/>
        </p:nvSpPr>
        <p:spPr>
          <a:xfrm>
            <a:off x="283169" y="2357430"/>
            <a:ext cx="2145691" cy="2071702"/>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285720" y="2571744"/>
            <a:ext cx="1571636" cy="1517441"/>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43341" y="2786058"/>
            <a:ext cx="813883" cy="785818"/>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163255" y="2714620"/>
            <a:ext cx="1122597" cy="1083887"/>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p:cNvPicPr>
            <a:picLocks noChangeAspect="1" noChangeArrowheads="1"/>
          </p:cNvPicPr>
          <p:nvPr/>
        </p:nvPicPr>
        <p:blipFill>
          <a:blip r:embed="rId4"/>
          <a:srcRect/>
          <a:stretch>
            <a:fillRect/>
          </a:stretch>
        </p:blipFill>
        <p:spPr bwMode="auto">
          <a:xfrm>
            <a:off x="6162704" y="1928802"/>
            <a:ext cx="2552700" cy="3223260"/>
          </a:xfrm>
          <a:prstGeom prst="rect">
            <a:avLst/>
          </a:prstGeom>
          <a:noFill/>
          <a:ln w="9525">
            <a:noFill/>
            <a:miter lim="800000"/>
            <a:headEnd/>
            <a:tailEnd/>
          </a:ln>
          <a:effectLst/>
        </p:spPr>
      </p:pic>
      <p:sp>
        <p:nvSpPr>
          <p:cNvPr id="10" name="Right Arrow 9"/>
          <p:cNvSpPr/>
          <p:nvPr/>
        </p:nvSpPr>
        <p:spPr>
          <a:xfrm>
            <a:off x="4071933" y="3000377"/>
            <a:ext cx="1714513" cy="785813"/>
          </a:xfrm>
          <a:prstGeom prst="rightArrow">
            <a:avLst/>
          </a:prstGeom>
          <a:solidFill>
            <a:schemeClr val="bg2"/>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smtClean="0">
                <a:solidFill>
                  <a:schemeClr val="tx1"/>
                </a:solidFill>
              </a:rPr>
              <a:t>transformation</a:t>
            </a:r>
            <a:endParaRPr lang="zh-CN" altLang="en-US" sz="1400" dirty="0">
              <a:solidFill>
                <a:schemeClr val="tx1"/>
              </a:solidFill>
            </a:endParaRPr>
          </a:p>
        </p:txBody>
      </p:sp>
      <p:sp>
        <p:nvSpPr>
          <p:cNvPr id="20" name="Oval 19"/>
          <p:cNvSpPr>
            <a:spLocks noChangeAspect="1"/>
          </p:cNvSpPr>
          <p:nvPr/>
        </p:nvSpPr>
        <p:spPr>
          <a:xfrm>
            <a:off x="5786446" y="1571612"/>
            <a:ext cx="1714512" cy="1655391"/>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215206" y="3786190"/>
            <a:ext cx="1785950" cy="1785950"/>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p:cNvSpPr>
          <p:nvPr/>
        </p:nvSpPr>
        <p:spPr>
          <a:xfrm rot="18743077">
            <a:off x="6124463" y="1215873"/>
            <a:ext cx="1276374" cy="2445560"/>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p:cNvSpPr>
          <p:nvPr/>
        </p:nvSpPr>
        <p:spPr>
          <a:xfrm rot="2156494">
            <a:off x="5922218" y="1429723"/>
            <a:ext cx="1428760" cy="2143140"/>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643834" y="3571876"/>
            <a:ext cx="1152532" cy="2295540"/>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rot="18671861">
            <a:off x="7635704" y="3257975"/>
            <a:ext cx="955884" cy="2690622"/>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3000364" y="2857496"/>
            <a:ext cx="928694" cy="928694"/>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2500298" y="2786058"/>
            <a:ext cx="1143008" cy="1143008"/>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1357290" y="2214554"/>
            <a:ext cx="2286016" cy="2286016"/>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1928794" y="2500306"/>
            <a:ext cx="1714512" cy="1714512"/>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928662" y="2071678"/>
            <a:ext cx="2714644" cy="2714644"/>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2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2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par>
                                <p:cTn id="65" presetID="5" presetClass="entr" presetSubtype="1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checkerboard(across)">
                                      <p:cBhvr>
                                        <p:cTn id="67" dur="500"/>
                                        <p:tgtEl>
                                          <p:spTgt spid="10"/>
                                        </p:tgtEl>
                                      </p:cBhvr>
                                    </p:animEffect>
                                  </p:childTnLst>
                                </p:cTn>
                              </p:par>
                            </p:childTnLst>
                          </p:cTn>
                        </p:par>
                        <p:par>
                          <p:cTn id="68" fill="hold">
                            <p:stCondLst>
                              <p:cond delay="500"/>
                            </p:stCondLst>
                            <p:childTnLst>
                              <p:par>
                                <p:cTn id="69" presetID="21" presetClass="entr" presetSubtype="4" fill="hold" nodeType="afterEffect">
                                  <p:stCondLst>
                                    <p:cond delay="0"/>
                                  </p:stCondLst>
                                  <p:childTnLst>
                                    <p:set>
                                      <p:cBhvr>
                                        <p:cTn id="70" dur="1" fill="hold">
                                          <p:stCondLst>
                                            <p:cond delay="0"/>
                                          </p:stCondLst>
                                        </p:cTn>
                                        <p:tgtEl>
                                          <p:spTgt spid="4100"/>
                                        </p:tgtEl>
                                        <p:attrNameLst>
                                          <p:attrName>style.visibility</p:attrName>
                                        </p:attrNameLst>
                                      </p:cBhvr>
                                      <p:to>
                                        <p:strVal val="visible"/>
                                      </p:to>
                                    </p:set>
                                    <p:animEffect transition="in" filter="wheel(4)">
                                      <p:cBhvr>
                                        <p:cTn id="71" dur="500"/>
                                        <p:tgtEl>
                                          <p:spTgt spid="4100"/>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box(in)">
                                      <p:cBhvr>
                                        <p:cTn id="76" dur="500"/>
                                        <p:tgtEl>
                                          <p:spTgt spid="20"/>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box(i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0"/>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21"/>
                                        </p:tgtEl>
                                        <p:attrNameLst>
                                          <p:attrName>style.visibility</p:attrName>
                                        </p:attrNameLst>
                                      </p:cBhvr>
                                      <p:to>
                                        <p:strVal val="hidden"/>
                                      </p:to>
                                    </p:set>
                                  </p:childTnLst>
                                </p:cTn>
                              </p:par>
                              <p:par>
                                <p:cTn id="86" presetID="4" presetClass="entr" presetSubtype="16"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box(in)">
                                      <p:cBhvr>
                                        <p:cTn id="88" dur="500"/>
                                        <p:tgtEl>
                                          <p:spTgt spid="22"/>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box(in)">
                                      <p:cBhvr>
                                        <p:cTn id="91" dur="5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22"/>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24"/>
                                        </p:tgtEl>
                                        <p:attrNameLst>
                                          <p:attrName>style.visibility</p:attrName>
                                        </p:attrNameLst>
                                      </p:cBhvr>
                                      <p:to>
                                        <p:strVal val="hidden"/>
                                      </p:to>
                                    </p:set>
                                  </p:childTnLst>
                                </p:cTn>
                              </p:par>
                              <p:par>
                                <p:cTn id="98" presetID="4" presetClass="entr" presetSubtype="16" fill="hold" grpId="0"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box(in)">
                                      <p:cBhvr>
                                        <p:cTn id="100" dur="500"/>
                                        <p:tgtEl>
                                          <p:spTgt spid="23"/>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box(in)">
                                      <p:cBhvr>
                                        <p:cTn id="10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6" grpId="0" animBg="1"/>
      <p:bldP spid="16" grpId="1" animBg="1"/>
      <p:bldP spid="15" grpId="0" animBg="1"/>
      <p:bldP spid="15" grpId="1" animBg="1"/>
      <p:bldP spid="13" grpId="0" animBg="1"/>
      <p:bldP spid="13" grpId="1" animBg="1"/>
      <p:bldP spid="14" grpId="0" animBg="1"/>
      <p:bldP spid="14" grpId="1" animBg="1"/>
      <p:bldP spid="10" grpId="0" animBg="1"/>
      <p:bldP spid="20" grpId="0" animBg="1"/>
      <p:bldP spid="20" grpId="1" animBg="1"/>
      <p:bldP spid="21" grpId="0" animBg="1"/>
      <p:bldP spid="21" grpId="1" animBg="1"/>
      <p:bldP spid="22" grpId="0" animBg="1"/>
      <p:bldP spid="22" grpId="1" animBg="1"/>
      <p:bldP spid="23" grpId="0" animBg="1"/>
      <p:bldP spid="24" grpId="0" animBg="1"/>
      <p:bldP spid="24" grpId="1" animBg="1"/>
      <p:bldP spid="25" grpId="0" animBg="1"/>
      <p:bldP spid="19" grpId="0" animBg="1"/>
      <p:bldP spid="19" grpId="1" animBg="1"/>
      <p:bldP spid="26" grpId="0" animBg="1"/>
      <p:bldP spid="26" grpId="1" animBg="1"/>
      <p:bldP spid="27" grpId="0" animBg="1"/>
      <p:bldP spid="27" grpId="1" animBg="1"/>
      <p:bldP spid="28" grpId="0" animBg="1"/>
      <p:bldP spid="28" grpId="1" animBg="1"/>
      <p:bldP spid="29" grpId="0" animBg="1"/>
      <p:bldP spid="2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Can Transfer Learning help?</a:t>
            </a:r>
            <a:endParaRPr lang="en-US" dirty="0"/>
          </a:p>
        </p:txBody>
      </p:sp>
      <p:sp>
        <p:nvSpPr>
          <p:cNvPr id="2" name="Content Placeholder 1"/>
          <p:cNvSpPr>
            <a:spLocks noGrp="1"/>
          </p:cNvSpPr>
          <p:nvPr>
            <p:ph sz="quarter" idx="1"/>
          </p:nvPr>
        </p:nvSpPr>
        <p:spPr/>
        <p:txBody>
          <a:bodyPr/>
          <a:lstStyle/>
          <a:p>
            <a:endParaRPr lang="en-US" dirty="0"/>
          </a:p>
        </p:txBody>
      </p:sp>
      <p:pic>
        <p:nvPicPr>
          <p:cNvPr id="5123" name="Picture 3"/>
          <p:cNvPicPr>
            <a:picLocks noChangeAspect="1" noChangeArrowheads="1"/>
          </p:cNvPicPr>
          <p:nvPr/>
        </p:nvPicPr>
        <p:blipFill>
          <a:blip r:embed="rId3"/>
          <a:srcRect/>
          <a:stretch>
            <a:fillRect/>
          </a:stretch>
        </p:blipFill>
        <p:spPr bwMode="auto">
          <a:xfrm>
            <a:off x="3214678" y="2428868"/>
            <a:ext cx="2919794" cy="2451735"/>
          </a:xfrm>
          <a:prstGeom prst="rect">
            <a:avLst/>
          </a:prstGeom>
          <a:noFill/>
          <a:ln w="9525">
            <a:noFill/>
            <a:miter lim="800000"/>
            <a:headEnd/>
            <a:tailEnd/>
          </a:ln>
          <a:effectLst/>
        </p:spPr>
      </p:pic>
      <p:sp>
        <p:nvSpPr>
          <p:cNvPr id="6" name="Oval 5"/>
          <p:cNvSpPr>
            <a:spLocks noChangeAspect="1"/>
          </p:cNvSpPr>
          <p:nvPr/>
        </p:nvSpPr>
        <p:spPr>
          <a:xfrm>
            <a:off x="3143240" y="2214554"/>
            <a:ext cx="1571636" cy="1517442"/>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786314" y="2214554"/>
            <a:ext cx="1500198" cy="1500198"/>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00100" y="2571744"/>
            <a:ext cx="1857388" cy="369332"/>
          </a:xfrm>
          <a:prstGeom prst="rect">
            <a:avLst/>
          </a:prstGeom>
          <a:noFill/>
        </p:spPr>
        <p:txBody>
          <a:bodyPr wrap="square" rtlCol="0">
            <a:spAutoFit/>
          </a:bodyPr>
          <a:lstStyle/>
          <a:p>
            <a:r>
              <a:rPr lang="en-US" dirty="0" smtClean="0"/>
              <a:t>auxiliary data</a:t>
            </a:r>
            <a:endParaRPr lang="en-US" dirty="0"/>
          </a:p>
        </p:txBody>
      </p:sp>
      <p:sp>
        <p:nvSpPr>
          <p:cNvPr id="9" name="TextBox 8"/>
          <p:cNvSpPr txBox="1"/>
          <p:nvPr/>
        </p:nvSpPr>
        <p:spPr>
          <a:xfrm>
            <a:off x="1071538" y="4214818"/>
            <a:ext cx="1857388" cy="369332"/>
          </a:xfrm>
          <a:prstGeom prst="rect">
            <a:avLst/>
          </a:prstGeom>
          <a:noFill/>
        </p:spPr>
        <p:txBody>
          <a:bodyPr wrap="square" rtlCol="0">
            <a:spAutoFit/>
          </a:bodyPr>
          <a:lstStyle/>
          <a:p>
            <a:r>
              <a:rPr lang="en-US" dirty="0" smtClean="0"/>
              <a:t>target data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Transfer Learning can help</a:t>
            </a:r>
            <a:endParaRPr lang="en-US" dirty="0"/>
          </a:p>
        </p:txBody>
      </p:sp>
      <p:sp>
        <p:nvSpPr>
          <p:cNvPr id="2" name="Content Placeholder 1"/>
          <p:cNvSpPr>
            <a:spLocks noGrp="1"/>
          </p:cNvSpPr>
          <p:nvPr>
            <p:ph sz="quarter" idx="1"/>
          </p:nvPr>
        </p:nvSpPr>
        <p:spPr/>
        <p:txBody>
          <a:bodyPr/>
          <a:lstStyle/>
          <a:p>
            <a:endParaRPr lang="en-US" dirty="0"/>
          </a:p>
        </p:txBody>
      </p:sp>
      <p:sp>
        <p:nvSpPr>
          <p:cNvPr id="8" name="TextBox 7"/>
          <p:cNvSpPr txBox="1"/>
          <p:nvPr/>
        </p:nvSpPr>
        <p:spPr>
          <a:xfrm>
            <a:off x="1000100" y="2571744"/>
            <a:ext cx="1857388" cy="369332"/>
          </a:xfrm>
          <a:prstGeom prst="rect">
            <a:avLst/>
          </a:prstGeom>
          <a:noFill/>
        </p:spPr>
        <p:txBody>
          <a:bodyPr wrap="square" rtlCol="0">
            <a:spAutoFit/>
          </a:bodyPr>
          <a:lstStyle/>
          <a:p>
            <a:r>
              <a:rPr lang="en-US" dirty="0" smtClean="0"/>
              <a:t>auxiliary data</a:t>
            </a:r>
            <a:endParaRPr lang="en-US" dirty="0"/>
          </a:p>
        </p:txBody>
      </p:sp>
      <p:sp>
        <p:nvSpPr>
          <p:cNvPr id="9" name="TextBox 8"/>
          <p:cNvSpPr txBox="1"/>
          <p:nvPr/>
        </p:nvSpPr>
        <p:spPr>
          <a:xfrm>
            <a:off x="1071538" y="4214818"/>
            <a:ext cx="1857388" cy="369332"/>
          </a:xfrm>
          <a:prstGeom prst="rect">
            <a:avLst/>
          </a:prstGeom>
          <a:noFill/>
        </p:spPr>
        <p:txBody>
          <a:bodyPr wrap="square" rtlCol="0">
            <a:spAutoFit/>
          </a:bodyPr>
          <a:lstStyle/>
          <a:p>
            <a:r>
              <a:rPr lang="en-US" dirty="0" smtClean="0"/>
              <a:t>target data</a:t>
            </a:r>
            <a:endParaRPr lang="en-US" dirty="0"/>
          </a:p>
        </p:txBody>
      </p:sp>
      <p:grpSp>
        <p:nvGrpSpPr>
          <p:cNvPr id="16" name="Group 15"/>
          <p:cNvGrpSpPr/>
          <p:nvPr/>
        </p:nvGrpSpPr>
        <p:grpSpPr>
          <a:xfrm>
            <a:off x="2786050" y="2143116"/>
            <a:ext cx="5857916" cy="2771776"/>
            <a:chOff x="2786050" y="2143116"/>
            <a:chExt cx="5857916" cy="2771776"/>
          </a:xfrm>
        </p:grpSpPr>
        <p:pic>
          <p:nvPicPr>
            <p:cNvPr id="6147" name="Picture 3"/>
            <p:cNvPicPr>
              <a:picLocks noChangeAspect="1" noChangeArrowheads="1"/>
            </p:cNvPicPr>
            <p:nvPr/>
          </p:nvPicPr>
          <p:blipFill>
            <a:blip r:embed="rId3"/>
            <a:srcRect/>
            <a:stretch>
              <a:fillRect/>
            </a:stretch>
          </p:blipFill>
          <p:spPr bwMode="auto">
            <a:xfrm>
              <a:off x="3019452" y="2285992"/>
              <a:ext cx="5410200" cy="2628900"/>
            </a:xfrm>
            <a:prstGeom prst="rect">
              <a:avLst/>
            </a:prstGeom>
            <a:noFill/>
            <a:ln w="9525">
              <a:noFill/>
              <a:miter lim="800000"/>
              <a:headEnd/>
              <a:tailEnd/>
            </a:ln>
            <a:effectLst/>
          </p:spPr>
        </p:pic>
        <p:sp>
          <p:nvSpPr>
            <p:cNvPr id="11" name="Oval 10"/>
            <p:cNvSpPr>
              <a:spLocks noChangeAspect="1"/>
            </p:cNvSpPr>
            <p:nvPr/>
          </p:nvSpPr>
          <p:spPr>
            <a:xfrm>
              <a:off x="2786050" y="2143116"/>
              <a:ext cx="1571636" cy="1517442"/>
            </a:xfrm>
            <a:prstGeom prst="ellipse">
              <a:avLst/>
            </a:prstGeom>
            <a:solidFill>
              <a:srgbClr val="FFFF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7143768" y="2143116"/>
              <a:ext cx="1500198" cy="1500198"/>
            </a:xfrm>
            <a:prstGeom prst="ellipse">
              <a:avLst/>
            </a:prstGeom>
            <a:solidFill>
              <a:srgbClr val="FF000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a:spLocks noChangeAspect="1"/>
          </p:cNvSpPr>
          <p:nvPr/>
        </p:nvSpPr>
        <p:spPr>
          <a:xfrm>
            <a:off x="3000364" y="3857628"/>
            <a:ext cx="1331808" cy="1285884"/>
          </a:xfrm>
          <a:prstGeom prst="ellipse">
            <a:avLst/>
          </a:prstGeom>
          <a:solidFill>
            <a:srgbClr val="00206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7286644" y="3929066"/>
            <a:ext cx="1331808" cy="1285884"/>
          </a:xfrm>
          <a:prstGeom prst="ellipse">
            <a:avLst/>
          </a:prstGeom>
          <a:solidFill>
            <a:srgbClr val="00B050">
              <a:alpha val="25000"/>
            </a:srgbClr>
          </a:solidFill>
          <a:ln w="25400" cmpd="sng">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a:off x="4500562" y="3071810"/>
            <a:ext cx="2571768" cy="1214446"/>
          </a:xfrm>
          <a:prstGeom prst="leftRightArrow">
            <a:avLst>
              <a:gd name="adj1" fmla="val 59612"/>
              <a:gd name="adj2" fmla="val 50000"/>
            </a:avLst>
          </a:prstGeom>
          <a:solidFill>
            <a:schemeClr val="bg2"/>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separate the auxiliary data via transformation</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1" nodeType="withEffect">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iterate type="lt">
                                    <p:tmAbs val="0"/>
                                  </p:iterate>
                                  <p:childTnLst>
                                    <p:set>
                                      <p:cBhvr>
                                        <p:cTn id="16" dur="1" fill="hold">
                                          <p:stCondLst>
                                            <p:cond delay="0"/>
                                          </p:stCondLst>
                                        </p:cTn>
                                        <p:tgtEl>
                                          <p:spTgt spid="15"/>
                                        </p:tgtEl>
                                        <p:attrNameLst>
                                          <p:attrName>style.visibility</p:attrName>
                                        </p:attrNameLst>
                                      </p:cBhvr>
                                      <p:to>
                                        <p:strVal val="hidden"/>
                                      </p:to>
                                    </p:set>
                                  </p:childTnLst>
                                </p:cTn>
                              </p:par>
                              <p:par>
                                <p:cTn id="17" presetID="4" presetClass="entr" presetSubtype="1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childTnLst>
                          </p:cTn>
                        </p:par>
                        <p:par>
                          <p:cTn id="20" fill="hold">
                            <p:stCondLst>
                              <p:cond delay="500"/>
                            </p:stCondLst>
                            <p:childTnLst>
                              <p:par>
                                <p:cTn id="21" presetID="4"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3219</TotalTime>
  <Words>2317</Words>
  <Application>Microsoft Office PowerPoint</Application>
  <PresentationFormat>On-screen Show (4:3)</PresentationFormat>
  <Paragraphs>356</Paragraphs>
  <Slides>27</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方正舒体</vt:lpstr>
      <vt:lpstr>华文新魏</vt:lpstr>
      <vt:lpstr>Bookman Old Style</vt:lpstr>
      <vt:lpstr>Calibri</vt:lpstr>
      <vt:lpstr>Georgia</vt:lpstr>
      <vt:lpstr>Gill Sans MT</vt:lpstr>
      <vt:lpstr>Times New Roman</vt:lpstr>
      <vt:lpstr>Wingdings</vt:lpstr>
      <vt:lpstr>Wingdings 3</vt:lpstr>
      <vt:lpstr>Origin</vt:lpstr>
      <vt:lpstr>Self-taught Clustering   – an instance of Transfer Unsupervised Learning</vt:lpstr>
      <vt:lpstr>Outline</vt:lpstr>
      <vt:lpstr>Outline</vt:lpstr>
      <vt:lpstr>Clustering</vt:lpstr>
      <vt:lpstr>When the data are sparse, …</vt:lpstr>
      <vt:lpstr>Can sparse data be clustered well? </vt:lpstr>
      <vt:lpstr>A good representation may help</vt:lpstr>
      <vt:lpstr>Can Transfer Learning help?</vt:lpstr>
      <vt:lpstr>Transfer Learning can help</vt:lpstr>
      <vt:lpstr>Outline</vt:lpstr>
      <vt:lpstr>Problem Definition</vt:lpstr>
      <vt:lpstr>Self-taught Learning</vt:lpstr>
      <vt:lpstr>Self-taught Clustering</vt:lpstr>
      <vt:lpstr>Transfer Learning</vt:lpstr>
      <vt:lpstr>Transfer Unsupervised Learning</vt:lpstr>
      <vt:lpstr>Outline</vt:lpstr>
      <vt:lpstr>Self-taught Clustering via Co-clustering</vt:lpstr>
      <vt:lpstr>Objective Function</vt:lpstr>
      <vt:lpstr>Optimization</vt:lpstr>
      <vt:lpstr>Optimization</vt:lpstr>
      <vt:lpstr>Outline</vt:lpstr>
      <vt:lpstr>Data Sets</vt:lpstr>
      <vt:lpstr>Evaluation Criterion</vt:lpstr>
      <vt:lpstr>Experimental Results</vt:lpstr>
      <vt:lpstr>Outline</vt:lpstr>
      <vt:lpstr>Conclusion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Self-taught Clustering</dc:title>
  <dc:creator>Wenyuan Dai</dc:creator>
  <cp:lastModifiedBy>Zhu, Sean</cp:lastModifiedBy>
  <cp:revision>249</cp:revision>
  <dcterms:created xsi:type="dcterms:W3CDTF">2008-07-04T01:45:36Z</dcterms:created>
  <dcterms:modified xsi:type="dcterms:W3CDTF">2019-05-01T01:28:10Z</dcterms:modified>
</cp:coreProperties>
</file>