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78" r:id="rId3"/>
    <p:sldId id="283" r:id="rId4"/>
    <p:sldId id="308" r:id="rId5"/>
    <p:sldId id="291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81" r:id="rId44"/>
    <p:sldId id="382" r:id="rId45"/>
    <p:sldId id="383" r:id="rId46"/>
    <p:sldId id="384" r:id="rId47"/>
    <p:sldId id="385" r:id="rId48"/>
    <p:sldId id="346" r:id="rId49"/>
    <p:sldId id="347" r:id="rId50"/>
    <p:sldId id="348" r:id="rId51"/>
    <p:sldId id="349" r:id="rId52"/>
    <p:sldId id="371" r:id="rId53"/>
    <p:sldId id="372" r:id="rId54"/>
    <p:sldId id="373" r:id="rId55"/>
    <p:sldId id="374" r:id="rId56"/>
    <p:sldId id="375" r:id="rId57"/>
    <p:sldId id="376" r:id="rId58"/>
    <p:sldId id="378" r:id="rId59"/>
    <p:sldId id="379" r:id="rId60"/>
    <p:sldId id="386" r:id="rId61"/>
    <p:sldId id="387" r:id="rId62"/>
    <p:sldId id="38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will get different centers, but the three outliers</a:t>
            </a:r>
            <a:r>
              <a:rPr lang="en-US" baseline="0" dirty="0" smtClean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3/7/2019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3/7/2019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A/Prof Xiaofeng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search advertising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</a:t>
            </a:r>
            <a:r>
              <a:rPr lang="en-US" dirty="0" smtClean="0"/>
              <a:t>suggestion</a:t>
            </a:r>
          </a:p>
          <a:p>
            <a:pPr lvl="1"/>
            <a:r>
              <a:rPr lang="en-US" dirty="0" smtClean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</a:t>
            </a:r>
            <a:r>
              <a:rPr lang="en-US" dirty="0" smtClean="0"/>
              <a:t>of </a:t>
            </a:r>
            <a:r>
              <a:rPr lang="en-US" dirty="0"/>
              <a:t>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</a:t>
            </a:r>
            <a:r>
              <a:rPr lang="en-US" dirty="0" smtClean="0"/>
              <a:t>who IM/text/twitter </a:t>
            </a: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 smtClean="0"/>
              <a:t>Data visualization</a:t>
            </a:r>
            <a:endParaRPr lang="en-US" sz="3300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clustering algorithms have you seen/used?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Select clustering methods</a:t>
            </a:r>
            <a:endParaRPr lang="en-US" dirty="0">
              <a:ea typeface="ＭＳ Ｐゴシック" charset="-128"/>
            </a:endParaRPr>
          </a:p>
          <a:p>
            <a:pPr lvl="2"/>
            <a:r>
              <a:rPr lang="en-US" dirty="0" smtClean="0">
                <a:ea typeface="ＭＳ Ｐゴシック" charset="-128"/>
              </a:rPr>
              <a:t>Flat clustering or hierarchical clustering</a:t>
            </a:r>
          </a:p>
          <a:p>
            <a:pPr lvl="1"/>
            <a:r>
              <a:rPr lang="en-US" dirty="0" smtClean="0"/>
              <a:t>Representation </a:t>
            </a:r>
            <a:r>
              <a:rPr lang="en-US" dirty="0"/>
              <a:t>for </a:t>
            </a:r>
            <a:r>
              <a:rPr lang="en-US" dirty="0" smtClean="0"/>
              <a:t>clustering</a:t>
            </a:r>
            <a:endParaRPr lang="en-US" dirty="0" smtClean="0">
              <a:ea typeface="ＭＳ Ｐゴシック" charset="-128"/>
            </a:endParaRP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lvl="2"/>
            <a:r>
              <a:rPr lang="en-US" dirty="0" smtClean="0">
                <a:ea typeface="ＭＳ Ｐゴシック" charset="-128"/>
              </a:rPr>
              <a:t>Euclidean distance, cosine distance, </a:t>
            </a:r>
            <a:r>
              <a:rPr lang="en-US" dirty="0">
                <a:ea typeface="ＭＳ Ｐゴシック" charset="-128"/>
              </a:rPr>
              <a:t>etc</a:t>
            </a:r>
            <a:r>
              <a:rPr lang="en-US" dirty="0" smtClean="0">
                <a:ea typeface="ＭＳ Ｐゴシック" charset="-128"/>
              </a:rPr>
              <a:t>.</a:t>
            </a:r>
            <a:endParaRPr lang="en-US" dirty="0">
              <a:ea typeface="ＭＳ Ｐゴシック" charset="-128"/>
            </a:endParaRP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>
              <a:ea typeface="ＭＳ Ｐゴシック" charset="-128"/>
            </a:endParaRPr>
          </a:p>
          <a:p>
            <a:pPr lvl="2"/>
            <a:r>
              <a:rPr lang="en-US" dirty="0" smtClean="0">
                <a:ea typeface="ＭＳ Ｐゴシック" charset="-128"/>
              </a:rPr>
              <a:t>Fixed a priori</a:t>
            </a:r>
          </a:p>
          <a:p>
            <a:pPr lvl="2"/>
            <a:r>
              <a:rPr lang="en-US" dirty="0" smtClean="0">
                <a:ea typeface="ＭＳ Ｐゴシック" charset="-128"/>
              </a:rPr>
              <a:t>Data driven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Flat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Refine it iteratively</a:t>
            </a:r>
            <a:endParaRPr lang="en-US" sz="1200" dirty="0" smtClean="0">
              <a:ea typeface="ＭＳ Ｐゴシック" charset="-128"/>
            </a:endParaRPr>
          </a:p>
          <a:p>
            <a:pPr lvl="2" eaLnBrk="1" hangingPunct="1"/>
            <a:r>
              <a:rPr lang="en-US" i="1" dirty="0" smtClean="0">
                <a:ea typeface="ＭＳ Ｐゴシック" charset="-128"/>
              </a:rPr>
              <a:t>K </a:t>
            </a:r>
            <a:r>
              <a:rPr lang="en-US" dirty="0" smtClean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Hierarchical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6610" y="1403969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36869" y="24016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48535" y="26351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2803086" y="27804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4" y="1710168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1" y="29683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" y="3958659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" y="4782810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73376" y="162306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3376" y="2274622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3376" y="3060202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3376" y="4024194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3376" y="4837449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pic>
        <p:nvPicPr>
          <p:cNvPr id="16" name="Picture 2" descr="C:\Users\Ian\Desktop\unsupervised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5" y="3912835"/>
            <a:ext cx="5059675" cy="29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Makes more sense for applications like creating </a:t>
            </a:r>
            <a:r>
              <a:rPr lang="en-US" sz="2000" dirty="0" err="1" smtClean="0">
                <a:ea typeface="ＭＳ Ｐゴシック" charset="-128"/>
              </a:rPr>
              <a:t>browsable</a:t>
            </a:r>
            <a:r>
              <a:rPr lang="en-US" sz="2000" dirty="0" smtClean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 smtClean="0">
                <a:ea typeface="ＭＳ Ｐゴシック" charset="-128"/>
              </a:rPr>
              <a:t>i</a:t>
            </a:r>
            <a:r>
              <a:rPr lang="en-US" sz="2000" dirty="0" smtClean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: </a:t>
            </a:r>
            <a:r>
              <a:rPr lang="en-US" dirty="0"/>
              <a:t>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 </a:t>
            </a:r>
            <a:r>
              <a:rPr lang="en-US" sz="3200" dirty="0" smtClean="0"/>
              <a:t>: </a:t>
            </a:r>
            <a:r>
              <a:rPr lang="en-US" sz="3200" dirty="0"/>
              <a:t>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 dirty="0" smtClean="0"/>
              <a:t>: </a:t>
            </a:r>
            <a:r>
              <a:rPr lang="en-US" sz="3200" dirty="0"/>
              <a:t>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: </a:t>
            </a:r>
            <a:r>
              <a:rPr lang="en-US" dirty="0"/>
              <a:t>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 dirty="0" smtClean="0"/>
              <a:t>: </a:t>
            </a:r>
            <a:r>
              <a:rPr lang="en-US" sz="3200" dirty="0"/>
              <a:t>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: </a:t>
            </a:r>
            <a:r>
              <a:rPr lang="en-US" dirty="0"/>
              <a:t>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 dirty="0" smtClean="0"/>
              <a:t>: </a:t>
            </a:r>
            <a:r>
              <a:rPr lang="en-US" sz="3200" dirty="0"/>
              <a:t>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: </a:t>
            </a:r>
            <a:r>
              <a:rPr lang="en-US" dirty="0"/>
              <a:t>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6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Unsupervised learning: given data, i.e. examples, but no labels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 dirty="0" smtClean="0"/>
              <a:t>: </a:t>
            </a:r>
            <a:r>
              <a:rPr lang="en-US" sz="3200" dirty="0"/>
              <a:t>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do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distance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hat distance measure should we use?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Clustering documents (e.g. wine data)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Documents </a:t>
            </a:r>
            <a:r>
              <a:rPr lang="en-US" sz="2400" dirty="0"/>
              <a:t>are points or vectors in this </a:t>
            </a:r>
            <a:r>
              <a:rPr lang="en-US" sz="2400" dirty="0" smtClean="0"/>
              <a:t>space</a:t>
            </a: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When Euclidean distance doesn’t work</a:t>
            </a:r>
            <a:endParaRPr lang="en-US" sz="32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Which do you think should be closer?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Issues with Euclidian distance</a:t>
            </a:r>
            <a:endParaRPr lang="en-US" sz="40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400" y="1905001"/>
            <a:ext cx="3276600" cy="4691063"/>
          </a:xfrm>
        </p:spPr>
        <p:txBody>
          <a:bodyPr/>
          <a:lstStyle/>
          <a:p>
            <a:pPr eaLnBrk="1" hangingPunct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Euclidean distance between </a:t>
            </a:r>
            <a:r>
              <a:rPr lang="en-US" sz="2000" i="1" dirty="0" smtClean="0">
                <a:solidFill>
                  <a:srgbClr val="0000FF"/>
                </a:solidFill>
              </a:rPr>
              <a:t>q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is </a:t>
            </a:r>
            <a:r>
              <a:rPr lang="en-US" sz="2000" dirty="0" smtClean="0"/>
              <a:t>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but, the distribution </a:t>
            </a:r>
            <a:r>
              <a:rPr lang="en-US" sz="2000" dirty="0"/>
              <a:t>of terms in the query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the distribution of terms </a:t>
            </a:r>
            <a:r>
              <a:rPr lang="en-US" sz="2000" dirty="0"/>
              <a:t>in </a:t>
            </a:r>
            <a:r>
              <a:rPr lang="en-US" sz="2000" dirty="0" smtClean="0"/>
              <a:t>the document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are very similar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>
                <a:solidFill>
                  <a:srgbClr val="008000"/>
                </a:solidFill>
              </a:rPr>
              <a:t>This is not what we want!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correlated with the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angle between two vectors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cosine similarity is a similarity between 0 and 1, with things that are similar 1 and not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want a distance measure, 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is computationally friendly since we only need to consider features that have non-zero values </a:t>
            </a:r>
            <a:r>
              <a:rPr lang="en-US" sz="2400" b="1" dirty="0" smtClean="0">
                <a:solidFill>
                  <a:srgbClr val="0000FF"/>
                </a:solidFill>
              </a:rPr>
              <a:t>both</a:t>
            </a:r>
            <a:r>
              <a:rPr lang="en-US" sz="2400" dirty="0" smtClean="0">
                <a:solidFill>
                  <a:srgbClr val="0000FF"/>
                </a:solidFill>
              </a:rPr>
              <a:t>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40063" y="1638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0263" y="17907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68463" y="2400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59063" y="3162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39863" y="37719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463" y="32385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675" y="4758035"/>
            <a:ext cx="433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Given some example without labels, do something!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11" name="Picture 2" descr="C:\Users\Ian\Desktop\unsupervis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0" y="2433935"/>
            <a:ext cx="5203197" cy="30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FF0000"/>
                </a:solidFill>
              </a:rPr>
              <a:t>here are the cluster centers?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ow do we calculate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the points in the cluster:</a:t>
            </a:r>
            <a:endParaRPr lang="en-US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that is, the sum of the squared distances from each point to the associated cluster center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Any other assignment would end up in a larger loss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mean that k-means will always find the minimum loss/clustering?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NO!  It will find </a:t>
            </a:r>
            <a:r>
              <a:rPr lang="en-US" sz="2400" i="1" dirty="0" smtClean="0">
                <a:solidFill>
                  <a:srgbClr val="0000FF"/>
                </a:solidFill>
              </a:rPr>
              <a:t>a minimum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622" y="5257800"/>
            <a:ext cx="859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some other variations/parameters we haven’t specified?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</a:t>
            </a:r>
            <a:r>
              <a:rPr lang="en-US" dirty="0" smtClean="0">
                <a:ea typeface="ＭＳ Ｐゴシック" charset="-128"/>
              </a:rPr>
              <a:t>iterations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learn clusters/groups without any label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would happen 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Seed selection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</a:t>
            </a:r>
            <a:r>
              <a:rPr lang="en-US" sz="2400" dirty="0" smtClean="0"/>
              <a:t> drastically based </a:t>
            </a:r>
            <a:r>
              <a:rPr lang="en-US" sz="2400" dirty="0"/>
              <a:t>on random seed </a:t>
            </a:r>
            <a:r>
              <a:rPr lang="en-US" sz="2400" dirty="0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Some </a:t>
            </a:r>
            <a:r>
              <a:rPr lang="en-US" sz="2400" dirty="0"/>
              <a:t>seeds can result in poor convergence rate, or convergence to sub-optimal </a:t>
            </a:r>
            <a:r>
              <a:rPr lang="en-US" sz="2400" dirty="0" err="1" smtClean="0"/>
              <a:t>clusterings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 centers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Points least </a:t>
            </a:r>
            <a:r>
              <a:rPr lang="en-US" sz="2000" dirty="0">
                <a:ea typeface="ＭＳ Ｐゴシック" charset="-128"/>
              </a:rPr>
              <a:t>similar to any existing</a:t>
            </a:r>
            <a:r>
              <a:rPr lang="en-US" sz="2000" dirty="0" smtClean="0">
                <a:ea typeface="ＭＳ Ｐゴシック" charset="-128"/>
              </a:rPr>
              <a:t>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Initialize </a:t>
            </a:r>
            <a:r>
              <a:rPr lang="en-US" sz="2000" dirty="0">
                <a:ea typeface="ＭＳ Ｐゴシック" charset="-128"/>
              </a:rPr>
              <a:t>with the results of another</a:t>
            </a:r>
            <a:r>
              <a:rPr lang="en-US" sz="2000" dirty="0" smtClean="0">
                <a:ea typeface="ＭＳ Ｐゴシック" charset="-128"/>
              </a:rPr>
              <a:t> clustering method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centers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to K: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= point that is furthest from </a:t>
            </a:r>
            <a:r>
              <a:rPr lang="en-US" b="1" dirty="0" smtClean="0"/>
              <a:t>any</a:t>
            </a:r>
            <a:r>
              <a:rPr lang="en-US" dirty="0" smtClean="0"/>
              <a:t> previous centers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smallest distance from x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point with the largest distance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a random point for the first center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issues/concerns with this approach?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k = 4, which points will get chosen?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we do a number of trials, will we get different centers?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No</a:t>
            </a:r>
            <a:r>
              <a:rPr lang="en-US" sz="2400" dirty="0" smtClean="0">
                <a:solidFill>
                  <a:srgbClr val="FF6600"/>
                </a:solidFill>
              </a:rPr>
              <a:t> “supervision”, we’re only given data and want to find natural groupings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Doesn’t deal well with outliers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K-means </a:t>
            </a:r>
            <a:r>
              <a:rPr lang="en-NZ" dirty="0" smtClean="0"/>
              <a:t>conclusion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Applicable to fairly large data sets</a:t>
            </a:r>
          </a:p>
          <a:p>
            <a:r>
              <a:rPr lang="en-US" altLang="en-US" dirty="0"/>
              <a:t>Converges to a local optimum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27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K-means issues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5675"/>
            <a:ext cx="8153400" cy="525780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Initialization</a:t>
            </a:r>
          </a:p>
          <a:p>
            <a:pPr lvl="1"/>
            <a:r>
              <a:rPr lang="en-US" altLang="en-US" dirty="0" smtClean="0"/>
              <a:t>Random center/samples</a:t>
            </a:r>
          </a:p>
          <a:p>
            <a:pPr lvl="1"/>
            <a:r>
              <a:rPr lang="en-US" altLang="en-US" dirty="0" smtClean="0"/>
              <a:t>Furthest center</a:t>
            </a:r>
          </a:p>
          <a:p>
            <a:pPr lvl="1"/>
            <a:r>
              <a:rPr lang="en-US" altLang="en-US" dirty="0" smtClean="0"/>
              <a:t>Output of other clustering methods</a:t>
            </a:r>
          </a:p>
          <a:p>
            <a:r>
              <a:rPr lang="en-US" altLang="en-US" dirty="0" smtClean="0"/>
              <a:t>Manually choose K</a:t>
            </a:r>
          </a:p>
          <a:p>
            <a:r>
              <a:rPr lang="en-US" altLang="en-US" dirty="0" smtClean="0"/>
              <a:t>Representation selection</a:t>
            </a:r>
          </a:p>
          <a:p>
            <a:pPr lvl="1"/>
            <a:r>
              <a:rPr lang="en-US" altLang="en-US" dirty="0" smtClean="0"/>
              <a:t>Original representation</a:t>
            </a:r>
          </a:p>
          <a:p>
            <a:pPr lvl="1"/>
            <a:r>
              <a:rPr lang="en-US" altLang="en-US" dirty="0" smtClean="0"/>
              <a:t>Low-dimensional representation</a:t>
            </a:r>
          </a:p>
          <a:p>
            <a:pPr lvl="1"/>
            <a:r>
              <a:rPr lang="en-US" altLang="en-US" dirty="0" smtClean="0"/>
              <a:t>High-order representation</a:t>
            </a:r>
          </a:p>
          <a:p>
            <a:pPr lvl="1"/>
            <a:r>
              <a:rPr lang="en-US" altLang="en-US" dirty="0" smtClean="0"/>
              <a:t>Deep representation</a:t>
            </a:r>
          </a:p>
          <a:p>
            <a:r>
              <a:rPr lang="en-US" altLang="en-US" dirty="0" smtClean="0"/>
              <a:t>Convergence criterion</a:t>
            </a:r>
          </a:p>
          <a:p>
            <a:pPr lvl="1"/>
            <a:r>
              <a:rPr lang="en-US" altLang="en-US" dirty="0" smtClean="0"/>
              <a:t>Fixed iterations</a:t>
            </a:r>
          </a:p>
          <a:p>
            <a:pPr lvl="1"/>
            <a:r>
              <a:rPr lang="en-US" altLang="en-US" dirty="0" smtClean="0"/>
              <a:t>Unchanged partition</a:t>
            </a:r>
          </a:p>
          <a:p>
            <a:r>
              <a:rPr lang="en-US" altLang="en-US" dirty="0" smtClean="0"/>
              <a:t>Unchanged Center</a:t>
            </a:r>
          </a:p>
          <a:p>
            <a:r>
              <a:rPr lang="en-US" altLang="en-US" dirty="0" smtClean="0"/>
              <a:t>Similarity measurement</a:t>
            </a:r>
          </a:p>
          <a:p>
            <a:pPr lvl="1"/>
            <a:r>
              <a:rPr lang="en-US" altLang="en-US" dirty="0" smtClean="0"/>
              <a:t>Euclidean distance</a:t>
            </a:r>
          </a:p>
          <a:p>
            <a:pPr lvl="1"/>
            <a:r>
              <a:rPr lang="en-US" altLang="en-US" dirty="0" smtClean="0"/>
              <a:t>Cosine distance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695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Other categories: learning probabilities/parameters for models without supervision</a:t>
            </a:r>
          </a:p>
          <a:p>
            <a:pPr lvl="1"/>
            <a:r>
              <a:rPr lang="en-US" sz="3300" dirty="0" smtClean="0"/>
              <a:t>Dictionary learning</a:t>
            </a:r>
          </a:p>
          <a:p>
            <a:pPr lvl="2"/>
            <a:r>
              <a:rPr lang="en-US" sz="2800" dirty="0" smtClean="0"/>
              <a:t>Learn a translation dictionary</a:t>
            </a:r>
          </a:p>
          <a:p>
            <a:pPr lvl="2"/>
            <a:r>
              <a:rPr lang="en-US" sz="2800" dirty="0" smtClean="0"/>
              <a:t>Learn a grammar for a language</a:t>
            </a:r>
          </a:p>
          <a:p>
            <a:pPr lvl="2"/>
            <a:r>
              <a:rPr lang="en-US" sz="2800" dirty="0" smtClean="0"/>
              <a:t>Learn the social graph</a:t>
            </a:r>
          </a:p>
          <a:p>
            <a:pPr lvl="1"/>
            <a:r>
              <a:rPr lang="en-US" sz="3300" dirty="0" smtClean="0"/>
              <a:t>Dimensionality reduction</a:t>
            </a:r>
          </a:p>
          <a:p>
            <a:pPr lvl="2"/>
            <a:r>
              <a:rPr lang="en-US" sz="2800" dirty="0" smtClean="0"/>
              <a:t>Subspace learning</a:t>
            </a:r>
          </a:p>
          <a:p>
            <a:pPr lvl="2"/>
            <a:r>
              <a:rPr lang="en-US" sz="2800" dirty="0" smtClean="0"/>
              <a:t>Feature selection</a:t>
            </a:r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26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Gene expression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5198</TotalTime>
  <Words>1448</Words>
  <Application>Microsoft Office PowerPoint</Application>
  <PresentationFormat>On-screen Show (4:3)</PresentationFormat>
  <Paragraphs>311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微軟正黑體</vt:lpstr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Supervised learning</vt:lpstr>
      <vt:lpstr>Unsupervised learning</vt:lpstr>
      <vt:lpstr>Unsupervised learning</vt:lpstr>
      <vt:lpstr>Unsupervised learning applications</vt:lpstr>
      <vt:lpstr>Unsupervised learning: clustering</vt:lpstr>
      <vt:lpstr>Unsupervised learning models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 : an example</vt:lpstr>
      <vt:lpstr>K-means : Initialize centers randomly</vt:lpstr>
      <vt:lpstr>K-means : assign points to nearest center</vt:lpstr>
      <vt:lpstr>K-means : readjust centers</vt:lpstr>
      <vt:lpstr>K-means : assign points to nearest center</vt:lpstr>
      <vt:lpstr>K-means : readjust centers</vt:lpstr>
      <vt:lpstr>K-means : assign points to nearest center</vt:lpstr>
      <vt:lpstr>K-means : readjust centers</vt:lpstr>
      <vt:lpstr>K-means 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 conclusion</vt:lpstr>
      <vt:lpstr>K-means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Zhu Xiaofeng</cp:lastModifiedBy>
  <cp:revision>243</cp:revision>
  <dcterms:created xsi:type="dcterms:W3CDTF">2013-09-08T20:10:23Z</dcterms:created>
  <dcterms:modified xsi:type="dcterms:W3CDTF">2019-03-06T11:11:09Z</dcterms:modified>
</cp:coreProperties>
</file>