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5"/>
  </p:notesMasterIdLst>
  <p:sldIdLst>
    <p:sldId id="1340" r:id="rId2"/>
    <p:sldId id="1381" r:id="rId3"/>
    <p:sldId id="1377" r:id="rId4"/>
    <p:sldId id="1373" r:id="rId5"/>
    <p:sldId id="1378" r:id="rId6"/>
    <p:sldId id="1408" r:id="rId7"/>
    <p:sldId id="1374" r:id="rId8"/>
    <p:sldId id="1376" r:id="rId9"/>
    <p:sldId id="1413" r:id="rId10"/>
    <p:sldId id="1414" r:id="rId11"/>
    <p:sldId id="1415" r:id="rId12"/>
    <p:sldId id="1416" r:id="rId13"/>
    <p:sldId id="1356" r:id="rId14"/>
    <p:sldId id="1359" r:id="rId15"/>
    <p:sldId id="1360" r:id="rId16"/>
    <p:sldId id="1348" r:id="rId17"/>
    <p:sldId id="1379" r:id="rId18"/>
    <p:sldId id="1382" r:id="rId19"/>
    <p:sldId id="1369" r:id="rId20"/>
    <p:sldId id="1383" r:id="rId21"/>
    <p:sldId id="1384" r:id="rId22"/>
    <p:sldId id="1385" r:id="rId23"/>
    <p:sldId id="1386" r:id="rId24"/>
    <p:sldId id="1387" r:id="rId25"/>
    <p:sldId id="1388" r:id="rId26"/>
    <p:sldId id="1389" r:id="rId27"/>
    <p:sldId id="1390" r:id="rId28"/>
    <p:sldId id="1391" r:id="rId29"/>
    <p:sldId id="1392" r:id="rId30"/>
    <p:sldId id="1393" r:id="rId31"/>
    <p:sldId id="1394" r:id="rId32"/>
    <p:sldId id="1395" r:id="rId33"/>
    <p:sldId id="1396" r:id="rId34"/>
    <p:sldId id="1397" r:id="rId35"/>
    <p:sldId id="1398" r:id="rId36"/>
    <p:sldId id="1399" r:id="rId37"/>
    <p:sldId id="1400" r:id="rId38"/>
    <p:sldId id="1401" r:id="rId39"/>
    <p:sldId id="1402" r:id="rId40"/>
    <p:sldId id="1403" r:id="rId41"/>
    <p:sldId id="1404" r:id="rId42"/>
    <p:sldId id="1405" r:id="rId43"/>
    <p:sldId id="1406"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FFE4C9"/>
    <a:srgbClr val="993366"/>
    <a:srgbClr val="FFDAB5"/>
    <a:srgbClr val="99CCFF"/>
    <a:srgbClr val="CCECFF"/>
    <a:srgbClr val="66FFFF"/>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1" autoAdjust="0"/>
    <p:restoredTop sz="84466" autoAdjust="0"/>
  </p:normalViewPr>
  <p:slideViewPr>
    <p:cSldViewPr>
      <p:cViewPr varScale="1">
        <p:scale>
          <a:sx n="74" d="100"/>
          <a:sy n="74" d="100"/>
        </p:scale>
        <p:origin x="175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1" d="100"/>
          <a:sy n="41" d="100"/>
        </p:scale>
        <p:origin x="-14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a:t>
          </a:r>
          <a:r>
            <a:rPr lang="en-US" altLang="zh-TW" sz="2800"/>
            <a:t>3: pick the best function</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t>
        <a:bodyPr/>
        <a:lstStyle/>
        <a:p>
          <a:endParaRPr lang="en-US"/>
        </a:p>
      </dgm:t>
    </dgm:pt>
    <dgm:pt modelId="{CFEBD105-9F67-4F60-B070-C671AE93A28A}" type="pres">
      <dgm:prSet presAssocID="{801111EC-7761-4006-9B8D-BDD3478D6A0C}" presName="node" presStyleLbl="node1" presStyleIdx="0" presStyleCnt="3">
        <dgm:presLayoutVars>
          <dgm:bulletEnabled val="1"/>
        </dgm:presLayoutVars>
      </dgm:prSet>
      <dgm:spPr/>
      <dgm:t>
        <a:bodyPr/>
        <a:lstStyle/>
        <a:p>
          <a:endParaRPr lang="en-US"/>
        </a:p>
      </dgm:t>
    </dgm:pt>
    <dgm:pt modelId="{888540DF-FD49-4215-991C-C7B2A2E10D35}" type="pres">
      <dgm:prSet presAssocID="{E857221A-734F-4396-A642-04F985B7D590}" presName="sibTrans" presStyleLbl="sibTrans2D1" presStyleIdx="0" presStyleCnt="2"/>
      <dgm:spPr/>
      <dgm:t>
        <a:bodyPr/>
        <a:lstStyle/>
        <a:p>
          <a:endParaRPr lang="en-US"/>
        </a:p>
      </dgm:t>
    </dgm:pt>
    <dgm:pt modelId="{FCAC1A52-7A03-424B-8708-40DF70DCEBE1}" type="pres">
      <dgm:prSet presAssocID="{E857221A-734F-4396-A642-04F985B7D590}" presName="connectorText" presStyleLbl="sibTrans2D1" presStyleIdx="0" presStyleCnt="2"/>
      <dgm:spPr/>
      <dgm:t>
        <a:bodyPr/>
        <a:lstStyle/>
        <a:p>
          <a:endParaRPr lang="en-US"/>
        </a:p>
      </dgm:t>
    </dgm:pt>
    <dgm:pt modelId="{2C9E42A7-D692-4DEF-A008-68C3A4D1516E}" type="pres">
      <dgm:prSet presAssocID="{380F6D09-15D5-4E2B-BF8A-CECE4B7C4A20}" presName="node" presStyleLbl="node1" presStyleIdx="1" presStyleCnt="3">
        <dgm:presLayoutVars>
          <dgm:bulletEnabled val="1"/>
        </dgm:presLayoutVars>
      </dgm:prSet>
      <dgm:spPr/>
      <dgm:t>
        <a:bodyPr/>
        <a:lstStyle/>
        <a:p>
          <a:endParaRPr lang="en-US"/>
        </a:p>
      </dgm:t>
    </dgm:pt>
    <dgm:pt modelId="{75576B2E-DB43-49F5-8A31-D5CBF5F78EEC}" type="pres">
      <dgm:prSet presAssocID="{D60C5607-81DE-4CC8-91B3-C56E5666A49F}" presName="sibTrans" presStyleLbl="sibTrans2D1" presStyleIdx="1" presStyleCnt="2"/>
      <dgm:spPr/>
      <dgm:t>
        <a:bodyPr/>
        <a:lstStyle/>
        <a:p>
          <a:endParaRPr lang="en-US"/>
        </a:p>
      </dgm:t>
    </dgm:pt>
    <dgm:pt modelId="{1FFABC42-5BE3-4E33-A2BE-582BDAFB0BDF}" type="pres">
      <dgm:prSet presAssocID="{D60C5607-81DE-4CC8-91B3-C56E5666A49F}" presName="connectorText" presStyleLbl="sibTrans2D1" presStyleIdx="1" presStyleCnt="2"/>
      <dgm:spPr/>
      <dgm:t>
        <a:bodyPr/>
        <a:lstStyle/>
        <a:p>
          <a:endParaRPr lang="en-US"/>
        </a:p>
      </dgm:t>
    </dgm:pt>
    <dgm:pt modelId="{B28036AB-B71B-48DE-97C4-D287BC3BE7AC}" type="pres">
      <dgm:prSet presAssocID="{680F7195-4FD3-481E-8A2B-5AD54C8280AB}" presName="node" presStyleLbl="node1" presStyleIdx="2" presStyleCnt="3">
        <dgm:presLayoutVars>
          <dgm:bulletEnabled val="1"/>
        </dgm:presLayoutVars>
      </dgm:prSet>
      <dgm:spPr/>
      <dgm:t>
        <a:bodyPr/>
        <a:lstStyle/>
        <a:p>
          <a:endParaRPr lang="en-US"/>
        </a:p>
      </dgm:t>
    </dgm:pt>
  </dgm:ptLst>
  <dgm:cxnLst>
    <dgm:cxn modelId="{7021B101-6AE5-4EA4-923F-149909DC3C09}" srcId="{7ABBEAF7-C373-4176-BC82-DCCB6D5E3E26}" destId="{801111EC-7761-4006-9B8D-BDD3478D6A0C}" srcOrd="0" destOrd="0" parTransId="{741192AF-66D8-44B3-8D71-D609A9576CFF}" sibTransId="{E857221A-734F-4396-A642-04F985B7D590}"/>
    <dgm:cxn modelId="{00715266-B18B-4BE1-9174-6113EFB44399}" type="presOf" srcId="{D60C5607-81DE-4CC8-91B3-C56E5666A49F}" destId="{75576B2E-DB43-49F5-8A31-D5CBF5F78EEC}" srcOrd="0" destOrd="0" presId="urn:microsoft.com/office/officeart/2005/8/layout/process1"/>
    <dgm:cxn modelId="{5B1BA3AF-BDD8-41E0-BDCC-37EC1B5194FD}" type="presOf" srcId="{7ABBEAF7-C373-4176-BC82-DCCB6D5E3E26}" destId="{A491758C-84A6-4A4D-888E-93118B4129B4}" srcOrd="0" destOrd="0" presId="urn:microsoft.com/office/officeart/2005/8/layout/process1"/>
    <dgm:cxn modelId="{A37A0B1A-00E7-4C70-8103-1C775294D3D8}" type="presOf" srcId="{D60C5607-81DE-4CC8-91B3-C56E5666A49F}" destId="{1FFABC42-5BE3-4E33-A2BE-582BDAFB0BDF}" srcOrd="1"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3796133B-9324-48E1-895B-CB33B607472F}" srcId="{7ABBEAF7-C373-4176-BC82-DCCB6D5E3E26}" destId="{680F7195-4FD3-481E-8A2B-5AD54C8280AB}" srcOrd="2" destOrd="0" parTransId="{E0770B27-10B9-4E3F-A134-B86908A61FFE}" sibTransId="{382B596D-4079-47F6-BAC4-80EDB1CFB95D}"/>
    <dgm:cxn modelId="{769A87B7-F863-4C52-95A3-ACAA11FA0475}" type="presOf" srcId="{801111EC-7761-4006-9B8D-BDD3478D6A0C}" destId="{CFEBD105-9F67-4F60-B070-C671AE93A28A}" srcOrd="0" destOrd="0" presId="urn:microsoft.com/office/officeart/2005/8/layout/process1"/>
    <dgm:cxn modelId="{63A5A836-EE3A-4A02-843E-7E2B0545A95A}" type="presOf" srcId="{380F6D09-15D5-4E2B-BF8A-CECE4B7C4A20}" destId="{2C9E42A7-D692-4DEF-A008-68C3A4D1516E}" srcOrd="0" destOrd="0" presId="urn:microsoft.com/office/officeart/2005/8/layout/process1"/>
    <dgm:cxn modelId="{44DFC4EB-7BC1-494C-B525-CF0D4617D30F}" type="presOf" srcId="{680F7195-4FD3-481E-8A2B-5AD54C8280AB}" destId="{B28036AB-B71B-48DE-97C4-D287BC3BE7AC}" srcOrd="0" destOrd="0" presId="urn:microsoft.com/office/officeart/2005/8/layout/process1"/>
    <dgm:cxn modelId="{238F02FA-14AB-4280-8039-AA1E647ADBB1}" type="presOf" srcId="{E857221A-734F-4396-A642-04F985B7D590}" destId="{888540DF-FD49-4215-991C-C7B2A2E10D35}" srcOrd="0" destOrd="0" presId="urn:microsoft.com/office/officeart/2005/8/layout/process1"/>
    <dgm:cxn modelId="{E1C8F235-DEC7-4E67-9E1A-302BF758F91B}" type="presOf" srcId="{E857221A-734F-4396-A642-04F985B7D590}" destId="{FCAC1A52-7A03-424B-8708-40DF70DCEBE1}" srcOrd="1" destOrd="0" presId="urn:microsoft.com/office/officeart/2005/8/layout/process1"/>
    <dgm:cxn modelId="{03AD4ACB-F85B-4E6D-9F93-5D0F92DFEDD0}" type="presParOf" srcId="{A491758C-84A6-4A4D-888E-93118B4129B4}" destId="{CFEBD105-9F67-4F60-B070-C671AE93A28A}" srcOrd="0" destOrd="0" presId="urn:microsoft.com/office/officeart/2005/8/layout/process1"/>
    <dgm:cxn modelId="{F883CEE1-EC0C-41F7-B566-28DD8953F35A}" type="presParOf" srcId="{A491758C-84A6-4A4D-888E-93118B4129B4}" destId="{888540DF-FD49-4215-991C-C7B2A2E10D35}" srcOrd="1" destOrd="0" presId="urn:microsoft.com/office/officeart/2005/8/layout/process1"/>
    <dgm:cxn modelId="{BB177348-0696-4E89-8AB3-2D7E1D52245D}" type="presParOf" srcId="{888540DF-FD49-4215-991C-C7B2A2E10D35}" destId="{FCAC1A52-7A03-424B-8708-40DF70DCEBE1}" srcOrd="0" destOrd="0" presId="urn:microsoft.com/office/officeart/2005/8/layout/process1"/>
    <dgm:cxn modelId="{A94F14FD-C68C-42AD-BEB4-8A6002D6ACD5}" type="presParOf" srcId="{A491758C-84A6-4A4D-888E-93118B4129B4}" destId="{2C9E42A7-D692-4DEF-A008-68C3A4D1516E}" srcOrd="2" destOrd="0" presId="urn:microsoft.com/office/officeart/2005/8/layout/process1"/>
    <dgm:cxn modelId="{AD5D80CC-BE81-4DB5-A792-966A901A446E}" type="presParOf" srcId="{A491758C-84A6-4A4D-888E-93118B4129B4}" destId="{75576B2E-DB43-49F5-8A31-D5CBF5F78EEC}" srcOrd="3" destOrd="0" presId="urn:microsoft.com/office/officeart/2005/8/layout/process1"/>
    <dgm:cxn modelId="{7B3A0548-4294-4BD5-AF05-18B50E7F5FE3}" type="presParOf" srcId="{75576B2E-DB43-49F5-8A31-D5CBF5F78EEC}" destId="{1FFABC42-5BE3-4E33-A2BE-582BDAFB0BDF}" srcOrd="0" destOrd="0" presId="urn:microsoft.com/office/officeart/2005/8/layout/process1"/>
    <dgm:cxn modelId="{733EFC28-CB6B-4DCE-9576-693B4CE3C923}"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831" y="852943"/>
          <a:ext cx="2041773" cy="1799312"/>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TW" sz="2800" kern="1200" dirty="0"/>
            <a:t>Step 1: define a set of function              </a:t>
          </a:r>
          <a:endParaRPr lang="zh-TW" altLang="en-US" sz="2800" kern="1200" dirty="0"/>
        </a:p>
      </dsp:txBody>
      <dsp:txXfrm>
        <a:off x="59531" y="905643"/>
        <a:ext cx="1936373" cy="1693912"/>
      </dsp:txXfrm>
    </dsp:sp>
    <dsp:sp modelId="{888540DF-FD49-4215-991C-C7B2A2E10D35}">
      <dsp:nvSpPr>
        <dsp:cNvPr id="0" name=""/>
        <dsp:cNvSpPr/>
      </dsp:nvSpPr>
      <dsp:spPr>
        <a:xfrm>
          <a:off x="2252781" y="1499419"/>
          <a:ext cx="432855" cy="506359"/>
        </a:xfrm>
        <a:prstGeom prst="rightArrow">
          <a:avLst>
            <a:gd name="adj1" fmla="val 60000"/>
            <a:gd name="adj2" fmla="val 5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dsp:txBody>
      <dsp:txXfrm>
        <a:off x="2252781" y="1600691"/>
        <a:ext cx="302999" cy="303815"/>
      </dsp:txXfrm>
    </dsp:sp>
    <dsp:sp modelId="{2C9E42A7-D692-4DEF-A008-68C3A4D1516E}">
      <dsp:nvSpPr>
        <dsp:cNvPr id="0" name=""/>
        <dsp:cNvSpPr/>
      </dsp:nvSpPr>
      <dsp:spPr>
        <a:xfrm>
          <a:off x="2865313" y="852943"/>
          <a:ext cx="2041773" cy="1799312"/>
        </a:xfrm>
        <a:prstGeom prst="roundRect">
          <a:avLst>
            <a:gd name="adj" fmla="val 10000"/>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TW" sz="2800" kern="1200" dirty="0"/>
            <a:t>Step 2: goodness of function</a:t>
          </a:r>
          <a:endParaRPr lang="zh-TW" altLang="en-US" sz="2800" kern="1200" dirty="0"/>
        </a:p>
      </dsp:txBody>
      <dsp:txXfrm>
        <a:off x="2918013" y="905643"/>
        <a:ext cx="1936373" cy="1693912"/>
      </dsp:txXfrm>
    </dsp:sp>
    <dsp:sp modelId="{75576B2E-DB43-49F5-8A31-D5CBF5F78EEC}">
      <dsp:nvSpPr>
        <dsp:cNvPr id="0" name=""/>
        <dsp:cNvSpPr/>
      </dsp:nvSpPr>
      <dsp:spPr>
        <a:xfrm>
          <a:off x="5111263" y="1499419"/>
          <a:ext cx="432855" cy="506359"/>
        </a:xfrm>
        <a:prstGeom prst="rightArrow">
          <a:avLst>
            <a:gd name="adj1" fmla="val 60000"/>
            <a:gd name="adj2" fmla="val 50000"/>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TW" altLang="en-US" sz="2800" kern="1200"/>
        </a:p>
      </dsp:txBody>
      <dsp:txXfrm>
        <a:off x="5111263" y="1600691"/>
        <a:ext cx="302999" cy="303815"/>
      </dsp:txXfrm>
    </dsp:sp>
    <dsp:sp modelId="{B28036AB-B71B-48DE-97C4-D287BC3BE7AC}">
      <dsp:nvSpPr>
        <dsp:cNvPr id="0" name=""/>
        <dsp:cNvSpPr/>
      </dsp:nvSpPr>
      <dsp:spPr>
        <a:xfrm>
          <a:off x="5723795" y="852943"/>
          <a:ext cx="2041773" cy="1799312"/>
        </a:xfrm>
        <a:prstGeom prst="roundRect">
          <a:avLst>
            <a:gd name="adj" fmla="val 10000"/>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TW" sz="2800" kern="1200" dirty="0"/>
            <a:t>Step </a:t>
          </a:r>
          <a:r>
            <a:rPr lang="en-US" altLang="zh-TW" sz="2800" kern="1200"/>
            <a:t>3: pick the best function</a:t>
          </a:r>
          <a:endParaRPr lang="zh-TW" altLang="en-US" sz="2800" kern="1200" dirty="0"/>
        </a:p>
      </dsp:txBody>
      <dsp:txXfrm>
        <a:off x="5776495" y="905643"/>
        <a:ext cx="1936373" cy="169391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4.wmf"/><Relationship Id="rId1" Type="http://schemas.openxmlformats.org/officeDocument/2006/relationships/image" Target="../media/image19.wmf"/><Relationship Id="rId4"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7F9D2E9-59AC-4976-914A-F725E39B0E7E}" type="slidenum">
              <a:rPr lang="en-US" altLang="en-US"/>
              <a:pPr/>
              <a:t>‹#›</a:t>
            </a:fld>
            <a:endParaRPr lang="en-US" altLang="en-US"/>
          </a:p>
        </p:txBody>
      </p:sp>
    </p:spTree>
    <p:extLst>
      <p:ext uri="{BB962C8B-B14F-4D97-AF65-F5344CB8AC3E}">
        <p14:creationId xmlns:p14="http://schemas.microsoft.com/office/powerpoint/2010/main" val="40827123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148783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p:spPr>
        <p:txBody>
          <a:bodyPr/>
          <a:lstStyle/>
          <a:p>
            <a:r>
              <a:rPr lang="en-US" altLang="en-US" smtClean="0"/>
              <a:t>The entropy at the node t is the negative summation of the product of the frequency of each class at the node t and the log operator of this frequency.</a:t>
            </a:r>
          </a:p>
          <a:p>
            <a:r>
              <a:rPr lang="en-US" altLang="en-US" smtClean="0"/>
              <a:t>Specifically, p(j|t) is the frequency of class j at node t</a:t>
            </a:r>
            <a:endParaRPr lang="en-NZ" altLang="en-US" smtClean="0"/>
          </a:p>
        </p:txBody>
      </p:sp>
      <p:sp>
        <p:nvSpPr>
          <p:cNvPr id="43012" name="Slide Number Placeholder 3"/>
          <p:cNvSpPr>
            <a:spLocks noGrp="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54314AE5-631A-46CA-B707-C6560D7CF468}" type="slidenum">
              <a:rPr lang="en-US" altLang="en-US" smtClean="0"/>
              <a:pPr/>
              <a:t>33</a:t>
            </a:fld>
            <a:endParaRPr lang="en-US" altLang="en-US" smtClean="0"/>
          </a:p>
        </p:txBody>
      </p:sp>
    </p:spTree>
    <p:extLst>
      <p:ext uri="{BB962C8B-B14F-4D97-AF65-F5344CB8AC3E}">
        <p14:creationId xmlns:p14="http://schemas.microsoft.com/office/powerpoint/2010/main" val="3965174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p:spPr>
        <p:txBody>
          <a:bodyPr/>
          <a:lstStyle/>
          <a:p>
            <a:r>
              <a:rPr lang="en-US" altLang="zh-CN" smtClean="0">
                <a:ea typeface="SimSun" panose="02010600030101010101" pitchFamily="2" charset="-122"/>
              </a:rPr>
              <a:t>The entropy calculates the uncertainty of the output. The large the value of entropy, the larger the uncertainty is.</a:t>
            </a:r>
          </a:p>
          <a:p>
            <a:r>
              <a:rPr lang="en-US" altLang="zh-CN" smtClean="0">
                <a:ea typeface="SimSun" panose="02010600030101010101" pitchFamily="2" charset="-122"/>
              </a:rPr>
              <a:t>For example, if all the labels are evenly distributed, either yes or no is appeared at the same number of subjects, than the entropy is 1. In this case, it is very difficult to judge the output of a test subject</a:t>
            </a:r>
          </a:p>
          <a:p>
            <a:r>
              <a:rPr lang="en-US" altLang="zh-CN" smtClean="0">
                <a:ea typeface="SimSun" panose="02010600030101010101" pitchFamily="2" charset="-122"/>
              </a:rPr>
              <a:t>If only having one class, the entropy will be 0, in this case, the uncertainty is minimal because we definitely know the output of the subject</a:t>
            </a:r>
          </a:p>
          <a:p>
            <a:r>
              <a:rPr lang="en-US" altLang="zh-CN" smtClean="0">
                <a:ea typeface="SimSun" panose="02010600030101010101" pitchFamily="2" charset="-122"/>
              </a:rPr>
              <a:t>P(yes) means the frequency of the class yes at all the subjects</a:t>
            </a:r>
            <a:endParaRPr lang="en-NZ" altLang="zh-CN" smtClean="0"/>
          </a:p>
        </p:txBody>
      </p:sp>
      <p:sp>
        <p:nvSpPr>
          <p:cNvPr id="45060" name="Slide Number Placeholder 3"/>
          <p:cNvSpPr>
            <a:spLocks noGrp="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9BB0E4AE-BD28-412B-8531-6E12B513CA89}" type="slidenum">
              <a:rPr lang="en-US" altLang="en-US" smtClean="0"/>
              <a:pPr/>
              <a:t>34</a:t>
            </a:fld>
            <a:endParaRPr lang="en-US" altLang="en-US" smtClean="0"/>
          </a:p>
        </p:txBody>
      </p:sp>
    </p:spTree>
    <p:extLst>
      <p:ext uri="{BB962C8B-B14F-4D97-AF65-F5344CB8AC3E}">
        <p14:creationId xmlns:p14="http://schemas.microsoft.com/office/powerpoint/2010/main" val="2913093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p:spPr>
        <p:txBody>
          <a:bodyPr/>
          <a:lstStyle/>
          <a:p>
            <a:r>
              <a:rPr lang="en-US" altLang="zh-CN" smtClean="0"/>
              <a:t>To select the splitting feature, only entropy of output is not enough. The entropy at features of input should be considered as well. Therefore, information gain combing them has been used in ID3.</a:t>
            </a:r>
          </a:p>
          <a:p>
            <a:r>
              <a:rPr lang="en-US" altLang="zh-CN" smtClean="0"/>
              <a:t>Information gain is the difference between the entropy of the parent node and the entropy of the summation of the child nodes.</a:t>
            </a:r>
            <a:endParaRPr lang="en-NZ" altLang="zh-CN" smtClean="0"/>
          </a:p>
        </p:txBody>
      </p:sp>
      <p:sp>
        <p:nvSpPr>
          <p:cNvPr id="47108" name="Slide Number Placeholder 3"/>
          <p:cNvSpPr>
            <a:spLocks noGrp="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A927D1E2-4D60-48E2-A8AD-0FEBCB5886DC}" type="slidenum">
              <a:rPr lang="en-US" altLang="en-US" smtClean="0"/>
              <a:pPr/>
              <a:t>35</a:t>
            </a:fld>
            <a:endParaRPr lang="en-US" altLang="en-US" smtClean="0"/>
          </a:p>
        </p:txBody>
      </p:sp>
    </p:spTree>
    <p:extLst>
      <p:ext uri="{BB962C8B-B14F-4D97-AF65-F5344CB8AC3E}">
        <p14:creationId xmlns:p14="http://schemas.microsoft.com/office/powerpoint/2010/main" val="2718442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p:spPr>
        <p:txBody>
          <a:bodyPr/>
          <a:lstStyle/>
          <a:p>
            <a:r>
              <a:rPr lang="en-US" altLang="en-US" smtClean="0"/>
              <a:t>The first term is the entropy of the output</a:t>
            </a:r>
          </a:p>
          <a:p>
            <a:r>
              <a:rPr lang="en-US" altLang="en-US" smtClean="0"/>
              <a:t>How to calculate the entropy of other features.</a:t>
            </a:r>
          </a:p>
          <a:p>
            <a:r>
              <a:rPr lang="en-US" altLang="en-US" smtClean="0"/>
              <a:t>Firstly, we partition the feature based on its feature values, such as Height has two values, tall and short</a:t>
            </a:r>
          </a:p>
          <a:p>
            <a:r>
              <a:rPr lang="en-US" altLang="en-US" smtClean="0"/>
              <a:t>To calculate the entropy of the tall value, we only focus on the first column and to obtain the results</a:t>
            </a:r>
          </a:p>
          <a:p>
            <a:r>
              <a:rPr lang="en-US" altLang="en-US" smtClean="0"/>
              <a:t>With the same principle, we calculate the entropy of the short value</a:t>
            </a:r>
          </a:p>
          <a:p>
            <a:r>
              <a:rPr lang="en-US" altLang="en-US" smtClean="0"/>
              <a:t>Besides, we also need to know the frequency of each feature values on the dataset, such as 4 for tall and 6 for short.</a:t>
            </a:r>
          </a:p>
          <a:p>
            <a:r>
              <a:rPr lang="en-US" altLang="en-US" smtClean="0"/>
              <a:t>After this, we obtain the information gain of the potential splitting feature as</a:t>
            </a:r>
            <a:endParaRPr lang="en-NZ" altLang="en-US" smtClean="0"/>
          </a:p>
        </p:txBody>
      </p:sp>
      <p:sp>
        <p:nvSpPr>
          <p:cNvPr id="49156" name="Slide Number Placeholder 3"/>
          <p:cNvSpPr>
            <a:spLocks noGrp="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588F91C1-351A-438E-8F1A-C1CD9414E11B}" type="slidenum">
              <a:rPr lang="en-US" altLang="en-US" smtClean="0"/>
              <a:pPr/>
              <a:t>36</a:t>
            </a:fld>
            <a:endParaRPr lang="en-US" altLang="en-US" smtClean="0"/>
          </a:p>
        </p:txBody>
      </p:sp>
    </p:spTree>
    <p:extLst>
      <p:ext uri="{BB962C8B-B14F-4D97-AF65-F5344CB8AC3E}">
        <p14:creationId xmlns:p14="http://schemas.microsoft.com/office/powerpoint/2010/main" val="4014680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p:spPr>
        <p:txBody>
          <a:bodyPr/>
          <a:lstStyle/>
          <a:p>
            <a:r>
              <a:rPr lang="en-US" altLang="en-US" smtClean="0"/>
              <a:t>In the same way, we may obtain the information gain of other two features, such as dexterity and fitness.</a:t>
            </a:r>
          </a:p>
          <a:p>
            <a:r>
              <a:rPr lang="en-US" altLang="en-US" smtClean="0"/>
              <a:t>We select the features with the maximal information gain to be the splitting feature, here either dexterity and fitness. </a:t>
            </a:r>
          </a:p>
        </p:txBody>
      </p:sp>
      <p:sp>
        <p:nvSpPr>
          <p:cNvPr id="51204" name="Slide Number Placeholder 3"/>
          <p:cNvSpPr>
            <a:spLocks noGrp="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3F121478-5CA7-435F-85BD-CC79954048BF}" type="slidenum">
              <a:rPr lang="en-US" altLang="en-US" smtClean="0"/>
              <a:pPr/>
              <a:t>37</a:t>
            </a:fld>
            <a:endParaRPr lang="en-US" altLang="en-US" smtClean="0"/>
          </a:p>
        </p:txBody>
      </p:sp>
    </p:spTree>
    <p:extLst>
      <p:ext uri="{BB962C8B-B14F-4D97-AF65-F5344CB8AC3E}">
        <p14:creationId xmlns:p14="http://schemas.microsoft.com/office/powerpoint/2010/main" val="3332054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p:spPr>
        <p:txBody>
          <a:bodyPr/>
          <a:lstStyle/>
          <a:p>
            <a:r>
              <a:rPr lang="en-US" altLang="en-US" smtClean="0"/>
              <a:t>After this, we split the feature dexterity into two branches based its two feature values, good and bad.</a:t>
            </a:r>
          </a:p>
          <a:p>
            <a:r>
              <a:rPr lang="en-US" altLang="en-US" smtClean="0"/>
              <a:t>In the left brank, all subjects are the same labels, no, so it is regarded as the leaf node. However, there are two different classes in the right branch. Hence, we continue to select splitting features from the left features to further build the tree.</a:t>
            </a:r>
          </a:p>
          <a:p>
            <a:endParaRPr lang="en-US" altLang="en-US" smtClean="0"/>
          </a:p>
          <a:p>
            <a:r>
              <a:rPr lang="en-US" altLang="en-US" smtClean="0"/>
              <a:t>We use the same way to partition each node by selecting splitting features in the left features until the stop criteria achieved, such as pure subjects in one node, no features, no samples.</a:t>
            </a:r>
          </a:p>
          <a:p>
            <a:r>
              <a:rPr lang="en-US" altLang="en-US" smtClean="0"/>
              <a:t>The node with pure subjects will be assigned the class directly, otherwise, use the majority rule.</a:t>
            </a:r>
          </a:p>
          <a:p>
            <a:endParaRPr lang="en-US" altLang="en-US" smtClean="0"/>
          </a:p>
          <a:p>
            <a:r>
              <a:rPr lang="en-US" altLang="zh-CN" smtClean="0"/>
              <a:t>ID3 t</a:t>
            </a:r>
            <a:r>
              <a:rPr lang="en-US" altLang="en-US" smtClean="0"/>
              <a:t>ends to prefer splits that result in large number of partitions, each being small but pure, such as fitness will be selected firstly.</a:t>
            </a:r>
          </a:p>
          <a:p>
            <a:endParaRPr lang="en-NZ" altLang="en-US" smtClean="0"/>
          </a:p>
        </p:txBody>
      </p:sp>
      <p:sp>
        <p:nvSpPr>
          <p:cNvPr id="53252" name="Slide Number Placeholder 3"/>
          <p:cNvSpPr>
            <a:spLocks noGrp="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6BAD5A5E-4D7D-4C03-B0C7-BB7095A1DFFF}" type="slidenum">
              <a:rPr lang="en-US" altLang="en-US" smtClean="0"/>
              <a:pPr/>
              <a:t>38</a:t>
            </a:fld>
            <a:endParaRPr lang="en-US" altLang="en-US" smtClean="0"/>
          </a:p>
        </p:txBody>
      </p:sp>
    </p:spTree>
    <p:extLst>
      <p:ext uri="{BB962C8B-B14F-4D97-AF65-F5344CB8AC3E}">
        <p14:creationId xmlns:p14="http://schemas.microsoft.com/office/powerpoint/2010/main" val="1559102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p:spPr>
        <p:txBody>
          <a:bodyPr/>
          <a:lstStyle/>
          <a:p>
            <a:r>
              <a:rPr lang="en-NZ" altLang="en-US" smtClean="0"/>
              <a:t>To solve this issue, C4.5 use Gain ration to replace information gain in ID3.</a:t>
            </a:r>
          </a:p>
          <a:p>
            <a:r>
              <a:rPr lang="en-NZ" altLang="en-US" smtClean="0"/>
              <a:t>Specifically, gain ration uses information gain as its numerator, and adds splitINFO as its denominator.</a:t>
            </a:r>
          </a:p>
          <a:p>
            <a:r>
              <a:rPr lang="en-US" altLang="en-US" smtClean="0"/>
              <a:t>We leave the detail of C4.5 to you. If you are interested in this, please read the books on machine learning and data mining.</a:t>
            </a:r>
            <a:endParaRPr lang="en-NZ" altLang="en-US" smtClean="0"/>
          </a:p>
        </p:txBody>
      </p:sp>
      <p:sp>
        <p:nvSpPr>
          <p:cNvPr id="55300" name="Slide Number Placeholder 3"/>
          <p:cNvSpPr>
            <a:spLocks noGrp="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EBF4B525-7F44-4D31-AA22-0A6AA819ECE5}" type="slidenum">
              <a:rPr lang="en-US" altLang="en-US" smtClean="0"/>
              <a:pPr/>
              <a:t>39</a:t>
            </a:fld>
            <a:endParaRPr lang="en-US" altLang="en-US" smtClean="0"/>
          </a:p>
        </p:txBody>
      </p:sp>
    </p:spTree>
    <p:extLst>
      <p:ext uri="{BB962C8B-B14F-4D97-AF65-F5344CB8AC3E}">
        <p14:creationId xmlns:p14="http://schemas.microsoft.com/office/powerpoint/2010/main" val="1583355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p:spPr>
        <p:txBody>
          <a:bodyPr/>
          <a:lstStyle/>
          <a:p>
            <a:r>
              <a:rPr lang="en-US" altLang="en-US" smtClean="0"/>
              <a:t>Both ID3 and C4.5 are designed for binary tree and multi-way tree. However, CART use different splitting criteria (here Gini index) to build binary trees.</a:t>
            </a:r>
          </a:p>
          <a:p>
            <a:endParaRPr lang="en-US" altLang="en-US" smtClean="0"/>
          </a:p>
          <a:p>
            <a:r>
              <a:rPr lang="en-US" altLang="en-US" smtClean="0"/>
              <a:t>Here is the definition of Gini index, which is similar to the computation of Entropy.</a:t>
            </a:r>
          </a:p>
          <a:p>
            <a:r>
              <a:rPr lang="en-US" altLang="en-US" smtClean="0"/>
              <a:t>Gini index is the frequency times frequency, while Entropy is frequency times the log operator to the base 2 of the frequency.</a:t>
            </a:r>
            <a:endParaRPr lang="en-NZ" altLang="en-US" smtClean="0"/>
          </a:p>
        </p:txBody>
      </p:sp>
      <p:sp>
        <p:nvSpPr>
          <p:cNvPr id="57348" name="Slide Number Placeholder 3"/>
          <p:cNvSpPr>
            <a:spLocks noGrp="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94B9D73C-92B6-458F-BF95-52EEEEB7D1D4}" type="slidenum">
              <a:rPr lang="en-US" altLang="en-US" smtClean="0"/>
              <a:pPr/>
              <a:t>40</a:t>
            </a:fld>
            <a:endParaRPr lang="en-US" altLang="en-US" smtClean="0"/>
          </a:p>
        </p:txBody>
      </p:sp>
    </p:spTree>
    <p:extLst>
      <p:ext uri="{BB962C8B-B14F-4D97-AF65-F5344CB8AC3E}">
        <p14:creationId xmlns:p14="http://schemas.microsoft.com/office/powerpoint/2010/main" val="2344448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p:spPr>
        <p:txBody>
          <a:bodyPr/>
          <a:lstStyle/>
          <a:p>
            <a:r>
              <a:rPr lang="en-US" altLang="en-US" smtClean="0"/>
              <a:t>Moreover, Gini gain is similar to the computation of information gain, where both of them need to calculate the frequency of each class in all the subjects at node t, such as n_i/n</a:t>
            </a:r>
          </a:p>
          <a:p>
            <a:endParaRPr lang="en-US" altLang="en-US" smtClean="0"/>
          </a:p>
          <a:p>
            <a:r>
              <a:rPr lang="en-US" altLang="en-US" smtClean="0"/>
              <a:t>More detail of computation on Gini gain can be found in the PDF-based supplementary materials.</a:t>
            </a:r>
          </a:p>
          <a:p>
            <a:endParaRPr lang="en-NZ" altLang="en-US" smtClean="0"/>
          </a:p>
        </p:txBody>
      </p:sp>
      <p:sp>
        <p:nvSpPr>
          <p:cNvPr id="59396" name="Slide Number Placeholder 3"/>
          <p:cNvSpPr>
            <a:spLocks noGrp="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592E4D08-805E-470F-B0EF-75778F997A5F}" type="slidenum">
              <a:rPr lang="en-US" altLang="en-US" smtClean="0"/>
              <a:pPr/>
              <a:t>41</a:t>
            </a:fld>
            <a:endParaRPr lang="en-US" altLang="en-US" smtClean="0"/>
          </a:p>
        </p:txBody>
      </p:sp>
    </p:spTree>
    <p:extLst>
      <p:ext uri="{BB962C8B-B14F-4D97-AF65-F5344CB8AC3E}">
        <p14:creationId xmlns:p14="http://schemas.microsoft.com/office/powerpoint/2010/main" val="1704154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p:spPr>
        <p:txBody>
          <a:bodyPr/>
          <a:lstStyle/>
          <a:p>
            <a:r>
              <a:rPr lang="en-US" altLang="en-US" smtClean="0"/>
              <a:t>We have the difference among three decision trees</a:t>
            </a:r>
            <a:endParaRPr lang="en-NZ" altLang="en-US" smtClean="0"/>
          </a:p>
        </p:txBody>
      </p:sp>
      <p:sp>
        <p:nvSpPr>
          <p:cNvPr id="61444" name="Slide Number Placeholder 3"/>
          <p:cNvSpPr>
            <a:spLocks noGrp="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1ADF47EF-3895-4518-BCEE-5435B0FCCB94}" type="slidenum">
              <a:rPr lang="en-US" altLang="en-US" smtClean="0"/>
              <a:pPr/>
              <a:t>42</a:t>
            </a:fld>
            <a:endParaRPr lang="en-US" altLang="en-US" smtClean="0"/>
          </a:p>
        </p:txBody>
      </p:sp>
    </p:spTree>
    <p:extLst>
      <p:ext uri="{BB962C8B-B14F-4D97-AF65-F5344CB8AC3E}">
        <p14:creationId xmlns:p14="http://schemas.microsoft.com/office/powerpoint/2010/main" val="125709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p:spPr>
        <p:txBody>
          <a:bodyPr/>
          <a:lstStyle/>
          <a:p>
            <a:r>
              <a:rPr lang="en-US" altLang="zh-CN" smtClean="0"/>
              <a:t>In machine learning, many techniques have been used to find the map between input and output, such as</a:t>
            </a:r>
          </a:p>
          <a:p>
            <a:r>
              <a:rPr lang="en-US" altLang="zh-CN" smtClean="0"/>
              <a:t>Different methods have different methods to obtain the map, but most of classification techniques  are similar for predicting the unseen data with the learnt map.</a:t>
            </a:r>
            <a:endParaRPr lang="zh-CN" altLang="en-US" smtClean="0"/>
          </a:p>
        </p:txBody>
      </p:sp>
      <p:sp>
        <p:nvSpPr>
          <p:cNvPr id="23556" name="Slide Number Placeholder 3"/>
          <p:cNvSpPr>
            <a:spLocks noGrp="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1F1B0031-6E6E-45B9-AA9E-E4CE2EED924B}" type="slidenum">
              <a:rPr lang="en-US" altLang="en-US" smtClean="0"/>
              <a:pPr/>
              <a:t>6</a:t>
            </a:fld>
            <a:endParaRPr lang="en-US" altLang="en-US" smtClean="0"/>
          </a:p>
        </p:txBody>
      </p:sp>
    </p:spTree>
    <p:extLst>
      <p:ext uri="{BB962C8B-B14F-4D97-AF65-F5344CB8AC3E}">
        <p14:creationId xmlns:p14="http://schemas.microsoft.com/office/powerpoint/2010/main" val="3130127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p:spPr>
        <p:txBody>
          <a:bodyPr/>
          <a:lstStyle/>
          <a:p>
            <a:r>
              <a:rPr lang="en-US" altLang="en-US" smtClean="0"/>
              <a:t>And the difference between the Entropy and Gini index</a:t>
            </a:r>
          </a:p>
          <a:p>
            <a:endParaRPr lang="en-US" altLang="en-US" smtClean="0"/>
          </a:p>
          <a:p>
            <a:r>
              <a:rPr lang="en-US" altLang="en-US" smtClean="0"/>
              <a:t>After this slides, we will focus on encoding part by jupyter notebook, where we will do exercises on decision trees.</a:t>
            </a:r>
            <a:endParaRPr lang="en-NZ" altLang="en-US" smtClean="0"/>
          </a:p>
        </p:txBody>
      </p:sp>
      <p:sp>
        <p:nvSpPr>
          <p:cNvPr id="63492" name="Slide Number Placeholder 3"/>
          <p:cNvSpPr>
            <a:spLocks noGrp="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9DFF58BE-C6E7-4EF8-BE5D-7B80AC276E27}" type="slidenum">
              <a:rPr lang="en-US" altLang="en-US" smtClean="0"/>
              <a:pPr/>
              <a:t>43</a:t>
            </a:fld>
            <a:endParaRPr lang="en-US" altLang="en-US" smtClean="0"/>
          </a:p>
        </p:txBody>
      </p:sp>
    </p:spTree>
    <p:extLst>
      <p:ext uri="{BB962C8B-B14F-4D97-AF65-F5344CB8AC3E}">
        <p14:creationId xmlns:p14="http://schemas.microsoft.com/office/powerpoint/2010/main" val="1729666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C01D813-63A8-46A0-B1C3-079787636CD7}" type="slidenum">
              <a:rPr lang="en-US" altLang="en-US">
                <a:solidFill>
                  <a:srgbClr val="000000"/>
                </a:solidFill>
                <a:latin typeface="Calibri" panose="020F0502020204030204" pitchFamily="34" charset="0"/>
              </a:rPr>
              <a:pPr eaLnBrk="1" hangingPunct="1"/>
              <a:t>7</a:t>
            </a:fld>
            <a:endParaRPr lang="en-US"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1439615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Rot="1" noChangeAspect="1" noChangeArrowheads="1" noTextEdit="1"/>
          </p:cNvSpPr>
          <p:nvPr>
            <p:ph type="sldImg"/>
          </p:nvPr>
        </p:nvSpPr>
        <p:spPr>
          <a:ln/>
        </p:spPr>
      </p:sp>
      <p:sp>
        <p:nvSpPr>
          <p:cNvPr id="477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25585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p:spPr>
        <p:txBody>
          <a:bodyPr/>
          <a:lstStyle/>
          <a:p>
            <a:r>
              <a:rPr lang="en-US" altLang="zh-CN" smtClean="0"/>
              <a:t>Given a training data, the input or feature vectors can be categorical feature, continuous feature, and the output often is categorical features. </a:t>
            </a:r>
          </a:p>
          <a:p>
            <a:r>
              <a:rPr lang="en-US" altLang="zh-CN" smtClean="0"/>
              <a:t>Decision tree uses a tree (binary tree or multi-way tree to build the map between input and output like the right figure, where each yellow node represents a feature and the blue leaf node is the output, the branch of each node is the node’s feature value, such as there are two feature values (yes, no) for the feature or the node refund</a:t>
            </a:r>
          </a:p>
          <a:p>
            <a:r>
              <a:rPr lang="en-US" altLang="zh-CN" smtClean="0"/>
              <a:t>We call the yellow node as splitting feature.</a:t>
            </a:r>
          </a:p>
          <a:p>
            <a:r>
              <a:rPr lang="en-US" altLang="zh-CN" smtClean="0"/>
              <a:t>Normally, different feature can be selected as the root node so that we may obtain many decision trees, like </a:t>
            </a:r>
            <a:endParaRPr lang="zh-CN" altLang="en-US" smtClean="0"/>
          </a:p>
        </p:txBody>
      </p:sp>
      <p:sp>
        <p:nvSpPr>
          <p:cNvPr id="25604" name="Slide Number Placeholder 3"/>
          <p:cNvSpPr>
            <a:spLocks noGrp="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7A3EB663-8BC4-45DB-8220-7046DEC3E49F}" type="slidenum">
              <a:rPr lang="en-US" altLang="en-US" smtClean="0"/>
              <a:pPr/>
              <a:t>21</a:t>
            </a:fld>
            <a:endParaRPr lang="en-US" altLang="en-US" smtClean="0"/>
          </a:p>
        </p:txBody>
      </p:sp>
    </p:spTree>
    <p:extLst>
      <p:ext uri="{BB962C8B-B14F-4D97-AF65-F5344CB8AC3E}">
        <p14:creationId xmlns:p14="http://schemas.microsoft.com/office/powerpoint/2010/main" val="18984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p:spPr>
        <p:txBody>
          <a:bodyPr/>
          <a:lstStyle/>
          <a:p>
            <a:r>
              <a:rPr lang="en-NZ" altLang="zh-CN" smtClean="0"/>
              <a:t>So we make ask a question which decision tree is the best one? How to select the root node. How to use the decision tree to predict the output of a given test subject?</a:t>
            </a:r>
          </a:p>
        </p:txBody>
      </p:sp>
      <p:sp>
        <p:nvSpPr>
          <p:cNvPr id="27652" name="Slide Number Placeholder 3"/>
          <p:cNvSpPr>
            <a:spLocks noGrp="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45AC1329-4A10-4E0A-8068-C9E6DD19D414}" type="slidenum">
              <a:rPr lang="en-US" altLang="en-US" smtClean="0"/>
              <a:pPr/>
              <a:t>22</a:t>
            </a:fld>
            <a:endParaRPr lang="en-US" altLang="en-US" smtClean="0"/>
          </a:p>
        </p:txBody>
      </p:sp>
    </p:spTree>
    <p:extLst>
      <p:ext uri="{BB962C8B-B14F-4D97-AF65-F5344CB8AC3E}">
        <p14:creationId xmlns:p14="http://schemas.microsoft.com/office/powerpoint/2010/main" val="4287336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p:spPr>
        <p:txBody>
          <a:bodyPr/>
          <a:lstStyle/>
          <a:p>
            <a:r>
              <a:rPr lang="en-NZ" altLang="zh-CN" smtClean="0"/>
              <a:t>The key issue is to select the root node and then select other to proceed for building the tree. </a:t>
            </a:r>
          </a:p>
          <a:p>
            <a:r>
              <a:rPr lang="en-NZ" altLang="zh-CN" smtClean="0"/>
              <a:t>Obviously, </a:t>
            </a:r>
            <a:r>
              <a:rPr lang="en-NZ" altLang="en-US" smtClean="0"/>
              <a:t>exhaustive </a:t>
            </a:r>
            <a:r>
              <a:rPr lang="en-NZ" altLang="zh-CN" smtClean="0"/>
              <a:t>search is the best one. However, this is NP-complete issue. The alternative solution is greedy search strategy. That is, using heuristic strategy will be used. Such method include ID3, C4.5, and CART, </a:t>
            </a:r>
          </a:p>
        </p:txBody>
      </p:sp>
      <p:sp>
        <p:nvSpPr>
          <p:cNvPr id="36868" name="Slide Number Placeholder 3"/>
          <p:cNvSpPr>
            <a:spLocks noGrp="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1F5BB231-20FC-4066-B129-EC90786201D1}" type="slidenum">
              <a:rPr lang="en-US" altLang="en-US" smtClean="0"/>
              <a:pPr/>
              <a:t>30</a:t>
            </a:fld>
            <a:endParaRPr lang="en-US" altLang="en-US" smtClean="0"/>
          </a:p>
        </p:txBody>
      </p:sp>
    </p:spTree>
    <p:extLst>
      <p:ext uri="{BB962C8B-B14F-4D97-AF65-F5344CB8AC3E}">
        <p14:creationId xmlns:p14="http://schemas.microsoft.com/office/powerpoint/2010/main" val="773450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p:spPr>
        <p:txBody>
          <a:bodyPr/>
          <a:lstStyle/>
          <a:p>
            <a:r>
              <a:rPr lang="en-US" altLang="zh-CN" smtClean="0">
                <a:ea typeface="SimSun" panose="02010600030101010101" pitchFamily="2" charset="-122"/>
              </a:rPr>
              <a:t>The key difference among them is the splitting criteria</a:t>
            </a:r>
            <a:endParaRPr lang="en-NZ" altLang="zh-CN" smtClean="0"/>
          </a:p>
        </p:txBody>
      </p:sp>
      <p:sp>
        <p:nvSpPr>
          <p:cNvPr id="38916" name="Slide Number Placeholder 3"/>
          <p:cNvSpPr>
            <a:spLocks noGrp="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28476247-61A3-481A-846C-C73BC2AC0D38}" type="slidenum">
              <a:rPr lang="en-US" altLang="en-US" smtClean="0"/>
              <a:pPr/>
              <a:t>31</a:t>
            </a:fld>
            <a:endParaRPr lang="en-US" altLang="en-US" smtClean="0"/>
          </a:p>
        </p:txBody>
      </p:sp>
    </p:spTree>
    <p:extLst>
      <p:ext uri="{BB962C8B-B14F-4D97-AF65-F5344CB8AC3E}">
        <p14:creationId xmlns:p14="http://schemas.microsoft.com/office/powerpoint/2010/main" val="2514194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p:spPr>
        <p:txBody>
          <a:bodyPr/>
          <a:lstStyle/>
          <a:p>
            <a:r>
              <a:rPr lang="en-US" altLang="en-US" smtClean="0"/>
              <a:t>The popular splitting criteria is entropy and gini index</a:t>
            </a:r>
            <a:endParaRPr lang="en-NZ" altLang="en-US" smtClean="0"/>
          </a:p>
        </p:txBody>
      </p:sp>
      <p:sp>
        <p:nvSpPr>
          <p:cNvPr id="40964" name="Slide Number Placeholder 3"/>
          <p:cNvSpPr>
            <a:spLocks noGrp="1"/>
          </p:cNvSpPr>
          <p:nvPr>
            <p:ph type="sldNum" sz="quarter" idx="5"/>
          </p:nvPr>
        </p:nvSpPr>
        <p:spPr>
          <a:noFill/>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A15E05DD-EE7D-45B3-BF31-EA53F069FE4F}" type="slidenum">
              <a:rPr lang="en-US" altLang="en-US" smtClean="0"/>
              <a:pPr/>
              <a:t>32</a:t>
            </a:fld>
            <a:endParaRPr lang="en-US" altLang="en-US" smtClean="0"/>
          </a:p>
        </p:txBody>
      </p:sp>
    </p:spTree>
    <p:extLst>
      <p:ext uri="{BB962C8B-B14F-4D97-AF65-F5344CB8AC3E}">
        <p14:creationId xmlns:p14="http://schemas.microsoft.com/office/powerpoint/2010/main" val="2262940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ln>
            <a:solidFill>
              <a:srgbClr val="0070C0"/>
            </a:solidFill>
            <a:headEnd/>
            <a:tailEnd/>
          </a:ln>
        </p:spPr>
        <p:style>
          <a:lnRef idx="3">
            <a:schemeClr val="accent5"/>
          </a:lnRef>
          <a:fillRef idx="0">
            <a:schemeClr val="accent5"/>
          </a:fillRef>
          <a:effectRef idx="2">
            <a:schemeClr val="accent5"/>
          </a:effectRef>
          <a:fontRef idx="minor">
            <a:schemeClr val="tx1"/>
          </a:fontRef>
        </p:style>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ln>
            <a:solidFill>
              <a:srgbClr val="0070C0"/>
            </a:solidFill>
            <a:headEnd/>
            <a:tailEnd/>
          </a:ln>
        </p:spPr>
        <p:style>
          <a:lnRef idx="3">
            <a:schemeClr val="accent5"/>
          </a:lnRef>
          <a:fillRef idx="0">
            <a:schemeClr val="accent5"/>
          </a:fillRef>
          <a:effectRef idx="2">
            <a:schemeClr val="accent5"/>
          </a:effectRef>
          <a:fontRef idx="minor">
            <a:schemeClr val="tx1"/>
          </a:fontRef>
        </p:style>
        <p:txBody>
          <a:bodyPr/>
          <a:lstStyle/>
          <a:p>
            <a:pPr>
              <a:defRPr/>
            </a:pPr>
            <a:endParaRPr lang="en-US"/>
          </a:p>
        </p:txBody>
      </p:sp>
      <p:sp>
        <p:nvSpPr>
          <p:cNvPr id="6146" name="Rectangle 2"/>
          <p:cNvSpPr>
            <a:spLocks noGrp="1" noChangeArrowheads="1"/>
          </p:cNvSpPr>
          <p:nvPr>
            <p:ph type="ctrTitle"/>
          </p:nvPr>
        </p:nvSpPr>
        <p:spPr>
          <a:xfrm>
            <a:off x="914400" y="1524000"/>
            <a:ext cx="7623175" cy="1752600"/>
          </a:xfrm>
        </p:spPr>
        <p:txBody>
          <a:bodyPr/>
          <a:lstStyle>
            <a:lvl1pPr>
              <a:defRPr sz="4800"/>
            </a:lvl1pPr>
          </a:lstStyle>
          <a:p>
            <a:r>
              <a:rPr lang="en-US"/>
              <a:t>Click to edit Master title style</a:t>
            </a:r>
          </a:p>
        </p:txBody>
      </p:sp>
      <p:sp>
        <p:nvSpPr>
          <p:cNvPr id="614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a:lvl1pPr>
          </a:lstStyle>
          <a:p>
            <a:r>
              <a:rPr lang="en-US"/>
              <a:t>Click to edit Master subtitle style</a:t>
            </a:r>
          </a:p>
        </p:txBody>
      </p:sp>
      <p:sp>
        <p:nvSpPr>
          <p:cNvPr id="6" name="Footer Placeholder 5"/>
          <p:cNvSpPr>
            <a:spLocks noGrp="1" noChangeArrowheads="1"/>
          </p:cNvSpPr>
          <p:nvPr>
            <p:ph type="ftr" sz="quarter" idx="10"/>
          </p:nvPr>
        </p:nvSpPr>
        <p:spPr bwMode="auto">
          <a:xfrm>
            <a:off x="3124200" y="6243638"/>
            <a:ext cx="54102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800" i="0">
                <a:solidFill>
                  <a:schemeClr val="tx1">
                    <a:lumMod val="50000"/>
                    <a:lumOff val="50000"/>
                  </a:schemeClr>
                </a:solidFill>
                <a:latin typeface="+mj-lt"/>
                <a:cs typeface="+mn-cs"/>
              </a:defRPr>
            </a:lvl1pPr>
          </a:lstStyle>
          <a:p>
            <a:pPr>
              <a:defRPr/>
            </a:pPr>
            <a:r>
              <a:rPr lang="en-US"/>
              <a:t>© 2011 W.H. Freeman and Company</a:t>
            </a:r>
          </a:p>
        </p:txBody>
      </p:sp>
    </p:spTree>
    <p:extLst>
      <p:ext uri="{BB962C8B-B14F-4D97-AF65-F5344CB8AC3E}">
        <p14:creationId xmlns:p14="http://schemas.microsoft.com/office/powerpoint/2010/main" val="409308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15791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101600"/>
            <a:ext cx="2076450" cy="652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01600"/>
            <a:ext cx="6076950" cy="652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6602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01600"/>
            <a:ext cx="83058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990600"/>
            <a:ext cx="40767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990600"/>
            <a:ext cx="40767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37933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01600"/>
            <a:ext cx="83058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990600"/>
            <a:ext cx="40767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990600"/>
            <a:ext cx="40767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3886200"/>
            <a:ext cx="40767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27638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01600"/>
            <a:ext cx="8305800"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990600"/>
            <a:ext cx="40767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990600"/>
            <a:ext cx="40767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3886200"/>
            <a:ext cx="40767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31519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81000" y="101600"/>
            <a:ext cx="8305800" cy="762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81000" y="990600"/>
            <a:ext cx="40767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990600"/>
            <a:ext cx="40767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81000" y="3886200"/>
            <a:ext cx="40767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0100" y="3886200"/>
            <a:ext cx="40767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23187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863006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NZ"/>
          </a:p>
        </p:txBody>
      </p:sp>
      <p:sp>
        <p:nvSpPr>
          <p:cNvPr id="3" name="Text Placeholder 2"/>
          <p:cNvSpPr>
            <a:spLocks noGrp="1"/>
          </p:cNvSpPr>
          <p:nvPr>
            <p:ph type="body" sz="half" idx="1"/>
          </p:nvPr>
        </p:nvSpPr>
        <p:spPr>
          <a:xfrm>
            <a:off x="457200" y="1600200"/>
            <a:ext cx="8229600" cy="21891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57200" y="3941763"/>
            <a:ext cx="8229600" cy="218916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noChangeArrowheads="1"/>
          </p:cNvSpPr>
          <p:nvPr>
            <p:ph type="dt" sz="half" idx="10"/>
          </p:nvPr>
        </p:nvSpPr>
        <p:spPr>
          <a:xfrm>
            <a:off x="457200" y="6248400"/>
            <a:ext cx="2133600" cy="457200"/>
          </a:xfrm>
          <a:prstGeom prst="rect">
            <a:avLst/>
          </a:prstGeom>
          <a:ln/>
        </p:spPr>
        <p:txBody>
          <a:bodyPr/>
          <a:lstStyle>
            <a:lvl1pPr>
              <a:defRPr/>
            </a:lvl1pPr>
          </a:lstStyle>
          <a:p>
            <a:pPr>
              <a:defRPr/>
            </a:pPr>
            <a:endParaRPr lang="en-US" altLang="en-US"/>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en-US"/>
          </a:p>
        </p:txBody>
      </p:sp>
      <p:sp>
        <p:nvSpPr>
          <p:cNvPr id="7" name="Slide Number Placeholder 6"/>
          <p:cNvSpPr>
            <a:spLocks noGrp="1" noChangeArrowheads="1"/>
          </p:cNvSpPr>
          <p:nvPr>
            <p:ph type="sldNum" sz="quarter" idx="12"/>
          </p:nvPr>
        </p:nvSpPr>
        <p:spPr>
          <a:xfrm>
            <a:off x="6553200" y="6248400"/>
            <a:ext cx="2133600" cy="457200"/>
          </a:xfrm>
          <a:prstGeom prst="rect">
            <a:avLst/>
          </a:prstGeom>
          <a:ln/>
        </p:spPr>
        <p:txBody>
          <a:bodyPr/>
          <a:lstStyle>
            <a:lvl1pPr>
              <a:defRPr/>
            </a:lvl1pPr>
          </a:lstStyle>
          <a:p>
            <a:pPr>
              <a:defRPr/>
            </a:pPr>
            <a:fld id="{CDBC28A7-1C3F-4770-83DA-5D8A6259B564}" type="slidenum">
              <a:rPr lang="en-US" altLang="en-US"/>
              <a:pPr>
                <a:defRPr/>
              </a:pPr>
              <a:t>‹#›</a:t>
            </a:fld>
            <a:endParaRPr lang="en-US" altLang="en-US"/>
          </a:p>
        </p:txBody>
      </p:sp>
    </p:spTree>
    <p:extLst>
      <p:ext uri="{BB962C8B-B14F-4D97-AF65-F5344CB8AC3E}">
        <p14:creationId xmlns:p14="http://schemas.microsoft.com/office/powerpoint/2010/main" val="396440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SLS2ema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64507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97659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990600"/>
            <a:ext cx="40767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990600"/>
            <a:ext cx="40767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28092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56323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1167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rgbClr val="FFE4C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5438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55406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5006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81000" y="914400"/>
            <a:ext cx="83058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129" name="Rectangle 9"/>
          <p:cNvSpPr>
            <a:spLocks noChangeArrowheads="1"/>
          </p:cNvSpPr>
          <p:nvPr/>
        </p:nvSpPr>
        <p:spPr bwMode="auto">
          <a:xfrm>
            <a:off x="381000" y="698500"/>
            <a:ext cx="8305800" cy="63500"/>
          </a:xfrm>
          <a:prstGeom prst="rect">
            <a:avLst/>
          </a:prstGeom>
          <a:solidFill>
            <a:srgbClr val="993366"/>
          </a:solidFill>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97" r:id="rId1"/>
    <p:sldLayoutId id="2147483684" r:id="rId2"/>
    <p:sldLayoutId id="2147483685" r:id="rId3"/>
    <p:sldLayoutId id="2147483686" r:id="rId4"/>
    <p:sldLayoutId id="2147483687" r:id="rId5"/>
    <p:sldLayoutId id="2147483688" r:id="rId6"/>
    <p:sldLayoutId id="214748369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9" r:id="rId16"/>
    <p:sldLayoutId id="2147483700" r:id="rId17"/>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993366"/>
          </a:solidFill>
          <a:latin typeface="+mj-lt"/>
          <a:ea typeface="+mj-ea"/>
          <a:cs typeface="+mj-cs"/>
        </a:defRPr>
      </a:lvl1pPr>
      <a:lvl2pPr algn="l" rtl="0" eaLnBrk="0" fontAlgn="base" hangingPunct="0">
        <a:spcBef>
          <a:spcPct val="0"/>
        </a:spcBef>
        <a:spcAft>
          <a:spcPct val="0"/>
        </a:spcAft>
        <a:defRPr sz="4000">
          <a:solidFill>
            <a:srgbClr val="993366"/>
          </a:solidFill>
          <a:latin typeface="Garamond" pitchFamily="18" charset="0"/>
        </a:defRPr>
      </a:lvl2pPr>
      <a:lvl3pPr algn="l" rtl="0" eaLnBrk="0" fontAlgn="base" hangingPunct="0">
        <a:spcBef>
          <a:spcPct val="0"/>
        </a:spcBef>
        <a:spcAft>
          <a:spcPct val="0"/>
        </a:spcAft>
        <a:defRPr sz="4000">
          <a:solidFill>
            <a:srgbClr val="993366"/>
          </a:solidFill>
          <a:latin typeface="Garamond" pitchFamily="18" charset="0"/>
        </a:defRPr>
      </a:lvl3pPr>
      <a:lvl4pPr algn="l" rtl="0" eaLnBrk="0" fontAlgn="base" hangingPunct="0">
        <a:spcBef>
          <a:spcPct val="0"/>
        </a:spcBef>
        <a:spcAft>
          <a:spcPct val="0"/>
        </a:spcAft>
        <a:defRPr sz="4000">
          <a:solidFill>
            <a:srgbClr val="993366"/>
          </a:solidFill>
          <a:latin typeface="Garamond" pitchFamily="18" charset="0"/>
        </a:defRPr>
      </a:lvl4pPr>
      <a:lvl5pPr algn="l" rtl="0" eaLnBrk="0" fontAlgn="base" hangingPunct="0">
        <a:spcBef>
          <a:spcPct val="0"/>
        </a:spcBef>
        <a:spcAft>
          <a:spcPct val="0"/>
        </a:spcAft>
        <a:defRPr sz="4000">
          <a:solidFill>
            <a:srgbClr val="993366"/>
          </a:solidFill>
          <a:latin typeface="Garamond" pitchFamily="18" charset="0"/>
        </a:defRPr>
      </a:lvl5pPr>
      <a:lvl6pPr marL="457200" algn="l" rtl="0" fontAlgn="base">
        <a:spcBef>
          <a:spcPct val="0"/>
        </a:spcBef>
        <a:spcAft>
          <a:spcPct val="0"/>
        </a:spcAft>
        <a:defRPr sz="4000">
          <a:solidFill>
            <a:srgbClr val="993366"/>
          </a:solidFill>
          <a:latin typeface="Garamond" pitchFamily="18" charset="0"/>
        </a:defRPr>
      </a:lvl6pPr>
      <a:lvl7pPr marL="914400" algn="l" rtl="0" fontAlgn="base">
        <a:spcBef>
          <a:spcPct val="0"/>
        </a:spcBef>
        <a:spcAft>
          <a:spcPct val="0"/>
        </a:spcAft>
        <a:defRPr sz="4000">
          <a:solidFill>
            <a:srgbClr val="993366"/>
          </a:solidFill>
          <a:latin typeface="Garamond" pitchFamily="18" charset="0"/>
        </a:defRPr>
      </a:lvl7pPr>
      <a:lvl8pPr marL="1371600" algn="l" rtl="0" fontAlgn="base">
        <a:spcBef>
          <a:spcPct val="0"/>
        </a:spcBef>
        <a:spcAft>
          <a:spcPct val="0"/>
        </a:spcAft>
        <a:defRPr sz="4000">
          <a:solidFill>
            <a:srgbClr val="993366"/>
          </a:solidFill>
          <a:latin typeface="Garamond" pitchFamily="18" charset="0"/>
        </a:defRPr>
      </a:lvl8pPr>
      <a:lvl9pPr marL="1828800" algn="l" rtl="0" fontAlgn="base">
        <a:spcBef>
          <a:spcPct val="0"/>
        </a:spcBef>
        <a:spcAft>
          <a:spcPct val="0"/>
        </a:spcAft>
        <a:defRPr sz="4000">
          <a:solidFill>
            <a:srgbClr val="993366"/>
          </a:solidFill>
          <a:latin typeface="Garamond" pitchFamily="18" charset="0"/>
        </a:defRPr>
      </a:lvl9pPr>
    </p:titleStyle>
    <p:bodyStyle>
      <a:lvl1pPr marL="342900" indent="-342900" algn="l" rtl="0" eaLnBrk="0" fontAlgn="base" hangingPunct="0">
        <a:spcBef>
          <a:spcPct val="20000"/>
        </a:spcBef>
        <a:spcAft>
          <a:spcPct val="0"/>
        </a:spcAft>
        <a:buClr>
          <a:srgbClr val="993366"/>
        </a:buClr>
        <a:buSzPct val="65000"/>
        <a:buFont typeface="Wingdings" panose="05000000000000000000" pitchFamily="2" charset="2"/>
        <a:buChar char="p"/>
        <a:defRPr sz="2000">
          <a:solidFill>
            <a:schemeClr val="tx1"/>
          </a:solidFill>
          <a:latin typeface="+mn-lt"/>
          <a:ea typeface="+mn-ea"/>
          <a:cs typeface="+mn-cs"/>
        </a:defRPr>
      </a:lvl1pPr>
      <a:lvl2pPr marL="669925" indent="-325438" algn="l" rtl="0" eaLnBrk="0" fontAlgn="base" hangingPunct="0">
        <a:spcBef>
          <a:spcPct val="20000"/>
        </a:spcBef>
        <a:spcAft>
          <a:spcPct val="0"/>
        </a:spcAft>
        <a:buClr>
          <a:srgbClr val="333399"/>
        </a:buClr>
        <a:buSzPct val="60000"/>
        <a:buFont typeface="Wingdings" panose="05000000000000000000" pitchFamily="2" charset="2"/>
        <a:buChar char="p"/>
        <a:defRPr>
          <a:solidFill>
            <a:schemeClr val="tx1"/>
          </a:solidFill>
          <a:latin typeface="+mn-lt"/>
        </a:defRPr>
      </a:lvl2pPr>
      <a:lvl3pPr marL="1022350" indent="-350838" algn="l" rtl="0" eaLnBrk="0" fontAlgn="base" hangingPunct="0">
        <a:spcBef>
          <a:spcPct val="20000"/>
        </a:spcBef>
        <a:spcAft>
          <a:spcPct val="0"/>
        </a:spcAft>
        <a:buClr>
          <a:srgbClr val="00CC99"/>
        </a:buClr>
        <a:buSzPct val="65000"/>
        <a:buFont typeface="Wingdings" panose="05000000000000000000" pitchFamily="2" charset="2"/>
        <a:buChar char="§"/>
        <a:defRPr>
          <a:solidFill>
            <a:schemeClr val="tx1"/>
          </a:solidFill>
          <a:latin typeface="+mn-lt"/>
        </a:defRPr>
      </a:lvl3pPr>
      <a:lvl4pPr marL="1339850" indent="-315913" algn="l" rtl="0" eaLnBrk="0" fontAlgn="base" hangingPunct="0">
        <a:spcBef>
          <a:spcPct val="20000"/>
        </a:spcBef>
        <a:spcAft>
          <a:spcPct val="0"/>
        </a:spcAft>
        <a:buClr>
          <a:srgbClr val="993366"/>
        </a:buClr>
        <a:buSzPct val="70000"/>
        <a:buFont typeface="Wingdings" panose="05000000000000000000" pitchFamily="2" charset="2"/>
        <a:buChar char="§"/>
        <a:defRPr>
          <a:solidFill>
            <a:schemeClr val="tx1"/>
          </a:solidFill>
          <a:latin typeface="+mn-lt"/>
        </a:defRPr>
      </a:lvl4pPr>
      <a:lvl5pPr marL="1681163" indent="-339725" algn="l" rtl="0" eaLnBrk="0" fontAlgn="base" hangingPunct="0">
        <a:spcBef>
          <a:spcPct val="20000"/>
        </a:spcBef>
        <a:spcAft>
          <a:spcPct val="0"/>
        </a:spcAft>
        <a:buClr>
          <a:srgbClr val="333399"/>
        </a:buClr>
        <a:buSzPct val="75000"/>
        <a:buFont typeface="Wingdings" panose="05000000000000000000" pitchFamily="2" charset="2"/>
        <a:buChar char="§"/>
        <a:defRPr sz="1600">
          <a:solidFill>
            <a:schemeClr val="tx1"/>
          </a:solidFill>
          <a:latin typeface="+mn-lt"/>
        </a:defRPr>
      </a:lvl5pPr>
      <a:lvl6pPr marL="2138363" indent="-339725" algn="l" rtl="0" fontAlgn="base">
        <a:spcBef>
          <a:spcPct val="20000"/>
        </a:spcBef>
        <a:spcAft>
          <a:spcPct val="0"/>
        </a:spcAft>
        <a:buClr>
          <a:srgbClr val="333399"/>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rgbClr val="333399"/>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rgbClr val="333399"/>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rgbClr val="333399"/>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7.bin"/><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6.w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4.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1.bin"/><Relationship Id="rId11" Type="http://schemas.openxmlformats.org/officeDocument/2006/relationships/image" Target="../media/image21.wmf"/><Relationship Id="rId5" Type="http://schemas.openxmlformats.org/officeDocument/2006/relationships/image" Target="../media/image19.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20.wmf"/></Relationships>
</file>

<file path=ppt/slides/_rels/slide1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4.xml"/><Relationship Id="rId1" Type="http://schemas.openxmlformats.org/officeDocument/2006/relationships/vmlDrawing" Target="../drawings/vmlDrawing8.vml"/><Relationship Id="rId6" Type="http://schemas.openxmlformats.org/officeDocument/2006/relationships/image" Target="../media/image24.wmf"/><Relationship Id="rId5" Type="http://schemas.openxmlformats.org/officeDocument/2006/relationships/oleObject" Target="../embeddings/oleObject14.bin"/><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26.wmf"/><Relationship Id="rId4" Type="http://schemas.openxmlformats.org/officeDocument/2006/relationships/oleObject" Target="../embeddings/oleObject15.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26.wmf"/><Relationship Id="rId4" Type="http://schemas.openxmlformats.org/officeDocument/2006/relationships/oleObject" Target="../embeddings/oleObject16.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27.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2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2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image" Target="../media/image28.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15.vml"/><Relationship Id="rId4" Type="http://schemas.openxmlformats.org/officeDocument/2006/relationships/image" Target="../media/image29.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6.xml"/><Relationship Id="rId1" Type="http://schemas.openxmlformats.org/officeDocument/2006/relationships/vmlDrawing" Target="../drawings/vmlDrawing16.vml"/><Relationship Id="rId4" Type="http://schemas.openxmlformats.org/officeDocument/2006/relationships/image" Target="../media/image29.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18.vml"/><Relationship Id="rId5" Type="http://schemas.openxmlformats.org/officeDocument/2006/relationships/image" Target="../media/image26.wmf"/><Relationship Id="rId4" Type="http://schemas.openxmlformats.org/officeDocument/2006/relationships/oleObject" Target="../embeddings/oleObject24.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31.wmf"/><Relationship Id="rId4" Type="http://schemas.openxmlformats.org/officeDocument/2006/relationships/oleObject" Target="../embeddings/oleObject25.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31.wmf"/><Relationship Id="rId4" Type="http://schemas.openxmlformats.org/officeDocument/2006/relationships/oleObject" Target="../embeddings/oleObject26.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7.xml"/><Relationship Id="rId1" Type="http://schemas.openxmlformats.org/officeDocument/2006/relationships/vmlDrawing" Target="../drawings/vmlDrawing21.vml"/><Relationship Id="rId5" Type="http://schemas.openxmlformats.org/officeDocument/2006/relationships/image" Target="../media/image32.w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vmlDrawing" Target="../drawings/vmlDrawing22.vml"/><Relationship Id="rId5" Type="http://schemas.openxmlformats.org/officeDocument/2006/relationships/image" Target="../media/image32.wmf"/><Relationship Id="rId4" Type="http://schemas.openxmlformats.org/officeDocument/2006/relationships/oleObject" Target="../embeddings/oleObject28.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7.xml"/><Relationship Id="rId1" Type="http://schemas.openxmlformats.org/officeDocument/2006/relationships/vmlDrawing" Target="../drawings/vmlDrawing23.vml"/><Relationship Id="rId5" Type="http://schemas.openxmlformats.org/officeDocument/2006/relationships/image" Target="../media/image32.wmf"/><Relationship Id="rId4" Type="http://schemas.openxmlformats.org/officeDocument/2006/relationships/oleObject" Target="../embeddings/oleObject29.bin"/></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38.wmf"/><Relationship Id="rId2" Type="http://schemas.openxmlformats.org/officeDocument/2006/relationships/slideLayout" Target="../slideLayouts/slideLayout17.xml"/><Relationship Id="rId1" Type="http://schemas.openxmlformats.org/officeDocument/2006/relationships/vmlDrawing" Target="../drawings/vmlDrawing24.vml"/><Relationship Id="rId6" Type="http://schemas.openxmlformats.org/officeDocument/2006/relationships/oleObject" Target="../embeddings/oleObject31.bin"/><Relationship Id="rId5" Type="http://schemas.openxmlformats.org/officeDocument/2006/relationships/image" Target="../media/image37.wmf"/><Relationship Id="rId4" Type="http://schemas.openxmlformats.org/officeDocument/2006/relationships/oleObject" Target="../embeddings/oleObject30.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oleObject" Target="../embeddings/oleObject2.bin"/><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39.wmf"/><Relationship Id="rId4" Type="http://schemas.openxmlformats.org/officeDocument/2006/relationships/oleObject" Target="../embeddings/oleObject32.bin"/></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17.xml"/><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notesSlide" Target="../notesSlides/notesSlide20.xml"/><Relationship Id="rId7" Type="http://schemas.openxmlformats.org/officeDocument/2006/relationships/oleObject" Target="../embeddings/oleObject34.bin"/><Relationship Id="rId12" Type="http://schemas.openxmlformats.org/officeDocument/2006/relationships/image" Target="../media/image44.png"/><Relationship Id="rId2" Type="http://schemas.openxmlformats.org/officeDocument/2006/relationships/slideLayout" Target="../slideLayouts/slideLayout17.xml"/><Relationship Id="rId1" Type="http://schemas.openxmlformats.org/officeDocument/2006/relationships/vmlDrawing" Target="../drawings/vmlDrawing26.vml"/><Relationship Id="rId6" Type="http://schemas.openxmlformats.org/officeDocument/2006/relationships/image" Target="../media/image42.png"/><Relationship Id="rId11" Type="http://schemas.openxmlformats.org/officeDocument/2006/relationships/image" Target="../media/image43.png"/><Relationship Id="rId5" Type="http://schemas.openxmlformats.org/officeDocument/2006/relationships/image" Target="../media/image39.wmf"/><Relationship Id="rId10" Type="http://schemas.openxmlformats.org/officeDocument/2006/relationships/image" Target="../media/image32.wmf"/><Relationship Id="rId4" Type="http://schemas.openxmlformats.org/officeDocument/2006/relationships/oleObject" Target="../embeddings/oleObject33.bin"/><Relationship Id="rId9" Type="http://schemas.openxmlformats.org/officeDocument/2006/relationships/oleObject" Target="../embeddings/oleObject35.bin"/></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209800" y="2971800"/>
            <a:ext cx="7623175" cy="1752600"/>
          </a:xfrm>
        </p:spPr>
        <p:txBody>
          <a:bodyPr/>
          <a:lstStyle/>
          <a:p>
            <a:pPr eaLnBrk="1" hangingPunct="1"/>
            <a:r>
              <a:rPr lang="en-US" altLang="en-US" dirty="0" smtClean="0"/>
              <a:t>Supervised learning</a:t>
            </a:r>
            <a:endParaRPr lang="en-US" altLang="en-US" sz="4400" dirty="0" smtClean="0"/>
          </a:p>
        </p:txBody>
      </p:sp>
      <p:sp>
        <p:nvSpPr>
          <p:cNvPr id="4099" name="Rectangle 3"/>
          <p:cNvSpPr>
            <a:spLocks noGrp="1" noChangeArrowheads="1"/>
          </p:cNvSpPr>
          <p:nvPr>
            <p:ph type="subTitle" idx="1"/>
          </p:nvPr>
        </p:nvSpPr>
        <p:spPr>
          <a:xfrm>
            <a:off x="3581400" y="5029200"/>
            <a:ext cx="6553200" cy="1752600"/>
          </a:xfrm>
        </p:spPr>
        <p:txBody>
          <a:bodyPr/>
          <a:lstStyle/>
          <a:p>
            <a:pPr eaLnBrk="1" hangingPunct="1"/>
            <a:r>
              <a:rPr lang="en-US" altLang="en-US" dirty="0" smtClean="0"/>
              <a:t>Xiaofeng Zhu</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square</a:t>
            </a:r>
            <a:endParaRPr lang="en-NZ" dirty="0"/>
          </a:p>
        </p:txBody>
      </p:sp>
      <p:sp>
        <p:nvSpPr>
          <p:cNvPr id="4" name="Text Box 2"/>
          <p:cNvSpPr txBox="1">
            <a:spLocks noChangeArrowheads="1"/>
          </p:cNvSpPr>
          <p:nvPr/>
        </p:nvSpPr>
        <p:spPr bwMode="auto">
          <a:xfrm>
            <a:off x="304800" y="1219200"/>
            <a:ext cx="8534400"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a:solidFill>
                  <a:schemeClr val="bg1"/>
                </a:solidFill>
                <a:latin typeface="Arial" panose="020B0604020202020204" pitchFamily="34" charset="0"/>
                <a:ea typeface="微软雅黑"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a:solidFill>
                  <a:schemeClr val="bg1"/>
                </a:solidFill>
                <a:latin typeface="Arial" panose="020B0604020202020204" pitchFamily="34" charset="0"/>
                <a:ea typeface="微软雅黑"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a:solidFill>
                  <a:schemeClr val="bg1"/>
                </a:solidFill>
                <a:latin typeface="Arial" panose="020B0604020202020204" pitchFamily="34" charset="0"/>
                <a:ea typeface="微软雅黑"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a:solidFill>
                  <a:schemeClr val="bg1"/>
                </a:solidFill>
                <a:latin typeface="Arial" panose="020B0604020202020204" pitchFamily="34" charset="0"/>
                <a:ea typeface="微软雅黑"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a:solidFill>
                  <a:schemeClr val="bg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a:solidFill>
                  <a:schemeClr val="bg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a:solidFill>
                  <a:schemeClr val="bg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a:solidFill>
                  <a:schemeClr val="bg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a:solidFill>
                  <a:schemeClr val="bg1"/>
                </a:solidFill>
                <a:latin typeface="Arial" panose="020B0604020202020204" pitchFamily="34" charset="0"/>
                <a:ea typeface="微软雅黑" panose="020B0503020204020204" pitchFamily="34" charset="-122"/>
              </a:defRPr>
            </a:lvl9pPr>
          </a:lstStyle>
          <a:p>
            <a:pPr eaLnBrk="1" hangingPunct="1">
              <a:spcBef>
                <a:spcPts val="600"/>
              </a:spcBef>
              <a:buClrTx/>
              <a:buFontTx/>
              <a:buNone/>
            </a:pPr>
            <a:r>
              <a:rPr lang="en-US" altLang="en-US" sz="2000" b="0">
                <a:solidFill>
                  <a:srgbClr val="141314"/>
                </a:solidFill>
                <a:latin typeface="Tahoma" panose="020B0604030504040204" pitchFamily="34" charset="0"/>
              </a:rPr>
              <a:t>The observed value </a:t>
            </a:r>
            <a:r>
              <a:rPr lang="en-US" altLang="en-US" sz="2000" b="0" i="1">
                <a:solidFill>
                  <a:srgbClr val="141314"/>
                </a:solidFill>
                <a:latin typeface="Tahoma" panose="020B0604030504040204" pitchFamily="34" charset="0"/>
              </a:rPr>
              <a:t>y</a:t>
            </a:r>
            <a:r>
              <a:rPr lang="en-US" altLang="en-US" sz="2000" b="0" i="1" baseline="-33000">
                <a:solidFill>
                  <a:srgbClr val="141314"/>
                </a:solidFill>
                <a:latin typeface="Tahoma" panose="020B0604030504040204" pitchFamily="34" charset="0"/>
              </a:rPr>
              <a:t>i</a:t>
            </a:r>
            <a:r>
              <a:rPr lang="en-US" altLang="en-US" sz="2000" b="0" i="1">
                <a:solidFill>
                  <a:srgbClr val="141314"/>
                </a:solidFill>
                <a:latin typeface="Tahoma" panose="020B0604030504040204" pitchFamily="34" charset="0"/>
              </a:rPr>
              <a:t> </a:t>
            </a:r>
            <a:r>
              <a:rPr lang="en-US" altLang="en-US" sz="2000" b="0">
                <a:solidFill>
                  <a:srgbClr val="141314"/>
                </a:solidFill>
                <a:latin typeface="Tahoma" panose="020B0604030504040204" pitchFamily="34" charset="0"/>
              </a:rPr>
              <a:t>corresponding to </a:t>
            </a:r>
            <a:r>
              <a:rPr lang="en-US" altLang="en-US" sz="2000" b="0" i="1">
                <a:solidFill>
                  <a:srgbClr val="141314"/>
                </a:solidFill>
                <a:latin typeface="Tahoma" panose="020B0604030504040204" pitchFamily="34" charset="0"/>
              </a:rPr>
              <a:t>x</a:t>
            </a:r>
            <a:r>
              <a:rPr lang="en-US" altLang="en-US" sz="2000" b="0" i="1" baseline="-33000">
                <a:solidFill>
                  <a:srgbClr val="141314"/>
                </a:solidFill>
                <a:latin typeface="Tahoma" panose="020B0604030504040204" pitchFamily="34" charset="0"/>
              </a:rPr>
              <a:t>i</a:t>
            </a:r>
            <a:r>
              <a:rPr lang="en-US" altLang="en-US" sz="2000" b="0" i="1">
                <a:solidFill>
                  <a:srgbClr val="141314"/>
                </a:solidFill>
                <a:latin typeface="Tahoma" panose="020B0604030504040204" pitchFamily="34" charset="0"/>
              </a:rPr>
              <a:t> </a:t>
            </a:r>
            <a:r>
              <a:rPr lang="en-US" altLang="en-US" sz="2000" b="0">
                <a:solidFill>
                  <a:srgbClr val="141314"/>
                </a:solidFill>
                <a:latin typeface="Tahoma" panose="020B0604030504040204" pitchFamily="34" charset="0"/>
              </a:rPr>
              <a:t>and the value </a:t>
            </a:r>
            <a:r>
              <a:rPr lang="en-US" altLang="en-US" sz="2000" b="0" i="1">
                <a:solidFill>
                  <a:srgbClr val="141314"/>
                </a:solidFill>
                <a:latin typeface="Tahoma" panose="020B0604030504040204" pitchFamily="34" charset="0"/>
              </a:rPr>
              <a:t>α</a:t>
            </a:r>
            <a:r>
              <a:rPr lang="en-US" altLang="en-US" sz="2000" b="0">
                <a:solidFill>
                  <a:srgbClr val="141314"/>
                </a:solidFill>
                <a:latin typeface="Tahoma" panose="020B0604030504040204" pitchFamily="34" charset="0"/>
              </a:rPr>
              <a:t>+</a:t>
            </a:r>
            <a:r>
              <a:rPr lang="en-US" altLang="en-US" sz="2000" b="0" i="1">
                <a:solidFill>
                  <a:srgbClr val="141314"/>
                </a:solidFill>
                <a:latin typeface="Tahoma" panose="020B0604030504040204" pitchFamily="34" charset="0"/>
              </a:rPr>
              <a:t>βx</a:t>
            </a:r>
            <a:r>
              <a:rPr lang="en-US" altLang="en-US" sz="2000" b="0" i="1" baseline="-33000">
                <a:solidFill>
                  <a:srgbClr val="141314"/>
                </a:solidFill>
                <a:latin typeface="Tahoma" panose="020B0604030504040204" pitchFamily="34" charset="0"/>
              </a:rPr>
              <a:t>i</a:t>
            </a:r>
            <a:r>
              <a:rPr lang="en-US" altLang="en-US" sz="2000" b="0" i="1">
                <a:solidFill>
                  <a:srgbClr val="141314"/>
                </a:solidFill>
                <a:latin typeface="Tahoma" panose="020B0604030504040204" pitchFamily="34" charset="0"/>
              </a:rPr>
              <a:t> </a:t>
            </a:r>
            <a:r>
              <a:rPr lang="en-US" altLang="en-US" sz="2000" b="0">
                <a:solidFill>
                  <a:srgbClr val="141314"/>
                </a:solidFill>
                <a:latin typeface="Tahoma" panose="020B0604030504040204" pitchFamily="34" charset="0"/>
              </a:rPr>
              <a:t>on the</a:t>
            </a:r>
          </a:p>
          <a:p>
            <a:pPr eaLnBrk="1" hangingPunct="1">
              <a:spcBef>
                <a:spcPts val="600"/>
              </a:spcBef>
              <a:buClrTx/>
              <a:buFontTx/>
              <a:buNone/>
            </a:pPr>
            <a:r>
              <a:rPr lang="en-US" altLang="en-US" sz="2000" b="0">
                <a:solidFill>
                  <a:srgbClr val="141314"/>
                </a:solidFill>
                <a:latin typeface="Tahoma" panose="020B0604030504040204" pitchFamily="34" charset="0"/>
              </a:rPr>
              <a:t>regression line </a:t>
            </a:r>
            <a:r>
              <a:rPr lang="en-US" altLang="en-US" sz="2000" b="0" i="1">
                <a:solidFill>
                  <a:srgbClr val="141314"/>
                </a:solidFill>
                <a:latin typeface="Tahoma" panose="020B0604030504040204" pitchFamily="34" charset="0"/>
              </a:rPr>
              <a:t>y </a:t>
            </a:r>
            <a:r>
              <a:rPr lang="en-US" altLang="en-US" sz="2000" b="0">
                <a:solidFill>
                  <a:srgbClr val="141314"/>
                </a:solidFill>
                <a:latin typeface="Tahoma" panose="020B0604030504040204" pitchFamily="34" charset="0"/>
              </a:rPr>
              <a:t>= </a:t>
            </a:r>
            <a:r>
              <a:rPr lang="en-US" altLang="en-US" sz="2000" b="0" i="1">
                <a:solidFill>
                  <a:srgbClr val="141314"/>
                </a:solidFill>
                <a:latin typeface="Tahoma" panose="020B0604030504040204" pitchFamily="34" charset="0"/>
              </a:rPr>
              <a:t>α </a:t>
            </a:r>
            <a:r>
              <a:rPr lang="en-US" altLang="en-US" sz="2000" b="0">
                <a:solidFill>
                  <a:srgbClr val="141314"/>
                </a:solidFill>
                <a:latin typeface="Tahoma" panose="020B0604030504040204" pitchFamily="34" charset="0"/>
              </a:rPr>
              <a:t>+ </a:t>
            </a:r>
            <a:r>
              <a:rPr lang="en-US" altLang="en-US" sz="2000" b="0" i="1">
                <a:solidFill>
                  <a:srgbClr val="141314"/>
                </a:solidFill>
                <a:latin typeface="Tahoma" panose="020B0604030504040204" pitchFamily="34" charset="0"/>
              </a:rPr>
              <a:t>βx</a:t>
            </a:r>
            <a:r>
              <a:rPr lang="en-US" altLang="en-US" sz="2000" b="0">
                <a:solidFill>
                  <a:srgbClr val="141314"/>
                </a:solidFill>
                <a:latin typeface="Tahoma" panose="020B0604030504040204" pitchFamily="34" charset="0"/>
              </a:rPr>
              <a:t>.</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438400"/>
            <a:ext cx="7446963"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aphicFrame>
        <p:nvGraphicFramePr>
          <p:cNvPr id="6" name="Object 4"/>
          <p:cNvGraphicFramePr>
            <a:graphicFrameLocks noChangeAspect="1"/>
          </p:cNvGraphicFramePr>
          <p:nvPr/>
        </p:nvGraphicFramePr>
        <p:xfrm>
          <a:off x="5562600" y="4114800"/>
          <a:ext cx="2235200" cy="838200"/>
        </p:xfrm>
        <a:graphic>
          <a:graphicData uri="http://schemas.openxmlformats.org/presentationml/2006/ole">
            <mc:AlternateContent xmlns:mc="http://schemas.openxmlformats.org/markup-compatibility/2006">
              <mc:Choice xmlns:v="urn:schemas-microsoft-com:vml" Requires="v">
                <p:oleObj spid="_x0000_s71688" r:id="rId4" imgW="1104480" imgH="415440" progId="">
                  <p:embed/>
                </p:oleObj>
              </mc:Choice>
              <mc:Fallback>
                <p:oleObj r:id="rId4" imgW="1104480" imgH="41544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4114800"/>
                        <a:ext cx="2235200" cy="8382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14932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a:t>
            </a:r>
            <a:endParaRPr lang="en-NZ" dirty="0"/>
          </a:p>
        </p:txBody>
      </p:sp>
      <p:sp>
        <p:nvSpPr>
          <p:cNvPr id="4" name="Text Box 2"/>
          <p:cNvSpPr txBox="1">
            <a:spLocks noChangeArrowheads="1"/>
          </p:cNvSpPr>
          <p:nvPr/>
        </p:nvSpPr>
        <p:spPr bwMode="auto">
          <a:xfrm>
            <a:off x="0" y="4495800"/>
            <a:ext cx="883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273050" indent="-269875" eaLnBrk="0" hangingPunct="0">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 pos="9688513" algn="l"/>
              </a:tabLst>
              <a:defRPr b="1">
                <a:solidFill>
                  <a:schemeClr val="bg1"/>
                </a:solidFill>
                <a:latin typeface="Arial" panose="020B0604020202020204" pitchFamily="34" charset="0"/>
                <a:ea typeface="微软雅黑" panose="020B0503020204020204" pitchFamily="34" charset="-122"/>
              </a:defRPr>
            </a:lvl1pPr>
            <a:lvl2pPr marL="544513" indent="-271463" eaLnBrk="0" hangingPunct="0">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 pos="9688513" algn="l"/>
              </a:tabLst>
              <a:defRPr b="1">
                <a:solidFill>
                  <a:schemeClr val="bg1"/>
                </a:solidFill>
                <a:latin typeface="Arial" panose="020B0604020202020204" pitchFamily="34" charset="0"/>
                <a:ea typeface="微软雅黑" panose="020B0503020204020204" pitchFamily="34" charset="-122"/>
              </a:defRPr>
            </a:lvl2pPr>
            <a:lvl3pPr eaLnBrk="0" hangingPunct="0">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 pos="9688513" algn="l"/>
              </a:tabLst>
              <a:defRPr b="1">
                <a:solidFill>
                  <a:schemeClr val="bg1"/>
                </a:solidFill>
                <a:latin typeface="Arial" panose="020B0604020202020204" pitchFamily="34" charset="0"/>
                <a:ea typeface="微软雅黑" panose="020B0503020204020204" pitchFamily="34" charset="-122"/>
              </a:defRPr>
            </a:lvl3pPr>
            <a:lvl4pPr eaLnBrk="0" hangingPunct="0">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 pos="9688513" algn="l"/>
              </a:tabLst>
              <a:defRPr b="1">
                <a:solidFill>
                  <a:schemeClr val="bg1"/>
                </a:solidFill>
                <a:latin typeface="Arial" panose="020B0604020202020204" pitchFamily="34" charset="0"/>
                <a:ea typeface="微软雅黑" panose="020B0503020204020204" pitchFamily="34" charset="-122"/>
              </a:defRPr>
            </a:lvl4pPr>
            <a:lvl5pPr eaLnBrk="0" hangingPunct="0">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 pos="9688513" algn="l"/>
              </a:tabLst>
              <a:defRPr b="1">
                <a:solidFill>
                  <a:schemeClr val="bg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 pos="9688513" algn="l"/>
              </a:tabLst>
              <a:defRPr b="1">
                <a:solidFill>
                  <a:schemeClr val="bg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 pos="9688513" algn="l"/>
              </a:tabLst>
              <a:defRPr b="1">
                <a:solidFill>
                  <a:schemeClr val="bg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 pos="9688513" algn="l"/>
              </a:tabLst>
              <a:defRPr b="1">
                <a:solidFill>
                  <a:schemeClr val="bg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 pos="9688513" algn="l"/>
              </a:tabLst>
              <a:defRPr b="1">
                <a:solidFill>
                  <a:schemeClr val="bg1"/>
                </a:solidFill>
                <a:latin typeface="Arial" panose="020B0604020202020204" pitchFamily="34" charset="0"/>
                <a:ea typeface="微软雅黑" panose="020B0503020204020204" pitchFamily="34" charset="-122"/>
              </a:defRPr>
            </a:lvl9pPr>
          </a:lstStyle>
          <a:p>
            <a:pPr lvl="1" eaLnBrk="1" hangingPunct="1">
              <a:spcBef>
                <a:spcPts val="500"/>
              </a:spcBef>
              <a:buClr>
                <a:srgbClr val="9FB8CD"/>
              </a:buClr>
              <a:buFont typeface="Wingdings 3" panose="05040102010807070707" pitchFamily="18" charset="2"/>
              <a:buChar char=""/>
            </a:pPr>
            <a:r>
              <a:rPr lang="en-US" altLang="en-US" sz="2000" b="0" dirty="0">
                <a:solidFill>
                  <a:srgbClr val="000000"/>
                </a:solidFill>
                <a:latin typeface="Tahoma" panose="020B0604030504040204" pitchFamily="34" charset="0"/>
              </a:rPr>
              <a:t>After some calculus magic, we get two equations to estimate </a:t>
            </a:r>
            <a:r>
              <a:rPr lang="en-US" altLang="en-US" sz="2000" b="0" dirty="0">
                <a:solidFill>
                  <a:srgbClr val="000000"/>
                </a:solidFill>
                <a:latin typeface="Tahoma" panose="020B0604030504040204" pitchFamily="34" charset="0"/>
                <a:cs typeface="Tahoma" panose="020B0604030504040204" pitchFamily="34" charset="0"/>
              </a:rPr>
              <a:t>α and β:</a:t>
            </a:r>
          </a:p>
          <a:p>
            <a:pPr lvl="1" eaLnBrk="1" hangingPunct="1">
              <a:spcBef>
                <a:spcPts val="500"/>
              </a:spcBef>
              <a:buClrTx/>
              <a:buFontTx/>
              <a:buNone/>
            </a:pPr>
            <a:endParaRPr lang="en-US" altLang="en-US" sz="2000" b="0" dirty="0">
              <a:solidFill>
                <a:srgbClr val="000000"/>
              </a:solidFill>
              <a:latin typeface="Tahoma" panose="020B0604030504040204" pitchFamily="34" charset="0"/>
              <a:cs typeface="Tahoma" panose="020B0604030504040204" pitchFamily="34" charset="0"/>
            </a:endParaRPr>
          </a:p>
          <a:p>
            <a:pPr lvl="1" eaLnBrk="1" hangingPunct="1">
              <a:spcBef>
                <a:spcPts val="500"/>
              </a:spcBef>
              <a:buClrTx/>
              <a:buFontTx/>
              <a:buNone/>
            </a:pPr>
            <a:endParaRPr lang="en-US" altLang="en-US" sz="2000" b="0" dirty="0">
              <a:solidFill>
                <a:srgbClr val="000000"/>
              </a:solidFill>
              <a:latin typeface="Tahoma" panose="020B0604030504040204" pitchFamily="34" charset="0"/>
              <a:cs typeface="Tahoma" panose="020B0604030504040204" pitchFamily="34" charset="0"/>
            </a:endParaRPr>
          </a:p>
          <a:p>
            <a:pPr eaLnBrk="1" hangingPunct="1">
              <a:spcBef>
                <a:spcPts val="600"/>
              </a:spcBef>
              <a:buClrTx/>
              <a:buFontTx/>
              <a:buNone/>
            </a:pPr>
            <a:endParaRPr lang="en-US" altLang="en-US" sz="2600" baseline="-25000" dirty="0">
              <a:solidFill>
                <a:srgbClr val="000000"/>
              </a:solidFill>
              <a:latin typeface="Gill Sans MT" panose="020B0502020104020203" pitchFamily="34" charset="0"/>
            </a:endParaRPr>
          </a:p>
          <a:p>
            <a:pPr eaLnBrk="1" hangingPunct="1">
              <a:spcBef>
                <a:spcPts val="600"/>
              </a:spcBef>
              <a:buClrTx/>
              <a:buFontTx/>
              <a:buNone/>
            </a:pPr>
            <a:endParaRPr lang="en-US" altLang="en-US" sz="2600" baseline="-25000" dirty="0">
              <a:solidFill>
                <a:srgbClr val="000000"/>
              </a:solidFill>
              <a:latin typeface="Gill Sans MT" panose="020B0502020104020203" pitchFamily="34" charset="0"/>
            </a:endParaRPr>
          </a:p>
          <a:p>
            <a:pPr eaLnBrk="1" hangingPunct="1">
              <a:spcBef>
                <a:spcPts val="600"/>
              </a:spcBef>
              <a:buClrTx/>
              <a:buFontTx/>
              <a:buNone/>
            </a:pPr>
            <a:endParaRPr lang="en-US" altLang="en-US" sz="2600" baseline="-25000" dirty="0">
              <a:solidFill>
                <a:srgbClr val="000000"/>
              </a:solidFill>
              <a:latin typeface="Gill Sans MT" panose="020B0502020104020203" pitchFamily="34" charset="0"/>
            </a:endParaRPr>
          </a:p>
        </p:txBody>
      </p:sp>
      <p:sp>
        <p:nvSpPr>
          <p:cNvPr id="5" name="Rectangle 10"/>
          <p:cNvSpPr>
            <a:spLocks noChangeArrowheads="1"/>
          </p:cNvSpPr>
          <p:nvPr/>
        </p:nvSpPr>
        <p:spPr bwMode="auto">
          <a:xfrm>
            <a:off x="0" y="790575"/>
            <a:ext cx="91440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6" name="Rectangle 13"/>
          <p:cNvSpPr>
            <a:spLocks noChangeArrowheads="1"/>
          </p:cNvSpPr>
          <p:nvPr/>
        </p:nvSpPr>
        <p:spPr bwMode="auto">
          <a:xfrm>
            <a:off x="228600" y="838200"/>
            <a:ext cx="84582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a:solidFill>
                  <a:schemeClr val="bg1"/>
                </a:solidFill>
                <a:latin typeface="Arial" panose="020B0604020202020204" pitchFamily="34" charset="0"/>
                <a:ea typeface="微软雅黑"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a:solidFill>
                  <a:schemeClr val="bg1"/>
                </a:solidFill>
                <a:latin typeface="Arial" panose="020B0604020202020204" pitchFamily="34" charset="0"/>
                <a:ea typeface="微软雅黑"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a:solidFill>
                  <a:schemeClr val="bg1"/>
                </a:solidFill>
                <a:latin typeface="Arial" panose="020B0604020202020204" pitchFamily="34" charset="0"/>
                <a:ea typeface="微软雅黑"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a:solidFill>
                  <a:schemeClr val="bg1"/>
                </a:solidFill>
                <a:latin typeface="Arial" panose="020B0604020202020204" pitchFamily="34" charset="0"/>
                <a:ea typeface="微软雅黑"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a:solidFill>
                  <a:schemeClr val="bg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a:solidFill>
                  <a:schemeClr val="bg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a:solidFill>
                  <a:schemeClr val="bg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a:solidFill>
                  <a:schemeClr val="bg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a:solidFill>
                  <a:schemeClr val="bg1"/>
                </a:solidFill>
                <a:latin typeface="Arial" panose="020B0604020202020204" pitchFamily="34" charset="0"/>
                <a:ea typeface="微软雅黑" panose="020B0503020204020204" pitchFamily="34" charset="-122"/>
              </a:defRPr>
            </a:lvl9pPr>
          </a:lstStyle>
          <a:p>
            <a:pPr eaLnBrk="1" hangingPunct="1">
              <a:spcBef>
                <a:spcPts val="600"/>
              </a:spcBef>
              <a:buClrTx/>
              <a:buFontTx/>
              <a:buNone/>
            </a:pPr>
            <a:r>
              <a:rPr lang="en-US" altLang="en-US" sz="2000">
                <a:solidFill>
                  <a:srgbClr val="141314"/>
                </a:solidFill>
                <a:latin typeface="Tahoma" panose="020B0604030504040204" pitchFamily="34" charset="0"/>
              </a:rPr>
              <a:t>Method of Least Squares:</a:t>
            </a:r>
            <a:r>
              <a:rPr lang="en-US" altLang="en-US" sz="2000" b="0">
                <a:solidFill>
                  <a:srgbClr val="141314"/>
                </a:solidFill>
                <a:latin typeface="Tahoma" panose="020B0604030504040204" pitchFamily="34" charset="0"/>
              </a:rPr>
              <a:t> Choose a value for </a:t>
            </a:r>
            <a:r>
              <a:rPr lang="en-US" altLang="en-US" sz="2000" b="0">
                <a:solidFill>
                  <a:schemeClr val="tx1"/>
                </a:solidFill>
              </a:rPr>
              <a:t>α</a:t>
            </a:r>
            <a:r>
              <a:rPr lang="en-US" altLang="en-US" sz="2000" b="0">
                <a:solidFill>
                  <a:srgbClr val="141314"/>
                </a:solidFill>
                <a:latin typeface="Tahoma" panose="020B0604030504040204" pitchFamily="34" charset="0"/>
              </a:rPr>
              <a:t> and β such that</a:t>
            </a:r>
          </a:p>
          <a:p>
            <a:pPr eaLnBrk="1" hangingPunct="1">
              <a:spcBef>
                <a:spcPts val="600"/>
              </a:spcBef>
              <a:buClrTx/>
              <a:buFontTx/>
              <a:buNone/>
            </a:pPr>
            <a:r>
              <a:rPr lang="en-US" altLang="en-US" sz="2000" b="0">
                <a:solidFill>
                  <a:srgbClr val="141314"/>
                </a:solidFill>
                <a:latin typeface="Tahoma" panose="020B0604030504040204" pitchFamily="34" charset="0"/>
              </a:rPr>
              <a:t>S(</a:t>
            </a:r>
            <a:r>
              <a:rPr lang="en-US" altLang="en-US" sz="2000" b="0">
                <a:solidFill>
                  <a:schemeClr val="tx1"/>
                </a:solidFill>
              </a:rPr>
              <a:t>α</a:t>
            </a:r>
            <a:r>
              <a:rPr lang="en-US" altLang="en-US" sz="2000" b="0">
                <a:solidFill>
                  <a:srgbClr val="141314"/>
                </a:solidFill>
                <a:latin typeface="Tahoma" panose="020B0604030504040204" pitchFamily="34" charset="0"/>
              </a:rPr>
              <a:t>,β)=(                   </a:t>
            </a:r>
            <a:r>
              <a:rPr lang="en-US" altLang="en-US" sz="2000" b="0">
                <a:solidFill>
                  <a:srgbClr val="141314"/>
                </a:solidFill>
                <a:latin typeface="CMR7" charset="0"/>
              </a:rPr>
              <a:t>) is minimal.</a:t>
            </a:r>
            <a:endParaRPr lang="en-US" altLang="en-US" sz="2000"/>
          </a:p>
        </p:txBody>
      </p:sp>
      <p:graphicFrame>
        <p:nvGraphicFramePr>
          <p:cNvPr id="7" name="Object 4"/>
          <p:cNvGraphicFramePr>
            <a:graphicFrameLocks noChangeAspect="1"/>
          </p:cNvGraphicFramePr>
          <p:nvPr/>
        </p:nvGraphicFramePr>
        <p:xfrm>
          <a:off x="1219200" y="1143000"/>
          <a:ext cx="1625600" cy="609600"/>
        </p:xfrm>
        <a:graphic>
          <a:graphicData uri="http://schemas.openxmlformats.org/presentationml/2006/ole">
            <mc:AlternateContent xmlns:mc="http://schemas.openxmlformats.org/markup-compatibility/2006">
              <mc:Choice xmlns:v="urn:schemas-microsoft-com:vml" Requires="v">
                <p:oleObj spid="_x0000_s72712" r:id="rId3" imgW="1104480" imgH="415440" progId="">
                  <p:embed/>
                </p:oleObj>
              </mc:Choice>
              <mc:Fallback>
                <p:oleObj r:id="rId3" imgW="1104480" imgH="415440" progId="">
                  <p:embed/>
                  <p:pic>
                    <p:nvPicPr>
                      <p:cNvPr id="307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143000"/>
                        <a:ext cx="1625600" cy="6096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15"/>
          <p:cNvSpPr>
            <a:spLocks noChangeArrowheads="1"/>
          </p:cNvSpPr>
          <p:nvPr/>
        </p:nvSpPr>
        <p:spPr bwMode="auto">
          <a:xfrm>
            <a:off x="304800" y="1828800"/>
            <a:ext cx="7924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b="0">
                <a:solidFill>
                  <a:schemeClr val="tx1"/>
                </a:solidFill>
              </a:rPr>
              <a:t>To find the</a:t>
            </a:r>
            <a:r>
              <a:rPr lang="en-US" altLang="en-US" sz="2000">
                <a:solidFill>
                  <a:schemeClr val="tx1"/>
                </a:solidFill>
              </a:rPr>
              <a:t> </a:t>
            </a:r>
            <a:r>
              <a:rPr lang="en-US" altLang="en-US" sz="2000" i="1">
                <a:solidFill>
                  <a:schemeClr val="tx1"/>
                </a:solidFill>
              </a:rPr>
              <a:t>least squares estimates, </a:t>
            </a:r>
            <a:r>
              <a:rPr lang="en-US" altLang="en-US" sz="2000" b="0">
                <a:solidFill>
                  <a:schemeClr val="tx1"/>
                </a:solidFill>
              </a:rPr>
              <a:t>we differentiate </a:t>
            </a:r>
            <a:r>
              <a:rPr lang="en-US" altLang="en-US" sz="2000" i="1">
                <a:solidFill>
                  <a:schemeClr val="tx1"/>
                </a:solidFill>
              </a:rPr>
              <a:t>S(α, β) </a:t>
            </a:r>
            <a:r>
              <a:rPr lang="en-US" altLang="en-US" sz="2000" b="0">
                <a:solidFill>
                  <a:schemeClr val="tx1"/>
                </a:solidFill>
              </a:rPr>
              <a:t>with respect to α and β, and we set the derivatives equal to 0:</a:t>
            </a:r>
          </a:p>
        </p:txBody>
      </p:sp>
      <p:pic>
        <p:nvPicPr>
          <p:cNvPr id="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7838" y="2719388"/>
            <a:ext cx="5472112" cy="162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5029200"/>
            <a:ext cx="3554413"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1359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a:t>
            </a:r>
            <a:endParaRPr lang="en-NZ" dirty="0"/>
          </a:p>
        </p:txBody>
      </p:sp>
      <p:pic>
        <p:nvPicPr>
          <p:cNvPr id="4"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19200"/>
            <a:ext cx="38766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419600"/>
            <a:ext cx="419576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2"/>
          <p:cNvSpPr txBox="1">
            <a:spLocks noChangeArrowheads="1"/>
          </p:cNvSpPr>
          <p:nvPr/>
        </p:nvSpPr>
        <p:spPr bwMode="auto">
          <a:xfrm>
            <a:off x="228600" y="3124200"/>
            <a:ext cx="8229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273050" indent="-269875" eaLnBrk="0" hangingPunct="0">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 pos="9688513" algn="l"/>
              </a:tabLst>
              <a:defRPr b="1">
                <a:solidFill>
                  <a:schemeClr val="bg1"/>
                </a:solidFill>
                <a:latin typeface="Arial" panose="020B0604020202020204" pitchFamily="34" charset="0"/>
                <a:ea typeface="微软雅黑" panose="020B0503020204020204" pitchFamily="34" charset="-122"/>
              </a:defRPr>
            </a:lvl1pPr>
            <a:lvl2pPr marL="544513" indent="-271463" eaLnBrk="0" hangingPunct="0">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 pos="9688513" algn="l"/>
              </a:tabLst>
              <a:defRPr b="1">
                <a:solidFill>
                  <a:schemeClr val="bg1"/>
                </a:solidFill>
                <a:latin typeface="Arial" panose="020B0604020202020204" pitchFamily="34" charset="0"/>
                <a:ea typeface="微软雅黑" panose="020B0503020204020204" pitchFamily="34" charset="-122"/>
              </a:defRPr>
            </a:lvl2pPr>
            <a:lvl3pPr eaLnBrk="0" hangingPunct="0">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 pos="9688513" algn="l"/>
              </a:tabLst>
              <a:defRPr b="1">
                <a:solidFill>
                  <a:schemeClr val="bg1"/>
                </a:solidFill>
                <a:latin typeface="Arial" panose="020B0604020202020204" pitchFamily="34" charset="0"/>
                <a:ea typeface="微软雅黑" panose="020B0503020204020204" pitchFamily="34" charset="-122"/>
              </a:defRPr>
            </a:lvl3pPr>
            <a:lvl4pPr eaLnBrk="0" hangingPunct="0">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 pos="9688513" algn="l"/>
              </a:tabLst>
              <a:defRPr b="1">
                <a:solidFill>
                  <a:schemeClr val="bg1"/>
                </a:solidFill>
                <a:latin typeface="Arial" panose="020B0604020202020204" pitchFamily="34" charset="0"/>
                <a:ea typeface="微软雅黑" panose="020B0503020204020204" pitchFamily="34" charset="-122"/>
              </a:defRPr>
            </a:lvl4pPr>
            <a:lvl5pPr eaLnBrk="0" hangingPunct="0">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 pos="9688513" algn="l"/>
              </a:tabLst>
              <a:defRPr b="1">
                <a:solidFill>
                  <a:schemeClr val="bg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 pos="9688513" algn="l"/>
              </a:tabLst>
              <a:defRPr b="1">
                <a:solidFill>
                  <a:schemeClr val="bg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 pos="9688513" algn="l"/>
              </a:tabLst>
              <a:defRPr b="1">
                <a:solidFill>
                  <a:schemeClr val="bg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 pos="9688513" algn="l"/>
              </a:tabLst>
              <a:defRPr b="1">
                <a:solidFill>
                  <a:schemeClr val="bg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 pos="9688513" algn="l"/>
              </a:tabLst>
              <a:defRPr b="1">
                <a:solidFill>
                  <a:schemeClr val="bg1"/>
                </a:solidFill>
                <a:latin typeface="Arial" panose="020B0604020202020204" pitchFamily="34" charset="0"/>
                <a:ea typeface="微软雅黑" panose="020B0503020204020204" pitchFamily="34" charset="-122"/>
              </a:defRPr>
            </a:lvl9pPr>
          </a:lstStyle>
          <a:p>
            <a:pPr lvl="1" eaLnBrk="1" hangingPunct="1">
              <a:spcBef>
                <a:spcPts val="500"/>
              </a:spcBef>
              <a:buClr>
                <a:srgbClr val="9FB8CD"/>
              </a:buClr>
              <a:buFont typeface="Wingdings 3" panose="05040102010807070707" pitchFamily="18" charset="2"/>
              <a:buChar char=""/>
            </a:pPr>
            <a:r>
              <a:rPr lang="en-US" altLang="en-US" sz="2000" b="0" dirty="0">
                <a:solidFill>
                  <a:srgbClr val="000000"/>
                </a:solidFill>
                <a:latin typeface="Gill Sans MT" panose="020B0502020104020203" pitchFamily="34" charset="0"/>
              </a:rPr>
              <a:t>After some simple algebraic rearranging, we obtain:</a:t>
            </a:r>
          </a:p>
          <a:p>
            <a:pPr lvl="1" eaLnBrk="1" hangingPunct="1">
              <a:spcBef>
                <a:spcPts val="500"/>
              </a:spcBef>
              <a:buClr>
                <a:srgbClr val="9FB8CD"/>
              </a:buClr>
              <a:buFont typeface="Wingdings 3" panose="05040102010807070707" pitchFamily="18" charset="2"/>
              <a:buChar char=""/>
            </a:pPr>
            <a:endParaRPr lang="en-US" altLang="en-US" sz="2000" b="0" dirty="0">
              <a:solidFill>
                <a:srgbClr val="000000"/>
              </a:solidFill>
              <a:latin typeface="Gill Sans MT" panose="020B0502020104020203" pitchFamily="34" charset="0"/>
            </a:endParaRPr>
          </a:p>
          <a:p>
            <a:pPr lvl="1" eaLnBrk="1" hangingPunct="1">
              <a:spcBef>
                <a:spcPts val="500"/>
              </a:spcBef>
              <a:buClrTx/>
              <a:buFontTx/>
              <a:buNone/>
            </a:pPr>
            <a:endParaRPr lang="en-US" altLang="en-US" sz="2000" b="0" dirty="0">
              <a:solidFill>
                <a:srgbClr val="000000"/>
              </a:solidFill>
              <a:latin typeface="Gill Sans MT" panose="020B0502020104020203" pitchFamily="34" charset="0"/>
            </a:endParaRPr>
          </a:p>
          <a:p>
            <a:pPr lvl="1" eaLnBrk="1" hangingPunct="1">
              <a:spcBef>
                <a:spcPts val="500"/>
              </a:spcBef>
              <a:buClrTx/>
              <a:buFontTx/>
              <a:buNone/>
            </a:pPr>
            <a:endParaRPr lang="en-US" altLang="en-US" sz="2000" b="0" dirty="0">
              <a:solidFill>
                <a:srgbClr val="000000"/>
              </a:solidFill>
              <a:latin typeface="Gill Sans MT" panose="020B0502020104020203" pitchFamily="34" charset="0"/>
            </a:endParaRPr>
          </a:p>
          <a:p>
            <a:pPr lvl="1" eaLnBrk="1" hangingPunct="1">
              <a:spcBef>
                <a:spcPts val="500"/>
              </a:spcBef>
              <a:buClrTx/>
              <a:buFontTx/>
              <a:buNone/>
            </a:pPr>
            <a:r>
              <a:rPr lang="en-US" altLang="en-US" sz="2000" b="0" dirty="0">
                <a:solidFill>
                  <a:srgbClr val="000000"/>
                </a:solidFill>
                <a:latin typeface="Gill Sans MT" panose="020B0502020104020203" pitchFamily="34" charset="0"/>
              </a:rPr>
              <a:t>                                                                          (slope)</a:t>
            </a:r>
          </a:p>
          <a:p>
            <a:pPr lvl="1" eaLnBrk="1" hangingPunct="1">
              <a:spcBef>
                <a:spcPts val="500"/>
              </a:spcBef>
              <a:buClrTx/>
              <a:buFontTx/>
              <a:buNone/>
            </a:pPr>
            <a:endParaRPr lang="en-US" altLang="en-US" sz="2000" b="0" dirty="0">
              <a:solidFill>
                <a:srgbClr val="000000"/>
              </a:solidFill>
              <a:latin typeface="Gill Sans MT" panose="020B0502020104020203" pitchFamily="34" charset="0"/>
            </a:endParaRPr>
          </a:p>
          <a:p>
            <a:pPr lvl="1" eaLnBrk="1" hangingPunct="1">
              <a:spcBef>
                <a:spcPts val="500"/>
              </a:spcBef>
              <a:buClrTx/>
              <a:buFontTx/>
              <a:buNone/>
            </a:pPr>
            <a:r>
              <a:rPr lang="en-US" altLang="en-US" sz="2000" b="0" dirty="0">
                <a:solidFill>
                  <a:srgbClr val="000000"/>
                </a:solidFill>
                <a:latin typeface="Tahoma" panose="020B0604030504040204" pitchFamily="34" charset="0"/>
                <a:cs typeface="Tahoma" panose="020B0604030504040204" pitchFamily="34" charset="0"/>
              </a:rPr>
              <a:t>                                                    </a:t>
            </a:r>
          </a:p>
          <a:p>
            <a:pPr lvl="1" eaLnBrk="1" hangingPunct="1">
              <a:spcBef>
                <a:spcPts val="500"/>
              </a:spcBef>
              <a:buClrTx/>
              <a:buFontTx/>
              <a:buNone/>
            </a:pPr>
            <a:r>
              <a:rPr lang="en-US" altLang="en-US" sz="2000" b="0" dirty="0">
                <a:solidFill>
                  <a:srgbClr val="000000"/>
                </a:solidFill>
                <a:latin typeface="Tahoma" panose="020B0604030504040204" pitchFamily="34" charset="0"/>
                <a:cs typeface="Tahoma" panose="020B0604030504040204" pitchFamily="34" charset="0"/>
              </a:rPr>
              <a:t>                                                                 (intercept)</a:t>
            </a:r>
          </a:p>
          <a:p>
            <a:pPr lvl="1" eaLnBrk="1" hangingPunct="1">
              <a:spcBef>
                <a:spcPts val="500"/>
              </a:spcBef>
              <a:buClrTx/>
              <a:buFontTx/>
              <a:buNone/>
            </a:pPr>
            <a:endParaRPr lang="en-US" altLang="en-US" sz="2000" b="0" dirty="0">
              <a:solidFill>
                <a:srgbClr val="000000"/>
              </a:solidFill>
              <a:latin typeface="Tahoma" panose="020B0604030504040204" pitchFamily="34" charset="0"/>
              <a:cs typeface="Tahoma" panose="020B0604030504040204" pitchFamily="34" charset="0"/>
            </a:endParaRPr>
          </a:p>
          <a:p>
            <a:pPr eaLnBrk="1" hangingPunct="1">
              <a:spcBef>
                <a:spcPts val="600"/>
              </a:spcBef>
              <a:buClrTx/>
              <a:buFontTx/>
              <a:buNone/>
            </a:pPr>
            <a:endParaRPr lang="en-US" altLang="en-US" sz="2600" baseline="-25000" dirty="0">
              <a:solidFill>
                <a:srgbClr val="000000"/>
              </a:solidFill>
              <a:latin typeface="Gill Sans MT" panose="020B0502020104020203" pitchFamily="34" charset="0"/>
            </a:endParaRPr>
          </a:p>
          <a:p>
            <a:pPr eaLnBrk="1" hangingPunct="1">
              <a:spcBef>
                <a:spcPts val="600"/>
              </a:spcBef>
              <a:buClrTx/>
              <a:buFontTx/>
              <a:buNone/>
            </a:pPr>
            <a:endParaRPr lang="en-US" altLang="en-US" sz="2600" baseline="-25000" dirty="0">
              <a:solidFill>
                <a:srgbClr val="000000"/>
              </a:solidFill>
              <a:latin typeface="Gill Sans MT" panose="020B0502020104020203" pitchFamily="34" charset="0"/>
            </a:endParaRPr>
          </a:p>
          <a:p>
            <a:pPr eaLnBrk="1" hangingPunct="1">
              <a:spcBef>
                <a:spcPts val="600"/>
              </a:spcBef>
              <a:buClrTx/>
              <a:buFontTx/>
              <a:buNone/>
            </a:pPr>
            <a:endParaRPr lang="en-US" altLang="en-US" sz="2600" baseline="-25000" dirty="0">
              <a:solidFill>
                <a:srgbClr val="000000"/>
              </a:solidFill>
              <a:latin typeface="Gill Sans MT" panose="020B0502020104020203" pitchFamily="34" charset="0"/>
            </a:endParaRPr>
          </a:p>
        </p:txBody>
      </p:sp>
    </p:spTree>
    <p:extLst>
      <p:ext uri="{BB962C8B-B14F-4D97-AF65-F5344CB8AC3E}">
        <p14:creationId xmlns:p14="http://schemas.microsoft.com/office/powerpoint/2010/main" val="2067615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6"/>
          <p:cNvSpPr>
            <a:spLocks noChangeArrowheads="1"/>
          </p:cNvSpPr>
          <p:nvPr/>
        </p:nvSpPr>
        <p:spPr bwMode="auto">
          <a:xfrm>
            <a:off x="122555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endParaRPr lang="en-US" altLang="en-US"/>
          </a:p>
        </p:txBody>
      </p:sp>
      <p:sp>
        <p:nvSpPr>
          <p:cNvPr id="35843" name="Rectangle 1027"/>
          <p:cNvSpPr>
            <a:spLocks noChangeArrowheads="1"/>
          </p:cNvSpPr>
          <p:nvPr/>
        </p:nvSpPr>
        <p:spPr bwMode="auto">
          <a:xfrm>
            <a:off x="366395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endParaRPr lang="en-US" altLang="en-US"/>
          </a:p>
        </p:txBody>
      </p:sp>
      <p:sp>
        <p:nvSpPr>
          <p:cNvPr id="35844" name="Rectangle 1028"/>
          <p:cNvSpPr>
            <a:spLocks noGrp="1" noChangeArrowheads="1"/>
          </p:cNvSpPr>
          <p:nvPr>
            <p:ph type="title"/>
          </p:nvPr>
        </p:nvSpPr>
        <p:spPr>
          <a:noFill/>
        </p:spPr>
        <p:txBody>
          <a:bodyPr anchor="b"/>
          <a:lstStyle/>
          <a:p>
            <a:r>
              <a:rPr lang="en-US" altLang="en-US" dirty="0" smtClean="0"/>
              <a:t>Define a linear function</a:t>
            </a:r>
          </a:p>
        </p:txBody>
      </p:sp>
      <p:sp>
        <p:nvSpPr>
          <p:cNvPr id="35845" name="Rectangle 1029"/>
          <p:cNvSpPr>
            <a:spLocks noGrp="1" noChangeArrowheads="1"/>
          </p:cNvSpPr>
          <p:nvPr>
            <p:ph type="body" idx="1"/>
          </p:nvPr>
        </p:nvSpPr>
        <p:spPr>
          <a:xfrm>
            <a:off x="609600" y="1109662"/>
            <a:ext cx="8305800" cy="2743200"/>
          </a:xfrm>
          <a:noFill/>
        </p:spPr>
        <p:txBody>
          <a:bodyPr/>
          <a:lstStyle/>
          <a:p>
            <a:r>
              <a:rPr lang="en-US" altLang="en-US" dirty="0" smtClean="0"/>
              <a:t>Simplest equation that describes the dependence of variable or output y  on input X </a:t>
            </a:r>
          </a:p>
          <a:p>
            <a:pPr algn="ctr">
              <a:buFont typeface="Monotype Sorts" pitchFamily="2" charset="2"/>
              <a:buNone/>
            </a:pPr>
            <a:endParaRPr lang="en-US" altLang="en-US" dirty="0" smtClean="0"/>
          </a:p>
          <a:p>
            <a:pPr algn="ctr">
              <a:buFont typeface="Monotype Sorts" pitchFamily="2" charset="2"/>
              <a:buNone/>
            </a:pPr>
            <a:endParaRPr lang="en-US" altLang="en-US" dirty="0" smtClean="0"/>
          </a:p>
          <a:p>
            <a:r>
              <a:rPr lang="en-US" altLang="en-US" dirty="0" smtClean="0"/>
              <a:t>    is the slope vector</a:t>
            </a:r>
          </a:p>
        </p:txBody>
      </p:sp>
      <p:graphicFrame>
        <p:nvGraphicFramePr>
          <p:cNvPr id="6" name="Object 1030">
            <a:hlinkClick r:id="" action="ppaction://ole?verb=0"/>
          </p:cNvPr>
          <p:cNvGraphicFramePr>
            <a:graphicFrameLocks/>
          </p:cNvGraphicFramePr>
          <p:nvPr>
            <p:extLst>
              <p:ext uri="{D42A27DB-BD31-4B8C-83A1-F6EECF244321}">
                <p14:modId xmlns:p14="http://schemas.microsoft.com/office/powerpoint/2010/main" val="2115765953"/>
              </p:ext>
            </p:extLst>
          </p:nvPr>
        </p:nvGraphicFramePr>
        <p:xfrm>
          <a:off x="3144838" y="1957388"/>
          <a:ext cx="1709737" cy="523875"/>
        </p:xfrm>
        <a:graphic>
          <a:graphicData uri="http://schemas.openxmlformats.org/presentationml/2006/ole">
            <mc:AlternateContent xmlns:mc="http://schemas.openxmlformats.org/markup-compatibility/2006">
              <mc:Choice xmlns:v="urn:schemas-microsoft-com:vml" Requires="v">
                <p:oleObj spid="_x0000_s50205" name="Equation" r:id="rId3" imgW="672840" imgH="203040" progId="Equation.DSMT4">
                  <p:embed/>
                </p:oleObj>
              </mc:Choice>
              <mc:Fallback>
                <p:oleObj name="Equation" r:id="rId3" imgW="672840" imgH="203040" progId="Equation.DSMT4">
                  <p:embed/>
                  <p:pic>
                    <p:nvPicPr>
                      <p:cNvPr id="0" name=""/>
                      <p:cNvPicPr>
                        <a:picLocks noChangeArrowheads="1"/>
                      </p:cNvPicPr>
                      <p:nvPr/>
                    </p:nvPicPr>
                    <p:blipFill>
                      <a:blip r:embed="rId4"/>
                      <a:srcRect/>
                      <a:stretch>
                        <a:fillRect/>
                      </a:stretch>
                    </p:blipFill>
                    <p:spPr bwMode="auto">
                      <a:xfrm>
                        <a:off x="3144838" y="1957388"/>
                        <a:ext cx="17097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030">
            <a:hlinkClick r:id="" action="ppaction://ole?verb=0"/>
          </p:cNvPr>
          <p:cNvGraphicFramePr>
            <a:graphicFrameLocks/>
          </p:cNvGraphicFramePr>
          <p:nvPr>
            <p:extLst>
              <p:ext uri="{D42A27DB-BD31-4B8C-83A1-F6EECF244321}">
                <p14:modId xmlns:p14="http://schemas.microsoft.com/office/powerpoint/2010/main" val="1065022706"/>
              </p:ext>
            </p:extLst>
          </p:nvPr>
        </p:nvGraphicFramePr>
        <p:xfrm>
          <a:off x="914400" y="2481262"/>
          <a:ext cx="385763" cy="523875"/>
        </p:xfrm>
        <a:graphic>
          <a:graphicData uri="http://schemas.openxmlformats.org/presentationml/2006/ole">
            <mc:AlternateContent xmlns:mc="http://schemas.openxmlformats.org/markup-compatibility/2006">
              <mc:Choice xmlns:v="urn:schemas-microsoft-com:vml" Requires="v">
                <p:oleObj spid="_x0000_s50206" name="Equation" r:id="rId5" imgW="152280" imgH="203040" progId="Equation.DSMT4">
                  <p:embed/>
                </p:oleObj>
              </mc:Choice>
              <mc:Fallback>
                <p:oleObj name="Equation" r:id="rId5" imgW="152280" imgH="203040" progId="Equation.DSMT4">
                  <p:embed/>
                  <p:pic>
                    <p:nvPicPr>
                      <p:cNvPr id="0" name=""/>
                      <p:cNvPicPr>
                        <a:picLocks noChangeArrowheads="1"/>
                      </p:cNvPicPr>
                      <p:nvPr/>
                    </p:nvPicPr>
                    <p:blipFill>
                      <a:blip r:embed="rId6"/>
                      <a:srcRect/>
                      <a:stretch>
                        <a:fillRect/>
                      </a:stretch>
                    </p:blipFill>
                    <p:spPr bwMode="auto">
                      <a:xfrm>
                        <a:off x="914400" y="2481262"/>
                        <a:ext cx="38576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76440019"/>
      </p:ext>
    </p:extLst>
  </p:cSld>
  <p:clrMapOvr>
    <a:masterClrMapping/>
  </p:clrMapOvr>
  <p:transition spd="slow">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81000" y="0"/>
            <a:ext cx="8305800" cy="1447800"/>
          </a:xfrm>
        </p:spPr>
        <p:txBody>
          <a:bodyPr/>
          <a:lstStyle/>
          <a:p>
            <a:r>
              <a:rPr lang="en-US" altLang="en-US" dirty="0" smtClean="0"/>
              <a:t>Searching a </a:t>
            </a:r>
            <a:r>
              <a:rPr lang="en-US" altLang="en-US" dirty="0"/>
              <a:t>least squares prediction </a:t>
            </a:r>
            <a:r>
              <a:rPr lang="en-US" altLang="en-US" dirty="0" smtClean="0"/>
              <a:t>line to pass all points</a:t>
            </a:r>
          </a:p>
        </p:txBody>
      </p:sp>
      <p:pic>
        <p:nvPicPr>
          <p:cNvPr id="2" name="Picture 1"/>
          <p:cNvPicPr>
            <a:picLocks noChangeAspect="1"/>
          </p:cNvPicPr>
          <p:nvPr/>
        </p:nvPicPr>
        <p:blipFill>
          <a:blip r:embed="rId2"/>
          <a:stretch>
            <a:fillRect/>
          </a:stretch>
        </p:blipFill>
        <p:spPr>
          <a:xfrm>
            <a:off x="28977" y="1447800"/>
            <a:ext cx="8467117" cy="4156182"/>
          </a:xfrm>
          <a:prstGeom prst="rect">
            <a:avLst/>
          </a:prstGeom>
        </p:spPr>
      </p:pic>
    </p:spTree>
    <p:extLst>
      <p:ext uri="{BB962C8B-B14F-4D97-AF65-F5344CB8AC3E}">
        <p14:creationId xmlns:p14="http://schemas.microsoft.com/office/powerpoint/2010/main" val="1712611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990600" y="0"/>
            <a:ext cx="8305800" cy="762000"/>
          </a:xfrm>
        </p:spPr>
        <p:txBody>
          <a:bodyPr/>
          <a:lstStyle/>
          <a:p>
            <a:r>
              <a:rPr lang="en-US" altLang="en-US" dirty="0" smtClean="0"/>
              <a:t>Goodness of functions</a:t>
            </a:r>
          </a:p>
        </p:txBody>
      </p:sp>
      <p:pic>
        <p:nvPicPr>
          <p:cNvPr id="3" name="Picture 2"/>
          <p:cNvPicPr>
            <a:picLocks noChangeAspect="1"/>
          </p:cNvPicPr>
          <p:nvPr/>
        </p:nvPicPr>
        <p:blipFill>
          <a:blip r:embed="rId3"/>
          <a:stretch>
            <a:fillRect/>
          </a:stretch>
        </p:blipFill>
        <p:spPr>
          <a:xfrm>
            <a:off x="762000" y="764147"/>
            <a:ext cx="5056709" cy="3045854"/>
          </a:xfrm>
          <a:prstGeom prst="rect">
            <a:avLst/>
          </a:prstGeom>
        </p:spPr>
      </p:pic>
      <p:graphicFrame>
        <p:nvGraphicFramePr>
          <p:cNvPr id="9" name="Object 6">
            <a:hlinkClick r:id="" action="ppaction://ole?verb=0"/>
          </p:cNvPr>
          <p:cNvGraphicFramePr>
            <a:graphicFrameLocks/>
          </p:cNvGraphicFramePr>
          <p:nvPr>
            <p:extLst>
              <p:ext uri="{D42A27DB-BD31-4B8C-83A1-F6EECF244321}">
                <p14:modId xmlns:p14="http://schemas.microsoft.com/office/powerpoint/2010/main" val="3907780010"/>
              </p:ext>
            </p:extLst>
          </p:nvPr>
        </p:nvGraphicFramePr>
        <p:xfrm>
          <a:off x="533400" y="3962400"/>
          <a:ext cx="5843587" cy="2546350"/>
        </p:xfrm>
        <a:graphic>
          <a:graphicData uri="http://schemas.openxmlformats.org/presentationml/2006/ole">
            <mc:AlternateContent xmlns:mc="http://schemas.openxmlformats.org/markup-compatibility/2006">
              <mc:Choice xmlns:v="urn:schemas-microsoft-com:vml" Requires="v">
                <p:oleObj spid="_x0000_s38949" name="Equation" r:id="rId4" imgW="2997000" imgH="1193760" progId="Equation.DSMT4">
                  <p:embed/>
                </p:oleObj>
              </mc:Choice>
              <mc:Fallback>
                <p:oleObj name="Equation" r:id="rId4" imgW="2997000" imgH="1193760" progId="Equation.DSMT4">
                  <p:embed/>
                  <p:pic>
                    <p:nvPicPr>
                      <p:cNvPr id="0" name=""/>
                      <p:cNvPicPr>
                        <a:picLocks noChangeArrowheads="1"/>
                      </p:cNvPicPr>
                      <p:nvPr/>
                    </p:nvPicPr>
                    <p:blipFill>
                      <a:blip r:embed="rId5"/>
                      <a:srcRect/>
                      <a:stretch>
                        <a:fillRect/>
                      </a:stretch>
                    </p:blipFill>
                    <p:spPr bwMode="auto">
                      <a:xfrm>
                        <a:off x="533400" y="3962400"/>
                        <a:ext cx="5843587" cy="254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6">
            <a:hlinkClick r:id="" action="ppaction://ole?verb=0"/>
          </p:cNvPr>
          <p:cNvGraphicFramePr>
            <a:graphicFrameLocks/>
          </p:cNvGraphicFramePr>
          <p:nvPr>
            <p:extLst>
              <p:ext uri="{D42A27DB-BD31-4B8C-83A1-F6EECF244321}">
                <p14:modId xmlns:p14="http://schemas.microsoft.com/office/powerpoint/2010/main" val="90900469"/>
              </p:ext>
            </p:extLst>
          </p:nvPr>
        </p:nvGraphicFramePr>
        <p:xfrm>
          <a:off x="6710363" y="4208463"/>
          <a:ext cx="1930400" cy="2438400"/>
        </p:xfrm>
        <a:graphic>
          <a:graphicData uri="http://schemas.openxmlformats.org/presentationml/2006/ole">
            <mc:AlternateContent xmlns:mc="http://schemas.openxmlformats.org/markup-compatibility/2006">
              <mc:Choice xmlns:v="urn:schemas-microsoft-com:vml" Requires="v">
                <p:oleObj spid="_x0000_s38950" name="Equation" r:id="rId6" imgW="990360" imgH="1143000" progId="Equation.DSMT4">
                  <p:embed/>
                </p:oleObj>
              </mc:Choice>
              <mc:Fallback>
                <p:oleObj name="Equation" r:id="rId6" imgW="990360" imgH="1143000" progId="Equation.DSMT4">
                  <p:embed/>
                  <p:pic>
                    <p:nvPicPr>
                      <p:cNvPr id="0" name=""/>
                      <p:cNvPicPr>
                        <a:picLocks noChangeArrowheads="1"/>
                      </p:cNvPicPr>
                      <p:nvPr/>
                    </p:nvPicPr>
                    <p:blipFill>
                      <a:blip r:embed="rId7"/>
                      <a:srcRect/>
                      <a:stretch>
                        <a:fillRect/>
                      </a:stretch>
                    </p:blipFill>
                    <p:spPr bwMode="auto">
                      <a:xfrm>
                        <a:off x="6710363" y="4208463"/>
                        <a:ext cx="1930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4728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p:cNvSpPr>
            <a:spLocks noGrp="1"/>
          </p:cNvSpPr>
          <p:nvPr>
            <p:ph type="ftr" sz="quarter" idx="4294967295"/>
          </p:nvPr>
        </p:nvSpPr>
        <p:spPr/>
        <p:txBody>
          <a:bodyPr/>
          <a:lstStyle/>
          <a:p>
            <a:endParaRPr lang="en-US" altLang="en-US" dirty="0"/>
          </a:p>
        </p:txBody>
      </p:sp>
      <p:sp>
        <p:nvSpPr>
          <p:cNvPr id="476162" name="Rectangle 2"/>
          <p:cNvSpPr>
            <a:spLocks noGrp="1" noChangeArrowheads="1"/>
          </p:cNvSpPr>
          <p:nvPr>
            <p:ph type="title"/>
          </p:nvPr>
        </p:nvSpPr>
        <p:spPr>
          <a:xfrm>
            <a:off x="255467" y="76200"/>
            <a:ext cx="8305800" cy="762000"/>
          </a:xfrm>
        </p:spPr>
        <p:txBody>
          <a:bodyPr/>
          <a:lstStyle/>
          <a:p>
            <a:r>
              <a:rPr lang="en-US" altLang="en-US" dirty="0" smtClean="0"/>
              <a:t>Pick the best function </a:t>
            </a:r>
            <a:endParaRPr lang="en-US" altLang="en-US" dirty="0"/>
          </a:p>
        </p:txBody>
      </p:sp>
      <p:sp>
        <p:nvSpPr>
          <p:cNvPr id="476167" name="Rectangle 7"/>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NZ"/>
          </a:p>
        </p:txBody>
      </p:sp>
      <p:sp>
        <p:nvSpPr>
          <p:cNvPr id="476169"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NZ"/>
          </a:p>
        </p:txBody>
      </p:sp>
      <p:sp>
        <p:nvSpPr>
          <p:cNvPr id="476171" name="Rectangle 1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NZ"/>
          </a:p>
        </p:txBody>
      </p:sp>
      <p:sp>
        <p:nvSpPr>
          <p:cNvPr id="476174" name="Rectangle 1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NZ"/>
          </a:p>
        </p:txBody>
      </p:sp>
      <p:sp>
        <p:nvSpPr>
          <p:cNvPr id="476176" name="Rectangle 1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NZ"/>
          </a:p>
        </p:txBody>
      </p:sp>
      <p:sp>
        <p:nvSpPr>
          <p:cNvPr id="476178" name="Rectangle 18"/>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NZ"/>
          </a:p>
        </p:txBody>
      </p:sp>
      <p:sp>
        <p:nvSpPr>
          <p:cNvPr id="476180" name="Rectangle 2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NZ"/>
          </a:p>
        </p:txBody>
      </p:sp>
      <p:sp>
        <p:nvSpPr>
          <p:cNvPr id="476182" name="Rectangle 22"/>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NZ"/>
          </a:p>
        </p:txBody>
      </p:sp>
      <p:sp>
        <p:nvSpPr>
          <p:cNvPr id="476183" name="Text Box 23"/>
          <p:cNvSpPr txBox="1">
            <a:spLocks noChangeArrowheads="1"/>
          </p:cNvSpPr>
          <p:nvPr/>
        </p:nvSpPr>
        <p:spPr bwMode="auto">
          <a:xfrm>
            <a:off x="533400" y="3278613"/>
            <a:ext cx="7620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solidFill>
                  <a:srgbClr val="A50021"/>
                </a:solidFill>
              </a:rPr>
              <a:t>How to get </a:t>
            </a:r>
            <a:r>
              <a:rPr lang="en-US" altLang="en-US" sz="2800" dirty="0" smtClean="0">
                <a:solidFill>
                  <a:srgbClr val="A50021"/>
                </a:solidFill>
              </a:rPr>
              <a:t>     that </a:t>
            </a:r>
            <a:r>
              <a:rPr lang="en-US" altLang="en-US" sz="2800" dirty="0">
                <a:solidFill>
                  <a:srgbClr val="A50021"/>
                </a:solidFill>
              </a:rPr>
              <a:t>can minimize the sum of squares of errors?</a:t>
            </a:r>
          </a:p>
        </p:txBody>
      </p:sp>
      <p:graphicFrame>
        <p:nvGraphicFramePr>
          <p:cNvPr id="21" name="Object 6">
            <a:hlinkClick r:id="" action="ppaction://ole?verb=0"/>
          </p:cNvPr>
          <p:cNvGraphicFramePr>
            <a:graphicFrameLocks/>
          </p:cNvGraphicFramePr>
          <p:nvPr>
            <p:extLst>
              <p:ext uri="{D42A27DB-BD31-4B8C-83A1-F6EECF244321}">
                <p14:modId xmlns:p14="http://schemas.microsoft.com/office/powerpoint/2010/main" val="1053458600"/>
              </p:ext>
            </p:extLst>
          </p:nvPr>
        </p:nvGraphicFramePr>
        <p:xfrm>
          <a:off x="2211388" y="952500"/>
          <a:ext cx="3119437" cy="1571625"/>
        </p:xfrm>
        <a:graphic>
          <a:graphicData uri="http://schemas.openxmlformats.org/presentationml/2006/ole">
            <mc:AlternateContent xmlns:mc="http://schemas.openxmlformats.org/markup-compatibility/2006">
              <mc:Choice xmlns:v="urn:schemas-microsoft-com:vml" Requires="v">
                <p:oleObj spid="_x0000_s44148" name="Equation" r:id="rId4" imgW="1600200" imgH="736560" progId="Equation.DSMT4">
                  <p:embed/>
                </p:oleObj>
              </mc:Choice>
              <mc:Fallback>
                <p:oleObj name="Equation" r:id="rId4" imgW="1600200" imgH="736560" progId="Equation.DSMT4">
                  <p:embed/>
                  <p:pic>
                    <p:nvPicPr>
                      <p:cNvPr id="0" name=""/>
                      <p:cNvPicPr>
                        <a:picLocks noChangeArrowheads="1"/>
                      </p:cNvPicPr>
                      <p:nvPr/>
                    </p:nvPicPr>
                    <p:blipFill>
                      <a:blip r:embed="rId5"/>
                      <a:srcRect/>
                      <a:stretch>
                        <a:fillRect/>
                      </a:stretch>
                    </p:blipFill>
                    <p:spPr bwMode="auto">
                      <a:xfrm>
                        <a:off x="2211388" y="952500"/>
                        <a:ext cx="3119437"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1030">
            <a:hlinkClick r:id="" action="ppaction://ole?verb=0"/>
          </p:cNvPr>
          <p:cNvGraphicFramePr>
            <a:graphicFrameLocks/>
          </p:cNvGraphicFramePr>
          <p:nvPr>
            <p:extLst>
              <p:ext uri="{D42A27DB-BD31-4B8C-83A1-F6EECF244321}">
                <p14:modId xmlns:p14="http://schemas.microsoft.com/office/powerpoint/2010/main" val="2995192367"/>
              </p:ext>
            </p:extLst>
          </p:nvPr>
        </p:nvGraphicFramePr>
        <p:xfrm>
          <a:off x="2438400" y="3278613"/>
          <a:ext cx="385763" cy="523875"/>
        </p:xfrm>
        <a:graphic>
          <a:graphicData uri="http://schemas.openxmlformats.org/presentationml/2006/ole">
            <mc:AlternateContent xmlns:mc="http://schemas.openxmlformats.org/markup-compatibility/2006">
              <mc:Choice xmlns:v="urn:schemas-microsoft-com:vml" Requires="v">
                <p:oleObj spid="_x0000_s44149" name="Equation" r:id="rId6" imgW="152280" imgH="203040" progId="Equation.DSMT4">
                  <p:embed/>
                </p:oleObj>
              </mc:Choice>
              <mc:Fallback>
                <p:oleObj name="Equation" r:id="rId6" imgW="152280" imgH="203040" progId="Equation.DSMT4">
                  <p:embed/>
                  <p:pic>
                    <p:nvPicPr>
                      <p:cNvPr id="0" name=""/>
                      <p:cNvPicPr>
                        <a:picLocks noChangeArrowheads="1"/>
                      </p:cNvPicPr>
                      <p:nvPr/>
                    </p:nvPicPr>
                    <p:blipFill>
                      <a:blip r:embed="rId7"/>
                      <a:srcRect/>
                      <a:stretch>
                        <a:fillRect/>
                      </a:stretch>
                    </p:blipFill>
                    <p:spPr bwMode="auto">
                      <a:xfrm>
                        <a:off x="2438400" y="3278613"/>
                        <a:ext cx="38576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Text Box 23"/>
          <p:cNvSpPr txBox="1">
            <a:spLocks noChangeArrowheads="1"/>
          </p:cNvSpPr>
          <p:nvPr/>
        </p:nvSpPr>
        <p:spPr bwMode="auto">
          <a:xfrm>
            <a:off x="598367" y="4547818"/>
            <a:ext cx="762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smtClean="0">
                <a:solidFill>
                  <a:srgbClr val="A50021"/>
                </a:solidFill>
              </a:rPr>
              <a:t>Gradient descent  &amp; convex optimization</a:t>
            </a:r>
            <a:endParaRPr lang="en-US" altLang="en-US" sz="2800" dirty="0">
              <a:solidFill>
                <a:srgbClr val="A50021"/>
              </a:solidFill>
            </a:endParaRPr>
          </a:p>
        </p:txBody>
      </p:sp>
      <p:graphicFrame>
        <p:nvGraphicFramePr>
          <p:cNvPr id="25" name="Object 6">
            <a:hlinkClick r:id="" action="ppaction://ole?verb=0"/>
          </p:cNvPr>
          <p:cNvGraphicFramePr>
            <a:graphicFrameLocks/>
          </p:cNvGraphicFramePr>
          <p:nvPr>
            <p:extLst>
              <p:ext uri="{D42A27DB-BD31-4B8C-83A1-F6EECF244321}">
                <p14:modId xmlns:p14="http://schemas.microsoft.com/office/powerpoint/2010/main" val="3891916698"/>
              </p:ext>
            </p:extLst>
          </p:nvPr>
        </p:nvGraphicFramePr>
        <p:xfrm>
          <a:off x="936625" y="5369117"/>
          <a:ext cx="2549525" cy="920750"/>
        </p:xfrm>
        <a:graphic>
          <a:graphicData uri="http://schemas.openxmlformats.org/presentationml/2006/ole">
            <mc:AlternateContent xmlns:mc="http://schemas.openxmlformats.org/markup-compatibility/2006">
              <mc:Choice xmlns:v="urn:schemas-microsoft-com:vml" Requires="v">
                <p:oleObj spid="_x0000_s44150" name="Equation" r:id="rId8" imgW="1307880" imgH="431640" progId="Equation.DSMT4">
                  <p:embed/>
                </p:oleObj>
              </mc:Choice>
              <mc:Fallback>
                <p:oleObj name="Equation" r:id="rId8" imgW="1307880" imgH="431640" progId="Equation.DSMT4">
                  <p:embed/>
                  <p:pic>
                    <p:nvPicPr>
                      <p:cNvPr id="0" name=""/>
                      <p:cNvPicPr>
                        <a:picLocks noChangeArrowheads="1"/>
                      </p:cNvPicPr>
                      <p:nvPr/>
                    </p:nvPicPr>
                    <p:blipFill>
                      <a:blip r:embed="rId9"/>
                      <a:srcRect/>
                      <a:stretch>
                        <a:fillRect/>
                      </a:stretch>
                    </p:blipFill>
                    <p:spPr bwMode="auto">
                      <a:xfrm>
                        <a:off x="936625" y="5369117"/>
                        <a:ext cx="2549525"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6">
            <a:hlinkClick r:id="" action="ppaction://ole?verb=0"/>
          </p:cNvPr>
          <p:cNvGraphicFramePr>
            <a:graphicFrameLocks/>
          </p:cNvGraphicFramePr>
          <p:nvPr>
            <p:extLst>
              <p:ext uri="{D42A27DB-BD31-4B8C-83A1-F6EECF244321}">
                <p14:modId xmlns:p14="http://schemas.microsoft.com/office/powerpoint/2010/main" val="2227942146"/>
              </p:ext>
            </p:extLst>
          </p:nvPr>
        </p:nvGraphicFramePr>
        <p:xfrm>
          <a:off x="4621213" y="5508625"/>
          <a:ext cx="2228850" cy="487363"/>
        </p:xfrm>
        <a:graphic>
          <a:graphicData uri="http://schemas.openxmlformats.org/presentationml/2006/ole">
            <mc:AlternateContent xmlns:mc="http://schemas.openxmlformats.org/markup-compatibility/2006">
              <mc:Choice xmlns:v="urn:schemas-microsoft-com:vml" Requires="v">
                <p:oleObj spid="_x0000_s44151" name="Equation" r:id="rId10" imgW="1143000" imgH="228600" progId="Equation.DSMT4">
                  <p:embed/>
                </p:oleObj>
              </mc:Choice>
              <mc:Fallback>
                <p:oleObj name="Equation" r:id="rId10" imgW="1143000" imgH="228600" progId="Equation.DSMT4">
                  <p:embed/>
                  <p:pic>
                    <p:nvPicPr>
                      <p:cNvPr id="0" name=""/>
                      <p:cNvPicPr>
                        <a:picLocks noChangeArrowheads="1"/>
                      </p:cNvPicPr>
                      <p:nvPr/>
                    </p:nvPicPr>
                    <p:blipFill>
                      <a:blip r:embed="rId11"/>
                      <a:srcRect/>
                      <a:stretch>
                        <a:fillRect/>
                      </a:stretch>
                    </p:blipFill>
                    <p:spPr bwMode="auto">
                      <a:xfrm>
                        <a:off x="4621213" y="5508625"/>
                        <a:ext cx="222885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927351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Pick the best function</a:t>
            </a:r>
            <a:endParaRPr lang="zh-CN" altLang="en-US" dirty="0"/>
          </a:p>
        </p:txBody>
      </p:sp>
      <p:sp>
        <p:nvSpPr>
          <p:cNvPr id="4" name="Rectangle 3"/>
          <p:cNvSpPr/>
          <p:nvPr/>
        </p:nvSpPr>
        <p:spPr>
          <a:xfrm>
            <a:off x="733426" y="977235"/>
            <a:ext cx="6048374" cy="523220"/>
          </a:xfrm>
          <a:prstGeom prst="rect">
            <a:avLst/>
          </a:prstGeom>
        </p:spPr>
        <p:txBody>
          <a:bodyPr wrap="square">
            <a:spAutoFit/>
          </a:bodyPr>
          <a:lstStyle/>
          <a:p>
            <a:r>
              <a:rPr lang="en-US" sz="2800" b="1" dirty="0" smtClean="0"/>
              <a:t>n training </a:t>
            </a:r>
            <a:r>
              <a:rPr lang="en-US" sz="2800" b="1" dirty="0"/>
              <a:t>examples, </a:t>
            </a:r>
            <a:r>
              <a:rPr lang="en-US" sz="2800" b="1" dirty="0" smtClean="0"/>
              <a:t> m   features</a:t>
            </a:r>
            <a:endParaRPr lang="en-US" sz="2800" b="1" dirty="0"/>
          </a:p>
        </p:txBody>
      </p:sp>
      <p:sp>
        <p:nvSpPr>
          <p:cNvPr id="5" name="Rectangle 4"/>
          <p:cNvSpPr/>
          <p:nvPr/>
        </p:nvSpPr>
        <p:spPr>
          <a:xfrm>
            <a:off x="152400" y="1743670"/>
            <a:ext cx="4209478" cy="523220"/>
          </a:xfrm>
          <a:prstGeom prst="rect">
            <a:avLst/>
          </a:prstGeom>
        </p:spPr>
        <p:txBody>
          <a:bodyPr wrap="square">
            <a:spAutoFit/>
          </a:bodyPr>
          <a:lstStyle/>
          <a:p>
            <a:pPr algn="ctr"/>
            <a:r>
              <a:rPr lang="en-US" sz="2800" u="sng" dirty="0"/>
              <a:t>Gradient </a:t>
            </a:r>
            <a:r>
              <a:rPr lang="en-US" sz="2800" u="sng" dirty="0" smtClean="0"/>
              <a:t>descent</a:t>
            </a:r>
            <a:endParaRPr lang="en-US" sz="2800" u="sng" dirty="0"/>
          </a:p>
        </p:txBody>
      </p:sp>
      <p:sp>
        <p:nvSpPr>
          <p:cNvPr id="6" name="Rectangle 5"/>
          <p:cNvSpPr/>
          <p:nvPr/>
        </p:nvSpPr>
        <p:spPr>
          <a:xfrm>
            <a:off x="4800600" y="1743670"/>
            <a:ext cx="4209478" cy="523220"/>
          </a:xfrm>
          <a:prstGeom prst="rect">
            <a:avLst/>
          </a:prstGeom>
        </p:spPr>
        <p:txBody>
          <a:bodyPr wrap="square">
            <a:spAutoFit/>
          </a:bodyPr>
          <a:lstStyle/>
          <a:p>
            <a:pPr algn="ctr"/>
            <a:r>
              <a:rPr lang="en-US" sz="2800" u="sng" dirty="0" smtClean="0"/>
              <a:t>Convex optimization</a:t>
            </a:r>
            <a:endParaRPr lang="en-US" sz="2800" u="sng" dirty="0"/>
          </a:p>
        </p:txBody>
      </p:sp>
      <p:cxnSp>
        <p:nvCxnSpPr>
          <p:cNvPr id="7" name="Straight Connector 6"/>
          <p:cNvCxnSpPr/>
          <p:nvPr/>
        </p:nvCxnSpPr>
        <p:spPr>
          <a:xfrm>
            <a:off x="4419600" y="1905000"/>
            <a:ext cx="0" cy="3733800"/>
          </a:xfrm>
          <a:prstGeom prst="line">
            <a:avLst/>
          </a:prstGeom>
        </p:spPr>
        <p:style>
          <a:lnRef idx="1">
            <a:schemeClr val="dk1"/>
          </a:lnRef>
          <a:fillRef idx="0">
            <a:schemeClr val="dk1"/>
          </a:fillRef>
          <a:effectRef idx="0">
            <a:schemeClr val="dk1"/>
          </a:effectRef>
          <a:fontRef idx="minor">
            <a:schemeClr val="tx1"/>
          </a:fontRef>
        </p:style>
      </p:cxnSp>
      <p:sp>
        <p:nvSpPr>
          <p:cNvPr id="8" name="Rectangle 7"/>
          <p:cNvSpPr/>
          <p:nvPr/>
        </p:nvSpPr>
        <p:spPr>
          <a:xfrm>
            <a:off x="4800600" y="2394985"/>
            <a:ext cx="4114800" cy="954107"/>
          </a:xfrm>
          <a:prstGeom prst="rect">
            <a:avLst/>
          </a:prstGeom>
        </p:spPr>
        <p:txBody>
          <a:bodyPr wrap="square">
            <a:spAutoFit/>
          </a:bodyPr>
          <a:lstStyle/>
          <a:p>
            <a:pPr marL="342900" indent="-342900">
              <a:buFont typeface="Arial" pitchFamily="34" charset="0"/>
              <a:buChar char="•"/>
            </a:pPr>
            <a:r>
              <a:rPr lang="en-US" sz="2800" dirty="0"/>
              <a:t>No need to choose    .</a:t>
            </a:r>
          </a:p>
          <a:p>
            <a:pPr marL="342900" indent="-342900">
              <a:buFont typeface="Arial" pitchFamily="34" charset="0"/>
              <a:buChar char="•"/>
            </a:pPr>
            <a:r>
              <a:rPr lang="en-US" sz="2800" dirty="0"/>
              <a:t>Don’t need to iterate.</a:t>
            </a:r>
          </a:p>
        </p:txBody>
      </p:sp>
      <p:sp>
        <p:nvSpPr>
          <p:cNvPr id="9" name="Rectangle 8"/>
          <p:cNvSpPr/>
          <p:nvPr/>
        </p:nvSpPr>
        <p:spPr>
          <a:xfrm>
            <a:off x="514922" y="2420684"/>
            <a:ext cx="3999357" cy="1815882"/>
          </a:xfrm>
          <a:prstGeom prst="rect">
            <a:avLst/>
          </a:prstGeom>
        </p:spPr>
        <p:txBody>
          <a:bodyPr wrap="square">
            <a:spAutoFit/>
          </a:bodyPr>
          <a:lstStyle/>
          <a:p>
            <a:pPr marL="342900" indent="-342900">
              <a:buFont typeface="Arial" pitchFamily="34" charset="0"/>
              <a:buChar char="•"/>
            </a:pPr>
            <a:r>
              <a:rPr lang="en-US" sz="2800" dirty="0"/>
              <a:t>Need to choose    . </a:t>
            </a:r>
          </a:p>
          <a:p>
            <a:pPr marL="342900" indent="-342900">
              <a:buFont typeface="Arial" pitchFamily="34" charset="0"/>
              <a:buChar char="•"/>
            </a:pPr>
            <a:r>
              <a:rPr lang="en-US" sz="2800" dirty="0"/>
              <a:t>Needs many iterations.</a:t>
            </a:r>
          </a:p>
          <a:p>
            <a:endParaRPr lang="en-US" sz="2800" dirty="0"/>
          </a:p>
        </p:txBody>
      </p:sp>
      <p:pic>
        <p:nvPicPr>
          <p:cNvPr id="10" name="Picture 9"/>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581400" y="2633546"/>
            <a:ext cx="200025" cy="160020"/>
          </a:xfrm>
          <a:prstGeom prst="rect">
            <a:avLst/>
          </a:prstGeom>
        </p:spPr>
      </p:pic>
      <p:sp>
        <p:nvSpPr>
          <p:cNvPr id="11" name="Rectangle 10"/>
          <p:cNvSpPr/>
          <p:nvPr/>
        </p:nvSpPr>
        <p:spPr>
          <a:xfrm>
            <a:off x="763441" y="4705403"/>
            <a:ext cx="3523679" cy="954107"/>
          </a:xfrm>
          <a:prstGeom prst="rect">
            <a:avLst/>
          </a:prstGeom>
        </p:spPr>
        <p:txBody>
          <a:bodyPr wrap="square">
            <a:spAutoFit/>
          </a:bodyPr>
          <a:lstStyle/>
          <a:p>
            <a:pPr marL="342900" indent="-342900">
              <a:buFont typeface="Arial" pitchFamily="34" charset="0"/>
              <a:buChar char="•"/>
            </a:pPr>
            <a:r>
              <a:rPr lang="en-US" sz="2800" dirty="0"/>
              <a:t>Works well even when   </a:t>
            </a:r>
            <a:r>
              <a:rPr lang="en-US" sz="2800" dirty="0" smtClean="0"/>
              <a:t>m  </a:t>
            </a:r>
            <a:r>
              <a:rPr lang="en-US" sz="2800" dirty="0"/>
              <a:t>is large.</a:t>
            </a:r>
          </a:p>
        </p:txBody>
      </p:sp>
      <p:sp>
        <p:nvSpPr>
          <p:cNvPr id="12" name="Rectangle 11"/>
          <p:cNvSpPr/>
          <p:nvPr/>
        </p:nvSpPr>
        <p:spPr>
          <a:xfrm>
            <a:off x="4800601" y="3248680"/>
            <a:ext cx="3999801" cy="523220"/>
          </a:xfrm>
          <a:prstGeom prst="rect">
            <a:avLst/>
          </a:prstGeom>
        </p:spPr>
        <p:txBody>
          <a:bodyPr wrap="square">
            <a:spAutoFit/>
          </a:bodyPr>
          <a:lstStyle/>
          <a:p>
            <a:pPr marL="342900" indent="-342900">
              <a:buFont typeface="Arial" pitchFamily="34" charset="0"/>
              <a:buChar char="•"/>
            </a:pPr>
            <a:r>
              <a:rPr lang="en-US" sz="2800" dirty="0"/>
              <a:t>Need to compute</a:t>
            </a:r>
          </a:p>
        </p:txBody>
      </p:sp>
      <p:pic>
        <p:nvPicPr>
          <p:cNvPr id="13" name="Picture 12"/>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257801" y="3771900"/>
            <a:ext cx="1448181" cy="384048"/>
          </a:xfrm>
          <a:prstGeom prst="rect">
            <a:avLst/>
          </a:prstGeom>
        </p:spPr>
      </p:pic>
      <p:sp>
        <p:nvSpPr>
          <p:cNvPr id="14" name="Rectangle 13"/>
          <p:cNvSpPr/>
          <p:nvPr/>
        </p:nvSpPr>
        <p:spPr>
          <a:xfrm>
            <a:off x="4800601" y="4095750"/>
            <a:ext cx="4424609" cy="523220"/>
          </a:xfrm>
          <a:prstGeom prst="rect">
            <a:avLst/>
          </a:prstGeom>
        </p:spPr>
        <p:txBody>
          <a:bodyPr wrap="none">
            <a:spAutoFit/>
          </a:bodyPr>
          <a:lstStyle/>
          <a:p>
            <a:pPr marL="342900" indent="-342900">
              <a:buFont typeface="Arial" pitchFamily="34" charset="0"/>
              <a:buChar char="•"/>
            </a:pPr>
            <a:r>
              <a:rPr lang="en-US" sz="2800" dirty="0"/>
              <a:t>Slow if  </a:t>
            </a:r>
            <a:r>
              <a:rPr lang="en-US" sz="2800" dirty="0" smtClean="0"/>
              <a:t>m   </a:t>
            </a:r>
            <a:r>
              <a:rPr lang="en-US" sz="2800" dirty="0"/>
              <a:t>is very large.</a:t>
            </a:r>
          </a:p>
        </p:txBody>
      </p:sp>
      <p:pic>
        <p:nvPicPr>
          <p:cNvPr id="15" name="Picture 14"/>
          <p:cNvPicPr>
            <a:picLocks noChangeAspect="1"/>
          </p:cNvPicPr>
          <p:nvPr>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a:xfrm>
            <a:off x="8061389" y="2602230"/>
            <a:ext cx="200025" cy="160020"/>
          </a:xfrm>
          <a:prstGeom prst="rect">
            <a:avLst/>
          </a:prstGeom>
        </p:spPr>
      </p:pic>
    </p:spTree>
    <p:extLst>
      <p:ext uri="{BB962C8B-B14F-4D97-AF65-F5344CB8AC3E}">
        <p14:creationId xmlns:p14="http://schemas.microsoft.com/office/powerpoint/2010/main" val="265680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8600" y="10064"/>
            <a:ext cx="7200897" cy="977900"/>
          </a:xfrm>
        </p:spPr>
        <p:txBody>
          <a:bodyPr>
            <a:normAutofit/>
          </a:bodyPr>
          <a:lstStyle/>
          <a:p>
            <a:r>
              <a:rPr lang="en-US" altLang="en-US" b="1" dirty="0" smtClean="0">
                <a:solidFill>
                  <a:schemeClr val="accent2"/>
                </a:solidFill>
              </a:rPr>
              <a:t>Outline</a:t>
            </a:r>
            <a:endParaRPr lang="en-US" altLang="en-US" b="1" dirty="0">
              <a:solidFill>
                <a:schemeClr val="accent2"/>
              </a:solidFill>
            </a:endParaRPr>
          </a:p>
        </p:txBody>
      </p:sp>
      <p:sp>
        <p:nvSpPr>
          <p:cNvPr id="21507" name="Rectangle 3"/>
          <p:cNvSpPr>
            <a:spLocks noGrp="1" noChangeArrowheads="1"/>
          </p:cNvSpPr>
          <p:nvPr>
            <p:ph type="body" idx="1"/>
          </p:nvPr>
        </p:nvSpPr>
        <p:spPr>
          <a:xfrm>
            <a:off x="914400" y="1295400"/>
            <a:ext cx="7772400" cy="2938842"/>
          </a:xfrm>
        </p:spPr>
        <p:txBody>
          <a:bodyPr>
            <a:normAutofit/>
          </a:bodyPr>
          <a:lstStyle/>
          <a:p>
            <a:r>
              <a:rPr lang="en-US" altLang="en-US" sz="3200" dirty="0" smtClean="0"/>
              <a:t>Regression</a:t>
            </a:r>
          </a:p>
          <a:p>
            <a:r>
              <a:rPr lang="en-US" altLang="en-US" sz="3200" dirty="0" smtClean="0">
                <a:solidFill>
                  <a:srgbClr val="FF0000"/>
                </a:solidFill>
              </a:rPr>
              <a:t>Logistic regression</a:t>
            </a:r>
          </a:p>
          <a:p>
            <a:r>
              <a:rPr lang="en-US" altLang="en-US" sz="3200" dirty="0" smtClean="0"/>
              <a:t>Decision tree</a:t>
            </a:r>
            <a:endParaRPr lang="en-US" altLang="en-US" sz="3200" dirty="0"/>
          </a:p>
        </p:txBody>
      </p:sp>
    </p:spTree>
    <p:extLst>
      <p:ext uri="{BB962C8B-B14F-4D97-AF65-F5344CB8AC3E}">
        <p14:creationId xmlns:p14="http://schemas.microsoft.com/office/powerpoint/2010/main" val="2156952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83341"/>
            <a:ext cx="5410200" cy="461665"/>
          </a:xfrm>
          <a:prstGeom prst="rect">
            <a:avLst/>
          </a:prstGeom>
          <a:noFill/>
        </p:spPr>
        <p:txBody>
          <a:bodyPr wrap="square" rtlCol="0">
            <a:spAutoFit/>
          </a:bodyPr>
          <a:lstStyle/>
          <a:p>
            <a:r>
              <a:rPr lang="en-US" sz="2400" b="1" dirty="0" smtClean="0"/>
              <a:t>Logistic regression</a:t>
            </a:r>
            <a:endParaRPr lang="en-US" sz="2400" b="1" dirty="0"/>
          </a:p>
        </p:txBody>
      </p:sp>
      <p:sp>
        <p:nvSpPr>
          <p:cNvPr id="11" name="TextBox 10"/>
          <p:cNvSpPr txBox="1"/>
          <p:nvPr/>
        </p:nvSpPr>
        <p:spPr>
          <a:xfrm>
            <a:off x="643370" y="984978"/>
            <a:ext cx="7967229" cy="1200329"/>
          </a:xfrm>
          <a:prstGeom prst="rect">
            <a:avLst/>
          </a:prstGeom>
          <a:noFill/>
        </p:spPr>
        <p:txBody>
          <a:bodyPr wrap="square" rtlCol="0">
            <a:spAutoFit/>
          </a:bodyPr>
          <a:lstStyle/>
          <a:p>
            <a:r>
              <a:rPr lang="en-US" sz="2400" dirty="0"/>
              <a:t>Email: Spam / Not Spam?</a:t>
            </a:r>
          </a:p>
          <a:p>
            <a:r>
              <a:rPr lang="en-US" sz="2400" dirty="0"/>
              <a:t>Online Transactions: Fraudulent (Yes / No)?</a:t>
            </a:r>
          </a:p>
          <a:p>
            <a:r>
              <a:rPr lang="en-US" sz="2400" dirty="0"/>
              <a:t>Tumor: Malignant / Benign ?</a:t>
            </a:r>
          </a:p>
        </p:txBody>
      </p:sp>
      <p:pic>
        <p:nvPicPr>
          <p:cNvPr id="5" name="Picture 4"/>
          <p:cNvPicPr>
            <a:picLocks noChangeAspect="1"/>
          </p:cNvPicPr>
          <p:nvPr>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a:xfrm>
            <a:off x="925920" y="2726264"/>
            <a:ext cx="1492301" cy="367589"/>
          </a:xfrm>
          <a:prstGeom prst="rect">
            <a:avLst/>
          </a:prstGeom>
        </p:spPr>
      </p:pic>
      <p:sp>
        <p:nvSpPr>
          <p:cNvPr id="14" name="TextBox 13"/>
          <p:cNvSpPr txBox="1"/>
          <p:nvPr/>
        </p:nvSpPr>
        <p:spPr>
          <a:xfrm>
            <a:off x="2971799" y="2432131"/>
            <a:ext cx="5638800" cy="1246495"/>
          </a:xfrm>
          <a:prstGeom prst="rect">
            <a:avLst/>
          </a:prstGeom>
          <a:noFill/>
        </p:spPr>
        <p:txBody>
          <a:bodyPr wrap="square" rtlCol="0">
            <a:spAutoFit/>
          </a:bodyPr>
          <a:lstStyle/>
          <a:p>
            <a:r>
              <a:rPr lang="en-US" sz="2400" dirty="0"/>
              <a:t>0: “Negative Class” (e.g., benign tumor)</a:t>
            </a:r>
          </a:p>
          <a:p>
            <a:r>
              <a:rPr lang="en-US" sz="300" dirty="0"/>
              <a:t> </a:t>
            </a:r>
            <a:endParaRPr lang="en-US" sz="2400" dirty="0"/>
          </a:p>
          <a:p>
            <a:r>
              <a:rPr lang="en-US" sz="2400" dirty="0"/>
              <a:t>1: “Positive Class” (e.g., malignant tumor)</a:t>
            </a:r>
          </a:p>
        </p:txBody>
      </p:sp>
      <p:sp>
        <p:nvSpPr>
          <p:cNvPr id="8" name="TextBox 7"/>
          <p:cNvSpPr txBox="1"/>
          <p:nvPr/>
        </p:nvSpPr>
        <p:spPr>
          <a:xfrm>
            <a:off x="643370" y="4249215"/>
            <a:ext cx="7281429" cy="461665"/>
          </a:xfrm>
          <a:prstGeom prst="rect">
            <a:avLst/>
          </a:prstGeom>
          <a:noFill/>
        </p:spPr>
        <p:txBody>
          <a:bodyPr wrap="square" rtlCol="0">
            <a:spAutoFit/>
          </a:bodyPr>
          <a:lstStyle/>
          <a:p>
            <a:r>
              <a:rPr lang="en-US" sz="2400" dirty="0"/>
              <a:t>Threshold classifier </a:t>
            </a:r>
            <a:r>
              <a:rPr lang="en-US" sz="2400" dirty="0" smtClean="0"/>
              <a:t>                     output at </a:t>
            </a:r>
            <a:r>
              <a:rPr lang="en-US" sz="2400" dirty="0"/>
              <a:t>0.5:</a:t>
            </a:r>
          </a:p>
        </p:txBody>
      </p:sp>
      <p:sp>
        <p:nvSpPr>
          <p:cNvPr id="12" name="TextBox 11"/>
          <p:cNvSpPr txBox="1"/>
          <p:nvPr/>
        </p:nvSpPr>
        <p:spPr>
          <a:xfrm>
            <a:off x="2040728" y="5224740"/>
            <a:ext cx="6671829" cy="461665"/>
          </a:xfrm>
          <a:prstGeom prst="rect">
            <a:avLst/>
          </a:prstGeom>
          <a:noFill/>
        </p:spPr>
        <p:txBody>
          <a:bodyPr wrap="square" rtlCol="0">
            <a:spAutoFit/>
          </a:bodyPr>
          <a:lstStyle/>
          <a:p>
            <a:r>
              <a:rPr lang="en-US" sz="2400" dirty="0"/>
              <a:t>If </a:t>
            </a:r>
            <a:r>
              <a:rPr lang="en-US" altLang="zh-CN" sz="2400" dirty="0"/>
              <a:t>f(x</a:t>
            </a:r>
            <a:r>
              <a:rPr lang="en-US" altLang="zh-CN" sz="2400" dirty="0" smtClean="0"/>
              <a:t>) is larger than 0.5</a:t>
            </a:r>
            <a:r>
              <a:rPr lang="en-US" sz="2400" dirty="0" smtClean="0"/>
              <a:t> ,     predict </a:t>
            </a:r>
            <a:r>
              <a:rPr lang="en-US" sz="2400" dirty="0"/>
              <a:t>“y = 1”</a:t>
            </a:r>
          </a:p>
        </p:txBody>
      </p:sp>
      <p:graphicFrame>
        <p:nvGraphicFramePr>
          <p:cNvPr id="19" name="Object 6">
            <a:hlinkClick r:id="" action="ppaction://ole?verb=0"/>
          </p:cNvPr>
          <p:cNvGraphicFramePr>
            <a:graphicFrameLocks/>
          </p:cNvGraphicFramePr>
          <p:nvPr>
            <p:extLst>
              <p:ext uri="{D42A27DB-BD31-4B8C-83A1-F6EECF244321}">
                <p14:modId xmlns:p14="http://schemas.microsoft.com/office/powerpoint/2010/main" val="733460103"/>
              </p:ext>
            </p:extLst>
          </p:nvPr>
        </p:nvGraphicFramePr>
        <p:xfrm>
          <a:off x="3355396" y="3995652"/>
          <a:ext cx="1857375" cy="839787"/>
        </p:xfrm>
        <a:graphic>
          <a:graphicData uri="http://schemas.openxmlformats.org/presentationml/2006/ole">
            <mc:AlternateContent xmlns:mc="http://schemas.openxmlformats.org/markup-compatibility/2006">
              <mc:Choice xmlns:v="urn:schemas-microsoft-com:vml" Requires="v">
                <p:oleObj spid="_x0000_s51213" name="Equation" r:id="rId5" imgW="952200" imgH="393480" progId="Equation.DSMT4">
                  <p:embed/>
                </p:oleObj>
              </mc:Choice>
              <mc:Fallback>
                <p:oleObj name="Equation" r:id="rId5" imgW="952200" imgH="393480" progId="Equation.DSMT4">
                  <p:embed/>
                  <p:pic>
                    <p:nvPicPr>
                      <p:cNvPr id="0" name=""/>
                      <p:cNvPicPr>
                        <a:picLocks noChangeArrowheads="1"/>
                      </p:cNvPicPr>
                      <p:nvPr/>
                    </p:nvPicPr>
                    <p:blipFill>
                      <a:blip r:embed="rId6"/>
                      <a:srcRect/>
                      <a:stretch>
                        <a:fillRect/>
                      </a:stretch>
                    </p:blipFill>
                    <p:spPr bwMode="auto">
                      <a:xfrm>
                        <a:off x="3355396" y="3995652"/>
                        <a:ext cx="1857375"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TextBox 19"/>
          <p:cNvSpPr txBox="1"/>
          <p:nvPr/>
        </p:nvSpPr>
        <p:spPr>
          <a:xfrm>
            <a:off x="2014970" y="5737537"/>
            <a:ext cx="6671829" cy="461665"/>
          </a:xfrm>
          <a:prstGeom prst="rect">
            <a:avLst/>
          </a:prstGeom>
          <a:noFill/>
        </p:spPr>
        <p:txBody>
          <a:bodyPr wrap="square" rtlCol="0">
            <a:spAutoFit/>
          </a:bodyPr>
          <a:lstStyle/>
          <a:p>
            <a:r>
              <a:rPr lang="en-US" sz="2400" dirty="0"/>
              <a:t>If </a:t>
            </a:r>
            <a:r>
              <a:rPr lang="en-US" altLang="zh-CN" sz="2400" dirty="0"/>
              <a:t>f(x</a:t>
            </a:r>
            <a:r>
              <a:rPr lang="en-US" altLang="zh-CN" sz="2400" dirty="0" smtClean="0"/>
              <a:t>) is not larger than 0.5</a:t>
            </a:r>
            <a:r>
              <a:rPr lang="en-US" sz="2400" dirty="0" smtClean="0"/>
              <a:t> , </a:t>
            </a:r>
            <a:r>
              <a:rPr lang="en-US" sz="2400" dirty="0"/>
              <a:t>predict “y = </a:t>
            </a:r>
            <a:r>
              <a:rPr lang="en-US" sz="2400" dirty="0" smtClean="0"/>
              <a:t>0”</a:t>
            </a:r>
            <a:endParaRPr lang="en-US" sz="2400" dirty="0"/>
          </a:p>
        </p:txBody>
      </p:sp>
    </p:spTree>
    <p:extLst>
      <p:ext uri="{BB962C8B-B14F-4D97-AF65-F5344CB8AC3E}">
        <p14:creationId xmlns:p14="http://schemas.microsoft.com/office/powerpoint/2010/main" val="252238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8600" y="10064"/>
            <a:ext cx="7200897" cy="977900"/>
          </a:xfrm>
        </p:spPr>
        <p:txBody>
          <a:bodyPr>
            <a:normAutofit/>
          </a:bodyPr>
          <a:lstStyle/>
          <a:p>
            <a:r>
              <a:rPr lang="en-US" altLang="en-US" b="1" dirty="0" smtClean="0">
                <a:solidFill>
                  <a:schemeClr val="accent2"/>
                </a:solidFill>
              </a:rPr>
              <a:t>Outline</a:t>
            </a:r>
            <a:endParaRPr lang="en-US" altLang="en-US" b="1" dirty="0">
              <a:solidFill>
                <a:schemeClr val="accent2"/>
              </a:solidFill>
            </a:endParaRPr>
          </a:p>
        </p:txBody>
      </p:sp>
      <p:sp>
        <p:nvSpPr>
          <p:cNvPr id="21507" name="Rectangle 3"/>
          <p:cNvSpPr>
            <a:spLocks noGrp="1" noChangeArrowheads="1"/>
          </p:cNvSpPr>
          <p:nvPr>
            <p:ph type="body" idx="1"/>
          </p:nvPr>
        </p:nvSpPr>
        <p:spPr>
          <a:xfrm>
            <a:off x="914400" y="1295400"/>
            <a:ext cx="7772400" cy="2938842"/>
          </a:xfrm>
        </p:spPr>
        <p:txBody>
          <a:bodyPr>
            <a:normAutofit/>
          </a:bodyPr>
          <a:lstStyle/>
          <a:p>
            <a:r>
              <a:rPr lang="en-US" altLang="en-US" sz="3200" dirty="0" smtClean="0">
                <a:solidFill>
                  <a:srgbClr val="FF0000"/>
                </a:solidFill>
              </a:rPr>
              <a:t>Regression</a:t>
            </a:r>
          </a:p>
          <a:p>
            <a:r>
              <a:rPr lang="en-US" altLang="en-US" sz="3200" dirty="0" smtClean="0"/>
              <a:t>Logistic regression</a:t>
            </a:r>
          </a:p>
          <a:p>
            <a:r>
              <a:rPr lang="en-US" altLang="en-US" sz="3200" dirty="0" smtClean="0"/>
              <a:t>Decision tree</a:t>
            </a:r>
            <a:endParaRPr lang="en-US" altLang="en-US" sz="3200" dirty="0"/>
          </a:p>
        </p:txBody>
      </p:sp>
    </p:spTree>
    <p:extLst>
      <p:ext uri="{BB962C8B-B14F-4D97-AF65-F5344CB8AC3E}">
        <p14:creationId xmlns:p14="http://schemas.microsoft.com/office/powerpoint/2010/main" val="3208291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8600" y="10064"/>
            <a:ext cx="7200897" cy="977900"/>
          </a:xfrm>
        </p:spPr>
        <p:txBody>
          <a:bodyPr>
            <a:normAutofit/>
          </a:bodyPr>
          <a:lstStyle/>
          <a:p>
            <a:r>
              <a:rPr lang="en-US" altLang="en-US" b="1" dirty="0" smtClean="0">
                <a:solidFill>
                  <a:schemeClr val="accent2"/>
                </a:solidFill>
              </a:rPr>
              <a:t>Outline</a:t>
            </a:r>
            <a:endParaRPr lang="en-US" altLang="en-US" b="1" dirty="0">
              <a:solidFill>
                <a:schemeClr val="accent2"/>
              </a:solidFill>
            </a:endParaRPr>
          </a:p>
        </p:txBody>
      </p:sp>
      <p:sp>
        <p:nvSpPr>
          <p:cNvPr id="21507" name="Rectangle 3"/>
          <p:cNvSpPr>
            <a:spLocks noGrp="1" noChangeArrowheads="1"/>
          </p:cNvSpPr>
          <p:nvPr>
            <p:ph type="body" idx="1"/>
          </p:nvPr>
        </p:nvSpPr>
        <p:spPr>
          <a:xfrm>
            <a:off x="914400" y="1295400"/>
            <a:ext cx="7772400" cy="2938842"/>
          </a:xfrm>
        </p:spPr>
        <p:txBody>
          <a:bodyPr>
            <a:normAutofit/>
          </a:bodyPr>
          <a:lstStyle/>
          <a:p>
            <a:r>
              <a:rPr lang="en-US" altLang="en-US" sz="3200" dirty="0" smtClean="0"/>
              <a:t>Regression</a:t>
            </a:r>
          </a:p>
          <a:p>
            <a:r>
              <a:rPr lang="en-US" altLang="en-US" sz="3200" dirty="0" smtClean="0"/>
              <a:t>Logistic regression</a:t>
            </a:r>
          </a:p>
          <a:p>
            <a:r>
              <a:rPr lang="en-US" altLang="en-US" sz="3200" dirty="0" smtClean="0">
                <a:solidFill>
                  <a:srgbClr val="FF0000"/>
                </a:solidFill>
              </a:rPr>
              <a:t>Decision tree</a:t>
            </a:r>
            <a:endParaRPr lang="en-US" altLang="en-US" sz="3200" dirty="0">
              <a:solidFill>
                <a:srgbClr val="FF0000"/>
              </a:solidFill>
            </a:endParaRPr>
          </a:p>
        </p:txBody>
      </p:sp>
    </p:spTree>
    <p:extLst>
      <p:ext uri="{BB962C8B-B14F-4D97-AF65-F5344CB8AC3E}">
        <p14:creationId xmlns:p14="http://schemas.microsoft.com/office/powerpoint/2010/main" val="1262594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Decision Tree</a:t>
            </a:r>
          </a:p>
        </p:txBody>
      </p:sp>
      <p:grpSp>
        <p:nvGrpSpPr>
          <p:cNvPr id="24579" name="Group 3"/>
          <p:cNvGrpSpPr>
            <a:grpSpLocks/>
          </p:cNvGrpSpPr>
          <p:nvPr/>
        </p:nvGrpSpPr>
        <p:grpSpPr bwMode="auto">
          <a:xfrm>
            <a:off x="304800" y="1720850"/>
            <a:ext cx="3587750" cy="4311650"/>
            <a:chOff x="288" y="951"/>
            <a:chExt cx="2260" cy="2716"/>
          </a:xfrm>
        </p:grpSpPr>
        <p:graphicFrame>
          <p:nvGraphicFramePr>
            <p:cNvPr id="24610" name="Object 4"/>
            <p:cNvGraphicFramePr>
              <a:graphicFrameLocks noChangeAspect="1"/>
            </p:cNvGraphicFramePr>
            <p:nvPr/>
          </p:nvGraphicFramePr>
          <p:xfrm>
            <a:off x="288" y="1344"/>
            <a:ext cx="2246" cy="2323"/>
          </p:xfrm>
          <a:graphic>
            <a:graphicData uri="http://schemas.openxmlformats.org/presentationml/2006/ole">
              <mc:AlternateContent xmlns:mc="http://schemas.openxmlformats.org/markup-compatibility/2006">
                <mc:Choice xmlns:v="urn:schemas-microsoft-com:vml" Requires="v">
                  <p:oleObj spid="_x0000_s52236" name="Document" r:id="rId4" imgW="5404104" imgH="5779008" progId="Word.Document.8">
                    <p:embed/>
                  </p:oleObj>
                </mc:Choice>
                <mc:Fallback>
                  <p:oleObj name="Document" r:id="rId4" imgW="5404104" imgH="5779008"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 y="1344"/>
                          <a:ext cx="2246" cy="2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11" name="Text Box 5"/>
            <p:cNvSpPr txBox="1">
              <a:spLocks noChangeArrowheads="1"/>
            </p:cNvSpPr>
            <p:nvPr/>
          </p:nvSpPr>
          <p:spPr bwMode="auto">
            <a:xfrm rot="-2416809">
              <a:off x="672" y="951"/>
              <a:ext cx="79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006600"/>
                  </a:solidFill>
                  <a:latin typeface="Arial" panose="020B0604020202020204" pitchFamily="34" charset="0"/>
                </a:rPr>
                <a:t>categorical</a:t>
              </a:r>
              <a:endParaRPr lang="en-US" altLang="en-US" sz="1600" b="1">
                <a:solidFill>
                  <a:schemeClr val="bg2"/>
                </a:solidFill>
                <a:latin typeface="Arial" panose="020B0604020202020204" pitchFamily="34" charset="0"/>
              </a:endParaRPr>
            </a:p>
          </p:txBody>
        </p:sp>
        <p:sp>
          <p:nvSpPr>
            <p:cNvPr id="24612" name="Text Box 6"/>
            <p:cNvSpPr txBox="1">
              <a:spLocks noChangeArrowheads="1"/>
            </p:cNvSpPr>
            <p:nvPr/>
          </p:nvSpPr>
          <p:spPr bwMode="auto">
            <a:xfrm rot="-2416809">
              <a:off x="1104" y="951"/>
              <a:ext cx="79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006600"/>
                  </a:solidFill>
                  <a:latin typeface="Arial" panose="020B0604020202020204" pitchFamily="34" charset="0"/>
                </a:rPr>
                <a:t>categorical</a:t>
              </a:r>
              <a:endParaRPr lang="en-US" altLang="en-US" sz="1600" b="1">
                <a:solidFill>
                  <a:schemeClr val="bg2"/>
                </a:solidFill>
                <a:latin typeface="Arial" panose="020B0604020202020204" pitchFamily="34" charset="0"/>
              </a:endParaRPr>
            </a:p>
          </p:txBody>
        </p:sp>
        <p:sp>
          <p:nvSpPr>
            <p:cNvPr id="24613" name="Text Box 7"/>
            <p:cNvSpPr txBox="1">
              <a:spLocks noChangeArrowheads="1"/>
            </p:cNvSpPr>
            <p:nvPr/>
          </p:nvSpPr>
          <p:spPr bwMode="auto">
            <a:xfrm rot="-2416809">
              <a:off x="1632" y="951"/>
              <a:ext cx="80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006600"/>
                  </a:solidFill>
                  <a:latin typeface="Arial" panose="020B0604020202020204" pitchFamily="34" charset="0"/>
                </a:rPr>
                <a:t>continuous</a:t>
              </a:r>
              <a:endParaRPr lang="en-US" altLang="en-US" sz="1600" b="1">
                <a:solidFill>
                  <a:schemeClr val="bg2"/>
                </a:solidFill>
                <a:latin typeface="Arial" panose="020B0604020202020204" pitchFamily="34" charset="0"/>
              </a:endParaRPr>
            </a:p>
          </p:txBody>
        </p:sp>
        <p:sp>
          <p:nvSpPr>
            <p:cNvPr id="24614" name="Text Box 8"/>
            <p:cNvSpPr txBox="1">
              <a:spLocks noChangeArrowheads="1"/>
            </p:cNvSpPr>
            <p:nvPr/>
          </p:nvSpPr>
          <p:spPr bwMode="auto">
            <a:xfrm rot="-2416809">
              <a:off x="2112" y="1047"/>
              <a:ext cx="43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006600"/>
                  </a:solidFill>
                  <a:latin typeface="Arial" panose="020B0604020202020204" pitchFamily="34" charset="0"/>
                </a:rPr>
                <a:t>class</a:t>
              </a:r>
              <a:endParaRPr lang="en-US" altLang="en-US" sz="1600" b="1">
                <a:solidFill>
                  <a:schemeClr val="bg2"/>
                </a:solidFill>
                <a:latin typeface="Arial" panose="020B0604020202020204" pitchFamily="34" charset="0"/>
              </a:endParaRPr>
            </a:p>
          </p:txBody>
        </p:sp>
      </p:grpSp>
      <p:sp>
        <p:nvSpPr>
          <p:cNvPr id="24580" name="Line 9"/>
          <p:cNvSpPr>
            <a:spLocks noChangeShapeType="1"/>
          </p:cNvSpPr>
          <p:nvPr/>
        </p:nvSpPr>
        <p:spPr bwMode="auto">
          <a:xfrm>
            <a:off x="7042150" y="4854575"/>
            <a:ext cx="242888"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4581" name="Line 10"/>
          <p:cNvSpPr>
            <a:spLocks noChangeShapeType="1"/>
          </p:cNvSpPr>
          <p:nvPr/>
        </p:nvSpPr>
        <p:spPr bwMode="auto">
          <a:xfrm flipH="1">
            <a:off x="5911850" y="4854575"/>
            <a:ext cx="323850"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4582" name="Line 11"/>
          <p:cNvSpPr>
            <a:spLocks noChangeShapeType="1"/>
          </p:cNvSpPr>
          <p:nvPr/>
        </p:nvSpPr>
        <p:spPr bwMode="auto">
          <a:xfrm flipH="1">
            <a:off x="6557963" y="4060825"/>
            <a:ext cx="403225"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4583" name="Line 12"/>
          <p:cNvSpPr>
            <a:spLocks noChangeShapeType="1"/>
          </p:cNvSpPr>
          <p:nvPr/>
        </p:nvSpPr>
        <p:spPr bwMode="auto">
          <a:xfrm>
            <a:off x="7769225" y="4060825"/>
            <a:ext cx="484188"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4584" name="Line 13"/>
          <p:cNvSpPr>
            <a:spLocks noChangeShapeType="1"/>
          </p:cNvSpPr>
          <p:nvPr/>
        </p:nvSpPr>
        <p:spPr bwMode="auto">
          <a:xfrm>
            <a:off x="6719888" y="333375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4585" name="Line 14"/>
          <p:cNvSpPr>
            <a:spLocks noChangeShapeType="1"/>
          </p:cNvSpPr>
          <p:nvPr/>
        </p:nvSpPr>
        <p:spPr bwMode="auto">
          <a:xfrm flipH="1">
            <a:off x="5346700" y="333375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4586" name="Text Box 15"/>
          <p:cNvSpPr txBox="1">
            <a:spLocks noChangeArrowheads="1"/>
          </p:cNvSpPr>
          <p:nvPr/>
        </p:nvSpPr>
        <p:spPr bwMode="auto">
          <a:xfrm>
            <a:off x="5864225" y="3070225"/>
            <a:ext cx="93662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2D1993"/>
                </a:solidFill>
                <a:latin typeface="Arial" panose="020B0604020202020204" pitchFamily="34" charset="0"/>
              </a:rPr>
              <a:t>Refund</a:t>
            </a:r>
            <a:endParaRPr lang="en-US" altLang="en-US" sz="1600">
              <a:solidFill>
                <a:schemeClr val="bg2"/>
              </a:solidFill>
              <a:latin typeface="Arial" panose="020B0604020202020204" pitchFamily="34" charset="0"/>
            </a:endParaRPr>
          </a:p>
        </p:txBody>
      </p:sp>
      <p:sp>
        <p:nvSpPr>
          <p:cNvPr id="24587" name="Text Box 16"/>
          <p:cNvSpPr txBox="1">
            <a:spLocks noChangeArrowheads="1"/>
          </p:cNvSpPr>
          <p:nvPr/>
        </p:nvSpPr>
        <p:spPr bwMode="auto">
          <a:xfrm>
            <a:off x="6880225" y="3797300"/>
            <a:ext cx="935038"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24588" name="Text Box 17"/>
          <p:cNvSpPr txBox="1">
            <a:spLocks noChangeArrowheads="1"/>
          </p:cNvSpPr>
          <p:nvPr/>
        </p:nvSpPr>
        <p:spPr bwMode="auto">
          <a:xfrm>
            <a:off x="6154738" y="4589463"/>
            <a:ext cx="96837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24589" name="AutoShape 18"/>
          <p:cNvSpPr>
            <a:spLocks noChangeArrowheads="1"/>
          </p:cNvSpPr>
          <p:nvPr/>
        </p:nvSpPr>
        <p:spPr bwMode="auto">
          <a:xfrm>
            <a:off x="7081838" y="5378450"/>
            <a:ext cx="627062" cy="36671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24590" name="Text Box 19"/>
          <p:cNvSpPr txBox="1">
            <a:spLocks noChangeArrowheads="1"/>
          </p:cNvSpPr>
          <p:nvPr/>
        </p:nvSpPr>
        <p:spPr bwMode="auto">
          <a:xfrm>
            <a:off x="7005638" y="537845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24591" name="AutoShape 20"/>
          <p:cNvSpPr>
            <a:spLocks noChangeArrowheads="1"/>
          </p:cNvSpPr>
          <p:nvPr/>
        </p:nvSpPr>
        <p:spPr bwMode="auto">
          <a:xfrm>
            <a:off x="5589588" y="5395913"/>
            <a:ext cx="654050" cy="3635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24592" name="Text Box 21"/>
          <p:cNvSpPr txBox="1">
            <a:spLocks noChangeArrowheads="1"/>
          </p:cNvSpPr>
          <p:nvPr/>
        </p:nvSpPr>
        <p:spPr bwMode="auto">
          <a:xfrm>
            <a:off x="5686425" y="538162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4593" name="AutoShape 22"/>
          <p:cNvSpPr>
            <a:spLocks noChangeArrowheads="1"/>
          </p:cNvSpPr>
          <p:nvPr/>
        </p:nvSpPr>
        <p:spPr bwMode="auto">
          <a:xfrm>
            <a:off x="5024438" y="3811588"/>
            <a:ext cx="685800" cy="347662"/>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24594" name="Text Box 23"/>
          <p:cNvSpPr txBox="1">
            <a:spLocks noChangeArrowheads="1"/>
          </p:cNvSpPr>
          <p:nvPr/>
        </p:nvSpPr>
        <p:spPr bwMode="auto">
          <a:xfrm>
            <a:off x="5119688" y="379730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24595" name="AutoShape 24"/>
          <p:cNvSpPr>
            <a:spLocks noChangeArrowheads="1"/>
          </p:cNvSpPr>
          <p:nvPr/>
        </p:nvSpPr>
        <p:spPr bwMode="auto">
          <a:xfrm>
            <a:off x="7920038" y="4616450"/>
            <a:ext cx="685800" cy="38100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24596" name="Text Box 25"/>
          <p:cNvSpPr txBox="1">
            <a:spLocks noChangeArrowheads="1"/>
          </p:cNvSpPr>
          <p:nvPr/>
        </p:nvSpPr>
        <p:spPr bwMode="auto">
          <a:xfrm>
            <a:off x="7996238" y="46164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4597" name="Text Box 26"/>
          <p:cNvSpPr txBox="1">
            <a:spLocks noChangeArrowheads="1"/>
          </p:cNvSpPr>
          <p:nvPr/>
        </p:nvSpPr>
        <p:spPr bwMode="auto">
          <a:xfrm>
            <a:off x="5137150" y="33337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24598" name="Text Box 27"/>
          <p:cNvSpPr txBox="1">
            <a:spLocks noChangeArrowheads="1"/>
          </p:cNvSpPr>
          <p:nvPr/>
        </p:nvSpPr>
        <p:spPr bwMode="auto">
          <a:xfrm>
            <a:off x="7002463" y="33337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4599" name="Text Box 28"/>
          <p:cNvSpPr txBox="1">
            <a:spLocks noChangeArrowheads="1"/>
          </p:cNvSpPr>
          <p:nvPr/>
        </p:nvSpPr>
        <p:spPr bwMode="auto">
          <a:xfrm>
            <a:off x="7985125" y="4098925"/>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24600" name="Text Box 29"/>
          <p:cNvSpPr txBox="1">
            <a:spLocks noChangeArrowheads="1"/>
          </p:cNvSpPr>
          <p:nvPr/>
        </p:nvSpPr>
        <p:spPr bwMode="auto">
          <a:xfrm>
            <a:off x="5768975" y="4127500"/>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24601" name="Text Box 30"/>
          <p:cNvSpPr txBox="1">
            <a:spLocks noChangeArrowheads="1"/>
          </p:cNvSpPr>
          <p:nvPr/>
        </p:nvSpPr>
        <p:spPr bwMode="auto">
          <a:xfrm>
            <a:off x="5389563" y="491966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24602" name="Text Box 31"/>
          <p:cNvSpPr txBox="1">
            <a:spLocks noChangeArrowheads="1"/>
          </p:cNvSpPr>
          <p:nvPr/>
        </p:nvSpPr>
        <p:spPr bwMode="auto">
          <a:xfrm>
            <a:off x="7164388" y="491966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sp>
        <p:nvSpPr>
          <p:cNvPr id="24603" name="Text Box 32"/>
          <p:cNvSpPr txBox="1">
            <a:spLocks noChangeArrowheads="1"/>
          </p:cNvSpPr>
          <p:nvPr/>
        </p:nvSpPr>
        <p:spPr bwMode="auto">
          <a:xfrm>
            <a:off x="6675438" y="2116138"/>
            <a:ext cx="2070100"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800" b="1" i="1">
                <a:solidFill>
                  <a:srgbClr val="FF0000"/>
                </a:solidFill>
                <a:latin typeface="Arial" panose="020B0604020202020204" pitchFamily="34" charset="0"/>
              </a:rPr>
              <a:t>Splitting features</a:t>
            </a:r>
          </a:p>
        </p:txBody>
      </p:sp>
      <p:sp>
        <p:nvSpPr>
          <p:cNvPr id="24604" name="Line 33"/>
          <p:cNvSpPr>
            <a:spLocks noChangeShapeType="1"/>
          </p:cNvSpPr>
          <p:nvPr/>
        </p:nvSpPr>
        <p:spPr bwMode="auto">
          <a:xfrm flipH="1">
            <a:off x="6881813" y="2497138"/>
            <a:ext cx="536575" cy="53498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4605" name="AutoShape 34"/>
          <p:cNvSpPr>
            <a:spLocks noChangeArrowheads="1"/>
          </p:cNvSpPr>
          <p:nvPr/>
        </p:nvSpPr>
        <p:spPr bwMode="auto">
          <a:xfrm>
            <a:off x="3886200" y="4159250"/>
            <a:ext cx="914400" cy="293688"/>
          </a:xfrm>
          <a:prstGeom prst="rightArrow">
            <a:avLst>
              <a:gd name="adj1" fmla="val 50000"/>
              <a:gd name="adj2" fmla="val 77838"/>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24606" name="Line 35"/>
          <p:cNvSpPr>
            <a:spLocks noChangeShapeType="1"/>
          </p:cNvSpPr>
          <p:nvPr/>
        </p:nvSpPr>
        <p:spPr bwMode="auto">
          <a:xfrm>
            <a:off x="7494588" y="2497138"/>
            <a:ext cx="76200" cy="114458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4607" name="Text Box 36"/>
          <p:cNvSpPr txBox="1">
            <a:spLocks noChangeArrowheads="1"/>
          </p:cNvSpPr>
          <p:nvPr/>
        </p:nvSpPr>
        <p:spPr bwMode="auto">
          <a:xfrm>
            <a:off x="838200" y="6216650"/>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lnSpc>
                <a:spcPct val="80000"/>
              </a:lnSpc>
              <a:buClr>
                <a:schemeClr val="accent2"/>
              </a:buClr>
              <a:buFont typeface="Monotype Sorts" pitchFamily="2" charset="2"/>
              <a:buNone/>
            </a:pPr>
            <a:r>
              <a:rPr lang="en-US" altLang="en-US" sz="2000" b="1">
                <a:solidFill>
                  <a:schemeClr val="tx2"/>
                </a:solidFill>
                <a:latin typeface="Arial" panose="020B0604020202020204" pitchFamily="34" charset="0"/>
              </a:rPr>
              <a:t>Training Data</a:t>
            </a:r>
            <a:endParaRPr lang="en-US" altLang="en-US" sz="2000">
              <a:solidFill>
                <a:schemeClr val="bg2"/>
              </a:solidFill>
              <a:latin typeface="Arial" panose="020B0604020202020204" pitchFamily="34" charset="0"/>
            </a:endParaRPr>
          </a:p>
        </p:txBody>
      </p:sp>
      <p:sp>
        <p:nvSpPr>
          <p:cNvPr id="24608" name="Text Box 37"/>
          <p:cNvSpPr txBox="1">
            <a:spLocks noChangeArrowheads="1"/>
          </p:cNvSpPr>
          <p:nvPr/>
        </p:nvSpPr>
        <p:spPr bwMode="auto">
          <a:xfrm>
            <a:off x="5105400" y="6184900"/>
            <a:ext cx="312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lnSpc>
                <a:spcPct val="80000"/>
              </a:lnSpc>
              <a:buClr>
                <a:schemeClr val="accent2"/>
              </a:buClr>
              <a:buFont typeface="Monotype Sorts" pitchFamily="2" charset="2"/>
              <a:buNone/>
            </a:pPr>
            <a:r>
              <a:rPr lang="en-US" altLang="en-US" sz="2000" b="1">
                <a:solidFill>
                  <a:schemeClr val="tx2"/>
                </a:solidFill>
                <a:latin typeface="Arial" panose="020B0604020202020204" pitchFamily="34" charset="0"/>
              </a:rPr>
              <a:t>Model:  Decision Tree</a:t>
            </a:r>
            <a:endParaRPr lang="en-US" altLang="en-US" sz="2000">
              <a:solidFill>
                <a:schemeClr val="bg2"/>
              </a:solidFill>
              <a:latin typeface="Arial" panose="020B0604020202020204" pitchFamily="34" charset="0"/>
            </a:endParaRPr>
          </a:p>
        </p:txBody>
      </p:sp>
      <p:sp>
        <p:nvSpPr>
          <p:cNvPr id="38" name="Text Box 32"/>
          <p:cNvSpPr txBox="1">
            <a:spLocks noChangeArrowheads="1"/>
          </p:cNvSpPr>
          <p:nvPr/>
        </p:nvSpPr>
        <p:spPr bwMode="auto">
          <a:xfrm>
            <a:off x="4429125" y="635000"/>
            <a:ext cx="441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50000"/>
              </a:spcBef>
              <a:buClrTx/>
              <a:buSzTx/>
              <a:buFontTx/>
              <a:buNone/>
            </a:pPr>
            <a:r>
              <a:rPr lang="en-US" altLang="en-US" sz="1800" b="1">
                <a:solidFill>
                  <a:srgbClr val="CC3300"/>
                </a:solidFill>
                <a:latin typeface="Arial" panose="020B0604020202020204" pitchFamily="34" charset="0"/>
              </a:rPr>
              <a:t>There could be more than one tree that fits the same data!</a:t>
            </a:r>
          </a:p>
        </p:txBody>
      </p:sp>
    </p:spTree>
    <p:extLst>
      <p:ext uri="{BB962C8B-B14F-4D97-AF65-F5344CB8AC3E}">
        <p14:creationId xmlns:p14="http://schemas.microsoft.com/office/powerpoint/2010/main" val="1802503524"/>
      </p:ext>
    </p:extLst>
  </p:cSld>
  <p:clrMapOvr>
    <a:masterClrMapping/>
  </p:clrMapOvr>
  <p:transition spd="slow" advTm="65732"/>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249"/>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mtClean="0"/>
              <a:t>Another Example of Decision Tree</a:t>
            </a:r>
          </a:p>
        </p:txBody>
      </p:sp>
      <p:graphicFrame>
        <p:nvGraphicFramePr>
          <p:cNvPr id="26627" name="Object 3"/>
          <p:cNvGraphicFramePr>
            <a:graphicFrameLocks noChangeAspect="1"/>
          </p:cNvGraphicFramePr>
          <p:nvPr/>
        </p:nvGraphicFramePr>
        <p:xfrm>
          <a:off x="381000" y="2484438"/>
          <a:ext cx="3565525" cy="3687762"/>
        </p:xfrm>
        <a:graphic>
          <a:graphicData uri="http://schemas.openxmlformats.org/presentationml/2006/ole">
            <mc:AlternateContent xmlns:mc="http://schemas.openxmlformats.org/markup-compatibility/2006">
              <mc:Choice xmlns:v="urn:schemas-microsoft-com:vml" Requires="v">
                <p:oleObj spid="_x0000_s53260" name="Document" r:id="rId4" imgW="5404104" imgH="5779008" progId="Word.Document.8">
                  <p:embed/>
                </p:oleObj>
              </mc:Choice>
              <mc:Fallback>
                <p:oleObj name="Document" r:id="rId4" imgW="5404104" imgH="5779008"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484438"/>
                        <a:ext cx="3565525" cy="3687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8" name="Text Box 4"/>
          <p:cNvSpPr txBox="1">
            <a:spLocks noChangeArrowheads="1"/>
          </p:cNvSpPr>
          <p:nvPr/>
        </p:nvSpPr>
        <p:spPr bwMode="auto">
          <a:xfrm rot="-2416809">
            <a:off x="990600" y="1860550"/>
            <a:ext cx="1257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006600"/>
                </a:solidFill>
                <a:latin typeface="Arial" panose="020B0604020202020204" pitchFamily="34" charset="0"/>
              </a:rPr>
              <a:t>categorical</a:t>
            </a:r>
            <a:endParaRPr lang="en-US" altLang="en-US" sz="1600" b="1">
              <a:solidFill>
                <a:schemeClr val="bg2"/>
              </a:solidFill>
              <a:latin typeface="Arial" panose="020B0604020202020204" pitchFamily="34" charset="0"/>
            </a:endParaRPr>
          </a:p>
        </p:txBody>
      </p:sp>
      <p:sp>
        <p:nvSpPr>
          <p:cNvPr id="26629" name="Text Box 5"/>
          <p:cNvSpPr txBox="1">
            <a:spLocks noChangeArrowheads="1"/>
          </p:cNvSpPr>
          <p:nvPr/>
        </p:nvSpPr>
        <p:spPr bwMode="auto">
          <a:xfrm rot="-2416809">
            <a:off x="1676400" y="1860550"/>
            <a:ext cx="1257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006600"/>
                </a:solidFill>
                <a:latin typeface="Arial" panose="020B0604020202020204" pitchFamily="34" charset="0"/>
              </a:rPr>
              <a:t>categorical</a:t>
            </a:r>
            <a:endParaRPr lang="en-US" altLang="en-US" sz="1600" b="1">
              <a:solidFill>
                <a:schemeClr val="bg2"/>
              </a:solidFill>
              <a:latin typeface="Arial" panose="020B0604020202020204" pitchFamily="34" charset="0"/>
            </a:endParaRPr>
          </a:p>
        </p:txBody>
      </p:sp>
      <p:sp>
        <p:nvSpPr>
          <p:cNvPr id="26630" name="Text Box 6"/>
          <p:cNvSpPr txBox="1">
            <a:spLocks noChangeArrowheads="1"/>
          </p:cNvSpPr>
          <p:nvPr/>
        </p:nvSpPr>
        <p:spPr bwMode="auto">
          <a:xfrm rot="-2416809">
            <a:off x="2514600" y="1860550"/>
            <a:ext cx="12779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006600"/>
                </a:solidFill>
                <a:latin typeface="Arial" panose="020B0604020202020204" pitchFamily="34" charset="0"/>
              </a:rPr>
              <a:t>continuous</a:t>
            </a:r>
            <a:endParaRPr lang="en-US" altLang="en-US" sz="1600" b="1">
              <a:solidFill>
                <a:schemeClr val="bg2"/>
              </a:solidFill>
              <a:latin typeface="Arial" panose="020B0604020202020204" pitchFamily="34" charset="0"/>
            </a:endParaRPr>
          </a:p>
        </p:txBody>
      </p:sp>
      <p:sp>
        <p:nvSpPr>
          <p:cNvPr id="26631" name="Text Box 7"/>
          <p:cNvSpPr txBox="1">
            <a:spLocks noChangeArrowheads="1"/>
          </p:cNvSpPr>
          <p:nvPr/>
        </p:nvSpPr>
        <p:spPr bwMode="auto">
          <a:xfrm rot="-2416809">
            <a:off x="3276600" y="2012950"/>
            <a:ext cx="6921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006600"/>
                </a:solidFill>
                <a:latin typeface="Arial" panose="020B0604020202020204" pitchFamily="34" charset="0"/>
              </a:rPr>
              <a:t>class</a:t>
            </a:r>
            <a:endParaRPr lang="en-US" altLang="en-US" sz="1600" b="1">
              <a:solidFill>
                <a:schemeClr val="bg2"/>
              </a:solidFill>
              <a:latin typeface="Arial" panose="020B0604020202020204" pitchFamily="34" charset="0"/>
            </a:endParaRPr>
          </a:p>
        </p:txBody>
      </p:sp>
      <p:sp>
        <p:nvSpPr>
          <p:cNvPr id="26632" name="Line 8"/>
          <p:cNvSpPr>
            <a:spLocks noChangeShapeType="1"/>
          </p:cNvSpPr>
          <p:nvPr/>
        </p:nvSpPr>
        <p:spPr bwMode="auto">
          <a:xfrm>
            <a:off x="7929563" y="3848100"/>
            <a:ext cx="242887"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6633" name="Line 9"/>
          <p:cNvSpPr>
            <a:spLocks noChangeShapeType="1"/>
          </p:cNvSpPr>
          <p:nvPr/>
        </p:nvSpPr>
        <p:spPr bwMode="auto">
          <a:xfrm flipH="1">
            <a:off x="6799263" y="3848100"/>
            <a:ext cx="323850"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6634" name="Line 10"/>
          <p:cNvSpPr>
            <a:spLocks noChangeShapeType="1"/>
          </p:cNvSpPr>
          <p:nvPr/>
        </p:nvSpPr>
        <p:spPr bwMode="auto">
          <a:xfrm flipH="1">
            <a:off x="5805488" y="3084513"/>
            <a:ext cx="403225" cy="52863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6635" name="Line 11"/>
          <p:cNvSpPr>
            <a:spLocks noChangeShapeType="1"/>
          </p:cNvSpPr>
          <p:nvPr/>
        </p:nvSpPr>
        <p:spPr bwMode="auto">
          <a:xfrm>
            <a:off x="7016750" y="3084513"/>
            <a:ext cx="484188" cy="52863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6636" name="Line 12"/>
          <p:cNvSpPr>
            <a:spLocks noChangeShapeType="1"/>
          </p:cNvSpPr>
          <p:nvPr/>
        </p:nvSpPr>
        <p:spPr bwMode="auto">
          <a:xfrm>
            <a:off x="5967413" y="2357438"/>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6637" name="Line 13"/>
          <p:cNvSpPr>
            <a:spLocks noChangeShapeType="1"/>
          </p:cNvSpPr>
          <p:nvPr/>
        </p:nvSpPr>
        <p:spPr bwMode="auto">
          <a:xfrm flipH="1">
            <a:off x="4594225" y="2357438"/>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6638" name="Text Box 14"/>
          <p:cNvSpPr txBox="1">
            <a:spLocks noChangeArrowheads="1"/>
          </p:cNvSpPr>
          <p:nvPr/>
        </p:nvSpPr>
        <p:spPr bwMode="auto">
          <a:xfrm>
            <a:off x="5111750" y="2093913"/>
            <a:ext cx="93662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26639" name="Text Box 15"/>
          <p:cNvSpPr txBox="1">
            <a:spLocks noChangeArrowheads="1"/>
          </p:cNvSpPr>
          <p:nvPr/>
        </p:nvSpPr>
        <p:spPr bwMode="auto">
          <a:xfrm>
            <a:off x="6127750" y="2820988"/>
            <a:ext cx="935038"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2D1993"/>
                </a:solidFill>
                <a:latin typeface="Arial" panose="020B0604020202020204" pitchFamily="34" charset="0"/>
              </a:rPr>
              <a:t>Refund</a:t>
            </a:r>
            <a:endParaRPr lang="en-US" altLang="en-US" sz="1600">
              <a:solidFill>
                <a:schemeClr val="bg2"/>
              </a:solidFill>
              <a:latin typeface="Arial" panose="020B0604020202020204" pitchFamily="34" charset="0"/>
            </a:endParaRPr>
          </a:p>
        </p:txBody>
      </p:sp>
      <p:sp>
        <p:nvSpPr>
          <p:cNvPr id="26640" name="Text Box 16"/>
          <p:cNvSpPr txBox="1">
            <a:spLocks noChangeArrowheads="1"/>
          </p:cNvSpPr>
          <p:nvPr/>
        </p:nvSpPr>
        <p:spPr bwMode="auto">
          <a:xfrm>
            <a:off x="7042150" y="3582988"/>
            <a:ext cx="96837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26641" name="AutoShape 17"/>
          <p:cNvSpPr>
            <a:spLocks noChangeArrowheads="1"/>
          </p:cNvSpPr>
          <p:nvPr/>
        </p:nvSpPr>
        <p:spPr bwMode="auto">
          <a:xfrm>
            <a:off x="7969250" y="4371975"/>
            <a:ext cx="627063" cy="36671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26642" name="Text Box 18"/>
          <p:cNvSpPr txBox="1">
            <a:spLocks noChangeArrowheads="1"/>
          </p:cNvSpPr>
          <p:nvPr/>
        </p:nvSpPr>
        <p:spPr bwMode="auto">
          <a:xfrm>
            <a:off x="7893050" y="4371975"/>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26643" name="AutoShape 19"/>
          <p:cNvSpPr>
            <a:spLocks noChangeArrowheads="1"/>
          </p:cNvSpPr>
          <p:nvPr/>
        </p:nvSpPr>
        <p:spPr bwMode="auto">
          <a:xfrm>
            <a:off x="6477000" y="4389438"/>
            <a:ext cx="654050" cy="3635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26644" name="Text Box 20"/>
          <p:cNvSpPr txBox="1">
            <a:spLocks noChangeArrowheads="1"/>
          </p:cNvSpPr>
          <p:nvPr/>
        </p:nvSpPr>
        <p:spPr bwMode="auto">
          <a:xfrm>
            <a:off x="6573838" y="43751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6645" name="AutoShape 21"/>
          <p:cNvSpPr>
            <a:spLocks noChangeArrowheads="1"/>
          </p:cNvSpPr>
          <p:nvPr/>
        </p:nvSpPr>
        <p:spPr bwMode="auto">
          <a:xfrm>
            <a:off x="4271963" y="2835275"/>
            <a:ext cx="685800" cy="347663"/>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26646" name="Text Box 22"/>
          <p:cNvSpPr txBox="1">
            <a:spLocks noChangeArrowheads="1"/>
          </p:cNvSpPr>
          <p:nvPr/>
        </p:nvSpPr>
        <p:spPr bwMode="auto">
          <a:xfrm>
            <a:off x="4367213" y="2820988"/>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grpSp>
        <p:nvGrpSpPr>
          <p:cNvPr id="26647" name="Group 23"/>
          <p:cNvGrpSpPr>
            <a:grpSpLocks/>
          </p:cNvGrpSpPr>
          <p:nvPr/>
        </p:nvGrpSpPr>
        <p:grpSpPr bwMode="auto">
          <a:xfrm>
            <a:off x="5518150" y="3582988"/>
            <a:ext cx="685800" cy="381000"/>
            <a:chOff x="4927" y="2340"/>
            <a:chExt cx="432" cy="240"/>
          </a:xfrm>
        </p:grpSpPr>
        <p:sp>
          <p:nvSpPr>
            <p:cNvPr id="26657" name="AutoShape 24"/>
            <p:cNvSpPr>
              <a:spLocks noChangeArrowheads="1"/>
            </p:cNvSpPr>
            <p:nvPr/>
          </p:nvSpPr>
          <p:spPr bwMode="auto">
            <a:xfrm>
              <a:off x="4927" y="2340"/>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26658" name="Text Box 25"/>
            <p:cNvSpPr txBox="1">
              <a:spLocks noChangeArrowheads="1"/>
            </p:cNvSpPr>
            <p:nvPr/>
          </p:nvSpPr>
          <p:spPr bwMode="auto">
            <a:xfrm>
              <a:off x="4975" y="2340"/>
              <a:ext cx="30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grpSp>
      <p:sp>
        <p:nvSpPr>
          <p:cNvPr id="26648" name="Text Box 26"/>
          <p:cNvSpPr txBox="1">
            <a:spLocks noChangeArrowheads="1"/>
          </p:cNvSpPr>
          <p:nvPr/>
        </p:nvSpPr>
        <p:spPr bwMode="auto">
          <a:xfrm>
            <a:off x="5441950" y="3125788"/>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26649" name="Text Box 27"/>
          <p:cNvSpPr txBox="1">
            <a:spLocks noChangeArrowheads="1"/>
          </p:cNvSpPr>
          <p:nvPr/>
        </p:nvSpPr>
        <p:spPr bwMode="auto">
          <a:xfrm>
            <a:off x="7194550" y="3049588"/>
            <a:ext cx="4429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6650" name="Text Box 28"/>
          <p:cNvSpPr txBox="1">
            <a:spLocks noChangeArrowheads="1"/>
          </p:cNvSpPr>
          <p:nvPr/>
        </p:nvSpPr>
        <p:spPr bwMode="auto">
          <a:xfrm>
            <a:off x="4070350" y="2287588"/>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26651" name="Text Box 29"/>
          <p:cNvSpPr txBox="1">
            <a:spLocks noChangeArrowheads="1"/>
          </p:cNvSpPr>
          <p:nvPr/>
        </p:nvSpPr>
        <p:spPr bwMode="auto">
          <a:xfrm>
            <a:off x="5670550" y="2058988"/>
            <a:ext cx="139858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26652" name="Text Box 30"/>
          <p:cNvSpPr txBox="1">
            <a:spLocks noChangeArrowheads="1"/>
          </p:cNvSpPr>
          <p:nvPr/>
        </p:nvSpPr>
        <p:spPr bwMode="auto">
          <a:xfrm>
            <a:off x="6276975" y="391318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26653" name="Text Box 31"/>
          <p:cNvSpPr txBox="1">
            <a:spLocks noChangeArrowheads="1"/>
          </p:cNvSpPr>
          <p:nvPr/>
        </p:nvSpPr>
        <p:spPr bwMode="auto">
          <a:xfrm>
            <a:off x="8051800" y="391318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sp>
        <p:nvSpPr>
          <p:cNvPr id="13342" name="Text Box 32"/>
          <p:cNvSpPr txBox="1">
            <a:spLocks noChangeArrowheads="1"/>
          </p:cNvSpPr>
          <p:nvPr/>
        </p:nvSpPr>
        <p:spPr bwMode="auto">
          <a:xfrm>
            <a:off x="4267200" y="5380038"/>
            <a:ext cx="44196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50000"/>
              </a:spcBef>
              <a:buClrTx/>
              <a:buSzTx/>
              <a:buFontTx/>
              <a:buNone/>
            </a:pPr>
            <a:r>
              <a:rPr lang="en-US" altLang="en-US" sz="1800" b="1">
                <a:solidFill>
                  <a:srgbClr val="CC3300"/>
                </a:solidFill>
                <a:latin typeface="Arial" panose="020B0604020202020204" pitchFamily="34" charset="0"/>
              </a:rPr>
              <a:t>Which tree is the best one?</a:t>
            </a:r>
          </a:p>
        </p:txBody>
      </p:sp>
      <p:sp>
        <p:nvSpPr>
          <p:cNvPr id="33" name="Text Box 32"/>
          <p:cNvSpPr txBox="1">
            <a:spLocks noChangeArrowheads="1"/>
          </p:cNvSpPr>
          <p:nvPr/>
        </p:nvSpPr>
        <p:spPr bwMode="auto">
          <a:xfrm>
            <a:off x="4297363" y="5822950"/>
            <a:ext cx="482123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50000"/>
              </a:spcBef>
              <a:buClrTx/>
              <a:buSzTx/>
              <a:buFontTx/>
              <a:buNone/>
            </a:pPr>
            <a:r>
              <a:rPr lang="en-US" altLang="en-US" sz="1800" b="1">
                <a:solidFill>
                  <a:srgbClr val="CC3300"/>
                </a:solidFill>
                <a:latin typeface="Arial" panose="020B0604020202020204" pitchFamily="34" charset="0"/>
              </a:rPr>
              <a:t>If we have a best choice, how to build it?</a:t>
            </a:r>
          </a:p>
        </p:txBody>
      </p:sp>
      <p:sp>
        <p:nvSpPr>
          <p:cNvPr id="34" name="Text Box 32"/>
          <p:cNvSpPr txBox="1">
            <a:spLocks noChangeArrowheads="1"/>
          </p:cNvSpPr>
          <p:nvPr/>
        </p:nvSpPr>
        <p:spPr bwMode="auto">
          <a:xfrm>
            <a:off x="3103563" y="6451600"/>
            <a:ext cx="6200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50000"/>
              </a:spcBef>
              <a:buClrTx/>
              <a:buSzTx/>
              <a:buFontTx/>
              <a:buNone/>
            </a:pPr>
            <a:r>
              <a:rPr lang="en-US" altLang="en-US" sz="1800" b="1">
                <a:solidFill>
                  <a:srgbClr val="CC3300"/>
                </a:solidFill>
                <a:latin typeface="Arial" panose="020B0604020202020204" pitchFamily="34" charset="0"/>
              </a:rPr>
              <a:t>How to use the decision tree to predict test subjects?</a:t>
            </a:r>
          </a:p>
        </p:txBody>
      </p:sp>
    </p:spTree>
    <p:extLst>
      <p:ext uri="{BB962C8B-B14F-4D97-AF65-F5344CB8AC3E}">
        <p14:creationId xmlns:p14="http://schemas.microsoft.com/office/powerpoint/2010/main" val="2827310325"/>
      </p:ext>
    </p:extLst>
  </p:cSld>
  <p:clrMapOvr>
    <a:masterClrMapping/>
  </p:clrMapOvr>
  <p:transition spd="slow" advTm="7635"/>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2" grpId="0"/>
      <p:bldP spid="33" grpId="0"/>
      <p:bldP spid="3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Apply Model to Test Data</a:t>
            </a:r>
          </a:p>
        </p:txBody>
      </p:sp>
      <p:grpSp>
        <p:nvGrpSpPr>
          <p:cNvPr id="28675" name="Group 3"/>
          <p:cNvGrpSpPr>
            <a:grpSpLocks/>
          </p:cNvGrpSpPr>
          <p:nvPr/>
        </p:nvGrpSpPr>
        <p:grpSpPr bwMode="auto">
          <a:xfrm>
            <a:off x="685800" y="2797175"/>
            <a:ext cx="4267200" cy="3298825"/>
            <a:chOff x="384" y="1584"/>
            <a:chExt cx="2451" cy="1694"/>
          </a:xfrm>
        </p:grpSpPr>
        <p:sp>
          <p:nvSpPr>
            <p:cNvPr id="28680"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8681"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8682"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8683"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8684"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8685"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8686"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2D1993"/>
                  </a:solidFill>
                  <a:latin typeface="Arial" panose="020B0604020202020204" pitchFamily="34" charset="0"/>
                </a:rPr>
                <a:t>Refund</a:t>
              </a:r>
              <a:endParaRPr lang="en-US" altLang="en-US" sz="1600">
                <a:solidFill>
                  <a:schemeClr val="bg2"/>
                </a:solidFill>
                <a:latin typeface="Arial" panose="020B0604020202020204" pitchFamily="34" charset="0"/>
              </a:endParaRPr>
            </a:p>
          </p:txBody>
        </p:sp>
        <p:sp>
          <p:nvSpPr>
            <p:cNvPr id="28687"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28688"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28689"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28690"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28691"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28692"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8693"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28694"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28695"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28696"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8697"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28698"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8699"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28700"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28701"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28702"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pSp>
      <p:graphicFrame>
        <p:nvGraphicFramePr>
          <p:cNvPr id="28676" name="Object 27"/>
          <p:cNvGraphicFramePr>
            <a:graphicFrameLocks noChangeAspect="1"/>
          </p:cNvGraphicFramePr>
          <p:nvPr/>
        </p:nvGraphicFramePr>
        <p:xfrm>
          <a:off x="4953000" y="2035175"/>
          <a:ext cx="3343275" cy="1133475"/>
        </p:xfrm>
        <a:graphic>
          <a:graphicData uri="http://schemas.openxmlformats.org/presentationml/2006/ole">
            <mc:AlternateContent xmlns:mc="http://schemas.openxmlformats.org/markup-compatibility/2006">
              <mc:Choice xmlns:v="urn:schemas-microsoft-com:vml" Requires="v">
                <p:oleObj spid="_x0000_s54284" name="Document" r:id="rId3" imgW="4651248" imgH="1575816" progId="Word.Document.8">
                  <p:embed/>
                </p:oleObj>
              </mc:Choice>
              <mc:Fallback>
                <p:oleObj name="Document" r:id="rId3" imgW="4651248" imgH="1575816"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035175"/>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7" name="Text Box 28"/>
          <p:cNvSpPr txBox="1">
            <a:spLocks noChangeArrowheads="1"/>
          </p:cNvSpPr>
          <p:nvPr/>
        </p:nvSpPr>
        <p:spPr bwMode="auto">
          <a:xfrm>
            <a:off x="4800600" y="15779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lnSpc>
                <a:spcPct val="80000"/>
              </a:lnSpc>
              <a:buClr>
                <a:schemeClr val="accent2"/>
              </a:buClr>
              <a:buFont typeface="Monotype Sorts" pitchFamily="2" charset="2"/>
              <a:buNone/>
            </a:pPr>
            <a:r>
              <a:rPr lang="en-US" altLang="en-US" sz="2000" b="1">
                <a:solidFill>
                  <a:schemeClr val="tx2"/>
                </a:solidFill>
                <a:latin typeface="Arial" panose="020B0604020202020204" pitchFamily="34" charset="0"/>
              </a:rPr>
              <a:t>Test Data</a:t>
            </a:r>
            <a:endParaRPr lang="en-US" altLang="en-US" sz="2000">
              <a:solidFill>
                <a:schemeClr val="bg2"/>
              </a:solidFill>
              <a:latin typeface="Arial" panose="020B0604020202020204" pitchFamily="34" charset="0"/>
            </a:endParaRPr>
          </a:p>
        </p:txBody>
      </p:sp>
      <p:sp>
        <p:nvSpPr>
          <p:cNvPr id="28678" name="Text Box 29"/>
          <p:cNvSpPr txBox="1">
            <a:spLocks noChangeArrowheads="1"/>
          </p:cNvSpPr>
          <p:nvPr/>
        </p:nvSpPr>
        <p:spPr bwMode="auto">
          <a:xfrm>
            <a:off x="990600" y="1882775"/>
            <a:ext cx="3429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nSpc>
                <a:spcPct val="80000"/>
              </a:lnSpc>
              <a:buClr>
                <a:schemeClr val="accent2"/>
              </a:buClr>
              <a:buFont typeface="Monotype Sorts" pitchFamily="2" charset="2"/>
              <a:buNone/>
            </a:pPr>
            <a:r>
              <a:rPr lang="en-US" altLang="en-US" sz="2000">
                <a:latin typeface="Arial" panose="020B0604020202020204" pitchFamily="34" charset="0"/>
              </a:rPr>
              <a:t>Start from the root of tree.</a:t>
            </a:r>
          </a:p>
        </p:txBody>
      </p:sp>
      <p:sp>
        <p:nvSpPr>
          <p:cNvPr id="28679" name="Line 30"/>
          <p:cNvSpPr>
            <a:spLocks noChangeShapeType="1"/>
          </p:cNvSpPr>
          <p:nvPr/>
        </p:nvSpPr>
        <p:spPr bwMode="auto">
          <a:xfrm>
            <a:off x="2133600" y="2263775"/>
            <a:ext cx="0" cy="457200"/>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Tree>
    <p:extLst>
      <p:ext uri="{BB962C8B-B14F-4D97-AF65-F5344CB8AC3E}">
        <p14:creationId xmlns:p14="http://schemas.microsoft.com/office/powerpoint/2010/main" val="1161029914"/>
      </p:ext>
    </p:extLst>
  </p:cSld>
  <p:clrMapOvr>
    <a:masterClrMapping/>
  </p:clrMapOvr>
  <p:transition spd="slow" advTm="1688"/>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t>Apply Model to Test Data</a:t>
            </a:r>
          </a:p>
        </p:txBody>
      </p:sp>
      <p:grpSp>
        <p:nvGrpSpPr>
          <p:cNvPr id="29699" name="Group 3"/>
          <p:cNvGrpSpPr>
            <a:grpSpLocks/>
          </p:cNvGrpSpPr>
          <p:nvPr/>
        </p:nvGrpSpPr>
        <p:grpSpPr bwMode="auto">
          <a:xfrm>
            <a:off x="685800" y="2797175"/>
            <a:ext cx="4267200" cy="3298825"/>
            <a:chOff x="384" y="1584"/>
            <a:chExt cx="2451" cy="1694"/>
          </a:xfrm>
        </p:grpSpPr>
        <p:sp>
          <p:nvSpPr>
            <p:cNvPr id="29703"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9704"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9705"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9706"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9707"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9708"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29709"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2D1993"/>
                  </a:solidFill>
                  <a:latin typeface="Arial" panose="020B0604020202020204" pitchFamily="34" charset="0"/>
                </a:rPr>
                <a:t>Refund</a:t>
              </a:r>
              <a:endParaRPr lang="en-US" altLang="en-US" sz="1600">
                <a:solidFill>
                  <a:schemeClr val="bg2"/>
                </a:solidFill>
                <a:latin typeface="Arial" panose="020B0604020202020204" pitchFamily="34" charset="0"/>
              </a:endParaRPr>
            </a:p>
          </p:txBody>
        </p:sp>
        <p:sp>
          <p:nvSpPr>
            <p:cNvPr id="29710"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29711"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29712"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29713"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29714"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29715"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9716"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29717"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29718"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29719"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9720"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29721"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29722"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29723"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29724"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29725"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pSp>
      <p:graphicFrame>
        <p:nvGraphicFramePr>
          <p:cNvPr id="29700" name="Object 27"/>
          <p:cNvGraphicFramePr>
            <a:graphicFrameLocks noChangeAspect="1"/>
          </p:cNvGraphicFramePr>
          <p:nvPr/>
        </p:nvGraphicFramePr>
        <p:xfrm>
          <a:off x="4953000" y="2035175"/>
          <a:ext cx="3343275" cy="1133475"/>
        </p:xfrm>
        <a:graphic>
          <a:graphicData uri="http://schemas.openxmlformats.org/presentationml/2006/ole">
            <mc:AlternateContent xmlns:mc="http://schemas.openxmlformats.org/markup-compatibility/2006">
              <mc:Choice xmlns:v="urn:schemas-microsoft-com:vml" Requires="v">
                <p:oleObj spid="_x0000_s55308" name="Document" r:id="rId3" imgW="4651248" imgH="1575816" progId="Word.Document.8">
                  <p:embed/>
                </p:oleObj>
              </mc:Choice>
              <mc:Fallback>
                <p:oleObj name="Document" r:id="rId3" imgW="4651248" imgH="1575816"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035175"/>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1" name="Text Box 28"/>
          <p:cNvSpPr txBox="1">
            <a:spLocks noChangeArrowheads="1"/>
          </p:cNvSpPr>
          <p:nvPr/>
        </p:nvSpPr>
        <p:spPr bwMode="auto">
          <a:xfrm>
            <a:off x="4800600" y="15779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lnSpc>
                <a:spcPct val="80000"/>
              </a:lnSpc>
              <a:buClr>
                <a:schemeClr val="accent2"/>
              </a:buClr>
              <a:buFont typeface="Monotype Sorts" pitchFamily="2" charset="2"/>
              <a:buNone/>
            </a:pPr>
            <a:r>
              <a:rPr lang="en-US" altLang="en-US" sz="2000" b="1">
                <a:solidFill>
                  <a:schemeClr val="tx2"/>
                </a:solidFill>
                <a:latin typeface="Arial" panose="020B0604020202020204" pitchFamily="34" charset="0"/>
              </a:rPr>
              <a:t>Test Data</a:t>
            </a:r>
            <a:endParaRPr lang="en-US" altLang="en-US" sz="2000">
              <a:solidFill>
                <a:schemeClr val="bg2"/>
              </a:solidFill>
              <a:latin typeface="Arial" panose="020B0604020202020204" pitchFamily="34" charset="0"/>
            </a:endParaRPr>
          </a:p>
        </p:txBody>
      </p:sp>
      <p:sp>
        <p:nvSpPr>
          <p:cNvPr id="29702" name="Line 29"/>
          <p:cNvSpPr>
            <a:spLocks noChangeShapeType="1"/>
          </p:cNvSpPr>
          <p:nvPr/>
        </p:nvSpPr>
        <p:spPr bwMode="auto">
          <a:xfrm flipH="1">
            <a:off x="2667000" y="2263775"/>
            <a:ext cx="2362200" cy="6858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Tree>
    <p:extLst>
      <p:ext uri="{BB962C8B-B14F-4D97-AF65-F5344CB8AC3E}">
        <p14:creationId xmlns:p14="http://schemas.microsoft.com/office/powerpoint/2010/main" val="3867871090"/>
      </p:ext>
    </p:extLst>
  </p:cSld>
  <p:clrMapOvr>
    <a:masterClrMapping/>
  </p:clrMapOvr>
  <p:transition spd="slow" advTm="429"/>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mtClean="0"/>
              <a:t>Apply Model to Test Data</a:t>
            </a:r>
          </a:p>
        </p:txBody>
      </p:sp>
      <p:sp>
        <p:nvSpPr>
          <p:cNvPr id="30723" name="Line 3"/>
          <p:cNvSpPr>
            <a:spLocks noChangeShapeType="1"/>
          </p:cNvSpPr>
          <p:nvPr/>
        </p:nvSpPr>
        <p:spPr bwMode="auto">
          <a:xfrm>
            <a:off x="2898775" y="4932363"/>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0724" name="Line 4"/>
          <p:cNvSpPr>
            <a:spLocks noChangeShapeType="1"/>
          </p:cNvSpPr>
          <p:nvPr/>
        </p:nvSpPr>
        <p:spPr bwMode="auto">
          <a:xfrm flipH="1">
            <a:off x="1658938" y="4932363"/>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0725" name="Line 5"/>
          <p:cNvSpPr>
            <a:spLocks noChangeShapeType="1"/>
          </p:cNvSpPr>
          <p:nvPr/>
        </p:nvSpPr>
        <p:spPr bwMode="auto">
          <a:xfrm flipH="1">
            <a:off x="2366963" y="3957638"/>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0726" name="Line 6"/>
          <p:cNvSpPr>
            <a:spLocks noChangeShapeType="1"/>
          </p:cNvSpPr>
          <p:nvPr/>
        </p:nvSpPr>
        <p:spPr bwMode="auto">
          <a:xfrm>
            <a:off x="3695700" y="3957638"/>
            <a:ext cx="531813"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0727" name="Line 7"/>
          <p:cNvSpPr>
            <a:spLocks noChangeShapeType="1"/>
          </p:cNvSpPr>
          <p:nvPr/>
        </p:nvSpPr>
        <p:spPr bwMode="auto">
          <a:xfrm>
            <a:off x="2544763" y="3067050"/>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0728" name="Line 8"/>
          <p:cNvSpPr>
            <a:spLocks noChangeShapeType="1"/>
          </p:cNvSpPr>
          <p:nvPr/>
        </p:nvSpPr>
        <p:spPr bwMode="auto">
          <a:xfrm flipH="1">
            <a:off x="1039813" y="3067050"/>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0729" name="Text Box 9"/>
          <p:cNvSpPr txBox="1">
            <a:spLocks noChangeArrowheads="1"/>
          </p:cNvSpPr>
          <p:nvPr/>
        </p:nvSpPr>
        <p:spPr bwMode="auto">
          <a:xfrm>
            <a:off x="1606550" y="2743200"/>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2D1993"/>
                </a:solidFill>
                <a:latin typeface="Arial" panose="020B0604020202020204" pitchFamily="34" charset="0"/>
              </a:rPr>
              <a:t>Refund</a:t>
            </a:r>
            <a:endParaRPr lang="en-US" altLang="en-US" sz="1600">
              <a:solidFill>
                <a:schemeClr val="bg2"/>
              </a:solidFill>
              <a:latin typeface="Arial" panose="020B0604020202020204" pitchFamily="34" charset="0"/>
            </a:endParaRPr>
          </a:p>
        </p:txBody>
      </p:sp>
      <p:sp>
        <p:nvSpPr>
          <p:cNvPr id="30730" name="Text Box 10"/>
          <p:cNvSpPr txBox="1">
            <a:spLocks noChangeArrowheads="1"/>
          </p:cNvSpPr>
          <p:nvPr/>
        </p:nvSpPr>
        <p:spPr bwMode="auto">
          <a:xfrm>
            <a:off x="2720975" y="3635375"/>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30731" name="Text Box 11"/>
          <p:cNvSpPr txBox="1">
            <a:spLocks noChangeArrowheads="1"/>
          </p:cNvSpPr>
          <p:nvPr/>
        </p:nvSpPr>
        <p:spPr bwMode="auto">
          <a:xfrm>
            <a:off x="1925638" y="4606925"/>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30732" name="AutoShape 12"/>
          <p:cNvSpPr>
            <a:spLocks noChangeArrowheads="1"/>
          </p:cNvSpPr>
          <p:nvPr/>
        </p:nvSpPr>
        <p:spPr bwMode="auto">
          <a:xfrm>
            <a:off x="2941638" y="5575300"/>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30733" name="Text Box 13"/>
          <p:cNvSpPr txBox="1">
            <a:spLocks noChangeArrowheads="1"/>
          </p:cNvSpPr>
          <p:nvPr/>
        </p:nvSpPr>
        <p:spPr bwMode="auto">
          <a:xfrm>
            <a:off x="2859088" y="5575300"/>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30734" name="AutoShape 14"/>
          <p:cNvSpPr>
            <a:spLocks noChangeArrowheads="1"/>
          </p:cNvSpPr>
          <p:nvPr/>
        </p:nvSpPr>
        <p:spPr bwMode="auto">
          <a:xfrm>
            <a:off x="1304925" y="5595938"/>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30735" name="Text Box 15"/>
          <p:cNvSpPr txBox="1">
            <a:spLocks noChangeArrowheads="1"/>
          </p:cNvSpPr>
          <p:nvPr/>
        </p:nvSpPr>
        <p:spPr bwMode="auto">
          <a:xfrm>
            <a:off x="1435100" y="55784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30736" name="AutoShape 16"/>
          <p:cNvSpPr>
            <a:spLocks noChangeArrowheads="1"/>
          </p:cNvSpPr>
          <p:nvPr/>
        </p:nvSpPr>
        <p:spPr bwMode="auto">
          <a:xfrm>
            <a:off x="685800" y="3652838"/>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30737" name="Text Box 17"/>
          <p:cNvSpPr txBox="1">
            <a:spLocks noChangeArrowheads="1"/>
          </p:cNvSpPr>
          <p:nvPr/>
        </p:nvSpPr>
        <p:spPr bwMode="auto">
          <a:xfrm>
            <a:off x="814388" y="3635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30738" name="AutoShape 18"/>
          <p:cNvSpPr>
            <a:spLocks noChangeArrowheads="1"/>
          </p:cNvSpPr>
          <p:nvPr/>
        </p:nvSpPr>
        <p:spPr bwMode="auto">
          <a:xfrm>
            <a:off x="3860800" y="4640263"/>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30739" name="Text Box 19"/>
          <p:cNvSpPr txBox="1">
            <a:spLocks noChangeArrowheads="1"/>
          </p:cNvSpPr>
          <p:nvPr/>
        </p:nvSpPr>
        <p:spPr bwMode="auto">
          <a:xfrm>
            <a:off x="3968750" y="4640263"/>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30740" name="Text Box 20"/>
          <p:cNvSpPr txBox="1">
            <a:spLocks noChangeArrowheads="1"/>
          </p:cNvSpPr>
          <p:nvPr/>
        </p:nvSpPr>
        <p:spPr bwMode="auto">
          <a:xfrm>
            <a:off x="860425" y="30670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30741" name="Text Box 21"/>
          <p:cNvSpPr txBox="1">
            <a:spLocks noChangeArrowheads="1"/>
          </p:cNvSpPr>
          <p:nvPr/>
        </p:nvSpPr>
        <p:spPr bwMode="auto">
          <a:xfrm>
            <a:off x="2897188" y="30670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solidFill>
                  <a:srgbClr val="FF0000"/>
                </a:solidFill>
                <a:latin typeface="Arial" panose="020B0604020202020204" pitchFamily="34" charset="0"/>
              </a:rPr>
              <a:t>No</a:t>
            </a:r>
          </a:p>
        </p:txBody>
      </p:sp>
      <p:sp>
        <p:nvSpPr>
          <p:cNvPr id="30742" name="Text Box 22"/>
          <p:cNvSpPr txBox="1">
            <a:spLocks noChangeArrowheads="1"/>
          </p:cNvSpPr>
          <p:nvPr/>
        </p:nvSpPr>
        <p:spPr bwMode="auto">
          <a:xfrm>
            <a:off x="4022725" y="4005263"/>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30743" name="Text Box 23"/>
          <p:cNvSpPr txBox="1">
            <a:spLocks noChangeArrowheads="1"/>
          </p:cNvSpPr>
          <p:nvPr/>
        </p:nvSpPr>
        <p:spPr bwMode="auto">
          <a:xfrm>
            <a:off x="1662113" y="4040188"/>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30744" name="Text Box 24"/>
          <p:cNvSpPr txBox="1">
            <a:spLocks noChangeArrowheads="1"/>
          </p:cNvSpPr>
          <p:nvPr/>
        </p:nvSpPr>
        <p:spPr bwMode="auto">
          <a:xfrm>
            <a:off x="1155700" y="5011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30745" name="Text Box 25"/>
          <p:cNvSpPr txBox="1">
            <a:spLocks noChangeArrowheads="1"/>
          </p:cNvSpPr>
          <p:nvPr/>
        </p:nvSpPr>
        <p:spPr bwMode="auto">
          <a:xfrm>
            <a:off x="3101975" y="5011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aphicFrame>
        <p:nvGraphicFramePr>
          <p:cNvPr id="30746" name="Object 26"/>
          <p:cNvGraphicFramePr>
            <a:graphicFrameLocks noChangeAspect="1"/>
          </p:cNvGraphicFramePr>
          <p:nvPr/>
        </p:nvGraphicFramePr>
        <p:xfrm>
          <a:off x="4953000" y="1981200"/>
          <a:ext cx="3343275" cy="1133475"/>
        </p:xfrm>
        <a:graphic>
          <a:graphicData uri="http://schemas.openxmlformats.org/presentationml/2006/ole">
            <mc:AlternateContent xmlns:mc="http://schemas.openxmlformats.org/markup-compatibility/2006">
              <mc:Choice xmlns:v="urn:schemas-microsoft-com:vml" Requires="v">
                <p:oleObj spid="_x0000_s56332" name="Document" r:id="rId3" imgW="4651248" imgH="1575816" progId="Word.Document.8">
                  <p:embed/>
                </p:oleObj>
              </mc:Choice>
              <mc:Fallback>
                <p:oleObj name="Document" r:id="rId3" imgW="4651248" imgH="1575816"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81200"/>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47" name="Text Box 27"/>
          <p:cNvSpPr txBox="1">
            <a:spLocks noChangeArrowheads="1"/>
          </p:cNvSpPr>
          <p:nvPr/>
        </p:nvSpPr>
        <p:spPr bwMode="auto">
          <a:xfrm>
            <a:off x="4800600" y="1524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lnSpc>
                <a:spcPct val="80000"/>
              </a:lnSpc>
              <a:buClr>
                <a:schemeClr val="accent2"/>
              </a:buClr>
              <a:buFont typeface="Monotype Sorts" pitchFamily="2" charset="2"/>
              <a:buNone/>
            </a:pPr>
            <a:r>
              <a:rPr lang="en-US" altLang="en-US" sz="2000" b="1">
                <a:solidFill>
                  <a:schemeClr val="tx2"/>
                </a:solidFill>
                <a:latin typeface="Arial" panose="020B0604020202020204" pitchFamily="34" charset="0"/>
              </a:rPr>
              <a:t>Test Data</a:t>
            </a:r>
            <a:endParaRPr lang="en-US" altLang="en-US" sz="2000">
              <a:solidFill>
                <a:schemeClr val="bg2"/>
              </a:solidFill>
              <a:latin typeface="Arial" panose="020B0604020202020204" pitchFamily="34" charset="0"/>
            </a:endParaRPr>
          </a:p>
        </p:txBody>
      </p:sp>
      <p:sp>
        <p:nvSpPr>
          <p:cNvPr id="30748" name="Line 28"/>
          <p:cNvSpPr>
            <a:spLocks noChangeShapeType="1"/>
          </p:cNvSpPr>
          <p:nvPr/>
        </p:nvSpPr>
        <p:spPr bwMode="auto">
          <a:xfrm flipH="1">
            <a:off x="3352800" y="2743200"/>
            <a:ext cx="1600200" cy="4572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Tree>
    <p:extLst>
      <p:ext uri="{BB962C8B-B14F-4D97-AF65-F5344CB8AC3E}">
        <p14:creationId xmlns:p14="http://schemas.microsoft.com/office/powerpoint/2010/main" val="853404050"/>
      </p:ext>
    </p:extLst>
  </p:cSld>
  <p:clrMapOvr>
    <a:masterClrMapping/>
  </p:clrMapOvr>
  <p:transition spd="slow" advTm="267"/>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mtClean="0"/>
              <a:t>Apply Model to Test Data</a:t>
            </a:r>
          </a:p>
        </p:txBody>
      </p:sp>
      <p:sp>
        <p:nvSpPr>
          <p:cNvPr id="31747" name="Line 3"/>
          <p:cNvSpPr>
            <a:spLocks noChangeShapeType="1"/>
          </p:cNvSpPr>
          <p:nvPr/>
        </p:nvSpPr>
        <p:spPr bwMode="auto">
          <a:xfrm>
            <a:off x="2898775" y="4910138"/>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1748" name="Line 4"/>
          <p:cNvSpPr>
            <a:spLocks noChangeShapeType="1"/>
          </p:cNvSpPr>
          <p:nvPr/>
        </p:nvSpPr>
        <p:spPr bwMode="auto">
          <a:xfrm flipH="1">
            <a:off x="1658938" y="4910138"/>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1749" name="Line 5"/>
          <p:cNvSpPr>
            <a:spLocks noChangeShapeType="1"/>
          </p:cNvSpPr>
          <p:nvPr/>
        </p:nvSpPr>
        <p:spPr bwMode="auto">
          <a:xfrm flipH="1">
            <a:off x="2366963" y="3935413"/>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1750" name="Line 6"/>
          <p:cNvSpPr>
            <a:spLocks noChangeShapeType="1"/>
          </p:cNvSpPr>
          <p:nvPr/>
        </p:nvSpPr>
        <p:spPr bwMode="auto">
          <a:xfrm>
            <a:off x="3695700" y="3935413"/>
            <a:ext cx="531813"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1751" name="Line 7"/>
          <p:cNvSpPr>
            <a:spLocks noChangeShapeType="1"/>
          </p:cNvSpPr>
          <p:nvPr/>
        </p:nvSpPr>
        <p:spPr bwMode="auto">
          <a:xfrm>
            <a:off x="2544763" y="3044825"/>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1752" name="Line 8"/>
          <p:cNvSpPr>
            <a:spLocks noChangeShapeType="1"/>
          </p:cNvSpPr>
          <p:nvPr/>
        </p:nvSpPr>
        <p:spPr bwMode="auto">
          <a:xfrm flipH="1">
            <a:off x="1039813" y="3044825"/>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1753" name="Text Box 9"/>
          <p:cNvSpPr txBox="1">
            <a:spLocks noChangeArrowheads="1"/>
          </p:cNvSpPr>
          <p:nvPr/>
        </p:nvSpPr>
        <p:spPr bwMode="auto">
          <a:xfrm>
            <a:off x="1606550" y="27209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2D1993"/>
                </a:solidFill>
                <a:latin typeface="Arial" panose="020B0604020202020204" pitchFamily="34" charset="0"/>
              </a:rPr>
              <a:t>Refund</a:t>
            </a:r>
            <a:endParaRPr lang="en-US" altLang="en-US" sz="1600">
              <a:solidFill>
                <a:schemeClr val="bg2"/>
              </a:solidFill>
              <a:latin typeface="Arial" panose="020B0604020202020204" pitchFamily="34" charset="0"/>
            </a:endParaRPr>
          </a:p>
        </p:txBody>
      </p:sp>
      <p:sp>
        <p:nvSpPr>
          <p:cNvPr id="31754" name="Text Box 10"/>
          <p:cNvSpPr txBox="1">
            <a:spLocks noChangeArrowheads="1"/>
          </p:cNvSpPr>
          <p:nvPr/>
        </p:nvSpPr>
        <p:spPr bwMode="auto">
          <a:xfrm>
            <a:off x="2720975" y="3613150"/>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31755" name="Text Box 11"/>
          <p:cNvSpPr txBox="1">
            <a:spLocks noChangeArrowheads="1"/>
          </p:cNvSpPr>
          <p:nvPr/>
        </p:nvSpPr>
        <p:spPr bwMode="auto">
          <a:xfrm>
            <a:off x="1925638" y="45847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31756" name="AutoShape 12"/>
          <p:cNvSpPr>
            <a:spLocks noChangeArrowheads="1"/>
          </p:cNvSpPr>
          <p:nvPr/>
        </p:nvSpPr>
        <p:spPr bwMode="auto">
          <a:xfrm>
            <a:off x="2941638" y="5553075"/>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31757" name="Text Box 13"/>
          <p:cNvSpPr txBox="1">
            <a:spLocks noChangeArrowheads="1"/>
          </p:cNvSpPr>
          <p:nvPr/>
        </p:nvSpPr>
        <p:spPr bwMode="auto">
          <a:xfrm>
            <a:off x="2859088" y="5553075"/>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31758" name="AutoShape 14"/>
          <p:cNvSpPr>
            <a:spLocks noChangeArrowheads="1"/>
          </p:cNvSpPr>
          <p:nvPr/>
        </p:nvSpPr>
        <p:spPr bwMode="auto">
          <a:xfrm>
            <a:off x="1304925" y="5573713"/>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31759" name="Text Box 15"/>
          <p:cNvSpPr txBox="1">
            <a:spLocks noChangeArrowheads="1"/>
          </p:cNvSpPr>
          <p:nvPr/>
        </p:nvSpPr>
        <p:spPr bwMode="auto">
          <a:xfrm>
            <a:off x="1435100" y="55562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31760" name="AutoShape 16"/>
          <p:cNvSpPr>
            <a:spLocks noChangeArrowheads="1"/>
          </p:cNvSpPr>
          <p:nvPr/>
        </p:nvSpPr>
        <p:spPr bwMode="auto">
          <a:xfrm>
            <a:off x="685800" y="3630613"/>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31761" name="Text Box 17"/>
          <p:cNvSpPr txBox="1">
            <a:spLocks noChangeArrowheads="1"/>
          </p:cNvSpPr>
          <p:nvPr/>
        </p:nvSpPr>
        <p:spPr bwMode="auto">
          <a:xfrm>
            <a:off x="814388" y="36131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31762" name="AutoShape 18"/>
          <p:cNvSpPr>
            <a:spLocks noChangeArrowheads="1"/>
          </p:cNvSpPr>
          <p:nvPr/>
        </p:nvSpPr>
        <p:spPr bwMode="auto">
          <a:xfrm>
            <a:off x="3860800" y="4618038"/>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31763" name="Text Box 19"/>
          <p:cNvSpPr txBox="1">
            <a:spLocks noChangeArrowheads="1"/>
          </p:cNvSpPr>
          <p:nvPr/>
        </p:nvSpPr>
        <p:spPr bwMode="auto">
          <a:xfrm>
            <a:off x="3968750" y="4618038"/>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31764" name="Text Box 20"/>
          <p:cNvSpPr txBox="1">
            <a:spLocks noChangeArrowheads="1"/>
          </p:cNvSpPr>
          <p:nvPr/>
        </p:nvSpPr>
        <p:spPr bwMode="auto">
          <a:xfrm>
            <a:off x="860425" y="3044825"/>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31765" name="Text Box 21"/>
          <p:cNvSpPr txBox="1">
            <a:spLocks noChangeArrowheads="1"/>
          </p:cNvSpPr>
          <p:nvPr/>
        </p:nvSpPr>
        <p:spPr bwMode="auto">
          <a:xfrm>
            <a:off x="2897188" y="3044825"/>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solidFill>
                  <a:srgbClr val="FF0000"/>
                </a:solidFill>
                <a:latin typeface="Arial" panose="020B0604020202020204" pitchFamily="34" charset="0"/>
              </a:rPr>
              <a:t>No</a:t>
            </a:r>
          </a:p>
        </p:txBody>
      </p:sp>
      <p:sp>
        <p:nvSpPr>
          <p:cNvPr id="31766" name="Text Box 22"/>
          <p:cNvSpPr txBox="1">
            <a:spLocks noChangeArrowheads="1"/>
          </p:cNvSpPr>
          <p:nvPr/>
        </p:nvSpPr>
        <p:spPr bwMode="auto">
          <a:xfrm>
            <a:off x="4022725" y="3983038"/>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31767" name="Text Box 23"/>
          <p:cNvSpPr txBox="1">
            <a:spLocks noChangeArrowheads="1"/>
          </p:cNvSpPr>
          <p:nvPr/>
        </p:nvSpPr>
        <p:spPr bwMode="auto">
          <a:xfrm>
            <a:off x="1662113" y="4017963"/>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31768" name="Text Box 24"/>
          <p:cNvSpPr txBox="1">
            <a:spLocks noChangeArrowheads="1"/>
          </p:cNvSpPr>
          <p:nvPr/>
        </p:nvSpPr>
        <p:spPr bwMode="auto">
          <a:xfrm>
            <a:off x="1155700" y="49895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31769" name="Text Box 25"/>
          <p:cNvSpPr txBox="1">
            <a:spLocks noChangeArrowheads="1"/>
          </p:cNvSpPr>
          <p:nvPr/>
        </p:nvSpPr>
        <p:spPr bwMode="auto">
          <a:xfrm>
            <a:off x="3101975" y="49895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aphicFrame>
        <p:nvGraphicFramePr>
          <p:cNvPr id="31770" name="Object 26"/>
          <p:cNvGraphicFramePr>
            <a:graphicFrameLocks noChangeAspect="1"/>
          </p:cNvGraphicFramePr>
          <p:nvPr/>
        </p:nvGraphicFramePr>
        <p:xfrm>
          <a:off x="4953000" y="1958975"/>
          <a:ext cx="3343275" cy="1133475"/>
        </p:xfrm>
        <a:graphic>
          <a:graphicData uri="http://schemas.openxmlformats.org/presentationml/2006/ole">
            <mc:AlternateContent xmlns:mc="http://schemas.openxmlformats.org/markup-compatibility/2006">
              <mc:Choice xmlns:v="urn:schemas-microsoft-com:vml" Requires="v">
                <p:oleObj spid="_x0000_s57356" name="Document" r:id="rId3" imgW="4651248" imgH="1575816" progId="Word.Document.8">
                  <p:embed/>
                </p:oleObj>
              </mc:Choice>
              <mc:Fallback>
                <p:oleObj name="Document" r:id="rId3" imgW="4651248" imgH="1575816"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58975"/>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71" name="Text Box 27"/>
          <p:cNvSpPr txBox="1">
            <a:spLocks noChangeArrowheads="1"/>
          </p:cNvSpPr>
          <p:nvPr/>
        </p:nvSpPr>
        <p:spPr bwMode="auto">
          <a:xfrm>
            <a:off x="4800600" y="15017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lnSpc>
                <a:spcPct val="80000"/>
              </a:lnSpc>
              <a:buClr>
                <a:schemeClr val="accent2"/>
              </a:buClr>
              <a:buFont typeface="Monotype Sorts" pitchFamily="2" charset="2"/>
              <a:buNone/>
            </a:pPr>
            <a:r>
              <a:rPr lang="en-US" altLang="en-US" sz="2000" b="1">
                <a:solidFill>
                  <a:schemeClr val="tx2"/>
                </a:solidFill>
                <a:latin typeface="Arial" panose="020B0604020202020204" pitchFamily="34" charset="0"/>
              </a:rPr>
              <a:t>Test Data</a:t>
            </a:r>
            <a:endParaRPr lang="en-US" altLang="en-US" sz="2000">
              <a:solidFill>
                <a:schemeClr val="bg2"/>
              </a:solidFill>
              <a:latin typeface="Arial" panose="020B0604020202020204" pitchFamily="34" charset="0"/>
            </a:endParaRPr>
          </a:p>
        </p:txBody>
      </p:sp>
      <p:sp>
        <p:nvSpPr>
          <p:cNvPr id="31772" name="Line 28"/>
          <p:cNvSpPr>
            <a:spLocks noChangeShapeType="1"/>
          </p:cNvSpPr>
          <p:nvPr/>
        </p:nvSpPr>
        <p:spPr bwMode="auto">
          <a:xfrm flipH="1">
            <a:off x="3810000" y="2416175"/>
            <a:ext cx="2057400" cy="12954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Tree>
    <p:extLst>
      <p:ext uri="{BB962C8B-B14F-4D97-AF65-F5344CB8AC3E}">
        <p14:creationId xmlns:p14="http://schemas.microsoft.com/office/powerpoint/2010/main" val="1017810298"/>
      </p:ext>
    </p:extLst>
  </p:cSld>
  <p:clrMapOvr>
    <a:masterClrMapping/>
  </p:clrMapOvr>
  <p:transition spd="slow" advTm="235"/>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mtClean="0"/>
              <a:t>Apply Model to Test Data</a:t>
            </a:r>
          </a:p>
        </p:txBody>
      </p:sp>
      <p:sp>
        <p:nvSpPr>
          <p:cNvPr id="32771" name="Line 3"/>
          <p:cNvSpPr>
            <a:spLocks noChangeShapeType="1"/>
          </p:cNvSpPr>
          <p:nvPr/>
        </p:nvSpPr>
        <p:spPr bwMode="auto">
          <a:xfrm>
            <a:off x="2898775" y="4932363"/>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2772" name="Line 4"/>
          <p:cNvSpPr>
            <a:spLocks noChangeShapeType="1"/>
          </p:cNvSpPr>
          <p:nvPr/>
        </p:nvSpPr>
        <p:spPr bwMode="auto">
          <a:xfrm flipH="1">
            <a:off x="1658938" y="4932363"/>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2773" name="Line 5"/>
          <p:cNvSpPr>
            <a:spLocks noChangeShapeType="1"/>
          </p:cNvSpPr>
          <p:nvPr/>
        </p:nvSpPr>
        <p:spPr bwMode="auto">
          <a:xfrm flipH="1">
            <a:off x="2366963" y="3957638"/>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2774" name="Line 6"/>
          <p:cNvSpPr>
            <a:spLocks noChangeShapeType="1"/>
          </p:cNvSpPr>
          <p:nvPr/>
        </p:nvSpPr>
        <p:spPr bwMode="auto">
          <a:xfrm>
            <a:off x="3695700" y="3957638"/>
            <a:ext cx="531813" cy="6492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2775" name="Line 7"/>
          <p:cNvSpPr>
            <a:spLocks noChangeShapeType="1"/>
          </p:cNvSpPr>
          <p:nvPr/>
        </p:nvSpPr>
        <p:spPr bwMode="auto">
          <a:xfrm>
            <a:off x="2544763" y="3067050"/>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2776" name="Line 8"/>
          <p:cNvSpPr>
            <a:spLocks noChangeShapeType="1"/>
          </p:cNvSpPr>
          <p:nvPr/>
        </p:nvSpPr>
        <p:spPr bwMode="auto">
          <a:xfrm flipH="1">
            <a:off x="1039813" y="3067050"/>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2777" name="Text Box 9"/>
          <p:cNvSpPr txBox="1">
            <a:spLocks noChangeArrowheads="1"/>
          </p:cNvSpPr>
          <p:nvPr/>
        </p:nvSpPr>
        <p:spPr bwMode="auto">
          <a:xfrm>
            <a:off x="1606550" y="2743200"/>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2D1993"/>
                </a:solidFill>
                <a:latin typeface="Arial" panose="020B0604020202020204" pitchFamily="34" charset="0"/>
              </a:rPr>
              <a:t>Refund</a:t>
            </a:r>
            <a:endParaRPr lang="en-US" altLang="en-US" sz="1600">
              <a:solidFill>
                <a:schemeClr val="bg2"/>
              </a:solidFill>
              <a:latin typeface="Arial" panose="020B0604020202020204" pitchFamily="34" charset="0"/>
            </a:endParaRPr>
          </a:p>
        </p:txBody>
      </p:sp>
      <p:sp>
        <p:nvSpPr>
          <p:cNvPr id="32778" name="Text Box 10"/>
          <p:cNvSpPr txBox="1">
            <a:spLocks noChangeArrowheads="1"/>
          </p:cNvSpPr>
          <p:nvPr/>
        </p:nvSpPr>
        <p:spPr bwMode="auto">
          <a:xfrm>
            <a:off x="2720975" y="3635375"/>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32779" name="Text Box 11"/>
          <p:cNvSpPr txBox="1">
            <a:spLocks noChangeArrowheads="1"/>
          </p:cNvSpPr>
          <p:nvPr/>
        </p:nvSpPr>
        <p:spPr bwMode="auto">
          <a:xfrm>
            <a:off x="1925638" y="4606925"/>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32780" name="AutoShape 12"/>
          <p:cNvSpPr>
            <a:spLocks noChangeArrowheads="1"/>
          </p:cNvSpPr>
          <p:nvPr/>
        </p:nvSpPr>
        <p:spPr bwMode="auto">
          <a:xfrm>
            <a:off x="2941638" y="5575300"/>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32781" name="Text Box 13"/>
          <p:cNvSpPr txBox="1">
            <a:spLocks noChangeArrowheads="1"/>
          </p:cNvSpPr>
          <p:nvPr/>
        </p:nvSpPr>
        <p:spPr bwMode="auto">
          <a:xfrm>
            <a:off x="2859088" y="5575300"/>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32782" name="AutoShape 14"/>
          <p:cNvSpPr>
            <a:spLocks noChangeArrowheads="1"/>
          </p:cNvSpPr>
          <p:nvPr/>
        </p:nvSpPr>
        <p:spPr bwMode="auto">
          <a:xfrm>
            <a:off x="1304925" y="5595938"/>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32783" name="Text Box 15"/>
          <p:cNvSpPr txBox="1">
            <a:spLocks noChangeArrowheads="1"/>
          </p:cNvSpPr>
          <p:nvPr/>
        </p:nvSpPr>
        <p:spPr bwMode="auto">
          <a:xfrm>
            <a:off x="1435100" y="55784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32784" name="AutoShape 16"/>
          <p:cNvSpPr>
            <a:spLocks noChangeArrowheads="1"/>
          </p:cNvSpPr>
          <p:nvPr/>
        </p:nvSpPr>
        <p:spPr bwMode="auto">
          <a:xfrm>
            <a:off x="685800" y="3652838"/>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32785" name="Text Box 17"/>
          <p:cNvSpPr txBox="1">
            <a:spLocks noChangeArrowheads="1"/>
          </p:cNvSpPr>
          <p:nvPr/>
        </p:nvSpPr>
        <p:spPr bwMode="auto">
          <a:xfrm>
            <a:off x="814388" y="3635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32786" name="AutoShape 18"/>
          <p:cNvSpPr>
            <a:spLocks noChangeArrowheads="1"/>
          </p:cNvSpPr>
          <p:nvPr/>
        </p:nvSpPr>
        <p:spPr bwMode="auto">
          <a:xfrm>
            <a:off x="3860800" y="4640263"/>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32787" name="Text Box 19"/>
          <p:cNvSpPr txBox="1">
            <a:spLocks noChangeArrowheads="1"/>
          </p:cNvSpPr>
          <p:nvPr/>
        </p:nvSpPr>
        <p:spPr bwMode="auto">
          <a:xfrm>
            <a:off x="3968750" y="4640263"/>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32788" name="Text Box 20"/>
          <p:cNvSpPr txBox="1">
            <a:spLocks noChangeArrowheads="1"/>
          </p:cNvSpPr>
          <p:nvPr/>
        </p:nvSpPr>
        <p:spPr bwMode="auto">
          <a:xfrm>
            <a:off x="860425" y="30670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32789" name="Text Box 21"/>
          <p:cNvSpPr txBox="1">
            <a:spLocks noChangeArrowheads="1"/>
          </p:cNvSpPr>
          <p:nvPr/>
        </p:nvSpPr>
        <p:spPr bwMode="auto">
          <a:xfrm>
            <a:off x="2897188" y="30670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solidFill>
                  <a:srgbClr val="FF0000"/>
                </a:solidFill>
                <a:latin typeface="Arial" panose="020B0604020202020204" pitchFamily="34" charset="0"/>
              </a:rPr>
              <a:t>No</a:t>
            </a:r>
          </a:p>
        </p:txBody>
      </p:sp>
      <p:sp>
        <p:nvSpPr>
          <p:cNvPr id="32790" name="Text Box 22"/>
          <p:cNvSpPr txBox="1">
            <a:spLocks noChangeArrowheads="1"/>
          </p:cNvSpPr>
          <p:nvPr/>
        </p:nvSpPr>
        <p:spPr bwMode="auto">
          <a:xfrm>
            <a:off x="4022725" y="4005263"/>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solidFill>
                  <a:srgbClr val="FF0000"/>
                </a:solidFill>
                <a:latin typeface="Arial" panose="020B0604020202020204" pitchFamily="34" charset="0"/>
              </a:rPr>
              <a:t>Married </a:t>
            </a:r>
          </a:p>
        </p:txBody>
      </p:sp>
      <p:sp>
        <p:nvSpPr>
          <p:cNvPr id="32791" name="Text Box 23"/>
          <p:cNvSpPr txBox="1">
            <a:spLocks noChangeArrowheads="1"/>
          </p:cNvSpPr>
          <p:nvPr/>
        </p:nvSpPr>
        <p:spPr bwMode="auto">
          <a:xfrm>
            <a:off x="1662113" y="4040188"/>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32792" name="Text Box 24"/>
          <p:cNvSpPr txBox="1">
            <a:spLocks noChangeArrowheads="1"/>
          </p:cNvSpPr>
          <p:nvPr/>
        </p:nvSpPr>
        <p:spPr bwMode="auto">
          <a:xfrm>
            <a:off x="1155700" y="5011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32793" name="Text Box 25"/>
          <p:cNvSpPr txBox="1">
            <a:spLocks noChangeArrowheads="1"/>
          </p:cNvSpPr>
          <p:nvPr/>
        </p:nvSpPr>
        <p:spPr bwMode="auto">
          <a:xfrm>
            <a:off x="3101975" y="5011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aphicFrame>
        <p:nvGraphicFramePr>
          <p:cNvPr id="32794" name="Object 26"/>
          <p:cNvGraphicFramePr>
            <a:graphicFrameLocks noChangeAspect="1"/>
          </p:cNvGraphicFramePr>
          <p:nvPr/>
        </p:nvGraphicFramePr>
        <p:xfrm>
          <a:off x="4953000" y="1981200"/>
          <a:ext cx="3343275" cy="1133475"/>
        </p:xfrm>
        <a:graphic>
          <a:graphicData uri="http://schemas.openxmlformats.org/presentationml/2006/ole">
            <mc:AlternateContent xmlns:mc="http://schemas.openxmlformats.org/markup-compatibility/2006">
              <mc:Choice xmlns:v="urn:schemas-microsoft-com:vml" Requires="v">
                <p:oleObj spid="_x0000_s58380" name="Document" r:id="rId3" imgW="4651248" imgH="1575816" progId="Word.Document.8">
                  <p:embed/>
                </p:oleObj>
              </mc:Choice>
              <mc:Fallback>
                <p:oleObj name="Document" r:id="rId3" imgW="4651248" imgH="1575816"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81200"/>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95" name="Text Box 27"/>
          <p:cNvSpPr txBox="1">
            <a:spLocks noChangeArrowheads="1"/>
          </p:cNvSpPr>
          <p:nvPr/>
        </p:nvSpPr>
        <p:spPr bwMode="auto">
          <a:xfrm>
            <a:off x="4800600" y="1524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lnSpc>
                <a:spcPct val="80000"/>
              </a:lnSpc>
              <a:buClr>
                <a:schemeClr val="accent2"/>
              </a:buClr>
              <a:buFont typeface="Monotype Sorts" pitchFamily="2" charset="2"/>
              <a:buNone/>
            </a:pPr>
            <a:r>
              <a:rPr lang="en-US" altLang="en-US" sz="2000" b="1">
                <a:solidFill>
                  <a:schemeClr val="tx2"/>
                </a:solidFill>
                <a:latin typeface="Arial" panose="020B0604020202020204" pitchFamily="34" charset="0"/>
              </a:rPr>
              <a:t>Test Data</a:t>
            </a:r>
            <a:endParaRPr lang="en-US" altLang="en-US" sz="2000">
              <a:solidFill>
                <a:schemeClr val="bg2"/>
              </a:solidFill>
              <a:latin typeface="Arial" panose="020B0604020202020204" pitchFamily="34" charset="0"/>
            </a:endParaRPr>
          </a:p>
        </p:txBody>
      </p:sp>
      <p:sp>
        <p:nvSpPr>
          <p:cNvPr id="32796" name="Line 28"/>
          <p:cNvSpPr>
            <a:spLocks noChangeShapeType="1"/>
          </p:cNvSpPr>
          <p:nvPr/>
        </p:nvSpPr>
        <p:spPr bwMode="auto">
          <a:xfrm flipH="1">
            <a:off x="4648200" y="2971800"/>
            <a:ext cx="1295400" cy="9906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Tree>
    <p:extLst>
      <p:ext uri="{BB962C8B-B14F-4D97-AF65-F5344CB8AC3E}">
        <p14:creationId xmlns:p14="http://schemas.microsoft.com/office/powerpoint/2010/main" val="2335747120"/>
      </p:ext>
    </p:extLst>
  </p:cSld>
  <p:clrMapOvr>
    <a:masterClrMapping/>
  </p:clrMapOvr>
  <p:transition spd="slow" advTm="237"/>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Apply Model to Test Data</a:t>
            </a:r>
          </a:p>
        </p:txBody>
      </p:sp>
      <p:sp>
        <p:nvSpPr>
          <p:cNvPr id="33795" name="Line 3"/>
          <p:cNvSpPr>
            <a:spLocks noChangeShapeType="1"/>
          </p:cNvSpPr>
          <p:nvPr/>
        </p:nvSpPr>
        <p:spPr bwMode="auto">
          <a:xfrm>
            <a:off x="2898775" y="4986338"/>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3796" name="Line 4"/>
          <p:cNvSpPr>
            <a:spLocks noChangeShapeType="1"/>
          </p:cNvSpPr>
          <p:nvPr/>
        </p:nvSpPr>
        <p:spPr bwMode="auto">
          <a:xfrm flipH="1">
            <a:off x="1658938" y="4986338"/>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3797" name="Line 5"/>
          <p:cNvSpPr>
            <a:spLocks noChangeShapeType="1"/>
          </p:cNvSpPr>
          <p:nvPr/>
        </p:nvSpPr>
        <p:spPr bwMode="auto">
          <a:xfrm flipH="1">
            <a:off x="2366963" y="4011613"/>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3798" name="Line 6"/>
          <p:cNvSpPr>
            <a:spLocks noChangeShapeType="1"/>
          </p:cNvSpPr>
          <p:nvPr/>
        </p:nvSpPr>
        <p:spPr bwMode="auto">
          <a:xfrm>
            <a:off x="3695700" y="4011613"/>
            <a:ext cx="531813" cy="6492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3799" name="Line 7"/>
          <p:cNvSpPr>
            <a:spLocks noChangeShapeType="1"/>
          </p:cNvSpPr>
          <p:nvPr/>
        </p:nvSpPr>
        <p:spPr bwMode="auto">
          <a:xfrm>
            <a:off x="2544763" y="3121025"/>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3800" name="Line 8"/>
          <p:cNvSpPr>
            <a:spLocks noChangeShapeType="1"/>
          </p:cNvSpPr>
          <p:nvPr/>
        </p:nvSpPr>
        <p:spPr bwMode="auto">
          <a:xfrm flipH="1">
            <a:off x="1039813" y="3121025"/>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3801" name="Text Box 9"/>
          <p:cNvSpPr txBox="1">
            <a:spLocks noChangeArrowheads="1"/>
          </p:cNvSpPr>
          <p:nvPr/>
        </p:nvSpPr>
        <p:spPr bwMode="auto">
          <a:xfrm>
            <a:off x="1606550" y="27971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2D1993"/>
                </a:solidFill>
                <a:latin typeface="Arial" panose="020B0604020202020204" pitchFamily="34" charset="0"/>
              </a:rPr>
              <a:t>Refund</a:t>
            </a:r>
            <a:endParaRPr lang="en-US" altLang="en-US" sz="1600">
              <a:solidFill>
                <a:schemeClr val="bg2"/>
              </a:solidFill>
              <a:latin typeface="Arial" panose="020B0604020202020204" pitchFamily="34" charset="0"/>
            </a:endParaRPr>
          </a:p>
        </p:txBody>
      </p:sp>
      <p:sp>
        <p:nvSpPr>
          <p:cNvPr id="33802" name="Text Box 10"/>
          <p:cNvSpPr txBox="1">
            <a:spLocks noChangeArrowheads="1"/>
          </p:cNvSpPr>
          <p:nvPr/>
        </p:nvSpPr>
        <p:spPr bwMode="auto">
          <a:xfrm>
            <a:off x="2720975" y="3689350"/>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33803" name="Text Box 11"/>
          <p:cNvSpPr txBox="1">
            <a:spLocks noChangeArrowheads="1"/>
          </p:cNvSpPr>
          <p:nvPr/>
        </p:nvSpPr>
        <p:spPr bwMode="auto">
          <a:xfrm>
            <a:off x="1925638" y="46609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33804" name="AutoShape 12"/>
          <p:cNvSpPr>
            <a:spLocks noChangeArrowheads="1"/>
          </p:cNvSpPr>
          <p:nvPr/>
        </p:nvSpPr>
        <p:spPr bwMode="auto">
          <a:xfrm>
            <a:off x="2941638" y="5629275"/>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33805" name="Text Box 13"/>
          <p:cNvSpPr txBox="1">
            <a:spLocks noChangeArrowheads="1"/>
          </p:cNvSpPr>
          <p:nvPr/>
        </p:nvSpPr>
        <p:spPr bwMode="auto">
          <a:xfrm>
            <a:off x="2859088" y="5629275"/>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33806" name="AutoShape 14"/>
          <p:cNvSpPr>
            <a:spLocks noChangeArrowheads="1"/>
          </p:cNvSpPr>
          <p:nvPr/>
        </p:nvSpPr>
        <p:spPr bwMode="auto">
          <a:xfrm>
            <a:off x="1304925" y="5649913"/>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33807" name="Text Box 15"/>
          <p:cNvSpPr txBox="1">
            <a:spLocks noChangeArrowheads="1"/>
          </p:cNvSpPr>
          <p:nvPr/>
        </p:nvSpPr>
        <p:spPr bwMode="auto">
          <a:xfrm>
            <a:off x="1435100" y="56324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33808" name="AutoShape 16"/>
          <p:cNvSpPr>
            <a:spLocks noChangeArrowheads="1"/>
          </p:cNvSpPr>
          <p:nvPr/>
        </p:nvSpPr>
        <p:spPr bwMode="auto">
          <a:xfrm>
            <a:off x="685800" y="3706813"/>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33809" name="Text Box 17"/>
          <p:cNvSpPr txBox="1">
            <a:spLocks noChangeArrowheads="1"/>
          </p:cNvSpPr>
          <p:nvPr/>
        </p:nvSpPr>
        <p:spPr bwMode="auto">
          <a:xfrm>
            <a:off x="814388" y="36893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sp>
        <p:nvSpPr>
          <p:cNvPr id="33810" name="AutoShape 18"/>
          <p:cNvSpPr>
            <a:spLocks noChangeArrowheads="1"/>
          </p:cNvSpPr>
          <p:nvPr/>
        </p:nvSpPr>
        <p:spPr bwMode="auto">
          <a:xfrm>
            <a:off x="3860800" y="4694238"/>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33811" name="Text Box 19"/>
          <p:cNvSpPr txBox="1">
            <a:spLocks noChangeArrowheads="1"/>
          </p:cNvSpPr>
          <p:nvPr/>
        </p:nvSpPr>
        <p:spPr bwMode="auto">
          <a:xfrm>
            <a:off x="3968750" y="4694238"/>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33812" name="Text Box 20"/>
          <p:cNvSpPr txBox="1">
            <a:spLocks noChangeArrowheads="1"/>
          </p:cNvSpPr>
          <p:nvPr/>
        </p:nvSpPr>
        <p:spPr bwMode="auto">
          <a:xfrm>
            <a:off x="860425" y="3121025"/>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33813" name="Text Box 21"/>
          <p:cNvSpPr txBox="1">
            <a:spLocks noChangeArrowheads="1"/>
          </p:cNvSpPr>
          <p:nvPr/>
        </p:nvSpPr>
        <p:spPr bwMode="auto">
          <a:xfrm>
            <a:off x="2897188" y="3121025"/>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solidFill>
                  <a:srgbClr val="FF0000"/>
                </a:solidFill>
                <a:latin typeface="Arial" panose="020B0604020202020204" pitchFamily="34" charset="0"/>
              </a:rPr>
              <a:t>No</a:t>
            </a:r>
          </a:p>
        </p:txBody>
      </p:sp>
      <p:sp>
        <p:nvSpPr>
          <p:cNvPr id="33814" name="Text Box 22"/>
          <p:cNvSpPr txBox="1">
            <a:spLocks noChangeArrowheads="1"/>
          </p:cNvSpPr>
          <p:nvPr/>
        </p:nvSpPr>
        <p:spPr bwMode="auto">
          <a:xfrm>
            <a:off x="4022725" y="4059238"/>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solidFill>
                  <a:srgbClr val="FF0000"/>
                </a:solidFill>
                <a:latin typeface="Arial" panose="020B0604020202020204" pitchFamily="34" charset="0"/>
              </a:rPr>
              <a:t>Married </a:t>
            </a:r>
          </a:p>
        </p:txBody>
      </p:sp>
      <p:sp>
        <p:nvSpPr>
          <p:cNvPr id="33815" name="Text Box 23"/>
          <p:cNvSpPr txBox="1">
            <a:spLocks noChangeArrowheads="1"/>
          </p:cNvSpPr>
          <p:nvPr/>
        </p:nvSpPr>
        <p:spPr bwMode="auto">
          <a:xfrm>
            <a:off x="1662113" y="4094163"/>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33816" name="Text Box 24"/>
          <p:cNvSpPr txBox="1">
            <a:spLocks noChangeArrowheads="1"/>
          </p:cNvSpPr>
          <p:nvPr/>
        </p:nvSpPr>
        <p:spPr bwMode="auto">
          <a:xfrm>
            <a:off x="1155700" y="50657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33817" name="Text Box 25"/>
          <p:cNvSpPr txBox="1">
            <a:spLocks noChangeArrowheads="1"/>
          </p:cNvSpPr>
          <p:nvPr/>
        </p:nvSpPr>
        <p:spPr bwMode="auto">
          <a:xfrm>
            <a:off x="3101975" y="50657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graphicFrame>
        <p:nvGraphicFramePr>
          <p:cNvPr id="33818" name="Object 26"/>
          <p:cNvGraphicFramePr>
            <a:graphicFrameLocks noChangeAspect="1"/>
          </p:cNvGraphicFramePr>
          <p:nvPr/>
        </p:nvGraphicFramePr>
        <p:xfrm>
          <a:off x="4953000" y="2035175"/>
          <a:ext cx="3343275" cy="1133475"/>
        </p:xfrm>
        <a:graphic>
          <a:graphicData uri="http://schemas.openxmlformats.org/presentationml/2006/ole">
            <mc:AlternateContent xmlns:mc="http://schemas.openxmlformats.org/markup-compatibility/2006">
              <mc:Choice xmlns:v="urn:schemas-microsoft-com:vml" Requires="v">
                <p:oleObj spid="_x0000_s59404" name="Document" r:id="rId3" imgW="4651248" imgH="1575816" progId="Word.Document.8">
                  <p:embed/>
                </p:oleObj>
              </mc:Choice>
              <mc:Fallback>
                <p:oleObj name="Document" r:id="rId3" imgW="4651248" imgH="1575816"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035175"/>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19" name="Text Box 27"/>
          <p:cNvSpPr txBox="1">
            <a:spLocks noChangeArrowheads="1"/>
          </p:cNvSpPr>
          <p:nvPr/>
        </p:nvSpPr>
        <p:spPr bwMode="auto">
          <a:xfrm>
            <a:off x="4800600" y="15779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lnSpc>
                <a:spcPct val="80000"/>
              </a:lnSpc>
              <a:buClr>
                <a:schemeClr val="accent2"/>
              </a:buClr>
              <a:buFont typeface="Monotype Sorts" pitchFamily="2" charset="2"/>
              <a:buNone/>
            </a:pPr>
            <a:r>
              <a:rPr lang="en-US" altLang="en-US" sz="2000" b="1">
                <a:solidFill>
                  <a:schemeClr val="tx2"/>
                </a:solidFill>
                <a:latin typeface="Arial" panose="020B0604020202020204" pitchFamily="34" charset="0"/>
              </a:rPr>
              <a:t>Test Data</a:t>
            </a:r>
            <a:endParaRPr lang="en-US" altLang="en-US" sz="2000">
              <a:solidFill>
                <a:schemeClr val="bg2"/>
              </a:solidFill>
              <a:latin typeface="Arial" panose="020B0604020202020204" pitchFamily="34" charset="0"/>
            </a:endParaRPr>
          </a:p>
        </p:txBody>
      </p:sp>
      <p:sp>
        <p:nvSpPr>
          <p:cNvPr id="33820" name="Line 28"/>
          <p:cNvSpPr>
            <a:spLocks noChangeShapeType="1"/>
          </p:cNvSpPr>
          <p:nvPr/>
        </p:nvSpPr>
        <p:spPr bwMode="auto">
          <a:xfrm flipH="1">
            <a:off x="4495800" y="3025775"/>
            <a:ext cx="3124200" cy="18288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3821" name="Text Box 29"/>
          <p:cNvSpPr txBox="1">
            <a:spLocks noChangeArrowheads="1"/>
          </p:cNvSpPr>
          <p:nvPr/>
        </p:nvSpPr>
        <p:spPr bwMode="auto">
          <a:xfrm>
            <a:off x="6019800" y="4016375"/>
            <a:ext cx="2667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nSpc>
                <a:spcPct val="80000"/>
              </a:lnSpc>
              <a:buClr>
                <a:schemeClr val="accent2"/>
              </a:buClr>
              <a:buFont typeface="Monotype Sorts" pitchFamily="2" charset="2"/>
              <a:buNone/>
            </a:pPr>
            <a:r>
              <a:rPr lang="en-US" altLang="en-US" sz="2000">
                <a:latin typeface="Arial" panose="020B0604020202020204" pitchFamily="34" charset="0"/>
              </a:rPr>
              <a:t>Assign Cheat to “No”</a:t>
            </a:r>
          </a:p>
        </p:txBody>
      </p:sp>
    </p:spTree>
    <p:extLst>
      <p:ext uri="{BB962C8B-B14F-4D97-AF65-F5344CB8AC3E}">
        <p14:creationId xmlns:p14="http://schemas.microsoft.com/office/powerpoint/2010/main" val="1239027220"/>
      </p:ext>
    </p:extLst>
  </p:cSld>
  <p:clrMapOvr>
    <a:masterClrMapping/>
  </p:clrMapOvr>
  <p:transition spd="slow" advTm="322"/>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mtClean="0"/>
              <a:t>Decision Tree ?</a:t>
            </a:r>
          </a:p>
        </p:txBody>
      </p:sp>
      <p:graphicFrame>
        <p:nvGraphicFramePr>
          <p:cNvPr id="34819" name="Object 3"/>
          <p:cNvGraphicFramePr>
            <a:graphicFrameLocks noGrp="1" noChangeAspect="1"/>
          </p:cNvGraphicFramePr>
          <p:nvPr>
            <p:ph idx="1"/>
          </p:nvPr>
        </p:nvGraphicFramePr>
        <p:xfrm>
          <a:off x="1131888" y="1600200"/>
          <a:ext cx="6878637" cy="4530725"/>
        </p:xfrm>
        <a:graphic>
          <a:graphicData uri="http://schemas.openxmlformats.org/presentationml/2006/ole">
            <mc:AlternateContent xmlns:mc="http://schemas.openxmlformats.org/markup-compatibility/2006">
              <mc:Choice xmlns:v="urn:schemas-microsoft-com:vml" Requires="v">
                <p:oleObj spid="_x0000_s60428" name="Visio" r:id="rId3" imgW="8424875" imgH="6279741" progId="Visio.Drawing.6">
                  <p:embed/>
                </p:oleObj>
              </mc:Choice>
              <mc:Fallback>
                <p:oleObj name="Visio" r:id="rId3" imgW="8424875" imgH="6279741"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1888" y="1600200"/>
                        <a:ext cx="6878637"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0" name="Line 4"/>
          <p:cNvSpPr>
            <a:spLocks noChangeShapeType="1"/>
          </p:cNvSpPr>
          <p:nvPr/>
        </p:nvSpPr>
        <p:spPr bwMode="auto">
          <a:xfrm flipH="1">
            <a:off x="6400800" y="2362200"/>
            <a:ext cx="685800" cy="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a:p>
        </p:txBody>
      </p:sp>
      <p:sp>
        <p:nvSpPr>
          <p:cNvPr id="34821" name="Text Box 5"/>
          <p:cNvSpPr txBox="1">
            <a:spLocks noChangeArrowheads="1"/>
          </p:cNvSpPr>
          <p:nvPr/>
        </p:nvSpPr>
        <p:spPr bwMode="auto">
          <a:xfrm>
            <a:off x="7086600" y="4283075"/>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50000"/>
              </a:spcBef>
              <a:buClrTx/>
              <a:buSzTx/>
              <a:buFontTx/>
              <a:buNone/>
            </a:pPr>
            <a:r>
              <a:rPr lang="en-US" altLang="en-US" sz="1400" b="1">
                <a:latin typeface="Arial" panose="020B0604020202020204" pitchFamily="34" charset="0"/>
              </a:rPr>
              <a:t>Decision Tree</a:t>
            </a:r>
          </a:p>
        </p:txBody>
      </p:sp>
      <p:sp>
        <p:nvSpPr>
          <p:cNvPr id="6" name="Text Box 32"/>
          <p:cNvSpPr txBox="1">
            <a:spLocks noChangeArrowheads="1"/>
          </p:cNvSpPr>
          <p:nvPr/>
        </p:nvSpPr>
        <p:spPr bwMode="auto">
          <a:xfrm>
            <a:off x="4267200" y="5740400"/>
            <a:ext cx="44196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50000"/>
              </a:spcBef>
              <a:buClrTx/>
              <a:buSzTx/>
              <a:buFontTx/>
              <a:buNone/>
            </a:pPr>
            <a:r>
              <a:rPr lang="en-US" altLang="en-US" sz="1800" b="1">
                <a:solidFill>
                  <a:srgbClr val="CC3300"/>
                </a:solidFill>
                <a:latin typeface="Arial" panose="020B0604020202020204" pitchFamily="34" charset="0"/>
              </a:rPr>
              <a:t>Which tree is the best one?</a:t>
            </a:r>
          </a:p>
        </p:txBody>
      </p:sp>
      <p:sp>
        <p:nvSpPr>
          <p:cNvPr id="7" name="Text Box 32"/>
          <p:cNvSpPr txBox="1">
            <a:spLocks noChangeArrowheads="1"/>
          </p:cNvSpPr>
          <p:nvPr/>
        </p:nvSpPr>
        <p:spPr bwMode="auto">
          <a:xfrm>
            <a:off x="4297363" y="6183313"/>
            <a:ext cx="4821237"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50000"/>
              </a:spcBef>
              <a:buClrTx/>
              <a:buSzTx/>
              <a:buFontTx/>
              <a:buNone/>
            </a:pPr>
            <a:r>
              <a:rPr lang="en-US" altLang="en-US" sz="1800" b="1">
                <a:solidFill>
                  <a:srgbClr val="CC3300"/>
                </a:solidFill>
                <a:latin typeface="Arial" panose="020B0604020202020204" pitchFamily="34" charset="0"/>
              </a:rPr>
              <a:t>If we have a best choice, how to build it?</a:t>
            </a:r>
          </a:p>
        </p:txBody>
      </p:sp>
    </p:spTree>
    <p:extLst>
      <p:ext uri="{BB962C8B-B14F-4D97-AF65-F5344CB8AC3E}">
        <p14:creationId xmlns:p14="http://schemas.microsoft.com/office/powerpoint/2010/main" val="3708057323"/>
      </p:ext>
    </p:extLst>
  </p:cSld>
  <p:clrMapOvr>
    <a:masterClrMapping/>
  </p:clrMapOvr>
  <p:transition spd="slow" advTm="1195"/>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8600" y="10064"/>
            <a:ext cx="7200897" cy="977900"/>
          </a:xfrm>
        </p:spPr>
        <p:txBody>
          <a:bodyPr>
            <a:normAutofit/>
          </a:bodyPr>
          <a:lstStyle/>
          <a:p>
            <a:r>
              <a:rPr lang="en-US" altLang="en-US" b="1" dirty="0" smtClean="0">
                <a:solidFill>
                  <a:schemeClr val="accent2"/>
                </a:solidFill>
              </a:rPr>
              <a:t>Machine learning models</a:t>
            </a:r>
            <a:endParaRPr lang="en-US" altLang="en-US" b="1" dirty="0">
              <a:solidFill>
                <a:schemeClr val="accent2"/>
              </a:solidFill>
            </a:endParaRPr>
          </a:p>
        </p:txBody>
      </p:sp>
      <p:sp>
        <p:nvSpPr>
          <p:cNvPr id="21507" name="Rectangle 3"/>
          <p:cNvSpPr>
            <a:spLocks noGrp="1" noChangeArrowheads="1"/>
          </p:cNvSpPr>
          <p:nvPr>
            <p:ph type="body" idx="1"/>
          </p:nvPr>
        </p:nvSpPr>
        <p:spPr>
          <a:xfrm>
            <a:off x="381000" y="1295400"/>
            <a:ext cx="8305800" cy="5029200"/>
          </a:xfrm>
        </p:spPr>
        <p:txBody>
          <a:bodyPr>
            <a:noAutofit/>
          </a:bodyPr>
          <a:lstStyle/>
          <a:p>
            <a:r>
              <a:rPr lang="en-US" altLang="en-US" sz="2800" b="1" dirty="0"/>
              <a:t>Supervised (inductive) learning</a:t>
            </a:r>
          </a:p>
          <a:p>
            <a:pPr lvl="1"/>
            <a:r>
              <a:rPr lang="en-US" altLang="en-US" sz="2400" dirty="0"/>
              <a:t>Training data includes desired outputs</a:t>
            </a:r>
          </a:p>
          <a:p>
            <a:r>
              <a:rPr lang="en-US" altLang="en-US" sz="2800" b="1" dirty="0"/>
              <a:t>Unsupervised learning</a:t>
            </a:r>
          </a:p>
          <a:p>
            <a:pPr lvl="1"/>
            <a:r>
              <a:rPr lang="en-US" altLang="en-US" sz="2400" dirty="0"/>
              <a:t>Training data does not include desired outputs</a:t>
            </a:r>
          </a:p>
          <a:p>
            <a:r>
              <a:rPr lang="en-US" altLang="en-US" sz="2800" b="1" dirty="0"/>
              <a:t>Semi-supervised learning</a:t>
            </a:r>
          </a:p>
          <a:p>
            <a:pPr lvl="1"/>
            <a:r>
              <a:rPr lang="en-US" altLang="en-US" sz="2400" dirty="0" smtClean="0"/>
              <a:t>Training data includes a few desired outputs</a:t>
            </a:r>
          </a:p>
          <a:p>
            <a:r>
              <a:rPr lang="en-US" altLang="en-US" sz="2800" b="1" dirty="0" smtClean="0"/>
              <a:t>Transfer </a:t>
            </a:r>
            <a:r>
              <a:rPr lang="en-US" altLang="en-US" sz="2800" b="1" dirty="0"/>
              <a:t>learning</a:t>
            </a:r>
          </a:p>
          <a:p>
            <a:pPr lvl="1"/>
            <a:r>
              <a:rPr lang="en-US" altLang="en-US" sz="2400" dirty="0"/>
              <a:t>Training data includes a few </a:t>
            </a:r>
            <a:r>
              <a:rPr lang="en-US" altLang="en-US" sz="2400" dirty="0" smtClean="0"/>
              <a:t>outputs unrelated to training data</a:t>
            </a:r>
            <a:endParaRPr lang="en-US" altLang="en-US" sz="2400" dirty="0"/>
          </a:p>
        </p:txBody>
      </p:sp>
    </p:spTree>
    <p:extLst>
      <p:ext uri="{BB962C8B-B14F-4D97-AF65-F5344CB8AC3E}">
        <p14:creationId xmlns:p14="http://schemas.microsoft.com/office/powerpoint/2010/main" val="907130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Another Example of Decision Tree</a:t>
            </a:r>
          </a:p>
        </p:txBody>
      </p:sp>
      <p:graphicFrame>
        <p:nvGraphicFramePr>
          <p:cNvPr id="35843" name="Object 3"/>
          <p:cNvGraphicFramePr>
            <a:graphicFrameLocks noChangeAspect="1"/>
          </p:cNvGraphicFramePr>
          <p:nvPr/>
        </p:nvGraphicFramePr>
        <p:xfrm>
          <a:off x="282575" y="1619250"/>
          <a:ext cx="3565525" cy="3687763"/>
        </p:xfrm>
        <a:graphic>
          <a:graphicData uri="http://schemas.openxmlformats.org/presentationml/2006/ole">
            <mc:AlternateContent xmlns:mc="http://schemas.openxmlformats.org/markup-compatibility/2006">
              <mc:Choice xmlns:v="urn:schemas-microsoft-com:vml" Requires="v">
                <p:oleObj spid="_x0000_s61452" name="Document" r:id="rId4" imgW="5404104" imgH="5779008" progId="Word.Document.8">
                  <p:embed/>
                </p:oleObj>
              </mc:Choice>
              <mc:Fallback>
                <p:oleObj name="Document" r:id="rId4" imgW="5404104" imgH="5779008"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575" y="1619250"/>
                        <a:ext cx="3565525" cy="368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4" name="Line 8"/>
          <p:cNvSpPr>
            <a:spLocks noChangeShapeType="1"/>
          </p:cNvSpPr>
          <p:nvPr/>
        </p:nvSpPr>
        <p:spPr bwMode="auto">
          <a:xfrm>
            <a:off x="7843838" y="3389313"/>
            <a:ext cx="242887"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5845" name="Line 9"/>
          <p:cNvSpPr>
            <a:spLocks noChangeShapeType="1"/>
          </p:cNvSpPr>
          <p:nvPr/>
        </p:nvSpPr>
        <p:spPr bwMode="auto">
          <a:xfrm flipH="1">
            <a:off x="6713538" y="3389313"/>
            <a:ext cx="323850"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5846" name="Line 10"/>
          <p:cNvSpPr>
            <a:spLocks noChangeShapeType="1"/>
          </p:cNvSpPr>
          <p:nvPr/>
        </p:nvSpPr>
        <p:spPr bwMode="auto">
          <a:xfrm flipH="1">
            <a:off x="5719763" y="2625725"/>
            <a:ext cx="403225"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5847" name="Line 11"/>
          <p:cNvSpPr>
            <a:spLocks noChangeShapeType="1"/>
          </p:cNvSpPr>
          <p:nvPr/>
        </p:nvSpPr>
        <p:spPr bwMode="auto">
          <a:xfrm>
            <a:off x="6931025" y="2625725"/>
            <a:ext cx="484188"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5848" name="Line 12"/>
          <p:cNvSpPr>
            <a:spLocks noChangeShapeType="1"/>
          </p:cNvSpPr>
          <p:nvPr/>
        </p:nvSpPr>
        <p:spPr bwMode="auto">
          <a:xfrm>
            <a:off x="5881688" y="189865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5849" name="Line 13"/>
          <p:cNvSpPr>
            <a:spLocks noChangeShapeType="1"/>
          </p:cNvSpPr>
          <p:nvPr/>
        </p:nvSpPr>
        <p:spPr bwMode="auto">
          <a:xfrm flipH="1">
            <a:off x="4508500" y="189865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a:p>
        </p:txBody>
      </p:sp>
      <p:sp>
        <p:nvSpPr>
          <p:cNvPr id="35850" name="Text Box 14"/>
          <p:cNvSpPr txBox="1">
            <a:spLocks noChangeArrowheads="1"/>
          </p:cNvSpPr>
          <p:nvPr/>
        </p:nvSpPr>
        <p:spPr bwMode="auto">
          <a:xfrm>
            <a:off x="5026025" y="1635125"/>
            <a:ext cx="93662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2D1993"/>
                </a:solidFill>
                <a:latin typeface="Arial" panose="020B0604020202020204" pitchFamily="34" charset="0"/>
              </a:rPr>
              <a:t>MarSt</a:t>
            </a:r>
            <a:endParaRPr lang="en-US" altLang="en-US" sz="1600">
              <a:solidFill>
                <a:schemeClr val="bg2"/>
              </a:solidFill>
              <a:latin typeface="Arial" panose="020B0604020202020204" pitchFamily="34" charset="0"/>
            </a:endParaRPr>
          </a:p>
        </p:txBody>
      </p:sp>
      <p:sp>
        <p:nvSpPr>
          <p:cNvPr id="35851" name="Text Box 15"/>
          <p:cNvSpPr txBox="1">
            <a:spLocks noChangeArrowheads="1"/>
          </p:cNvSpPr>
          <p:nvPr/>
        </p:nvSpPr>
        <p:spPr bwMode="auto">
          <a:xfrm>
            <a:off x="6042025" y="2362200"/>
            <a:ext cx="935038"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2D1993"/>
                </a:solidFill>
                <a:latin typeface="Arial" panose="020B0604020202020204" pitchFamily="34" charset="0"/>
              </a:rPr>
              <a:t>Refund</a:t>
            </a:r>
            <a:endParaRPr lang="en-US" altLang="en-US" sz="1600">
              <a:solidFill>
                <a:schemeClr val="bg2"/>
              </a:solidFill>
              <a:latin typeface="Arial" panose="020B0604020202020204" pitchFamily="34" charset="0"/>
            </a:endParaRPr>
          </a:p>
        </p:txBody>
      </p:sp>
      <p:sp>
        <p:nvSpPr>
          <p:cNvPr id="35852" name="Text Box 16"/>
          <p:cNvSpPr txBox="1">
            <a:spLocks noChangeArrowheads="1"/>
          </p:cNvSpPr>
          <p:nvPr/>
        </p:nvSpPr>
        <p:spPr bwMode="auto">
          <a:xfrm>
            <a:off x="6956425" y="3124200"/>
            <a:ext cx="96837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2D1993"/>
                </a:solidFill>
                <a:latin typeface="Arial" panose="020B0604020202020204" pitchFamily="34" charset="0"/>
              </a:rPr>
              <a:t>TaxInc</a:t>
            </a:r>
            <a:endParaRPr lang="en-US" altLang="en-US" sz="1600">
              <a:solidFill>
                <a:schemeClr val="bg2"/>
              </a:solidFill>
              <a:latin typeface="Arial" panose="020B0604020202020204" pitchFamily="34" charset="0"/>
            </a:endParaRPr>
          </a:p>
        </p:txBody>
      </p:sp>
      <p:sp>
        <p:nvSpPr>
          <p:cNvPr id="35853" name="AutoShape 17"/>
          <p:cNvSpPr>
            <a:spLocks noChangeArrowheads="1"/>
          </p:cNvSpPr>
          <p:nvPr/>
        </p:nvSpPr>
        <p:spPr bwMode="auto">
          <a:xfrm>
            <a:off x="7883525" y="3913188"/>
            <a:ext cx="627063" cy="366712"/>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35854" name="Text Box 18"/>
          <p:cNvSpPr txBox="1">
            <a:spLocks noChangeArrowheads="1"/>
          </p:cNvSpPr>
          <p:nvPr/>
        </p:nvSpPr>
        <p:spPr bwMode="auto">
          <a:xfrm>
            <a:off x="7807325" y="3913188"/>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35855" name="AutoShape 19"/>
          <p:cNvSpPr>
            <a:spLocks noChangeArrowheads="1"/>
          </p:cNvSpPr>
          <p:nvPr/>
        </p:nvSpPr>
        <p:spPr bwMode="auto">
          <a:xfrm>
            <a:off x="6391275" y="3930650"/>
            <a:ext cx="654050" cy="363538"/>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35856" name="Text Box 20"/>
          <p:cNvSpPr txBox="1">
            <a:spLocks noChangeArrowheads="1"/>
          </p:cNvSpPr>
          <p:nvPr/>
        </p:nvSpPr>
        <p:spPr bwMode="auto">
          <a:xfrm>
            <a:off x="6488113" y="3916363"/>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35857" name="AutoShape 21"/>
          <p:cNvSpPr>
            <a:spLocks noChangeArrowheads="1"/>
          </p:cNvSpPr>
          <p:nvPr/>
        </p:nvSpPr>
        <p:spPr bwMode="auto">
          <a:xfrm>
            <a:off x="4186238" y="2376488"/>
            <a:ext cx="685800" cy="347662"/>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35858" name="Text Box 22"/>
          <p:cNvSpPr txBox="1">
            <a:spLocks noChangeArrowheads="1"/>
          </p:cNvSpPr>
          <p:nvPr/>
        </p:nvSpPr>
        <p:spPr bwMode="auto">
          <a:xfrm>
            <a:off x="4281488" y="236220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rgbClr val="00FFFF"/>
              </a:solidFill>
              <a:latin typeface="Arial" panose="020B0604020202020204" pitchFamily="34" charset="0"/>
            </a:endParaRPr>
          </a:p>
        </p:txBody>
      </p:sp>
      <p:grpSp>
        <p:nvGrpSpPr>
          <p:cNvPr id="35859" name="Group 23"/>
          <p:cNvGrpSpPr>
            <a:grpSpLocks/>
          </p:cNvGrpSpPr>
          <p:nvPr/>
        </p:nvGrpSpPr>
        <p:grpSpPr bwMode="auto">
          <a:xfrm>
            <a:off x="5432425" y="3124200"/>
            <a:ext cx="685800" cy="381000"/>
            <a:chOff x="4927" y="2340"/>
            <a:chExt cx="432" cy="240"/>
          </a:xfrm>
        </p:grpSpPr>
        <p:sp>
          <p:nvSpPr>
            <p:cNvPr id="35868" name="AutoShape 24"/>
            <p:cNvSpPr>
              <a:spLocks noChangeArrowheads="1"/>
            </p:cNvSpPr>
            <p:nvPr/>
          </p:nvSpPr>
          <p:spPr bwMode="auto">
            <a:xfrm>
              <a:off x="4927" y="2340"/>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en-NZ" altLang="en-US" sz="1800">
                <a:latin typeface="Arial" panose="020B0604020202020204" pitchFamily="34" charset="0"/>
              </a:endParaRPr>
            </a:p>
          </p:txBody>
        </p:sp>
        <p:sp>
          <p:nvSpPr>
            <p:cNvPr id="35869" name="Text Box 25"/>
            <p:cNvSpPr txBox="1">
              <a:spLocks noChangeArrowheads="1"/>
            </p:cNvSpPr>
            <p:nvPr/>
          </p:nvSpPr>
          <p:spPr bwMode="auto">
            <a:xfrm>
              <a:off x="4975" y="2340"/>
              <a:ext cx="30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ctr">
                <a:buClr>
                  <a:schemeClr val="accent2"/>
                </a:buClr>
                <a:buFont typeface="Monotype Sorts" pitchFamily="2" charset="2"/>
                <a:buNone/>
              </a:pPr>
              <a:r>
                <a:rPr lang="en-US" altLang="en-US" sz="1600" b="1">
                  <a:solidFill>
                    <a:srgbClr val="800000"/>
                  </a:solidFill>
                  <a:latin typeface="Arial" panose="020B0604020202020204" pitchFamily="34" charset="0"/>
                </a:rPr>
                <a:t>NO</a:t>
              </a:r>
              <a:endParaRPr lang="en-US" altLang="en-US" sz="1600">
                <a:solidFill>
                  <a:schemeClr val="bg2"/>
                </a:solidFill>
                <a:latin typeface="Arial" panose="020B0604020202020204" pitchFamily="34" charset="0"/>
              </a:endParaRPr>
            </a:p>
          </p:txBody>
        </p:sp>
      </p:grpSp>
      <p:sp>
        <p:nvSpPr>
          <p:cNvPr id="35860" name="Text Box 26"/>
          <p:cNvSpPr txBox="1">
            <a:spLocks noChangeArrowheads="1"/>
          </p:cNvSpPr>
          <p:nvPr/>
        </p:nvSpPr>
        <p:spPr bwMode="auto">
          <a:xfrm>
            <a:off x="5356225" y="266700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Yes</a:t>
            </a:r>
            <a:endParaRPr lang="en-US" altLang="en-US" sz="1600">
              <a:solidFill>
                <a:schemeClr val="bg2"/>
              </a:solidFill>
              <a:latin typeface="Arial" panose="020B0604020202020204" pitchFamily="34" charset="0"/>
            </a:endParaRPr>
          </a:p>
        </p:txBody>
      </p:sp>
      <p:sp>
        <p:nvSpPr>
          <p:cNvPr id="35861" name="Text Box 27"/>
          <p:cNvSpPr txBox="1">
            <a:spLocks noChangeArrowheads="1"/>
          </p:cNvSpPr>
          <p:nvPr/>
        </p:nvSpPr>
        <p:spPr bwMode="auto">
          <a:xfrm>
            <a:off x="7108825" y="2590800"/>
            <a:ext cx="4429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No</a:t>
            </a:r>
            <a:endParaRPr lang="en-US" altLang="en-US" sz="1600">
              <a:solidFill>
                <a:schemeClr val="bg2"/>
              </a:solidFill>
              <a:latin typeface="Arial" panose="020B0604020202020204" pitchFamily="34" charset="0"/>
            </a:endParaRPr>
          </a:p>
        </p:txBody>
      </p:sp>
      <p:sp>
        <p:nvSpPr>
          <p:cNvPr id="35862" name="Text Box 28"/>
          <p:cNvSpPr txBox="1">
            <a:spLocks noChangeArrowheads="1"/>
          </p:cNvSpPr>
          <p:nvPr/>
        </p:nvSpPr>
        <p:spPr bwMode="auto">
          <a:xfrm>
            <a:off x="3984625" y="1828800"/>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Married</a:t>
            </a:r>
            <a:r>
              <a:rPr lang="en-US" altLang="en-US" sz="1600">
                <a:solidFill>
                  <a:schemeClr val="bg2"/>
                </a:solidFill>
                <a:latin typeface="Arial" panose="020B0604020202020204" pitchFamily="34" charset="0"/>
              </a:rPr>
              <a:t> </a:t>
            </a:r>
          </a:p>
        </p:txBody>
      </p:sp>
      <p:sp>
        <p:nvSpPr>
          <p:cNvPr id="35863" name="Text Box 29"/>
          <p:cNvSpPr txBox="1">
            <a:spLocks noChangeArrowheads="1"/>
          </p:cNvSpPr>
          <p:nvPr/>
        </p:nvSpPr>
        <p:spPr bwMode="auto">
          <a:xfrm>
            <a:off x="5584825" y="1600200"/>
            <a:ext cx="139858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Single, Divorced</a:t>
            </a:r>
            <a:endParaRPr lang="en-US" altLang="en-US" sz="1600">
              <a:solidFill>
                <a:schemeClr val="bg2"/>
              </a:solidFill>
              <a:latin typeface="Arial" panose="020B0604020202020204" pitchFamily="34" charset="0"/>
            </a:endParaRPr>
          </a:p>
        </p:txBody>
      </p:sp>
      <p:sp>
        <p:nvSpPr>
          <p:cNvPr id="35864" name="Text Box 30"/>
          <p:cNvSpPr txBox="1">
            <a:spLocks noChangeArrowheads="1"/>
          </p:cNvSpPr>
          <p:nvPr/>
        </p:nvSpPr>
        <p:spPr bwMode="auto">
          <a:xfrm>
            <a:off x="6191250" y="3454400"/>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&lt; 80K</a:t>
            </a:r>
            <a:endParaRPr lang="en-US" altLang="en-US" sz="1600">
              <a:solidFill>
                <a:schemeClr val="bg2"/>
              </a:solidFill>
              <a:latin typeface="Arial" panose="020B0604020202020204" pitchFamily="34" charset="0"/>
            </a:endParaRPr>
          </a:p>
        </p:txBody>
      </p:sp>
      <p:sp>
        <p:nvSpPr>
          <p:cNvPr id="35865" name="Text Box 31"/>
          <p:cNvSpPr txBox="1">
            <a:spLocks noChangeArrowheads="1"/>
          </p:cNvSpPr>
          <p:nvPr/>
        </p:nvSpPr>
        <p:spPr bwMode="auto">
          <a:xfrm>
            <a:off x="7966075" y="3454400"/>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lgn="r">
              <a:buClr>
                <a:schemeClr val="accent2"/>
              </a:buClr>
              <a:buFont typeface="Monotype Sorts" pitchFamily="2" charset="2"/>
              <a:buNone/>
            </a:pPr>
            <a:r>
              <a:rPr lang="en-US" altLang="en-US" sz="1600">
                <a:latin typeface="Arial" panose="020B0604020202020204" pitchFamily="34" charset="0"/>
              </a:rPr>
              <a:t>&gt; 80K</a:t>
            </a:r>
            <a:endParaRPr lang="en-US" altLang="en-US" sz="1600">
              <a:solidFill>
                <a:schemeClr val="bg2"/>
              </a:solidFill>
              <a:latin typeface="Arial" panose="020B0604020202020204" pitchFamily="34" charset="0"/>
            </a:endParaRPr>
          </a:p>
        </p:txBody>
      </p:sp>
      <p:sp>
        <p:nvSpPr>
          <p:cNvPr id="35866" name="Rectangle 8"/>
          <p:cNvSpPr>
            <a:spLocks noChangeArrowheads="1"/>
          </p:cNvSpPr>
          <p:nvPr/>
        </p:nvSpPr>
        <p:spPr bwMode="auto">
          <a:xfrm>
            <a:off x="4114800" y="5295900"/>
            <a:ext cx="3611563" cy="400050"/>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en-US" altLang="zh-CN" sz="2000">
                <a:solidFill>
                  <a:srgbClr val="FF0000"/>
                </a:solidFill>
                <a:latin typeface="Arial" panose="020B0604020202020204" pitchFamily="34" charset="0"/>
                <a:ea typeface="SimSun" panose="02010600030101010101" pitchFamily="2" charset="-122"/>
              </a:rPr>
              <a:t>(2) Which node to proceed?</a:t>
            </a:r>
          </a:p>
        </p:txBody>
      </p:sp>
      <p:sp>
        <p:nvSpPr>
          <p:cNvPr id="35867" name="Rectangle 10"/>
          <p:cNvSpPr>
            <a:spLocks noChangeArrowheads="1"/>
          </p:cNvSpPr>
          <p:nvPr/>
        </p:nvSpPr>
        <p:spPr bwMode="auto">
          <a:xfrm>
            <a:off x="4105275" y="4781550"/>
            <a:ext cx="3671888" cy="400050"/>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en-US" altLang="zh-CN" sz="2000">
                <a:solidFill>
                  <a:srgbClr val="FF0000"/>
                </a:solidFill>
                <a:latin typeface="Arial" panose="020B0604020202020204" pitchFamily="34" charset="0"/>
                <a:ea typeface="SimSun" panose="02010600030101010101" pitchFamily="2" charset="-122"/>
              </a:rPr>
              <a:t>(1) Which to start? (root)</a:t>
            </a:r>
          </a:p>
        </p:txBody>
      </p:sp>
    </p:spTree>
    <p:extLst>
      <p:ext uri="{BB962C8B-B14F-4D97-AF65-F5344CB8AC3E}">
        <p14:creationId xmlns:p14="http://schemas.microsoft.com/office/powerpoint/2010/main" val="421657275"/>
      </p:ext>
    </p:extLst>
  </p:cSld>
  <p:clrMapOvr>
    <a:masterClrMapping/>
  </p:clrMapOvr>
  <p:transition spd="slow" advTm="768"/>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304800"/>
            <a:ext cx="8991600" cy="1139825"/>
          </a:xfrm>
        </p:spPr>
        <p:txBody>
          <a:bodyPr/>
          <a:lstStyle/>
          <a:p>
            <a:pPr eaLnBrk="1" hangingPunct="1"/>
            <a:r>
              <a:rPr lang="en-US" altLang="en-US" smtClean="0"/>
              <a:t>Decision Trees</a:t>
            </a:r>
          </a:p>
        </p:txBody>
      </p:sp>
      <p:sp>
        <p:nvSpPr>
          <p:cNvPr id="37891" name="Rectangle 3"/>
          <p:cNvSpPr>
            <a:spLocks noGrp="1" noChangeArrowheads="1"/>
          </p:cNvSpPr>
          <p:nvPr>
            <p:ph type="body" idx="1"/>
          </p:nvPr>
        </p:nvSpPr>
        <p:spPr>
          <a:xfrm>
            <a:off x="457200" y="1600200"/>
            <a:ext cx="8229600" cy="1905000"/>
          </a:xfrm>
        </p:spPr>
        <p:txBody>
          <a:bodyPr/>
          <a:lstStyle/>
          <a:p>
            <a:pPr eaLnBrk="1" hangingPunct="1"/>
            <a:r>
              <a:rPr lang="en-US" altLang="en-US" smtClean="0"/>
              <a:t>ID3 (</a:t>
            </a:r>
            <a:r>
              <a:rPr lang="en-NZ" altLang="zh-CN" smtClean="0">
                <a:ea typeface="SimSun" panose="02010600030101010101" pitchFamily="2" charset="-122"/>
              </a:rPr>
              <a:t>Iternative Dichotomizer)</a:t>
            </a:r>
            <a:endParaRPr lang="en-US" altLang="en-US" smtClean="0"/>
          </a:p>
          <a:p>
            <a:pPr eaLnBrk="1" hangingPunct="1"/>
            <a:r>
              <a:rPr lang="en-US" altLang="en-US" smtClean="0"/>
              <a:t>C4.5</a:t>
            </a:r>
          </a:p>
          <a:p>
            <a:pPr eaLnBrk="1" hangingPunct="1"/>
            <a:r>
              <a:rPr lang="en-US" altLang="en-US" smtClean="0"/>
              <a:t>CART (</a:t>
            </a:r>
            <a:r>
              <a:rPr lang="en-NZ" altLang="zh-CN" smtClean="0">
                <a:ea typeface="SimSun" panose="02010600030101010101" pitchFamily="2" charset="-122"/>
              </a:rPr>
              <a:t>Classification and Regression Trees)</a:t>
            </a:r>
            <a:endParaRPr lang="en-US" altLang="en-US" smtClean="0"/>
          </a:p>
        </p:txBody>
      </p:sp>
      <p:sp>
        <p:nvSpPr>
          <p:cNvPr id="37892" name="Rectangle 10"/>
          <p:cNvSpPr>
            <a:spLocks noChangeArrowheads="1"/>
          </p:cNvSpPr>
          <p:nvPr/>
        </p:nvSpPr>
        <p:spPr bwMode="auto">
          <a:xfrm>
            <a:off x="838200" y="4781550"/>
            <a:ext cx="6938963" cy="706438"/>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0"/>
              </a:spcBef>
              <a:buClrTx/>
              <a:buSzTx/>
              <a:buFontTx/>
              <a:buNone/>
            </a:pPr>
            <a:r>
              <a:rPr lang="en-US" altLang="zh-CN" sz="2000">
                <a:solidFill>
                  <a:srgbClr val="FF0000"/>
                </a:solidFill>
                <a:latin typeface="Arial" panose="020B0604020202020204" pitchFamily="34" charset="0"/>
                <a:ea typeface="SimSun" panose="02010600030101010101" pitchFamily="2" charset="-122"/>
              </a:rPr>
              <a:t>Greedy search algorithms with different splitting criteria so that no global solution</a:t>
            </a:r>
          </a:p>
        </p:txBody>
      </p:sp>
    </p:spTree>
    <p:extLst>
      <p:ext uri="{BB962C8B-B14F-4D97-AF65-F5344CB8AC3E}">
        <p14:creationId xmlns:p14="http://schemas.microsoft.com/office/powerpoint/2010/main" val="1043565987"/>
      </p:ext>
    </p:extLst>
  </p:cSld>
  <p:clrMapOvr>
    <a:masterClrMapping/>
  </p:clrMapOvr>
  <p:transition spd="slow" advTm="6339"/>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smtClean="0">
                <a:ea typeface="SimSun" panose="02010600030101010101" pitchFamily="2" charset="-122"/>
              </a:rPr>
              <a:t>Splitting Criteria</a:t>
            </a:r>
            <a:endParaRPr lang="en-US" altLang="en-US" smtClean="0"/>
          </a:p>
        </p:txBody>
      </p:sp>
      <p:sp>
        <p:nvSpPr>
          <p:cNvPr id="39939" name="Rectangle 3"/>
          <p:cNvSpPr>
            <a:spLocks noGrp="1" noChangeArrowheads="1"/>
          </p:cNvSpPr>
          <p:nvPr>
            <p:ph type="body" idx="1"/>
          </p:nvPr>
        </p:nvSpPr>
        <p:spPr/>
        <p:txBody>
          <a:bodyPr/>
          <a:lstStyle/>
          <a:p>
            <a:pPr eaLnBrk="1" hangingPunct="1"/>
            <a:r>
              <a:rPr lang="en-US" altLang="en-US" smtClean="0"/>
              <a:t>Entropy </a:t>
            </a:r>
          </a:p>
          <a:p>
            <a:pPr lvl="1" eaLnBrk="1" hangingPunct="1">
              <a:buFont typeface="Arial" panose="020B0604020202020204" pitchFamily="34" charset="0"/>
              <a:buChar char="•"/>
            </a:pPr>
            <a:r>
              <a:rPr lang="en-US" altLang="en-US" smtClean="0"/>
              <a:t> information gain for ID3</a:t>
            </a:r>
          </a:p>
          <a:p>
            <a:pPr lvl="1" eaLnBrk="1" hangingPunct="1">
              <a:buFont typeface="Arial" panose="020B0604020202020204" pitchFamily="34" charset="0"/>
              <a:buChar char="•"/>
            </a:pPr>
            <a:r>
              <a:rPr lang="en-US" altLang="en-US" smtClean="0"/>
              <a:t> gain ratio  for C4.5</a:t>
            </a:r>
          </a:p>
          <a:p>
            <a:pPr eaLnBrk="1" hangingPunct="1"/>
            <a:endParaRPr lang="en-US" altLang="en-US" smtClean="0"/>
          </a:p>
          <a:p>
            <a:pPr eaLnBrk="1" hangingPunct="1"/>
            <a:r>
              <a:rPr lang="en-US" altLang="en-US" smtClean="0"/>
              <a:t>Gini </a:t>
            </a:r>
            <a:r>
              <a:rPr lang="en-US" altLang="zh-CN" smtClean="0">
                <a:ea typeface="SimSun" panose="02010600030101010101" pitchFamily="2" charset="-122"/>
              </a:rPr>
              <a:t>index for CART</a:t>
            </a:r>
          </a:p>
        </p:txBody>
      </p:sp>
    </p:spTree>
    <p:extLst>
      <p:ext uri="{BB962C8B-B14F-4D97-AF65-F5344CB8AC3E}">
        <p14:creationId xmlns:p14="http://schemas.microsoft.com/office/powerpoint/2010/main" val="1950095159"/>
      </p:ext>
    </p:extLst>
  </p:cSld>
  <p:clrMapOvr>
    <a:masterClrMapping/>
  </p:clrMapOvr>
  <p:transition spd="slow" advTm="3054"/>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19100" y="0"/>
            <a:ext cx="8229600" cy="1139825"/>
          </a:xfrm>
        </p:spPr>
        <p:txBody>
          <a:bodyPr/>
          <a:lstStyle/>
          <a:p>
            <a:pPr eaLnBrk="1" hangingPunct="1"/>
            <a:r>
              <a:rPr lang="en-US" altLang="en-US" sz="4000" dirty="0" smtClean="0"/>
              <a:t>Entropy</a:t>
            </a:r>
            <a:endParaRPr lang="en-US" altLang="en-US" dirty="0" smtClean="0"/>
          </a:p>
        </p:txBody>
      </p:sp>
      <p:sp>
        <p:nvSpPr>
          <p:cNvPr id="41987" name="Rectangle 3"/>
          <p:cNvSpPr>
            <a:spLocks noGrp="1" noChangeArrowheads="1"/>
          </p:cNvSpPr>
          <p:nvPr>
            <p:ph type="body" idx="1"/>
          </p:nvPr>
        </p:nvSpPr>
        <p:spPr>
          <a:xfrm>
            <a:off x="152400" y="1447800"/>
            <a:ext cx="8763000" cy="5181600"/>
          </a:xfrm>
        </p:spPr>
        <p:txBody>
          <a:bodyPr/>
          <a:lstStyle/>
          <a:p>
            <a:pPr eaLnBrk="1" hangingPunct="1"/>
            <a:r>
              <a:rPr lang="en-US" altLang="en-US" smtClean="0"/>
              <a:t>Entropy at a given node t:</a:t>
            </a:r>
          </a:p>
          <a:p>
            <a:pPr lvl="1" eaLnBrk="1" hangingPunct="1"/>
            <a:endParaRPr lang="en-US" altLang="en-US" smtClean="0"/>
          </a:p>
          <a:p>
            <a:pPr lvl="4" eaLnBrk="1" hangingPunct="1"/>
            <a:endParaRPr lang="en-US" altLang="en-US" smtClean="0"/>
          </a:p>
          <a:p>
            <a:pPr marL="1085850" lvl="2" eaLnBrk="1" hangingPunct="1">
              <a:buFont typeface="Wingdings" panose="05000000000000000000" pitchFamily="2" charset="2"/>
              <a:buNone/>
            </a:pPr>
            <a:r>
              <a:rPr lang="en-US" altLang="en-US" sz="1800" smtClean="0"/>
              <a:t>(</a:t>
            </a:r>
            <a:r>
              <a:rPr lang="en-US" altLang="en-US" sz="1800" i="1" smtClean="0">
                <a:latin typeface="Times New Roman" panose="02020603050405020304" pitchFamily="18" charset="0"/>
              </a:rPr>
              <a:t>p( j | t) </a:t>
            </a:r>
            <a:r>
              <a:rPr lang="en-US" altLang="en-US" sz="1800" smtClean="0"/>
              <a:t>is the frequency of class j at node t).</a:t>
            </a:r>
            <a:endParaRPr lang="en-US" altLang="en-US" smtClean="0"/>
          </a:p>
          <a:p>
            <a:pPr lvl="1" eaLnBrk="1" hangingPunct="1"/>
            <a:r>
              <a:rPr lang="en-US" altLang="en-US" smtClean="0"/>
              <a:t>Measures homogeneity of a node. </a:t>
            </a:r>
          </a:p>
          <a:p>
            <a:pPr marL="1085850" lvl="2" eaLnBrk="1" hangingPunct="1"/>
            <a:r>
              <a:rPr lang="en-US" altLang="en-US" smtClean="0"/>
              <a:t>Maximum (log n</a:t>
            </a:r>
            <a:r>
              <a:rPr lang="en-US" altLang="en-US" baseline="-25000" smtClean="0"/>
              <a:t>c</a:t>
            </a:r>
            <a:r>
              <a:rPr lang="en-US" altLang="en-US" smtClean="0"/>
              <a:t>) when subjects are equally distributed among all classes implying least information or maximal uncertainty</a:t>
            </a:r>
          </a:p>
          <a:p>
            <a:pPr marL="1085850" lvl="2" eaLnBrk="1" hangingPunct="1"/>
            <a:r>
              <a:rPr lang="en-US" altLang="en-US" smtClean="0"/>
              <a:t>Minimum (0.0) when all subjects belong to one class, implying most information or least uncertainty</a:t>
            </a:r>
          </a:p>
          <a:p>
            <a:pPr lvl="1" eaLnBrk="1" hangingPunct="1"/>
            <a:r>
              <a:rPr lang="en-US" altLang="en-US" smtClean="0"/>
              <a:t>Entropy based computations are similar to the GINI index computations</a:t>
            </a:r>
          </a:p>
        </p:txBody>
      </p:sp>
      <p:graphicFrame>
        <p:nvGraphicFramePr>
          <p:cNvPr id="41988" name="Object 4"/>
          <p:cNvGraphicFramePr>
            <a:graphicFrameLocks noChangeAspect="1"/>
          </p:cNvGraphicFramePr>
          <p:nvPr/>
        </p:nvGraphicFramePr>
        <p:xfrm>
          <a:off x="2057400" y="1931988"/>
          <a:ext cx="5803900" cy="615950"/>
        </p:xfrm>
        <a:graphic>
          <a:graphicData uri="http://schemas.openxmlformats.org/presentationml/2006/ole">
            <mc:AlternateContent xmlns:mc="http://schemas.openxmlformats.org/markup-compatibility/2006">
              <mc:Choice xmlns:v="urn:schemas-microsoft-com:vml" Requires="v">
                <p:oleObj spid="_x0000_s62476" name="Equation" r:id="rId4" imgW="4165600" imgH="444500" progId="Equation.3">
                  <p:embed/>
                </p:oleObj>
              </mc:Choice>
              <mc:Fallback>
                <p:oleObj name="Equation" r:id="rId4" imgW="4165600" imgH="444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931988"/>
                        <a:ext cx="5803900" cy="615950"/>
                      </a:xfrm>
                      <a:prstGeom prst="rect">
                        <a:avLst/>
                      </a:prstGeom>
                      <a:solidFill>
                        <a:srgbClr val="FF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728698372"/>
      </p:ext>
    </p:extLst>
  </p:cSld>
  <p:clrMapOvr>
    <a:masterClrMapping/>
  </p:clrMapOvr>
  <p:transition spd="slow" advTm="1045"/>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19100" y="-76200"/>
            <a:ext cx="8229600" cy="1139825"/>
          </a:xfrm>
        </p:spPr>
        <p:txBody>
          <a:bodyPr/>
          <a:lstStyle/>
          <a:p>
            <a:pPr eaLnBrk="1" hangingPunct="1"/>
            <a:r>
              <a:rPr lang="en-US" altLang="en-US" sz="4000" dirty="0" smtClean="0"/>
              <a:t>Entropy</a:t>
            </a:r>
            <a:endParaRPr lang="en-US" altLang="en-US" dirty="0" smtClean="0"/>
          </a:p>
        </p:txBody>
      </p:sp>
      <p:graphicFrame>
        <p:nvGraphicFramePr>
          <p:cNvPr id="44035" name="Object 4"/>
          <p:cNvGraphicFramePr>
            <a:graphicFrameLocks noChangeAspect="1"/>
          </p:cNvGraphicFramePr>
          <p:nvPr/>
        </p:nvGraphicFramePr>
        <p:xfrm>
          <a:off x="2743200" y="796925"/>
          <a:ext cx="5803900" cy="615950"/>
        </p:xfrm>
        <a:graphic>
          <a:graphicData uri="http://schemas.openxmlformats.org/presentationml/2006/ole">
            <mc:AlternateContent xmlns:mc="http://schemas.openxmlformats.org/markup-compatibility/2006">
              <mc:Choice xmlns:v="urn:schemas-microsoft-com:vml" Requires="v">
                <p:oleObj spid="_x0000_s63500" name="Equation" r:id="rId4" imgW="4165600" imgH="444500" progId="Equation.3">
                  <p:embed/>
                </p:oleObj>
              </mc:Choice>
              <mc:Fallback>
                <p:oleObj name="Equation" r:id="rId4" imgW="4165600" imgH="444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796925"/>
                        <a:ext cx="5803900" cy="615950"/>
                      </a:xfrm>
                      <a:prstGeom prst="rect">
                        <a:avLst/>
                      </a:prstGeom>
                      <a:solidFill>
                        <a:srgbClr val="FFFFCC"/>
                      </a:solidFill>
                      <a:ln w="9525">
                        <a:solidFill>
                          <a:schemeClr val="tx1"/>
                        </a:solidFill>
                        <a:miter lim="800000"/>
                        <a:headEnd/>
                        <a:tailEnd/>
                      </a:ln>
                    </p:spPr>
                  </p:pic>
                </p:oleObj>
              </mc:Fallback>
            </mc:AlternateContent>
          </a:graphicData>
        </a:graphic>
      </p:graphicFrame>
      <p:graphicFrame>
        <p:nvGraphicFramePr>
          <p:cNvPr id="3" name="Table 2"/>
          <p:cNvGraphicFramePr>
            <a:graphicFrameLocks noGrp="1"/>
          </p:cNvGraphicFramePr>
          <p:nvPr/>
        </p:nvGraphicFramePr>
        <p:xfrm>
          <a:off x="2590800" y="1716088"/>
          <a:ext cx="3810000" cy="2587785"/>
        </p:xfrm>
        <a:graphic>
          <a:graphicData uri="http://schemas.openxmlformats.org/drawingml/2006/table">
            <a:tbl>
              <a:tblPr/>
              <a:tblGrid>
                <a:gridCol w="952500">
                  <a:extLst>
                    <a:ext uri="{9D8B030D-6E8A-4147-A177-3AD203B41FA5}">
                      <a16:colId xmlns:a16="http://schemas.microsoft.com/office/drawing/2014/main" xmlns="" val="3013972571"/>
                    </a:ext>
                  </a:extLst>
                </a:gridCol>
                <a:gridCol w="952500">
                  <a:extLst>
                    <a:ext uri="{9D8B030D-6E8A-4147-A177-3AD203B41FA5}">
                      <a16:colId xmlns:a16="http://schemas.microsoft.com/office/drawing/2014/main" xmlns="" val="3706912146"/>
                    </a:ext>
                  </a:extLst>
                </a:gridCol>
                <a:gridCol w="952500">
                  <a:extLst>
                    <a:ext uri="{9D8B030D-6E8A-4147-A177-3AD203B41FA5}">
                      <a16:colId xmlns:a16="http://schemas.microsoft.com/office/drawing/2014/main" xmlns="" val="796312491"/>
                    </a:ext>
                  </a:extLst>
                </a:gridCol>
                <a:gridCol w="952500">
                  <a:extLst>
                    <a:ext uri="{9D8B030D-6E8A-4147-A177-3AD203B41FA5}">
                      <a16:colId xmlns:a16="http://schemas.microsoft.com/office/drawing/2014/main" xmlns="" val="2900294889"/>
                    </a:ext>
                  </a:extLst>
                </a:gridCol>
              </a:tblGrid>
              <a:tr h="679916">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Is this person a professional players</a:t>
                      </a:r>
                      <a:endParaRPr kumimoji="0" lang="en-US"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Height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Dexterity</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Fitness</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2657193088"/>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yes</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tall</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good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very 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1541498056"/>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short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bad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unfit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112737009"/>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tall</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bad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1149741142"/>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short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bad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unfit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3108901014"/>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tall</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good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36202634"/>
                  </a:ext>
                </a:extLst>
              </a:tr>
              <a:tr h="193628">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short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good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unfit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2889103940"/>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tall</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bad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very 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3562926818"/>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short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bad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3906392267"/>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yes</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short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good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very 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3534976525"/>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short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bad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very 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2440669457"/>
                  </a:ext>
                </a:extLst>
              </a:tr>
            </a:tbl>
          </a:graphicData>
        </a:graphic>
      </p:graphicFrame>
      <p:sp>
        <p:nvSpPr>
          <p:cNvPr id="44098" name="Text Box 6"/>
          <p:cNvSpPr txBox="1">
            <a:spLocks noChangeArrowheads="1"/>
          </p:cNvSpPr>
          <p:nvPr/>
        </p:nvSpPr>
        <p:spPr bwMode="auto">
          <a:xfrm>
            <a:off x="2209800" y="4572000"/>
            <a:ext cx="4495800" cy="178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50000"/>
              </a:spcBef>
              <a:buClrTx/>
              <a:buSzTx/>
              <a:buFontTx/>
              <a:buNone/>
            </a:pPr>
            <a:r>
              <a:rPr lang="en-US" altLang="en-US" sz="2000" b="1">
                <a:latin typeface="Arial" panose="020B0604020202020204" pitchFamily="34" charset="0"/>
              </a:rPr>
              <a:t>P(yes)   = 2/10 </a:t>
            </a:r>
          </a:p>
          <a:p>
            <a:pPr>
              <a:spcBef>
                <a:spcPct val="50000"/>
              </a:spcBef>
              <a:buClrTx/>
              <a:buSzTx/>
              <a:buFontTx/>
              <a:buNone/>
            </a:pPr>
            <a:r>
              <a:rPr lang="en-US" altLang="en-US" sz="2000" b="1">
                <a:latin typeface="Arial" panose="020B0604020202020204" pitchFamily="34" charset="0"/>
              </a:rPr>
              <a:t>P(no)     = 8/10</a:t>
            </a:r>
          </a:p>
          <a:p>
            <a:pPr>
              <a:spcBef>
                <a:spcPct val="50000"/>
              </a:spcBef>
              <a:buClrTx/>
              <a:buSzTx/>
              <a:buFontTx/>
              <a:buNone/>
            </a:pPr>
            <a:r>
              <a:rPr lang="en-US" altLang="en-US" sz="2000" b="1">
                <a:latin typeface="Arial" panose="020B0604020202020204" pitchFamily="34" charset="0"/>
              </a:rPr>
              <a:t>Entropy = – 0.2 log 0.2</a:t>
            </a:r>
            <a:r>
              <a:rPr lang="en-US" altLang="en-US" sz="2000" b="1" baseline="30000">
                <a:latin typeface="Arial" panose="020B0604020202020204" pitchFamily="34" charset="0"/>
              </a:rPr>
              <a:t> </a:t>
            </a:r>
            <a:r>
              <a:rPr lang="en-US" altLang="en-US" sz="2000" b="1">
                <a:latin typeface="Arial" panose="020B0604020202020204" pitchFamily="34" charset="0"/>
              </a:rPr>
              <a:t>– 0.8 log 0.8 </a:t>
            </a:r>
          </a:p>
          <a:p>
            <a:pPr>
              <a:spcBef>
                <a:spcPct val="50000"/>
              </a:spcBef>
              <a:buClrTx/>
              <a:buSzTx/>
              <a:buFontTx/>
              <a:buNone/>
            </a:pPr>
            <a:r>
              <a:rPr lang="en-US" altLang="en-US" sz="2000" b="1">
                <a:latin typeface="Arial" panose="020B0604020202020204" pitchFamily="34" charset="0"/>
              </a:rPr>
              <a:t>               = 0.722 </a:t>
            </a:r>
          </a:p>
        </p:txBody>
      </p:sp>
    </p:spTree>
    <p:extLst>
      <p:ext uri="{BB962C8B-B14F-4D97-AF65-F5344CB8AC3E}">
        <p14:creationId xmlns:p14="http://schemas.microsoft.com/office/powerpoint/2010/main" val="2983353563"/>
      </p:ext>
    </p:extLst>
  </p:cSld>
  <p:clrMapOvr>
    <a:masterClrMapping/>
  </p:clrMapOvr>
  <p:transition spd="slow" advTm="356"/>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76200"/>
            <a:ext cx="8229600" cy="1139825"/>
          </a:xfrm>
        </p:spPr>
        <p:txBody>
          <a:bodyPr/>
          <a:lstStyle/>
          <a:p>
            <a:pPr eaLnBrk="1" hangingPunct="1"/>
            <a:r>
              <a:rPr lang="en-US" altLang="en-US" sz="4000" dirty="0" smtClean="0"/>
              <a:t>Information gain</a:t>
            </a:r>
            <a:endParaRPr lang="en-US" altLang="en-US" dirty="0" smtClean="0"/>
          </a:p>
        </p:txBody>
      </p:sp>
      <p:sp>
        <p:nvSpPr>
          <p:cNvPr id="46083" name="Rectangle 3"/>
          <p:cNvSpPr>
            <a:spLocks noGrp="1" noChangeArrowheads="1"/>
          </p:cNvSpPr>
          <p:nvPr>
            <p:ph type="body" sz="half" idx="1"/>
          </p:nvPr>
        </p:nvSpPr>
        <p:spPr>
          <a:xfrm>
            <a:off x="381000" y="1447800"/>
            <a:ext cx="8382000" cy="4953000"/>
          </a:xfrm>
        </p:spPr>
        <p:txBody>
          <a:bodyPr/>
          <a:lstStyle/>
          <a:p>
            <a:pPr eaLnBrk="1" hangingPunct="1"/>
            <a:r>
              <a:rPr lang="en-US" altLang="en-US" sz="2400" dirty="0" smtClean="0"/>
              <a:t>Information Gain: </a:t>
            </a:r>
          </a:p>
          <a:p>
            <a:pPr lvl="1" eaLnBrk="1" hangingPunct="1"/>
            <a:endParaRPr lang="en-US" altLang="en-US" sz="2000" dirty="0" smtClean="0"/>
          </a:p>
          <a:p>
            <a:pPr marL="1146175" lvl="2" eaLnBrk="1" hangingPunct="1">
              <a:buFont typeface="Wingdings" panose="05000000000000000000" pitchFamily="2" charset="2"/>
              <a:buNone/>
            </a:pPr>
            <a:endParaRPr lang="en-US" altLang="en-US" sz="1800" dirty="0" smtClean="0"/>
          </a:p>
          <a:p>
            <a:pPr marL="1146175" lvl="2" eaLnBrk="1" hangingPunct="1">
              <a:buFont typeface="Wingdings" panose="05000000000000000000" pitchFamily="2" charset="2"/>
              <a:buNone/>
            </a:pPr>
            <a:endParaRPr lang="en-US" altLang="en-US" sz="1800" dirty="0" smtClean="0"/>
          </a:p>
          <a:p>
            <a:pPr marL="1146175" lvl="2" eaLnBrk="1" hangingPunct="1">
              <a:buFont typeface="Wingdings" panose="05000000000000000000" pitchFamily="2" charset="2"/>
              <a:buNone/>
            </a:pPr>
            <a:r>
              <a:rPr lang="en-US" altLang="en-US" sz="1800" dirty="0" smtClean="0"/>
              <a:t>		Parent Node, p is split into k partitions;</a:t>
            </a:r>
          </a:p>
          <a:p>
            <a:pPr marL="1146175" lvl="2" eaLnBrk="1" hangingPunct="1">
              <a:buFont typeface="Wingdings" panose="05000000000000000000" pitchFamily="2" charset="2"/>
              <a:buNone/>
            </a:pPr>
            <a:r>
              <a:rPr lang="en-US" altLang="en-US" sz="1800" dirty="0" smtClean="0"/>
              <a:t>           k is the number of feature values</a:t>
            </a:r>
          </a:p>
          <a:p>
            <a:pPr marL="1146175" lvl="2" eaLnBrk="1" hangingPunct="1">
              <a:buFont typeface="Wingdings" panose="05000000000000000000" pitchFamily="2" charset="2"/>
              <a:buNone/>
            </a:pPr>
            <a:r>
              <a:rPr lang="en-US" altLang="en-US" sz="1800" dirty="0" smtClean="0"/>
              <a:t>		</a:t>
            </a:r>
            <a:r>
              <a:rPr lang="en-US" altLang="en-US" sz="1800" dirty="0" err="1" smtClean="0"/>
              <a:t>n</a:t>
            </a:r>
            <a:r>
              <a:rPr lang="en-US" altLang="en-US" sz="1800" baseline="-25000" dirty="0" err="1" smtClean="0"/>
              <a:t>i</a:t>
            </a:r>
            <a:r>
              <a:rPr lang="en-US" altLang="en-US" sz="1800" dirty="0" smtClean="0"/>
              <a:t> is number of subjects in partition </a:t>
            </a:r>
            <a:r>
              <a:rPr lang="en-US" altLang="en-US" sz="1800" dirty="0" err="1" smtClean="0"/>
              <a:t>i</a:t>
            </a:r>
            <a:endParaRPr lang="en-US" altLang="en-US" sz="1800" dirty="0" smtClean="0"/>
          </a:p>
          <a:p>
            <a:pPr lvl="1" eaLnBrk="1" hangingPunct="1"/>
            <a:r>
              <a:rPr lang="en-US" altLang="en-US" sz="2000" dirty="0" smtClean="0"/>
              <a:t>Measures Reduction in Entropy achieved because of the split. Choose the split that achieves most reduction (maximizes GAIN)</a:t>
            </a:r>
          </a:p>
          <a:p>
            <a:pPr lvl="1" eaLnBrk="1" hangingPunct="1"/>
            <a:r>
              <a:rPr lang="en-US" altLang="en-US" sz="2000" dirty="0" smtClean="0"/>
              <a:t>Used in ID3 and C4.5</a:t>
            </a:r>
          </a:p>
          <a:p>
            <a:pPr lvl="1" eaLnBrk="1" hangingPunct="1"/>
            <a:r>
              <a:rPr lang="en-US" altLang="en-US" sz="2000" dirty="0" smtClean="0"/>
              <a:t>Disadvantage: Tends to prefer splits that result in large number of partitions, each being small but pure.</a:t>
            </a:r>
          </a:p>
        </p:txBody>
      </p:sp>
      <p:graphicFrame>
        <p:nvGraphicFramePr>
          <p:cNvPr id="46084" name="Object 4"/>
          <p:cNvGraphicFramePr>
            <a:graphicFrameLocks noChangeAspect="1"/>
          </p:cNvGraphicFramePr>
          <p:nvPr/>
        </p:nvGraphicFramePr>
        <p:xfrm>
          <a:off x="1752600" y="1905000"/>
          <a:ext cx="6189663" cy="966788"/>
        </p:xfrm>
        <a:graphic>
          <a:graphicData uri="http://schemas.openxmlformats.org/presentationml/2006/ole">
            <mc:AlternateContent xmlns:mc="http://schemas.openxmlformats.org/markup-compatibility/2006">
              <mc:Choice xmlns:v="urn:schemas-microsoft-com:vml" Requires="v">
                <p:oleObj spid="_x0000_s64524" name="Equation" r:id="rId4" imgW="5041900" imgH="787400" progId="Equation.3">
                  <p:embed/>
                </p:oleObj>
              </mc:Choice>
              <mc:Fallback>
                <p:oleObj name="Equation" r:id="rId4" imgW="5041900" imgH="787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905000"/>
                        <a:ext cx="6189663" cy="966788"/>
                      </a:xfrm>
                      <a:prstGeom prst="rect">
                        <a:avLst/>
                      </a:prstGeom>
                      <a:solidFill>
                        <a:srgbClr val="FF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2770141118"/>
      </p:ext>
    </p:extLst>
  </p:cSld>
  <p:clrMapOvr>
    <a:masterClrMapping/>
  </p:clrMapOvr>
  <p:transition spd="slow" advTm="347"/>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sz="4000" smtClean="0"/>
              <a:t>Information gain</a:t>
            </a:r>
            <a:endParaRPr lang="en-US" altLang="en-US" smtClean="0"/>
          </a:p>
        </p:txBody>
      </p:sp>
      <p:graphicFrame>
        <p:nvGraphicFramePr>
          <p:cNvPr id="48131" name="Object 4"/>
          <p:cNvGraphicFramePr>
            <a:graphicFrameLocks noChangeAspect="1"/>
          </p:cNvGraphicFramePr>
          <p:nvPr/>
        </p:nvGraphicFramePr>
        <p:xfrm>
          <a:off x="4208463" y="671513"/>
          <a:ext cx="4724400" cy="736600"/>
        </p:xfrm>
        <a:graphic>
          <a:graphicData uri="http://schemas.openxmlformats.org/presentationml/2006/ole">
            <mc:AlternateContent xmlns:mc="http://schemas.openxmlformats.org/markup-compatibility/2006">
              <mc:Choice xmlns:v="urn:schemas-microsoft-com:vml" Requires="v">
                <p:oleObj spid="_x0000_s65548" name="Equation" r:id="rId4" imgW="5041900" imgH="787400" progId="Equation.3">
                  <p:embed/>
                </p:oleObj>
              </mc:Choice>
              <mc:Fallback>
                <p:oleObj name="Equation" r:id="rId4" imgW="5041900" imgH="787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8463" y="671513"/>
                        <a:ext cx="4724400" cy="736600"/>
                      </a:xfrm>
                      <a:prstGeom prst="rect">
                        <a:avLst/>
                      </a:prstGeom>
                      <a:solidFill>
                        <a:srgbClr val="FFFFCC"/>
                      </a:solidFill>
                      <a:ln w="9525">
                        <a:solidFill>
                          <a:schemeClr val="tx1"/>
                        </a:solidFill>
                        <a:miter lim="800000"/>
                        <a:headEnd/>
                        <a:tailEnd/>
                      </a:ln>
                    </p:spPr>
                  </p:pic>
                </p:oleObj>
              </mc:Fallback>
            </mc:AlternateContent>
          </a:graphicData>
        </a:graphic>
      </p:graphicFrame>
      <p:graphicFrame>
        <p:nvGraphicFramePr>
          <p:cNvPr id="6" name="Table 5"/>
          <p:cNvGraphicFramePr>
            <a:graphicFrameLocks noGrp="1"/>
          </p:cNvGraphicFramePr>
          <p:nvPr/>
        </p:nvGraphicFramePr>
        <p:xfrm>
          <a:off x="381000" y="1454150"/>
          <a:ext cx="3810000" cy="2584610"/>
        </p:xfrm>
        <a:graphic>
          <a:graphicData uri="http://schemas.openxmlformats.org/drawingml/2006/table">
            <a:tbl>
              <a:tblPr/>
              <a:tblGrid>
                <a:gridCol w="952500">
                  <a:extLst>
                    <a:ext uri="{9D8B030D-6E8A-4147-A177-3AD203B41FA5}">
                      <a16:colId xmlns:a16="http://schemas.microsoft.com/office/drawing/2014/main" xmlns="" val="1391995239"/>
                    </a:ext>
                  </a:extLst>
                </a:gridCol>
                <a:gridCol w="952500">
                  <a:extLst>
                    <a:ext uri="{9D8B030D-6E8A-4147-A177-3AD203B41FA5}">
                      <a16:colId xmlns:a16="http://schemas.microsoft.com/office/drawing/2014/main" xmlns="" val="4136207359"/>
                    </a:ext>
                  </a:extLst>
                </a:gridCol>
                <a:gridCol w="952500">
                  <a:extLst>
                    <a:ext uri="{9D8B030D-6E8A-4147-A177-3AD203B41FA5}">
                      <a16:colId xmlns:a16="http://schemas.microsoft.com/office/drawing/2014/main" xmlns="" val="2306231324"/>
                    </a:ext>
                  </a:extLst>
                </a:gridCol>
                <a:gridCol w="952500">
                  <a:extLst>
                    <a:ext uri="{9D8B030D-6E8A-4147-A177-3AD203B41FA5}">
                      <a16:colId xmlns:a16="http://schemas.microsoft.com/office/drawing/2014/main" xmlns="" val="1952950475"/>
                    </a:ext>
                  </a:extLst>
                </a:gridCol>
              </a:tblGrid>
              <a:tr h="679916">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Is this person a professional players</a:t>
                      </a:r>
                      <a:endParaRPr kumimoji="0" lang="en-US"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Height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Dexterity</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Fitness</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2262874267"/>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yes</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tall</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good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very 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2838035206"/>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short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bad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unfit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3722154902"/>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tall</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bad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3393331860"/>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short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bad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unfit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1942440671"/>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tall</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good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702437946"/>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short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good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unfit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54594520"/>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tall</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bad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very 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997833731"/>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short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bad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3998074115"/>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yes</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short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good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very 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60628736"/>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short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bad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very 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3650237622"/>
                  </a:ext>
                </a:extLst>
              </a:tr>
            </a:tbl>
          </a:graphicData>
        </a:graphic>
      </p:graphicFrame>
      <p:sp>
        <p:nvSpPr>
          <p:cNvPr id="48194" name="Text Box 6"/>
          <p:cNvSpPr txBox="1">
            <a:spLocks noChangeArrowheads="1"/>
          </p:cNvSpPr>
          <p:nvPr/>
        </p:nvSpPr>
        <p:spPr bwMode="auto">
          <a:xfrm>
            <a:off x="4343400" y="1811338"/>
            <a:ext cx="50292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50000"/>
              </a:spcBef>
              <a:buClrTx/>
              <a:buSzTx/>
              <a:buFontTx/>
              <a:buNone/>
            </a:pPr>
            <a:r>
              <a:rPr lang="en-US" altLang="en-US" sz="1800">
                <a:latin typeface="Arial" panose="020B0604020202020204" pitchFamily="34" charset="0"/>
              </a:rPr>
              <a:t>P(yes) = 2/10      P(no) = 8/10</a:t>
            </a:r>
          </a:p>
          <a:p>
            <a:pPr>
              <a:spcBef>
                <a:spcPct val="50000"/>
              </a:spcBef>
              <a:buClrTx/>
              <a:buSzTx/>
              <a:buFontTx/>
              <a:buNone/>
            </a:pPr>
            <a:r>
              <a:rPr lang="en-US" altLang="en-US" sz="1800">
                <a:latin typeface="Arial" panose="020B0604020202020204" pitchFamily="34" charset="0"/>
              </a:rPr>
              <a:t>Entropy = – 2/10 log 2/10</a:t>
            </a:r>
            <a:r>
              <a:rPr lang="en-US" altLang="en-US" sz="1800" baseline="30000">
                <a:latin typeface="Arial" panose="020B0604020202020204" pitchFamily="34" charset="0"/>
              </a:rPr>
              <a:t> </a:t>
            </a:r>
            <a:r>
              <a:rPr lang="en-US" altLang="en-US" sz="1800">
                <a:latin typeface="Arial" panose="020B0604020202020204" pitchFamily="34" charset="0"/>
              </a:rPr>
              <a:t>– 8/10 log 8/10</a:t>
            </a:r>
          </a:p>
          <a:p>
            <a:pPr>
              <a:spcBef>
                <a:spcPct val="50000"/>
              </a:spcBef>
              <a:buClrTx/>
              <a:buSzTx/>
              <a:buFontTx/>
              <a:buNone/>
            </a:pPr>
            <a:r>
              <a:rPr lang="en-US" altLang="en-US" sz="1800">
                <a:latin typeface="Arial" panose="020B0604020202020204" pitchFamily="34" charset="0"/>
              </a:rPr>
              <a:t>             = 0.722 </a:t>
            </a:r>
          </a:p>
        </p:txBody>
      </p:sp>
      <p:sp>
        <p:nvSpPr>
          <p:cNvPr id="28739" name="Text Box 6"/>
          <p:cNvSpPr txBox="1">
            <a:spLocks noChangeArrowheads="1"/>
          </p:cNvSpPr>
          <p:nvPr/>
        </p:nvSpPr>
        <p:spPr bwMode="auto">
          <a:xfrm>
            <a:off x="2581275" y="4635500"/>
            <a:ext cx="56626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50000"/>
              </a:spcBef>
              <a:buClrTx/>
              <a:buSzTx/>
              <a:buFontTx/>
              <a:buNone/>
            </a:pPr>
            <a:r>
              <a:rPr lang="en-US" altLang="en-US" sz="1800">
                <a:latin typeface="Arial" panose="020B0604020202020204" pitchFamily="34" charset="0"/>
              </a:rPr>
              <a:t>Entropy (H</a:t>
            </a:r>
            <a:r>
              <a:rPr lang="en-US" altLang="en-US" sz="1800" baseline="-25000">
                <a:latin typeface="Arial" panose="020B0604020202020204" pitchFamily="34" charset="0"/>
              </a:rPr>
              <a:t>tall</a:t>
            </a:r>
            <a:r>
              <a:rPr lang="en-US" altLang="en-US" sz="1800">
                <a:latin typeface="Arial" panose="020B0604020202020204" pitchFamily="34" charset="0"/>
              </a:rPr>
              <a:t>) = – 1/4 log 1/4</a:t>
            </a:r>
            <a:r>
              <a:rPr lang="en-US" altLang="en-US" sz="1800" baseline="30000">
                <a:latin typeface="Arial" panose="020B0604020202020204" pitchFamily="34" charset="0"/>
              </a:rPr>
              <a:t> </a:t>
            </a:r>
            <a:r>
              <a:rPr lang="en-US" altLang="en-US" sz="1800">
                <a:latin typeface="Arial" panose="020B0604020202020204" pitchFamily="34" charset="0"/>
              </a:rPr>
              <a:t>– 3/4 log 3/4  = 0.811 </a:t>
            </a:r>
          </a:p>
        </p:txBody>
      </p:sp>
      <p:graphicFrame>
        <p:nvGraphicFramePr>
          <p:cNvPr id="3" name="Table 2"/>
          <p:cNvGraphicFramePr>
            <a:graphicFrameLocks noGrp="1"/>
          </p:cNvGraphicFramePr>
          <p:nvPr/>
        </p:nvGraphicFramePr>
        <p:xfrm>
          <a:off x="366713" y="4114800"/>
          <a:ext cx="2224087" cy="1106582"/>
        </p:xfrm>
        <a:graphic>
          <a:graphicData uri="http://schemas.openxmlformats.org/drawingml/2006/table">
            <a:tbl>
              <a:tblPr/>
              <a:tblGrid>
                <a:gridCol w="1487487">
                  <a:extLst>
                    <a:ext uri="{9D8B030D-6E8A-4147-A177-3AD203B41FA5}">
                      <a16:colId xmlns:a16="http://schemas.microsoft.com/office/drawing/2014/main" xmlns="" val="2434510246"/>
                    </a:ext>
                  </a:extLst>
                </a:gridCol>
                <a:gridCol w="736600">
                  <a:extLst>
                    <a:ext uri="{9D8B030D-6E8A-4147-A177-3AD203B41FA5}">
                      <a16:colId xmlns:a16="http://schemas.microsoft.com/office/drawing/2014/main" xmlns="" val="2499843097"/>
                    </a:ext>
                  </a:extLst>
                </a:gridCol>
              </a:tblGrid>
              <a:tr h="34470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Is this person a professional players</a:t>
                      </a:r>
                      <a:endParaRPr kumimoji="0" lang="en-US"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18"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Height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18"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1291833778"/>
                  </a:ext>
                </a:extLst>
              </a:tr>
              <a:tr h="190446">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yes</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18"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tall</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18"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545597713"/>
                  </a:ext>
                </a:extLst>
              </a:tr>
              <a:tr h="190446">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18"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tall</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18"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2824281532"/>
                  </a:ext>
                </a:extLst>
              </a:tr>
              <a:tr h="190446">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18"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tall</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18"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3573318641"/>
                  </a:ext>
                </a:extLst>
              </a:tr>
              <a:tr h="190446">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18"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tall</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18"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2143648105"/>
                  </a:ext>
                </a:extLst>
              </a:tr>
            </a:tbl>
          </a:graphicData>
        </a:graphic>
      </p:graphicFrame>
      <p:sp>
        <p:nvSpPr>
          <p:cNvPr id="28760" name="Text Box 6"/>
          <p:cNvSpPr txBox="1">
            <a:spLocks noChangeArrowheads="1"/>
          </p:cNvSpPr>
          <p:nvPr/>
        </p:nvSpPr>
        <p:spPr bwMode="auto">
          <a:xfrm>
            <a:off x="2581275" y="5526088"/>
            <a:ext cx="566261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50000"/>
              </a:spcBef>
              <a:buClrTx/>
              <a:buSzTx/>
              <a:buFontTx/>
              <a:buNone/>
            </a:pPr>
            <a:r>
              <a:rPr lang="en-US" altLang="en-US" sz="1800">
                <a:latin typeface="Arial" panose="020B0604020202020204" pitchFamily="34" charset="0"/>
              </a:rPr>
              <a:t>Entropy (H</a:t>
            </a:r>
            <a:r>
              <a:rPr lang="en-US" altLang="en-US" sz="1800" baseline="-25000">
                <a:latin typeface="Arial" panose="020B0604020202020204" pitchFamily="34" charset="0"/>
              </a:rPr>
              <a:t>short</a:t>
            </a:r>
            <a:r>
              <a:rPr lang="en-US" altLang="en-US" sz="1800">
                <a:latin typeface="Arial" panose="020B0604020202020204" pitchFamily="34" charset="0"/>
              </a:rPr>
              <a:t>) = – 1/6 log 1/6</a:t>
            </a:r>
            <a:r>
              <a:rPr lang="en-US" altLang="en-US" sz="1800" baseline="30000">
                <a:latin typeface="Arial" panose="020B0604020202020204" pitchFamily="34" charset="0"/>
              </a:rPr>
              <a:t> </a:t>
            </a:r>
            <a:r>
              <a:rPr lang="en-US" altLang="en-US" sz="1800">
                <a:latin typeface="Arial" panose="020B0604020202020204" pitchFamily="34" charset="0"/>
              </a:rPr>
              <a:t>– 1/6 log 1/6  = 0.650 </a:t>
            </a:r>
          </a:p>
        </p:txBody>
      </p:sp>
      <p:graphicFrame>
        <p:nvGraphicFramePr>
          <p:cNvPr id="5" name="Table 4"/>
          <p:cNvGraphicFramePr>
            <a:graphicFrameLocks noGrp="1"/>
          </p:cNvGraphicFramePr>
          <p:nvPr/>
        </p:nvGraphicFramePr>
        <p:xfrm>
          <a:off x="366713" y="5297488"/>
          <a:ext cx="2224087" cy="1487561"/>
        </p:xfrm>
        <a:graphic>
          <a:graphicData uri="http://schemas.openxmlformats.org/drawingml/2006/table">
            <a:tbl>
              <a:tblPr/>
              <a:tblGrid>
                <a:gridCol w="1552575">
                  <a:extLst>
                    <a:ext uri="{9D8B030D-6E8A-4147-A177-3AD203B41FA5}">
                      <a16:colId xmlns:a16="http://schemas.microsoft.com/office/drawing/2014/main" xmlns="" val="1589568801"/>
                    </a:ext>
                  </a:extLst>
                </a:gridCol>
                <a:gridCol w="671512">
                  <a:extLst>
                    <a:ext uri="{9D8B030D-6E8A-4147-A177-3AD203B41FA5}">
                      <a16:colId xmlns:a16="http://schemas.microsoft.com/office/drawing/2014/main" xmlns="" val="1214377423"/>
                    </a:ext>
                  </a:extLst>
                </a:gridCol>
              </a:tblGrid>
              <a:tr h="344730">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Is this person a professional players</a:t>
                      </a:r>
                      <a:endParaRPr kumimoji="0" lang="en-US"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Height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2780122117"/>
                  </a:ext>
                </a:extLst>
              </a:tr>
              <a:tr h="190460">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short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570523138"/>
                  </a:ext>
                </a:extLst>
              </a:tr>
              <a:tr h="190460">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short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4002172062"/>
                  </a:ext>
                </a:extLst>
              </a:tr>
              <a:tr h="190460">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short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1035872561"/>
                  </a:ext>
                </a:extLst>
              </a:tr>
              <a:tr h="190460">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short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1221990388"/>
                  </a:ext>
                </a:extLst>
              </a:tr>
              <a:tr h="190460">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yes</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short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1651960103"/>
                  </a:ext>
                </a:extLst>
              </a:tr>
              <a:tr h="190460">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short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1"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1596683935"/>
                  </a:ext>
                </a:extLst>
              </a:tr>
            </a:tbl>
          </a:graphicData>
        </a:graphic>
      </p:graphicFrame>
      <p:sp>
        <p:nvSpPr>
          <p:cNvPr id="28787" name="Text Box 6"/>
          <p:cNvSpPr txBox="1">
            <a:spLocks noChangeArrowheads="1"/>
          </p:cNvSpPr>
          <p:nvPr/>
        </p:nvSpPr>
        <p:spPr bwMode="auto">
          <a:xfrm>
            <a:off x="2667000" y="6319838"/>
            <a:ext cx="60960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50000"/>
              </a:spcBef>
              <a:buClrTx/>
              <a:buSzTx/>
              <a:buFontTx/>
              <a:buNone/>
            </a:pPr>
            <a:r>
              <a:rPr lang="en-US" altLang="en-US" sz="1800">
                <a:latin typeface="Arial" panose="020B0604020202020204" pitchFamily="34" charset="0"/>
              </a:rPr>
              <a:t>Gain(Height) = Entropy - 4/10* 0.811-6/10*0.650=0.0076</a:t>
            </a:r>
          </a:p>
        </p:txBody>
      </p:sp>
    </p:spTree>
    <p:extLst>
      <p:ext uri="{BB962C8B-B14F-4D97-AF65-F5344CB8AC3E}">
        <p14:creationId xmlns:p14="http://schemas.microsoft.com/office/powerpoint/2010/main" val="1244167812"/>
      </p:ext>
    </p:extLst>
  </p:cSld>
  <p:clrMapOvr>
    <a:masterClrMapping/>
  </p:clrMapOvr>
  <p:transition spd="slow" advTm="35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7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76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7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39" grpId="0"/>
      <p:bldP spid="28760" grpId="0"/>
      <p:bldP spid="2878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76200"/>
            <a:ext cx="8229600" cy="1139825"/>
          </a:xfrm>
        </p:spPr>
        <p:txBody>
          <a:bodyPr/>
          <a:lstStyle/>
          <a:p>
            <a:pPr eaLnBrk="1" hangingPunct="1"/>
            <a:r>
              <a:rPr lang="en-US" altLang="en-US" sz="4000" dirty="0" smtClean="0"/>
              <a:t>Information gain</a:t>
            </a:r>
            <a:endParaRPr lang="en-US" altLang="en-US" dirty="0" smtClean="0"/>
          </a:p>
        </p:txBody>
      </p:sp>
      <p:graphicFrame>
        <p:nvGraphicFramePr>
          <p:cNvPr id="50179" name="Object 4"/>
          <p:cNvGraphicFramePr>
            <a:graphicFrameLocks noChangeAspect="1"/>
          </p:cNvGraphicFramePr>
          <p:nvPr/>
        </p:nvGraphicFramePr>
        <p:xfrm>
          <a:off x="4208463" y="671513"/>
          <a:ext cx="4724400" cy="736600"/>
        </p:xfrm>
        <a:graphic>
          <a:graphicData uri="http://schemas.openxmlformats.org/presentationml/2006/ole">
            <mc:AlternateContent xmlns:mc="http://schemas.openxmlformats.org/markup-compatibility/2006">
              <mc:Choice xmlns:v="urn:schemas-microsoft-com:vml" Requires="v">
                <p:oleObj spid="_x0000_s66572" name="Equation" r:id="rId4" imgW="5041900" imgH="787400" progId="Equation.3">
                  <p:embed/>
                </p:oleObj>
              </mc:Choice>
              <mc:Fallback>
                <p:oleObj name="Equation" r:id="rId4" imgW="5041900" imgH="787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8463" y="671513"/>
                        <a:ext cx="4724400" cy="736600"/>
                      </a:xfrm>
                      <a:prstGeom prst="rect">
                        <a:avLst/>
                      </a:prstGeom>
                      <a:solidFill>
                        <a:srgbClr val="FFFFCC"/>
                      </a:solidFill>
                      <a:ln w="9525">
                        <a:solidFill>
                          <a:schemeClr val="tx1"/>
                        </a:solidFill>
                        <a:miter lim="800000"/>
                        <a:headEnd/>
                        <a:tailEnd/>
                      </a:ln>
                    </p:spPr>
                  </p:pic>
                </p:oleObj>
              </mc:Fallback>
            </mc:AlternateContent>
          </a:graphicData>
        </a:graphic>
      </p:graphicFrame>
      <p:graphicFrame>
        <p:nvGraphicFramePr>
          <p:cNvPr id="6" name="Table 5"/>
          <p:cNvGraphicFramePr>
            <a:graphicFrameLocks noGrp="1"/>
          </p:cNvGraphicFramePr>
          <p:nvPr/>
        </p:nvGraphicFramePr>
        <p:xfrm>
          <a:off x="381000" y="1454150"/>
          <a:ext cx="3810000" cy="2584610"/>
        </p:xfrm>
        <a:graphic>
          <a:graphicData uri="http://schemas.openxmlformats.org/drawingml/2006/table">
            <a:tbl>
              <a:tblPr/>
              <a:tblGrid>
                <a:gridCol w="952500">
                  <a:extLst>
                    <a:ext uri="{9D8B030D-6E8A-4147-A177-3AD203B41FA5}">
                      <a16:colId xmlns:a16="http://schemas.microsoft.com/office/drawing/2014/main" xmlns="" val="1176651819"/>
                    </a:ext>
                  </a:extLst>
                </a:gridCol>
                <a:gridCol w="952500">
                  <a:extLst>
                    <a:ext uri="{9D8B030D-6E8A-4147-A177-3AD203B41FA5}">
                      <a16:colId xmlns:a16="http://schemas.microsoft.com/office/drawing/2014/main" xmlns="" val="3654398479"/>
                    </a:ext>
                  </a:extLst>
                </a:gridCol>
                <a:gridCol w="952500">
                  <a:extLst>
                    <a:ext uri="{9D8B030D-6E8A-4147-A177-3AD203B41FA5}">
                      <a16:colId xmlns:a16="http://schemas.microsoft.com/office/drawing/2014/main" xmlns="" val="3235247770"/>
                    </a:ext>
                  </a:extLst>
                </a:gridCol>
                <a:gridCol w="952500">
                  <a:extLst>
                    <a:ext uri="{9D8B030D-6E8A-4147-A177-3AD203B41FA5}">
                      <a16:colId xmlns:a16="http://schemas.microsoft.com/office/drawing/2014/main" xmlns="" val="1136192075"/>
                    </a:ext>
                  </a:extLst>
                </a:gridCol>
              </a:tblGrid>
              <a:tr h="679916">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Is this person a professional players</a:t>
                      </a:r>
                      <a:endParaRPr kumimoji="0" lang="en-US"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Height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Dexterity</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Fitness</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1590770178"/>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yes</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tall</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good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very 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3265509389"/>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short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bad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unfit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2952386640"/>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tall</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bad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3576600453"/>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short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bad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unfit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3872896456"/>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tall</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good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1116828161"/>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short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good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unfit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2242404108"/>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tall</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bad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very 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2564602549"/>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short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bad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4167725719"/>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yes</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short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good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very 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876371218"/>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short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bad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very 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1293989809"/>
                  </a:ext>
                </a:extLst>
              </a:tr>
            </a:tbl>
          </a:graphicData>
        </a:graphic>
      </p:graphicFrame>
      <p:sp>
        <p:nvSpPr>
          <p:cNvPr id="50242" name="Text Box 6"/>
          <p:cNvSpPr txBox="1">
            <a:spLocks noChangeArrowheads="1"/>
          </p:cNvSpPr>
          <p:nvPr/>
        </p:nvSpPr>
        <p:spPr bwMode="auto">
          <a:xfrm>
            <a:off x="1905000" y="4267200"/>
            <a:ext cx="5715000"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50000"/>
              </a:spcBef>
              <a:buClrTx/>
              <a:buSzTx/>
              <a:buFontTx/>
              <a:buNone/>
            </a:pPr>
            <a:r>
              <a:rPr lang="en-US" altLang="en-US" sz="1800">
                <a:latin typeface="Arial" panose="020B0604020202020204" pitchFamily="34" charset="0"/>
              </a:rPr>
              <a:t>P(yes) = 2/10      P(no) = 8/10</a:t>
            </a:r>
          </a:p>
          <a:p>
            <a:pPr>
              <a:spcBef>
                <a:spcPct val="50000"/>
              </a:spcBef>
              <a:buClrTx/>
              <a:buSzTx/>
              <a:buFontTx/>
              <a:buNone/>
            </a:pPr>
            <a:r>
              <a:rPr lang="en-US" altLang="en-US" sz="1800">
                <a:latin typeface="Arial" panose="020B0604020202020204" pitchFamily="34" charset="0"/>
              </a:rPr>
              <a:t>Entropy = – 2/10 log 2/10</a:t>
            </a:r>
            <a:r>
              <a:rPr lang="en-US" altLang="en-US" sz="1800" baseline="30000">
                <a:latin typeface="Arial" panose="020B0604020202020204" pitchFamily="34" charset="0"/>
              </a:rPr>
              <a:t> </a:t>
            </a:r>
            <a:r>
              <a:rPr lang="en-US" altLang="en-US" sz="1800">
                <a:latin typeface="Arial" panose="020B0604020202020204" pitchFamily="34" charset="0"/>
              </a:rPr>
              <a:t>– 8/10 log 8/10 = 0.722 </a:t>
            </a:r>
          </a:p>
        </p:txBody>
      </p:sp>
      <p:sp>
        <p:nvSpPr>
          <p:cNvPr id="50243" name="Text Box 6"/>
          <p:cNvSpPr txBox="1">
            <a:spLocks noChangeArrowheads="1"/>
          </p:cNvSpPr>
          <p:nvPr/>
        </p:nvSpPr>
        <p:spPr bwMode="auto">
          <a:xfrm>
            <a:off x="1828800" y="5181600"/>
            <a:ext cx="6096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50000"/>
              </a:spcBef>
              <a:buClrTx/>
              <a:buSzTx/>
              <a:buFontTx/>
              <a:buNone/>
            </a:pPr>
            <a:r>
              <a:rPr lang="en-US" altLang="en-US" sz="1800">
                <a:latin typeface="Arial" panose="020B0604020202020204" pitchFamily="34" charset="0"/>
              </a:rPr>
              <a:t>Gain(Height) = Entropy - 4/10* 0.811-6/10*0.650=0.0076</a:t>
            </a:r>
          </a:p>
        </p:txBody>
      </p:sp>
      <p:sp>
        <p:nvSpPr>
          <p:cNvPr id="29764" name="Text Box 6"/>
          <p:cNvSpPr txBox="1">
            <a:spLocks noChangeArrowheads="1"/>
          </p:cNvSpPr>
          <p:nvPr/>
        </p:nvSpPr>
        <p:spPr bwMode="auto">
          <a:xfrm>
            <a:off x="1828800" y="5638800"/>
            <a:ext cx="6858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50000"/>
              </a:spcBef>
              <a:buClrTx/>
              <a:buSzTx/>
              <a:buFontTx/>
              <a:buNone/>
            </a:pPr>
            <a:r>
              <a:rPr lang="en-US" altLang="en-US" sz="1800">
                <a:latin typeface="Arial" panose="020B0604020202020204" pitchFamily="34" charset="0"/>
              </a:rPr>
              <a:t>Gain(dexterity) = 0.322</a:t>
            </a:r>
          </a:p>
        </p:txBody>
      </p:sp>
      <p:sp>
        <p:nvSpPr>
          <p:cNvPr id="29765" name="Text Box 6"/>
          <p:cNvSpPr txBox="1">
            <a:spLocks noChangeArrowheads="1"/>
          </p:cNvSpPr>
          <p:nvPr/>
        </p:nvSpPr>
        <p:spPr bwMode="auto">
          <a:xfrm>
            <a:off x="1828800" y="6096000"/>
            <a:ext cx="6096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a:spcBef>
                <a:spcPct val="50000"/>
              </a:spcBef>
              <a:buClrTx/>
              <a:buSzTx/>
              <a:buFontTx/>
              <a:buNone/>
            </a:pPr>
            <a:r>
              <a:rPr lang="en-US" altLang="en-US" sz="1800">
                <a:latin typeface="Arial" panose="020B0604020202020204" pitchFamily="34" charset="0"/>
              </a:rPr>
              <a:t>Gain(fitness) = 0.322</a:t>
            </a:r>
          </a:p>
        </p:txBody>
      </p:sp>
    </p:spTree>
    <p:extLst>
      <p:ext uri="{BB962C8B-B14F-4D97-AF65-F5344CB8AC3E}">
        <p14:creationId xmlns:p14="http://schemas.microsoft.com/office/powerpoint/2010/main" val="2214812971"/>
      </p:ext>
    </p:extLst>
  </p:cSld>
  <p:clrMapOvr>
    <a:masterClrMapping/>
  </p:clrMapOvr>
  <p:transition spd="slow" advTm="43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7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64" grpId="0"/>
      <p:bldP spid="2976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306388" y="187325"/>
          <a:ext cx="3810000" cy="2584610"/>
        </p:xfrm>
        <a:graphic>
          <a:graphicData uri="http://schemas.openxmlformats.org/drawingml/2006/table">
            <a:tbl>
              <a:tblPr/>
              <a:tblGrid>
                <a:gridCol w="952500">
                  <a:extLst>
                    <a:ext uri="{9D8B030D-6E8A-4147-A177-3AD203B41FA5}">
                      <a16:colId xmlns:a16="http://schemas.microsoft.com/office/drawing/2014/main" xmlns="" val="1777703247"/>
                    </a:ext>
                  </a:extLst>
                </a:gridCol>
                <a:gridCol w="952500">
                  <a:extLst>
                    <a:ext uri="{9D8B030D-6E8A-4147-A177-3AD203B41FA5}">
                      <a16:colId xmlns:a16="http://schemas.microsoft.com/office/drawing/2014/main" xmlns="" val="3070650526"/>
                    </a:ext>
                  </a:extLst>
                </a:gridCol>
                <a:gridCol w="952500">
                  <a:extLst>
                    <a:ext uri="{9D8B030D-6E8A-4147-A177-3AD203B41FA5}">
                      <a16:colId xmlns:a16="http://schemas.microsoft.com/office/drawing/2014/main" xmlns="" val="1030031983"/>
                    </a:ext>
                  </a:extLst>
                </a:gridCol>
                <a:gridCol w="952500">
                  <a:extLst>
                    <a:ext uri="{9D8B030D-6E8A-4147-A177-3AD203B41FA5}">
                      <a16:colId xmlns:a16="http://schemas.microsoft.com/office/drawing/2014/main" xmlns="" val="3389613936"/>
                    </a:ext>
                  </a:extLst>
                </a:gridCol>
              </a:tblGrid>
              <a:tr h="679916">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Is this person a professional players</a:t>
                      </a:r>
                      <a:endParaRPr kumimoji="0" lang="en-US"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Height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Dexterity</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Fitness</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2048529478"/>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yes</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tall</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good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very 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2288048338"/>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short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bad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unfit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171577625"/>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tall</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bad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1228065600"/>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short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bad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unfit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2639720764"/>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tall</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good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754782611"/>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short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good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unfit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3003386"/>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tall</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bad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very 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2195215818"/>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short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bad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2332681787"/>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yes</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short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good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very 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2244893918"/>
                  </a:ext>
                </a:extLst>
              </a:tr>
              <a:tr h="19045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FF0000"/>
                          </a:solidFill>
                          <a:effectLst/>
                          <a:latin typeface="Verdana" panose="020B0604030504040204" pitchFamily="34" charset="0"/>
                          <a:ea typeface="SimSun" panose="02010600030101010101" pitchFamily="2" charset="-122"/>
                        </a:rPr>
                        <a:t>no</a:t>
                      </a:r>
                      <a:endParaRPr kumimoji="0" lang="en-NZ" altLang="zh-CN" sz="1100" b="0" i="0" u="none" strike="noStrike" cap="none" normalizeH="0" baseline="0" smtClean="0">
                        <a:ln>
                          <a:noFill/>
                        </a:ln>
                        <a:solidFill>
                          <a:srgbClr val="FF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short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bad</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NZ" altLang="zh-CN" sz="11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very fit</a:t>
                      </a:r>
                      <a:endParaRPr kumimoji="0" lang="en-NZ" altLang="zh-CN" sz="1100" b="0" i="0" u="none" strike="noStrike" cap="none" normalizeH="0" baseline="0" smtClean="0">
                        <a:ln>
                          <a:noFill/>
                        </a:ln>
                        <a:solidFill>
                          <a:srgbClr val="000000"/>
                        </a:solidFill>
                        <a:effectLst/>
                        <a:latin typeface="Calibri" panose="020F0502020204030204" pitchFamily="34" charset="0"/>
                        <a:ea typeface="SimSun" panose="02010600030101010101" pitchFamily="2" charset="-122"/>
                      </a:endParaRPr>
                    </a:p>
                  </a:txBody>
                  <a:tcPr marL="9525" marR="9525" marT="952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3805385527"/>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1500" y="3098800"/>
            <a:ext cx="26289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457200"/>
            <a:ext cx="3282950"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3352800"/>
            <a:ext cx="411480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71500" y="5232400"/>
            <a:ext cx="2165350"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8754140"/>
      </p:ext>
    </p:extLst>
  </p:cSld>
  <p:clrMapOvr>
    <a:masterClrMapping/>
  </p:clrMapOvr>
  <p:transition spd="slow" advTm="43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0"/>
            <a:ext cx="8229600" cy="1139825"/>
          </a:xfrm>
        </p:spPr>
        <p:txBody>
          <a:bodyPr/>
          <a:lstStyle/>
          <a:p>
            <a:pPr eaLnBrk="1" hangingPunct="1"/>
            <a:r>
              <a:rPr lang="en-US" altLang="en-US" sz="4000" dirty="0" err="1" smtClean="0"/>
              <a:t>GainRATIO</a:t>
            </a:r>
            <a:endParaRPr lang="en-US" altLang="en-US" dirty="0" smtClean="0"/>
          </a:p>
        </p:txBody>
      </p:sp>
      <p:sp>
        <p:nvSpPr>
          <p:cNvPr id="54275" name="Rectangle 3"/>
          <p:cNvSpPr>
            <a:spLocks noGrp="1" noChangeArrowheads="1"/>
          </p:cNvSpPr>
          <p:nvPr>
            <p:ph type="body" sz="half" idx="1"/>
          </p:nvPr>
        </p:nvSpPr>
        <p:spPr>
          <a:xfrm>
            <a:off x="454025" y="1524000"/>
            <a:ext cx="8382000" cy="5105400"/>
          </a:xfrm>
        </p:spPr>
        <p:txBody>
          <a:bodyPr/>
          <a:lstStyle/>
          <a:p>
            <a:pPr eaLnBrk="1" hangingPunct="1">
              <a:lnSpc>
                <a:spcPct val="90000"/>
              </a:lnSpc>
            </a:pPr>
            <a:r>
              <a:rPr lang="en-US" altLang="en-US" sz="2400" smtClean="0"/>
              <a:t>Gain Ratio: </a:t>
            </a:r>
          </a:p>
          <a:p>
            <a:pPr lvl="1" eaLnBrk="1" hangingPunct="1">
              <a:lnSpc>
                <a:spcPct val="90000"/>
              </a:lnSpc>
            </a:pPr>
            <a:endParaRPr lang="en-US" altLang="en-US" sz="2000" smtClean="0"/>
          </a:p>
          <a:p>
            <a:pPr lvl="1" eaLnBrk="1" hangingPunct="1">
              <a:lnSpc>
                <a:spcPct val="90000"/>
              </a:lnSpc>
            </a:pPr>
            <a:endParaRPr lang="en-US" altLang="en-US" sz="2000" smtClean="0"/>
          </a:p>
          <a:p>
            <a:pPr marL="1146175" lvl="2" eaLnBrk="1" hangingPunct="1">
              <a:lnSpc>
                <a:spcPct val="90000"/>
              </a:lnSpc>
            </a:pPr>
            <a:endParaRPr lang="en-US" altLang="en-US" sz="1800" smtClean="0"/>
          </a:p>
          <a:p>
            <a:pPr marL="1146175" lvl="2" eaLnBrk="1" hangingPunct="1">
              <a:lnSpc>
                <a:spcPct val="90000"/>
              </a:lnSpc>
              <a:buFont typeface="Wingdings" panose="05000000000000000000" pitchFamily="2" charset="2"/>
              <a:buNone/>
            </a:pPr>
            <a:endParaRPr lang="en-US" altLang="en-US" sz="1800" smtClean="0"/>
          </a:p>
          <a:p>
            <a:pPr marL="1146175" lvl="2" eaLnBrk="1" hangingPunct="1">
              <a:lnSpc>
                <a:spcPct val="90000"/>
              </a:lnSpc>
              <a:buFont typeface="Wingdings" panose="05000000000000000000" pitchFamily="2" charset="2"/>
              <a:buNone/>
            </a:pPr>
            <a:r>
              <a:rPr lang="en-US" altLang="en-US" sz="1800" smtClean="0"/>
              <a:t>Parent Node, p is split into k partitions (feature P has k feature values)</a:t>
            </a:r>
          </a:p>
          <a:p>
            <a:pPr marL="1146175" lvl="2" eaLnBrk="1" hangingPunct="1">
              <a:lnSpc>
                <a:spcPct val="90000"/>
              </a:lnSpc>
              <a:buFont typeface="Wingdings" panose="05000000000000000000" pitchFamily="2" charset="2"/>
              <a:buNone/>
            </a:pPr>
            <a:r>
              <a:rPr lang="en-US" altLang="en-US" sz="1800" smtClean="0"/>
              <a:t>n</a:t>
            </a:r>
            <a:r>
              <a:rPr lang="en-US" altLang="en-US" sz="1800" baseline="-25000" smtClean="0"/>
              <a:t>i</a:t>
            </a:r>
            <a:r>
              <a:rPr lang="en-US" altLang="en-US" sz="1800" smtClean="0"/>
              <a:t> is the number of subjects in partition i</a:t>
            </a:r>
          </a:p>
          <a:p>
            <a:pPr marL="1146175" lvl="2" eaLnBrk="1" hangingPunct="1">
              <a:lnSpc>
                <a:spcPct val="90000"/>
              </a:lnSpc>
              <a:buFont typeface="Wingdings" panose="05000000000000000000" pitchFamily="2" charset="2"/>
              <a:buNone/>
            </a:pPr>
            <a:endParaRPr lang="en-US" altLang="en-US" sz="700" smtClean="0"/>
          </a:p>
          <a:p>
            <a:pPr lvl="1" eaLnBrk="1" hangingPunct="1">
              <a:lnSpc>
                <a:spcPct val="90000"/>
              </a:lnSpc>
            </a:pPr>
            <a:r>
              <a:rPr lang="en-US" altLang="en-US" sz="2000" smtClean="0"/>
              <a:t>Adjusts Information Gain by the entropy of the partitioning (SplitINFO). Higher entropy partitioning (large number of small partitions) is penalized!</a:t>
            </a:r>
          </a:p>
          <a:p>
            <a:pPr lvl="1" eaLnBrk="1" hangingPunct="1">
              <a:lnSpc>
                <a:spcPct val="90000"/>
              </a:lnSpc>
            </a:pPr>
            <a:r>
              <a:rPr lang="en-US" altLang="en-US" sz="2000" smtClean="0"/>
              <a:t>Used in C4.5</a:t>
            </a:r>
          </a:p>
          <a:p>
            <a:pPr lvl="1" eaLnBrk="1" hangingPunct="1">
              <a:lnSpc>
                <a:spcPct val="90000"/>
              </a:lnSpc>
            </a:pPr>
            <a:r>
              <a:rPr lang="en-US" altLang="en-US" sz="2000" smtClean="0"/>
              <a:t>Designed to overcome the disadvantage of Information Gain</a:t>
            </a:r>
          </a:p>
        </p:txBody>
      </p:sp>
      <p:graphicFrame>
        <p:nvGraphicFramePr>
          <p:cNvPr id="54276" name="Object 4"/>
          <p:cNvGraphicFramePr>
            <a:graphicFrameLocks noChangeAspect="1"/>
          </p:cNvGraphicFramePr>
          <p:nvPr/>
        </p:nvGraphicFramePr>
        <p:xfrm>
          <a:off x="606425" y="2133600"/>
          <a:ext cx="4114800" cy="927100"/>
        </p:xfrm>
        <a:graphic>
          <a:graphicData uri="http://schemas.openxmlformats.org/presentationml/2006/ole">
            <mc:AlternateContent xmlns:mc="http://schemas.openxmlformats.org/markup-compatibility/2006">
              <mc:Choice xmlns:v="urn:schemas-microsoft-com:vml" Requires="v">
                <p:oleObj spid="_x0000_s67606" name="Equation" r:id="rId4" imgW="3340100" imgH="800100" progId="Equation.3">
                  <p:embed/>
                </p:oleObj>
              </mc:Choice>
              <mc:Fallback>
                <p:oleObj name="Equation" r:id="rId4" imgW="3340100" imgH="800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425" y="2133600"/>
                        <a:ext cx="4114800" cy="927100"/>
                      </a:xfrm>
                      <a:prstGeom prst="rect">
                        <a:avLst/>
                      </a:prstGeom>
                      <a:solidFill>
                        <a:srgbClr val="FFFFCC"/>
                      </a:solidFill>
                      <a:ln w="9525">
                        <a:solidFill>
                          <a:schemeClr val="tx1"/>
                        </a:solidFill>
                        <a:miter lim="800000"/>
                        <a:headEnd/>
                        <a:tailEnd/>
                      </a:ln>
                    </p:spPr>
                  </p:pic>
                </p:oleObj>
              </mc:Fallback>
            </mc:AlternateContent>
          </a:graphicData>
        </a:graphic>
      </p:graphicFrame>
      <p:graphicFrame>
        <p:nvGraphicFramePr>
          <p:cNvPr id="54277" name="Object 5"/>
          <p:cNvGraphicFramePr>
            <a:graphicFrameLocks noChangeAspect="1"/>
          </p:cNvGraphicFramePr>
          <p:nvPr/>
        </p:nvGraphicFramePr>
        <p:xfrm>
          <a:off x="4797425" y="2133600"/>
          <a:ext cx="4194175" cy="935038"/>
        </p:xfrm>
        <a:graphic>
          <a:graphicData uri="http://schemas.openxmlformats.org/presentationml/2006/ole">
            <mc:AlternateContent xmlns:mc="http://schemas.openxmlformats.org/markup-compatibility/2006">
              <mc:Choice xmlns:v="urn:schemas-microsoft-com:vml" Requires="v">
                <p:oleObj spid="_x0000_s67607" name="Equation" r:id="rId6" imgW="2959100" imgH="723900" progId="Equation.3">
                  <p:embed/>
                </p:oleObj>
              </mc:Choice>
              <mc:Fallback>
                <p:oleObj name="Equation" r:id="rId6" imgW="2959100" imgH="7239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7425" y="2133600"/>
                        <a:ext cx="4194175" cy="935038"/>
                      </a:xfrm>
                      <a:prstGeom prst="rect">
                        <a:avLst/>
                      </a:prstGeom>
                      <a:solidFill>
                        <a:srgbClr val="FF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2858306739"/>
      </p:ext>
    </p:extLst>
  </p:cSld>
  <p:clrMapOvr>
    <a:masterClrMapping/>
  </p:clrMapOvr>
  <p:transition spd="slow" advTm="377"/>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7531" y="0"/>
            <a:ext cx="9040369" cy="977900"/>
          </a:xfrm>
        </p:spPr>
        <p:txBody>
          <a:bodyPr>
            <a:normAutofit/>
          </a:bodyPr>
          <a:lstStyle/>
          <a:p>
            <a:r>
              <a:rPr lang="en-US" altLang="zh-TW" dirty="0"/>
              <a:t>Machine </a:t>
            </a:r>
            <a:r>
              <a:rPr lang="en-US" altLang="zh-TW" dirty="0" smtClean="0"/>
              <a:t>Learning ≈ </a:t>
            </a:r>
            <a:r>
              <a:rPr lang="en-US" altLang="zh-TW" dirty="0"/>
              <a:t>Looking for a Function</a:t>
            </a:r>
            <a:endParaRPr lang="zh-TW" altLang="en-US" dirty="0"/>
          </a:p>
        </p:txBody>
      </p:sp>
      <p:sp>
        <p:nvSpPr>
          <p:cNvPr id="3" name="內容版面配置區 2"/>
          <p:cNvSpPr>
            <a:spLocks noGrp="1"/>
          </p:cNvSpPr>
          <p:nvPr>
            <p:ph idx="1"/>
          </p:nvPr>
        </p:nvSpPr>
        <p:spPr>
          <a:xfrm>
            <a:off x="838200" y="1003658"/>
            <a:ext cx="5915025" cy="2167145"/>
          </a:xfrm>
        </p:spPr>
        <p:txBody>
          <a:bodyPr>
            <a:normAutofit/>
          </a:bodyPr>
          <a:lstStyle/>
          <a:p>
            <a:r>
              <a:rPr lang="en-US" altLang="zh-TW" dirty="0"/>
              <a:t>Speech Recognition</a:t>
            </a:r>
          </a:p>
          <a:p>
            <a:endParaRPr lang="en-US" altLang="zh-TW" dirty="0"/>
          </a:p>
          <a:p>
            <a:r>
              <a:rPr lang="en-US" altLang="zh-TW" dirty="0"/>
              <a:t>Image Recognition</a:t>
            </a:r>
          </a:p>
          <a:p>
            <a:endParaRPr lang="en-US" altLang="zh-TW" dirty="0"/>
          </a:p>
          <a:p>
            <a:endParaRPr lang="en-US" altLang="zh-TW" dirty="0"/>
          </a:p>
        </p:txBody>
      </p:sp>
      <p:graphicFrame>
        <p:nvGraphicFramePr>
          <p:cNvPr id="4" name="Object 12"/>
          <p:cNvGraphicFramePr>
            <a:graphicFrameLocks noChangeAspect="1"/>
          </p:cNvGraphicFramePr>
          <p:nvPr>
            <p:extLst>
              <p:ext uri="{D42A27DB-BD31-4B8C-83A1-F6EECF244321}">
                <p14:modId xmlns:p14="http://schemas.microsoft.com/office/powerpoint/2010/main" val="719864288"/>
              </p:ext>
            </p:extLst>
          </p:nvPr>
        </p:nvGraphicFramePr>
        <p:xfrm>
          <a:off x="1860645" y="1429189"/>
          <a:ext cx="2867025" cy="345281"/>
        </p:xfrm>
        <a:graphic>
          <a:graphicData uri="http://schemas.openxmlformats.org/presentationml/2006/ole">
            <mc:AlternateContent xmlns:mc="http://schemas.openxmlformats.org/markup-compatibility/2006">
              <mc:Choice xmlns:v="urn:schemas-microsoft-com:vml" Requires="v">
                <p:oleObj spid="_x0000_s48162" name="方程式" r:id="rId3" imgW="1790640" imgH="215640" progId="Equation.3">
                  <p:embed/>
                </p:oleObj>
              </mc:Choice>
              <mc:Fallback>
                <p:oleObj name="方程式" r:id="rId3" imgW="1790640" imgH="215640" progId="Equation.3">
                  <p:embed/>
                  <p:pic>
                    <p:nvPicPr>
                      <p:cNvPr id="4" name="Object 12"/>
                      <p:cNvPicPr>
                        <a:picLocks noChangeAspect="1" noChangeArrowheads="1"/>
                      </p:cNvPicPr>
                      <p:nvPr/>
                    </p:nvPicPr>
                    <p:blipFill>
                      <a:blip r:embed="rId4"/>
                      <a:srcRect/>
                      <a:stretch>
                        <a:fillRect/>
                      </a:stretch>
                    </p:blipFill>
                    <p:spPr bwMode="auto">
                      <a:xfrm>
                        <a:off x="1860645" y="1429189"/>
                        <a:ext cx="2867025" cy="345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2"/>
          <p:cNvGraphicFramePr>
            <a:graphicFrameLocks noChangeAspect="1"/>
          </p:cNvGraphicFramePr>
          <p:nvPr>
            <p:extLst>
              <p:ext uri="{D42A27DB-BD31-4B8C-83A1-F6EECF244321}">
                <p14:modId xmlns:p14="http://schemas.microsoft.com/office/powerpoint/2010/main" val="3648230657"/>
              </p:ext>
            </p:extLst>
          </p:nvPr>
        </p:nvGraphicFramePr>
        <p:xfrm>
          <a:off x="2424948" y="2233423"/>
          <a:ext cx="2867025" cy="345281"/>
        </p:xfrm>
        <a:graphic>
          <a:graphicData uri="http://schemas.openxmlformats.org/presentationml/2006/ole">
            <mc:AlternateContent xmlns:mc="http://schemas.openxmlformats.org/markup-compatibility/2006">
              <mc:Choice xmlns:v="urn:schemas-microsoft-com:vml" Requires="v">
                <p:oleObj spid="_x0000_s48163" name="方程式" r:id="rId5" imgW="1790640" imgH="215640" progId="Equation.3">
                  <p:embed/>
                </p:oleObj>
              </mc:Choice>
              <mc:Fallback>
                <p:oleObj name="方程式" r:id="rId5" imgW="1790640" imgH="215640" progId="Equation.3">
                  <p:embed/>
                  <p:pic>
                    <p:nvPicPr>
                      <p:cNvPr id="5" name="Object 12"/>
                      <p:cNvPicPr>
                        <a:picLocks noChangeAspect="1" noChangeArrowheads="1"/>
                      </p:cNvPicPr>
                      <p:nvPr/>
                    </p:nvPicPr>
                    <p:blipFill>
                      <a:blip r:embed="rId4"/>
                      <a:srcRect/>
                      <a:stretch>
                        <a:fillRect/>
                      </a:stretch>
                    </p:blipFill>
                    <p:spPr bwMode="auto">
                      <a:xfrm>
                        <a:off x="2424948" y="2233423"/>
                        <a:ext cx="2867025" cy="345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字方塊 7"/>
          <p:cNvSpPr txBox="1"/>
          <p:nvPr/>
        </p:nvSpPr>
        <p:spPr>
          <a:xfrm>
            <a:off x="5291973" y="2209854"/>
            <a:ext cx="710291" cy="415498"/>
          </a:xfrm>
          <a:prstGeom prst="rect">
            <a:avLst/>
          </a:prstGeom>
          <a:noFill/>
        </p:spPr>
        <p:txBody>
          <a:bodyPr wrap="square" rtlCol="0">
            <a:spAutoFit/>
          </a:bodyPr>
          <a:lstStyle/>
          <a:p>
            <a:r>
              <a:rPr lang="en-US" altLang="zh-TW" sz="2100" dirty="0"/>
              <a:t>“Cat”</a:t>
            </a:r>
            <a:endParaRPr lang="zh-TW" altLang="en-US" sz="2100" dirty="0"/>
          </a:p>
        </p:txBody>
      </p:sp>
      <p:sp>
        <p:nvSpPr>
          <p:cNvPr id="9" name="文字方塊 8"/>
          <p:cNvSpPr txBox="1"/>
          <p:nvPr/>
        </p:nvSpPr>
        <p:spPr>
          <a:xfrm>
            <a:off x="4727669" y="1405800"/>
            <a:ext cx="1723637" cy="738664"/>
          </a:xfrm>
          <a:prstGeom prst="rect">
            <a:avLst/>
          </a:prstGeom>
          <a:noFill/>
        </p:spPr>
        <p:txBody>
          <a:bodyPr wrap="square" rtlCol="0">
            <a:spAutoFit/>
          </a:bodyPr>
          <a:lstStyle/>
          <a:p>
            <a:r>
              <a:rPr lang="en-US" altLang="zh-TW" sz="2100" dirty="0"/>
              <a:t>“How are you”</a:t>
            </a:r>
            <a:endParaRPr lang="zh-TW" altLang="en-US" sz="2100" dirty="0"/>
          </a:p>
        </p:txBody>
      </p:sp>
      <p:pic>
        <p:nvPicPr>
          <p:cNvPr id="12" name="圖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30909" y="1386836"/>
            <a:ext cx="2190831" cy="387633"/>
          </a:xfrm>
          <a:prstGeom prst="rect">
            <a:avLst/>
          </a:prstGeom>
        </p:spPr>
      </p:pic>
      <p:pic>
        <p:nvPicPr>
          <p:cNvPr id="20" name="Picture 12" descr="https://encrypted-tbn1.gstatic.com/images?q=tbn:ANd9GcRcwlRKAlSIaCI4W5PRYVbuBQQXifF-56bFqAjh9DMe-_3Lh8_YKw"/>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51281" y="2124705"/>
            <a:ext cx="829532" cy="62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86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smtClean="0"/>
              <a:t>Gini Index</a:t>
            </a:r>
          </a:p>
        </p:txBody>
      </p:sp>
      <p:sp>
        <p:nvSpPr>
          <p:cNvPr id="56323" name="Rectangle 3"/>
          <p:cNvSpPr>
            <a:spLocks noGrp="1" noChangeArrowheads="1"/>
          </p:cNvSpPr>
          <p:nvPr>
            <p:ph type="body" idx="1"/>
          </p:nvPr>
        </p:nvSpPr>
        <p:spPr>
          <a:xfrm>
            <a:off x="457200" y="1600200"/>
            <a:ext cx="8229600" cy="3463925"/>
          </a:xfrm>
        </p:spPr>
        <p:txBody>
          <a:bodyPr/>
          <a:lstStyle/>
          <a:p>
            <a:pPr eaLnBrk="1" hangingPunct="1">
              <a:lnSpc>
                <a:spcPct val="90000"/>
              </a:lnSpc>
            </a:pPr>
            <a:r>
              <a:rPr lang="en-US" altLang="en-US" sz="2400" smtClean="0"/>
              <a:t>Gini Impurity or Gini index for a given node t :</a:t>
            </a:r>
          </a:p>
          <a:p>
            <a:pPr eaLnBrk="1" hangingPunct="1">
              <a:lnSpc>
                <a:spcPct val="90000"/>
              </a:lnSpc>
            </a:pPr>
            <a:endParaRPr lang="en-US" altLang="en-US" sz="2000" smtClean="0"/>
          </a:p>
          <a:p>
            <a:pPr lvl="2" eaLnBrk="1" hangingPunct="1">
              <a:lnSpc>
                <a:spcPct val="90000"/>
              </a:lnSpc>
              <a:buFont typeface="Wingdings" panose="05000000000000000000" pitchFamily="2" charset="2"/>
              <a:buNone/>
            </a:pPr>
            <a:endParaRPr lang="en-US" altLang="en-US" sz="1800" smtClean="0"/>
          </a:p>
          <a:p>
            <a:pPr lvl="2" eaLnBrk="1" hangingPunct="1">
              <a:lnSpc>
                <a:spcPct val="90000"/>
              </a:lnSpc>
              <a:buFont typeface="Wingdings" panose="05000000000000000000" pitchFamily="2" charset="2"/>
              <a:buNone/>
            </a:pPr>
            <a:endParaRPr lang="en-US" altLang="en-US" sz="700" smtClean="0"/>
          </a:p>
          <a:p>
            <a:pPr lvl="2" eaLnBrk="1" hangingPunct="1">
              <a:lnSpc>
                <a:spcPct val="90000"/>
              </a:lnSpc>
              <a:buFont typeface="Wingdings" panose="05000000000000000000" pitchFamily="2" charset="2"/>
              <a:buNone/>
            </a:pPr>
            <a:r>
              <a:rPr lang="en-US" altLang="en-US" sz="1800" smtClean="0"/>
              <a:t/>
            </a:r>
            <a:br>
              <a:rPr lang="en-US" altLang="en-US" sz="1800" smtClean="0"/>
            </a:br>
            <a:r>
              <a:rPr lang="en-US" altLang="en-US" sz="1800" smtClean="0"/>
              <a:t>(NOTE: </a:t>
            </a:r>
            <a:r>
              <a:rPr lang="en-US" altLang="en-US" sz="1800" i="1" smtClean="0">
                <a:latin typeface="Times New Roman" panose="02020603050405020304" pitchFamily="18" charset="0"/>
              </a:rPr>
              <a:t>p( j | t) </a:t>
            </a:r>
            <a:r>
              <a:rPr lang="en-US" altLang="en-US" sz="1800" smtClean="0"/>
              <a:t>is the frequency of class j at node t).</a:t>
            </a:r>
          </a:p>
          <a:p>
            <a:pPr lvl="2" eaLnBrk="1" hangingPunct="1">
              <a:lnSpc>
                <a:spcPct val="90000"/>
              </a:lnSpc>
              <a:buFont typeface="Wingdings" panose="05000000000000000000" pitchFamily="2" charset="2"/>
              <a:buNone/>
            </a:pPr>
            <a:endParaRPr lang="en-US" altLang="en-US" sz="700" smtClean="0"/>
          </a:p>
          <a:p>
            <a:pPr lvl="1" eaLnBrk="1" hangingPunct="1">
              <a:lnSpc>
                <a:spcPct val="90000"/>
              </a:lnSpc>
            </a:pPr>
            <a:r>
              <a:rPr lang="en-US" altLang="en-US" sz="2000" smtClean="0"/>
              <a:t>Maximum (1 - 1/n</a:t>
            </a:r>
            <a:r>
              <a:rPr lang="en-US" altLang="en-US" sz="2000" baseline="-25000" smtClean="0"/>
              <a:t>c</a:t>
            </a:r>
            <a:r>
              <a:rPr lang="en-US" altLang="en-US" sz="2000" smtClean="0"/>
              <a:t>) when records are equally distributed among all classes, implying least interesting information</a:t>
            </a:r>
          </a:p>
          <a:p>
            <a:pPr lvl="1" eaLnBrk="1" hangingPunct="1">
              <a:lnSpc>
                <a:spcPct val="90000"/>
              </a:lnSpc>
            </a:pPr>
            <a:r>
              <a:rPr lang="en-US" altLang="en-US" sz="2000" smtClean="0"/>
              <a:t>Minimum (0.0) when all records belong to one class, implying most interesting information</a:t>
            </a:r>
            <a:endParaRPr lang="en-US" altLang="en-US" sz="2000" baseline="-25000" smtClean="0"/>
          </a:p>
        </p:txBody>
      </p:sp>
      <p:graphicFrame>
        <p:nvGraphicFramePr>
          <p:cNvPr id="56324" name="Object 4"/>
          <p:cNvGraphicFramePr>
            <a:graphicFrameLocks noChangeAspect="1"/>
          </p:cNvGraphicFramePr>
          <p:nvPr/>
        </p:nvGraphicFramePr>
        <p:xfrm>
          <a:off x="2743200" y="2082800"/>
          <a:ext cx="3352800" cy="736600"/>
        </p:xfrm>
        <a:graphic>
          <a:graphicData uri="http://schemas.openxmlformats.org/presentationml/2006/ole">
            <mc:AlternateContent xmlns:mc="http://schemas.openxmlformats.org/markup-compatibility/2006">
              <mc:Choice xmlns:v="urn:schemas-microsoft-com:vml" Requires="v">
                <p:oleObj spid="_x0000_s68620" name="Equation" r:id="rId4" imgW="1612900" imgH="355600" progId="Equation.3">
                  <p:embed/>
                </p:oleObj>
              </mc:Choice>
              <mc:Fallback>
                <p:oleObj name="Equation" r:id="rId4" imgW="1612900" imgH="355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082800"/>
                        <a:ext cx="3352800" cy="736600"/>
                      </a:xfrm>
                      <a:prstGeom prst="rect">
                        <a:avLst/>
                      </a:prstGeom>
                      <a:solidFill>
                        <a:srgbClr val="FF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1001077987"/>
      </p:ext>
    </p:extLst>
  </p:cSld>
  <p:clrMapOvr>
    <a:masterClrMapping/>
  </p:clrMapOvr>
  <p:transition spd="slow" advTm="373"/>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76200"/>
            <a:ext cx="8229600" cy="1139825"/>
          </a:xfrm>
        </p:spPr>
        <p:txBody>
          <a:bodyPr/>
          <a:lstStyle/>
          <a:p>
            <a:pPr eaLnBrk="1" hangingPunct="1"/>
            <a:r>
              <a:rPr lang="en-US" altLang="en-US" dirty="0" smtClean="0"/>
              <a:t>Gini Gain</a:t>
            </a:r>
          </a:p>
        </p:txBody>
      </p:sp>
      <p:sp>
        <p:nvSpPr>
          <p:cNvPr id="58371" name="Rectangle 3"/>
          <p:cNvSpPr>
            <a:spLocks noGrp="1" noChangeArrowheads="1"/>
          </p:cNvSpPr>
          <p:nvPr>
            <p:ph type="body" sz="half" idx="1"/>
          </p:nvPr>
        </p:nvSpPr>
        <p:spPr>
          <a:xfrm>
            <a:off x="533400" y="1524000"/>
            <a:ext cx="8382000" cy="4438650"/>
          </a:xfrm>
        </p:spPr>
        <p:txBody>
          <a:bodyPr/>
          <a:lstStyle/>
          <a:p>
            <a:pPr eaLnBrk="1" hangingPunct="1"/>
            <a:r>
              <a:rPr lang="en-US" altLang="en-US" sz="2400" smtClean="0"/>
              <a:t>Used in CART, SLIQ, SPRINT.</a:t>
            </a:r>
          </a:p>
          <a:p>
            <a:pPr eaLnBrk="1" hangingPunct="1"/>
            <a:r>
              <a:rPr lang="en-US" altLang="en-US" sz="2400" smtClean="0"/>
              <a:t>When a node p is split into k partitions (children), the quality of split is computed as,</a:t>
            </a:r>
          </a:p>
          <a:p>
            <a:pPr eaLnBrk="1" hangingPunct="1"/>
            <a:endParaRPr lang="en-US" altLang="en-US" sz="2400" smtClean="0"/>
          </a:p>
          <a:p>
            <a:pPr eaLnBrk="1" hangingPunct="1"/>
            <a:endParaRPr lang="en-US" altLang="en-US" sz="2400" smtClean="0"/>
          </a:p>
          <a:p>
            <a:pPr eaLnBrk="1" hangingPunct="1">
              <a:buFont typeface="Wingdings" panose="05000000000000000000" pitchFamily="2" charset="2"/>
              <a:buNone/>
            </a:pPr>
            <a:r>
              <a:rPr lang="en-US" altLang="en-US" sz="2400" smtClean="0"/>
              <a:t>	</a:t>
            </a:r>
          </a:p>
          <a:p>
            <a:pPr eaLnBrk="1" hangingPunct="1">
              <a:buFont typeface="Wingdings" panose="05000000000000000000" pitchFamily="2" charset="2"/>
              <a:buNone/>
            </a:pPr>
            <a:endParaRPr lang="en-US" altLang="en-US" sz="2400" smtClean="0"/>
          </a:p>
          <a:p>
            <a:pPr eaLnBrk="1" hangingPunct="1">
              <a:buFont typeface="Wingdings" panose="05000000000000000000" pitchFamily="2" charset="2"/>
              <a:buNone/>
            </a:pPr>
            <a:r>
              <a:rPr lang="en-US" altLang="en-US" sz="2400" smtClean="0"/>
              <a:t>	where,	n</a:t>
            </a:r>
            <a:r>
              <a:rPr lang="en-US" altLang="en-US" sz="2400" baseline="-25000" smtClean="0"/>
              <a:t>i</a:t>
            </a:r>
            <a:r>
              <a:rPr lang="en-US" altLang="en-US" sz="2400" smtClean="0"/>
              <a:t> = number of subjects at child i,</a:t>
            </a:r>
          </a:p>
          <a:p>
            <a:pPr eaLnBrk="1" hangingPunct="1">
              <a:buFont typeface="Wingdings" panose="05000000000000000000" pitchFamily="2" charset="2"/>
              <a:buNone/>
            </a:pPr>
            <a:r>
              <a:rPr lang="en-US" altLang="en-US" sz="2400" smtClean="0"/>
              <a:t>    		n</a:t>
            </a:r>
            <a:r>
              <a:rPr lang="en-US" altLang="en-US" sz="2400" baseline="-25000" smtClean="0"/>
              <a:t> </a:t>
            </a:r>
            <a:r>
              <a:rPr lang="en-US" altLang="en-US" sz="2400" smtClean="0"/>
              <a:t> = number of subjects at node p.</a:t>
            </a:r>
            <a:endParaRPr lang="en-US" altLang="en-US" sz="3200" smtClean="0"/>
          </a:p>
        </p:txBody>
      </p:sp>
      <p:sp>
        <p:nvSpPr>
          <p:cNvPr id="2" name="TextBox 1"/>
          <p:cNvSpPr txBox="1">
            <a:spLocks noRot="1" noChangeAspect="1" noMove="1" noResize="1" noEditPoints="1" noAdjustHandles="1" noChangeArrowheads="1" noChangeShapeType="1" noTextEdit="1"/>
          </p:cNvSpPr>
          <p:nvPr/>
        </p:nvSpPr>
        <p:spPr>
          <a:xfrm>
            <a:off x="2057400" y="2895600"/>
            <a:ext cx="6248400" cy="658963"/>
          </a:xfrm>
          <a:prstGeom prst="rect">
            <a:avLst/>
          </a:prstGeom>
          <a:blipFill>
            <a:blip r:embed="rId3"/>
            <a:stretch>
              <a:fillRect t="-11111" b="-18519"/>
            </a:stretch>
          </a:blipFill>
        </p:spPr>
        <p:txBody>
          <a:bodyPr/>
          <a:lstStyle/>
          <a:p>
            <a:pPr>
              <a:defRPr/>
            </a:pPr>
            <a:r>
              <a:rPr lang="en-NZ">
                <a:noFill/>
              </a:rPr>
              <a:t> </a:t>
            </a:r>
          </a:p>
        </p:txBody>
      </p:sp>
      <p:sp>
        <p:nvSpPr>
          <p:cNvPr id="6" name="TextBox 5"/>
          <p:cNvSpPr txBox="1">
            <a:spLocks noRot="1" noChangeAspect="1" noMove="1" noResize="1" noEditPoints="1" noAdjustHandles="1" noChangeArrowheads="1" noChangeShapeType="1" noTextEdit="1"/>
          </p:cNvSpPr>
          <p:nvPr/>
        </p:nvSpPr>
        <p:spPr>
          <a:xfrm>
            <a:off x="1981200" y="3707679"/>
            <a:ext cx="6400800" cy="530402"/>
          </a:xfrm>
          <a:prstGeom prst="rect">
            <a:avLst/>
          </a:prstGeom>
          <a:blipFill>
            <a:blip r:embed="rId4"/>
            <a:stretch>
              <a:fillRect b="-1149"/>
            </a:stretch>
          </a:blipFill>
        </p:spPr>
        <p:txBody>
          <a:bodyPr/>
          <a:lstStyle/>
          <a:p>
            <a:pPr>
              <a:defRPr/>
            </a:pPr>
            <a:r>
              <a:rPr lang="en-NZ">
                <a:noFill/>
              </a:rPr>
              <a:t> </a:t>
            </a:r>
          </a:p>
        </p:txBody>
      </p:sp>
    </p:spTree>
    <p:extLst>
      <p:ext uri="{BB962C8B-B14F-4D97-AF65-F5344CB8AC3E}">
        <p14:creationId xmlns:p14="http://schemas.microsoft.com/office/powerpoint/2010/main" val="2537087106"/>
      </p:ext>
    </p:extLst>
  </p:cSld>
  <p:clrMapOvr>
    <a:masterClrMapping/>
  </p:clrMapOvr>
  <p:transition spd="slow" advTm="401"/>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0"/>
            <a:ext cx="8229600" cy="1139825"/>
          </a:xfrm>
        </p:spPr>
        <p:txBody>
          <a:bodyPr/>
          <a:lstStyle/>
          <a:p>
            <a:pPr eaLnBrk="1" hangingPunct="1"/>
            <a:r>
              <a:rPr lang="en-US" altLang="en-US" dirty="0" smtClean="0"/>
              <a:t>Difference of decision trees</a:t>
            </a:r>
          </a:p>
        </p:txBody>
      </p:sp>
      <p:graphicFrame>
        <p:nvGraphicFramePr>
          <p:cNvPr id="4" name="Table 3"/>
          <p:cNvGraphicFramePr>
            <a:graphicFrameLocks noGrp="1"/>
          </p:cNvGraphicFramePr>
          <p:nvPr/>
        </p:nvGraphicFramePr>
        <p:xfrm>
          <a:off x="304800" y="1905000"/>
          <a:ext cx="8686800" cy="2500313"/>
        </p:xfrm>
        <a:graphic>
          <a:graphicData uri="http://schemas.openxmlformats.org/drawingml/2006/table">
            <a:tbl>
              <a:tblPr/>
              <a:tblGrid>
                <a:gridCol w="838200">
                  <a:extLst>
                    <a:ext uri="{9D8B030D-6E8A-4147-A177-3AD203B41FA5}">
                      <a16:colId xmlns:a16="http://schemas.microsoft.com/office/drawing/2014/main" xmlns="" val="3032717319"/>
                    </a:ext>
                  </a:extLst>
                </a:gridCol>
                <a:gridCol w="1219200">
                  <a:extLst>
                    <a:ext uri="{9D8B030D-6E8A-4147-A177-3AD203B41FA5}">
                      <a16:colId xmlns:a16="http://schemas.microsoft.com/office/drawing/2014/main" xmlns="" val="2656709344"/>
                    </a:ext>
                  </a:extLst>
                </a:gridCol>
                <a:gridCol w="1819275">
                  <a:extLst>
                    <a:ext uri="{9D8B030D-6E8A-4147-A177-3AD203B41FA5}">
                      <a16:colId xmlns:a16="http://schemas.microsoft.com/office/drawing/2014/main" xmlns="" val="2315696756"/>
                    </a:ext>
                  </a:extLst>
                </a:gridCol>
                <a:gridCol w="1066800">
                  <a:extLst>
                    <a:ext uri="{9D8B030D-6E8A-4147-A177-3AD203B41FA5}">
                      <a16:colId xmlns:a16="http://schemas.microsoft.com/office/drawing/2014/main" xmlns="" val="2752840498"/>
                    </a:ext>
                  </a:extLst>
                </a:gridCol>
                <a:gridCol w="1447800">
                  <a:extLst>
                    <a:ext uri="{9D8B030D-6E8A-4147-A177-3AD203B41FA5}">
                      <a16:colId xmlns:a16="http://schemas.microsoft.com/office/drawing/2014/main" xmlns="" val="782602237"/>
                    </a:ext>
                  </a:extLst>
                </a:gridCol>
                <a:gridCol w="2295525">
                  <a:extLst>
                    <a:ext uri="{9D8B030D-6E8A-4147-A177-3AD203B41FA5}">
                      <a16:colId xmlns:a16="http://schemas.microsoft.com/office/drawing/2014/main" xmlns="" val="1856748306"/>
                    </a:ext>
                  </a:extLst>
                </a:gridCol>
              </a:tblGrid>
              <a:tr h="579596">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CN" sz="1800" b="1" i="0" u="none" strike="noStrike" cap="none" normalizeH="0" baseline="0" smtClean="0">
                        <a:ln>
                          <a:noFill/>
                        </a:ln>
                        <a:solidFill>
                          <a:srgbClr val="FFFFFF"/>
                        </a:solidFill>
                        <a:effectLst/>
                        <a:latin typeface="Verdana" panose="020B0604030504040204" pitchFamily="34" charset="0"/>
                        <a:ea typeface="SimSun"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Verdana" panose="020B0604030504040204" pitchFamily="34" charset="0"/>
                          <a:ea typeface="SimSun" panose="02010600030101010101" pitchFamily="2" charset="-122"/>
                        </a:rPr>
                        <a:t>Splitting criteria</a:t>
                      </a:r>
                      <a:endParaRPr kumimoji="0" lang="en-NZ" altLang="zh-CN" sz="1600" b="1" i="0" u="none" strike="noStrike" cap="none" normalizeH="0" baseline="0" smtClean="0">
                        <a:ln>
                          <a:noFill/>
                        </a:ln>
                        <a:solidFill>
                          <a:srgbClr val="FFFFFF"/>
                        </a:solidFill>
                        <a:effectLst/>
                        <a:latin typeface="Verdana" panose="020B0604030504040204" pitchFamily="34" charset="0"/>
                        <a:ea typeface="SimSun"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Verdana" panose="020B0604030504040204" pitchFamily="34" charset="0"/>
                          <a:ea typeface="SimSun" panose="02010600030101010101" pitchFamily="2" charset="-122"/>
                        </a:rPr>
                        <a:t>Feature type</a:t>
                      </a:r>
                      <a:endParaRPr kumimoji="0" lang="en-NZ" altLang="zh-CN" sz="1600" b="1" i="0" u="none" strike="noStrike" cap="none" normalizeH="0" baseline="0" smtClean="0">
                        <a:ln>
                          <a:noFill/>
                        </a:ln>
                        <a:solidFill>
                          <a:srgbClr val="FFFFFF"/>
                        </a:solidFill>
                        <a:effectLst/>
                        <a:latin typeface="Verdana" panose="020B0604030504040204" pitchFamily="34" charset="0"/>
                        <a:ea typeface="SimSun"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Verdana" panose="020B0604030504040204" pitchFamily="34" charset="0"/>
                          <a:ea typeface="SimSun" panose="02010600030101010101" pitchFamily="2" charset="-122"/>
                        </a:rPr>
                        <a:t>Missing values</a:t>
                      </a:r>
                      <a:endParaRPr kumimoji="0" lang="en-NZ" altLang="zh-CN" sz="1600" b="1" i="0" u="none" strike="noStrike" cap="none" normalizeH="0" baseline="0" smtClean="0">
                        <a:ln>
                          <a:noFill/>
                        </a:ln>
                        <a:solidFill>
                          <a:srgbClr val="FFFFFF"/>
                        </a:solidFill>
                        <a:effectLst/>
                        <a:latin typeface="Verdana" panose="020B0604030504040204" pitchFamily="34" charset="0"/>
                        <a:ea typeface="SimSun"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Verdana" panose="020B0604030504040204" pitchFamily="34" charset="0"/>
                          <a:ea typeface="SimSun" panose="02010600030101010101" pitchFamily="2" charset="-122"/>
                        </a:rPr>
                        <a:t>Prune strategy</a:t>
                      </a:r>
                      <a:endParaRPr kumimoji="0" lang="en-NZ" altLang="zh-CN" sz="1600" b="1" i="0" u="none" strike="noStrike" cap="none" normalizeH="0" baseline="0" smtClean="0">
                        <a:ln>
                          <a:noFill/>
                        </a:ln>
                        <a:solidFill>
                          <a:srgbClr val="FFFFFF"/>
                        </a:solidFill>
                        <a:effectLst/>
                        <a:latin typeface="Verdana" panose="020B0604030504040204" pitchFamily="34" charset="0"/>
                        <a:ea typeface="SimSun"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Verdana" panose="020B0604030504040204" pitchFamily="34" charset="0"/>
                          <a:ea typeface="SimSun" panose="02010600030101010101" pitchFamily="2" charset="-122"/>
                        </a:rPr>
                        <a:t>Outlier detection</a:t>
                      </a:r>
                      <a:endParaRPr kumimoji="0" lang="en-NZ" altLang="zh-CN" sz="1600" b="1" i="0" u="none" strike="noStrike" cap="none" normalizeH="0" baseline="0" smtClean="0">
                        <a:ln>
                          <a:noFill/>
                        </a:ln>
                        <a:solidFill>
                          <a:srgbClr val="FFFFFF"/>
                        </a:solidFill>
                        <a:effectLst/>
                        <a:latin typeface="Verdana" panose="020B0604030504040204" pitchFamily="34" charset="0"/>
                        <a:ea typeface="SimSun"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2869879640"/>
                  </a:ext>
                </a:extLst>
              </a:tr>
              <a:tr h="640239">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ID3</a:t>
                      </a:r>
                      <a:endParaRPr kumimoji="0" lang="en-NZ"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Information gain</a:t>
                      </a:r>
                      <a:endParaRPr kumimoji="0" lang="en-NZ"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Categorical</a:t>
                      </a:r>
                      <a:endParaRPr kumimoji="0" lang="en-NZ"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No</a:t>
                      </a:r>
                      <a:endParaRPr kumimoji="0" lang="en-NZ"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No</a:t>
                      </a:r>
                      <a:endParaRPr kumimoji="0" lang="en-NZ"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Susceptible to outliers</a:t>
                      </a:r>
                      <a:endParaRPr kumimoji="0" lang="en-NZ"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extLst>
                  <a:ext uri="{0D108BD9-81ED-4DB2-BD59-A6C34878D82A}">
                    <a16:rowId xmlns:a16="http://schemas.microsoft.com/office/drawing/2014/main" xmlns="" val="1353923317"/>
                  </a:ext>
                </a:extLst>
              </a:tr>
              <a:tr h="640239">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C4.5</a:t>
                      </a:r>
                      <a:endParaRPr kumimoji="0" lang="en-NZ"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Gain ratio</a:t>
                      </a:r>
                      <a:endParaRPr kumimoji="0" lang="en-NZ"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Categorical &amp; Numeric</a:t>
                      </a:r>
                      <a:endParaRPr kumimoji="0" lang="en-NZ"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Yes</a:t>
                      </a:r>
                      <a:endParaRPr kumimoji="0" lang="en-NZ"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Error-based</a:t>
                      </a:r>
                      <a:endParaRPr kumimoji="0" lang="en-NZ"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Susceptible to outliers</a:t>
                      </a:r>
                      <a:endParaRPr kumimoji="0" lang="en-NZ"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6E7"/>
                    </a:solidFill>
                  </a:tcPr>
                </a:tc>
                <a:extLst>
                  <a:ext uri="{0D108BD9-81ED-4DB2-BD59-A6C34878D82A}">
                    <a16:rowId xmlns:a16="http://schemas.microsoft.com/office/drawing/2014/main" xmlns="" val="4142391961"/>
                  </a:ext>
                </a:extLst>
              </a:tr>
              <a:tr h="640239">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CART</a:t>
                      </a:r>
                      <a:endParaRPr kumimoji="0" lang="en-NZ"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Gini impurity</a:t>
                      </a:r>
                      <a:endParaRPr kumimoji="0" lang="en-NZ"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Categorical &amp; Numeric</a:t>
                      </a:r>
                      <a:endParaRPr kumimoji="0" lang="en-NZ"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Yes</a:t>
                      </a:r>
                      <a:endParaRPr kumimoji="0" lang="en-NZ"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Cost-complexity</a:t>
                      </a:r>
                      <a:endParaRPr kumimoji="0" lang="en-NZ"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rPr>
                        <a:t>Handle outliers</a:t>
                      </a:r>
                      <a:endParaRPr kumimoji="0" lang="en-NZ" altLang="zh-CN" sz="1800" b="0" i="0" u="none" strike="noStrike" cap="none" normalizeH="0" baseline="0" smtClean="0">
                        <a:ln>
                          <a:noFill/>
                        </a:ln>
                        <a:solidFill>
                          <a:srgbClr val="000000"/>
                        </a:solidFill>
                        <a:effectLst/>
                        <a:latin typeface="Verdana" panose="020B0604030504040204" pitchFamily="34" charset="0"/>
                        <a:ea typeface="SimSun" panose="02010600030101010101" pitchFamily="2" charset="-122"/>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CCB"/>
                    </a:solidFill>
                  </a:tcPr>
                </a:tc>
                <a:extLst>
                  <a:ext uri="{0D108BD9-81ED-4DB2-BD59-A6C34878D82A}">
                    <a16:rowId xmlns:a16="http://schemas.microsoft.com/office/drawing/2014/main" xmlns="" val="3731026455"/>
                  </a:ext>
                </a:extLst>
              </a:tr>
            </a:tbl>
          </a:graphicData>
        </a:graphic>
      </p:graphicFrame>
    </p:spTree>
    <p:extLst>
      <p:ext uri="{BB962C8B-B14F-4D97-AF65-F5344CB8AC3E}">
        <p14:creationId xmlns:p14="http://schemas.microsoft.com/office/powerpoint/2010/main" val="3392688320"/>
      </p:ext>
    </p:extLst>
  </p:cSld>
  <p:clrMapOvr>
    <a:masterClrMapping/>
  </p:clrMapOvr>
  <p:transition spd="slow" advTm="507"/>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0"/>
            <a:ext cx="8915400" cy="1139825"/>
          </a:xfrm>
        </p:spPr>
        <p:txBody>
          <a:bodyPr/>
          <a:lstStyle/>
          <a:p>
            <a:pPr eaLnBrk="1" hangingPunct="1"/>
            <a:r>
              <a:rPr lang="en-US" altLang="en-US" dirty="0" smtClean="0"/>
              <a:t>Difference of Entropy and Gini index</a:t>
            </a:r>
          </a:p>
        </p:txBody>
      </p:sp>
      <p:graphicFrame>
        <p:nvGraphicFramePr>
          <p:cNvPr id="34819" name="Object 4"/>
          <p:cNvGraphicFramePr>
            <a:graphicFrameLocks noChangeAspect="1"/>
          </p:cNvGraphicFramePr>
          <p:nvPr/>
        </p:nvGraphicFramePr>
        <p:xfrm>
          <a:off x="515938" y="3275013"/>
          <a:ext cx="2449512" cy="538162"/>
        </p:xfrm>
        <a:graphic>
          <a:graphicData uri="http://schemas.openxmlformats.org/presentationml/2006/ole">
            <mc:AlternateContent xmlns:mc="http://schemas.openxmlformats.org/markup-compatibility/2006">
              <mc:Choice xmlns:v="urn:schemas-microsoft-com:vml" Requires="v">
                <p:oleObj spid="_x0000_s69664" name="Equation" r:id="rId4" imgW="1612900" imgH="355600" progId="Equation.3">
                  <p:embed/>
                </p:oleObj>
              </mc:Choice>
              <mc:Fallback>
                <p:oleObj name="Equation" r:id="rId4" imgW="1612900" imgH="355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938" y="3275013"/>
                        <a:ext cx="2449512" cy="538162"/>
                      </a:xfrm>
                      <a:prstGeom prst="rect">
                        <a:avLst/>
                      </a:prstGeom>
                      <a:solidFill>
                        <a:srgbClr val="FFFFCC"/>
                      </a:solidFill>
                      <a:ln w="9525">
                        <a:solidFill>
                          <a:schemeClr val="tx1"/>
                        </a:solidFill>
                        <a:miter lim="800000"/>
                        <a:headEnd/>
                        <a:tailEnd/>
                      </a:ln>
                    </p:spPr>
                  </p:pic>
                </p:oleObj>
              </mc:Fallback>
            </mc:AlternateContent>
          </a:graphicData>
        </a:graphic>
      </p:graphicFrame>
      <p:sp>
        <p:nvSpPr>
          <p:cNvPr id="6" name="TextBox 5"/>
          <p:cNvSpPr txBox="1">
            <a:spLocks noRot="1" noChangeAspect="1" noMove="1" noResize="1" noEditPoints="1" noAdjustHandles="1" noChangeArrowheads="1" noChangeShapeType="1" noTextEdit="1"/>
          </p:cNvSpPr>
          <p:nvPr/>
        </p:nvSpPr>
        <p:spPr>
          <a:xfrm>
            <a:off x="507022" y="3899848"/>
            <a:ext cx="6198577" cy="494238"/>
          </a:xfrm>
          <a:prstGeom prst="rect">
            <a:avLst/>
          </a:prstGeom>
          <a:blipFill>
            <a:blip r:embed="rId6"/>
            <a:stretch>
              <a:fillRect t="-11111" b="-19753"/>
            </a:stretch>
          </a:blipFill>
        </p:spPr>
        <p:txBody>
          <a:bodyPr/>
          <a:lstStyle/>
          <a:p>
            <a:pPr>
              <a:defRPr/>
            </a:pPr>
            <a:r>
              <a:rPr lang="en-NZ">
                <a:noFill/>
              </a:rPr>
              <a:t> </a:t>
            </a:r>
          </a:p>
        </p:txBody>
      </p:sp>
      <p:graphicFrame>
        <p:nvGraphicFramePr>
          <p:cNvPr id="34821" name="Object 4"/>
          <p:cNvGraphicFramePr>
            <a:graphicFrameLocks noChangeAspect="1"/>
          </p:cNvGraphicFramePr>
          <p:nvPr/>
        </p:nvGraphicFramePr>
        <p:xfrm>
          <a:off x="457200" y="1519238"/>
          <a:ext cx="4953000" cy="527050"/>
        </p:xfrm>
        <a:graphic>
          <a:graphicData uri="http://schemas.openxmlformats.org/presentationml/2006/ole">
            <mc:AlternateContent xmlns:mc="http://schemas.openxmlformats.org/markup-compatibility/2006">
              <mc:Choice xmlns:v="urn:schemas-microsoft-com:vml" Requires="v">
                <p:oleObj spid="_x0000_s69665" name="Equation" r:id="rId7" imgW="4165600" imgH="444500" progId="Equation.3">
                  <p:embed/>
                </p:oleObj>
              </mc:Choice>
              <mc:Fallback>
                <p:oleObj name="Equation" r:id="rId7" imgW="4165600" imgH="4445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1519238"/>
                        <a:ext cx="4953000" cy="527050"/>
                      </a:xfrm>
                      <a:prstGeom prst="rect">
                        <a:avLst/>
                      </a:prstGeom>
                      <a:solidFill>
                        <a:srgbClr val="FFFFCC"/>
                      </a:solidFill>
                      <a:ln w="9525">
                        <a:solidFill>
                          <a:schemeClr val="tx1"/>
                        </a:solidFill>
                        <a:miter lim="800000"/>
                        <a:headEnd/>
                        <a:tailEnd/>
                      </a:ln>
                    </p:spPr>
                  </p:pic>
                </p:oleObj>
              </mc:Fallback>
            </mc:AlternateContent>
          </a:graphicData>
        </a:graphic>
      </p:graphicFrame>
      <p:graphicFrame>
        <p:nvGraphicFramePr>
          <p:cNvPr id="34822" name="Object 4"/>
          <p:cNvGraphicFramePr>
            <a:graphicFrameLocks noChangeAspect="1"/>
          </p:cNvGraphicFramePr>
          <p:nvPr/>
        </p:nvGraphicFramePr>
        <p:xfrm>
          <a:off x="468313" y="2176463"/>
          <a:ext cx="4495800" cy="701675"/>
        </p:xfrm>
        <a:graphic>
          <a:graphicData uri="http://schemas.openxmlformats.org/presentationml/2006/ole">
            <mc:AlternateContent xmlns:mc="http://schemas.openxmlformats.org/markup-compatibility/2006">
              <mc:Choice xmlns:v="urn:schemas-microsoft-com:vml" Requires="v">
                <p:oleObj spid="_x0000_s69666" name="Equation" r:id="rId9" imgW="5041900" imgH="787400" progId="Equation.3">
                  <p:embed/>
                </p:oleObj>
              </mc:Choice>
              <mc:Fallback>
                <p:oleObj name="Equation" r:id="rId9" imgW="5041900" imgH="7874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313" y="2176463"/>
                        <a:ext cx="4495800" cy="701675"/>
                      </a:xfrm>
                      <a:prstGeom prst="rect">
                        <a:avLst/>
                      </a:prstGeom>
                      <a:solidFill>
                        <a:srgbClr val="FFFFCC"/>
                      </a:solidFill>
                      <a:ln w="9525">
                        <a:solidFill>
                          <a:schemeClr val="tx1"/>
                        </a:solidFill>
                        <a:miter lim="800000"/>
                        <a:headEnd/>
                        <a:tailEnd/>
                      </a:ln>
                    </p:spPr>
                  </p:pic>
                </p:oleObj>
              </mc:Fallback>
            </mc:AlternateContent>
          </a:graphicData>
        </a:graphic>
      </p:graphicFrame>
      <p:sp>
        <p:nvSpPr>
          <p:cNvPr id="10" name="TextBox 9"/>
          <p:cNvSpPr txBox="1">
            <a:spLocks noRot="1" noChangeAspect="1" noMove="1" noResize="1" noEditPoints="1" noAdjustHandles="1" noChangeArrowheads="1" noChangeShapeType="1" noTextEdit="1"/>
          </p:cNvSpPr>
          <p:nvPr/>
        </p:nvSpPr>
        <p:spPr>
          <a:xfrm>
            <a:off x="381000" y="5801016"/>
            <a:ext cx="7848600" cy="494238"/>
          </a:xfrm>
          <a:prstGeom prst="rect">
            <a:avLst/>
          </a:prstGeom>
          <a:blipFill>
            <a:blip r:embed="rId11"/>
            <a:stretch>
              <a:fillRect t="-11111" b="-19753"/>
            </a:stretch>
          </a:blipFill>
        </p:spPr>
        <p:txBody>
          <a:bodyPr/>
          <a:lstStyle/>
          <a:p>
            <a:pPr>
              <a:defRPr/>
            </a:pPr>
            <a:r>
              <a:rPr lang="en-NZ">
                <a:noFill/>
              </a:rPr>
              <a:t> </a:t>
            </a:r>
          </a:p>
        </p:txBody>
      </p:sp>
      <p:sp>
        <p:nvSpPr>
          <p:cNvPr id="11" name="TextBox 10"/>
          <p:cNvSpPr txBox="1">
            <a:spLocks noRot="1" noChangeAspect="1" noMove="1" noResize="1" noEditPoints="1" noAdjustHandles="1" noChangeArrowheads="1" noChangeShapeType="1" noTextEdit="1"/>
          </p:cNvSpPr>
          <p:nvPr/>
        </p:nvSpPr>
        <p:spPr>
          <a:xfrm>
            <a:off x="381000" y="5233768"/>
            <a:ext cx="8547589" cy="494238"/>
          </a:xfrm>
          <a:prstGeom prst="rect">
            <a:avLst/>
          </a:prstGeom>
          <a:blipFill>
            <a:blip r:embed="rId12"/>
            <a:stretch>
              <a:fillRect t="-11111" b="-19753"/>
            </a:stretch>
          </a:blipFill>
        </p:spPr>
        <p:txBody>
          <a:bodyPr/>
          <a:lstStyle/>
          <a:p>
            <a:pPr>
              <a:defRPr/>
            </a:pPr>
            <a:r>
              <a:rPr lang="en-NZ">
                <a:noFill/>
              </a:rPr>
              <a:t> </a:t>
            </a:r>
          </a:p>
        </p:txBody>
      </p:sp>
    </p:spTree>
    <p:extLst>
      <p:ext uri="{BB962C8B-B14F-4D97-AF65-F5344CB8AC3E}">
        <p14:creationId xmlns:p14="http://schemas.microsoft.com/office/powerpoint/2010/main" val="1556664108"/>
      </p:ext>
    </p:extLst>
  </p:cSld>
  <p:clrMapOvr>
    <a:masterClrMapping/>
  </p:clrMapOvr>
  <p:transition spd="slow" advTm="871"/>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481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a:t>
            </a:r>
            <a:endParaRPr lang="en-US" dirty="0"/>
          </a:p>
        </p:txBody>
      </p:sp>
      <p:sp>
        <p:nvSpPr>
          <p:cNvPr id="9" name="TextBox 8"/>
          <p:cNvSpPr txBox="1"/>
          <p:nvPr/>
        </p:nvSpPr>
        <p:spPr>
          <a:xfrm>
            <a:off x="1912273" y="4744742"/>
            <a:ext cx="6508703" cy="415498"/>
          </a:xfrm>
          <a:prstGeom prst="rect">
            <a:avLst/>
          </a:prstGeom>
          <a:noFill/>
        </p:spPr>
        <p:txBody>
          <a:bodyPr wrap="square" rtlCol="0">
            <a:spAutoFit/>
          </a:bodyPr>
          <a:lstStyle/>
          <a:p>
            <a:r>
              <a:rPr lang="en-US" sz="2100" dirty="0">
                <a:solidFill>
                  <a:srgbClr val="0000FF"/>
                </a:solidFill>
              </a:rPr>
              <a:t>Supervised learning: given labeled examples</a:t>
            </a:r>
          </a:p>
        </p:txBody>
      </p:sp>
      <p:sp>
        <p:nvSpPr>
          <p:cNvPr id="17" name="Oval 16"/>
          <p:cNvSpPr/>
          <p:nvPr/>
        </p:nvSpPr>
        <p:spPr>
          <a:xfrm>
            <a:off x="3925528" y="1948280"/>
            <a:ext cx="1138525" cy="1016000"/>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4084277" y="2123449"/>
            <a:ext cx="1082348" cy="646331"/>
          </a:xfrm>
          <a:prstGeom prst="rect">
            <a:avLst/>
          </a:prstGeom>
          <a:noFill/>
        </p:spPr>
        <p:txBody>
          <a:bodyPr wrap="none" rtlCol="0">
            <a:spAutoFit/>
          </a:bodyPr>
          <a:lstStyle/>
          <a:p>
            <a:r>
              <a:rPr lang="en-US" dirty="0"/>
              <a:t>model/</a:t>
            </a:r>
          </a:p>
          <a:p>
            <a:r>
              <a:rPr lang="en-US" dirty="0"/>
              <a:t>predictor</a:t>
            </a:r>
          </a:p>
        </p:txBody>
      </p:sp>
      <p:sp>
        <p:nvSpPr>
          <p:cNvPr id="19" name="Right Arrow 18"/>
          <p:cNvSpPr/>
          <p:nvPr/>
        </p:nvSpPr>
        <p:spPr>
          <a:xfrm>
            <a:off x="3375189" y="2232401"/>
            <a:ext cx="455084" cy="427999"/>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pic>
        <p:nvPicPr>
          <p:cNvPr id="20" name="Picture 19"/>
          <p:cNvPicPr>
            <a:picLocks noChangeAspect="1"/>
          </p:cNvPicPr>
          <p:nvPr/>
        </p:nvPicPr>
        <p:blipFill>
          <a:blip r:embed="rId2"/>
          <a:stretch>
            <a:fillRect/>
          </a:stretch>
        </p:blipFill>
        <p:spPr>
          <a:xfrm>
            <a:off x="1371600" y="1429691"/>
            <a:ext cx="859973" cy="843110"/>
          </a:xfrm>
          <a:prstGeom prst="rect">
            <a:avLst/>
          </a:prstGeom>
        </p:spPr>
      </p:pic>
      <p:pic>
        <p:nvPicPr>
          <p:cNvPr id="21" name="Picture 20"/>
          <p:cNvPicPr>
            <a:picLocks noChangeAspect="1"/>
          </p:cNvPicPr>
          <p:nvPr/>
        </p:nvPicPr>
        <p:blipFill>
          <a:blip r:embed="rId3"/>
          <a:stretch>
            <a:fillRect/>
          </a:stretch>
        </p:blipFill>
        <p:spPr>
          <a:xfrm>
            <a:off x="1436016" y="2373295"/>
            <a:ext cx="665778" cy="670822"/>
          </a:xfrm>
          <a:prstGeom prst="rect">
            <a:avLst/>
          </a:prstGeom>
        </p:spPr>
      </p:pic>
      <p:pic>
        <p:nvPicPr>
          <p:cNvPr id="22" name="Picture 21"/>
          <p:cNvPicPr>
            <a:picLocks noChangeAspect="1"/>
          </p:cNvPicPr>
          <p:nvPr/>
        </p:nvPicPr>
        <p:blipFill>
          <a:blip r:embed="rId4"/>
          <a:stretch>
            <a:fillRect/>
          </a:stretch>
        </p:blipFill>
        <p:spPr>
          <a:xfrm>
            <a:off x="1366842" y="3116059"/>
            <a:ext cx="827627" cy="486839"/>
          </a:xfrm>
          <a:prstGeom prst="rect">
            <a:avLst/>
          </a:prstGeom>
        </p:spPr>
      </p:pic>
      <p:pic>
        <p:nvPicPr>
          <p:cNvPr id="23" name="Picture 22"/>
          <p:cNvPicPr>
            <a:picLocks noChangeAspect="1"/>
          </p:cNvPicPr>
          <p:nvPr/>
        </p:nvPicPr>
        <p:blipFill>
          <a:blip r:embed="rId5"/>
          <a:stretch>
            <a:fillRect/>
          </a:stretch>
        </p:blipFill>
        <p:spPr>
          <a:xfrm>
            <a:off x="1279463" y="3734171"/>
            <a:ext cx="915006" cy="522282"/>
          </a:xfrm>
          <a:prstGeom prst="rect">
            <a:avLst/>
          </a:prstGeom>
        </p:spPr>
      </p:pic>
      <p:sp>
        <p:nvSpPr>
          <p:cNvPr id="24" name="TextBox 23"/>
          <p:cNvSpPr txBox="1"/>
          <p:nvPr/>
        </p:nvSpPr>
        <p:spPr>
          <a:xfrm>
            <a:off x="2527908" y="1364364"/>
            <a:ext cx="671979" cy="369332"/>
          </a:xfrm>
          <a:prstGeom prst="rect">
            <a:avLst/>
          </a:prstGeom>
          <a:noFill/>
        </p:spPr>
        <p:txBody>
          <a:bodyPr wrap="none" rtlCol="0">
            <a:spAutoFit/>
          </a:bodyPr>
          <a:lstStyle/>
          <a:p>
            <a:r>
              <a:rPr lang="en-US" dirty="0"/>
              <a:t>label</a:t>
            </a:r>
          </a:p>
        </p:txBody>
      </p:sp>
      <p:sp>
        <p:nvSpPr>
          <p:cNvPr id="25" name="TextBox 24"/>
          <p:cNvSpPr txBox="1"/>
          <p:nvPr/>
        </p:nvSpPr>
        <p:spPr>
          <a:xfrm>
            <a:off x="2527907" y="1853030"/>
            <a:ext cx="756938" cy="369332"/>
          </a:xfrm>
          <a:prstGeom prst="rect">
            <a:avLst/>
          </a:prstGeom>
          <a:noFill/>
        </p:spPr>
        <p:txBody>
          <a:bodyPr wrap="none" rtlCol="0">
            <a:spAutoFit/>
          </a:bodyPr>
          <a:lstStyle/>
          <a:p>
            <a:r>
              <a:rPr lang="en-US" dirty="0"/>
              <a:t>label</a:t>
            </a:r>
            <a:r>
              <a:rPr lang="en-US" baseline="-25000" dirty="0"/>
              <a:t>1</a:t>
            </a:r>
          </a:p>
        </p:txBody>
      </p:sp>
      <p:sp>
        <p:nvSpPr>
          <p:cNvPr id="26" name="TextBox 25"/>
          <p:cNvSpPr txBox="1"/>
          <p:nvPr/>
        </p:nvSpPr>
        <p:spPr>
          <a:xfrm>
            <a:off x="2527907" y="2442215"/>
            <a:ext cx="756938" cy="369332"/>
          </a:xfrm>
          <a:prstGeom prst="rect">
            <a:avLst/>
          </a:prstGeom>
          <a:noFill/>
        </p:spPr>
        <p:txBody>
          <a:bodyPr wrap="none" rtlCol="0">
            <a:spAutoFit/>
          </a:bodyPr>
          <a:lstStyle/>
          <a:p>
            <a:r>
              <a:rPr lang="en-US" dirty="0"/>
              <a:t>label</a:t>
            </a:r>
            <a:r>
              <a:rPr lang="en-US" baseline="-25000" dirty="0"/>
              <a:t>3</a:t>
            </a:r>
          </a:p>
        </p:txBody>
      </p:sp>
      <p:sp>
        <p:nvSpPr>
          <p:cNvPr id="27" name="TextBox 26"/>
          <p:cNvSpPr txBox="1"/>
          <p:nvPr/>
        </p:nvSpPr>
        <p:spPr>
          <a:xfrm>
            <a:off x="2527907" y="3165209"/>
            <a:ext cx="756938" cy="369332"/>
          </a:xfrm>
          <a:prstGeom prst="rect">
            <a:avLst/>
          </a:prstGeom>
          <a:noFill/>
        </p:spPr>
        <p:txBody>
          <a:bodyPr wrap="none" rtlCol="0">
            <a:spAutoFit/>
          </a:bodyPr>
          <a:lstStyle/>
          <a:p>
            <a:r>
              <a:rPr lang="en-US" dirty="0"/>
              <a:t>label</a:t>
            </a:r>
            <a:r>
              <a:rPr lang="en-US" baseline="-25000" dirty="0"/>
              <a:t>4</a:t>
            </a:r>
          </a:p>
        </p:txBody>
      </p:sp>
      <p:sp>
        <p:nvSpPr>
          <p:cNvPr id="28" name="TextBox 27"/>
          <p:cNvSpPr txBox="1"/>
          <p:nvPr/>
        </p:nvSpPr>
        <p:spPr>
          <a:xfrm>
            <a:off x="2527907" y="3775150"/>
            <a:ext cx="756938" cy="369332"/>
          </a:xfrm>
          <a:prstGeom prst="rect">
            <a:avLst/>
          </a:prstGeom>
          <a:noFill/>
        </p:spPr>
        <p:txBody>
          <a:bodyPr wrap="none" rtlCol="0">
            <a:spAutoFit/>
          </a:bodyPr>
          <a:lstStyle/>
          <a:p>
            <a:r>
              <a:rPr lang="en-US" dirty="0"/>
              <a:t>label</a:t>
            </a:r>
            <a:r>
              <a:rPr lang="en-US" baseline="-25000" dirty="0"/>
              <a:t>5</a:t>
            </a:r>
          </a:p>
        </p:txBody>
      </p:sp>
    </p:spTree>
    <p:extLst>
      <p:ext uri="{BB962C8B-B14F-4D97-AF65-F5344CB8AC3E}">
        <p14:creationId xmlns:p14="http://schemas.microsoft.com/office/powerpoint/2010/main" val="3686579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mtClean="0"/>
              <a:t>Classification Techniques</a:t>
            </a:r>
          </a:p>
        </p:txBody>
      </p:sp>
      <p:sp>
        <p:nvSpPr>
          <p:cNvPr id="22531" name="Rectangle 3"/>
          <p:cNvSpPr>
            <a:spLocks noGrp="1" noChangeArrowheads="1"/>
          </p:cNvSpPr>
          <p:nvPr>
            <p:ph type="body" idx="1"/>
          </p:nvPr>
        </p:nvSpPr>
        <p:spPr/>
        <p:txBody>
          <a:bodyPr/>
          <a:lstStyle/>
          <a:p>
            <a:r>
              <a:rPr lang="en-US" altLang="en-US" smtClean="0"/>
              <a:t>Decision Tree based Methods</a:t>
            </a:r>
          </a:p>
          <a:p>
            <a:r>
              <a:rPr lang="en-US" altLang="en-US" smtClean="0"/>
              <a:t>Rule-based Methods</a:t>
            </a:r>
          </a:p>
          <a:p>
            <a:r>
              <a:rPr lang="en-US" altLang="en-US" smtClean="0"/>
              <a:t>Neural Networks</a:t>
            </a:r>
          </a:p>
          <a:p>
            <a:r>
              <a:rPr lang="en-US" altLang="en-US" smtClean="0"/>
              <a:t>Naïve Bayes and Bayesian Belief Networks</a:t>
            </a:r>
          </a:p>
          <a:p>
            <a:r>
              <a:rPr lang="en-US" altLang="en-US" smtClean="0"/>
              <a:t>Support Vector Machines</a:t>
            </a:r>
          </a:p>
          <a:p>
            <a:r>
              <a:rPr lang="en-US" altLang="en-US" smtClean="0"/>
              <a:t>… …</a:t>
            </a:r>
          </a:p>
        </p:txBody>
      </p:sp>
    </p:spTree>
    <p:extLst>
      <p:ext uri="{BB962C8B-B14F-4D97-AF65-F5344CB8AC3E}">
        <p14:creationId xmlns:p14="http://schemas.microsoft.com/office/powerpoint/2010/main" val="780855610"/>
      </p:ext>
    </p:extLst>
  </p:cSld>
  <p:clrMapOvr>
    <a:masterClrMapping/>
  </p:clrMapOvr>
  <p:transition spd="slow" advTm="49597"/>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216879" y="73720"/>
            <a:ext cx="7200897" cy="977900"/>
          </a:xfrm>
        </p:spPr>
        <p:txBody>
          <a:bodyPr/>
          <a:lstStyle/>
          <a:p>
            <a:r>
              <a:rPr lang="en-US" altLang="en-US" dirty="0" smtClean="0"/>
              <a:t>Machine learning framework</a:t>
            </a:r>
          </a:p>
        </p:txBody>
      </p:sp>
      <p:sp>
        <p:nvSpPr>
          <p:cNvPr id="3" name="Content Placeholder 2"/>
          <p:cNvSpPr>
            <a:spLocks noGrp="1"/>
          </p:cNvSpPr>
          <p:nvPr>
            <p:ph idx="1"/>
          </p:nvPr>
        </p:nvSpPr>
        <p:spPr>
          <a:xfrm>
            <a:off x="457200" y="1080374"/>
            <a:ext cx="8229600" cy="4939426"/>
          </a:xfrm>
        </p:spPr>
        <p:txBody>
          <a:bodyPr>
            <a:normAutofit/>
          </a:bodyPr>
          <a:lstStyle/>
          <a:p>
            <a:pPr algn="ctr">
              <a:buFontTx/>
              <a:buNone/>
            </a:pPr>
            <a:r>
              <a:rPr lang="en-US" altLang="en-US" sz="4500" dirty="0" smtClean="0">
                <a:solidFill>
                  <a:srgbClr val="0000FF"/>
                </a:solidFill>
              </a:rPr>
              <a:t>Y </a:t>
            </a:r>
            <a:r>
              <a:rPr lang="en-US" altLang="en-US" sz="4500" dirty="0">
                <a:solidFill>
                  <a:srgbClr val="0000FF"/>
                </a:solidFill>
              </a:rPr>
              <a:t>= f(</a:t>
            </a:r>
            <a:r>
              <a:rPr lang="en-US" altLang="en-US" sz="4500" b="1" dirty="0">
                <a:solidFill>
                  <a:srgbClr val="0000FF"/>
                </a:solidFill>
              </a:rPr>
              <a:t>x</a:t>
            </a:r>
            <a:r>
              <a:rPr lang="en-US" altLang="en-US" sz="4500" dirty="0">
                <a:solidFill>
                  <a:srgbClr val="0000FF"/>
                </a:solidFill>
              </a:rPr>
              <a:t>)</a:t>
            </a:r>
          </a:p>
          <a:p>
            <a:pPr>
              <a:buFontTx/>
              <a:buNone/>
            </a:pPr>
            <a:endParaRPr lang="en-US" altLang="en-US" dirty="0" smtClean="0"/>
          </a:p>
          <a:p>
            <a:pPr>
              <a:buFontTx/>
              <a:buNone/>
            </a:pPr>
            <a:endParaRPr lang="en-US" altLang="en-US" dirty="0" smtClean="0"/>
          </a:p>
          <a:p>
            <a:pPr>
              <a:buFontTx/>
              <a:buNone/>
            </a:pPr>
            <a:endParaRPr lang="en-US" altLang="en-US" dirty="0"/>
          </a:p>
          <a:p>
            <a:pPr>
              <a:buFontTx/>
              <a:buNone/>
            </a:pPr>
            <a:endParaRPr lang="en-US" altLang="en-US" dirty="0" smtClean="0"/>
          </a:p>
          <a:p>
            <a:r>
              <a:rPr lang="en-US" altLang="en-US" b="1" dirty="0" smtClean="0"/>
              <a:t>Training</a:t>
            </a:r>
            <a:r>
              <a:rPr lang="en-US" altLang="en-US" b="1" dirty="0"/>
              <a:t>: </a:t>
            </a:r>
            <a:r>
              <a:rPr lang="en-US" altLang="en-US" dirty="0"/>
              <a:t>given a </a:t>
            </a:r>
            <a:r>
              <a:rPr lang="en-US" altLang="en-US" i="1" dirty="0"/>
              <a:t>training set </a:t>
            </a:r>
            <a:r>
              <a:rPr lang="en-US" altLang="en-US" dirty="0"/>
              <a:t>of labeled examples</a:t>
            </a:r>
            <a:r>
              <a:rPr lang="en-US" altLang="en-US" i="1" dirty="0"/>
              <a:t> </a:t>
            </a:r>
            <a:r>
              <a:rPr lang="en-US" altLang="en-US" dirty="0">
                <a:solidFill>
                  <a:srgbClr val="0000FF"/>
                </a:solidFill>
              </a:rPr>
              <a:t>{(</a:t>
            </a:r>
            <a:r>
              <a:rPr lang="en-US" altLang="en-US" b="1" dirty="0">
                <a:solidFill>
                  <a:srgbClr val="0000FF"/>
                </a:solidFill>
              </a:rPr>
              <a:t>x</a:t>
            </a:r>
            <a:r>
              <a:rPr lang="en-US" altLang="en-US" baseline="-25000" dirty="0">
                <a:solidFill>
                  <a:srgbClr val="0000FF"/>
                </a:solidFill>
              </a:rPr>
              <a:t>1</a:t>
            </a:r>
            <a:r>
              <a:rPr lang="en-US" altLang="en-US" dirty="0">
                <a:solidFill>
                  <a:srgbClr val="0000FF"/>
                </a:solidFill>
              </a:rPr>
              <a:t>,y</a:t>
            </a:r>
            <a:r>
              <a:rPr lang="en-US" altLang="en-US" baseline="-25000" dirty="0">
                <a:solidFill>
                  <a:srgbClr val="0000FF"/>
                </a:solidFill>
              </a:rPr>
              <a:t>1</a:t>
            </a:r>
            <a:r>
              <a:rPr lang="en-US" altLang="en-US" dirty="0">
                <a:solidFill>
                  <a:srgbClr val="0000FF"/>
                </a:solidFill>
              </a:rPr>
              <a:t>), …, (</a:t>
            </a:r>
            <a:r>
              <a:rPr lang="en-US" altLang="en-US" b="1" dirty="0" err="1" smtClean="0">
                <a:solidFill>
                  <a:srgbClr val="0000FF"/>
                </a:solidFill>
              </a:rPr>
              <a:t>x</a:t>
            </a:r>
            <a:r>
              <a:rPr lang="en-US" altLang="en-US" baseline="-25000" dirty="0" err="1" smtClean="0">
                <a:solidFill>
                  <a:srgbClr val="0000FF"/>
                </a:solidFill>
              </a:rPr>
              <a:t>n</a:t>
            </a:r>
            <a:r>
              <a:rPr lang="en-US" altLang="en-US" dirty="0" err="1" smtClean="0">
                <a:solidFill>
                  <a:srgbClr val="0000FF"/>
                </a:solidFill>
              </a:rPr>
              <a:t>,y</a:t>
            </a:r>
            <a:r>
              <a:rPr lang="en-US" altLang="en-US" baseline="-25000" dirty="0" err="1" smtClean="0">
                <a:solidFill>
                  <a:srgbClr val="0000FF"/>
                </a:solidFill>
              </a:rPr>
              <a:t>n</a:t>
            </a:r>
            <a:r>
              <a:rPr lang="en-US" altLang="en-US" dirty="0" smtClean="0">
                <a:solidFill>
                  <a:srgbClr val="0000FF"/>
                </a:solidFill>
              </a:rPr>
              <a:t>)}</a:t>
            </a:r>
            <a:r>
              <a:rPr lang="en-US" altLang="en-US" dirty="0" smtClean="0"/>
              <a:t>, </a:t>
            </a:r>
            <a:r>
              <a:rPr lang="en-US" altLang="en-US" dirty="0"/>
              <a:t>estimate the prediction </a:t>
            </a:r>
            <a:r>
              <a:rPr lang="en-US" altLang="en-US" dirty="0" smtClean="0"/>
              <a:t>function or objective function or cost function </a:t>
            </a:r>
            <a:r>
              <a:rPr lang="en-US" altLang="en-US" dirty="0">
                <a:solidFill>
                  <a:srgbClr val="0000FF"/>
                </a:solidFill>
              </a:rPr>
              <a:t>f </a:t>
            </a:r>
            <a:r>
              <a:rPr lang="en-US" altLang="en-US" dirty="0"/>
              <a:t>by minimizing the prediction error on the training set</a:t>
            </a:r>
          </a:p>
          <a:p>
            <a:r>
              <a:rPr lang="en-US" altLang="en-US" b="1" dirty="0"/>
              <a:t>Testing:</a:t>
            </a:r>
            <a:r>
              <a:rPr lang="en-US" altLang="en-US" dirty="0"/>
              <a:t> apply </a:t>
            </a:r>
            <a:r>
              <a:rPr lang="en-US" altLang="en-US" dirty="0">
                <a:solidFill>
                  <a:srgbClr val="0000FF"/>
                </a:solidFill>
              </a:rPr>
              <a:t>f</a:t>
            </a:r>
            <a:r>
              <a:rPr lang="en-US" altLang="en-US" dirty="0"/>
              <a:t> to a never before seen </a:t>
            </a:r>
            <a:r>
              <a:rPr lang="en-US" altLang="en-US" i="1" dirty="0"/>
              <a:t>test example</a:t>
            </a:r>
            <a:r>
              <a:rPr lang="en-US" altLang="en-US" dirty="0"/>
              <a:t> </a:t>
            </a:r>
            <a:r>
              <a:rPr lang="en-US" altLang="en-US" b="1" dirty="0">
                <a:solidFill>
                  <a:srgbClr val="0000FF"/>
                </a:solidFill>
              </a:rPr>
              <a:t>x</a:t>
            </a:r>
            <a:r>
              <a:rPr lang="en-US" altLang="en-US" dirty="0"/>
              <a:t> and output the predicted value </a:t>
            </a:r>
            <a:r>
              <a:rPr lang="en-US" altLang="en-US" dirty="0" smtClean="0">
                <a:solidFill>
                  <a:srgbClr val="0000FF"/>
                </a:solidFill>
              </a:rPr>
              <a:t>Y </a:t>
            </a:r>
            <a:r>
              <a:rPr lang="en-US" altLang="en-US" dirty="0">
                <a:solidFill>
                  <a:srgbClr val="0000FF"/>
                </a:solidFill>
              </a:rPr>
              <a:t>= f(</a:t>
            </a:r>
            <a:r>
              <a:rPr lang="en-US" altLang="en-US" b="1" dirty="0">
                <a:solidFill>
                  <a:srgbClr val="0000FF"/>
                </a:solidFill>
              </a:rPr>
              <a:t>x</a:t>
            </a:r>
            <a:r>
              <a:rPr lang="en-US" altLang="en-US" dirty="0" smtClean="0">
                <a:solidFill>
                  <a:srgbClr val="0000FF"/>
                </a:solidFill>
              </a:rPr>
              <a:t>)</a:t>
            </a:r>
          </a:p>
          <a:p>
            <a:r>
              <a:rPr lang="en-US" altLang="en-US" dirty="0" smtClean="0"/>
              <a:t>If </a:t>
            </a:r>
            <a:r>
              <a:rPr lang="en-US" altLang="en-US" b="1" dirty="0">
                <a:solidFill>
                  <a:srgbClr val="0000FF"/>
                </a:solidFill>
              </a:rPr>
              <a:t>Y</a:t>
            </a:r>
            <a:r>
              <a:rPr lang="en-US" altLang="en-US" dirty="0" smtClean="0"/>
              <a:t> is continuous value, the prediction process to obtain </a:t>
            </a:r>
            <a:r>
              <a:rPr lang="en-US" altLang="en-US" b="1" dirty="0">
                <a:solidFill>
                  <a:srgbClr val="0000FF"/>
                </a:solidFill>
              </a:rPr>
              <a:t>f(X)</a:t>
            </a:r>
            <a:r>
              <a:rPr lang="en-US" altLang="en-US" dirty="0" smtClean="0"/>
              <a:t> is called regression. If </a:t>
            </a:r>
            <a:r>
              <a:rPr lang="en-US" altLang="en-US" b="1" dirty="0">
                <a:solidFill>
                  <a:srgbClr val="0000FF"/>
                </a:solidFill>
              </a:rPr>
              <a:t>Y</a:t>
            </a:r>
            <a:r>
              <a:rPr lang="en-US" altLang="en-US" dirty="0" smtClean="0"/>
              <a:t> is discrete value, </a:t>
            </a:r>
            <a:r>
              <a:rPr lang="en-US" altLang="en-US" dirty="0"/>
              <a:t>the prediction process to obtain </a:t>
            </a:r>
            <a:r>
              <a:rPr lang="en-US" altLang="en-US" b="1" dirty="0">
                <a:solidFill>
                  <a:srgbClr val="0000FF"/>
                </a:solidFill>
              </a:rPr>
              <a:t>f(X) </a:t>
            </a:r>
            <a:r>
              <a:rPr lang="en-US" altLang="en-US" dirty="0" smtClean="0"/>
              <a:t>is called classification.</a:t>
            </a:r>
            <a:endParaRPr lang="en-US" altLang="en-US" dirty="0"/>
          </a:p>
        </p:txBody>
      </p:sp>
      <p:cxnSp>
        <p:nvCxnSpPr>
          <p:cNvPr id="5" name="Straight Arrow Connector 4"/>
          <p:cNvCxnSpPr/>
          <p:nvPr/>
        </p:nvCxnSpPr>
        <p:spPr>
          <a:xfrm rot="5400000" flipH="1" flipV="1">
            <a:off x="3401616" y="1961139"/>
            <a:ext cx="513159" cy="119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4451931" y="2048691"/>
            <a:ext cx="514350" cy="238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5304142" y="1474713"/>
            <a:ext cx="685800" cy="5143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255" name="TextBox 8"/>
          <p:cNvSpPr txBox="1">
            <a:spLocks noChangeArrowheads="1"/>
          </p:cNvSpPr>
          <p:nvPr/>
        </p:nvSpPr>
        <p:spPr bwMode="auto">
          <a:xfrm>
            <a:off x="3276600" y="2247068"/>
            <a:ext cx="66556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dirty="0">
                <a:solidFill>
                  <a:srgbClr val="000000"/>
                </a:solidFill>
              </a:rPr>
              <a:t>output</a:t>
            </a:r>
          </a:p>
        </p:txBody>
      </p:sp>
      <p:sp>
        <p:nvSpPr>
          <p:cNvPr id="53256" name="TextBox 9"/>
          <p:cNvSpPr txBox="1">
            <a:spLocks noChangeArrowheads="1"/>
          </p:cNvSpPr>
          <p:nvPr/>
        </p:nvSpPr>
        <p:spPr bwMode="auto">
          <a:xfrm>
            <a:off x="3873759" y="2335811"/>
            <a:ext cx="201307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dirty="0" smtClean="0">
                <a:solidFill>
                  <a:srgbClr val="000000"/>
                </a:solidFill>
              </a:rPr>
              <a:t>objective </a:t>
            </a:r>
            <a:r>
              <a:rPr lang="en-US" altLang="en-US" sz="1350" dirty="0">
                <a:solidFill>
                  <a:srgbClr val="000000"/>
                </a:solidFill>
              </a:rPr>
              <a:t>function</a:t>
            </a:r>
          </a:p>
        </p:txBody>
      </p:sp>
      <p:sp>
        <p:nvSpPr>
          <p:cNvPr id="53257" name="TextBox 10"/>
          <p:cNvSpPr txBox="1">
            <a:spLocks noChangeArrowheads="1"/>
          </p:cNvSpPr>
          <p:nvPr/>
        </p:nvSpPr>
        <p:spPr bwMode="auto">
          <a:xfrm>
            <a:off x="5886829" y="1859849"/>
            <a:ext cx="153094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dirty="0" smtClean="0">
                <a:solidFill>
                  <a:srgbClr val="000000"/>
                </a:solidFill>
              </a:rPr>
              <a:t>Feature</a:t>
            </a:r>
            <a:endParaRPr lang="en-US" altLang="en-US" sz="1350" dirty="0">
              <a:solidFill>
                <a:srgbClr val="000000"/>
              </a:solidFill>
            </a:endParaRPr>
          </a:p>
        </p:txBody>
      </p:sp>
    </p:spTree>
    <p:extLst>
      <p:ext uri="{BB962C8B-B14F-4D97-AF65-F5344CB8AC3E}">
        <p14:creationId xmlns:p14="http://schemas.microsoft.com/office/powerpoint/2010/main" val="3283079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內容版面配置區 3"/>
          <p:cNvGraphicFramePr>
            <a:graphicFrameLocks noGrp="1"/>
          </p:cNvGraphicFramePr>
          <p:nvPr>
            <p:ph idx="1"/>
            <p:extLst>
              <p:ext uri="{D42A27DB-BD31-4B8C-83A1-F6EECF244321}">
                <p14:modId xmlns:p14="http://schemas.microsoft.com/office/powerpoint/2010/main" val="3404063961"/>
              </p:ext>
            </p:extLst>
          </p:nvPr>
        </p:nvGraphicFramePr>
        <p:xfrm>
          <a:off x="762000" y="1676400"/>
          <a:ext cx="7772400" cy="3505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標題 1"/>
          <p:cNvSpPr>
            <a:spLocks noGrp="1"/>
          </p:cNvSpPr>
          <p:nvPr>
            <p:ph type="title"/>
          </p:nvPr>
        </p:nvSpPr>
        <p:spPr/>
        <p:txBody>
          <a:bodyPr/>
          <a:lstStyle/>
          <a:p>
            <a:r>
              <a:rPr lang="en-US" altLang="zh-TW" dirty="0"/>
              <a:t>Machine Learning is so simple ……</a:t>
            </a:r>
            <a:endParaRPr lang="zh-TW" altLang="en-US" dirty="0"/>
          </a:p>
        </p:txBody>
      </p:sp>
    </p:spTree>
    <p:extLst>
      <p:ext uri="{BB962C8B-B14F-4D97-AF65-F5344CB8AC3E}">
        <p14:creationId xmlns:p14="http://schemas.microsoft.com/office/powerpoint/2010/main" val="19466932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square</a:t>
            </a:r>
            <a:endParaRPr lang="en-NZ" dirty="0"/>
          </a:p>
        </p:txBody>
      </p:sp>
      <p:sp>
        <p:nvSpPr>
          <p:cNvPr id="4" name="Text Box 2"/>
          <p:cNvSpPr txBox="1">
            <a:spLocks noChangeArrowheads="1"/>
          </p:cNvSpPr>
          <p:nvPr/>
        </p:nvSpPr>
        <p:spPr bwMode="auto">
          <a:xfrm>
            <a:off x="304800" y="1219200"/>
            <a:ext cx="8534400"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a:solidFill>
                  <a:schemeClr val="bg1"/>
                </a:solidFill>
                <a:latin typeface="Arial" panose="020B0604020202020204" pitchFamily="34" charset="0"/>
                <a:ea typeface="微软雅黑"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a:solidFill>
                  <a:schemeClr val="bg1"/>
                </a:solidFill>
                <a:latin typeface="Arial" panose="020B0604020202020204" pitchFamily="34" charset="0"/>
                <a:ea typeface="微软雅黑"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a:solidFill>
                  <a:schemeClr val="bg1"/>
                </a:solidFill>
                <a:latin typeface="Arial" panose="020B0604020202020204" pitchFamily="34" charset="0"/>
                <a:ea typeface="微软雅黑"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a:solidFill>
                  <a:schemeClr val="bg1"/>
                </a:solidFill>
                <a:latin typeface="Arial" panose="020B0604020202020204" pitchFamily="34" charset="0"/>
                <a:ea typeface="微软雅黑"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a:solidFill>
                  <a:schemeClr val="bg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a:solidFill>
                  <a:schemeClr val="bg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a:solidFill>
                  <a:schemeClr val="bg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a:solidFill>
                  <a:schemeClr val="bg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a:solidFill>
                  <a:schemeClr val="bg1"/>
                </a:solidFill>
                <a:latin typeface="Arial" panose="020B0604020202020204" pitchFamily="34" charset="0"/>
                <a:ea typeface="微软雅黑" panose="020B0503020204020204" pitchFamily="34" charset="-122"/>
              </a:defRPr>
            </a:lvl9pPr>
          </a:lstStyle>
          <a:p>
            <a:pPr eaLnBrk="1" hangingPunct="1">
              <a:spcBef>
                <a:spcPts val="600"/>
              </a:spcBef>
              <a:buClrTx/>
              <a:buFontTx/>
              <a:buNone/>
            </a:pPr>
            <a:r>
              <a:rPr lang="en-US" altLang="en-US" sz="2000" b="0">
                <a:solidFill>
                  <a:srgbClr val="000000"/>
                </a:solidFill>
                <a:latin typeface="Tahoma" panose="020B0604030504040204" pitchFamily="34" charset="0"/>
              </a:rPr>
              <a:t>Given is a bivariate dataset (x1, y1), …, (xn, yn), where x1, …, xn are nonrandom and </a:t>
            </a:r>
            <a:r>
              <a:rPr lang="en-US" altLang="en-US" sz="2000" b="0">
                <a:solidFill>
                  <a:srgbClr val="141314"/>
                </a:solidFill>
                <a:latin typeface="Tahoma" panose="020B0604030504040204" pitchFamily="34" charset="0"/>
              </a:rPr>
              <a:t>Yi = </a:t>
            </a:r>
            <a:r>
              <a:rPr lang="en-US" altLang="en-US" sz="2000" b="0">
                <a:solidFill>
                  <a:schemeClr val="tx1"/>
                </a:solidFill>
              </a:rPr>
              <a:t>α</a:t>
            </a:r>
            <a:r>
              <a:rPr lang="en-US" altLang="en-US" sz="2000" b="0">
                <a:solidFill>
                  <a:srgbClr val="141314"/>
                </a:solidFill>
                <a:latin typeface="Tahoma" panose="020B0604030504040204" pitchFamily="34" charset="0"/>
              </a:rPr>
              <a:t> + βxi + Ui are </a:t>
            </a:r>
            <a:r>
              <a:rPr lang="en-US" altLang="en-US" sz="2000" b="0">
                <a:solidFill>
                  <a:srgbClr val="000000"/>
                </a:solidFill>
                <a:latin typeface="Tahoma" panose="020B0604030504040204" pitchFamily="34" charset="0"/>
              </a:rPr>
              <a:t>random variables </a:t>
            </a:r>
            <a:r>
              <a:rPr lang="en-US" altLang="en-US" sz="2000" b="0">
                <a:solidFill>
                  <a:srgbClr val="141314"/>
                </a:solidFill>
                <a:latin typeface="Tahoma" panose="020B0604030504040204" pitchFamily="34" charset="0"/>
              </a:rPr>
              <a:t>for i = 1, 2, . . ., n. The random variables U1, U2, …, Un have zero expectation and variance σ </a:t>
            </a:r>
            <a:r>
              <a:rPr lang="en-US" altLang="en-US" sz="2000" b="0" baseline="33000">
                <a:solidFill>
                  <a:srgbClr val="141314"/>
                </a:solidFill>
                <a:latin typeface="Tahoma" panose="020B0604030504040204" pitchFamily="34" charset="0"/>
              </a:rPr>
              <a:t>2</a:t>
            </a:r>
          </a:p>
          <a:p>
            <a:pPr eaLnBrk="1" hangingPunct="1">
              <a:spcBef>
                <a:spcPts val="600"/>
              </a:spcBef>
              <a:buClrTx/>
              <a:buFontTx/>
              <a:buNone/>
            </a:pPr>
            <a:endParaRPr lang="en-US" altLang="en-US" sz="2000" b="0" baseline="33000">
              <a:solidFill>
                <a:srgbClr val="141314"/>
              </a:solidFill>
              <a:latin typeface="Tahoma" panose="020B0604030504040204" pitchFamily="34" charset="0"/>
            </a:endParaRPr>
          </a:p>
          <a:p>
            <a:pPr eaLnBrk="1" hangingPunct="1">
              <a:spcBef>
                <a:spcPts val="600"/>
              </a:spcBef>
              <a:buClrTx/>
              <a:buFontTx/>
              <a:buNone/>
            </a:pPr>
            <a:endParaRPr lang="en-US" altLang="en-US" sz="2000" b="0" baseline="33000">
              <a:solidFill>
                <a:srgbClr val="141314"/>
              </a:solidFill>
              <a:latin typeface="Tahoma" panose="020B0604030504040204" pitchFamily="34" charset="0"/>
            </a:endParaRPr>
          </a:p>
          <a:p>
            <a:pPr eaLnBrk="1" hangingPunct="1">
              <a:spcBef>
                <a:spcPts val="600"/>
              </a:spcBef>
              <a:buClrTx/>
              <a:buFontTx/>
              <a:buNone/>
            </a:pPr>
            <a:r>
              <a:rPr lang="en-US" altLang="en-US" sz="2000">
                <a:solidFill>
                  <a:srgbClr val="141314"/>
                </a:solidFill>
                <a:latin typeface="Tahoma" panose="020B0604030504040204" pitchFamily="34" charset="0"/>
              </a:rPr>
              <a:t>Method of Least Squares:</a:t>
            </a:r>
            <a:r>
              <a:rPr lang="en-US" altLang="en-US" sz="2000" b="0">
                <a:solidFill>
                  <a:srgbClr val="141314"/>
                </a:solidFill>
                <a:latin typeface="Tahoma" panose="020B0604030504040204" pitchFamily="34" charset="0"/>
              </a:rPr>
              <a:t> Choose a value for </a:t>
            </a:r>
            <a:r>
              <a:rPr lang="en-US" altLang="en-US" sz="2000" b="0">
                <a:solidFill>
                  <a:schemeClr val="tx1"/>
                </a:solidFill>
              </a:rPr>
              <a:t>α</a:t>
            </a:r>
            <a:r>
              <a:rPr lang="en-US" altLang="en-US" sz="2000" b="0">
                <a:solidFill>
                  <a:srgbClr val="141314"/>
                </a:solidFill>
                <a:latin typeface="Tahoma" panose="020B0604030504040204" pitchFamily="34" charset="0"/>
              </a:rPr>
              <a:t> and β such that</a:t>
            </a:r>
          </a:p>
          <a:p>
            <a:pPr eaLnBrk="1" hangingPunct="1">
              <a:spcBef>
                <a:spcPts val="600"/>
              </a:spcBef>
              <a:buClrTx/>
              <a:buFontTx/>
              <a:buNone/>
            </a:pPr>
            <a:r>
              <a:rPr lang="en-US" altLang="en-US" sz="2000" b="0">
                <a:solidFill>
                  <a:srgbClr val="141314"/>
                </a:solidFill>
                <a:latin typeface="Tahoma" panose="020B0604030504040204" pitchFamily="34" charset="0"/>
              </a:rPr>
              <a:t>S(</a:t>
            </a:r>
            <a:r>
              <a:rPr lang="en-US" altLang="en-US" sz="2000" b="0">
                <a:solidFill>
                  <a:schemeClr val="tx1"/>
                </a:solidFill>
              </a:rPr>
              <a:t>α</a:t>
            </a:r>
            <a:r>
              <a:rPr lang="en-US" altLang="en-US" sz="2000" b="0">
                <a:solidFill>
                  <a:srgbClr val="141314"/>
                </a:solidFill>
                <a:latin typeface="Tahoma" panose="020B0604030504040204" pitchFamily="34" charset="0"/>
              </a:rPr>
              <a:t>,β)=(                   </a:t>
            </a:r>
            <a:r>
              <a:rPr lang="en-US" altLang="en-US" sz="2000" b="0">
                <a:solidFill>
                  <a:srgbClr val="141314"/>
                </a:solidFill>
                <a:latin typeface="CMR7" charset="0"/>
              </a:rPr>
              <a:t>) is minimal.</a:t>
            </a:r>
          </a:p>
          <a:p>
            <a:pPr eaLnBrk="1" hangingPunct="1">
              <a:spcBef>
                <a:spcPts val="600"/>
              </a:spcBef>
              <a:buClrTx/>
              <a:buFontTx/>
              <a:buNone/>
            </a:pPr>
            <a:endParaRPr lang="en-US" altLang="en-US" sz="2000" b="0">
              <a:solidFill>
                <a:srgbClr val="141314"/>
              </a:solidFill>
              <a:latin typeface="CMR7" charset="0"/>
            </a:endParaRPr>
          </a:p>
          <a:p>
            <a:pPr eaLnBrk="1" hangingPunct="1">
              <a:spcBef>
                <a:spcPts val="600"/>
              </a:spcBef>
              <a:buClrTx/>
              <a:buFontTx/>
              <a:buNone/>
            </a:pPr>
            <a:endParaRPr lang="en-US" altLang="en-US" sz="2000" b="0">
              <a:solidFill>
                <a:srgbClr val="141314"/>
              </a:solidFill>
              <a:latin typeface="CMR7" charset="0"/>
            </a:endParaRPr>
          </a:p>
        </p:txBody>
      </p:sp>
      <p:graphicFrame>
        <p:nvGraphicFramePr>
          <p:cNvPr id="5" name="Object 4"/>
          <p:cNvGraphicFramePr>
            <a:graphicFrameLocks noChangeAspect="1"/>
          </p:cNvGraphicFramePr>
          <p:nvPr/>
        </p:nvGraphicFramePr>
        <p:xfrm>
          <a:off x="1346200" y="3352800"/>
          <a:ext cx="1625600" cy="609600"/>
        </p:xfrm>
        <a:graphic>
          <a:graphicData uri="http://schemas.openxmlformats.org/presentationml/2006/ole">
            <mc:AlternateContent xmlns:mc="http://schemas.openxmlformats.org/markup-compatibility/2006">
              <mc:Choice xmlns:v="urn:schemas-microsoft-com:vml" Requires="v">
                <p:oleObj spid="_x0000_s70664" r:id="rId3" imgW="1104480" imgH="415440" progId="">
                  <p:embed/>
                </p:oleObj>
              </mc:Choice>
              <mc:Fallback>
                <p:oleObj r:id="rId3" imgW="1104480" imgH="415440" progId="">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6200" y="3352800"/>
                        <a:ext cx="1625600" cy="6096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912151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lpha$&#10;&#10;&#10;\end{document}"/>
  <p:tag name="IGUANATEXSIZE" val="28"/>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TX)^{-1}$&#10;&#10;&#10;\end{document}"/>
  <p:tag name="IGUANATEXSIZE" val="28"/>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lpha$&#10;&#10;&#10;\end{document}"/>
  <p:tag name="IGUANATEXSIZE" val="28"/>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displaystyle&#10;y \in \{0,1\}&#10;$&#10;&#10;\end{document}"/>
  <p:tag name="IGUANATEXSIZE" val="36"/>
</p:tagLst>
</file>

<file path=ppt/theme/theme1.xml><?xml version="1.0" encoding="utf-8"?>
<a:theme xmlns:a="http://schemas.openxmlformats.org/drawingml/2006/main" name="PSLS2e-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11796</TotalTime>
  <Words>2671</Words>
  <Application>Microsoft Office PowerPoint</Application>
  <PresentationFormat>On-screen Show (4:3)</PresentationFormat>
  <Paragraphs>651</Paragraphs>
  <Slides>43</Slides>
  <Notes>20</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4</vt:i4>
      </vt:variant>
      <vt:variant>
        <vt:lpstr>Slide Titles</vt:lpstr>
      </vt:variant>
      <vt:variant>
        <vt:i4>43</vt:i4>
      </vt:variant>
    </vt:vector>
  </HeadingPairs>
  <TitlesOfParts>
    <vt:vector size="62" baseType="lpstr">
      <vt:lpstr>CMR7</vt:lpstr>
      <vt:lpstr>Monotype Sorts</vt:lpstr>
      <vt:lpstr>宋体</vt:lpstr>
      <vt:lpstr>宋体</vt:lpstr>
      <vt:lpstr>微软雅黑</vt:lpstr>
      <vt:lpstr>Arial</vt:lpstr>
      <vt:lpstr>Calibri</vt:lpstr>
      <vt:lpstr>Garamond</vt:lpstr>
      <vt:lpstr>Gill Sans MT</vt:lpstr>
      <vt:lpstr>Tahoma</vt:lpstr>
      <vt:lpstr>Times New Roman</vt:lpstr>
      <vt:lpstr>Verdana</vt:lpstr>
      <vt:lpstr>Wingdings</vt:lpstr>
      <vt:lpstr>Wingdings 3</vt:lpstr>
      <vt:lpstr>PSLS2e-master</vt:lpstr>
      <vt:lpstr>方程式</vt:lpstr>
      <vt:lpstr>Equation</vt:lpstr>
      <vt:lpstr>Document</vt:lpstr>
      <vt:lpstr>Visio</vt:lpstr>
      <vt:lpstr>Supervised learning</vt:lpstr>
      <vt:lpstr>Outline</vt:lpstr>
      <vt:lpstr>Machine learning models</vt:lpstr>
      <vt:lpstr>Machine Learning ≈ Looking for a Function</vt:lpstr>
      <vt:lpstr>Supervised learning</vt:lpstr>
      <vt:lpstr>Classification Techniques</vt:lpstr>
      <vt:lpstr>Machine learning framework</vt:lpstr>
      <vt:lpstr>Machine Learning is so simple ……</vt:lpstr>
      <vt:lpstr>Least square</vt:lpstr>
      <vt:lpstr>Least square</vt:lpstr>
      <vt:lpstr>Estimation</vt:lpstr>
      <vt:lpstr>Estimation</vt:lpstr>
      <vt:lpstr>Define a linear function</vt:lpstr>
      <vt:lpstr>Searching a least squares prediction line to pass all points</vt:lpstr>
      <vt:lpstr>Goodness of functions</vt:lpstr>
      <vt:lpstr>Pick the best function </vt:lpstr>
      <vt:lpstr>Pick the best function</vt:lpstr>
      <vt:lpstr>Outline</vt:lpstr>
      <vt:lpstr>PowerPoint Presentation</vt:lpstr>
      <vt:lpstr>Outline</vt:lpstr>
      <vt:lpstr>Decision Tree</vt:lpstr>
      <vt:lpstr>Another Example of Decision Tree</vt:lpstr>
      <vt:lpstr>Apply Model to Test Data</vt:lpstr>
      <vt:lpstr>Apply Model to Test Data</vt:lpstr>
      <vt:lpstr>Apply Model to Test Data</vt:lpstr>
      <vt:lpstr>Apply Model to Test Data</vt:lpstr>
      <vt:lpstr>Apply Model to Test Data</vt:lpstr>
      <vt:lpstr>Apply Model to Test Data</vt:lpstr>
      <vt:lpstr>Decision Tree ?</vt:lpstr>
      <vt:lpstr>Another Example of Decision Tree</vt:lpstr>
      <vt:lpstr>Decision Trees</vt:lpstr>
      <vt:lpstr>Splitting Criteria</vt:lpstr>
      <vt:lpstr>Entropy</vt:lpstr>
      <vt:lpstr>Entropy</vt:lpstr>
      <vt:lpstr>Information gain</vt:lpstr>
      <vt:lpstr>Information gain</vt:lpstr>
      <vt:lpstr>Information gain</vt:lpstr>
      <vt:lpstr>PowerPoint Presentation</vt:lpstr>
      <vt:lpstr>GainRATIO</vt:lpstr>
      <vt:lpstr>Gini Index</vt:lpstr>
      <vt:lpstr>Gini Gain</vt:lpstr>
      <vt:lpstr>Difference of decision trees</vt:lpstr>
      <vt:lpstr>Difference of Entropy and Gini index</vt:lpstr>
    </vt:vector>
  </TitlesOfParts>
  <Company>UCI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Brigitte Baldi</dc:creator>
  <cp:lastModifiedBy>Zhu Xiaofeng</cp:lastModifiedBy>
  <cp:revision>843</cp:revision>
  <cp:lastPrinted>2003-07-12T15:26:38Z</cp:lastPrinted>
  <dcterms:created xsi:type="dcterms:W3CDTF">2003-05-27T03:45:36Z</dcterms:created>
  <dcterms:modified xsi:type="dcterms:W3CDTF">2019-03-06T11:13:19Z</dcterms:modified>
</cp:coreProperties>
</file>