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94" r:id="rId3"/>
    <p:sldId id="289" r:id="rId4"/>
    <p:sldId id="257" r:id="rId5"/>
    <p:sldId id="302" r:id="rId6"/>
    <p:sldId id="295" r:id="rId7"/>
    <p:sldId id="261" r:id="rId8"/>
    <p:sldId id="297" r:id="rId9"/>
    <p:sldId id="298" r:id="rId10"/>
    <p:sldId id="266" r:id="rId11"/>
    <p:sldId id="300" r:id="rId12"/>
    <p:sldId id="299" r:id="rId13"/>
    <p:sldId id="288" r:id="rId14"/>
    <p:sldId id="270" r:id="rId15"/>
    <p:sldId id="265" r:id="rId16"/>
    <p:sldId id="287" r:id="rId17"/>
    <p:sldId id="258" r:id="rId18"/>
    <p:sldId id="259" r:id="rId19"/>
    <p:sldId id="260" r:id="rId20"/>
    <p:sldId id="304" r:id="rId21"/>
    <p:sldId id="267" r:id="rId22"/>
    <p:sldId id="301" r:id="rId23"/>
    <p:sldId id="269" r:id="rId24"/>
    <p:sldId id="293" r:id="rId25"/>
    <p:sldId id="305" r:id="rId26"/>
    <p:sldId id="280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0C23E-BF96-4CB2-81BC-D3C874AC9693}" v="49" dt="2020-07-16T11:05:06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2" autoAdjust="0"/>
    <p:restoredTop sz="76851" autoAdjust="0"/>
  </p:normalViewPr>
  <p:slideViewPr>
    <p:cSldViewPr>
      <p:cViewPr>
        <p:scale>
          <a:sx n="100" d="100"/>
          <a:sy n="100" d="100"/>
        </p:scale>
        <p:origin x="343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2ADB-3583-46B7-98F9-4216835266E3}" type="datetimeFigureOut">
              <a:rPr lang="en-NZ" smtClean="0"/>
              <a:t>20/07/2020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45126-627E-49DE-9962-259DB059A5FB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919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Hello</a:t>
            </a:r>
            <a:r>
              <a:rPr lang="zh-CN" altLang="en-US" dirty="0"/>
              <a:t>，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 the course of </a:t>
            </a:r>
            <a:r>
              <a:rPr lang="zh-CN" altLang="en-US" dirty="0"/>
              <a:t> </a:t>
            </a:r>
            <a:r>
              <a:rPr lang="en-US" altLang="zh-CN" dirty="0"/>
              <a:t>Research Methods.  I will teach this course.  I am Prof Ruili Wang.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485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introduce myself first and you will need to introduce yourselves </a:t>
            </a:r>
            <a:r>
              <a:rPr lang="en-US" altLang="zh-CN" dirty="0"/>
              <a:t>as well</a:t>
            </a:r>
            <a:r>
              <a:rPr lang="en-US" dirty="0"/>
              <a:t>. I got my</a:t>
            </a:r>
            <a:r>
              <a:rPr lang="zh-CN" altLang="en-US" dirty="0"/>
              <a:t> </a:t>
            </a:r>
            <a:r>
              <a:rPr lang="en-US" altLang="zh-CN" dirty="0"/>
              <a:t>Bachler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Masters</a:t>
            </a:r>
            <a:r>
              <a:rPr lang="zh-CN" altLang="en-US" dirty="0"/>
              <a:t> </a:t>
            </a:r>
            <a:r>
              <a:rPr lang="en-US" altLang="zh-CN" dirty="0"/>
              <a:t>degree both from China. I got my PhD from Ireland. </a:t>
            </a:r>
          </a:p>
          <a:p>
            <a:r>
              <a:rPr lang="en-US" dirty="0"/>
              <a:t>Currently, I am the Professor of Artificial intelligence  and Chair of Research at Massey University.  My research interests include the following five areas. I am currently supervising 8 PhD students and several Masters students in these areas. 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115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I ask you to introduce yourself?  Here are some points that you may mention  so that I have better understanding of your background.  These points include your name, what you are currently studying, and what your future plan is.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748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Let me explain what you can learn from this course. Basically</a:t>
            </a:r>
            <a:r>
              <a:rPr lang="zh-CN" altLang="en-US" dirty="0"/>
              <a:t>， </a:t>
            </a:r>
            <a:r>
              <a:rPr lang="en-US" altLang="zh-CN" dirty="0"/>
              <a:t>You can learn a</a:t>
            </a:r>
            <a:r>
              <a:rPr lang="en-US" dirty="0"/>
              <a:t>ll you need to know about how to conduct research, which include </a:t>
            </a:r>
            <a:r>
              <a:rPr lang="en-NZ" dirty="0"/>
              <a:t>To understand research philosophy and methods, To apply them, To become a successful research student</a:t>
            </a:r>
          </a:p>
          <a:p>
            <a:pPr lvl="1"/>
            <a:r>
              <a:rPr lang="en-NZ" dirty="0"/>
              <a:t>To become an independent researcher or IT professionals </a:t>
            </a:r>
          </a:p>
          <a:p>
            <a:pPr lvl="1"/>
            <a:r>
              <a:rPr lang="en-NZ" dirty="0"/>
              <a:t>To be successful in research/academia/IT industry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146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who should study this course?</a:t>
            </a:r>
          </a:p>
          <a:p>
            <a:endParaRPr lang="en-US" dirty="0"/>
          </a:p>
          <a:p>
            <a:r>
              <a:rPr lang="en-US" dirty="0"/>
              <a:t>If you want to study further for a Masters degree and/or a PhD, this course will be definitely useful to you.  </a:t>
            </a:r>
          </a:p>
          <a:p>
            <a:r>
              <a:rPr lang="en-US" dirty="0"/>
              <a:t>If you want to find a job after studying your honor degree or </a:t>
            </a:r>
            <a:r>
              <a:rPr lang="en-US" dirty="0" err="1"/>
              <a:t>PgDip</a:t>
            </a:r>
            <a:r>
              <a:rPr lang="en-US" dirty="0"/>
              <a:t>, research skills can also be useful to you.  </a:t>
            </a:r>
          </a:p>
          <a:p>
            <a:r>
              <a:rPr lang="en-US" dirty="0"/>
              <a:t>I have visited several local IT companies. One CTO told me that they have a lot of programmers who can develop a perfect system using existing technology, but they are lack of someone who can conduct some innovative research to develop some novel technology.  </a:t>
            </a:r>
          </a:p>
          <a:p>
            <a:r>
              <a:rPr lang="en-US" dirty="0"/>
              <a:t>This course may create more opportunities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5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997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791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5126-627E-49DE-9962-259DB059A5FB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938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E5FE-BC6A-4E0F-89F8-DA8B37FB3104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9BBC-D4C2-457C-8625-0F8B4606E931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4CCB-8EF8-4A3F-BB2E-5258A3BE951C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1DB3-C12B-4E7F-A74D-1A0FC276D1AB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4047-D6B1-45BB-8E42-DDAC5427D774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C32D-32CC-45CB-A925-43596405E2D5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5F8-F327-4A48-B79A-AD6E1E4AE6BA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503-F1F5-4AE1-A566-262ADED86A42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A5D5-1A83-463E-A08C-B3CA0C0058CE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4E6D55-E42E-41F6-B3AF-DB8DDB209B50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FEB1CB-9653-48C8-96AA-4E1835C7A8EB}" type="datetime1">
              <a:rPr lang="en-NZ" smtClean="0"/>
              <a:t>20/07/2020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NZ"/>
              <a:t>© Ruili Wang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4E6D55-E42E-41F6-B3AF-DB8DDB209B50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international.com/news/the-importance-of-research-and-its-impact-on-education/#:~:text=From%20an%20individual%20point%20of,sought%2Dafter%20and%20incredibly%20beneficial.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ing.colostate.edu/textbooks/informedwriter/chapter12.pdf" TargetMode="External"/><Relationship Id="rId2" Type="http://schemas.openxmlformats.org/officeDocument/2006/relationships/hyperlink" Target="https://www.epigeum.com/epigeum-insights/news/creating-new-knowledge-undergraduate-research-challenge-questions-theory-focus-dissertations-projects-blog-studen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553344"/>
          </a:xfrm>
        </p:spPr>
        <p:txBody>
          <a:bodyPr/>
          <a:lstStyle/>
          <a:p>
            <a:pPr algn="ctr"/>
            <a:r>
              <a:rPr lang="en-NZ" dirty="0"/>
              <a:t>Research Methods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7854696" cy="2376264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NZ" dirty="0"/>
          </a:p>
          <a:p>
            <a:pPr algn="ctr"/>
            <a:r>
              <a:rPr lang="en-NZ" dirty="0"/>
              <a:t>Professor Ruili Wang</a:t>
            </a:r>
          </a:p>
          <a:p>
            <a:pPr algn="ctr"/>
            <a:endParaRPr lang="en-NZ" dirty="0"/>
          </a:p>
          <a:p>
            <a:pPr algn="ctr"/>
            <a:r>
              <a:rPr lang="en-US" altLang="zh-CN" dirty="0"/>
              <a:t>School </a:t>
            </a:r>
            <a:r>
              <a:rPr lang="en-NZ" dirty="0"/>
              <a:t>of Natural and Computational Sciences</a:t>
            </a:r>
          </a:p>
          <a:p>
            <a:pPr algn="ctr"/>
            <a:r>
              <a:rPr lang="en-NZ" dirty="0"/>
              <a:t>Massey  University</a:t>
            </a:r>
          </a:p>
          <a:p>
            <a:pPr algn="ctr"/>
            <a:r>
              <a:rPr lang="en-NZ" dirty="0"/>
              <a:t>Auckland, New Zealand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95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NZ" dirty="0"/>
          </a:p>
          <a:p>
            <a:pPr marL="0" indent="0" algn="ctr">
              <a:buNone/>
            </a:pPr>
            <a:r>
              <a:rPr lang="en-NZ" dirty="0"/>
              <a:t>Create </a:t>
            </a:r>
            <a:r>
              <a:rPr lang="en-NZ" sz="4800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NZ" dirty="0"/>
              <a:t> knowledge </a:t>
            </a:r>
          </a:p>
          <a:p>
            <a:pPr marL="0" indent="0" algn="ctr">
              <a:buNone/>
            </a:pPr>
            <a:endParaRPr lang="en-NZ" dirty="0"/>
          </a:p>
          <a:p>
            <a:r>
              <a:rPr lang="en-NZ" dirty="0"/>
              <a:t>Research comprises "creative work undertaken on a systematic basis in order to increase the stock of knowledge, including knowledge of man, culture and society, and the use of this stock of knowledge to devise 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NZ" dirty="0"/>
              <a:t> applications."</a:t>
            </a:r>
          </a:p>
          <a:p>
            <a:pPr marL="393192" lvl="1" indent="0">
              <a:buNone/>
            </a:pPr>
            <a:r>
              <a:rPr lang="en-NZ" dirty="0"/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06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2DA4-0485-4FAD-8029-28440745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we need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BEA2-2B67-462F-B819-DFE425DE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“From an individual point of view, the advantages of research extend beyond having an impressive degree certificate. Through detailed research, students develop </a:t>
            </a:r>
            <a:r>
              <a:rPr lang="en-US" dirty="0">
                <a:solidFill>
                  <a:srgbClr val="FF0000"/>
                </a:solidFill>
              </a:rPr>
              <a:t>critical thinking </a:t>
            </a:r>
            <a:r>
              <a:rPr lang="en-US" dirty="0"/>
              <a:t>expertise, as well as </a:t>
            </a:r>
            <a:r>
              <a:rPr lang="en-US" dirty="0">
                <a:solidFill>
                  <a:srgbClr val="FF0000"/>
                </a:solidFill>
              </a:rPr>
              <a:t>effective analytical, research, and communication </a:t>
            </a:r>
            <a:r>
              <a:rPr lang="en-US" dirty="0"/>
              <a:t>skills that are globally sought-after and incredibly beneficial.”</a:t>
            </a:r>
          </a:p>
          <a:p>
            <a:pPr lvl="1"/>
            <a:r>
              <a:rPr lang="en-US" dirty="0">
                <a:hlinkClick r:id="rId2"/>
              </a:rPr>
              <a:t>https://www.studyinternational.com/news/the-importance-of-research-and-its-impact-on-education/#:~:text=From%20an%20individual%20point%20of,sought%2Dafter%20and%20incredibly%20beneficial.</a:t>
            </a:r>
            <a:endParaRPr lang="en-US" dirty="0"/>
          </a:p>
          <a:p>
            <a:r>
              <a:rPr lang="en-US" dirty="0"/>
              <a:t>I will quota other people’s materials using quotation marks. I may or may not provide links or references since it is not difficult for you to Google it and find out.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F646-D860-49EC-97CD-8EAD2F60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1871-5680-4313-A9B3-E1C84652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963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0EFF-E24F-41DB-AFFD-169DD994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F265-8566-40B3-A18D-B1C8BC3D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NEW Knowledge </a:t>
            </a:r>
          </a:p>
          <a:p>
            <a:pPr lvl="1"/>
            <a:r>
              <a:rPr lang="en-US" dirty="0"/>
              <a:t>Your research proposal and final report will be assessed based on this.</a:t>
            </a:r>
          </a:p>
          <a:p>
            <a:pPr lvl="1"/>
            <a:r>
              <a:rPr lang="en-US" dirty="0"/>
              <a:t>If you study your Masters degree and PhD, you will need be judged on this.</a:t>
            </a:r>
          </a:p>
          <a:p>
            <a:r>
              <a:rPr lang="en-US" dirty="0"/>
              <a:t>How to create knowledge? </a:t>
            </a:r>
          </a:p>
          <a:p>
            <a:pPr lvl="1"/>
            <a:r>
              <a:rPr lang="en-US" dirty="0"/>
              <a:t> Here are some materials you need to read. </a:t>
            </a:r>
          </a:p>
          <a:p>
            <a:pPr lvl="1"/>
            <a:r>
              <a:rPr lang="en-US" dirty="0">
                <a:hlinkClick r:id="rId2"/>
              </a:rPr>
              <a:t>https://www.epigeum.com/epigeum-insights/news/creating-new-knowledge-undergraduate-research-challenge-questions-theory-focus-dissertations-projects-blog-students/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https://writing.colostate.edu/textbooks/informedwriter/chapter12.pdf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9ED7-20EB-4F96-A00C-3E0A2986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A876-F5E4-41C2-8542-135AFB0F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AB6C-BB95-4CBB-97AD-90F8B91E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844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study a Master or PhD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Own personal choice</a:t>
            </a:r>
          </a:p>
          <a:p>
            <a:pPr lvl="1"/>
            <a:r>
              <a:rPr lang="en-NZ" dirty="0"/>
              <a:t>Personal preference, satisfaction or curiosity</a:t>
            </a:r>
          </a:p>
          <a:p>
            <a:pPr lvl="2"/>
            <a:r>
              <a:rPr lang="en-NZ" dirty="0"/>
              <a:t>Curiosity leads to knowledge </a:t>
            </a:r>
          </a:p>
          <a:p>
            <a:pPr lvl="1"/>
            <a:r>
              <a:rPr lang="en-NZ" dirty="0"/>
              <a:t>Lift style  </a:t>
            </a:r>
          </a:p>
          <a:p>
            <a:pPr lvl="1"/>
            <a:r>
              <a:rPr lang="en-NZ" dirty="0"/>
              <a:t>Career opportunities</a:t>
            </a:r>
          </a:p>
          <a:p>
            <a:pPr lvl="1"/>
            <a:r>
              <a:rPr lang="en-NZ" dirty="0"/>
              <a:t>Financial rewards (normally): </a:t>
            </a:r>
          </a:p>
          <a:p>
            <a:pPr lvl="2"/>
            <a:r>
              <a:rPr lang="en-NZ" dirty="0"/>
              <a:t>BSc/ </a:t>
            </a:r>
            <a:r>
              <a:rPr lang="en-NZ" dirty="0" err="1"/>
              <a:t>BInfoSc</a:t>
            </a:r>
            <a:r>
              <a:rPr lang="en-NZ" dirty="0"/>
              <a:t>: $45-$55k  p.a. </a:t>
            </a:r>
          </a:p>
          <a:p>
            <a:pPr lvl="2"/>
            <a:r>
              <a:rPr lang="en-NZ" dirty="0"/>
              <a:t>PGDip/ Honours: $50-60k p.a.</a:t>
            </a:r>
          </a:p>
          <a:p>
            <a:pPr lvl="2"/>
            <a:r>
              <a:rPr lang="en-NZ" dirty="0"/>
              <a:t>Master: $60-70k </a:t>
            </a:r>
          </a:p>
          <a:p>
            <a:pPr lvl="2"/>
            <a:r>
              <a:rPr lang="en-NZ" dirty="0"/>
              <a:t>PhD: $75-$85 k p.a. or more</a:t>
            </a:r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Skills in academia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Thinking skills</a:t>
            </a:r>
          </a:p>
          <a:p>
            <a:pPr lvl="1"/>
            <a:r>
              <a:rPr lang="en-NZ" dirty="0"/>
              <a:t>Critical thinking skills</a:t>
            </a:r>
          </a:p>
          <a:p>
            <a:pPr lvl="1"/>
            <a:r>
              <a:rPr lang="en-NZ" dirty="0"/>
              <a:t>Creative thinking skills</a:t>
            </a:r>
          </a:p>
          <a:p>
            <a:pPr lvl="1"/>
            <a:r>
              <a:rPr lang="en-NZ" dirty="0"/>
              <a:t>Systematic thinking skills</a:t>
            </a:r>
          </a:p>
          <a:p>
            <a:pPr lvl="1"/>
            <a:r>
              <a:rPr lang="en-NZ" dirty="0"/>
              <a:t>Logical thinking skills</a:t>
            </a:r>
          </a:p>
          <a:p>
            <a:r>
              <a:rPr lang="en-NZ" dirty="0"/>
              <a:t>Writing Skills</a:t>
            </a:r>
          </a:p>
          <a:p>
            <a:pPr lvl="1"/>
            <a:r>
              <a:rPr lang="en-NZ" dirty="0"/>
              <a:t>Proposal preparation skills</a:t>
            </a:r>
          </a:p>
          <a:p>
            <a:pPr lvl="1"/>
            <a:r>
              <a:rPr lang="en-NZ" dirty="0"/>
              <a:t>Thesis writing skills </a:t>
            </a:r>
          </a:p>
          <a:p>
            <a:pPr lvl="1"/>
            <a:r>
              <a:rPr lang="en-NZ" dirty="0"/>
              <a:t>Publication writing skills</a:t>
            </a:r>
          </a:p>
          <a:p>
            <a:r>
              <a:rPr lang="en-NZ" dirty="0"/>
              <a:t>Presentation skills</a:t>
            </a:r>
          </a:p>
          <a:p>
            <a:r>
              <a:rPr lang="en-NZ" dirty="0"/>
              <a:t>Argumentation 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8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000" dirty="0"/>
              <a:t>Path to a successful academic career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a PhD in CS or IT in 3-4 years with an excellent publication record</a:t>
            </a:r>
          </a:p>
          <a:p>
            <a:r>
              <a:rPr lang="en-NZ" dirty="0"/>
              <a:t>Getting a Postdoc position to conduct research for two years with an excellent publication record</a:t>
            </a:r>
          </a:p>
          <a:p>
            <a:r>
              <a:rPr lang="en-NZ" dirty="0"/>
              <a:t>Obtain a lecture position after getting a PhD or doing a Postdoc </a:t>
            </a:r>
          </a:p>
          <a:p>
            <a:r>
              <a:rPr lang="en-NZ" dirty="0"/>
              <a:t>Promote from Lecture to Senior Lecture (SL) in X (&lt;6) years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58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Successful in academia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Excellent publication record</a:t>
            </a:r>
          </a:p>
          <a:p>
            <a:r>
              <a:rPr lang="en-NZ" dirty="0"/>
              <a:t>Obtain major research grants </a:t>
            </a:r>
          </a:p>
          <a:p>
            <a:pPr lvl="1"/>
            <a:r>
              <a:rPr lang="en-NZ" dirty="0"/>
              <a:t>Marsden Fund, one of most prestigious research grant</a:t>
            </a:r>
          </a:p>
          <a:p>
            <a:pPr lvl="1"/>
            <a:r>
              <a:rPr lang="en-NZ" dirty="0"/>
              <a:t>MBIE grants</a:t>
            </a:r>
          </a:p>
          <a:p>
            <a:pPr lvl="1"/>
            <a:r>
              <a:rPr lang="en-NZ" dirty="0"/>
              <a:t>HRC grants </a:t>
            </a:r>
          </a:p>
          <a:p>
            <a:r>
              <a:rPr lang="en-NZ" dirty="0"/>
              <a:t>Supervise a good number of students to completion</a:t>
            </a:r>
          </a:p>
          <a:p>
            <a:r>
              <a:rPr lang="en-NZ" dirty="0"/>
              <a:t>Generate some knowledge that has high impact to the field</a:t>
            </a:r>
          </a:p>
          <a:p>
            <a:endParaRPr lang="en-NZ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55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Research/Researcher Assessment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PBRF (</a:t>
            </a:r>
            <a:r>
              <a:rPr lang="en-NZ" dirty="0"/>
              <a:t>Performance-Based Research Fund)</a:t>
            </a:r>
            <a:endParaRPr lang="en-US" dirty="0"/>
          </a:p>
          <a:p>
            <a:pPr lvl="1"/>
            <a:r>
              <a:rPr lang="en-US" dirty="0"/>
              <a:t>Research Outputs (70%)- research </a:t>
            </a:r>
          </a:p>
          <a:p>
            <a:pPr lvl="1"/>
            <a:r>
              <a:rPr lang="en-US" dirty="0"/>
              <a:t>Research Contributions (15%) – researcher</a:t>
            </a:r>
          </a:p>
          <a:p>
            <a:pPr lvl="1"/>
            <a:r>
              <a:rPr lang="en-US" dirty="0"/>
              <a:t>Peer Esteem (15%) – researcher</a:t>
            </a:r>
          </a:p>
          <a:p>
            <a:r>
              <a:rPr lang="en-US" dirty="0"/>
              <a:t>Rank: A, B, C, ER, R</a:t>
            </a:r>
          </a:p>
          <a:p>
            <a:r>
              <a:rPr lang="en-US" dirty="0"/>
              <a:t>Last one was in 2018</a:t>
            </a:r>
          </a:p>
          <a:p>
            <a:r>
              <a:rPr lang="en-NZ" dirty="0"/>
              <a:t>Next one is in 2024  </a:t>
            </a:r>
          </a:p>
          <a:p>
            <a:r>
              <a:rPr lang="en-NZ" dirty="0"/>
              <a:t>It will assess Evidence Portfolios based on the work done by researchers between 01/01/2019 and 31/12/2024 (6 years).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2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Outputs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about quality, not quantity:</a:t>
            </a:r>
          </a:p>
          <a:p>
            <a:endParaRPr lang="en-NZ" dirty="0"/>
          </a:p>
          <a:p>
            <a:pPr lvl="1"/>
            <a:r>
              <a:rPr lang="en-NZ" dirty="0"/>
              <a:t>Where published</a:t>
            </a:r>
          </a:p>
          <a:p>
            <a:pPr lvl="2"/>
            <a:r>
              <a:rPr lang="en-NZ" dirty="0"/>
              <a:t> ARC Ranked Journal List 2010, 2012  (A*, A, B and C) </a:t>
            </a:r>
          </a:p>
          <a:p>
            <a:pPr lvl="2"/>
            <a:r>
              <a:rPr lang="en-NZ" dirty="0"/>
              <a:t> Impact factor (not so reliable)  </a:t>
            </a:r>
          </a:p>
          <a:p>
            <a:pPr lvl="1"/>
            <a:r>
              <a:rPr lang="en-NZ" dirty="0"/>
              <a:t>Number of citations (not so reliable)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01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Research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Peer Esteem </a:t>
            </a:r>
          </a:p>
          <a:p>
            <a:pPr lvl="1"/>
            <a:r>
              <a:rPr lang="en-NZ" dirty="0"/>
              <a:t>Research Grants</a:t>
            </a:r>
          </a:p>
          <a:p>
            <a:pPr lvl="2"/>
            <a:r>
              <a:rPr lang="en-NZ" dirty="0"/>
              <a:t>Marsden Fund, HRC, MBIE </a:t>
            </a:r>
          </a:p>
          <a:p>
            <a:pPr lvl="1"/>
            <a:r>
              <a:rPr lang="en-NZ" dirty="0"/>
              <a:t>Member of an editor board  of  a reputable journal, Editor in Chief,…</a:t>
            </a:r>
          </a:p>
          <a:p>
            <a:pPr lvl="1"/>
            <a:r>
              <a:rPr lang="en-NZ" dirty="0"/>
              <a:t>……</a:t>
            </a:r>
          </a:p>
          <a:p>
            <a:r>
              <a:rPr lang="en-NZ" dirty="0"/>
              <a:t>Contributions</a:t>
            </a:r>
          </a:p>
          <a:p>
            <a:pPr lvl="1"/>
            <a:r>
              <a:rPr lang="en-NZ" dirty="0"/>
              <a:t>Supervising number of PhD students and post-doc</a:t>
            </a:r>
          </a:p>
          <a:p>
            <a:pPr lvl="1"/>
            <a:r>
              <a:rPr lang="en-NZ" dirty="0"/>
              <a:t>Organizing a conference </a:t>
            </a:r>
          </a:p>
          <a:p>
            <a:pPr lvl="1"/>
            <a:r>
              <a:rPr lang="en-NZ" dirty="0"/>
              <a:t>…..  </a:t>
            </a:r>
          </a:p>
          <a:p>
            <a:pPr marL="457200" lvl="1" indent="0">
              <a:buNone/>
            </a:pPr>
            <a:r>
              <a:rPr lang="en-NZ" dirty="0"/>
              <a:t> 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CA73-EC06-4C32-9F24-DB44D4398127}" type="datetime1">
              <a:rPr lang="en-NZ" smtClean="0"/>
              <a:t>20/07/2020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90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2C8-B027-46FE-BBB1-1D512854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 Ruili Wang, Professor of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09A6-E67E-4AF5-915A-F70F66F8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Education background:</a:t>
            </a:r>
          </a:p>
          <a:p>
            <a:pPr lvl="1"/>
            <a:r>
              <a:rPr lang="en-US" dirty="0"/>
              <a:t>BE, Huazhong University  of Science and Technology, Wuhan, China </a:t>
            </a:r>
          </a:p>
          <a:p>
            <a:pPr lvl="1"/>
            <a:r>
              <a:rPr lang="en-US" dirty="0"/>
              <a:t>ME, Northeastern University, Shenyang, China</a:t>
            </a:r>
          </a:p>
          <a:p>
            <a:pPr lvl="1"/>
            <a:r>
              <a:rPr lang="en-US" dirty="0"/>
              <a:t>PhD, Dublin City University, Dublin, Ireland</a:t>
            </a:r>
          </a:p>
          <a:p>
            <a:r>
              <a:rPr lang="en-US" dirty="0"/>
              <a:t>Academic positions: </a:t>
            </a:r>
          </a:p>
          <a:p>
            <a:pPr lvl="1"/>
            <a:r>
              <a:rPr lang="en-US" dirty="0"/>
              <a:t>Chair of Research </a:t>
            </a:r>
          </a:p>
          <a:p>
            <a:pPr lvl="1"/>
            <a:r>
              <a:rPr lang="en-US" dirty="0"/>
              <a:t>Professor of AI</a:t>
            </a:r>
          </a:p>
          <a:p>
            <a:r>
              <a:rPr lang="en-US" dirty="0"/>
              <a:t>Research interests: </a:t>
            </a:r>
          </a:p>
          <a:p>
            <a:pPr lvl="1"/>
            <a:r>
              <a:rPr lang="en-US" dirty="0"/>
              <a:t>Machine Learning </a:t>
            </a:r>
          </a:p>
          <a:p>
            <a:pPr lvl="1"/>
            <a:r>
              <a:rPr lang="en-US" dirty="0"/>
              <a:t>Speech Processing </a:t>
            </a:r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Image Processing </a:t>
            </a:r>
          </a:p>
          <a:p>
            <a:pPr lvl="1"/>
            <a:r>
              <a:rPr lang="en-US" dirty="0"/>
              <a:t>Video Processing </a:t>
            </a:r>
          </a:p>
          <a:p>
            <a:r>
              <a:rPr lang="en-US" dirty="0"/>
              <a:t>PhD supervision: </a:t>
            </a:r>
          </a:p>
          <a:p>
            <a:pPr lvl="1"/>
            <a:r>
              <a:rPr lang="en-US" dirty="0"/>
              <a:t>Supervised 20 PhD students to completion </a:t>
            </a:r>
          </a:p>
          <a:p>
            <a:pPr lvl="1"/>
            <a:r>
              <a:rPr lang="en-US" dirty="0"/>
              <a:t>Currently supervising 8 PhD students 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8B95C-64C9-4EC5-BA2F-C6BB4744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B2BF-C925-45CE-99EF-E7DE7DB9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68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41C6-62D0-4CD8-81BD-84248245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7091-B16B-451B-BB71-0F863D39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we start</a:t>
            </a:r>
          </a:p>
          <a:p>
            <a:r>
              <a:rPr lang="en-US" dirty="0"/>
              <a:t>Which research area and topic you are interested in?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6F3F-219D-4310-A783-B9B34507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9D60-88C4-46F5-980B-E596118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C319-77D0-4487-88A1-A0EC43A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058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br>
              <a:rPr lang="en-NZ" dirty="0"/>
            </a:br>
            <a:br>
              <a:rPr lang="en-NZ" dirty="0"/>
            </a:br>
            <a:br>
              <a:rPr lang="en-NZ" dirty="0"/>
            </a:br>
            <a:r>
              <a:rPr lang="en-NZ" dirty="0"/>
              <a:t>Recommended research areas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Human‐Computer Studies </a:t>
            </a:r>
          </a:p>
          <a:p>
            <a:pPr lvl="1"/>
            <a:r>
              <a:rPr lang="en-NZ" dirty="0"/>
              <a:t>International Journal of Human‐Computer Studies (ERA Rank: A)</a:t>
            </a:r>
          </a:p>
          <a:p>
            <a:pPr lvl="1"/>
            <a:r>
              <a:rPr lang="en-NZ" dirty="0"/>
              <a:t>Computers in Human Behaviour (ERA Rank: B)</a:t>
            </a:r>
          </a:p>
          <a:p>
            <a:pPr marL="393192" lvl="1" indent="0">
              <a:buNone/>
            </a:pPr>
            <a:endParaRPr lang="en-NZ" dirty="0"/>
          </a:p>
          <a:p>
            <a:r>
              <a:rPr lang="en-NZ" dirty="0"/>
              <a:t>Other area/topic is possible, but it is better you could discuss with me first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5D5F-3EF0-417F-99F7-83210241021D}" type="datetime1">
              <a:rPr lang="en-NZ" smtClean="0"/>
              <a:t>20/07/2020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7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Preliminary Research proposal 20% (submit at week 5) </a:t>
            </a:r>
            <a:endParaRPr lang="en-NZ" dirty="0"/>
          </a:p>
          <a:p>
            <a:r>
              <a:rPr lang="en-US" dirty="0"/>
              <a:t>Presentation (40%) (at the weeks 11 and/or week 12)</a:t>
            </a:r>
            <a:endParaRPr lang="en-NZ" dirty="0"/>
          </a:p>
          <a:p>
            <a:pPr lvl="0"/>
            <a:r>
              <a:rPr kumimoji="0"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proposal/</a:t>
            </a:r>
            <a:r>
              <a:rPr lang="en-US" dirty="0"/>
              <a:t>Research report/journal paper 40% (at the end of semester)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E7D-9A5F-4BDF-850A-B7300341FDE8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000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Select three papers in these two journals (this needs to be done before the Week 2 lecture)</a:t>
            </a:r>
          </a:p>
          <a:p>
            <a:pPr lvl="1"/>
            <a:r>
              <a:rPr lang="en-NZ" dirty="0"/>
              <a:t>The topics that you are interested in</a:t>
            </a:r>
          </a:p>
          <a:p>
            <a:pPr lvl="1"/>
            <a:r>
              <a:rPr lang="en-NZ" dirty="0"/>
              <a:t>The research is possible to be conducted</a:t>
            </a:r>
          </a:p>
          <a:p>
            <a:pPr lvl="1"/>
            <a:r>
              <a:rPr lang="en-NZ" dirty="0"/>
              <a:t>The papers were published within the last 3 years</a:t>
            </a:r>
          </a:p>
          <a:p>
            <a:r>
              <a:rPr lang="en-NZ" dirty="0"/>
              <a:t>Within the first two weeks, identify your research topic. </a:t>
            </a:r>
          </a:p>
          <a:p>
            <a:r>
              <a:rPr lang="en-NZ" dirty="0"/>
              <a:t>I will help you to select one from these 3 papers</a:t>
            </a:r>
          </a:p>
          <a:p>
            <a:r>
              <a:rPr lang="en-NZ" dirty="0"/>
              <a:t>Then start to prepare a research proposal</a:t>
            </a: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494F-8AAC-4CF4-B700-2D8BAA21821D}" type="datetime1">
              <a:rPr lang="en-NZ" smtClean="0"/>
              <a:t>20/07/2020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19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/>
              <a:t>Guideline for research areas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NZ" b="1" dirty="0"/>
              <a:t>Normal situations</a:t>
            </a:r>
            <a:r>
              <a:rPr lang="en-NZ" dirty="0"/>
              <a:t>:</a:t>
            </a:r>
          </a:p>
          <a:p>
            <a:pPr algn="just"/>
            <a:r>
              <a:rPr lang="en-NZ" dirty="0"/>
              <a:t>You can use the recommended research area and identify your topic.</a:t>
            </a:r>
          </a:p>
          <a:p>
            <a:pPr algn="just"/>
            <a:r>
              <a:rPr lang="en-NZ" dirty="0"/>
              <a:t>The area does not require much specific prerequisite knowledge. </a:t>
            </a:r>
          </a:p>
          <a:p>
            <a:pPr marL="0" indent="0" algn="just">
              <a:buNone/>
            </a:pPr>
            <a:r>
              <a:rPr lang="en-NZ" b="1" dirty="0"/>
              <a:t>Special cases:  </a:t>
            </a:r>
          </a:p>
          <a:p>
            <a:pPr marL="365760" lvl="1" indent="0" algn="just">
              <a:buNone/>
            </a:pPr>
            <a:r>
              <a:rPr lang="en-NZ" dirty="0"/>
              <a:t>If you have a particular area/topic in mind, you can discuss with me within the first two weeks to see if it is feasible. </a:t>
            </a:r>
          </a:p>
          <a:p>
            <a:pPr marL="0" indent="0" algn="just">
              <a:buNone/>
            </a:pPr>
            <a:r>
              <a:rPr lang="en-NZ" b="1" dirty="0"/>
              <a:t>PhD and Masters students: </a:t>
            </a:r>
          </a:p>
          <a:p>
            <a:pPr algn="just"/>
            <a:r>
              <a:rPr lang="en-NZ" dirty="0"/>
              <a:t>You can use your Masters and PhD project for this course. </a:t>
            </a:r>
          </a:p>
          <a:p>
            <a:pPr algn="just"/>
            <a:r>
              <a:rPr lang="en-NZ" dirty="0"/>
              <a:t>You need to discuss this with your supervisor and 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47B-A59F-415B-93B9-72441E58F2EF}" type="datetime1">
              <a:rPr lang="en-NZ" smtClean="0"/>
              <a:t>20/07/2020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56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F200-643E-471A-91CD-9076130C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lecture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DC1F-1A03-4D65-8DBE-581835AC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project proposal </a:t>
            </a:r>
          </a:p>
          <a:p>
            <a:r>
              <a:rPr lang="en-US" dirty="0"/>
              <a:t>Why it is important?</a:t>
            </a:r>
          </a:p>
          <a:p>
            <a:r>
              <a:rPr lang="en-US" dirty="0"/>
              <a:t>Why writing a proposal is an important skill?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4640-01B3-4DFD-A45A-79A130DA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DCDE-0499-450B-B122-EC846D64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859D-018E-4A20-BB71-5DA7ABA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5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What is a research proposal?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is your research about?</a:t>
            </a:r>
          </a:p>
          <a:p>
            <a:r>
              <a:rPr lang="en-NZ" dirty="0"/>
              <a:t>Why is it important?</a:t>
            </a:r>
          </a:p>
          <a:p>
            <a:r>
              <a:rPr lang="en-NZ" dirty="0"/>
              <a:t>How to do it?</a:t>
            </a:r>
          </a:p>
          <a:p>
            <a:r>
              <a:rPr lang="en-NZ" dirty="0"/>
              <a:t>Whether you are able to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85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a project proposal is important? 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Whether you have chance to do what project you think is important</a:t>
            </a:r>
          </a:p>
          <a:p>
            <a:pPr lvl="1"/>
            <a:r>
              <a:rPr lang="en-NZ" dirty="0"/>
              <a:t>Funded </a:t>
            </a:r>
          </a:p>
          <a:p>
            <a:pPr lvl="1"/>
            <a:r>
              <a:rPr lang="en-NZ" dirty="0"/>
              <a:t>Permitted 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PhD application</a:t>
            </a:r>
          </a:p>
          <a:p>
            <a:r>
              <a:rPr lang="en-NZ" dirty="0"/>
              <a:t>PhD registration</a:t>
            </a:r>
          </a:p>
          <a:p>
            <a:r>
              <a:rPr lang="en-NZ" dirty="0"/>
              <a:t>Publications</a:t>
            </a:r>
          </a:p>
          <a:p>
            <a:r>
              <a:rPr lang="en-NZ" dirty="0"/>
              <a:t>….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1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it is an important skill?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One of the most important skills in academia </a:t>
            </a:r>
          </a:p>
          <a:p>
            <a:pPr lvl="1"/>
            <a:r>
              <a:rPr lang="en-NZ" dirty="0"/>
              <a:t>Research grants</a:t>
            </a:r>
          </a:p>
          <a:p>
            <a:pPr lvl="2"/>
            <a:r>
              <a:rPr lang="en-NZ" dirty="0"/>
              <a:t>Sustainable</a:t>
            </a:r>
          </a:p>
          <a:p>
            <a:pPr lvl="1"/>
            <a:r>
              <a:rPr lang="en-NZ" dirty="0"/>
              <a:t>Career opportunities</a:t>
            </a:r>
          </a:p>
          <a:p>
            <a:r>
              <a:rPr lang="en-NZ" dirty="0"/>
              <a:t>Government funding agencies  </a:t>
            </a:r>
          </a:p>
          <a:p>
            <a:r>
              <a:rPr lang="en-NZ" dirty="0"/>
              <a:t>Industry funding</a:t>
            </a:r>
          </a:p>
          <a:p>
            <a:r>
              <a:rPr lang="en-NZ" dirty="0"/>
              <a:t>Organisations </a:t>
            </a:r>
          </a:p>
          <a:p>
            <a:r>
              <a:rPr lang="en-NZ" dirty="0"/>
              <a:t>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85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Self-introduction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sz="3200" dirty="0">
                <a:solidFill>
                  <a:srgbClr val="C00000"/>
                </a:solidFill>
              </a:rPr>
              <a:t>You decide what you would like to tell us </a:t>
            </a:r>
          </a:p>
          <a:p>
            <a:r>
              <a:rPr lang="en-NZ" dirty="0"/>
              <a:t>Here are some suggestions: </a:t>
            </a:r>
          </a:p>
          <a:p>
            <a:pPr lvl="1"/>
            <a:r>
              <a:rPr lang="en-NZ" dirty="0"/>
              <a:t>Name </a:t>
            </a:r>
          </a:p>
          <a:p>
            <a:pPr lvl="1"/>
            <a:r>
              <a:rPr lang="en-NZ" dirty="0"/>
              <a:t>What is your academic background?</a:t>
            </a:r>
          </a:p>
          <a:p>
            <a:pPr lvl="1"/>
            <a:r>
              <a:rPr lang="en-NZ" dirty="0"/>
              <a:t>What are you studying?</a:t>
            </a:r>
          </a:p>
          <a:p>
            <a:pPr lvl="2"/>
            <a:r>
              <a:rPr lang="en-NZ" dirty="0"/>
              <a:t>E.g., PGDip in CS or IT….</a:t>
            </a:r>
          </a:p>
          <a:p>
            <a:pPr lvl="2"/>
            <a:r>
              <a:rPr lang="en-NZ" dirty="0"/>
              <a:t>E.g., what other papers you have selected?</a:t>
            </a:r>
          </a:p>
          <a:p>
            <a:pPr lvl="1"/>
            <a:r>
              <a:rPr lang="en-NZ" dirty="0"/>
              <a:t>What is your future plan?</a:t>
            </a:r>
          </a:p>
          <a:p>
            <a:pPr marL="393192" lvl="1" indent="0">
              <a:buNone/>
            </a:pPr>
            <a:r>
              <a:rPr lang="en-NZ" dirty="0"/>
              <a:t>	E.g., to find a job</a:t>
            </a:r>
          </a:p>
          <a:p>
            <a:pPr marL="393192" lvl="1" indent="0">
              <a:buNone/>
            </a:pPr>
            <a:r>
              <a:rPr lang="en-NZ" dirty="0"/>
              <a:t>	E.g., to study further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320008" cy="365125"/>
          </a:xfrm>
        </p:spPr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6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you need to know about how to conduct research</a:t>
            </a:r>
          </a:p>
          <a:p>
            <a:pPr lvl="1"/>
            <a:r>
              <a:rPr lang="en-NZ" dirty="0"/>
              <a:t>To understand research philosophy and methods</a:t>
            </a:r>
          </a:p>
          <a:p>
            <a:pPr lvl="1"/>
            <a:r>
              <a:rPr lang="en-NZ" dirty="0"/>
              <a:t>To apply them </a:t>
            </a:r>
          </a:p>
          <a:p>
            <a:pPr lvl="1"/>
            <a:r>
              <a:rPr lang="en-NZ" dirty="0"/>
              <a:t>To become a successful research student</a:t>
            </a:r>
          </a:p>
          <a:p>
            <a:pPr lvl="1"/>
            <a:r>
              <a:rPr lang="en-NZ" dirty="0"/>
              <a:t>To become an independent researcher or IT professional </a:t>
            </a:r>
          </a:p>
          <a:p>
            <a:pPr lvl="1"/>
            <a:r>
              <a:rPr lang="en-NZ" dirty="0"/>
              <a:t>To be successful in research/academia/IT industry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30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EE4A-0FA0-43C0-A7F1-F93EB2E7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study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6DEF-F7CB-45DF-8274-86BC1834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want to study further for a Masters degree and/or a PhD, this course will be definitely useful to you.  </a:t>
            </a:r>
          </a:p>
          <a:p>
            <a:r>
              <a:rPr lang="en-US" dirty="0"/>
              <a:t>If you want to find a job after studying your honor’s degree or Postgraduate Diploma, research skills can also be useful to you. 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E661-D27E-4AEC-A8A3-89A945CA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A0E8-236C-4885-8B2E-DE66056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89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4E9F-F0C8-4008-8BDA-760490EF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How will we teaching this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A676-0C09-48CF-9EED-AFE3F290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We will have online seminars on Monday 13:30-15:30 NZ time: 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discussions </a:t>
            </a:r>
          </a:p>
          <a:p>
            <a:pPr lvl="1"/>
            <a:r>
              <a:rPr lang="en-US" dirty="0"/>
              <a:t>Questions &amp; answers </a:t>
            </a:r>
          </a:p>
          <a:p>
            <a:r>
              <a:rPr lang="en-US" dirty="0"/>
              <a:t>The seminars may be recorded for my own review and will not be available on stream or to the public. If you have any objection, please let me know.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C1B1-2706-4516-9AFC-D27E1984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5F-2E09-4F19-94D4-F8A84F7937BE}" type="datetime1">
              <a:rPr lang="en-NZ" smtClean="0"/>
              <a:t>20/07/2020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AC71-107E-4945-B44C-5E821F1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© Ruili Wang </a:t>
            </a:r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F9F4-6534-4C53-9148-90961724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471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Preliminary Research proposal 20% (submit at week 5) </a:t>
            </a:r>
            <a:endParaRPr lang="en-NZ" dirty="0"/>
          </a:p>
          <a:p>
            <a:r>
              <a:rPr lang="en-US" dirty="0"/>
              <a:t>Presentation (40%) (at the weeks 11 and/or week 12)</a:t>
            </a:r>
            <a:endParaRPr lang="en-NZ" dirty="0"/>
          </a:p>
          <a:p>
            <a:pPr lvl="0"/>
            <a:r>
              <a:rPr kumimoji="0" lang="en-US" sz="2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proposal/</a:t>
            </a:r>
            <a:r>
              <a:rPr lang="en-US" dirty="0"/>
              <a:t>Research report/journal paper 40% (at the end of semester)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21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How to study this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You need to listen the pre-recorded lectures if any</a:t>
            </a:r>
          </a:p>
          <a:p>
            <a:r>
              <a:rPr lang="en-NZ" dirty="0"/>
              <a:t>You need to attend the seminars/lectures</a:t>
            </a:r>
          </a:p>
          <a:p>
            <a:r>
              <a:rPr lang="en-NZ" dirty="0"/>
              <a:t>You need to take the notes</a:t>
            </a:r>
          </a:p>
          <a:p>
            <a:r>
              <a:rPr lang="en-NZ" dirty="0"/>
              <a:t>You need to participate in discussions</a:t>
            </a:r>
          </a:p>
          <a:p>
            <a:r>
              <a:rPr lang="en-NZ" dirty="0"/>
              <a:t>You need to answer questions</a:t>
            </a:r>
          </a:p>
          <a:p>
            <a:r>
              <a:rPr lang="en-NZ" dirty="0"/>
              <a:t>You need to ask questions </a:t>
            </a:r>
          </a:p>
          <a:p>
            <a:r>
              <a:rPr lang="en-NZ" dirty="0"/>
              <a:t>You need to follow the instructions </a:t>
            </a:r>
          </a:p>
          <a:p>
            <a:r>
              <a:rPr lang="en-NZ" dirty="0"/>
              <a:t>You need to read papers and related materials</a:t>
            </a:r>
          </a:p>
          <a:p>
            <a:r>
              <a:rPr lang="en-NZ" dirty="0"/>
              <a:t>You need to </a:t>
            </a:r>
            <a:r>
              <a:rPr lang="en-NZ" b="1" dirty="0"/>
              <a:t>think-critical thinking skills needed</a:t>
            </a:r>
          </a:p>
          <a:p>
            <a:r>
              <a:rPr lang="en-NZ" dirty="0"/>
              <a:t>You need to finish assignments on time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679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86EB-965A-4C0B-8F7F-17DC938D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7456-0B17-4376-8274-FDDC5B15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research?</a:t>
            </a:r>
          </a:p>
          <a:p>
            <a:r>
              <a:rPr lang="en-US" dirty="0"/>
              <a:t>Why  you need it?</a:t>
            </a:r>
          </a:p>
          <a:p>
            <a:r>
              <a:rPr lang="en-US" dirty="0"/>
              <a:t>Why study a Master’s degree and/or PhD?</a:t>
            </a:r>
          </a:p>
          <a:p>
            <a:r>
              <a:rPr lang="en-US" dirty="0"/>
              <a:t>How to be success in academia?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0176-92EF-4E6B-8183-69139CF4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766D-E2B5-4223-8532-4F7D8D8A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NZ" dirty="0"/>
              <a:t>© Ruili Wang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E78A-C333-4A56-A1EC-8E6C25CE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6D55-E42E-41F6-B3AF-DB8DDB209B50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380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22102</TotalTime>
  <Words>1870</Words>
  <Application>Microsoft Office PowerPoint</Application>
  <PresentationFormat>On-screen Show (4:3)</PresentationFormat>
  <Paragraphs>297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Constantia</vt:lpstr>
      <vt:lpstr>Wingdings 2</vt:lpstr>
      <vt:lpstr>Flow</vt:lpstr>
      <vt:lpstr>Research Methods </vt:lpstr>
      <vt:lpstr>Dr Ruili Wang, Professor of AI </vt:lpstr>
      <vt:lpstr>Self-introduction </vt:lpstr>
      <vt:lpstr>Contents </vt:lpstr>
      <vt:lpstr>Who should study this course?</vt:lpstr>
      <vt:lpstr> How will we teaching this course </vt:lpstr>
      <vt:lpstr>Assessments</vt:lpstr>
      <vt:lpstr>How to study this paper</vt:lpstr>
      <vt:lpstr>Second lecture </vt:lpstr>
      <vt:lpstr>Research </vt:lpstr>
      <vt:lpstr>Why we need research </vt:lpstr>
      <vt:lpstr>What this means to you?</vt:lpstr>
      <vt:lpstr>Why study a Master or PhD </vt:lpstr>
      <vt:lpstr>Skills in academia </vt:lpstr>
      <vt:lpstr>Path to a successful academic career </vt:lpstr>
      <vt:lpstr>Successful in academia </vt:lpstr>
      <vt:lpstr>Research/Researcher Assessment </vt:lpstr>
      <vt:lpstr>Research Outputs</vt:lpstr>
      <vt:lpstr>Research Contributions</vt:lpstr>
      <vt:lpstr>Third lecture</vt:lpstr>
      <vt:lpstr>    Recommended research areas  </vt:lpstr>
      <vt:lpstr>Assessments</vt:lpstr>
      <vt:lpstr>Where we start</vt:lpstr>
      <vt:lpstr>Guideline for research areas </vt:lpstr>
      <vt:lpstr>Fourth lecture  </vt:lpstr>
      <vt:lpstr>What is a research proposal?</vt:lpstr>
      <vt:lpstr>Why a project proposal is important? </vt:lpstr>
      <vt:lpstr>Why it is an important skill? 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</dc:title>
  <dc:creator>Wang, Ruili</dc:creator>
  <cp:lastModifiedBy>Wang, Ruili</cp:lastModifiedBy>
  <cp:revision>86</cp:revision>
  <dcterms:created xsi:type="dcterms:W3CDTF">2015-02-24T08:13:21Z</dcterms:created>
  <dcterms:modified xsi:type="dcterms:W3CDTF">2020-07-20T05:39:28Z</dcterms:modified>
</cp:coreProperties>
</file>