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306" r:id="rId3"/>
    <p:sldId id="307" r:id="rId4"/>
    <p:sldId id="263" r:id="rId5"/>
    <p:sldId id="281" r:id="rId6"/>
    <p:sldId id="308" r:id="rId7"/>
    <p:sldId id="271" r:id="rId8"/>
    <p:sldId id="273" r:id="rId9"/>
    <p:sldId id="272" r:id="rId10"/>
    <p:sldId id="274" r:id="rId11"/>
    <p:sldId id="310" r:id="rId12"/>
    <p:sldId id="275" r:id="rId13"/>
    <p:sldId id="309" r:id="rId14"/>
    <p:sldId id="282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2" autoAdjust="0"/>
    <p:restoredTop sz="76851" autoAdjust="0"/>
  </p:normalViewPr>
  <p:slideViewPr>
    <p:cSldViewPr>
      <p:cViewPr varScale="1">
        <p:scale>
          <a:sx n="79" d="100"/>
          <a:sy n="79" d="100"/>
        </p:scale>
        <p:origin x="876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92ADB-3583-46B7-98F9-4216835266E3}" type="datetimeFigureOut">
              <a:rPr lang="en-NZ" smtClean="0"/>
              <a:t>24/07/2020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45126-627E-49DE-9962-259DB059A5FB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3919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Hello</a:t>
            </a:r>
            <a:r>
              <a:rPr lang="zh-CN" altLang="en-US" dirty="0"/>
              <a:t>，</a:t>
            </a:r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dirty="0"/>
              <a:t>to the course of </a:t>
            </a:r>
            <a:r>
              <a:rPr lang="zh-CN" altLang="en-US" dirty="0"/>
              <a:t> </a:t>
            </a:r>
            <a:r>
              <a:rPr lang="en-US" altLang="zh-CN" dirty="0"/>
              <a:t>Research Methods.  I will teach this course.  I am Prof Ruili Wang.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126-627E-49DE-9962-259DB059A5FB}" type="slidenum">
              <a:rPr lang="en-NZ" smtClean="0"/>
              <a:t>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485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E5FE-BC6A-4E0F-89F8-DA8B37FB3104}" type="datetime1">
              <a:rPr lang="en-NZ" smtClean="0"/>
              <a:t>24/07/2020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9BBC-D4C2-457C-8625-0F8B4606E931}" type="datetime1">
              <a:rPr lang="en-NZ" smtClean="0"/>
              <a:t>24/07/2020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4CCB-8EF8-4A3F-BB2E-5258A3BE951C}" type="datetime1">
              <a:rPr lang="en-NZ" smtClean="0"/>
              <a:t>24/07/2020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DB3-C12B-4E7F-A74D-1A0FC276D1AB}" type="datetime1">
              <a:rPr lang="en-NZ" smtClean="0"/>
              <a:t>24/07/2020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4047-D6B1-45BB-8E42-DDAC5427D774}" type="datetime1">
              <a:rPr lang="en-NZ" smtClean="0"/>
              <a:t>24/07/2020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C32D-32CC-45CB-A925-43596405E2D5}" type="datetime1">
              <a:rPr lang="en-NZ" smtClean="0"/>
              <a:t>24/07/2020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55F8-F327-4A48-B79A-AD6E1E4AE6BA}" type="datetime1">
              <a:rPr lang="en-NZ" smtClean="0"/>
              <a:t>24/07/2020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503-F1F5-4AE1-A566-262ADED86A42}" type="datetime1">
              <a:rPr lang="en-NZ" smtClean="0"/>
              <a:t>24/07/2020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A5D5-1A83-463E-A08C-B3CA0C0058CE}" type="datetime1">
              <a:rPr lang="en-NZ" smtClean="0"/>
              <a:t>24/07/2020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FEB1CB-9653-48C8-96AA-4E1835C7A8EB}" type="datetime1">
              <a:rPr lang="en-NZ" smtClean="0"/>
              <a:t>24/07/2020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NZ"/>
              <a:t>© Ruili Wang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4E6D55-E42E-41F6-B3AF-DB8DDB209B50}" type="slidenum">
              <a:rPr lang="en-NZ" smtClean="0"/>
              <a:t>‹#›</a:t>
            </a:fld>
            <a:endParaRPr lang="en-N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553344"/>
          </a:xfrm>
        </p:spPr>
        <p:txBody>
          <a:bodyPr/>
          <a:lstStyle/>
          <a:p>
            <a:pPr algn="ctr"/>
            <a:r>
              <a:rPr lang="en-NZ" dirty="0"/>
              <a:t>Research Methods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284984"/>
            <a:ext cx="7854696" cy="2376264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NZ" dirty="0"/>
          </a:p>
          <a:p>
            <a:pPr algn="ctr"/>
            <a:r>
              <a:rPr lang="en-NZ" dirty="0"/>
              <a:t>Professor Ruili Wang</a:t>
            </a:r>
          </a:p>
          <a:p>
            <a:pPr algn="ctr"/>
            <a:endParaRPr lang="en-NZ" dirty="0"/>
          </a:p>
          <a:p>
            <a:pPr algn="ctr"/>
            <a:r>
              <a:rPr lang="en-US" altLang="zh-CN" dirty="0"/>
              <a:t>School </a:t>
            </a:r>
            <a:r>
              <a:rPr lang="en-NZ" dirty="0"/>
              <a:t>of Natural and Computational Sciences</a:t>
            </a:r>
          </a:p>
          <a:p>
            <a:pPr algn="ctr"/>
            <a:r>
              <a:rPr lang="en-NZ" dirty="0"/>
              <a:t>Massey  University</a:t>
            </a:r>
          </a:p>
          <a:p>
            <a:pPr algn="ctr"/>
            <a:r>
              <a:rPr lang="en-NZ" dirty="0"/>
              <a:t>Auckland, New Zealand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195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Writing of Abstract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An abstract is written in complete sentences</a:t>
            </a:r>
          </a:p>
          <a:p>
            <a:r>
              <a:rPr lang="en-NZ" dirty="0"/>
              <a:t>It is not written in a bullet point form or telegraphic style.</a:t>
            </a:r>
          </a:p>
          <a:p>
            <a:r>
              <a:rPr lang="en-NZ" dirty="0"/>
              <a:t>Length</a:t>
            </a:r>
          </a:p>
          <a:p>
            <a:pPr lvl="1"/>
            <a:r>
              <a:rPr lang="en-NZ" dirty="0"/>
              <a:t>Proposal/thesis/book: multiple paragraphs</a:t>
            </a:r>
          </a:p>
          <a:p>
            <a:pPr lvl="1"/>
            <a:r>
              <a:rPr lang="en-NZ" dirty="0"/>
              <a:t>approximately 1% to 3% of the paper</a:t>
            </a:r>
          </a:p>
          <a:p>
            <a:pPr lvl="1"/>
            <a:r>
              <a:rPr lang="en-NZ" dirty="0"/>
              <a:t>paper: one paragraph (50‐150 words)</a:t>
            </a:r>
          </a:p>
          <a:p>
            <a:r>
              <a:rPr lang="en-NZ" dirty="0"/>
              <a:t>A good abstract also maintains the same attitude to the subject (the same tone, point of view and emphasis) as the authors of the paper do.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923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001F-C082-4E7B-AA3F-98E73CE8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BC80-7892-4CBE-ABEA-6B328037E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>
              <a:solidFill>
                <a:srgbClr val="0070C0"/>
              </a:solidFill>
            </a:endParaRPr>
          </a:p>
          <a:p>
            <a:endParaRPr lang="en-NZ" dirty="0">
              <a:solidFill>
                <a:srgbClr val="0070C0"/>
              </a:solidFill>
            </a:endParaRPr>
          </a:p>
          <a:p>
            <a:endParaRPr lang="en-NZ" dirty="0">
              <a:solidFill>
                <a:srgbClr val="0070C0"/>
              </a:solidFill>
            </a:endParaRPr>
          </a:p>
          <a:p>
            <a:endParaRPr lang="en-NZ" dirty="0">
              <a:solidFill>
                <a:srgbClr val="0070C0"/>
              </a:solidFill>
            </a:endParaRPr>
          </a:p>
          <a:p>
            <a:r>
              <a:rPr lang="en-NZ" dirty="0">
                <a:solidFill>
                  <a:srgbClr val="0070C0"/>
                </a:solidFill>
              </a:rPr>
              <a:t>Literature</a:t>
            </a:r>
            <a:r>
              <a:rPr lang="en-NZ" dirty="0"/>
              <a:t> </a:t>
            </a:r>
            <a:r>
              <a:rPr lang="en-NZ" dirty="0">
                <a:solidFill>
                  <a:srgbClr val="0070C0"/>
                </a:solidFill>
              </a:rPr>
              <a:t>review</a:t>
            </a:r>
            <a:r>
              <a:rPr lang="en-NZ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C92C-27D3-4A58-B49B-086EF2DD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970F-2936-4A43-8095-899EF02B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/>
              <a:t>© Ruili Wang </a:t>
            </a:r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8303-6AB0-49F4-8E30-31C1A660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5251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Literature 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critical review of current knowledge including substantive findings, as well as theoretical and methodological contributions to a particular topic.</a:t>
            </a:r>
          </a:p>
          <a:p>
            <a:r>
              <a:rPr lang="en-NZ" dirty="0"/>
              <a:t>Critical review indicates:</a:t>
            </a:r>
          </a:p>
          <a:p>
            <a:pPr lvl="1"/>
            <a:r>
              <a:rPr lang="en-NZ" dirty="0"/>
              <a:t>the contributions of the research</a:t>
            </a:r>
          </a:p>
          <a:p>
            <a:pPr lvl="1"/>
            <a:r>
              <a:rPr lang="en-NZ" dirty="0"/>
              <a:t>the limitations and deficiencies of the research</a:t>
            </a:r>
          </a:p>
          <a:p>
            <a:r>
              <a:rPr lang="en-NZ" dirty="0"/>
              <a:t>Literature reviews are secondary sources, and as such,	 do not report any new or original experimental work of the authors.</a:t>
            </a:r>
          </a:p>
          <a:p>
            <a:r>
              <a:rPr lang="en-NZ" dirty="0"/>
              <a:t>• * from </a:t>
            </a:r>
            <a:r>
              <a:rPr lang="en-NZ" dirty="0" err="1"/>
              <a:t>wikipedia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358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CF66-D7BD-4F3E-B013-BBEF7211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C7382-7FF2-442C-8DB7-BC026FE42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“Major theories in the field, providing an over view of current thinking</a:t>
            </a:r>
          </a:p>
          <a:p>
            <a:r>
              <a:rPr lang="en-US" dirty="0"/>
              <a:t>The historical devilment of theory and major practical advances </a:t>
            </a:r>
          </a:p>
          <a:p>
            <a:r>
              <a:rPr lang="en-US" dirty="0"/>
              <a:t>Major published research funding </a:t>
            </a:r>
          </a:p>
          <a:p>
            <a:r>
              <a:rPr lang="en-US" dirty="0"/>
              <a:t>The main problems and issues remain”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FA10-8DA4-4119-8885-8AB8612D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90204-08C9-4652-A143-0A79C581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/>
              <a:t>© Ruili Wang </a:t>
            </a:r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7AEB-8EFC-4873-86BB-68481DC0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45924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Why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Find research questions/issues or a problem</a:t>
            </a:r>
          </a:p>
          <a:p>
            <a:r>
              <a:rPr lang="en-NZ" dirty="0"/>
              <a:t>Define your research questions</a:t>
            </a:r>
          </a:p>
          <a:p>
            <a:r>
              <a:rPr lang="en-NZ" dirty="0"/>
              <a:t>Place your study in perspective</a:t>
            </a:r>
          </a:p>
          <a:p>
            <a:r>
              <a:rPr lang="en-NZ" dirty="0"/>
              <a:t>Avoid unintentional replication of previous studies</a:t>
            </a:r>
          </a:p>
          <a:p>
            <a:r>
              <a:rPr lang="en-NZ" dirty="0"/>
              <a:t>Select methods and measures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501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Why Literature Review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Demonstrate your research questions are novel</a:t>
            </a:r>
          </a:p>
          <a:p>
            <a:r>
              <a:rPr lang="en-NZ" dirty="0"/>
              <a:t>Demonstrate your research questions are important</a:t>
            </a:r>
          </a:p>
          <a:p>
            <a:r>
              <a:rPr lang="en-NZ" dirty="0"/>
              <a:t>Demonstrate your research questions are feasible</a:t>
            </a:r>
          </a:p>
          <a:p>
            <a:r>
              <a:rPr lang="en-NZ" dirty="0"/>
              <a:t>Show you know the area</a:t>
            </a:r>
          </a:p>
          <a:p>
            <a:r>
              <a:rPr lang="en-NZ" dirty="0"/>
              <a:t>Show you know how to do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227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7666-4F39-44E5-B043-35E6C1DE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Forth 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7F045-4D78-4A80-B72C-C0975D91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4800" dirty="0">
                <a:solidFill>
                  <a:srgbClr val="00B0F0"/>
                </a:solidFill>
              </a:rPr>
              <a:t>Research Proposal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A4DC-1A0E-463E-9E1A-3E438CBD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5409B-DA47-4833-B8BF-32B53126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/>
              <a:t>© Ruili Wang </a:t>
            </a:r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7A7C6-9F22-447E-9D40-E453C0A8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1940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7F37-517A-48B1-89E7-A5F300DD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Proposal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8112-4894-492E-8A27-30E5AF42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look at various elements of a research proposal </a:t>
            </a:r>
          </a:p>
          <a:p>
            <a:endParaRPr lang="en-US" dirty="0"/>
          </a:p>
          <a:p>
            <a:r>
              <a:rPr lang="en-US" dirty="0"/>
              <a:t>What needs to be said </a:t>
            </a:r>
          </a:p>
          <a:p>
            <a:r>
              <a:rPr lang="en-US" dirty="0"/>
              <a:t>Why it needs to be said </a:t>
            </a:r>
          </a:p>
          <a:p>
            <a:r>
              <a:rPr lang="en-US" dirty="0"/>
              <a:t>How best to say it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7DC9-D9B8-4800-8D41-55AC7D37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3B54-7C80-4FBC-907A-D7C556FD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/>
              <a:t>© Ruili Wang </a:t>
            </a:r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55326-15C8-4271-8F82-ED89AB3D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610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Structure of Research Proposal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Title</a:t>
            </a:r>
          </a:p>
          <a:p>
            <a:r>
              <a:rPr lang="en-US" b="1" dirty="0"/>
              <a:t>Abstract (an abbreviate story)</a:t>
            </a:r>
          </a:p>
          <a:p>
            <a:r>
              <a:rPr lang="en-US" b="1" dirty="0"/>
              <a:t>Introduction (a short story) 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B0F0"/>
                </a:solidFill>
              </a:rPr>
              <a:t>(a full story below)</a:t>
            </a:r>
          </a:p>
          <a:p>
            <a:r>
              <a:rPr lang="en-US" b="1" dirty="0">
                <a:solidFill>
                  <a:srgbClr val="00B0F0"/>
                </a:solidFill>
              </a:rPr>
              <a:t>Background / literature review</a:t>
            </a:r>
          </a:p>
          <a:p>
            <a:r>
              <a:rPr lang="en-US" b="1" dirty="0">
                <a:solidFill>
                  <a:srgbClr val="00B0F0"/>
                </a:solidFill>
              </a:rPr>
              <a:t>Research questions</a:t>
            </a:r>
          </a:p>
          <a:p>
            <a:r>
              <a:rPr lang="en-US" b="1" dirty="0">
                <a:solidFill>
                  <a:srgbClr val="00B0F0"/>
                </a:solidFill>
              </a:rPr>
              <a:t>Theoretical framework and methods</a:t>
            </a:r>
          </a:p>
          <a:p>
            <a:r>
              <a:rPr lang="en-US" b="1" dirty="0">
                <a:solidFill>
                  <a:srgbClr val="00B0F0"/>
                </a:solidFill>
              </a:rPr>
              <a:t>Expect outcomes  and significance of  your research</a:t>
            </a:r>
          </a:p>
          <a:p>
            <a:r>
              <a:rPr lang="en-US" dirty="0"/>
              <a:t>References </a:t>
            </a:r>
          </a:p>
          <a:p>
            <a:r>
              <a:rPr lang="en-US" dirty="0"/>
              <a:t>Budget </a:t>
            </a:r>
          </a:p>
          <a:p>
            <a:r>
              <a:rPr lang="en-US" dirty="0"/>
              <a:t>Time plan  </a:t>
            </a:r>
          </a:p>
          <a:p>
            <a:r>
              <a:rPr lang="en-US" dirty="0"/>
              <a:t>Appendices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000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What is a good research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>
                <a:solidFill>
                  <a:srgbClr val="FF0000"/>
                </a:solidFill>
              </a:rPr>
              <a:t>What</a:t>
            </a:r>
            <a:r>
              <a:rPr lang="en-NZ" dirty="0"/>
              <a:t> you are proposing to do</a:t>
            </a:r>
          </a:p>
          <a:p>
            <a:pPr lvl="1"/>
            <a:r>
              <a:rPr lang="en-NZ" dirty="0"/>
              <a:t>Original idea, new method -&gt; novelty,</a:t>
            </a:r>
          </a:p>
          <a:p>
            <a:r>
              <a:rPr lang="en-NZ" dirty="0">
                <a:solidFill>
                  <a:srgbClr val="FF0000"/>
                </a:solidFill>
              </a:rPr>
              <a:t>Why</a:t>
            </a:r>
            <a:r>
              <a:rPr lang="en-NZ" dirty="0"/>
              <a:t> you propose to do it?</a:t>
            </a:r>
          </a:p>
          <a:p>
            <a:pPr lvl="1"/>
            <a:r>
              <a:rPr lang="en-NZ" dirty="0"/>
              <a:t> Have what impact on generating new knowledge and new application </a:t>
            </a:r>
          </a:p>
          <a:p>
            <a:r>
              <a:rPr lang="en-NZ" dirty="0">
                <a:solidFill>
                  <a:srgbClr val="FF0000"/>
                </a:solidFill>
              </a:rPr>
              <a:t>How</a:t>
            </a:r>
            <a:r>
              <a:rPr lang="en-NZ" dirty="0"/>
              <a:t> you are proposing to do it</a:t>
            </a:r>
          </a:p>
          <a:p>
            <a:pPr lvl="1"/>
            <a:r>
              <a:rPr lang="en-NZ" dirty="0"/>
              <a:t>Clearly feasible, and have originality and novelty in your method </a:t>
            </a:r>
          </a:p>
          <a:p>
            <a:r>
              <a:rPr lang="en-NZ" dirty="0">
                <a:solidFill>
                  <a:srgbClr val="FF0000"/>
                </a:solidFill>
              </a:rPr>
              <a:t>Why</a:t>
            </a:r>
            <a:r>
              <a:rPr lang="en-NZ" dirty="0"/>
              <a:t> you have selected the proposed approach?</a:t>
            </a:r>
          </a:p>
          <a:p>
            <a:pPr lvl="1"/>
            <a:r>
              <a:rPr lang="en-NZ" dirty="0"/>
              <a:t> Theoretical reasons and practical reasons </a:t>
            </a:r>
          </a:p>
          <a:p>
            <a:r>
              <a:rPr lang="en-NZ" dirty="0"/>
              <a:t>Whether you are able to do it?</a:t>
            </a:r>
          </a:p>
          <a:p>
            <a:pPr lvl="1"/>
            <a:r>
              <a:rPr lang="en-NZ" dirty="0"/>
              <a:t>Demonstrate you can do it by provide some evidences in</a:t>
            </a:r>
          </a:p>
          <a:p>
            <a:pPr lvl="2"/>
            <a:r>
              <a:rPr lang="en-NZ" dirty="0"/>
              <a:t>target area</a:t>
            </a:r>
          </a:p>
          <a:p>
            <a:pPr lvl="2"/>
            <a:r>
              <a:rPr lang="en-NZ" dirty="0"/>
              <a:t>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06F4-2C92-4B9C-B086-AB2C356B9B5B}" type="datetime1">
              <a:rPr lang="en-NZ" smtClean="0"/>
              <a:t>24/07/2020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07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4878-E93F-4D9C-AD21-95754002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8875-6B46-4762-8ECD-FCAD3FEE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clear defined title (Tile) </a:t>
            </a:r>
          </a:p>
          <a:p>
            <a:r>
              <a:rPr lang="en-US" dirty="0"/>
              <a:t>A statement of aims and objectives, or hypothesis </a:t>
            </a:r>
            <a:r>
              <a:rPr lang="en-US" sz="1700" dirty="0">
                <a:solidFill>
                  <a:srgbClr val="0070C0"/>
                </a:solidFill>
              </a:rPr>
              <a:t>(Abstract, Introduction, …) </a:t>
            </a:r>
          </a:p>
          <a:p>
            <a:r>
              <a:rPr lang="en-US" dirty="0"/>
              <a:t>A review of literature </a:t>
            </a:r>
            <a:r>
              <a:rPr lang="en-US" sz="1700" b="1" dirty="0">
                <a:solidFill>
                  <a:srgbClr val="0070C0"/>
                </a:solidFill>
              </a:rPr>
              <a:t>(Background / literature review)</a:t>
            </a:r>
          </a:p>
          <a:p>
            <a:r>
              <a:rPr lang="en-US" dirty="0"/>
              <a:t>A research design </a:t>
            </a:r>
            <a:r>
              <a:rPr lang="en-US" sz="1700" dirty="0">
                <a:solidFill>
                  <a:srgbClr val="0070C0"/>
                </a:solidFill>
              </a:rPr>
              <a:t>(</a:t>
            </a:r>
            <a:r>
              <a:rPr lang="en-US" sz="1700" b="1" dirty="0">
                <a:solidFill>
                  <a:srgbClr val="0070C0"/>
                </a:solidFill>
              </a:rPr>
              <a:t>Theoretical framework and methods)</a:t>
            </a:r>
          </a:p>
          <a:p>
            <a:r>
              <a:rPr lang="en-US" dirty="0"/>
              <a:t>An intend sample </a:t>
            </a:r>
            <a:r>
              <a:rPr lang="en-US" sz="1700" dirty="0">
                <a:solidFill>
                  <a:srgbClr val="0070C0"/>
                </a:solidFill>
              </a:rPr>
              <a:t>(</a:t>
            </a:r>
            <a:r>
              <a:rPr lang="en-US" sz="1700" b="1" dirty="0">
                <a:solidFill>
                  <a:srgbClr val="0070C0"/>
                </a:solidFill>
              </a:rPr>
              <a:t>Theoretical framework and methods)</a:t>
            </a:r>
            <a:endParaRPr lang="en-US" sz="1700" dirty="0"/>
          </a:p>
          <a:p>
            <a:r>
              <a:rPr lang="en-US" dirty="0"/>
              <a:t>A list of procedures for data processing and analysis </a:t>
            </a:r>
            <a:r>
              <a:rPr lang="en-US" sz="1900" dirty="0">
                <a:solidFill>
                  <a:srgbClr val="0070C0"/>
                </a:solidFill>
              </a:rPr>
              <a:t>(</a:t>
            </a:r>
            <a:r>
              <a:rPr lang="en-US" sz="1900" b="1" dirty="0">
                <a:solidFill>
                  <a:srgbClr val="0070C0"/>
                </a:solidFill>
              </a:rPr>
              <a:t>Theoretical framework and methods)</a:t>
            </a:r>
          </a:p>
          <a:p>
            <a:r>
              <a:rPr lang="en-US" dirty="0"/>
              <a:t>A defined of anticipated research outputs </a:t>
            </a:r>
            <a:r>
              <a:rPr lang="en-US" sz="1700" dirty="0">
                <a:solidFill>
                  <a:srgbClr val="0070C0"/>
                </a:solidFill>
              </a:rPr>
              <a:t>(</a:t>
            </a:r>
            <a:r>
              <a:rPr lang="en-US" sz="1700" b="1" dirty="0">
                <a:solidFill>
                  <a:srgbClr val="0070C0"/>
                </a:solidFill>
              </a:rPr>
              <a:t>Expect outcomes  and significance of  your research)</a:t>
            </a:r>
            <a:endParaRPr lang="en-US" dirty="0"/>
          </a:p>
          <a:p>
            <a:r>
              <a:rPr lang="en-US" dirty="0"/>
              <a:t>A stamen of anticipated constraints </a:t>
            </a:r>
            <a:r>
              <a:rPr lang="en-US" sz="1700" dirty="0">
                <a:solidFill>
                  <a:srgbClr val="0070C0"/>
                </a:solidFill>
              </a:rPr>
              <a:t>(</a:t>
            </a:r>
            <a:r>
              <a:rPr lang="en-US" sz="1700" b="1" dirty="0">
                <a:solidFill>
                  <a:srgbClr val="0070C0"/>
                </a:solidFill>
              </a:rPr>
              <a:t>Expect outcomes  and significance of  your research)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3E5A2-3A35-4930-8567-BD21F9B8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ADCF-3AC7-49CB-B892-C7CC609B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/>
              <a:t>© Ruili Wang </a:t>
            </a:r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B03A3-C4AC-42DA-9C1A-ADE5E7FF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0680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What is your research about?</a:t>
            </a:r>
          </a:p>
          <a:p>
            <a:r>
              <a:rPr lang="en-NZ" dirty="0"/>
              <a:t>It should be a short, concise phrase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016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abstract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 abstract gives an overview of an entire proposal/paper/thesis  </a:t>
            </a:r>
            <a:r>
              <a:rPr lang="en-NZ" dirty="0">
                <a:solidFill>
                  <a:srgbClr val="00B0F0"/>
                </a:solidFill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an abbreviate story)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Why it is important</a:t>
            </a:r>
          </a:p>
          <a:p>
            <a:pPr lvl="1" algn="just"/>
            <a:r>
              <a:rPr lang="en-NZ" dirty="0"/>
              <a:t>Someone may form his/her first impression and opinion about your research before reading the entire proposal/paper/thesis </a:t>
            </a:r>
            <a:r>
              <a:rPr lang="en-NZ" b="1" dirty="0">
                <a:solidFill>
                  <a:srgbClr val="00B0F0"/>
                </a:solidFill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You never get a second chance to make a good first impression)</a:t>
            </a:r>
            <a:endParaRPr lang="en-NZ" b="1" dirty="0">
              <a:solidFill>
                <a:srgbClr val="00B0F0"/>
              </a:solidFill>
            </a:endParaRPr>
          </a:p>
          <a:p>
            <a:pPr lvl="1" algn="just"/>
            <a:r>
              <a:rPr lang="en-NZ" dirty="0"/>
              <a:t>Someone can then decide whether they need to read the proposal/paper/thesis </a:t>
            </a:r>
          </a:p>
          <a:p>
            <a:pPr lvl="1"/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210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Abstract style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b="1" dirty="0"/>
              <a:t>Descriptive (Indicative)</a:t>
            </a:r>
            <a:r>
              <a:rPr lang="en-NZ" dirty="0"/>
              <a:t>. A descriptive abstract takes the table of contents approach: </a:t>
            </a:r>
          </a:p>
          <a:p>
            <a:pPr lvl="1"/>
            <a:r>
              <a:rPr lang="en-NZ" dirty="0"/>
              <a:t>This paper proposes a new ….</a:t>
            </a:r>
          </a:p>
          <a:p>
            <a:pPr lvl="1"/>
            <a:r>
              <a:rPr lang="en-NZ" dirty="0"/>
              <a:t>This research investigates …</a:t>
            </a:r>
          </a:p>
          <a:p>
            <a:r>
              <a:rPr lang="en-NZ" b="1" dirty="0"/>
              <a:t>Informative</a:t>
            </a:r>
            <a:r>
              <a:rPr lang="en-NZ" dirty="0"/>
              <a:t>. An informative abstract summarises the main points of the proposal/paper and gives the most significant details from each section.</a:t>
            </a:r>
          </a:p>
          <a:p>
            <a:pPr lvl="1"/>
            <a:r>
              <a:rPr lang="en-NZ" dirty="0"/>
              <a:t>briefly state the specific purpose</a:t>
            </a:r>
          </a:p>
          <a:p>
            <a:pPr lvl="1"/>
            <a:r>
              <a:rPr lang="en-NZ" dirty="0"/>
              <a:t>briefly sketch the procedures used,</a:t>
            </a:r>
          </a:p>
          <a:p>
            <a:pPr lvl="1"/>
            <a:r>
              <a:rPr lang="en-NZ" dirty="0"/>
              <a:t>the most significant results, and</a:t>
            </a:r>
          </a:p>
          <a:p>
            <a:pPr lvl="1"/>
            <a:r>
              <a:rPr lang="en-NZ" dirty="0"/>
              <a:t>the main conclusions and recommendations.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5625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30643</TotalTime>
  <Words>735</Words>
  <Application>Microsoft Office PowerPoint</Application>
  <PresentationFormat>On-screen Show (4:3)</PresentationFormat>
  <Paragraphs>140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Constantia</vt:lpstr>
      <vt:lpstr>Wingdings 2</vt:lpstr>
      <vt:lpstr>Flow</vt:lpstr>
      <vt:lpstr>Research Methods </vt:lpstr>
      <vt:lpstr>Forth  lecture </vt:lpstr>
      <vt:lpstr>Research Proposal </vt:lpstr>
      <vt:lpstr>Structure of Research Proposal </vt:lpstr>
      <vt:lpstr>What is a good research proposal</vt:lpstr>
      <vt:lpstr>Elements </vt:lpstr>
      <vt:lpstr>Title</vt:lpstr>
      <vt:lpstr>Why abstract is important</vt:lpstr>
      <vt:lpstr>Abstract style </vt:lpstr>
      <vt:lpstr>Writing of Abstract  </vt:lpstr>
      <vt:lpstr>Lecture 5 </vt:lpstr>
      <vt:lpstr>Literature review </vt:lpstr>
      <vt:lpstr>PowerPoint Presentation</vt:lpstr>
      <vt:lpstr>Why Literature Review</vt:lpstr>
      <vt:lpstr>Why Literature Review important</vt:lpstr>
    </vt:vector>
  </TitlesOfParts>
  <Company>Massey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</dc:title>
  <dc:creator>Wang, Ruili</dc:creator>
  <cp:lastModifiedBy>Wang, Ruili</cp:lastModifiedBy>
  <cp:revision>99</cp:revision>
  <dcterms:created xsi:type="dcterms:W3CDTF">2015-02-24T08:13:21Z</dcterms:created>
  <dcterms:modified xsi:type="dcterms:W3CDTF">2020-07-30T05:22:09Z</dcterms:modified>
</cp:coreProperties>
</file>