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4078" r:id="rId2"/>
  </p:sldMasterIdLst>
  <p:notesMasterIdLst>
    <p:notesMasterId r:id="rId24"/>
  </p:notesMasterIdLst>
  <p:handoutMasterIdLst>
    <p:handoutMasterId r:id="rId25"/>
  </p:handoutMasterIdLst>
  <p:sldIdLst>
    <p:sldId id="571" r:id="rId3"/>
    <p:sldId id="507" r:id="rId4"/>
    <p:sldId id="572" r:id="rId5"/>
    <p:sldId id="566" r:id="rId6"/>
    <p:sldId id="550" r:id="rId7"/>
    <p:sldId id="561" r:id="rId8"/>
    <p:sldId id="562" r:id="rId9"/>
    <p:sldId id="563" r:id="rId10"/>
    <p:sldId id="564" r:id="rId11"/>
    <p:sldId id="565" r:id="rId12"/>
    <p:sldId id="568" r:id="rId13"/>
    <p:sldId id="558" r:id="rId14"/>
    <p:sldId id="551" r:id="rId15"/>
    <p:sldId id="570" r:id="rId16"/>
    <p:sldId id="569" r:id="rId17"/>
    <p:sldId id="554" r:id="rId18"/>
    <p:sldId id="556" r:id="rId19"/>
    <p:sldId id="557" r:id="rId20"/>
    <p:sldId id="555" r:id="rId21"/>
    <p:sldId id="559" r:id="rId22"/>
    <p:sldId id="560" r:id="rId23"/>
  </p:sldIdLst>
  <p:sldSz cx="9144000" cy="6858000" type="screen4x3"/>
  <p:notesSz cx="6669088" cy="9928225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99"/>
    <a:srgbClr val="009900"/>
    <a:srgbClr val="008000"/>
    <a:srgbClr val="CCFF99"/>
    <a:srgbClr val="0000FF"/>
    <a:srgbClr val="AFCF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1" autoAdjust="0"/>
    <p:restoredTop sz="89168" autoAdjust="0"/>
  </p:normalViewPr>
  <p:slideViewPr>
    <p:cSldViewPr snapToGrid="0">
      <p:cViewPr varScale="1">
        <p:scale>
          <a:sx n="111" d="100"/>
          <a:sy n="111" d="100"/>
        </p:scale>
        <p:origin x="36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56A1336-E5FD-49CA-AE75-5CDEE294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A3E36195-93CB-4CC9-BFC9-8F5420889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arehouse.com/algebra/linear_equation/slope-intercept-form.ph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399A8BAB-DA26-4DD7-AC8F-A178D087D3AA}" type="slidenum">
              <a:rPr lang="en-US" altLang="en-US" sz="1200" b="0">
                <a:solidFill>
                  <a:prstClr val="black"/>
                </a:solidFill>
                <a:latin typeface="Symbol" pitchFamily="18" charset="2"/>
              </a:rPr>
              <a:pPr/>
              <a:t>1</a:t>
            </a:fld>
            <a:endParaRPr lang="en-US" altLang="en-US" sz="1200" b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understand the modern deep learning systems of today, we need to take a step back and learn </a:t>
            </a:r>
            <a:r>
              <a:rPr lang="en-GB" dirty="0" err="1"/>
              <a:t>Perceptrons</a:t>
            </a:r>
            <a:r>
              <a:rPr lang="en-GB" dirty="0"/>
              <a:t> first.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36195-93CB-4CC9-BFC9-8F54208891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Times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fld id="{4289BE04-6D19-4560-A93A-842246F3FA61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Times"/>
              </a:rPr>
              <a:t>Suppose we are given the following 2-Layer perceptron network that solves the XOR problem.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fld id="{92A902F3-4F07-4BBF-B94D-0DE62DA1130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Times"/>
              </a:rPr>
              <a:t>Suppose we are given the following 2-Layer perceptron network that solves the XOR problem.</a:t>
            </a:r>
          </a:p>
          <a:p>
            <a:endParaRPr lang="en-NZ" altLang="en-US">
              <a:latin typeface="Times"/>
            </a:endParaRPr>
          </a:p>
          <a:p>
            <a:r>
              <a:rPr lang="en-NZ" altLang="en-US">
                <a:latin typeface="Times"/>
              </a:rPr>
              <a:t>Suppose further that we have the following weights assigned to the links.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fld id="{2D85EA42-AED8-41D7-9E05-691CD9A373B4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Equation of line:  </a:t>
            </a:r>
            <a:r>
              <a:rPr lang="en-NZ" dirty="0" err="1"/>
              <a:t>ax</a:t>
            </a:r>
            <a:r>
              <a:rPr lang="en-NZ" dirty="0"/>
              <a:t> + by + c = 0</a:t>
            </a:r>
          </a:p>
          <a:p>
            <a:r>
              <a:rPr lang="en-NZ" dirty="0"/>
              <a:t>Slope</a:t>
            </a:r>
            <a:r>
              <a:rPr lang="en-NZ" baseline="0" dirty="0"/>
              <a:t> = -a/b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E36195-93CB-4CC9-BFC9-8F54208891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Times"/>
                <a:hlinkClick r:id="rId3"/>
              </a:rPr>
              <a:t>http://www.mathwarehouse.com/algebra/linear_equation/slope-intercept-form.php</a:t>
            </a:r>
            <a:endParaRPr lang="en-NZ" altLang="en-US">
              <a:latin typeface="Times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fld id="{68C6B5F4-70EF-445E-B543-0183D68B6E5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E36195-93CB-4CC9-BFC9-8F54208891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2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0825" cy="52355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7F7358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8113" y="6638925"/>
            <a:ext cx="3922712" cy="215900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5F604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9500" y="1619250"/>
            <a:ext cx="7772400" cy="2097088"/>
          </a:xfrm>
          <a:noFill/>
        </p:spPr>
        <p:txBody>
          <a:bodyPr lIns="0" tIns="0"/>
          <a:lstStyle>
            <a:lvl1pPr>
              <a:defRPr sz="4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4138613"/>
            <a:ext cx="7740650" cy="585787"/>
          </a:xfrm>
        </p:spPr>
        <p:txBody>
          <a:bodyPr/>
          <a:lstStyle>
            <a:lvl1pPr marL="0" indent="0">
              <a:buFont typeface="Verdana" pitchFamily="34" charset="0"/>
              <a:buNone/>
              <a:defRPr sz="2000"/>
            </a:lvl1pPr>
          </a:lstStyle>
          <a:p>
            <a:r>
              <a:rPr lang="nl-NL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20CFA90-D467-4C33-A45E-0FB72D3A707B}" type="datetime4">
              <a:rPr lang="nl-NL"/>
              <a:pPr>
                <a:defRPr/>
              </a:pPr>
              <a:t>3 september 2020</a:t>
            </a:fld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A457B6F-9D92-4CD6-8623-C1D4A90857D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nl-NL"/>
              <a:t>AI 1</a:t>
            </a:r>
          </a:p>
        </p:txBody>
      </p:sp>
    </p:spTree>
    <p:extLst>
      <p:ext uri="{BB962C8B-B14F-4D97-AF65-F5344CB8AC3E}">
        <p14:creationId xmlns:p14="http://schemas.microsoft.com/office/powerpoint/2010/main" val="8429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9FC70-1F25-4095-87D3-80503CE51B5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77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0"/>
            <a:ext cx="2284412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401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61EB-EA1A-4280-BF11-AC8EBFFE3EE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828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989138"/>
            <a:ext cx="8529637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068763"/>
            <a:ext cx="8529637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5DEE2-3064-458F-825D-5D08F6166EB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2233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989138"/>
            <a:ext cx="4187825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763" y="1989138"/>
            <a:ext cx="4189412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ACC07-82AA-4FA8-9107-18F741C89A5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3062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38" y="1989138"/>
            <a:ext cx="4187825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0763" y="1989138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0763" y="4068763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C06FE-030C-4200-80A9-AFBC5082918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189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989138"/>
            <a:ext cx="4187825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0763" y="1989138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0763" y="4068763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D6809-F9FD-44B4-B48A-1C3FAB3A7C9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479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0825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989138"/>
            <a:ext cx="4187825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0763" y="1989138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0538" y="4068763"/>
            <a:ext cx="4187825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763" y="4068763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ABCBE-2950-4AA7-A0B6-A2910C5AF6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457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51"/>
              <a:chOff x="-3" y="1562"/>
              <a:chExt cx="5763" cy="651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7 h 720"/>
                  <a:gd name="T4" fmla="*/ 1 w 1000"/>
                  <a:gd name="T5" fmla="*/ 2147483647 h 720"/>
                  <a:gd name="T6" fmla="*/ 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9577 h 317"/>
                  <a:gd name="T4" fmla="*/ 624 w 624"/>
                  <a:gd name="T5" fmla="*/ 5957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2476 h 317"/>
                  <a:gd name="T4" fmla="*/ 624 w 624"/>
                  <a:gd name="T5" fmla="*/ 624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66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5 h 317"/>
                  <a:gd name="T4" fmla="*/ 624 w 624"/>
                  <a:gd name="T5" fmla="*/ 6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62075 h 272"/>
                  <a:gd name="T4" fmla="*/ 240 w 624"/>
                  <a:gd name="T5" fmla="*/ 54803 h 272"/>
                  <a:gd name="T6" fmla="*/ 624 w 624"/>
                  <a:gd name="T7" fmla="*/ 62075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40"/>
                <a:ext cx="632" cy="315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22 h 362"/>
                  <a:gd name="T4" fmla="*/ 248 w 632"/>
                  <a:gd name="T5" fmla="*/ 22 h 362"/>
                  <a:gd name="T6" fmla="*/ 632 w 632"/>
                  <a:gd name="T7" fmla="*/ 22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98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9577 h 317"/>
                  <a:gd name="T4" fmla="*/ 624 w 624"/>
                  <a:gd name="T5" fmla="*/ 5957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2476 h 317"/>
                  <a:gd name="T4" fmla="*/ 624 w 624"/>
                  <a:gd name="T5" fmla="*/ 624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61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5 h 317"/>
                  <a:gd name="T4" fmla="*/ 624 w 624"/>
                  <a:gd name="T5" fmla="*/ 6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58896 h 272"/>
                  <a:gd name="T4" fmla="*/ 240 w 624"/>
                  <a:gd name="T5" fmla="*/ 52069 h 272"/>
                  <a:gd name="T6" fmla="*/ 624 w 624"/>
                  <a:gd name="T7" fmla="*/ 5889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24 h 362"/>
                  <a:gd name="T4" fmla="*/ 248 w 632"/>
                  <a:gd name="T5" fmla="*/ 24 h 362"/>
                  <a:gd name="T6" fmla="*/ 632 w 632"/>
                  <a:gd name="T7" fmla="*/ 24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4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9577 h 317"/>
                  <a:gd name="T4" fmla="*/ 624 w 624"/>
                  <a:gd name="T5" fmla="*/ 5957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2476 h 317"/>
                  <a:gd name="T4" fmla="*/ 624 w 624"/>
                  <a:gd name="T5" fmla="*/ 6247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0" y="1755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0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58896 h 272"/>
                  <a:gd name="T4" fmla="*/ 240 w 624"/>
                  <a:gd name="T5" fmla="*/ 52069 h 272"/>
                  <a:gd name="T6" fmla="*/ 624 w 624"/>
                  <a:gd name="T7" fmla="*/ 5889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24 h 362"/>
                  <a:gd name="T4" fmla="*/ 248 w 632"/>
                  <a:gd name="T5" fmla="*/ 24 h 362"/>
                  <a:gd name="T6" fmla="*/ 632 w 632"/>
                  <a:gd name="T7" fmla="*/ 24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713 h 385"/>
                <a:gd name="T2" fmla="*/ 5762 w 5762"/>
                <a:gd name="T3" fmla="*/ 68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71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357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072117E-7215-40B8-BFE5-09B1B4CF1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7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3AC9C-386C-4E04-BFE7-E51C6F575F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14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6652E-FE19-4CAB-9B1E-FD8C5460BA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FEE71-EDA9-4BE4-AF2D-92AE5736A7FE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2644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7FD67-162E-4351-BE7D-CBD04545F0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18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5979-8704-4A45-9EA6-FC73B40452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80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CE36F-15E7-469F-81FB-9BC3CD6521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0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AA90-BE8C-4396-AF0F-2F11FBDA99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43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C33B-C31A-450F-9D60-6CD9160DA4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69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CE13A-4E05-4C7F-9ACF-1A6781091B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16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E766B-7EEB-4CC8-97BF-4F7F28DF89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88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8684A-4060-4F6C-A191-0C26A62B16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87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8ED8-5D94-4EE8-A394-DB261FBC98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07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4EF6B-DEFB-4E1E-87DF-8AB082512A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3BF7-BD44-434A-A109-D828A6F73AE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636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38" y="1989138"/>
            <a:ext cx="4187825" cy="400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763" y="1989138"/>
            <a:ext cx="4189412" cy="400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163C-0C7B-4F42-A73A-B9E7B779D02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1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67F0E-0375-43D0-AB4F-B651EEF8A87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99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4690E-6B56-4E08-95F8-54CF6082EFC4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1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021D9-FA5A-402D-9E03-FECEA0D234BE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3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4DE4-03CA-471D-BBB3-4038F711844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62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2728C-7BBD-4FD4-9522-3002BA936EA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" Target="../slides/slide4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18761">
              <a:srgbClr val="F2F2F2"/>
            </a:gs>
            <a:gs pos="39999">
              <a:srgbClr val="85C2FF"/>
            </a:gs>
            <a:gs pos="45009">
              <a:srgbClr val="9ED3D7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516688"/>
            <a:ext cx="9140825" cy="338137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100000">
                <a:srgbClr val="FF9933"/>
              </a:gs>
            </a:gsLst>
            <a:lin ang="2700000" scaled="1"/>
          </a:gradFill>
          <a:ln w="9525">
            <a:solidFill>
              <a:srgbClr val="ABB20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1219200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792000" tIns="432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/>
              <a:t>Click to edit Master title style</a:t>
            </a:r>
            <a:endParaRPr lang="nl-NL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989138"/>
            <a:ext cx="8529637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Click to edit Master text styles</a:t>
            </a:r>
          </a:p>
          <a:p>
            <a:pPr lvl="1"/>
            <a:r>
              <a:rPr lang="nl-NL" altLang="en-US"/>
              <a:t>Second level</a:t>
            </a:r>
          </a:p>
          <a:p>
            <a:pPr lvl="2"/>
            <a:r>
              <a:rPr lang="nl-NL" altLang="en-US"/>
              <a:t>Third level</a:t>
            </a:r>
          </a:p>
          <a:p>
            <a:pPr lvl="3"/>
            <a:r>
              <a:rPr lang="nl-NL" altLang="en-US"/>
              <a:t>Fourth level</a:t>
            </a:r>
          </a:p>
          <a:p>
            <a:pPr lvl="4"/>
            <a:r>
              <a:rPr lang="nl-NL" altLang="en-US"/>
              <a:t>Fifth level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3" y="6600825"/>
            <a:ext cx="3048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869CB58-294C-4EBF-B84A-1F80962441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249238" y="6615113"/>
            <a:ext cx="3603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nl-BE" sz="1000">
                <a:solidFill>
                  <a:schemeClr val="bg2"/>
                </a:solidFill>
                <a:latin typeface="Verdana" pitchFamily="34" charset="0"/>
              </a:rPr>
              <a:t>Page</a:t>
            </a:r>
            <a:endParaRPr lang="nl-NL" sz="1000">
              <a:solidFill>
                <a:schemeClr val="bg2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0" u="none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 "/>
        <a:defRPr sz="40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6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7 h 720"/>
                  <a:gd name="T4" fmla="*/ 1 w 1000"/>
                  <a:gd name="T5" fmla="*/ 2147483647 h 720"/>
                  <a:gd name="T6" fmla="*/ 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9577 h 317"/>
                  <a:gd name="T4" fmla="*/ 624 w 624"/>
                  <a:gd name="T5" fmla="*/ 5957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8" name="Freeform 6"/>
              <p:cNvSpPr>
                <a:spLocks/>
              </p:cNvSpPr>
              <p:nvPr/>
            </p:nvSpPr>
            <p:spPr bwMode="ltGray">
              <a:xfrm rot="-5400000">
                <a:off x="952" y="1683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5271 h 317"/>
                  <a:gd name="T4" fmla="*/ 624 w 624"/>
                  <a:gd name="T5" fmla="*/ 6527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9" name="Freeform 7"/>
              <p:cNvSpPr>
                <a:spLocks/>
              </p:cNvSpPr>
              <p:nvPr/>
            </p:nvSpPr>
            <p:spPr bwMode="ltGray">
              <a:xfrm rot="-5400000">
                <a:off x="-87" y="176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1 h 317"/>
                  <a:gd name="T4" fmla="*/ 624 w 624"/>
                  <a:gd name="T5" fmla="*/ 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1" name="Freeform 9"/>
              <p:cNvSpPr>
                <a:spLocks/>
              </p:cNvSpPr>
              <p:nvPr/>
            </p:nvSpPr>
            <p:spPr bwMode="ltGray">
              <a:xfrm rot="-5400000">
                <a:off x="423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69028 h 272"/>
                  <a:gd name="T4" fmla="*/ 240 w 624"/>
                  <a:gd name="T5" fmla="*/ 60793 h 272"/>
                  <a:gd name="T6" fmla="*/ 624 w 624"/>
                  <a:gd name="T7" fmla="*/ 69028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2" name="Freeform 10"/>
              <p:cNvSpPr>
                <a:spLocks/>
              </p:cNvSpPr>
              <p:nvPr/>
            </p:nvSpPr>
            <p:spPr bwMode="ltGray">
              <a:xfrm rot="-5400000">
                <a:off x="136" y="1728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24 h 362"/>
                  <a:gd name="T4" fmla="*/ 248 w 632"/>
                  <a:gd name="T5" fmla="*/ 24 h 362"/>
                  <a:gd name="T6" fmla="*/ 632 w 632"/>
                  <a:gd name="T7" fmla="*/ 24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3" name="Freeform 11"/>
              <p:cNvSpPr>
                <a:spLocks/>
              </p:cNvSpPr>
              <p:nvPr/>
            </p:nvSpPr>
            <p:spPr bwMode="ltGray">
              <a:xfrm rot="-5400000">
                <a:off x="3171" y="1650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6949 h 317"/>
                  <a:gd name="T4" fmla="*/ 624 w 624"/>
                  <a:gd name="T5" fmla="*/ 5694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9577 h 317"/>
                  <a:gd name="T4" fmla="*/ 624 w 624"/>
                  <a:gd name="T5" fmla="*/ 5957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5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6" name="Freeform 14"/>
              <p:cNvSpPr>
                <a:spLocks/>
              </p:cNvSpPr>
              <p:nvPr/>
            </p:nvSpPr>
            <p:spPr bwMode="ltGray">
              <a:xfrm rot="-5400000">
                <a:off x="2532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8 h 317"/>
                  <a:gd name="T4" fmla="*/ 624 w 624"/>
                  <a:gd name="T5" fmla="*/ 5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7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55877 h 272"/>
                  <a:gd name="T4" fmla="*/ 240 w 624"/>
                  <a:gd name="T5" fmla="*/ 49309 h 272"/>
                  <a:gd name="T6" fmla="*/ 624 w 624"/>
                  <a:gd name="T7" fmla="*/ 55877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8" name="Freeform 16"/>
              <p:cNvSpPr>
                <a:spLocks/>
              </p:cNvSpPr>
              <p:nvPr/>
            </p:nvSpPr>
            <p:spPr bwMode="ltGray">
              <a:xfrm rot="-5400000">
                <a:off x="2023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24 h 362"/>
                  <a:gd name="T4" fmla="*/ 248 w 632"/>
                  <a:gd name="T5" fmla="*/ 24 h 362"/>
                  <a:gd name="T6" fmla="*/ 632 w 632"/>
                  <a:gd name="T7" fmla="*/ 24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9" name="Freeform 17"/>
              <p:cNvSpPr>
                <a:spLocks/>
              </p:cNvSpPr>
              <p:nvPr/>
            </p:nvSpPr>
            <p:spPr bwMode="ltGray">
              <a:xfrm rot="-5400000">
                <a:off x="4039" y="1640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56949 h 317"/>
                  <a:gd name="T4" fmla="*/ 624 w 624"/>
                  <a:gd name="T5" fmla="*/ 5694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0" name="Freeform 18"/>
              <p:cNvSpPr>
                <a:spLocks/>
              </p:cNvSpPr>
              <p:nvPr/>
            </p:nvSpPr>
            <p:spPr bwMode="ltGray">
              <a:xfrm rot="-5400000">
                <a:off x="3677" y="1653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5271 h 317"/>
                  <a:gd name="T4" fmla="*/ 624 w 624"/>
                  <a:gd name="T5" fmla="*/ 6527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1" name="Freeform 19"/>
              <p:cNvSpPr>
                <a:spLocks/>
              </p:cNvSpPr>
              <p:nvPr/>
            </p:nvSpPr>
            <p:spPr bwMode="ltGray">
              <a:xfrm rot="-5400000">
                <a:off x="4524" y="173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2" name="Freeform 20"/>
              <p:cNvSpPr>
                <a:spLocks/>
              </p:cNvSpPr>
              <p:nvPr/>
            </p:nvSpPr>
            <p:spPr bwMode="ltGray">
              <a:xfrm>
                <a:off x="5469" y="1547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3" name="Freeform 21"/>
              <p:cNvSpPr>
                <a:spLocks/>
              </p:cNvSpPr>
              <p:nvPr/>
            </p:nvSpPr>
            <p:spPr bwMode="ltGray">
              <a:xfrm rot="-5400000">
                <a:off x="5059" y="166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55877 h 272"/>
                  <a:gd name="T4" fmla="*/ 240 w 624"/>
                  <a:gd name="T5" fmla="*/ 49309 h 272"/>
                  <a:gd name="T6" fmla="*/ 624 w 624"/>
                  <a:gd name="T7" fmla="*/ 55877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" name="Freeform 22"/>
              <p:cNvSpPr>
                <a:spLocks/>
              </p:cNvSpPr>
              <p:nvPr/>
            </p:nvSpPr>
            <p:spPr bwMode="ltGray">
              <a:xfrm rot="-5400000">
                <a:off x="4756" y="169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24 h 362"/>
                  <a:gd name="T4" fmla="*/ 248 w 632"/>
                  <a:gd name="T5" fmla="*/ 24 h 362"/>
                  <a:gd name="T6" fmla="*/ 632 w 632"/>
                  <a:gd name="T7" fmla="*/ 24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NZ" sz="24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34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713 h 385"/>
                <a:gd name="T2" fmla="*/ 24 w 5762"/>
                <a:gd name="T3" fmla="*/ 681 h 385"/>
                <a:gd name="T4" fmla="*/ 24 w 5762"/>
                <a:gd name="T5" fmla="*/ 4 h 385"/>
                <a:gd name="T6" fmla="*/ 0 w 5762"/>
                <a:gd name="T7" fmla="*/ 0 h 385"/>
                <a:gd name="T8" fmla="*/ 0 w 5762"/>
                <a:gd name="T9" fmla="*/ 71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24 w 5761"/>
                <a:gd name="T3" fmla="*/ 0 h 189"/>
                <a:gd name="T4" fmla="*/ 24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5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5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10F910A-A1AF-431B-A723-B0F1CB3916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AutoShape 30">
            <a:hlinkClick r:id="rId15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8721725" y="6435725"/>
            <a:ext cx="304800" cy="304800"/>
          </a:xfrm>
          <a:prstGeom prst="actionButtonHome">
            <a:avLst/>
          </a:prstGeom>
          <a:gradFill rotWithShape="0">
            <a:gsLst>
              <a:gs pos="0">
                <a:srgbClr val="FF339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9"/>
          <p:cNvGrpSpPr>
            <a:grpSpLocks/>
          </p:cNvGrpSpPr>
          <p:nvPr/>
        </p:nvGrpSpPr>
        <p:grpSpPr bwMode="auto">
          <a:xfrm>
            <a:off x="1079500" y="3175000"/>
            <a:ext cx="1219200" cy="914400"/>
            <a:chOff x="2112" y="1248"/>
            <a:chExt cx="2640" cy="2688"/>
          </a:xfrm>
        </p:grpSpPr>
        <p:sp>
          <p:nvSpPr>
            <p:cNvPr id="47776" name="Oval 10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7" name="Line 11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8" name="Line 12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9" name="Line 13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0" name="Line 14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1" name="Line 15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2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3" name="Line 17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4" name="Line 18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5" name="Line 19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6" name="Line 20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7" name="Line 21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8" name="Line 22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89" name="Line 23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0" name="Line 24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1" name="Line 25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2" name="Line 26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3" name="Line 27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4" name="Line 28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5" name="Line 29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6" name="Line 30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97" name="Oval 31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7" name="Group 32"/>
          <p:cNvGrpSpPr>
            <a:grpSpLocks/>
          </p:cNvGrpSpPr>
          <p:nvPr/>
        </p:nvGrpSpPr>
        <p:grpSpPr bwMode="auto">
          <a:xfrm>
            <a:off x="2146300" y="3098800"/>
            <a:ext cx="1219200" cy="914400"/>
            <a:chOff x="2112" y="1248"/>
            <a:chExt cx="2640" cy="2688"/>
          </a:xfrm>
        </p:grpSpPr>
        <p:sp>
          <p:nvSpPr>
            <p:cNvPr id="47754" name="Oval 33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5" name="Line 34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6" name="Line 35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7" name="Line 36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8" name="Line 37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9" name="Line 38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0" name="Line 39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1" name="Line 40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2" name="Line 41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3" name="Line 42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4" name="Line 43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5" name="Line 44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6" name="Line 45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7" name="Line 46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8" name="Line 47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69" name="Line 48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0" name="Line 49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1" name="Line 50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2" name="Line 51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3" name="Line 52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4" name="Line 53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75" name="Oval 54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8" name="Group 55"/>
          <p:cNvGrpSpPr>
            <a:grpSpLocks/>
          </p:cNvGrpSpPr>
          <p:nvPr/>
        </p:nvGrpSpPr>
        <p:grpSpPr bwMode="auto">
          <a:xfrm>
            <a:off x="698500" y="3784600"/>
            <a:ext cx="1219200" cy="914400"/>
            <a:chOff x="2112" y="1248"/>
            <a:chExt cx="2640" cy="2688"/>
          </a:xfrm>
        </p:grpSpPr>
        <p:sp>
          <p:nvSpPr>
            <p:cNvPr id="47732" name="Oval 56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3" name="Line 57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4" name="Line 58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5" name="Line 59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6" name="Line 60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7" name="Line 61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8" name="Line 62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9" name="Line 63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0" name="Line 64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1" name="Line 65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2" name="Line 66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3" name="Line 67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4" name="Line 68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5" name="Line 69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6" name="Line 70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7" name="Line 71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8" name="Line 72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49" name="Line 73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0" name="Line 74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1" name="Line 75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2" name="Line 76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53" name="Oval 77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09" name="Group 78"/>
          <p:cNvGrpSpPr>
            <a:grpSpLocks/>
          </p:cNvGrpSpPr>
          <p:nvPr/>
        </p:nvGrpSpPr>
        <p:grpSpPr bwMode="auto">
          <a:xfrm>
            <a:off x="2070100" y="3556000"/>
            <a:ext cx="1219200" cy="914400"/>
            <a:chOff x="2112" y="1248"/>
            <a:chExt cx="2640" cy="2688"/>
          </a:xfrm>
        </p:grpSpPr>
        <p:sp>
          <p:nvSpPr>
            <p:cNvPr id="47710" name="Oval 79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1" name="Line 80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2" name="Line 81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3" name="Line 82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4" name="Line 83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5" name="Line 84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6" name="Line 85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7" name="Line 86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8" name="Line 87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19" name="Line 88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0" name="Line 89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1" name="Line 90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2" name="Line 91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3" name="Line 92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4" name="Line 93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5" name="Line 94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6" name="Line 95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7" name="Line 96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8" name="Line 97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29" name="Line 98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0" name="Line 99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31" name="Oval 100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0" name="Group 101"/>
          <p:cNvGrpSpPr>
            <a:grpSpLocks/>
          </p:cNvGrpSpPr>
          <p:nvPr/>
        </p:nvGrpSpPr>
        <p:grpSpPr bwMode="auto">
          <a:xfrm>
            <a:off x="3213100" y="3403600"/>
            <a:ext cx="1219200" cy="914400"/>
            <a:chOff x="2112" y="1248"/>
            <a:chExt cx="2640" cy="2688"/>
          </a:xfrm>
        </p:grpSpPr>
        <p:sp>
          <p:nvSpPr>
            <p:cNvPr id="47688" name="Oval 102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9" name="Line 103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0" name="Line 104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1" name="Line 105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2" name="Line 106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3" name="Line 107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4" name="Line 10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5" name="Line 109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6" name="Line 110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7" name="Line 111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8" name="Line 112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99" name="Line 113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0" name="Line 114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1" name="Line 115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2" name="Line 116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3" name="Line 117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4" name="Line 118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5" name="Line 119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6" name="Line 120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7" name="Line 121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8" name="Line 122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709" name="Oval 123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1" name="Group 124"/>
          <p:cNvGrpSpPr>
            <a:grpSpLocks/>
          </p:cNvGrpSpPr>
          <p:nvPr/>
        </p:nvGrpSpPr>
        <p:grpSpPr bwMode="auto">
          <a:xfrm>
            <a:off x="4356100" y="3403600"/>
            <a:ext cx="1219200" cy="914400"/>
            <a:chOff x="2112" y="1248"/>
            <a:chExt cx="2640" cy="2688"/>
          </a:xfrm>
        </p:grpSpPr>
        <p:sp>
          <p:nvSpPr>
            <p:cNvPr id="47666" name="Oval 125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7" name="Line 126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8" name="Line 127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9" name="Line 128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0" name="Line 129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1" name="Line 130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2" name="Line 131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3" name="Line 132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4" name="Line 133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5" name="Line 134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6" name="Line 135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7" name="Line 136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8" name="Line 137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79" name="Line 138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0" name="Line 139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1" name="Line 140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2" name="Line 141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3" name="Line 142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4" name="Line 143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5" name="Line 144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6" name="Line 145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87" name="Oval 146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2" name="Group 147"/>
          <p:cNvGrpSpPr>
            <a:grpSpLocks/>
          </p:cNvGrpSpPr>
          <p:nvPr/>
        </p:nvGrpSpPr>
        <p:grpSpPr bwMode="auto">
          <a:xfrm>
            <a:off x="1231900" y="3327400"/>
            <a:ext cx="1219200" cy="914400"/>
            <a:chOff x="2112" y="1248"/>
            <a:chExt cx="2640" cy="2688"/>
          </a:xfrm>
        </p:grpSpPr>
        <p:sp>
          <p:nvSpPr>
            <p:cNvPr id="47644" name="Oval 148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5" name="Line 149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6" name="Line 150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7" name="Line 151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8" name="Line 152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9" name="Line 153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0" name="Line 154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1" name="Line 155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2" name="Line 156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3" name="Line 157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4" name="Line 158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5" name="Line 159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6" name="Line 160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7" name="Line 161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8" name="Line 162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59" name="Line 163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0" name="Line 164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1" name="Line 165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2" name="Line 166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3" name="Line 167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4" name="Line 168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65" name="Oval 169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3" name="Group 170"/>
          <p:cNvGrpSpPr>
            <a:grpSpLocks/>
          </p:cNvGrpSpPr>
          <p:nvPr/>
        </p:nvGrpSpPr>
        <p:grpSpPr bwMode="auto">
          <a:xfrm>
            <a:off x="3365500" y="4089400"/>
            <a:ext cx="1219200" cy="914400"/>
            <a:chOff x="2112" y="1248"/>
            <a:chExt cx="2640" cy="2688"/>
          </a:xfrm>
        </p:grpSpPr>
        <p:sp>
          <p:nvSpPr>
            <p:cNvPr id="47622" name="Oval 171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3" name="Line 172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4" name="Line 173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5" name="Line 174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6" name="Line 175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7" name="Line 176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8" name="Line 177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9" name="Line 178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0" name="Line 179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1" name="Line 180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2" name="Line 181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3" name="Line 182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4" name="Line 183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5" name="Line 184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6" name="Line 185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7" name="Line 186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8" name="Line 187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39" name="Line 188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0" name="Line 189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1" name="Line 190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2" name="Line 191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43" name="Oval 192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4" name="Group 193"/>
          <p:cNvGrpSpPr>
            <a:grpSpLocks/>
          </p:cNvGrpSpPr>
          <p:nvPr/>
        </p:nvGrpSpPr>
        <p:grpSpPr bwMode="auto">
          <a:xfrm>
            <a:off x="2603500" y="4165600"/>
            <a:ext cx="1219200" cy="914400"/>
            <a:chOff x="2112" y="1248"/>
            <a:chExt cx="2640" cy="2688"/>
          </a:xfrm>
        </p:grpSpPr>
        <p:sp>
          <p:nvSpPr>
            <p:cNvPr id="47600" name="Oval 194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1" name="Line 195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2" name="Line 196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3" name="Line 197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4" name="Line 198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5" name="Line 199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6" name="Line 200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7" name="Line 201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8" name="Line 202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09" name="Line 203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0" name="Line 204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1" name="Line 205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2" name="Line 206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3" name="Line 207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4" name="Line 208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5" name="Line 209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6" name="Line 210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7" name="Line 211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8" name="Line 212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19" name="Line 213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0" name="Line 214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621" name="Oval 215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5" name="Group 216"/>
          <p:cNvGrpSpPr>
            <a:grpSpLocks/>
          </p:cNvGrpSpPr>
          <p:nvPr/>
        </p:nvGrpSpPr>
        <p:grpSpPr bwMode="auto">
          <a:xfrm>
            <a:off x="1765300" y="4622800"/>
            <a:ext cx="1219200" cy="914400"/>
            <a:chOff x="2112" y="1248"/>
            <a:chExt cx="2640" cy="2688"/>
          </a:xfrm>
        </p:grpSpPr>
        <p:sp>
          <p:nvSpPr>
            <p:cNvPr id="47578" name="Oval 217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9" name="Line 218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0" name="Line 219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1" name="Line 220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2" name="Line 221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3" name="Line 222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4" name="Line 223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5" name="Line 224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6" name="Line 225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7" name="Line 226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8" name="Line 227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89" name="Line 228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0" name="Line 229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1" name="Line 230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2" name="Line 231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3" name="Line 232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4" name="Line 233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5" name="Line 234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6" name="Line 235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7" name="Line 236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8" name="Line 237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99" name="Oval 238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6" name="Group 239"/>
          <p:cNvGrpSpPr>
            <a:grpSpLocks/>
          </p:cNvGrpSpPr>
          <p:nvPr/>
        </p:nvGrpSpPr>
        <p:grpSpPr bwMode="auto">
          <a:xfrm>
            <a:off x="2832100" y="4775200"/>
            <a:ext cx="1219200" cy="914400"/>
            <a:chOff x="2112" y="1248"/>
            <a:chExt cx="2640" cy="2688"/>
          </a:xfrm>
        </p:grpSpPr>
        <p:sp>
          <p:nvSpPr>
            <p:cNvPr id="47556" name="Oval 240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7" name="Line 241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8" name="Line 242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9" name="Line 243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0" name="Line 244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1" name="Line 245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2" name="Line 24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3" name="Line 247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4" name="Line 248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5" name="Line 249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6" name="Line 250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7" name="Line 251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8" name="Line 252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69" name="Line 253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0" name="Line 254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1" name="Line 255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2" name="Line 256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3" name="Line 257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4" name="Line 258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5" name="Line 259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6" name="Line 260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77" name="Oval 261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7" name="Group 262"/>
          <p:cNvGrpSpPr>
            <a:grpSpLocks/>
          </p:cNvGrpSpPr>
          <p:nvPr/>
        </p:nvGrpSpPr>
        <p:grpSpPr bwMode="auto">
          <a:xfrm>
            <a:off x="1003300" y="4699000"/>
            <a:ext cx="1219200" cy="914400"/>
            <a:chOff x="2112" y="1248"/>
            <a:chExt cx="2640" cy="2688"/>
          </a:xfrm>
        </p:grpSpPr>
        <p:sp>
          <p:nvSpPr>
            <p:cNvPr id="47534" name="Oval 263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5" name="Line 264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6" name="Line 265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7" name="Line 266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8" name="Line 267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9" name="Line 268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0" name="Line 269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1" name="Line 270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2" name="Line 271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3" name="Line 272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4" name="Line 273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5" name="Line 274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6" name="Line 275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7" name="Line 276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8" name="Line 277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49" name="Line 278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0" name="Line 279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1" name="Line 280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2" name="Line 281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3" name="Line 282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4" name="Line 283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55" name="Oval 284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8" name="Group 285"/>
          <p:cNvGrpSpPr>
            <a:grpSpLocks/>
          </p:cNvGrpSpPr>
          <p:nvPr/>
        </p:nvGrpSpPr>
        <p:grpSpPr bwMode="auto">
          <a:xfrm>
            <a:off x="774700" y="4318000"/>
            <a:ext cx="1219200" cy="914400"/>
            <a:chOff x="2112" y="1248"/>
            <a:chExt cx="2640" cy="2688"/>
          </a:xfrm>
        </p:grpSpPr>
        <p:sp>
          <p:nvSpPr>
            <p:cNvPr id="47512" name="Oval 286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3" name="Line 287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4" name="Line 288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5" name="Line 289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6" name="Line 290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7" name="Line 291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8" name="Line 292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9" name="Line 293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0" name="Line 294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1" name="Line 295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2" name="Line 296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3" name="Line 297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4" name="Line 298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5" name="Line 299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6" name="Line 300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7" name="Line 301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8" name="Line 302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29" name="Line 303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0" name="Line 304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1" name="Line 305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2" name="Line 306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33" name="Oval 307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9" name="Group 308"/>
          <p:cNvGrpSpPr>
            <a:grpSpLocks/>
          </p:cNvGrpSpPr>
          <p:nvPr/>
        </p:nvGrpSpPr>
        <p:grpSpPr bwMode="auto">
          <a:xfrm>
            <a:off x="2527300" y="5003800"/>
            <a:ext cx="1219200" cy="914400"/>
            <a:chOff x="2112" y="1248"/>
            <a:chExt cx="2640" cy="2688"/>
          </a:xfrm>
        </p:grpSpPr>
        <p:sp>
          <p:nvSpPr>
            <p:cNvPr id="47490" name="Oval 309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1" name="Line 310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2" name="Line 311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3" name="Line 312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4" name="Line 313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5" name="Line 314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6" name="Line 315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7" name="Line 316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8" name="Line 317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99" name="Line 318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0" name="Line 319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1" name="Line 320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2" name="Line 321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3" name="Line 322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4" name="Line 323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5" name="Line 324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6" name="Line 325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7" name="Line 326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8" name="Line 327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09" name="Line 328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0" name="Line 329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511" name="Oval 330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0" name="Group 331"/>
          <p:cNvGrpSpPr>
            <a:grpSpLocks/>
          </p:cNvGrpSpPr>
          <p:nvPr/>
        </p:nvGrpSpPr>
        <p:grpSpPr bwMode="auto">
          <a:xfrm>
            <a:off x="3975100" y="5867400"/>
            <a:ext cx="1219200" cy="914400"/>
            <a:chOff x="2112" y="1248"/>
            <a:chExt cx="2640" cy="2688"/>
          </a:xfrm>
        </p:grpSpPr>
        <p:sp>
          <p:nvSpPr>
            <p:cNvPr id="47468" name="Oval 332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9" name="Line 333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0" name="Line 334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1" name="Line 335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2" name="Line 336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3" name="Line 337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4" name="Line 33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5" name="Line 339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6" name="Line 340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7" name="Line 341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8" name="Line 342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79" name="Line 343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0" name="Line 344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1" name="Line 345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2" name="Line 346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3" name="Line 347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4" name="Line 348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5" name="Line 349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6" name="Line 350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7" name="Line 351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8" name="Line 352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89" name="Oval 353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1" name="Group 354"/>
          <p:cNvGrpSpPr>
            <a:grpSpLocks/>
          </p:cNvGrpSpPr>
          <p:nvPr/>
        </p:nvGrpSpPr>
        <p:grpSpPr bwMode="auto">
          <a:xfrm>
            <a:off x="1384300" y="5156200"/>
            <a:ext cx="1219200" cy="914400"/>
            <a:chOff x="2112" y="1248"/>
            <a:chExt cx="2640" cy="2688"/>
          </a:xfrm>
        </p:grpSpPr>
        <p:sp>
          <p:nvSpPr>
            <p:cNvPr id="47446" name="Oval 355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7" name="Line 356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8" name="Line 357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9" name="Line 358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0" name="Line 359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1" name="Line 360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2" name="Line 361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3" name="Line 362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4" name="Line 363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5" name="Line 364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6" name="Line 365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7" name="Line 366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8" name="Line 367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59" name="Line 368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0" name="Line 369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1" name="Line 370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2" name="Line 371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3" name="Line 372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4" name="Line 373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5" name="Line 374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6" name="Line 375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67" name="Oval 376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2" name="Group 377"/>
          <p:cNvGrpSpPr>
            <a:grpSpLocks/>
          </p:cNvGrpSpPr>
          <p:nvPr/>
        </p:nvGrpSpPr>
        <p:grpSpPr bwMode="auto">
          <a:xfrm>
            <a:off x="4356100" y="4927600"/>
            <a:ext cx="1219200" cy="914400"/>
            <a:chOff x="2112" y="1248"/>
            <a:chExt cx="2640" cy="2688"/>
          </a:xfrm>
        </p:grpSpPr>
        <p:sp>
          <p:nvSpPr>
            <p:cNvPr id="47424" name="Oval 378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5" name="Line 379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6" name="Line 380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7" name="Line 381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8" name="Line 382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9" name="Line 383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0" name="Line 384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1" name="Line 385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2" name="Line 386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3" name="Line 387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4" name="Line 388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5" name="Line 389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6" name="Line 390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7" name="Line 391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8" name="Line 392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39" name="Line 393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0" name="Line 394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1" name="Line 395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2" name="Line 396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3" name="Line 397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4" name="Line 398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45" name="Oval 399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3" name="Group 400"/>
          <p:cNvGrpSpPr>
            <a:grpSpLocks/>
          </p:cNvGrpSpPr>
          <p:nvPr/>
        </p:nvGrpSpPr>
        <p:grpSpPr bwMode="auto">
          <a:xfrm>
            <a:off x="3594100" y="5156200"/>
            <a:ext cx="1219200" cy="914400"/>
            <a:chOff x="2112" y="1248"/>
            <a:chExt cx="2640" cy="2688"/>
          </a:xfrm>
        </p:grpSpPr>
        <p:sp>
          <p:nvSpPr>
            <p:cNvPr id="47402" name="Oval 401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3" name="Line 402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4" name="Line 403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5" name="Line 404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6" name="Line 405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7" name="Line 406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8" name="Line 407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9" name="Line 408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0" name="Line 409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1" name="Line 410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2" name="Line 411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3" name="Line 412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4" name="Line 413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5" name="Line 414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6" name="Line 415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7" name="Line 416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8" name="Line 417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19" name="Line 418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0" name="Line 419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1" name="Line 420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2" name="Line 421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23" name="Oval 422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4" name="Group 423"/>
          <p:cNvGrpSpPr>
            <a:grpSpLocks/>
          </p:cNvGrpSpPr>
          <p:nvPr/>
        </p:nvGrpSpPr>
        <p:grpSpPr bwMode="auto">
          <a:xfrm>
            <a:off x="4279900" y="3860800"/>
            <a:ext cx="1219200" cy="914400"/>
            <a:chOff x="2112" y="1248"/>
            <a:chExt cx="2640" cy="2688"/>
          </a:xfrm>
        </p:grpSpPr>
        <p:sp>
          <p:nvSpPr>
            <p:cNvPr id="47380" name="Oval 424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1" name="Line 425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2" name="Line 426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3" name="Line 427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4" name="Line 428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5" name="Line 429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6" name="Line 430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7" name="Line 431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8" name="Line 432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89" name="Line 433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0" name="Line 434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1" name="Line 435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2" name="Line 436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3" name="Line 437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4" name="Line 438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5" name="Line 439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6" name="Line 440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7" name="Line 441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8" name="Line 442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99" name="Line 443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0" name="Line 444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401" name="Oval 445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5" name="Group 446"/>
          <p:cNvGrpSpPr>
            <a:grpSpLocks/>
          </p:cNvGrpSpPr>
          <p:nvPr/>
        </p:nvGrpSpPr>
        <p:grpSpPr bwMode="auto">
          <a:xfrm>
            <a:off x="4508500" y="4241800"/>
            <a:ext cx="1219200" cy="914400"/>
            <a:chOff x="2112" y="1248"/>
            <a:chExt cx="2640" cy="2688"/>
          </a:xfrm>
        </p:grpSpPr>
        <p:sp>
          <p:nvSpPr>
            <p:cNvPr id="47358" name="Oval 447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9" name="Line 448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0" name="Line 449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1" name="Line 450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2" name="Line 451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3" name="Line 452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4" name="Line 453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5" name="Line 454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6" name="Line 455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7" name="Line 456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8" name="Line 457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69" name="Line 458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0" name="Line 459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1" name="Line 460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2" name="Line 461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3" name="Line 462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4" name="Line 463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5" name="Line 464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6" name="Line 465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7" name="Line 466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8" name="Line 467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79" name="Oval 468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6" name="Group 469"/>
          <p:cNvGrpSpPr>
            <a:grpSpLocks/>
          </p:cNvGrpSpPr>
          <p:nvPr/>
        </p:nvGrpSpPr>
        <p:grpSpPr bwMode="auto">
          <a:xfrm>
            <a:off x="3365500" y="2946400"/>
            <a:ext cx="1219200" cy="914400"/>
            <a:chOff x="2112" y="1248"/>
            <a:chExt cx="2640" cy="2688"/>
          </a:xfrm>
        </p:grpSpPr>
        <p:sp>
          <p:nvSpPr>
            <p:cNvPr id="47336" name="Oval 470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7" name="Line 471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8" name="Line 472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9" name="Line 473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0" name="Line 474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1" name="Line 475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2" name="Line 47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3" name="Line 477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4" name="Line 478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5" name="Line 479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6" name="Line 480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7" name="Line 481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8" name="Line 482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49" name="Line 483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0" name="Line 484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1" name="Line 485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2" name="Line 486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3" name="Line 487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4" name="Line 488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5" name="Line 489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6" name="Line 490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57" name="Oval 491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7" name="Group 492"/>
          <p:cNvGrpSpPr>
            <a:grpSpLocks/>
          </p:cNvGrpSpPr>
          <p:nvPr/>
        </p:nvGrpSpPr>
        <p:grpSpPr bwMode="auto">
          <a:xfrm>
            <a:off x="1079500" y="2565400"/>
            <a:ext cx="1219200" cy="914400"/>
            <a:chOff x="2112" y="1248"/>
            <a:chExt cx="2640" cy="2688"/>
          </a:xfrm>
        </p:grpSpPr>
        <p:sp>
          <p:nvSpPr>
            <p:cNvPr id="47314" name="Oval 493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5" name="Line 494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6" name="Line 495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7" name="Line 496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8" name="Line 497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9" name="Line 498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0" name="Line 499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1" name="Line 500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2" name="Line 501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3" name="Line 502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4" name="Line 503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5" name="Line 504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6" name="Line 505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7" name="Line 506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8" name="Line 507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29" name="Line 508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0" name="Line 509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1" name="Line 510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2" name="Line 511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3" name="Line 512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4" name="Line 513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35" name="Oval 514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8" name="Group 515"/>
          <p:cNvGrpSpPr>
            <a:grpSpLocks/>
          </p:cNvGrpSpPr>
          <p:nvPr/>
        </p:nvGrpSpPr>
        <p:grpSpPr bwMode="auto">
          <a:xfrm>
            <a:off x="3213100" y="5867400"/>
            <a:ext cx="1219200" cy="914400"/>
            <a:chOff x="2112" y="1248"/>
            <a:chExt cx="2640" cy="2688"/>
          </a:xfrm>
        </p:grpSpPr>
        <p:sp>
          <p:nvSpPr>
            <p:cNvPr id="47292" name="Oval 516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3" name="Line 517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4" name="Line 518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5" name="Line 519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6" name="Line 520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7" name="Line 521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8" name="Line 522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9" name="Line 523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0" name="Line 524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1" name="Line 525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2" name="Line 526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3" name="Line 527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4" name="Line 528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5" name="Line 529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6" name="Line 530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7" name="Line 531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8" name="Line 532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09" name="Line 533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0" name="Line 534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1" name="Line 535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2" name="Line 536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313" name="Oval 537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9" name="Group 538"/>
          <p:cNvGrpSpPr>
            <a:grpSpLocks/>
          </p:cNvGrpSpPr>
          <p:nvPr/>
        </p:nvGrpSpPr>
        <p:grpSpPr bwMode="auto">
          <a:xfrm>
            <a:off x="2298700" y="2641600"/>
            <a:ext cx="1219200" cy="914400"/>
            <a:chOff x="2112" y="1248"/>
            <a:chExt cx="2640" cy="2688"/>
          </a:xfrm>
        </p:grpSpPr>
        <p:sp>
          <p:nvSpPr>
            <p:cNvPr id="47270" name="Oval 539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1" name="Line 540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2" name="Line 541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3" name="Line 542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4" name="Line 543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5" name="Line 544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6" name="Line 545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7" name="Line 546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8" name="Line 547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79" name="Line 548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0" name="Line 549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1" name="Line 550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2" name="Line 551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3" name="Line 552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4" name="Line 553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5" name="Line 554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6" name="Line 555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7" name="Line 556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8" name="Line 557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89" name="Line 558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0" name="Line 559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91" name="Oval 560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30" name="Group 561"/>
          <p:cNvGrpSpPr>
            <a:grpSpLocks/>
          </p:cNvGrpSpPr>
          <p:nvPr/>
        </p:nvGrpSpPr>
        <p:grpSpPr bwMode="auto">
          <a:xfrm>
            <a:off x="2070100" y="5943600"/>
            <a:ext cx="1219200" cy="914400"/>
            <a:chOff x="2112" y="1248"/>
            <a:chExt cx="2640" cy="2688"/>
          </a:xfrm>
        </p:grpSpPr>
        <p:sp>
          <p:nvSpPr>
            <p:cNvPr id="47248" name="Oval 562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9" name="Line 563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0" name="Line 564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1" name="Line 565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2" name="Line 566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3" name="Line 567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4" name="Line 56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5" name="Line 569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6" name="Line 570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7" name="Line 571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8" name="Line 572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59" name="Line 573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0" name="Line 574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1" name="Line 575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2" name="Line 576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3" name="Line 577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4" name="Line 578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5" name="Line 579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6" name="Line 580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7" name="Line 581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8" name="Line 582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69" name="Oval 583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31" name="Group 584"/>
          <p:cNvGrpSpPr>
            <a:grpSpLocks/>
          </p:cNvGrpSpPr>
          <p:nvPr/>
        </p:nvGrpSpPr>
        <p:grpSpPr bwMode="auto">
          <a:xfrm>
            <a:off x="3898900" y="2641600"/>
            <a:ext cx="1219200" cy="914400"/>
            <a:chOff x="2112" y="1248"/>
            <a:chExt cx="2640" cy="2688"/>
          </a:xfrm>
        </p:grpSpPr>
        <p:sp>
          <p:nvSpPr>
            <p:cNvPr id="47226" name="Oval 585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7" name="Line 586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8" name="Line 587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9" name="Line 588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0" name="Line 589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1" name="Line 590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2" name="Line 591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3" name="Line 592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4" name="Line 593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5" name="Line 594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6" name="Line 595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7" name="Line 596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8" name="Line 597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39" name="Line 598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0" name="Line 599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1" name="Line 600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2" name="Line 601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3" name="Line 602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4" name="Line 603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5" name="Line 604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6" name="Line 605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47" name="Oval 606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32" name="Group 607"/>
          <p:cNvGrpSpPr>
            <a:grpSpLocks/>
          </p:cNvGrpSpPr>
          <p:nvPr/>
        </p:nvGrpSpPr>
        <p:grpSpPr bwMode="auto">
          <a:xfrm>
            <a:off x="3060700" y="2489200"/>
            <a:ext cx="1219200" cy="914400"/>
            <a:chOff x="2112" y="1248"/>
            <a:chExt cx="2640" cy="2688"/>
          </a:xfrm>
        </p:grpSpPr>
        <p:sp>
          <p:nvSpPr>
            <p:cNvPr id="47204" name="Oval 608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5" name="Line 609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6" name="Line 610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7" name="Line 611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8" name="Line 612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9" name="Line 613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0" name="Line 614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1" name="Line 615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2" name="Line 616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3" name="Line 617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4" name="Line 618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5" name="Line 619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6" name="Line 620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7" name="Line 621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8" name="Line 622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19" name="Line 623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0" name="Line 624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1" name="Line 625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2" name="Line 626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3" name="Line 627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4" name="Line 628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25" name="Oval 629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33" name="Group 630"/>
          <p:cNvGrpSpPr>
            <a:grpSpLocks/>
          </p:cNvGrpSpPr>
          <p:nvPr/>
        </p:nvGrpSpPr>
        <p:grpSpPr bwMode="auto">
          <a:xfrm>
            <a:off x="4127500" y="5384800"/>
            <a:ext cx="1219200" cy="914400"/>
            <a:chOff x="2112" y="1248"/>
            <a:chExt cx="2640" cy="2688"/>
          </a:xfrm>
        </p:grpSpPr>
        <p:sp>
          <p:nvSpPr>
            <p:cNvPr id="47182" name="Oval 631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3" name="Line 632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4" name="Line 633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5" name="Line 634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6" name="Line 635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7" name="Line 636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8" name="Line 637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9" name="Line 638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0" name="Line 639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1" name="Line 640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2" name="Line 641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3" name="Line 642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4" name="Line 643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5" name="Line 644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6" name="Line 645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7" name="Line 646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8" name="Line 647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99" name="Line 648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0" name="Line 649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1" name="Line 650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2" name="Line 651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203" name="Oval 652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34" name="Group 653"/>
          <p:cNvGrpSpPr>
            <a:grpSpLocks/>
          </p:cNvGrpSpPr>
          <p:nvPr/>
        </p:nvGrpSpPr>
        <p:grpSpPr bwMode="auto">
          <a:xfrm>
            <a:off x="2222500" y="3937000"/>
            <a:ext cx="1219200" cy="914400"/>
            <a:chOff x="2112" y="1248"/>
            <a:chExt cx="2640" cy="2688"/>
          </a:xfrm>
        </p:grpSpPr>
        <p:sp>
          <p:nvSpPr>
            <p:cNvPr id="47160" name="Oval 654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1" name="Line 655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2" name="Line 656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3" name="Line 657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4" name="Line 658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5" name="Line 659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6" name="Line 660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7" name="Line 661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8" name="Line 662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69" name="Line 663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0" name="Line 664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1" name="Line 665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2" name="Line 666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3" name="Line 667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4" name="Line 668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5" name="Line 669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6" name="Line 670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7" name="Line 671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8" name="Line 672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79" name="Line 673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0" name="Line 674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81" name="Oval 675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35" name="Group 676"/>
          <p:cNvGrpSpPr>
            <a:grpSpLocks/>
          </p:cNvGrpSpPr>
          <p:nvPr/>
        </p:nvGrpSpPr>
        <p:grpSpPr bwMode="auto">
          <a:xfrm>
            <a:off x="1460500" y="4089400"/>
            <a:ext cx="1219200" cy="914400"/>
            <a:chOff x="2112" y="1248"/>
            <a:chExt cx="2640" cy="2688"/>
          </a:xfrm>
        </p:grpSpPr>
        <p:sp>
          <p:nvSpPr>
            <p:cNvPr id="47138" name="Oval 677"/>
            <p:cNvSpPr>
              <a:spLocks noChangeArrowheads="1"/>
            </p:cNvSpPr>
            <p:nvPr/>
          </p:nvSpPr>
          <p:spPr bwMode="auto">
            <a:xfrm>
              <a:off x="3696" y="1872"/>
              <a:ext cx="1056" cy="480"/>
            </a:xfrm>
            <a:prstGeom prst="ellipse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39" name="Line 678"/>
            <p:cNvSpPr>
              <a:spLocks noChangeShapeType="1"/>
            </p:cNvSpPr>
            <p:nvPr/>
          </p:nvSpPr>
          <p:spPr bwMode="auto">
            <a:xfrm>
              <a:off x="2640" y="36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0" name="Line 679"/>
            <p:cNvSpPr>
              <a:spLocks noChangeShapeType="1"/>
            </p:cNvSpPr>
            <p:nvPr/>
          </p:nvSpPr>
          <p:spPr bwMode="auto">
            <a:xfrm>
              <a:off x="2160" y="369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1" name="Line 680"/>
            <p:cNvSpPr>
              <a:spLocks noChangeShapeType="1"/>
            </p:cNvSpPr>
            <p:nvPr/>
          </p:nvSpPr>
          <p:spPr bwMode="auto">
            <a:xfrm flipV="1">
              <a:off x="3168" y="3312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2" name="Line 681"/>
            <p:cNvSpPr>
              <a:spLocks noChangeShapeType="1"/>
            </p:cNvSpPr>
            <p:nvPr/>
          </p:nvSpPr>
          <p:spPr bwMode="auto">
            <a:xfrm>
              <a:off x="3408" y="345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3" name="Line 682"/>
            <p:cNvSpPr>
              <a:spLocks noChangeShapeType="1"/>
            </p:cNvSpPr>
            <p:nvPr/>
          </p:nvSpPr>
          <p:spPr bwMode="auto">
            <a:xfrm flipV="1">
              <a:off x="2448" y="2208"/>
              <a:ext cx="129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4" name="Line 683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5" name="Line 684"/>
            <p:cNvSpPr>
              <a:spLocks noChangeShapeType="1"/>
            </p:cNvSpPr>
            <p:nvPr/>
          </p:nvSpPr>
          <p:spPr bwMode="auto">
            <a:xfrm flipV="1">
              <a:off x="2256" y="2160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6" name="Line 685"/>
            <p:cNvSpPr>
              <a:spLocks noChangeShapeType="1"/>
            </p:cNvSpPr>
            <p:nvPr/>
          </p:nvSpPr>
          <p:spPr bwMode="auto">
            <a:xfrm>
              <a:off x="2496" y="1344"/>
              <a:ext cx="12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7" name="Line 686"/>
            <p:cNvSpPr>
              <a:spLocks noChangeShapeType="1"/>
            </p:cNvSpPr>
            <p:nvPr/>
          </p:nvSpPr>
          <p:spPr bwMode="auto">
            <a:xfrm flipV="1">
              <a:off x="2304" y="153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8" name="Line 687"/>
            <p:cNvSpPr>
              <a:spLocks noChangeShapeType="1"/>
            </p:cNvSpPr>
            <p:nvPr/>
          </p:nvSpPr>
          <p:spPr bwMode="auto">
            <a:xfrm>
              <a:off x="2640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49" name="Line 688"/>
            <p:cNvSpPr>
              <a:spLocks noChangeShapeType="1"/>
            </p:cNvSpPr>
            <p:nvPr/>
          </p:nvSpPr>
          <p:spPr bwMode="auto">
            <a:xfrm flipH="1">
              <a:off x="2448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0" name="Line 689"/>
            <p:cNvSpPr>
              <a:spLocks noChangeShapeType="1"/>
            </p:cNvSpPr>
            <p:nvPr/>
          </p:nvSpPr>
          <p:spPr bwMode="auto">
            <a:xfrm>
              <a:off x="2208" y="192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1" name="Line 690"/>
            <p:cNvSpPr>
              <a:spLocks noChangeShapeType="1"/>
            </p:cNvSpPr>
            <p:nvPr/>
          </p:nvSpPr>
          <p:spPr bwMode="auto">
            <a:xfrm flipH="1">
              <a:off x="2400" y="3504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2" name="Line 691"/>
            <p:cNvSpPr>
              <a:spLocks noChangeShapeType="1"/>
            </p:cNvSpPr>
            <p:nvPr/>
          </p:nvSpPr>
          <p:spPr bwMode="auto">
            <a:xfrm>
              <a:off x="2688" y="369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3" name="Line 692"/>
            <p:cNvSpPr>
              <a:spLocks noChangeShapeType="1"/>
            </p:cNvSpPr>
            <p:nvPr/>
          </p:nvSpPr>
          <p:spPr bwMode="auto">
            <a:xfrm flipV="1">
              <a:off x="2208" y="369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4" name="Line 693"/>
            <p:cNvSpPr>
              <a:spLocks noChangeShapeType="1"/>
            </p:cNvSpPr>
            <p:nvPr/>
          </p:nvSpPr>
          <p:spPr bwMode="auto">
            <a:xfrm flipH="1">
              <a:off x="3024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5" name="Line 694"/>
            <p:cNvSpPr>
              <a:spLocks noChangeShapeType="1"/>
            </p:cNvSpPr>
            <p:nvPr/>
          </p:nvSpPr>
          <p:spPr bwMode="auto">
            <a:xfrm flipH="1">
              <a:off x="3216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6" name="Line 695"/>
            <p:cNvSpPr>
              <a:spLocks noChangeShapeType="1"/>
            </p:cNvSpPr>
            <p:nvPr/>
          </p:nvSpPr>
          <p:spPr bwMode="auto">
            <a:xfrm flipH="1">
              <a:off x="220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7" name="Line 696"/>
            <p:cNvSpPr>
              <a:spLocks noChangeShapeType="1"/>
            </p:cNvSpPr>
            <p:nvPr/>
          </p:nvSpPr>
          <p:spPr bwMode="auto">
            <a:xfrm flipH="1">
              <a:off x="2112" y="2112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8" name="Line 697"/>
            <p:cNvSpPr>
              <a:spLocks noChangeShapeType="1"/>
            </p:cNvSpPr>
            <p:nvPr/>
          </p:nvSpPr>
          <p:spPr bwMode="auto">
            <a:xfrm>
              <a:off x="2304" y="14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NZ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159" name="Oval 698"/>
            <p:cNvSpPr>
              <a:spLocks noChangeArrowheads="1"/>
            </p:cNvSpPr>
            <p:nvPr/>
          </p:nvSpPr>
          <p:spPr bwMode="auto">
            <a:xfrm>
              <a:off x="4224" y="2064"/>
              <a:ext cx="240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3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99141"/>
            <a:ext cx="9144000" cy="1341437"/>
          </a:xfr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altLang="en-US" sz="4800" b="1" dirty="0" err="1">
                <a:solidFill>
                  <a:srgbClr val="FFFF99"/>
                </a:solidFill>
              </a:rPr>
              <a:t>Perceptrons</a:t>
            </a:r>
            <a:endParaRPr lang="en-US" altLang="en-US" sz="4800" b="1" dirty="0">
              <a:solidFill>
                <a:srgbClr val="FFFF00"/>
              </a:solidFill>
            </a:endParaRPr>
          </a:p>
        </p:txBody>
      </p:sp>
      <p:pic>
        <p:nvPicPr>
          <p:cNvPr id="471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32766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90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5DD31-EDCF-4594-859B-834E26B55791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Multi-Layer Perceptron</a:t>
            </a:r>
            <a:endParaRPr lang="en-US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714875" y="1346200"/>
            <a:ext cx="4057650" cy="83026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600" dirty="0">
                <a:latin typeface="+mj-lt"/>
              </a:rPr>
              <a:t>Since a single perceptron unit can only define a single linear boundary, it is limited to solving linearly separable problems.</a:t>
            </a:r>
          </a:p>
        </p:txBody>
      </p:sp>
      <p:sp>
        <p:nvSpPr>
          <p:cNvPr id="11269" name="Rectangle 3"/>
          <p:cNvSpPr txBox="1">
            <a:spLocks noChangeArrowheads="1"/>
          </p:cNvSpPr>
          <p:nvPr/>
        </p:nvSpPr>
        <p:spPr bwMode="auto">
          <a:xfrm>
            <a:off x="4714875" y="2286000"/>
            <a:ext cx="4057650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What about if we consider more than one linear separator and combine their outputs; can we get a more powerful classifier?</a:t>
            </a:r>
          </a:p>
        </p:txBody>
      </p:sp>
      <p:sp>
        <p:nvSpPr>
          <p:cNvPr id="11270" name="Rectangle 3"/>
          <p:cNvSpPr txBox="1">
            <a:spLocks noChangeArrowheads="1"/>
          </p:cNvSpPr>
          <p:nvPr/>
        </p:nvSpPr>
        <p:spPr bwMode="auto">
          <a:xfrm>
            <a:off x="4714875" y="3228975"/>
            <a:ext cx="4057650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Yes, since a single perceptron unit is so limited, a network of these units will be less limited.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50" y="2076450"/>
            <a:ext cx="407988" cy="22463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1</a:t>
            </a:r>
          </a:p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2</a:t>
            </a:r>
          </a:p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3</a:t>
            </a:r>
          </a:p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4</a:t>
            </a:r>
          </a:p>
          <a:p>
            <a:pPr>
              <a:defRPr/>
            </a:pPr>
            <a:r>
              <a:rPr lang="en-NZ" baseline="-25000" dirty="0">
                <a:latin typeface="+mj-lt"/>
              </a:rPr>
              <a:t>.</a:t>
            </a:r>
          </a:p>
          <a:p>
            <a:pPr>
              <a:defRPr/>
            </a:pPr>
            <a:r>
              <a:rPr lang="en-NZ" baseline="-25000" dirty="0">
                <a:latin typeface="+mj-lt"/>
              </a:rPr>
              <a:t>.</a:t>
            </a:r>
          </a:p>
          <a:p>
            <a:pPr>
              <a:defRPr/>
            </a:pPr>
            <a:r>
              <a:rPr lang="en-NZ" baseline="-25000" dirty="0">
                <a:latin typeface="+mj-lt"/>
              </a:rPr>
              <a:t>.</a:t>
            </a:r>
          </a:p>
          <a:p>
            <a:pPr>
              <a:defRPr/>
            </a:pPr>
            <a:r>
              <a:rPr lang="en-NZ" dirty="0" err="1">
                <a:latin typeface="+mj-lt"/>
              </a:rPr>
              <a:t>x</a:t>
            </a:r>
            <a:r>
              <a:rPr lang="en-NZ" baseline="-25000" dirty="0" err="1">
                <a:latin typeface="+mj-lt"/>
              </a:rPr>
              <a:t>u</a:t>
            </a:r>
            <a:endParaRPr lang="en-NZ" baseline="-25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2875" y="2698750"/>
            <a:ext cx="407988" cy="111918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y</a:t>
            </a:r>
            <a:r>
              <a:rPr lang="en-NZ" baseline="-25000" dirty="0">
                <a:latin typeface="+mj-lt"/>
              </a:rPr>
              <a:t>1</a:t>
            </a:r>
          </a:p>
          <a:p>
            <a:pPr>
              <a:defRPr/>
            </a:pPr>
            <a:endParaRPr lang="en-NZ" baseline="-25000" dirty="0">
              <a:latin typeface="+mj-lt"/>
            </a:endParaRPr>
          </a:p>
          <a:p>
            <a:pPr>
              <a:defRPr/>
            </a:pPr>
            <a:endParaRPr lang="en-NZ" baseline="-25000" dirty="0">
              <a:latin typeface="+mj-lt"/>
            </a:endParaRPr>
          </a:p>
          <a:p>
            <a:pPr>
              <a:defRPr/>
            </a:pPr>
            <a:r>
              <a:rPr lang="en-NZ" dirty="0">
                <a:latin typeface="+mj-lt"/>
              </a:rPr>
              <a:t>y</a:t>
            </a:r>
            <a:r>
              <a:rPr lang="en-NZ" baseline="-25000" dirty="0">
                <a:latin typeface="+mj-lt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88" y="1581150"/>
            <a:ext cx="327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latin typeface="+mj-lt"/>
              </a:rPr>
              <a:t>x</a:t>
            </a:r>
            <a:endParaRPr lang="en-NZ" b="1" baseline="-25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0813" y="2200275"/>
            <a:ext cx="327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latin typeface="+mj-lt"/>
              </a:rPr>
              <a:t>y</a:t>
            </a:r>
            <a:endParaRPr lang="en-NZ" b="1" baseline="-25000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319213" y="2079803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19213" y="252192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319213" y="2957930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24113" y="2079649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424113" y="251224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424113" y="2948250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119438" y="2731628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119438" y="3428761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319213" y="3497908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319213" y="393391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1305" name="Straight Connector 5"/>
          <p:cNvCxnSpPr>
            <a:cxnSpLocks noChangeShapeType="1"/>
          </p:cNvCxnSpPr>
          <p:nvPr/>
        </p:nvCxnSpPr>
        <p:spPr bwMode="auto">
          <a:xfrm>
            <a:off x="655638" y="2241550"/>
            <a:ext cx="663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Straight Connector 7"/>
          <p:cNvCxnSpPr>
            <a:cxnSpLocks noChangeShapeType="1"/>
          </p:cNvCxnSpPr>
          <p:nvPr/>
        </p:nvCxnSpPr>
        <p:spPr bwMode="auto">
          <a:xfrm>
            <a:off x="655638" y="2241550"/>
            <a:ext cx="663575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Straight Connector 9"/>
          <p:cNvCxnSpPr>
            <a:cxnSpLocks noChangeShapeType="1"/>
          </p:cNvCxnSpPr>
          <p:nvPr/>
        </p:nvCxnSpPr>
        <p:spPr bwMode="auto">
          <a:xfrm>
            <a:off x="655638" y="2241550"/>
            <a:ext cx="663575" cy="877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Straight Connector 11"/>
          <p:cNvCxnSpPr>
            <a:cxnSpLocks noChangeShapeType="1"/>
          </p:cNvCxnSpPr>
          <p:nvPr/>
        </p:nvCxnSpPr>
        <p:spPr bwMode="auto">
          <a:xfrm>
            <a:off x="655638" y="2241550"/>
            <a:ext cx="663575" cy="1419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Straight Connector 13"/>
          <p:cNvCxnSpPr>
            <a:cxnSpLocks noChangeShapeType="1"/>
          </p:cNvCxnSpPr>
          <p:nvPr/>
        </p:nvCxnSpPr>
        <p:spPr bwMode="auto">
          <a:xfrm>
            <a:off x="655638" y="2241550"/>
            <a:ext cx="663575" cy="185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Straight Connector 15"/>
          <p:cNvCxnSpPr>
            <a:cxnSpLocks noChangeShapeType="1"/>
          </p:cNvCxnSpPr>
          <p:nvPr/>
        </p:nvCxnSpPr>
        <p:spPr bwMode="auto">
          <a:xfrm>
            <a:off x="655638" y="4095750"/>
            <a:ext cx="663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2409795" y="393391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1314" name="Straight Connector 28"/>
          <p:cNvCxnSpPr>
            <a:cxnSpLocks noChangeShapeType="1"/>
          </p:cNvCxnSpPr>
          <p:nvPr/>
        </p:nvCxnSpPr>
        <p:spPr bwMode="auto">
          <a:xfrm>
            <a:off x="1652588" y="4095750"/>
            <a:ext cx="7572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5" name="Straight Connector 324608"/>
          <p:cNvCxnSpPr>
            <a:cxnSpLocks noChangeShapeType="1"/>
          </p:cNvCxnSpPr>
          <p:nvPr/>
        </p:nvCxnSpPr>
        <p:spPr bwMode="auto">
          <a:xfrm flipV="1">
            <a:off x="1652588" y="2241550"/>
            <a:ext cx="771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6" name="Straight Connector 324611"/>
          <p:cNvCxnSpPr>
            <a:cxnSpLocks noChangeShapeType="1"/>
          </p:cNvCxnSpPr>
          <p:nvPr/>
        </p:nvCxnSpPr>
        <p:spPr bwMode="auto">
          <a:xfrm>
            <a:off x="2757488" y="2241550"/>
            <a:ext cx="411162" cy="5381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7" name="Straight Connector 324613"/>
          <p:cNvCxnSpPr>
            <a:cxnSpLocks noChangeShapeType="1"/>
          </p:cNvCxnSpPr>
          <p:nvPr/>
        </p:nvCxnSpPr>
        <p:spPr bwMode="auto">
          <a:xfrm>
            <a:off x="2757488" y="2674938"/>
            <a:ext cx="36195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Straight Arrow Connector 324615"/>
          <p:cNvCxnSpPr>
            <a:cxnSpLocks noChangeShapeType="1"/>
          </p:cNvCxnSpPr>
          <p:nvPr/>
        </p:nvCxnSpPr>
        <p:spPr bwMode="auto">
          <a:xfrm flipV="1">
            <a:off x="3452813" y="2894013"/>
            <a:ext cx="50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Straight Arrow Connector 324621"/>
          <p:cNvCxnSpPr>
            <a:cxnSpLocks noChangeShapeType="1"/>
          </p:cNvCxnSpPr>
          <p:nvPr/>
        </p:nvCxnSpPr>
        <p:spPr bwMode="auto">
          <a:xfrm flipV="1">
            <a:off x="3452813" y="3590925"/>
            <a:ext cx="500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Straight Connector 324624"/>
          <p:cNvCxnSpPr>
            <a:cxnSpLocks noChangeShapeType="1"/>
          </p:cNvCxnSpPr>
          <p:nvPr/>
        </p:nvCxnSpPr>
        <p:spPr bwMode="auto">
          <a:xfrm flipV="1">
            <a:off x="2757488" y="3008313"/>
            <a:ext cx="411162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Straight Connector 324626"/>
          <p:cNvCxnSpPr>
            <a:cxnSpLocks noChangeShapeType="1"/>
          </p:cNvCxnSpPr>
          <p:nvPr/>
        </p:nvCxnSpPr>
        <p:spPr bwMode="auto">
          <a:xfrm>
            <a:off x="2757488" y="3109913"/>
            <a:ext cx="411162" cy="366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Straight Connector 324628"/>
          <p:cNvCxnSpPr>
            <a:cxnSpLocks noChangeShapeType="1"/>
          </p:cNvCxnSpPr>
          <p:nvPr/>
        </p:nvCxnSpPr>
        <p:spPr bwMode="auto">
          <a:xfrm flipV="1">
            <a:off x="2743200" y="3705225"/>
            <a:ext cx="425450" cy="390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Straight Connector 324630"/>
          <p:cNvCxnSpPr>
            <a:cxnSpLocks noChangeShapeType="1"/>
          </p:cNvCxnSpPr>
          <p:nvPr/>
        </p:nvCxnSpPr>
        <p:spPr bwMode="auto">
          <a:xfrm flipV="1">
            <a:off x="2743200" y="3008313"/>
            <a:ext cx="425450" cy="1087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Straight Connector 324632"/>
          <p:cNvCxnSpPr>
            <a:cxnSpLocks noChangeShapeType="1"/>
          </p:cNvCxnSpPr>
          <p:nvPr/>
        </p:nvCxnSpPr>
        <p:spPr bwMode="auto">
          <a:xfrm>
            <a:off x="1652588" y="2241550"/>
            <a:ext cx="771525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Straight Connector 324634"/>
          <p:cNvCxnSpPr>
            <a:cxnSpLocks noChangeShapeType="1"/>
          </p:cNvCxnSpPr>
          <p:nvPr/>
        </p:nvCxnSpPr>
        <p:spPr bwMode="auto">
          <a:xfrm>
            <a:off x="1652588" y="2241550"/>
            <a:ext cx="771525" cy="868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Straight Connector 324636"/>
          <p:cNvCxnSpPr>
            <a:cxnSpLocks noChangeShapeType="1"/>
          </p:cNvCxnSpPr>
          <p:nvPr/>
        </p:nvCxnSpPr>
        <p:spPr bwMode="auto">
          <a:xfrm>
            <a:off x="1652588" y="2241550"/>
            <a:ext cx="571500" cy="1149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7" name="Straight Connector 324638"/>
          <p:cNvCxnSpPr>
            <a:cxnSpLocks noChangeShapeType="1"/>
          </p:cNvCxnSpPr>
          <p:nvPr/>
        </p:nvCxnSpPr>
        <p:spPr bwMode="auto">
          <a:xfrm flipV="1">
            <a:off x="1652588" y="2674938"/>
            <a:ext cx="771525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8" name="Straight Connector 55"/>
          <p:cNvCxnSpPr>
            <a:cxnSpLocks noChangeShapeType="1"/>
          </p:cNvCxnSpPr>
          <p:nvPr/>
        </p:nvCxnSpPr>
        <p:spPr bwMode="auto">
          <a:xfrm flipV="1">
            <a:off x="1652588" y="2241550"/>
            <a:ext cx="771525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9" name="Straight Connector 57"/>
          <p:cNvCxnSpPr>
            <a:cxnSpLocks noChangeShapeType="1"/>
          </p:cNvCxnSpPr>
          <p:nvPr/>
        </p:nvCxnSpPr>
        <p:spPr bwMode="auto">
          <a:xfrm>
            <a:off x="1652588" y="2684463"/>
            <a:ext cx="771525" cy="425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0" name="Straight Connector 61"/>
          <p:cNvCxnSpPr>
            <a:cxnSpLocks noChangeShapeType="1"/>
          </p:cNvCxnSpPr>
          <p:nvPr/>
        </p:nvCxnSpPr>
        <p:spPr bwMode="auto">
          <a:xfrm>
            <a:off x="1603375" y="2798763"/>
            <a:ext cx="534988" cy="754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1" name="Straight Connector 63"/>
          <p:cNvCxnSpPr>
            <a:cxnSpLocks noChangeShapeType="1"/>
          </p:cNvCxnSpPr>
          <p:nvPr/>
        </p:nvCxnSpPr>
        <p:spPr bwMode="auto">
          <a:xfrm flipH="1" flipV="1">
            <a:off x="2319338" y="3822700"/>
            <a:ext cx="139700" cy="15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Straight Connector 66"/>
          <p:cNvCxnSpPr>
            <a:cxnSpLocks noChangeShapeType="1"/>
          </p:cNvCxnSpPr>
          <p:nvPr/>
        </p:nvCxnSpPr>
        <p:spPr bwMode="auto">
          <a:xfrm flipH="1" flipV="1">
            <a:off x="2319338" y="3660775"/>
            <a:ext cx="1397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93663" y="4491038"/>
            <a:ext cx="68738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input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50925" y="4491038"/>
            <a:ext cx="8572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hidden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120900" y="4491038"/>
            <a:ext cx="8556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hidden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16238" y="4471988"/>
            <a:ext cx="8223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output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1337" name="Straight Connector 70"/>
          <p:cNvCxnSpPr>
            <a:cxnSpLocks noChangeShapeType="1"/>
            <a:endCxn id="112" idx="0"/>
          </p:cNvCxnSpPr>
          <p:nvPr/>
        </p:nvCxnSpPr>
        <p:spPr bwMode="auto">
          <a:xfrm>
            <a:off x="436563" y="4406900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8" name="Straight Connector 119"/>
          <p:cNvCxnSpPr>
            <a:cxnSpLocks noChangeShapeType="1"/>
          </p:cNvCxnSpPr>
          <p:nvPr/>
        </p:nvCxnSpPr>
        <p:spPr bwMode="auto">
          <a:xfrm>
            <a:off x="1489075" y="4403725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9" name="Straight Connector 120"/>
          <p:cNvCxnSpPr>
            <a:cxnSpLocks noChangeShapeType="1"/>
          </p:cNvCxnSpPr>
          <p:nvPr/>
        </p:nvCxnSpPr>
        <p:spPr bwMode="auto">
          <a:xfrm>
            <a:off x="2576513" y="4375150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40" name="Straight Connector 121"/>
          <p:cNvCxnSpPr>
            <a:cxnSpLocks noChangeShapeType="1"/>
          </p:cNvCxnSpPr>
          <p:nvPr/>
        </p:nvCxnSpPr>
        <p:spPr bwMode="auto">
          <a:xfrm>
            <a:off x="3286125" y="4387850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714875" y="4219575"/>
            <a:ext cx="4057650" cy="147796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The introduction of “hidden” (not connected directly to the output) units into these networks make them much more powerful: they are no longer limited to linearly separable problems.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55688" y="1781175"/>
            <a:ext cx="860425" cy="3219450"/>
          </a:xfrm>
          <a:prstGeom prst="rect">
            <a:avLst/>
          </a:prstGeom>
          <a:solidFill>
            <a:schemeClr val="accent1">
              <a:alpha val="41960"/>
            </a:schemeClr>
          </a:solidFill>
          <a:ln w="3175" algn="ctr">
            <a:solidFill>
              <a:srgbClr val="FF0000">
                <a:alpha val="76077"/>
              </a:srgbClr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8A797-640B-4010-8522-435454736437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Multi-Layer Perceptron</a:t>
            </a:r>
            <a:endParaRPr lang="en-US" dirty="0"/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4714875" y="1619250"/>
            <a:ext cx="4057650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Yes, since a single perceptron unit is so limited, a network of these units will be less limited.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50" y="2076450"/>
            <a:ext cx="407988" cy="22463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1</a:t>
            </a:r>
          </a:p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2</a:t>
            </a:r>
          </a:p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3</a:t>
            </a:r>
          </a:p>
          <a:p>
            <a:pPr>
              <a:defRPr/>
            </a:pPr>
            <a:r>
              <a:rPr lang="en-NZ" dirty="0">
                <a:latin typeface="+mj-lt"/>
              </a:rPr>
              <a:t>x</a:t>
            </a:r>
            <a:r>
              <a:rPr lang="en-NZ" baseline="-25000" dirty="0">
                <a:latin typeface="+mj-lt"/>
              </a:rPr>
              <a:t>4</a:t>
            </a:r>
          </a:p>
          <a:p>
            <a:pPr>
              <a:defRPr/>
            </a:pPr>
            <a:r>
              <a:rPr lang="en-NZ" baseline="-25000" dirty="0">
                <a:latin typeface="+mj-lt"/>
              </a:rPr>
              <a:t>.</a:t>
            </a:r>
          </a:p>
          <a:p>
            <a:pPr>
              <a:defRPr/>
            </a:pPr>
            <a:r>
              <a:rPr lang="en-NZ" baseline="-25000" dirty="0">
                <a:latin typeface="+mj-lt"/>
              </a:rPr>
              <a:t>.</a:t>
            </a:r>
          </a:p>
          <a:p>
            <a:pPr>
              <a:defRPr/>
            </a:pPr>
            <a:r>
              <a:rPr lang="en-NZ" baseline="-25000" dirty="0">
                <a:latin typeface="+mj-lt"/>
              </a:rPr>
              <a:t>.</a:t>
            </a:r>
          </a:p>
          <a:p>
            <a:pPr>
              <a:defRPr/>
            </a:pPr>
            <a:r>
              <a:rPr lang="en-NZ" dirty="0" err="1">
                <a:latin typeface="+mj-lt"/>
              </a:rPr>
              <a:t>x</a:t>
            </a:r>
            <a:r>
              <a:rPr lang="en-NZ" baseline="-25000" dirty="0" err="1">
                <a:latin typeface="+mj-lt"/>
              </a:rPr>
              <a:t>u</a:t>
            </a:r>
            <a:endParaRPr lang="en-NZ" baseline="-25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2875" y="2698750"/>
            <a:ext cx="407988" cy="111918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y</a:t>
            </a:r>
            <a:r>
              <a:rPr lang="en-NZ" baseline="-25000" dirty="0">
                <a:latin typeface="+mj-lt"/>
              </a:rPr>
              <a:t>1</a:t>
            </a:r>
          </a:p>
          <a:p>
            <a:pPr>
              <a:defRPr/>
            </a:pPr>
            <a:endParaRPr lang="en-NZ" baseline="-25000" dirty="0">
              <a:latin typeface="+mj-lt"/>
            </a:endParaRPr>
          </a:p>
          <a:p>
            <a:pPr>
              <a:defRPr/>
            </a:pPr>
            <a:endParaRPr lang="en-NZ" baseline="-25000" dirty="0">
              <a:latin typeface="+mj-lt"/>
            </a:endParaRPr>
          </a:p>
          <a:p>
            <a:pPr>
              <a:defRPr/>
            </a:pPr>
            <a:r>
              <a:rPr lang="en-NZ" dirty="0">
                <a:latin typeface="+mj-lt"/>
              </a:rPr>
              <a:t>y</a:t>
            </a:r>
            <a:r>
              <a:rPr lang="en-NZ" baseline="-25000" dirty="0">
                <a:latin typeface="+mj-lt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88" y="1581150"/>
            <a:ext cx="327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latin typeface="+mj-lt"/>
              </a:rPr>
              <a:t>x</a:t>
            </a:r>
            <a:endParaRPr lang="en-NZ" b="1" baseline="-25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0813" y="2200275"/>
            <a:ext cx="327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latin typeface="+mj-lt"/>
              </a:rPr>
              <a:t>y</a:t>
            </a:r>
            <a:endParaRPr lang="en-NZ" b="1" baseline="-25000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319213" y="2079803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19213" y="252192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319213" y="2957930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24113" y="2079649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424113" y="251224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424113" y="2948250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119438" y="2731628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119438" y="3428761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319213" y="3497908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319213" y="393391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2328" name="Straight Connector 5"/>
          <p:cNvCxnSpPr>
            <a:cxnSpLocks noChangeShapeType="1"/>
          </p:cNvCxnSpPr>
          <p:nvPr/>
        </p:nvCxnSpPr>
        <p:spPr bwMode="auto">
          <a:xfrm>
            <a:off x="655638" y="2241550"/>
            <a:ext cx="663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Connector 7"/>
          <p:cNvCxnSpPr>
            <a:cxnSpLocks noChangeShapeType="1"/>
          </p:cNvCxnSpPr>
          <p:nvPr/>
        </p:nvCxnSpPr>
        <p:spPr bwMode="auto">
          <a:xfrm>
            <a:off x="655638" y="2241550"/>
            <a:ext cx="663575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Connector 9"/>
          <p:cNvCxnSpPr>
            <a:cxnSpLocks noChangeShapeType="1"/>
          </p:cNvCxnSpPr>
          <p:nvPr/>
        </p:nvCxnSpPr>
        <p:spPr bwMode="auto">
          <a:xfrm>
            <a:off x="655638" y="2241550"/>
            <a:ext cx="663575" cy="877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Straight Connector 11"/>
          <p:cNvCxnSpPr>
            <a:cxnSpLocks noChangeShapeType="1"/>
          </p:cNvCxnSpPr>
          <p:nvPr/>
        </p:nvCxnSpPr>
        <p:spPr bwMode="auto">
          <a:xfrm>
            <a:off x="655638" y="2241550"/>
            <a:ext cx="663575" cy="1419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Straight Connector 13"/>
          <p:cNvCxnSpPr>
            <a:cxnSpLocks noChangeShapeType="1"/>
          </p:cNvCxnSpPr>
          <p:nvPr/>
        </p:nvCxnSpPr>
        <p:spPr bwMode="auto">
          <a:xfrm>
            <a:off x="655638" y="2241550"/>
            <a:ext cx="663575" cy="185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Straight Connector 15"/>
          <p:cNvCxnSpPr>
            <a:cxnSpLocks noChangeShapeType="1"/>
          </p:cNvCxnSpPr>
          <p:nvPr/>
        </p:nvCxnSpPr>
        <p:spPr bwMode="auto">
          <a:xfrm>
            <a:off x="655638" y="4095750"/>
            <a:ext cx="663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2409795" y="3933914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2337" name="Straight Connector 28"/>
          <p:cNvCxnSpPr>
            <a:cxnSpLocks noChangeShapeType="1"/>
          </p:cNvCxnSpPr>
          <p:nvPr/>
        </p:nvCxnSpPr>
        <p:spPr bwMode="auto">
          <a:xfrm>
            <a:off x="1652588" y="4095750"/>
            <a:ext cx="7572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8" name="Straight Connector 324608"/>
          <p:cNvCxnSpPr>
            <a:cxnSpLocks noChangeShapeType="1"/>
          </p:cNvCxnSpPr>
          <p:nvPr/>
        </p:nvCxnSpPr>
        <p:spPr bwMode="auto">
          <a:xfrm flipV="1">
            <a:off x="1652588" y="2241550"/>
            <a:ext cx="771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9" name="Straight Connector 324611"/>
          <p:cNvCxnSpPr>
            <a:cxnSpLocks noChangeShapeType="1"/>
          </p:cNvCxnSpPr>
          <p:nvPr/>
        </p:nvCxnSpPr>
        <p:spPr bwMode="auto">
          <a:xfrm>
            <a:off x="2757488" y="2241550"/>
            <a:ext cx="411162" cy="5381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0" name="Straight Connector 324613"/>
          <p:cNvCxnSpPr>
            <a:cxnSpLocks noChangeShapeType="1"/>
          </p:cNvCxnSpPr>
          <p:nvPr/>
        </p:nvCxnSpPr>
        <p:spPr bwMode="auto">
          <a:xfrm>
            <a:off x="2757488" y="2674938"/>
            <a:ext cx="36195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1" name="Straight Arrow Connector 324615"/>
          <p:cNvCxnSpPr>
            <a:cxnSpLocks noChangeShapeType="1"/>
          </p:cNvCxnSpPr>
          <p:nvPr/>
        </p:nvCxnSpPr>
        <p:spPr bwMode="auto">
          <a:xfrm flipV="1">
            <a:off x="3452813" y="2894013"/>
            <a:ext cx="50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2" name="Straight Arrow Connector 324621"/>
          <p:cNvCxnSpPr>
            <a:cxnSpLocks noChangeShapeType="1"/>
          </p:cNvCxnSpPr>
          <p:nvPr/>
        </p:nvCxnSpPr>
        <p:spPr bwMode="auto">
          <a:xfrm flipV="1">
            <a:off x="3452813" y="3590925"/>
            <a:ext cx="500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3" name="Straight Connector 324624"/>
          <p:cNvCxnSpPr>
            <a:cxnSpLocks noChangeShapeType="1"/>
          </p:cNvCxnSpPr>
          <p:nvPr/>
        </p:nvCxnSpPr>
        <p:spPr bwMode="auto">
          <a:xfrm flipV="1">
            <a:off x="2757488" y="3008313"/>
            <a:ext cx="411162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4" name="Straight Connector 324626"/>
          <p:cNvCxnSpPr>
            <a:cxnSpLocks noChangeShapeType="1"/>
          </p:cNvCxnSpPr>
          <p:nvPr/>
        </p:nvCxnSpPr>
        <p:spPr bwMode="auto">
          <a:xfrm>
            <a:off x="2757488" y="3109913"/>
            <a:ext cx="411162" cy="366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5" name="Straight Connector 324628"/>
          <p:cNvCxnSpPr>
            <a:cxnSpLocks noChangeShapeType="1"/>
          </p:cNvCxnSpPr>
          <p:nvPr/>
        </p:nvCxnSpPr>
        <p:spPr bwMode="auto">
          <a:xfrm flipV="1">
            <a:off x="2743200" y="3705225"/>
            <a:ext cx="425450" cy="390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6" name="Straight Connector 324630"/>
          <p:cNvCxnSpPr>
            <a:cxnSpLocks noChangeShapeType="1"/>
          </p:cNvCxnSpPr>
          <p:nvPr/>
        </p:nvCxnSpPr>
        <p:spPr bwMode="auto">
          <a:xfrm flipV="1">
            <a:off x="2743200" y="3008313"/>
            <a:ext cx="425450" cy="1087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7" name="Straight Connector 324632"/>
          <p:cNvCxnSpPr>
            <a:cxnSpLocks noChangeShapeType="1"/>
          </p:cNvCxnSpPr>
          <p:nvPr/>
        </p:nvCxnSpPr>
        <p:spPr bwMode="auto">
          <a:xfrm>
            <a:off x="1652588" y="2241550"/>
            <a:ext cx="771525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8" name="Straight Connector 324634"/>
          <p:cNvCxnSpPr>
            <a:cxnSpLocks noChangeShapeType="1"/>
          </p:cNvCxnSpPr>
          <p:nvPr/>
        </p:nvCxnSpPr>
        <p:spPr bwMode="auto">
          <a:xfrm>
            <a:off x="1652588" y="2241550"/>
            <a:ext cx="771525" cy="868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9" name="Straight Connector 324636"/>
          <p:cNvCxnSpPr>
            <a:cxnSpLocks noChangeShapeType="1"/>
          </p:cNvCxnSpPr>
          <p:nvPr/>
        </p:nvCxnSpPr>
        <p:spPr bwMode="auto">
          <a:xfrm>
            <a:off x="1652588" y="2241550"/>
            <a:ext cx="571500" cy="1149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0" name="Straight Connector 324638"/>
          <p:cNvCxnSpPr>
            <a:cxnSpLocks noChangeShapeType="1"/>
          </p:cNvCxnSpPr>
          <p:nvPr/>
        </p:nvCxnSpPr>
        <p:spPr bwMode="auto">
          <a:xfrm flipV="1">
            <a:off x="1652588" y="2674938"/>
            <a:ext cx="771525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1" name="Straight Connector 55"/>
          <p:cNvCxnSpPr>
            <a:cxnSpLocks noChangeShapeType="1"/>
          </p:cNvCxnSpPr>
          <p:nvPr/>
        </p:nvCxnSpPr>
        <p:spPr bwMode="auto">
          <a:xfrm flipV="1">
            <a:off x="1652588" y="2241550"/>
            <a:ext cx="771525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2" name="Straight Connector 57"/>
          <p:cNvCxnSpPr>
            <a:cxnSpLocks noChangeShapeType="1"/>
          </p:cNvCxnSpPr>
          <p:nvPr/>
        </p:nvCxnSpPr>
        <p:spPr bwMode="auto">
          <a:xfrm>
            <a:off x="1652588" y="2684463"/>
            <a:ext cx="771525" cy="425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3" name="Straight Connector 61"/>
          <p:cNvCxnSpPr>
            <a:cxnSpLocks noChangeShapeType="1"/>
          </p:cNvCxnSpPr>
          <p:nvPr/>
        </p:nvCxnSpPr>
        <p:spPr bwMode="auto">
          <a:xfrm>
            <a:off x="1603375" y="2798763"/>
            <a:ext cx="534988" cy="754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4" name="Straight Connector 63"/>
          <p:cNvCxnSpPr>
            <a:cxnSpLocks noChangeShapeType="1"/>
          </p:cNvCxnSpPr>
          <p:nvPr/>
        </p:nvCxnSpPr>
        <p:spPr bwMode="auto">
          <a:xfrm flipH="1" flipV="1">
            <a:off x="2319338" y="3822700"/>
            <a:ext cx="139700" cy="15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5" name="Straight Connector 66"/>
          <p:cNvCxnSpPr>
            <a:cxnSpLocks noChangeShapeType="1"/>
          </p:cNvCxnSpPr>
          <p:nvPr/>
        </p:nvCxnSpPr>
        <p:spPr bwMode="auto">
          <a:xfrm flipH="1" flipV="1">
            <a:off x="2319338" y="3660775"/>
            <a:ext cx="1397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93663" y="4491038"/>
            <a:ext cx="68738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input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50925" y="4491038"/>
            <a:ext cx="8572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hidden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120900" y="4491038"/>
            <a:ext cx="8556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hidden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16238" y="4471988"/>
            <a:ext cx="8223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output</a:t>
            </a:r>
            <a:endParaRPr lang="en-NZ" sz="16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2360" name="Straight Connector 70"/>
          <p:cNvCxnSpPr>
            <a:cxnSpLocks noChangeShapeType="1"/>
            <a:endCxn id="112" idx="0"/>
          </p:cNvCxnSpPr>
          <p:nvPr/>
        </p:nvCxnSpPr>
        <p:spPr bwMode="auto">
          <a:xfrm>
            <a:off x="436563" y="4406900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61" name="Straight Connector 119"/>
          <p:cNvCxnSpPr>
            <a:cxnSpLocks noChangeShapeType="1"/>
          </p:cNvCxnSpPr>
          <p:nvPr/>
        </p:nvCxnSpPr>
        <p:spPr bwMode="auto">
          <a:xfrm>
            <a:off x="1489075" y="4403725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62" name="Straight Connector 120"/>
          <p:cNvCxnSpPr>
            <a:cxnSpLocks noChangeShapeType="1"/>
          </p:cNvCxnSpPr>
          <p:nvPr/>
        </p:nvCxnSpPr>
        <p:spPr bwMode="auto">
          <a:xfrm>
            <a:off x="2576513" y="4375150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63" name="Straight Connector 121"/>
          <p:cNvCxnSpPr>
            <a:cxnSpLocks noChangeShapeType="1"/>
          </p:cNvCxnSpPr>
          <p:nvPr/>
        </p:nvCxnSpPr>
        <p:spPr bwMode="auto">
          <a:xfrm>
            <a:off x="3286125" y="4387850"/>
            <a:ext cx="0" cy="841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4" name="Rectangle 3"/>
          <p:cNvSpPr txBox="1">
            <a:spLocks noChangeArrowheads="1"/>
          </p:cNvSpPr>
          <p:nvPr/>
        </p:nvSpPr>
        <p:spPr bwMode="auto">
          <a:xfrm>
            <a:off x="4714875" y="2609850"/>
            <a:ext cx="4057650" cy="14779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The introduction of “hidden” (not connected directly to the output) units into these networks make them much more powerful: they are no longer limited to linearly separable problems.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714875" y="4257675"/>
            <a:ext cx="4057650" cy="12001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The lower layers transform the input problem into more tractable (linearly separable) problems for subsequent layers.</a:t>
            </a:r>
          </a:p>
        </p:txBody>
      </p:sp>
      <p:sp>
        <p:nvSpPr>
          <p:cNvPr id="12366" name="Freeform 5"/>
          <p:cNvSpPr>
            <a:spLocks/>
          </p:cNvSpPr>
          <p:nvPr/>
        </p:nvSpPr>
        <p:spPr bwMode="auto">
          <a:xfrm>
            <a:off x="1344613" y="4870450"/>
            <a:ext cx="3284537" cy="887413"/>
          </a:xfrm>
          <a:custGeom>
            <a:avLst/>
            <a:gdLst>
              <a:gd name="T0" fmla="*/ 122085 w 3284367"/>
              <a:gd name="T1" fmla="*/ 139740 h 888014"/>
              <a:gd name="T2" fmla="*/ 55401 w 3284367"/>
              <a:gd name="T3" fmla="*/ 814644 h 888014"/>
              <a:gd name="T4" fmla="*/ 827046 w 3284367"/>
              <a:gd name="T5" fmla="*/ 786127 h 888014"/>
              <a:gd name="T6" fmla="*/ 2675181 w 3284367"/>
              <a:gd name="T7" fmla="*/ 101718 h 888014"/>
              <a:gd name="T8" fmla="*/ 3284877 w 3284367"/>
              <a:gd name="T9" fmla="*/ 16167 h 888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4367" h="888014">
                <a:moveTo>
                  <a:pt x="122067" y="140025"/>
                </a:moveTo>
                <a:cubicBezTo>
                  <a:pt x="29992" y="424187"/>
                  <a:pt x="-62083" y="708350"/>
                  <a:pt x="55392" y="816300"/>
                </a:cubicBezTo>
                <a:cubicBezTo>
                  <a:pt x="172867" y="924250"/>
                  <a:pt x="390354" y="906788"/>
                  <a:pt x="826917" y="787725"/>
                </a:cubicBezTo>
                <a:cubicBezTo>
                  <a:pt x="1263480" y="668662"/>
                  <a:pt x="2265192" y="230512"/>
                  <a:pt x="2674767" y="101925"/>
                </a:cubicBezTo>
                <a:cubicBezTo>
                  <a:pt x="3084342" y="-26662"/>
                  <a:pt x="3184354" y="-5231"/>
                  <a:pt x="3284367" y="16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1323975" y="1581150"/>
            <a:ext cx="3248025" cy="3600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DA72B-4A0E-4684-920D-846B3159A801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MLP for Solving the XOR Problem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5638" y="3101975"/>
            <a:ext cx="1941512" cy="387350"/>
          </a:xfrm>
          <a:solidFill>
            <a:srgbClr val="FFFF99"/>
          </a:solidFill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742950" indent="-742950" algn="ctr" eaLnBrk="1" hangingPunct="1">
              <a:buFont typeface="Verdana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Hidden units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002792" y="3153201"/>
            <a:ext cx="278505" cy="323701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0" y="3157697"/>
            <a:ext cx="278505" cy="323701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1" y="2092176"/>
            <a:ext cx="278505" cy="323701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3327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7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66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latin typeface="+mj-lt"/>
              </a:rPr>
              <a:t>-1</a:t>
            </a:r>
            <a:endParaRPr lang="en-US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168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66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-1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169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66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-1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3337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3341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3342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3343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3344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186238" y="1257300"/>
            <a:ext cx="421005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2-Layer </a:t>
            </a:r>
            <a:r>
              <a:rPr lang="en-US" sz="24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Network</a:t>
            </a:r>
          </a:p>
        </p:txBody>
      </p:sp>
      <p:sp>
        <p:nvSpPr>
          <p:cNvPr id="13346" name="TextBox 2"/>
          <p:cNvSpPr txBox="1">
            <a:spLocks noChangeArrowheads="1"/>
          </p:cNvSpPr>
          <p:nvPr/>
        </p:nvSpPr>
        <p:spPr bwMode="auto">
          <a:xfrm>
            <a:off x="433388" y="5600700"/>
            <a:ext cx="8277225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/>
              <a:t>Interconnected network of simple units in which each connection has a weight.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" y="1593850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465638" y="4464050"/>
            <a:ext cx="1941512" cy="38735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 sz="2400">
                <a:latin typeface="+mn-lt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dirty="0"/>
              <a:t>Input units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465638" y="1987550"/>
            <a:ext cx="1941512" cy="38735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742950" indent="-742950" algn="ctr" eaLnBrk="1" hangingPunct="1">
              <a:buFont typeface="Verdana" pitchFamily="34" charset="0"/>
              <a:buNone/>
              <a:defRPr/>
            </a:pPr>
            <a:r>
              <a:rPr lang="en-US" sz="2400" kern="0" dirty="0">
                <a:solidFill>
                  <a:schemeClr val="tx1"/>
                </a:solidFill>
              </a:rPr>
              <a:t>Output units</a:t>
            </a:r>
            <a:endParaRPr 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8"/>
          <p:cNvSpPr>
            <a:spLocks noChangeArrowheads="1"/>
          </p:cNvSpPr>
          <p:nvPr/>
        </p:nvSpPr>
        <p:spPr bwMode="auto">
          <a:xfrm>
            <a:off x="1238250" y="1390650"/>
            <a:ext cx="3444875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74B5B-D59A-4C16-A484-121A9A399D7C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25" y="3286125"/>
            <a:ext cx="1939925" cy="304800"/>
          </a:xfrm>
          <a:solidFill>
            <a:srgbClr val="FFFF99"/>
          </a:solidFill>
          <a:ln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742950" indent="-742950" algn="ctr" eaLnBrk="1" hangingPunct="1">
              <a:buFont typeface="Verdana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units: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002793" y="315322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157723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209218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4351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56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 dirty="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 dirty="0">
              <a:solidFill>
                <a:srgbClr val="FF0000"/>
              </a:solidFill>
              <a:latin typeface="Times"/>
            </a:endParaRPr>
          </a:p>
        </p:txBody>
      </p:sp>
      <p:sp>
        <p:nvSpPr>
          <p:cNvPr id="14359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>
              <a:solidFill>
                <a:srgbClr val="FF0000"/>
              </a:solidFill>
              <a:latin typeface="Times"/>
            </a:endParaRPr>
          </a:p>
        </p:txBody>
      </p:sp>
      <p:sp>
        <p:nvSpPr>
          <p:cNvPr id="14360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5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>
              <a:solidFill>
                <a:srgbClr val="FF0000"/>
              </a:solidFill>
              <a:latin typeface="Times"/>
            </a:endParaRPr>
          </a:p>
        </p:txBody>
      </p:sp>
      <p:cxnSp>
        <p:nvCxnSpPr>
          <p:cNvPr id="14361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4365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4366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4367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4368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390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524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838325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39065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886200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914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1718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1813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7338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286250" y="1657350"/>
            <a:ext cx="421005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2-Layer </a:t>
            </a:r>
            <a:r>
              <a:rPr lang="en-US" sz="24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Network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7500" y="52324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00" y="57277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1700" y="5232400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5500" y="5232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71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09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00" y="1403350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80963" y="5126038"/>
            <a:ext cx="1700212" cy="1260475"/>
          </a:xfrm>
          <a:custGeom>
            <a:avLst/>
            <a:gdLst>
              <a:gd name="connsiteX0" fmla="*/ 129096 w 1701348"/>
              <a:gd name="connsiteY0" fmla="*/ 626370 h 1259437"/>
              <a:gd name="connsiteX1" fmla="*/ 338646 w 1701348"/>
              <a:gd name="connsiteY1" fmla="*/ 121545 h 1259437"/>
              <a:gd name="connsiteX2" fmla="*/ 1443546 w 1701348"/>
              <a:gd name="connsiteY2" fmla="*/ 35820 h 1259437"/>
              <a:gd name="connsiteX3" fmla="*/ 1700721 w 1701348"/>
              <a:gd name="connsiteY3" fmla="*/ 607320 h 1259437"/>
              <a:gd name="connsiteX4" fmla="*/ 1481646 w 1701348"/>
              <a:gd name="connsiteY4" fmla="*/ 1102620 h 1259437"/>
              <a:gd name="connsiteX5" fmla="*/ 586296 w 1701348"/>
              <a:gd name="connsiteY5" fmla="*/ 1235970 h 1259437"/>
              <a:gd name="connsiteX6" fmla="*/ 14796 w 1701348"/>
              <a:gd name="connsiteY6" fmla="*/ 683520 h 1259437"/>
              <a:gd name="connsiteX7" fmla="*/ 224346 w 1701348"/>
              <a:gd name="connsiteY7" fmla="*/ 54870 h 125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348" h="1259437">
                <a:moveTo>
                  <a:pt x="129096" y="626370"/>
                </a:moveTo>
                <a:cubicBezTo>
                  <a:pt x="124333" y="423170"/>
                  <a:pt x="119571" y="219970"/>
                  <a:pt x="338646" y="121545"/>
                </a:cubicBezTo>
                <a:cubicBezTo>
                  <a:pt x="557721" y="23120"/>
                  <a:pt x="1216534" y="-45143"/>
                  <a:pt x="1443546" y="35820"/>
                </a:cubicBezTo>
                <a:cubicBezTo>
                  <a:pt x="1670559" y="116782"/>
                  <a:pt x="1694371" y="429520"/>
                  <a:pt x="1700721" y="607320"/>
                </a:cubicBezTo>
                <a:cubicBezTo>
                  <a:pt x="1707071" y="785120"/>
                  <a:pt x="1667383" y="997845"/>
                  <a:pt x="1481646" y="1102620"/>
                </a:cubicBezTo>
                <a:cubicBezTo>
                  <a:pt x="1295909" y="1207395"/>
                  <a:pt x="830771" y="1305820"/>
                  <a:pt x="586296" y="1235970"/>
                </a:cubicBezTo>
                <a:cubicBezTo>
                  <a:pt x="341821" y="1166120"/>
                  <a:pt x="75121" y="880370"/>
                  <a:pt x="14796" y="683520"/>
                </a:cubicBezTo>
                <a:cubicBezTo>
                  <a:pt x="-45529" y="486670"/>
                  <a:pt x="89408" y="270770"/>
                  <a:pt x="224346" y="5487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NZ">
              <a:latin typeface="Time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5875" y="4510088"/>
            <a:ext cx="3743325" cy="7286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/>
              <a:t>Weight for the link connecting input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NZ" dirty="0"/>
              <a:t> to hidden node 2.</a:t>
            </a:r>
          </a:p>
        </p:txBody>
      </p:sp>
      <p:sp>
        <p:nvSpPr>
          <p:cNvPr id="14389" name="Freeform 7"/>
          <p:cNvSpPr>
            <a:spLocks/>
          </p:cNvSpPr>
          <p:nvPr/>
        </p:nvSpPr>
        <p:spPr bwMode="auto">
          <a:xfrm>
            <a:off x="3829050" y="4981575"/>
            <a:ext cx="1266825" cy="361950"/>
          </a:xfrm>
          <a:custGeom>
            <a:avLst/>
            <a:gdLst>
              <a:gd name="T0" fmla="*/ 0 w 1266825"/>
              <a:gd name="T1" fmla="*/ 361950 h 361950"/>
              <a:gd name="T2" fmla="*/ 523875 w 1266825"/>
              <a:gd name="T3" fmla="*/ 161925 h 361950"/>
              <a:gd name="T4" fmla="*/ 704850 w 1266825"/>
              <a:gd name="T5" fmla="*/ 219075 h 361950"/>
              <a:gd name="T6" fmla="*/ 1266825 w 1266825"/>
              <a:gd name="T7" fmla="*/ 0 h 361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825" h="361950">
                <a:moveTo>
                  <a:pt x="0" y="361950"/>
                </a:moveTo>
                <a:cubicBezTo>
                  <a:pt x="203200" y="273843"/>
                  <a:pt x="406400" y="185737"/>
                  <a:pt x="523875" y="161925"/>
                </a:cubicBezTo>
                <a:cubicBezTo>
                  <a:pt x="641350" y="138113"/>
                  <a:pt x="581025" y="246062"/>
                  <a:pt x="704850" y="219075"/>
                </a:cubicBezTo>
                <a:cubicBezTo>
                  <a:pt x="828675" y="192088"/>
                  <a:pt x="1047750" y="96044"/>
                  <a:pt x="12668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8"/>
          <p:cNvSpPr>
            <a:spLocks noChangeArrowheads="1"/>
          </p:cNvSpPr>
          <p:nvPr/>
        </p:nvSpPr>
        <p:spPr bwMode="auto">
          <a:xfrm>
            <a:off x="1238250" y="1390650"/>
            <a:ext cx="3444875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A2020E-47D9-4570-882B-4AE5D8E23C8C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25" y="3286125"/>
            <a:ext cx="1939925" cy="304800"/>
          </a:xfrm>
          <a:solidFill>
            <a:srgbClr val="FFFF99"/>
          </a:solidFill>
          <a:ln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742950" indent="-742950" algn="ctr" eaLnBrk="1" hangingPunct="1">
              <a:buFont typeface="Verdana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units: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002793" y="315322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157723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209218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5375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5383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>
              <a:solidFill>
                <a:srgbClr val="FF0000"/>
              </a:solidFill>
              <a:latin typeface="Times"/>
            </a:endParaRPr>
          </a:p>
        </p:txBody>
      </p:sp>
      <p:sp>
        <p:nvSpPr>
          <p:cNvPr id="15384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5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>
              <a:solidFill>
                <a:srgbClr val="FF0000"/>
              </a:solidFill>
              <a:latin typeface="Times"/>
            </a:endParaRPr>
          </a:p>
        </p:txBody>
      </p:sp>
      <p:cxnSp>
        <p:nvCxnSpPr>
          <p:cNvPr id="1538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8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5389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5390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5391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5392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390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524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838325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39065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886200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914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1718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1813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7338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286250" y="1657350"/>
            <a:ext cx="421005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2-Layer </a:t>
            </a:r>
            <a:r>
              <a:rPr lang="en-US" sz="24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Network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7500" y="52324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00" y="57277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1700" y="5232400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5500" y="5232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71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09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00" y="1403350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80963" y="5126038"/>
            <a:ext cx="1700212" cy="1260475"/>
          </a:xfrm>
          <a:custGeom>
            <a:avLst/>
            <a:gdLst>
              <a:gd name="connsiteX0" fmla="*/ 129096 w 1701348"/>
              <a:gd name="connsiteY0" fmla="*/ 626370 h 1259437"/>
              <a:gd name="connsiteX1" fmla="*/ 338646 w 1701348"/>
              <a:gd name="connsiteY1" fmla="*/ 121545 h 1259437"/>
              <a:gd name="connsiteX2" fmla="*/ 1443546 w 1701348"/>
              <a:gd name="connsiteY2" fmla="*/ 35820 h 1259437"/>
              <a:gd name="connsiteX3" fmla="*/ 1700721 w 1701348"/>
              <a:gd name="connsiteY3" fmla="*/ 607320 h 1259437"/>
              <a:gd name="connsiteX4" fmla="*/ 1481646 w 1701348"/>
              <a:gd name="connsiteY4" fmla="*/ 1102620 h 1259437"/>
              <a:gd name="connsiteX5" fmla="*/ 586296 w 1701348"/>
              <a:gd name="connsiteY5" fmla="*/ 1235970 h 1259437"/>
              <a:gd name="connsiteX6" fmla="*/ 14796 w 1701348"/>
              <a:gd name="connsiteY6" fmla="*/ 683520 h 1259437"/>
              <a:gd name="connsiteX7" fmla="*/ 224346 w 1701348"/>
              <a:gd name="connsiteY7" fmla="*/ 54870 h 125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348" h="1259437">
                <a:moveTo>
                  <a:pt x="129096" y="626370"/>
                </a:moveTo>
                <a:cubicBezTo>
                  <a:pt x="124333" y="423170"/>
                  <a:pt x="119571" y="219970"/>
                  <a:pt x="338646" y="121545"/>
                </a:cubicBezTo>
                <a:cubicBezTo>
                  <a:pt x="557721" y="23120"/>
                  <a:pt x="1216534" y="-45143"/>
                  <a:pt x="1443546" y="35820"/>
                </a:cubicBezTo>
                <a:cubicBezTo>
                  <a:pt x="1670559" y="116782"/>
                  <a:pt x="1694371" y="429520"/>
                  <a:pt x="1700721" y="607320"/>
                </a:cubicBezTo>
                <a:cubicBezTo>
                  <a:pt x="1707071" y="785120"/>
                  <a:pt x="1667383" y="997845"/>
                  <a:pt x="1481646" y="1102620"/>
                </a:cubicBezTo>
                <a:cubicBezTo>
                  <a:pt x="1295909" y="1207395"/>
                  <a:pt x="830771" y="1305820"/>
                  <a:pt x="586296" y="1235970"/>
                </a:cubicBezTo>
                <a:cubicBezTo>
                  <a:pt x="341821" y="1166120"/>
                  <a:pt x="75121" y="880370"/>
                  <a:pt x="14796" y="683520"/>
                </a:cubicBezTo>
                <a:cubicBezTo>
                  <a:pt x="-45529" y="486670"/>
                  <a:pt x="89408" y="270770"/>
                  <a:pt x="224346" y="5487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NZ">
              <a:latin typeface="Times" charset="0"/>
            </a:endParaRPr>
          </a:p>
        </p:txBody>
      </p:sp>
      <p:sp>
        <p:nvSpPr>
          <p:cNvPr id="60" name="TextBox 3"/>
          <p:cNvSpPr txBox="1">
            <a:spLocks noChangeArrowheads="1"/>
          </p:cNvSpPr>
          <p:nvPr/>
        </p:nvSpPr>
        <p:spPr bwMode="auto">
          <a:xfrm>
            <a:off x="4876800" y="4133850"/>
            <a:ext cx="4095750" cy="255428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dirty="0"/>
              <a:t>Each perceptron unit is a linear classifier, whose arbitrary threshold is defined by a weight </a:t>
            </a:r>
            <a:r>
              <a:rPr lang="en-NZ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NZ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0i</a:t>
            </a:r>
            <a:r>
              <a:rPr lang="en-NZ" dirty="0"/>
              <a:t> and fixed input -1.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NZ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0i</a:t>
            </a:r>
            <a:r>
              <a:rPr lang="en-NZ" dirty="0"/>
              <a:t> affects the </a:t>
            </a: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</a:t>
            </a:r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</a:t>
            </a:r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/>
              <a:t>of the linear classifier from the origin (more on this later).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8"/>
          <p:cNvSpPr>
            <a:spLocks noChangeArrowheads="1"/>
          </p:cNvSpPr>
          <p:nvPr/>
        </p:nvSpPr>
        <p:spPr bwMode="auto">
          <a:xfrm>
            <a:off x="1238250" y="1390650"/>
            <a:ext cx="3444875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C6530-3C34-4B0D-9F87-DB3C7B478267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25" y="3286125"/>
            <a:ext cx="1939925" cy="304800"/>
          </a:xfrm>
          <a:solidFill>
            <a:srgbClr val="FFFF99"/>
          </a:solidFill>
          <a:ln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742950" indent="-742950" algn="ctr" eaLnBrk="1" hangingPunct="1">
              <a:buFont typeface="Verdana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units: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002793" y="315322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157723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209218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6399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6407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>
              <a:solidFill>
                <a:srgbClr val="FF0000"/>
              </a:solidFill>
              <a:latin typeface="Times"/>
            </a:endParaRPr>
          </a:p>
        </p:txBody>
      </p:sp>
      <p:sp>
        <p:nvSpPr>
          <p:cNvPr id="16408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5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-1</a:t>
            </a:r>
            <a:endParaRPr lang="en-US" altLang="en-US" sz="1600">
              <a:solidFill>
                <a:srgbClr val="FF0000"/>
              </a:solidFill>
              <a:latin typeface="Times"/>
            </a:endParaRPr>
          </a:p>
        </p:txBody>
      </p:sp>
      <p:cxnSp>
        <p:nvCxnSpPr>
          <p:cNvPr id="16409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6413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6414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6415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6416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390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524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838325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39065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886200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914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1718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1813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7338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286250" y="1657350"/>
            <a:ext cx="421005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2-Layer </a:t>
            </a:r>
            <a:r>
              <a:rPr lang="en-US" sz="24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Network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7500" y="52324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00" y="57277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1700" y="5232400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5500" y="5232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71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09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graphicFrame>
        <p:nvGraphicFramePr>
          <p:cNvPr id="16434" name="Object 1"/>
          <p:cNvGraphicFramePr>
            <a:graphicFrameLocks noChangeAspect="1"/>
          </p:cNvGraphicFramePr>
          <p:nvPr/>
        </p:nvGraphicFramePr>
        <p:xfrm>
          <a:off x="4849813" y="3651250"/>
          <a:ext cx="39957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3" imgW="1892300" imgH="457200" progId="Equation.DSMT4">
                  <p:embed/>
                </p:oleObj>
              </mc:Choice>
              <mc:Fallback>
                <p:oleObj name="Equation" r:id="rId3" imgW="1892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3651250"/>
                        <a:ext cx="39957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" name="Object 2"/>
          <p:cNvGraphicFramePr>
            <a:graphicFrameLocks noChangeAspect="1"/>
          </p:cNvGraphicFramePr>
          <p:nvPr/>
        </p:nvGraphicFramePr>
        <p:xfrm>
          <a:off x="5816600" y="5324475"/>
          <a:ext cx="1644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324475"/>
                        <a:ext cx="1644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8" name="TextBox 3"/>
          <p:cNvSpPr txBox="1">
            <a:spLocks noChangeArrowheads="1"/>
          </p:cNvSpPr>
          <p:nvPr/>
        </p:nvSpPr>
        <p:spPr bwMode="auto">
          <a:xfrm>
            <a:off x="4810125" y="4953000"/>
            <a:ext cx="4248150" cy="3079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NZ" sz="1800" dirty="0"/>
              <a:t>Normal vector to the decision boundary</a:t>
            </a:r>
          </a:p>
        </p:txBody>
      </p:sp>
      <p:graphicFrame>
        <p:nvGraphicFramePr>
          <p:cNvPr id="16437" name="Object 7"/>
          <p:cNvGraphicFramePr>
            <a:graphicFrameLocks noChangeAspect="1"/>
          </p:cNvGraphicFramePr>
          <p:nvPr/>
        </p:nvGraphicFramePr>
        <p:xfrm>
          <a:off x="5810250" y="5730875"/>
          <a:ext cx="1714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7" imgW="927100" imgH="228600" progId="Equation.DSMT4">
                  <p:embed/>
                </p:oleObj>
              </mc:Choice>
              <mc:Fallback>
                <p:oleObj name="Equation" r:id="rId7" imgW="927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5730875"/>
                        <a:ext cx="1714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6200" y="1403350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4692650" y="3609975"/>
            <a:ext cx="4445000" cy="547688"/>
          </a:xfrm>
          <a:custGeom>
            <a:avLst/>
            <a:gdLst>
              <a:gd name="connsiteX0" fmla="*/ 174046 w 4444086"/>
              <a:gd name="connsiteY0" fmla="*/ 85196 h 546710"/>
              <a:gd name="connsiteX1" fmla="*/ 97846 w 4444086"/>
              <a:gd name="connsiteY1" fmla="*/ 189971 h 546710"/>
              <a:gd name="connsiteX2" fmla="*/ 154996 w 4444086"/>
              <a:gd name="connsiteY2" fmla="*/ 494771 h 546710"/>
              <a:gd name="connsiteX3" fmla="*/ 1955221 w 4444086"/>
              <a:gd name="connsiteY3" fmla="*/ 542396 h 546710"/>
              <a:gd name="connsiteX4" fmla="*/ 4260271 w 4444086"/>
              <a:gd name="connsiteY4" fmla="*/ 447146 h 546710"/>
              <a:gd name="connsiteX5" fmla="*/ 4155496 w 4444086"/>
              <a:gd name="connsiteY5" fmla="*/ 37571 h 546710"/>
              <a:gd name="connsiteX6" fmla="*/ 2993446 w 4444086"/>
              <a:gd name="connsiteY6" fmla="*/ 18521 h 546710"/>
              <a:gd name="connsiteX7" fmla="*/ 478846 w 4444086"/>
              <a:gd name="connsiteY7" fmla="*/ 56621 h 546710"/>
              <a:gd name="connsiteX8" fmla="*/ 250246 w 4444086"/>
              <a:gd name="connsiteY8" fmla="*/ 104246 h 546710"/>
              <a:gd name="connsiteX9" fmla="*/ 88321 w 4444086"/>
              <a:gd name="connsiteY9" fmla="*/ 228071 h 5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44086" h="546710">
                <a:moveTo>
                  <a:pt x="174046" y="85196"/>
                </a:moveTo>
                <a:cubicBezTo>
                  <a:pt x="137533" y="103452"/>
                  <a:pt x="101021" y="121709"/>
                  <a:pt x="97846" y="189971"/>
                </a:cubicBezTo>
                <a:cubicBezTo>
                  <a:pt x="94671" y="258233"/>
                  <a:pt x="-154566" y="436034"/>
                  <a:pt x="154996" y="494771"/>
                </a:cubicBezTo>
                <a:cubicBezTo>
                  <a:pt x="464558" y="553508"/>
                  <a:pt x="1271009" y="550333"/>
                  <a:pt x="1955221" y="542396"/>
                </a:cubicBezTo>
                <a:cubicBezTo>
                  <a:pt x="2639433" y="534459"/>
                  <a:pt x="3893559" y="531283"/>
                  <a:pt x="4260271" y="447146"/>
                </a:cubicBezTo>
                <a:cubicBezTo>
                  <a:pt x="4626983" y="363009"/>
                  <a:pt x="4366633" y="109008"/>
                  <a:pt x="4155496" y="37571"/>
                </a:cubicBezTo>
                <a:cubicBezTo>
                  <a:pt x="3944359" y="-33866"/>
                  <a:pt x="2993446" y="18521"/>
                  <a:pt x="2993446" y="18521"/>
                </a:cubicBezTo>
                <a:lnTo>
                  <a:pt x="478846" y="56621"/>
                </a:lnTo>
                <a:cubicBezTo>
                  <a:pt x="21646" y="70909"/>
                  <a:pt x="315333" y="75671"/>
                  <a:pt x="250246" y="104246"/>
                </a:cubicBezTo>
                <a:cubicBezTo>
                  <a:pt x="185159" y="132821"/>
                  <a:pt x="136740" y="180446"/>
                  <a:pt x="88321" y="22807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NZ">
              <a:latin typeface="Times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5576888" y="5314950"/>
            <a:ext cx="2252662" cy="427038"/>
          </a:xfrm>
          <a:custGeom>
            <a:avLst/>
            <a:gdLst>
              <a:gd name="connsiteX0" fmla="*/ 376452 w 2253666"/>
              <a:gd name="connsiteY0" fmla="*/ 28575 h 427818"/>
              <a:gd name="connsiteX1" fmla="*/ 109752 w 2253666"/>
              <a:gd name="connsiteY1" fmla="*/ 180975 h 427818"/>
              <a:gd name="connsiteX2" fmla="*/ 176427 w 2253666"/>
              <a:gd name="connsiteY2" fmla="*/ 390525 h 427818"/>
              <a:gd name="connsiteX3" fmla="*/ 2100477 w 2253666"/>
              <a:gd name="connsiteY3" fmla="*/ 400050 h 427818"/>
              <a:gd name="connsiteX4" fmla="*/ 2033802 w 2253666"/>
              <a:gd name="connsiteY4" fmla="*/ 104775 h 427818"/>
              <a:gd name="connsiteX5" fmla="*/ 1233702 w 2253666"/>
              <a:gd name="connsiteY5" fmla="*/ 0 h 427818"/>
              <a:gd name="connsiteX6" fmla="*/ 243102 w 2253666"/>
              <a:gd name="connsiteY6" fmla="*/ 104775 h 42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3666" h="427818">
                <a:moveTo>
                  <a:pt x="376452" y="28575"/>
                </a:moveTo>
                <a:cubicBezTo>
                  <a:pt x="259771" y="74612"/>
                  <a:pt x="143090" y="120650"/>
                  <a:pt x="109752" y="180975"/>
                </a:cubicBezTo>
                <a:cubicBezTo>
                  <a:pt x="76414" y="241300"/>
                  <a:pt x="-155361" y="354012"/>
                  <a:pt x="176427" y="390525"/>
                </a:cubicBezTo>
                <a:cubicBezTo>
                  <a:pt x="508215" y="427038"/>
                  <a:pt x="1790915" y="447675"/>
                  <a:pt x="2100477" y="400050"/>
                </a:cubicBezTo>
                <a:cubicBezTo>
                  <a:pt x="2410039" y="352425"/>
                  <a:pt x="2178264" y="171450"/>
                  <a:pt x="2033802" y="104775"/>
                </a:cubicBezTo>
                <a:cubicBezTo>
                  <a:pt x="1889340" y="38100"/>
                  <a:pt x="1532152" y="0"/>
                  <a:pt x="1233702" y="0"/>
                </a:cubicBezTo>
                <a:cubicBezTo>
                  <a:pt x="935252" y="0"/>
                  <a:pt x="589177" y="52387"/>
                  <a:pt x="243102" y="104775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NZ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8"/>
          <p:cNvSpPr>
            <a:spLocks noChangeArrowheads="1"/>
          </p:cNvSpPr>
          <p:nvPr/>
        </p:nvSpPr>
        <p:spPr bwMode="auto">
          <a:xfrm>
            <a:off x="1238250" y="1390650"/>
            <a:ext cx="3444875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38C2B-B644-415F-8A6D-1265DA618B1E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002793" y="315322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157723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209218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7422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30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01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31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17432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36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37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38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39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390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524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838325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39065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886200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914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1718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1813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7338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-15875" y="1085850"/>
            <a:ext cx="9159875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2-Layer </a:t>
            </a:r>
            <a:r>
              <a:rPr lang="en-US" sz="24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Network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7500" y="52324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00" y="5727700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1700" y="5232400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5500" y="5232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71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09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graphicFrame>
        <p:nvGraphicFramePr>
          <p:cNvPr id="17457" name="Object 58"/>
          <p:cNvGraphicFramePr>
            <a:graphicFrameLocks noChangeAspect="1"/>
          </p:cNvGraphicFramePr>
          <p:nvPr/>
        </p:nvGraphicFramePr>
        <p:xfrm>
          <a:off x="4981575" y="1608138"/>
          <a:ext cx="3916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4" imgW="1854200" imgH="228600" progId="Equation.DSMT4">
                  <p:embed/>
                </p:oleObj>
              </mc:Choice>
              <mc:Fallback>
                <p:oleObj name="Equation" r:id="rId4" imgW="185420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1608138"/>
                        <a:ext cx="3916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8" name="Object 59"/>
          <p:cNvGraphicFramePr>
            <a:graphicFrameLocks noChangeAspect="1"/>
          </p:cNvGraphicFramePr>
          <p:nvPr/>
        </p:nvGraphicFramePr>
        <p:xfrm>
          <a:off x="5813425" y="3602038"/>
          <a:ext cx="1644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3602038"/>
                        <a:ext cx="1644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" name="TextBox 60"/>
          <p:cNvSpPr txBox="1">
            <a:spLocks noChangeArrowheads="1"/>
          </p:cNvSpPr>
          <p:nvPr/>
        </p:nvSpPr>
        <p:spPr bwMode="auto">
          <a:xfrm>
            <a:off x="4806950" y="3201988"/>
            <a:ext cx="4259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Normal vector to the decision boundary</a:t>
            </a:r>
          </a:p>
        </p:txBody>
      </p:sp>
      <p:sp>
        <p:nvSpPr>
          <p:cNvPr id="17460" name="Left Brace 1"/>
          <p:cNvSpPr>
            <a:spLocks/>
          </p:cNvSpPr>
          <p:nvPr/>
        </p:nvSpPr>
        <p:spPr bwMode="auto">
          <a:xfrm rot="-5400000">
            <a:off x="5638800" y="1930400"/>
            <a:ext cx="323850" cy="4000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61" name="Left Brace 61"/>
          <p:cNvSpPr>
            <a:spLocks/>
          </p:cNvSpPr>
          <p:nvPr/>
        </p:nvSpPr>
        <p:spPr bwMode="auto">
          <a:xfrm rot="-5400000">
            <a:off x="7070725" y="1908175"/>
            <a:ext cx="323850" cy="4000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62" name="Left Brace 62"/>
          <p:cNvSpPr>
            <a:spLocks/>
          </p:cNvSpPr>
          <p:nvPr/>
        </p:nvSpPr>
        <p:spPr bwMode="auto">
          <a:xfrm rot="-5400000">
            <a:off x="7858125" y="1892300"/>
            <a:ext cx="323850" cy="4000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7463" name="TextBox 2"/>
          <p:cNvSpPr txBox="1">
            <a:spLocks noChangeArrowheads="1"/>
          </p:cNvSpPr>
          <p:nvPr/>
        </p:nvSpPr>
        <p:spPr bwMode="auto">
          <a:xfrm>
            <a:off x="5643563" y="22923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FF0000"/>
                </a:solidFill>
                <a:latin typeface="Times"/>
              </a:rPr>
              <a:t>1</a:t>
            </a:r>
          </a:p>
        </p:txBody>
      </p:sp>
      <p:sp>
        <p:nvSpPr>
          <p:cNvPr id="17464" name="TextBox 63"/>
          <p:cNvSpPr txBox="1">
            <a:spLocks noChangeArrowheads="1"/>
          </p:cNvSpPr>
          <p:nvPr/>
        </p:nvSpPr>
        <p:spPr bwMode="auto">
          <a:xfrm>
            <a:off x="7072313" y="2292350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FF0000"/>
                </a:solidFill>
                <a:latin typeface="Times"/>
              </a:rPr>
              <a:t>1</a:t>
            </a:r>
          </a:p>
        </p:txBody>
      </p:sp>
      <p:sp>
        <p:nvSpPr>
          <p:cNvPr id="17465" name="TextBox 64"/>
          <p:cNvSpPr txBox="1">
            <a:spLocks noChangeArrowheads="1"/>
          </p:cNvSpPr>
          <p:nvPr/>
        </p:nvSpPr>
        <p:spPr bwMode="auto">
          <a:xfrm>
            <a:off x="7862888" y="2305050"/>
            <a:ext cx="51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FF0000"/>
                </a:solidFill>
                <a:latin typeface="Times"/>
              </a:rPr>
              <a:t>3/2</a:t>
            </a:r>
          </a:p>
        </p:txBody>
      </p:sp>
      <p:sp>
        <p:nvSpPr>
          <p:cNvPr id="15418" name="TextBox 3"/>
          <p:cNvSpPr txBox="1">
            <a:spLocks noChangeArrowheads="1"/>
          </p:cNvSpPr>
          <p:nvPr/>
        </p:nvSpPr>
        <p:spPr bwMode="auto">
          <a:xfrm>
            <a:off x="4867275" y="2732088"/>
            <a:ext cx="3476625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dirty="0"/>
              <a:t>Slope of linear classifier </a:t>
            </a:r>
            <a:r>
              <a:rPr lang="en-NZ" i="1" dirty="0"/>
              <a:t>O</a:t>
            </a:r>
            <a:r>
              <a:rPr lang="en-NZ" baseline="-25000" dirty="0"/>
              <a:t>1</a:t>
            </a:r>
            <a:r>
              <a:rPr lang="en-NZ" dirty="0"/>
              <a:t>= -1</a:t>
            </a:r>
          </a:p>
        </p:txBody>
      </p:sp>
      <p:grpSp>
        <p:nvGrpSpPr>
          <p:cNvPr id="17468" name="Group 7"/>
          <p:cNvGrpSpPr>
            <a:grpSpLocks/>
          </p:cNvGrpSpPr>
          <p:nvPr/>
        </p:nvGrpSpPr>
        <p:grpSpPr bwMode="auto">
          <a:xfrm>
            <a:off x="5316538" y="4676775"/>
            <a:ext cx="2765425" cy="1719263"/>
            <a:chOff x="5190401" y="4744189"/>
            <a:chExt cx="2764368" cy="1719101"/>
          </a:xfrm>
        </p:grpSpPr>
        <p:grpSp>
          <p:nvGrpSpPr>
            <p:cNvPr id="17471" name="Group 66"/>
            <p:cNvGrpSpPr>
              <a:grpSpLocks/>
            </p:cNvGrpSpPr>
            <p:nvPr/>
          </p:nvGrpSpPr>
          <p:grpSpPr bwMode="auto">
            <a:xfrm>
              <a:off x="5190401" y="4744189"/>
              <a:ext cx="2375031" cy="1643062"/>
              <a:chOff x="4690269" y="3200400"/>
              <a:chExt cx="3960019" cy="2787650"/>
            </a:xfrm>
          </p:grpSpPr>
          <p:cxnSp>
            <p:nvCxnSpPr>
              <p:cNvPr id="17473" name="Straight Arrow Connector 60"/>
              <p:cNvCxnSpPr>
                <a:cxnSpLocks noChangeShapeType="1"/>
              </p:cNvCxnSpPr>
              <p:nvPr/>
            </p:nvCxnSpPr>
            <p:spPr bwMode="auto">
              <a:xfrm>
                <a:off x="5762625" y="5797550"/>
                <a:ext cx="2887663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4" name="Straight Arrow Connector 6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65663" y="4702175"/>
                <a:ext cx="216376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75" name="TextBox 66"/>
              <p:cNvSpPr txBox="1">
                <a:spLocks noChangeArrowheads="1"/>
              </p:cNvSpPr>
              <p:nvPr/>
            </p:nvSpPr>
            <p:spPr bwMode="auto">
              <a:xfrm>
                <a:off x="5168106" y="3200400"/>
                <a:ext cx="777081" cy="522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Verdana" pitchFamily="34" charset="0"/>
                  <a:buChar char=" "/>
                  <a:defRPr sz="4000">
                    <a:solidFill>
                      <a:srgbClr val="3333CC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NZ" altLang="en-US" sz="1400">
                    <a:solidFill>
                      <a:schemeClr val="tx1"/>
                    </a:solidFill>
                    <a:latin typeface="Times"/>
                  </a:rPr>
                  <a:t>X</a:t>
                </a:r>
                <a:r>
                  <a:rPr lang="en-NZ" altLang="en-US" sz="1400" baseline="-25000">
                    <a:solidFill>
                      <a:schemeClr val="tx1"/>
                    </a:solidFill>
                    <a:latin typeface="Times"/>
                  </a:rPr>
                  <a:t>2</a:t>
                </a:r>
                <a:endParaRPr lang="en-US" altLang="en-US" sz="1400" baseline="-25000">
                  <a:solidFill>
                    <a:schemeClr val="tx1"/>
                  </a:solidFill>
                  <a:latin typeface="Times"/>
                </a:endParaRPr>
              </a:p>
            </p:txBody>
          </p:sp>
          <p:sp>
            <p:nvSpPr>
              <p:cNvPr id="17476" name="TextBox 67"/>
              <p:cNvSpPr txBox="1">
                <a:spLocks noChangeArrowheads="1"/>
              </p:cNvSpPr>
              <p:nvPr/>
            </p:nvSpPr>
            <p:spPr bwMode="auto">
              <a:xfrm>
                <a:off x="5602288" y="5580063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Verdana" pitchFamily="34" charset="0"/>
                  <a:buChar char=" "/>
                  <a:defRPr sz="4000">
                    <a:solidFill>
                      <a:srgbClr val="3333CC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NZ" altLang="en-US" sz="2000" b="1">
                    <a:solidFill>
                      <a:srgbClr val="FF0000"/>
                    </a:solidFill>
                    <a:latin typeface="Times"/>
                  </a:rPr>
                  <a:t>0</a:t>
                </a:r>
                <a:endParaRPr lang="en-US" altLang="en-US" sz="2000" b="1">
                  <a:solidFill>
                    <a:srgbClr val="FF0000"/>
                  </a:solidFill>
                  <a:latin typeface="Times"/>
                </a:endParaRPr>
              </a:p>
            </p:txBody>
          </p:sp>
          <p:sp>
            <p:nvSpPr>
              <p:cNvPr id="17477" name="TextBox 68"/>
              <p:cNvSpPr txBox="1">
                <a:spLocks noChangeArrowheads="1"/>
              </p:cNvSpPr>
              <p:nvPr/>
            </p:nvSpPr>
            <p:spPr bwMode="auto">
              <a:xfrm>
                <a:off x="6640512" y="4745037"/>
                <a:ext cx="327025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Verdana" pitchFamily="34" charset="0"/>
                  <a:buChar char=" "/>
                  <a:defRPr sz="4000">
                    <a:solidFill>
                      <a:srgbClr val="3333CC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NZ" altLang="en-US" sz="2000" b="1">
                    <a:solidFill>
                      <a:srgbClr val="FF0000"/>
                    </a:solidFill>
                    <a:latin typeface="Times"/>
                  </a:rPr>
                  <a:t>0</a:t>
                </a:r>
                <a:endParaRPr lang="en-US" altLang="en-US" sz="2000" b="1">
                  <a:solidFill>
                    <a:srgbClr val="FF0000"/>
                  </a:solidFill>
                  <a:latin typeface="Times"/>
                </a:endParaRPr>
              </a:p>
            </p:txBody>
          </p:sp>
          <p:sp>
            <p:nvSpPr>
              <p:cNvPr id="17478" name="TextBox 69"/>
              <p:cNvSpPr txBox="1">
                <a:spLocks noChangeArrowheads="1"/>
              </p:cNvSpPr>
              <p:nvPr/>
            </p:nvSpPr>
            <p:spPr bwMode="auto">
              <a:xfrm>
                <a:off x="5559359" y="4752974"/>
                <a:ext cx="327025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Verdana" pitchFamily="34" charset="0"/>
                  <a:buChar char=" "/>
                  <a:defRPr sz="4000">
                    <a:solidFill>
                      <a:srgbClr val="3333CC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NZ" altLang="en-US" sz="2000" b="1">
                    <a:solidFill>
                      <a:srgbClr val="FF0000"/>
                    </a:solidFill>
                    <a:latin typeface="Times"/>
                  </a:rPr>
                  <a:t>1</a:t>
                </a:r>
                <a:endParaRPr lang="en-US" altLang="en-US" sz="2000" b="1">
                  <a:solidFill>
                    <a:srgbClr val="FF0000"/>
                  </a:solidFill>
                  <a:latin typeface="Times"/>
                </a:endParaRPr>
              </a:p>
            </p:txBody>
          </p:sp>
          <p:sp>
            <p:nvSpPr>
              <p:cNvPr id="17479" name="TextBox 70"/>
              <p:cNvSpPr txBox="1">
                <a:spLocks noChangeArrowheads="1"/>
              </p:cNvSpPr>
              <p:nvPr/>
            </p:nvSpPr>
            <p:spPr bwMode="auto">
              <a:xfrm>
                <a:off x="6626225" y="5588000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Verdana" pitchFamily="34" charset="0"/>
                  <a:buChar char=" "/>
                  <a:defRPr sz="4000">
                    <a:solidFill>
                      <a:srgbClr val="3333CC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NZ" altLang="en-US" sz="2000" b="1">
                    <a:solidFill>
                      <a:srgbClr val="FF0000"/>
                    </a:solidFill>
                    <a:latin typeface="Times"/>
                  </a:rPr>
                  <a:t>1</a:t>
                </a:r>
                <a:endParaRPr lang="en-US" altLang="en-US" sz="2000" b="1">
                  <a:solidFill>
                    <a:srgbClr val="FF0000"/>
                  </a:solidFill>
                  <a:latin typeface="Times"/>
                </a:endParaRPr>
              </a:p>
            </p:txBody>
          </p:sp>
          <p:cxnSp>
            <p:nvCxnSpPr>
              <p:cNvPr id="17480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5407025" y="4324350"/>
                <a:ext cx="2286000" cy="1589088"/>
              </a:xfrm>
              <a:prstGeom prst="straightConnector1">
                <a:avLst/>
              </a:prstGeom>
              <a:noFill/>
              <a:ln w="28575" algn="ctr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81" name="TextBox 73"/>
              <p:cNvSpPr txBox="1">
                <a:spLocks noChangeArrowheads="1"/>
              </p:cNvSpPr>
              <p:nvPr/>
            </p:nvSpPr>
            <p:spPr bwMode="auto">
              <a:xfrm>
                <a:off x="4690269" y="3968076"/>
                <a:ext cx="477837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Verdana" pitchFamily="34" charset="0"/>
                  <a:buChar char=" "/>
                  <a:defRPr sz="4000">
                    <a:solidFill>
                      <a:srgbClr val="3333CC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NZ" altLang="en-US" sz="2000" b="1">
                    <a:solidFill>
                      <a:srgbClr val="008000"/>
                    </a:solidFill>
                    <a:latin typeface="Times"/>
                  </a:rPr>
                  <a:t>O</a:t>
                </a:r>
                <a:r>
                  <a:rPr lang="en-NZ" altLang="en-US" sz="2000" b="1" baseline="-25000">
                    <a:solidFill>
                      <a:srgbClr val="008000"/>
                    </a:solidFill>
                    <a:latin typeface="Times"/>
                  </a:rPr>
                  <a:t>1</a:t>
                </a:r>
                <a:endParaRPr lang="en-US" altLang="en-US" sz="2000" b="1" baseline="-25000">
                  <a:solidFill>
                    <a:srgbClr val="008000"/>
                  </a:solidFill>
                  <a:latin typeface="Times"/>
                </a:endParaRPr>
              </a:p>
            </p:txBody>
          </p:sp>
          <p:cxnSp>
            <p:nvCxnSpPr>
              <p:cNvPr id="17482" name="Straight Connector 76"/>
              <p:cNvCxnSpPr>
                <a:cxnSpLocks noChangeShapeType="1"/>
              </p:cNvCxnSpPr>
              <p:nvPr/>
            </p:nvCxnSpPr>
            <p:spPr bwMode="auto">
              <a:xfrm rot="5400000">
                <a:off x="6197600" y="4984751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3" name="Straight Connector 77"/>
              <p:cNvCxnSpPr>
                <a:cxnSpLocks noChangeShapeType="1"/>
              </p:cNvCxnSpPr>
              <p:nvPr/>
            </p:nvCxnSpPr>
            <p:spPr bwMode="auto">
              <a:xfrm rot="5400000">
                <a:off x="6372225" y="5100638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4" name="Straight Connector 78"/>
              <p:cNvCxnSpPr>
                <a:cxnSpLocks noChangeShapeType="1"/>
              </p:cNvCxnSpPr>
              <p:nvPr/>
            </p:nvCxnSpPr>
            <p:spPr bwMode="auto">
              <a:xfrm rot="5400000">
                <a:off x="6517481" y="5206207"/>
                <a:ext cx="131763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5" name="Straight Connector 79"/>
              <p:cNvCxnSpPr>
                <a:cxnSpLocks noChangeShapeType="1"/>
              </p:cNvCxnSpPr>
              <p:nvPr/>
            </p:nvCxnSpPr>
            <p:spPr bwMode="auto">
              <a:xfrm rot="5400000">
                <a:off x="6662737" y="5305426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6" name="Straight Connector 80"/>
              <p:cNvCxnSpPr>
                <a:cxnSpLocks noChangeShapeType="1"/>
              </p:cNvCxnSpPr>
              <p:nvPr/>
            </p:nvCxnSpPr>
            <p:spPr bwMode="auto">
              <a:xfrm rot="5400000">
                <a:off x="6837362" y="5421313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7" name="Straight Connector 81"/>
              <p:cNvCxnSpPr>
                <a:cxnSpLocks noChangeShapeType="1"/>
              </p:cNvCxnSpPr>
              <p:nvPr/>
            </p:nvCxnSpPr>
            <p:spPr bwMode="auto">
              <a:xfrm rot="5400000">
                <a:off x="6983412" y="5526088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5702300" y="4641851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5876925" y="4757738"/>
                <a:ext cx="130175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6022181" y="4863307"/>
                <a:ext cx="131763" cy="101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72" name="TextBox 66"/>
            <p:cNvSpPr txBox="1">
              <a:spLocks noChangeArrowheads="1"/>
            </p:cNvSpPr>
            <p:nvPr/>
          </p:nvSpPr>
          <p:spPr bwMode="auto">
            <a:xfrm>
              <a:off x="7488713" y="6155513"/>
              <a:ext cx="4660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1400">
                  <a:solidFill>
                    <a:schemeClr val="tx1"/>
                  </a:solidFill>
                  <a:latin typeface="Times"/>
                </a:rPr>
                <a:t>X</a:t>
              </a:r>
              <a:r>
                <a:rPr lang="en-NZ" altLang="en-US" sz="1400" baseline="-25000">
                  <a:solidFill>
                    <a:schemeClr val="tx1"/>
                  </a:solidFill>
                  <a:latin typeface="Times"/>
                </a:rPr>
                <a:t>1</a:t>
              </a:r>
              <a:endParaRPr lang="en-US" altLang="en-US" sz="1400" baseline="-25000">
                <a:solidFill>
                  <a:schemeClr val="tx1"/>
                </a:solidFill>
                <a:latin typeface="Times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5250" y="1508125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250" y="1508125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77" name="TextBox 3"/>
          <p:cNvSpPr txBox="1">
            <a:spLocks noChangeArrowheads="1"/>
          </p:cNvSpPr>
          <p:nvPr/>
        </p:nvSpPr>
        <p:spPr bwMode="auto">
          <a:xfrm>
            <a:off x="4898165" y="4184421"/>
            <a:ext cx="3727495" cy="400110"/>
          </a:xfrm>
          <a:prstGeom prst="rect">
            <a:avLst/>
          </a:prstGeom>
          <a:solidFill>
            <a:srgbClr val="FFFF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dirty="0"/>
              <a:t>Offset (distance from origin) = 3/2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2"/>
          <p:cNvSpPr>
            <a:spLocks noChangeArrowheads="1"/>
          </p:cNvSpPr>
          <p:nvPr/>
        </p:nvSpPr>
        <p:spPr bwMode="auto">
          <a:xfrm>
            <a:off x="1238250" y="1266825"/>
            <a:ext cx="3444875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613" y="6477000"/>
            <a:ext cx="304800" cy="207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6BB46-14EE-4825-BA92-EFD9570ED46E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002793" y="302940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033898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196835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8446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3907631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3916363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314575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282825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195638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Straight Arrow Connector 24"/>
          <p:cNvCxnSpPr>
            <a:cxnSpLocks noChangeShapeType="1"/>
          </p:cNvCxnSpPr>
          <p:nvPr/>
        </p:nvCxnSpPr>
        <p:spPr bwMode="auto">
          <a:xfrm flipV="1">
            <a:off x="1712913" y="3190875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130425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Box 27"/>
          <p:cNvSpPr txBox="1">
            <a:spLocks noChangeArrowheads="1"/>
          </p:cNvSpPr>
          <p:nvPr/>
        </p:nvSpPr>
        <p:spPr bwMode="auto">
          <a:xfrm>
            <a:off x="3387725" y="2111375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54" name="TextBox 28"/>
          <p:cNvSpPr txBox="1">
            <a:spLocks noChangeArrowheads="1"/>
          </p:cNvSpPr>
          <p:nvPr/>
        </p:nvSpPr>
        <p:spPr bwMode="auto">
          <a:xfrm>
            <a:off x="1447800" y="3417888"/>
            <a:ext cx="301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55" name="TextBox 29"/>
          <p:cNvSpPr txBox="1">
            <a:spLocks noChangeArrowheads="1"/>
          </p:cNvSpPr>
          <p:nvPr/>
        </p:nvSpPr>
        <p:spPr bwMode="auto">
          <a:xfrm>
            <a:off x="4098925" y="3375025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1845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821656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Arrow Connector 33"/>
          <p:cNvCxnSpPr>
            <a:cxnSpLocks noChangeShapeType="1"/>
          </p:cNvCxnSpPr>
          <p:nvPr/>
        </p:nvCxnSpPr>
        <p:spPr bwMode="auto">
          <a:xfrm flipV="1">
            <a:off x="2166938" y="3309938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305175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Box 36"/>
          <p:cNvSpPr txBox="1">
            <a:spLocks noChangeArrowheads="1"/>
          </p:cNvSpPr>
          <p:nvPr/>
        </p:nvSpPr>
        <p:spPr bwMode="auto">
          <a:xfrm>
            <a:off x="2308225" y="1781175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60" name="TextBox 37"/>
          <p:cNvSpPr txBox="1">
            <a:spLocks noChangeArrowheads="1"/>
          </p:cNvSpPr>
          <p:nvPr/>
        </p:nvSpPr>
        <p:spPr bwMode="auto">
          <a:xfrm>
            <a:off x="1573213" y="2835275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61" name="TextBox 38"/>
          <p:cNvSpPr txBox="1">
            <a:spLocks noChangeArrowheads="1"/>
          </p:cNvSpPr>
          <p:nvPr/>
        </p:nvSpPr>
        <p:spPr bwMode="auto">
          <a:xfrm>
            <a:off x="3794125" y="2835275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62" name="TextBox 39"/>
          <p:cNvSpPr txBox="1">
            <a:spLocks noChangeArrowheads="1"/>
          </p:cNvSpPr>
          <p:nvPr/>
        </p:nvSpPr>
        <p:spPr bwMode="auto">
          <a:xfrm>
            <a:off x="1947863" y="4368800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8463" name="TextBox 40"/>
          <p:cNvSpPr txBox="1">
            <a:spLocks noChangeArrowheads="1"/>
          </p:cNvSpPr>
          <p:nvPr/>
        </p:nvSpPr>
        <p:spPr bwMode="auto">
          <a:xfrm>
            <a:off x="3535363" y="4359275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266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4003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714500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266825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762375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0480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0575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6099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667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0" y="1479550"/>
            <a:ext cx="4267200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defRPr/>
            </a:pPr>
            <a:r>
              <a:rPr lang="en-NZ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 UNIT (O</a:t>
            </a:r>
            <a:r>
              <a:rPr lang="en-NZ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NZ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</a:t>
            </a:r>
          </a:p>
          <a:p>
            <a:pPr marL="742950" indent="-742950" algn="ctr" eaLnBrk="1" hangingPunct="1">
              <a:spcBef>
                <a:spcPct val="20000"/>
              </a:spcBef>
              <a:defRPr/>
            </a:pPr>
            <a:r>
              <a:rPr lang="en-NZ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DECISION BOUNDARY</a:t>
            </a:r>
            <a:endParaRPr 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475" name="TextBox 65"/>
          <p:cNvSpPr txBox="1">
            <a:spLocks noChangeArrowheads="1"/>
          </p:cNvSpPr>
          <p:nvPr/>
        </p:nvSpPr>
        <p:spPr bwMode="auto">
          <a:xfrm>
            <a:off x="8607425" y="5583238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grpSp>
        <p:nvGrpSpPr>
          <p:cNvPr id="18476" name="Group 1"/>
          <p:cNvGrpSpPr>
            <a:grpSpLocks/>
          </p:cNvGrpSpPr>
          <p:nvPr/>
        </p:nvGrpSpPr>
        <p:grpSpPr bwMode="auto">
          <a:xfrm>
            <a:off x="5106988" y="3200400"/>
            <a:ext cx="3543300" cy="2787650"/>
            <a:chOff x="5106988" y="3200400"/>
            <a:chExt cx="3543300" cy="2787650"/>
          </a:xfrm>
        </p:grpSpPr>
        <p:cxnSp>
          <p:nvCxnSpPr>
            <p:cNvPr id="18514" name="Straight Arrow Connector 60"/>
            <p:cNvCxnSpPr>
              <a:cxnSpLocks noChangeShapeType="1"/>
            </p:cNvCxnSpPr>
            <p:nvPr/>
          </p:nvCxnSpPr>
          <p:spPr bwMode="auto">
            <a:xfrm>
              <a:off x="5762625" y="5797550"/>
              <a:ext cx="288766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4665663" y="4702175"/>
              <a:ext cx="216376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16" name="TextBox 66"/>
            <p:cNvSpPr txBox="1">
              <a:spLocks noChangeArrowheads="1"/>
            </p:cNvSpPr>
            <p:nvPr/>
          </p:nvSpPr>
          <p:spPr bwMode="auto">
            <a:xfrm>
              <a:off x="5345113" y="3200400"/>
              <a:ext cx="600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2000">
                  <a:solidFill>
                    <a:schemeClr val="tx1"/>
                  </a:solidFill>
                  <a:latin typeface="Times"/>
                </a:rPr>
                <a:t>X</a:t>
              </a:r>
              <a:r>
                <a:rPr lang="en-NZ" altLang="en-US" sz="2000" baseline="-25000">
                  <a:solidFill>
                    <a:schemeClr val="tx1"/>
                  </a:solidFill>
                  <a:latin typeface="Times"/>
                </a:rPr>
                <a:t>2</a:t>
              </a:r>
              <a:endParaRPr lang="en-US" altLang="en-US" sz="2000" baseline="-25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18517" name="TextBox 67"/>
            <p:cNvSpPr txBox="1">
              <a:spLocks noChangeArrowheads="1"/>
            </p:cNvSpPr>
            <p:nvPr/>
          </p:nvSpPr>
          <p:spPr bwMode="auto">
            <a:xfrm>
              <a:off x="5602288" y="5580063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2000" b="1">
                  <a:solidFill>
                    <a:srgbClr val="FF0000"/>
                  </a:solidFill>
                  <a:latin typeface="Times"/>
                </a:rPr>
                <a:t>0</a:t>
              </a:r>
              <a:endParaRPr lang="en-US" altLang="en-US" sz="2000" b="1">
                <a:solidFill>
                  <a:srgbClr val="FF0000"/>
                </a:solidFill>
                <a:latin typeface="Times"/>
              </a:endParaRPr>
            </a:p>
          </p:txBody>
        </p:sp>
        <p:sp>
          <p:nvSpPr>
            <p:cNvPr id="18518" name="TextBox 68"/>
            <p:cNvSpPr txBox="1">
              <a:spLocks noChangeArrowheads="1"/>
            </p:cNvSpPr>
            <p:nvPr/>
          </p:nvSpPr>
          <p:spPr bwMode="auto">
            <a:xfrm>
              <a:off x="6640513" y="4745038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2000" b="1">
                  <a:solidFill>
                    <a:srgbClr val="FF0000"/>
                  </a:solidFill>
                  <a:latin typeface="Times"/>
                </a:rPr>
                <a:t>0</a:t>
              </a:r>
              <a:endParaRPr lang="en-US" altLang="en-US" sz="2000" b="1">
                <a:solidFill>
                  <a:srgbClr val="FF0000"/>
                </a:solidFill>
                <a:latin typeface="Times"/>
              </a:endParaRPr>
            </a:p>
          </p:txBody>
        </p:sp>
        <p:sp>
          <p:nvSpPr>
            <p:cNvPr id="18519" name="TextBox 69"/>
            <p:cNvSpPr txBox="1">
              <a:spLocks noChangeArrowheads="1"/>
            </p:cNvSpPr>
            <p:nvPr/>
          </p:nvSpPr>
          <p:spPr bwMode="auto">
            <a:xfrm>
              <a:off x="5718175" y="4752975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2000" b="1">
                  <a:solidFill>
                    <a:srgbClr val="FF0000"/>
                  </a:solidFill>
                  <a:latin typeface="Times"/>
                </a:rPr>
                <a:t>1</a:t>
              </a:r>
              <a:endParaRPr lang="en-US" altLang="en-US" sz="2000" b="1">
                <a:solidFill>
                  <a:srgbClr val="FF0000"/>
                </a:solidFill>
                <a:latin typeface="Times"/>
              </a:endParaRPr>
            </a:p>
          </p:txBody>
        </p:sp>
        <p:sp>
          <p:nvSpPr>
            <p:cNvPr id="18520" name="TextBox 70"/>
            <p:cNvSpPr txBox="1">
              <a:spLocks noChangeArrowheads="1"/>
            </p:cNvSpPr>
            <p:nvPr/>
          </p:nvSpPr>
          <p:spPr bwMode="auto">
            <a:xfrm>
              <a:off x="6714322" y="5588000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2000" b="1">
                  <a:solidFill>
                    <a:srgbClr val="FF0000"/>
                  </a:solidFill>
                  <a:latin typeface="Times"/>
                </a:rPr>
                <a:t>1</a:t>
              </a:r>
              <a:endParaRPr lang="en-US" altLang="en-US" sz="2000" b="1">
                <a:solidFill>
                  <a:srgbClr val="FF0000"/>
                </a:solidFill>
                <a:latin typeface="Times"/>
              </a:endParaRPr>
            </a:p>
          </p:txBody>
        </p:sp>
        <p:cxnSp>
          <p:nvCxnSpPr>
            <p:cNvPr id="18521" name="Straight Arrow Connector 64"/>
            <p:cNvCxnSpPr>
              <a:cxnSpLocks noChangeShapeType="1"/>
            </p:cNvCxnSpPr>
            <p:nvPr/>
          </p:nvCxnSpPr>
          <p:spPr bwMode="auto">
            <a:xfrm>
              <a:off x="5407025" y="4324350"/>
              <a:ext cx="2286000" cy="1589088"/>
            </a:xfrm>
            <a:prstGeom prst="straightConnector1">
              <a:avLst/>
            </a:prstGeom>
            <a:noFill/>
            <a:ln w="28575" algn="ctr">
              <a:solidFill>
                <a:srgbClr val="008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22" name="TextBox 73"/>
            <p:cNvSpPr txBox="1">
              <a:spLocks noChangeArrowheads="1"/>
            </p:cNvSpPr>
            <p:nvPr/>
          </p:nvSpPr>
          <p:spPr bwMode="auto">
            <a:xfrm>
              <a:off x="5106988" y="3944938"/>
              <a:ext cx="4778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Verdana" pitchFamily="34" charset="0"/>
                <a:buChar char=" "/>
                <a:defRPr sz="4000">
                  <a:solidFill>
                    <a:srgbClr val="3333CC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2000" b="1">
                  <a:solidFill>
                    <a:srgbClr val="008000"/>
                  </a:solidFill>
                  <a:latin typeface="Times"/>
                </a:rPr>
                <a:t>O</a:t>
              </a:r>
              <a:r>
                <a:rPr lang="en-NZ" altLang="en-US" sz="2000" b="1" baseline="-25000">
                  <a:solidFill>
                    <a:srgbClr val="008000"/>
                  </a:solidFill>
                  <a:latin typeface="Times"/>
                </a:rPr>
                <a:t>1</a:t>
              </a:r>
              <a:endParaRPr lang="en-US" altLang="en-US" sz="2000" b="1" baseline="-25000">
                <a:solidFill>
                  <a:srgbClr val="008000"/>
                </a:solidFill>
                <a:latin typeface="Times"/>
              </a:endParaRPr>
            </a:p>
          </p:txBody>
        </p:sp>
        <p:cxnSp>
          <p:nvCxnSpPr>
            <p:cNvPr id="18523" name="Straight Connector 76"/>
            <p:cNvCxnSpPr>
              <a:cxnSpLocks noChangeShapeType="1"/>
            </p:cNvCxnSpPr>
            <p:nvPr/>
          </p:nvCxnSpPr>
          <p:spPr bwMode="auto">
            <a:xfrm rot="5400000">
              <a:off x="6197600" y="4984751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4" name="Straight Connector 77"/>
            <p:cNvCxnSpPr>
              <a:cxnSpLocks noChangeShapeType="1"/>
            </p:cNvCxnSpPr>
            <p:nvPr/>
          </p:nvCxnSpPr>
          <p:spPr bwMode="auto">
            <a:xfrm rot="5400000">
              <a:off x="6372225" y="5100638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Connector 78"/>
            <p:cNvCxnSpPr>
              <a:cxnSpLocks noChangeShapeType="1"/>
            </p:cNvCxnSpPr>
            <p:nvPr/>
          </p:nvCxnSpPr>
          <p:spPr bwMode="auto">
            <a:xfrm rot="5400000">
              <a:off x="6517481" y="5206207"/>
              <a:ext cx="131763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Connector 79"/>
            <p:cNvCxnSpPr>
              <a:cxnSpLocks noChangeShapeType="1"/>
            </p:cNvCxnSpPr>
            <p:nvPr/>
          </p:nvCxnSpPr>
          <p:spPr bwMode="auto">
            <a:xfrm rot="5400000">
              <a:off x="6662737" y="5305426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Connector 80"/>
            <p:cNvCxnSpPr>
              <a:cxnSpLocks noChangeShapeType="1"/>
            </p:cNvCxnSpPr>
            <p:nvPr/>
          </p:nvCxnSpPr>
          <p:spPr bwMode="auto">
            <a:xfrm rot="5400000">
              <a:off x="6837362" y="5421313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8" name="Straight Connector 81"/>
            <p:cNvCxnSpPr>
              <a:cxnSpLocks noChangeShapeType="1"/>
            </p:cNvCxnSpPr>
            <p:nvPr/>
          </p:nvCxnSpPr>
          <p:spPr bwMode="auto">
            <a:xfrm rot="5400000">
              <a:off x="6983412" y="5526088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9" name="Straight Connector 82"/>
            <p:cNvCxnSpPr>
              <a:cxnSpLocks noChangeShapeType="1"/>
            </p:cNvCxnSpPr>
            <p:nvPr/>
          </p:nvCxnSpPr>
          <p:spPr bwMode="auto">
            <a:xfrm rot="5400000">
              <a:off x="5702300" y="4641851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0" name="Straight Connector 83"/>
            <p:cNvCxnSpPr>
              <a:cxnSpLocks noChangeShapeType="1"/>
            </p:cNvCxnSpPr>
            <p:nvPr/>
          </p:nvCxnSpPr>
          <p:spPr bwMode="auto">
            <a:xfrm rot="5400000">
              <a:off x="5876925" y="4757738"/>
              <a:ext cx="130175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6022181" y="4863307"/>
              <a:ext cx="131763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317500" y="4992688"/>
            <a:ext cx="12398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8300" y="5487988"/>
            <a:ext cx="12398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71700" y="4992688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65500" y="4992688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97100" y="5500688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90900" y="5500688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6850063" y="2459038"/>
          <a:ext cx="2060574" cy="203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70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104900" y="6011863"/>
            <a:ext cx="7286625" cy="708025"/>
          </a:xfrm>
          <a:prstGeom prst="rect">
            <a:avLst/>
          </a:prstGeom>
          <a:solidFill>
            <a:srgbClr val="CCFF99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Each hidden unit defines its own “decision boundary” and the output from each of these units is fed to the output unit.</a:t>
            </a:r>
          </a:p>
        </p:txBody>
      </p:sp>
      <p:cxnSp>
        <p:nvCxnSpPr>
          <p:cNvPr id="18510" name="Straight Connector 3"/>
          <p:cNvCxnSpPr>
            <a:cxnSpLocks noChangeShapeType="1"/>
          </p:cNvCxnSpPr>
          <p:nvPr/>
        </p:nvCxnSpPr>
        <p:spPr bwMode="auto">
          <a:xfrm>
            <a:off x="5702300" y="4953000"/>
            <a:ext cx="7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1" name="Straight Connector 66"/>
          <p:cNvCxnSpPr>
            <a:cxnSpLocks noChangeShapeType="1"/>
          </p:cNvCxnSpPr>
          <p:nvPr/>
        </p:nvCxnSpPr>
        <p:spPr bwMode="auto">
          <a:xfrm flipV="1">
            <a:off x="6748463" y="5761038"/>
            <a:ext cx="0" cy="1047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5250" y="1222375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18513" name="TextBox 1"/>
          <p:cNvSpPr txBox="1">
            <a:spLocks noChangeArrowheads="1"/>
          </p:cNvSpPr>
          <p:nvPr/>
        </p:nvSpPr>
        <p:spPr bwMode="auto">
          <a:xfrm>
            <a:off x="6902450" y="4705350"/>
            <a:ext cx="1204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 b="1">
                <a:solidFill>
                  <a:srgbClr val="FF0000"/>
                </a:solidFill>
                <a:latin typeface="Times"/>
              </a:rPr>
              <a:t>(x</a:t>
            </a:r>
            <a:r>
              <a:rPr lang="en-NZ" altLang="en-US" sz="1600" b="1" baseline="-25000">
                <a:solidFill>
                  <a:srgbClr val="FF0000"/>
                </a:solidFill>
                <a:latin typeface="Times"/>
              </a:rPr>
              <a:t>1</a:t>
            </a:r>
            <a:r>
              <a:rPr lang="en-NZ" altLang="en-US" sz="1600" b="1">
                <a:solidFill>
                  <a:srgbClr val="FF0000"/>
                </a:solidFill>
                <a:latin typeface="Times"/>
              </a:rPr>
              <a:t>=1, x</a:t>
            </a:r>
            <a:r>
              <a:rPr lang="en-NZ" altLang="en-US" sz="1600" b="1" baseline="-25000">
                <a:solidFill>
                  <a:srgbClr val="FF0000"/>
                </a:solidFill>
                <a:latin typeface="Times"/>
              </a:rPr>
              <a:t>2</a:t>
            </a:r>
            <a:r>
              <a:rPr lang="en-NZ" altLang="en-US" sz="1600" b="1">
                <a:solidFill>
                  <a:srgbClr val="FF0000"/>
                </a:solidFill>
                <a:latin typeface="Times"/>
              </a:rPr>
              <a:t>=1)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4"/>
          <p:cNvSpPr>
            <a:spLocks noChangeArrowheads="1"/>
          </p:cNvSpPr>
          <p:nvPr/>
        </p:nvSpPr>
        <p:spPr bwMode="auto">
          <a:xfrm>
            <a:off x="1238250" y="1390650"/>
            <a:ext cx="3444875" cy="3609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7B634-DFC6-4CBA-9F07-E04478D2054A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002793" y="315322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157723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209218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19470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78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01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79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1948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84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85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86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487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390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524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838325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39065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886200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914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1718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1813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7338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5000625"/>
            <a:ext cx="53086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NZ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HIDDEN UNIT (O</a:t>
            </a:r>
            <a:r>
              <a:rPr lang="en-NZ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NZ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  <a:r>
              <a:rPr lang="en-N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DECISION BOUNDARY</a:t>
            </a:r>
            <a:endParaRPr lang="en-US" sz="18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cxnSp>
        <p:nvCxnSpPr>
          <p:cNvPr id="19499" name="Straight Arrow Connector 60"/>
          <p:cNvCxnSpPr>
            <a:cxnSpLocks noChangeShapeType="1"/>
          </p:cNvCxnSpPr>
          <p:nvPr/>
        </p:nvCxnSpPr>
        <p:spPr bwMode="auto">
          <a:xfrm>
            <a:off x="5762625" y="5921375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4665663" y="48260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1" name="TextBox 65"/>
          <p:cNvSpPr txBox="1">
            <a:spLocks noChangeArrowheads="1"/>
          </p:cNvSpPr>
          <p:nvPr/>
        </p:nvSpPr>
        <p:spPr bwMode="auto">
          <a:xfrm>
            <a:off x="8607425" y="5707063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502" name="TextBox 66"/>
          <p:cNvSpPr txBox="1">
            <a:spLocks noChangeArrowheads="1"/>
          </p:cNvSpPr>
          <p:nvPr/>
        </p:nvSpPr>
        <p:spPr bwMode="auto">
          <a:xfrm>
            <a:off x="5494338" y="3324225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9503" name="TextBox 67"/>
          <p:cNvSpPr txBox="1">
            <a:spLocks noChangeArrowheads="1"/>
          </p:cNvSpPr>
          <p:nvPr/>
        </p:nvSpPr>
        <p:spPr bwMode="auto">
          <a:xfrm>
            <a:off x="5602288" y="57038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9504" name="TextBox 68"/>
          <p:cNvSpPr txBox="1">
            <a:spLocks noChangeArrowheads="1"/>
          </p:cNvSpPr>
          <p:nvPr/>
        </p:nvSpPr>
        <p:spPr bwMode="auto">
          <a:xfrm>
            <a:off x="6640513" y="48688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9505" name="TextBox 69"/>
          <p:cNvSpPr txBox="1">
            <a:spLocks noChangeArrowheads="1"/>
          </p:cNvSpPr>
          <p:nvPr/>
        </p:nvSpPr>
        <p:spPr bwMode="auto">
          <a:xfrm>
            <a:off x="5718175" y="4876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9506" name="TextBox 70"/>
          <p:cNvSpPr txBox="1">
            <a:spLocks noChangeArrowheads="1"/>
          </p:cNvSpPr>
          <p:nvPr/>
        </p:nvSpPr>
        <p:spPr bwMode="auto">
          <a:xfrm>
            <a:off x="6626225" y="57118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9507" name="TextBox 73"/>
          <p:cNvSpPr txBox="1">
            <a:spLocks noChangeArrowheads="1"/>
          </p:cNvSpPr>
          <p:nvPr/>
        </p:nvSpPr>
        <p:spPr bwMode="auto">
          <a:xfrm>
            <a:off x="4745038" y="4460875"/>
            <a:ext cx="477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grpSp>
        <p:nvGrpSpPr>
          <p:cNvPr id="19508" name="Group 56"/>
          <p:cNvGrpSpPr>
            <a:grpSpLocks/>
          </p:cNvGrpSpPr>
          <p:nvPr/>
        </p:nvGrpSpPr>
        <p:grpSpPr bwMode="auto">
          <a:xfrm>
            <a:off x="5000625" y="4884738"/>
            <a:ext cx="2286000" cy="1589087"/>
            <a:chOff x="5406572" y="4448629"/>
            <a:chExt cx="2286001" cy="1589315"/>
          </a:xfrm>
        </p:grpSpPr>
        <p:cxnSp>
          <p:nvCxnSpPr>
            <p:cNvPr id="19543" name="Straight Arrow Connector 64"/>
            <p:cNvCxnSpPr>
              <a:cxnSpLocks noChangeShapeType="1"/>
            </p:cNvCxnSpPr>
            <p:nvPr/>
          </p:nvCxnSpPr>
          <p:spPr bwMode="auto">
            <a:xfrm>
              <a:off x="5406572" y="4448629"/>
              <a:ext cx="2286001" cy="1589315"/>
            </a:xfrm>
            <a:prstGeom prst="straightConnector1">
              <a:avLst/>
            </a:prstGeom>
            <a:noFill/>
            <a:ln w="28575" algn="ctr">
              <a:solidFill>
                <a:srgbClr val="008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4" name="Straight Connector 76"/>
            <p:cNvCxnSpPr>
              <a:cxnSpLocks noChangeShapeType="1"/>
            </p:cNvCxnSpPr>
            <p:nvPr/>
          </p:nvCxnSpPr>
          <p:spPr bwMode="auto">
            <a:xfrm rot="5400000">
              <a:off x="6197600" y="5109028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5" name="Straight Connector 77"/>
            <p:cNvCxnSpPr>
              <a:cxnSpLocks noChangeShapeType="1"/>
            </p:cNvCxnSpPr>
            <p:nvPr/>
          </p:nvCxnSpPr>
          <p:spPr bwMode="auto">
            <a:xfrm rot="5400000">
              <a:off x="6372134" y="522478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6" name="Straight Connector 78"/>
            <p:cNvCxnSpPr>
              <a:cxnSpLocks noChangeShapeType="1"/>
            </p:cNvCxnSpPr>
            <p:nvPr/>
          </p:nvCxnSpPr>
          <p:spPr bwMode="auto">
            <a:xfrm rot="5400000">
              <a:off x="6517640" y="533000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6662420" y="542906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8" name="Straight Connector 80"/>
            <p:cNvCxnSpPr>
              <a:cxnSpLocks noChangeShapeType="1"/>
            </p:cNvCxnSpPr>
            <p:nvPr/>
          </p:nvCxnSpPr>
          <p:spPr bwMode="auto">
            <a:xfrm rot="5400000">
              <a:off x="6836954" y="5544821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6982460" y="565005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5702300" y="476612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1" name="Straight Connector 83"/>
            <p:cNvCxnSpPr>
              <a:cxnSpLocks noChangeShapeType="1"/>
            </p:cNvCxnSpPr>
            <p:nvPr/>
          </p:nvCxnSpPr>
          <p:spPr bwMode="auto">
            <a:xfrm rot="5400000">
              <a:off x="5876834" y="4881881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2" name="Straight Connector 84"/>
            <p:cNvCxnSpPr>
              <a:cxnSpLocks noChangeShapeType="1"/>
            </p:cNvCxnSpPr>
            <p:nvPr/>
          </p:nvCxnSpPr>
          <p:spPr bwMode="auto">
            <a:xfrm rot="5400000">
              <a:off x="6022340" y="498711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57959"/>
              </p:ext>
            </p:extLst>
          </p:nvPr>
        </p:nvGraphicFramePr>
        <p:xfrm>
          <a:off x="7404841" y="3456832"/>
          <a:ext cx="1428009" cy="148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827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NZ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36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0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0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0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36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0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36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0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36"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1</a:t>
                      </a:r>
                      <a:endParaRPr lang="en-US" sz="1200" dirty="0"/>
                    </a:p>
                  </a:txBody>
                  <a:tcPr marL="91420" marR="91420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600575" y="1298575"/>
            <a:ext cx="4267200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defRPr/>
            </a:pPr>
            <a:r>
              <a:rPr lang="en-NZ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 UNIT (O</a:t>
            </a:r>
            <a:r>
              <a:rPr lang="en-NZ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r>
              <a:rPr lang="en-NZ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</a:t>
            </a:r>
          </a:p>
          <a:p>
            <a:pPr marL="742950" indent="-742950" algn="ctr" eaLnBrk="1" hangingPunct="1">
              <a:spcBef>
                <a:spcPct val="20000"/>
              </a:spcBef>
              <a:defRPr/>
            </a:pPr>
            <a:r>
              <a:rPr lang="en-NZ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DECISION BOUNDARY</a:t>
            </a:r>
            <a:endParaRPr 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7500" y="5478463"/>
            <a:ext cx="12398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8300" y="5973763"/>
            <a:ext cx="12398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71700" y="5478463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65500" y="5478463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97100" y="5986463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90900" y="5986463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250" y="1222375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63173"/>
              </p:ext>
            </p:extLst>
          </p:nvPr>
        </p:nvGraphicFramePr>
        <p:xfrm>
          <a:off x="4872037" y="2368549"/>
          <a:ext cx="3995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1892160" imgH="228600" progId="Equation.DSMT4">
                  <p:embed/>
                </p:oleObj>
              </mc:Choice>
              <mc:Fallback>
                <p:oleObj name="Equation" r:id="rId3" imgW="1892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7" y="2368549"/>
                        <a:ext cx="39957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3"/>
          <p:cNvSpPr>
            <a:spLocks noChangeArrowheads="1"/>
          </p:cNvSpPr>
          <p:nvPr/>
        </p:nvSpPr>
        <p:spPr bwMode="auto">
          <a:xfrm>
            <a:off x="1238250" y="1390650"/>
            <a:ext cx="3444875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F0DEF-0E00-42D5-91EB-CD8CED63EC32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002793" y="3153226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56771" y="3157723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5472" y="2092181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20494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3144837" y="4040188"/>
            <a:ext cx="1109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71688" y="2438400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2944813" y="2406650"/>
            <a:ext cx="788988" cy="712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Arrow Connector 22"/>
          <p:cNvCxnSpPr>
            <a:cxnSpLocks noChangeShapeType="1"/>
          </p:cNvCxnSpPr>
          <p:nvPr/>
        </p:nvCxnSpPr>
        <p:spPr bwMode="auto">
          <a:xfrm rot="10800000">
            <a:off x="3835400" y="3319463"/>
            <a:ext cx="32543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Straight Arrow Connector 24"/>
          <p:cNvCxnSpPr>
            <a:cxnSpLocks noChangeShapeType="1"/>
          </p:cNvCxnSpPr>
          <p:nvPr/>
        </p:nvCxnSpPr>
        <p:spPr bwMode="auto">
          <a:xfrm flipV="1">
            <a:off x="1712913" y="3314700"/>
            <a:ext cx="290512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Straight Arrow Connector 26"/>
          <p:cNvCxnSpPr>
            <a:cxnSpLocks noChangeShapeType="1"/>
          </p:cNvCxnSpPr>
          <p:nvPr/>
        </p:nvCxnSpPr>
        <p:spPr bwMode="auto">
          <a:xfrm rot="10800000">
            <a:off x="3024188" y="2254250"/>
            <a:ext cx="347662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TextBox 27"/>
          <p:cNvSpPr txBox="1">
            <a:spLocks noChangeArrowheads="1"/>
          </p:cNvSpPr>
          <p:nvPr/>
        </p:nvSpPr>
        <p:spPr bwMode="auto">
          <a:xfrm>
            <a:off x="3387725" y="223520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502" name="TextBox 28"/>
          <p:cNvSpPr txBox="1">
            <a:spLocks noChangeArrowheads="1"/>
          </p:cNvSpPr>
          <p:nvPr/>
        </p:nvSpPr>
        <p:spPr bwMode="auto">
          <a:xfrm>
            <a:off x="1447800" y="3541713"/>
            <a:ext cx="301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503" name="TextBox 29"/>
          <p:cNvSpPr txBox="1">
            <a:spLocks noChangeArrowheads="1"/>
          </p:cNvSpPr>
          <p:nvPr/>
        </p:nvSpPr>
        <p:spPr bwMode="auto">
          <a:xfrm>
            <a:off x="4098925" y="349885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20504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2739232" y="1945481"/>
            <a:ext cx="292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Arrow Connector 33"/>
          <p:cNvCxnSpPr>
            <a:cxnSpLocks noChangeShapeType="1"/>
          </p:cNvCxnSpPr>
          <p:nvPr/>
        </p:nvCxnSpPr>
        <p:spPr bwMode="auto">
          <a:xfrm flipV="1">
            <a:off x="2166938" y="3433763"/>
            <a:ext cx="1430337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436687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7" name="TextBox 36"/>
          <p:cNvSpPr txBox="1">
            <a:spLocks noChangeArrowheads="1"/>
          </p:cNvSpPr>
          <p:nvPr/>
        </p:nvSpPr>
        <p:spPr bwMode="auto">
          <a:xfrm>
            <a:off x="2308225" y="19050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508" name="TextBox 37"/>
          <p:cNvSpPr txBox="1">
            <a:spLocks noChangeArrowheads="1"/>
          </p:cNvSpPr>
          <p:nvPr/>
        </p:nvSpPr>
        <p:spPr bwMode="auto">
          <a:xfrm>
            <a:off x="1573213" y="2959100"/>
            <a:ext cx="3921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509" name="TextBox 38"/>
          <p:cNvSpPr txBox="1">
            <a:spLocks noChangeArrowheads="1"/>
          </p:cNvSpPr>
          <p:nvPr/>
        </p:nvSpPr>
        <p:spPr bwMode="auto">
          <a:xfrm>
            <a:off x="3794125" y="2959100"/>
            <a:ext cx="392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510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34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0511" name="TextBox 40"/>
          <p:cNvSpPr txBox="1">
            <a:spLocks noChangeArrowheads="1"/>
          </p:cNvSpPr>
          <p:nvPr/>
        </p:nvSpPr>
        <p:spPr bwMode="auto">
          <a:xfrm>
            <a:off x="3535363" y="4483100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2125" y="2390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0425" y="25241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7525" y="1838325"/>
            <a:ext cx="6111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5575" y="139065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2100" y="3886200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5700" y="391477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8250" y="3171825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175" y="31813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5050" y="373380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0850" y="3790950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6075" y="5319713"/>
            <a:ext cx="12398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00" y="5727700"/>
            <a:ext cx="12398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00275" y="5319713"/>
            <a:ext cx="1017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94075" y="5319713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71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0900" y="574040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cxnSp>
        <p:nvCxnSpPr>
          <p:cNvPr id="20528" name="Straight Arrow Connector 60"/>
          <p:cNvCxnSpPr>
            <a:cxnSpLocks noChangeShapeType="1"/>
          </p:cNvCxnSpPr>
          <p:nvPr/>
        </p:nvCxnSpPr>
        <p:spPr bwMode="auto">
          <a:xfrm>
            <a:off x="5762625" y="5921375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4665663" y="48260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TextBox 65"/>
          <p:cNvSpPr txBox="1">
            <a:spLocks noChangeArrowheads="1"/>
          </p:cNvSpPr>
          <p:nvPr/>
        </p:nvSpPr>
        <p:spPr bwMode="auto">
          <a:xfrm>
            <a:off x="8607425" y="5707063"/>
            <a:ext cx="477838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31" name="TextBox 66"/>
          <p:cNvSpPr txBox="1">
            <a:spLocks noChangeArrowheads="1"/>
          </p:cNvSpPr>
          <p:nvPr/>
        </p:nvSpPr>
        <p:spPr bwMode="auto">
          <a:xfrm>
            <a:off x="5384800" y="3324225"/>
            <a:ext cx="560388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6138863" y="1828800"/>
          <a:ext cx="2684460" cy="203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70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570" name="Group 95"/>
          <p:cNvGrpSpPr>
            <a:grpSpLocks/>
          </p:cNvGrpSpPr>
          <p:nvPr/>
        </p:nvGrpSpPr>
        <p:grpSpPr bwMode="auto">
          <a:xfrm rot="-4337265">
            <a:off x="4912519" y="4466431"/>
            <a:ext cx="2286000" cy="1589088"/>
            <a:chOff x="5406572" y="4448629"/>
            <a:chExt cx="2286001" cy="15893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20579" name="Straight Arrow Connector 96"/>
            <p:cNvCxnSpPr>
              <a:cxnSpLocks noChangeShapeType="1"/>
            </p:cNvCxnSpPr>
            <p:nvPr/>
          </p:nvCxnSpPr>
          <p:spPr bwMode="auto">
            <a:xfrm>
              <a:off x="5406572" y="4448629"/>
              <a:ext cx="2286001" cy="1589315"/>
            </a:xfrm>
            <a:prstGeom prst="straightConnector1">
              <a:avLst/>
            </a:prstGeom>
            <a:noFill/>
            <a:ln w="28575" algn="ctr">
              <a:solidFill>
                <a:srgbClr val="008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0" name="Straight Connector 97"/>
            <p:cNvCxnSpPr>
              <a:cxnSpLocks noChangeShapeType="1"/>
            </p:cNvCxnSpPr>
            <p:nvPr/>
          </p:nvCxnSpPr>
          <p:spPr bwMode="auto">
            <a:xfrm rot="5400000">
              <a:off x="6197600" y="5109028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1" name="Straight Connector 98"/>
            <p:cNvCxnSpPr>
              <a:cxnSpLocks noChangeShapeType="1"/>
            </p:cNvCxnSpPr>
            <p:nvPr/>
          </p:nvCxnSpPr>
          <p:spPr bwMode="auto">
            <a:xfrm rot="5400000">
              <a:off x="6372134" y="522478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2" name="Straight Connector 99"/>
            <p:cNvCxnSpPr>
              <a:cxnSpLocks noChangeShapeType="1"/>
            </p:cNvCxnSpPr>
            <p:nvPr/>
          </p:nvCxnSpPr>
          <p:spPr bwMode="auto">
            <a:xfrm rot="5400000">
              <a:off x="6517640" y="533000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" name="Straight Connector 100"/>
            <p:cNvCxnSpPr>
              <a:cxnSpLocks noChangeShapeType="1"/>
            </p:cNvCxnSpPr>
            <p:nvPr/>
          </p:nvCxnSpPr>
          <p:spPr bwMode="auto">
            <a:xfrm rot="5400000">
              <a:off x="6662420" y="542906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" name="Straight Connector 101"/>
            <p:cNvCxnSpPr>
              <a:cxnSpLocks noChangeShapeType="1"/>
            </p:cNvCxnSpPr>
            <p:nvPr/>
          </p:nvCxnSpPr>
          <p:spPr bwMode="auto">
            <a:xfrm rot="5400000">
              <a:off x="6836954" y="5544821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5" name="Straight Connector 102"/>
            <p:cNvCxnSpPr>
              <a:cxnSpLocks noChangeShapeType="1"/>
            </p:cNvCxnSpPr>
            <p:nvPr/>
          </p:nvCxnSpPr>
          <p:spPr bwMode="auto">
            <a:xfrm rot="5400000">
              <a:off x="6982460" y="565005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6" name="Straight Connector 103"/>
            <p:cNvCxnSpPr>
              <a:cxnSpLocks noChangeShapeType="1"/>
            </p:cNvCxnSpPr>
            <p:nvPr/>
          </p:nvCxnSpPr>
          <p:spPr bwMode="auto">
            <a:xfrm rot="5400000">
              <a:off x="5702300" y="476612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7" name="Straight Connector 104"/>
            <p:cNvCxnSpPr>
              <a:cxnSpLocks noChangeShapeType="1"/>
            </p:cNvCxnSpPr>
            <p:nvPr/>
          </p:nvCxnSpPr>
          <p:spPr bwMode="auto">
            <a:xfrm rot="5400000">
              <a:off x="5876834" y="4881881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8" name="Straight Connector 105"/>
            <p:cNvCxnSpPr>
              <a:cxnSpLocks noChangeShapeType="1"/>
            </p:cNvCxnSpPr>
            <p:nvPr/>
          </p:nvCxnSpPr>
          <p:spPr bwMode="auto">
            <a:xfrm rot="5400000">
              <a:off x="6022340" y="498711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571" name="TextBox 106"/>
          <p:cNvSpPr txBox="1">
            <a:spLocks noChangeArrowheads="1"/>
          </p:cNvSpPr>
          <p:nvPr/>
        </p:nvSpPr>
        <p:spPr bwMode="auto">
          <a:xfrm>
            <a:off x="5602288" y="57038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20572" name="TextBox 107"/>
          <p:cNvSpPr txBox="1">
            <a:spLocks noChangeArrowheads="1"/>
          </p:cNvSpPr>
          <p:nvPr/>
        </p:nvSpPr>
        <p:spPr bwMode="auto">
          <a:xfrm>
            <a:off x="6640513" y="48688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20573" name="TextBox 108"/>
          <p:cNvSpPr txBox="1">
            <a:spLocks noChangeArrowheads="1"/>
          </p:cNvSpPr>
          <p:nvPr/>
        </p:nvSpPr>
        <p:spPr bwMode="auto">
          <a:xfrm>
            <a:off x="5718175" y="4876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 bwMode="auto">
          <a:xfrm>
            <a:off x="6237288" y="1389063"/>
            <a:ext cx="241300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b="1" kern="0" dirty="0">
                <a:latin typeface="+mn-lt"/>
              </a:rPr>
              <a:t>XOR PROBLEM</a:t>
            </a:r>
            <a:endParaRPr 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6238" y="6111875"/>
            <a:ext cx="1190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5038" y="6124575"/>
            <a:ext cx="10779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-1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98838" y="6124575"/>
            <a:ext cx="992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250" y="1222375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05663" y="1790700"/>
            <a:ext cx="1641475" cy="2095500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323035" y="2135976"/>
            <a:ext cx="6609646" cy="1919832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Multi-layer </a:t>
            </a:r>
            <a:r>
              <a:rPr lang="en-US" sz="4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Perceptron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4"/>
          <p:cNvSpPr>
            <a:spLocks noChangeArrowheads="1"/>
          </p:cNvSpPr>
          <p:nvPr/>
        </p:nvSpPr>
        <p:spPr bwMode="auto">
          <a:xfrm>
            <a:off x="49213" y="1382713"/>
            <a:ext cx="3587750" cy="3648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3F00FC-1F58-4B29-9D9D-2DFE77ED42D1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57424" y="3141660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11402" y="3146157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00103" y="2080615"/>
            <a:ext cx="278505" cy="323708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21518" name="Straight Arrow Connector 8"/>
          <p:cNvCxnSpPr>
            <a:cxnSpLocks noChangeShapeType="1"/>
          </p:cNvCxnSpPr>
          <p:nvPr/>
        </p:nvCxnSpPr>
        <p:spPr bwMode="auto">
          <a:xfrm rot="16200000" flipV="1">
            <a:off x="541338" y="4021138"/>
            <a:ext cx="1111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099470" y="4028281"/>
            <a:ext cx="1109662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1027113" y="2427288"/>
            <a:ext cx="784225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Arrow Connector 20"/>
          <p:cNvCxnSpPr>
            <a:cxnSpLocks noChangeShapeType="1"/>
          </p:cNvCxnSpPr>
          <p:nvPr/>
        </p:nvCxnSpPr>
        <p:spPr bwMode="auto">
          <a:xfrm rot="16200000" flipV="1">
            <a:off x="1899444" y="2396332"/>
            <a:ext cx="788987" cy="711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Arrow Connector 22"/>
          <p:cNvCxnSpPr>
            <a:cxnSpLocks noChangeShapeType="1"/>
          </p:cNvCxnSpPr>
          <p:nvPr/>
        </p:nvCxnSpPr>
        <p:spPr bwMode="auto">
          <a:xfrm rot="10800000">
            <a:off x="2789238" y="3308350"/>
            <a:ext cx="327025" cy="239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Arrow Connector 24"/>
          <p:cNvCxnSpPr>
            <a:cxnSpLocks noChangeShapeType="1"/>
          </p:cNvCxnSpPr>
          <p:nvPr/>
        </p:nvCxnSpPr>
        <p:spPr bwMode="auto">
          <a:xfrm flipV="1">
            <a:off x="668338" y="3303588"/>
            <a:ext cx="288925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Straight Arrow Connector 26"/>
          <p:cNvCxnSpPr>
            <a:cxnSpLocks noChangeShapeType="1"/>
          </p:cNvCxnSpPr>
          <p:nvPr/>
        </p:nvCxnSpPr>
        <p:spPr bwMode="auto">
          <a:xfrm rot="10800000">
            <a:off x="1979613" y="2243138"/>
            <a:ext cx="346075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TextBox 27"/>
          <p:cNvSpPr txBox="1">
            <a:spLocks noChangeArrowheads="1"/>
          </p:cNvSpPr>
          <p:nvPr/>
        </p:nvSpPr>
        <p:spPr bwMode="auto">
          <a:xfrm>
            <a:off x="2341563" y="2224088"/>
            <a:ext cx="301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26" name="TextBox 28"/>
          <p:cNvSpPr txBox="1">
            <a:spLocks noChangeArrowheads="1"/>
          </p:cNvSpPr>
          <p:nvPr/>
        </p:nvSpPr>
        <p:spPr bwMode="auto">
          <a:xfrm>
            <a:off x="401638" y="3530600"/>
            <a:ext cx="301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27" name="TextBox 29"/>
          <p:cNvSpPr txBox="1">
            <a:spLocks noChangeArrowheads="1"/>
          </p:cNvSpPr>
          <p:nvPr/>
        </p:nvSpPr>
        <p:spPr bwMode="auto">
          <a:xfrm>
            <a:off x="3052763" y="3487738"/>
            <a:ext cx="301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chemeClr val="tx1"/>
                </a:solidFill>
                <a:latin typeface="Times"/>
              </a:rPr>
              <a:t>-1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21528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1693863" y="1935163"/>
            <a:ext cx="2921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Straight Arrow Connector 33"/>
          <p:cNvCxnSpPr>
            <a:cxnSpLocks noChangeShapeType="1"/>
          </p:cNvCxnSpPr>
          <p:nvPr/>
        </p:nvCxnSpPr>
        <p:spPr bwMode="auto">
          <a:xfrm flipV="1">
            <a:off x="1122363" y="3422650"/>
            <a:ext cx="1428750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Straight Arrow Connector 35"/>
          <p:cNvCxnSpPr>
            <a:cxnSpLocks noChangeShapeType="1"/>
          </p:cNvCxnSpPr>
          <p:nvPr/>
        </p:nvCxnSpPr>
        <p:spPr bwMode="auto">
          <a:xfrm rot="10800000">
            <a:off x="1195388" y="3417888"/>
            <a:ext cx="1435100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TextBox 36"/>
          <p:cNvSpPr txBox="1">
            <a:spLocks noChangeArrowheads="1"/>
          </p:cNvSpPr>
          <p:nvPr/>
        </p:nvSpPr>
        <p:spPr bwMode="auto">
          <a:xfrm>
            <a:off x="1262063" y="1893888"/>
            <a:ext cx="393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3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32" name="TextBox 37"/>
          <p:cNvSpPr txBox="1">
            <a:spLocks noChangeArrowheads="1"/>
          </p:cNvSpPr>
          <p:nvPr/>
        </p:nvSpPr>
        <p:spPr bwMode="auto">
          <a:xfrm>
            <a:off x="528638" y="2947988"/>
            <a:ext cx="390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33" name="TextBox 38"/>
          <p:cNvSpPr txBox="1">
            <a:spLocks noChangeArrowheads="1"/>
          </p:cNvSpPr>
          <p:nvPr/>
        </p:nvSpPr>
        <p:spPr bwMode="auto">
          <a:xfrm>
            <a:off x="2747963" y="2947988"/>
            <a:ext cx="393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O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34" name="TextBox 39"/>
          <p:cNvSpPr txBox="1">
            <a:spLocks noChangeArrowheads="1"/>
          </p:cNvSpPr>
          <p:nvPr/>
        </p:nvSpPr>
        <p:spPr bwMode="auto">
          <a:xfrm>
            <a:off x="903288" y="4481513"/>
            <a:ext cx="333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1535" name="TextBox 40"/>
          <p:cNvSpPr txBox="1">
            <a:spLocks noChangeArrowheads="1"/>
          </p:cNvSpPr>
          <p:nvPr/>
        </p:nvSpPr>
        <p:spPr bwMode="auto">
          <a:xfrm>
            <a:off x="2490788" y="4471988"/>
            <a:ext cx="333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963" y="2379663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4263" y="2513013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1363" y="1827213"/>
            <a:ext cx="611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9413" y="1379538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5938" y="3875088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9538" y="3903663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088" y="3160713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21013" y="3170238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58888" y="3722688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4688" y="3779838"/>
            <a:ext cx="615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8663" y="1468438"/>
            <a:ext cx="790575" cy="27781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01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3/2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60725" y="1876425"/>
            <a:ext cx="792163" cy="277813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02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22750" y="1436688"/>
            <a:ext cx="665163" cy="27781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11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40325" y="1450975"/>
            <a:ext cx="669925" cy="277813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12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19575" y="1857375"/>
            <a:ext cx="669925" cy="277813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21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37150" y="1873250"/>
            <a:ext cx="669925" cy="27622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22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cxnSp>
        <p:nvCxnSpPr>
          <p:cNvPr id="21552" name="Straight Arrow Connector 60"/>
          <p:cNvCxnSpPr>
            <a:cxnSpLocks noChangeShapeType="1"/>
          </p:cNvCxnSpPr>
          <p:nvPr/>
        </p:nvCxnSpPr>
        <p:spPr bwMode="auto">
          <a:xfrm>
            <a:off x="5762625" y="5921375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4665663" y="48260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TextBox 65"/>
          <p:cNvSpPr txBox="1">
            <a:spLocks noChangeArrowheads="1"/>
          </p:cNvSpPr>
          <p:nvPr/>
        </p:nvSpPr>
        <p:spPr bwMode="auto">
          <a:xfrm>
            <a:off x="8607425" y="5707063"/>
            <a:ext cx="477838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55" name="TextBox 66"/>
          <p:cNvSpPr txBox="1">
            <a:spLocks noChangeArrowheads="1"/>
          </p:cNvSpPr>
          <p:nvPr/>
        </p:nvSpPr>
        <p:spPr bwMode="auto">
          <a:xfrm>
            <a:off x="5384800" y="3324225"/>
            <a:ext cx="560388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6138863" y="1828800"/>
          <a:ext cx="2684460" cy="203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70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NZ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17" marR="91417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594" name="Group 95"/>
          <p:cNvGrpSpPr>
            <a:grpSpLocks/>
          </p:cNvGrpSpPr>
          <p:nvPr/>
        </p:nvGrpSpPr>
        <p:grpSpPr bwMode="auto">
          <a:xfrm rot="17262735">
            <a:off x="5127971" y="4333304"/>
            <a:ext cx="2286000" cy="1589088"/>
            <a:chOff x="5406572" y="4448629"/>
            <a:chExt cx="2286001" cy="15893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21604" name="Straight Arrow Connector 96"/>
            <p:cNvCxnSpPr>
              <a:cxnSpLocks noChangeShapeType="1"/>
            </p:cNvCxnSpPr>
            <p:nvPr/>
          </p:nvCxnSpPr>
          <p:spPr bwMode="auto">
            <a:xfrm>
              <a:off x="5406572" y="4448629"/>
              <a:ext cx="2286001" cy="1589315"/>
            </a:xfrm>
            <a:prstGeom prst="straightConnector1">
              <a:avLst/>
            </a:prstGeom>
            <a:noFill/>
            <a:ln w="28575" algn="ctr">
              <a:solidFill>
                <a:srgbClr val="008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05" name="Straight Connector 97"/>
            <p:cNvCxnSpPr>
              <a:cxnSpLocks noChangeShapeType="1"/>
            </p:cNvCxnSpPr>
            <p:nvPr/>
          </p:nvCxnSpPr>
          <p:spPr bwMode="auto">
            <a:xfrm rot="5400000">
              <a:off x="6197600" y="5109028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06" name="Straight Connector 98"/>
            <p:cNvCxnSpPr>
              <a:cxnSpLocks noChangeShapeType="1"/>
            </p:cNvCxnSpPr>
            <p:nvPr/>
          </p:nvCxnSpPr>
          <p:spPr bwMode="auto">
            <a:xfrm rot="5400000">
              <a:off x="6372134" y="522478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07" name="Straight Connector 99"/>
            <p:cNvCxnSpPr>
              <a:cxnSpLocks noChangeShapeType="1"/>
            </p:cNvCxnSpPr>
            <p:nvPr/>
          </p:nvCxnSpPr>
          <p:spPr bwMode="auto">
            <a:xfrm rot="5400000">
              <a:off x="6517640" y="533000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08" name="Straight Connector 100"/>
            <p:cNvCxnSpPr>
              <a:cxnSpLocks noChangeShapeType="1"/>
            </p:cNvCxnSpPr>
            <p:nvPr/>
          </p:nvCxnSpPr>
          <p:spPr bwMode="auto">
            <a:xfrm rot="5400000">
              <a:off x="6662420" y="542906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09" name="Straight Connector 101"/>
            <p:cNvCxnSpPr>
              <a:cxnSpLocks noChangeShapeType="1"/>
            </p:cNvCxnSpPr>
            <p:nvPr/>
          </p:nvCxnSpPr>
          <p:spPr bwMode="auto">
            <a:xfrm rot="5400000">
              <a:off x="6836954" y="5544821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10" name="Straight Connector 102"/>
            <p:cNvCxnSpPr>
              <a:cxnSpLocks noChangeShapeType="1"/>
            </p:cNvCxnSpPr>
            <p:nvPr/>
          </p:nvCxnSpPr>
          <p:spPr bwMode="auto">
            <a:xfrm rot="5400000">
              <a:off x="6982460" y="565005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11" name="Straight Connector 103"/>
            <p:cNvCxnSpPr>
              <a:cxnSpLocks noChangeShapeType="1"/>
            </p:cNvCxnSpPr>
            <p:nvPr/>
          </p:nvCxnSpPr>
          <p:spPr bwMode="auto">
            <a:xfrm rot="5400000">
              <a:off x="5702300" y="4766129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12" name="Straight Connector 104"/>
            <p:cNvCxnSpPr>
              <a:cxnSpLocks noChangeShapeType="1"/>
            </p:cNvCxnSpPr>
            <p:nvPr/>
          </p:nvCxnSpPr>
          <p:spPr bwMode="auto">
            <a:xfrm rot="5400000">
              <a:off x="5876834" y="4881881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13" name="Straight Connector 105"/>
            <p:cNvCxnSpPr>
              <a:cxnSpLocks noChangeShapeType="1"/>
            </p:cNvCxnSpPr>
            <p:nvPr/>
          </p:nvCxnSpPr>
          <p:spPr bwMode="auto">
            <a:xfrm rot="5400000">
              <a:off x="6022340" y="4987110"/>
              <a:ext cx="130629" cy="101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95" name="TextBox 106"/>
          <p:cNvSpPr txBox="1">
            <a:spLocks noChangeArrowheads="1"/>
          </p:cNvSpPr>
          <p:nvPr/>
        </p:nvSpPr>
        <p:spPr bwMode="auto">
          <a:xfrm>
            <a:off x="5602288" y="57038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21596" name="TextBox 107"/>
          <p:cNvSpPr txBox="1">
            <a:spLocks noChangeArrowheads="1"/>
          </p:cNvSpPr>
          <p:nvPr/>
        </p:nvSpPr>
        <p:spPr bwMode="auto">
          <a:xfrm>
            <a:off x="6640513" y="48688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21597" name="TextBox 108"/>
          <p:cNvSpPr txBox="1">
            <a:spLocks noChangeArrowheads="1"/>
          </p:cNvSpPr>
          <p:nvPr/>
        </p:nvSpPr>
        <p:spPr bwMode="auto">
          <a:xfrm>
            <a:off x="5718175" y="4876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 bwMode="auto">
          <a:xfrm>
            <a:off x="6237288" y="1389063"/>
            <a:ext cx="241300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b="1" kern="0" dirty="0">
                <a:latin typeface="+mn-lt"/>
              </a:rPr>
              <a:t>XOR PROBLEM</a:t>
            </a:r>
            <a:endParaRPr 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68663" y="2262188"/>
            <a:ext cx="790575" cy="27622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03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1/2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25925" y="2243138"/>
            <a:ext cx="722313" cy="27622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13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-1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43500" y="2257425"/>
            <a:ext cx="669925" cy="27622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W</a:t>
            </a:r>
            <a:r>
              <a:rPr lang="en-NZ" sz="1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23 </a:t>
            </a:r>
            <a:r>
              <a:rPr lang="en-NZ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= 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13" y="5145088"/>
            <a:ext cx="4899025" cy="120015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sz="1800" dirty="0">
                <a:latin typeface="+mj-lt"/>
              </a:rPr>
              <a:t>The problem has been mapped into a linearly separable problem in the space of the outputs of the hidden units.  We can now find a linear separator that solves the XOR problem.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5250" y="1222375"/>
            <a:ext cx="1152525" cy="400050"/>
          </a:xfrm>
          <a:prstGeom prst="rect">
            <a:avLst/>
          </a:prstGeom>
          <a:solidFill>
            <a:srgbClr val="0099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205663" y="1790700"/>
            <a:ext cx="1641475" cy="2095500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9C5B9-09D1-4183-84CA-AF23C1C76804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Multilayer Layer </a:t>
            </a:r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7213" y="1470025"/>
            <a:ext cx="7889875" cy="7064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Any set of training points can be separated by a three-layer perceptron network (with sufficiently many units).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7213" y="2449513"/>
            <a:ext cx="7889875" cy="7080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“Almost any” set of points are separable by a two-layer perceptron network (with lots of units).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7213" y="3429000"/>
            <a:ext cx="7889875" cy="4000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But no efficient learning rule is known.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213" y="4103688"/>
            <a:ext cx="7889875" cy="4000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Could we use gradient ascent/descent?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7213" y="4725988"/>
            <a:ext cx="7889875" cy="7080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Threshold function  is not smooth.</a:t>
            </a:r>
          </a:p>
          <a:p>
            <a:pPr>
              <a:defRPr/>
            </a:pPr>
            <a:r>
              <a:rPr lang="en-NZ" dirty="0">
                <a:latin typeface="+mj-lt"/>
              </a:rPr>
              <a:t>We need a smooth function in lieu of the threshold function.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7213" y="5586413"/>
            <a:ext cx="7889875" cy="7080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dirty="0">
                <a:latin typeface="+mj-lt"/>
              </a:rPr>
              <a:t>We need a smooth output (as a function of changes in the network weights) in order for us to use gradient descent.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5CA750-A883-4E12-BA59-BA69829A209A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1A65E-C120-4298-9A67-CE89386E5676}"/>
              </a:ext>
            </a:extLst>
          </p:cNvPr>
          <p:cNvSpPr txBox="1"/>
          <p:nvPr/>
        </p:nvSpPr>
        <p:spPr>
          <a:xfrm>
            <a:off x="324932" y="2551814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What is the role of a perceptron unit?</a:t>
            </a:r>
            <a:endParaRPr lang="en-NZ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3E031-063B-462F-A01B-B9DEF5797B52}"/>
              </a:ext>
            </a:extLst>
          </p:cNvPr>
          <p:cNvSpPr txBox="1"/>
          <p:nvPr/>
        </p:nvSpPr>
        <p:spPr>
          <a:xfrm>
            <a:off x="324932" y="3200400"/>
            <a:ext cx="643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What is the advantage of organising them into layers?</a:t>
            </a:r>
            <a:endParaRPr lang="en-NZ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0181AD-97B6-4033-83AD-86B31958DC37}"/>
              </a:ext>
            </a:extLst>
          </p:cNvPr>
          <p:cNvSpPr txBox="1"/>
          <p:nvPr/>
        </p:nvSpPr>
        <p:spPr>
          <a:xfrm>
            <a:off x="324931" y="3865514"/>
            <a:ext cx="862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What can we achieve if we construct a deep network of perceptron units?</a:t>
            </a:r>
            <a:endParaRPr lang="en-NZ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AE8E4A-AA9A-4E93-B472-F142F0221A32}"/>
              </a:ext>
            </a:extLst>
          </p:cNvPr>
          <p:cNvSpPr txBox="1"/>
          <p:nvPr/>
        </p:nvSpPr>
        <p:spPr>
          <a:xfrm>
            <a:off x="324932" y="4514100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How to train a network of </a:t>
            </a:r>
            <a:r>
              <a:rPr lang="en-GB" dirty="0" err="1">
                <a:latin typeface="+mj-lt"/>
              </a:rPr>
              <a:t>perceptrons</a:t>
            </a:r>
            <a:r>
              <a:rPr lang="en-GB" dirty="0">
                <a:latin typeface="+mj-lt"/>
              </a:rPr>
              <a:t>?</a:t>
            </a:r>
            <a:endParaRPr lang="en-NZ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8A952-D4C5-453A-8420-09814CF8F90C}"/>
              </a:ext>
            </a:extLst>
          </p:cNvPr>
          <p:cNvSpPr/>
          <p:nvPr/>
        </p:nvSpPr>
        <p:spPr>
          <a:xfrm>
            <a:off x="162036" y="1345002"/>
            <a:ext cx="879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In order to understand the modern deep learning systems of today, we need to take a step back and learn </a:t>
            </a:r>
            <a:r>
              <a:rPr lang="en-GB" dirty="0" err="1">
                <a:latin typeface="+mj-lt"/>
              </a:rPr>
              <a:t>Perceptrons</a:t>
            </a:r>
            <a:r>
              <a:rPr lang="en-GB" dirty="0">
                <a:latin typeface="+mj-lt"/>
              </a:rPr>
              <a:t> first.</a:t>
            </a: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09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ChangeArrowheads="1"/>
          </p:cNvSpPr>
          <p:nvPr/>
        </p:nvSpPr>
        <p:spPr bwMode="auto">
          <a:xfrm>
            <a:off x="360363" y="2046288"/>
            <a:ext cx="3965575" cy="3600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5CA750-A883-4E12-BA59-BA69829A209A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 Perceptron Unit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947863" y="3152775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  <p:cxnSp>
        <p:nvCxnSpPr>
          <p:cNvPr id="5128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1852613" y="2863850"/>
            <a:ext cx="569912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200150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1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rgbClr val="000000"/>
                </a:solidFill>
                <a:latin typeface="Times"/>
              </a:rPr>
              <a:t>1</a:t>
            </a:r>
            <a:endParaRPr lang="en-US" altLang="en-US" sz="2000" b="1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5132" name="TextBox 40"/>
          <p:cNvSpPr txBox="1">
            <a:spLocks noChangeArrowheads="1"/>
          </p:cNvSpPr>
          <p:nvPr/>
        </p:nvSpPr>
        <p:spPr bwMode="auto">
          <a:xfrm>
            <a:off x="3405188" y="435292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rgbClr val="000000"/>
                </a:solidFill>
                <a:latin typeface="Times"/>
              </a:rPr>
              <a:t>2</a:t>
            </a:r>
            <a:endParaRPr lang="en-US" altLang="en-US" sz="2000" b="1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5133" name="TextBox 43"/>
          <p:cNvSpPr txBox="1">
            <a:spLocks noChangeArrowheads="1"/>
          </p:cNvSpPr>
          <p:nvPr/>
        </p:nvSpPr>
        <p:spPr bwMode="auto">
          <a:xfrm>
            <a:off x="3121025" y="3846513"/>
            <a:ext cx="39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...</a:t>
            </a:r>
            <a:endParaRPr lang="en-US" altLang="en-US" sz="2000">
              <a:solidFill>
                <a:srgbClr val="000000"/>
              </a:solidFill>
              <a:latin typeface="Times"/>
            </a:endParaRPr>
          </a:p>
        </p:txBody>
      </p:sp>
      <p:cxnSp>
        <p:nvCxnSpPr>
          <p:cNvPr id="5134" name="Straight Arrow Connector 44"/>
          <p:cNvCxnSpPr>
            <a:cxnSpLocks noChangeShapeType="1"/>
          </p:cNvCxnSpPr>
          <p:nvPr/>
        </p:nvCxnSpPr>
        <p:spPr bwMode="auto">
          <a:xfrm rot="10800000">
            <a:off x="2281238" y="3314700"/>
            <a:ext cx="1638300" cy="808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TextBox 48"/>
          <p:cNvSpPr txBox="1">
            <a:spLocks noChangeArrowheads="1"/>
          </p:cNvSpPr>
          <p:nvPr/>
        </p:nvSpPr>
        <p:spPr bwMode="auto">
          <a:xfrm>
            <a:off x="3921125" y="4040188"/>
            <a:ext cx="40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rgbClr val="000000"/>
                </a:solidFill>
                <a:latin typeface="Times"/>
              </a:rPr>
              <a:t>n</a:t>
            </a:r>
            <a:endParaRPr lang="en-US" altLang="en-US" sz="2000" b="1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4375" y="21621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sp>
        <p:nvSpPr>
          <p:cNvPr id="5137" name="TextBox 20"/>
          <p:cNvSpPr txBox="1">
            <a:spLocks noChangeArrowheads="1"/>
          </p:cNvSpPr>
          <p:nvPr/>
        </p:nvSpPr>
        <p:spPr bwMode="auto">
          <a:xfrm>
            <a:off x="1622425" y="3922713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1</a:t>
            </a:r>
          </a:p>
        </p:txBody>
      </p:sp>
      <p:sp>
        <p:nvSpPr>
          <p:cNvPr id="5138" name="TextBox 21"/>
          <p:cNvSpPr txBox="1">
            <a:spLocks noChangeArrowheads="1"/>
          </p:cNvSpPr>
          <p:nvPr/>
        </p:nvSpPr>
        <p:spPr bwMode="auto">
          <a:xfrm>
            <a:off x="2551113" y="3846513"/>
            <a:ext cx="52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2</a:t>
            </a:r>
          </a:p>
        </p:txBody>
      </p:sp>
      <p:sp>
        <p:nvSpPr>
          <p:cNvPr id="5139" name="TextBox 22"/>
          <p:cNvSpPr txBox="1">
            <a:spLocks noChangeArrowheads="1"/>
          </p:cNvSpPr>
          <p:nvPr/>
        </p:nvSpPr>
        <p:spPr bwMode="auto">
          <a:xfrm>
            <a:off x="3228975" y="3429000"/>
            <a:ext cx="53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n</a:t>
            </a:r>
          </a:p>
        </p:txBody>
      </p:sp>
      <p:sp>
        <p:nvSpPr>
          <p:cNvPr id="5140" name="TextBox 2"/>
          <p:cNvSpPr txBox="1">
            <a:spLocks noChangeArrowheads="1"/>
          </p:cNvSpPr>
          <p:nvPr/>
        </p:nvSpPr>
        <p:spPr bwMode="auto">
          <a:xfrm>
            <a:off x="1504950" y="196215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FF"/>
                </a:solidFill>
                <a:latin typeface="Times"/>
              </a:rPr>
              <a:t>output</a:t>
            </a:r>
          </a:p>
        </p:txBody>
      </p:sp>
      <p:sp>
        <p:nvSpPr>
          <p:cNvPr id="5141" name="TextBox 24"/>
          <p:cNvSpPr txBox="1">
            <a:spLocks noChangeArrowheads="1"/>
          </p:cNvSpPr>
          <p:nvPr/>
        </p:nvSpPr>
        <p:spPr bwMode="auto">
          <a:xfrm>
            <a:off x="1714500" y="5010150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FF"/>
                </a:solidFill>
                <a:latin typeface="Times"/>
              </a:rPr>
              <a:t>inputs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0850" y="3051175"/>
            <a:ext cx="1263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100">
                <a:solidFill>
                  <a:srgbClr val="FF0000"/>
                </a:solidFill>
                <a:latin typeface="Times"/>
              </a:rPr>
              <a:t>Arbitrary threshold</a:t>
            </a:r>
          </a:p>
        </p:txBody>
      </p:sp>
      <p:sp>
        <p:nvSpPr>
          <p:cNvPr id="5143" name="TextBox 6"/>
          <p:cNvSpPr txBox="1">
            <a:spLocks noChangeArrowheads="1"/>
          </p:cNvSpPr>
          <p:nvPr/>
        </p:nvSpPr>
        <p:spPr bwMode="auto">
          <a:xfrm>
            <a:off x="4625975" y="1566863"/>
            <a:ext cx="3956050" cy="16319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dirty="0">
                <a:solidFill>
                  <a:srgbClr val="000000"/>
                </a:solidFill>
              </a:rPr>
              <a:t>A perceptron unit basically compares a weighted combination of its inputs against a </a:t>
            </a: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n-NZ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>
                <a:solidFill>
                  <a:srgbClr val="000000"/>
                </a:solidFill>
              </a:rPr>
              <a:t>value and then outputs a </a:t>
            </a: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NZ" dirty="0">
                <a:solidFill>
                  <a:srgbClr val="000000"/>
                </a:solidFill>
              </a:rPr>
              <a:t> if the weighted inputs exceed the threshold.</a:t>
            </a:r>
          </a:p>
        </p:txBody>
      </p:sp>
      <p:sp>
        <p:nvSpPr>
          <p:cNvPr id="5144" name="Freeform 9"/>
          <p:cNvSpPr>
            <a:spLocks/>
          </p:cNvSpPr>
          <p:nvPr/>
        </p:nvSpPr>
        <p:spPr bwMode="auto">
          <a:xfrm>
            <a:off x="2025650" y="3248025"/>
            <a:ext cx="171450" cy="127000"/>
          </a:xfrm>
          <a:custGeom>
            <a:avLst/>
            <a:gdLst>
              <a:gd name="T0" fmla="*/ 171450 w 171450"/>
              <a:gd name="T1" fmla="*/ 0 h 127000"/>
              <a:gd name="T2" fmla="*/ 79375 w 171450"/>
              <a:gd name="T3" fmla="*/ 3175 h 127000"/>
              <a:gd name="T4" fmla="*/ 85725 w 171450"/>
              <a:gd name="T5" fmla="*/ 127000 h 127000"/>
              <a:gd name="T6" fmla="*/ 0 w 171450"/>
              <a:gd name="T7" fmla="*/ 127000 h 127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1450" h="127000">
                <a:moveTo>
                  <a:pt x="171450" y="0"/>
                </a:moveTo>
                <a:lnTo>
                  <a:pt x="79375" y="3175"/>
                </a:lnTo>
                <a:lnTo>
                  <a:pt x="85725" y="127000"/>
                </a:lnTo>
                <a:lnTo>
                  <a:pt x="0" y="1270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5145" name="Object 10"/>
          <p:cNvGraphicFramePr>
            <a:graphicFrameLocks noChangeAspect="1"/>
          </p:cNvGraphicFramePr>
          <p:nvPr/>
        </p:nvGraphicFramePr>
        <p:xfrm>
          <a:off x="4613275" y="3436938"/>
          <a:ext cx="4264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3" imgW="1752600" imgH="241300" progId="Equation.DSMT4">
                  <p:embed/>
                </p:oleObj>
              </mc:Choice>
              <mc:Fallback>
                <p:oleObj name="Equation" r:id="rId3" imgW="17526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3436938"/>
                        <a:ext cx="42640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8"/>
          <p:cNvSpPr>
            <a:spLocks noChangeArrowheads="1"/>
          </p:cNvSpPr>
          <p:nvPr/>
        </p:nvSpPr>
        <p:spPr bwMode="auto">
          <a:xfrm>
            <a:off x="360363" y="2046288"/>
            <a:ext cx="3967162" cy="3600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AF7CF-846E-4ADF-B738-9D5720C33CA9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 Perceptron Unit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947863" y="3152775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6152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403145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1852613" y="2863850"/>
            <a:ext cx="569912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Arrow Connector 24"/>
          <p:cNvCxnSpPr>
            <a:cxnSpLocks noChangeShapeType="1"/>
          </p:cNvCxnSpPr>
          <p:nvPr/>
        </p:nvCxnSpPr>
        <p:spPr bwMode="auto">
          <a:xfrm flipV="1">
            <a:off x="1249363" y="3352800"/>
            <a:ext cx="696912" cy="661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28"/>
          <p:cNvSpPr txBox="1">
            <a:spLocks noChangeArrowheads="1"/>
          </p:cNvSpPr>
          <p:nvPr/>
        </p:nvSpPr>
        <p:spPr bwMode="auto">
          <a:xfrm>
            <a:off x="998538" y="4035425"/>
            <a:ext cx="366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latin typeface="+mn-lt"/>
              </a:rPr>
              <a:t>-1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156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3429000"/>
            <a:ext cx="1200150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TextBox 39"/>
          <p:cNvSpPr txBox="1">
            <a:spLocks noChangeArrowheads="1"/>
          </p:cNvSpPr>
          <p:nvPr/>
        </p:nvSpPr>
        <p:spPr bwMode="auto">
          <a:xfrm>
            <a:off x="1947863" y="449262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="1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6158" name="TextBox 40"/>
          <p:cNvSpPr txBox="1">
            <a:spLocks noChangeArrowheads="1"/>
          </p:cNvSpPr>
          <p:nvPr/>
        </p:nvSpPr>
        <p:spPr bwMode="auto">
          <a:xfrm>
            <a:off x="3405188" y="435292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="1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02175" y="2552700"/>
            <a:ext cx="395605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Basic rule of operation:</a:t>
            </a:r>
          </a:p>
        </p:txBody>
      </p:sp>
      <p:sp>
        <p:nvSpPr>
          <p:cNvPr id="6160" name="TextBox 41"/>
          <p:cNvSpPr txBox="1">
            <a:spLocks noChangeArrowheads="1"/>
          </p:cNvSpPr>
          <p:nvPr/>
        </p:nvSpPr>
        <p:spPr bwMode="auto">
          <a:xfrm>
            <a:off x="508000" y="3990975"/>
            <a:ext cx="652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FF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FF0000"/>
                </a:solidFill>
                <a:latin typeface="Times"/>
              </a:rPr>
              <a:t>0</a:t>
            </a:r>
            <a:r>
              <a:rPr lang="en-NZ" altLang="en-US" sz="2000">
                <a:solidFill>
                  <a:srgbClr val="FF0000"/>
                </a:solidFill>
                <a:latin typeface="Times"/>
              </a:rPr>
              <a:t>=</a:t>
            </a:r>
            <a:endParaRPr lang="en-US" altLang="en-US" sz="2000">
              <a:solidFill>
                <a:srgbClr val="FF0000"/>
              </a:solidFill>
              <a:latin typeface="Times"/>
            </a:endParaRPr>
          </a:p>
        </p:txBody>
      </p:sp>
      <p:sp>
        <p:nvSpPr>
          <p:cNvPr id="6161" name="TextBox 43"/>
          <p:cNvSpPr txBox="1">
            <a:spLocks noChangeArrowheads="1"/>
          </p:cNvSpPr>
          <p:nvPr/>
        </p:nvSpPr>
        <p:spPr bwMode="auto">
          <a:xfrm>
            <a:off x="3121025" y="3846513"/>
            <a:ext cx="39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...</a:t>
            </a:r>
            <a:endParaRPr lang="en-US" altLang="en-US" sz="20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6162" name="Straight Arrow Connector 44"/>
          <p:cNvCxnSpPr>
            <a:cxnSpLocks noChangeShapeType="1"/>
          </p:cNvCxnSpPr>
          <p:nvPr/>
        </p:nvCxnSpPr>
        <p:spPr bwMode="auto">
          <a:xfrm rot="10800000">
            <a:off x="2281238" y="3314700"/>
            <a:ext cx="1638300" cy="808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TextBox 48"/>
          <p:cNvSpPr txBox="1">
            <a:spLocks noChangeArrowheads="1"/>
          </p:cNvSpPr>
          <p:nvPr/>
        </p:nvSpPr>
        <p:spPr bwMode="auto">
          <a:xfrm>
            <a:off x="3921125" y="4040188"/>
            <a:ext cx="40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chemeClr val="tx1"/>
                </a:solidFill>
                <a:latin typeface="Times"/>
              </a:rPr>
              <a:t>n</a:t>
            </a:r>
            <a:endParaRPr lang="en-US" altLang="en-US" sz="2000" b="1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4375" y="21621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graphicFrame>
        <p:nvGraphicFramePr>
          <p:cNvPr id="6165" name="Object 2"/>
          <p:cNvGraphicFramePr>
            <a:graphicFrameLocks noChangeAspect="1"/>
          </p:cNvGraphicFramePr>
          <p:nvPr/>
        </p:nvGraphicFramePr>
        <p:xfrm>
          <a:off x="4797425" y="4151313"/>
          <a:ext cx="36036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308100" imgH="457200" progId="Equation.DSMT4">
                  <p:embed/>
                </p:oleObj>
              </mc:Choice>
              <mc:Fallback>
                <p:oleObj name="Equation" r:id="rId3" imgW="1308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151313"/>
                        <a:ext cx="360362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Box 1"/>
          <p:cNvSpPr txBox="1">
            <a:spLocks noChangeArrowheads="1"/>
          </p:cNvSpPr>
          <p:nvPr/>
        </p:nvSpPr>
        <p:spPr bwMode="auto">
          <a:xfrm>
            <a:off x="1085850" y="33099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0</a:t>
            </a:r>
          </a:p>
        </p:txBody>
      </p:sp>
      <p:sp>
        <p:nvSpPr>
          <p:cNvPr id="6167" name="TextBox 20"/>
          <p:cNvSpPr txBox="1">
            <a:spLocks noChangeArrowheads="1"/>
          </p:cNvSpPr>
          <p:nvPr/>
        </p:nvSpPr>
        <p:spPr bwMode="auto">
          <a:xfrm>
            <a:off x="1622425" y="3922713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1</a:t>
            </a:r>
          </a:p>
        </p:txBody>
      </p:sp>
      <p:sp>
        <p:nvSpPr>
          <p:cNvPr id="6168" name="TextBox 21"/>
          <p:cNvSpPr txBox="1">
            <a:spLocks noChangeArrowheads="1"/>
          </p:cNvSpPr>
          <p:nvPr/>
        </p:nvSpPr>
        <p:spPr bwMode="auto">
          <a:xfrm>
            <a:off x="2551113" y="3846513"/>
            <a:ext cx="52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2</a:t>
            </a:r>
          </a:p>
        </p:txBody>
      </p:sp>
      <p:sp>
        <p:nvSpPr>
          <p:cNvPr id="6169" name="TextBox 22"/>
          <p:cNvSpPr txBox="1">
            <a:spLocks noChangeArrowheads="1"/>
          </p:cNvSpPr>
          <p:nvPr/>
        </p:nvSpPr>
        <p:spPr bwMode="auto">
          <a:xfrm>
            <a:off x="3228975" y="3429000"/>
            <a:ext cx="53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n</a:t>
            </a:r>
          </a:p>
        </p:txBody>
      </p:sp>
      <p:sp>
        <p:nvSpPr>
          <p:cNvPr id="6170" name="TextBox 2"/>
          <p:cNvSpPr txBox="1">
            <a:spLocks noChangeArrowheads="1"/>
          </p:cNvSpPr>
          <p:nvPr/>
        </p:nvSpPr>
        <p:spPr bwMode="auto">
          <a:xfrm>
            <a:off x="1504950" y="196215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FF"/>
                </a:solidFill>
                <a:latin typeface="Times"/>
              </a:rPr>
              <a:t>output</a:t>
            </a:r>
          </a:p>
        </p:txBody>
      </p:sp>
      <p:sp>
        <p:nvSpPr>
          <p:cNvPr id="6171" name="TextBox 24"/>
          <p:cNvSpPr txBox="1">
            <a:spLocks noChangeArrowheads="1"/>
          </p:cNvSpPr>
          <p:nvPr/>
        </p:nvSpPr>
        <p:spPr bwMode="auto">
          <a:xfrm>
            <a:off x="1714500" y="5010150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FF"/>
                </a:solidFill>
                <a:latin typeface="Times"/>
              </a:rPr>
              <a:t>inputs</a:t>
            </a: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34975" y="3228975"/>
            <a:ext cx="1244600" cy="1492250"/>
          </a:xfrm>
          <a:custGeom>
            <a:avLst/>
            <a:gdLst>
              <a:gd name="T0" fmla="*/ 107395 w 1244707"/>
              <a:gd name="T1" fmla="*/ 1266350 h 1492362"/>
              <a:gd name="T2" fmla="*/ 78830 w 1244707"/>
              <a:gd name="T3" fmla="*/ 1180655 h 1492362"/>
              <a:gd name="T4" fmla="*/ 174040 w 1244707"/>
              <a:gd name="T5" fmla="*/ 637935 h 1492362"/>
              <a:gd name="T6" fmla="*/ 792900 w 1244707"/>
              <a:gd name="T7" fmla="*/ 19045 h 1492362"/>
              <a:gd name="T8" fmla="*/ 1221340 w 1244707"/>
              <a:gd name="T9" fmla="*/ 0 h 1492362"/>
              <a:gd name="T10" fmla="*/ 1145175 w 1244707"/>
              <a:gd name="T11" fmla="*/ 580805 h 1492362"/>
              <a:gd name="T12" fmla="*/ 802420 w 1244707"/>
              <a:gd name="T13" fmla="*/ 1228265 h 1492362"/>
              <a:gd name="T14" fmla="*/ 135955 w 1244707"/>
              <a:gd name="T15" fmla="*/ 1485343 h 1492362"/>
              <a:gd name="T16" fmla="*/ 2665 w 1244707"/>
              <a:gd name="T17" fmla="*/ 1371085 h 1492362"/>
              <a:gd name="T18" fmla="*/ 59790 w 1244707"/>
              <a:gd name="T19" fmla="*/ 914055 h 14923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4707" h="1492362">
                <a:moveTo>
                  <a:pt x="107440" y="1266825"/>
                </a:moveTo>
                <a:cubicBezTo>
                  <a:pt x="87596" y="1276350"/>
                  <a:pt x="67752" y="1285875"/>
                  <a:pt x="78865" y="1181100"/>
                </a:cubicBezTo>
                <a:cubicBezTo>
                  <a:pt x="89978" y="1076325"/>
                  <a:pt x="55052" y="831850"/>
                  <a:pt x="174115" y="638175"/>
                </a:cubicBezTo>
                <a:cubicBezTo>
                  <a:pt x="293178" y="444500"/>
                  <a:pt x="618615" y="125412"/>
                  <a:pt x="793240" y="19050"/>
                </a:cubicBezTo>
                <a:cubicBezTo>
                  <a:pt x="967865" y="-87312"/>
                  <a:pt x="1163128" y="-93662"/>
                  <a:pt x="1221865" y="0"/>
                </a:cubicBezTo>
                <a:cubicBezTo>
                  <a:pt x="1280602" y="93662"/>
                  <a:pt x="1215515" y="376237"/>
                  <a:pt x="1145665" y="581025"/>
                </a:cubicBezTo>
                <a:cubicBezTo>
                  <a:pt x="1075815" y="785812"/>
                  <a:pt x="971040" y="1077912"/>
                  <a:pt x="802765" y="1228725"/>
                </a:cubicBezTo>
                <a:cubicBezTo>
                  <a:pt x="634490" y="1379538"/>
                  <a:pt x="269365" y="1462088"/>
                  <a:pt x="136015" y="1485900"/>
                </a:cubicBezTo>
                <a:cubicBezTo>
                  <a:pt x="2665" y="1509713"/>
                  <a:pt x="15365" y="1466850"/>
                  <a:pt x="2665" y="1371600"/>
                </a:cubicBezTo>
                <a:cubicBezTo>
                  <a:pt x="-10035" y="1276350"/>
                  <a:pt x="24890" y="1095375"/>
                  <a:pt x="59815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6713" y="4718050"/>
            <a:ext cx="1263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100">
                <a:solidFill>
                  <a:srgbClr val="FF0000"/>
                </a:solidFill>
                <a:latin typeface="Times"/>
              </a:rPr>
              <a:t>Arbitrary threshold</a:t>
            </a:r>
          </a:p>
        </p:txBody>
      </p:sp>
      <p:sp>
        <p:nvSpPr>
          <p:cNvPr id="6174" name="TextBox 6"/>
          <p:cNvSpPr txBox="1">
            <a:spLocks noChangeArrowheads="1"/>
          </p:cNvSpPr>
          <p:nvPr/>
        </p:nvSpPr>
        <p:spPr bwMode="auto">
          <a:xfrm>
            <a:off x="4702175" y="2949575"/>
            <a:ext cx="395605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Compute the weighted sum of all the inputs then compare the result to </a:t>
            </a:r>
            <a:r>
              <a:rPr lang="en-NZ" altLang="en-US" sz="2000">
                <a:solidFill>
                  <a:srgbClr val="FF0000"/>
                </a:solidFill>
                <a:latin typeface="Times"/>
              </a:rPr>
              <a:t>zero</a:t>
            </a:r>
            <a:r>
              <a:rPr lang="en-NZ" altLang="en-US" sz="2000">
                <a:solidFill>
                  <a:schemeClr val="tx1"/>
                </a:solidFill>
                <a:latin typeface="Times"/>
              </a:rPr>
              <a:t>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156075" y="5305425"/>
            <a:ext cx="1054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100">
                <a:solidFill>
                  <a:srgbClr val="FF0000"/>
                </a:solidFill>
                <a:latin typeface="Times"/>
              </a:rPr>
              <a:t>Weighted input</a:t>
            </a:r>
          </a:p>
        </p:txBody>
      </p:sp>
      <p:sp>
        <p:nvSpPr>
          <p:cNvPr id="6176" name="Freeform 29"/>
          <p:cNvSpPr>
            <a:spLocks/>
          </p:cNvSpPr>
          <p:nvPr/>
        </p:nvSpPr>
        <p:spPr bwMode="auto">
          <a:xfrm>
            <a:off x="4732338" y="4979988"/>
            <a:ext cx="590550" cy="361950"/>
          </a:xfrm>
          <a:custGeom>
            <a:avLst/>
            <a:gdLst>
              <a:gd name="T0" fmla="*/ 0 w 590550"/>
              <a:gd name="T1" fmla="*/ 361950 h 361950"/>
              <a:gd name="T2" fmla="*/ 304800 w 590550"/>
              <a:gd name="T3" fmla="*/ 123825 h 361950"/>
              <a:gd name="T4" fmla="*/ 514350 w 590550"/>
              <a:gd name="T5" fmla="*/ 123825 h 361950"/>
              <a:gd name="T6" fmla="*/ 590550 w 590550"/>
              <a:gd name="T7" fmla="*/ 0 h 361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550" h="361950">
                <a:moveTo>
                  <a:pt x="0" y="361950"/>
                </a:moveTo>
                <a:cubicBezTo>
                  <a:pt x="109537" y="262731"/>
                  <a:pt x="219075" y="163512"/>
                  <a:pt x="304800" y="123825"/>
                </a:cubicBezTo>
                <a:cubicBezTo>
                  <a:pt x="390525" y="84138"/>
                  <a:pt x="466725" y="144462"/>
                  <a:pt x="514350" y="123825"/>
                </a:cubicBezTo>
                <a:cubicBezTo>
                  <a:pt x="561975" y="103187"/>
                  <a:pt x="576262" y="51593"/>
                  <a:pt x="59055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ChangeArrowheads="1"/>
          </p:cNvSpPr>
          <p:nvPr/>
        </p:nvSpPr>
        <p:spPr bwMode="auto">
          <a:xfrm>
            <a:off x="360363" y="1608138"/>
            <a:ext cx="3967162" cy="3600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9A45A-B8F0-4C24-8E9E-A6A9AF8B5FE4}" type="slidenum">
              <a:rPr lang="nl-NL" altLang="en-US" sz="1000" smtClean="0">
                <a:solidFill>
                  <a:schemeClr val="bg2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nl-NL" altLang="en-US" sz="10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400" dirty="0"/>
              <a:t>Linear Classifier Single Perceptron Unit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947863" y="2714625"/>
            <a:ext cx="333435" cy="324159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39999">
                <a:srgbClr val="CCFF99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cxnSp>
        <p:nvCxnSpPr>
          <p:cNvPr id="7176" name="Straight Arrow Connector 8"/>
          <p:cNvCxnSpPr>
            <a:cxnSpLocks noChangeShapeType="1"/>
          </p:cNvCxnSpPr>
          <p:nvPr/>
        </p:nvCxnSpPr>
        <p:spPr bwMode="auto">
          <a:xfrm rot="16200000" flipV="1">
            <a:off x="1586707" y="3593306"/>
            <a:ext cx="1111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1852613" y="2425700"/>
            <a:ext cx="569912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24"/>
          <p:cNvCxnSpPr>
            <a:cxnSpLocks noChangeShapeType="1"/>
          </p:cNvCxnSpPr>
          <p:nvPr/>
        </p:nvCxnSpPr>
        <p:spPr bwMode="auto">
          <a:xfrm flipV="1">
            <a:off x="1249363" y="2914650"/>
            <a:ext cx="696912" cy="661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TextBox 28"/>
          <p:cNvSpPr txBox="1">
            <a:spLocks noChangeArrowheads="1"/>
          </p:cNvSpPr>
          <p:nvPr/>
        </p:nvSpPr>
        <p:spPr bwMode="auto">
          <a:xfrm>
            <a:off x="998538" y="3597275"/>
            <a:ext cx="366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sz="1600" b="1" dirty="0">
                <a:solidFill>
                  <a:srgbClr val="FF0000"/>
                </a:solidFill>
                <a:latin typeface="+mn-lt"/>
              </a:rPr>
              <a:t>-1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180" name="Straight Arrow Connector 35"/>
          <p:cNvCxnSpPr>
            <a:cxnSpLocks noChangeShapeType="1"/>
          </p:cNvCxnSpPr>
          <p:nvPr/>
        </p:nvCxnSpPr>
        <p:spPr bwMode="auto">
          <a:xfrm rot="10800000">
            <a:off x="2239963" y="2990850"/>
            <a:ext cx="1200150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TextBox 39"/>
          <p:cNvSpPr txBox="1">
            <a:spLocks noChangeArrowheads="1"/>
          </p:cNvSpPr>
          <p:nvPr/>
        </p:nvSpPr>
        <p:spPr bwMode="auto">
          <a:xfrm>
            <a:off x="1947863" y="405447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chemeClr val="tx1"/>
                </a:solidFill>
                <a:latin typeface="Times"/>
              </a:rPr>
              <a:t>1</a:t>
            </a:r>
            <a:endParaRPr lang="en-US" altLang="en-US" sz="2000" b="1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7182" name="TextBox 40"/>
          <p:cNvSpPr txBox="1">
            <a:spLocks noChangeArrowheads="1"/>
          </p:cNvSpPr>
          <p:nvPr/>
        </p:nvSpPr>
        <p:spPr bwMode="auto">
          <a:xfrm>
            <a:off x="3405188" y="391477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chemeClr val="tx1"/>
                </a:solidFill>
                <a:latin typeface="Times"/>
              </a:rPr>
              <a:t>2</a:t>
            </a:r>
            <a:endParaRPr lang="en-US" altLang="en-US" sz="2000" b="1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7183" name="TextBox 41"/>
          <p:cNvSpPr txBox="1">
            <a:spLocks noChangeArrowheads="1"/>
          </p:cNvSpPr>
          <p:nvPr/>
        </p:nvSpPr>
        <p:spPr bwMode="auto">
          <a:xfrm>
            <a:off x="508000" y="3552825"/>
            <a:ext cx="652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FF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FF0000"/>
                </a:solidFill>
                <a:latin typeface="Times"/>
              </a:rPr>
              <a:t>0</a:t>
            </a:r>
            <a:r>
              <a:rPr lang="en-NZ" altLang="en-US" sz="2000">
                <a:solidFill>
                  <a:srgbClr val="FF0000"/>
                </a:solidFill>
                <a:latin typeface="Times"/>
              </a:rPr>
              <a:t>=</a:t>
            </a:r>
            <a:endParaRPr lang="en-US" altLang="en-US" sz="2000">
              <a:solidFill>
                <a:srgbClr val="FF0000"/>
              </a:solidFill>
              <a:latin typeface="Times"/>
            </a:endParaRPr>
          </a:p>
        </p:txBody>
      </p:sp>
      <p:sp>
        <p:nvSpPr>
          <p:cNvPr id="7184" name="TextBox 43"/>
          <p:cNvSpPr txBox="1">
            <a:spLocks noChangeArrowheads="1"/>
          </p:cNvSpPr>
          <p:nvPr/>
        </p:nvSpPr>
        <p:spPr bwMode="auto">
          <a:xfrm>
            <a:off x="3121025" y="3408363"/>
            <a:ext cx="39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...</a:t>
            </a:r>
            <a:endParaRPr lang="en-US" altLang="en-US" sz="20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7185" name="Straight Arrow Connector 44"/>
          <p:cNvCxnSpPr>
            <a:cxnSpLocks noChangeShapeType="1"/>
          </p:cNvCxnSpPr>
          <p:nvPr/>
        </p:nvCxnSpPr>
        <p:spPr bwMode="auto">
          <a:xfrm rot="10800000">
            <a:off x="2281238" y="2876550"/>
            <a:ext cx="1638300" cy="808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TextBox 48"/>
          <p:cNvSpPr txBox="1">
            <a:spLocks noChangeArrowheads="1"/>
          </p:cNvSpPr>
          <p:nvPr/>
        </p:nvSpPr>
        <p:spPr bwMode="auto">
          <a:xfrm>
            <a:off x="3921125" y="3602038"/>
            <a:ext cx="40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chemeClr val="tx1"/>
                </a:solidFill>
                <a:latin typeface="Times"/>
              </a:rPr>
              <a:t>x</a:t>
            </a:r>
            <a:r>
              <a:rPr lang="en-NZ" altLang="en-US" sz="2000" b="1" baseline="-25000">
                <a:solidFill>
                  <a:schemeClr val="tx1"/>
                </a:solidFill>
                <a:latin typeface="Times"/>
              </a:rPr>
              <a:t>n</a:t>
            </a:r>
            <a:endParaRPr lang="en-US" altLang="en-US" sz="2000" b="1" baseline="-25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84375" y="172402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y</a:t>
            </a:r>
            <a:endParaRPr lang="en-US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charset="0"/>
            </a:endParaRPr>
          </a:p>
        </p:txBody>
      </p:sp>
      <p:graphicFrame>
        <p:nvGraphicFramePr>
          <p:cNvPr id="7188" name="Object 2"/>
          <p:cNvGraphicFramePr>
            <a:graphicFrameLocks noChangeAspect="1"/>
          </p:cNvGraphicFramePr>
          <p:nvPr/>
        </p:nvGraphicFramePr>
        <p:xfrm>
          <a:off x="1344613" y="5300663"/>
          <a:ext cx="21907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5300663"/>
                        <a:ext cx="21907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1085850" y="287178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0</a:t>
            </a:r>
          </a:p>
        </p:txBody>
      </p:sp>
      <p:sp>
        <p:nvSpPr>
          <p:cNvPr id="7190" name="TextBox 20"/>
          <p:cNvSpPr txBox="1">
            <a:spLocks noChangeArrowheads="1"/>
          </p:cNvSpPr>
          <p:nvPr/>
        </p:nvSpPr>
        <p:spPr bwMode="auto">
          <a:xfrm>
            <a:off x="1622425" y="3484563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1</a:t>
            </a:r>
          </a:p>
        </p:txBody>
      </p:sp>
      <p:sp>
        <p:nvSpPr>
          <p:cNvPr id="7191" name="TextBox 21"/>
          <p:cNvSpPr txBox="1">
            <a:spLocks noChangeArrowheads="1"/>
          </p:cNvSpPr>
          <p:nvPr/>
        </p:nvSpPr>
        <p:spPr bwMode="auto">
          <a:xfrm>
            <a:off x="2551113" y="3408363"/>
            <a:ext cx="52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2</a:t>
            </a:r>
          </a:p>
        </p:txBody>
      </p:sp>
      <p:sp>
        <p:nvSpPr>
          <p:cNvPr id="7192" name="TextBox 22"/>
          <p:cNvSpPr txBox="1">
            <a:spLocks noChangeArrowheads="1"/>
          </p:cNvSpPr>
          <p:nvPr/>
        </p:nvSpPr>
        <p:spPr bwMode="auto">
          <a:xfrm>
            <a:off x="3228975" y="2990850"/>
            <a:ext cx="53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W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n</a:t>
            </a:r>
          </a:p>
        </p:txBody>
      </p:sp>
      <p:sp>
        <p:nvSpPr>
          <p:cNvPr id="7193" name="TextBox 2"/>
          <p:cNvSpPr txBox="1">
            <a:spLocks noChangeArrowheads="1"/>
          </p:cNvSpPr>
          <p:nvPr/>
        </p:nvSpPr>
        <p:spPr bwMode="auto">
          <a:xfrm>
            <a:off x="1504950" y="15240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FF"/>
                </a:solidFill>
                <a:latin typeface="Times"/>
              </a:rPr>
              <a:t>output</a:t>
            </a:r>
          </a:p>
        </p:txBody>
      </p:sp>
      <p:sp>
        <p:nvSpPr>
          <p:cNvPr id="7194" name="TextBox 24"/>
          <p:cNvSpPr txBox="1">
            <a:spLocks noChangeArrowheads="1"/>
          </p:cNvSpPr>
          <p:nvPr/>
        </p:nvSpPr>
        <p:spPr bwMode="auto">
          <a:xfrm>
            <a:off x="1714500" y="4572000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FF"/>
                </a:solidFill>
                <a:latin typeface="Times"/>
              </a:rPr>
              <a:t>inputs</a:t>
            </a: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34975" y="2790825"/>
            <a:ext cx="1244600" cy="1492250"/>
          </a:xfrm>
          <a:custGeom>
            <a:avLst/>
            <a:gdLst>
              <a:gd name="T0" fmla="*/ 107395 w 1244707"/>
              <a:gd name="T1" fmla="*/ 1266350 h 1492362"/>
              <a:gd name="T2" fmla="*/ 78830 w 1244707"/>
              <a:gd name="T3" fmla="*/ 1180655 h 1492362"/>
              <a:gd name="T4" fmla="*/ 174040 w 1244707"/>
              <a:gd name="T5" fmla="*/ 637935 h 1492362"/>
              <a:gd name="T6" fmla="*/ 792900 w 1244707"/>
              <a:gd name="T7" fmla="*/ 19045 h 1492362"/>
              <a:gd name="T8" fmla="*/ 1221340 w 1244707"/>
              <a:gd name="T9" fmla="*/ 0 h 1492362"/>
              <a:gd name="T10" fmla="*/ 1145175 w 1244707"/>
              <a:gd name="T11" fmla="*/ 580805 h 1492362"/>
              <a:gd name="T12" fmla="*/ 802420 w 1244707"/>
              <a:gd name="T13" fmla="*/ 1228265 h 1492362"/>
              <a:gd name="T14" fmla="*/ 135955 w 1244707"/>
              <a:gd name="T15" fmla="*/ 1485343 h 1492362"/>
              <a:gd name="T16" fmla="*/ 2665 w 1244707"/>
              <a:gd name="T17" fmla="*/ 1371085 h 1492362"/>
              <a:gd name="T18" fmla="*/ 59790 w 1244707"/>
              <a:gd name="T19" fmla="*/ 914055 h 14923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4707" h="1492362">
                <a:moveTo>
                  <a:pt x="107440" y="1266825"/>
                </a:moveTo>
                <a:cubicBezTo>
                  <a:pt x="87596" y="1276350"/>
                  <a:pt x="67752" y="1285875"/>
                  <a:pt x="78865" y="1181100"/>
                </a:cubicBezTo>
                <a:cubicBezTo>
                  <a:pt x="89978" y="1076325"/>
                  <a:pt x="55052" y="831850"/>
                  <a:pt x="174115" y="638175"/>
                </a:cubicBezTo>
                <a:cubicBezTo>
                  <a:pt x="293178" y="444500"/>
                  <a:pt x="618615" y="125412"/>
                  <a:pt x="793240" y="19050"/>
                </a:cubicBezTo>
                <a:cubicBezTo>
                  <a:pt x="967865" y="-87312"/>
                  <a:pt x="1163128" y="-93662"/>
                  <a:pt x="1221865" y="0"/>
                </a:cubicBezTo>
                <a:cubicBezTo>
                  <a:pt x="1280602" y="93662"/>
                  <a:pt x="1215515" y="376237"/>
                  <a:pt x="1145665" y="581025"/>
                </a:cubicBezTo>
                <a:cubicBezTo>
                  <a:pt x="1075815" y="785812"/>
                  <a:pt x="971040" y="1077912"/>
                  <a:pt x="802765" y="1228725"/>
                </a:cubicBezTo>
                <a:cubicBezTo>
                  <a:pt x="634490" y="1379538"/>
                  <a:pt x="269365" y="1462088"/>
                  <a:pt x="136015" y="1485900"/>
                </a:cubicBezTo>
                <a:cubicBezTo>
                  <a:pt x="2665" y="1509713"/>
                  <a:pt x="15365" y="1466850"/>
                  <a:pt x="2665" y="1371600"/>
                </a:cubicBezTo>
                <a:cubicBezTo>
                  <a:pt x="-10035" y="1276350"/>
                  <a:pt x="24890" y="1095375"/>
                  <a:pt x="59815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6713" y="4279900"/>
            <a:ext cx="1263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100">
                <a:solidFill>
                  <a:srgbClr val="FF0000"/>
                </a:solidFill>
                <a:latin typeface="Times"/>
              </a:rPr>
              <a:t>Arbitrary threshold</a:t>
            </a:r>
          </a:p>
        </p:txBody>
      </p:sp>
      <p:cxnSp>
        <p:nvCxnSpPr>
          <p:cNvPr id="7197" name="Straight Arrow Connector 60"/>
          <p:cNvCxnSpPr>
            <a:cxnSpLocks noChangeShapeType="1"/>
          </p:cNvCxnSpPr>
          <p:nvPr/>
        </p:nvCxnSpPr>
        <p:spPr bwMode="auto">
          <a:xfrm>
            <a:off x="5508625" y="5187950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8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4421188" y="41021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66"/>
          <p:cNvSpPr txBox="1">
            <a:spLocks noChangeArrowheads="1"/>
          </p:cNvSpPr>
          <p:nvPr/>
        </p:nvSpPr>
        <p:spPr bwMode="auto">
          <a:xfrm>
            <a:off x="5091113" y="2590800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0" name="TextBox 68"/>
          <p:cNvSpPr txBox="1">
            <a:spLocks noChangeArrowheads="1"/>
          </p:cNvSpPr>
          <p:nvPr/>
        </p:nvSpPr>
        <p:spPr bwMode="auto">
          <a:xfrm>
            <a:off x="6386513" y="41354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7201" name="TextBox 69"/>
          <p:cNvSpPr txBox="1">
            <a:spLocks noChangeArrowheads="1"/>
          </p:cNvSpPr>
          <p:nvPr/>
        </p:nvSpPr>
        <p:spPr bwMode="auto">
          <a:xfrm>
            <a:off x="5464175" y="414337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cxnSp>
        <p:nvCxnSpPr>
          <p:cNvPr id="7202" name="Straight Arrow Connector 64"/>
          <p:cNvCxnSpPr>
            <a:cxnSpLocks noChangeShapeType="1"/>
          </p:cNvCxnSpPr>
          <p:nvPr/>
        </p:nvCxnSpPr>
        <p:spPr bwMode="auto">
          <a:xfrm>
            <a:off x="5153025" y="3714750"/>
            <a:ext cx="2286000" cy="1589088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TextBox 73"/>
          <p:cNvSpPr txBox="1">
            <a:spLocks noChangeArrowheads="1"/>
          </p:cNvSpPr>
          <p:nvPr/>
        </p:nvSpPr>
        <p:spPr bwMode="auto">
          <a:xfrm>
            <a:off x="4852988" y="3335338"/>
            <a:ext cx="477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O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1</a:t>
            </a:r>
            <a:endParaRPr lang="en-US" altLang="en-US" sz="2000" b="1" baseline="-25000">
              <a:solidFill>
                <a:srgbClr val="008000"/>
              </a:solidFill>
              <a:latin typeface="Times"/>
            </a:endParaRPr>
          </a:p>
        </p:txBody>
      </p:sp>
      <p:cxnSp>
        <p:nvCxnSpPr>
          <p:cNvPr id="7204" name="Straight Connector 76"/>
          <p:cNvCxnSpPr>
            <a:cxnSpLocks noChangeShapeType="1"/>
          </p:cNvCxnSpPr>
          <p:nvPr/>
        </p:nvCxnSpPr>
        <p:spPr bwMode="auto">
          <a:xfrm rot="5400000">
            <a:off x="5943600" y="43751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Straight Connector 77"/>
          <p:cNvCxnSpPr>
            <a:cxnSpLocks noChangeShapeType="1"/>
          </p:cNvCxnSpPr>
          <p:nvPr/>
        </p:nvCxnSpPr>
        <p:spPr bwMode="auto">
          <a:xfrm rot="5400000">
            <a:off x="6118225" y="449103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Straight Connector 78"/>
          <p:cNvCxnSpPr>
            <a:cxnSpLocks noChangeShapeType="1"/>
          </p:cNvCxnSpPr>
          <p:nvPr/>
        </p:nvCxnSpPr>
        <p:spPr bwMode="auto">
          <a:xfrm rot="5400000">
            <a:off x="6263481" y="4596607"/>
            <a:ext cx="131763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Connector 79"/>
          <p:cNvCxnSpPr>
            <a:cxnSpLocks noChangeShapeType="1"/>
          </p:cNvCxnSpPr>
          <p:nvPr/>
        </p:nvCxnSpPr>
        <p:spPr bwMode="auto">
          <a:xfrm rot="5400000">
            <a:off x="6408737" y="4695826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Connector 80"/>
          <p:cNvCxnSpPr>
            <a:cxnSpLocks noChangeShapeType="1"/>
          </p:cNvCxnSpPr>
          <p:nvPr/>
        </p:nvCxnSpPr>
        <p:spPr bwMode="auto">
          <a:xfrm rot="5400000">
            <a:off x="6583362" y="48117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Straight Connector 81"/>
          <p:cNvCxnSpPr>
            <a:cxnSpLocks noChangeShapeType="1"/>
          </p:cNvCxnSpPr>
          <p:nvPr/>
        </p:nvCxnSpPr>
        <p:spPr bwMode="auto">
          <a:xfrm rot="5400000">
            <a:off x="6729412" y="491648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Straight Connector 82"/>
          <p:cNvCxnSpPr>
            <a:cxnSpLocks noChangeShapeType="1"/>
          </p:cNvCxnSpPr>
          <p:nvPr/>
        </p:nvCxnSpPr>
        <p:spPr bwMode="auto">
          <a:xfrm rot="5400000">
            <a:off x="5448300" y="40322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Connector 83"/>
          <p:cNvCxnSpPr>
            <a:cxnSpLocks noChangeShapeType="1"/>
          </p:cNvCxnSpPr>
          <p:nvPr/>
        </p:nvCxnSpPr>
        <p:spPr bwMode="auto">
          <a:xfrm rot="5400000">
            <a:off x="5622925" y="414813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Straight Connector 84"/>
          <p:cNvCxnSpPr>
            <a:cxnSpLocks noChangeShapeType="1"/>
          </p:cNvCxnSpPr>
          <p:nvPr/>
        </p:nvCxnSpPr>
        <p:spPr bwMode="auto">
          <a:xfrm rot="5400000">
            <a:off x="5768181" y="4253707"/>
            <a:ext cx="131763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65"/>
          <p:cNvSpPr txBox="1">
            <a:spLocks noChangeArrowheads="1"/>
          </p:cNvSpPr>
          <p:nvPr/>
        </p:nvSpPr>
        <p:spPr bwMode="auto">
          <a:xfrm>
            <a:off x="8396288" y="5175250"/>
            <a:ext cx="45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NZ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214" name="Straight Arrow Connector 8"/>
          <p:cNvCxnSpPr>
            <a:cxnSpLocks noChangeShapeType="1"/>
          </p:cNvCxnSpPr>
          <p:nvPr/>
        </p:nvCxnSpPr>
        <p:spPr bwMode="auto">
          <a:xfrm flipV="1">
            <a:off x="5513388" y="3735388"/>
            <a:ext cx="960437" cy="1446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397625" y="3409950"/>
            <a:ext cx="18621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NZ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=[w1, w2]</a:t>
            </a:r>
          </a:p>
        </p:txBody>
      </p:sp>
      <p:cxnSp>
        <p:nvCxnSpPr>
          <p:cNvPr id="7216" name="Straight Arrow Connector 11"/>
          <p:cNvCxnSpPr>
            <a:cxnSpLocks noChangeShapeType="1"/>
          </p:cNvCxnSpPr>
          <p:nvPr/>
        </p:nvCxnSpPr>
        <p:spPr bwMode="auto">
          <a:xfrm flipV="1">
            <a:off x="5513388" y="4400550"/>
            <a:ext cx="1697037" cy="79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7191375" y="4108450"/>
            <a:ext cx="338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4816475" y="1524000"/>
            <a:ext cx="3956050" cy="9064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sz="1800" kern="0" dirty="0">
                <a:latin typeface="+mn-lt"/>
              </a:rPr>
              <a:t>The decision boundary for a single perceptron is a </a:t>
            </a:r>
            <a:r>
              <a:rPr lang="en-US" sz="1800" kern="0" dirty="0" err="1">
                <a:latin typeface="+mn-lt"/>
              </a:rPr>
              <a:t>hyperplane</a:t>
            </a:r>
            <a:r>
              <a:rPr lang="en-US" sz="1800" kern="0" dirty="0">
                <a:latin typeface="+mn-lt"/>
              </a:rPr>
              <a:t> in the feature space.</a:t>
            </a:r>
          </a:p>
        </p:txBody>
      </p:sp>
      <p:sp>
        <p:nvSpPr>
          <p:cNvPr id="7219" name="Freeform 12"/>
          <p:cNvSpPr>
            <a:spLocks/>
          </p:cNvSpPr>
          <p:nvPr/>
        </p:nvSpPr>
        <p:spPr bwMode="auto">
          <a:xfrm>
            <a:off x="4429125" y="1978025"/>
            <a:ext cx="695325" cy="1755775"/>
          </a:xfrm>
          <a:custGeom>
            <a:avLst/>
            <a:gdLst>
              <a:gd name="T0" fmla="*/ 438006 w 695391"/>
              <a:gd name="T1" fmla="*/ 12135 h 1755190"/>
              <a:gd name="T2" fmla="*/ 180956 w 695391"/>
              <a:gd name="T3" fmla="*/ 88460 h 1755190"/>
              <a:gd name="T4" fmla="*/ 66 w 695391"/>
              <a:gd name="T5" fmla="*/ 670455 h 1755190"/>
              <a:gd name="T6" fmla="*/ 199996 w 695391"/>
              <a:gd name="T7" fmla="*/ 1462350 h 1755190"/>
              <a:gd name="T8" fmla="*/ 695061 w 695391"/>
              <a:gd name="T9" fmla="*/ 1758117 h 175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91" h="1755190">
                <a:moveTo>
                  <a:pt x="438216" y="12115"/>
                </a:moveTo>
                <a:cubicBezTo>
                  <a:pt x="346141" y="-4554"/>
                  <a:pt x="254066" y="-21222"/>
                  <a:pt x="181041" y="88315"/>
                </a:cubicBezTo>
                <a:cubicBezTo>
                  <a:pt x="108016" y="197852"/>
                  <a:pt x="-3109" y="440740"/>
                  <a:pt x="66" y="669340"/>
                </a:cubicBezTo>
                <a:cubicBezTo>
                  <a:pt x="3241" y="897940"/>
                  <a:pt x="84203" y="1278940"/>
                  <a:pt x="200091" y="1459915"/>
                </a:cubicBezTo>
                <a:cubicBezTo>
                  <a:pt x="315978" y="1640890"/>
                  <a:pt x="505684" y="1698040"/>
                  <a:pt x="695391" y="175519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7220" name="TextBox 13"/>
          <p:cNvSpPr txBox="1">
            <a:spLocks noChangeArrowheads="1"/>
          </p:cNvSpPr>
          <p:nvPr/>
        </p:nvSpPr>
        <p:spPr bwMode="auto">
          <a:xfrm>
            <a:off x="4776788" y="5711825"/>
            <a:ext cx="4306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chemeClr val="tx1"/>
                </a:solidFill>
                <a:latin typeface="Times"/>
              </a:rPr>
              <a:t>Linear Classifier Single Perceptron Unit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8638" y="6126163"/>
            <a:ext cx="10556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100">
                <a:solidFill>
                  <a:srgbClr val="FF0000"/>
                </a:solidFill>
                <a:latin typeface="Times"/>
              </a:rPr>
              <a:t>Weighted input</a:t>
            </a:r>
          </a:p>
        </p:txBody>
      </p:sp>
      <p:sp>
        <p:nvSpPr>
          <p:cNvPr id="7222" name="Freeform 1"/>
          <p:cNvSpPr>
            <a:spLocks/>
          </p:cNvSpPr>
          <p:nvPr/>
        </p:nvSpPr>
        <p:spPr bwMode="auto">
          <a:xfrm>
            <a:off x="1104900" y="5800725"/>
            <a:ext cx="590550" cy="361950"/>
          </a:xfrm>
          <a:custGeom>
            <a:avLst/>
            <a:gdLst>
              <a:gd name="T0" fmla="*/ 0 w 590550"/>
              <a:gd name="T1" fmla="*/ 361950 h 361950"/>
              <a:gd name="T2" fmla="*/ 304800 w 590550"/>
              <a:gd name="T3" fmla="*/ 123825 h 361950"/>
              <a:gd name="T4" fmla="*/ 514350 w 590550"/>
              <a:gd name="T5" fmla="*/ 123825 h 361950"/>
              <a:gd name="T6" fmla="*/ 590550 w 590550"/>
              <a:gd name="T7" fmla="*/ 0 h 361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550" h="361950">
                <a:moveTo>
                  <a:pt x="0" y="361950"/>
                </a:moveTo>
                <a:cubicBezTo>
                  <a:pt x="109537" y="262731"/>
                  <a:pt x="219075" y="163512"/>
                  <a:pt x="304800" y="123825"/>
                </a:cubicBezTo>
                <a:cubicBezTo>
                  <a:pt x="390525" y="84138"/>
                  <a:pt x="466725" y="144462"/>
                  <a:pt x="514350" y="123825"/>
                </a:cubicBezTo>
                <a:cubicBezTo>
                  <a:pt x="561975" y="103187"/>
                  <a:pt x="576262" y="51593"/>
                  <a:pt x="59055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42900" y="1609725"/>
            <a:ext cx="4171950" cy="3400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DB2E3-69F7-45E1-A64A-6ACC9C8DB81D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Beyond Linear </a:t>
            </a:r>
            <a:r>
              <a:rPr lang="en-US" dirty="0" err="1"/>
              <a:t>Separability</a:t>
            </a:r>
            <a:endParaRPr lang="en-US" dirty="0"/>
          </a:p>
        </p:txBody>
      </p:sp>
      <p:cxnSp>
        <p:nvCxnSpPr>
          <p:cNvPr id="8197" name="Straight Arrow Connector 60"/>
          <p:cNvCxnSpPr>
            <a:cxnSpLocks noChangeShapeType="1"/>
          </p:cNvCxnSpPr>
          <p:nvPr/>
        </p:nvCxnSpPr>
        <p:spPr bwMode="auto">
          <a:xfrm>
            <a:off x="1133475" y="4206875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36513" y="31115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TextBox 65"/>
          <p:cNvSpPr txBox="1">
            <a:spLocks noChangeArrowheads="1"/>
          </p:cNvSpPr>
          <p:nvPr/>
        </p:nvSpPr>
        <p:spPr bwMode="auto">
          <a:xfrm>
            <a:off x="3978275" y="3992563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000000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8200" name="TextBox 66"/>
          <p:cNvSpPr txBox="1">
            <a:spLocks noChangeArrowheads="1"/>
          </p:cNvSpPr>
          <p:nvPr/>
        </p:nvSpPr>
        <p:spPr bwMode="auto">
          <a:xfrm>
            <a:off x="712788" y="1609725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000000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8201" name="TextBox 67"/>
          <p:cNvSpPr txBox="1">
            <a:spLocks noChangeArrowheads="1"/>
          </p:cNvSpPr>
          <p:nvPr/>
        </p:nvSpPr>
        <p:spPr bwMode="auto">
          <a:xfrm>
            <a:off x="973138" y="39893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8202" name="TextBox 68"/>
          <p:cNvSpPr txBox="1">
            <a:spLocks noChangeArrowheads="1"/>
          </p:cNvSpPr>
          <p:nvPr/>
        </p:nvSpPr>
        <p:spPr bwMode="auto">
          <a:xfrm>
            <a:off x="2011363" y="315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8203" name="TextBox 69"/>
          <p:cNvSpPr txBox="1">
            <a:spLocks noChangeArrowheads="1"/>
          </p:cNvSpPr>
          <p:nvPr/>
        </p:nvSpPr>
        <p:spPr bwMode="auto">
          <a:xfrm>
            <a:off x="1079500" y="31337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8204" name="TextBox 70"/>
          <p:cNvSpPr txBox="1">
            <a:spLocks noChangeArrowheads="1"/>
          </p:cNvSpPr>
          <p:nvPr/>
        </p:nvSpPr>
        <p:spPr bwMode="auto">
          <a:xfrm>
            <a:off x="1997075" y="3997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1738313" y="1793875"/>
            <a:ext cx="241300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Arial"/>
              </a:rPr>
              <a:t>XOR PROBLEM</a:t>
            </a:r>
            <a:endParaRPr lang="en-US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714875" y="1860550"/>
            <a:ext cx="4057650" cy="120015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Since a single perceptron unit can only define a single linear boundary, it is limited to solving linearly separable problems.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714875" y="3333750"/>
            <a:ext cx="4057650" cy="120015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A problem like that illustrated by the values of the </a:t>
            </a:r>
            <a:r>
              <a:rPr lang="en-US" sz="1800" b="1" dirty="0">
                <a:solidFill>
                  <a:srgbClr val="0000FF"/>
                </a:solidFill>
                <a:latin typeface="+mj-lt"/>
              </a:rPr>
              <a:t>XOR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boolean</a:t>
            </a:r>
            <a:r>
              <a:rPr lang="en-US" sz="1800" dirty="0">
                <a:latin typeface="+mj-lt"/>
              </a:rPr>
              <a:t> function </a:t>
            </a:r>
            <a:r>
              <a:rPr lang="en-US" sz="1800" b="1" u="sng" dirty="0">
                <a:solidFill>
                  <a:srgbClr val="C00000"/>
                </a:solidFill>
                <a:latin typeface="+mj-lt"/>
              </a:rPr>
              <a:t>cannot</a:t>
            </a:r>
            <a:r>
              <a:rPr lang="en-US" sz="1800" dirty="0">
                <a:latin typeface="+mj-lt"/>
              </a:rPr>
              <a:t> be solved by a </a:t>
            </a:r>
            <a:r>
              <a:rPr lang="en-US" sz="1800" b="1" dirty="0">
                <a:latin typeface="+mj-lt"/>
              </a:rPr>
              <a:t>single perceptron unit</a:t>
            </a:r>
            <a:r>
              <a:rPr lang="en-US" sz="1800" dirty="0">
                <a:latin typeface="+mj-lt"/>
              </a:rPr>
              <a:t>.</a:t>
            </a:r>
          </a:p>
        </p:txBody>
      </p:sp>
      <p:sp>
        <p:nvSpPr>
          <p:cNvPr id="8208" name="TextBox 2"/>
          <p:cNvSpPr txBox="1">
            <a:spLocks noChangeArrowheads="1"/>
          </p:cNvSpPr>
          <p:nvPr/>
        </p:nvSpPr>
        <p:spPr bwMode="auto">
          <a:xfrm>
            <a:off x="574675" y="4397375"/>
            <a:ext cx="2001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600">
                <a:solidFill>
                  <a:srgbClr val="FF0000"/>
                </a:solidFill>
                <a:latin typeface="Times"/>
              </a:rPr>
              <a:t>Not linearly separable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133350" y="1609725"/>
            <a:ext cx="4381500" cy="3400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F2AA4-8F40-4AF4-A0ED-EB9E76633F6D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Beyond Linear </a:t>
            </a:r>
            <a:r>
              <a:rPr lang="en-US" dirty="0" err="1"/>
              <a:t>Separability</a:t>
            </a:r>
            <a:endParaRPr lang="en-US" dirty="0"/>
          </a:p>
        </p:txBody>
      </p:sp>
      <p:cxnSp>
        <p:nvCxnSpPr>
          <p:cNvPr id="9221" name="Straight Arrow Connector 60"/>
          <p:cNvCxnSpPr>
            <a:cxnSpLocks noChangeShapeType="1"/>
          </p:cNvCxnSpPr>
          <p:nvPr/>
        </p:nvCxnSpPr>
        <p:spPr bwMode="auto">
          <a:xfrm>
            <a:off x="1133475" y="4206875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36513" y="31115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TextBox 65"/>
          <p:cNvSpPr txBox="1">
            <a:spLocks noChangeArrowheads="1"/>
          </p:cNvSpPr>
          <p:nvPr/>
        </p:nvSpPr>
        <p:spPr bwMode="auto">
          <a:xfrm>
            <a:off x="3978275" y="3992563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000000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9224" name="TextBox 66"/>
          <p:cNvSpPr txBox="1">
            <a:spLocks noChangeArrowheads="1"/>
          </p:cNvSpPr>
          <p:nvPr/>
        </p:nvSpPr>
        <p:spPr bwMode="auto">
          <a:xfrm>
            <a:off x="712788" y="1609725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000000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9225" name="TextBox 67"/>
          <p:cNvSpPr txBox="1">
            <a:spLocks noChangeArrowheads="1"/>
          </p:cNvSpPr>
          <p:nvPr/>
        </p:nvSpPr>
        <p:spPr bwMode="auto">
          <a:xfrm>
            <a:off x="973138" y="39893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9226" name="TextBox 68"/>
          <p:cNvSpPr txBox="1">
            <a:spLocks noChangeArrowheads="1"/>
          </p:cNvSpPr>
          <p:nvPr/>
        </p:nvSpPr>
        <p:spPr bwMode="auto">
          <a:xfrm>
            <a:off x="2011363" y="315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9227" name="TextBox 69"/>
          <p:cNvSpPr txBox="1">
            <a:spLocks noChangeArrowheads="1"/>
          </p:cNvSpPr>
          <p:nvPr/>
        </p:nvSpPr>
        <p:spPr bwMode="auto">
          <a:xfrm>
            <a:off x="1079500" y="31337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9228" name="TextBox 70"/>
          <p:cNvSpPr txBox="1">
            <a:spLocks noChangeArrowheads="1"/>
          </p:cNvSpPr>
          <p:nvPr/>
        </p:nvSpPr>
        <p:spPr bwMode="auto">
          <a:xfrm>
            <a:off x="1997075" y="3997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1738313" y="1793875"/>
            <a:ext cx="241300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Arial"/>
              </a:rPr>
              <a:t>XOR PROBLEM</a:t>
            </a:r>
            <a:endParaRPr lang="en-US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714875" y="1860550"/>
            <a:ext cx="4057650" cy="120015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Since a single perceptron unit can only define a single linear boundary, it is limited to solving linearly separable problems.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714875" y="3333750"/>
            <a:ext cx="4057650" cy="12001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What about if we consider more than one linear separator and combine their outputs; can we get a more powerful classifier?</a:t>
            </a:r>
          </a:p>
        </p:txBody>
      </p:sp>
      <p:cxnSp>
        <p:nvCxnSpPr>
          <p:cNvPr id="9232" name="Straight Arrow Connector 64"/>
          <p:cNvCxnSpPr>
            <a:cxnSpLocks noChangeShapeType="1"/>
          </p:cNvCxnSpPr>
          <p:nvPr/>
        </p:nvCxnSpPr>
        <p:spPr bwMode="auto">
          <a:xfrm>
            <a:off x="433388" y="3333750"/>
            <a:ext cx="2286000" cy="1589088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TextBox 73"/>
          <p:cNvSpPr txBox="1">
            <a:spLocks noChangeArrowheads="1"/>
          </p:cNvSpPr>
          <p:nvPr/>
        </p:nvSpPr>
        <p:spPr bwMode="auto">
          <a:xfrm>
            <a:off x="133350" y="2954338"/>
            <a:ext cx="47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O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1</a:t>
            </a:r>
            <a:endParaRPr lang="en-US" altLang="en-US" sz="2000" b="1" baseline="-25000">
              <a:solidFill>
                <a:srgbClr val="008000"/>
              </a:solidFill>
              <a:latin typeface="Times"/>
            </a:endParaRPr>
          </a:p>
        </p:txBody>
      </p:sp>
      <p:cxnSp>
        <p:nvCxnSpPr>
          <p:cNvPr id="9234" name="Straight Connector 76"/>
          <p:cNvCxnSpPr>
            <a:cxnSpLocks noChangeShapeType="1"/>
          </p:cNvCxnSpPr>
          <p:nvPr/>
        </p:nvCxnSpPr>
        <p:spPr bwMode="auto">
          <a:xfrm rot="5400000">
            <a:off x="1223962" y="39941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Straight Connector 77"/>
          <p:cNvCxnSpPr>
            <a:cxnSpLocks noChangeShapeType="1"/>
          </p:cNvCxnSpPr>
          <p:nvPr/>
        </p:nvCxnSpPr>
        <p:spPr bwMode="auto">
          <a:xfrm rot="5400000">
            <a:off x="1398587" y="411003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Straight Connector 78"/>
          <p:cNvCxnSpPr>
            <a:cxnSpLocks noChangeShapeType="1"/>
          </p:cNvCxnSpPr>
          <p:nvPr/>
        </p:nvCxnSpPr>
        <p:spPr bwMode="auto">
          <a:xfrm rot="5400000">
            <a:off x="1543843" y="4215607"/>
            <a:ext cx="131763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Straight Connector 79"/>
          <p:cNvCxnSpPr>
            <a:cxnSpLocks noChangeShapeType="1"/>
          </p:cNvCxnSpPr>
          <p:nvPr/>
        </p:nvCxnSpPr>
        <p:spPr bwMode="auto">
          <a:xfrm rot="5400000">
            <a:off x="1689100" y="4314826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Straight Connector 80"/>
          <p:cNvCxnSpPr>
            <a:cxnSpLocks noChangeShapeType="1"/>
          </p:cNvCxnSpPr>
          <p:nvPr/>
        </p:nvCxnSpPr>
        <p:spPr bwMode="auto">
          <a:xfrm rot="5400000">
            <a:off x="1863725" y="44307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Straight Connector 81"/>
          <p:cNvCxnSpPr>
            <a:cxnSpLocks noChangeShapeType="1"/>
          </p:cNvCxnSpPr>
          <p:nvPr/>
        </p:nvCxnSpPr>
        <p:spPr bwMode="auto">
          <a:xfrm rot="5400000">
            <a:off x="2009775" y="453548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Straight Connector 82"/>
          <p:cNvCxnSpPr>
            <a:cxnSpLocks noChangeShapeType="1"/>
          </p:cNvCxnSpPr>
          <p:nvPr/>
        </p:nvCxnSpPr>
        <p:spPr bwMode="auto">
          <a:xfrm rot="5400000">
            <a:off x="728662" y="36512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Straight Connector 83"/>
          <p:cNvCxnSpPr>
            <a:cxnSpLocks noChangeShapeType="1"/>
          </p:cNvCxnSpPr>
          <p:nvPr/>
        </p:nvCxnSpPr>
        <p:spPr bwMode="auto">
          <a:xfrm rot="5400000">
            <a:off x="903287" y="376713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Straight Connector 84"/>
          <p:cNvCxnSpPr>
            <a:cxnSpLocks noChangeShapeType="1"/>
          </p:cNvCxnSpPr>
          <p:nvPr/>
        </p:nvCxnSpPr>
        <p:spPr bwMode="auto">
          <a:xfrm rot="5400000">
            <a:off x="1048543" y="3872707"/>
            <a:ext cx="131763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Straight Arrow Connector 64"/>
          <p:cNvCxnSpPr>
            <a:cxnSpLocks noChangeShapeType="1"/>
          </p:cNvCxnSpPr>
          <p:nvPr/>
        </p:nvCxnSpPr>
        <p:spPr bwMode="auto">
          <a:xfrm>
            <a:off x="917575" y="2690813"/>
            <a:ext cx="2286000" cy="1589087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TextBox 73"/>
          <p:cNvSpPr txBox="1">
            <a:spLocks noChangeArrowheads="1"/>
          </p:cNvSpPr>
          <p:nvPr/>
        </p:nvSpPr>
        <p:spPr bwMode="auto">
          <a:xfrm>
            <a:off x="617538" y="2311400"/>
            <a:ext cx="477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O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2</a:t>
            </a:r>
            <a:endParaRPr lang="en-US" altLang="en-US" sz="2000" b="1" baseline="-25000">
              <a:solidFill>
                <a:srgbClr val="008000"/>
              </a:solidFill>
              <a:latin typeface="Times"/>
            </a:endParaRPr>
          </a:p>
        </p:txBody>
      </p:sp>
      <p:cxnSp>
        <p:nvCxnSpPr>
          <p:cNvPr id="9245" name="Straight Connector 76"/>
          <p:cNvCxnSpPr>
            <a:cxnSpLocks noChangeShapeType="1"/>
          </p:cNvCxnSpPr>
          <p:nvPr/>
        </p:nvCxnSpPr>
        <p:spPr bwMode="auto">
          <a:xfrm rot="5400000">
            <a:off x="1708150" y="33512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Straight Connector 77"/>
          <p:cNvCxnSpPr>
            <a:cxnSpLocks noChangeShapeType="1"/>
          </p:cNvCxnSpPr>
          <p:nvPr/>
        </p:nvCxnSpPr>
        <p:spPr bwMode="auto">
          <a:xfrm rot="5400000">
            <a:off x="1882775" y="346710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Straight Connector 78"/>
          <p:cNvCxnSpPr>
            <a:cxnSpLocks noChangeShapeType="1"/>
          </p:cNvCxnSpPr>
          <p:nvPr/>
        </p:nvCxnSpPr>
        <p:spPr bwMode="auto">
          <a:xfrm rot="5400000">
            <a:off x="2028032" y="3572669"/>
            <a:ext cx="131762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Straight Connector 79"/>
          <p:cNvCxnSpPr>
            <a:cxnSpLocks noChangeShapeType="1"/>
          </p:cNvCxnSpPr>
          <p:nvPr/>
        </p:nvCxnSpPr>
        <p:spPr bwMode="auto">
          <a:xfrm rot="5400000">
            <a:off x="2173287" y="367188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Straight Connector 80"/>
          <p:cNvCxnSpPr>
            <a:cxnSpLocks noChangeShapeType="1"/>
          </p:cNvCxnSpPr>
          <p:nvPr/>
        </p:nvCxnSpPr>
        <p:spPr bwMode="auto">
          <a:xfrm rot="5400000">
            <a:off x="2347912" y="3787776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Straight Connector 81"/>
          <p:cNvCxnSpPr>
            <a:cxnSpLocks noChangeShapeType="1"/>
          </p:cNvCxnSpPr>
          <p:nvPr/>
        </p:nvCxnSpPr>
        <p:spPr bwMode="auto">
          <a:xfrm rot="5400000">
            <a:off x="2493962" y="38925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Straight Connector 82"/>
          <p:cNvCxnSpPr>
            <a:cxnSpLocks noChangeShapeType="1"/>
          </p:cNvCxnSpPr>
          <p:nvPr/>
        </p:nvCxnSpPr>
        <p:spPr bwMode="auto">
          <a:xfrm rot="5400000">
            <a:off x="1212850" y="30083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Straight Connector 83"/>
          <p:cNvCxnSpPr>
            <a:cxnSpLocks noChangeShapeType="1"/>
          </p:cNvCxnSpPr>
          <p:nvPr/>
        </p:nvCxnSpPr>
        <p:spPr bwMode="auto">
          <a:xfrm rot="5400000">
            <a:off x="1387475" y="312420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Straight Connector 84"/>
          <p:cNvCxnSpPr>
            <a:cxnSpLocks noChangeShapeType="1"/>
          </p:cNvCxnSpPr>
          <p:nvPr/>
        </p:nvCxnSpPr>
        <p:spPr bwMode="auto">
          <a:xfrm rot="5400000">
            <a:off x="1532732" y="3229769"/>
            <a:ext cx="131762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133350" y="1609725"/>
            <a:ext cx="4381500" cy="3400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000">
              <a:solidFill>
                <a:schemeClr val="tx1"/>
              </a:solidFill>
              <a:latin typeface="Times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A05D11-9DA8-4C77-B3E6-D77EC425BFC0}" type="slidenum">
              <a:rPr lang="nl-NL" altLang="en-US" sz="1000" smtClean="0">
                <a:solidFill>
                  <a:srgbClr val="808080"/>
                </a:solidFill>
                <a:latin typeface="Verdana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nl-NL" altLang="en-US" sz="1000">
              <a:solidFill>
                <a:srgbClr val="808080"/>
              </a:solidFill>
              <a:latin typeface="Verdana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Beyond Linear </a:t>
            </a:r>
            <a:r>
              <a:rPr lang="en-US" dirty="0" err="1"/>
              <a:t>Separability</a:t>
            </a:r>
            <a:endParaRPr lang="en-US" dirty="0"/>
          </a:p>
        </p:txBody>
      </p:sp>
      <p:cxnSp>
        <p:nvCxnSpPr>
          <p:cNvPr id="10245" name="Straight Arrow Connector 60"/>
          <p:cNvCxnSpPr>
            <a:cxnSpLocks noChangeShapeType="1"/>
          </p:cNvCxnSpPr>
          <p:nvPr/>
        </p:nvCxnSpPr>
        <p:spPr bwMode="auto">
          <a:xfrm>
            <a:off x="1133475" y="4206875"/>
            <a:ext cx="28876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36513" y="3111500"/>
            <a:ext cx="21637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TextBox 65"/>
          <p:cNvSpPr txBox="1">
            <a:spLocks noChangeArrowheads="1"/>
          </p:cNvSpPr>
          <p:nvPr/>
        </p:nvSpPr>
        <p:spPr bwMode="auto">
          <a:xfrm>
            <a:off x="3978275" y="3992563"/>
            <a:ext cx="45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000000"/>
                </a:solidFill>
                <a:latin typeface="Times"/>
              </a:rPr>
              <a:t>1</a:t>
            </a:r>
            <a:endParaRPr lang="en-US" altLang="en-US" sz="2000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0248" name="TextBox 66"/>
          <p:cNvSpPr txBox="1">
            <a:spLocks noChangeArrowheads="1"/>
          </p:cNvSpPr>
          <p:nvPr/>
        </p:nvSpPr>
        <p:spPr bwMode="auto">
          <a:xfrm>
            <a:off x="712788" y="1609725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>
                <a:solidFill>
                  <a:srgbClr val="000000"/>
                </a:solidFill>
                <a:latin typeface="Times"/>
              </a:rPr>
              <a:t>X</a:t>
            </a:r>
            <a:r>
              <a:rPr lang="en-NZ" altLang="en-US" sz="2000" baseline="-25000">
                <a:solidFill>
                  <a:srgbClr val="000000"/>
                </a:solidFill>
                <a:latin typeface="Times"/>
              </a:rPr>
              <a:t>2</a:t>
            </a:r>
            <a:endParaRPr lang="en-US" altLang="en-US" sz="2000" baseline="-250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0249" name="TextBox 67"/>
          <p:cNvSpPr txBox="1">
            <a:spLocks noChangeArrowheads="1"/>
          </p:cNvSpPr>
          <p:nvPr/>
        </p:nvSpPr>
        <p:spPr bwMode="auto">
          <a:xfrm>
            <a:off x="973138" y="39893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0250" name="TextBox 68"/>
          <p:cNvSpPr txBox="1">
            <a:spLocks noChangeArrowheads="1"/>
          </p:cNvSpPr>
          <p:nvPr/>
        </p:nvSpPr>
        <p:spPr bwMode="auto">
          <a:xfrm>
            <a:off x="2011363" y="315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0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0251" name="TextBox 69"/>
          <p:cNvSpPr txBox="1">
            <a:spLocks noChangeArrowheads="1"/>
          </p:cNvSpPr>
          <p:nvPr/>
        </p:nvSpPr>
        <p:spPr bwMode="auto">
          <a:xfrm>
            <a:off x="1079500" y="31337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10252" name="TextBox 70"/>
          <p:cNvSpPr txBox="1">
            <a:spLocks noChangeArrowheads="1"/>
          </p:cNvSpPr>
          <p:nvPr/>
        </p:nvSpPr>
        <p:spPr bwMode="auto">
          <a:xfrm>
            <a:off x="1997075" y="3997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FF0000"/>
                </a:solidFill>
                <a:latin typeface="Times"/>
              </a:rPr>
              <a:t>1</a:t>
            </a:r>
            <a:endParaRPr lang="en-US" altLang="en-US" sz="2000" b="1">
              <a:solidFill>
                <a:srgbClr val="FF0000"/>
              </a:solidFill>
              <a:latin typeface="Times"/>
            </a:endParaRP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1738313" y="1793875"/>
            <a:ext cx="241300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742950" indent="-742950" algn="ctr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Arial"/>
              </a:rPr>
              <a:t>XOR PROBLEM</a:t>
            </a:r>
            <a:endParaRPr lang="en-US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714875" y="1860550"/>
            <a:ext cx="4057650" cy="120015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Since a single perceptron unit can only define a single linear boundary, it is limited to solving linearly separable problems.</a:t>
            </a:r>
          </a:p>
        </p:txBody>
      </p:sp>
      <p:sp>
        <p:nvSpPr>
          <p:cNvPr id="10255" name="Rectangle 3"/>
          <p:cNvSpPr txBox="1">
            <a:spLocks noChangeArrowheads="1"/>
          </p:cNvSpPr>
          <p:nvPr/>
        </p:nvSpPr>
        <p:spPr bwMode="auto">
          <a:xfrm>
            <a:off x="4714875" y="3333750"/>
            <a:ext cx="4057650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What about if we consider more than one linear separator and combine their outputs; can we get a more powerful classifier?</a:t>
            </a:r>
          </a:p>
        </p:txBody>
      </p:sp>
      <p:cxnSp>
        <p:nvCxnSpPr>
          <p:cNvPr id="10256" name="Straight Arrow Connector 64"/>
          <p:cNvCxnSpPr>
            <a:cxnSpLocks noChangeShapeType="1"/>
          </p:cNvCxnSpPr>
          <p:nvPr/>
        </p:nvCxnSpPr>
        <p:spPr bwMode="auto">
          <a:xfrm>
            <a:off x="433388" y="3333750"/>
            <a:ext cx="2286000" cy="1589088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Box 73"/>
          <p:cNvSpPr txBox="1">
            <a:spLocks noChangeArrowheads="1"/>
          </p:cNvSpPr>
          <p:nvPr/>
        </p:nvSpPr>
        <p:spPr bwMode="auto">
          <a:xfrm>
            <a:off x="133350" y="2954338"/>
            <a:ext cx="47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O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1</a:t>
            </a:r>
            <a:endParaRPr lang="en-US" altLang="en-US" sz="2000" b="1" baseline="-25000">
              <a:solidFill>
                <a:srgbClr val="008000"/>
              </a:solidFill>
              <a:latin typeface="Times"/>
            </a:endParaRPr>
          </a:p>
        </p:txBody>
      </p:sp>
      <p:cxnSp>
        <p:nvCxnSpPr>
          <p:cNvPr id="10258" name="Straight Connector 76"/>
          <p:cNvCxnSpPr>
            <a:cxnSpLocks noChangeShapeType="1"/>
          </p:cNvCxnSpPr>
          <p:nvPr/>
        </p:nvCxnSpPr>
        <p:spPr bwMode="auto">
          <a:xfrm rot="5400000">
            <a:off x="1223962" y="39941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Straight Connector 77"/>
          <p:cNvCxnSpPr>
            <a:cxnSpLocks noChangeShapeType="1"/>
          </p:cNvCxnSpPr>
          <p:nvPr/>
        </p:nvCxnSpPr>
        <p:spPr bwMode="auto">
          <a:xfrm rot="5400000">
            <a:off x="1398587" y="411003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Connector 78"/>
          <p:cNvCxnSpPr>
            <a:cxnSpLocks noChangeShapeType="1"/>
          </p:cNvCxnSpPr>
          <p:nvPr/>
        </p:nvCxnSpPr>
        <p:spPr bwMode="auto">
          <a:xfrm rot="5400000">
            <a:off x="1543843" y="4215607"/>
            <a:ext cx="131763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Connector 79"/>
          <p:cNvCxnSpPr>
            <a:cxnSpLocks noChangeShapeType="1"/>
          </p:cNvCxnSpPr>
          <p:nvPr/>
        </p:nvCxnSpPr>
        <p:spPr bwMode="auto">
          <a:xfrm rot="5400000">
            <a:off x="1689100" y="4314826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Connector 80"/>
          <p:cNvCxnSpPr>
            <a:cxnSpLocks noChangeShapeType="1"/>
          </p:cNvCxnSpPr>
          <p:nvPr/>
        </p:nvCxnSpPr>
        <p:spPr bwMode="auto">
          <a:xfrm rot="5400000">
            <a:off x="1863725" y="44307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Connector 81"/>
          <p:cNvCxnSpPr>
            <a:cxnSpLocks noChangeShapeType="1"/>
          </p:cNvCxnSpPr>
          <p:nvPr/>
        </p:nvCxnSpPr>
        <p:spPr bwMode="auto">
          <a:xfrm rot="5400000">
            <a:off x="2009775" y="453548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Connector 82"/>
          <p:cNvCxnSpPr>
            <a:cxnSpLocks noChangeShapeType="1"/>
          </p:cNvCxnSpPr>
          <p:nvPr/>
        </p:nvCxnSpPr>
        <p:spPr bwMode="auto">
          <a:xfrm rot="5400000">
            <a:off x="728662" y="36512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Connector 83"/>
          <p:cNvCxnSpPr>
            <a:cxnSpLocks noChangeShapeType="1"/>
          </p:cNvCxnSpPr>
          <p:nvPr/>
        </p:nvCxnSpPr>
        <p:spPr bwMode="auto">
          <a:xfrm rot="5400000">
            <a:off x="903287" y="376713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Connector 84"/>
          <p:cNvCxnSpPr>
            <a:cxnSpLocks noChangeShapeType="1"/>
          </p:cNvCxnSpPr>
          <p:nvPr/>
        </p:nvCxnSpPr>
        <p:spPr bwMode="auto">
          <a:xfrm rot="5400000">
            <a:off x="1048543" y="3872707"/>
            <a:ext cx="131763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64"/>
          <p:cNvCxnSpPr>
            <a:cxnSpLocks noChangeShapeType="1"/>
          </p:cNvCxnSpPr>
          <p:nvPr/>
        </p:nvCxnSpPr>
        <p:spPr bwMode="auto">
          <a:xfrm>
            <a:off x="917575" y="2690813"/>
            <a:ext cx="2286000" cy="1589087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TextBox 73"/>
          <p:cNvSpPr txBox="1">
            <a:spLocks noChangeArrowheads="1"/>
          </p:cNvSpPr>
          <p:nvPr/>
        </p:nvSpPr>
        <p:spPr bwMode="auto">
          <a:xfrm>
            <a:off x="617538" y="2311400"/>
            <a:ext cx="477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 "/>
              <a:defRPr sz="4000">
                <a:solidFill>
                  <a:srgbClr val="3333CC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Times"/>
              </a:rPr>
              <a:t>O</a:t>
            </a:r>
            <a:r>
              <a:rPr lang="en-NZ" altLang="en-US" sz="2000" b="1" baseline="-25000">
                <a:solidFill>
                  <a:srgbClr val="008000"/>
                </a:solidFill>
                <a:latin typeface="Times"/>
              </a:rPr>
              <a:t>2</a:t>
            </a:r>
            <a:endParaRPr lang="en-US" altLang="en-US" sz="2000" b="1" baseline="-25000">
              <a:solidFill>
                <a:srgbClr val="008000"/>
              </a:solidFill>
              <a:latin typeface="Times"/>
            </a:endParaRPr>
          </a:p>
        </p:txBody>
      </p:sp>
      <p:cxnSp>
        <p:nvCxnSpPr>
          <p:cNvPr id="10269" name="Straight Connector 76"/>
          <p:cNvCxnSpPr>
            <a:cxnSpLocks noChangeShapeType="1"/>
          </p:cNvCxnSpPr>
          <p:nvPr/>
        </p:nvCxnSpPr>
        <p:spPr bwMode="auto">
          <a:xfrm rot="5400000">
            <a:off x="1708150" y="33512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Connector 77"/>
          <p:cNvCxnSpPr>
            <a:cxnSpLocks noChangeShapeType="1"/>
          </p:cNvCxnSpPr>
          <p:nvPr/>
        </p:nvCxnSpPr>
        <p:spPr bwMode="auto">
          <a:xfrm rot="5400000">
            <a:off x="1882775" y="346710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Connector 78"/>
          <p:cNvCxnSpPr>
            <a:cxnSpLocks noChangeShapeType="1"/>
          </p:cNvCxnSpPr>
          <p:nvPr/>
        </p:nvCxnSpPr>
        <p:spPr bwMode="auto">
          <a:xfrm rot="5400000">
            <a:off x="2028032" y="3572669"/>
            <a:ext cx="131762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Connector 79"/>
          <p:cNvCxnSpPr>
            <a:cxnSpLocks noChangeShapeType="1"/>
          </p:cNvCxnSpPr>
          <p:nvPr/>
        </p:nvCxnSpPr>
        <p:spPr bwMode="auto">
          <a:xfrm rot="5400000">
            <a:off x="2173287" y="3671888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Connector 80"/>
          <p:cNvCxnSpPr>
            <a:cxnSpLocks noChangeShapeType="1"/>
          </p:cNvCxnSpPr>
          <p:nvPr/>
        </p:nvCxnSpPr>
        <p:spPr bwMode="auto">
          <a:xfrm rot="5400000">
            <a:off x="2347912" y="3787776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Connector 81"/>
          <p:cNvCxnSpPr>
            <a:cxnSpLocks noChangeShapeType="1"/>
          </p:cNvCxnSpPr>
          <p:nvPr/>
        </p:nvCxnSpPr>
        <p:spPr bwMode="auto">
          <a:xfrm rot="5400000">
            <a:off x="2493962" y="389255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Connector 82"/>
          <p:cNvCxnSpPr>
            <a:cxnSpLocks noChangeShapeType="1"/>
          </p:cNvCxnSpPr>
          <p:nvPr/>
        </p:nvCxnSpPr>
        <p:spPr bwMode="auto">
          <a:xfrm rot="5400000">
            <a:off x="1212850" y="3008313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Connector 83"/>
          <p:cNvCxnSpPr>
            <a:cxnSpLocks noChangeShapeType="1"/>
          </p:cNvCxnSpPr>
          <p:nvPr/>
        </p:nvCxnSpPr>
        <p:spPr bwMode="auto">
          <a:xfrm rot="5400000">
            <a:off x="1387475" y="3124201"/>
            <a:ext cx="130175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Connector 84"/>
          <p:cNvCxnSpPr>
            <a:cxnSpLocks noChangeShapeType="1"/>
          </p:cNvCxnSpPr>
          <p:nvPr/>
        </p:nvCxnSpPr>
        <p:spPr bwMode="auto">
          <a:xfrm rot="5400000">
            <a:off x="1532732" y="3229769"/>
            <a:ext cx="131762" cy="10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714875" y="4791075"/>
            <a:ext cx="4057650" cy="9239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sz="1800" dirty="0">
                <a:latin typeface="+mj-lt"/>
              </a:rPr>
              <a:t>Yes, since a single perceptron unit is so limited, a network of these units will be less limited.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erceptrons&amp;quot;&quot;/&gt;&lt;property id=&quot;20307&quot; value=&quot;571&quot;/&gt;&lt;/object&gt;&lt;object type=&quot;3&quot; unique_id=&quot;10004&quot;&gt;&lt;property id=&quot;20148&quot; value=&quot;5&quot;/&gt;&lt;property id=&quot;20300&quot; value=&quot;Slide 2&quot;/&gt;&lt;property id=&quot;20307&quot; value=&quot;507&quot;/&gt;&lt;/object&gt;&lt;object type=&quot;3&quot; unique_id=&quot;10005&quot;&gt;&lt;property id=&quot;20148&quot; value=&quot;5&quot;/&gt;&lt;property id=&quot;20300&quot; value=&quot;Slide 3 - &amp;quot;Overview&amp;quot;&quot;/&gt;&lt;property id=&quot;20307&quot; value=&quot;572&quot;/&gt;&lt;/object&gt;&lt;object type=&quot;3&quot; unique_id=&quot;10006&quot;&gt;&lt;property id=&quot;20148&quot; value=&quot;5&quot;/&gt;&lt;property id=&quot;20300&quot; value=&quot;Slide 4 - &amp;quot;Single Perceptron Unit&amp;quot;&quot;/&gt;&lt;property id=&quot;20307&quot; value=&quot;566&quot;/&gt;&lt;/object&gt;&lt;object type=&quot;3&quot; unique_id=&quot;10007&quot;&gt;&lt;property id=&quot;20148&quot; value=&quot;5&quot;/&gt;&lt;property id=&quot;20300&quot; value=&quot;Slide 5 - &amp;quot;Single Perceptron Unit&amp;quot;&quot;/&gt;&lt;property id=&quot;20307&quot; value=&quot;550&quot;/&gt;&lt;/object&gt;&lt;object type=&quot;3&quot; unique_id=&quot;10008&quot;&gt;&lt;property id=&quot;20148&quot; value=&quot;5&quot;/&gt;&lt;property id=&quot;20300&quot; value=&quot;Slide 6 - &amp;quot;Linear Classifier Single Perceptron Unit&amp;quot;&quot;/&gt;&lt;property id=&quot;20307&quot; value=&quot;561&quot;/&gt;&lt;/object&gt;&lt;object type=&quot;3&quot; unique_id=&quot;10009&quot;&gt;&lt;property id=&quot;20148&quot; value=&quot;5&quot;/&gt;&lt;property id=&quot;20300&quot; value=&quot;Slide 7 - &amp;quot;Beyond Linear Separability&amp;quot;&quot;/&gt;&lt;property id=&quot;20307&quot; value=&quot;562&quot;/&gt;&lt;/object&gt;&lt;object type=&quot;3&quot; unique_id=&quot;10010&quot;&gt;&lt;property id=&quot;20148&quot; value=&quot;5&quot;/&gt;&lt;property id=&quot;20300&quot; value=&quot;Slide 8 - &amp;quot;Beyond Linear Separability&amp;quot;&quot;/&gt;&lt;property id=&quot;20307&quot; value=&quot;563&quot;/&gt;&lt;/object&gt;&lt;object type=&quot;3&quot; unique_id=&quot;10011&quot;&gt;&lt;property id=&quot;20148&quot; value=&quot;5&quot;/&gt;&lt;property id=&quot;20300&quot; value=&quot;Slide 9 - &amp;quot;Beyond Linear Separability&amp;quot;&quot;/&gt;&lt;property id=&quot;20307&quot; value=&quot;564&quot;/&gt;&lt;/object&gt;&lt;object type=&quot;3&quot; unique_id=&quot;10012&quot;&gt;&lt;property id=&quot;20148&quot; value=&quot;5&quot;/&gt;&lt;property id=&quot;20300&quot; value=&quot;Slide 10 - &amp;quot;Multi-Layer Perceptron&amp;quot;&quot;/&gt;&lt;property id=&quot;20307&quot; value=&quot;565&quot;/&gt;&lt;/object&gt;&lt;object type=&quot;3&quot; unique_id=&quot;10013&quot;&gt;&lt;property id=&quot;20148&quot; value=&quot;5&quot;/&gt;&lt;property id=&quot;20300&quot; value=&quot;Slide 11 - &amp;quot;Multi-Layer Perceptron&amp;quot;&quot;/&gt;&lt;property id=&quot;20307&quot; value=&quot;568&quot;/&gt;&lt;/object&gt;&lt;object type=&quot;3&quot; unique_id=&quot;10014&quot;&gt;&lt;property id=&quot;20148&quot; value=&quot;5&quot;/&gt;&lt;property id=&quot;20300&quot; value=&quot;Slide 12 - &amp;quot;MLP for Solving the XOR Problem&amp;quot;&quot;/&gt;&lt;property id=&quot;20307&quot; value=&quot;558&quot;/&gt;&lt;/object&gt;&lt;object type=&quot;3&quot; unique_id=&quot;10015&quot;&gt;&lt;property id=&quot;20148&quot; value=&quot;5&quot;/&gt;&lt;property id=&quot;20300&quot; value=&quot;Slide 13 - &amp;quot;Multilayer Layer Perceptron&amp;quot;&quot;/&gt;&lt;property id=&quot;20307&quot; value=&quot;551&quot;/&gt;&lt;/object&gt;&lt;object type=&quot;3&quot; unique_id=&quot;10016&quot;&gt;&lt;property id=&quot;20148&quot; value=&quot;5&quot;/&gt;&lt;property id=&quot;20300&quot; value=&quot;Slide 14 - &amp;quot;Multilayer Layer Perceptron&amp;quot;&quot;/&gt;&lt;property id=&quot;20307&quot; value=&quot;570&quot;/&gt;&lt;/object&gt;&lt;object type=&quot;3&quot; unique_id=&quot;10017&quot;&gt;&lt;property id=&quot;20148&quot; value=&quot;5&quot;/&gt;&lt;property id=&quot;20300&quot; value=&quot;Slide 15 - &amp;quot;Multilayer Layer Perceptron&amp;quot;&quot;/&gt;&lt;property id=&quot;20307&quot; value=&quot;569&quot;/&gt;&lt;/object&gt;&lt;object type=&quot;3&quot; unique_id=&quot;10018&quot;&gt;&lt;property id=&quot;20148&quot; value=&quot;5&quot;/&gt;&lt;property id=&quot;20300&quot; value=&quot;Slide 16 - &amp;quot;Multilayer Layer Perceptron&amp;quot;&quot;/&gt;&lt;property id=&quot;20307&quot; value=&quot;554&quot;/&gt;&lt;/object&gt;&lt;object type=&quot;3&quot; unique_id=&quot;10019&quot;&gt;&lt;property id=&quot;20148&quot; value=&quot;5&quot;/&gt;&lt;property id=&quot;20300&quot; value=&quot;Slide 17 - &amp;quot;Multilayer Layer Perceptron&amp;quot;&quot;/&gt;&lt;property id=&quot;20307&quot; value=&quot;556&quot;/&gt;&lt;/object&gt;&lt;object type=&quot;3&quot; unique_id=&quot;10020&quot;&gt;&lt;property id=&quot;20148&quot; value=&quot;5&quot;/&gt;&lt;property id=&quot;20300&quot; value=&quot;Slide 18 - &amp;quot;Multilayer Layer Perceptron&amp;quot;&quot;/&gt;&lt;property id=&quot;20307&quot; value=&quot;557&quot;/&gt;&lt;/object&gt;&lt;object type=&quot;3&quot; unique_id=&quot;10021&quot;&gt;&lt;property id=&quot;20148&quot; value=&quot;5&quot;/&gt;&lt;property id=&quot;20300&quot; value=&quot;Slide 19 - &amp;quot;Multilayer Layer Perceptron&amp;quot;&quot;/&gt;&lt;property id=&quot;20307&quot; value=&quot;555&quot;/&gt;&lt;/object&gt;&lt;object type=&quot;3&quot; unique_id=&quot;10022&quot;&gt;&lt;property id=&quot;20148&quot; value=&quot;5&quot;/&gt;&lt;property id=&quot;20300&quot; value=&quot;Slide 20 - &amp;quot;Multilayer Layer Perceptron&amp;quot;&quot;/&gt;&lt;property id=&quot;20307&quot; value=&quot;559&quot;/&gt;&lt;/object&gt;&lt;object type=&quot;3&quot; unique_id=&quot;10023&quot;&gt;&lt;property id=&quot;20148&quot; value=&quot;5&quot;/&gt;&lt;property id=&quot;20300&quot; value=&quot;Slide 21 - &amp;quot;Multilayer Layer Perceptron&amp;quot;&quot;/&gt;&lt;property id=&quot;20307&quot; value=&quot;560&quot;/&gt;&lt;/object&gt;&lt;/object&gt;&lt;object type=&quot;8&quot; unique_id=&quot;1004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VUBtemplate">
  <a:themeElements>
    <a:clrScheme name="VUB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UB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VUB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B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B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B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B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B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B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B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B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B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B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B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IRIDIA:Applications:Microsoft Office X:Templates:My Templates:VUBtemplate.pot</Template>
  <TotalTime>11066</TotalTime>
  <Words>1555</Words>
  <Application>Microsoft Office PowerPoint</Application>
  <PresentationFormat>On-screen Show (4:3)</PresentationFormat>
  <Paragraphs>557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Monotype Sorts</vt:lpstr>
      <vt:lpstr>Arial</vt:lpstr>
      <vt:lpstr>Symbol</vt:lpstr>
      <vt:lpstr>Times</vt:lpstr>
      <vt:lpstr>Times New Roman</vt:lpstr>
      <vt:lpstr>Verdana</vt:lpstr>
      <vt:lpstr>VUBtemplate</vt:lpstr>
      <vt:lpstr>Dads Tie</vt:lpstr>
      <vt:lpstr>Equation</vt:lpstr>
      <vt:lpstr>Perceptrons</vt:lpstr>
      <vt:lpstr>PowerPoint Presentation</vt:lpstr>
      <vt:lpstr>Overview</vt:lpstr>
      <vt:lpstr>Single Perceptron Unit</vt:lpstr>
      <vt:lpstr>Single Perceptron Unit</vt:lpstr>
      <vt:lpstr>Linear Classifier Single Perceptron Unit</vt:lpstr>
      <vt:lpstr>Beyond Linear Separability</vt:lpstr>
      <vt:lpstr>Beyond Linear Separability</vt:lpstr>
      <vt:lpstr>Beyond Linear Separability</vt:lpstr>
      <vt:lpstr>Multi-Layer Perceptron</vt:lpstr>
      <vt:lpstr>Multi-Layer Perceptron</vt:lpstr>
      <vt:lpstr>MLP for Solving the XOR Problem</vt:lpstr>
      <vt:lpstr>Multilayer Layer Perceptron</vt:lpstr>
      <vt:lpstr>Multilayer Layer Perceptron</vt:lpstr>
      <vt:lpstr>Multilayer Layer Perceptron</vt:lpstr>
      <vt:lpstr>Multilayer Layer Perceptron</vt:lpstr>
      <vt:lpstr>Multilayer Layer Perceptron</vt:lpstr>
      <vt:lpstr>Multilayer Layer Perceptron</vt:lpstr>
      <vt:lpstr>Multilayer Layer Perceptron</vt:lpstr>
      <vt:lpstr>Multilayer Layer Perceptron</vt:lpstr>
      <vt:lpstr>Multilayer Layer Perceptron</vt:lpstr>
    </vt:vector>
  </TitlesOfParts>
  <Company>ULB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1: informed search</dc:title>
  <dc:creator>N.H.Reyes@massey.ac.nz</dc:creator>
  <cp:lastModifiedBy>Napoleon Reyes</cp:lastModifiedBy>
  <cp:revision>1078</cp:revision>
  <cp:lastPrinted>2004-10-27T12:02:35Z</cp:lastPrinted>
  <dcterms:created xsi:type="dcterms:W3CDTF">2004-10-10T08:59:46Z</dcterms:created>
  <dcterms:modified xsi:type="dcterms:W3CDTF">2020-09-02T23:01:39Z</dcterms:modified>
</cp:coreProperties>
</file>