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3" r:id="rId1"/>
  </p:sldMasterIdLst>
  <p:notesMasterIdLst>
    <p:notesMasterId r:id="rId93"/>
  </p:notesMasterIdLst>
  <p:handoutMasterIdLst>
    <p:handoutMasterId r:id="rId94"/>
  </p:handoutMasterIdLst>
  <p:sldIdLst>
    <p:sldId id="450" r:id="rId2"/>
    <p:sldId id="507" r:id="rId3"/>
    <p:sldId id="571" r:id="rId4"/>
    <p:sldId id="590" r:id="rId5"/>
    <p:sldId id="591" r:id="rId6"/>
    <p:sldId id="560" r:id="rId7"/>
    <p:sldId id="546" r:id="rId8"/>
    <p:sldId id="561" r:id="rId9"/>
    <p:sldId id="494" r:id="rId10"/>
    <p:sldId id="497" r:id="rId11"/>
    <p:sldId id="495" r:id="rId12"/>
    <p:sldId id="547" r:id="rId13"/>
    <p:sldId id="548" r:id="rId14"/>
    <p:sldId id="581" r:id="rId15"/>
    <p:sldId id="582" r:id="rId16"/>
    <p:sldId id="552" r:id="rId17"/>
    <p:sldId id="551" r:id="rId18"/>
    <p:sldId id="568" r:id="rId19"/>
    <p:sldId id="550" r:id="rId20"/>
    <p:sldId id="553" r:id="rId21"/>
    <p:sldId id="554" r:id="rId22"/>
    <p:sldId id="555" r:id="rId23"/>
    <p:sldId id="569" r:id="rId24"/>
    <p:sldId id="558" r:id="rId25"/>
    <p:sldId id="556" r:id="rId26"/>
    <p:sldId id="557" r:id="rId27"/>
    <p:sldId id="530" r:id="rId28"/>
    <p:sldId id="531" r:id="rId29"/>
    <p:sldId id="532" r:id="rId30"/>
    <p:sldId id="536" r:id="rId31"/>
    <p:sldId id="537" r:id="rId32"/>
    <p:sldId id="538" r:id="rId33"/>
    <p:sldId id="539" r:id="rId34"/>
    <p:sldId id="540" r:id="rId35"/>
    <p:sldId id="541" r:id="rId36"/>
    <p:sldId id="543" r:id="rId37"/>
    <p:sldId id="542" r:id="rId38"/>
    <p:sldId id="544" r:id="rId39"/>
    <p:sldId id="545" r:id="rId40"/>
    <p:sldId id="567" r:id="rId41"/>
    <p:sldId id="508" r:id="rId42"/>
    <p:sldId id="513" r:id="rId43"/>
    <p:sldId id="500" r:id="rId44"/>
    <p:sldId id="505" r:id="rId45"/>
    <p:sldId id="502" r:id="rId46"/>
    <p:sldId id="506" r:id="rId47"/>
    <p:sldId id="503" r:id="rId48"/>
    <p:sldId id="501" r:id="rId49"/>
    <p:sldId id="504" r:id="rId50"/>
    <p:sldId id="512" r:id="rId51"/>
    <p:sldId id="514" r:id="rId52"/>
    <p:sldId id="515" r:id="rId53"/>
    <p:sldId id="516" r:id="rId54"/>
    <p:sldId id="517" r:id="rId55"/>
    <p:sldId id="518" r:id="rId56"/>
    <p:sldId id="519" r:id="rId57"/>
    <p:sldId id="520" r:id="rId58"/>
    <p:sldId id="522" r:id="rId59"/>
    <p:sldId id="521" r:id="rId60"/>
    <p:sldId id="523" r:id="rId61"/>
    <p:sldId id="524" r:id="rId62"/>
    <p:sldId id="525" r:id="rId63"/>
    <p:sldId id="526" r:id="rId64"/>
    <p:sldId id="527" r:id="rId65"/>
    <p:sldId id="528" r:id="rId66"/>
    <p:sldId id="529" r:id="rId67"/>
    <p:sldId id="509" r:id="rId68"/>
    <p:sldId id="510" r:id="rId69"/>
    <p:sldId id="511" r:id="rId70"/>
    <p:sldId id="566" r:id="rId71"/>
    <p:sldId id="565" r:id="rId72"/>
    <p:sldId id="575" r:id="rId73"/>
    <p:sldId id="576" r:id="rId74"/>
    <p:sldId id="577" r:id="rId75"/>
    <p:sldId id="564" r:id="rId76"/>
    <p:sldId id="572" r:id="rId77"/>
    <p:sldId id="573" r:id="rId78"/>
    <p:sldId id="574" r:id="rId79"/>
    <p:sldId id="578" r:id="rId80"/>
    <p:sldId id="579" r:id="rId81"/>
    <p:sldId id="580" r:id="rId82"/>
    <p:sldId id="499" r:id="rId83"/>
    <p:sldId id="585" r:id="rId84"/>
    <p:sldId id="583" r:id="rId85"/>
    <p:sldId id="559" r:id="rId86"/>
    <p:sldId id="587" r:id="rId87"/>
    <p:sldId id="586" r:id="rId88"/>
    <p:sldId id="588" r:id="rId89"/>
    <p:sldId id="589" r:id="rId90"/>
    <p:sldId id="562" r:id="rId91"/>
    <p:sldId id="570" r:id="rId92"/>
  </p:sldIdLst>
  <p:sldSz cx="9144000" cy="6858000" type="screen4x3"/>
  <p:notesSz cx="6669088" cy="9928225"/>
  <p:defaultTextStyle>
    <a:defPPr>
      <a:defRPr lang="en-US"/>
    </a:defPPr>
    <a:lvl1pPr algn="l" rtl="0" eaLnBrk="0" fontAlgn="base" hangingPunct="0">
      <a:spcBef>
        <a:spcPct val="0"/>
      </a:spcBef>
      <a:spcAft>
        <a:spcPct val="0"/>
      </a:spcAft>
      <a:defRPr sz="2000" kern="1200">
        <a:solidFill>
          <a:schemeClr val="tx1"/>
        </a:solidFill>
        <a:latin typeface="Times" charset="0"/>
        <a:ea typeface="+mn-ea"/>
        <a:cs typeface="+mn-cs"/>
      </a:defRPr>
    </a:lvl1pPr>
    <a:lvl2pPr marL="457200" algn="l" rtl="0" eaLnBrk="0" fontAlgn="base" hangingPunct="0">
      <a:spcBef>
        <a:spcPct val="0"/>
      </a:spcBef>
      <a:spcAft>
        <a:spcPct val="0"/>
      </a:spcAft>
      <a:defRPr sz="2000" kern="1200">
        <a:solidFill>
          <a:schemeClr val="tx1"/>
        </a:solidFill>
        <a:latin typeface="Times" charset="0"/>
        <a:ea typeface="+mn-ea"/>
        <a:cs typeface="+mn-cs"/>
      </a:defRPr>
    </a:lvl2pPr>
    <a:lvl3pPr marL="914400" algn="l" rtl="0" eaLnBrk="0" fontAlgn="base" hangingPunct="0">
      <a:spcBef>
        <a:spcPct val="0"/>
      </a:spcBef>
      <a:spcAft>
        <a:spcPct val="0"/>
      </a:spcAft>
      <a:defRPr sz="2000" kern="1200">
        <a:solidFill>
          <a:schemeClr val="tx1"/>
        </a:solidFill>
        <a:latin typeface="Times" charset="0"/>
        <a:ea typeface="+mn-ea"/>
        <a:cs typeface="+mn-cs"/>
      </a:defRPr>
    </a:lvl3pPr>
    <a:lvl4pPr marL="1371600" algn="l" rtl="0" eaLnBrk="0" fontAlgn="base" hangingPunct="0">
      <a:spcBef>
        <a:spcPct val="0"/>
      </a:spcBef>
      <a:spcAft>
        <a:spcPct val="0"/>
      </a:spcAft>
      <a:defRPr sz="2000" kern="1200">
        <a:solidFill>
          <a:schemeClr val="tx1"/>
        </a:solidFill>
        <a:latin typeface="Times" charset="0"/>
        <a:ea typeface="+mn-ea"/>
        <a:cs typeface="+mn-cs"/>
      </a:defRPr>
    </a:lvl4pPr>
    <a:lvl5pPr marL="1828800" algn="l" rtl="0" eaLnBrk="0" fontAlgn="base" hangingPunct="0">
      <a:spcBef>
        <a:spcPct val="0"/>
      </a:spcBef>
      <a:spcAft>
        <a:spcPct val="0"/>
      </a:spcAft>
      <a:defRPr sz="2000" kern="1200">
        <a:solidFill>
          <a:schemeClr val="tx1"/>
        </a:solidFill>
        <a:latin typeface="Times" charset="0"/>
        <a:ea typeface="+mn-ea"/>
        <a:cs typeface="+mn-cs"/>
      </a:defRPr>
    </a:lvl5pPr>
    <a:lvl6pPr marL="2286000" algn="l" defTabSz="914400" rtl="0" eaLnBrk="1" latinLnBrk="0" hangingPunct="1">
      <a:defRPr sz="2000" kern="1200">
        <a:solidFill>
          <a:schemeClr val="tx1"/>
        </a:solidFill>
        <a:latin typeface="Times" charset="0"/>
        <a:ea typeface="+mn-ea"/>
        <a:cs typeface="+mn-cs"/>
      </a:defRPr>
    </a:lvl6pPr>
    <a:lvl7pPr marL="2743200" algn="l" defTabSz="914400" rtl="0" eaLnBrk="1" latinLnBrk="0" hangingPunct="1">
      <a:defRPr sz="2000" kern="1200">
        <a:solidFill>
          <a:schemeClr val="tx1"/>
        </a:solidFill>
        <a:latin typeface="Times" charset="0"/>
        <a:ea typeface="+mn-ea"/>
        <a:cs typeface="+mn-cs"/>
      </a:defRPr>
    </a:lvl7pPr>
    <a:lvl8pPr marL="3200400" algn="l" defTabSz="914400" rtl="0" eaLnBrk="1" latinLnBrk="0" hangingPunct="1">
      <a:defRPr sz="2000" kern="1200">
        <a:solidFill>
          <a:schemeClr val="tx1"/>
        </a:solidFill>
        <a:latin typeface="Times" charset="0"/>
        <a:ea typeface="+mn-ea"/>
        <a:cs typeface="+mn-cs"/>
      </a:defRPr>
    </a:lvl8pPr>
    <a:lvl9pPr marL="3657600" algn="l" defTabSz="914400" rtl="0" eaLnBrk="1" latinLnBrk="0" hangingPunct="1">
      <a:defRPr sz="20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0000FF"/>
    <a:srgbClr val="008000"/>
    <a:srgbClr val="BBE0E3"/>
    <a:srgbClr val="FFFF99"/>
    <a:srgbClr val="FFCC99"/>
    <a:srgbClr val="AFCFFF"/>
    <a:srgbClr val="FF0066"/>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54" autoAdjust="0"/>
    <p:restoredTop sz="88937" autoAdjust="0"/>
  </p:normalViewPr>
  <p:slideViewPr>
    <p:cSldViewPr snapToGrid="0">
      <p:cViewPr varScale="1">
        <p:scale>
          <a:sx n="108" d="100"/>
          <a:sy n="108" d="100"/>
        </p:scale>
        <p:origin x="261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56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92163" name="Rectangle 3"/>
          <p:cNvSpPr>
            <a:spLocks noGrp="1" noChangeArrowheads="1"/>
          </p:cNvSpPr>
          <p:nvPr>
            <p:ph type="dt" sz="quarter" idx="1"/>
          </p:nvPr>
        </p:nvSpPr>
        <p:spPr bwMode="auto">
          <a:xfrm>
            <a:off x="3779838"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92164" name="Rectangle 4"/>
          <p:cNvSpPr>
            <a:spLocks noGrp="1" noChangeArrowheads="1"/>
          </p:cNvSpPr>
          <p:nvPr>
            <p:ph type="ftr" sz="quarter" idx="2"/>
          </p:nvPr>
        </p:nvSpPr>
        <p:spPr bwMode="auto">
          <a:xfrm>
            <a:off x="0" y="9431338"/>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92165" name="Rectangle 5"/>
          <p:cNvSpPr>
            <a:spLocks noGrp="1" noChangeArrowheads="1"/>
          </p:cNvSpPr>
          <p:nvPr>
            <p:ph type="sldNum" sz="quarter" idx="3"/>
          </p:nvPr>
        </p:nvSpPr>
        <p:spPr bwMode="auto">
          <a:xfrm>
            <a:off x="3779838" y="9431338"/>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20436E5-B3B2-41E5-9E85-008A62C2C7B5}" type="slidenum">
              <a:rPr lang="en-US"/>
              <a:pPr>
                <a:defRPr/>
              </a:pPr>
              <a:t>‹#›</a:t>
            </a:fld>
            <a:endParaRPr lang="en-US"/>
          </a:p>
        </p:txBody>
      </p:sp>
    </p:spTree>
    <p:extLst>
      <p:ext uri="{BB962C8B-B14F-4D97-AF65-F5344CB8AC3E}">
        <p14:creationId xmlns:p14="http://schemas.microsoft.com/office/powerpoint/2010/main" val="15600311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027" name="Rectangle 3"/>
          <p:cNvSpPr>
            <a:spLocks noGrp="1" noChangeArrowheads="1"/>
          </p:cNvSpPr>
          <p:nvPr>
            <p:ph type="dt" idx="1"/>
          </p:nvPr>
        </p:nvSpPr>
        <p:spPr bwMode="auto">
          <a:xfrm>
            <a:off x="3779838"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72708" name="Rectangle 4"/>
          <p:cNvSpPr>
            <a:spLocks noGrp="1" noRot="1" noChangeAspect="1" noChangeArrowheads="1" noTextEdit="1"/>
          </p:cNvSpPr>
          <p:nvPr>
            <p:ph type="sldImg" idx="2"/>
          </p:nvPr>
        </p:nvSpPr>
        <p:spPr bwMode="auto">
          <a:xfrm>
            <a:off x="854075" y="744538"/>
            <a:ext cx="4960938"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9" name="Rectangle 5"/>
          <p:cNvSpPr>
            <a:spLocks noGrp="1" noChangeArrowheads="1"/>
          </p:cNvSpPr>
          <p:nvPr>
            <p:ph type="body" sz="quarter" idx="3"/>
          </p:nvPr>
        </p:nvSpPr>
        <p:spPr bwMode="auto">
          <a:xfrm>
            <a:off x="889000" y="4716463"/>
            <a:ext cx="4891088"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9431338"/>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031" name="Rectangle 7"/>
          <p:cNvSpPr>
            <a:spLocks noGrp="1" noChangeArrowheads="1"/>
          </p:cNvSpPr>
          <p:nvPr>
            <p:ph type="sldNum" sz="quarter" idx="5"/>
          </p:nvPr>
        </p:nvSpPr>
        <p:spPr bwMode="auto">
          <a:xfrm>
            <a:off x="3779838" y="9431338"/>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07C3D2C-2C7F-43F1-B2D8-DD8962CF00D5}" type="slidenum">
              <a:rPr lang="en-US"/>
              <a:pPr>
                <a:defRPr/>
              </a:pPr>
              <a:t>‹#›</a:t>
            </a:fld>
            <a:endParaRPr lang="en-US"/>
          </a:p>
        </p:txBody>
      </p:sp>
    </p:spTree>
    <p:extLst>
      <p:ext uri="{BB962C8B-B14F-4D97-AF65-F5344CB8AC3E}">
        <p14:creationId xmlns:p14="http://schemas.microsoft.com/office/powerpoint/2010/main" val="37643346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mn-ea"/>
        <a:cs typeface="+mn-cs"/>
      </a:defRPr>
    </a:lvl2pPr>
    <a:lvl3pPr marL="914400" algn="l" rtl="0" eaLnBrk="0" fontAlgn="base" hangingPunct="0">
      <a:spcBef>
        <a:spcPct val="30000"/>
      </a:spcBef>
      <a:spcAft>
        <a:spcPct val="0"/>
      </a:spcAft>
      <a:defRPr sz="1200" kern="1200">
        <a:solidFill>
          <a:schemeClr val="tx1"/>
        </a:solidFill>
        <a:latin typeface="Times" charset="0"/>
        <a:ea typeface="+mn-ea"/>
        <a:cs typeface="+mn-cs"/>
      </a:defRPr>
    </a:lvl3pPr>
    <a:lvl4pPr marL="1371600" algn="l" rtl="0" eaLnBrk="0" fontAlgn="base" hangingPunct="0">
      <a:spcBef>
        <a:spcPct val="30000"/>
      </a:spcBef>
      <a:spcAft>
        <a:spcPct val="0"/>
      </a:spcAft>
      <a:defRPr sz="1200" kern="1200">
        <a:solidFill>
          <a:schemeClr val="tx1"/>
        </a:solidFill>
        <a:latin typeface="Times" charset="0"/>
        <a:ea typeface="+mn-ea"/>
        <a:cs typeface="+mn-cs"/>
      </a:defRPr>
    </a:lvl4pPr>
    <a:lvl5pPr marL="1828800" algn="l" rtl="0" eaLnBrk="0" fontAlgn="base" hangingPunct="0">
      <a:spcBef>
        <a:spcPct val="30000"/>
      </a:spcBef>
      <a:spcAft>
        <a:spcPct val="0"/>
      </a:spcAft>
      <a:defRPr sz="12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You have 1,000 tries</a:t>
            </a:r>
            <a:r>
              <a:rPr lang="en-AU" baseline="0" dirty="0"/>
              <a:t> to make as much money as you possibly can in a casino with k-slot machines.  What would be a good strategy?</a:t>
            </a:r>
            <a:endParaRPr lang="en-AU" dirty="0"/>
          </a:p>
        </p:txBody>
      </p:sp>
      <p:sp>
        <p:nvSpPr>
          <p:cNvPr id="4" name="Slide Number Placeholder 3"/>
          <p:cNvSpPr>
            <a:spLocks noGrp="1"/>
          </p:cNvSpPr>
          <p:nvPr>
            <p:ph type="sldNum" sz="quarter" idx="10"/>
          </p:nvPr>
        </p:nvSpPr>
        <p:spPr/>
        <p:txBody>
          <a:bodyPr/>
          <a:lstStyle/>
          <a:p>
            <a:pPr>
              <a:defRPr/>
            </a:pPr>
            <a:fld id="{207C3D2C-2C7F-43F1-B2D8-DD8962CF00D5}" type="slidenum">
              <a:rPr lang="en-US" smtClean="0"/>
              <a:pPr>
                <a:defRPr/>
              </a:pPr>
              <a:t>3</a:t>
            </a:fld>
            <a:endParaRPr lang="en-US"/>
          </a:p>
        </p:txBody>
      </p:sp>
    </p:spTree>
    <p:extLst>
      <p:ext uri="{BB962C8B-B14F-4D97-AF65-F5344CB8AC3E}">
        <p14:creationId xmlns:p14="http://schemas.microsoft.com/office/powerpoint/2010/main" val="3574151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Knowledge</a:t>
            </a:r>
            <a:r>
              <a:rPr lang="en-NZ" baseline="0" dirty="0"/>
              <a:t> </a:t>
            </a:r>
            <a:r>
              <a:rPr lang="en-NZ" dirty="0"/>
              <a:t>Exploitation mode of P-Greedy: an</a:t>
            </a:r>
            <a:r>
              <a:rPr lang="en-NZ" baseline="0" dirty="0"/>
              <a:t> action with a high Q-value, will have a high tendency of getting selected due to the result of probability computation.</a:t>
            </a:r>
            <a:endParaRPr lang="en-NZ" dirty="0"/>
          </a:p>
        </p:txBody>
      </p:sp>
      <p:sp>
        <p:nvSpPr>
          <p:cNvPr id="4" name="Slide Number Placeholder 3"/>
          <p:cNvSpPr>
            <a:spLocks noGrp="1"/>
          </p:cNvSpPr>
          <p:nvPr>
            <p:ph type="sldNum" sz="quarter" idx="10"/>
          </p:nvPr>
        </p:nvSpPr>
        <p:spPr/>
        <p:txBody>
          <a:bodyPr/>
          <a:lstStyle/>
          <a:p>
            <a:pPr>
              <a:defRPr/>
            </a:pPr>
            <a:fld id="{207C3D2C-2C7F-43F1-B2D8-DD8962CF00D5}" type="slidenum">
              <a:rPr lang="en-US" smtClean="0"/>
              <a:pPr>
                <a:defRPr/>
              </a:pPr>
              <a:t>59</a:t>
            </a:fld>
            <a:endParaRPr lang="en-US"/>
          </a:p>
        </p:txBody>
      </p:sp>
    </p:spTree>
    <p:extLst>
      <p:ext uri="{BB962C8B-B14F-4D97-AF65-F5344CB8AC3E}">
        <p14:creationId xmlns:p14="http://schemas.microsoft.com/office/powerpoint/2010/main" val="2506257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Q-learning received more punishments (negative rewards) than SARSA.   However, it was able to find the values for the optimal policy, that which travels right along the edge of the cliff.</a:t>
            </a:r>
          </a:p>
          <a:p>
            <a:endParaRPr lang="en-NZ" dirty="0"/>
          </a:p>
        </p:txBody>
      </p:sp>
      <p:sp>
        <p:nvSpPr>
          <p:cNvPr id="4" name="Slide Number Placeholder 3"/>
          <p:cNvSpPr>
            <a:spLocks noGrp="1"/>
          </p:cNvSpPr>
          <p:nvPr>
            <p:ph type="sldNum" sz="quarter" idx="5"/>
          </p:nvPr>
        </p:nvSpPr>
        <p:spPr/>
        <p:txBody>
          <a:bodyPr/>
          <a:lstStyle/>
          <a:p>
            <a:pPr>
              <a:defRPr/>
            </a:pPr>
            <a:fld id="{207C3D2C-2C7F-43F1-B2D8-DD8962CF00D5}" type="slidenum">
              <a:rPr lang="en-US" smtClean="0"/>
              <a:pPr>
                <a:defRPr/>
              </a:pPr>
              <a:t>87</a:t>
            </a:fld>
            <a:endParaRPr lang="en-US"/>
          </a:p>
        </p:txBody>
      </p:sp>
    </p:spTree>
    <p:extLst>
      <p:ext uri="{BB962C8B-B14F-4D97-AF65-F5344CB8AC3E}">
        <p14:creationId xmlns:p14="http://schemas.microsoft.com/office/powerpoint/2010/main" val="1520679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Q-learning received more punishments (negative rewards) than SARSA.   However, it was able to find the values for the optimal policy, that which travels right along the edge of the cliff.</a:t>
            </a:r>
          </a:p>
          <a:p>
            <a:endParaRPr lang="en-NZ" dirty="0"/>
          </a:p>
        </p:txBody>
      </p:sp>
      <p:sp>
        <p:nvSpPr>
          <p:cNvPr id="4" name="Slide Number Placeholder 3"/>
          <p:cNvSpPr>
            <a:spLocks noGrp="1"/>
          </p:cNvSpPr>
          <p:nvPr>
            <p:ph type="sldNum" sz="quarter" idx="5"/>
          </p:nvPr>
        </p:nvSpPr>
        <p:spPr/>
        <p:txBody>
          <a:bodyPr/>
          <a:lstStyle/>
          <a:p>
            <a:pPr>
              <a:defRPr/>
            </a:pPr>
            <a:fld id="{207C3D2C-2C7F-43F1-B2D8-DD8962CF00D5}" type="slidenum">
              <a:rPr lang="en-US" smtClean="0"/>
              <a:pPr>
                <a:defRPr/>
              </a:pPr>
              <a:t>88</a:t>
            </a:fld>
            <a:endParaRPr lang="en-US"/>
          </a:p>
        </p:txBody>
      </p:sp>
    </p:spTree>
    <p:extLst>
      <p:ext uri="{BB962C8B-B14F-4D97-AF65-F5344CB8AC3E}">
        <p14:creationId xmlns:p14="http://schemas.microsoft.com/office/powerpoint/2010/main" val="3665022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Q-learning received more punishments (negative rewards) than SARSA.   However, it was able to find the values for the optimal policy, that which travels right along the edge of the cliff.</a:t>
            </a:r>
          </a:p>
          <a:p>
            <a:endParaRPr lang="en-NZ" dirty="0"/>
          </a:p>
        </p:txBody>
      </p:sp>
      <p:sp>
        <p:nvSpPr>
          <p:cNvPr id="4" name="Slide Number Placeholder 3"/>
          <p:cNvSpPr>
            <a:spLocks noGrp="1"/>
          </p:cNvSpPr>
          <p:nvPr>
            <p:ph type="sldNum" sz="quarter" idx="5"/>
          </p:nvPr>
        </p:nvSpPr>
        <p:spPr/>
        <p:txBody>
          <a:bodyPr/>
          <a:lstStyle/>
          <a:p>
            <a:pPr>
              <a:defRPr/>
            </a:pPr>
            <a:fld id="{207C3D2C-2C7F-43F1-B2D8-DD8962CF00D5}" type="slidenum">
              <a:rPr lang="en-US" smtClean="0"/>
              <a:pPr>
                <a:defRPr/>
              </a:pPr>
              <a:t>89</a:t>
            </a:fld>
            <a:endParaRPr lang="en-US"/>
          </a:p>
        </p:txBody>
      </p:sp>
    </p:spTree>
    <p:extLst>
      <p:ext uri="{BB962C8B-B14F-4D97-AF65-F5344CB8AC3E}">
        <p14:creationId xmlns:p14="http://schemas.microsoft.com/office/powerpoint/2010/main" val="1193289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You have 1,000 tries</a:t>
            </a:r>
            <a:r>
              <a:rPr lang="en-AU" baseline="0" dirty="0"/>
              <a:t> to make as much money as you possibly can in a casino with k-slot machines.  What would be a good strategy?</a:t>
            </a:r>
            <a:endParaRPr lang="en-AU" dirty="0"/>
          </a:p>
        </p:txBody>
      </p:sp>
      <p:sp>
        <p:nvSpPr>
          <p:cNvPr id="4" name="Slide Number Placeholder 3"/>
          <p:cNvSpPr>
            <a:spLocks noGrp="1"/>
          </p:cNvSpPr>
          <p:nvPr>
            <p:ph type="sldNum" sz="quarter" idx="10"/>
          </p:nvPr>
        </p:nvSpPr>
        <p:spPr/>
        <p:txBody>
          <a:bodyPr/>
          <a:lstStyle/>
          <a:p>
            <a:pPr>
              <a:defRPr/>
            </a:pPr>
            <a:fld id="{207C3D2C-2C7F-43F1-B2D8-DD8962CF00D5}" type="slidenum">
              <a:rPr lang="en-US" smtClean="0"/>
              <a:pPr>
                <a:defRPr/>
              </a:pPr>
              <a:t>4</a:t>
            </a:fld>
            <a:endParaRPr lang="en-US"/>
          </a:p>
        </p:txBody>
      </p:sp>
    </p:spTree>
    <p:extLst>
      <p:ext uri="{BB962C8B-B14F-4D97-AF65-F5344CB8AC3E}">
        <p14:creationId xmlns:p14="http://schemas.microsoft.com/office/powerpoint/2010/main" val="1322285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You have 1,000 tries</a:t>
            </a:r>
            <a:r>
              <a:rPr lang="en-AU" baseline="0" dirty="0"/>
              <a:t> to make as much money as you possibly can in a casino with k-slot machines.  What would be a good strategy?</a:t>
            </a:r>
            <a:endParaRPr lang="en-AU" dirty="0"/>
          </a:p>
        </p:txBody>
      </p:sp>
      <p:sp>
        <p:nvSpPr>
          <p:cNvPr id="4" name="Slide Number Placeholder 3"/>
          <p:cNvSpPr>
            <a:spLocks noGrp="1"/>
          </p:cNvSpPr>
          <p:nvPr>
            <p:ph type="sldNum" sz="quarter" idx="10"/>
          </p:nvPr>
        </p:nvSpPr>
        <p:spPr/>
        <p:txBody>
          <a:bodyPr/>
          <a:lstStyle/>
          <a:p>
            <a:pPr>
              <a:defRPr/>
            </a:pPr>
            <a:fld id="{207C3D2C-2C7F-43F1-B2D8-DD8962CF00D5}" type="slidenum">
              <a:rPr lang="en-US" smtClean="0"/>
              <a:pPr>
                <a:defRPr/>
              </a:pPr>
              <a:t>5</a:t>
            </a:fld>
            <a:endParaRPr lang="en-US"/>
          </a:p>
        </p:txBody>
      </p:sp>
    </p:spTree>
    <p:extLst>
      <p:ext uri="{BB962C8B-B14F-4D97-AF65-F5344CB8AC3E}">
        <p14:creationId xmlns:p14="http://schemas.microsoft.com/office/powerpoint/2010/main" val="1174692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NZ" altLang="en-US" dirty="0"/>
              <a:t>We would like our agent to interact with the world, make decisions, perform “good” or “bad” actions, that eventually gets rewarded or punished (just like how we train our pets!).  In the course of training (as a result of its experience), through reinforcement learning, the agent is able to dynamically form a policy that enables it to obtain the greatest amount of reward in the long run.</a:t>
            </a:r>
          </a:p>
          <a:p>
            <a:endParaRPr lang="en-NZ" altLang="en-US" dirty="0"/>
          </a:p>
          <a:p>
            <a:r>
              <a:rPr lang="en-NZ" altLang="en-US" dirty="0"/>
              <a:t>Reinforcement learning provides the mechanics for goal-directed learning from interaction. </a:t>
            </a: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7E23AF29-41AF-4FA8-997E-22DA513D143B}" type="slidenum">
              <a:rPr lang="en-NZ" altLang="en-US" sz="1200" smtClean="0"/>
              <a:pPr/>
              <a:t>8</a:t>
            </a:fld>
            <a:endParaRPr lang="en-NZ"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solidFill>
                  <a:schemeClr val="tx1"/>
                </a:solidFill>
                <a:effectLst>
                  <a:outerShdw blurRad="38100" dist="38100" dir="2700000" algn="tl">
                    <a:srgbClr val="000000">
                      <a:alpha val="43137"/>
                    </a:srgbClr>
                  </a:outerShdw>
                </a:effectLst>
              </a:rPr>
              <a:t>Unsupervised Learning – </a:t>
            </a:r>
            <a:r>
              <a:rPr lang="en-US" sz="1200" b="0" dirty="0">
                <a:solidFill>
                  <a:schemeClr val="tx1"/>
                </a:solidFill>
                <a:effectLst>
                  <a:outerShdw blurRad="38100" dist="38100" dir="2700000" algn="tl">
                    <a:srgbClr val="000000">
                      <a:alpha val="43137"/>
                    </a:srgbClr>
                  </a:outerShdw>
                </a:effectLst>
              </a:rPr>
              <a:t>about finding structure hidden in collections of unlabeled data</a:t>
            </a:r>
            <a:endParaRPr lang="en-NZ" b="0" dirty="0"/>
          </a:p>
        </p:txBody>
      </p:sp>
      <p:sp>
        <p:nvSpPr>
          <p:cNvPr id="4" name="Slide Number Placeholder 3"/>
          <p:cNvSpPr>
            <a:spLocks noGrp="1"/>
          </p:cNvSpPr>
          <p:nvPr>
            <p:ph type="sldNum" sz="quarter" idx="5"/>
          </p:nvPr>
        </p:nvSpPr>
        <p:spPr/>
        <p:txBody>
          <a:bodyPr/>
          <a:lstStyle/>
          <a:p>
            <a:pPr>
              <a:defRPr/>
            </a:pPr>
            <a:fld id="{207C3D2C-2C7F-43F1-B2D8-DD8962CF00D5}" type="slidenum">
              <a:rPr lang="en-US" smtClean="0"/>
              <a:pPr>
                <a:defRPr/>
              </a:pPr>
              <a:t>10</a:t>
            </a:fld>
            <a:endParaRPr lang="en-US"/>
          </a:p>
        </p:txBody>
      </p:sp>
    </p:spTree>
    <p:extLst>
      <p:ext uri="{BB962C8B-B14F-4D97-AF65-F5344CB8AC3E}">
        <p14:creationId xmlns:p14="http://schemas.microsoft.com/office/powerpoint/2010/main" val="2047595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Without rewards, there could be no values, and the only purpose of estimating values is to achieve more reward.</a:t>
            </a:r>
          </a:p>
          <a:p>
            <a:endParaRPr lang="en-GB" dirty="0"/>
          </a:p>
          <a:p>
            <a:r>
              <a:rPr lang="en-GB" dirty="0"/>
              <a:t>Not that we are more concerned with values when making and evaluating decisions.</a:t>
            </a:r>
            <a:endParaRPr lang="en-NZ" dirty="0"/>
          </a:p>
        </p:txBody>
      </p:sp>
      <p:sp>
        <p:nvSpPr>
          <p:cNvPr id="4" name="Slide Number Placeholder 3"/>
          <p:cNvSpPr>
            <a:spLocks noGrp="1"/>
          </p:cNvSpPr>
          <p:nvPr>
            <p:ph type="sldNum" sz="quarter" idx="5"/>
          </p:nvPr>
        </p:nvSpPr>
        <p:spPr/>
        <p:txBody>
          <a:bodyPr/>
          <a:lstStyle/>
          <a:p>
            <a:pPr>
              <a:defRPr/>
            </a:pPr>
            <a:fld id="{207C3D2C-2C7F-43F1-B2D8-DD8962CF00D5}" type="slidenum">
              <a:rPr lang="en-US" smtClean="0"/>
              <a:pPr>
                <a:defRPr/>
              </a:pPr>
              <a:t>14</a:t>
            </a:fld>
            <a:endParaRPr lang="en-US"/>
          </a:p>
        </p:txBody>
      </p:sp>
    </p:spTree>
    <p:extLst>
      <p:ext uri="{BB962C8B-B14F-4D97-AF65-F5344CB8AC3E}">
        <p14:creationId xmlns:p14="http://schemas.microsoft.com/office/powerpoint/2010/main" val="2175660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Without rewards, there could be no values, and the only purpose of estimating values is to achieve more reward.</a:t>
            </a:r>
          </a:p>
          <a:p>
            <a:endParaRPr lang="en-GB" dirty="0"/>
          </a:p>
          <a:p>
            <a:r>
              <a:rPr lang="en-GB" dirty="0"/>
              <a:t>Not that we are more concerned with values when making and evaluating decisions.</a:t>
            </a:r>
            <a:endParaRPr lang="en-NZ" dirty="0"/>
          </a:p>
        </p:txBody>
      </p:sp>
      <p:sp>
        <p:nvSpPr>
          <p:cNvPr id="4" name="Slide Number Placeholder 3"/>
          <p:cNvSpPr>
            <a:spLocks noGrp="1"/>
          </p:cNvSpPr>
          <p:nvPr>
            <p:ph type="sldNum" sz="quarter" idx="5"/>
          </p:nvPr>
        </p:nvSpPr>
        <p:spPr/>
        <p:txBody>
          <a:bodyPr/>
          <a:lstStyle/>
          <a:p>
            <a:pPr>
              <a:defRPr/>
            </a:pPr>
            <a:fld id="{207C3D2C-2C7F-43F1-B2D8-DD8962CF00D5}" type="slidenum">
              <a:rPr lang="en-US" smtClean="0"/>
              <a:pPr>
                <a:defRPr/>
              </a:pPr>
              <a:t>15</a:t>
            </a:fld>
            <a:endParaRPr lang="en-US"/>
          </a:p>
        </p:txBody>
      </p:sp>
    </p:spTree>
    <p:extLst>
      <p:ext uri="{BB962C8B-B14F-4D97-AF65-F5344CB8AC3E}">
        <p14:creationId xmlns:p14="http://schemas.microsoft.com/office/powerpoint/2010/main" val="1262371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Changes to the</a:t>
            </a:r>
            <a:r>
              <a:rPr lang="en-NZ" baseline="0" dirty="0"/>
              <a:t> model of behaviour is done based on estimates of Q-values at different times.  These Q-values affect the probability of transitioning between states in the world. </a:t>
            </a:r>
            <a:endParaRPr lang="en-NZ" dirty="0"/>
          </a:p>
        </p:txBody>
      </p:sp>
      <p:sp>
        <p:nvSpPr>
          <p:cNvPr id="4" name="Slide Number Placeholder 3"/>
          <p:cNvSpPr>
            <a:spLocks noGrp="1"/>
          </p:cNvSpPr>
          <p:nvPr>
            <p:ph type="sldNum" sz="quarter" idx="10"/>
          </p:nvPr>
        </p:nvSpPr>
        <p:spPr/>
        <p:txBody>
          <a:bodyPr/>
          <a:lstStyle/>
          <a:p>
            <a:pPr>
              <a:defRPr/>
            </a:pPr>
            <a:fld id="{207C3D2C-2C7F-43F1-B2D8-DD8962CF00D5}" type="slidenum">
              <a:rPr lang="en-US" smtClean="0"/>
              <a:pPr>
                <a:defRPr/>
              </a:pPr>
              <a:t>17</a:t>
            </a:fld>
            <a:endParaRPr lang="en-US"/>
          </a:p>
        </p:txBody>
      </p:sp>
    </p:spTree>
    <p:extLst>
      <p:ext uri="{BB962C8B-B14F-4D97-AF65-F5344CB8AC3E}">
        <p14:creationId xmlns:p14="http://schemas.microsoft.com/office/powerpoint/2010/main" val="4087927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Changes to the</a:t>
            </a:r>
            <a:r>
              <a:rPr lang="en-NZ" baseline="0" dirty="0"/>
              <a:t> model of behaviour is done based on estimates of Q-values at different times.  These Q-values affect the probability of transitioning between states in the world. </a:t>
            </a:r>
            <a:endParaRPr lang="en-NZ" dirty="0"/>
          </a:p>
        </p:txBody>
      </p:sp>
      <p:sp>
        <p:nvSpPr>
          <p:cNvPr id="4" name="Slide Number Placeholder 3"/>
          <p:cNvSpPr>
            <a:spLocks noGrp="1"/>
          </p:cNvSpPr>
          <p:nvPr>
            <p:ph type="sldNum" sz="quarter" idx="10"/>
          </p:nvPr>
        </p:nvSpPr>
        <p:spPr/>
        <p:txBody>
          <a:bodyPr/>
          <a:lstStyle/>
          <a:p>
            <a:pPr>
              <a:defRPr/>
            </a:pPr>
            <a:fld id="{207C3D2C-2C7F-43F1-B2D8-DD8962CF00D5}" type="slidenum">
              <a:rPr lang="en-US" smtClean="0"/>
              <a:pPr>
                <a:defRPr/>
              </a:pPr>
              <a:t>18</a:t>
            </a:fld>
            <a:endParaRPr lang="en-US"/>
          </a:p>
        </p:txBody>
      </p:sp>
    </p:spTree>
    <p:extLst>
      <p:ext uri="{BB962C8B-B14F-4D97-AF65-F5344CB8AC3E}">
        <p14:creationId xmlns:p14="http://schemas.microsoft.com/office/powerpoint/2010/main" val="4087927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0825" cy="5235575"/>
          </a:xfrm>
          <a:prstGeom prst="rect">
            <a:avLst/>
          </a:prstGeom>
          <a:gradFill rotWithShape="1">
            <a:gsLst>
              <a:gs pos="0">
                <a:schemeClr val="folHlink"/>
              </a:gs>
              <a:gs pos="100000">
                <a:schemeClr val="bg1"/>
              </a:gs>
            </a:gsLst>
            <a:lin ang="2700000" scaled="1"/>
          </a:gradFill>
          <a:ln w="9525">
            <a:solidFill>
              <a:srgbClr val="7F7358"/>
            </a:solidFill>
            <a:miter lim="800000"/>
            <a:headEnd/>
            <a:tailEnd/>
          </a:ln>
        </p:spPr>
        <p:txBody>
          <a:bodyPr wrap="none" anchor="ct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pPr>
              <a:defRPr/>
            </a:pPr>
            <a:endParaRPr lang="en-US" altLang="en-US"/>
          </a:p>
        </p:txBody>
      </p:sp>
      <p:sp>
        <p:nvSpPr>
          <p:cNvPr id="5" name="Rectangle 4"/>
          <p:cNvSpPr>
            <a:spLocks noChangeArrowheads="1"/>
          </p:cNvSpPr>
          <p:nvPr/>
        </p:nvSpPr>
        <p:spPr bwMode="auto">
          <a:xfrm>
            <a:off x="5218113" y="6638925"/>
            <a:ext cx="3922712" cy="215900"/>
          </a:xfrm>
          <a:prstGeom prst="rect">
            <a:avLst/>
          </a:prstGeom>
          <a:gradFill rotWithShape="1">
            <a:gsLst>
              <a:gs pos="0">
                <a:srgbClr val="FF9933"/>
              </a:gs>
              <a:gs pos="100000">
                <a:schemeClr val="bg1"/>
              </a:gs>
            </a:gsLst>
            <a:lin ang="2700000" scaled="1"/>
          </a:gradFill>
          <a:ln w="9525">
            <a:solidFill>
              <a:srgbClr val="5F604A"/>
            </a:solidFill>
            <a:miter lim="800000"/>
            <a:headEnd/>
            <a:tailEnd/>
          </a:ln>
        </p:spPr>
        <p:txBody>
          <a:bodyPr wrap="none" anchor="ct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pPr>
              <a:defRPr/>
            </a:pPr>
            <a:endParaRPr lang="en-US" altLang="en-US"/>
          </a:p>
        </p:txBody>
      </p:sp>
      <p:sp>
        <p:nvSpPr>
          <p:cNvPr id="234499" name="Rectangle 3"/>
          <p:cNvSpPr>
            <a:spLocks noGrp="1" noChangeArrowheads="1"/>
          </p:cNvSpPr>
          <p:nvPr>
            <p:ph type="ctrTitle"/>
          </p:nvPr>
        </p:nvSpPr>
        <p:spPr>
          <a:xfrm>
            <a:off x="1079500" y="1619250"/>
            <a:ext cx="7772400" cy="2097088"/>
          </a:xfrm>
          <a:noFill/>
        </p:spPr>
        <p:txBody>
          <a:bodyPr lIns="0" tIns="0"/>
          <a:lstStyle>
            <a:lvl1pPr>
              <a:defRPr sz="4300">
                <a:effectLst>
                  <a:outerShdw blurRad="38100" dist="38100" dir="2700000" algn="tl">
                    <a:srgbClr val="C0C0C0"/>
                  </a:outerShdw>
                </a:effectLst>
              </a:defRPr>
            </a:lvl1pPr>
          </a:lstStyle>
          <a:p>
            <a:r>
              <a:rPr lang="nl-NL"/>
              <a:t>Click to edit Master title style</a:t>
            </a:r>
          </a:p>
        </p:txBody>
      </p:sp>
      <p:sp>
        <p:nvSpPr>
          <p:cNvPr id="234500" name="Rectangle 4"/>
          <p:cNvSpPr>
            <a:spLocks noGrp="1" noChangeArrowheads="1"/>
          </p:cNvSpPr>
          <p:nvPr>
            <p:ph type="subTitle" idx="1"/>
          </p:nvPr>
        </p:nvSpPr>
        <p:spPr>
          <a:xfrm>
            <a:off x="1079500" y="4138613"/>
            <a:ext cx="7740650" cy="585787"/>
          </a:xfrm>
        </p:spPr>
        <p:txBody>
          <a:bodyPr/>
          <a:lstStyle>
            <a:lvl1pPr marL="0" indent="0">
              <a:buFont typeface="Verdana" pitchFamily="34" charset="0"/>
              <a:buNone/>
              <a:defRPr sz="2000"/>
            </a:lvl1pPr>
          </a:lstStyle>
          <a:p>
            <a:r>
              <a:rPr lang="nl-NL"/>
              <a:t>Click to edit Master subtitle style</a:t>
            </a:r>
          </a:p>
        </p:txBody>
      </p:sp>
      <p:sp>
        <p:nvSpPr>
          <p:cNvPr id="6" name="Date Placeholder 5"/>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0" tIns="0" rIns="91440" bIns="45720" numCol="1" anchor="t" anchorCtr="0" compatLnSpc="1">
            <a:prstTxWarp prst="textNoShape">
              <a:avLst/>
            </a:prstTxWarp>
          </a:bodyPr>
          <a:lstStyle>
            <a:lvl1pPr eaLnBrk="1" hangingPunct="1">
              <a:defRPr sz="1000">
                <a:solidFill>
                  <a:schemeClr val="bg1"/>
                </a:solidFill>
                <a:latin typeface="Verdana" pitchFamily="34" charset="0"/>
              </a:defRPr>
            </a:lvl1pPr>
          </a:lstStyle>
          <a:p>
            <a:pPr>
              <a:defRPr/>
            </a:pPr>
            <a:fld id="{5A30D7CA-ABB5-4A4F-B991-073DDF2C8DA1}" type="datetime4">
              <a:rPr lang="nl-NL"/>
              <a:pPr>
                <a:defRPr/>
              </a:pPr>
              <a:t>21 augustus 2019</a:t>
            </a:fld>
            <a:endParaRPr lang="nl-NL"/>
          </a:p>
        </p:txBody>
      </p:sp>
      <p:sp>
        <p:nvSpPr>
          <p:cNvPr id="7" name="Rectangle 6"/>
          <p:cNvSpPr>
            <a:spLocks noGrp="1" noChangeArrowheads="1"/>
          </p:cNvSpPr>
          <p:nvPr>
            <p:ph type="sldNum" sz="quarter" idx="11"/>
          </p:nvPr>
        </p:nvSpPr>
        <p:spPr>
          <a:xfrm>
            <a:off x="6553200" y="6245225"/>
            <a:ext cx="2133600" cy="476250"/>
          </a:xfrm>
        </p:spPr>
        <p:txBody>
          <a:bodyPr/>
          <a:lstStyle>
            <a:lvl1pPr>
              <a:defRPr>
                <a:solidFill>
                  <a:schemeClr val="bg1"/>
                </a:solidFill>
              </a:defRPr>
            </a:lvl1pPr>
          </a:lstStyle>
          <a:p>
            <a:pPr>
              <a:defRPr/>
            </a:pPr>
            <a:fld id="{76257F5B-1126-4E86-A6E9-78E93237B2B1}" type="slidenum">
              <a:rPr lang="nl-NL"/>
              <a:pPr>
                <a:defRPr/>
              </a:pPr>
              <a:t>‹#›</a:t>
            </a:fld>
            <a:endParaRPr lang="nl-NL"/>
          </a:p>
        </p:txBody>
      </p:sp>
      <p:sp>
        <p:nvSpPr>
          <p:cNvPr id="8" name="Rectangle 8"/>
          <p:cNvSpPr>
            <a:spLocks noGrp="1" noChangeArrowheads="1"/>
          </p:cNvSpPr>
          <p:nvPr>
            <p:ph type="ftr" sz="quarter" idx="12"/>
          </p:nvPr>
        </p:nvSpPr>
        <p:spPr bwMode="auto">
          <a:xfrm>
            <a:off x="3124200" y="6245225"/>
            <a:ext cx="2895600" cy="476250"/>
          </a:xfrm>
          <a:prstGeom prst="rect">
            <a:avLst/>
          </a:prstGeom>
          <a:ln>
            <a:miter lim="800000"/>
            <a:headEnd/>
            <a:tailEnd/>
          </a:ln>
        </p:spPr>
        <p:txBody>
          <a:bodyPr vert="horz" wrap="square" lIns="0" tIns="0" rIns="0" bIns="0" numCol="1" anchor="t" anchorCtr="0" compatLnSpc="1">
            <a:prstTxWarp prst="textNoShape">
              <a:avLst/>
            </a:prstTxWarp>
          </a:bodyPr>
          <a:lstStyle>
            <a:lvl1pPr algn="r" eaLnBrk="1" hangingPunct="1">
              <a:defRPr sz="1000">
                <a:solidFill>
                  <a:schemeClr val="bg1"/>
                </a:solidFill>
                <a:latin typeface="Verdana" pitchFamily="34" charset="0"/>
              </a:defRPr>
            </a:lvl1pPr>
          </a:lstStyle>
          <a:p>
            <a:pPr>
              <a:defRPr/>
            </a:pPr>
            <a:r>
              <a:rPr lang="nl-NL"/>
              <a:t>AI 1</a:t>
            </a:r>
          </a:p>
        </p:txBody>
      </p:sp>
    </p:spTree>
    <p:extLst>
      <p:ext uri="{BB962C8B-B14F-4D97-AF65-F5344CB8AC3E}">
        <p14:creationId xmlns:p14="http://schemas.microsoft.com/office/powerpoint/2010/main" val="1930164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63125BB6-34B5-46EA-8563-41CA99B1F8F4}" type="slidenum">
              <a:rPr lang="nl-NL"/>
              <a:pPr>
                <a:defRPr/>
              </a:pPr>
              <a:t>‹#›</a:t>
            </a:fld>
            <a:endParaRPr lang="nl-NL" dirty="0"/>
          </a:p>
        </p:txBody>
      </p:sp>
    </p:spTree>
    <p:extLst>
      <p:ext uri="{BB962C8B-B14F-4D97-AF65-F5344CB8AC3E}">
        <p14:creationId xmlns:p14="http://schemas.microsoft.com/office/powerpoint/2010/main" val="2737004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0"/>
            <a:ext cx="2284412" cy="59959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704013" cy="59959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A10FD86D-5FEA-43DF-BB34-1A64AB19A834}" type="slidenum">
              <a:rPr lang="nl-NL"/>
              <a:pPr>
                <a:defRPr/>
              </a:pPr>
              <a:t>‹#›</a:t>
            </a:fld>
            <a:endParaRPr lang="nl-NL" dirty="0"/>
          </a:p>
        </p:txBody>
      </p:sp>
    </p:spTree>
    <p:extLst>
      <p:ext uri="{BB962C8B-B14F-4D97-AF65-F5344CB8AC3E}">
        <p14:creationId xmlns:p14="http://schemas.microsoft.com/office/powerpoint/2010/main" val="3635900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0825" cy="1219200"/>
          </a:xfrm>
        </p:spPr>
        <p:txBody>
          <a:bodyPr/>
          <a:lstStyle/>
          <a:p>
            <a:r>
              <a:rPr lang="en-US"/>
              <a:t>Click to edit Master title style</a:t>
            </a:r>
          </a:p>
        </p:txBody>
      </p:sp>
      <p:sp>
        <p:nvSpPr>
          <p:cNvPr id="3" name="Text Placeholder 2"/>
          <p:cNvSpPr>
            <a:spLocks noGrp="1"/>
          </p:cNvSpPr>
          <p:nvPr>
            <p:ph type="body" sz="half" idx="1"/>
          </p:nvPr>
        </p:nvSpPr>
        <p:spPr>
          <a:xfrm>
            <a:off x="490538" y="1989138"/>
            <a:ext cx="8529637"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0538" y="4068763"/>
            <a:ext cx="8529637"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2BA9887C-30FF-48F0-83CB-12A933E5F7C8}" type="slidenum">
              <a:rPr lang="nl-NL"/>
              <a:pPr>
                <a:defRPr/>
              </a:pPr>
              <a:t>‹#›</a:t>
            </a:fld>
            <a:endParaRPr lang="nl-NL" dirty="0"/>
          </a:p>
        </p:txBody>
      </p:sp>
    </p:spTree>
    <p:extLst>
      <p:ext uri="{BB962C8B-B14F-4D97-AF65-F5344CB8AC3E}">
        <p14:creationId xmlns:p14="http://schemas.microsoft.com/office/powerpoint/2010/main" val="2034475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0825" cy="1219200"/>
          </a:xfrm>
        </p:spPr>
        <p:txBody>
          <a:bodyPr/>
          <a:lstStyle/>
          <a:p>
            <a:r>
              <a:rPr lang="en-US"/>
              <a:t>Click to edit Master title style</a:t>
            </a:r>
          </a:p>
        </p:txBody>
      </p:sp>
      <p:sp>
        <p:nvSpPr>
          <p:cNvPr id="3" name="Text Placeholder 2"/>
          <p:cNvSpPr>
            <a:spLocks noGrp="1"/>
          </p:cNvSpPr>
          <p:nvPr>
            <p:ph type="body" sz="half" idx="1"/>
          </p:nvPr>
        </p:nvSpPr>
        <p:spPr>
          <a:xfrm>
            <a:off x="490538" y="1989138"/>
            <a:ext cx="4187825" cy="4006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0763" y="1989138"/>
            <a:ext cx="4189412" cy="4006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BB2BDA0B-AF7E-4AB3-80FC-17CEC5ADBD48}" type="slidenum">
              <a:rPr lang="nl-NL"/>
              <a:pPr>
                <a:defRPr/>
              </a:pPr>
              <a:t>‹#›</a:t>
            </a:fld>
            <a:endParaRPr lang="nl-NL" dirty="0"/>
          </a:p>
        </p:txBody>
      </p:sp>
    </p:spTree>
    <p:extLst>
      <p:ext uri="{BB962C8B-B14F-4D97-AF65-F5344CB8AC3E}">
        <p14:creationId xmlns:p14="http://schemas.microsoft.com/office/powerpoint/2010/main" val="1068315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0825" cy="1219200"/>
          </a:xfrm>
        </p:spPr>
        <p:txBody>
          <a:bodyPr/>
          <a:lstStyle/>
          <a:p>
            <a:r>
              <a:rPr lang="en-US"/>
              <a:t>Click to edit Master title style</a:t>
            </a:r>
          </a:p>
        </p:txBody>
      </p:sp>
      <p:sp>
        <p:nvSpPr>
          <p:cNvPr id="3" name="Content Placeholder 2"/>
          <p:cNvSpPr>
            <a:spLocks noGrp="1"/>
          </p:cNvSpPr>
          <p:nvPr>
            <p:ph sz="half" idx="1"/>
          </p:nvPr>
        </p:nvSpPr>
        <p:spPr>
          <a:xfrm>
            <a:off x="490538" y="1989138"/>
            <a:ext cx="4187825" cy="4006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830763" y="1989138"/>
            <a:ext cx="4189412"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830763" y="4068763"/>
            <a:ext cx="4189412"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sldNum" sz="quarter" idx="10"/>
          </p:nvPr>
        </p:nvSpPr>
        <p:spPr>
          <a:ln/>
        </p:spPr>
        <p:txBody>
          <a:bodyPr/>
          <a:lstStyle>
            <a:lvl1pPr>
              <a:defRPr/>
            </a:lvl1pPr>
          </a:lstStyle>
          <a:p>
            <a:pPr>
              <a:defRPr/>
            </a:pPr>
            <a:fld id="{5BB73519-5CD0-4D25-BDAF-3E55EDE776F3}" type="slidenum">
              <a:rPr lang="nl-NL"/>
              <a:pPr>
                <a:defRPr/>
              </a:pPr>
              <a:t>‹#›</a:t>
            </a:fld>
            <a:endParaRPr lang="nl-NL" dirty="0"/>
          </a:p>
        </p:txBody>
      </p:sp>
    </p:spTree>
    <p:extLst>
      <p:ext uri="{BB962C8B-B14F-4D97-AF65-F5344CB8AC3E}">
        <p14:creationId xmlns:p14="http://schemas.microsoft.com/office/powerpoint/2010/main" val="3970532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0825" cy="1219200"/>
          </a:xfrm>
        </p:spPr>
        <p:txBody>
          <a:bodyPr/>
          <a:lstStyle/>
          <a:p>
            <a:r>
              <a:rPr lang="en-US"/>
              <a:t>Click to edit Master title style</a:t>
            </a:r>
          </a:p>
        </p:txBody>
      </p:sp>
      <p:sp>
        <p:nvSpPr>
          <p:cNvPr id="3" name="Text Placeholder 2"/>
          <p:cNvSpPr>
            <a:spLocks noGrp="1"/>
          </p:cNvSpPr>
          <p:nvPr>
            <p:ph type="body" sz="half" idx="1"/>
          </p:nvPr>
        </p:nvSpPr>
        <p:spPr>
          <a:xfrm>
            <a:off x="490538" y="1989138"/>
            <a:ext cx="4187825" cy="4006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830763" y="1989138"/>
            <a:ext cx="4189412"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830763" y="4068763"/>
            <a:ext cx="4189412"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sldNum" sz="quarter" idx="10"/>
          </p:nvPr>
        </p:nvSpPr>
        <p:spPr>
          <a:ln/>
        </p:spPr>
        <p:txBody>
          <a:bodyPr/>
          <a:lstStyle>
            <a:lvl1pPr>
              <a:defRPr/>
            </a:lvl1pPr>
          </a:lstStyle>
          <a:p>
            <a:pPr>
              <a:defRPr/>
            </a:pPr>
            <a:fld id="{1979DFB5-B2CA-434A-9785-9BCE3AB69163}" type="slidenum">
              <a:rPr lang="nl-NL"/>
              <a:pPr>
                <a:defRPr/>
              </a:pPr>
              <a:t>‹#›</a:t>
            </a:fld>
            <a:endParaRPr lang="nl-NL" dirty="0"/>
          </a:p>
        </p:txBody>
      </p:sp>
    </p:spTree>
    <p:extLst>
      <p:ext uri="{BB962C8B-B14F-4D97-AF65-F5344CB8AC3E}">
        <p14:creationId xmlns:p14="http://schemas.microsoft.com/office/powerpoint/2010/main" val="3052993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0" y="0"/>
            <a:ext cx="9140825" cy="1219200"/>
          </a:xfrm>
        </p:spPr>
        <p:txBody>
          <a:bodyPr/>
          <a:lstStyle/>
          <a:p>
            <a:r>
              <a:rPr lang="en-US"/>
              <a:t>Click to edit Master title style</a:t>
            </a:r>
          </a:p>
        </p:txBody>
      </p:sp>
      <p:sp>
        <p:nvSpPr>
          <p:cNvPr id="3" name="Content Placeholder 2"/>
          <p:cNvSpPr>
            <a:spLocks noGrp="1"/>
          </p:cNvSpPr>
          <p:nvPr>
            <p:ph sz="quarter" idx="1"/>
          </p:nvPr>
        </p:nvSpPr>
        <p:spPr>
          <a:xfrm>
            <a:off x="490538" y="1989138"/>
            <a:ext cx="4187825"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830763" y="1989138"/>
            <a:ext cx="4189412"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90538" y="4068763"/>
            <a:ext cx="4187825"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830763" y="4068763"/>
            <a:ext cx="4189412" cy="192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069016B1-2E3D-4EAE-8805-BE62A47386AD}" type="slidenum">
              <a:rPr lang="nl-NL"/>
              <a:pPr>
                <a:defRPr/>
              </a:pPr>
              <a:t>‹#›</a:t>
            </a:fld>
            <a:endParaRPr lang="nl-NL" dirty="0"/>
          </a:p>
        </p:txBody>
      </p:sp>
    </p:spTree>
    <p:extLst>
      <p:ext uri="{BB962C8B-B14F-4D97-AF65-F5344CB8AC3E}">
        <p14:creationId xmlns:p14="http://schemas.microsoft.com/office/powerpoint/2010/main" val="885716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F5CAF9E7-C06A-453A-94AC-6B93527C2011}" type="slidenum">
              <a:rPr lang="nl-NL"/>
              <a:pPr>
                <a:defRPr/>
              </a:pPr>
              <a:t>‹#›</a:t>
            </a:fld>
            <a:endParaRPr lang="nl-NL" dirty="0"/>
          </a:p>
        </p:txBody>
      </p:sp>
    </p:spTree>
    <p:extLst>
      <p:ext uri="{BB962C8B-B14F-4D97-AF65-F5344CB8AC3E}">
        <p14:creationId xmlns:p14="http://schemas.microsoft.com/office/powerpoint/2010/main" val="135756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8FC84158-F6E0-43D2-9783-E15017D9C54E}" type="slidenum">
              <a:rPr lang="nl-NL"/>
              <a:pPr>
                <a:defRPr/>
              </a:pPr>
              <a:t>‹#›</a:t>
            </a:fld>
            <a:endParaRPr lang="nl-NL" dirty="0"/>
          </a:p>
        </p:txBody>
      </p:sp>
    </p:spTree>
    <p:extLst>
      <p:ext uri="{BB962C8B-B14F-4D97-AF65-F5344CB8AC3E}">
        <p14:creationId xmlns:p14="http://schemas.microsoft.com/office/powerpoint/2010/main" val="3203688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0538" y="1989138"/>
            <a:ext cx="4187825" cy="4006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0763" y="1989138"/>
            <a:ext cx="4189412" cy="4006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CFDD2063-7E78-450C-A028-12B045F94DE3}" type="slidenum">
              <a:rPr lang="nl-NL"/>
              <a:pPr>
                <a:defRPr/>
              </a:pPr>
              <a:t>‹#›</a:t>
            </a:fld>
            <a:endParaRPr lang="nl-NL" dirty="0"/>
          </a:p>
        </p:txBody>
      </p:sp>
    </p:spTree>
    <p:extLst>
      <p:ext uri="{BB962C8B-B14F-4D97-AF65-F5344CB8AC3E}">
        <p14:creationId xmlns:p14="http://schemas.microsoft.com/office/powerpoint/2010/main" val="2127302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C94B5512-9B1A-4307-B9D3-C50E4B075337}" type="slidenum">
              <a:rPr lang="nl-NL"/>
              <a:pPr>
                <a:defRPr/>
              </a:pPr>
              <a:t>‹#›</a:t>
            </a:fld>
            <a:endParaRPr lang="nl-NL" dirty="0"/>
          </a:p>
        </p:txBody>
      </p:sp>
    </p:spTree>
    <p:extLst>
      <p:ext uri="{BB962C8B-B14F-4D97-AF65-F5344CB8AC3E}">
        <p14:creationId xmlns:p14="http://schemas.microsoft.com/office/powerpoint/2010/main" val="2468468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B41A1920-36BE-4B97-8233-FB42F2E92C0D}" type="slidenum">
              <a:rPr lang="nl-NL"/>
              <a:pPr>
                <a:defRPr/>
              </a:pPr>
              <a:t>‹#›</a:t>
            </a:fld>
            <a:endParaRPr lang="nl-NL" dirty="0"/>
          </a:p>
        </p:txBody>
      </p:sp>
    </p:spTree>
    <p:extLst>
      <p:ext uri="{BB962C8B-B14F-4D97-AF65-F5344CB8AC3E}">
        <p14:creationId xmlns:p14="http://schemas.microsoft.com/office/powerpoint/2010/main" val="2698897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A8905F0E-C9C9-449E-BB45-A317E40D7513}" type="slidenum">
              <a:rPr lang="nl-NL"/>
              <a:pPr>
                <a:defRPr/>
              </a:pPr>
              <a:t>‹#›</a:t>
            </a:fld>
            <a:endParaRPr lang="nl-NL" dirty="0"/>
          </a:p>
        </p:txBody>
      </p:sp>
    </p:spTree>
    <p:extLst>
      <p:ext uri="{BB962C8B-B14F-4D97-AF65-F5344CB8AC3E}">
        <p14:creationId xmlns:p14="http://schemas.microsoft.com/office/powerpoint/2010/main" val="1793586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DB75DF27-CFE7-4115-AC48-70B9E23A1DD7}" type="slidenum">
              <a:rPr lang="nl-NL"/>
              <a:pPr>
                <a:defRPr/>
              </a:pPr>
              <a:t>‹#›</a:t>
            </a:fld>
            <a:endParaRPr lang="nl-NL" dirty="0"/>
          </a:p>
        </p:txBody>
      </p:sp>
    </p:spTree>
    <p:extLst>
      <p:ext uri="{BB962C8B-B14F-4D97-AF65-F5344CB8AC3E}">
        <p14:creationId xmlns:p14="http://schemas.microsoft.com/office/powerpoint/2010/main" val="582338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16471BF0-0A69-4F52-8553-FA97720BD92B}" type="slidenum">
              <a:rPr lang="nl-NL"/>
              <a:pPr>
                <a:defRPr/>
              </a:pPr>
              <a:t>‹#›</a:t>
            </a:fld>
            <a:endParaRPr lang="nl-NL" dirty="0"/>
          </a:p>
        </p:txBody>
      </p:sp>
    </p:spTree>
    <p:extLst>
      <p:ext uri="{BB962C8B-B14F-4D97-AF65-F5344CB8AC3E}">
        <p14:creationId xmlns:p14="http://schemas.microsoft.com/office/powerpoint/2010/main" val="1470035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5E9EFF"/>
            </a:gs>
            <a:gs pos="39999">
              <a:srgbClr val="85C2FF"/>
            </a:gs>
            <a:gs pos="70000">
              <a:srgbClr val="C4D6EB"/>
            </a:gs>
            <a:gs pos="100000">
              <a:srgbClr val="FFEBFA"/>
            </a:gs>
          </a:gsLst>
          <a:lin ang="5400000"/>
        </a:gra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516688"/>
            <a:ext cx="9140825" cy="338137"/>
          </a:xfrm>
          <a:prstGeom prst="rect">
            <a:avLst/>
          </a:prstGeom>
          <a:gradFill rotWithShape="1">
            <a:gsLst>
              <a:gs pos="0">
                <a:srgbClr val="FFEBFA"/>
              </a:gs>
              <a:gs pos="100000">
                <a:srgbClr val="FF9933"/>
              </a:gs>
            </a:gsLst>
            <a:lin ang="2700000" scaled="1"/>
          </a:gradFill>
          <a:ln w="9525">
            <a:solidFill>
              <a:srgbClr val="ABB202"/>
            </a:solidFill>
            <a:miter lim="800000"/>
            <a:headEnd/>
            <a:tailEnd/>
          </a:ln>
        </p:spPr>
        <p:txBody>
          <a:bodyPr wrap="none" anchor="ct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pPr>
              <a:defRPr/>
            </a:pPr>
            <a:endParaRPr lang="en-US" altLang="en-US"/>
          </a:p>
        </p:txBody>
      </p:sp>
      <p:sp>
        <p:nvSpPr>
          <p:cNvPr id="233475" name="Rectangle 3"/>
          <p:cNvSpPr>
            <a:spLocks noGrp="1" noChangeArrowheads="1"/>
          </p:cNvSpPr>
          <p:nvPr>
            <p:ph type="title"/>
          </p:nvPr>
        </p:nvSpPr>
        <p:spPr bwMode="auto">
          <a:xfrm>
            <a:off x="0" y="0"/>
            <a:ext cx="9140825" cy="1219200"/>
          </a:xfrm>
          <a:prstGeom prst="rect">
            <a:avLst/>
          </a:prstGeom>
          <a:gradFill rotWithShape="1">
            <a:gsLst>
              <a:gs pos="0">
                <a:srgbClr val="3333CC"/>
              </a:gs>
              <a:gs pos="100000">
                <a:srgbClr val="3333CC">
                  <a:gamma/>
                  <a:shade val="46275"/>
                  <a:invGamma/>
                </a:srgbClr>
              </a:gs>
            </a:gsLst>
            <a:path path="shape">
              <a:fillToRect l="50000" t="50000" r="50000" b="50000"/>
            </a:path>
          </a:gradFill>
          <a:ln w="9525">
            <a:noFill/>
            <a:miter lim="800000"/>
            <a:headEnd/>
            <a:tailEnd/>
          </a:ln>
          <a:effectLst/>
        </p:spPr>
        <p:txBody>
          <a:bodyPr vert="horz" wrap="square" lIns="792000" tIns="432000" rIns="0" bIns="0" numCol="1" anchor="t" anchorCtr="0" compatLnSpc="1">
            <a:prstTxWarp prst="textNoShape">
              <a:avLst/>
            </a:prstTxWarp>
          </a:bodyPr>
          <a:lstStyle/>
          <a:p>
            <a:pPr lvl="0"/>
            <a:r>
              <a:rPr lang="nl-BE"/>
              <a:t>Click to edit Master title style</a:t>
            </a:r>
            <a:endParaRPr lang="nl-NL"/>
          </a:p>
        </p:txBody>
      </p:sp>
      <p:sp>
        <p:nvSpPr>
          <p:cNvPr id="1028" name="Rectangle 4"/>
          <p:cNvSpPr>
            <a:spLocks noGrp="1" noChangeArrowheads="1"/>
          </p:cNvSpPr>
          <p:nvPr>
            <p:ph type="body" idx="1"/>
          </p:nvPr>
        </p:nvSpPr>
        <p:spPr bwMode="auto">
          <a:xfrm>
            <a:off x="490538" y="1989138"/>
            <a:ext cx="8529637" cy="40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nl-NL" altLang="en-US"/>
              <a:t>Click to edit Master text styles</a:t>
            </a:r>
          </a:p>
          <a:p>
            <a:pPr lvl="1"/>
            <a:r>
              <a:rPr lang="nl-NL" altLang="en-US"/>
              <a:t>Second level</a:t>
            </a:r>
          </a:p>
          <a:p>
            <a:pPr lvl="2"/>
            <a:r>
              <a:rPr lang="nl-NL" altLang="en-US"/>
              <a:t>Third level</a:t>
            </a:r>
          </a:p>
          <a:p>
            <a:pPr lvl="3"/>
            <a:r>
              <a:rPr lang="nl-NL" altLang="en-US"/>
              <a:t>Fourth level</a:t>
            </a:r>
          </a:p>
          <a:p>
            <a:pPr lvl="4"/>
            <a:r>
              <a:rPr lang="nl-NL" altLang="en-US"/>
              <a:t>Fifth level</a:t>
            </a:r>
          </a:p>
        </p:txBody>
      </p:sp>
      <p:sp>
        <p:nvSpPr>
          <p:cNvPr id="233478" name="Rectangle 6"/>
          <p:cNvSpPr>
            <a:spLocks noGrp="1" noChangeArrowheads="1"/>
          </p:cNvSpPr>
          <p:nvPr>
            <p:ph type="sldNum" sz="quarter" idx="4"/>
          </p:nvPr>
        </p:nvSpPr>
        <p:spPr bwMode="auto">
          <a:xfrm>
            <a:off x="709613" y="6600825"/>
            <a:ext cx="304800" cy="2079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1" hangingPunct="1">
              <a:defRPr sz="1000">
                <a:solidFill>
                  <a:schemeClr val="bg2"/>
                </a:solidFill>
                <a:latin typeface="Verdana" pitchFamily="34" charset="0"/>
              </a:defRPr>
            </a:lvl1pPr>
          </a:lstStyle>
          <a:p>
            <a:pPr>
              <a:defRPr/>
            </a:pPr>
            <a:fld id="{39088D74-7FE4-4821-80EE-2019C7E1FDAF}" type="slidenum">
              <a:rPr lang="nl-NL"/>
              <a:pPr>
                <a:defRPr/>
              </a:pPr>
              <a:t>‹#›</a:t>
            </a:fld>
            <a:endParaRPr lang="nl-NL" dirty="0"/>
          </a:p>
        </p:txBody>
      </p:sp>
      <p:sp>
        <p:nvSpPr>
          <p:cNvPr id="1030" name="Text Box 9"/>
          <p:cNvSpPr txBox="1">
            <a:spLocks noChangeArrowheads="1"/>
          </p:cNvSpPr>
          <p:nvPr/>
        </p:nvSpPr>
        <p:spPr bwMode="auto">
          <a:xfrm>
            <a:off x="249238" y="6615113"/>
            <a:ext cx="3603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pPr algn="r" eaLnBrk="1" hangingPunct="1">
              <a:spcBef>
                <a:spcPct val="50000"/>
              </a:spcBef>
              <a:defRPr/>
            </a:pPr>
            <a:r>
              <a:rPr lang="nl-BE" altLang="en-US" sz="1000">
                <a:solidFill>
                  <a:schemeClr val="bg2"/>
                </a:solidFill>
                <a:latin typeface="Verdana" pitchFamily="34" charset="0"/>
              </a:rPr>
              <a:t>Page</a:t>
            </a:r>
            <a:endParaRPr lang="nl-NL" altLang="en-US" sz="1000">
              <a:solidFill>
                <a:schemeClr val="bg2"/>
              </a:solidFill>
              <a:latin typeface="Verdana" pitchFamily="34" charset="0"/>
            </a:endParaRPr>
          </a:p>
        </p:txBody>
      </p:sp>
    </p:spTree>
  </p:cSld>
  <p:clrMap bg1="lt1" tx1="dk1" bg2="lt2" tx2="dk2" accent1="accent1" accent2="accent2" accent3="accent3" accent4="accent4" accent5="accent5" accent6="accent6" hlink="hlink" folHlink="folHlink"/>
  <p:sldLayoutIdLst>
    <p:sldLayoutId id="2147484077" r:id="rId1"/>
    <p:sldLayoutId id="2147484062" r:id="rId2"/>
    <p:sldLayoutId id="2147484063" r:id="rId3"/>
    <p:sldLayoutId id="2147484064" r:id="rId4"/>
    <p:sldLayoutId id="2147484065" r:id="rId5"/>
    <p:sldLayoutId id="2147484066" r:id="rId6"/>
    <p:sldLayoutId id="2147484067" r:id="rId7"/>
    <p:sldLayoutId id="2147484068" r:id="rId8"/>
    <p:sldLayoutId id="2147484069" r:id="rId9"/>
    <p:sldLayoutId id="2147484070" r:id="rId10"/>
    <p:sldLayoutId id="2147484071" r:id="rId11"/>
    <p:sldLayoutId id="2147484072" r:id="rId12"/>
    <p:sldLayoutId id="2147484073" r:id="rId13"/>
    <p:sldLayoutId id="2147484074" r:id="rId14"/>
    <p:sldLayoutId id="2147484075" r:id="rId15"/>
    <p:sldLayoutId id="2147484076" r:id="rId16"/>
  </p:sldLayoutIdLst>
  <p:hf hdr="0" ftr="0" dt="0"/>
  <p:txStyles>
    <p:titleStyle>
      <a:lvl1pPr algn="l" rtl="0" eaLnBrk="0" fontAlgn="base" hangingPunct="0">
        <a:spcBef>
          <a:spcPct val="0"/>
        </a:spcBef>
        <a:spcAft>
          <a:spcPct val="0"/>
        </a:spcAft>
        <a:defRPr sz="4000" b="1">
          <a:solidFill>
            <a:schemeClr val="bg1"/>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000" b="1">
          <a:solidFill>
            <a:schemeClr val="bg1"/>
          </a:solidFill>
          <a:effectLst>
            <a:outerShdw blurRad="38100" dist="38100" dir="2700000" algn="tl">
              <a:srgbClr val="000000"/>
            </a:outerShdw>
          </a:effectLst>
          <a:latin typeface="Arial" charset="0"/>
        </a:defRPr>
      </a:lvl2pPr>
      <a:lvl3pPr algn="l" rtl="0" eaLnBrk="0" fontAlgn="base" hangingPunct="0">
        <a:spcBef>
          <a:spcPct val="0"/>
        </a:spcBef>
        <a:spcAft>
          <a:spcPct val="0"/>
        </a:spcAft>
        <a:defRPr sz="4000" b="1">
          <a:solidFill>
            <a:schemeClr val="bg1"/>
          </a:solidFill>
          <a:effectLst>
            <a:outerShdw blurRad="38100" dist="38100" dir="2700000" algn="tl">
              <a:srgbClr val="000000"/>
            </a:outerShdw>
          </a:effectLst>
          <a:latin typeface="Arial" charset="0"/>
        </a:defRPr>
      </a:lvl3pPr>
      <a:lvl4pPr algn="l" rtl="0" eaLnBrk="0" fontAlgn="base" hangingPunct="0">
        <a:spcBef>
          <a:spcPct val="0"/>
        </a:spcBef>
        <a:spcAft>
          <a:spcPct val="0"/>
        </a:spcAft>
        <a:defRPr sz="4000" b="1">
          <a:solidFill>
            <a:schemeClr val="bg1"/>
          </a:solidFill>
          <a:effectLst>
            <a:outerShdw blurRad="38100" dist="38100" dir="2700000" algn="tl">
              <a:srgbClr val="000000"/>
            </a:outerShdw>
          </a:effectLst>
          <a:latin typeface="Arial" charset="0"/>
        </a:defRPr>
      </a:lvl4pPr>
      <a:lvl5pPr algn="l" rtl="0" eaLnBrk="0" fontAlgn="base" hangingPunct="0">
        <a:spcBef>
          <a:spcPct val="0"/>
        </a:spcBef>
        <a:spcAft>
          <a:spcPct val="0"/>
        </a:spcAft>
        <a:defRPr sz="4000" b="1">
          <a:solidFill>
            <a:schemeClr val="bg1"/>
          </a:solidFill>
          <a:effectLst>
            <a:outerShdw blurRad="38100" dist="38100" dir="2700000" algn="tl">
              <a:srgbClr val="000000"/>
            </a:outerShdw>
          </a:effectLst>
          <a:latin typeface="Arial" charset="0"/>
        </a:defRPr>
      </a:lvl5pPr>
      <a:lvl6pPr marL="457200" algn="l" rtl="0" fontAlgn="base">
        <a:spcBef>
          <a:spcPct val="0"/>
        </a:spcBef>
        <a:spcAft>
          <a:spcPct val="0"/>
        </a:spcAft>
        <a:defRPr sz="4000" b="1">
          <a:solidFill>
            <a:schemeClr val="bg1"/>
          </a:solidFill>
          <a:effectLst>
            <a:outerShdw blurRad="38100" dist="38100" dir="2700000" algn="tl">
              <a:srgbClr val="000000"/>
            </a:outerShdw>
          </a:effectLst>
          <a:latin typeface="Arial" charset="0"/>
        </a:defRPr>
      </a:lvl6pPr>
      <a:lvl7pPr marL="914400" algn="l" rtl="0" fontAlgn="base">
        <a:spcBef>
          <a:spcPct val="0"/>
        </a:spcBef>
        <a:spcAft>
          <a:spcPct val="0"/>
        </a:spcAft>
        <a:defRPr sz="4000" b="1">
          <a:solidFill>
            <a:schemeClr val="bg1"/>
          </a:solidFill>
          <a:effectLst>
            <a:outerShdw blurRad="38100" dist="38100" dir="2700000" algn="tl">
              <a:srgbClr val="000000"/>
            </a:outerShdw>
          </a:effectLst>
          <a:latin typeface="Arial" charset="0"/>
        </a:defRPr>
      </a:lvl7pPr>
      <a:lvl8pPr marL="1371600" algn="l" rtl="0" fontAlgn="base">
        <a:spcBef>
          <a:spcPct val="0"/>
        </a:spcBef>
        <a:spcAft>
          <a:spcPct val="0"/>
        </a:spcAft>
        <a:defRPr sz="4000" b="1">
          <a:solidFill>
            <a:schemeClr val="bg1"/>
          </a:solidFill>
          <a:effectLst>
            <a:outerShdw blurRad="38100" dist="38100" dir="2700000" algn="tl">
              <a:srgbClr val="000000"/>
            </a:outerShdw>
          </a:effectLst>
          <a:latin typeface="Arial" charset="0"/>
        </a:defRPr>
      </a:lvl8pPr>
      <a:lvl9pPr marL="1828800" algn="l" rtl="0" fontAlgn="base">
        <a:spcBef>
          <a:spcPct val="0"/>
        </a:spcBef>
        <a:spcAft>
          <a:spcPct val="0"/>
        </a:spcAft>
        <a:defRPr sz="4000" b="1">
          <a:solidFill>
            <a:schemeClr val="bg1"/>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Font typeface="Verdana" pitchFamily="34" charset="0"/>
        <a:buChar char=" "/>
        <a:defRPr sz="4000">
          <a:solidFill>
            <a:srgbClr val="3333CC"/>
          </a:solidFill>
          <a:latin typeface="+mn-lt"/>
          <a:ea typeface="+mn-ea"/>
          <a:cs typeface="+mn-cs"/>
        </a:defRPr>
      </a:lvl1pPr>
      <a:lvl2pPr marL="742950" indent="-285750" algn="l" rtl="0" eaLnBrk="0" fontAlgn="base" hangingPunct="0">
        <a:spcBef>
          <a:spcPct val="20000"/>
        </a:spcBef>
        <a:spcAft>
          <a:spcPct val="0"/>
        </a:spcAft>
        <a:buChar char="–"/>
        <a:defRPr sz="3000">
          <a:solidFill>
            <a:schemeClr val="tx1"/>
          </a:solidFill>
          <a:latin typeface="Verdana" pitchFamily="34" charset="0"/>
        </a:defRPr>
      </a:lvl2pPr>
      <a:lvl3pPr marL="1143000" indent="-228600" algn="l" rtl="0" eaLnBrk="0" fontAlgn="base" hangingPunct="0">
        <a:spcBef>
          <a:spcPct val="20000"/>
        </a:spcBef>
        <a:spcAft>
          <a:spcPct val="0"/>
        </a:spcAft>
        <a:buChar char="–"/>
        <a:defRPr sz="2400">
          <a:solidFill>
            <a:schemeClr val="tx1"/>
          </a:solidFill>
          <a:latin typeface="Verdana" pitchFamily="34" charset="0"/>
        </a:defRPr>
      </a:lvl3pPr>
      <a:lvl4pPr marL="1600200" indent="-228600" algn="l" rtl="0" eaLnBrk="0" fontAlgn="base" hangingPunct="0">
        <a:spcBef>
          <a:spcPct val="20000"/>
        </a:spcBef>
        <a:spcAft>
          <a:spcPct val="0"/>
        </a:spcAft>
        <a:buChar char="–"/>
        <a:defRPr sz="2000">
          <a:solidFill>
            <a:schemeClr val="tx1"/>
          </a:solidFill>
          <a:latin typeface="Verdana" pitchFamily="34" charset="0"/>
        </a:defRPr>
      </a:lvl4pPr>
      <a:lvl5pPr marL="2057400" indent="-228600" algn="l" rtl="0" eaLnBrk="0" fontAlgn="base" hangingPunct="0">
        <a:spcBef>
          <a:spcPct val="20000"/>
        </a:spcBef>
        <a:spcAft>
          <a:spcPct val="0"/>
        </a:spcAft>
        <a:buChar char="»"/>
        <a:defRPr sz="2000">
          <a:solidFill>
            <a:schemeClr val="tx1"/>
          </a:solidFill>
          <a:latin typeface="Verdana" pitchFamily="34" charset="0"/>
        </a:defRPr>
      </a:lvl5pPr>
      <a:lvl6pPr marL="2514600" indent="-228600" algn="l" rtl="0" fontAlgn="base">
        <a:spcBef>
          <a:spcPct val="20000"/>
        </a:spcBef>
        <a:spcAft>
          <a:spcPct val="0"/>
        </a:spcAft>
        <a:buChar char="»"/>
        <a:defRPr sz="2000">
          <a:solidFill>
            <a:schemeClr val="tx1"/>
          </a:solidFill>
          <a:latin typeface="Verdana" pitchFamily="34" charset="0"/>
        </a:defRPr>
      </a:lvl6pPr>
      <a:lvl7pPr marL="2971800" indent="-228600" algn="l" rtl="0" fontAlgn="base">
        <a:spcBef>
          <a:spcPct val="20000"/>
        </a:spcBef>
        <a:spcAft>
          <a:spcPct val="0"/>
        </a:spcAft>
        <a:buChar char="»"/>
        <a:defRPr sz="2000">
          <a:solidFill>
            <a:schemeClr val="tx1"/>
          </a:solidFill>
          <a:latin typeface="Verdana" pitchFamily="34" charset="0"/>
        </a:defRPr>
      </a:lvl7pPr>
      <a:lvl8pPr marL="3429000" indent="-228600" algn="l" rtl="0" fontAlgn="base">
        <a:spcBef>
          <a:spcPct val="20000"/>
        </a:spcBef>
        <a:spcAft>
          <a:spcPct val="0"/>
        </a:spcAft>
        <a:buChar char="»"/>
        <a:defRPr sz="2000">
          <a:solidFill>
            <a:schemeClr val="tx1"/>
          </a:solidFill>
          <a:latin typeface="Verdana" pitchFamily="34" charset="0"/>
        </a:defRPr>
      </a:lvl8pPr>
      <a:lvl9pPr marL="3886200" indent="-228600" algn="l" rtl="0" fontAlgn="base">
        <a:spcBef>
          <a:spcPct val="20000"/>
        </a:spcBef>
        <a:spcAft>
          <a:spcPct val="0"/>
        </a:spcAft>
        <a:buChar char="»"/>
        <a:defRPr sz="2000">
          <a:solidFill>
            <a:schemeClr val="tx1"/>
          </a:solidFill>
          <a:latin typeface="Verdan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oleObject" Target="../embeddings/oleObject5.bin"/><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6.bin"/><Relationship Id="rId4" Type="http://schemas.openxmlformats.org/officeDocument/2006/relationships/image" Target="../media/image9.wm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gif"/></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oleObject" Target="../embeddings/oleObject7.bin"/><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8.bin"/><Relationship Id="rId4" Type="http://schemas.openxmlformats.org/officeDocument/2006/relationships/image" Target="../media/image11.wmf"/></Relationships>
</file>

<file path=ppt/slides/_rels/slide3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oleObject" Target="../embeddings/oleObject9.bin"/><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2.wmf"/><Relationship Id="rId5" Type="http://schemas.openxmlformats.org/officeDocument/2006/relationships/oleObject" Target="../embeddings/oleObject10.bin"/><Relationship Id="rId4" Type="http://schemas.openxmlformats.org/officeDocument/2006/relationships/image" Target="../media/image11.wmf"/></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oleObject" Target="../embeddings/oleObject11.bin"/><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4.wmf"/><Relationship Id="rId5" Type="http://schemas.openxmlformats.org/officeDocument/2006/relationships/oleObject" Target="../embeddings/oleObject12.bin"/><Relationship Id="rId4" Type="http://schemas.openxmlformats.org/officeDocument/2006/relationships/image" Target="../media/image13.wmf"/></Relationships>
</file>

<file path=ppt/slides/_rels/slide3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oleObject" Target="../embeddings/oleObject13.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4.wmf"/><Relationship Id="rId5" Type="http://schemas.openxmlformats.org/officeDocument/2006/relationships/oleObject" Target="../embeddings/oleObject14.bin"/><Relationship Id="rId4" Type="http://schemas.openxmlformats.org/officeDocument/2006/relationships/image" Target="../media/image15.wmf"/></Relationships>
</file>

<file path=ppt/slides/_rels/slide3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oleObject" Target="../embeddings/oleObject15.bin"/><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7.wmf"/><Relationship Id="rId5" Type="http://schemas.openxmlformats.org/officeDocument/2006/relationships/oleObject" Target="../embeddings/oleObject16.bin"/><Relationship Id="rId4" Type="http://schemas.openxmlformats.org/officeDocument/2006/relationships/image" Target="../media/image16.wmf"/></Relationships>
</file>

<file path=ppt/slides/_rels/slide3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oleObject" Target="../embeddings/oleObject17.bin"/><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7.wmf"/><Relationship Id="rId5" Type="http://schemas.openxmlformats.org/officeDocument/2006/relationships/oleObject" Target="../embeddings/oleObject18.bin"/><Relationship Id="rId4" Type="http://schemas.openxmlformats.org/officeDocument/2006/relationships/image" Target="../media/image16.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8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2.emf"/></Relationships>
</file>

<file path=ppt/slides/_rels/slide8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2.emf"/></Relationships>
</file>

<file path=ppt/slides/_rels/slide8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2.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hyperlink" Target="http://web.eecs.umich.edu/~baveja/rldl.html"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Diagonal Corner Rectangle 1"/>
          <p:cNvSpPr/>
          <p:nvPr/>
        </p:nvSpPr>
        <p:spPr>
          <a:xfrm>
            <a:off x="1619672" y="2492896"/>
            <a:ext cx="5998866" cy="1627833"/>
          </a:xfrm>
          <a:prstGeom prst="snip2Diag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0" scaled="1"/>
            <a:tileRect/>
          </a:gradFill>
          <a:ln w="57150">
            <a:solidFill>
              <a:srgbClr val="000000"/>
            </a:solidFill>
          </a:ln>
          <a:effectLst>
            <a:glow rad="139700">
              <a:schemeClr val="accent1">
                <a:satMod val="175000"/>
                <a:alpha val="40000"/>
              </a:schemeClr>
            </a:glow>
            <a:outerShdw blurRad="241300" dist="50800" dir="5400000" sx="93000" sy="93000" algn="ctr" rotWithShape="0">
              <a:srgbClr val="000000">
                <a:alpha val="74000"/>
              </a:srgbClr>
            </a:outerShdw>
          </a:effectLst>
          <a:scene3d>
            <a:camera prst="orthographicFront"/>
            <a:lightRig rig="threePt" dir="t"/>
          </a:scene3d>
          <a:sp3d extrusionH="38100">
            <a:bevelT w="101600" prst="ribl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4800" b="1" dirty="0">
                <a:ln w="18415" cmpd="sng">
                  <a:solidFill>
                    <a:srgbClr val="FFFFFF"/>
                  </a:solidFill>
                  <a:prstDash val="solid"/>
                </a:ln>
                <a:solidFill>
                  <a:srgbClr val="0066FF"/>
                </a:solidFill>
                <a:effectLst>
                  <a:outerShdw blurRad="63500" dir="3600000" algn="tl" rotWithShape="0">
                    <a:srgbClr val="000000">
                      <a:alpha val="70000"/>
                    </a:srgbClr>
                  </a:outerShdw>
                </a:effectLst>
              </a:rPr>
              <a:t>Reinforcement Algorithm</a:t>
            </a:r>
            <a:endParaRPr lang="en-US" sz="4800" b="1" dirty="0">
              <a:ln w="18415" cmpd="sng">
                <a:solidFill>
                  <a:srgbClr val="FFFFFF"/>
                </a:solidFill>
                <a:prstDash val="solid"/>
              </a:ln>
              <a:solidFill>
                <a:srgbClr val="0066FF"/>
              </a:solidFill>
              <a:effectLst>
                <a:outerShdw blurRad="63500" dir="3600000" algn="tl" rotWithShape="0">
                  <a:srgbClr val="000000">
                    <a:alpha val="70000"/>
                  </a:srgbClr>
                </a:outerShdw>
              </a:effectLst>
            </a:endParaRPr>
          </a:p>
        </p:txBody>
      </p:sp>
      <p:sp>
        <p:nvSpPr>
          <p:cNvPr id="3" name="TextBox 2"/>
          <p:cNvSpPr txBox="1"/>
          <p:nvPr/>
        </p:nvSpPr>
        <p:spPr>
          <a:xfrm>
            <a:off x="3635066" y="4577278"/>
            <a:ext cx="2101857" cy="523220"/>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r="-100000" b="-100000"/>
          </a:gradFill>
          <a:ln w="57150">
            <a:solidFill>
              <a:srgbClr val="0066FF"/>
            </a:solidFill>
          </a:ln>
          <a:effectLst>
            <a:glow rad="139700">
              <a:schemeClr val="accent1">
                <a:satMod val="175000"/>
                <a:alpha val="40000"/>
              </a:schemeClr>
            </a:glow>
          </a:effectLst>
          <a:scene3d>
            <a:camera prst="orthographicFront"/>
            <a:lightRig rig="threePt" dir="t"/>
          </a:scene3d>
          <a:sp3d>
            <a:bevelT/>
          </a:sp3d>
        </p:spPr>
        <p:txBody>
          <a:bodyPr wrap="none">
            <a:spAutoFit/>
          </a:bodyPr>
          <a:lstStyle/>
          <a:p>
            <a:pPr>
              <a:defRPr/>
            </a:pPr>
            <a:r>
              <a:rPr lang="en-NZ" sz="2800" b="1" dirty="0">
                <a:effectLst>
                  <a:outerShdw blurRad="38100" dist="38100" dir="2700000" algn="tl">
                    <a:srgbClr val="000000">
                      <a:alpha val="43137"/>
                    </a:srgbClr>
                  </a:outerShdw>
                </a:effectLst>
                <a:latin typeface="+mj-lt"/>
              </a:rPr>
              <a:t>Q-Learning</a:t>
            </a:r>
          </a:p>
        </p:txBody>
      </p:sp>
      <p:sp>
        <p:nvSpPr>
          <p:cNvPr id="4" name="TextBox 3"/>
          <p:cNvSpPr txBox="1"/>
          <p:nvPr/>
        </p:nvSpPr>
        <p:spPr>
          <a:xfrm>
            <a:off x="6360780" y="6185043"/>
            <a:ext cx="2434705" cy="369332"/>
          </a:xfrm>
          <a:prstGeom prst="rect">
            <a:avLst/>
          </a:prstGeom>
          <a:noFill/>
        </p:spPr>
        <p:txBody>
          <a:bodyPr wrap="none" rtlCol="0">
            <a:spAutoFit/>
          </a:bodyPr>
          <a:lstStyle/>
          <a:p>
            <a:r>
              <a:rPr lang="en-NZ" sz="1800" dirty="0">
                <a:solidFill>
                  <a:srgbClr val="00B0F0"/>
                </a:solidFill>
              </a:rPr>
              <a:t>n.h.reyes@massey.ac.nz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C34AE5F6-E953-4C77-9248-EEA32D6EAB4D}" type="slidenum">
              <a:rPr lang="nl-NL" altLang="en-US" sz="1000" smtClean="0">
                <a:solidFill>
                  <a:schemeClr val="bg2"/>
                </a:solidFill>
                <a:latin typeface="Verdana" pitchFamily="34" charset="0"/>
              </a:rPr>
              <a:pPr/>
              <a:t>10</a:t>
            </a:fld>
            <a:endParaRPr lang="nl-NL" altLang="en-US" sz="1000">
              <a:solidFill>
                <a:schemeClr val="bg2"/>
              </a:solidFill>
              <a:latin typeface="Verdana" pitchFamily="34" charset="0"/>
            </a:endParaRPr>
          </a:p>
        </p:txBody>
      </p:sp>
      <p:sp>
        <p:nvSpPr>
          <p:cNvPr id="324610" name="Rectangle 2"/>
          <p:cNvSpPr>
            <a:spLocks noGrp="1" noChangeArrowheads="1"/>
          </p:cNvSpPr>
          <p:nvPr>
            <p:ph type="title"/>
          </p:nvPr>
        </p:nvSpPr>
        <p:spPr/>
        <p:txBody>
          <a:bodyPr/>
          <a:lstStyle/>
          <a:p>
            <a:pPr eaLnBrk="1" hangingPunct="1">
              <a:defRPr/>
            </a:pPr>
            <a:r>
              <a:rPr lang="en-US" dirty="0"/>
              <a:t>Reinforcement Learning </a:t>
            </a:r>
            <a:r>
              <a:rPr lang="en-US" dirty="0">
                <a:solidFill>
                  <a:srgbClr val="FF0000"/>
                </a:solidFill>
              </a:rPr>
              <a:t>(RL)</a:t>
            </a:r>
            <a:endParaRPr lang="en-US" dirty="0"/>
          </a:p>
        </p:txBody>
      </p:sp>
      <p:sp>
        <p:nvSpPr>
          <p:cNvPr id="324611" name="Rectangle 3"/>
          <p:cNvSpPr>
            <a:spLocks noGrp="1" noChangeArrowheads="1"/>
          </p:cNvSpPr>
          <p:nvPr>
            <p:ph type="body" idx="1"/>
          </p:nvPr>
        </p:nvSpPr>
        <p:spPr>
          <a:xfrm>
            <a:off x="315913" y="1233408"/>
            <a:ext cx="8485187" cy="5291378"/>
          </a:xfrm>
          <a:solidFill>
            <a:schemeClr val="bg1"/>
          </a:solidFill>
        </p:spPr>
        <p:txBody>
          <a:bodyPr/>
          <a:lstStyle/>
          <a:p>
            <a:pPr eaLnBrk="1" hangingPunct="1">
              <a:defRPr/>
            </a:pPr>
            <a:endParaRPr lang="en-US" sz="2400" dirty="0">
              <a:solidFill>
                <a:schemeClr val="tx1"/>
              </a:solidFill>
            </a:endParaRPr>
          </a:p>
          <a:p>
            <a:pPr marL="742950" indent="-742950" eaLnBrk="1" hangingPunct="1">
              <a:buFont typeface="+mj-lt"/>
              <a:buAutoNum type="arabicPeriod"/>
              <a:defRPr/>
            </a:pPr>
            <a:endParaRPr lang="en-US" sz="2400" dirty="0">
              <a:solidFill>
                <a:schemeClr val="tx1"/>
              </a:solidFill>
            </a:endParaRPr>
          </a:p>
          <a:p>
            <a:pPr marL="144000" indent="0" eaLnBrk="1" hangingPunct="1">
              <a:spcBef>
                <a:spcPts val="0"/>
              </a:spcBef>
              <a:buFont typeface="Verdana" pitchFamily="34" charset="0"/>
              <a:buNone/>
              <a:defRPr/>
            </a:pPr>
            <a:endParaRPr lang="en-US" sz="2400" dirty="0">
              <a:solidFill>
                <a:schemeClr val="tx1"/>
              </a:solidFill>
            </a:endParaRPr>
          </a:p>
          <a:p>
            <a:pPr marL="144000" indent="0" eaLnBrk="1" hangingPunct="1">
              <a:spcBef>
                <a:spcPts val="0"/>
              </a:spcBef>
              <a:buFont typeface="Verdana" pitchFamily="34" charset="0"/>
              <a:buNone/>
              <a:defRPr/>
            </a:pPr>
            <a:r>
              <a:rPr lang="en-US" sz="2400" dirty="0">
                <a:solidFill>
                  <a:schemeClr val="tx1"/>
                </a:solidFill>
              </a:rPr>
              <a:t>Reinforcement Learning  fills the gap between supervised learning and unsupervised learning.</a:t>
            </a:r>
          </a:p>
          <a:p>
            <a:pPr marL="742950" indent="-742950" eaLnBrk="1" hangingPunct="1">
              <a:defRPr/>
            </a:pPr>
            <a:endParaRPr lang="en-US" sz="1200" b="1" dirty="0">
              <a:solidFill>
                <a:schemeClr val="tx1"/>
              </a:solidFill>
              <a:effectLst>
                <a:outerShdw blurRad="38100" dist="38100" dir="2700000" algn="tl">
                  <a:srgbClr val="000000">
                    <a:alpha val="43137"/>
                  </a:srgbClr>
                </a:outerShdw>
              </a:effectLst>
            </a:endParaRPr>
          </a:p>
          <a:p>
            <a:pPr marL="457200" indent="-457200" eaLnBrk="1" hangingPunct="1">
              <a:buFont typeface="+mj-lt"/>
              <a:buAutoNum type="arabicPeriod"/>
              <a:defRPr/>
            </a:pPr>
            <a:r>
              <a:rPr lang="en-US" sz="2400" b="1" dirty="0">
                <a:solidFill>
                  <a:schemeClr val="tx1"/>
                </a:solidFill>
                <a:effectLst>
                  <a:outerShdw blurRad="38100" dist="38100" dir="2700000" algn="tl">
                    <a:srgbClr val="000000">
                      <a:alpha val="43137"/>
                    </a:srgbClr>
                  </a:outerShdw>
                </a:effectLst>
              </a:rPr>
              <a:t>Supervised Learning </a:t>
            </a:r>
            <a:r>
              <a:rPr lang="en-US" sz="2400" dirty="0">
                <a:solidFill>
                  <a:schemeClr val="tx1"/>
                </a:solidFill>
              </a:rPr>
              <a:t>– algorithm is trained on the correct answers given in the target area</a:t>
            </a:r>
          </a:p>
          <a:p>
            <a:pPr marL="457200" indent="-457200" eaLnBrk="1" hangingPunct="1">
              <a:buFont typeface="+mj-lt"/>
              <a:buAutoNum type="arabicPeriod"/>
              <a:defRPr/>
            </a:pPr>
            <a:r>
              <a:rPr lang="en-US" sz="2400" b="1" dirty="0">
                <a:solidFill>
                  <a:schemeClr val="tx1"/>
                </a:solidFill>
                <a:effectLst>
                  <a:outerShdw blurRad="38100" dist="38100" dir="2700000" algn="tl">
                    <a:srgbClr val="000000">
                      <a:alpha val="43137"/>
                    </a:srgbClr>
                  </a:outerShdw>
                </a:effectLst>
              </a:rPr>
              <a:t>Unsupervised Learning – </a:t>
            </a:r>
            <a:r>
              <a:rPr lang="en-US" sz="2400" dirty="0">
                <a:solidFill>
                  <a:schemeClr val="tx1"/>
                </a:solidFill>
              </a:rPr>
              <a:t>algorithm can only exploit similarities in the collection of unlabeled data to cluster it</a:t>
            </a:r>
          </a:p>
          <a:p>
            <a:pPr marL="457200" indent="-457200" eaLnBrk="1" hangingPunct="1">
              <a:buFont typeface="+mj-lt"/>
              <a:buAutoNum type="arabicPeriod"/>
              <a:defRPr/>
            </a:pPr>
            <a:r>
              <a:rPr lang="en-US" sz="2400" b="1" dirty="0">
                <a:solidFill>
                  <a:srgbClr val="FF0000"/>
                </a:solidFill>
                <a:effectLst>
                  <a:outerShdw blurRad="38100" dist="38100" dir="2700000" algn="tl">
                    <a:srgbClr val="000000">
                      <a:alpha val="43137"/>
                    </a:srgbClr>
                  </a:outerShdw>
                </a:effectLst>
              </a:rPr>
              <a:t>Reinforcement Learning</a:t>
            </a:r>
            <a:r>
              <a:rPr lang="en-US" sz="2400" b="1" dirty="0">
                <a:solidFill>
                  <a:schemeClr val="tx1"/>
                </a:solidFill>
                <a:effectLst>
                  <a:outerShdw blurRad="38100" dist="38100" dir="2700000" algn="tl">
                    <a:srgbClr val="000000">
                      <a:alpha val="43137"/>
                    </a:srgbClr>
                  </a:outerShdw>
                </a:effectLst>
              </a:rPr>
              <a:t> – </a:t>
            </a:r>
            <a:r>
              <a:rPr lang="en-US" sz="2400" dirty="0">
                <a:solidFill>
                  <a:schemeClr val="tx1"/>
                </a:solidFill>
              </a:rPr>
              <a:t>works on a problem where information is provided about whether or not the answer is correct, but </a:t>
            </a:r>
            <a:r>
              <a:rPr lang="en-US" sz="2400" u="sng" dirty="0">
                <a:solidFill>
                  <a:schemeClr val="tx1"/>
                </a:solidFill>
              </a:rPr>
              <a:t>not</a:t>
            </a:r>
            <a:r>
              <a:rPr lang="en-US" sz="2400" dirty="0">
                <a:solidFill>
                  <a:schemeClr val="tx1"/>
                </a:solidFill>
              </a:rPr>
              <a:t> how to improve it</a:t>
            </a:r>
            <a:r>
              <a:rPr lang="en-US" sz="2400" b="1" dirty="0">
                <a:solidFill>
                  <a:schemeClr val="tx1"/>
                </a:solidFill>
                <a:effectLst>
                  <a:outerShdw blurRad="38100" dist="38100" dir="2700000" algn="tl">
                    <a:srgbClr val="000000">
                      <a:alpha val="43137"/>
                    </a:srgbClr>
                  </a:outerShdw>
                </a:effectLst>
              </a:rPr>
              <a:t>; </a:t>
            </a:r>
            <a:r>
              <a:rPr lang="en-US" sz="2400" dirty="0">
                <a:solidFill>
                  <a:schemeClr val="tx1"/>
                </a:solidFill>
              </a:rPr>
              <a:t>tries to </a:t>
            </a:r>
            <a:r>
              <a:rPr lang="en-US" sz="2400" dirty="0" err="1">
                <a:solidFill>
                  <a:schemeClr val="tx1"/>
                </a:solidFill>
              </a:rPr>
              <a:t>maximise</a:t>
            </a:r>
            <a:r>
              <a:rPr lang="en-US" sz="2400" dirty="0">
                <a:solidFill>
                  <a:schemeClr val="tx1"/>
                </a:solidFill>
              </a:rPr>
              <a:t> a reward signal</a:t>
            </a:r>
          </a:p>
        </p:txBody>
      </p:sp>
      <p:sp>
        <p:nvSpPr>
          <p:cNvPr id="5" name="Rounded Rectangle 4"/>
          <p:cNvSpPr/>
          <p:nvPr/>
        </p:nvSpPr>
        <p:spPr bwMode="auto">
          <a:xfrm>
            <a:off x="1562100" y="1536700"/>
            <a:ext cx="1928813" cy="655638"/>
          </a:xfrm>
          <a:prstGeom prst="roundRect">
            <a:avLst/>
          </a:prstGeom>
          <a:solidFill>
            <a:srgbClr val="FFFF00"/>
          </a:solidFill>
          <a:ln w="9525" cap="flat" cmpd="sng" algn="ctr">
            <a:solidFill>
              <a:schemeClr val="tx1"/>
            </a:solidFill>
            <a:prstDash val="solid"/>
            <a:round/>
            <a:headEnd type="none" w="med" len="med"/>
            <a:tailEnd type="none" w="med" len="med"/>
          </a:ln>
          <a:effectLst>
            <a:glow rad="127000">
              <a:srgbClr val="FFCC99">
                <a:alpha val="58000"/>
              </a:srgbClr>
            </a:glow>
            <a:outerShdw blurRad="50800" dist="38100" dir="8100000" algn="tr" rotWithShape="0">
              <a:prstClr val="black">
                <a:alpha val="40000"/>
              </a:prstClr>
            </a:outerShdw>
          </a:effectLst>
        </p:spPr>
        <p:txBody>
          <a:bodyPr/>
          <a:lstStyle/>
          <a:p>
            <a:pPr algn="ctr">
              <a:defRPr/>
            </a:pPr>
            <a:r>
              <a:rPr lang="en-NZ" sz="1800" b="1" dirty="0">
                <a:effectLst>
                  <a:outerShdw blurRad="38100" dist="38100" dir="2700000" algn="tl">
                    <a:srgbClr val="000000">
                      <a:alpha val="43137"/>
                    </a:srgbClr>
                  </a:outerShdw>
                </a:effectLst>
                <a:latin typeface="+mj-lt"/>
              </a:rPr>
              <a:t>Unsupervised Learning</a:t>
            </a:r>
          </a:p>
        </p:txBody>
      </p:sp>
      <p:sp>
        <p:nvSpPr>
          <p:cNvPr id="6" name="Rounded Rectangle 5"/>
          <p:cNvSpPr/>
          <p:nvPr/>
        </p:nvSpPr>
        <p:spPr bwMode="auto">
          <a:xfrm>
            <a:off x="5713413" y="1530350"/>
            <a:ext cx="1928812" cy="657225"/>
          </a:xfrm>
          <a:prstGeom prst="roundRect">
            <a:avLst/>
          </a:prstGeom>
          <a:solidFill>
            <a:srgbClr val="92D050"/>
          </a:solidFill>
          <a:ln w="9525" cap="flat" cmpd="sng" algn="ctr">
            <a:solidFill>
              <a:schemeClr val="tx1"/>
            </a:solidFill>
            <a:prstDash val="solid"/>
            <a:round/>
            <a:headEnd type="none" w="med" len="med"/>
            <a:tailEnd type="none" w="med" len="med"/>
          </a:ln>
          <a:effectLst>
            <a:glow rad="127000">
              <a:srgbClr val="FFCC99">
                <a:alpha val="58000"/>
              </a:srgbClr>
            </a:glow>
            <a:outerShdw blurRad="50800" dist="38100" dir="8100000" algn="tr" rotWithShape="0">
              <a:prstClr val="black">
                <a:alpha val="40000"/>
              </a:prstClr>
            </a:outerShdw>
          </a:effectLst>
        </p:spPr>
        <p:txBody>
          <a:bodyPr/>
          <a:lstStyle/>
          <a:p>
            <a:pPr algn="ctr">
              <a:defRPr/>
            </a:pPr>
            <a:r>
              <a:rPr lang="en-NZ" sz="1800" b="1" dirty="0">
                <a:effectLst>
                  <a:outerShdw blurRad="38100" dist="38100" dir="2700000" algn="tl">
                    <a:srgbClr val="000000">
                      <a:alpha val="43137"/>
                    </a:srgbClr>
                  </a:outerShdw>
                </a:effectLst>
                <a:latin typeface="+mj-lt"/>
              </a:rPr>
              <a:t>Supervised Learning</a:t>
            </a:r>
          </a:p>
        </p:txBody>
      </p:sp>
      <p:sp>
        <p:nvSpPr>
          <p:cNvPr id="7" name="Rounded Rectangle 6"/>
          <p:cNvSpPr/>
          <p:nvPr/>
        </p:nvSpPr>
        <p:spPr bwMode="auto">
          <a:xfrm>
            <a:off x="3635375" y="1538288"/>
            <a:ext cx="1928813" cy="657225"/>
          </a:xfrm>
          <a:prstGeom prst="roundRect">
            <a:avLst/>
          </a:prstGeom>
          <a:solidFill>
            <a:srgbClr val="00B0F0"/>
          </a:solidFill>
          <a:ln w="9525" cap="flat" cmpd="sng" algn="ctr">
            <a:solidFill>
              <a:schemeClr val="tx1"/>
            </a:solidFill>
            <a:prstDash val="solid"/>
            <a:round/>
            <a:headEnd type="none" w="med" len="med"/>
            <a:tailEnd type="none" w="med" len="med"/>
          </a:ln>
          <a:effectLst>
            <a:glow rad="127000">
              <a:srgbClr val="FFCC99">
                <a:alpha val="58000"/>
              </a:srgbClr>
            </a:glow>
            <a:outerShdw blurRad="50800" dist="38100" dir="8100000" algn="tr" rotWithShape="0">
              <a:prstClr val="black">
                <a:alpha val="40000"/>
              </a:prstClr>
            </a:outerShdw>
          </a:effectLst>
        </p:spPr>
        <p:txBody>
          <a:bodyPr/>
          <a:lstStyle/>
          <a:p>
            <a:pPr algn="ctr">
              <a:defRPr/>
            </a:pPr>
            <a:r>
              <a:rPr lang="en-NZ" sz="1800" b="1" dirty="0">
                <a:effectLst>
                  <a:outerShdw blurRad="38100" dist="38100" dir="2700000" algn="tl">
                    <a:srgbClr val="000000">
                      <a:alpha val="43137"/>
                    </a:srgbClr>
                  </a:outerShdw>
                </a:effectLst>
                <a:latin typeface="+mj-lt"/>
              </a:rPr>
              <a:t>Reinforcement Learning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73108591-5F49-41FD-9E8E-FEBD0E87810B}" type="slidenum">
              <a:rPr lang="nl-NL" altLang="en-US" sz="1000" smtClean="0">
                <a:solidFill>
                  <a:schemeClr val="bg2"/>
                </a:solidFill>
                <a:latin typeface="Verdana" pitchFamily="34" charset="0"/>
              </a:rPr>
              <a:pPr/>
              <a:t>11</a:t>
            </a:fld>
            <a:endParaRPr lang="nl-NL" altLang="en-US" sz="1000">
              <a:solidFill>
                <a:schemeClr val="bg2"/>
              </a:solidFill>
              <a:latin typeface="Verdana" pitchFamily="34" charset="0"/>
            </a:endParaRPr>
          </a:p>
        </p:txBody>
      </p:sp>
      <p:sp>
        <p:nvSpPr>
          <p:cNvPr id="324610" name="Rectangle 2"/>
          <p:cNvSpPr>
            <a:spLocks noGrp="1" noChangeArrowheads="1"/>
          </p:cNvSpPr>
          <p:nvPr>
            <p:ph type="title"/>
          </p:nvPr>
        </p:nvSpPr>
        <p:spPr/>
        <p:txBody>
          <a:bodyPr/>
          <a:lstStyle/>
          <a:p>
            <a:pPr eaLnBrk="1" hangingPunct="1">
              <a:defRPr/>
            </a:pPr>
            <a:r>
              <a:rPr lang="en-US" dirty="0"/>
              <a:t>Reinforcement Learning </a:t>
            </a:r>
            <a:r>
              <a:rPr lang="en-US" dirty="0">
                <a:solidFill>
                  <a:srgbClr val="FF0000"/>
                </a:solidFill>
              </a:rPr>
              <a:t>(RL)</a:t>
            </a:r>
          </a:p>
        </p:txBody>
      </p:sp>
      <p:sp>
        <p:nvSpPr>
          <p:cNvPr id="324611" name="Rectangle 3"/>
          <p:cNvSpPr>
            <a:spLocks noGrp="1" noChangeArrowheads="1"/>
          </p:cNvSpPr>
          <p:nvPr>
            <p:ph type="body" idx="1"/>
          </p:nvPr>
        </p:nvSpPr>
        <p:spPr>
          <a:xfrm>
            <a:off x="315913" y="1501775"/>
            <a:ext cx="8485187" cy="2927350"/>
          </a:xfrm>
          <a:solidFill>
            <a:schemeClr val="bg1"/>
          </a:solidFill>
        </p:spPr>
        <p:txBody>
          <a:bodyPr/>
          <a:lstStyle/>
          <a:p>
            <a:pPr marL="742950" indent="-742950" eaLnBrk="1" hangingPunct="1">
              <a:buFont typeface="Arial" pitchFamily="34" charset="0"/>
              <a:buChar char="•"/>
              <a:defRPr/>
            </a:pPr>
            <a:r>
              <a:rPr lang="en-US" sz="2400" dirty="0">
                <a:solidFill>
                  <a:schemeClr val="tx1"/>
                </a:solidFill>
                <a:effectLst>
                  <a:outerShdw blurRad="38100" dist="38100" dir="2700000" algn="tl">
                    <a:srgbClr val="000000">
                      <a:alpha val="43137"/>
                    </a:srgbClr>
                  </a:outerShdw>
                </a:effectLst>
              </a:rPr>
              <a:t>The reinforcement learner has to try out (</a:t>
            </a:r>
            <a:r>
              <a:rPr lang="en-US" sz="2400" dirty="0">
                <a:solidFill>
                  <a:srgbClr val="FF0000"/>
                </a:solidFill>
                <a:effectLst>
                  <a:outerShdw blurRad="38100" dist="38100" dir="2700000" algn="tl">
                    <a:srgbClr val="000000">
                      <a:alpha val="43137"/>
                    </a:srgbClr>
                  </a:outerShdw>
                </a:effectLst>
              </a:rPr>
              <a:t>search</a:t>
            </a:r>
            <a:r>
              <a:rPr lang="en-US" sz="2400" dirty="0">
                <a:solidFill>
                  <a:schemeClr val="tx1"/>
                </a:solidFill>
                <a:effectLst>
                  <a:outerShdw blurRad="38100" dist="38100" dir="2700000" algn="tl">
                    <a:srgbClr val="000000">
                      <a:alpha val="43137"/>
                    </a:srgbClr>
                  </a:outerShdw>
                </a:effectLst>
              </a:rPr>
              <a:t>) different strategies and see which work best.</a:t>
            </a:r>
          </a:p>
          <a:p>
            <a:pPr marL="742950" indent="-742950" eaLnBrk="1" hangingPunct="1">
              <a:buFont typeface="Arial" pitchFamily="34" charset="0"/>
              <a:buChar char="•"/>
              <a:defRPr/>
            </a:pPr>
            <a:endParaRPr lang="en-US" sz="2400" b="1" dirty="0">
              <a:solidFill>
                <a:schemeClr val="tx1"/>
              </a:solidFill>
              <a:effectLst>
                <a:outerShdw blurRad="38100" dist="38100" dir="2700000" algn="tl">
                  <a:srgbClr val="000000">
                    <a:alpha val="43137"/>
                  </a:srgbClr>
                </a:outerShdw>
              </a:effectLst>
            </a:endParaRPr>
          </a:p>
          <a:p>
            <a:pPr marL="742950" indent="-742950" eaLnBrk="1" hangingPunct="1">
              <a:buFont typeface="Arial" pitchFamily="34" charset="0"/>
              <a:buChar char="•"/>
              <a:defRPr/>
            </a:pPr>
            <a:r>
              <a:rPr lang="en-US" sz="2400" b="1" dirty="0">
                <a:solidFill>
                  <a:schemeClr val="tx1"/>
                </a:solidFill>
              </a:rPr>
              <a:t>Search</a:t>
            </a:r>
            <a:r>
              <a:rPr lang="en-US" sz="2400" dirty="0">
                <a:solidFill>
                  <a:schemeClr val="tx1"/>
                </a:solidFill>
              </a:rPr>
              <a:t> is a fundamental part of any reinforcement learner: the algorithm searches over the </a:t>
            </a:r>
            <a:r>
              <a:rPr lang="en-US" sz="2400" b="1" dirty="0">
                <a:solidFill>
                  <a:srgbClr val="0000FF"/>
                </a:solidFill>
                <a:effectLst>
                  <a:outerShdw blurRad="38100" dist="38100" dir="2700000" algn="tl">
                    <a:srgbClr val="000000">
                      <a:alpha val="43137"/>
                    </a:srgbClr>
                  </a:outerShdw>
                </a:effectLst>
              </a:rPr>
              <a:t>state space </a:t>
            </a:r>
            <a:r>
              <a:rPr lang="en-US" sz="2400" dirty="0">
                <a:solidFill>
                  <a:schemeClr val="tx1"/>
                </a:solidFill>
              </a:rPr>
              <a:t>of possible </a:t>
            </a:r>
            <a:r>
              <a:rPr lang="en-US" sz="2400" b="1" dirty="0">
                <a:solidFill>
                  <a:schemeClr val="tx1"/>
                </a:solidFill>
              </a:rPr>
              <a:t>inputs</a:t>
            </a:r>
            <a:r>
              <a:rPr lang="en-US" sz="2400" dirty="0">
                <a:solidFill>
                  <a:schemeClr val="tx1"/>
                </a:solidFill>
              </a:rPr>
              <a:t> and </a:t>
            </a:r>
            <a:r>
              <a:rPr lang="en-US" sz="2400" b="1" dirty="0">
                <a:solidFill>
                  <a:schemeClr val="tx1"/>
                </a:solidFill>
              </a:rPr>
              <a:t>outputs</a:t>
            </a:r>
            <a:r>
              <a:rPr lang="en-US" sz="2400" dirty="0">
                <a:solidFill>
                  <a:schemeClr val="tx1"/>
                </a:solidFill>
              </a:rPr>
              <a:t> in order to </a:t>
            </a:r>
            <a:r>
              <a:rPr lang="en-US" sz="2400" b="1" dirty="0" err="1">
                <a:solidFill>
                  <a:schemeClr val="tx1"/>
                </a:solidFill>
                <a:effectLst>
                  <a:outerShdw blurRad="38100" dist="38100" dir="2700000" algn="tl">
                    <a:srgbClr val="000000">
                      <a:alpha val="43137"/>
                    </a:srgbClr>
                  </a:outerShdw>
                </a:effectLst>
              </a:rPr>
              <a:t>maximise</a:t>
            </a:r>
            <a:r>
              <a:rPr lang="en-US" sz="2400" dirty="0">
                <a:solidFill>
                  <a:schemeClr val="tx1"/>
                </a:solidFill>
                <a:effectLst>
                  <a:outerShdw blurRad="38100" dist="38100" dir="2700000" algn="tl">
                    <a:srgbClr val="000000">
                      <a:alpha val="43137"/>
                    </a:srgbClr>
                  </a:outerShdw>
                </a:effectLst>
              </a:rPr>
              <a:t> </a:t>
            </a:r>
            <a:r>
              <a:rPr lang="en-US" sz="2400" dirty="0">
                <a:solidFill>
                  <a:schemeClr val="tx1"/>
                </a:solidFill>
              </a:rPr>
              <a:t>a </a:t>
            </a:r>
            <a:r>
              <a:rPr lang="en-US" sz="2400" b="1" dirty="0">
                <a:solidFill>
                  <a:srgbClr val="0000FF"/>
                </a:solidFill>
                <a:effectLst>
                  <a:outerShdw blurRad="38100" dist="38100" dir="2700000" algn="tl">
                    <a:srgbClr val="000000">
                      <a:alpha val="43137"/>
                    </a:srgbClr>
                  </a:outerShdw>
                </a:effectLst>
              </a:rPr>
              <a:t>reward</a:t>
            </a:r>
            <a:r>
              <a:rPr lang="en-US" sz="2400" dirty="0">
                <a:solidFill>
                  <a:schemeClr val="tx1"/>
                </a:solidFill>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CF8A4A01-7B07-401E-9E57-E75475009F24}" type="slidenum">
              <a:rPr lang="nl-NL" altLang="en-US" sz="1000" smtClean="0">
                <a:solidFill>
                  <a:schemeClr val="bg2"/>
                </a:solidFill>
                <a:latin typeface="Verdana" pitchFamily="34" charset="0"/>
              </a:rPr>
              <a:pPr/>
              <a:t>12</a:t>
            </a:fld>
            <a:endParaRPr lang="nl-NL" altLang="en-US" sz="1000">
              <a:solidFill>
                <a:schemeClr val="bg2"/>
              </a:solidFill>
              <a:latin typeface="Verdana" pitchFamily="34" charset="0"/>
            </a:endParaRPr>
          </a:p>
        </p:txBody>
      </p:sp>
      <p:sp>
        <p:nvSpPr>
          <p:cNvPr id="324610" name="Rectangle 2"/>
          <p:cNvSpPr>
            <a:spLocks noGrp="1" noChangeArrowheads="1"/>
          </p:cNvSpPr>
          <p:nvPr>
            <p:ph type="title"/>
          </p:nvPr>
        </p:nvSpPr>
        <p:spPr/>
        <p:txBody>
          <a:bodyPr/>
          <a:lstStyle/>
          <a:p>
            <a:pPr eaLnBrk="1" hangingPunct="1">
              <a:defRPr/>
            </a:pPr>
            <a:r>
              <a:rPr lang="en-US" dirty="0"/>
              <a:t>Markov Decision Problem</a:t>
            </a:r>
          </a:p>
        </p:txBody>
      </p:sp>
      <p:sp>
        <p:nvSpPr>
          <p:cNvPr id="11268" name="Rectangle 3"/>
          <p:cNvSpPr>
            <a:spLocks noGrp="1" noChangeArrowheads="1"/>
          </p:cNvSpPr>
          <p:nvPr>
            <p:ph type="body" idx="1"/>
          </p:nvPr>
        </p:nvSpPr>
        <p:spPr>
          <a:xfrm>
            <a:off x="195263" y="1774825"/>
            <a:ext cx="8753475" cy="3287713"/>
          </a:xfrm>
          <a:solidFill>
            <a:schemeClr val="bg1"/>
          </a:solidFill>
        </p:spPr>
        <p:txBody>
          <a:bodyPr/>
          <a:lstStyle/>
          <a:p>
            <a:pPr marL="742950" indent="-742950" eaLnBrk="1" hangingPunct="1">
              <a:buFont typeface="Arial" charset="0"/>
              <a:buChar char="•"/>
            </a:pPr>
            <a:r>
              <a:rPr lang="en-NZ" altLang="en-US" sz="2400">
                <a:solidFill>
                  <a:schemeClr val="tx1"/>
                </a:solidFill>
              </a:rPr>
              <a:t>RL is generally used to solve what are known as </a:t>
            </a:r>
            <a:r>
              <a:rPr lang="en-NZ" altLang="en-US" sz="2400">
                <a:solidFill>
                  <a:srgbClr val="FF0000"/>
                </a:solidFill>
              </a:rPr>
              <a:t>Markov Decision problems</a:t>
            </a:r>
            <a:r>
              <a:rPr lang="en-NZ" altLang="en-US" sz="2400">
                <a:solidFill>
                  <a:schemeClr val="tx1"/>
                </a:solidFill>
              </a:rPr>
              <a:t>.</a:t>
            </a:r>
          </a:p>
          <a:p>
            <a:pPr marL="742950" indent="-742950" eaLnBrk="1" hangingPunct="1"/>
            <a:endParaRPr lang="en-NZ" altLang="en-US" sz="2400">
              <a:solidFill>
                <a:schemeClr val="tx1"/>
              </a:solidFill>
            </a:endParaRPr>
          </a:p>
          <a:p>
            <a:pPr marL="742950" indent="-742950" eaLnBrk="1" hangingPunct="1">
              <a:buFont typeface="Arial" charset="0"/>
              <a:buChar char="•"/>
            </a:pPr>
            <a:r>
              <a:rPr lang="en-NZ" altLang="en-US" sz="2400">
                <a:solidFill>
                  <a:schemeClr val="tx1"/>
                </a:solidFill>
              </a:rPr>
              <a:t>This type of problems have a set of </a:t>
            </a:r>
            <a:r>
              <a:rPr lang="en-NZ" altLang="en-US" sz="2400">
                <a:solidFill>
                  <a:srgbClr val="0000FF"/>
                </a:solidFill>
              </a:rPr>
              <a:t>states</a:t>
            </a:r>
            <a:r>
              <a:rPr lang="en-NZ" altLang="en-US" sz="2400">
                <a:solidFill>
                  <a:schemeClr val="tx1"/>
                </a:solidFill>
              </a:rPr>
              <a:t>, a set of possible </a:t>
            </a:r>
            <a:r>
              <a:rPr lang="en-NZ" altLang="en-US" sz="2400">
                <a:solidFill>
                  <a:srgbClr val="0000FF"/>
                </a:solidFill>
              </a:rPr>
              <a:t>actions</a:t>
            </a:r>
            <a:r>
              <a:rPr lang="en-NZ" altLang="en-US" sz="2400">
                <a:solidFill>
                  <a:schemeClr val="tx1"/>
                </a:solidFill>
              </a:rPr>
              <a:t> for each state, </a:t>
            </a:r>
            <a:r>
              <a:rPr lang="en-NZ" altLang="en-US" sz="2400">
                <a:solidFill>
                  <a:srgbClr val="0000FF"/>
                </a:solidFill>
              </a:rPr>
              <a:t>probabilities</a:t>
            </a:r>
            <a:r>
              <a:rPr lang="en-NZ" altLang="en-US" sz="2400">
                <a:solidFill>
                  <a:schemeClr val="tx1"/>
                </a:solidFill>
              </a:rPr>
              <a:t> tied to each action (transition probability), a </a:t>
            </a:r>
            <a:r>
              <a:rPr lang="en-NZ" altLang="en-US" sz="2400">
                <a:solidFill>
                  <a:srgbClr val="0000FF"/>
                </a:solidFill>
              </a:rPr>
              <a:t>reward</a:t>
            </a:r>
            <a:r>
              <a:rPr lang="en-NZ" altLang="en-US" sz="2400">
                <a:solidFill>
                  <a:schemeClr val="tx1"/>
                </a:solidFill>
              </a:rPr>
              <a:t> for taking an action (which may be immediately known), and finally a </a:t>
            </a:r>
            <a:r>
              <a:rPr lang="en-NZ" altLang="en-US" sz="2400">
                <a:solidFill>
                  <a:srgbClr val="0000FF"/>
                </a:solidFill>
              </a:rPr>
              <a:t>goal</a:t>
            </a:r>
            <a:r>
              <a:rPr lang="en-NZ" altLang="en-US" sz="2400">
                <a:solidFill>
                  <a:schemeClr val="tx1"/>
                </a:solidFill>
              </a:rPr>
              <a:t> (or metric of performance)</a:t>
            </a:r>
            <a:endParaRPr lang="en-US" altLang="en-US" sz="240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D69967E7-D2BE-4840-AD12-73ED1A797AF4}" type="slidenum">
              <a:rPr lang="nl-NL" altLang="en-US" sz="1000" smtClean="0">
                <a:solidFill>
                  <a:schemeClr val="bg2"/>
                </a:solidFill>
                <a:latin typeface="Verdana" pitchFamily="34" charset="0"/>
              </a:rPr>
              <a:pPr/>
              <a:t>13</a:t>
            </a:fld>
            <a:endParaRPr lang="nl-NL" altLang="en-US" sz="1000">
              <a:solidFill>
                <a:schemeClr val="bg2"/>
              </a:solidFill>
              <a:latin typeface="Verdana" pitchFamily="34" charset="0"/>
            </a:endParaRPr>
          </a:p>
        </p:txBody>
      </p:sp>
      <p:sp>
        <p:nvSpPr>
          <p:cNvPr id="324610" name="Rectangle 2"/>
          <p:cNvSpPr>
            <a:spLocks noGrp="1" noChangeArrowheads="1"/>
          </p:cNvSpPr>
          <p:nvPr>
            <p:ph type="title"/>
          </p:nvPr>
        </p:nvSpPr>
        <p:spPr/>
        <p:txBody>
          <a:bodyPr/>
          <a:lstStyle/>
          <a:p>
            <a:pPr eaLnBrk="1" hangingPunct="1">
              <a:defRPr/>
            </a:pPr>
            <a:r>
              <a:rPr lang="en-US" dirty="0"/>
              <a:t>Markov Decision Problem</a:t>
            </a:r>
          </a:p>
        </p:txBody>
      </p:sp>
      <p:sp>
        <p:nvSpPr>
          <p:cNvPr id="324611" name="Rectangle 3"/>
          <p:cNvSpPr>
            <a:spLocks noGrp="1" noChangeArrowheads="1"/>
          </p:cNvSpPr>
          <p:nvPr>
            <p:ph type="body" idx="1"/>
          </p:nvPr>
        </p:nvSpPr>
        <p:spPr>
          <a:xfrm>
            <a:off x="1414463" y="1785938"/>
            <a:ext cx="6172200" cy="538162"/>
          </a:xfrm>
          <a:solidFill>
            <a:srgbClr val="FFFF99"/>
          </a:solidFill>
          <a:ln>
            <a:solidFill>
              <a:srgbClr val="FFFF00"/>
            </a:solidFill>
          </a:ln>
        </p:spPr>
        <p:txBody>
          <a:bodyPr/>
          <a:lstStyle/>
          <a:p>
            <a:pPr marL="742950" indent="-742950" algn="ctr" eaLnBrk="1" hangingPunct="1">
              <a:buFont typeface="Verdana" pitchFamily="34" charset="0"/>
              <a:buNone/>
              <a:defRPr/>
            </a:pPr>
            <a:endParaRPr lang="en-NZ" sz="200" b="1" dirty="0">
              <a:solidFill>
                <a:schemeClr val="tx1"/>
              </a:solidFill>
              <a:effectLst>
                <a:outerShdw blurRad="38100" dist="38100" dir="2700000" algn="tl">
                  <a:srgbClr val="000000">
                    <a:alpha val="43137"/>
                  </a:srgbClr>
                </a:outerShdw>
              </a:effectLst>
            </a:endParaRPr>
          </a:p>
          <a:p>
            <a:pPr marL="742950" indent="-742950" algn="ctr" eaLnBrk="1" hangingPunct="1">
              <a:buFont typeface="Verdana" pitchFamily="34" charset="0"/>
              <a:buNone/>
              <a:defRPr/>
            </a:pPr>
            <a:r>
              <a:rPr lang="en-NZ" sz="2400" b="1" dirty="0">
                <a:solidFill>
                  <a:schemeClr val="tx1"/>
                </a:solidFill>
                <a:effectLst>
                  <a:outerShdw blurRad="38100" dist="38100" dir="2700000" algn="tl">
                    <a:srgbClr val="000000">
                      <a:alpha val="43137"/>
                    </a:srgbClr>
                  </a:outerShdw>
                </a:effectLst>
              </a:rPr>
              <a:t>Elements of a Markov Decision Problem</a:t>
            </a:r>
            <a:endParaRPr lang="en-US" sz="2400" b="1" dirty="0">
              <a:solidFill>
                <a:schemeClr val="tx1"/>
              </a:solidFill>
              <a:effectLst>
                <a:outerShdw blurRad="38100" dist="38100" dir="2700000" algn="tl">
                  <a:srgbClr val="000000">
                    <a:alpha val="43137"/>
                  </a:srgbClr>
                </a:outerShdw>
              </a:effectLst>
            </a:endParaRPr>
          </a:p>
        </p:txBody>
      </p:sp>
      <p:graphicFrame>
        <p:nvGraphicFramePr>
          <p:cNvPr id="5" name="Table 4"/>
          <p:cNvGraphicFramePr>
            <a:graphicFrameLocks noGrp="1"/>
          </p:cNvGraphicFramePr>
          <p:nvPr>
            <p:extLst>
              <p:ext uri="{D42A27DB-BD31-4B8C-83A1-F6EECF244321}">
                <p14:modId xmlns:p14="http://schemas.microsoft.com/office/powerpoint/2010/main" val="352940466"/>
              </p:ext>
            </p:extLst>
          </p:nvPr>
        </p:nvGraphicFramePr>
        <p:xfrm>
          <a:off x="457200" y="2452688"/>
          <a:ext cx="8424863" cy="2839939"/>
        </p:xfrm>
        <a:graphic>
          <a:graphicData uri="http://schemas.openxmlformats.org/drawingml/2006/table">
            <a:tbl>
              <a:tblPr firstRow="1" bandRow="1">
                <a:tableStyleId>{5C22544A-7EE6-4342-B048-85BDC9FD1C3A}</a:tableStyleId>
              </a:tblPr>
              <a:tblGrid>
                <a:gridCol w="2361971">
                  <a:extLst>
                    <a:ext uri="{9D8B030D-6E8A-4147-A177-3AD203B41FA5}">
                      <a16:colId xmlns:a16="http://schemas.microsoft.com/office/drawing/2014/main" val="20000"/>
                    </a:ext>
                  </a:extLst>
                </a:gridCol>
                <a:gridCol w="6062892">
                  <a:extLst>
                    <a:ext uri="{9D8B030D-6E8A-4147-A177-3AD203B41FA5}">
                      <a16:colId xmlns:a16="http://schemas.microsoft.com/office/drawing/2014/main" val="20001"/>
                    </a:ext>
                  </a:extLst>
                </a:gridCol>
              </a:tblGrid>
              <a:tr h="370883">
                <a:tc>
                  <a:txBody>
                    <a:bodyPr/>
                    <a:lstStyle/>
                    <a:p>
                      <a:endParaRPr lang="en-US" sz="1800" dirty="0"/>
                    </a:p>
                  </a:txBody>
                  <a:tcPr marL="91433" marR="91433" marT="45725" marB="45725"/>
                </a:tc>
                <a:tc>
                  <a:txBody>
                    <a:bodyPr/>
                    <a:lstStyle/>
                    <a:p>
                      <a:endParaRPr lang="en-US" sz="1800"/>
                    </a:p>
                  </a:txBody>
                  <a:tcPr marL="91433" marR="91433" marT="45725" marB="45725"/>
                </a:tc>
                <a:extLst>
                  <a:ext uri="{0D108BD9-81ED-4DB2-BD59-A6C34878D82A}">
                    <a16:rowId xmlns:a16="http://schemas.microsoft.com/office/drawing/2014/main" val="10000"/>
                  </a:ext>
                </a:extLst>
              </a:tr>
              <a:tr h="370883">
                <a:tc>
                  <a:txBody>
                    <a:bodyPr/>
                    <a:lstStyle/>
                    <a:p>
                      <a:r>
                        <a:rPr lang="en-NZ" sz="2000" b="1" dirty="0">
                          <a:solidFill>
                            <a:srgbClr val="0000FF"/>
                          </a:solidFill>
                        </a:rPr>
                        <a:t>States</a:t>
                      </a:r>
                      <a:endParaRPr lang="en-US" sz="2000" b="1" dirty="0">
                        <a:solidFill>
                          <a:srgbClr val="0000FF"/>
                        </a:solidFill>
                      </a:endParaRPr>
                    </a:p>
                  </a:txBody>
                  <a:tcPr marL="91433" marR="91433" marT="45725" marB="45725"/>
                </a:tc>
                <a:tc>
                  <a:txBody>
                    <a:bodyPr/>
                    <a:lstStyle/>
                    <a:p>
                      <a:r>
                        <a:rPr lang="en-NZ" sz="1800" dirty="0"/>
                        <a:t>Describes the</a:t>
                      </a:r>
                      <a:r>
                        <a:rPr lang="en-NZ" sz="1800" baseline="0" dirty="0"/>
                        <a:t> possible states within a system</a:t>
                      </a:r>
                      <a:endParaRPr lang="en-US" sz="1800" dirty="0"/>
                    </a:p>
                  </a:txBody>
                  <a:tcPr marL="91433" marR="91433" marT="45725" marB="45725"/>
                </a:tc>
                <a:extLst>
                  <a:ext uri="{0D108BD9-81ED-4DB2-BD59-A6C34878D82A}">
                    <a16:rowId xmlns:a16="http://schemas.microsoft.com/office/drawing/2014/main" val="10001"/>
                  </a:ext>
                </a:extLst>
              </a:tr>
              <a:tr h="370883">
                <a:tc>
                  <a:txBody>
                    <a:bodyPr/>
                    <a:lstStyle/>
                    <a:p>
                      <a:r>
                        <a:rPr lang="en-NZ" sz="2000" b="1" dirty="0">
                          <a:solidFill>
                            <a:srgbClr val="0000FF"/>
                          </a:solidFill>
                        </a:rPr>
                        <a:t>Actions</a:t>
                      </a:r>
                    </a:p>
                  </a:txBody>
                  <a:tcPr marL="91433" marR="91433" marT="45725" marB="45725"/>
                </a:tc>
                <a:tc>
                  <a:txBody>
                    <a:bodyPr/>
                    <a:lstStyle/>
                    <a:p>
                      <a:r>
                        <a:rPr lang="en-NZ" sz="1800" dirty="0"/>
                        <a:t>Provides</a:t>
                      </a:r>
                      <a:r>
                        <a:rPr lang="en-NZ" sz="1800" baseline="0" dirty="0"/>
                        <a:t> the possible actions for each state</a:t>
                      </a:r>
                      <a:endParaRPr lang="en-US" sz="1800" dirty="0"/>
                    </a:p>
                  </a:txBody>
                  <a:tcPr marL="91433" marR="91433" marT="45725" marB="45725"/>
                </a:tc>
                <a:extLst>
                  <a:ext uri="{0D108BD9-81ED-4DB2-BD59-A6C34878D82A}">
                    <a16:rowId xmlns:a16="http://schemas.microsoft.com/office/drawing/2014/main" val="10002"/>
                  </a:ext>
                </a:extLst>
              </a:tr>
              <a:tr h="370883">
                <a:tc>
                  <a:txBody>
                    <a:bodyPr/>
                    <a:lstStyle/>
                    <a:p>
                      <a:r>
                        <a:rPr lang="en-NZ" sz="2000" b="1" dirty="0">
                          <a:solidFill>
                            <a:srgbClr val="0000FF"/>
                          </a:solidFill>
                        </a:rPr>
                        <a:t>Probabilities</a:t>
                      </a:r>
                      <a:endParaRPr lang="en-US" sz="2000" b="1" dirty="0">
                        <a:solidFill>
                          <a:srgbClr val="0000FF"/>
                        </a:solidFill>
                      </a:endParaRPr>
                    </a:p>
                  </a:txBody>
                  <a:tcPr marL="91433" marR="91433" marT="45725" marB="45725"/>
                </a:tc>
                <a:tc>
                  <a:txBody>
                    <a:bodyPr/>
                    <a:lstStyle/>
                    <a:p>
                      <a:r>
                        <a:rPr lang="en-NZ" sz="1800" dirty="0"/>
                        <a:t>Provides the probability for each action to occur</a:t>
                      </a:r>
                      <a:endParaRPr lang="en-US" sz="1800" dirty="0"/>
                    </a:p>
                  </a:txBody>
                  <a:tcPr marL="91433" marR="91433" marT="45725" marB="45725"/>
                </a:tc>
                <a:extLst>
                  <a:ext uri="{0D108BD9-81ED-4DB2-BD59-A6C34878D82A}">
                    <a16:rowId xmlns:a16="http://schemas.microsoft.com/office/drawing/2014/main" val="10003"/>
                  </a:ext>
                </a:extLst>
              </a:tr>
              <a:tr h="640153">
                <a:tc>
                  <a:txBody>
                    <a:bodyPr/>
                    <a:lstStyle/>
                    <a:p>
                      <a:r>
                        <a:rPr lang="en-NZ" sz="2000" b="1" dirty="0">
                          <a:solidFill>
                            <a:srgbClr val="0000FF"/>
                          </a:solidFill>
                        </a:rPr>
                        <a:t>Rewards</a:t>
                      </a:r>
                      <a:endParaRPr lang="en-US" sz="2000" b="1" dirty="0">
                        <a:solidFill>
                          <a:srgbClr val="0000FF"/>
                        </a:solidFill>
                      </a:endParaRPr>
                    </a:p>
                  </a:txBody>
                  <a:tcPr marL="91433" marR="91433" marT="45725" marB="45725"/>
                </a:tc>
                <a:tc>
                  <a:txBody>
                    <a:bodyPr/>
                    <a:lstStyle/>
                    <a:p>
                      <a:r>
                        <a:rPr lang="en-NZ" sz="1800" dirty="0"/>
                        <a:t>Provides</a:t>
                      </a:r>
                      <a:r>
                        <a:rPr lang="en-NZ" sz="1800" baseline="0" dirty="0"/>
                        <a:t> a reward for taking the action to get to each state</a:t>
                      </a:r>
                      <a:endParaRPr lang="en-US" sz="1800" dirty="0"/>
                    </a:p>
                  </a:txBody>
                  <a:tcPr marL="91433" marR="91433" marT="45725" marB="45725"/>
                </a:tc>
                <a:extLst>
                  <a:ext uri="{0D108BD9-81ED-4DB2-BD59-A6C34878D82A}">
                    <a16:rowId xmlns:a16="http://schemas.microsoft.com/office/drawing/2014/main" val="10004"/>
                  </a:ext>
                </a:extLst>
              </a:tr>
              <a:tr h="640153">
                <a:tc>
                  <a:txBody>
                    <a:bodyPr/>
                    <a:lstStyle/>
                    <a:p>
                      <a:r>
                        <a:rPr lang="en-NZ" sz="2000" b="1" dirty="0">
                          <a:solidFill>
                            <a:srgbClr val="0000FF"/>
                          </a:solidFill>
                        </a:rPr>
                        <a:t>Goal(s)</a:t>
                      </a:r>
                      <a:endParaRPr lang="en-US" sz="2000" b="1" dirty="0">
                        <a:solidFill>
                          <a:srgbClr val="0000FF"/>
                        </a:solidFill>
                      </a:endParaRPr>
                    </a:p>
                  </a:txBody>
                  <a:tcPr marL="91433" marR="91433" marT="45725" marB="45725"/>
                </a:tc>
                <a:tc>
                  <a:txBody>
                    <a:bodyPr/>
                    <a:lstStyle/>
                    <a:p>
                      <a:r>
                        <a:rPr lang="en-NZ" sz="1800" dirty="0"/>
                        <a:t>Provides a way</a:t>
                      </a:r>
                      <a:r>
                        <a:rPr lang="en-NZ" sz="1800" baseline="0" dirty="0"/>
                        <a:t> to measure the performance of the learned policy</a:t>
                      </a:r>
                      <a:endParaRPr lang="en-US" sz="1800" dirty="0"/>
                    </a:p>
                  </a:txBody>
                  <a:tcPr marL="91433" marR="91433"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0CD63-1BF7-472D-AA1C-FA79B8836FC2}"/>
              </a:ext>
            </a:extLst>
          </p:cNvPr>
          <p:cNvSpPr>
            <a:spLocks noGrp="1"/>
          </p:cNvSpPr>
          <p:nvPr>
            <p:ph type="title"/>
          </p:nvPr>
        </p:nvSpPr>
        <p:spPr/>
        <p:txBody>
          <a:bodyPr/>
          <a:lstStyle/>
          <a:p>
            <a:r>
              <a:rPr lang="en-GB" sz="3600" dirty="0"/>
              <a:t>Elements of Reinforcement Learning</a:t>
            </a:r>
            <a:endParaRPr lang="en-NZ" sz="3600" dirty="0"/>
          </a:p>
        </p:txBody>
      </p:sp>
      <p:sp>
        <p:nvSpPr>
          <p:cNvPr id="3" name="Content Placeholder 2">
            <a:extLst>
              <a:ext uri="{FF2B5EF4-FFF2-40B4-BE49-F238E27FC236}">
                <a16:creationId xmlns:a16="http://schemas.microsoft.com/office/drawing/2014/main" id="{7B69F0E8-A8C8-42D1-BDE2-AE31736FA3DD}"/>
              </a:ext>
            </a:extLst>
          </p:cNvPr>
          <p:cNvSpPr>
            <a:spLocks noGrp="1"/>
          </p:cNvSpPr>
          <p:nvPr>
            <p:ph idx="1"/>
          </p:nvPr>
        </p:nvSpPr>
        <p:spPr>
          <a:xfrm>
            <a:off x="335556" y="1454261"/>
            <a:ext cx="8529637" cy="831554"/>
          </a:xfrm>
          <a:solidFill>
            <a:schemeClr val="bg1"/>
          </a:solidFill>
          <a:ln>
            <a:solidFill>
              <a:srgbClr val="00B0F0"/>
            </a:solidFill>
          </a:ln>
          <a:effectLst>
            <a:outerShdw blurRad="50800" dist="38100" dir="8100000" algn="tr" rotWithShape="0">
              <a:prstClr val="black">
                <a:alpha val="40000"/>
              </a:prstClr>
            </a:outerShdw>
          </a:effectLst>
        </p:spPr>
        <p:txBody>
          <a:bodyPr/>
          <a:lstStyle/>
          <a:p>
            <a:r>
              <a:rPr lang="en-GB" sz="2400" b="1" dirty="0"/>
              <a:t>Policy</a:t>
            </a:r>
            <a:r>
              <a:rPr lang="en-GB" sz="2400" dirty="0"/>
              <a:t> – </a:t>
            </a:r>
            <a:r>
              <a:rPr lang="en-GB" sz="2400" dirty="0">
                <a:solidFill>
                  <a:schemeClr val="tx1"/>
                </a:solidFill>
              </a:rPr>
              <a:t>a </a:t>
            </a:r>
            <a:r>
              <a:rPr lang="en-GB" sz="2400" dirty="0">
                <a:solidFill>
                  <a:srgbClr val="008000"/>
                </a:solidFill>
              </a:rPr>
              <a:t>mapping</a:t>
            </a:r>
            <a:r>
              <a:rPr lang="en-GB" sz="2400" dirty="0">
                <a:solidFill>
                  <a:schemeClr val="tx1"/>
                </a:solidFill>
              </a:rPr>
              <a:t> from perceived states of the environment to actions to be taken when in those states.</a:t>
            </a:r>
          </a:p>
          <a:p>
            <a:endParaRPr lang="en-NZ" sz="2400" dirty="0">
              <a:solidFill>
                <a:schemeClr val="tx1"/>
              </a:solidFill>
            </a:endParaRPr>
          </a:p>
        </p:txBody>
      </p:sp>
      <p:sp>
        <p:nvSpPr>
          <p:cNvPr id="4" name="Slide Number Placeholder 3">
            <a:extLst>
              <a:ext uri="{FF2B5EF4-FFF2-40B4-BE49-F238E27FC236}">
                <a16:creationId xmlns:a16="http://schemas.microsoft.com/office/drawing/2014/main" id="{804824A3-D157-4DDF-8B72-C9C954A9705A}"/>
              </a:ext>
            </a:extLst>
          </p:cNvPr>
          <p:cNvSpPr>
            <a:spLocks noGrp="1"/>
          </p:cNvSpPr>
          <p:nvPr>
            <p:ph type="sldNum" sz="quarter" idx="10"/>
          </p:nvPr>
        </p:nvSpPr>
        <p:spPr/>
        <p:txBody>
          <a:bodyPr/>
          <a:lstStyle/>
          <a:p>
            <a:pPr>
              <a:defRPr/>
            </a:pPr>
            <a:fld id="{F5CAF9E7-C06A-453A-94AC-6B93527C2011}" type="slidenum">
              <a:rPr lang="nl-NL" smtClean="0"/>
              <a:pPr>
                <a:defRPr/>
              </a:pPr>
              <a:t>14</a:t>
            </a:fld>
            <a:endParaRPr lang="nl-NL" dirty="0"/>
          </a:p>
        </p:txBody>
      </p:sp>
      <p:sp>
        <p:nvSpPr>
          <p:cNvPr id="5" name="Content Placeholder 2">
            <a:extLst>
              <a:ext uri="{FF2B5EF4-FFF2-40B4-BE49-F238E27FC236}">
                <a16:creationId xmlns:a16="http://schemas.microsoft.com/office/drawing/2014/main" id="{AD4F1DD0-ACBA-4808-9AC6-9CFEE2F1E688}"/>
              </a:ext>
            </a:extLst>
          </p:cNvPr>
          <p:cNvSpPr txBox="1">
            <a:spLocks/>
          </p:cNvSpPr>
          <p:nvPr/>
        </p:nvSpPr>
        <p:spPr bwMode="auto">
          <a:xfrm>
            <a:off x="335556" y="2513311"/>
            <a:ext cx="8529637" cy="2058876"/>
          </a:xfrm>
          <a:prstGeom prst="rect">
            <a:avLst/>
          </a:prstGeom>
          <a:solidFill>
            <a:schemeClr val="bg1"/>
          </a:solidFill>
          <a:ln>
            <a:solidFill>
              <a:srgbClr val="00B0F0"/>
            </a:solidFill>
          </a:ln>
          <a:effectLst>
            <a:outerShdw blurRad="50800" dist="38100" dir="8100000" algn="tr" rotWithShape="0">
              <a:prstClr val="black">
                <a:alpha val="40000"/>
              </a:prstClr>
            </a:outerShdw>
          </a:effectLst>
          <a:extLst/>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Font typeface="Verdana" pitchFamily="34" charset="0"/>
              <a:buChar char=" "/>
              <a:defRPr sz="4000">
                <a:solidFill>
                  <a:srgbClr val="3333CC"/>
                </a:solidFill>
                <a:latin typeface="+mn-lt"/>
                <a:ea typeface="+mn-ea"/>
                <a:cs typeface="+mn-cs"/>
              </a:defRPr>
            </a:lvl1pPr>
            <a:lvl2pPr marL="742950" indent="-285750" algn="l" rtl="0" eaLnBrk="0" fontAlgn="base" hangingPunct="0">
              <a:spcBef>
                <a:spcPct val="20000"/>
              </a:spcBef>
              <a:spcAft>
                <a:spcPct val="0"/>
              </a:spcAft>
              <a:buChar char="–"/>
              <a:defRPr sz="3000">
                <a:solidFill>
                  <a:schemeClr val="tx1"/>
                </a:solidFill>
                <a:latin typeface="Verdana" pitchFamily="34" charset="0"/>
              </a:defRPr>
            </a:lvl2pPr>
            <a:lvl3pPr marL="1143000" indent="-228600" algn="l" rtl="0" eaLnBrk="0" fontAlgn="base" hangingPunct="0">
              <a:spcBef>
                <a:spcPct val="20000"/>
              </a:spcBef>
              <a:spcAft>
                <a:spcPct val="0"/>
              </a:spcAft>
              <a:buChar char="–"/>
              <a:defRPr sz="2400">
                <a:solidFill>
                  <a:schemeClr val="tx1"/>
                </a:solidFill>
                <a:latin typeface="Verdana" pitchFamily="34" charset="0"/>
              </a:defRPr>
            </a:lvl3pPr>
            <a:lvl4pPr marL="1600200" indent="-228600" algn="l" rtl="0" eaLnBrk="0" fontAlgn="base" hangingPunct="0">
              <a:spcBef>
                <a:spcPct val="20000"/>
              </a:spcBef>
              <a:spcAft>
                <a:spcPct val="0"/>
              </a:spcAft>
              <a:buChar char="–"/>
              <a:defRPr sz="2000">
                <a:solidFill>
                  <a:schemeClr val="tx1"/>
                </a:solidFill>
                <a:latin typeface="Verdana" pitchFamily="34" charset="0"/>
              </a:defRPr>
            </a:lvl4pPr>
            <a:lvl5pPr marL="2057400" indent="-228600" algn="l" rtl="0" eaLnBrk="0" fontAlgn="base" hangingPunct="0">
              <a:spcBef>
                <a:spcPct val="20000"/>
              </a:spcBef>
              <a:spcAft>
                <a:spcPct val="0"/>
              </a:spcAft>
              <a:buChar char="»"/>
              <a:defRPr sz="2000">
                <a:solidFill>
                  <a:schemeClr val="tx1"/>
                </a:solidFill>
                <a:latin typeface="Verdana" pitchFamily="34" charset="0"/>
              </a:defRPr>
            </a:lvl5pPr>
            <a:lvl6pPr marL="2514600" indent="-228600" algn="l" rtl="0" fontAlgn="base">
              <a:spcBef>
                <a:spcPct val="20000"/>
              </a:spcBef>
              <a:spcAft>
                <a:spcPct val="0"/>
              </a:spcAft>
              <a:buChar char="»"/>
              <a:defRPr sz="2000">
                <a:solidFill>
                  <a:schemeClr val="tx1"/>
                </a:solidFill>
                <a:latin typeface="Verdana" pitchFamily="34" charset="0"/>
              </a:defRPr>
            </a:lvl6pPr>
            <a:lvl7pPr marL="2971800" indent="-228600" algn="l" rtl="0" fontAlgn="base">
              <a:spcBef>
                <a:spcPct val="20000"/>
              </a:spcBef>
              <a:spcAft>
                <a:spcPct val="0"/>
              </a:spcAft>
              <a:buChar char="»"/>
              <a:defRPr sz="2000">
                <a:solidFill>
                  <a:schemeClr val="tx1"/>
                </a:solidFill>
                <a:latin typeface="Verdana" pitchFamily="34" charset="0"/>
              </a:defRPr>
            </a:lvl7pPr>
            <a:lvl8pPr marL="3429000" indent="-228600" algn="l" rtl="0" fontAlgn="base">
              <a:spcBef>
                <a:spcPct val="20000"/>
              </a:spcBef>
              <a:spcAft>
                <a:spcPct val="0"/>
              </a:spcAft>
              <a:buChar char="»"/>
              <a:defRPr sz="2000">
                <a:solidFill>
                  <a:schemeClr val="tx1"/>
                </a:solidFill>
                <a:latin typeface="Verdana" pitchFamily="34" charset="0"/>
              </a:defRPr>
            </a:lvl8pPr>
            <a:lvl9pPr marL="3886200" indent="-228600" algn="l" rtl="0" fontAlgn="base">
              <a:spcBef>
                <a:spcPct val="20000"/>
              </a:spcBef>
              <a:spcAft>
                <a:spcPct val="0"/>
              </a:spcAft>
              <a:buChar char="»"/>
              <a:defRPr sz="2000">
                <a:solidFill>
                  <a:schemeClr val="tx1"/>
                </a:solidFill>
                <a:latin typeface="Verdana" pitchFamily="34" charset="0"/>
              </a:defRPr>
            </a:lvl9pPr>
          </a:lstStyle>
          <a:p>
            <a:r>
              <a:rPr lang="en-GB" sz="2400" b="1" kern="0" dirty="0"/>
              <a:t>Reward Signal</a:t>
            </a:r>
            <a:r>
              <a:rPr lang="en-GB" sz="2400" kern="0" dirty="0"/>
              <a:t> – </a:t>
            </a:r>
            <a:r>
              <a:rPr lang="en-GB" sz="2400" kern="0" dirty="0">
                <a:solidFill>
                  <a:schemeClr val="tx1"/>
                </a:solidFill>
              </a:rPr>
              <a:t>defines the goal of a reinforcement learning problem.  </a:t>
            </a:r>
          </a:p>
          <a:p>
            <a:r>
              <a:rPr lang="en-GB" sz="2400" kern="0" dirty="0">
                <a:solidFill>
                  <a:schemeClr val="tx1"/>
                </a:solidFill>
              </a:rPr>
              <a:t>- In general, may be a stochastic function of the state of the environment and the action taken.</a:t>
            </a:r>
          </a:p>
          <a:p>
            <a:r>
              <a:rPr lang="en-GB" sz="2400" kern="0" dirty="0">
                <a:solidFill>
                  <a:schemeClr val="tx1"/>
                </a:solidFill>
              </a:rPr>
              <a:t>- Indicates </a:t>
            </a:r>
            <a:r>
              <a:rPr lang="en-GB" sz="2400" kern="0" dirty="0">
                <a:solidFill>
                  <a:srgbClr val="008000"/>
                </a:solidFill>
              </a:rPr>
              <a:t>what is good in an immediate sense</a:t>
            </a:r>
            <a:r>
              <a:rPr lang="en-GB" sz="2400" kern="0" dirty="0">
                <a:solidFill>
                  <a:schemeClr val="tx1"/>
                </a:solidFill>
              </a:rPr>
              <a:t>.</a:t>
            </a:r>
          </a:p>
          <a:p>
            <a:pPr marL="0" indent="0">
              <a:buNone/>
            </a:pPr>
            <a:endParaRPr lang="en-GB" sz="2400" kern="0" dirty="0">
              <a:solidFill>
                <a:schemeClr val="tx1"/>
              </a:solidFill>
            </a:endParaRPr>
          </a:p>
          <a:p>
            <a:endParaRPr lang="en-GB" sz="2400" kern="0" dirty="0">
              <a:solidFill>
                <a:schemeClr val="tx1"/>
              </a:solidFill>
            </a:endParaRPr>
          </a:p>
          <a:p>
            <a:endParaRPr lang="en-NZ" sz="2400" kern="0" dirty="0">
              <a:solidFill>
                <a:schemeClr val="tx1"/>
              </a:solidFill>
            </a:endParaRPr>
          </a:p>
        </p:txBody>
      </p:sp>
      <p:sp>
        <p:nvSpPr>
          <p:cNvPr id="6" name="Content Placeholder 2">
            <a:extLst>
              <a:ext uri="{FF2B5EF4-FFF2-40B4-BE49-F238E27FC236}">
                <a16:creationId xmlns:a16="http://schemas.microsoft.com/office/drawing/2014/main" id="{F5AB7187-E7D7-4467-A076-392902EBFC60}"/>
              </a:ext>
            </a:extLst>
          </p:cNvPr>
          <p:cNvSpPr txBox="1">
            <a:spLocks/>
          </p:cNvSpPr>
          <p:nvPr/>
        </p:nvSpPr>
        <p:spPr bwMode="auto">
          <a:xfrm>
            <a:off x="335556" y="4739767"/>
            <a:ext cx="8529637" cy="1684280"/>
          </a:xfrm>
          <a:prstGeom prst="rect">
            <a:avLst/>
          </a:prstGeom>
          <a:solidFill>
            <a:schemeClr val="bg1"/>
          </a:solidFill>
          <a:ln>
            <a:solidFill>
              <a:srgbClr val="00B0F0"/>
            </a:solidFill>
          </a:ln>
          <a:effectLst>
            <a:outerShdw blurRad="50800" dist="38100" dir="8100000" algn="tr" rotWithShape="0">
              <a:prstClr val="black">
                <a:alpha val="40000"/>
              </a:prstClr>
            </a:outerShdw>
          </a:effectLst>
          <a:extLst/>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Font typeface="Verdana" pitchFamily="34" charset="0"/>
              <a:buChar char=" "/>
              <a:defRPr sz="4000">
                <a:solidFill>
                  <a:srgbClr val="3333CC"/>
                </a:solidFill>
                <a:latin typeface="+mn-lt"/>
                <a:ea typeface="+mn-ea"/>
                <a:cs typeface="+mn-cs"/>
              </a:defRPr>
            </a:lvl1pPr>
            <a:lvl2pPr marL="742950" indent="-285750" algn="l" rtl="0" eaLnBrk="0" fontAlgn="base" hangingPunct="0">
              <a:spcBef>
                <a:spcPct val="20000"/>
              </a:spcBef>
              <a:spcAft>
                <a:spcPct val="0"/>
              </a:spcAft>
              <a:buChar char="–"/>
              <a:defRPr sz="3000">
                <a:solidFill>
                  <a:schemeClr val="tx1"/>
                </a:solidFill>
                <a:latin typeface="Verdana" pitchFamily="34" charset="0"/>
              </a:defRPr>
            </a:lvl2pPr>
            <a:lvl3pPr marL="1143000" indent="-228600" algn="l" rtl="0" eaLnBrk="0" fontAlgn="base" hangingPunct="0">
              <a:spcBef>
                <a:spcPct val="20000"/>
              </a:spcBef>
              <a:spcAft>
                <a:spcPct val="0"/>
              </a:spcAft>
              <a:buChar char="–"/>
              <a:defRPr sz="2400">
                <a:solidFill>
                  <a:schemeClr val="tx1"/>
                </a:solidFill>
                <a:latin typeface="Verdana" pitchFamily="34" charset="0"/>
              </a:defRPr>
            </a:lvl3pPr>
            <a:lvl4pPr marL="1600200" indent="-228600" algn="l" rtl="0" eaLnBrk="0" fontAlgn="base" hangingPunct="0">
              <a:spcBef>
                <a:spcPct val="20000"/>
              </a:spcBef>
              <a:spcAft>
                <a:spcPct val="0"/>
              </a:spcAft>
              <a:buChar char="–"/>
              <a:defRPr sz="2000">
                <a:solidFill>
                  <a:schemeClr val="tx1"/>
                </a:solidFill>
                <a:latin typeface="Verdana" pitchFamily="34" charset="0"/>
              </a:defRPr>
            </a:lvl4pPr>
            <a:lvl5pPr marL="2057400" indent="-228600" algn="l" rtl="0" eaLnBrk="0" fontAlgn="base" hangingPunct="0">
              <a:spcBef>
                <a:spcPct val="20000"/>
              </a:spcBef>
              <a:spcAft>
                <a:spcPct val="0"/>
              </a:spcAft>
              <a:buChar char="»"/>
              <a:defRPr sz="2000">
                <a:solidFill>
                  <a:schemeClr val="tx1"/>
                </a:solidFill>
                <a:latin typeface="Verdana" pitchFamily="34" charset="0"/>
              </a:defRPr>
            </a:lvl5pPr>
            <a:lvl6pPr marL="2514600" indent="-228600" algn="l" rtl="0" fontAlgn="base">
              <a:spcBef>
                <a:spcPct val="20000"/>
              </a:spcBef>
              <a:spcAft>
                <a:spcPct val="0"/>
              </a:spcAft>
              <a:buChar char="»"/>
              <a:defRPr sz="2000">
                <a:solidFill>
                  <a:schemeClr val="tx1"/>
                </a:solidFill>
                <a:latin typeface="Verdana" pitchFamily="34" charset="0"/>
              </a:defRPr>
            </a:lvl6pPr>
            <a:lvl7pPr marL="2971800" indent="-228600" algn="l" rtl="0" fontAlgn="base">
              <a:spcBef>
                <a:spcPct val="20000"/>
              </a:spcBef>
              <a:spcAft>
                <a:spcPct val="0"/>
              </a:spcAft>
              <a:buChar char="»"/>
              <a:defRPr sz="2000">
                <a:solidFill>
                  <a:schemeClr val="tx1"/>
                </a:solidFill>
                <a:latin typeface="Verdana" pitchFamily="34" charset="0"/>
              </a:defRPr>
            </a:lvl7pPr>
            <a:lvl8pPr marL="3429000" indent="-228600" algn="l" rtl="0" fontAlgn="base">
              <a:spcBef>
                <a:spcPct val="20000"/>
              </a:spcBef>
              <a:spcAft>
                <a:spcPct val="0"/>
              </a:spcAft>
              <a:buChar char="»"/>
              <a:defRPr sz="2000">
                <a:solidFill>
                  <a:schemeClr val="tx1"/>
                </a:solidFill>
                <a:latin typeface="Verdana" pitchFamily="34" charset="0"/>
              </a:defRPr>
            </a:lvl8pPr>
            <a:lvl9pPr marL="3886200" indent="-228600" algn="l" rtl="0" fontAlgn="base">
              <a:spcBef>
                <a:spcPct val="20000"/>
              </a:spcBef>
              <a:spcAft>
                <a:spcPct val="0"/>
              </a:spcAft>
              <a:buChar char="»"/>
              <a:defRPr sz="2000">
                <a:solidFill>
                  <a:schemeClr val="tx1"/>
                </a:solidFill>
                <a:latin typeface="Verdana" pitchFamily="34" charset="0"/>
              </a:defRPr>
            </a:lvl9pPr>
          </a:lstStyle>
          <a:p>
            <a:r>
              <a:rPr lang="en-GB" sz="2400" b="1" kern="0" dirty="0"/>
              <a:t>Value function</a:t>
            </a:r>
            <a:r>
              <a:rPr lang="en-GB" sz="2400" kern="0" dirty="0"/>
              <a:t> – </a:t>
            </a:r>
            <a:r>
              <a:rPr lang="en-GB" sz="2400" kern="0" dirty="0">
                <a:solidFill>
                  <a:schemeClr val="tx1"/>
                </a:solidFill>
              </a:rPr>
              <a:t>defines </a:t>
            </a:r>
            <a:r>
              <a:rPr lang="en-GB" sz="2400" kern="0" dirty="0">
                <a:solidFill>
                  <a:srgbClr val="008000"/>
                </a:solidFill>
              </a:rPr>
              <a:t>what is good in the long run</a:t>
            </a:r>
          </a:p>
          <a:p>
            <a:r>
              <a:rPr lang="en-GB" sz="2400" kern="0" dirty="0">
                <a:solidFill>
                  <a:schemeClr val="tx1"/>
                </a:solidFill>
              </a:rPr>
              <a:t>- In general, the </a:t>
            </a:r>
            <a:r>
              <a:rPr lang="en-GB" sz="2400" b="1" kern="0" dirty="0">
                <a:solidFill>
                  <a:srgbClr val="C00000"/>
                </a:solidFill>
              </a:rPr>
              <a:t>value of a state </a:t>
            </a:r>
            <a:r>
              <a:rPr lang="en-GB" sz="2400" kern="0" dirty="0">
                <a:solidFill>
                  <a:schemeClr val="tx1"/>
                </a:solidFill>
              </a:rPr>
              <a:t>is the total amount of reward an agent can expect to accumulate over the future, starting from that state (predictions of rewards).</a:t>
            </a:r>
          </a:p>
          <a:p>
            <a:endParaRPr lang="en-GB" sz="2400" kern="0" dirty="0">
              <a:solidFill>
                <a:schemeClr val="tx1"/>
              </a:solidFill>
            </a:endParaRPr>
          </a:p>
          <a:p>
            <a:endParaRPr lang="en-NZ" sz="2400" kern="0" dirty="0">
              <a:solidFill>
                <a:schemeClr val="tx1"/>
              </a:solidFill>
            </a:endParaRPr>
          </a:p>
        </p:txBody>
      </p:sp>
    </p:spTree>
    <p:extLst>
      <p:ext uri="{BB962C8B-B14F-4D97-AF65-F5344CB8AC3E}">
        <p14:creationId xmlns:p14="http://schemas.microsoft.com/office/powerpoint/2010/main" val="2627980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0CD63-1BF7-472D-AA1C-FA79B8836FC2}"/>
              </a:ext>
            </a:extLst>
          </p:cNvPr>
          <p:cNvSpPr>
            <a:spLocks noGrp="1"/>
          </p:cNvSpPr>
          <p:nvPr>
            <p:ph type="title"/>
          </p:nvPr>
        </p:nvSpPr>
        <p:spPr/>
        <p:txBody>
          <a:bodyPr/>
          <a:lstStyle/>
          <a:p>
            <a:r>
              <a:rPr lang="en-GB" sz="3600" dirty="0"/>
              <a:t>Elements of Reinforcement Learning</a:t>
            </a:r>
            <a:endParaRPr lang="en-NZ" sz="3600" dirty="0"/>
          </a:p>
        </p:txBody>
      </p:sp>
      <p:sp>
        <p:nvSpPr>
          <p:cNvPr id="3" name="Content Placeholder 2">
            <a:extLst>
              <a:ext uri="{FF2B5EF4-FFF2-40B4-BE49-F238E27FC236}">
                <a16:creationId xmlns:a16="http://schemas.microsoft.com/office/drawing/2014/main" id="{7B69F0E8-A8C8-42D1-BDE2-AE31736FA3DD}"/>
              </a:ext>
            </a:extLst>
          </p:cNvPr>
          <p:cNvSpPr>
            <a:spLocks noGrp="1"/>
          </p:cNvSpPr>
          <p:nvPr>
            <p:ph idx="1"/>
          </p:nvPr>
        </p:nvSpPr>
        <p:spPr>
          <a:xfrm>
            <a:off x="335556" y="1454260"/>
            <a:ext cx="8529637" cy="2040607"/>
          </a:xfrm>
          <a:solidFill>
            <a:schemeClr val="bg1"/>
          </a:solidFill>
          <a:ln>
            <a:solidFill>
              <a:srgbClr val="00B0F0"/>
            </a:solidFill>
          </a:ln>
          <a:effectLst>
            <a:outerShdw blurRad="50800" dist="38100" dir="8100000" algn="tr" rotWithShape="0">
              <a:prstClr val="black">
                <a:alpha val="40000"/>
              </a:prstClr>
            </a:outerShdw>
          </a:effectLst>
        </p:spPr>
        <p:txBody>
          <a:bodyPr/>
          <a:lstStyle/>
          <a:p>
            <a:r>
              <a:rPr lang="en-GB" sz="2400" b="1" dirty="0"/>
              <a:t>Model of the environment</a:t>
            </a:r>
            <a:r>
              <a:rPr lang="en-GB" sz="2400" dirty="0"/>
              <a:t> – </a:t>
            </a:r>
            <a:r>
              <a:rPr lang="en-GB" sz="2400" dirty="0">
                <a:solidFill>
                  <a:schemeClr val="tx1"/>
                </a:solidFill>
              </a:rPr>
              <a:t>something that mimics the behaviour of the environment that allows inferences to be made about how the environment will behave.</a:t>
            </a:r>
          </a:p>
          <a:p>
            <a:r>
              <a:rPr lang="en-GB" sz="2400" dirty="0">
                <a:solidFill>
                  <a:schemeClr val="tx1"/>
                </a:solidFill>
              </a:rPr>
              <a:t>- Given a state and action, the model predicts the resultant next state and next reward.</a:t>
            </a:r>
          </a:p>
          <a:p>
            <a:endParaRPr lang="en-NZ" sz="2400" dirty="0">
              <a:solidFill>
                <a:schemeClr val="tx1"/>
              </a:solidFill>
            </a:endParaRPr>
          </a:p>
        </p:txBody>
      </p:sp>
      <p:sp>
        <p:nvSpPr>
          <p:cNvPr id="4" name="Slide Number Placeholder 3">
            <a:extLst>
              <a:ext uri="{FF2B5EF4-FFF2-40B4-BE49-F238E27FC236}">
                <a16:creationId xmlns:a16="http://schemas.microsoft.com/office/drawing/2014/main" id="{804824A3-D157-4DDF-8B72-C9C954A9705A}"/>
              </a:ext>
            </a:extLst>
          </p:cNvPr>
          <p:cNvSpPr>
            <a:spLocks noGrp="1"/>
          </p:cNvSpPr>
          <p:nvPr>
            <p:ph type="sldNum" sz="quarter" idx="10"/>
          </p:nvPr>
        </p:nvSpPr>
        <p:spPr/>
        <p:txBody>
          <a:bodyPr/>
          <a:lstStyle/>
          <a:p>
            <a:pPr>
              <a:defRPr/>
            </a:pPr>
            <a:fld id="{F5CAF9E7-C06A-453A-94AC-6B93527C2011}" type="slidenum">
              <a:rPr lang="nl-NL" smtClean="0"/>
              <a:pPr>
                <a:defRPr/>
              </a:pPr>
              <a:t>15</a:t>
            </a:fld>
            <a:endParaRPr lang="nl-NL" dirty="0"/>
          </a:p>
        </p:txBody>
      </p:sp>
    </p:spTree>
    <p:extLst>
      <p:ext uri="{BB962C8B-B14F-4D97-AF65-F5344CB8AC3E}">
        <p14:creationId xmlns:p14="http://schemas.microsoft.com/office/powerpoint/2010/main" val="2330424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3AEFA422-E601-40BE-AF91-870DF9C68D81}" type="slidenum">
              <a:rPr lang="nl-NL" altLang="en-US" sz="1000" smtClean="0">
                <a:solidFill>
                  <a:schemeClr val="bg2"/>
                </a:solidFill>
                <a:latin typeface="Verdana" pitchFamily="34" charset="0"/>
              </a:rPr>
              <a:pPr/>
              <a:t>16</a:t>
            </a:fld>
            <a:endParaRPr lang="nl-NL" altLang="en-US" sz="1000">
              <a:solidFill>
                <a:schemeClr val="bg2"/>
              </a:solidFill>
              <a:latin typeface="Verdana" pitchFamily="34" charset="0"/>
            </a:endParaRPr>
          </a:p>
        </p:txBody>
      </p:sp>
      <p:sp>
        <p:nvSpPr>
          <p:cNvPr id="324610" name="Rectangle 2"/>
          <p:cNvSpPr>
            <a:spLocks noGrp="1" noChangeArrowheads="1"/>
          </p:cNvSpPr>
          <p:nvPr>
            <p:ph type="title"/>
          </p:nvPr>
        </p:nvSpPr>
        <p:spPr/>
        <p:txBody>
          <a:bodyPr/>
          <a:lstStyle/>
          <a:p>
            <a:pPr eaLnBrk="1" hangingPunct="1">
              <a:defRPr/>
            </a:pPr>
            <a:r>
              <a:rPr lang="en-US" dirty="0"/>
              <a:t>Reinforcement Learning </a:t>
            </a:r>
            <a:r>
              <a:rPr lang="en-US" dirty="0">
                <a:solidFill>
                  <a:srgbClr val="FF0000"/>
                </a:solidFill>
              </a:rPr>
              <a:t>(RL)</a:t>
            </a:r>
            <a:endParaRPr lang="en-US" dirty="0"/>
          </a:p>
        </p:txBody>
      </p:sp>
      <p:sp>
        <p:nvSpPr>
          <p:cNvPr id="12292" name="Rectangle 3"/>
          <p:cNvSpPr>
            <a:spLocks noGrp="1" noChangeArrowheads="1"/>
          </p:cNvSpPr>
          <p:nvPr>
            <p:ph type="body" idx="1"/>
          </p:nvPr>
        </p:nvSpPr>
        <p:spPr>
          <a:xfrm>
            <a:off x="334963" y="1219200"/>
            <a:ext cx="8413750" cy="5381625"/>
          </a:xfrm>
          <a:solidFill>
            <a:schemeClr val="bg1">
              <a:lumMod val="85000"/>
            </a:schemeClr>
          </a:solidFill>
          <a:ln>
            <a:solidFill>
              <a:srgbClr val="00B0F0"/>
            </a:solidFill>
          </a:ln>
        </p:spPr>
        <p:txBody>
          <a:bodyPr/>
          <a:lstStyle/>
          <a:p>
            <a:pPr marL="742950" indent="-742950" eaLnBrk="1" hangingPunct="1">
              <a:buFont typeface="Arial" charset="0"/>
              <a:buChar char="•"/>
              <a:defRPr/>
            </a:pPr>
            <a:endParaRPr lang="en-NZ" altLang="en-US" sz="1050" dirty="0">
              <a:solidFill>
                <a:schemeClr val="tx1"/>
              </a:solidFill>
            </a:endParaRPr>
          </a:p>
          <a:p>
            <a:pPr marL="742950" indent="-742950" eaLnBrk="1" hangingPunct="1">
              <a:buFont typeface="Arial" charset="0"/>
              <a:buChar char="•"/>
              <a:defRPr/>
            </a:pPr>
            <a:r>
              <a:rPr lang="en-NZ" altLang="en-US" sz="2800" dirty="0">
                <a:solidFill>
                  <a:schemeClr val="tx1"/>
                </a:solidFill>
              </a:rPr>
              <a:t>RL doesn’t tell the agent how to achieve an objective but instead </a:t>
            </a:r>
            <a:r>
              <a:rPr lang="en-NZ" altLang="en-US" sz="2800" dirty="0">
                <a:solidFill>
                  <a:srgbClr val="008000"/>
                </a:solidFill>
              </a:rPr>
              <a:t>rewards</a:t>
            </a:r>
            <a:r>
              <a:rPr lang="en-NZ" altLang="en-US" sz="2800" dirty="0">
                <a:solidFill>
                  <a:schemeClr val="tx1"/>
                </a:solidFill>
              </a:rPr>
              <a:t> </a:t>
            </a:r>
            <a:r>
              <a:rPr lang="en-NZ" altLang="en-US" sz="2800" dirty="0">
                <a:solidFill>
                  <a:srgbClr val="008000"/>
                </a:solidFill>
              </a:rPr>
              <a:t>or</a:t>
            </a:r>
            <a:r>
              <a:rPr lang="en-NZ" altLang="en-US" sz="2800" dirty="0">
                <a:solidFill>
                  <a:schemeClr val="tx1"/>
                </a:solidFill>
              </a:rPr>
              <a:t> </a:t>
            </a:r>
            <a:r>
              <a:rPr lang="en-NZ" altLang="en-US" sz="2800" dirty="0">
                <a:solidFill>
                  <a:srgbClr val="008000"/>
                </a:solidFill>
              </a:rPr>
              <a:t>punishes</a:t>
            </a:r>
            <a:r>
              <a:rPr lang="en-NZ" altLang="en-US" sz="2800" dirty="0">
                <a:solidFill>
                  <a:schemeClr val="tx1"/>
                </a:solidFill>
              </a:rPr>
              <a:t> along the way when the agent succeeds or fails.</a:t>
            </a:r>
          </a:p>
          <a:p>
            <a:pPr marL="742950" indent="-742950" eaLnBrk="1" hangingPunct="1">
              <a:buFont typeface="Arial" charset="0"/>
              <a:buChar char="•"/>
              <a:defRPr/>
            </a:pPr>
            <a:endParaRPr lang="en-NZ" altLang="en-US" sz="2800" dirty="0">
              <a:solidFill>
                <a:schemeClr val="tx1"/>
              </a:solidFill>
            </a:endParaRPr>
          </a:p>
          <a:p>
            <a:pPr marL="742950" indent="-742950" eaLnBrk="1" hangingPunct="1">
              <a:buFont typeface="Arial" charset="0"/>
              <a:buChar char="•"/>
              <a:defRPr/>
            </a:pPr>
            <a:r>
              <a:rPr lang="en-NZ" altLang="en-US" sz="2800" dirty="0">
                <a:solidFill>
                  <a:schemeClr val="tx1"/>
                </a:solidFill>
              </a:rPr>
              <a:t>Over time, the agent strengthens or weakens its tendencies to choose a particular action in a given state (forming a </a:t>
            </a:r>
            <a:r>
              <a:rPr lang="en-NZ" altLang="en-US" sz="2800" dirty="0">
                <a:solidFill>
                  <a:srgbClr val="008000"/>
                </a:solidFill>
              </a:rPr>
              <a:t>successful policy</a:t>
            </a:r>
            <a:r>
              <a:rPr lang="en-NZ" altLang="en-US" sz="2800" dirty="0">
                <a:solidFill>
                  <a:schemeClr val="tx1"/>
                </a:solidFill>
              </a:rPr>
              <a:t>)</a:t>
            </a:r>
          </a:p>
          <a:p>
            <a:pPr marL="742950" indent="-742950" eaLnBrk="1" hangingPunct="1">
              <a:buFont typeface="Arial" charset="0"/>
              <a:buChar char="•"/>
              <a:defRPr/>
            </a:pPr>
            <a:endParaRPr lang="en-NZ" altLang="en-US" sz="2800" dirty="0">
              <a:solidFill>
                <a:schemeClr val="tx1"/>
              </a:solidFill>
            </a:endParaRPr>
          </a:p>
          <a:p>
            <a:pPr marL="742950" indent="-742950" eaLnBrk="1" hangingPunct="1">
              <a:buFont typeface="Arial" charset="0"/>
              <a:buChar char="•"/>
              <a:defRPr/>
            </a:pPr>
            <a:r>
              <a:rPr lang="en-NZ" altLang="en-US" sz="2800" dirty="0">
                <a:solidFill>
                  <a:schemeClr val="tx1"/>
                </a:solidFill>
              </a:rPr>
              <a:t>The </a:t>
            </a:r>
            <a:r>
              <a:rPr lang="en-NZ" altLang="en-US" sz="2800" dirty="0">
                <a:solidFill>
                  <a:srgbClr val="008000"/>
                </a:solidFill>
              </a:rPr>
              <a:t>cause-and-effect relationships </a:t>
            </a:r>
            <a:r>
              <a:rPr lang="en-NZ" altLang="en-US" sz="2800" dirty="0">
                <a:solidFill>
                  <a:schemeClr val="tx1"/>
                </a:solidFill>
              </a:rPr>
              <a:t>are learned within the model, producing an optimal policy for maximising a reward.</a:t>
            </a:r>
            <a:endParaRPr lang="en-US" altLang="en-US" sz="2800"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41B58902-9924-40F5-AC60-6D1DEA3D4579}" type="slidenum">
              <a:rPr lang="nl-NL" altLang="en-US" sz="1000" smtClean="0">
                <a:solidFill>
                  <a:schemeClr val="bg2"/>
                </a:solidFill>
                <a:latin typeface="Verdana" pitchFamily="34" charset="0"/>
              </a:rPr>
              <a:pPr/>
              <a:t>17</a:t>
            </a:fld>
            <a:endParaRPr lang="nl-NL" altLang="en-US" sz="1000">
              <a:solidFill>
                <a:schemeClr val="bg2"/>
              </a:solidFill>
              <a:latin typeface="Verdana" pitchFamily="34" charset="0"/>
            </a:endParaRPr>
          </a:p>
        </p:txBody>
      </p:sp>
      <p:sp>
        <p:nvSpPr>
          <p:cNvPr id="324610" name="Rectangle 2"/>
          <p:cNvSpPr>
            <a:spLocks noGrp="1" noChangeArrowheads="1"/>
          </p:cNvSpPr>
          <p:nvPr>
            <p:ph type="title"/>
          </p:nvPr>
        </p:nvSpPr>
        <p:spPr/>
        <p:txBody>
          <a:bodyPr/>
          <a:lstStyle/>
          <a:p>
            <a:pPr eaLnBrk="1" hangingPunct="1">
              <a:defRPr/>
            </a:pPr>
            <a:r>
              <a:rPr lang="en-US" dirty="0"/>
              <a:t>Reinforcement Learning </a:t>
            </a:r>
            <a:r>
              <a:rPr lang="en-US" dirty="0">
                <a:solidFill>
                  <a:srgbClr val="FF0000"/>
                </a:solidFill>
              </a:rPr>
              <a:t>(RL)</a:t>
            </a:r>
            <a:endParaRPr lang="en-US" dirty="0"/>
          </a:p>
        </p:txBody>
      </p:sp>
      <p:sp>
        <p:nvSpPr>
          <p:cNvPr id="324611" name="Rectangle 3"/>
          <p:cNvSpPr>
            <a:spLocks noGrp="1" noChangeArrowheads="1"/>
          </p:cNvSpPr>
          <p:nvPr>
            <p:ph type="body" idx="1"/>
          </p:nvPr>
        </p:nvSpPr>
        <p:spPr>
          <a:xfrm>
            <a:off x="381224" y="1276579"/>
            <a:ext cx="8413750" cy="5442629"/>
          </a:xfrm>
        </p:spPr>
        <p:txBody>
          <a:bodyPr/>
          <a:lstStyle/>
          <a:p>
            <a:pPr marL="742950" indent="-742950" eaLnBrk="1" hangingPunct="1">
              <a:buFont typeface="Verdana" pitchFamily="34" charset="0"/>
              <a:buNone/>
              <a:defRPr/>
            </a:pPr>
            <a:r>
              <a:rPr lang="en-US" sz="3200" b="1" dirty="0">
                <a:solidFill>
                  <a:srgbClr val="FF0000"/>
                </a:solidFill>
                <a:effectLst>
                  <a:outerShdw blurRad="38100" dist="38100" dir="2700000" algn="tl">
                    <a:srgbClr val="000000">
                      <a:alpha val="43137"/>
                    </a:srgbClr>
                  </a:outerShdw>
                </a:effectLst>
              </a:rPr>
              <a:t>Q-Learning </a:t>
            </a:r>
            <a:r>
              <a:rPr lang="en-US" sz="3200" dirty="0">
                <a:solidFill>
                  <a:srgbClr val="0000FF"/>
                </a:solidFill>
              </a:rPr>
              <a:t>(Watkins, 1989)</a:t>
            </a:r>
          </a:p>
          <a:p>
            <a:pPr marL="742950" indent="-742950" eaLnBrk="1" hangingPunct="1">
              <a:buFont typeface="Arial" pitchFamily="34" charset="0"/>
              <a:buChar char="•"/>
              <a:defRPr/>
            </a:pPr>
            <a:r>
              <a:rPr lang="en-NZ" sz="2800" dirty="0">
                <a:solidFill>
                  <a:schemeClr val="tx1"/>
                </a:solidFill>
              </a:rPr>
              <a:t>one variant of RL</a:t>
            </a:r>
          </a:p>
          <a:p>
            <a:pPr marL="742950" indent="-742950" eaLnBrk="1" hangingPunct="1">
              <a:buFont typeface="Arial" pitchFamily="34" charset="0"/>
              <a:buChar char="•"/>
              <a:defRPr/>
            </a:pPr>
            <a:r>
              <a:rPr lang="en-NZ" sz="2800" dirty="0">
                <a:solidFill>
                  <a:schemeClr val="tx1"/>
                </a:solidFill>
              </a:rPr>
              <a:t>most popular</a:t>
            </a:r>
          </a:p>
          <a:p>
            <a:pPr marL="742950" indent="-742950" eaLnBrk="1" hangingPunct="1">
              <a:buFont typeface="Arial" pitchFamily="34" charset="0"/>
              <a:buChar char="•"/>
              <a:defRPr/>
            </a:pPr>
            <a:r>
              <a:rPr lang="en-NZ" sz="2800" dirty="0">
                <a:solidFill>
                  <a:schemeClr val="tx1"/>
                </a:solidFill>
              </a:rPr>
              <a:t>subset of </a:t>
            </a:r>
            <a:r>
              <a:rPr lang="en-NZ" sz="2800" b="1" dirty="0">
                <a:solidFill>
                  <a:srgbClr val="FF0000"/>
                </a:solidFill>
                <a:effectLst>
                  <a:outerShdw blurRad="38100" dist="38100" dir="2700000" algn="tl">
                    <a:srgbClr val="000000">
                      <a:alpha val="43137"/>
                    </a:srgbClr>
                  </a:outerShdw>
                </a:effectLst>
              </a:rPr>
              <a:t>Temporal Difference Learning</a:t>
            </a:r>
          </a:p>
          <a:p>
            <a:pPr marL="1143000" lvl="1" indent="-742950" eaLnBrk="1" hangingPunct="1">
              <a:buFont typeface="Courier New" panose="02070309020205020404" pitchFamily="49" charset="0"/>
              <a:buChar char="o"/>
              <a:defRPr/>
            </a:pPr>
            <a:r>
              <a:rPr lang="en-NZ" sz="2400" dirty="0"/>
              <a:t>offers a number of methods that satisfy environments where the agent has some or no knowledge.</a:t>
            </a:r>
          </a:p>
          <a:p>
            <a:pPr marL="742950" indent="-742950" eaLnBrk="1" hangingPunct="1">
              <a:buFont typeface="Arial" pitchFamily="34" charset="0"/>
              <a:buChar char="•"/>
              <a:defRPr/>
            </a:pPr>
            <a:r>
              <a:rPr lang="en-NZ" sz="2800" dirty="0" err="1">
                <a:solidFill>
                  <a:schemeClr val="tx1"/>
                </a:solidFill>
              </a:rPr>
              <a:t>subvariants</a:t>
            </a:r>
            <a:r>
              <a:rPr lang="en-NZ" sz="2800" dirty="0">
                <a:solidFill>
                  <a:schemeClr val="tx1"/>
                </a:solidFill>
              </a:rPr>
              <a:t>: include </a:t>
            </a:r>
            <a:r>
              <a:rPr lang="en-NZ" sz="2800" b="1" dirty="0">
                <a:solidFill>
                  <a:schemeClr val="tx1"/>
                </a:solidFill>
              </a:rPr>
              <a:t>eligibility traces </a:t>
            </a:r>
            <a:r>
              <a:rPr lang="en-NZ" sz="2800" dirty="0">
                <a:solidFill>
                  <a:schemeClr val="tx1"/>
                </a:solidFill>
              </a:rPr>
              <a:t>that include the frequency of a location’s visit to determine how the location is rewarded.</a:t>
            </a:r>
          </a:p>
          <a:p>
            <a:pPr marL="742950" indent="-742950" eaLnBrk="1" hangingPunct="1">
              <a:buFont typeface="Arial" pitchFamily="34" charset="0"/>
              <a:buChar char="•"/>
              <a:defRPr/>
            </a:pPr>
            <a:endParaRPr lang="en-NZ" sz="3200" dirty="0"/>
          </a:p>
          <a:p>
            <a:pPr marL="742950" indent="-742950" eaLnBrk="1" hangingPunct="1">
              <a:buFont typeface="Verdana" pitchFamily="34" charset="0"/>
              <a:buNone/>
              <a:defRPr/>
            </a:pPr>
            <a:r>
              <a:rPr lang="en-NZ" sz="3200" dirty="0">
                <a:solidFill>
                  <a:schemeClr val="tx1"/>
                </a:solidFill>
                <a:effectLst>
                  <a:outerShdw blurRad="38100" dist="38100" dir="2700000" algn="tl">
                    <a:srgbClr val="000000">
                      <a:alpha val="43137"/>
                    </a:srgbClr>
                  </a:outerShdw>
                </a:effectLst>
              </a:rPr>
              <a:t>	</a:t>
            </a:r>
            <a:endParaRPr lang="en-US" sz="3200" dirty="0">
              <a:solidFill>
                <a:schemeClr val="tx1"/>
              </a:solidFill>
              <a:effectLst>
                <a:outerShdw blurRad="38100" dist="38100" dir="2700000" algn="tl">
                  <a:srgbClr val="000000">
                    <a:alpha val="43137"/>
                  </a:srgbClr>
                </a:outerShd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41B58902-9924-40F5-AC60-6D1DEA3D4579}" type="slidenum">
              <a:rPr lang="nl-NL" altLang="en-US" sz="1000" smtClean="0">
                <a:solidFill>
                  <a:schemeClr val="bg2"/>
                </a:solidFill>
                <a:latin typeface="Verdana" pitchFamily="34" charset="0"/>
              </a:rPr>
              <a:pPr/>
              <a:t>18</a:t>
            </a:fld>
            <a:endParaRPr lang="nl-NL" altLang="en-US" sz="1000">
              <a:solidFill>
                <a:schemeClr val="bg2"/>
              </a:solidFill>
              <a:latin typeface="Verdana" pitchFamily="34" charset="0"/>
            </a:endParaRPr>
          </a:p>
        </p:txBody>
      </p:sp>
      <p:sp>
        <p:nvSpPr>
          <p:cNvPr id="324610" name="Rectangle 2"/>
          <p:cNvSpPr>
            <a:spLocks noGrp="1" noChangeArrowheads="1"/>
          </p:cNvSpPr>
          <p:nvPr>
            <p:ph type="title"/>
          </p:nvPr>
        </p:nvSpPr>
        <p:spPr/>
        <p:txBody>
          <a:bodyPr/>
          <a:lstStyle/>
          <a:p>
            <a:pPr eaLnBrk="1" hangingPunct="1">
              <a:defRPr/>
            </a:pPr>
            <a:r>
              <a:rPr lang="en-US" dirty="0"/>
              <a:t>Reinforcement Learning </a:t>
            </a:r>
            <a:r>
              <a:rPr lang="en-US" dirty="0">
                <a:solidFill>
                  <a:srgbClr val="FF0000"/>
                </a:solidFill>
              </a:rPr>
              <a:t>(RL)</a:t>
            </a:r>
            <a:endParaRPr lang="en-US" dirty="0"/>
          </a:p>
        </p:txBody>
      </p:sp>
      <p:sp>
        <p:nvSpPr>
          <p:cNvPr id="324611" name="Rectangle 3"/>
          <p:cNvSpPr>
            <a:spLocks noGrp="1" noChangeArrowheads="1"/>
          </p:cNvSpPr>
          <p:nvPr>
            <p:ph type="body" idx="1"/>
          </p:nvPr>
        </p:nvSpPr>
        <p:spPr>
          <a:xfrm>
            <a:off x="381224" y="1276580"/>
            <a:ext cx="8413750" cy="2283050"/>
          </a:xfrm>
        </p:spPr>
        <p:txBody>
          <a:bodyPr/>
          <a:lstStyle/>
          <a:p>
            <a:pPr marL="0" indent="0" eaLnBrk="1" hangingPunct="1">
              <a:buNone/>
              <a:defRPr/>
            </a:pPr>
            <a:r>
              <a:rPr lang="en-NZ" sz="3200" b="1" dirty="0">
                <a:solidFill>
                  <a:srgbClr val="FF0000"/>
                </a:solidFill>
              </a:rPr>
              <a:t>SARSA</a:t>
            </a:r>
          </a:p>
          <a:p>
            <a:pPr marL="742950" indent="-742950" eaLnBrk="1" hangingPunct="1">
              <a:buFont typeface="Arial" pitchFamily="34" charset="0"/>
              <a:buChar char="•"/>
              <a:defRPr/>
            </a:pPr>
            <a:r>
              <a:rPr lang="en-NZ" sz="2400" dirty="0">
                <a:solidFill>
                  <a:schemeClr val="tx1"/>
                </a:solidFill>
              </a:rPr>
              <a:t>another popular RL method </a:t>
            </a:r>
          </a:p>
          <a:p>
            <a:pPr marL="742950" indent="-742950" eaLnBrk="1" hangingPunct="1">
              <a:buFont typeface="Arial" pitchFamily="34" charset="0"/>
              <a:buChar char="•"/>
              <a:defRPr/>
            </a:pPr>
            <a:r>
              <a:rPr lang="en-NZ" sz="2400" dirty="0">
                <a:solidFill>
                  <a:schemeClr val="tx1"/>
                </a:solidFill>
              </a:rPr>
              <a:t>differs from Q-Learning in that the action selection is done randomly with a predefined probability.  </a:t>
            </a:r>
          </a:p>
          <a:p>
            <a:pPr marL="742950" indent="-742950" eaLnBrk="1" hangingPunct="1">
              <a:buFont typeface="Arial" pitchFamily="34" charset="0"/>
              <a:buChar char="•"/>
              <a:defRPr/>
            </a:pPr>
            <a:r>
              <a:rPr lang="en-NZ" sz="2400" dirty="0">
                <a:solidFill>
                  <a:schemeClr val="tx1"/>
                </a:solidFill>
              </a:rPr>
              <a:t>For some problems, SARSA’s on-line performance is better than Q-Learning.</a:t>
            </a:r>
            <a:endParaRPr lang="en-NZ" sz="3200" dirty="0"/>
          </a:p>
          <a:p>
            <a:pPr marL="742950" indent="-742950" eaLnBrk="1" hangingPunct="1">
              <a:buFont typeface="Verdana" pitchFamily="34" charset="0"/>
              <a:buNone/>
              <a:defRPr/>
            </a:pPr>
            <a:r>
              <a:rPr lang="en-NZ" sz="3200" dirty="0">
                <a:solidFill>
                  <a:schemeClr val="tx1"/>
                </a:solidFill>
                <a:effectLst>
                  <a:outerShdw blurRad="38100" dist="38100" dir="2700000" algn="tl">
                    <a:srgbClr val="000000">
                      <a:alpha val="43137"/>
                    </a:srgbClr>
                  </a:outerShdw>
                </a:effectLst>
              </a:rPr>
              <a:t>	</a:t>
            </a:r>
            <a:endParaRPr lang="en-US" sz="32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67251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64AE7123-47E6-46F7-B77F-52944B6B6423}" type="slidenum">
              <a:rPr lang="nl-NL" altLang="en-US" sz="1000" smtClean="0">
                <a:solidFill>
                  <a:schemeClr val="bg2"/>
                </a:solidFill>
                <a:latin typeface="Verdana" pitchFamily="34" charset="0"/>
              </a:rPr>
              <a:pPr/>
              <a:t>19</a:t>
            </a:fld>
            <a:endParaRPr lang="nl-NL" altLang="en-US" sz="1000">
              <a:solidFill>
                <a:schemeClr val="bg2"/>
              </a:solidFill>
              <a:latin typeface="Verdana" pitchFamily="34" charset="0"/>
            </a:endParaRPr>
          </a:p>
        </p:txBody>
      </p:sp>
      <p:sp>
        <p:nvSpPr>
          <p:cNvPr id="311298" name="Rectangle 2"/>
          <p:cNvSpPr>
            <a:spLocks noGrp="1" noChangeArrowheads="1"/>
          </p:cNvSpPr>
          <p:nvPr>
            <p:ph type="title"/>
          </p:nvPr>
        </p:nvSpPr>
        <p:spPr>
          <a:xfrm>
            <a:off x="0" y="0"/>
            <a:ext cx="9140825" cy="1143000"/>
          </a:xfrm>
        </p:spPr>
        <p:txBody>
          <a:bodyPr/>
          <a:lstStyle/>
          <a:p>
            <a:pPr eaLnBrk="1" hangingPunct="1">
              <a:defRPr/>
            </a:pPr>
            <a:r>
              <a:rPr lang="en-NZ" dirty="0"/>
              <a:t>Q-Learning:  Algorithm Flow</a:t>
            </a:r>
            <a:endParaRPr lang="en-US" sz="3200" dirty="0"/>
          </a:p>
        </p:txBody>
      </p:sp>
      <p:sp>
        <p:nvSpPr>
          <p:cNvPr id="15364" name="AutoShape 16"/>
          <p:cNvSpPr>
            <a:spLocks noChangeArrowheads="1"/>
          </p:cNvSpPr>
          <p:nvPr/>
        </p:nvSpPr>
        <p:spPr bwMode="auto">
          <a:xfrm>
            <a:off x="2488019" y="3794125"/>
            <a:ext cx="4132521" cy="533400"/>
          </a:xfrm>
          <a:prstGeom prst="flowChartProcess">
            <a:avLst/>
          </a:prstGeom>
          <a:gradFill rotWithShape="1">
            <a:gsLst>
              <a:gs pos="0">
                <a:srgbClr val="DDEBCF"/>
              </a:gs>
              <a:gs pos="50000">
                <a:srgbClr val="9CB86E"/>
              </a:gs>
              <a:gs pos="100000">
                <a:srgbClr val="156B13"/>
              </a:gs>
            </a:gsLst>
            <a:path path="shape">
              <a:fillToRect l="50000" t="50000" r="50000" b="50000"/>
            </a:path>
          </a:gradFill>
          <a:ln w="28575">
            <a:solidFill>
              <a:schemeClr val="tx1"/>
            </a:solidFill>
            <a:miter lim="800000"/>
            <a:headEnd/>
            <a:tailEnd/>
          </a:ln>
        </p:spPr>
        <p:txBody>
          <a:bodyPr wrap="none" anchor="ct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pPr algn="ctr"/>
            <a:r>
              <a:rPr lang="en-US" altLang="en-US" b="1" dirty="0"/>
              <a:t>Receive Reward / Punishment (r)</a:t>
            </a:r>
          </a:p>
        </p:txBody>
      </p:sp>
      <p:sp>
        <p:nvSpPr>
          <p:cNvPr id="15365" name="AutoShape 23"/>
          <p:cNvSpPr>
            <a:spLocks noChangeArrowheads="1"/>
          </p:cNvSpPr>
          <p:nvPr/>
        </p:nvSpPr>
        <p:spPr bwMode="auto">
          <a:xfrm>
            <a:off x="3254375" y="1947863"/>
            <a:ext cx="2595563" cy="1633537"/>
          </a:xfrm>
          <a:prstGeom prst="flowChartAlternateProcess">
            <a:avLst/>
          </a:prstGeom>
          <a:gradFill rotWithShape="1">
            <a:gsLst>
              <a:gs pos="0">
                <a:srgbClr val="FFFF66"/>
              </a:gs>
              <a:gs pos="100000">
                <a:srgbClr val="0000FF"/>
              </a:gs>
            </a:gsLst>
            <a:path path="shape">
              <a:fillToRect l="50000" t="50000" r="50000" b="50000"/>
            </a:path>
          </a:gradFill>
          <a:ln w="28575" algn="ctr">
            <a:solidFill>
              <a:schemeClr val="tx1"/>
            </a:solidFill>
            <a:round/>
            <a:headEnd/>
            <a:tailEnd/>
          </a:ln>
        </p:spPr>
        <p:txBody>
          <a:bodyPr wrap="none" anchor="ct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pPr algn="ctr"/>
            <a:r>
              <a:rPr lang="en-US" altLang="en-US" b="1"/>
              <a:t>For the </a:t>
            </a:r>
          </a:p>
          <a:p>
            <a:pPr algn="ctr"/>
            <a:r>
              <a:rPr lang="en-US" altLang="en-US" b="1"/>
              <a:t>current state (s),</a:t>
            </a:r>
          </a:p>
          <a:p>
            <a:pPr algn="ctr"/>
            <a:r>
              <a:rPr lang="en-NZ" altLang="en-US" b="1"/>
              <a:t>Select an action (a)</a:t>
            </a:r>
            <a:endParaRPr lang="en-US" altLang="en-US" b="1"/>
          </a:p>
        </p:txBody>
      </p:sp>
      <p:cxnSp>
        <p:nvCxnSpPr>
          <p:cNvPr id="15366" name="AutoShape 25"/>
          <p:cNvCxnSpPr>
            <a:cxnSpLocks noChangeShapeType="1"/>
            <a:endCxn id="15365" idx="0"/>
          </p:cNvCxnSpPr>
          <p:nvPr/>
        </p:nvCxnSpPr>
        <p:spPr bwMode="auto">
          <a:xfrm rot="5400000">
            <a:off x="4440238" y="1831975"/>
            <a:ext cx="228600" cy="317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67" name="AutoShape 26"/>
          <p:cNvCxnSpPr>
            <a:cxnSpLocks noChangeShapeType="1"/>
            <a:stCxn id="15365" idx="2"/>
            <a:endCxn id="15364" idx="0"/>
          </p:cNvCxnSpPr>
          <p:nvPr/>
        </p:nvCxnSpPr>
        <p:spPr bwMode="auto">
          <a:xfrm>
            <a:off x="4552157" y="3581400"/>
            <a:ext cx="2123" cy="2127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68" name="AutoShape 27"/>
          <p:cNvCxnSpPr>
            <a:cxnSpLocks noChangeShapeType="1"/>
            <a:stCxn id="15364" idx="2"/>
            <a:endCxn id="15372" idx="0"/>
          </p:cNvCxnSpPr>
          <p:nvPr/>
        </p:nvCxnSpPr>
        <p:spPr bwMode="auto">
          <a:xfrm>
            <a:off x="4554280" y="4327525"/>
            <a:ext cx="1846" cy="407988"/>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69" name="AutoShape 28"/>
          <p:cNvCxnSpPr>
            <a:cxnSpLocks noChangeShapeType="1"/>
            <a:stCxn id="15372" idx="2"/>
            <a:endCxn id="15375" idx="0"/>
          </p:cNvCxnSpPr>
          <p:nvPr/>
        </p:nvCxnSpPr>
        <p:spPr bwMode="auto">
          <a:xfrm rot="16200000" flipH="1">
            <a:off x="4406107" y="5995193"/>
            <a:ext cx="304800" cy="4763"/>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70" name="Text Box 32"/>
          <p:cNvSpPr txBox="1">
            <a:spLocks noChangeArrowheads="1"/>
          </p:cNvSpPr>
          <p:nvPr/>
        </p:nvSpPr>
        <p:spPr bwMode="auto">
          <a:xfrm>
            <a:off x="5494338" y="5549900"/>
            <a:ext cx="57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US" altLang="en-US"/>
              <a:t>Yes</a:t>
            </a:r>
          </a:p>
        </p:txBody>
      </p:sp>
      <p:sp>
        <p:nvSpPr>
          <p:cNvPr id="15371" name="Text Box 33"/>
          <p:cNvSpPr txBox="1">
            <a:spLocks noChangeArrowheads="1"/>
          </p:cNvSpPr>
          <p:nvPr/>
        </p:nvSpPr>
        <p:spPr bwMode="auto">
          <a:xfrm>
            <a:off x="3325813" y="461010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US" altLang="en-US"/>
              <a:t>No</a:t>
            </a:r>
          </a:p>
        </p:txBody>
      </p:sp>
      <p:sp>
        <p:nvSpPr>
          <p:cNvPr id="15372" name="AutoShape 16"/>
          <p:cNvSpPr>
            <a:spLocks noChangeArrowheads="1"/>
          </p:cNvSpPr>
          <p:nvPr/>
        </p:nvSpPr>
        <p:spPr bwMode="auto">
          <a:xfrm>
            <a:off x="2744788" y="4735513"/>
            <a:ext cx="3622675" cy="1109662"/>
          </a:xfrm>
          <a:prstGeom prst="flowChartProcess">
            <a:avLst/>
          </a:prstGeom>
          <a:gradFill rotWithShape="1">
            <a:gsLst>
              <a:gs pos="0">
                <a:srgbClr val="FFFF66"/>
              </a:gs>
              <a:gs pos="100000">
                <a:srgbClr val="76762F"/>
              </a:gs>
            </a:gsLst>
            <a:path path="shape">
              <a:fillToRect l="50000" t="50000" r="50000" b="50000"/>
            </a:path>
          </a:gradFill>
          <a:ln w="28575" algn="ctr">
            <a:solidFill>
              <a:schemeClr val="tx1"/>
            </a:solidFill>
            <a:miter lim="800000"/>
            <a:headEnd/>
            <a:tailEnd/>
          </a:ln>
        </p:spPr>
        <p:txBody>
          <a:bodyPr wrap="none" anchor="ct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pPr algn="ctr"/>
            <a:r>
              <a:rPr lang="en-US" altLang="en-US" b="1" dirty="0"/>
              <a:t>For state (s), and action (a) pair,</a:t>
            </a:r>
          </a:p>
          <a:p>
            <a:pPr algn="ctr"/>
            <a:r>
              <a:rPr lang="en-NZ" altLang="en-US" b="1" dirty="0"/>
              <a:t>Update the Q-value, </a:t>
            </a:r>
          </a:p>
          <a:p>
            <a:pPr algn="ctr"/>
            <a:r>
              <a:rPr lang="en-NZ" altLang="en-US" b="1" dirty="0"/>
              <a:t>given the reward (r)</a:t>
            </a:r>
            <a:endParaRPr lang="en-US" altLang="en-US" b="1" dirty="0"/>
          </a:p>
        </p:txBody>
      </p:sp>
      <p:cxnSp>
        <p:nvCxnSpPr>
          <p:cNvPr id="15373" name="Shape 51"/>
          <p:cNvCxnSpPr>
            <a:cxnSpLocks noChangeShapeType="1"/>
            <a:stCxn id="15375" idx="2"/>
          </p:cNvCxnSpPr>
          <p:nvPr/>
        </p:nvCxnSpPr>
        <p:spPr bwMode="auto">
          <a:xfrm rot="5400000" flipH="1">
            <a:off x="2171700" y="4186238"/>
            <a:ext cx="4746625" cy="31750"/>
          </a:xfrm>
          <a:prstGeom prst="bentConnector5">
            <a:avLst>
              <a:gd name="adj1" fmla="val -4815"/>
              <a:gd name="adj2" fmla="val 10064787"/>
              <a:gd name="adj3" fmla="val 100343"/>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5374" name="AutoShape 21"/>
          <p:cNvSpPr>
            <a:spLocks noChangeArrowheads="1"/>
          </p:cNvSpPr>
          <p:nvPr/>
        </p:nvSpPr>
        <p:spPr bwMode="auto">
          <a:xfrm>
            <a:off x="3832225" y="1274763"/>
            <a:ext cx="1447800" cy="444500"/>
          </a:xfrm>
          <a:prstGeom prst="flowChartTerminator">
            <a:avLst/>
          </a:prstGeom>
          <a:gradFill rotWithShape="1">
            <a:gsLst>
              <a:gs pos="0">
                <a:srgbClr val="FFFF66"/>
              </a:gs>
              <a:gs pos="100000">
                <a:srgbClr val="76762F"/>
              </a:gs>
            </a:gsLst>
            <a:path path="shape">
              <a:fillToRect l="50000" t="50000" r="50000" b="50000"/>
            </a:path>
          </a:gradFill>
          <a:ln w="28575" algn="ctr">
            <a:solidFill>
              <a:schemeClr val="tx1"/>
            </a:solidFill>
            <a:miter lim="800000"/>
            <a:headEnd/>
            <a:tailEnd/>
          </a:ln>
        </p:spPr>
        <p:txBody>
          <a:bodyPr wrap="none" anchor="ct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pPr algn="ctr"/>
            <a:r>
              <a:rPr lang="en-US" altLang="en-US" b="1"/>
              <a:t>start</a:t>
            </a:r>
          </a:p>
        </p:txBody>
      </p:sp>
      <p:sp>
        <p:nvSpPr>
          <p:cNvPr id="15375" name="AutoShape 3"/>
          <p:cNvSpPr>
            <a:spLocks noChangeArrowheads="1"/>
          </p:cNvSpPr>
          <p:nvPr/>
        </p:nvSpPr>
        <p:spPr bwMode="auto">
          <a:xfrm>
            <a:off x="2754313" y="6149975"/>
            <a:ext cx="3613150" cy="425450"/>
          </a:xfrm>
          <a:prstGeom prst="flowChartProcess">
            <a:avLst/>
          </a:prstGeom>
          <a:gradFill rotWithShape="1">
            <a:gsLst>
              <a:gs pos="0">
                <a:srgbClr val="FFFF66"/>
              </a:gs>
              <a:gs pos="100000">
                <a:srgbClr val="0000FF"/>
              </a:gs>
            </a:gsLst>
            <a:path path="shape">
              <a:fillToRect l="50000" t="50000" r="50000" b="50000"/>
            </a:path>
          </a:gradFill>
          <a:ln w="28575" algn="ctr">
            <a:solidFill>
              <a:schemeClr val="tx1"/>
            </a:solidFill>
            <a:round/>
            <a:headEnd/>
            <a:tailEnd/>
          </a:ln>
        </p:spPr>
        <p:txBody>
          <a:bodyPr wrap="none" anchor="ct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pPr algn="ctr"/>
            <a:r>
              <a:rPr lang="en-US" altLang="en-US" b="1"/>
              <a:t>Transition to new state (s)</a:t>
            </a:r>
          </a:p>
        </p:txBody>
      </p:sp>
      <p:sp>
        <p:nvSpPr>
          <p:cNvPr id="2" name="TextBox 1"/>
          <p:cNvSpPr txBox="1"/>
          <p:nvPr/>
        </p:nvSpPr>
        <p:spPr>
          <a:xfrm>
            <a:off x="6559550" y="2165350"/>
            <a:ext cx="2470150" cy="1015663"/>
          </a:xfrm>
          <a:prstGeom prst="rect">
            <a:avLst/>
          </a:prstGeom>
          <a:solidFill>
            <a:schemeClr val="bg1"/>
          </a:solidFill>
          <a:ln>
            <a:solidFill>
              <a:srgbClr val="00B0F0"/>
            </a:solidFill>
          </a:ln>
          <a:effectLst>
            <a:glow rad="101600">
              <a:schemeClr val="accent1">
                <a:satMod val="175000"/>
                <a:alpha val="40000"/>
              </a:schemeClr>
            </a:glow>
            <a:outerShdw blurRad="50800" dist="38100" dir="8100000" algn="tr" rotWithShape="0">
              <a:prstClr val="black">
                <a:alpha val="40000"/>
              </a:prstClr>
            </a:outerShdw>
          </a:effectLst>
        </p:spPr>
        <p:txBody>
          <a:bodyPr>
            <a:spAutoFit/>
          </a:bodyPr>
          <a:lstStyle/>
          <a:p>
            <a:pPr>
              <a:defRPr/>
            </a:pPr>
            <a:r>
              <a:rPr lang="en-NZ" dirty="0"/>
              <a:t>* Repeat block until sufficiently happy with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Diagonal Corner Rectangle 1"/>
          <p:cNvSpPr/>
          <p:nvPr/>
        </p:nvSpPr>
        <p:spPr>
          <a:xfrm>
            <a:off x="1396777" y="2003240"/>
            <a:ext cx="6609646" cy="2546989"/>
          </a:xfrm>
          <a:prstGeom prst="snip2DiagRect">
            <a:avLst/>
          </a:prstGeom>
          <a:gradFill flip="none" rotWithShape="1">
            <a:gsLst>
              <a:gs pos="0">
                <a:srgbClr val="001E00"/>
              </a:gs>
              <a:gs pos="50000">
                <a:srgbClr val="19C602"/>
              </a:gs>
              <a:gs pos="100000">
                <a:srgbClr val="CCFFFF"/>
              </a:gs>
            </a:gsLst>
            <a:lin ang="0" scaled="1"/>
            <a:tileRect/>
          </a:gradFill>
          <a:ln w="57150">
            <a:solidFill>
              <a:srgbClr val="000000"/>
            </a:solidFill>
          </a:ln>
          <a:effectLst>
            <a:glow rad="139700">
              <a:schemeClr val="accent1">
                <a:satMod val="175000"/>
                <a:alpha val="40000"/>
              </a:schemeClr>
            </a:glow>
            <a:outerShdw blurRad="241300" dist="50800" dir="5400000" sx="93000" sy="93000" algn="ctr" rotWithShape="0">
              <a:srgbClr val="000000">
                <a:alpha val="74000"/>
              </a:srgbClr>
            </a:outerShdw>
          </a:effectLst>
          <a:scene3d>
            <a:camera prst="orthographicFront"/>
            <a:lightRig rig="threePt" dir="t"/>
          </a:scene3d>
          <a:sp3d extrusionH="38100">
            <a:bevelT w="101600" prst="riblet"/>
          </a:sp3d>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buFont typeface="Times New Roman" pitchFamily="16" charset="0"/>
              <a:buNone/>
              <a:defRPr/>
            </a:pPr>
            <a:r>
              <a:rPr lang="en-US" sz="4800" b="1" dirty="0">
                <a:ln w="18415" cmpd="sng">
                  <a:solidFill>
                    <a:srgbClr val="FFFFFF"/>
                  </a:solidFill>
                  <a:prstDash val="solid"/>
                </a:ln>
                <a:solidFill>
                  <a:srgbClr val="0000FF"/>
                </a:solidFill>
                <a:effectLst>
                  <a:outerShdw blurRad="63500" dir="3600000" algn="tl" rotWithShape="0">
                    <a:srgbClr val="000000">
                      <a:alpha val="70000"/>
                    </a:srgbClr>
                  </a:outerShdw>
                </a:effectLst>
              </a:rPr>
              <a:t>What is Reinforcement Learning?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NZ" dirty="0"/>
              <a:t>Q-Learning Update</a:t>
            </a:r>
            <a:endParaRPr lang="en-US" dirty="0"/>
          </a:p>
        </p:txBody>
      </p:sp>
      <p:sp>
        <p:nvSpPr>
          <p:cNvPr id="3" name="Content Placeholder 2"/>
          <p:cNvSpPr>
            <a:spLocks noGrp="1"/>
          </p:cNvSpPr>
          <p:nvPr>
            <p:ph idx="1"/>
          </p:nvPr>
        </p:nvSpPr>
        <p:spPr>
          <a:xfrm>
            <a:off x="213405" y="1327832"/>
            <a:ext cx="8636681" cy="974498"/>
          </a:xfrm>
          <a:solidFill>
            <a:schemeClr val="bg1">
              <a:lumMod val="85000"/>
            </a:schemeClr>
          </a:solidFill>
          <a:ln>
            <a:solidFill>
              <a:srgbClr val="FF0000"/>
            </a:solidFill>
          </a:ln>
        </p:spPr>
        <p:txBody>
          <a:bodyPr/>
          <a:lstStyle/>
          <a:p>
            <a:pPr>
              <a:defRPr/>
            </a:pPr>
            <a:r>
              <a:rPr lang="en-NZ" sz="2800" dirty="0">
                <a:solidFill>
                  <a:schemeClr val="tx1"/>
                </a:solidFill>
              </a:rPr>
              <a:t>The state, action and transition reward are applied to the Q-Learning update function.</a:t>
            </a:r>
            <a:endParaRPr lang="en-US" sz="2800" dirty="0">
              <a:solidFill>
                <a:schemeClr val="tx1"/>
              </a:solidFill>
            </a:endParaRPr>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77AF017E-43F7-4147-82D0-CA5A1FC34395}" type="slidenum">
              <a:rPr lang="nl-NL" altLang="en-US" sz="1000" smtClean="0">
                <a:solidFill>
                  <a:schemeClr val="bg2"/>
                </a:solidFill>
                <a:latin typeface="Verdana" pitchFamily="34" charset="0"/>
              </a:rPr>
              <a:pPr/>
              <a:t>20</a:t>
            </a:fld>
            <a:endParaRPr lang="nl-NL" altLang="en-US" sz="1000">
              <a:solidFill>
                <a:schemeClr val="bg2"/>
              </a:solidFill>
              <a:latin typeface="Verdana" pitchFamily="34" charset="0"/>
            </a:endParaRPr>
          </a:p>
        </p:txBody>
      </p:sp>
      <p:graphicFrame>
        <p:nvGraphicFramePr>
          <p:cNvPr id="16389" name="Object 2"/>
          <p:cNvGraphicFramePr>
            <a:graphicFrameLocks noChangeAspect="1"/>
          </p:cNvGraphicFramePr>
          <p:nvPr>
            <p:extLst>
              <p:ext uri="{D42A27DB-BD31-4B8C-83A1-F6EECF244321}">
                <p14:modId xmlns:p14="http://schemas.microsoft.com/office/powerpoint/2010/main" val="251243893"/>
              </p:ext>
            </p:extLst>
          </p:nvPr>
        </p:nvGraphicFramePr>
        <p:xfrm>
          <a:off x="650875" y="3150730"/>
          <a:ext cx="7926388" cy="534987"/>
        </p:xfrm>
        <a:graphic>
          <a:graphicData uri="http://schemas.openxmlformats.org/presentationml/2006/ole">
            <mc:AlternateContent xmlns:mc="http://schemas.openxmlformats.org/markup-compatibility/2006">
              <mc:Choice xmlns:v="urn:schemas-microsoft-com:vml" Requires="v">
                <p:oleObj spid="_x0000_s16663" name="Equation" r:id="rId3" imgW="3581400" imgH="241300" progId="Equation.3">
                  <p:embed/>
                </p:oleObj>
              </mc:Choice>
              <mc:Fallback>
                <p:oleObj name="Equation" r:id="rId3" imgW="3581400" imgH="2413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875" y="3150730"/>
                        <a:ext cx="7926388" cy="534987"/>
                      </a:xfrm>
                      <a:prstGeom prst="rect">
                        <a:avLst/>
                      </a:prstGeom>
                      <a:noFill/>
                      <a:ln>
                        <a:solidFill>
                          <a:srgbClr val="FF0000"/>
                        </a:solidFill>
                      </a:ln>
                      <a:effectLst/>
                      <a:extLst/>
                    </p:spPr>
                  </p:pic>
                </p:oleObj>
              </mc:Fallback>
            </mc:AlternateContent>
          </a:graphicData>
        </a:graphic>
      </p:graphicFrame>
      <p:graphicFrame>
        <p:nvGraphicFramePr>
          <p:cNvPr id="16390" name="Object 3"/>
          <p:cNvGraphicFramePr>
            <a:graphicFrameLocks noChangeAspect="1"/>
          </p:cNvGraphicFramePr>
          <p:nvPr>
            <p:extLst>
              <p:ext uri="{D42A27DB-BD31-4B8C-83A1-F6EECF244321}">
                <p14:modId xmlns:p14="http://schemas.microsoft.com/office/powerpoint/2010/main" val="1804610017"/>
              </p:ext>
            </p:extLst>
          </p:nvPr>
        </p:nvGraphicFramePr>
        <p:xfrm>
          <a:off x="1017588" y="3840163"/>
          <a:ext cx="6996112" cy="2590800"/>
        </p:xfrm>
        <a:graphic>
          <a:graphicData uri="http://schemas.openxmlformats.org/presentationml/2006/ole">
            <mc:AlternateContent xmlns:mc="http://schemas.openxmlformats.org/markup-compatibility/2006">
              <mc:Choice xmlns:v="urn:schemas-microsoft-com:vml" Requires="v">
                <p:oleObj spid="_x0000_s16664" name="Equation" r:id="rId5" imgW="3162300" imgH="1168400" progId="Equation.3">
                  <p:embed/>
                </p:oleObj>
              </mc:Choice>
              <mc:Fallback>
                <p:oleObj name="Equation" r:id="rId5" imgW="3162300" imgH="11684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7588" y="3840163"/>
                        <a:ext cx="6996112" cy="2590800"/>
                      </a:xfrm>
                      <a:prstGeom prst="rect">
                        <a:avLst/>
                      </a:prstGeom>
                      <a:solidFill>
                        <a:schemeClr val="bg1">
                          <a:lumMod val="85000"/>
                        </a:schemeClr>
                      </a:solidFill>
                      <a:ln>
                        <a:solidFill>
                          <a:schemeClr val="accent1"/>
                        </a:solidFill>
                      </a:ln>
                      <a:effectLst/>
                      <a:extLst/>
                    </p:spPr>
                  </p:pic>
                </p:oleObj>
              </mc:Fallback>
            </mc:AlternateContent>
          </a:graphicData>
        </a:graphic>
      </p:graphicFrame>
      <p:sp>
        <p:nvSpPr>
          <p:cNvPr id="7" name="Content Placeholder 2"/>
          <p:cNvSpPr txBox="1">
            <a:spLocks/>
          </p:cNvSpPr>
          <p:nvPr/>
        </p:nvSpPr>
        <p:spPr bwMode="auto">
          <a:xfrm>
            <a:off x="218848" y="2370142"/>
            <a:ext cx="8631238" cy="552676"/>
          </a:xfrm>
          <a:prstGeom prst="rect">
            <a:avLst/>
          </a:prstGeom>
          <a:solidFill>
            <a:srgbClr val="FFFF99"/>
          </a:solidFill>
          <a:ln>
            <a:solidFill>
              <a:srgbClr val="FF0000"/>
            </a:solidFill>
          </a:ln>
          <a:extLst/>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Font typeface="Verdana" pitchFamily="34" charset="0"/>
              <a:buChar char=" "/>
              <a:defRPr sz="4000">
                <a:solidFill>
                  <a:srgbClr val="3333CC"/>
                </a:solidFill>
                <a:latin typeface="+mn-lt"/>
                <a:ea typeface="+mn-ea"/>
                <a:cs typeface="+mn-cs"/>
              </a:defRPr>
            </a:lvl1pPr>
            <a:lvl2pPr marL="742950" indent="-285750" algn="l" rtl="0" eaLnBrk="0" fontAlgn="base" hangingPunct="0">
              <a:spcBef>
                <a:spcPct val="20000"/>
              </a:spcBef>
              <a:spcAft>
                <a:spcPct val="0"/>
              </a:spcAft>
              <a:buChar char="–"/>
              <a:defRPr sz="3000">
                <a:solidFill>
                  <a:schemeClr val="tx1"/>
                </a:solidFill>
                <a:latin typeface="Verdana" pitchFamily="34" charset="0"/>
              </a:defRPr>
            </a:lvl2pPr>
            <a:lvl3pPr marL="1143000" indent="-228600" algn="l" rtl="0" eaLnBrk="0" fontAlgn="base" hangingPunct="0">
              <a:spcBef>
                <a:spcPct val="20000"/>
              </a:spcBef>
              <a:spcAft>
                <a:spcPct val="0"/>
              </a:spcAft>
              <a:buChar char="–"/>
              <a:defRPr sz="2400">
                <a:solidFill>
                  <a:schemeClr val="tx1"/>
                </a:solidFill>
                <a:latin typeface="Verdana" pitchFamily="34" charset="0"/>
              </a:defRPr>
            </a:lvl3pPr>
            <a:lvl4pPr marL="1600200" indent="-228600" algn="l" rtl="0" eaLnBrk="0" fontAlgn="base" hangingPunct="0">
              <a:spcBef>
                <a:spcPct val="20000"/>
              </a:spcBef>
              <a:spcAft>
                <a:spcPct val="0"/>
              </a:spcAft>
              <a:buChar char="–"/>
              <a:defRPr sz="2000">
                <a:solidFill>
                  <a:schemeClr val="tx1"/>
                </a:solidFill>
                <a:latin typeface="Verdana" pitchFamily="34" charset="0"/>
              </a:defRPr>
            </a:lvl4pPr>
            <a:lvl5pPr marL="2057400" indent="-228600" algn="l" rtl="0" eaLnBrk="0" fontAlgn="base" hangingPunct="0">
              <a:spcBef>
                <a:spcPct val="20000"/>
              </a:spcBef>
              <a:spcAft>
                <a:spcPct val="0"/>
              </a:spcAft>
              <a:buChar char="»"/>
              <a:defRPr sz="2000">
                <a:solidFill>
                  <a:schemeClr val="tx1"/>
                </a:solidFill>
                <a:latin typeface="Verdana" pitchFamily="34" charset="0"/>
              </a:defRPr>
            </a:lvl5pPr>
            <a:lvl6pPr marL="2514600" indent="-228600" algn="l" rtl="0" fontAlgn="base">
              <a:spcBef>
                <a:spcPct val="20000"/>
              </a:spcBef>
              <a:spcAft>
                <a:spcPct val="0"/>
              </a:spcAft>
              <a:buChar char="»"/>
              <a:defRPr sz="2000">
                <a:solidFill>
                  <a:schemeClr val="tx1"/>
                </a:solidFill>
                <a:latin typeface="Verdana" pitchFamily="34" charset="0"/>
              </a:defRPr>
            </a:lvl6pPr>
            <a:lvl7pPr marL="2971800" indent="-228600" algn="l" rtl="0" fontAlgn="base">
              <a:spcBef>
                <a:spcPct val="20000"/>
              </a:spcBef>
              <a:spcAft>
                <a:spcPct val="0"/>
              </a:spcAft>
              <a:buChar char="»"/>
              <a:defRPr sz="2000">
                <a:solidFill>
                  <a:schemeClr val="tx1"/>
                </a:solidFill>
                <a:latin typeface="Verdana" pitchFamily="34" charset="0"/>
              </a:defRPr>
            </a:lvl7pPr>
            <a:lvl8pPr marL="3429000" indent="-228600" algn="l" rtl="0" fontAlgn="base">
              <a:spcBef>
                <a:spcPct val="20000"/>
              </a:spcBef>
              <a:spcAft>
                <a:spcPct val="0"/>
              </a:spcAft>
              <a:buChar char="»"/>
              <a:defRPr sz="2000">
                <a:solidFill>
                  <a:schemeClr val="tx1"/>
                </a:solidFill>
                <a:latin typeface="Verdana" pitchFamily="34" charset="0"/>
              </a:defRPr>
            </a:lvl8pPr>
            <a:lvl9pPr marL="3886200" indent="-228600" algn="l" rtl="0" fontAlgn="base">
              <a:spcBef>
                <a:spcPct val="20000"/>
              </a:spcBef>
              <a:spcAft>
                <a:spcPct val="0"/>
              </a:spcAft>
              <a:buChar char="»"/>
              <a:defRPr sz="2000">
                <a:solidFill>
                  <a:schemeClr val="tx1"/>
                </a:solidFill>
                <a:latin typeface="Verdana" pitchFamily="34" charset="0"/>
              </a:defRPr>
            </a:lvl9pPr>
          </a:lstStyle>
          <a:p>
            <a:pPr>
              <a:defRPr/>
            </a:pPr>
            <a:r>
              <a:rPr lang="en-NZ" sz="3200" b="1" kern="0" dirty="0">
                <a:effectLst>
                  <a:outerShdw blurRad="38100" dist="38100" dir="2700000" algn="tl">
                    <a:srgbClr val="000000">
                      <a:alpha val="43137"/>
                    </a:srgbClr>
                  </a:outerShdw>
                </a:effectLst>
              </a:rPr>
              <a:t>Q-Learning update function:</a:t>
            </a:r>
            <a:endParaRPr lang="en-US" sz="3200" b="1" kern="0" dirty="0">
              <a:effectLst>
                <a:outerShdw blurRad="38100" dist="38100" dir="2700000" algn="tl">
                  <a:srgbClr val="000000">
                    <a:alpha val="43137"/>
                  </a:srgbClr>
                </a:outerShdw>
              </a:effectLs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NZ" dirty="0"/>
              <a:t>Q-Learning Update</a:t>
            </a:r>
            <a:endParaRPr lang="en-US" dirty="0"/>
          </a:p>
        </p:txBody>
      </p:sp>
      <p:sp>
        <p:nvSpPr>
          <p:cNvPr id="3" name="Content Placeholder 2"/>
          <p:cNvSpPr>
            <a:spLocks noGrp="1"/>
          </p:cNvSpPr>
          <p:nvPr>
            <p:ph idx="1"/>
          </p:nvPr>
        </p:nvSpPr>
        <p:spPr>
          <a:xfrm>
            <a:off x="346983" y="3510643"/>
            <a:ext cx="8529638" cy="2974513"/>
          </a:xfrm>
          <a:solidFill>
            <a:schemeClr val="bg1">
              <a:lumMod val="85000"/>
            </a:schemeClr>
          </a:solidFill>
          <a:ln>
            <a:solidFill>
              <a:srgbClr val="FF0000"/>
            </a:solidFill>
          </a:ln>
          <a:effectLst>
            <a:outerShdw blurRad="50800" dist="38100" dir="8100000" algn="tr" rotWithShape="0">
              <a:prstClr val="black">
                <a:alpha val="40000"/>
              </a:prstClr>
            </a:outerShdw>
          </a:effectLst>
        </p:spPr>
        <p:txBody>
          <a:bodyPr/>
          <a:lstStyle/>
          <a:p>
            <a:pPr>
              <a:defRPr/>
            </a:pPr>
            <a:r>
              <a:rPr lang="en-NZ" sz="2800" dirty="0"/>
              <a:t>The </a:t>
            </a:r>
            <a:r>
              <a:rPr lang="en-NZ" sz="2800" dirty="0">
                <a:solidFill>
                  <a:srgbClr val="FF0000"/>
                </a:solidFill>
              </a:rPr>
              <a:t>learning rate (</a:t>
            </a:r>
            <a:r>
              <a:rPr lang="en-NZ" sz="2800" dirty="0">
                <a:solidFill>
                  <a:srgbClr val="FF0000"/>
                </a:solidFill>
                <a:sym typeface="Symbol"/>
              </a:rPr>
              <a:t></a:t>
            </a:r>
            <a:r>
              <a:rPr lang="en-NZ" sz="2800" dirty="0">
                <a:solidFill>
                  <a:srgbClr val="FF0000"/>
                </a:solidFill>
              </a:rPr>
              <a:t>) </a:t>
            </a:r>
            <a:r>
              <a:rPr lang="en-NZ" sz="2800" dirty="0"/>
              <a:t>defines how important new learned information is to the agent.</a:t>
            </a:r>
          </a:p>
          <a:p>
            <a:pPr lvl="1">
              <a:buFont typeface="Wingdings" pitchFamily="2" charset="2"/>
              <a:buChar char="§"/>
              <a:defRPr/>
            </a:pPr>
            <a:r>
              <a:rPr lang="en-NZ" sz="2400" dirty="0">
                <a:latin typeface="+mn-lt"/>
              </a:rPr>
              <a:t>If set to a </a:t>
            </a:r>
            <a:r>
              <a:rPr lang="en-NZ" sz="2400" b="1" dirty="0">
                <a:solidFill>
                  <a:srgbClr val="FF0000"/>
                </a:solidFill>
                <a:latin typeface="+mn-lt"/>
              </a:rPr>
              <a:t>small value</a:t>
            </a:r>
            <a:r>
              <a:rPr lang="en-NZ" sz="2400" b="1" dirty="0">
                <a:latin typeface="+mn-lt"/>
              </a:rPr>
              <a:t> </a:t>
            </a:r>
            <a:r>
              <a:rPr lang="en-NZ" sz="2400" dirty="0">
                <a:latin typeface="+mn-lt"/>
              </a:rPr>
              <a:t>– learning can be </a:t>
            </a:r>
            <a:r>
              <a:rPr lang="en-NZ" sz="2400" b="1" dirty="0">
                <a:latin typeface="+mn-lt"/>
              </a:rPr>
              <a:t>slow</a:t>
            </a:r>
          </a:p>
          <a:p>
            <a:pPr lvl="1">
              <a:buFont typeface="Wingdings" pitchFamily="2" charset="2"/>
              <a:buChar char="§"/>
              <a:defRPr/>
            </a:pPr>
            <a:r>
              <a:rPr lang="en-NZ" sz="2400" dirty="0">
                <a:latin typeface="+mn-lt"/>
              </a:rPr>
              <a:t>If set </a:t>
            </a:r>
            <a:r>
              <a:rPr lang="en-NZ" sz="2400" b="1" dirty="0">
                <a:solidFill>
                  <a:srgbClr val="FF0000"/>
                </a:solidFill>
                <a:latin typeface="+mn-lt"/>
              </a:rPr>
              <a:t>too high value</a:t>
            </a:r>
            <a:r>
              <a:rPr lang="en-NZ" sz="2400" b="1" dirty="0">
                <a:latin typeface="+mn-lt"/>
              </a:rPr>
              <a:t> </a:t>
            </a:r>
            <a:endParaRPr lang="en-NZ" sz="2400" dirty="0">
              <a:latin typeface="+mn-lt"/>
            </a:endParaRPr>
          </a:p>
          <a:p>
            <a:pPr lvl="2">
              <a:defRPr/>
            </a:pPr>
            <a:r>
              <a:rPr lang="en-NZ" dirty="0">
                <a:latin typeface="+mn-lt"/>
              </a:rPr>
              <a:t>previously learned information </a:t>
            </a:r>
            <a:r>
              <a:rPr lang="en-NZ" b="1" dirty="0">
                <a:latin typeface="+mn-lt"/>
              </a:rPr>
              <a:t>can be lost</a:t>
            </a:r>
            <a:r>
              <a:rPr lang="en-NZ" dirty="0">
                <a:latin typeface="+mn-lt"/>
              </a:rPr>
              <a:t>;</a:t>
            </a:r>
          </a:p>
          <a:p>
            <a:pPr lvl="2">
              <a:defRPr/>
            </a:pPr>
            <a:r>
              <a:rPr lang="en-NZ" dirty="0">
                <a:latin typeface="+mn-lt"/>
              </a:rPr>
              <a:t>can result to some amount of instability in the learning process</a:t>
            </a:r>
          </a:p>
          <a:p>
            <a:pPr lvl="1">
              <a:buFont typeface="Wingdings" pitchFamily="2" charset="2"/>
              <a:buChar char="§"/>
              <a:defRPr/>
            </a:pPr>
            <a:endParaRPr lang="en-NZ" sz="2400" dirty="0">
              <a:latin typeface="+mn-lt"/>
            </a:endParaRPr>
          </a:p>
          <a:p>
            <a:pPr lvl="1">
              <a:buFont typeface="Wingdings" pitchFamily="2" charset="2"/>
              <a:buChar char="§"/>
              <a:defRPr/>
            </a:pPr>
            <a:endParaRPr lang="en-US" sz="1600" dirty="0">
              <a:latin typeface="+mn-lt"/>
            </a:endParaRPr>
          </a:p>
        </p:txBody>
      </p:sp>
      <p:sp>
        <p:nvSpPr>
          <p:cNvPr id="1741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970A3F4F-2001-40E3-A783-9DB3FF7B5E16}" type="slidenum">
              <a:rPr lang="nl-NL" altLang="en-US" sz="1000" smtClean="0">
                <a:solidFill>
                  <a:schemeClr val="bg2"/>
                </a:solidFill>
                <a:latin typeface="Verdana" pitchFamily="34" charset="0"/>
              </a:rPr>
              <a:pPr/>
              <a:t>21</a:t>
            </a:fld>
            <a:endParaRPr lang="nl-NL" altLang="en-US" sz="1000">
              <a:solidFill>
                <a:schemeClr val="bg2"/>
              </a:solidFill>
              <a:latin typeface="Verdana" pitchFamily="34" charset="0"/>
            </a:endParaRPr>
          </a:p>
        </p:txBody>
      </p:sp>
      <p:graphicFrame>
        <p:nvGraphicFramePr>
          <p:cNvPr id="17413" name="Object 2"/>
          <p:cNvGraphicFramePr>
            <a:graphicFrameLocks noChangeAspect="1"/>
          </p:cNvGraphicFramePr>
          <p:nvPr>
            <p:extLst>
              <p:ext uri="{D42A27DB-BD31-4B8C-83A1-F6EECF244321}">
                <p14:modId xmlns:p14="http://schemas.microsoft.com/office/powerpoint/2010/main" val="4101301237"/>
              </p:ext>
            </p:extLst>
          </p:nvPr>
        </p:nvGraphicFramePr>
        <p:xfrm>
          <a:off x="754971" y="1944917"/>
          <a:ext cx="7926387" cy="534988"/>
        </p:xfrm>
        <a:graphic>
          <a:graphicData uri="http://schemas.openxmlformats.org/presentationml/2006/ole">
            <mc:AlternateContent xmlns:mc="http://schemas.openxmlformats.org/markup-compatibility/2006">
              <mc:Choice xmlns:v="urn:schemas-microsoft-com:vml" Requires="v">
                <p:oleObj spid="_x0000_s17551" name="Equation" r:id="rId3" imgW="3581400" imgH="241300" progId="Equation.3">
                  <p:embed/>
                </p:oleObj>
              </mc:Choice>
              <mc:Fallback>
                <p:oleObj name="Equation" r:id="rId3" imgW="3581400" imgH="2413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971" y="1944917"/>
                        <a:ext cx="7926387"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Content Placeholder 2"/>
          <p:cNvSpPr txBox="1">
            <a:spLocks/>
          </p:cNvSpPr>
          <p:nvPr/>
        </p:nvSpPr>
        <p:spPr bwMode="auto">
          <a:xfrm>
            <a:off x="218848" y="1308782"/>
            <a:ext cx="8631238" cy="552676"/>
          </a:xfrm>
          <a:prstGeom prst="rect">
            <a:avLst/>
          </a:prstGeom>
          <a:solidFill>
            <a:srgbClr val="FFFF99"/>
          </a:solidFill>
          <a:ln>
            <a:solidFill>
              <a:srgbClr val="FF0000"/>
            </a:solidFill>
          </a:ln>
          <a:extLst/>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Font typeface="Verdana" pitchFamily="34" charset="0"/>
              <a:buChar char=" "/>
              <a:defRPr sz="4000">
                <a:solidFill>
                  <a:srgbClr val="3333CC"/>
                </a:solidFill>
                <a:latin typeface="+mn-lt"/>
                <a:ea typeface="+mn-ea"/>
                <a:cs typeface="+mn-cs"/>
              </a:defRPr>
            </a:lvl1pPr>
            <a:lvl2pPr marL="742950" indent="-285750" algn="l" rtl="0" eaLnBrk="0" fontAlgn="base" hangingPunct="0">
              <a:spcBef>
                <a:spcPct val="20000"/>
              </a:spcBef>
              <a:spcAft>
                <a:spcPct val="0"/>
              </a:spcAft>
              <a:buChar char="–"/>
              <a:defRPr sz="3000">
                <a:solidFill>
                  <a:schemeClr val="tx1"/>
                </a:solidFill>
                <a:latin typeface="Verdana" pitchFamily="34" charset="0"/>
              </a:defRPr>
            </a:lvl2pPr>
            <a:lvl3pPr marL="1143000" indent="-228600" algn="l" rtl="0" eaLnBrk="0" fontAlgn="base" hangingPunct="0">
              <a:spcBef>
                <a:spcPct val="20000"/>
              </a:spcBef>
              <a:spcAft>
                <a:spcPct val="0"/>
              </a:spcAft>
              <a:buChar char="–"/>
              <a:defRPr sz="2400">
                <a:solidFill>
                  <a:schemeClr val="tx1"/>
                </a:solidFill>
                <a:latin typeface="Verdana" pitchFamily="34" charset="0"/>
              </a:defRPr>
            </a:lvl3pPr>
            <a:lvl4pPr marL="1600200" indent="-228600" algn="l" rtl="0" eaLnBrk="0" fontAlgn="base" hangingPunct="0">
              <a:spcBef>
                <a:spcPct val="20000"/>
              </a:spcBef>
              <a:spcAft>
                <a:spcPct val="0"/>
              </a:spcAft>
              <a:buChar char="–"/>
              <a:defRPr sz="2000">
                <a:solidFill>
                  <a:schemeClr val="tx1"/>
                </a:solidFill>
                <a:latin typeface="Verdana" pitchFamily="34" charset="0"/>
              </a:defRPr>
            </a:lvl4pPr>
            <a:lvl5pPr marL="2057400" indent="-228600" algn="l" rtl="0" eaLnBrk="0" fontAlgn="base" hangingPunct="0">
              <a:spcBef>
                <a:spcPct val="20000"/>
              </a:spcBef>
              <a:spcAft>
                <a:spcPct val="0"/>
              </a:spcAft>
              <a:buChar char="»"/>
              <a:defRPr sz="2000">
                <a:solidFill>
                  <a:schemeClr val="tx1"/>
                </a:solidFill>
                <a:latin typeface="Verdana" pitchFamily="34" charset="0"/>
              </a:defRPr>
            </a:lvl5pPr>
            <a:lvl6pPr marL="2514600" indent="-228600" algn="l" rtl="0" fontAlgn="base">
              <a:spcBef>
                <a:spcPct val="20000"/>
              </a:spcBef>
              <a:spcAft>
                <a:spcPct val="0"/>
              </a:spcAft>
              <a:buChar char="»"/>
              <a:defRPr sz="2000">
                <a:solidFill>
                  <a:schemeClr val="tx1"/>
                </a:solidFill>
                <a:latin typeface="Verdana" pitchFamily="34" charset="0"/>
              </a:defRPr>
            </a:lvl6pPr>
            <a:lvl7pPr marL="2971800" indent="-228600" algn="l" rtl="0" fontAlgn="base">
              <a:spcBef>
                <a:spcPct val="20000"/>
              </a:spcBef>
              <a:spcAft>
                <a:spcPct val="0"/>
              </a:spcAft>
              <a:buChar char="»"/>
              <a:defRPr sz="2000">
                <a:solidFill>
                  <a:schemeClr val="tx1"/>
                </a:solidFill>
                <a:latin typeface="Verdana" pitchFamily="34" charset="0"/>
              </a:defRPr>
            </a:lvl7pPr>
            <a:lvl8pPr marL="3429000" indent="-228600" algn="l" rtl="0" fontAlgn="base">
              <a:spcBef>
                <a:spcPct val="20000"/>
              </a:spcBef>
              <a:spcAft>
                <a:spcPct val="0"/>
              </a:spcAft>
              <a:buChar char="»"/>
              <a:defRPr sz="2000">
                <a:solidFill>
                  <a:schemeClr val="tx1"/>
                </a:solidFill>
                <a:latin typeface="Verdana" pitchFamily="34" charset="0"/>
              </a:defRPr>
            </a:lvl8pPr>
            <a:lvl9pPr marL="3886200" indent="-228600" algn="l" rtl="0" fontAlgn="base">
              <a:spcBef>
                <a:spcPct val="20000"/>
              </a:spcBef>
              <a:spcAft>
                <a:spcPct val="0"/>
              </a:spcAft>
              <a:buChar char="»"/>
              <a:defRPr sz="2000">
                <a:solidFill>
                  <a:schemeClr val="tx1"/>
                </a:solidFill>
                <a:latin typeface="Verdana" pitchFamily="34" charset="0"/>
              </a:defRPr>
            </a:lvl9pPr>
          </a:lstStyle>
          <a:p>
            <a:pPr>
              <a:defRPr/>
            </a:pPr>
            <a:r>
              <a:rPr lang="en-NZ" sz="3200" b="1" kern="0" dirty="0">
                <a:effectLst>
                  <a:outerShdw blurRad="38100" dist="38100" dir="2700000" algn="tl">
                    <a:srgbClr val="000000">
                      <a:alpha val="43137"/>
                    </a:srgbClr>
                  </a:outerShdw>
                </a:effectLst>
              </a:rPr>
              <a:t>Q-Learning update function:</a:t>
            </a:r>
            <a:endParaRPr lang="en-US" sz="3200" b="1" kern="0" dirty="0">
              <a:effectLst>
                <a:outerShdw blurRad="38100" dist="38100" dir="2700000" algn="tl">
                  <a:srgbClr val="000000">
                    <a:alpha val="43137"/>
                  </a:srgbClr>
                </a:outerShdw>
              </a:effectLst>
            </a:endParaRPr>
          </a:p>
        </p:txBody>
      </p:sp>
      <p:sp>
        <p:nvSpPr>
          <p:cNvPr id="4" name="Right Brace 3"/>
          <p:cNvSpPr/>
          <p:nvPr/>
        </p:nvSpPr>
        <p:spPr bwMode="auto">
          <a:xfrm rot="5400000">
            <a:off x="5633357" y="-89805"/>
            <a:ext cx="579667" cy="5445582"/>
          </a:xfrm>
          <a:prstGeom prst="rightBrace">
            <a:avLst/>
          </a:prstGeom>
          <a:solidFill>
            <a:srgbClr val="BBE0E3">
              <a:alpha val="4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2000" b="0" i="0" u="none" strike="noStrike" cap="none" normalizeH="0" baseline="0">
              <a:ln>
                <a:noFill/>
              </a:ln>
              <a:solidFill>
                <a:schemeClr val="tx1"/>
              </a:solidFill>
              <a:effectLst/>
              <a:latin typeface="Times" charset="0"/>
            </a:endParaRPr>
          </a:p>
        </p:txBody>
      </p:sp>
      <p:sp>
        <p:nvSpPr>
          <p:cNvPr id="5" name="TextBox 4"/>
          <p:cNvSpPr txBox="1"/>
          <p:nvPr/>
        </p:nvSpPr>
        <p:spPr>
          <a:xfrm>
            <a:off x="4800600" y="2922820"/>
            <a:ext cx="2701381" cy="400110"/>
          </a:xfrm>
          <a:prstGeom prst="rect">
            <a:avLst/>
          </a:prstGeom>
          <a:noFill/>
        </p:spPr>
        <p:txBody>
          <a:bodyPr wrap="none" rtlCol="0">
            <a:spAutoFit/>
          </a:bodyPr>
          <a:lstStyle/>
          <a:p>
            <a:r>
              <a:rPr lang="en-NZ" i="1" dirty="0">
                <a:solidFill>
                  <a:srgbClr val="0000FF"/>
                </a:solidFill>
              </a:rPr>
              <a:t>new learned information</a:t>
            </a:r>
          </a:p>
        </p:txBody>
      </p:sp>
      <p:sp>
        <p:nvSpPr>
          <p:cNvPr id="6" name="Freeform 5"/>
          <p:cNvSpPr/>
          <p:nvPr/>
        </p:nvSpPr>
        <p:spPr bwMode="auto">
          <a:xfrm>
            <a:off x="2906486" y="2383971"/>
            <a:ext cx="751114" cy="1175658"/>
          </a:xfrm>
          <a:custGeom>
            <a:avLst/>
            <a:gdLst>
              <a:gd name="connsiteX0" fmla="*/ 0 w 751114"/>
              <a:gd name="connsiteY0" fmla="*/ 0 h 1175658"/>
              <a:gd name="connsiteX1" fmla="*/ 114300 w 751114"/>
              <a:gd name="connsiteY1" fmla="*/ 742950 h 1175658"/>
              <a:gd name="connsiteX2" fmla="*/ 555171 w 751114"/>
              <a:gd name="connsiteY2" fmla="*/ 1004208 h 1175658"/>
              <a:gd name="connsiteX3" fmla="*/ 751114 w 751114"/>
              <a:gd name="connsiteY3" fmla="*/ 1175658 h 1175658"/>
            </a:gdLst>
            <a:ahLst/>
            <a:cxnLst>
              <a:cxn ang="0">
                <a:pos x="connsiteX0" y="connsiteY0"/>
              </a:cxn>
              <a:cxn ang="0">
                <a:pos x="connsiteX1" y="connsiteY1"/>
              </a:cxn>
              <a:cxn ang="0">
                <a:pos x="connsiteX2" y="connsiteY2"/>
              </a:cxn>
              <a:cxn ang="0">
                <a:pos x="connsiteX3" y="connsiteY3"/>
              </a:cxn>
            </a:cxnLst>
            <a:rect l="l" t="t" r="r" b="b"/>
            <a:pathLst>
              <a:path w="751114" h="1175658">
                <a:moveTo>
                  <a:pt x="0" y="0"/>
                </a:moveTo>
                <a:cubicBezTo>
                  <a:pt x="10886" y="287791"/>
                  <a:pt x="21772" y="575582"/>
                  <a:pt x="114300" y="742950"/>
                </a:cubicBezTo>
                <a:cubicBezTo>
                  <a:pt x="206828" y="910318"/>
                  <a:pt x="449035" y="932090"/>
                  <a:pt x="555171" y="1004208"/>
                </a:cubicBezTo>
                <a:cubicBezTo>
                  <a:pt x="661307" y="1076326"/>
                  <a:pt x="706210" y="1125992"/>
                  <a:pt x="751114" y="1175658"/>
                </a:cubicBezTo>
              </a:path>
            </a:pathLst>
          </a:cu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20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1000"/>
                                        <p:tgtEl>
                                          <p:spTgt spid="3">
                                            <p:txEl>
                                              <p:pRg st="4" end="4"/>
                                            </p:txEl>
                                          </p:spTgt>
                                        </p:tgtEl>
                                      </p:cBhvr>
                                    </p:animEffect>
                                    <p:anim calcmode="lin" valueType="num">
                                      <p:cBhvr>
                                        <p:cTn id="3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1" presetClass="entr" presetSubtype="0"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NZ" dirty="0"/>
              <a:t>Q-Learning Update</a:t>
            </a:r>
            <a:endParaRPr lang="en-US" dirty="0"/>
          </a:p>
        </p:txBody>
      </p:sp>
      <p:sp>
        <p:nvSpPr>
          <p:cNvPr id="3" name="Content Placeholder 2"/>
          <p:cNvSpPr>
            <a:spLocks noGrp="1"/>
          </p:cNvSpPr>
          <p:nvPr>
            <p:ph idx="1"/>
          </p:nvPr>
        </p:nvSpPr>
        <p:spPr>
          <a:xfrm>
            <a:off x="349250" y="3209018"/>
            <a:ext cx="8529638" cy="3109913"/>
          </a:xfrm>
          <a:solidFill>
            <a:schemeClr val="bg1">
              <a:lumMod val="85000"/>
            </a:schemeClr>
          </a:solidFill>
          <a:ln>
            <a:solidFill>
              <a:srgbClr val="FF0000"/>
            </a:solidFill>
          </a:ln>
        </p:spPr>
        <p:txBody>
          <a:bodyPr/>
          <a:lstStyle/>
          <a:p>
            <a:pPr>
              <a:defRPr/>
            </a:pPr>
            <a:r>
              <a:rPr lang="en-NZ" sz="2800" dirty="0"/>
              <a:t>The </a:t>
            </a:r>
            <a:r>
              <a:rPr lang="en-NZ" sz="2800" dirty="0">
                <a:solidFill>
                  <a:srgbClr val="FF0000"/>
                </a:solidFill>
              </a:rPr>
              <a:t>discount factor (</a:t>
            </a:r>
            <a:r>
              <a:rPr lang="en-NZ" sz="2800" dirty="0">
                <a:solidFill>
                  <a:srgbClr val="FF0000"/>
                </a:solidFill>
                <a:sym typeface="Symbol"/>
              </a:rPr>
              <a:t></a:t>
            </a:r>
            <a:r>
              <a:rPr lang="en-NZ" sz="2800" dirty="0">
                <a:solidFill>
                  <a:srgbClr val="FF0000"/>
                </a:solidFill>
              </a:rPr>
              <a:t>) </a:t>
            </a:r>
            <a:r>
              <a:rPr lang="en-NZ" sz="2800" dirty="0"/>
              <a:t>defines whether new information is more important than the previously learned information. Range [0, 1]</a:t>
            </a:r>
          </a:p>
          <a:p>
            <a:pPr lvl="1">
              <a:buFont typeface="Wingdings" pitchFamily="2" charset="2"/>
              <a:buChar char="§"/>
              <a:defRPr/>
            </a:pPr>
            <a:r>
              <a:rPr lang="en-NZ" sz="2400" dirty="0">
                <a:latin typeface="+mn-lt"/>
              </a:rPr>
              <a:t>If </a:t>
            </a:r>
            <a:r>
              <a:rPr lang="en-NZ" sz="2400" dirty="0">
                <a:solidFill>
                  <a:srgbClr val="008000"/>
                </a:solidFill>
                <a:latin typeface="+mn-lt"/>
              </a:rPr>
              <a:t>immediate rewards </a:t>
            </a:r>
            <a:r>
              <a:rPr lang="en-NZ" sz="2400" dirty="0">
                <a:latin typeface="+mn-lt"/>
              </a:rPr>
              <a:t>are more important than </a:t>
            </a:r>
            <a:r>
              <a:rPr lang="en-NZ" sz="2400" dirty="0">
                <a:solidFill>
                  <a:srgbClr val="0000FF"/>
                </a:solidFill>
                <a:latin typeface="+mn-lt"/>
              </a:rPr>
              <a:t>long-term rewards</a:t>
            </a:r>
            <a:r>
              <a:rPr lang="en-NZ" sz="2400" dirty="0">
                <a:latin typeface="+mn-lt"/>
              </a:rPr>
              <a:t>,</a:t>
            </a:r>
            <a:r>
              <a:rPr lang="en-NZ" sz="2400" dirty="0">
                <a:solidFill>
                  <a:srgbClr val="FF0000"/>
                </a:solidFill>
                <a:latin typeface="+mn-lt"/>
              </a:rPr>
              <a:t> set discount factor = 0</a:t>
            </a:r>
          </a:p>
          <a:p>
            <a:pPr lvl="1">
              <a:buFont typeface="Wingdings" pitchFamily="2" charset="2"/>
              <a:buChar char="§"/>
              <a:defRPr/>
            </a:pPr>
            <a:r>
              <a:rPr lang="en-NZ" sz="2400" dirty="0">
                <a:latin typeface="+mn-lt"/>
              </a:rPr>
              <a:t>If </a:t>
            </a:r>
            <a:r>
              <a:rPr lang="en-NZ" sz="2400" dirty="0">
                <a:solidFill>
                  <a:srgbClr val="008000"/>
                </a:solidFill>
                <a:latin typeface="+mn-lt"/>
              </a:rPr>
              <a:t>future (delayed) rewards </a:t>
            </a:r>
            <a:r>
              <a:rPr lang="en-NZ" sz="2400" dirty="0">
                <a:latin typeface="+mn-lt"/>
              </a:rPr>
              <a:t>are more important, </a:t>
            </a:r>
            <a:r>
              <a:rPr lang="en-NZ" sz="2400" dirty="0">
                <a:solidFill>
                  <a:srgbClr val="FF0000"/>
                </a:solidFill>
                <a:latin typeface="+mn-lt"/>
              </a:rPr>
              <a:t>set discount factor close to 1</a:t>
            </a:r>
            <a:r>
              <a:rPr lang="en-NZ" sz="2400" dirty="0">
                <a:latin typeface="+mn-lt"/>
              </a:rPr>
              <a:t>.</a:t>
            </a:r>
          </a:p>
          <a:p>
            <a:pPr lvl="1">
              <a:buFont typeface="Wingdings" pitchFamily="2" charset="2"/>
              <a:buChar char="§"/>
              <a:defRPr/>
            </a:pPr>
            <a:endParaRPr lang="en-US" sz="1600" dirty="0">
              <a:latin typeface="+mn-lt"/>
            </a:endParaRPr>
          </a:p>
        </p:txBody>
      </p:sp>
      <p:sp>
        <p:nvSpPr>
          <p:cNvPr id="1843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52EB728D-EC27-441E-B91D-0D5546D1E5B4}" type="slidenum">
              <a:rPr lang="nl-NL" altLang="en-US" sz="1000" smtClean="0">
                <a:solidFill>
                  <a:schemeClr val="bg2"/>
                </a:solidFill>
                <a:latin typeface="Verdana" pitchFamily="34" charset="0"/>
              </a:rPr>
              <a:pPr/>
              <a:t>22</a:t>
            </a:fld>
            <a:endParaRPr lang="nl-NL" altLang="en-US" sz="1000">
              <a:solidFill>
                <a:schemeClr val="bg2"/>
              </a:solidFill>
              <a:latin typeface="Verdana" pitchFamily="34" charset="0"/>
            </a:endParaRPr>
          </a:p>
        </p:txBody>
      </p:sp>
      <p:graphicFrame>
        <p:nvGraphicFramePr>
          <p:cNvPr id="18437" name="Object 2"/>
          <p:cNvGraphicFramePr>
            <a:graphicFrameLocks noChangeAspect="1"/>
          </p:cNvGraphicFramePr>
          <p:nvPr/>
        </p:nvGraphicFramePr>
        <p:xfrm>
          <a:off x="608013" y="2417763"/>
          <a:ext cx="7926387" cy="534987"/>
        </p:xfrm>
        <a:graphic>
          <a:graphicData uri="http://schemas.openxmlformats.org/presentationml/2006/ole">
            <mc:AlternateContent xmlns:mc="http://schemas.openxmlformats.org/markup-compatibility/2006">
              <mc:Choice xmlns:v="urn:schemas-microsoft-com:vml" Requires="v">
                <p:oleObj spid="_x0000_s18575" name="Equation" r:id="rId3" imgW="3581400" imgH="241300" progId="Equation.DSMT4">
                  <p:embed/>
                </p:oleObj>
              </mc:Choice>
              <mc:Fallback>
                <p:oleObj name="Equation" r:id="rId3" imgW="3581400" imgH="2413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013" y="2417763"/>
                        <a:ext cx="7926387" cy="534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Content Placeholder 2"/>
          <p:cNvSpPr txBox="1">
            <a:spLocks/>
          </p:cNvSpPr>
          <p:nvPr/>
        </p:nvSpPr>
        <p:spPr bwMode="auto">
          <a:xfrm>
            <a:off x="349250" y="1360488"/>
            <a:ext cx="8529638" cy="914400"/>
          </a:xfrm>
          <a:prstGeom prst="rect">
            <a:avLst/>
          </a:prstGeom>
          <a:solidFill>
            <a:srgbClr val="FFFF99"/>
          </a:solidFill>
          <a:ln w="9525">
            <a:solidFill>
              <a:srgbClr val="FF0000"/>
            </a:solidFill>
            <a:miter lim="800000"/>
            <a:headEnd/>
            <a:tailEnd/>
          </a:ln>
        </p:spPr>
        <p:txBody>
          <a:bodyPr lIns="0" tIns="0" rIns="0" bIns="0"/>
          <a:lstStyle/>
          <a:p>
            <a:pPr marL="342900" indent="-342900">
              <a:spcBef>
                <a:spcPct val="20000"/>
              </a:spcBef>
              <a:buFont typeface="Verdana" pitchFamily="34" charset="0"/>
              <a:buChar char=" "/>
              <a:defRPr/>
            </a:pPr>
            <a:r>
              <a:rPr lang="en-NZ" sz="2400" b="1" kern="0" dirty="0">
                <a:solidFill>
                  <a:srgbClr val="3333CC"/>
                </a:solidFill>
                <a:effectLst>
                  <a:outerShdw blurRad="38100" dist="38100" dir="2700000" algn="tl">
                    <a:srgbClr val="000000">
                      <a:alpha val="43137"/>
                    </a:srgbClr>
                  </a:outerShdw>
                </a:effectLst>
                <a:latin typeface="+mn-lt"/>
              </a:rPr>
              <a:t>The state, action and transition reward are applied to the Q-Learning update function:</a:t>
            </a:r>
            <a:endParaRPr lang="en-US" sz="2400" b="1" kern="0" dirty="0">
              <a:solidFill>
                <a:srgbClr val="3333CC"/>
              </a:solidFill>
              <a:effectLst>
                <a:outerShdw blurRad="38100" dist="38100" dir="2700000" algn="tl">
                  <a:srgbClr val="000000">
                    <a:alpha val="43137"/>
                  </a:srgbClr>
                </a:outerShdw>
              </a:effectLst>
              <a:latin typeface="+mn-lt"/>
            </a:endParaRPr>
          </a:p>
        </p:txBody>
      </p:sp>
      <p:sp>
        <p:nvSpPr>
          <p:cNvPr id="4" name="Freeform 3"/>
          <p:cNvSpPr/>
          <p:nvPr/>
        </p:nvSpPr>
        <p:spPr bwMode="auto">
          <a:xfrm>
            <a:off x="4040470" y="2881993"/>
            <a:ext cx="1486751" cy="424543"/>
          </a:xfrm>
          <a:custGeom>
            <a:avLst/>
            <a:gdLst>
              <a:gd name="connsiteX0" fmla="*/ 1486751 w 1486751"/>
              <a:gd name="connsiteY0" fmla="*/ 0 h 424543"/>
              <a:gd name="connsiteX1" fmla="*/ 1347959 w 1486751"/>
              <a:gd name="connsiteY1" fmla="*/ 204107 h 424543"/>
              <a:gd name="connsiteX2" fmla="*/ 980566 w 1486751"/>
              <a:gd name="connsiteY2" fmla="*/ 204107 h 424543"/>
              <a:gd name="connsiteX3" fmla="*/ 270273 w 1486751"/>
              <a:gd name="connsiteY3" fmla="*/ 236764 h 424543"/>
              <a:gd name="connsiteX4" fmla="*/ 41673 w 1486751"/>
              <a:gd name="connsiteY4" fmla="*/ 302078 h 424543"/>
              <a:gd name="connsiteX5" fmla="*/ 851 w 1486751"/>
              <a:gd name="connsiteY5" fmla="*/ 424543 h 424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6751" h="424543">
                <a:moveTo>
                  <a:pt x="1486751" y="0"/>
                </a:moveTo>
                <a:cubicBezTo>
                  <a:pt x="1459537" y="85044"/>
                  <a:pt x="1432323" y="170089"/>
                  <a:pt x="1347959" y="204107"/>
                </a:cubicBezTo>
                <a:cubicBezTo>
                  <a:pt x="1263595" y="238125"/>
                  <a:pt x="1160180" y="198664"/>
                  <a:pt x="980566" y="204107"/>
                </a:cubicBezTo>
                <a:cubicBezTo>
                  <a:pt x="800952" y="209550"/>
                  <a:pt x="426755" y="220436"/>
                  <a:pt x="270273" y="236764"/>
                </a:cubicBezTo>
                <a:cubicBezTo>
                  <a:pt x="113791" y="253093"/>
                  <a:pt x="86577" y="270782"/>
                  <a:pt x="41673" y="302078"/>
                </a:cubicBezTo>
                <a:cubicBezTo>
                  <a:pt x="-3231" y="333375"/>
                  <a:pt x="-1190" y="378959"/>
                  <a:pt x="851" y="424543"/>
                </a:cubicBezTo>
              </a:path>
            </a:pathLst>
          </a:cu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20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charRg st="4294967295" end="4294967295"/>
                                            </p:txEl>
                                          </p:spTgt>
                                        </p:tgtEl>
                                        <p:attrNameLst>
                                          <p:attrName>style.visibility</p:attrName>
                                        </p:attrNameLst>
                                      </p:cBhvr>
                                      <p:to>
                                        <p:strVal val="visible"/>
                                      </p:to>
                                    </p:set>
                                    <p:animEffect transition="in" filter="fade">
                                      <p:cBhvr>
                                        <p:cTn id="7" dur="1000"/>
                                        <p:tgtEl>
                                          <p:spTgt spid="3">
                                            <p:txEl>
                                              <p:charRg st="4294967295" end="4294967295"/>
                                            </p:txEl>
                                          </p:spTgt>
                                        </p:tgtEl>
                                      </p:cBhvr>
                                    </p:animEffect>
                                    <p:anim calcmode="lin" valueType="num">
                                      <p:cBhvr>
                                        <p:cTn id="8" dur="1000" fill="hold"/>
                                        <p:tgtEl>
                                          <p:spTgt spid="3">
                                            <p:txEl>
                                              <p:charRg st="4294967295" end="4294967295"/>
                                            </p:txEl>
                                          </p:spTgt>
                                        </p:tgtEl>
                                        <p:attrNameLst>
                                          <p:attrName>ppt_x</p:attrName>
                                        </p:attrNameLst>
                                      </p:cBhvr>
                                      <p:tavLst>
                                        <p:tav tm="0">
                                          <p:val>
                                            <p:strVal val="#ppt_x"/>
                                          </p:val>
                                        </p:tav>
                                        <p:tav tm="100000">
                                          <p:val>
                                            <p:strVal val="#ppt_x"/>
                                          </p:val>
                                        </p:tav>
                                      </p:tavLst>
                                    </p:anim>
                                    <p:anim calcmode="lin" valueType="num">
                                      <p:cBhvr>
                                        <p:cTn id="9" dur="1000" fill="hold"/>
                                        <p:tgtEl>
                                          <p:spTgt spid="3">
                                            <p:txEl>
                                              <p:charRg st="4294967295" end="4294967295"/>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4" name="Slide Number Placeholder 3"/>
          <p:cNvSpPr>
            <a:spLocks noGrp="1"/>
          </p:cNvSpPr>
          <p:nvPr>
            <p:ph type="sldNum" sz="quarter" idx="10"/>
          </p:nvPr>
        </p:nvSpPr>
        <p:spPr/>
        <p:txBody>
          <a:bodyPr/>
          <a:lstStyle/>
          <a:p>
            <a:pPr>
              <a:defRPr/>
            </a:pPr>
            <a:fld id="{F5CAF9E7-C06A-453A-94AC-6B93527C2011}" type="slidenum">
              <a:rPr lang="nl-NL" smtClean="0"/>
              <a:pPr>
                <a:defRPr/>
              </a:pPr>
              <a:t>23</a:t>
            </a:fld>
            <a:endParaRPr lang="nl-NL" dirty="0"/>
          </a:p>
        </p:txBody>
      </p:sp>
      <p:sp>
        <p:nvSpPr>
          <p:cNvPr id="5" name="TextBox 4"/>
          <p:cNvSpPr txBox="1"/>
          <p:nvPr/>
        </p:nvSpPr>
        <p:spPr>
          <a:xfrm>
            <a:off x="4113522" y="1476762"/>
            <a:ext cx="941283" cy="369332"/>
          </a:xfrm>
          <a:prstGeom prst="rect">
            <a:avLst/>
          </a:prstGeom>
          <a:noFill/>
        </p:spPr>
        <p:txBody>
          <a:bodyPr wrap="none" rtlCol="0">
            <a:spAutoFit/>
          </a:bodyPr>
          <a:lstStyle/>
          <a:p>
            <a:r>
              <a:rPr lang="en-NZ" b="1" dirty="0">
                <a:solidFill>
                  <a:srgbClr val="0000FF"/>
                </a:solidFill>
              </a:rPr>
              <a:t>reward</a:t>
            </a:r>
          </a:p>
        </p:txBody>
      </p:sp>
      <p:sp>
        <p:nvSpPr>
          <p:cNvPr id="6" name="Oval 5"/>
          <p:cNvSpPr/>
          <p:nvPr/>
        </p:nvSpPr>
        <p:spPr bwMode="auto">
          <a:xfrm>
            <a:off x="1228111" y="1861483"/>
            <a:ext cx="941195" cy="936104"/>
          </a:xfrm>
          <a:prstGeom prst="ellipse">
            <a:avLst/>
          </a:prstGeom>
          <a:solidFill>
            <a:schemeClr val="bg1"/>
          </a:solidFill>
          <a:ln w="9525" cap="flat" cmpd="sng" algn="ctr">
            <a:noFill/>
            <a:prstDash val="solid"/>
            <a:round/>
            <a:headEnd type="none" w="med" len="med"/>
            <a:tailEnd type="none" w="med" len="med"/>
          </a:ln>
          <a:effectLst>
            <a:glow rad="101600">
              <a:schemeClr val="accent6">
                <a:satMod val="175000"/>
                <a:alpha val="40000"/>
              </a:schemeClr>
            </a:glow>
            <a:outerShdw blurRad="50800" dist="38100" dir="8100000" algn="tr"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NZ" sz="1050" dirty="0" err="1">
                <a:solidFill>
                  <a:srgbClr val="000000"/>
                </a:solidFill>
                <a:cs typeface="Arial" panose="020B0604020202020204" pitchFamily="34" charset="0"/>
              </a:rPr>
              <a:t>Prev</a:t>
            </a:r>
            <a:endParaRPr lang="en-NZ" sz="1400" dirty="0">
              <a:solidFill>
                <a:srgbClr val="000000"/>
              </a:solidFill>
              <a:cs typeface="Arial" panose="020B0604020202020204" pitchFamily="34" charset="0"/>
            </a:endParaRPr>
          </a:p>
          <a:p>
            <a:pPr algn="ctr" eaLnBrk="0" fontAlgn="base" hangingPunct="0">
              <a:spcBef>
                <a:spcPct val="0"/>
              </a:spcBef>
              <a:spcAft>
                <a:spcPct val="0"/>
              </a:spcAft>
            </a:pPr>
            <a:r>
              <a:rPr lang="en-NZ" sz="1600" dirty="0">
                <a:solidFill>
                  <a:srgbClr val="000000"/>
                </a:solidFill>
                <a:cs typeface="Arial" panose="020B0604020202020204" pitchFamily="34" charset="0"/>
              </a:rPr>
              <a:t>State</a:t>
            </a:r>
          </a:p>
        </p:txBody>
      </p:sp>
      <p:sp>
        <p:nvSpPr>
          <p:cNvPr id="7" name="Freeform 6"/>
          <p:cNvSpPr/>
          <p:nvPr/>
        </p:nvSpPr>
        <p:spPr bwMode="auto">
          <a:xfrm rot="298130">
            <a:off x="2128908" y="2095910"/>
            <a:ext cx="2006351" cy="303363"/>
          </a:xfrm>
          <a:custGeom>
            <a:avLst/>
            <a:gdLst>
              <a:gd name="connsiteX0" fmla="*/ 0 w 2148114"/>
              <a:gd name="connsiteY0" fmla="*/ 343148 h 343148"/>
              <a:gd name="connsiteX1" fmla="*/ 1016000 w 2148114"/>
              <a:gd name="connsiteY1" fmla="*/ 9319 h 343148"/>
              <a:gd name="connsiteX2" fmla="*/ 2148114 w 2148114"/>
              <a:gd name="connsiteY2" fmla="*/ 125434 h 343148"/>
            </a:gdLst>
            <a:ahLst/>
            <a:cxnLst>
              <a:cxn ang="0">
                <a:pos x="connsiteX0" y="connsiteY0"/>
              </a:cxn>
              <a:cxn ang="0">
                <a:pos x="connsiteX1" y="connsiteY1"/>
              </a:cxn>
              <a:cxn ang="0">
                <a:pos x="connsiteX2" y="connsiteY2"/>
              </a:cxn>
            </a:cxnLst>
            <a:rect l="l" t="t" r="r" b="b"/>
            <a:pathLst>
              <a:path w="2148114" h="343148">
                <a:moveTo>
                  <a:pt x="0" y="343148"/>
                </a:moveTo>
                <a:cubicBezTo>
                  <a:pt x="328990" y="194376"/>
                  <a:pt x="657981" y="45605"/>
                  <a:pt x="1016000" y="9319"/>
                </a:cubicBezTo>
                <a:cubicBezTo>
                  <a:pt x="1374019" y="-26967"/>
                  <a:pt x="1761066" y="49233"/>
                  <a:pt x="2148114" y="125434"/>
                </a:cubicBezTo>
              </a:path>
            </a:pathLst>
          </a:custGeom>
          <a:noFill/>
          <a:ln w="38100" cap="flat" cmpd="sng" algn="ctr">
            <a:solidFill>
              <a:srgbClr val="FF0000"/>
            </a:solidFill>
            <a:prstDash val="solid"/>
            <a:round/>
            <a:headEnd type="none" w="med" len="med"/>
            <a:tailEnd type="arrow"/>
          </a:ln>
          <a:effectLst>
            <a:outerShdw blurRad="50800" dist="38100" dir="8100000" algn="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2000" b="0" i="0" u="none" strike="noStrike" cap="none" normalizeH="0" baseline="0">
              <a:ln>
                <a:noFill/>
              </a:ln>
              <a:solidFill>
                <a:schemeClr val="tx1"/>
              </a:solidFill>
              <a:effectLst/>
              <a:latin typeface="Times" charset="0"/>
            </a:endParaRPr>
          </a:p>
        </p:txBody>
      </p:sp>
      <p:sp>
        <p:nvSpPr>
          <p:cNvPr id="8" name="TextBox 7"/>
          <p:cNvSpPr txBox="1"/>
          <p:nvPr/>
        </p:nvSpPr>
        <p:spPr>
          <a:xfrm>
            <a:off x="2437021" y="2161997"/>
            <a:ext cx="1390124" cy="369332"/>
          </a:xfrm>
          <a:prstGeom prst="rect">
            <a:avLst/>
          </a:prstGeom>
          <a:noFill/>
        </p:spPr>
        <p:txBody>
          <a:bodyPr wrap="none" rtlCol="0">
            <a:spAutoFit/>
          </a:bodyPr>
          <a:lstStyle/>
          <a:p>
            <a:r>
              <a:rPr lang="en-NZ" b="1" dirty="0" err="1">
                <a:solidFill>
                  <a:srgbClr val="0000FF"/>
                </a:solidFill>
              </a:rPr>
              <a:t>prevAction</a:t>
            </a:r>
            <a:endParaRPr lang="en-NZ" b="1" dirty="0">
              <a:solidFill>
                <a:srgbClr val="0000FF"/>
              </a:solidFill>
            </a:endParaRPr>
          </a:p>
        </p:txBody>
      </p:sp>
      <p:sp>
        <p:nvSpPr>
          <p:cNvPr id="9" name="Freeform 8"/>
          <p:cNvSpPr/>
          <p:nvPr/>
        </p:nvSpPr>
        <p:spPr bwMode="auto">
          <a:xfrm rot="298130">
            <a:off x="5077772" y="1956981"/>
            <a:ext cx="2006351" cy="303363"/>
          </a:xfrm>
          <a:custGeom>
            <a:avLst/>
            <a:gdLst>
              <a:gd name="connsiteX0" fmla="*/ 0 w 2148114"/>
              <a:gd name="connsiteY0" fmla="*/ 343148 h 343148"/>
              <a:gd name="connsiteX1" fmla="*/ 1016000 w 2148114"/>
              <a:gd name="connsiteY1" fmla="*/ 9319 h 343148"/>
              <a:gd name="connsiteX2" fmla="*/ 2148114 w 2148114"/>
              <a:gd name="connsiteY2" fmla="*/ 125434 h 343148"/>
            </a:gdLst>
            <a:ahLst/>
            <a:cxnLst>
              <a:cxn ang="0">
                <a:pos x="connsiteX0" y="connsiteY0"/>
              </a:cxn>
              <a:cxn ang="0">
                <a:pos x="connsiteX1" y="connsiteY1"/>
              </a:cxn>
              <a:cxn ang="0">
                <a:pos x="connsiteX2" y="connsiteY2"/>
              </a:cxn>
            </a:cxnLst>
            <a:rect l="l" t="t" r="r" b="b"/>
            <a:pathLst>
              <a:path w="2148114" h="343148">
                <a:moveTo>
                  <a:pt x="0" y="343148"/>
                </a:moveTo>
                <a:cubicBezTo>
                  <a:pt x="328990" y="194376"/>
                  <a:pt x="657981" y="45605"/>
                  <a:pt x="1016000" y="9319"/>
                </a:cubicBezTo>
                <a:cubicBezTo>
                  <a:pt x="1374019" y="-26967"/>
                  <a:pt x="1761066" y="49233"/>
                  <a:pt x="2148114" y="125434"/>
                </a:cubicBezTo>
              </a:path>
            </a:pathLst>
          </a:custGeom>
          <a:noFill/>
          <a:ln w="38100" cap="flat" cmpd="sng" algn="ctr">
            <a:solidFill>
              <a:srgbClr val="FF0000"/>
            </a:solidFill>
            <a:prstDash val="solid"/>
            <a:round/>
            <a:headEnd type="none" w="med" len="med"/>
            <a:tailEnd type="arrow"/>
          </a:ln>
          <a:effectLst>
            <a:outerShdw blurRad="50800" dist="38100" dir="8100000" algn="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2000" b="0" i="0" u="none" strike="noStrike" cap="none" normalizeH="0" baseline="0">
              <a:ln>
                <a:noFill/>
              </a:ln>
              <a:solidFill>
                <a:schemeClr val="tx1"/>
              </a:solidFill>
              <a:effectLst/>
              <a:latin typeface="Times" charset="0"/>
            </a:endParaRPr>
          </a:p>
        </p:txBody>
      </p:sp>
      <p:sp>
        <p:nvSpPr>
          <p:cNvPr id="10" name="TextBox 9"/>
          <p:cNvSpPr txBox="1"/>
          <p:nvPr/>
        </p:nvSpPr>
        <p:spPr>
          <a:xfrm>
            <a:off x="5423353" y="1422031"/>
            <a:ext cx="910827" cy="400110"/>
          </a:xfrm>
          <a:prstGeom prst="rect">
            <a:avLst/>
          </a:prstGeom>
          <a:noFill/>
        </p:spPr>
        <p:txBody>
          <a:bodyPr wrap="none" rtlCol="0">
            <a:spAutoFit/>
          </a:bodyPr>
          <a:lstStyle/>
          <a:p>
            <a:r>
              <a:rPr lang="en-NZ" b="1" dirty="0">
                <a:solidFill>
                  <a:srgbClr val="0000FF"/>
                </a:solidFill>
              </a:rPr>
              <a:t>Action</a:t>
            </a:r>
          </a:p>
        </p:txBody>
      </p:sp>
      <p:sp>
        <p:nvSpPr>
          <p:cNvPr id="11" name="Oval 10"/>
          <p:cNvSpPr/>
          <p:nvPr/>
        </p:nvSpPr>
        <p:spPr bwMode="auto">
          <a:xfrm>
            <a:off x="7093491" y="1861483"/>
            <a:ext cx="423664" cy="440432"/>
          </a:xfrm>
          <a:prstGeom prst="ellipse">
            <a:avLst/>
          </a:prstGeom>
          <a:solidFill>
            <a:schemeClr val="bg1"/>
          </a:solidFill>
          <a:ln w="9525" cap="flat" cmpd="sng" algn="ctr">
            <a:noFill/>
            <a:prstDash val="solid"/>
            <a:round/>
            <a:headEnd type="none" w="med" len="med"/>
            <a:tailEnd type="none" w="med" len="med"/>
          </a:ln>
          <a:effectLst>
            <a:glow rad="101600">
              <a:schemeClr val="accent6">
                <a:satMod val="175000"/>
                <a:alpha val="40000"/>
              </a:schemeClr>
            </a:glow>
            <a:outerShdw blurRad="50800" dist="38100" dir="8100000" algn="tr"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NZ" sz="2000" dirty="0">
                <a:solidFill>
                  <a:srgbClr val="000000"/>
                </a:solidFill>
                <a:cs typeface="Arial" panose="020B0604020202020204" pitchFamily="34" charset="0"/>
              </a:rPr>
              <a:t>S</a:t>
            </a:r>
          </a:p>
        </p:txBody>
      </p:sp>
      <p:sp>
        <p:nvSpPr>
          <p:cNvPr id="12" name="TextBox 11"/>
          <p:cNvSpPr txBox="1"/>
          <p:nvPr/>
        </p:nvSpPr>
        <p:spPr>
          <a:xfrm>
            <a:off x="5423353" y="1659541"/>
            <a:ext cx="1779654" cy="338554"/>
          </a:xfrm>
          <a:prstGeom prst="rect">
            <a:avLst/>
          </a:prstGeom>
          <a:noFill/>
        </p:spPr>
        <p:txBody>
          <a:bodyPr wrap="none" rtlCol="0">
            <a:spAutoFit/>
          </a:bodyPr>
          <a:lstStyle/>
          <a:p>
            <a:r>
              <a:rPr lang="en-NZ" sz="1600" b="1" dirty="0">
                <a:solidFill>
                  <a:srgbClr val="0000FF"/>
                </a:solidFill>
              </a:rPr>
              <a:t>Q</a:t>
            </a:r>
            <a:r>
              <a:rPr lang="en-NZ" sz="1200" b="1" dirty="0">
                <a:solidFill>
                  <a:srgbClr val="0000FF"/>
                </a:solidFill>
              </a:rPr>
              <a:t>(</a:t>
            </a:r>
            <a:r>
              <a:rPr lang="en-NZ" sz="1200" b="1" dirty="0" err="1">
                <a:solidFill>
                  <a:srgbClr val="0000FF"/>
                </a:solidFill>
              </a:rPr>
              <a:t>currentState</a:t>
            </a:r>
            <a:r>
              <a:rPr lang="en-NZ" sz="1200" b="1" dirty="0">
                <a:solidFill>
                  <a:srgbClr val="0000FF"/>
                </a:solidFill>
              </a:rPr>
              <a:t>, Action)</a:t>
            </a:r>
          </a:p>
        </p:txBody>
      </p:sp>
      <p:sp>
        <p:nvSpPr>
          <p:cNvPr id="17" name="Oval 16"/>
          <p:cNvSpPr/>
          <p:nvPr/>
        </p:nvSpPr>
        <p:spPr bwMode="auto">
          <a:xfrm>
            <a:off x="4127209" y="1861483"/>
            <a:ext cx="941195" cy="936104"/>
          </a:xfrm>
          <a:prstGeom prst="ellipse">
            <a:avLst/>
          </a:prstGeom>
          <a:gradFill>
            <a:gsLst>
              <a:gs pos="0">
                <a:srgbClr val="FFC000"/>
              </a:gs>
              <a:gs pos="50000">
                <a:srgbClr val="CCFFFF"/>
              </a:gs>
              <a:gs pos="100000">
                <a:schemeClr val="accent1">
                  <a:shade val="100000"/>
                  <a:satMod val="115000"/>
                </a:schemeClr>
              </a:gs>
            </a:gsLst>
            <a:lin ang="5400000" scaled="0"/>
          </a:gradFill>
          <a:ln w="9525" cap="flat" cmpd="sng" algn="ctr">
            <a:noFill/>
            <a:prstDash val="solid"/>
            <a:round/>
            <a:headEnd type="none" w="med" len="med"/>
            <a:tailEnd type="none" w="med" len="med"/>
          </a:ln>
          <a:effectLst>
            <a:glow rad="101600">
              <a:schemeClr val="accent6">
                <a:satMod val="175000"/>
                <a:alpha val="40000"/>
              </a:schemeClr>
            </a:glow>
            <a:outerShdw blurRad="50800" dist="38100" dir="8100000" algn="tr"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NZ" sz="1100" dirty="0">
                <a:solidFill>
                  <a:srgbClr val="000000"/>
                </a:solidFill>
                <a:cs typeface="Arial" panose="020B0604020202020204" pitchFamily="34" charset="0"/>
              </a:rPr>
              <a:t>current</a:t>
            </a:r>
            <a:endParaRPr lang="en-NZ" sz="1600" dirty="0">
              <a:solidFill>
                <a:srgbClr val="000000"/>
              </a:solidFill>
              <a:cs typeface="Arial" panose="020B0604020202020204" pitchFamily="34" charset="0"/>
            </a:endParaRPr>
          </a:p>
          <a:p>
            <a:pPr algn="ctr" eaLnBrk="0" fontAlgn="base" hangingPunct="0">
              <a:spcBef>
                <a:spcPct val="0"/>
              </a:spcBef>
              <a:spcAft>
                <a:spcPct val="0"/>
              </a:spcAft>
            </a:pPr>
            <a:r>
              <a:rPr lang="en-NZ" sz="1600" dirty="0">
                <a:solidFill>
                  <a:srgbClr val="000000"/>
                </a:solidFill>
                <a:cs typeface="Arial" panose="020B0604020202020204" pitchFamily="34" charset="0"/>
              </a:rPr>
              <a:t>State</a:t>
            </a:r>
          </a:p>
        </p:txBody>
      </p:sp>
      <p:sp>
        <p:nvSpPr>
          <p:cNvPr id="22" name="TextBox 21"/>
          <p:cNvSpPr txBox="1"/>
          <p:nvPr/>
        </p:nvSpPr>
        <p:spPr>
          <a:xfrm>
            <a:off x="2489793" y="2558190"/>
            <a:ext cx="2036135" cy="338554"/>
          </a:xfrm>
          <a:prstGeom prst="rect">
            <a:avLst/>
          </a:prstGeom>
          <a:noFill/>
        </p:spPr>
        <p:txBody>
          <a:bodyPr wrap="none" rtlCol="0">
            <a:spAutoFit/>
          </a:bodyPr>
          <a:lstStyle/>
          <a:p>
            <a:r>
              <a:rPr lang="en-NZ" sz="1600" b="1" dirty="0">
                <a:solidFill>
                  <a:srgbClr val="0000FF"/>
                </a:solidFill>
              </a:rPr>
              <a:t>Q</a:t>
            </a:r>
            <a:r>
              <a:rPr lang="en-NZ" sz="1200" b="1" dirty="0">
                <a:solidFill>
                  <a:srgbClr val="0000FF"/>
                </a:solidFill>
              </a:rPr>
              <a:t>(</a:t>
            </a:r>
            <a:r>
              <a:rPr lang="en-NZ" sz="1200" b="1" dirty="0" err="1">
                <a:solidFill>
                  <a:srgbClr val="0000FF"/>
                </a:solidFill>
              </a:rPr>
              <a:t>prevState</a:t>
            </a:r>
            <a:r>
              <a:rPr lang="en-NZ" sz="1200" b="1" dirty="0">
                <a:solidFill>
                  <a:srgbClr val="0000FF"/>
                </a:solidFill>
              </a:rPr>
              <a:t>, </a:t>
            </a:r>
            <a:r>
              <a:rPr lang="en-NZ" sz="1200" b="1" dirty="0" err="1">
                <a:solidFill>
                  <a:srgbClr val="0000FF"/>
                </a:solidFill>
              </a:rPr>
              <a:t>prevAction</a:t>
            </a:r>
            <a:r>
              <a:rPr lang="en-NZ" sz="1200" b="1" dirty="0">
                <a:solidFill>
                  <a:srgbClr val="0000FF"/>
                </a:solidFill>
              </a:rPr>
              <a:t>)</a:t>
            </a:r>
          </a:p>
        </p:txBody>
      </p:sp>
      <p:sp>
        <p:nvSpPr>
          <p:cNvPr id="23" name="Content Placeholder 2"/>
          <p:cNvSpPr>
            <a:spLocks noGrp="1"/>
          </p:cNvSpPr>
          <p:nvPr>
            <p:ph idx="1"/>
          </p:nvPr>
        </p:nvSpPr>
        <p:spPr>
          <a:xfrm>
            <a:off x="207587" y="3891423"/>
            <a:ext cx="8636681" cy="843867"/>
          </a:xfrm>
          <a:solidFill>
            <a:schemeClr val="bg1">
              <a:lumMod val="85000"/>
            </a:schemeClr>
          </a:solidFill>
          <a:ln>
            <a:solidFill>
              <a:srgbClr val="FF0000"/>
            </a:solidFill>
          </a:ln>
          <a:effectLst>
            <a:outerShdw blurRad="50800" dist="38100" dir="8100000" algn="tr" rotWithShape="0">
              <a:prstClr val="black">
                <a:alpha val="40000"/>
              </a:prstClr>
            </a:outerShdw>
          </a:effectLst>
        </p:spPr>
        <p:txBody>
          <a:bodyPr/>
          <a:lstStyle/>
          <a:p>
            <a:pPr>
              <a:defRPr/>
            </a:pPr>
            <a:r>
              <a:rPr lang="en-NZ" sz="2400" dirty="0">
                <a:solidFill>
                  <a:schemeClr val="tx1"/>
                </a:solidFill>
              </a:rPr>
              <a:t>Once the Q-value has been updated, the agent transitions to the new state, and the process begins again.</a:t>
            </a:r>
            <a:endParaRPr lang="en-US" sz="2400" dirty="0">
              <a:solidFill>
                <a:schemeClr val="tx1"/>
              </a:solidFill>
            </a:endParaRPr>
          </a:p>
        </p:txBody>
      </p:sp>
      <p:sp>
        <p:nvSpPr>
          <p:cNvPr id="24" name="Content Placeholder 2"/>
          <p:cNvSpPr txBox="1">
            <a:spLocks/>
          </p:cNvSpPr>
          <p:nvPr/>
        </p:nvSpPr>
        <p:spPr bwMode="auto">
          <a:xfrm>
            <a:off x="207587" y="4884975"/>
            <a:ext cx="8636681" cy="1515825"/>
          </a:xfrm>
          <a:prstGeom prst="rect">
            <a:avLst/>
          </a:prstGeom>
          <a:solidFill>
            <a:schemeClr val="bg1">
              <a:lumMod val="85000"/>
            </a:schemeClr>
          </a:solidFill>
          <a:ln>
            <a:solidFill>
              <a:srgbClr val="FF0000"/>
            </a:solidFill>
          </a:ln>
          <a:effectLst>
            <a:outerShdw blurRad="50800" dist="38100" dir="8100000" algn="tr" rotWithShape="0">
              <a:prstClr val="black">
                <a:alpha val="40000"/>
              </a:prstClr>
            </a:outerShdw>
          </a:effectLst>
          <a:extLst/>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Font typeface="Verdana" pitchFamily="34" charset="0"/>
              <a:buChar char=" "/>
              <a:defRPr sz="4000">
                <a:solidFill>
                  <a:srgbClr val="3333CC"/>
                </a:solidFill>
                <a:latin typeface="+mn-lt"/>
                <a:ea typeface="+mn-ea"/>
                <a:cs typeface="+mn-cs"/>
              </a:defRPr>
            </a:lvl1pPr>
            <a:lvl2pPr marL="742950" indent="-285750" algn="l" rtl="0" eaLnBrk="0" fontAlgn="base" hangingPunct="0">
              <a:spcBef>
                <a:spcPct val="20000"/>
              </a:spcBef>
              <a:spcAft>
                <a:spcPct val="0"/>
              </a:spcAft>
              <a:buChar char="–"/>
              <a:defRPr sz="3000">
                <a:solidFill>
                  <a:schemeClr val="tx1"/>
                </a:solidFill>
                <a:latin typeface="Verdana" pitchFamily="34" charset="0"/>
              </a:defRPr>
            </a:lvl2pPr>
            <a:lvl3pPr marL="1143000" indent="-228600" algn="l" rtl="0" eaLnBrk="0" fontAlgn="base" hangingPunct="0">
              <a:spcBef>
                <a:spcPct val="20000"/>
              </a:spcBef>
              <a:spcAft>
                <a:spcPct val="0"/>
              </a:spcAft>
              <a:buChar char="–"/>
              <a:defRPr sz="2400">
                <a:solidFill>
                  <a:schemeClr val="tx1"/>
                </a:solidFill>
                <a:latin typeface="Verdana" pitchFamily="34" charset="0"/>
              </a:defRPr>
            </a:lvl3pPr>
            <a:lvl4pPr marL="1600200" indent="-228600" algn="l" rtl="0" eaLnBrk="0" fontAlgn="base" hangingPunct="0">
              <a:spcBef>
                <a:spcPct val="20000"/>
              </a:spcBef>
              <a:spcAft>
                <a:spcPct val="0"/>
              </a:spcAft>
              <a:buChar char="–"/>
              <a:defRPr sz="2000">
                <a:solidFill>
                  <a:schemeClr val="tx1"/>
                </a:solidFill>
                <a:latin typeface="Verdana" pitchFamily="34" charset="0"/>
              </a:defRPr>
            </a:lvl4pPr>
            <a:lvl5pPr marL="2057400" indent="-228600" algn="l" rtl="0" eaLnBrk="0" fontAlgn="base" hangingPunct="0">
              <a:spcBef>
                <a:spcPct val="20000"/>
              </a:spcBef>
              <a:spcAft>
                <a:spcPct val="0"/>
              </a:spcAft>
              <a:buChar char="»"/>
              <a:defRPr sz="2000">
                <a:solidFill>
                  <a:schemeClr val="tx1"/>
                </a:solidFill>
                <a:latin typeface="Verdana" pitchFamily="34" charset="0"/>
              </a:defRPr>
            </a:lvl5pPr>
            <a:lvl6pPr marL="2514600" indent="-228600" algn="l" rtl="0" fontAlgn="base">
              <a:spcBef>
                <a:spcPct val="20000"/>
              </a:spcBef>
              <a:spcAft>
                <a:spcPct val="0"/>
              </a:spcAft>
              <a:buChar char="»"/>
              <a:defRPr sz="2000">
                <a:solidFill>
                  <a:schemeClr val="tx1"/>
                </a:solidFill>
                <a:latin typeface="Verdana" pitchFamily="34" charset="0"/>
              </a:defRPr>
            </a:lvl6pPr>
            <a:lvl7pPr marL="2971800" indent="-228600" algn="l" rtl="0" fontAlgn="base">
              <a:spcBef>
                <a:spcPct val="20000"/>
              </a:spcBef>
              <a:spcAft>
                <a:spcPct val="0"/>
              </a:spcAft>
              <a:buChar char="»"/>
              <a:defRPr sz="2000">
                <a:solidFill>
                  <a:schemeClr val="tx1"/>
                </a:solidFill>
                <a:latin typeface="Verdana" pitchFamily="34" charset="0"/>
              </a:defRPr>
            </a:lvl7pPr>
            <a:lvl8pPr marL="3429000" indent="-228600" algn="l" rtl="0" fontAlgn="base">
              <a:spcBef>
                <a:spcPct val="20000"/>
              </a:spcBef>
              <a:spcAft>
                <a:spcPct val="0"/>
              </a:spcAft>
              <a:buChar char="»"/>
              <a:defRPr sz="2000">
                <a:solidFill>
                  <a:schemeClr val="tx1"/>
                </a:solidFill>
                <a:latin typeface="Verdana" pitchFamily="34" charset="0"/>
              </a:defRPr>
            </a:lvl8pPr>
            <a:lvl9pPr marL="3886200" indent="-228600" algn="l" rtl="0" fontAlgn="base">
              <a:spcBef>
                <a:spcPct val="20000"/>
              </a:spcBef>
              <a:spcAft>
                <a:spcPct val="0"/>
              </a:spcAft>
              <a:buChar char="»"/>
              <a:defRPr sz="2000">
                <a:solidFill>
                  <a:schemeClr val="tx1"/>
                </a:solidFill>
                <a:latin typeface="Verdana" pitchFamily="34" charset="0"/>
              </a:defRPr>
            </a:lvl9pPr>
          </a:lstStyle>
          <a:p>
            <a:pPr>
              <a:defRPr/>
            </a:pPr>
            <a:r>
              <a:rPr lang="en-NZ" sz="2400" kern="0" dirty="0">
                <a:solidFill>
                  <a:schemeClr val="tx1"/>
                </a:solidFill>
              </a:rPr>
              <a:t>If this process repeats an infinite number of times, an optimal policy to maximise the reward will result.  Even if we don’t have that kind of time, running for a finite number of steps can also yield good results.</a:t>
            </a:r>
            <a:endParaRPr lang="en-US" sz="2400" kern="0" dirty="0">
              <a:solidFill>
                <a:schemeClr val="tx1"/>
              </a:solidFill>
            </a:endParaRPr>
          </a:p>
        </p:txBody>
      </p:sp>
    </p:spTree>
    <p:extLst>
      <p:ext uri="{BB962C8B-B14F-4D97-AF65-F5344CB8AC3E}">
        <p14:creationId xmlns:p14="http://schemas.microsoft.com/office/powerpoint/2010/main" val="252976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p:bldP spid="11" grpId="0" animBg="1"/>
      <p:bldP spid="12" grpId="0"/>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Diagonal Corner Rectangle 1"/>
          <p:cNvSpPr/>
          <p:nvPr/>
        </p:nvSpPr>
        <p:spPr>
          <a:xfrm>
            <a:off x="1621295" y="2247900"/>
            <a:ext cx="5960605" cy="1877785"/>
          </a:xfrm>
          <a:prstGeom prst="snip2DiagRect">
            <a:avLst/>
          </a:prstGeom>
          <a:gradFill flip="none" rotWithShape="1">
            <a:gsLst>
              <a:gs pos="0">
                <a:srgbClr val="001E00"/>
              </a:gs>
              <a:gs pos="50000">
                <a:srgbClr val="19C602"/>
              </a:gs>
              <a:gs pos="100000">
                <a:srgbClr val="CCFFFF"/>
              </a:gs>
            </a:gsLst>
            <a:lin ang="0" scaled="1"/>
            <a:tileRect/>
          </a:gradFill>
          <a:ln w="57150">
            <a:solidFill>
              <a:srgbClr val="000000"/>
            </a:solidFill>
          </a:ln>
          <a:effectLst>
            <a:glow rad="63500">
              <a:srgbClr val="FFC000">
                <a:alpha val="40000"/>
              </a:srgbClr>
            </a:glow>
            <a:outerShdw blurRad="50800" dist="38100" dir="5400000" algn="t" rotWithShape="0">
              <a:prstClr val="black">
                <a:alpha val="40000"/>
              </a:prstClr>
            </a:outerShdw>
          </a:effectLst>
          <a:scene3d>
            <a:camera prst="orthographicFront"/>
            <a:lightRig rig="threePt" dir="t"/>
          </a:scene3d>
          <a:sp3d extrusionH="38100">
            <a:bevelT w="101600" prst="riblet"/>
          </a:sp3d>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buFont typeface="Times New Roman" pitchFamily="16" charset="0"/>
              <a:buNone/>
              <a:defRPr/>
            </a:pPr>
            <a:r>
              <a:rPr lang="en-US" sz="4800" b="1" dirty="0">
                <a:ln w="18415" cmpd="sng">
                  <a:solidFill>
                    <a:srgbClr val="FFFFFF"/>
                  </a:solidFill>
                  <a:prstDash val="solid"/>
                </a:ln>
                <a:solidFill>
                  <a:srgbClr val="0000FF"/>
                </a:solidFill>
                <a:effectLst>
                  <a:outerShdw blurRad="63500" dir="3600000" algn="tl" rotWithShape="0">
                    <a:srgbClr val="000000">
                      <a:alpha val="70000"/>
                    </a:srgbClr>
                  </a:outerShdw>
                </a:effectLst>
              </a:rPr>
              <a:t>Action Selection Schemes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NZ" dirty="0"/>
              <a:t>Action Selection Policies</a:t>
            </a:r>
            <a:endParaRPr lang="en-US" dirty="0"/>
          </a:p>
        </p:txBody>
      </p:sp>
      <p:sp>
        <p:nvSpPr>
          <p:cNvPr id="3" name="Content Placeholder 2"/>
          <p:cNvSpPr>
            <a:spLocks noGrp="1"/>
          </p:cNvSpPr>
          <p:nvPr>
            <p:ph idx="1"/>
          </p:nvPr>
        </p:nvSpPr>
        <p:spPr>
          <a:xfrm>
            <a:off x="194167" y="3404506"/>
            <a:ext cx="8726488" cy="2784023"/>
          </a:xfrm>
          <a:solidFill>
            <a:schemeClr val="bg1"/>
          </a:solidFill>
          <a:ln>
            <a:solidFill>
              <a:srgbClr val="FF0000"/>
            </a:solidFill>
          </a:ln>
        </p:spPr>
        <p:txBody>
          <a:bodyPr/>
          <a:lstStyle/>
          <a:p>
            <a:pPr>
              <a:buFont typeface="Arial" pitchFamily="34" charset="0"/>
              <a:buChar char="•"/>
              <a:defRPr/>
            </a:pPr>
            <a:r>
              <a:rPr lang="en-NZ" sz="2400" dirty="0">
                <a:solidFill>
                  <a:schemeClr val="tx1"/>
                </a:solidFill>
              </a:rPr>
              <a:t>An action is selected probabilistically given the Q-values associated with each action.</a:t>
            </a:r>
          </a:p>
          <a:p>
            <a:pPr>
              <a:buFont typeface="Arial" pitchFamily="34" charset="0"/>
              <a:buChar char="•"/>
              <a:defRPr/>
            </a:pPr>
            <a:r>
              <a:rPr lang="en-NZ" sz="2400" dirty="0">
                <a:solidFill>
                  <a:schemeClr val="tx1"/>
                </a:solidFill>
              </a:rPr>
              <a:t>The </a:t>
            </a:r>
            <a:r>
              <a:rPr lang="en-NZ" sz="2400" b="1" dirty="0">
                <a:solidFill>
                  <a:schemeClr val="tx1"/>
                </a:solidFill>
              </a:rPr>
              <a:t>higher</a:t>
            </a:r>
            <a:r>
              <a:rPr lang="en-NZ" sz="2400" dirty="0">
                <a:solidFill>
                  <a:schemeClr val="tx1"/>
                </a:solidFill>
              </a:rPr>
              <a:t> the </a:t>
            </a:r>
            <a:r>
              <a:rPr lang="en-NZ" sz="2400" b="1" dirty="0">
                <a:solidFill>
                  <a:srgbClr val="FF0000"/>
                </a:solidFill>
                <a:effectLst>
                  <a:outerShdw blurRad="38100" dist="38100" dir="2700000" algn="tl">
                    <a:srgbClr val="000000">
                      <a:alpha val="43137"/>
                    </a:srgbClr>
                  </a:outerShdw>
                </a:effectLst>
              </a:rPr>
              <a:t>Q-value</a:t>
            </a:r>
            <a:r>
              <a:rPr lang="en-NZ" sz="2400" dirty="0">
                <a:solidFill>
                  <a:schemeClr val="tx1"/>
                </a:solidFill>
              </a:rPr>
              <a:t>, the </a:t>
            </a:r>
            <a:r>
              <a:rPr lang="en-NZ" sz="2400" b="1" dirty="0">
                <a:solidFill>
                  <a:schemeClr val="tx1"/>
                </a:solidFill>
              </a:rPr>
              <a:t>higher</a:t>
            </a:r>
            <a:r>
              <a:rPr lang="en-NZ" sz="2400" dirty="0">
                <a:solidFill>
                  <a:schemeClr val="tx1"/>
                </a:solidFill>
              </a:rPr>
              <a:t> the </a:t>
            </a:r>
            <a:r>
              <a:rPr lang="en-NZ" sz="2400" b="1" dirty="0">
                <a:solidFill>
                  <a:srgbClr val="0000FF"/>
                </a:solidFill>
              </a:rPr>
              <a:t>probability</a:t>
            </a:r>
            <a:r>
              <a:rPr lang="en-NZ" sz="2400" dirty="0">
                <a:solidFill>
                  <a:schemeClr val="tx1"/>
                </a:solidFill>
              </a:rPr>
              <a:t> that it will be selected.</a:t>
            </a:r>
          </a:p>
          <a:p>
            <a:pPr>
              <a:buFont typeface="Arial" pitchFamily="34" charset="0"/>
              <a:buChar char="•"/>
              <a:defRPr/>
            </a:pPr>
            <a:r>
              <a:rPr lang="en-NZ" sz="2400" dirty="0">
                <a:solidFill>
                  <a:schemeClr val="tx1"/>
                </a:solidFill>
              </a:rPr>
              <a:t>This scheme allows the agent to </a:t>
            </a:r>
            <a:r>
              <a:rPr lang="en-NZ" sz="2400" b="1" dirty="0">
                <a:solidFill>
                  <a:srgbClr val="0000FF"/>
                </a:solidFill>
                <a:effectLst>
                  <a:outerShdw blurRad="38100" dist="38100" dir="2700000" algn="tl">
                    <a:srgbClr val="000000">
                      <a:alpha val="43137"/>
                    </a:srgbClr>
                  </a:outerShdw>
                </a:effectLst>
              </a:rPr>
              <a:t>explore</a:t>
            </a:r>
            <a:r>
              <a:rPr lang="en-NZ" sz="2400" dirty="0">
                <a:solidFill>
                  <a:schemeClr val="tx1"/>
                </a:solidFill>
                <a:effectLst>
                  <a:outerShdw blurRad="38100" dist="38100" dir="2700000" algn="tl">
                    <a:srgbClr val="000000">
                      <a:alpha val="43137"/>
                    </a:srgbClr>
                  </a:outerShdw>
                </a:effectLst>
              </a:rPr>
              <a:t> </a:t>
            </a:r>
            <a:r>
              <a:rPr lang="en-NZ" sz="2400" dirty="0">
                <a:solidFill>
                  <a:schemeClr val="tx1"/>
                </a:solidFill>
              </a:rPr>
              <a:t>(with an element of randomness) </a:t>
            </a:r>
            <a:r>
              <a:rPr lang="en-NZ" sz="2400" b="1" dirty="0">
                <a:solidFill>
                  <a:schemeClr val="tx1"/>
                </a:solidFill>
              </a:rPr>
              <a:t>the environment </a:t>
            </a:r>
            <a:r>
              <a:rPr lang="en-NZ" sz="2400" dirty="0">
                <a:solidFill>
                  <a:schemeClr val="tx1"/>
                </a:solidFill>
              </a:rPr>
              <a:t>and </a:t>
            </a:r>
            <a:r>
              <a:rPr lang="en-NZ" sz="2400" b="1" dirty="0">
                <a:solidFill>
                  <a:srgbClr val="0000FF"/>
                </a:solidFill>
                <a:effectLst>
                  <a:outerShdw blurRad="38100" dist="38100" dir="2700000" algn="tl">
                    <a:srgbClr val="000000">
                      <a:alpha val="43137"/>
                    </a:srgbClr>
                  </a:outerShdw>
                </a:effectLst>
              </a:rPr>
              <a:t>experiment</a:t>
            </a:r>
            <a:r>
              <a:rPr lang="en-NZ" sz="2400" dirty="0">
                <a:solidFill>
                  <a:schemeClr val="tx1"/>
                </a:solidFill>
                <a:effectLst>
                  <a:outerShdw blurRad="38100" dist="38100" dir="2700000" algn="tl">
                    <a:srgbClr val="000000">
                      <a:alpha val="43137"/>
                    </a:srgbClr>
                  </a:outerShdw>
                </a:effectLst>
              </a:rPr>
              <a:t> </a:t>
            </a:r>
            <a:r>
              <a:rPr lang="en-NZ" sz="2400" b="1" dirty="0">
                <a:solidFill>
                  <a:schemeClr val="tx1"/>
                </a:solidFill>
              </a:rPr>
              <a:t>with possible actions</a:t>
            </a:r>
            <a:endParaRPr lang="en-US" sz="1400" b="1" dirty="0">
              <a:solidFill>
                <a:schemeClr val="tx1"/>
              </a:solidFill>
            </a:endParaRPr>
          </a:p>
        </p:txBody>
      </p:sp>
      <p:sp>
        <p:nvSpPr>
          <p:cNvPr id="2048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E3C0F25C-A2FE-4728-90EC-938B4A1BF811}" type="slidenum">
              <a:rPr lang="nl-NL" altLang="en-US" sz="1000" smtClean="0">
                <a:solidFill>
                  <a:schemeClr val="bg2"/>
                </a:solidFill>
                <a:latin typeface="Verdana" pitchFamily="34" charset="0"/>
              </a:rPr>
              <a:pPr/>
              <a:t>25</a:t>
            </a:fld>
            <a:endParaRPr lang="nl-NL" altLang="en-US" sz="1000">
              <a:solidFill>
                <a:schemeClr val="bg2"/>
              </a:solidFill>
              <a:latin typeface="Verdana" pitchFamily="34" charset="0"/>
            </a:endParaRPr>
          </a:p>
        </p:txBody>
      </p:sp>
      <p:sp>
        <p:nvSpPr>
          <p:cNvPr id="7" name="Content Placeholder 2"/>
          <p:cNvSpPr txBox="1">
            <a:spLocks/>
          </p:cNvSpPr>
          <p:nvPr/>
        </p:nvSpPr>
        <p:spPr bwMode="auto">
          <a:xfrm>
            <a:off x="107007" y="1274084"/>
            <a:ext cx="8900809" cy="533400"/>
          </a:xfrm>
          <a:prstGeom prst="rect">
            <a:avLst/>
          </a:prstGeom>
          <a:solidFill>
            <a:srgbClr val="FFFF99"/>
          </a:solidFill>
          <a:ln w="9525">
            <a:solidFill>
              <a:srgbClr val="FF0000"/>
            </a:solidFill>
            <a:miter lim="800000"/>
            <a:headEnd/>
            <a:tailEnd/>
          </a:ln>
        </p:spPr>
        <p:txBody>
          <a:bodyPr lIns="0" tIns="0" rIns="0" bIns="0"/>
          <a:lstStyle/>
          <a:p>
            <a:pPr marL="342900" indent="-342900">
              <a:spcBef>
                <a:spcPct val="20000"/>
              </a:spcBef>
              <a:buFont typeface="Verdana" pitchFamily="34" charset="0"/>
              <a:buChar char=" "/>
              <a:defRPr/>
            </a:pPr>
            <a:r>
              <a:rPr lang="en-NZ" sz="3200" b="1" kern="0" dirty="0">
                <a:solidFill>
                  <a:srgbClr val="3333CC"/>
                </a:solidFill>
                <a:effectLst>
                  <a:outerShdw blurRad="38100" dist="38100" dir="2700000" algn="tl">
                    <a:srgbClr val="000000">
                      <a:alpha val="43137"/>
                    </a:srgbClr>
                  </a:outerShdw>
                </a:effectLst>
                <a:latin typeface="+mn-lt"/>
              </a:rPr>
              <a:t>P Greedy (Probabilistic Greedy or e-greedy)</a:t>
            </a:r>
            <a:endParaRPr lang="en-US" sz="3200" b="1" kern="0" dirty="0">
              <a:solidFill>
                <a:srgbClr val="3333CC"/>
              </a:solidFill>
              <a:effectLst>
                <a:outerShdw blurRad="38100" dist="38100" dir="2700000" algn="tl">
                  <a:srgbClr val="000000">
                    <a:alpha val="43137"/>
                  </a:srgbClr>
                </a:outerShdw>
              </a:effectLst>
              <a:latin typeface="+mn-lt"/>
            </a:endParaRPr>
          </a:p>
        </p:txBody>
      </p:sp>
      <p:sp>
        <p:nvSpPr>
          <p:cNvPr id="6" name="Content Placeholder 2"/>
          <p:cNvSpPr txBox="1">
            <a:spLocks/>
          </p:cNvSpPr>
          <p:nvPr/>
        </p:nvSpPr>
        <p:spPr bwMode="auto">
          <a:xfrm>
            <a:off x="213404" y="1864632"/>
            <a:ext cx="8636681" cy="1401082"/>
          </a:xfrm>
          <a:prstGeom prst="rect">
            <a:avLst/>
          </a:prstGeom>
          <a:solidFill>
            <a:schemeClr val="bg1">
              <a:lumMod val="85000"/>
            </a:schemeClr>
          </a:solidFill>
          <a:ln>
            <a:solidFill>
              <a:srgbClr val="FF0000"/>
            </a:solidFill>
          </a:ln>
          <a:extLst/>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Font typeface="Verdana" pitchFamily="34" charset="0"/>
              <a:buChar char=" "/>
              <a:defRPr sz="4000">
                <a:solidFill>
                  <a:srgbClr val="3333CC"/>
                </a:solidFill>
                <a:latin typeface="+mn-lt"/>
                <a:ea typeface="+mn-ea"/>
                <a:cs typeface="+mn-cs"/>
              </a:defRPr>
            </a:lvl1pPr>
            <a:lvl2pPr marL="742950" indent="-285750" algn="l" rtl="0" eaLnBrk="0" fontAlgn="base" hangingPunct="0">
              <a:spcBef>
                <a:spcPct val="20000"/>
              </a:spcBef>
              <a:spcAft>
                <a:spcPct val="0"/>
              </a:spcAft>
              <a:buChar char="–"/>
              <a:defRPr sz="3000">
                <a:solidFill>
                  <a:schemeClr val="tx1"/>
                </a:solidFill>
                <a:latin typeface="Verdana" pitchFamily="34" charset="0"/>
              </a:defRPr>
            </a:lvl2pPr>
            <a:lvl3pPr marL="1143000" indent="-228600" algn="l" rtl="0" eaLnBrk="0" fontAlgn="base" hangingPunct="0">
              <a:spcBef>
                <a:spcPct val="20000"/>
              </a:spcBef>
              <a:spcAft>
                <a:spcPct val="0"/>
              </a:spcAft>
              <a:buChar char="–"/>
              <a:defRPr sz="2400">
                <a:solidFill>
                  <a:schemeClr val="tx1"/>
                </a:solidFill>
                <a:latin typeface="Verdana" pitchFamily="34" charset="0"/>
              </a:defRPr>
            </a:lvl3pPr>
            <a:lvl4pPr marL="1600200" indent="-228600" algn="l" rtl="0" eaLnBrk="0" fontAlgn="base" hangingPunct="0">
              <a:spcBef>
                <a:spcPct val="20000"/>
              </a:spcBef>
              <a:spcAft>
                <a:spcPct val="0"/>
              </a:spcAft>
              <a:buChar char="–"/>
              <a:defRPr sz="2000">
                <a:solidFill>
                  <a:schemeClr val="tx1"/>
                </a:solidFill>
                <a:latin typeface="Verdana" pitchFamily="34" charset="0"/>
              </a:defRPr>
            </a:lvl4pPr>
            <a:lvl5pPr marL="2057400" indent="-228600" algn="l" rtl="0" eaLnBrk="0" fontAlgn="base" hangingPunct="0">
              <a:spcBef>
                <a:spcPct val="20000"/>
              </a:spcBef>
              <a:spcAft>
                <a:spcPct val="0"/>
              </a:spcAft>
              <a:buChar char="»"/>
              <a:defRPr sz="2000">
                <a:solidFill>
                  <a:schemeClr val="tx1"/>
                </a:solidFill>
                <a:latin typeface="Verdana" pitchFamily="34" charset="0"/>
              </a:defRPr>
            </a:lvl5pPr>
            <a:lvl6pPr marL="2514600" indent="-228600" algn="l" rtl="0" fontAlgn="base">
              <a:spcBef>
                <a:spcPct val="20000"/>
              </a:spcBef>
              <a:spcAft>
                <a:spcPct val="0"/>
              </a:spcAft>
              <a:buChar char="»"/>
              <a:defRPr sz="2000">
                <a:solidFill>
                  <a:schemeClr val="tx1"/>
                </a:solidFill>
                <a:latin typeface="Verdana" pitchFamily="34" charset="0"/>
              </a:defRPr>
            </a:lvl6pPr>
            <a:lvl7pPr marL="2971800" indent="-228600" algn="l" rtl="0" fontAlgn="base">
              <a:spcBef>
                <a:spcPct val="20000"/>
              </a:spcBef>
              <a:spcAft>
                <a:spcPct val="0"/>
              </a:spcAft>
              <a:buChar char="»"/>
              <a:defRPr sz="2000">
                <a:solidFill>
                  <a:schemeClr val="tx1"/>
                </a:solidFill>
                <a:latin typeface="Verdana" pitchFamily="34" charset="0"/>
              </a:defRPr>
            </a:lvl7pPr>
            <a:lvl8pPr marL="3429000" indent="-228600" algn="l" rtl="0" fontAlgn="base">
              <a:spcBef>
                <a:spcPct val="20000"/>
              </a:spcBef>
              <a:spcAft>
                <a:spcPct val="0"/>
              </a:spcAft>
              <a:buChar char="»"/>
              <a:defRPr sz="2000">
                <a:solidFill>
                  <a:schemeClr val="tx1"/>
                </a:solidFill>
                <a:latin typeface="Verdana" pitchFamily="34" charset="0"/>
              </a:defRPr>
            </a:lvl8pPr>
            <a:lvl9pPr marL="3886200" indent="-228600" algn="l" rtl="0" fontAlgn="base">
              <a:spcBef>
                <a:spcPct val="20000"/>
              </a:spcBef>
              <a:spcAft>
                <a:spcPct val="0"/>
              </a:spcAft>
              <a:buChar char="»"/>
              <a:defRPr sz="2000">
                <a:solidFill>
                  <a:schemeClr val="tx1"/>
                </a:solidFill>
                <a:latin typeface="Verdana" pitchFamily="34" charset="0"/>
              </a:defRPr>
            </a:lvl9pPr>
          </a:lstStyle>
          <a:p>
            <a:pPr>
              <a:buFont typeface="Wingdings" panose="05000000000000000000" pitchFamily="2" charset="2"/>
              <a:buChar char="§"/>
              <a:defRPr/>
            </a:pPr>
            <a:r>
              <a:rPr lang="en-NZ" sz="2800" kern="0" dirty="0">
                <a:solidFill>
                  <a:schemeClr val="tx1"/>
                </a:solidFill>
              </a:rPr>
              <a:t>used when the agent is actively experimenting with the environment.</a:t>
            </a:r>
          </a:p>
          <a:p>
            <a:pPr>
              <a:buFont typeface="Wingdings" panose="05000000000000000000" pitchFamily="2" charset="2"/>
              <a:buChar char="§"/>
              <a:defRPr/>
            </a:pPr>
            <a:r>
              <a:rPr lang="en-NZ" sz="2800" kern="0" dirty="0">
                <a:solidFill>
                  <a:schemeClr val="tx1"/>
                </a:solidFill>
              </a:rPr>
              <a:t>probabilistically choose action </a:t>
            </a:r>
            <a:r>
              <a:rPr lang="en-NZ" sz="2000" kern="0" dirty="0">
                <a:solidFill>
                  <a:schemeClr val="tx1"/>
                </a:solidFill>
              </a:rPr>
              <a:t>(indirectly based on Q-value)</a:t>
            </a:r>
            <a:endParaRPr lang="en-US" sz="2800" kern="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NZ" dirty="0"/>
              <a:t>Action Selection Policies</a:t>
            </a:r>
            <a:endParaRPr lang="en-US" dirty="0"/>
          </a:p>
        </p:txBody>
      </p:sp>
      <p:sp>
        <p:nvSpPr>
          <p:cNvPr id="3" name="Content Placeholder 2"/>
          <p:cNvSpPr>
            <a:spLocks noGrp="1"/>
          </p:cNvSpPr>
          <p:nvPr>
            <p:ph idx="1"/>
          </p:nvPr>
        </p:nvSpPr>
        <p:spPr>
          <a:xfrm>
            <a:off x="360362" y="3233057"/>
            <a:ext cx="8529638" cy="2833008"/>
          </a:xfrm>
          <a:solidFill>
            <a:schemeClr val="bg1"/>
          </a:solidFill>
          <a:ln>
            <a:solidFill>
              <a:srgbClr val="FF0000"/>
            </a:solidFill>
          </a:ln>
        </p:spPr>
        <p:txBody>
          <a:bodyPr/>
          <a:lstStyle/>
          <a:p>
            <a:pPr>
              <a:buFont typeface="Arial" pitchFamily="34" charset="0"/>
              <a:buChar char="•"/>
              <a:defRPr/>
            </a:pPr>
            <a:r>
              <a:rPr lang="en-NZ" sz="2400" dirty="0">
                <a:solidFill>
                  <a:schemeClr val="tx1"/>
                </a:solidFill>
              </a:rPr>
              <a:t>When our agent has been </a:t>
            </a:r>
            <a:r>
              <a:rPr lang="en-NZ" sz="2400" b="1" dirty="0">
                <a:solidFill>
                  <a:srgbClr val="0000FF"/>
                </a:solidFill>
              </a:rPr>
              <a:t>trained</a:t>
            </a:r>
            <a:r>
              <a:rPr lang="en-NZ" sz="2400" dirty="0">
                <a:solidFill>
                  <a:schemeClr val="tx1"/>
                </a:solidFill>
              </a:rPr>
              <a:t> in the environment using </a:t>
            </a:r>
            <a:r>
              <a:rPr lang="en-NZ" sz="2400" b="1" dirty="0">
                <a:solidFill>
                  <a:schemeClr val="tx1"/>
                </a:solidFill>
              </a:rPr>
              <a:t>P Greedy </a:t>
            </a:r>
            <a:r>
              <a:rPr lang="en-NZ" sz="2400" dirty="0">
                <a:solidFill>
                  <a:schemeClr val="tx1"/>
                </a:solidFill>
              </a:rPr>
              <a:t>action selection scheme, its Q-values have been learned to maximise the rewards.</a:t>
            </a:r>
          </a:p>
          <a:p>
            <a:pPr>
              <a:buFont typeface="Arial" pitchFamily="34" charset="0"/>
              <a:buChar char="•"/>
              <a:defRPr/>
            </a:pPr>
            <a:r>
              <a:rPr lang="en-NZ" sz="2400" dirty="0">
                <a:solidFill>
                  <a:schemeClr val="tx1"/>
                </a:solidFill>
              </a:rPr>
              <a:t>This scheme simply uses the </a:t>
            </a:r>
            <a:r>
              <a:rPr lang="en-NZ" sz="2400" b="1" dirty="0">
                <a:solidFill>
                  <a:srgbClr val="FF0000"/>
                </a:solidFill>
                <a:effectLst>
                  <a:outerShdw blurRad="38100" dist="38100" dir="2700000" algn="tl">
                    <a:srgbClr val="000000">
                      <a:alpha val="43137"/>
                    </a:srgbClr>
                  </a:outerShdw>
                </a:effectLst>
              </a:rPr>
              <a:t>maximum Q-value </a:t>
            </a:r>
            <a:r>
              <a:rPr lang="en-NZ" sz="2400" dirty="0">
                <a:solidFill>
                  <a:schemeClr val="tx1"/>
                </a:solidFill>
              </a:rPr>
              <a:t>to determine which action to take for a given state. </a:t>
            </a:r>
          </a:p>
          <a:p>
            <a:pPr>
              <a:buFont typeface="Arial" pitchFamily="34" charset="0"/>
              <a:buChar char="•"/>
              <a:defRPr/>
            </a:pPr>
            <a:r>
              <a:rPr lang="en-NZ" sz="2400" dirty="0">
                <a:solidFill>
                  <a:schemeClr val="tx1"/>
                </a:solidFill>
              </a:rPr>
              <a:t>In effect, the agent is able to exploit its learned attributes to utilise the best strategy for the given environment.</a:t>
            </a:r>
            <a:endParaRPr lang="en-US" sz="1400" dirty="0">
              <a:solidFill>
                <a:schemeClr val="tx1"/>
              </a:solidFill>
            </a:endParaRPr>
          </a:p>
        </p:txBody>
      </p:sp>
      <p:sp>
        <p:nvSpPr>
          <p:cNvPr id="215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0B046BF2-11EB-482E-B623-202DC0747607}" type="slidenum">
              <a:rPr lang="nl-NL" altLang="en-US" sz="1000" smtClean="0">
                <a:solidFill>
                  <a:schemeClr val="bg2"/>
                </a:solidFill>
                <a:latin typeface="Verdana" pitchFamily="34" charset="0"/>
              </a:rPr>
              <a:pPr/>
              <a:t>26</a:t>
            </a:fld>
            <a:endParaRPr lang="nl-NL" altLang="en-US" sz="1000">
              <a:solidFill>
                <a:schemeClr val="bg2"/>
              </a:solidFill>
              <a:latin typeface="Verdana" pitchFamily="34" charset="0"/>
            </a:endParaRPr>
          </a:p>
        </p:txBody>
      </p:sp>
      <p:sp>
        <p:nvSpPr>
          <p:cNvPr id="7" name="Content Placeholder 2"/>
          <p:cNvSpPr txBox="1">
            <a:spLocks/>
          </p:cNvSpPr>
          <p:nvPr/>
        </p:nvSpPr>
        <p:spPr bwMode="auto">
          <a:xfrm>
            <a:off x="360363" y="1306745"/>
            <a:ext cx="8529637" cy="533400"/>
          </a:xfrm>
          <a:prstGeom prst="rect">
            <a:avLst/>
          </a:prstGeom>
          <a:solidFill>
            <a:srgbClr val="FFFF99"/>
          </a:solidFill>
          <a:ln w="9525">
            <a:solidFill>
              <a:srgbClr val="FF0000"/>
            </a:solidFill>
            <a:miter lim="800000"/>
            <a:headEnd/>
            <a:tailEnd/>
          </a:ln>
        </p:spPr>
        <p:txBody>
          <a:bodyPr lIns="0" tIns="0" rIns="0" bIns="0"/>
          <a:lstStyle/>
          <a:p>
            <a:pPr marL="342900" indent="-342900">
              <a:spcBef>
                <a:spcPct val="20000"/>
              </a:spcBef>
              <a:buFont typeface="Verdana" pitchFamily="34" charset="0"/>
              <a:buChar char=" "/>
              <a:defRPr/>
            </a:pPr>
            <a:r>
              <a:rPr lang="en-NZ" sz="3200" b="1" kern="0" dirty="0">
                <a:solidFill>
                  <a:srgbClr val="3333CC"/>
                </a:solidFill>
                <a:effectLst>
                  <a:outerShdw blurRad="38100" dist="38100" dir="2700000" algn="tl">
                    <a:srgbClr val="000000">
                      <a:alpha val="43137"/>
                    </a:srgbClr>
                  </a:outerShdw>
                </a:effectLst>
                <a:latin typeface="+mn-lt"/>
              </a:rPr>
              <a:t>Greedy</a:t>
            </a:r>
            <a:endParaRPr lang="en-US" sz="3200" b="1" kern="0" dirty="0">
              <a:solidFill>
                <a:srgbClr val="3333CC"/>
              </a:solidFill>
              <a:effectLst>
                <a:outerShdw blurRad="38100" dist="38100" dir="2700000" algn="tl">
                  <a:srgbClr val="000000">
                    <a:alpha val="43137"/>
                  </a:srgbClr>
                </a:outerShdw>
              </a:effectLst>
              <a:latin typeface="+mn-lt"/>
            </a:endParaRPr>
          </a:p>
        </p:txBody>
      </p:sp>
      <p:sp>
        <p:nvSpPr>
          <p:cNvPr id="6" name="Content Placeholder 2"/>
          <p:cNvSpPr txBox="1">
            <a:spLocks/>
          </p:cNvSpPr>
          <p:nvPr/>
        </p:nvSpPr>
        <p:spPr bwMode="auto">
          <a:xfrm>
            <a:off x="360363" y="1905452"/>
            <a:ext cx="8489722" cy="1068269"/>
          </a:xfrm>
          <a:prstGeom prst="rect">
            <a:avLst/>
          </a:prstGeom>
          <a:solidFill>
            <a:schemeClr val="bg1">
              <a:lumMod val="85000"/>
            </a:schemeClr>
          </a:solidFill>
          <a:ln>
            <a:solidFill>
              <a:srgbClr val="FF0000"/>
            </a:solidFill>
          </a:ln>
          <a:extLst/>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Font typeface="Verdana" pitchFamily="34" charset="0"/>
              <a:buChar char=" "/>
              <a:defRPr sz="4000">
                <a:solidFill>
                  <a:srgbClr val="3333CC"/>
                </a:solidFill>
                <a:latin typeface="+mn-lt"/>
                <a:ea typeface="+mn-ea"/>
                <a:cs typeface="+mn-cs"/>
              </a:defRPr>
            </a:lvl1pPr>
            <a:lvl2pPr marL="742950" indent="-285750" algn="l" rtl="0" eaLnBrk="0" fontAlgn="base" hangingPunct="0">
              <a:spcBef>
                <a:spcPct val="20000"/>
              </a:spcBef>
              <a:spcAft>
                <a:spcPct val="0"/>
              </a:spcAft>
              <a:buChar char="–"/>
              <a:defRPr sz="3000">
                <a:solidFill>
                  <a:schemeClr val="tx1"/>
                </a:solidFill>
                <a:latin typeface="Verdana" pitchFamily="34" charset="0"/>
              </a:defRPr>
            </a:lvl2pPr>
            <a:lvl3pPr marL="1143000" indent="-228600" algn="l" rtl="0" eaLnBrk="0" fontAlgn="base" hangingPunct="0">
              <a:spcBef>
                <a:spcPct val="20000"/>
              </a:spcBef>
              <a:spcAft>
                <a:spcPct val="0"/>
              </a:spcAft>
              <a:buChar char="–"/>
              <a:defRPr sz="2400">
                <a:solidFill>
                  <a:schemeClr val="tx1"/>
                </a:solidFill>
                <a:latin typeface="Verdana" pitchFamily="34" charset="0"/>
              </a:defRPr>
            </a:lvl3pPr>
            <a:lvl4pPr marL="1600200" indent="-228600" algn="l" rtl="0" eaLnBrk="0" fontAlgn="base" hangingPunct="0">
              <a:spcBef>
                <a:spcPct val="20000"/>
              </a:spcBef>
              <a:spcAft>
                <a:spcPct val="0"/>
              </a:spcAft>
              <a:buChar char="–"/>
              <a:defRPr sz="2000">
                <a:solidFill>
                  <a:schemeClr val="tx1"/>
                </a:solidFill>
                <a:latin typeface="Verdana" pitchFamily="34" charset="0"/>
              </a:defRPr>
            </a:lvl4pPr>
            <a:lvl5pPr marL="2057400" indent="-228600" algn="l" rtl="0" eaLnBrk="0" fontAlgn="base" hangingPunct="0">
              <a:spcBef>
                <a:spcPct val="20000"/>
              </a:spcBef>
              <a:spcAft>
                <a:spcPct val="0"/>
              </a:spcAft>
              <a:buChar char="»"/>
              <a:defRPr sz="2000">
                <a:solidFill>
                  <a:schemeClr val="tx1"/>
                </a:solidFill>
                <a:latin typeface="Verdana" pitchFamily="34" charset="0"/>
              </a:defRPr>
            </a:lvl5pPr>
            <a:lvl6pPr marL="2514600" indent="-228600" algn="l" rtl="0" fontAlgn="base">
              <a:spcBef>
                <a:spcPct val="20000"/>
              </a:spcBef>
              <a:spcAft>
                <a:spcPct val="0"/>
              </a:spcAft>
              <a:buChar char="»"/>
              <a:defRPr sz="2000">
                <a:solidFill>
                  <a:schemeClr val="tx1"/>
                </a:solidFill>
                <a:latin typeface="Verdana" pitchFamily="34" charset="0"/>
              </a:defRPr>
            </a:lvl6pPr>
            <a:lvl7pPr marL="2971800" indent="-228600" algn="l" rtl="0" fontAlgn="base">
              <a:spcBef>
                <a:spcPct val="20000"/>
              </a:spcBef>
              <a:spcAft>
                <a:spcPct val="0"/>
              </a:spcAft>
              <a:buChar char="»"/>
              <a:defRPr sz="2000">
                <a:solidFill>
                  <a:schemeClr val="tx1"/>
                </a:solidFill>
                <a:latin typeface="Verdana" pitchFamily="34" charset="0"/>
              </a:defRPr>
            </a:lvl7pPr>
            <a:lvl8pPr marL="3429000" indent="-228600" algn="l" rtl="0" fontAlgn="base">
              <a:spcBef>
                <a:spcPct val="20000"/>
              </a:spcBef>
              <a:spcAft>
                <a:spcPct val="0"/>
              </a:spcAft>
              <a:buChar char="»"/>
              <a:defRPr sz="2000">
                <a:solidFill>
                  <a:schemeClr val="tx1"/>
                </a:solidFill>
                <a:latin typeface="Verdana" pitchFamily="34" charset="0"/>
              </a:defRPr>
            </a:lvl8pPr>
            <a:lvl9pPr marL="3886200" indent="-228600" algn="l" rtl="0" fontAlgn="base">
              <a:spcBef>
                <a:spcPct val="20000"/>
              </a:spcBef>
              <a:spcAft>
                <a:spcPct val="0"/>
              </a:spcAft>
              <a:buChar char="»"/>
              <a:defRPr sz="2000">
                <a:solidFill>
                  <a:schemeClr val="tx1"/>
                </a:solidFill>
                <a:latin typeface="Verdana" pitchFamily="34" charset="0"/>
              </a:defRPr>
            </a:lvl9pPr>
          </a:lstStyle>
          <a:p>
            <a:pPr>
              <a:buFont typeface="Wingdings" panose="05000000000000000000" pitchFamily="2" charset="2"/>
              <a:buChar char="§"/>
              <a:defRPr/>
            </a:pPr>
            <a:r>
              <a:rPr lang="en-NZ" sz="2800" kern="0" dirty="0">
                <a:solidFill>
                  <a:schemeClr val="tx1"/>
                </a:solidFill>
              </a:rPr>
              <a:t>used after training.</a:t>
            </a:r>
          </a:p>
          <a:p>
            <a:pPr>
              <a:buFont typeface="Wingdings" panose="05000000000000000000" pitchFamily="2" charset="2"/>
              <a:buChar char="§"/>
              <a:defRPr/>
            </a:pPr>
            <a:r>
              <a:rPr lang="en-NZ" sz="2800" kern="0" dirty="0">
                <a:solidFill>
                  <a:schemeClr val="tx1"/>
                </a:solidFill>
              </a:rPr>
              <a:t>choose action according to Max Q.</a:t>
            </a:r>
            <a:endParaRPr lang="en-US" sz="2800" kern="0" dirty="0">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Diagonal Corner Rectangle 1"/>
          <p:cNvSpPr/>
          <p:nvPr/>
        </p:nvSpPr>
        <p:spPr>
          <a:xfrm>
            <a:off x="1447940" y="2301240"/>
            <a:ext cx="6377800" cy="1676400"/>
          </a:xfrm>
          <a:prstGeom prst="snip2DiagRect">
            <a:avLst/>
          </a:prstGeom>
          <a:gradFill flip="none" rotWithShape="1">
            <a:gsLst>
              <a:gs pos="0">
                <a:srgbClr val="001E00"/>
              </a:gs>
              <a:gs pos="50000">
                <a:srgbClr val="19C602"/>
              </a:gs>
              <a:gs pos="100000">
                <a:srgbClr val="CCFFFF"/>
              </a:gs>
            </a:gsLst>
            <a:lin ang="0" scaled="1"/>
            <a:tileRect/>
          </a:gradFill>
          <a:ln w="57150">
            <a:solidFill>
              <a:srgbClr val="000000"/>
            </a:solidFill>
          </a:ln>
          <a:effectLst>
            <a:glow rad="139700">
              <a:schemeClr val="accent1">
                <a:satMod val="175000"/>
                <a:alpha val="40000"/>
              </a:schemeClr>
            </a:glow>
            <a:outerShdw blurRad="241300" dist="50800" dir="5400000" sx="93000" sy="93000" algn="ctr" rotWithShape="0">
              <a:srgbClr val="000000">
                <a:alpha val="74000"/>
              </a:srgbClr>
            </a:outerShdw>
          </a:effectLst>
          <a:scene3d>
            <a:camera prst="orthographicFront"/>
            <a:lightRig rig="threePt" dir="t"/>
          </a:scene3d>
          <a:sp3d extrusionH="38100">
            <a:bevelT w="101600" prst="riblet"/>
          </a:sp3d>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buFont typeface="Times New Roman" pitchFamily="16" charset="0"/>
              <a:buNone/>
              <a:defRPr/>
            </a:pPr>
            <a:r>
              <a:rPr lang="en-US" sz="4800" b="1" dirty="0">
                <a:ln w="18415" cmpd="sng">
                  <a:solidFill>
                    <a:srgbClr val="FFFFFF"/>
                  </a:solidFill>
                  <a:prstDash val="solid"/>
                </a:ln>
                <a:solidFill>
                  <a:srgbClr val="0000FF"/>
                </a:solidFill>
                <a:effectLst>
                  <a:outerShdw blurRad="63500" dir="3600000" algn="tl" rotWithShape="0">
                    <a:srgbClr val="000000">
                      <a:alpha val="70000"/>
                    </a:srgbClr>
                  </a:outerShdw>
                </a:effectLst>
              </a:rPr>
              <a:t>Sample Computations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BB93DDCE-6FB2-4C42-B6D8-0DEFEDDCB096}" type="slidenum">
              <a:rPr lang="nl-NL" altLang="en-US" sz="1000" smtClean="0">
                <a:solidFill>
                  <a:schemeClr val="bg2"/>
                </a:solidFill>
                <a:latin typeface="Verdana" pitchFamily="34" charset="0"/>
              </a:rPr>
              <a:pPr/>
              <a:t>28</a:t>
            </a:fld>
            <a:endParaRPr lang="nl-NL" altLang="en-US" sz="1000">
              <a:solidFill>
                <a:schemeClr val="bg2"/>
              </a:solidFill>
              <a:latin typeface="Verdana" pitchFamily="34" charset="0"/>
            </a:endParaRPr>
          </a:p>
        </p:txBody>
      </p:sp>
      <p:sp>
        <p:nvSpPr>
          <p:cNvPr id="324610" name="Rectangle 2"/>
          <p:cNvSpPr>
            <a:spLocks noGrp="1" noChangeArrowheads="1"/>
          </p:cNvSpPr>
          <p:nvPr>
            <p:ph type="title"/>
          </p:nvPr>
        </p:nvSpPr>
        <p:spPr/>
        <p:txBody>
          <a:bodyPr/>
          <a:lstStyle/>
          <a:p>
            <a:pPr eaLnBrk="1" hangingPunct="1">
              <a:defRPr/>
            </a:pPr>
            <a:r>
              <a:rPr lang="en-US" dirty="0"/>
              <a:t>Reinforcement Learning </a:t>
            </a:r>
            <a:r>
              <a:rPr lang="en-US" dirty="0">
                <a:solidFill>
                  <a:srgbClr val="FF0000"/>
                </a:solidFill>
              </a:rPr>
              <a:t>(RL)</a:t>
            </a:r>
          </a:p>
        </p:txBody>
      </p:sp>
      <p:sp>
        <p:nvSpPr>
          <p:cNvPr id="23556" name="Rectangle 3"/>
          <p:cNvSpPr>
            <a:spLocks noGrp="1" noChangeArrowheads="1"/>
          </p:cNvSpPr>
          <p:nvPr>
            <p:ph type="body" idx="1"/>
          </p:nvPr>
        </p:nvSpPr>
        <p:spPr>
          <a:xfrm>
            <a:off x="315913" y="1501775"/>
            <a:ext cx="8485187" cy="609600"/>
          </a:xfrm>
        </p:spPr>
        <p:txBody>
          <a:bodyPr/>
          <a:lstStyle/>
          <a:p>
            <a:pPr marL="742950" indent="-742950" eaLnBrk="1" hangingPunct="1">
              <a:buFont typeface="Arial" charset="0"/>
              <a:buChar char="•"/>
            </a:pPr>
            <a:r>
              <a:rPr lang="en-NZ" altLang="en-US" sz="2400">
                <a:solidFill>
                  <a:schemeClr val="tx1"/>
                </a:solidFill>
              </a:rPr>
              <a:t>Agent’s world at </a:t>
            </a:r>
            <a:r>
              <a:rPr lang="en-NZ" altLang="en-US" sz="2400" b="1">
                <a:solidFill>
                  <a:schemeClr val="tx1"/>
                </a:solidFill>
              </a:rPr>
              <a:t>t=0</a:t>
            </a:r>
            <a:r>
              <a:rPr lang="en-NZ" altLang="en-US" sz="2400">
                <a:solidFill>
                  <a:schemeClr val="tx1"/>
                </a:solidFill>
              </a:rPr>
              <a:t>.</a:t>
            </a:r>
            <a:endParaRPr lang="en-US" altLang="en-US" sz="2400">
              <a:solidFill>
                <a:schemeClr val="tx1"/>
              </a:solidFill>
            </a:endParaRPr>
          </a:p>
        </p:txBody>
      </p:sp>
      <p:grpSp>
        <p:nvGrpSpPr>
          <p:cNvPr id="23557" name="Group 18"/>
          <p:cNvGrpSpPr>
            <a:grpSpLocks/>
          </p:cNvGrpSpPr>
          <p:nvPr/>
        </p:nvGrpSpPr>
        <p:grpSpPr bwMode="auto">
          <a:xfrm>
            <a:off x="327025" y="2220913"/>
            <a:ext cx="5083175" cy="3211512"/>
            <a:chOff x="1251857" y="2166257"/>
            <a:chExt cx="5257800" cy="3211286"/>
          </a:xfrm>
        </p:grpSpPr>
        <p:sp>
          <p:nvSpPr>
            <p:cNvPr id="23559" name="Rectangle 17"/>
            <p:cNvSpPr>
              <a:spLocks noChangeArrowheads="1"/>
            </p:cNvSpPr>
            <p:nvPr/>
          </p:nvSpPr>
          <p:spPr bwMode="auto">
            <a:xfrm>
              <a:off x="1251857" y="2166257"/>
              <a:ext cx="5257800" cy="3211286"/>
            </a:xfrm>
            <a:prstGeom prst="rect">
              <a:avLst/>
            </a:prstGeom>
            <a:solidFill>
              <a:schemeClr val="bg1"/>
            </a:solidFill>
            <a:ln w="9525" algn="ctr">
              <a:solidFill>
                <a:schemeClr val="tx1"/>
              </a:solidFill>
              <a:round/>
              <a:headEnd/>
              <a:tailEnd/>
            </a:ln>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endParaRPr lang="en-US" altLang="en-US"/>
            </a:p>
          </p:txBody>
        </p:sp>
        <p:sp>
          <p:nvSpPr>
            <p:cNvPr id="5" name="Oval 4"/>
            <p:cNvSpPr/>
            <p:nvPr/>
          </p:nvSpPr>
          <p:spPr bwMode="auto">
            <a:xfrm>
              <a:off x="1676400" y="3352800"/>
              <a:ext cx="740229" cy="707571"/>
            </a:xfrm>
            <a:prstGeom prst="ellipse">
              <a:avLst/>
            </a:prstGeom>
            <a:gradFill flip="none" rotWithShape="1">
              <a:gsLst>
                <a:gs pos="0">
                  <a:srgbClr val="FFFF00"/>
                </a:gs>
                <a:gs pos="50000">
                  <a:srgbClr val="CCFF99">
                    <a:shade val="67500"/>
                    <a:satMod val="115000"/>
                  </a:srgbClr>
                </a:gs>
                <a:gs pos="100000">
                  <a:srgbClr val="FFFF00"/>
                </a:gs>
              </a:gsLst>
              <a:path path="circle">
                <a:fillToRect l="50000" t="50000" r="50000" b="50000"/>
              </a:path>
              <a:tileRect/>
            </a:gradFill>
            <a:ln w="9525" cap="flat" cmpd="sng" algn="ctr">
              <a:solidFill>
                <a:schemeClr val="tx1"/>
              </a:solidFill>
              <a:prstDash val="solid"/>
              <a:round/>
              <a:headEnd type="none" w="med" len="med"/>
              <a:tailEnd type="none" w="med" len="med"/>
            </a:ln>
            <a:effectLst/>
          </p:spPr>
          <p:txBody>
            <a:bodyPr/>
            <a:lstStyle/>
            <a:p>
              <a:pPr>
                <a:defRPr/>
              </a:pPr>
              <a:r>
                <a:rPr lang="en-NZ" sz="2400" b="1" dirty="0">
                  <a:latin typeface="+mj-lt"/>
                </a:rPr>
                <a:t>S</a:t>
              </a:r>
              <a:r>
                <a:rPr lang="en-NZ" sz="2400" b="1" baseline="-25000" dirty="0">
                  <a:latin typeface="+mj-lt"/>
                </a:rPr>
                <a:t>0</a:t>
              </a:r>
              <a:endParaRPr lang="en-US" sz="2400" b="1" baseline="-25000" dirty="0">
                <a:latin typeface="+mj-lt"/>
              </a:endParaRPr>
            </a:p>
          </p:txBody>
        </p:sp>
        <p:sp>
          <p:nvSpPr>
            <p:cNvPr id="6" name="Oval 5"/>
            <p:cNvSpPr/>
            <p:nvPr/>
          </p:nvSpPr>
          <p:spPr bwMode="auto">
            <a:xfrm>
              <a:off x="3483429" y="2394857"/>
              <a:ext cx="740229" cy="707571"/>
            </a:xfrm>
            <a:prstGeom prst="ellipse">
              <a:avLst/>
            </a:prstGeom>
            <a:gradFill flip="none" rotWithShape="1">
              <a:gsLst>
                <a:gs pos="0">
                  <a:srgbClr val="FFFF00"/>
                </a:gs>
                <a:gs pos="50000">
                  <a:srgbClr val="CCFF99">
                    <a:shade val="67500"/>
                    <a:satMod val="115000"/>
                  </a:srgbClr>
                </a:gs>
                <a:gs pos="100000">
                  <a:srgbClr val="FFFF00"/>
                </a:gs>
              </a:gsLst>
              <a:path path="circle">
                <a:fillToRect l="50000" t="50000" r="50000" b="50000"/>
              </a:path>
              <a:tileRect/>
            </a:gradFill>
            <a:ln w="9525" cap="flat" cmpd="sng" algn="ctr">
              <a:solidFill>
                <a:schemeClr val="tx1"/>
              </a:solidFill>
              <a:prstDash val="solid"/>
              <a:round/>
              <a:headEnd type="none" w="med" len="med"/>
              <a:tailEnd type="none" w="med" len="med"/>
            </a:ln>
            <a:effectLst/>
          </p:spPr>
          <p:txBody>
            <a:bodyPr/>
            <a:lstStyle/>
            <a:p>
              <a:pPr>
                <a:defRPr/>
              </a:pPr>
              <a:r>
                <a:rPr lang="en-NZ" sz="2400" b="1" dirty="0">
                  <a:latin typeface="+mj-lt"/>
                </a:rPr>
                <a:t>S</a:t>
              </a:r>
              <a:r>
                <a:rPr lang="en-NZ" sz="2400" b="1" baseline="-25000" dirty="0">
                  <a:latin typeface="+mj-lt"/>
                </a:rPr>
                <a:t>1</a:t>
              </a:r>
              <a:endParaRPr lang="en-US" sz="2400" b="1" baseline="-25000" dirty="0">
                <a:latin typeface="+mj-lt"/>
              </a:endParaRPr>
            </a:p>
          </p:txBody>
        </p:sp>
        <p:sp>
          <p:nvSpPr>
            <p:cNvPr id="7" name="Oval 6"/>
            <p:cNvSpPr/>
            <p:nvPr/>
          </p:nvSpPr>
          <p:spPr bwMode="auto">
            <a:xfrm>
              <a:off x="3494314" y="4256314"/>
              <a:ext cx="740229" cy="707571"/>
            </a:xfrm>
            <a:prstGeom prst="ellipse">
              <a:avLst/>
            </a:prstGeom>
            <a:gradFill flip="none" rotWithShape="1">
              <a:gsLst>
                <a:gs pos="0">
                  <a:srgbClr val="FFFF00"/>
                </a:gs>
                <a:gs pos="50000">
                  <a:srgbClr val="CCFF99">
                    <a:shade val="67500"/>
                    <a:satMod val="115000"/>
                  </a:srgbClr>
                </a:gs>
                <a:gs pos="100000">
                  <a:srgbClr val="FFFF00"/>
                </a:gs>
              </a:gsLst>
              <a:path path="circle">
                <a:fillToRect l="50000" t="50000" r="50000" b="50000"/>
              </a:path>
              <a:tileRect/>
            </a:gradFill>
            <a:ln w="9525" cap="flat" cmpd="sng" algn="ctr">
              <a:solidFill>
                <a:schemeClr val="tx1"/>
              </a:solidFill>
              <a:prstDash val="solid"/>
              <a:round/>
              <a:headEnd type="none" w="med" len="med"/>
              <a:tailEnd type="none" w="med" len="med"/>
            </a:ln>
            <a:effectLst/>
          </p:spPr>
          <p:txBody>
            <a:bodyPr/>
            <a:lstStyle/>
            <a:p>
              <a:pPr>
                <a:defRPr/>
              </a:pPr>
              <a:r>
                <a:rPr lang="en-NZ" sz="2400" b="1" dirty="0">
                  <a:latin typeface="+mj-lt"/>
                </a:rPr>
                <a:t>S</a:t>
              </a:r>
              <a:r>
                <a:rPr lang="en-NZ" sz="2400" b="1" baseline="-25000" dirty="0">
                  <a:latin typeface="+mj-lt"/>
                </a:rPr>
                <a:t>2</a:t>
              </a:r>
              <a:endParaRPr lang="en-US" sz="2400" b="1" baseline="-25000" dirty="0">
                <a:latin typeface="+mj-lt"/>
              </a:endParaRPr>
            </a:p>
          </p:txBody>
        </p:sp>
        <p:sp>
          <p:nvSpPr>
            <p:cNvPr id="23569" name="TextBox 7"/>
            <p:cNvSpPr txBox="1">
              <a:spLocks noChangeArrowheads="1"/>
            </p:cNvSpPr>
            <p:nvPr/>
          </p:nvSpPr>
          <p:spPr bwMode="auto">
            <a:xfrm>
              <a:off x="4582886" y="2394857"/>
              <a:ext cx="1502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a:t>Reward = 3</a:t>
              </a:r>
              <a:endParaRPr lang="en-US" altLang="en-US"/>
            </a:p>
          </p:txBody>
        </p:sp>
        <p:sp>
          <p:nvSpPr>
            <p:cNvPr id="23570" name="TextBox 8"/>
            <p:cNvSpPr txBox="1">
              <a:spLocks noChangeArrowheads="1"/>
            </p:cNvSpPr>
            <p:nvPr/>
          </p:nvSpPr>
          <p:spPr bwMode="auto">
            <a:xfrm>
              <a:off x="4572000" y="4169228"/>
              <a:ext cx="1502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a:t>Reward = 7</a:t>
              </a:r>
              <a:endParaRPr lang="en-US" altLang="en-US"/>
            </a:p>
          </p:txBody>
        </p:sp>
        <p:cxnSp>
          <p:nvCxnSpPr>
            <p:cNvPr id="23571" name="Straight Connector 10"/>
            <p:cNvCxnSpPr>
              <a:cxnSpLocks noChangeShapeType="1"/>
            </p:cNvCxnSpPr>
            <p:nvPr/>
          </p:nvCxnSpPr>
          <p:spPr bwMode="auto">
            <a:xfrm rot="5400000" flipH="1" flipV="1">
              <a:off x="2541938" y="2514930"/>
              <a:ext cx="707778" cy="1175204"/>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3572" name="Straight Connector 12"/>
            <p:cNvCxnSpPr>
              <a:cxnSpLocks noChangeShapeType="1"/>
            </p:cNvCxnSpPr>
            <p:nvPr/>
          </p:nvCxnSpPr>
          <p:spPr bwMode="auto">
            <a:xfrm rot="16200000" flipH="1">
              <a:off x="2574594" y="3690380"/>
              <a:ext cx="653350" cy="1186089"/>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4" name="TextBox 13"/>
            <p:cNvSpPr txBox="1"/>
            <p:nvPr/>
          </p:nvSpPr>
          <p:spPr>
            <a:xfrm>
              <a:off x="2406209" y="2558341"/>
              <a:ext cx="674876" cy="400022"/>
            </a:xfrm>
            <a:prstGeom prst="rect">
              <a:avLst/>
            </a:prstGeom>
            <a:noFill/>
          </p:spPr>
          <p:txBody>
            <a:bodyPr wrap="none">
              <a:spAutoFit/>
            </a:bodyPr>
            <a:lstStyle/>
            <a:p>
              <a:pPr>
                <a:defRPr/>
              </a:pPr>
              <a:r>
                <a:rPr lang="en-NZ" b="1" dirty="0">
                  <a:solidFill>
                    <a:srgbClr val="FF0000"/>
                  </a:solidFill>
                  <a:effectLst>
                    <a:outerShdw blurRad="38100" dist="38100" dir="2700000" algn="tl">
                      <a:srgbClr val="000000">
                        <a:alpha val="43137"/>
                      </a:srgbClr>
                    </a:outerShdw>
                  </a:effectLst>
                </a:rPr>
                <a:t>Q</a:t>
              </a:r>
              <a:r>
                <a:rPr lang="en-NZ" dirty="0"/>
                <a:t>=0</a:t>
              </a:r>
              <a:endParaRPr lang="en-US" dirty="0"/>
            </a:p>
          </p:txBody>
        </p:sp>
        <p:sp>
          <p:nvSpPr>
            <p:cNvPr id="15" name="TextBox 14"/>
            <p:cNvSpPr txBox="1"/>
            <p:nvPr/>
          </p:nvSpPr>
          <p:spPr>
            <a:xfrm>
              <a:off x="2416061" y="4245736"/>
              <a:ext cx="676519" cy="400022"/>
            </a:xfrm>
            <a:prstGeom prst="rect">
              <a:avLst/>
            </a:prstGeom>
            <a:noFill/>
          </p:spPr>
          <p:txBody>
            <a:bodyPr wrap="none">
              <a:spAutoFit/>
            </a:bodyPr>
            <a:lstStyle/>
            <a:p>
              <a:pPr>
                <a:defRPr/>
              </a:pPr>
              <a:r>
                <a:rPr lang="en-NZ" b="1" dirty="0">
                  <a:solidFill>
                    <a:srgbClr val="FF0000"/>
                  </a:solidFill>
                  <a:effectLst>
                    <a:outerShdw blurRad="38100" dist="38100" dir="2700000" algn="tl">
                      <a:srgbClr val="000000">
                        <a:alpha val="43137"/>
                      </a:srgbClr>
                    </a:outerShdw>
                  </a:effectLst>
                </a:rPr>
                <a:t>Q</a:t>
              </a:r>
              <a:r>
                <a:rPr lang="en-NZ" dirty="0"/>
                <a:t>=0</a:t>
              </a:r>
              <a:endParaRPr lang="en-US" dirty="0"/>
            </a:p>
          </p:txBody>
        </p:sp>
        <p:sp>
          <p:nvSpPr>
            <p:cNvPr id="16" name="TextBox 15"/>
            <p:cNvSpPr txBox="1"/>
            <p:nvPr/>
          </p:nvSpPr>
          <p:spPr>
            <a:xfrm>
              <a:off x="4626242" y="2786925"/>
              <a:ext cx="1185550" cy="461930"/>
            </a:xfrm>
            <a:prstGeom prst="rect">
              <a:avLst/>
            </a:prstGeom>
            <a:noFill/>
          </p:spPr>
          <p:txBody>
            <a:bodyPr wrap="none">
              <a:spAutoFit/>
            </a:bodyPr>
            <a:lstStyle/>
            <a:p>
              <a:pPr>
                <a:defRPr/>
              </a:pPr>
              <a:r>
                <a:rPr lang="en-NZ" sz="2400" b="1" dirty="0">
                  <a:solidFill>
                    <a:srgbClr val="FF0000"/>
                  </a:solidFill>
                  <a:effectLst>
                    <a:outerShdw blurRad="38100" dist="38100" dir="2700000" algn="tl">
                      <a:srgbClr val="000000">
                        <a:alpha val="43137"/>
                      </a:srgbClr>
                    </a:outerShdw>
                  </a:effectLst>
                  <a:latin typeface="+mj-lt"/>
                </a:rPr>
                <a:t>Q</a:t>
              </a:r>
              <a:r>
                <a:rPr lang="en-NZ" sz="2400" b="1" baseline="-25000" dirty="0">
                  <a:solidFill>
                    <a:srgbClr val="FF0000"/>
                  </a:solidFill>
                  <a:latin typeface="+mj-lt"/>
                </a:rPr>
                <a:t>max</a:t>
              </a:r>
              <a:r>
                <a:rPr lang="en-NZ" sz="2400" dirty="0">
                  <a:latin typeface="+mj-lt"/>
                </a:rPr>
                <a:t>=5</a:t>
              </a:r>
              <a:endParaRPr lang="en-US" sz="2400" dirty="0">
                <a:latin typeface="+mj-lt"/>
              </a:endParaRPr>
            </a:p>
          </p:txBody>
        </p:sp>
        <p:sp>
          <p:nvSpPr>
            <p:cNvPr id="17" name="TextBox 16"/>
            <p:cNvSpPr txBox="1"/>
            <p:nvPr/>
          </p:nvSpPr>
          <p:spPr>
            <a:xfrm>
              <a:off x="4614747" y="4539402"/>
              <a:ext cx="1226602" cy="461930"/>
            </a:xfrm>
            <a:prstGeom prst="rect">
              <a:avLst/>
            </a:prstGeom>
            <a:noFill/>
          </p:spPr>
          <p:txBody>
            <a:bodyPr wrap="none">
              <a:spAutoFit/>
            </a:bodyPr>
            <a:lstStyle/>
            <a:p>
              <a:pPr>
                <a:defRPr/>
              </a:pPr>
              <a:r>
                <a:rPr lang="en-NZ" sz="2400" b="1" dirty="0">
                  <a:solidFill>
                    <a:srgbClr val="FF0000"/>
                  </a:solidFill>
                  <a:effectLst>
                    <a:outerShdw blurRad="38100" dist="38100" dir="2700000" algn="tl">
                      <a:srgbClr val="000000">
                        <a:alpha val="43137"/>
                      </a:srgbClr>
                    </a:outerShdw>
                  </a:effectLst>
                  <a:latin typeface="+mj-lt"/>
                </a:rPr>
                <a:t>Q</a:t>
              </a:r>
              <a:r>
                <a:rPr lang="en-NZ" sz="2400" b="1" baseline="-25000" dirty="0">
                  <a:solidFill>
                    <a:srgbClr val="FF0000"/>
                  </a:solidFill>
                  <a:latin typeface="+mj-lt"/>
                </a:rPr>
                <a:t>max</a:t>
              </a:r>
              <a:r>
                <a:rPr lang="en-NZ" sz="2400" dirty="0">
                  <a:latin typeface="+mj-lt"/>
                </a:rPr>
                <a:t>=6</a:t>
              </a:r>
              <a:endParaRPr lang="en-US" sz="2400" dirty="0">
                <a:latin typeface="+mj-lt"/>
              </a:endParaRPr>
            </a:p>
          </p:txBody>
        </p:sp>
      </p:grpSp>
      <p:sp>
        <p:nvSpPr>
          <p:cNvPr id="20" name="Rectangle 3"/>
          <p:cNvSpPr txBox="1">
            <a:spLocks noChangeArrowheads="1"/>
          </p:cNvSpPr>
          <p:nvPr/>
        </p:nvSpPr>
        <p:spPr bwMode="auto">
          <a:xfrm>
            <a:off x="5605463" y="1512888"/>
            <a:ext cx="3327400" cy="4670425"/>
          </a:xfrm>
          <a:prstGeom prst="rect">
            <a:avLst/>
          </a:prstGeom>
          <a:gradFill rotWithShape="1">
            <a:gsLst>
              <a:gs pos="0">
                <a:schemeClr val="bg1"/>
              </a:gs>
              <a:gs pos="50000">
                <a:srgbClr val="FFFF00"/>
              </a:gs>
              <a:gs pos="100000">
                <a:schemeClr val="bg1"/>
              </a:gs>
            </a:gsLst>
            <a:lin ang="2700000" scaled="1"/>
          </a:gradFill>
          <a:ln w="9525">
            <a:solidFill>
              <a:srgbClr val="FF0000"/>
            </a:solidFill>
            <a:miter lim="800000"/>
            <a:headEnd/>
            <a:tailEnd/>
          </a:ln>
        </p:spPr>
        <p:txBody>
          <a:bodyPr lIns="0" tIns="0" rIns="0" bIns="0"/>
          <a:lstStyle/>
          <a:p>
            <a:pPr marL="342900" indent="-342900" eaLnBrk="1" hangingPunct="1">
              <a:spcBef>
                <a:spcPct val="20000"/>
              </a:spcBef>
              <a:buFont typeface="Arial" pitchFamily="34" charset="0"/>
              <a:buChar char="•"/>
              <a:defRPr/>
            </a:pPr>
            <a:r>
              <a:rPr lang="en-NZ" sz="2400" b="1" kern="0" dirty="0">
                <a:effectLst>
                  <a:outerShdw blurRad="38100" dist="38100" dir="2700000" algn="tl">
                    <a:srgbClr val="000000">
                      <a:alpha val="43137"/>
                    </a:srgbClr>
                  </a:outerShdw>
                </a:effectLst>
                <a:latin typeface="+mn-lt"/>
              </a:rPr>
              <a:t>The agent does not have any knowledge of the states and so</a:t>
            </a:r>
          </a:p>
          <a:p>
            <a:pPr marL="342900" indent="-342900" eaLnBrk="1" hangingPunct="1">
              <a:spcBef>
                <a:spcPct val="20000"/>
              </a:spcBef>
              <a:defRPr/>
            </a:pPr>
            <a:r>
              <a:rPr lang="en-NZ" sz="2400" b="1" kern="0" dirty="0">
                <a:effectLst>
                  <a:outerShdw blurRad="38100" dist="38100" dir="2700000" algn="tl">
                    <a:srgbClr val="000000">
                      <a:alpha val="43137"/>
                    </a:srgbClr>
                  </a:outerShdw>
                </a:effectLst>
                <a:latin typeface="+mn-lt"/>
              </a:rPr>
              <a:t>	the </a:t>
            </a:r>
            <a:r>
              <a:rPr lang="en-NZ" sz="2400" b="1" kern="0" dirty="0">
                <a:solidFill>
                  <a:srgbClr val="FF0000"/>
                </a:solidFill>
                <a:effectLst>
                  <a:outerShdw blurRad="38100" dist="38100" dir="2700000" algn="tl">
                    <a:srgbClr val="000000">
                      <a:alpha val="43137"/>
                    </a:srgbClr>
                  </a:outerShdw>
                </a:effectLst>
                <a:latin typeface="+mn-lt"/>
              </a:rPr>
              <a:t>Q-values</a:t>
            </a:r>
            <a:r>
              <a:rPr lang="en-NZ" sz="2400" b="1" kern="0" dirty="0">
                <a:effectLst>
                  <a:outerShdw blurRad="38100" dist="38100" dir="2700000" algn="tl">
                    <a:srgbClr val="000000">
                      <a:alpha val="43137"/>
                    </a:srgbClr>
                  </a:outerShdw>
                </a:effectLst>
                <a:latin typeface="+mn-lt"/>
              </a:rPr>
              <a:t> associated with the state transitions is set to </a:t>
            </a:r>
            <a:r>
              <a:rPr lang="en-NZ" sz="2400" b="1" kern="0" dirty="0">
                <a:solidFill>
                  <a:srgbClr val="FF0000"/>
                </a:solidFill>
                <a:effectLst>
                  <a:outerShdw blurRad="38100" dist="38100" dir="2700000" algn="tl">
                    <a:srgbClr val="000000">
                      <a:alpha val="43137"/>
                    </a:srgbClr>
                  </a:outerShdw>
                </a:effectLst>
                <a:latin typeface="+mn-lt"/>
              </a:rPr>
              <a:t>0</a:t>
            </a:r>
            <a:r>
              <a:rPr lang="en-NZ" sz="2400" b="1" kern="0" dirty="0">
                <a:effectLst>
                  <a:outerShdw blurRad="38100" dist="38100" dir="2700000" algn="tl">
                    <a:srgbClr val="000000">
                      <a:alpha val="43137"/>
                    </a:srgbClr>
                  </a:outerShdw>
                </a:effectLst>
                <a:latin typeface="+mn-lt"/>
              </a:rPr>
              <a:t>.</a:t>
            </a:r>
          </a:p>
          <a:p>
            <a:pPr marL="342900" indent="-342900" eaLnBrk="1" hangingPunct="1">
              <a:spcBef>
                <a:spcPct val="20000"/>
              </a:spcBef>
              <a:buFont typeface="Arial" pitchFamily="34" charset="0"/>
              <a:buChar char="•"/>
              <a:defRPr/>
            </a:pPr>
            <a:r>
              <a:rPr lang="en-US" sz="2400" b="1" kern="0" dirty="0">
                <a:effectLst>
                  <a:outerShdw blurRad="38100" dist="38100" dir="2700000" algn="tl">
                    <a:srgbClr val="000000">
                      <a:alpha val="43137"/>
                    </a:srgbClr>
                  </a:outerShdw>
                </a:effectLst>
                <a:latin typeface="+mn-lt"/>
              </a:rPr>
              <a:t>In addition, because of this situation, the agent will eventually pick an action </a:t>
            </a:r>
            <a:r>
              <a:rPr lang="en-US" sz="2400" b="1" kern="0" dirty="0">
                <a:solidFill>
                  <a:srgbClr val="FF0000"/>
                </a:solidFill>
                <a:effectLst>
                  <a:outerShdw blurRad="38100" dist="38100" dir="2700000" algn="tl">
                    <a:srgbClr val="000000">
                      <a:alpha val="43137"/>
                    </a:srgbClr>
                  </a:outerShdw>
                </a:effectLst>
                <a:latin typeface="+mn-lt"/>
              </a:rPr>
              <a:t>randomly</a:t>
            </a:r>
            <a:r>
              <a:rPr lang="en-US" sz="2400" b="1" kern="0" dirty="0">
                <a:effectLst>
                  <a:outerShdw blurRad="38100" dist="38100" dir="2700000" algn="tl">
                    <a:srgbClr val="000000">
                      <a:alpha val="43137"/>
                    </a:srgbClr>
                  </a:outerShdw>
                </a:effectLst>
                <a:latin typeface="+mn-lt"/>
              </a:rPr>
              <a:t>.</a:t>
            </a:r>
          </a:p>
          <a:p>
            <a:pPr marL="342900" indent="-342900" eaLnBrk="1" hangingPunct="1">
              <a:spcBef>
                <a:spcPct val="20000"/>
              </a:spcBef>
              <a:buFont typeface="Arial" pitchFamily="34" charset="0"/>
              <a:buChar char="•"/>
              <a:defRPr/>
            </a:pPr>
            <a:endParaRPr lang="en-NZ" sz="2400" b="1" kern="0" dirty="0">
              <a:effectLst>
                <a:outerShdw blurRad="38100" dist="38100" dir="2700000" algn="tl">
                  <a:srgbClr val="000000">
                    <a:alpha val="43137"/>
                  </a:srgbClr>
                </a:outerShdw>
              </a:effectLst>
              <a:latin typeface="+mn-lt"/>
            </a:endParaRPr>
          </a:p>
          <a:p>
            <a:pPr marL="342900" indent="-342900" eaLnBrk="1" hangingPunct="1">
              <a:spcBef>
                <a:spcPct val="20000"/>
              </a:spcBef>
              <a:buFont typeface="Arial" pitchFamily="34" charset="0"/>
              <a:buChar char="•"/>
              <a:defRPr/>
            </a:pPr>
            <a:endParaRPr lang="en-US" sz="2400" kern="0" dirty="0">
              <a:solidFill>
                <a:srgbClr val="3333CC"/>
              </a:solidFill>
              <a:latin typeface="+mn-lt"/>
            </a:endParaRPr>
          </a:p>
        </p:txBody>
      </p:sp>
      <mc:AlternateContent xmlns:mc="http://schemas.openxmlformats.org/markup-compatibility/2006" xmlns:a14="http://schemas.microsoft.com/office/drawing/2010/main">
        <mc:Choice Requires="a14">
          <p:sp>
            <p:nvSpPr>
              <p:cNvPr id="2" name="TextBox 1"/>
              <p:cNvSpPr txBox="1"/>
              <p:nvPr/>
            </p:nvSpPr>
            <p:spPr>
              <a:xfrm>
                <a:off x="1647192" y="5802255"/>
                <a:ext cx="108510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NZ" i="1" smtClean="0">
                          <a:latin typeface="Cambria Math"/>
                          <a:ea typeface="Cambria Math"/>
                        </a:rPr>
                        <m:t>𝛽</m:t>
                      </m:r>
                      <m:r>
                        <a:rPr lang="en-NZ" b="0" i="1" smtClean="0">
                          <a:latin typeface="Cambria Math"/>
                          <a:ea typeface="Cambria Math"/>
                        </a:rPr>
                        <m:t>=0.6</m:t>
                      </m:r>
                    </m:oMath>
                  </m:oMathPara>
                </a14:m>
                <a:endParaRPr lang="en-NZ" dirty="0"/>
              </a:p>
            </p:txBody>
          </p:sp>
        </mc:Choice>
        <mc:Fallback xmlns="">
          <p:sp>
            <p:nvSpPr>
              <p:cNvPr id="2" name="TextBox 1"/>
              <p:cNvSpPr txBox="1">
                <a:spLocks noRot="1" noChangeAspect="1" noMove="1" noResize="1" noEditPoints="1" noAdjustHandles="1" noChangeArrowheads="1" noChangeShapeType="1" noTextEdit="1"/>
              </p:cNvSpPr>
              <p:nvPr/>
            </p:nvSpPr>
            <p:spPr>
              <a:xfrm>
                <a:off x="1647192" y="5802255"/>
                <a:ext cx="1085105" cy="400110"/>
              </a:xfrm>
              <a:prstGeom prst="rect">
                <a:avLst/>
              </a:prstGeom>
              <a:blipFill rotWithShape="1">
                <a:blip r:embed="rId2"/>
                <a:stretch>
                  <a:fillRect b="-16923"/>
                </a:stretch>
              </a:blipFill>
            </p:spPr>
            <p:txBody>
              <a:bodyPr/>
              <a:lstStyle/>
              <a:p>
                <a:r>
                  <a:rPr lang="en-NZ">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868537" y="5802255"/>
                <a:ext cx="106336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NZ" i="1" smtClean="0">
                          <a:latin typeface="Cambria Math"/>
                          <a:ea typeface="Cambria Math"/>
                        </a:rPr>
                        <m:t>𝛾</m:t>
                      </m:r>
                      <m:r>
                        <a:rPr lang="en-NZ" b="0" i="1" smtClean="0">
                          <a:latin typeface="Cambria Math"/>
                          <a:ea typeface="Cambria Math"/>
                        </a:rPr>
                        <m:t>=0.5</m:t>
                      </m:r>
                    </m:oMath>
                  </m:oMathPara>
                </a14:m>
                <a:endParaRPr lang="en-NZ" dirty="0"/>
              </a:p>
            </p:txBody>
          </p:sp>
        </mc:Choice>
        <mc:Fallback xmlns="">
          <p:sp>
            <p:nvSpPr>
              <p:cNvPr id="21" name="TextBox 20"/>
              <p:cNvSpPr txBox="1">
                <a:spLocks noRot="1" noChangeAspect="1" noMove="1" noResize="1" noEditPoints="1" noAdjustHandles="1" noChangeArrowheads="1" noChangeShapeType="1" noTextEdit="1"/>
              </p:cNvSpPr>
              <p:nvPr/>
            </p:nvSpPr>
            <p:spPr>
              <a:xfrm>
                <a:off x="2868537" y="5802255"/>
                <a:ext cx="1063368" cy="400110"/>
              </a:xfrm>
              <a:prstGeom prst="rect">
                <a:avLst/>
              </a:prstGeom>
              <a:blipFill rotWithShape="1">
                <a:blip r:embed="rId3"/>
                <a:stretch>
                  <a:fillRect b="-7692"/>
                </a:stretch>
              </a:blipFill>
            </p:spPr>
            <p:txBody>
              <a:bodyPr/>
              <a:lstStyle/>
              <a:p>
                <a:r>
                  <a:rPr lang="en-NZ">
                    <a:noFill/>
                  </a:rPr>
                  <a:t> </a:t>
                </a:r>
              </a:p>
            </p:txBody>
          </p:sp>
        </mc:Fallback>
      </mc:AlternateContent>
      <p:sp>
        <p:nvSpPr>
          <p:cNvPr id="3" name="TextBox 2"/>
          <p:cNvSpPr txBox="1"/>
          <p:nvPr/>
        </p:nvSpPr>
        <p:spPr>
          <a:xfrm>
            <a:off x="215153" y="5817083"/>
            <a:ext cx="1322798" cy="400110"/>
          </a:xfrm>
          <a:prstGeom prst="rect">
            <a:avLst/>
          </a:prstGeom>
          <a:noFill/>
        </p:spPr>
        <p:txBody>
          <a:bodyPr wrap="none" rtlCol="0">
            <a:spAutoFit/>
          </a:bodyPr>
          <a:lstStyle/>
          <a:p>
            <a:r>
              <a:rPr lang="en-NZ" dirty="0"/>
              <a:t>Given that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1014F88C-DE9B-4493-B460-E82ECC119FB4}" type="slidenum">
              <a:rPr lang="nl-NL" altLang="en-US" sz="1000" smtClean="0">
                <a:solidFill>
                  <a:schemeClr val="bg2"/>
                </a:solidFill>
                <a:latin typeface="Verdana" pitchFamily="34" charset="0"/>
              </a:rPr>
              <a:pPr/>
              <a:t>29</a:t>
            </a:fld>
            <a:endParaRPr lang="nl-NL" altLang="en-US" sz="1000">
              <a:solidFill>
                <a:schemeClr val="bg2"/>
              </a:solidFill>
              <a:latin typeface="Verdana" pitchFamily="34" charset="0"/>
            </a:endParaRPr>
          </a:p>
        </p:txBody>
      </p:sp>
      <p:sp>
        <p:nvSpPr>
          <p:cNvPr id="324610" name="Rectangle 2"/>
          <p:cNvSpPr>
            <a:spLocks noGrp="1" noChangeArrowheads="1"/>
          </p:cNvSpPr>
          <p:nvPr>
            <p:ph type="title"/>
          </p:nvPr>
        </p:nvSpPr>
        <p:spPr/>
        <p:txBody>
          <a:bodyPr/>
          <a:lstStyle/>
          <a:p>
            <a:pPr eaLnBrk="1" hangingPunct="1">
              <a:defRPr/>
            </a:pPr>
            <a:r>
              <a:rPr lang="en-US" dirty="0"/>
              <a:t>Reinforcement Learning </a:t>
            </a:r>
            <a:r>
              <a:rPr lang="en-US" dirty="0">
                <a:solidFill>
                  <a:srgbClr val="FF0000"/>
                </a:solidFill>
              </a:rPr>
              <a:t>(RL)</a:t>
            </a:r>
          </a:p>
        </p:txBody>
      </p:sp>
      <p:sp>
        <p:nvSpPr>
          <p:cNvPr id="24580" name="Rectangle 3"/>
          <p:cNvSpPr>
            <a:spLocks noGrp="1" noChangeArrowheads="1"/>
          </p:cNvSpPr>
          <p:nvPr>
            <p:ph type="body" idx="1"/>
          </p:nvPr>
        </p:nvSpPr>
        <p:spPr>
          <a:xfrm>
            <a:off x="315913" y="1501775"/>
            <a:ext cx="4451350" cy="609600"/>
          </a:xfrm>
        </p:spPr>
        <p:txBody>
          <a:bodyPr/>
          <a:lstStyle/>
          <a:p>
            <a:pPr marL="742950" indent="-742950" eaLnBrk="1" hangingPunct="1">
              <a:buFont typeface="Arial" charset="0"/>
              <a:buChar char="•"/>
            </a:pPr>
            <a:r>
              <a:rPr lang="en-NZ" altLang="en-US" sz="2400">
                <a:solidFill>
                  <a:schemeClr val="tx1"/>
                </a:solidFill>
              </a:rPr>
              <a:t>Agent’s world at </a:t>
            </a:r>
            <a:r>
              <a:rPr lang="en-NZ" altLang="en-US" sz="2400" b="1">
                <a:solidFill>
                  <a:schemeClr val="tx1"/>
                </a:solidFill>
              </a:rPr>
              <a:t>t = 1</a:t>
            </a:r>
            <a:r>
              <a:rPr lang="en-NZ" altLang="en-US" sz="2400">
                <a:solidFill>
                  <a:schemeClr val="tx1"/>
                </a:solidFill>
              </a:rPr>
              <a:t>.</a:t>
            </a:r>
            <a:endParaRPr lang="en-US" altLang="en-US" sz="2400">
              <a:solidFill>
                <a:schemeClr val="tx1"/>
              </a:solidFill>
            </a:endParaRPr>
          </a:p>
        </p:txBody>
      </p:sp>
      <p:grpSp>
        <p:nvGrpSpPr>
          <p:cNvPr id="24581" name="Group 18"/>
          <p:cNvGrpSpPr>
            <a:grpSpLocks/>
          </p:cNvGrpSpPr>
          <p:nvPr/>
        </p:nvGrpSpPr>
        <p:grpSpPr bwMode="auto">
          <a:xfrm>
            <a:off x="414338" y="2003425"/>
            <a:ext cx="4157662" cy="2187575"/>
            <a:chOff x="1251857" y="2166257"/>
            <a:chExt cx="5257800" cy="3211286"/>
          </a:xfrm>
        </p:grpSpPr>
        <p:sp>
          <p:nvSpPr>
            <p:cNvPr id="24588" name="Rectangle 17"/>
            <p:cNvSpPr>
              <a:spLocks noChangeArrowheads="1"/>
            </p:cNvSpPr>
            <p:nvPr/>
          </p:nvSpPr>
          <p:spPr bwMode="auto">
            <a:xfrm>
              <a:off x="1251857" y="2166257"/>
              <a:ext cx="5257800" cy="3211286"/>
            </a:xfrm>
            <a:prstGeom prst="rect">
              <a:avLst/>
            </a:prstGeom>
            <a:solidFill>
              <a:schemeClr val="bg1"/>
            </a:solidFill>
            <a:ln w="9525" algn="ctr">
              <a:solidFill>
                <a:schemeClr val="tx1"/>
              </a:solidFill>
              <a:round/>
              <a:headEnd/>
              <a:tailEnd/>
            </a:ln>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endParaRPr lang="en-US" altLang="en-US"/>
            </a:p>
          </p:txBody>
        </p:sp>
        <p:sp>
          <p:nvSpPr>
            <p:cNvPr id="5" name="Oval 4"/>
            <p:cNvSpPr/>
            <p:nvPr/>
          </p:nvSpPr>
          <p:spPr bwMode="auto">
            <a:xfrm>
              <a:off x="1485844" y="3124850"/>
              <a:ext cx="963471" cy="1054452"/>
            </a:xfrm>
            <a:prstGeom prst="ellipse">
              <a:avLst/>
            </a:prstGeom>
            <a:gradFill flip="none" rotWithShape="1">
              <a:gsLst>
                <a:gs pos="0">
                  <a:srgbClr val="FFFF00"/>
                </a:gs>
                <a:gs pos="50000">
                  <a:srgbClr val="CCFF99">
                    <a:shade val="67500"/>
                    <a:satMod val="115000"/>
                  </a:srgbClr>
                </a:gs>
                <a:gs pos="100000">
                  <a:srgbClr val="FFFF00"/>
                </a:gs>
              </a:gsLst>
              <a:path path="circle">
                <a:fillToRect l="50000" t="50000" r="50000" b="50000"/>
              </a:path>
              <a:tileRect/>
            </a:gradFill>
            <a:ln w="9525" cap="flat" cmpd="sng" algn="ctr">
              <a:solidFill>
                <a:schemeClr val="tx1"/>
              </a:solidFill>
              <a:prstDash val="solid"/>
              <a:round/>
              <a:headEnd type="none" w="med" len="med"/>
              <a:tailEnd type="none" w="med" len="med"/>
            </a:ln>
            <a:effectLst/>
          </p:spPr>
          <p:txBody>
            <a:bodyPr/>
            <a:lstStyle/>
            <a:p>
              <a:pPr>
                <a:defRPr/>
              </a:pPr>
              <a:r>
                <a:rPr lang="en-NZ" sz="2400" b="1" dirty="0">
                  <a:latin typeface="+mj-lt"/>
                </a:rPr>
                <a:t>S</a:t>
              </a:r>
              <a:r>
                <a:rPr lang="en-NZ" sz="2400" b="1" baseline="-25000" dirty="0">
                  <a:latin typeface="+mj-lt"/>
                </a:rPr>
                <a:t>0</a:t>
              </a:r>
              <a:endParaRPr lang="en-US" sz="2400" b="1" baseline="-25000" dirty="0">
                <a:latin typeface="+mj-lt"/>
              </a:endParaRPr>
            </a:p>
          </p:txBody>
        </p:sp>
        <p:sp>
          <p:nvSpPr>
            <p:cNvPr id="6" name="Oval 5"/>
            <p:cNvSpPr/>
            <p:nvPr/>
          </p:nvSpPr>
          <p:spPr bwMode="auto">
            <a:xfrm>
              <a:off x="3483429" y="2394856"/>
              <a:ext cx="906591" cy="937688"/>
            </a:xfrm>
            <a:prstGeom prst="ellipse">
              <a:avLst/>
            </a:prstGeom>
            <a:gradFill flip="none" rotWithShape="1">
              <a:gsLst>
                <a:gs pos="0">
                  <a:srgbClr val="FFFF00"/>
                </a:gs>
                <a:gs pos="50000">
                  <a:srgbClr val="CCFF99">
                    <a:shade val="67500"/>
                    <a:satMod val="115000"/>
                  </a:srgbClr>
                </a:gs>
                <a:gs pos="100000">
                  <a:srgbClr val="FFFF00"/>
                </a:gs>
              </a:gsLst>
              <a:path path="circle">
                <a:fillToRect l="50000" t="50000" r="50000" b="50000"/>
              </a:path>
              <a:tileRect/>
            </a:gradFill>
            <a:ln w="9525" cap="flat" cmpd="sng" algn="ctr">
              <a:solidFill>
                <a:schemeClr val="tx1"/>
              </a:solidFill>
              <a:prstDash val="solid"/>
              <a:round/>
              <a:headEnd type="none" w="med" len="med"/>
              <a:tailEnd type="none" w="med" len="med"/>
            </a:ln>
            <a:effectLst/>
          </p:spPr>
          <p:txBody>
            <a:bodyPr/>
            <a:lstStyle/>
            <a:p>
              <a:pPr>
                <a:defRPr/>
              </a:pPr>
              <a:r>
                <a:rPr lang="en-NZ" sz="2400" b="1" dirty="0">
                  <a:latin typeface="+mj-lt"/>
                </a:rPr>
                <a:t>S</a:t>
              </a:r>
              <a:r>
                <a:rPr lang="en-NZ" sz="2400" b="1" baseline="-25000" dirty="0">
                  <a:latin typeface="+mj-lt"/>
                </a:rPr>
                <a:t>1</a:t>
              </a:r>
              <a:endParaRPr lang="en-US" sz="2400" b="1" baseline="-25000" dirty="0">
                <a:latin typeface="+mj-lt"/>
              </a:endParaRPr>
            </a:p>
          </p:txBody>
        </p:sp>
        <p:sp>
          <p:nvSpPr>
            <p:cNvPr id="7" name="Oval 6"/>
            <p:cNvSpPr/>
            <p:nvPr/>
          </p:nvSpPr>
          <p:spPr bwMode="auto">
            <a:xfrm>
              <a:off x="3426551" y="4195278"/>
              <a:ext cx="949707" cy="990547"/>
            </a:xfrm>
            <a:prstGeom prst="ellipse">
              <a:avLst/>
            </a:prstGeom>
            <a:gradFill flip="none" rotWithShape="1">
              <a:gsLst>
                <a:gs pos="0">
                  <a:srgbClr val="FFFF00"/>
                </a:gs>
                <a:gs pos="50000">
                  <a:srgbClr val="CCFF99">
                    <a:shade val="67500"/>
                    <a:satMod val="115000"/>
                  </a:srgbClr>
                </a:gs>
                <a:gs pos="100000">
                  <a:srgbClr val="FFFF00"/>
                </a:gs>
              </a:gsLst>
              <a:path path="circle">
                <a:fillToRect l="50000" t="50000" r="50000" b="50000"/>
              </a:path>
              <a:tileRect/>
            </a:gradFill>
            <a:ln w="9525" cap="flat" cmpd="sng" algn="ctr">
              <a:solidFill>
                <a:schemeClr val="tx1"/>
              </a:solidFill>
              <a:prstDash val="solid"/>
              <a:round/>
              <a:headEnd type="none" w="med" len="med"/>
              <a:tailEnd type="none" w="med" len="med"/>
            </a:ln>
            <a:effectLst/>
          </p:spPr>
          <p:txBody>
            <a:bodyPr/>
            <a:lstStyle/>
            <a:p>
              <a:pPr>
                <a:defRPr/>
              </a:pPr>
              <a:r>
                <a:rPr lang="en-NZ" sz="2400" b="1" dirty="0">
                  <a:latin typeface="+mj-lt"/>
                </a:rPr>
                <a:t>S</a:t>
              </a:r>
              <a:r>
                <a:rPr lang="en-NZ" sz="2400" b="1" baseline="-25000" dirty="0">
                  <a:latin typeface="+mj-lt"/>
                </a:rPr>
                <a:t>2</a:t>
              </a:r>
              <a:endParaRPr lang="en-US" sz="2400" b="1" baseline="-25000" dirty="0">
                <a:latin typeface="+mj-lt"/>
              </a:endParaRPr>
            </a:p>
          </p:txBody>
        </p:sp>
        <p:sp>
          <p:nvSpPr>
            <p:cNvPr id="24598" name="TextBox 7"/>
            <p:cNvSpPr txBox="1">
              <a:spLocks noChangeArrowheads="1"/>
            </p:cNvSpPr>
            <p:nvPr/>
          </p:nvSpPr>
          <p:spPr bwMode="auto">
            <a:xfrm>
              <a:off x="4582886" y="2394857"/>
              <a:ext cx="1502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a:t>Reward = 3</a:t>
              </a:r>
              <a:endParaRPr lang="en-US" altLang="en-US"/>
            </a:p>
          </p:txBody>
        </p:sp>
        <p:sp>
          <p:nvSpPr>
            <p:cNvPr id="24599" name="TextBox 8"/>
            <p:cNvSpPr txBox="1">
              <a:spLocks noChangeArrowheads="1"/>
            </p:cNvSpPr>
            <p:nvPr/>
          </p:nvSpPr>
          <p:spPr bwMode="auto">
            <a:xfrm>
              <a:off x="4572000" y="4169228"/>
              <a:ext cx="1502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a:t>Reward = 7</a:t>
              </a:r>
              <a:endParaRPr lang="en-US" altLang="en-US"/>
            </a:p>
          </p:txBody>
        </p:sp>
        <p:cxnSp>
          <p:nvCxnSpPr>
            <p:cNvPr id="24600" name="Straight Connector 10"/>
            <p:cNvCxnSpPr>
              <a:cxnSpLocks noChangeShapeType="1"/>
            </p:cNvCxnSpPr>
            <p:nvPr/>
          </p:nvCxnSpPr>
          <p:spPr bwMode="auto">
            <a:xfrm rot="5400000" flipH="1" flipV="1">
              <a:off x="2688038" y="2483881"/>
              <a:ext cx="415571" cy="1175211"/>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4601" name="Straight Connector 12"/>
            <p:cNvCxnSpPr>
              <a:cxnSpLocks noChangeShapeType="1"/>
            </p:cNvCxnSpPr>
            <p:nvPr/>
          </p:nvCxnSpPr>
          <p:spPr bwMode="auto">
            <a:xfrm rot="16200000" flipH="1">
              <a:off x="2534549" y="3798550"/>
              <a:ext cx="665671" cy="111833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4" name="TextBox 13"/>
            <p:cNvSpPr txBox="1"/>
            <p:nvPr/>
          </p:nvSpPr>
          <p:spPr>
            <a:xfrm>
              <a:off x="2406204" y="2557764"/>
              <a:ext cx="674540" cy="400828"/>
            </a:xfrm>
            <a:prstGeom prst="rect">
              <a:avLst/>
            </a:prstGeom>
            <a:noFill/>
          </p:spPr>
          <p:txBody>
            <a:bodyPr wrap="none">
              <a:spAutoFit/>
            </a:bodyPr>
            <a:lstStyle/>
            <a:p>
              <a:pPr>
                <a:defRPr/>
              </a:pPr>
              <a:r>
                <a:rPr lang="en-NZ" b="1" dirty="0">
                  <a:solidFill>
                    <a:srgbClr val="FF0000"/>
                  </a:solidFill>
                  <a:effectLst>
                    <a:outerShdw blurRad="38100" dist="38100" dir="2700000" algn="tl">
                      <a:srgbClr val="000000">
                        <a:alpha val="43137"/>
                      </a:srgbClr>
                    </a:outerShdw>
                  </a:effectLst>
                </a:rPr>
                <a:t>Q</a:t>
              </a:r>
              <a:r>
                <a:rPr lang="en-NZ" dirty="0"/>
                <a:t>=0</a:t>
              </a:r>
              <a:endParaRPr lang="en-US" dirty="0"/>
            </a:p>
          </p:txBody>
        </p:sp>
        <p:sp>
          <p:nvSpPr>
            <p:cNvPr id="15" name="TextBox 14"/>
            <p:cNvSpPr txBox="1"/>
            <p:nvPr/>
          </p:nvSpPr>
          <p:spPr>
            <a:xfrm>
              <a:off x="2416242" y="4244970"/>
              <a:ext cx="676547" cy="400828"/>
            </a:xfrm>
            <a:prstGeom prst="rect">
              <a:avLst/>
            </a:prstGeom>
            <a:noFill/>
          </p:spPr>
          <p:txBody>
            <a:bodyPr wrap="none">
              <a:spAutoFit/>
            </a:bodyPr>
            <a:lstStyle/>
            <a:p>
              <a:pPr>
                <a:defRPr/>
              </a:pPr>
              <a:r>
                <a:rPr lang="en-NZ" b="1" dirty="0">
                  <a:solidFill>
                    <a:srgbClr val="FF0000"/>
                  </a:solidFill>
                  <a:effectLst>
                    <a:outerShdw blurRad="38100" dist="38100" dir="2700000" algn="tl">
                      <a:srgbClr val="000000">
                        <a:alpha val="43137"/>
                      </a:srgbClr>
                    </a:outerShdw>
                  </a:effectLst>
                </a:rPr>
                <a:t>Q</a:t>
              </a:r>
              <a:r>
                <a:rPr lang="en-NZ" dirty="0"/>
                <a:t>=0</a:t>
              </a:r>
              <a:endParaRPr lang="en-US" dirty="0"/>
            </a:p>
          </p:txBody>
        </p:sp>
        <p:sp>
          <p:nvSpPr>
            <p:cNvPr id="16" name="TextBox 15"/>
            <p:cNvSpPr txBox="1"/>
            <p:nvPr/>
          </p:nvSpPr>
          <p:spPr>
            <a:xfrm>
              <a:off x="4626565" y="2786142"/>
              <a:ext cx="1184461" cy="461418"/>
            </a:xfrm>
            <a:prstGeom prst="rect">
              <a:avLst/>
            </a:prstGeom>
            <a:noFill/>
          </p:spPr>
          <p:txBody>
            <a:bodyPr wrap="none">
              <a:spAutoFit/>
            </a:bodyPr>
            <a:lstStyle/>
            <a:p>
              <a:pPr>
                <a:defRPr/>
              </a:pPr>
              <a:r>
                <a:rPr lang="en-NZ" sz="2400" b="1" dirty="0">
                  <a:solidFill>
                    <a:srgbClr val="FF0000"/>
                  </a:solidFill>
                  <a:effectLst>
                    <a:outerShdw blurRad="38100" dist="38100" dir="2700000" algn="tl">
                      <a:srgbClr val="000000">
                        <a:alpha val="43137"/>
                      </a:srgbClr>
                    </a:outerShdw>
                  </a:effectLst>
                  <a:latin typeface="+mj-lt"/>
                </a:rPr>
                <a:t>Q</a:t>
              </a:r>
              <a:r>
                <a:rPr lang="en-NZ" sz="2400" b="1" baseline="-25000" dirty="0">
                  <a:solidFill>
                    <a:srgbClr val="FF0000"/>
                  </a:solidFill>
                  <a:latin typeface="+mj-lt"/>
                </a:rPr>
                <a:t>max</a:t>
              </a:r>
              <a:r>
                <a:rPr lang="en-NZ" sz="2400" dirty="0">
                  <a:latin typeface="+mj-lt"/>
                </a:rPr>
                <a:t>=5</a:t>
              </a:r>
              <a:endParaRPr lang="en-US" sz="2400" dirty="0">
                <a:latin typeface="+mj-lt"/>
              </a:endParaRPr>
            </a:p>
          </p:txBody>
        </p:sp>
        <p:sp>
          <p:nvSpPr>
            <p:cNvPr id="17" name="TextBox 16"/>
            <p:cNvSpPr txBox="1"/>
            <p:nvPr/>
          </p:nvSpPr>
          <p:spPr>
            <a:xfrm>
              <a:off x="4616528" y="4538600"/>
              <a:ext cx="1240672" cy="461418"/>
            </a:xfrm>
            <a:prstGeom prst="rect">
              <a:avLst/>
            </a:prstGeom>
            <a:noFill/>
          </p:spPr>
          <p:txBody>
            <a:bodyPr wrap="none">
              <a:spAutoFit/>
            </a:bodyPr>
            <a:lstStyle/>
            <a:p>
              <a:pPr>
                <a:defRPr/>
              </a:pPr>
              <a:r>
                <a:rPr lang="en-NZ" sz="2400" b="1" dirty="0">
                  <a:solidFill>
                    <a:srgbClr val="FF0000"/>
                  </a:solidFill>
                  <a:effectLst>
                    <a:outerShdw blurRad="38100" dist="38100" dir="2700000" algn="tl">
                      <a:srgbClr val="000000">
                        <a:alpha val="43137"/>
                      </a:srgbClr>
                    </a:outerShdw>
                  </a:effectLst>
                  <a:latin typeface="+mj-lt"/>
                </a:rPr>
                <a:t>Q</a:t>
              </a:r>
              <a:r>
                <a:rPr lang="en-NZ" sz="2400" b="1" baseline="-25000" dirty="0">
                  <a:solidFill>
                    <a:srgbClr val="FF0000"/>
                  </a:solidFill>
                  <a:latin typeface="+mj-lt"/>
                </a:rPr>
                <a:t>max</a:t>
              </a:r>
              <a:r>
                <a:rPr lang="en-NZ" sz="2400" dirty="0">
                  <a:latin typeface="+mj-lt"/>
                </a:rPr>
                <a:t>=6</a:t>
              </a:r>
              <a:endParaRPr lang="en-US" sz="2400" dirty="0">
                <a:latin typeface="+mj-lt"/>
              </a:endParaRPr>
            </a:p>
          </p:txBody>
        </p:sp>
      </p:grpSp>
      <p:sp>
        <p:nvSpPr>
          <p:cNvPr id="19" name="Rectangle 3"/>
          <p:cNvSpPr txBox="1">
            <a:spLocks noChangeArrowheads="1"/>
          </p:cNvSpPr>
          <p:nvPr/>
        </p:nvSpPr>
        <p:spPr bwMode="auto">
          <a:xfrm>
            <a:off x="5638800" y="1557338"/>
            <a:ext cx="3325813" cy="903287"/>
          </a:xfrm>
          <a:prstGeom prst="rect">
            <a:avLst/>
          </a:prstGeom>
          <a:gradFill rotWithShape="1">
            <a:gsLst>
              <a:gs pos="0">
                <a:schemeClr val="bg1"/>
              </a:gs>
              <a:gs pos="50000">
                <a:srgbClr val="FFFF00"/>
              </a:gs>
              <a:gs pos="100000">
                <a:schemeClr val="bg1"/>
              </a:gs>
            </a:gsLst>
            <a:lin ang="2700000" scaled="1"/>
          </a:gradFill>
          <a:ln w="9525">
            <a:solidFill>
              <a:srgbClr val="FF0000"/>
            </a:solidFill>
            <a:miter lim="800000"/>
            <a:headEnd/>
            <a:tailEnd/>
          </a:ln>
        </p:spPr>
        <p:txBody>
          <a:bodyPr lIns="0" tIns="0" rIns="0" bIns="0"/>
          <a:lstStyle/>
          <a:p>
            <a:pPr marL="342900" indent="-342900" eaLnBrk="1" hangingPunct="1">
              <a:spcBef>
                <a:spcPct val="20000"/>
              </a:spcBef>
              <a:buFont typeface="Arial" pitchFamily="34" charset="0"/>
              <a:buChar char="•"/>
              <a:defRPr/>
            </a:pPr>
            <a:r>
              <a:rPr lang="en-NZ" sz="2400" b="1" kern="0" dirty="0">
                <a:effectLst>
                  <a:outerShdw blurRad="38100" dist="38100" dir="2700000" algn="tl">
                    <a:srgbClr val="000000">
                      <a:alpha val="43137"/>
                    </a:srgbClr>
                  </a:outerShdw>
                </a:effectLst>
                <a:latin typeface="+mn-lt"/>
              </a:rPr>
              <a:t>Let’s assume that the agent picked S1</a:t>
            </a:r>
            <a:endParaRPr lang="en-US" sz="2400" b="1" kern="0" dirty="0">
              <a:effectLst>
                <a:outerShdw blurRad="38100" dist="38100" dir="2700000" algn="tl">
                  <a:srgbClr val="000000">
                    <a:alpha val="43137"/>
                  </a:srgbClr>
                </a:outerShdw>
              </a:effectLst>
              <a:latin typeface="+mn-lt"/>
            </a:endParaRPr>
          </a:p>
          <a:p>
            <a:pPr marL="342900" indent="-342900" eaLnBrk="1" hangingPunct="1">
              <a:spcBef>
                <a:spcPct val="20000"/>
              </a:spcBef>
              <a:buFont typeface="Arial" pitchFamily="34" charset="0"/>
              <a:buChar char="•"/>
              <a:defRPr/>
            </a:pPr>
            <a:endParaRPr lang="en-NZ" sz="2400" b="1" kern="0" dirty="0">
              <a:effectLst>
                <a:outerShdw blurRad="38100" dist="38100" dir="2700000" algn="tl">
                  <a:srgbClr val="000000">
                    <a:alpha val="43137"/>
                  </a:srgbClr>
                </a:outerShdw>
              </a:effectLst>
              <a:latin typeface="+mn-lt"/>
            </a:endParaRPr>
          </a:p>
          <a:p>
            <a:pPr marL="342900" indent="-342900" eaLnBrk="1" hangingPunct="1">
              <a:spcBef>
                <a:spcPct val="20000"/>
              </a:spcBef>
              <a:buFont typeface="Arial" pitchFamily="34" charset="0"/>
              <a:buChar char="•"/>
              <a:defRPr/>
            </a:pPr>
            <a:endParaRPr lang="en-US" sz="2400" kern="0" dirty="0">
              <a:solidFill>
                <a:srgbClr val="3333CC"/>
              </a:solidFill>
              <a:latin typeface="+mn-lt"/>
            </a:endParaRPr>
          </a:p>
        </p:txBody>
      </p:sp>
      <p:graphicFrame>
        <p:nvGraphicFramePr>
          <p:cNvPr id="24583" name="Object 2"/>
          <p:cNvGraphicFramePr>
            <a:graphicFrameLocks noChangeAspect="1"/>
          </p:cNvGraphicFramePr>
          <p:nvPr/>
        </p:nvGraphicFramePr>
        <p:xfrm>
          <a:off x="965200" y="4403725"/>
          <a:ext cx="6496050" cy="506413"/>
        </p:xfrm>
        <a:graphic>
          <a:graphicData uri="http://schemas.openxmlformats.org/presentationml/2006/ole">
            <mc:AlternateContent xmlns:mc="http://schemas.openxmlformats.org/markup-compatibility/2006">
              <mc:Choice xmlns:v="urn:schemas-microsoft-com:vml" Requires="v">
                <p:oleObj spid="_x0000_s24876" name="Equation" r:id="rId3" imgW="2933700" imgH="228600" progId="Equation.3">
                  <p:embed/>
                </p:oleObj>
              </mc:Choice>
              <mc:Fallback>
                <p:oleObj name="Equation" r:id="rId3" imgW="293370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5200" y="4403725"/>
                        <a:ext cx="6496050"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4" name="Object 3"/>
          <p:cNvGraphicFramePr>
            <a:graphicFrameLocks noChangeAspect="1"/>
          </p:cNvGraphicFramePr>
          <p:nvPr/>
        </p:nvGraphicFramePr>
        <p:xfrm>
          <a:off x="969963" y="5143500"/>
          <a:ext cx="5203825" cy="506413"/>
        </p:xfrm>
        <a:graphic>
          <a:graphicData uri="http://schemas.openxmlformats.org/presentationml/2006/ole">
            <mc:AlternateContent xmlns:mc="http://schemas.openxmlformats.org/markup-compatibility/2006">
              <mc:Choice xmlns:v="urn:schemas-microsoft-com:vml" Requires="v">
                <p:oleObj spid="_x0000_s24877" name="Equation" r:id="rId5" imgW="2349500" imgH="228600" progId="Equation.3">
                  <p:embed/>
                </p:oleObj>
              </mc:Choice>
              <mc:Fallback>
                <p:oleObj name="Equation" r:id="rId5" imgW="234950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9963" y="5143500"/>
                        <a:ext cx="5203825"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 name="Rectangle 3"/>
          <p:cNvSpPr txBox="1">
            <a:spLocks noChangeArrowheads="1"/>
          </p:cNvSpPr>
          <p:nvPr/>
        </p:nvSpPr>
        <p:spPr bwMode="auto">
          <a:xfrm>
            <a:off x="5638800" y="2678113"/>
            <a:ext cx="3325813" cy="762000"/>
          </a:xfrm>
          <a:prstGeom prst="rect">
            <a:avLst/>
          </a:prstGeom>
          <a:gradFill rotWithShape="1">
            <a:gsLst>
              <a:gs pos="0">
                <a:schemeClr val="bg1"/>
              </a:gs>
              <a:gs pos="50000">
                <a:srgbClr val="FFFF00"/>
              </a:gs>
              <a:gs pos="100000">
                <a:schemeClr val="bg1"/>
              </a:gs>
            </a:gsLst>
            <a:lin ang="2700000" scaled="1"/>
          </a:gradFill>
          <a:ln w="9525">
            <a:solidFill>
              <a:srgbClr val="FF0000"/>
            </a:solidFill>
            <a:miter lim="800000"/>
            <a:headEnd/>
            <a:tailEnd/>
          </a:ln>
        </p:spPr>
        <p:txBody>
          <a:bodyPr lIns="0" tIns="0" rIns="0" bIns="0"/>
          <a:lstStyle/>
          <a:p>
            <a:pPr marL="342900" indent="-342900" eaLnBrk="1" hangingPunct="1">
              <a:spcBef>
                <a:spcPct val="20000"/>
              </a:spcBef>
              <a:buFont typeface="Arial" pitchFamily="34" charset="0"/>
              <a:buChar char="•"/>
              <a:defRPr/>
            </a:pPr>
            <a:r>
              <a:rPr lang="en-NZ" sz="2400" b="1" kern="0" dirty="0">
                <a:effectLst>
                  <a:outerShdw blurRad="38100" dist="38100" dir="2700000" algn="tl">
                    <a:srgbClr val="000000">
                      <a:alpha val="43137"/>
                    </a:srgbClr>
                  </a:outerShdw>
                </a:effectLst>
                <a:latin typeface="+mn-lt"/>
              </a:rPr>
              <a:t>Calculate new Q-value</a:t>
            </a:r>
          </a:p>
        </p:txBody>
      </p:sp>
      <p:sp>
        <p:nvSpPr>
          <p:cNvPr id="31" name="Line Callout 1 30"/>
          <p:cNvSpPr/>
          <p:nvPr/>
        </p:nvSpPr>
        <p:spPr bwMode="auto">
          <a:xfrm>
            <a:off x="4197350" y="5827713"/>
            <a:ext cx="1060450" cy="539750"/>
          </a:xfrm>
          <a:prstGeom prst="borderCallout1">
            <a:avLst>
              <a:gd name="adj1" fmla="val 13873"/>
              <a:gd name="adj2" fmla="val 606"/>
              <a:gd name="adj3" fmla="val -202720"/>
              <a:gd name="adj4" fmla="val -86946"/>
            </a:avLst>
          </a:prstGeom>
          <a:solidFill>
            <a:srgbClr val="FFFFCC"/>
          </a:solidFill>
          <a:ln w="9525" cap="flat" cmpd="sng" algn="ctr">
            <a:solidFill>
              <a:srgbClr val="FF0000"/>
            </a:solidFill>
            <a:prstDash val="solid"/>
            <a:round/>
            <a:headEnd type="none" w="med" len="med"/>
            <a:tailEnd type="none" w="med" len="med"/>
          </a:ln>
          <a:effectLst/>
        </p:spPr>
        <p:txBody>
          <a:bodyPr/>
          <a:lstStyle/>
          <a:p>
            <a:pPr algn="ctr">
              <a:defRPr/>
            </a:pPr>
            <a:r>
              <a:rPr lang="en-NZ" sz="1600" b="1" dirty="0">
                <a:latin typeface="+mj-lt"/>
              </a:rPr>
              <a:t>Learning rate</a:t>
            </a:r>
            <a:endParaRPr lang="en-NZ" sz="1600" dirty="0">
              <a:latin typeface="+mj-lt"/>
            </a:endParaRPr>
          </a:p>
        </p:txBody>
      </p:sp>
      <p:sp>
        <p:nvSpPr>
          <p:cNvPr id="32" name="Line Callout 1 31"/>
          <p:cNvSpPr/>
          <p:nvPr/>
        </p:nvSpPr>
        <p:spPr bwMode="auto">
          <a:xfrm>
            <a:off x="6221413" y="5827713"/>
            <a:ext cx="1192212" cy="539750"/>
          </a:xfrm>
          <a:prstGeom prst="borderCallout1">
            <a:avLst>
              <a:gd name="adj1" fmla="val 13873"/>
              <a:gd name="adj2" fmla="val 606"/>
              <a:gd name="adj3" fmla="val -198687"/>
              <a:gd name="adj4" fmla="val -81954"/>
            </a:avLst>
          </a:prstGeom>
          <a:solidFill>
            <a:srgbClr val="FFFFCC"/>
          </a:solidFill>
          <a:ln w="9525" cap="flat" cmpd="sng" algn="ctr">
            <a:solidFill>
              <a:srgbClr val="FF0000"/>
            </a:solidFill>
            <a:prstDash val="solid"/>
            <a:round/>
            <a:headEnd type="none" w="med" len="med"/>
            <a:tailEnd type="none" w="med" len="med"/>
          </a:ln>
          <a:effectLst/>
        </p:spPr>
        <p:txBody>
          <a:bodyPr/>
          <a:lstStyle/>
          <a:p>
            <a:pPr algn="ctr">
              <a:defRPr/>
            </a:pPr>
            <a:r>
              <a:rPr lang="en-NZ" sz="1600" b="1" dirty="0">
                <a:latin typeface="+mj-lt"/>
              </a:rPr>
              <a:t>Discount factor</a:t>
            </a:r>
            <a:endParaRPr lang="en-NZ" sz="1600" dirty="0">
              <a:latin typeface="+mj-lt"/>
            </a:endParaRPr>
          </a:p>
        </p:txBody>
      </p:sp>
      <mc:AlternateContent xmlns:mc="http://schemas.openxmlformats.org/markup-compatibility/2006" xmlns:a14="http://schemas.microsoft.com/office/drawing/2010/main">
        <mc:Choice Requires="a14">
          <p:sp>
            <p:nvSpPr>
              <p:cNvPr id="25" name="TextBox 24"/>
              <p:cNvSpPr txBox="1"/>
              <p:nvPr/>
            </p:nvSpPr>
            <p:spPr>
              <a:xfrm>
                <a:off x="6749390" y="3572178"/>
                <a:ext cx="108510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NZ" i="1" smtClean="0">
                          <a:latin typeface="Cambria Math"/>
                          <a:ea typeface="Cambria Math"/>
                        </a:rPr>
                        <m:t>𝛽</m:t>
                      </m:r>
                      <m:r>
                        <a:rPr lang="en-NZ" b="0" i="1" smtClean="0">
                          <a:latin typeface="Cambria Math"/>
                          <a:ea typeface="Cambria Math"/>
                        </a:rPr>
                        <m:t>=0.6</m:t>
                      </m:r>
                    </m:oMath>
                  </m:oMathPara>
                </a14:m>
                <a:endParaRPr lang="en-NZ" dirty="0"/>
              </a:p>
            </p:txBody>
          </p:sp>
        </mc:Choice>
        <mc:Fallback xmlns="">
          <p:sp>
            <p:nvSpPr>
              <p:cNvPr id="25" name="TextBox 24"/>
              <p:cNvSpPr txBox="1">
                <a:spLocks noRot="1" noChangeAspect="1" noMove="1" noResize="1" noEditPoints="1" noAdjustHandles="1" noChangeArrowheads="1" noChangeShapeType="1" noTextEdit="1"/>
              </p:cNvSpPr>
              <p:nvPr/>
            </p:nvSpPr>
            <p:spPr>
              <a:xfrm>
                <a:off x="6749390" y="3572178"/>
                <a:ext cx="1085105" cy="400110"/>
              </a:xfrm>
              <a:prstGeom prst="rect">
                <a:avLst/>
              </a:prstGeom>
              <a:blipFill rotWithShape="1">
                <a:blip r:embed="rId7"/>
                <a:stretch>
                  <a:fillRect b="-15152"/>
                </a:stretch>
              </a:blipFill>
            </p:spPr>
            <p:txBody>
              <a:bodyPr/>
              <a:lstStyle/>
              <a:p>
                <a:r>
                  <a:rPr lang="en-NZ">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7970735" y="3572178"/>
                <a:ext cx="106336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NZ" i="1" smtClean="0">
                          <a:latin typeface="Cambria Math"/>
                          <a:ea typeface="Cambria Math"/>
                        </a:rPr>
                        <m:t>𝛾</m:t>
                      </m:r>
                      <m:r>
                        <a:rPr lang="en-NZ" b="0" i="1" smtClean="0">
                          <a:latin typeface="Cambria Math"/>
                          <a:ea typeface="Cambria Math"/>
                        </a:rPr>
                        <m:t>=0.5</m:t>
                      </m:r>
                    </m:oMath>
                  </m:oMathPara>
                </a14:m>
                <a:endParaRPr lang="en-NZ" dirty="0"/>
              </a:p>
            </p:txBody>
          </p:sp>
        </mc:Choice>
        <mc:Fallback xmlns="">
          <p:sp>
            <p:nvSpPr>
              <p:cNvPr id="26" name="TextBox 25"/>
              <p:cNvSpPr txBox="1">
                <a:spLocks noRot="1" noChangeAspect="1" noMove="1" noResize="1" noEditPoints="1" noAdjustHandles="1" noChangeArrowheads="1" noChangeShapeType="1" noTextEdit="1"/>
              </p:cNvSpPr>
              <p:nvPr/>
            </p:nvSpPr>
            <p:spPr>
              <a:xfrm>
                <a:off x="7970735" y="3572178"/>
                <a:ext cx="1063368" cy="400110"/>
              </a:xfrm>
              <a:prstGeom prst="rect">
                <a:avLst/>
              </a:prstGeom>
              <a:blipFill rotWithShape="1">
                <a:blip r:embed="rId8"/>
                <a:stretch>
                  <a:fillRect b="-6061"/>
                </a:stretch>
              </a:blipFill>
            </p:spPr>
            <p:txBody>
              <a:bodyPr/>
              <a:lstStyle/>
              <a:p>
                <a:r>
                  <a:rPr lang="en-NZ">
                    <a:noFill/>
                  </a:rPr>
                  <a:t> </a:t>
                </a:r>
              </a:p>
            </p:txBody>
          </p:sp>
        </mc:Fallback>
      </mc:AlternateContent>
      <p:sp>
        <p:nvSpPr>
          <p:cNvPr id="27" name="TextBox 26"/>
          <p:cNvSpPr txBox="1"/>
          <p:nvPr/>
        </p:nvSpPr>
        <p:spPr>
          <a:xfrm>
            <a:off x="5317351" y="3587006"/>
            <a:ext cx="1322798" cy="400110"/>
          </a:xfrm>
          <a:prstGeom prst="rect">
            <a:avLst/>
          </a:prstGeom>
          <a:noFill/>
        </p:spPr>
        <p:txBody>
          <a:bodyPr wrap="none" rtlCol="0">
            <a:spAutoFit/>
          </a:bodyPr>
          <a:lstStyle/>
          <a:p>
            <a:r>
              <a:rPr lang="en-NZ" dirty="0"/>
              <a:t>Given that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A8905F0E-C9C9-449E-BB45-A317E40D7513}" type="slidenum">
              <a:rPr lang="nl-NL" smtClean="0"/>
              <a:pPr>
                <a:defRPr/>
              </a:pPr>
              <a:t>3</a:t>
            </a:fld>
            <a:endParaRPr lang="nl-NL" dirty="0"/>
          </a:p>
        </p:txBody>
      </p:sp>
      <p:pic>
        <p:nvPicPr>
          <p:cNvPr id="348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5349" y="2069529"/>
            <a:ext cx="1542351" cy="1542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8434" y="2094696"/>
            <a:ext cx="1542351" cy="1542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290" y="2094696"/>
            <a:ext cx="1542351" cy="1542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8375" y="2119863"/>
            <a:ext cx="1542351" cy="1542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87" y="3666513"/>
            <a:ext cx="1542351" cy="1542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8072" y="3691680"/>
            <a:ext cx="1542351" cy="1542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54928" y="3691680"/>
            <a:ext cx="1542351" cy="1542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18013" y="3716847"/>
            <a:ext cx="1542351" cy="1542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2"/>
          <p:cNvSpPr txBox="1">
            <a:spLocks noChangeArrowheads="1"/>
          </p:cNvSpPr>
          <p:nvPr/>
        </p:nvSpPr>
        <p:spPr>
          <a:xfrm>
            <a:off x="0" y="0"/>
            <a:ext cx="9140825" cy="1219200"/>
          </a:xfrm>
          <a:prstGeom prst="rect">
            <a:avLst/>
          </a:prstGeom>
          <a:gradFill rotWithShape="1">
            <a:gsLst>
              <a:gs pos="0">
                <a:srgbClr val="3333CC"/>
              </a:gs>
              <a:gs pos="100000">
                <a:srgbClr val="3333CC">
                  <a:gamma/>
                  <a:shade val="46275"/>
                  <a:invGamma/>
                </a:srgbClr>
              </a:gs>
            </a:gsLst>
            <a:path path="shape">
              <a:fillToRect l="50000" t="50000" r="50000" b="50000"/>
            </a:path>
          </a:gradFill>
          <a:ln w="9525">
            <a:noFill/>
            <a:miter lim="800000"/>
            <a:headEnd/>
            <a:tailEnd/>
          </a:ln>
          <a:effectLst/>
        </p:spPr>
        <p:txBody>
          <a:bodyPr vert="horz" wrap="square" lIns="792000" tIns="432000" rIns="0" bIns="0" numCol="1" anchor="t" anchorCtr="0" compatLnSpc="1">
            <a:prstTxWarp prst="textNoShape">
              <a:avLst/>
            </a:prstTxWarp>
          </a:bodyPr>
          <a:lstStyle>
            <a:lvl1pPr eaLnBrk="1" hangingPunct="1">
              <a:defRPr sz="4000" b="1">
                <a:solidFill>
                  <a:schemeClr val="bg1"/>
                </a:solidFill>
                <a:effectLst>
                  <a:outerShdw blurRad="38100" dist="38100" dir="2700000" algn="tl">
                    <a:srgbClr val="000000"/>
                  </a:outerShdw>
                </a:effectLst>
                <a:latin typeface="+mj-lt"/>
                <a:ea typeface="+mj-ea"/>
                <a:cs typeface="+mj-cs"/>
              </a:defRPr>
            </a:lvl1pPr>
            <a:lvl2pPr>
              <a:defRPr sz="4000" b="1">
                <a:solidFill>
                  <a:schemeClr val="bg1"/>
                </a:solidFill>
                <a:effectLst>
                  <a:outerShdw blurRad="38100" dist="38100" dir="2700000" algn="tl">
                    <a:srgbClr val="000000"/>
                  </a:outerShdw>
                </a:effectLst>
                <a:latin typeface="Arial" charset="0"/>
              </a:defRPr>
            </a:lvl2pPr>
            <a:lvl3pPr>
              <a:defRPr sz="4000" b="1">
                <a:solidFill>
                  <a:schemeClr val="bg1"/>
                </a:solidFill>
                <a:effectLst>
                  <a:outerShdw blurRad="38100" dist="38100" dir="2700000" algn="tl">
                    <a:srgbClr val="000000"/>
                  </a:outerShdw>
                </a:effectLst>
                <a:latin typeface="Arial" charset="0"/>
              </a:defRPr>
            </a:lvl3pPr>
            <a:lvl4pPr>
              <a:defRPr sz="4000" b="1">
                <a:solidFill>
                  <a:schemeClr val="bg1"/>
                </a:solidFill>
                <a:effectLst>
                  <a:outerShdw blurRad="38100" dist="38100" dir="2700000" algn="tl">
                    <a:srgbClr val="000000"/>
                  </a:outerShdw>
                </a:effectLst>
                <a:latin typeface="Arial" charset="0"/>
              </a:defRPr>
            </a:lvl4pPr>
            <a:lvl5pPr>
              <a:defRPr sz="4000" b="1">
                <a:solidFill>
                  <a:schemeClr val="bg1"/>
                </a:solidFill>
                <a:effectLst>
                  <a:outerShdw blurRad="38100" dist="38100" dir="2700000" algn="tl">
                    <a:srgbClr val="000000"/>
                  </a:outerShdw>
                </a:effectLst>
                <a:latin typeface="Arial" charset="0"/>
              </a:defRPr>
            </a:lvl5pPr>
            <a:lvl6pPr marL="457200" fontAlgn="base">
              <a:spcBef>
                <a:spcPct val="0"/>
              </a:spcBef>
              <a:spcAft>
                <a:spcPct val="0"/>
              </a:spcAft>
              <a:defRPr sz="4000" b="1">
                <a:solidFill>
                  <a:schemeClr val="bg1"/>
                </a:solidFill>
                <a:effectLst>
                  <a:outerShdw blurRad="38100" dist="38100" dir="2700000" algn="tl">
                    <a:srgbClr val="000000"/>
                  </a:outerShdw>
                </a:effectLst>
                <a:latin typeface="Arial" charset="0"/>
              </a:defRPr>
            </a:lvl6pPr>
            <a:lvl7pPr marL="914400" fontAlgn="base">
              <a:spcBef>
                <a:spcPct val="0"/>
              </a:spcBef>
              <a:spcAft>
                <a:spcPct val="0"/>
              </a:spcAft>
              <a:defRPr sz="4000" b="1">
                <a:solidFill>
                  <a:schemeClr val="bg1"/>
                </a:solidFill>
                <a:effectLst>
                  <a:outerShdw blurRad="38100" dist="38100" dir="2700000" algn="tl">
                    <a:srgbClr val="000000"/>
                  </a:outerShdw>
                </a:effectLst>
                <a:latin typeface="Arial" charset="0"/>
              </a:defRPr>
            </a:lvl7pPr>
            <a:lvl8pPr marL="1371600" fontAlgn="base">
              <a:spcBef>
                <a:spcPct val="0"/>
              </a:spcBef>
              <a:spcAft>
                <a:spcPct val="0"/>
              </a:spcAft>
              <a:defRPr sz="4000" b="1">
                <a:solidFill>
                  <a:schemeClr val="bg1"/>
                </a:solidFill>
                <a:effectLst>
                  <a:outerShdw blurRad="38100" dist="38100" dir="2700000" algn="tl">
                    <a:srgbClr val="000000"/>
                  </a:outerShdw>
                </a:effectLst>
                <a:latin typeface="Arial" charset="0"/>
              </a:defRPr>
            </a:lvl8pPr>
            <a:lvl9pPr marL="1828800" fontAlgn="base">
              <a:spcBef>
                <a:spcPct val="0"/>
              </a:spcBef>
              <a:spcAft>
                <a:spcPct val="0"/>
              </a:spcAft>
              <a:defRPr sz="4000" b="1">
                <a:solidFill>
                  <a:schemeClr val="bg1"/>
                </a:solidFill>
                <a:effectLst>
                  <a:outerShdw blurRad="38100" dist="38100" dir="2700000" algn="tl">
                    <a:srgbClr val="000000"/>
                  </a:outerShdw>
                </a:effectLst>
                <a:latin typeface="Arial" charset="0"/>
              </a:defRPr>
            </a:lvl9pPr>
          </a:lstStyle>
          <a:p>
            <a:r>
              <a:rPr lang="en-US" dirty="0"/>
              <a:t>K-armed bandit problem</a:t>
            </a:r>
          </a:p>
        </p:txBody>
      </p:sp>
      <p:sp>
        <p:nvSpPr>
          <p:cNvPr id="3" name="TextBox 2"/>
          <p:cNvSpPr txBox="1"/>
          <p:nvPr/>
        </p:nvSpPr>
        <p:spPr>
          <a:xfrm>
            <a:off x="504779" y="5326310"/>
            <a:ext cx="6590459" cy="400110"/>
          </a:xfrm>
          <a:prstGeom prst="rect">
            <a:avLst/>
          </a:prstGeom>
          <a:noFill/>
        </p:spPr>
        <p:txBody>
          <a:bodyPr wrap="none" rtlCol="0">
            <a:spAutoFit/>
          </a:bodyPr>
          <a:lstStyle/>
          <a:p>
            <a:r>
              <a:rPr lang="en-AU" dirty="0">
                <a:latin typeface="+mj-lt"/>
              </a:rPr>
              <a:t>Each slot machine has a hidden probability of paying off.</a:t>
            </a:r>
          </a:p>
        </p:txBody>
      </p:sp>
      <p:sp>
        <p:nvSpPr>
          <p:cNvPr id="13" name="Content Placeholder 2"/>
          <p:cNvSpPr txBox="1">
            <a:spLocks/>
          </p:cNvSpPr>
          <p:nvPr/>
        </p:nvSpPr>
        <p:spPr bwMode="auto">
          <a:xfrm>
            <a:off x="-1" y="1219200"/>
            <a:ext cx="9140825" cy="819144"/>
          </a:xfrm>
          <a:prstGeom prst="rect">
            <a:avLst/>
          </a:prstGeom>
          <a:solidFill>
            <a:srgbClr val="FFFF99"/>
          </a:solidFill>
          <a:ln>
            <a:solidFill>
              <a:srgbClr val="FF0000"/>
            </a:solidFill>
          </a:ln>
          <a:extLst/>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Font typeface="Verdana" pitchFamily="34" charset="0"/>
              <a:buChar char=" "/>
              <a:defRPr sz="4000">
                <a:solidFill>
                  <a:srgbClr val="3333CC"/>
                </a:solidFill>
                <a:latin typeface="+mn-lt"/>
                <a:ea typeface="+mn-ea"/>
                <a:cs typeface="+mn-cs"/>
              </a:defRPr>
            </a:lvl1pPr>
            <a:lvl2pPr marL="742950" indent="-285750" algn="l" rtl="0" eaLnBrk="0" fontAlgn="base" hangingPunct="0">
              <a:spcBef>
                <a:spcPct val="20000"/>
              </a:spcBef>
              <a:spcAft>
                <a:spcPct val="0"/>
              </a:spcAft>
              <a:buChar char="–"/>
              <a:defRPr sz="3000">
                <a:solidFill>
                  <a:schemeClr val="tx1"/>
                </a:solidFill>
                <a:latin typeface="Verdana" pitchFamily="34" charset="0"/>
              </a:defRPr>
            </a:lvl2pPr>
            <a:lvl3pPr marL="1143000" indent="-228600" algn="l" rtl="0" eaLnBrk="0" fontAlgn="base" hangingPunct="0">
              <a:spcBef>
                <a:spcPct val="20000"/>
              </a:spcBef>
              <a:spcAft>
                <a:spcPct val="0"/>
              </a:spcAft>
              <a:buChar char="–"/>
              <a:defRPr sz="2400">
                <a:solidFill>
                  <a:schemeClr val="tx1"/>
                </a:solidFill>
                <a:latin typeface="Verdana" pitchFamily="34" charset="0"/>
              </a:defRPr>
            </a:lvl3pPr>
            <a:lvl4pPr marL="1600200" indent="-228600" algn="l" rtl="0" eaLnBrk="0" fontAlgn="base" hangingPunct="0">
              <a:spcBef>
                <a:spcPct val="20000"/>
              </a:spcBef>
              <a:spcAft>
                <a:spcPct val="0"/>
              </a:spcAft>
              <a:buChar char="–"/>
              <a:defRPr sz="2000">
                <a:solidFill>
                  <a:schemeClr val="tx1"/>
                </a:solidFill>
                <a:latin typeface="Verdana" pitchFamily="34" charset="0"/>
              </a:defRPr>
            </a:lvl4pPr>
            <a:lvl5pPr marL="2057400" indent="-228600" algn="l" rtl="0" eaLnBrk="0" fontAlgn="base" hangingPunct="0">
              <a:spcBef>
                <a:spcPct val="20000"/>
              </a:spcBef>
              <a:spcAft>
                <a:spcPct val="0"/>
              </a:spcAft>
              <a:buChar char="»"/>
              <a:defRPr sz="2000">
                <a:solidFill>
                  <a:schemeClr val="tx1"/>
                </a:solidFill>
                <a:latin typeface="Verdana" pitchFamily="34" charset="0"/>
              </a:defRPr>
            </a:lvl5pPr>
            <a:lvl6pPr marL="2514600" indent="-228600" algn="l" rtl="0" fontAlgn="base">
              <a:spcBef>
                <a:spcPct val="20000"/>
              </a:spcBef>
              <a:spcAft>
                <a:spcPct val="0"/>
              </a:spcAft>
              <a:buChar char="»"/>
              <a:defRPr sz="2000">
                <a:solidFill>
                  <a:schemeClr val="tx1"/>
                </a:solidFill>
                <a:latin typeface="Verdana" pitchFamily="34" charset="0"/>
              </a:defRPr>
            </a:lvl6pPr>
            <a:lvl7pPr marL="2971800" indent="-228600" algn="l" rtl="0" fontAlgn="base">
              <a:spcBef>
                <a:spcPct val="20000"/>
              </a:spcBef>
              <a:spcAft>
                <a:spcPct val="0"/>
              </a:spcAft>
              <a:buChar char="»"/>
              <a:defRPr sz="2000">
                <a:solidFill>
                  <a:schemeClr val="tx1"/>
                </a:solidFill>
                <a:latin typeface="Verdana" pitchFamily="34" charset="0"/>
              </a:defRPr>
            </a:lvl7pPr>
            <a:lvl8pPr marL="3429000" indent="-228600" algn="l" rtl="0" fontAlgn="base">
              <a:spcBef>
                <a:spcPct val="20000"/>
              </a:spcBef>
              <a:spcAft>
                <a:spcPct val="0"/>
              </a:spcAft>
              <a:buChar char="»"/>
              <a:defRPr sz="2000">
                <a:solidFill>
                  <a:schemeClr val="tx1"/>
                </a:solidFill>
                <a:latin typeface="Verdana" pitchFamily="34" charset="0"/>
              </a:defRPr>
            </a:lvl8pPr>
            <a:lvl9pPr marL="3886200" indent="-228600" algn="l" rtl="0" fontAlgn="base">
              <a:spcBef>
                <a:spcPct val="20000"/>
              </a:spcBef>
              <a:spcAft>
                <a:spcPct val="0"/>
              </a:spcAft>
              <a:buChar char="»"/>
              <a:defRPr sz="2000">
                <a:solidFill>
                  <a:schemeClr val="tx1"/>
                </a:solidFill>
                <a:latin typeface="Verdana" pitchFamily="34" charset="0"/>
              </a:defRPr>
            </a:lvl9pPr>
          </a:lstStyle>
          <a:p>
            <a:pPr>
              <a:defRPr/>
            </a:pPr>
            <a:r>
              <a:rPr lang="en-NZ" sz="2400" b="1" kern="0" dirty="0"/>
              <a:t>Casino with k-slot machines, the agent is given 1000 tries to maximise its winnings.</a:t>
            </a:r>
            <a:endParaRPr lang="en-US" sz="2400" b="1" kern="0" dirty="0"/>
          </a:p>
        </p:txBody>
      </p:sp>
      <p:sp>
        <p:nvSpPr>
          <p:cNvPr id="14" name="TextBox 13"/>
          <p:cNvSpPr txBox="1"/>
          <p:nvPr/>
        </p:nvSpPr>
        <p:spPr>
          <a:xfrm>
            <a:off x="470224" y="5784678"/>
            <a:ext cx="8200373" cy="707886"/>
          </a:xfrm>
          <a:prstGeom prst="rect">
            <a:avLst/>
          </a:prstGeom>
          <a:noFill/>
        </p:spPr>
        <p:txBody>
          <a:bodyPr wrap="square" rtlCol="0">
            <a:spAutoFit/>
          </a:bodyPr>
          <a:lstStyle/>
          <a:p>
            <a:r>
              <a:rPr lang="en-AU" dirty="0">
                <a:latin typeface="+mj-lt"/>
              </a:rPr>
              <a:t>Whenever an arm </a:t>
            </a:r>
            <a:r>
              <a:rPr lang="en-AU">
                <a:latin typeface="+mj-lt"/>
              </a:rPr>
              <a:t>is pulled</a:t>
            </a:r>
            <a:r>
              <a:rPr lang="en-AU" dirty="0">
                <a:latin typeface="+mj-lt"/>
              </a:rPr>
              <a:t>, the outcome is independent of previous</a:t>
            </a:r>
          </a:p>
          <a:p>
            <a:r>
              <a:rPr lang="en-AU" dirty="0">
                <a:latin typeface="+mj-lt"/>
              </a:rPr>
              <a:t>outcomes and is determined by the hidden payoff probability.</a:t>
            </a:r>
          </a:p>
        </p:txBody>
      </p:sp>
      <p:pic>
        <p:nvPicPr>
          <p:cNvPr id="15" name="Picture 57" descr="j0234687"/>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960364" y="4863117"/>
            <a:ext cx="114141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AutoShape 58"/>
          <p:cNvSpPr>
            <a:spLocks noChangeArrowheads="1"/>
          </p:cNvSpPr>
          <p:nvPr/>
        </p:nvSpPr>
        <p:spPr bwMode="auto">
          <a:xfrm>
            <a:off x="6075111" y="2952926"/>
            <a:ext cx="2748027" cy="1391690"/>
          </a:xfrm>
          <a:prstGeom prst="wedgeRoundRectCallout">
            <a:avLst>
              <a:gd name="adj1" fmla="val 29118"/>
              <a:gd name="adj2" fmla="val 91214"/>
              <a:gd name="adj3" fmla="val 16667"/>
            </a:avLst>
          </a:prstGeom>
          <a:gradFill rotWithShape="1">
            <a:gsLst>
              <a:gs pos="0">
                <a:schemeClr val="bg1"/>
              </a:gs>
              <a:gs pos="100000">
                <a:schemeClr val="bg1">
                  <a:gamma/>
                  <a:shade val="46275"/>
                  <a:invGamma/>
                </a:schemeClr>
              </a:gs>
            </a:gsLst>
            <a:path path="rect">
              <a:fillToRect l="50000" t="50000" r="50000" b="50000"/>
            </a:path>
          </a:gradFill>
          <a:ln w="28575">
            <a:solidFill>
              <a:srgbClr val="00B0F0"/>
            </a:solidFill>
            <a:miter lim="800000"/>
            <a:headEnd/>
            <a:tailEnd/>
          </a:ln>
          <a:effectLst>
            <a:glow rad="101600">
              <a:schemeClr val="accent2">
                <a:satMod val="175000"/>
                <a:alpha val="40000"/>
              </a:schemeClr>
            </a:glow>
          </a:effectLst>
        </p:spPr>
        <p:txBody>
          <a:bodyPr/>
          <a:lstStyle/>
          <a:p>
            <a:pPr algn="ctr" eaLnBrk="1" hangingPunct="1">
              <a:defRPr/>
            </a:pPr>
            <a:r>
              <a:rPr lang="en-US" sz="1800" b="0" dirty="0">
                <a:solidFill>
                  <a:schemeClr val="tx1"/>
                </a:solidFill>
                <a:latin typeface="Arial" charset="0"/>
              </a:rPr>
              <a:t>What would an </a:t>
            </a:r>
            <a:r>
              <a:rPr lang="en-US" sz="1800" dirty="0">
                <a:latin typeface="Arial" charset="0"/>
              </a:rPr>
              <a:t>agent </a:t>
            </a:r>
            <a:r>
              <a:rPr lang="en-US" sz="1800" b="0" dirty="0">
                <a:solidFill>
                  <a:schemeClr val="tx1"/>
                </a:solidFill>
                <a:latin typeface="Arial" charset="0"/>
              </a:rPr>
              <a:t>do you, if it does not know how the world works?</a:t>
            </a:r>
          </a:p>
        </p:txBody>
      </p:sp>
      <p:pic>
        <p:nvPicPr>
          <p:cNvPr id="3481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0224" y="3865049"/>
            <a:ext cx="875208" cy="959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131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lide(fromBottom)">
                                      <p:cBhvr>
                                        <p:cTn id="7" dur="500"/>
                                        <p:tgtEl>
                                          <p:spTgt spid="15"/>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slide(fromBottom)">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BAE728A1-C9C2-4660-B4B1-C5104BD8BCC0}" type="slidenum">
              <a:rPr lang="nl-NL" altLang="en-US" sz="1000" smtClean="0">
                <a:solidFill>
                  <a:schemeClr val="bg2"/>
                </a:solidFill>
                <a:latin typeface="Verdana" pitchFamily="34" charset="0"/>
              </a:rPr>
              <a:pPr/>
              <a:t>30</a:t>
            </a:fld>
            <a:endParaRPr lang="nl-NL" altLang="en-US" sz="1000">
              <a:solidFill>
                <a:schemeClr val="bg2"/>
              </a:solidFill>
              <a:latin typeface="Verdana" pitchFamily="34" charset="0"/>
            </a:endParaRPr>
          </a:p>
        </p:txBody>
      </p:sp>
      <p:sp>
        <p:nvSpPr>
          <p:cNvPr id="324610" name="Rectangle 2"/>
          <p:cNvSpPr>
            <a:spLocks noGrp="1" noChangeArrowheads="1"/>
          </p:cNvSpPr>
          <p:nvPr>
            <p:ph type="title"/>
          </p:nvPr>
        </p:nvSpPr>
        <p:spPr/>
        <p:txBody>
          <a:bodyPr/>
          <a:lstStyle/>
          <a:p>
            <a:pPr eaLnBrk="1" hangingPunct="1">
              <a:defRPr/>
            </a:pPr>
            <a:r>
              <a:rPr lang="en-US" dirty="0"/>
              <a:t>Reinforcement Learning </a:t>
            </a:r>
            <a:r>
              <a:rPr lang="en-US" dirty="0">
                <a:solidFill>
                  <a:srgbClr val="FF0000"/>
                </a:solidFill>
              </a:rPr>
              <a:t>(RL)</a:t>
            </a:r>
          </a:p>
        </p:txBody>
      </p:sp>
      <p:sp>
        <p:nvSpPr>
          <p:cNvPr id="25604" name="Rectangle 3"/>
          <p:cNvSpPr>
            <a:spLocks noGrp="1" noChangeArrowheads="1"/>
          </p:cNvSpPr>
          <p:nvPr>
            <p:ph type="body" idx="1"/>
          </p:nvPr>
        </p:nvSpPr>
        <p:spPr>
          <a:xfrm>
            <a:off x="315913" y="1501775"/>
            <a:ext cx="4451350" cy="609600"/>
          </a:xfrm>
        </p:spPr>
        <p:txBody>
          <a:bodyPr/>
          <a:lstStyle/>
          <a:p>
            <a:pPr marL="742950" indent="-742950" eaLnBrk="1" hangingPunct="1">
              <a:buFont typeface="Arial" charset="0"/>
              <a:buChar char="•"/>
            </a:pPr>
            <a:r>
              <a:rPr lang="en-NZ" altLang="en-US" sz="2400">
                <a:solidFill>
                  <a:schemeClr val="tx1"/>
                </a:solidFill>
              </a:rPr>
              <a:t>Agent’s world at </a:t>
            </a:r>
            <a:r>
              <a:rPr lang="en-NZ" altLang="en-US" sz="2400" b="1">
                <a:solidFill>
                  <a:schemeClr val="tx1"/>
                </a:solidFill>
              </a:rPr>
              <a:t>t = 1</a:t>
            </a:r>
            <a:r>
              <a:rPr lang="en-NZ" altLang="en-US" sz="2400">
                <a:solidFill>
                  <a:schemeClr val="tx1"/>
                </a:solidFill>
              </a:rPr>
              <a:t>.</a:t>
            </a:r>
            <a:endParaRPr lang="en-US" altLang="en-US" sz="2400">
              <a:solidFill>
                <a:schemeClr val="tx1"/>
              </a:solidFill>
            </a:endParaRPr>
          </a:p>
        </p:txBody>
      </p:sp>
      <p:grpSp>
        <p:nvGrpSpPr>
          <p:cNvPr id="25605" name="Group 18"/>
          <p:cNvGrpSpPr>
            <a:grpSpLocks/>
          </p:cNvGrpSpPr>
          <p:nvPr/>
        </p:nvGrpSpPr>
        <p:grpSpPr bwMode="auto">
          <a:xfrm>
            <a:off x="414338" y="2003425"/>
            <a:ext cx="4157662" cy="2187575"/>
            <a:chOff x="1251857" y="2166257"/>
            <a:chExt cx="5257800" cy="3211286"/>
          </a:xfrm>
        </p:grpSpPr>
        <p:sp>
          <p:nvSpPr>
            <p:cNvPr id="25610" name="Rectangle 17"/>
            <p:cNvSpPr>
              <a:spLocks noChangeArrowheads="1"/>
            </p:cNvSpPr>
            <p:nvPr/>
          </p:nvSpPr>
          <p:spPr bwMode="auto">
            <a:xfrm>
              <a:off x="1251857" y="2166257"/>
              <a:ext cx="5257800" cy="3211286"/>
            </a:xfrm>
            <a:prstGeom prst="rect">
              <a:avLst/>
            </a:prstGeom>
            <a:solidFill>
              <a:schemeClr val="bg1"/>
            </a:solidFill>
            <a:ln w="9525" algn="ctr">
              <a:solidFill>
                <a:schemeClr val="tx1"/>
              </a:solidFill>
              <a:round/>
              <a:headEnd/>
              <a:tailEnd/>
            </a:ln>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endParaRPr lang="en-US" altLang="en-US"/>
            </a:p>
          </p:txBody>
        </p:sp>
        <p:sp>
          <p:nvSpPr>
            <p:cNvPr id="5" name="Oval 4"/>
            <p:cNvSpPr/>
            <p:nvPr/>
          </p:nvSpPr>
          <p:spPr bwMode="auto">
            <a:xfrm>
              <a:off x="1485844" y="3124850"/>
              <a:ext cx="963471" cy="1054452"/>
            </a:xfrm>
            <a:prstGeom prst="ellipse">
              <a:avLst/>
            </a:prstGeom>
            <a:gradFill flip="none" rotWithShape="1">
              <a:gsLst>
                <a:gs pos="0">
                  <a:srgbClr val="FFFF00"/>
                </a:gs>
                <a:gs pos="50000">
                  <a:srgbClr val="CCFF99">
                    <a:shade val="67500"/>
                    <a:satMod val="115000"/>
                  </a:srgbClr>
                </a:gs>
                <a:gs pos="100000">
                  <a:srgbClr val="FFFF00"/>
                </a:gs>
              </a:gsLst>
              <a:path path="circle">
                <a:fillToRect l="50000" t="50000" r="50000" b="50000"/>
              </a:path>
              <a:tileRect/>
            </a:gradFill>
            <a:ln w="9525" cap="flat" cmpd="sng" algn="ctr">
              <a:solidFill>
                <a:schemeClr val="tx1"/>
              </a:solidFill>
              <a:prstDash val="solid"/>
              <a:round/>
              <a:headEnd type="none" w="med" len="med"/>
              <a:tailEnd type="none" w="med" len="med"/>
            </a:ln>
            <a:effectLst/>
          </p:spPr>
          <p:txBody>
            <a:bodyPr/>
            <a:lstStyle/>
            <a:p>
              <a:pPr>
                <a:defRPr/>
              </a:pPr>
              <a:r>
                <a:rPr lang="en-NZ" sz="2400" b="1" dirty="0">
                  <a:latin typeface="+mj-lt"/>
                </a:rPr>
                <a:t>S</a:t>
              </a:r>
              <a:r>
                <a:rPr lang="en-NZ" sz="2400" b="1" baseline="-25000" dirty="0">
                  <a:latin typeface="+mj-lt"/>
                </a:rPr>
                <a:t>0</a:t>
              </a:r>
              <a:endParaRPr lang="en-US" sz="2400" b="1" baseline="-25000" dirty="0">
                <a:latin typeface="+mj-lt"/>
              </a:endParaRPr>
            </a:p>
          </p:txBody>
        </p:sp>
        <p:sp>
          <p:nvSpPr>
            <p:cNvPr id="6" name="Oval 5"/>
            <p:cNvSpPr/>
            <p:nvPr/>
          </p:nvSpPr>
          <p:spPr bwMode="auto">
            <a:xfrm>
              <a:off x="3483429" y="2394856"/>
              <a:ext cx="906591" cy="937688"/>
            </a:xfrm>
            <a:prstGeom prst="ellipse">
              <a:avLst/>
            </a:prstGeom>
            <a:gradFill flip="none" rotWithShape="1">
              <a:gsLst>
                <a:gs pos="0">
                  <a:srgbClr val="FFFF00"/>
                </a:gs>
                <a:gs pos="50000">
                  <a:srgbClr val="CCFF99">
                    <a:shade val="67500"/>
                    <a:satMod val="115000"/>
                  </a:srgbClr>
                </a:gs>
                <a:gs pos="100000">
                  <a:srgbClr val="FFFF00"/>
                </a:gs>
              </a:gsLst>
              <a:path path="circle">
                <a:fillToRect l="50000" t="50000" r="50000" b="50000"/>
              </a:path>
              <a:tileRect/>
            </a:gradFill>
            <a:ln w="9525" cap="flat" cmpd="sng" algn="ctr">
              <a:solidFill>
                <a:schemeClr val="tx1"/>
              </a:solidFill>
              <a:prstDash val="solid"/>
              <a:round/>
              <a:headEnd type="none" w="med" len="med"/>
              <a:tailEnd type="none" w="med" len="med"/>
            </a:ln>
            <a:effectLst/>
          </p:spPr>
          <p:txBody>
            <a:bodyPr/>
            <a:lstStyle/>
            <a:p>
              <a:pPr>
                <a:defRPr/>
              </a:pPr>
              <a:r>
                <a:rPr lang="en-NZ" sz="2400" b="1" dirty="0">
                  <a:latin typeface="+mj-lt"/>
                </a:rPr>
                <a:t>S</a:t>
              </a:r>
              <a:r>
                <a:rPr lang="en-NZ" sz="2400" b="1" baseline="-25000" dirty="0">
                  <a:latin typeface="+mj-lt"/>
                </a:rPr>
                <a:t>1</a:t>
              </a:r>
              <a:endParaRPr lang="en-US" sz="2400" b="1" baseline="-25000" dirty="0">
                <a:latin typeface="+mj-lt"/>
              </a:endParaRPr>
            </a:p>
          </p:txBody>
        </p:sp>
        <p:sp>
          <p:nvSpPr>
            <p:cNvPr id="7" name="Oval 6"/>
            <p:cNvSpPr/>
            <p:nvPr/>
          </p:nvSpPr>
          <p:spPr bwMode="auto">
            <a:xfrm>
              <a:off x="3426551" y="4195278"/>
              <a:ext cx="949707" cy="990547"/>
            </a:xfrm>
            <a:prstGeom prst="ellipse">
              <a:avLst/>
            </a:prstGeom>
            <a:gradFill flip="none" rotWithShape="1">
              <a:gsLst>
                <a:gs pos="0">
                  <a:srgbClr val="FFFF00"/>
                </a:gs>
                <a:gs pos="50000">
                  <a:srgbClr val="CCFF99">
                    <a:shade val="67500"/>
                    <a:satMod val="115000"/>
                  </a:srgbClr>
                </a:gs>
                <a:gs pos="100000">
                  <a:srgbClr val="FFFF00"/>
                </a:gs>
              </a:gsLst>
              <a:path path="circle">
                <a:fillToRect l="50000" t="50000" r="50000" b="50000"/>
              </a:path>
              <a:tileRect/>
            </a:gradFill>
            <a:ln w="9525" cap="flat" cmpd="sng" algn="ctr">
              <a:solidFill>
                <a:schemeClr val="tx1"/>
              </a:solidFill>
              <a:prstDash val="solid"/>
              <a:round/>
              <a:headEnd type="none" w="med" len="med"/>
              <a:tailEnd type="none" w="med" len="med"/>
            </a:ln>
            <a:effectLst/>
          </p:spPr>
          <p:txBody>
            <a:bodyPr/>
            <a:lstStyle/>
            <a:p>
              <a:pPr>
                <a:defRPr/>
              </a:pPr>
              <a:r>
                <a:rPr lang="en-NZ" sz="2400" b="1" dirty="0">
                  <a:latin typeface="+mj-lt"/>
                </a:rPr>
                <a:t>S</a:t>
              </a:r>
              <a:r>
                <a:rPr lang="en-NZ" sz="2400" b="1" baseline="-25000" dirty="0">
                  <a:latin typeface="+mj-lt"/>
                </a:rPr>
                <a:t>2</a:t>
              </a:r>
              <a:endParaRPr lang="en-US" sz="2400" b="1" baseline="-25000" dirty="0">
                <a:latin typeface="+mj-lt"/>
              </a:endParaRPr>
            </a:p>
          </p:txBody>
        </p:sp>
        <p:sp>
          <p:nvSpPr>
            <p:cNvPr id="25620" name="TextBox 7"/>
            <p:cNvSpPr txBox="1">
              <a:spLocks noChangeArrowheads="1"/>
            </p:cNvSpPr>
            <p:nvPr/>
          </p:nvSpPr>
          <p:spPr bwMode="auto">
            <a:xfrm>
              <a:off x="4582886" y="2394857"/>
              <a:ext cx="1502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a:t>Reward = 3</a:t>
              </a:r>
              <a:endParaRPr lang="en-US" altLang="en-US"/>
            </a:p>
          </p:txBody>
        </p:sp>
        <p:sp>
          <p:nvSpPr>
            <p:cNvPr id="25621" name="TextBox 8"/>
            <p:cNvSpPr txBox="1">
              <a:spLocks noChangeArrowheads="1"/>
            </p:cNvSpPr>
            <p:nvPr/>
          </p:nvSpPr>
          <p:spPr bwMode="auto">
            <a:xfrm>
              <a:off x="4572000" y="4169228"/>
              <a:ext cx="1502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a:t>Reward = 7</a:t>
              </a:r>
              <a:endParaRPr lang="en-US" altLang="en-US"/>
            </a:p>
          </p:txBody>
        </p:sp>
        <p:cxnSp>
          <p:nvCxnSpPr>
            <p:cNvPr id="25622" name="Straight Connector 10"/>
            <p:cNvCxnSpPr>
              <a:cxnSpLocks noChangeShapeType="1"/>
            </p:cNvCxnSpPr>
            <p:nvPr/>
          </p:nvCxnSpPr>
          <p:spPr bwMode="auto">
            <a:xfrm rot="5400000" flipH="1" flipV="1">
              <a:off x="2688038" y="2483881"/>
              <a:ext cx="415571" cy="1175211"/>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623" name="Straight Connector 12"/>
            <p:cNvCxnSpPr>
              <a:cxnSpLocks noChangeShapeType="1"/>
            </p:cNvCxnSpPr>
            <p:nvPr/>
          </p:nvCxnSpPr>
          <p:spPr bwMode="auto">
            <a:xfrm rot="16200000" flipH="1">
              <a:off x="2534549" y="3798550"/>
              <a:ext cx="665671" cy="111833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4" name="TextBox 13"/>
            <p:cNvSpPr txBox="1"/>
            <p:nvPr/>
          </p:nvSpPr>
          <p:spPr>
            <a:xfrm>
              <a:off x="2187380" y="2557764"/>
              <a:ext cx="1142301" cy="587260"/>
            </a:xfrm>
            <a:prstGeom prst="rect">
              <a:avLst/>
            </a:prstGeom>
            <a:noFill/>
          </p:spPr>
          <p:txBody>
            <a:bodyPr>
              <a:spAutoFit/>
            </a:bodyPr>
            <a:lstStyle/>
            <a:p>
              <a:pPr>
                <a:defRPr/>
              </a:pPr>
              <a:r>
                <a:rPr lang="en-NZ" b="1" dirty="0">
                  <a:solidFill>
                    <a:srgbClr val="FF0000"/>
                  </a:solidFill>
                  <a:effectLst>
                    <a:outerShdw blurRad="38100" dist="38100" dir="2700000" algn="tl">
                      <a:srgbClr val="000000">
                        <a:alpha val="43137"/>
                      </a:srgbClr>
                    </a:outerShdw>
                  </a:effectLst>
                </a:rPr>
                <a:t>Q</a:t>
              </a:r>
              <a:r>
                <a:rPr lang="en-NZ" dirty="0"/>
                <a:t>=3.3</a:t>
              </a:r>
              <a:endParaRPr lang="en-US" dirty="0"/>
            </a:p>
          </p:txBody>
        </p:sp>
        <p:sp>
          <p:nvSpPr>
            <p:cNvPr id="15" name="TextBox 14"/>
            <p:cNvSpPr txBox="1"/>
            <p:nvPr/>
          </p:nvSpPr>
          <p:spPr>
            <a:xfrm>
              <a:off x="2416242" y="4244970"/>
              <a:ext cx="676547" cy="400828"/>
            </a:xfrm>
            <a:prstGeom prst="rect">
              <a:avLst/>
            </a:prstGeom>
            <a:noFill/>
          </p:spPr>
          <p:txBody>
            <a:bodyPr wrap="none">
              <a:spAutoFit/>
            </a:bodyPr>
            <a:lstStyle/>
            <a:p>
              <a:pPr>
                <a:defRPr/>
              </a:pPr>
              <a:r>
                <a:rPr lang="en-NZ" b="1" dirty="0">
                  <a:solidFill>
                    <a:srgbClr val="FF0000"/>
                  </a:solidFill>
                  <a:effectLst>
                    <a:outerShdw blurRad="38100" dist="38100" dir="2700000" algn="tl">
                      <a:srgbClr val="000000">
                        <a:alpha val="43137"/>
                      </a:srgbClr>
                    </a:outerShdw>
                  </a:effectLst>
                </a:rPr>
                <a:t>Q</a:t>
              </a:r>
              <a:r>
                <a:rPr lang="en-NZ" dirty="0"/>
                <a:t>=0</a:t>
              </a:r>
              <a:endParaRPr lang="en-US" dirty="0"/>
            </a:p>
          </p:txBody>
        </p:sp>
        <p:sp>
          <p:nvSpPr>
            <p:cNvPr id="16" name="TextBox 15"/>
            <p:cNvSpPr txBox="1"/>
            <p:nvPr/>
          </p:nvSpPr>
          <p:spPr>
            <a:xfrm>
              <a:off x="4626565" y="2786142"/>
              <a:ext cx="1184461" cy="461418"/>
            </a:xfrm>
            <a:prstGeom prst="rect">
              <a:avLst/>
            </a:prstGeom>
            <a:noFill/>
          </p:spPr>
          <p:txBody>
            <a:bodyPr wrap="none">
              <a:spAutoFit/>
            </a:bodyPr>
            <a:lstStyle/>
            <a:p>
              <a:pPr>
                <a:defRPr/>
              </a:pPr>
              <a:r>
                <a:rPr lang="en-NZ" sz="2400" b="1" dirty="0">
                  <a:solidFill>
                    <a:srgbClr val="FF0000"/>
                  </a:solidFill>
                  <a:effectLst>
                    <a:outerShdw blurRad="38100" dist="38100" dir="2700000" algn="tl">
                      <a:srgbClr val="000000">
                        <a:alpha val="43137"/>
                      </a:srgbClr>
                    </a:outerShdw>
                  </a:effectLst>
                  <a:latin typeface="+mj-lt"/>
                </a:rPr>
                <a:t>Q</a:t>
              </a:r>
              <a:r>
                <a:rPr lang="en-NZ" sz="2400" b="1" baseline="-25000" dirty="0">
                  <a:solidFill>
                    <a:srgbClr val="FF0000"/>
                  </a:solidFill>
                  <a:latin typeface="+mj-lt"/>
                </a:rPr>
                <a:t>max</a:t>
              </a:r>
              <a:r>
                <a:rPr lang="en-NZ" sz="2400" dirty="0">
                  <a:latin typeface="+mj-lt"/>
                </a:rPr>
                <a:t>=5</a:t>
              </a:r>
              <a:endParaRPr lang="en-US" sz="2400" dirty="0">
                <a:latin typeface="+mj-lt"/>
              </a:endParaRPr>
            </a:p>
          </p:txBody>
        </p:sp>
        <p:sp>
          <p:nvSpPr>
            <p:cNvPr id="17" name="TextBox 16"/>
            <p:cNvSpPr txBox="1"/>
            <p:nvPr/>
          </p:nvSpPr>
          <p:spPr>
            <a:xfrm>
              <a:off x="4616528" y="4538600"/>
              <a:ext cx="1240672" cy="461418"/>
            </a:xfrm>
            <a:prstGeom prst="rect">
              <a:avLst/>
            </a:prstGeom>
            <a:noFill/>
          </p:spPr>
          <p:txBody>
            <a:bodyPr wrap="none">
              <a:spAutoFit/>
            </a:bodyPr>
            <a:lstStyle/>
            <a:p>
              <a:pPr>
                <a:defRPr/>
              </a:pPr>
              <a:r>
                <a:rPr lang="en-NZ" sz="2400" b="1" dirty="0">
                  <a:solidFill>
                    <a:srgbClr val="FF0000"/>
                  </a:solidFill>
                  <a:effectLst>
                    <a:outerShdw blurRad="38100" dist="38100" dir="2700000" algn="tl">
                      <a:srgbClr val="000000">
                        <a:alpha val="43137"/>
                      </a:srgbClr>
                    </a:outerShdw>
                  </a:effectLst>
                  <a:latin typeface="+mj-lt"/>
                </a:rPr>
                <a:t>Q</a:t>
              </a:r>
              <a:r>
                <a:rPr lang="en-NZ" sz="2400" b="1" baseline="-25000" dirty="0">
                  <a:solidFill>
                    <a:srgbClr val="FF0000"/>
                  </a:solidFill>
                  <a:latin typeface="+mj-lt"/>
                </a:rPr>
                <a:t>max</a:t>
              </a:r>
              <a:r>
                <a:rPr lang="en-NZ" sz="2400" dirty="0">
                  <a:latin typeface="+mj-lt"/>
                </a:rPr>
                <a:t>=6</a:t>
              </a:r>
              <a:endParaRPr lang="en-US" sz="2400" dirty="0">
                <a:latin typeface="+mj-lt"/>
              </a:endParaRPr>
            </a:p>
          </p:txBody>
        </p:sp>
      </p:grpSp>
      <p:sp>
        <p:nvSpPr>
          <p:cNvPr id="19" name="Rectangle 3"/>
          <p:cNvSpPr txBox="1">
            <a:spLocks noChangeArrowheads="1"/>
          </p:cNvSpPr>
          <p:nvPr/>
        </p:nvSpPr>
        <p:spPr bwMode="auto">
          <a:xfrm>
            <a:off x="5595938" y="1501775"/>
            <a:ext cx="3325812" cy="903288"/>
          </a:xfrm>
          <a:prstGeom prst="rect">
            <a:avLst/>
          </a:prstGeom>
          <a:gradFill rotWithShape="1">
            <a:gsLst>
              <a:gs pos="0">
                <a:schemeClr val="bg1"/>
              </a:gs>
              <a:gs pos="50000">
                <a:srgbClr val="FFFF00"/>
              </a:gs>
              <a:gs pos="100000">
                <a:schemeClr val="bg1"/>
              </a:gs>
            </a:gsLst>
            <a:lin ang="2700000" scaled="1"/>
          </a:gradFill>
          <a:ln w="9525">
            <a:solidFill>
              <a:srgbClr val="FF0000"/>
            </a:solidFill>
            <a:miter lim="800000"/>
            <a:headEnd/>
            <a:tailEnd/>
          </a:ln>
        </p:spPr>
        <p:txBody>
          <a:bodyPr lIns="0" tIns="0" rIns="0" bIns="0"/>
          <a:lstStyle/>
          <a:p>
            <a:pPr marL="342900" indent="-342900" eaLnBrk="1" hangingPunct="1">
              <a:spcBef>
                <a:spcPct val="20000"/>
              </a:spcBef>
              <a:buFont typeface="Arial" pitchFamily="34" charset="0"/>
              <a:buChar char="•"/>
              <a:defRPr/>
            </a:pPr>
            <a:r>
              <a:rPr lang="en-NZ" sz="2400" kern="0" dirty="0">
                <a:latin typeface="+mn-lt"/>
              </a:rPr>
              <a:t>Let’s assume that the agent picked S1.</a:t>
            </a:r>
            <a:endParaRPr lang="en-US" sz="2400" kern="0" dirty="0">
              <a:latin typeface="+mn-lt"/>
            </a:endParaRPr>
          </a:p>
          <a:p>
            <a:pPr marL="342900" indent="-342900" eaLnBrk="1" hangingPunct="1">
              <a:spcBef>
                <a:spcPct val="20000"/>
              </a:spcBef>
              <a:buFont typeface="Arial" pitchFamily="34" charset="0"/>
              <a:buChar char="•"/>
              <a:defRPr/>
            </a:pPr>
            <a:endParaRPr lang="en-NZ" sz="2400" kern="0" dirty="0">
              <a:latin typeface="+mn-lt"/>
            </a:endParaRPr>
          </a:p>
          <a:p>
            <a:pPr marL="342900" indent="-342900" eaLnBrk="1" hangingPunct="1">
              <a:spcBef>
                <a:spcPct val="20000"/>
              </a:spcBef>
              <a:buFont typeface="Arial" pitchFamily="34" charset="0"/>
              <a:buChar char="•"/>
              <a:defRPr/>
            </a:pPr>
            <a:endParaRPr lang="en-US" sz="2400" kern="0" dirty="0">
              <a:solidFill>
                <a:srgbClr val="3333CC"/>
              </a:solidFill>
              <a:latin typeface="+mn-lt"/>
            </a:endParaRPr>
          </a:p>
        </p:txBody>
      </p:sp>
      <p:sp>
        <p:nvSpPr>
          <p:cNvPr id="30" name="Rectangle 3"/>
          <p:cNvSpPr txBox="1">
            <a:spLocks noChangeArrowheads="1"/>
          </p:cNvSpPr>
          <p:nvPr/>
        </p:nvSpPr>
        <p:spPr bwMode="auto">
          <a:xfrm>
            <a:off x="5605463" y="3559175"/>
            <a:ext cx="3327400" cy="555625"/>
          </a:xfrm>
          <a:prstGeom prst="rect">
            <a:avLst/>
          </a:prstGeom>
          <a:gradFill rotWithShape="1">
            <a:gsLst>
              <a:gs pos="0">
                <a:schemeClr val="bg1"/>
              </a:gs>
              <a:gs pos="50000">
                <a:srgbClr val="FFFF00"/>
              </a:gs>
              <a:gs pos="100000">
                <a:schemeClr val="bg1"/>
              </a:gs>
            </a:gsLst>
            <a:lin ang="2700000" scaled="1"/>
          </a:gradFill>
          <a:ln w="9525">
            <a:solidFill>
              <a:srgbClr val="FF0000"/>
            </a:solidFill>
            <a:miter lim="800000"/>
            <a:headEnd/>
            <a:tailEnd/>
          </a:ln>
        </p:spPr>
        <p:txBody>
          <a:bodyPr lIns="0" tIns="0" rIns="0" bIns="0"/>
          <a:lstStyle/>
          <a:p>
            <a:pPr marL="342900" indent="-342900" eaLnBrk="1" hangingPunct="1">
              <a:spcBef>
                <a:spcPct val="20000"/>
              </a:spcBef>
              <a:buFont typeface="Arial" pitchFamily="34" charset="0"/>
              <a:buChar char="•"/>
              <a:defRPr/>
            </a:pPr>
            <a:r>
              <a:rPr lang="en-NZ" sz="2400" b="1" kern="0" dirty="0">
                <a:effectLst>
                  <a:outerShdw blurRad="38100" dist="38100" dir="2700000" algn="tl">
                    <a:srgbClr val="000000">
                      <a:alpha val="43137"/>
                    </a:srgbClr>
                  </a:outerShdw>
                </a:effectLst>
                <a:latin typeface="+mn-lt"/>
              </a:rPr>
              <a:t>Update Q-value</a:t>
            </a:r>
          </a:p>
        </p:txBody>
      </p:sp>
      <p:sp>
        <p:nvSpPr>
          <p:cNvPr id="23" name="Rectangle 3"/>
          <p:cNvSpPr txBox="1">
            <a:spLocks noChangeArrowheads="1"/>
          </p:cNvSpPr>
          <p:nvPr/>
        </p:nvSpPr>
        <p:spPr bwMode="auto">
          <a:xfrm>
            <a:off x="5595938" y="2579688"/>
            <a:ext cx="3325812" cy="762000"/>
          </a:xfrm>
          <a:prstGeom prst="rect">
            <a:avLst/>
          </a:prstGeom>
          <a:gradFill rotWithShape="1">
            <a:gsLst>
              <a:gs pos="0">
                <a:schemeClr val="bg1"/>
              </a:gs>
              <a:gs pos="50000">
                <a:srgbClr val="FFFF00"/>
              </a:gs>
              <a:gs pos="100000">
                <a:schemeClr val="bg1"/>
              </a:gs>
            </a:gsLst>
            <a:lin ang="2700000" scaled="1"/>
          </a:gradFill>
          <a:ln w="9525">
            <a:solidFill>
              <a:srgbClr val="FF0000"/>
            </a:solidFill>
            <a:miter lim="800000"/>
            <a:headEnd/>
            <a:tailEnd/>
          </a:ln>
        </p:spPr>
        <p:txBody>
          <a:bodyPr lIns="0" tIns="0" rIns="0" bIns="0"/>
          <a:lstStyle/>
          <a:p>
            <a:pPr marL="342900" indent="-342900" eaLnBrk="1" hangingPunct="1">
              <a:spcBef>
                <a:spcPct val="20000"/>
              </a:spcBef>
              <a:buFont typeface="Arial" pitchFamily="34" charset="0"/>
              <a:buChar char="•"/>
              <a:defRPr/>
            </a:pPr>
            <a:r>
              <a:rPr lang="en-NZ" sz="2400" kern="0" dirty="0">
                <a:latin typeface="+mn-lt"/>
              </a:rPr>
              <a:t>Calculate new Q-value</a:t>
            </a:r>
          </a:p>
        </p:txBody>
      </p:sp>
      <p:sp>
        <p:nvSpPr>
          <p:cNvPr id="25609" name="Freeform 23"/>
          <p:cNvSpPr>
            <a:spLocks noChangeArrowheads="1"/>
          </p:cNvSpPr>
          <p:nvPr/>
        </p:nvSpPr>
        <p:spPr bwMode="auto">
          <a:xfrm>
            <a:off x="1828800" y="2678113"/>
            <a:ext cx="3798888" cy="1165225"/>
          </a:xfrm>
          <a:custGeom>
            <a:avLst/>
            <a:gdLst>
              <a:gd name="T0" fmla="*/ 3796628 w 3799114"/>
              <a:gd name="T1" fmla="*/ 1169775 h 1164771"/>
              <a:gd name="T2" fmla="*/ 1751456 w 3799114"/>
              <a:gd name="T3" fmla="*/ 415434 h 1164771"/>
              <a:gd name="T4" fmla="*/ 1272793 w 3799114"/>
              <a:gd name="T5" fmla="*/ 623151 h 1164771"/>
              <a:gd name="T6" fmla="*/ 0 w 3799114"/>
              <a:gd name="T7" fmla="*/ 0 h 1164771"/>
              <a:gd name="T8" fmla="*/ 0 60000 65536"/>
              <a:gd name="T9" fmla="*/ 0 60000 65536"/>
              <a:gd name="T10" fmla="*/ 0 60000 65536"/>
              <a:gd name="T11" fmla="*/ 0 60000 65536"/>
              <a:gd name="T12" fmla="*/ 0 w 3799114"/>
              <a:gd name="T13" fmla="*/ 0 h 1164771"/>
              <a:gd name="T14" fmla="*/ 3799114 w 3799114"/>
              <a:gd name="T15" fmla="*/ 1164771 h 1164771"/>
            </a:gdLst>
            <a:ahLst/>
            <a:cxnLst>
              <a:cxn ang="T8">
                <a:pos x="T0" y="T1"/>
              </a:cxn>
              <a:cxn ang="T9">
                <a:pos x="T2" y="T3"/>
              </a:cxn>
              <a:cxn ang="T10">
                <a:pos x="T4" y="T5"/>
              </a:cxn>
              <a:cxn ang="T11">
                <a:pos x="T6" y="T7"/>
              </a:cxn>
            </a:cxnLst>
            <a:rect l="T12" t="T13" r="T14" b="T15"/>
            <a:pathLst>
              <a:path w="3799114" h="1164771">
                <a:moveTo>
                  <a:pt x="3799114" y="1164771"/>
                </a:moveTo>
                <a:cubicBezTo>
                  <a:pt x="2986314" y="834571"/>
                  <a:pt x="2173514" y="504371"/>
                  <a:pt x="1752600" y="413657"/>
                </a:cubicBezTo>
                <a:cubicBezTo>
                  <a:pt x="1331686" y="322943"/>
                  <a:pt x="1565729" y="689428"/>
                  <a:pt x="1273629" y="620485"/>
                </a:cubicBezTo>
                <a:cubicBezTo>
                  <a:pt x="981529" y="551542"/>
                  <a:pt x="490764" y="275771"/>
                  <a:pt x="0" y="0"/>
                </a:cubicBezTo>
              </a:path>
            </a:pathLst>
          </a:custGeom>
          <a:noFill/>
          <a:ln w="9525" algn="ctr">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NZ"/>
          </a:p>
        </p:txBody>
      </p:sp>
      <mc:AlternateContent xmlns:mc="http://schemas.openxmlformats.org/markup-compatibility/2006" xmlns:a14="http://schemas.microsoft.com/office/drawing/2010/main">
        <mc:Choice Requires="a14">
          <p:sp>
            <p:nvSpPr>
              <p:cNvPr id="22" name="TextBox 21"/>
              <p:cNvSpPr txBox="1"/>
              <p:nvPr/>
            </p:nvSpPr>
            <p:spPr>
              <a:xfrm>
                <a:off x="6648150" y="4191000"/>
                <a:ext cx="108510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NZ" i="1" smtClean="0">
                          <a:latin typeface="Cambria Math"/>
                          <a:ea typeface="Cambria Math"/>
                        </a:rPr>
                        <m:t>𝛽</m:t>
                      </m:r>
                      <m:r>
                        <a:rPr lang="en-NZ" b="0" i="1" smtClean="0">
                          <a:latin typeface="Cambria Math"/>
                          <a:ea typeface="Cambria Math"/>
                        </a:rPr>
                        <m:t>=0.6</m:t>
                      </m:r>
                    </m:oMath>
                  </m:oMathPara>
                </a14:m>
                <a:endParaRPr lang="en-NZ" dirty="0"/>
              </a:p>
            </p:txBody>
          </p:sp>
        </mc:Choice>
        <mc:Fallback xmlns="">
          <p:sp>
            <p:nvSpPr>
              <p:cNvPr id="22" name="TextBox 21"/>
              <p:cNvSpPr txBox="1">
                <a:spLocks noRot="1" noChangeAspect="1" noMove="1" noResize="1" noEditPoints="1" noAdjustHandles="1" noChangeArrowheads="1" noChangeShapeType="1" noTextEdit="1"/>
              </p:cNvSpPr>
              <p:nvPr/>
            </p:nvSpPr>
            <p:spPr>
              <a:xfrm>
                <a:off x="6648150" y="4191000"/>
                <a:ext cx="1085105" cy="400110"/>
              </a:xfrm>
              <a:prstGeom prst="rect">
                <a:avLst/>
              </a:prstGeom>
              <a:blipFill rotWithShape="1">
                <a:blip r:embed="rId2"/>
                <a:stretch>
                  <a:fillRect b="-15385"/>
                </a:stretch>
              </a:blipFill>
            </p:spPr>
            <p:txBody>
              <a:bodyPr/>
              <a:lstStyle/>
              <a:p>
                <a:r>
                  <a:rPr lang="en-NZ">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7869495" y="4191000"/>
                <a:ext cx="106336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NZ" i="1" smtClean="0">
                          <a:latin typeface="Cambria Math"/>
                          <a:ea typeface="Cambria Math"/>
                        </a:rPr>
                        <m:t>𝛾</m:t>
                      </m:r>
                      <m:r>
                        <a:rPr lang="en-NZ" b="0" i="1" smtClean="0">
                          <a:latin typeface="Cambria Math"/>
                          <a:ea typeface="Cambria Math"/>
                        </a:rPr>
                        <m:t>=0.5</m:t>
                      </m:r>
                    </m:oMath>
                  </m:oMathPara>
                </a14:m>
                <a:endParaRPr lang="en-NZ" dirty="0"/>
              </a:p>
            </p:txBody>
          </p:sp>
        </mc:Choice>
        <mc:Fallback xmlns="">
          <p:sp>
            <p:nvSpPr>
              <p:cNvPr id="24" name="TextBox 23"/>
              <p:cNvSpPr txBox="1">
                <a:spLocks noRot="1" noChangeAspect="1" noMove="1" noResize="1" noEditPoints="1" noAdjustHandles="1" noChangeArrowheads="1" noChangeShapeType="1" noTextEdit="1"/>
              </p:cNvSpPr>
              <p:nvPr/>
            </p:nvSpPr>
            <p:spPr>
              <a:xfrm>
                <a:off x="7869495" y="4191000"/>
                <a:ext cx="1063368" cy="400110"/>
              </a:xfrm>
              <a:prstGeom prst="rect">
                <a:avLst/>
              </a:prstGeom>
              <a:blipFill rotWithShape="1">
                <a:blip r:embed="rId3"/>
                <a:stretch>
                  <a:fillRect b="-6154"/>
                </a:stretch>
              </a:blipFill>
            </p:spPr>
            <p:txBody>
              <a:bodyPr/>
              <a:lstStyle/>
              <a:p>
                <a:r>
                  <a:rPr lang="en-NZ">
                    <a:noFill/>
                  </a:rPr>
                  <a:t> </a:t>
                </a:r>
              </a:p>
            </p:txBody>
          </p:sp>
        </mc:Fallback>
      </mc:AlternateContent>
      <p:sp>
        <p:nvSpPr>
          <p:cNvPr id="25" name="TextBox 24"/>
          <p:cNvSpPr txBox="1"/>
          <p:nvPr/>
        </p:nvSpPr>
        <p:spPr>
          <a:xfrm>
            <a:off x="5216111" y="4205828"/>
            <a:ext cx="1322798" cy="400110"/>
          </a:xfrm>
          <a:prstGeom prst="rect">
            <a:avLst/>
          </a:prstGeom>
          <a:noFill/>
        </p:spPr>
        <p:txBody>
          <a:bodyPr wrap="none" rtlCol="0">
            <a:spAutoFit/>
          </a:bodyPr>
          <a:lstStyle/>
          <a:p>
            <a:r>
              <a:rPr lang="en-NZ" dirty="0"/>
              <a:t>Given that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E32D5838-FA62-4C9D-A223-A211E150D4CE}" type="slidenum">
              <a:rPr lang="nl-NL" altLang="en-US" sz="1000" smtClean="0">
                <a:solidFill>
                  <a:schemeClr val="bg2"/>
                </a:solidFill>
                <a:latin typeface="Verdana" pitchFamily="34" charset="0"/>
              </a:rPr>
              <a:pPr/>
              <a:t>31</a:t>
            </a:fld>
            <a:endParaRPr lang="nl-NL" altLang="en-US" sz="1000">
              <a:solidFill>
                <a:schemeClr val="bg2"/>
              </a:solidFill>
              <a:latin typeface="Verdana" pitchFamily="34" charset="0"/>
            </a:endParaRPr>
          </a:p>
        </p:txBody>
      </p:sp>
      <p:sp>
        <p:nvSpPr>
          <p:cNvPr id="324610" name="Rectangle 2"/>
          <p:cNvSpPr>
            <a:spLocks noGrp="1" noChangeArrowheads="1"/>
          </p:cNvSpPr>
          <p:nvPr>
            <p:ph type="title"/>
          </p:nvPr>
        </p:nvSpPr>
        <p:spPr/>
        <p:txBody>
          <a:bodyPr/>
          <a:lstStyle/>
          <a:p>
            <a:pPr eaLnBrk="1" hangingPunct="1">
              <a:defRPr/>
            </a:pPr>
            <a:r>
              <a:rPr lang="en-US" dirty="0"/>
              <a:t>Reinforcement Learning </a:t>
            </a:r>
            <a:r>
              <a:rPr lang="en-US" dirty="0">
                <a:solidFill>
                  <a:srgbClr val="FF0000"/>
                </a:solidFill>
              </a:rPr>
              <a:t>(RL)</a:t>
            </a:r>
          </a:p>
        </p:txBody>
      </p:sp>
      <p:sp>
        <p:nvSpPr>
          <p:cNvPr id="26628" name="Rectangle 3"/>
          <p:cNvSpPr>
            <a:spLocks noGrp="1" noChangeArrowheads="1"/>
          </p:cNvSpPr>
          <p:nvPr>
            <p:ph type="body" idx="1"/>
          </p:nvPr>
        </p:nvSpPr>
        <p:spPr>
          <a:xfrm>
            <a:off x="315913" y="1501775"/>
            <a:ext cx="4451350" cy="609600"/>
          </a:xfrm>
        </p:spPr>
        <p:txBody>
          <a:bodyPr/>
          <a:lstStyle/>
          <a:p>
            <a:pPr marL="742950" indent="-742950" eaLnBrk="1" hangingPunct="1">
              <a:buFont typeface="Arial" charset="0"/>
              <a:buChar char="•"/>
            </a:pPr>
            <a:r>
              <a:rPr lang="en-NZ" altLang="en-US" sz="2400">
                <a:solidFill>
                  <a:schemeClr val="tx1"/>
                </a:solidFill>
              </a:rPr>
              <a:t>Agent’s world at </a:t>
            </a:r>
            <a:r>
              <a:rPr lang="en-NZ" altLang="en-US" sz="2400" b="1">
                <a:solidFill>
                  <a:schemeClr val="tx1"/>
                </a:solidFill>
              </a:rPr>
              <a:t>t = 2</a:t>
            </a:r>
            <a:r>
              <a:rPr lang="en-NZ" altLang="en-US" sz="2400">
                <a:solidFill>
                  <a:schemeClr val="tx1"/>
                </a:solidFill>
              </a:rPr>
              <a:t>.</a:t>
            </a:r>
            <a:endParaRPr lang="en-US" altLang="en-US" sz="2400">
              <a:solidFill>
                <a:schemeClr val="tx1"/>
              </a:solidFill>
            </a:endParaRPr>
          </a:p>
        </p:txBody>
      </p:sp>
      <p:grpSp>
        <p:nvGrpSpPr>
          <p:cNvPr id="26629" name="Group 18"/>
          <p:cNvGrpSpPr>
            <a:grpSpLocks/>
          </p:cNvGrpSpPr>
          <p:nvPr/>
        </p:nvGrpSpPr>
        <p:grpSpPr bwMode="auto">
          <a:xfrm>
            <a:off x="414338" y="2003425"/>
            <a:ext cx="4157662" cy="2187575"/>
            <a:chOff x="1251857" y="2166257"/>
            <a:chExt cx="5257800" cy="3211286"/>
          </a:xfrm>
        </p:grpSpPr>
        <p:sp>
          <p:nvSpPr>
            <p:cNvPr id="26634" name="Rectangle 17"/>
            <p:cNvSpPr>
              <a:spLocks noChangeArrowheads="1"/>
            </p:cNvSpPr>
            <p:nvPr/>
          </p:nvSpPr>
          <p:spPr bwMode="auto">
            <a:xfrm>
              <a:off x="1251857" y="2166257"/>
              <a:ext cx="5257800" cy="3211286"/>
            </a:xfrm>
            <a:prstGeom prst="rect">
              <a:avLst/>
            </a:prstGeom>
            <a:solidFill>
              <a:schemeClr val="bg1"/>
            </a:solidFill>
            <a:ln w="9525" algn="ctr">
              <a:solidFill>
                <a:schemeClr val="tx1"/>
              </a:solidFill>
              <a:round/>
              <a:headEnd/>
              <a:tailEnd/>
            </a:ln>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endParaRPr lang="en-US" altLang="en-US"/>
            </a:p>
          </p:txBody>
        </p:sp>
        <p:sp>
          <p:nvSpPr>
            <p:cNvPr id="5" name="Oval 4"/>
            <p:cNvSpPr/>
            <p:nvPr/>
          </p:nvSpPr>
          <p:spPr bwMode="auto">
            <a:xfrm>
              <a:off x="1485844" y="3124850"/>
              <a:ext cx="963471" cy="1054452"/>
            </a:xfrm>
            <a:prstGeom prst="ellipse">
              <a:avLst/>
            </a:prstGeom>
            <a:gradFill flip="none" rotWithShape="1">
              <a:gsLst>
                <a:gs pos="0">
                  <a:srgbClr val="FFFF00"/>
                </a:gs>
                <a:gs pos="50000">
                  <a:srgbClr val="CCFF99">
                    <a:shade val="67500"/>
                    <a:satMod val="115000"/>
                  </a:srgbClr>
                </a:gs>
                <a:gs pos="100000">
                  <a:srgbClr val="FFFF00"/>
                </a:gs>
              </a:gsLst>
              <a:path path="circle">
                <a:fillToRect l="50000" t="50000" r="50000" b="50000"/>
              </a:path>
              <a:tileRect/>
            </a:gradFill>
            <a:ln w="9525" cap="flat" cmpd="sng" algn="ctr">
              <a:solidFill>
                <a:schemeClr val="tx1"/>
              </a:solidFill>
              <a:prstDash val="solid"/>
              <a:round/>
              <a:headEnd type="none" w="med" len="med"/>
              <a:tailEnd type="none" w="med" len="med"/>
            </a:ln>
            <a:effectLst/>
          </p:spPr>
          <p:txBody>
            <a:bodyPr/>
            <a:lstStyle/>
            <a:p>
              <a:pPr>
                <a:defRPr/>
              </a:pPr>
              <a:r>
                <a:rPr lang="en-NZ" sz="2400" b="1" dirty="0">
                  <a:latin typeface="+mj-lt"/>
                </a:rPr>
                <a:t>S</a:t>
              </a:r>
              <a:r>
                <a:rPr lang="en-NZ" sz="2400" b="1" baseline="-25000" dirty="0">
                  <a:latin typeface="+mj-lt"/>
                </a:rPr>
                <a:t>0</a:t>
              </a:r>
              <a:endParaRPr lang="en-US" sz="2400" b="1" baseline="-25000" dirty="0">
                <a:latin typeface="+mj-lt"/>
              </a:endParaRPr>
            </a:p>
          </p:txBody>
        </p:sp>
        <p:sp>
          <p:nvSpPr>
            <p:cNvPr id="6" name="Oval 5"/>
            <p:cNvSpPr/>
            <p:nvPr/>
          </p:nvSpPr>
          <p:spPr bwMode="auto">
            <a:xfrm>
              <a:off x="3483429" y="2394856"/>
              <a:ext cx="906591" cy="937688"/>
            </a:xfrm>
            <a:prstGeom prst="ellipse">
              <a:avLst/>
            </a:prstGeom>
            <a:gradFill flip="none" rotWithShape="1">
              <a:gsLst>
                <a:gs pos="0">
                  <a:srgbClr val="FFFF00"/>
                </a:gs>
                <a:gs pos="50000">
                  <a:srgbClr val="CCFF99">
                    <a:shade val="67500"/>
                    <a:satMod val="115000"/>
                  </a:srgbClr>
                </a:gs>
                <a:gs pos="100000">
                  <a:srgbClr val="FFFF00"/>
                </a:gs>
              </a:gsLst>
              <a:path path="circle">
                <a:fillToRect l="50000" t="50000" r="50000" b="50000"/>
              </a:path>
              <a:tileRect/>
            </a:gradFill>
            <a:ln w="9525" cap="flat" cmpd="sng" algn="ctr">
              <a:solidFill>
                <a:schemeClr val="tx1"/>
              </a:solidFill>
              <a:prstDash val="solid"/>
              <a:round/>
              <a:headEnd type="none" w="med" len="med"/>
              <a:tailEnd type="none" w="med" len="med"/>
            </a:ln>
            <a:effectLst/>
          </p:spPr>
          <p:txBody>
            <a:bodyPr/>
            <a:lstStyle/>
            <a:p>
              <a:pPr>
                <a:defRPr/>
              </a:pPr>
              <a:r>
                <a:rPr lang="en-NZ" sz="2400" b="1" dirty="0">
                  <a:latin typeface="+mj-lt"/>
                </a:rPr>
                <a:t>S</a:t>
              </a:r>
              <a:r>
                <a:rPr lang="en-NZ" sz="2400" b="1" baseline="-25000" dirty="0">
                  <a:latin typeface="+mj-lt"/>
                </a:rPr>
                <a:t>1</a:t>
              </a:r>
              <a:endParaRPr lang="en-US" sz="2400" b="1" baseline="-25000" dirty="0">
                <a:latin typeface="+mj-lt"/>
              </a:endParaRPr>
            </a:p>
          </p:txBody>
        </p:sp>
        <p:sp>
          <p:nvSpPr>
            <p:cNvPr id="7" name="Oval 6"/>
            <p:cNvSpPr/>
            <p:nvPr/>
          </p:nvSpPr>
          <p:spPr bwMode="auto">
            <a:xfrm>
              <a:off x="3426551" y="4195278"/>
              <a:ext cx="949707" cy="990547"/>
            </a:xfrm>
            <a:prstGeom prst="ellipse">
              <a:avLst/>
            </a:prstGeom>
            <a:gradFill flip="none" rotWithShape="1">
              <a:gsLst>
                <a:gs pos="0">
                  <a:srgbClr val="FFFF00"/>
                </a:gs>
                <a:gs pos="50000">
                  <a:srgbClr val="CCFF99">
                    <a:shade val="67500"/>
                    <a:satMod val="115000"/>
                  </a:srgbClr>
                </a:gs>
                <a:gs pos="100000">
                  <a:srgbClr val="FFFF00"/>
                </a:gs>
              </a:gsLst>
              <a:path path="circle">
                <a:fillToRect l="50000" t="50000" r="50000" b="50000"/>
              </a:path>
              <a:tileRect/>
            </a:gradFill>
            <a:ln w="9525" cap="flat" cmpd="sng" algn="ctr">
              <a:solidFill>
                <a:schemeClr val="tx1"/>
              </a:solidFill>
              <a:prstDash val="solid"/>
              <a:round/>
              <a:headEnd type="none" w="med" len="med"/>
              <a:tailEnd type="none" w="med" len="med"/>
            </a:ln>
            <a:effectLst/>
          </p:spPr>
          <p:txBody>
            <a:bodyPr/>
            <a:lstStyle/>
            <a:p>
              <a:pPr>
                <a:defRPr/>
              </a:pPr>
              <a:r>
                <a:rPr lang="en-NZ" sz="2400" b="1" dirty="0">
                  <a:latin typeface="+mj-lt"/>
                </a:rPr>
                <a:t>S</a:t>
              </a:r>
              <a:r>
                <a:rPr lang="en-NZ" sz="2400" b="1" baseline="-25000" dirty="0">
                  <a:latin typeface="+mj-lt"/>
                </a:rPr>
                <a:t>2</a:t>
              </a:r>
              <a:endParaRPr lang="en-US" sz="2400" b="1" baseline="-25000" dirty="0">
                <a:latin typeface="+mj-lt"/>
              </a:endParaRPr>
            </a:p>
          </p:txBody>
        </p:sp>
        <p:sp>
          <p:nvSpPr>
            <p:cNvPr id="26644" name="TextBox 7"/>
            <p:cNvSpPr txBox="1">
              <a:spLocks noChangeArrowheads="1"/>
            </p:cNvSpPr>
            <p:nvPr/>
          </p:nvSpPr>
          <p:spPr bwMode="auto">
            <a:xfrm>
              <a:off x="4582886" y="2394857"/>
              <a:ext cx="1502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a:t>Reward = 3</a:t>
              </a:r>
              <a:endParaRPr lang="en-US" altLang="en-US"/>
            </a:p>
          </p:txBody>
        </p:sp>
        <p:sp>
          <p:nvSpPr>
            <p:cNvPr id="26645" name="TextBox 8"/>
            <p:cNvSpPr txBox="1">
              <a:spLocks noChangeArrowheads="1"/>
            </p:cNvSpPr>
            <p:nvPr/>
          </p:nvSpPr>
          <p:spPr bwMode="auto">
            <a:xfrm>
              <a:off x="4572000" y="4169228"/>
              <a:ext cx="1502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a:t>Reward = 7</a:t>
              </a:r>
              <a:endParaRPr lang="en-US" altLang="en-US"/>
            </a:p>
          </p:txBody>
        </p:sp>
        <p:cxnSp>
          <p:nvCxnSpPr>
            <p:cNvPr id="26646" name="Straight Connector 10"/>
            <p:cNvCxnSpPr>
              <a:cxnSpLocks noChangeShapeType="1"/>
            </p:cNvCxnSpPr>
            <p:nvPr/>
          </p:nvCxnSpPr>
          <p:spPr bwMode="auto">
            <a:xfrm rot="5400000" flipH="1" flipV="1">
              <a:off x="2688038" y="2483881"/>
              <a:ext cx="415571" cy="1175211"/>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6647" name="Straight Connector 12"/>
            <p:cNvCxnSpPr>
              <a:cxnSpLocks noChangeShapeType="1"/>
            </p:cNvCxnSpPr>
            <p:nvPr/>
          </p:nvCxnSpPr>
          <p:spPr bwMode="auto">
            <a:xfrm rot="16200000" flipH="1">
              <a:off x="2534549" y="3798550"/>
              <a:ext cx="665671" cy="111833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4" name="TextBox 13"/>
            <p:cNvSpPr txBox="1"/>
            <p:nvPr/>
          </p:nvSpPr>
          <p:spPr>
            <a:xfrm>
              <a:off x="2199425" y="2399297"/>
              <a:ext cx="1122226" cy="587260"/>
            </a:xfrm>
            <a:prstGeom prst="rect">
              <a:avLst/>
            </a:prstGeom>
            <a:noFill/>
          </p:spPr>
          <p:txBody>
            <a:bodyPr wrap="none">
              <a:spAutoFit/>
            </a:bodyPr>
            <a:lstStyle/>
            <a:p>
              <a:pPr>
                <a:defRPr/>
              </a:pPr>
              <a:r>
                <a:rPr lang="en-NZ" b="1" dirty="0">
                  <a:solidFill>
                    <a:srgbClr val="FF0000"/>
                  </a:solidFill>
                  <a:effectLst>
                    <a:outerShdw blurRad="38100" dist="38100" dir="2700000" algn="tl">
                      <a:srgbClr val="000000">
                        <a:alpha val="43137"/>
                      </a:srgbClr>
                    </a:outerShdw>
                  </a:effectLst>
                </a:rPr>
                <a:t>Q</a:t>
              </a:r>
              <a:r>
                <a:rPr lang="en-NZ" dirty="0"/>
                <a:t>=3.3</a:t>
              </a:r>
              <a:endParaRPr lang="en-US" dirty="0"/>
            </a:p>
          </p:txBody>
        </p:sp>
        <p:sp>
          <p:nvSpPr>
            <p:cNvPr id="15" name="TextBox 14"/>
            <p:cNvSpPr txBox="1"/>
            <p:nvPr/>
          </p:nvSpPr>
          <p:spPr>
            <a:xfrm>
              <a:off x="2147229" y="4244970"/>
              <a:ext cx="1212566" cy="587260"/>
            </a:xfrm>
            <a:prstGeom prst="rect">
              <a:avLst/>
            </a:prstGeom>
            <a:noFill/>
          </p:spPr>
          <p:txBody>
            <a:bodyPr>
              <a:spAutoFit/>
            </a:bodyPr>
            <a:lstStyle/>
            <a:p>
              <a:pPr>
                <a:defRPr/>
              </a:pPr>
              <a:r>
                <a:rPr lang="en-NZ" b="1" dirty="0">
                  <a:solidFill>
                    <a:srgbClr val="FF0000"/>
                  </a:solidFill>
                  <a:effectLst>
                    <a:outerShdw blurRad="38100" dist="38100" dir="2700000" algn="tl">
                      <a:srgbClr val="000000">
                        <a:alpha val="43137"/>
                      </a:srgbClr>
                    </a:outerShdw>
                  </a:effectLst>
                </a:rPr>
                <a:t>Q</a:t>
              </a:r>
              <a:r>
                <a:rPr lang="en-NZ" dirty="0"/>
                <a:t>=0.0</a:t>
              </a:r>
              <a:endParaRPr lang="en-US" dirty="0"/>
            </a:p>
          </p:txBody>
        </p:sp>
        <p:sp>
          <p:nvSpPr>
            <p:cNvPr id="16" name="TextBox 15"/>
            <p:cNvSpPr txBox="1"/>
            <p:nvPr/>
          </p:nvSpPr>
          <p:spPr>
            <a:xfrm>
              <a:off x="4626565" y="2786142"/>
              <a:ext cx="1184461" cy="461418"/>
            </a:xfrm>
            <a:prstGeom prst="rect">
              <a:avLst/>
            </a:prstGeom>
            <a:noFill/>
          </p:spPr>
          <p:txBody>
            <a:bodyPr wrap="none">
              <a:spAutoFit/>
            </a:bodyPr>
            <a:lstStyle/>
            <a:p>
              <a:pPr>
                <a:defRPr/>
              </a:pPr>
              <a:r>
                <a:rPr lang="en-NZ" sz="2400" b="1" dirty="0">
                  <a:solidFill>
                    <a:srgbClr val="FF0000"/>
                  </a:solidFill>
                  <a:effectLst>
                    <a:outerShdw blurRad="38100" dist="38100" dir="2700000" algn="tl">
                      <a:srgbClr val="000000">
                        <a:alpha val="43137"/>
                      </a:srgbClr>
                    </a:outerShdw>
                  </a:effectLst>
                  <a:latin typeface="+mj-lt"/>
                </a:rPr>
                <a:t>Q</a:t>
              </a:r>
              <a:r>
                <a:rPr lang="en-NZ" sz="2400" b="1" baseline="-25000" dirty="0">
                  <a:solidFill>
                    <a:srgbClr val="FF0000"/>
                  </a:solidFill>
                  <a:latin typeface="+mj-lt"/>
                </a:rPr>
                <a:t>max</a:t>
              </a:r>
              <a:r>
                <a:rPr lang="en-NZ" sz="2400" dirty="0">
                  <a:latin typeface="+mj-lt"/>
                </a:rPr>
                <a:t>=5</a:t>
              </a:r>
              <a:endParaRPr lang="en-US" sz="2400" dirty="0">
                <a:latin typeface="+mj-lt"/>
              </a:endParaRPr>
            </a:p>
          </p:txBody>
        </p:sp>
        <p:sp>
          <p:nvSpPr>
            <p:cNvPr id="17" name="TextBox 16"/>
            <p:cNvSpPr txBox="1"/>
            <p:nvPr/>
          </p:nvSpPr>
          <p:spPr>
            <a:xfrm>
              <a:off x="4616528" y="4538600"/>
              <a:ext cx="1240672" cy="461418"/>
            </a:xfrm>
            <a:prstGeom prst="rect">
              <a:avLst/>
            </a:prstGeom>
            <a:noFill/>
          </p:spPr>
          <p:txBody>
            <a:bodyPr wrap="none">
              <a:spAutoFit/>
            </a:bodyPr>
            <a:lstStyle/>
            <a:p>
              <a:pPr>
                <a:defRPr/>
              </a:pPr>
              <a:r>
                <a:rPr lang="en-NZ" sz="2400" b="1" dirty="0">
                  <a:solidFill>
                    <a:srgbClr val="FF0000"/>
                  </a:solidFill>
                  <a:effectLst>
                    <a:outerShdw blurRad="38100" dist="38100" dir="2700000" algn="tl">
                      <a:srgbClr val="000000">
                        <a:alpha val="43137"/>
                      </a:srgbClr>
                    </a:outerShdw>
                  </a:effectLst>
                  <a:latin typeface="+mj-lt"/>
                </a:rPr>
                <a:t>Q</a:t>
              </a:r>
              <a:r>
                <a:rPr lang="en-NZ" sz="2400" b="1" baseline="-25000" dirty="0">
                  <a:solidFill>
                    <a:srgbClr val="FF0000"/>
                  </a:solidFill>
                  <a:latin typeface="+mj-lt"/>
                </a:rPr>
                <a:t>max</a:t>
              </a:r>
              <a:r>
                <a:rPr lang="en-NZ" sz="2400" dirty="0">
                  <a:latin typeface="+mj-lt"/>
                </a:rPr>
                <a:t>=6</a:t>
              </a:r>
              <a:endParaRPr lang="en-US" sz="2400" dirty="0">
                <a:latin typeface="+mj-lt"/>
              </a:endParaRPr>
            </a:p>
          </p:txBody>
        </p:sp>
      </p:grpSp>
      <p:sp>
        <p:nvSpPr>
          <p:cNvPr id="19" name="Rectangle 3"/>
          <p:cNvSpPr txBox="1">
            <a:spLocks noChangeArrowheads="1"/>
          </p:cNvSpPr>
          <p:nvPr/>
        </p:nvSpPr>
        <p:spPr bwMode="auto">
          <a:xfrm>
            <a:off x="5638800" y="1404938"/>
            <a:ext cx="3325813" cy="1131887"/>
          </a:xfrm>
          <a:prstGeom prst="rect">
            <a:avLst/>
          </a:prstGeom>
          <a:gradFill rotWithShape="1">
            <a:gsLst>
              <a:gs pos="0">
                <a:schemeClr val="bg1"/>
              </a:gs>
              <a:gs pos="50000">
                <a:srgbClr val="FFFF00"/>
              </a:gs>
              <a:gs pos="100000">
                <a:schemeClr val="bg1"/>
              </a:gs>
            </a:gsLst>
            <a:lin ang="2700000" scaled="1"/>
          </a:gradFill>
          <a:ln w="9525">
            <a:solidFill>
              <a:srgbClr val="FF0000"/>
            </a:solidFill>
            <a:miter lim="800000"/>
            <a:headEnd/>
            <a:tailEnd/>
          </a:ln>
        </p:spPr>
        <p:txBody>
          <a:bodyPr lIns="0" tIns="0" rIns="0" bIns="0"/>
          <a:lstStyle/>
          <a:p>
            <a:pPr marL="342900" indent="-342900" eaLnBrk="1" hangingPunct="1">
              <a:spcBef>
                <a:spcPct val="20000"/>
              </a:spcBef>
              <a:buFont typeface="Arial" pitchFamily="34" charset="0"/>
              <a:buChar char="•"/>
              <a:defRPr/>
            </a:pPr>
            <a:r>
              <a:rPr lang="en-NZ" sz="2400" b="1" kern="0" dirty="0">
                <a:effectLst>
                  <a:outerShdw blurRad="38100" dist="38100" dir="2700000" algn="tl">
                    <a:srgbClr val="000000">
                      <a:alpha val="43137"/>
                    </a:srgbClr>
                  </a:outerShdw>
                </a:effectLst>
                <a:latin typeface="+mn-lt"/>
              </a:rPr>
              <a:t>Let’s assume that the agent picked S2 next.</a:t>
            </a:r>
            <a:endParaRPr lang="en-US" sz="2400" b="1" kern="0" dirty="0">
              <a:effectLst>
                <a:outerShdw blurRad="38100" dist="38100" dir="2700000" algn="tl">
                  <a:srgbClr val="000000">
                    <a:alpha val="43137"/>
                  </a:srgbClr>
                </a:outerShdw>
              </a:effectLst>
              <a:latin typeface="+mn-lt"/>
            </a:endParaRPr>
          </a:p>
          <a:p>
            <a:pPr marL="342900" indent="-342900" eaLnBrk="1" hangingPunct="1">
              <a:spcBef>
                <a:spcPct val="20000"/>
              </a:spcBef>
              <a:buFont typeface="Arial" pitchFamily="34" charset="0"/>
              <a:buChar char="•"/>
              <a:defRPr/>
            </a:pPr>
            <a:endParaRPr lang="en-NZ" sz="2400" b="1" kern="0" dirty="0">
              <a:effectLst>
                <a:outerShdw blurRad="38100" dist="38100" dir="2700000" algn="tl">
                  <a:srgbClr val="000000">
                    <a:alpha val="43137"/>
                  </a:srgbClr>
                </a:outerShdw>
              </a:effectLst>
              <a:latin typeface="+mn-lt"/>
            </a:endParaRPr>
          </a:p>
          <a:p>
            <a:pPr marL="342900" indent="-342900" eaLnBrk="1" hangingPunct="1">
              <a:spcBef>
                <a:spcPct val="20000"/>
              </a:spcBef>
              <a:buFont typeface="Arial" pitchFamily="34" charset="0"/>
              <a:buChar char="•"/>
              <a:defRPr/>
            </a:pPr>
            <a:endParaRPr lang="en-US" sz="2400" b="1" kern="0" dirty="0">
              <a:solidFill>
                <a:srgbClr val="3333CC"/>
              </a:solidFill>
              <a:effectLst>
                <a:outerShdw blurRad="38100" dist="38100" dir="2700000" algn="tl">
                  <a:srgbClr val="000000">
                    <a:alpha val="43137"/>
                  </a:srgbClr>
                </a:outerShdw>
              </a:effectLst>
              <a:latin typeface="+mn-lt"/>
            </a:endParaRPr>
          </a:p>
        </p:txBody>
      </p:sp>
      <p:graphicFrame>
        <p:nvGraphicFramePr>
          <p:cNvPr id="26631" name="Object 2"/>
          <p:cNvGraphicFramePr>
            <a:graphicFrameLocks noChangeAspect="1"/>
          </p:cNvGraphicFramePr>
          <p:nvPr/>
        </p:nvGraphicFramePr>
        <p:xfrm>
          <a:off x="909638" y="4403725"/>
          <a:ext cx="6607175" cy="506413"/>
        </p:xfrm>
        <a:graphic>
          <a:graphicData uri="http://schemas.openxmlformats.org/presentationml/2006/ole">
            <mc:AlternateContent xmlns:mc="http://schemas.openxmlformats.org/markup-compatibility/2006">
              <mc:Choice xmlns:v="urn:schemas-microsoft-com:vml" Requires="v">
                <p:oleObj spid="_x0000_s26922" name="Equation" r:id="rId3" imgW="2984500" imgH="228600" progId="Equation.3">
                  <p:embed/>
                </p:oleObj>
              </mc:Choice>
              <mc:Fallback>
                <p:oleObj name="Equation" r:id="rId3" imgW="298450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638" y="4403725"/>
                        <a:ext cx="6607175"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2" name="Object 3"/>
          <p:cNvGraphicFramePr>
            <a:graphicFrameLocks noChangeAspect="1"/>
          </p:cNvGraphicFramePr>
          <p:nvPr/>
        </p:nvGraphicFramePr>
        <p:xfrm>
          <a:off x="928688" y="5143500"/>
          <a:ext cx="5287962" cy="506413"/>
        </p:xfrm>
        <a:graphic>
          <a:graphicData uri="http://schemas.openxmlformats.org/presentationml/2006/ole">
            <mc:AlternateContent xmlns:mc="http://schemas.openxmlformats.org/markup-compatibility/2006">
              <mc:Choice xmlns:v="urn:schemas-microsoft-com:vml" Requires="v">
                <p:oleObj spid="_x0000_s26923" name="Equation" r:id="rId5" imgW="2387600" imgH="228600" progId="Equation.3">
                  <p:embed/>
                </p:oleObj>
              </mc:Choice>
              <mc:Fallback>
                <p:oleObj name="Equation" r:id="rId5" imgW="238760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8688" y="5143500"/>
                        <a:ext cx="5287962"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 name="Rectangle 3"/>
          <p:cNvSpPr txBox="1">
            <a:spLocks noChangeArrowheads="1"/>
          </p:cNvSpPr>
          <p:nvPr/>
        </p:nvSpPr>
        <p:spPr bwMode="auto">
          <a:xfrm>
            <a:off x="5638800" y="2678113"/>
            <a:ext cx="3325813" cy="762000"/>
          </a:xfrm>
          <a:prstGeom prst="rect">
            <a:avLst/>
          </a:prstGeom>
          <a:gradFill rotWithShape="1">
            <a:gsLst>
              <a:gs pos="0">
                <a:schemeClr val="bg1"/>
              </a:gs>
              <a:gs pos="50000">
                <a:srgbClr val="FFFF00"/>
              </a:gs>
              <a:gs pos="100000">
                <a:schemeClr val="bg1"/>
              </a:gs>
            </a:gsLst>
            <a:lin ang="2700000" scaled="1"/>
          </a:gradFill>
          <a:ln w="9525">
            <a:solidFill>
              <a:srgbClr val="FF0000"/>
            </a:solidFill>
            <a:miter lim="800000"/>
            <a:headEnd/>
            <a:tailEnd/>
          </a:ln>
        </p:spPr>
        <p:txBody>
          <a:bodyPr lIns="0" tIns="0" rIns="0" bIns="0"/>
          <a:lstStyle/>
          <a:p>
            <a:pPr marL="342900" indent="-342900" eaLnBrk="1" hangingPunct="1">
              <a:spcBef>
                <a:spcPct val="20000"/>
              </a:spcBef>
              <a:buFont typeface="Arial" pitchFamily="34" charset="0"/>
              <a:buChar char="•"/>
              <a:defRPr/>
            </a:pPr>
            <a:r>
              <a:rPr lang="en-NZ" sz="2400" b="1" kern="0" dirty="0">
                <a:effectLst>
                  <a:outerShdw blurRad="38100" dist="38100" dir="2700000" algn="tl">
                    <a:srgbClr val="000000">
                      <a:alpha val="43137"/>
                    </a:srgbClr>
                  </a:outerShdw>
                </a:effectLst>
                <a:latin typeface="+mn-lt"/>
              </a:rPr>
              <a:t>Calculate new Q-value</a:t>
            </a:r>
          </a:p>
        </p:txBody>
      </p:sp>
      <mc:AlternateContent xmlns:mc="http://schemas.openxmlformats.org/markup-compatibility/2006" xmlns:a14="http://schemas.microsoft.com/office/drawing/2010/main">
        <mc:Choice Requires="a14">
          <p:sp>
            <p:nvSpPr>
              <p:cNvPr id="22" name="TextBox 21"/>
              <p:cNvSpPr txBox="1"/>
              <p:nvPr/>
            </p:nvSpPr>
            <p:spPr>
              <a:xfrm>
                <a:off x="6844052" y="3533715"/>
                <a:ext cx="108510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NZ" i="1" smtClean="0">
                          <a:latin typeface="Cambria Math"/>
                          <a:ea typeface="Cambria Math"/>
                        </a:rPr>
                        <m:t>𝛽</m:t>
                      </m:r>
                      <m:r>
                        <a:rPr lang="en-NZ" b="0" i="1" smtClean="0">
                          <a:latin typeface="Cambria Math"/>
                          <a:ea typeface="Cambria Math"/>
                        </a:rPr>
                        <m:t>=0.6</m:t>
                      </m:r>
                    </m:oMath>
                  </m:oMathPara>
                </a14:m>
                <a:endParaRPr lang="en-NZ" dirty="0"/>
              </a:p>
            </p:txBody>
          </p:sp>
        </mc:Choice>
        <mc:Fallback xmlns="">
          <p:sp>
            <p:nvSpPr>
              <p:cNvPr id="22" name="TextBox 21"/>
              <p:cNvSpPr txBox="1">
                <a:spLocks noRot="1" noChangeAspect="1" noMove="1" noResize="1" noEditPoints="1" noAdjustHandles="1" noChangeArrowheads="1" noChangeShapeType="1" noTextEdit="1"/>
              </p:cNvSpPr>
              <p:nvPr/>
            </p:nvSpPr>
            <p:spPr>
              <a:xfrm>
                <a:off x="6844052" y="3533715"/>
                <a:ext cx="1085105" cy="400110"/>
              </a:xfrm>
              <a:prstGeom prst="rect">
                <a:avLst/>
              </a:prstGeom>
              <a:blipFill rotWithShape="1">
                <a:blip r:embed="rId7"/>
                <a:stretch>
                  <a:fillRect b="-16923"/>
                </a:stretch>
              </a:blipFill>
            </p:spPr>
            <p:txBody>
              <a:bodyPr/>
              <a:lstStyle/>
              <a:p>
                <a:r>
                  <a:rPr lang="en-NZ">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8065397" y="3533715"/>
                <a:ext cx="106336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NZ" i="1" smtClean="0">
                          <a:latin typeface="Cambria Math"/>
                          <a:ea typeface="Cambria Math"/>
                        </a:rPr>
                        <m:t>𝛾</m:t>
                      </m:r>
                      <m:r>
                        <a:rPr lang="en-NZ" b="0" i="1" smtClean="0">
                          <a:latin typeface="Cambria Math"/>
                          <a:ea typeface="Cambria Math"/>
                        </a:rPr>
                        <m:t>=0.5</m:t>
                      </m:r>
                    </m:oMath>
                  </m:oMathPara>
                </a14:m>
                <a:endParaRPr lang="en-NZ" dirty="0"/>
              </a:p>
            </p:txBody>
          </p:sp>
        </mc:Choice>
        <mc:Fallback xmlns="">
          <p:sp>
            <p:nvSpPr>
              <p:cNvPr id="23" name="TextBox 22"/>
              <p:cNvSpPr txBox="1">
                <a:spLocks noRot="1" noChangeAspect="1" noMove="1" noResize="1" noEditPoints="1" noAdjustHandles="1" noChangeArrowheads="1" noChangeShapeType="1" noTextEdit="1"/>
              </p:cNvSpPr>
              <p:nvPr/>
            </p:nvSpPr>
            <p:spPr>
              <a:xfrm>
                <a:off x="8065397" y="3533715"/>
                <a:ext cx="1063368" cy="400110"/>
              </a:xfrm>
              <a:prstGeom prst="rect">
                <a:avLst/>
              </a:prstGeom>
              <a:blipFill rotWithShape="1">
                <a:blip r:embed="rId8"/>
                <a:stretch>
                  <a:fillRect b="-7692"/>
                </a:stretch>
              </a:blipFill>
            </p:spPr>
            <p:txBody>
              <a:bodyPr/>
              <a:lstStyle/>
              <a:p>
                <a:r>
                  <a:rPr lang="en-NZ">
                    <a:noFill/>
                  </a:rPr>
                  <a:t> </a:t>
                </a:r>
              </a:p>
            </p:txBody>
          </p:sp>
        </mc:Fallback>
      </mc:AlternateContent>
      <p:sp>
        <p:nvSpPr>
          <p:cNvPr id="24" name="TextBox 23"/>
          <p:cNvSpPr txBox="1"/>
          <p:nvPr/>
        </p:nvSpPr>
        <p:spPr>
          <a:xfrm>
            <a:off x="5412013" y="3548543"/>
            <a:ext cx="1322798" cy="400110"/>
          </a:xfrm>
          <a:prstGeom prst="rect">
            <a:avLst/>
          </a:prstGeom>
          <a:noFill/>
        </p:spPr>
        <p:txBody>
          <a:bodyPr wrap="none" rtlCol="0">
            <a:spAutoFit/>
          </a:bodyPr>
          <a:lstStyle/>
          <a:p>
            <a:r>
              <a:rPr lang="en-NZ" dirty="0"/>
              <a:t>Given that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4B36348B-C833-4ACE-82A2-4AC958EE3DFE}" type="slidenum">
              <a:rPr lang="nl-NL" altLang="en-US" sz="1000" smtClean="0">
                <a:solidFill>
                  <a:schemeClr val="bg2"/>
                </a:solidFill>
                <a:latin typeface="Verdana" pitchFamily="34" charset="0"/>
              </a:rPr>
              <a:pPr/>
              <a:t>32</a:t>
            </a:fld>
            <a:endParaRPr lang="nl-NL" altLang="en-US" sz="1000">
              <a:solidFill>
                <a:schemeClr val="bg2"/>
              </a:solidFill>
              <a:latin typeface="Verdana" pitchFamily="34" charset="0"/>
            </a:endParaRPr>
          </a:p>
        </p:txBody>
      </p:sp>
      <p:sp>
        <p:nvSpPr>
          <p:cNvPr id="324610" name="Rectangle 2"/>
          <p:cNvSpPr>
            <a:spLocks noGrp="1" noChangeArrowheads="1"/>
          </p:cNvSpPr>
          <p:nvPr>
            <p:ph type="title"/>
          </p:nvPr>
        </p:nvSpPr>
        <p:spPr/>
        <p:txBody>
          <a:bodyPr/>
          <a:lstStyle/>
          <a:p>
            <a:pPr eaLnBrk="1" hangingPunct="1">
              <a:defRPr/>
            </a:pPr>
            <a:r>
              <a:rPr lang="en-US" dirty="0"/>
              <a:t>Reinforcement Learning </a:t>
            </a:r>
            <a:r>
              <a:rPr lang="en-US" dirty="0">
                <a:solidFill>
                  <a:srgbClr val="FF0000"/>
                </a:solidFill>
              </a:rPr>
              <a:t>(RL)</a:t>
            </a:r>
          </a:p>
        </p:txBody>
      </p:sp>
      <p:sp>
        <p:nvSpPr>
          <p:cNvPr id="27652" name="Rectangle 3"/>
          <p:cNvSpPr>
            <a:spLocks noGrp="1" noChangeArrowheads="1"/>
          </p:cNvSpPr>
          <p:nvPr>
            <p:ph type="body" idx="1"/>
          </p:nvPr>
        </p:nvSpPr>
        <p:spPr>
          <a:xfrm>
            <a:off x="315913" y="1501775"/>
            <a:ext cx="4451350" cy="609600"/>
          </a:xfrm>
        </p:spPr>
        <p:txBody>
          <a:bodyPr/>
          <a:lstStyle/>
          <a:p>
            <a:pPr marL="742950" indent="-742950" eaLnBrk="1" hangingPunct="1">
              <a:buFont typeface="Arial" charset="0"/>
              <a:buChar char="•"/>
            </a:pPr>
            <a:r>
              <a:rPr lang="en-NZ" altLang="en-US" sz="2400">
                <a:solidFill>
                  <a:schemeClr val="tx1"/>
                </a:solidFill>
              </a:rPr>
              <a:t>Agent’s world at </a:t>
            </a:r>
            <a:r>
              <a:rPr lang="en-NZ" altLang="en-US" sz="2400" b="1">
                <a:solidFill>
                  <a:schemeClr val="tx1"/>
                </a:solidFill>
              </a:rPr>
              <a:t>t = 2</a:t>
            </a:r>
            <a:r>
              <a:rPr lang="en-NZ" altLang="en-US" sz="2400">
                <a:solidFill>
                  <a:schemeClr val="tx1"/>
                </a:solidFill>
              </a:rPr>
              <a:t>.</a:t>
            </a:r>
            <a:endParaRPr lang="en-US" altLang="en-US" sz="2400">
              <a:solidFill>
                <a:schemeClr val="tx1"/>
              </a:solidFill>
            </a:endParaRPr>
          </a:p>
        </p:txBody>
      </p:sp>
      <p:grpSp>
        <p:nvGrpSpPr>
          <p:cNvPr id="27653" name="Group 18"/>
          <p:cNvGrpSpPr>
            <a:grpSpLocks/>
          </p:cNvGrpSpPr>
          <p:nvPr/>
        </p:nvGrpSpPr>
        <p:grpSpPr bwMode="auto">
          <a:xfrm>
            <a:off x="414338" y="2003425"/>
            <a:ext cx="4157662" cy="2187575"/>
            <a:chOff x="1251857" y="2166257"/>
            <a:chExt cx="5257800" cy="3211286"/>
          </a:xfrm>
        </p:grpSpPr>
        <p:sp>
          <p:nvSpPr>
            <p:cNvPr id="27660" name="Rectangle 17"/>
            <p:cNvSpPr>
              <a:spLocks noChangeArrowheads="1"/>
            </p:cNvSpPr>
            <p:nvPr/>
          </p:nvSpPr>
          <p:spPr bwMode="auto">
            <a:xfrm>
              <a:off x="1251857" y="2166257"/>
              <a:ext cx="5257800" cy="3211286"/>
            </a:xfrm>
            <a:prstGeom prst="rect">
              <a:avLst/>
            </a:prstGeom>
            <a:solidFill>
              <a:schemeClr val="bg1"/>
            </a:solidFill>
            <a:ln w="9525" algn="ctr">
              <a:solidFill>
                <a:schemeClr val="tx1"/>
              </a:solidFill>
              <a:round/>
              <a:headEnd/>
              <a:tailEnd/>
            </a:ln>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endParaRPr lang="en-US" altLang="en-US"/>
            </a:p>
          </p:txBody>
        </p:sp>
        <p:sp>
          <p:nvSpPr>
            <p:cNvPr id="5" name="Oval 4"/>
            <p:cNvSpPr/>
            <p:nvPr/>
          </p:nvSpPr>
          <p:spPr bwMode="auto">
            <a:xfrm>
              <a:off x="1485844" y="3124850"/>
              <a:ext cx="963471" cy="1054452"/>
            </a:xfrm>
            <a:prstGeom prst="ellipse">
              <a:avLst/>
            </a:prstGeom>
            <a:gradFill flip="none" rotWithShape="1">
              <a:gsLst>
                <a:gs pos="0">
                  <a:srgbClr val="FFFF00"/>
                </a:gs>
                <a:gs pos="50000">
                  <a:srgbClr val="CCFF99">
                    <a:shade val="67500"/>
                    <a:satMod val="115000"/>
                  </a:srgbClr>
                </a:gs>
                <a:gs pos="100000">
                  <a:srgbClr val="FFFF00"/>
                </a:gs>
              </a:gsLst>
              <a:path path="circle">
                <a:fillToRect l="50000" t="50000" r="50000" b="50000"/>
              </a:path>
              <a:tileRect/>
            </a:gradFill>
            <a:ln w="9525" cap="flat" cmpd="sng" algn="ctr">
              <a:solidFill>
                <a:schemeClr val="tx1"/>
              </a:solidFill>
              <a:prstDash val="solid"/>
              <a:round/>
              <a:headEnd type="none" w="med" len="med"/>
              <a:tailEnd type="none" w="med" len="med"/>
            </a:ln>
            <a:effectLst/>
          </p:spPr>
          <p:txBody>
            <a:bodyPr/>
            <a:lstStyle/>
            <a:p>
              <a:pPr>
                <a:defRPr/>
              </a:pPr>
              <a:r>
                <a:rPr lang="en-NZ" sz="2400" b="1" dirty="0">
                  <a:latin typeface="+mj-lt"/>
                </a:rPr>
                <a:t>S</a:t>
              </a:r>
              <a:r>
                <a:rPr lang="en-NZ" sz="2400" b="1" baseline="-25000" dirty="0">
                  <a:latin typeface="+mj-lt"/>
                </a:rPr>
                <a:t>0</a:t>
              </a:r>
              <a:endParaRPr lang="en-US" sz="2400" b="1" baseline="-25000" dirty="0">
                <a:latin typeface="+mj-lt"/>
              </a:endParaRPr>
            </a:p>
          </p:txBody>
        </p:sp>
        <p:sp>
          <p:nvSpPr>
            <p:cNvPr id="6" name="Oval 5"/>
            <p:cNvSpPr/>
            <p:nvPr/>
          </p:nvSpPr>
          <p:spPr bwMode="auto">
            <a:xfrm>
              <a:off x="3483429" y="2394856"/>
              <a:ext cx="906591" cy="937688"/>
            </a:xfrm>
            <a:prstGeom prst="ellipse">
              <a:avLst/>
            </a:prstGeom>
            <a:gradFill flip="none" rotWithShape="1">
              <a:gsLst>
                <a:gs pos="0">
                  <a:srgbClr val="FFFF00"/>
                </a:gs>
                <a:gs pos="50000">
                  <a:srgbClr val="CCFF99">
                    <a:shade val="67500"/>
                    <a:satMod val="115000"/>
                  </a:srgbClr>
                </a:gs>
                <a:gs pos="100000">
                  <a:srgbClr val="FFFF00"/>
                </a:gs>
              </a:gsLst>
              <a:path path="circle">
                <a:fillToRect l="50000" t="50000" r="50000" b="50000"/>
              </a:path>
              <a:tileRect/>
            </a:gradFill>
            <a:ln w="9525" cap="flat" cmpd="sng" algn="ctr">
              <a:solidFill>
                <a:schemeClr val="tx1"/>
              </a:solidFill>
              <a:prstDash val="solid"/>
              <a:round/>
              <a:headEnd type="none" w="med" len="med"/>
              <a:tailEnd type="none" w="med" len="med"/>
            </a:ln>
            <a:effectLst/>
          </p:spPr>
          <p:txBody>
            <a:bodyPr/>
            <a:lstStyle/>
            <a:p>
              <a:pPr>
                <a:defRPr/>
              </a:pPr>
              <a:r>
                <a:rPr lang="en-NZ" sz="2400" b="1" dirty="0">
                  <a:latin typeface="+mj-lt"/>
                </a:rPr>
                <a:t>S</a:t>
              </a:r>
              <a:r>
                <a:rPr lang="en-NZ" sz="2400" b="1" baseline="-25000" dirty="0">
                  <a:latin typeface="+mj-lt"/>
                </a:rPr>
                <a:t>1</a:t>
              </a:r>
              <a:endParaRPr lang="en-US" sz="2400" b="1" baseline="-25000" dirty="0">
                <a:latin typeface="+mj-lt"/>
              </a:endParaRPr>
            </a:p>
          </p:txBody>
        </p:sp>
        <p:sp>
          <p:nvSpPr>
            <p:cNvPr id="7" name="Oval 6"/>
            <p:cNvSpPr/>
            <p:nvPr/>
          </p:nvSpPr>
          <p:spPr bwMode="auto">
            <a:xfrm>
              <a:off x="3426551" y="4195278"/>
              <a:ext cx="949707" cy="990547"/>
            </a:xfrm>
            <a:prstGeom prst="ellipse">
              <a:avLst/>
            </a:prstGeom>
            <a:gradFill flip="none" rotWithShape="1">
              <a:gsLst>
                <a:gs pos="0">
                  <a:srgbClr val="FFFF00"/>
                </a:gs>
                <a:gs pos="50000">
                  <a:srgbClr val="CCFF99">
                    <a:shade val="67500"/>
                    <a:satMod val="115000"/>
                  </a:srgbClr>
                </a:gs>
                <a:gs pos="100000">
                  <a:srgbClr val="FFFF00"/>
                </a:gs>
              </a:gsLst>
              <a:path path="circle">
                <a:fillToRect l="50000" t="50000" r="50000" b="50000"/>
              </a:path>
              <a:tileRect/>
            </a:gradFill>
            <a:ln w="9525" cap="flat" cmpd="sng" algn="ctr">
              <a:solidFill>
                <a:schemeClr val="tx1"/>
              </a:solidFill>
              <a:prstDash val="solid"/>
              <a:round/>
              <a:headEnd type="none" w="med" len="med"/>
              <a:tailEnd type="none" w="med" len="med"/>
            </a:ln>
            <a:effectLst/>
          </p:spPr>
          <p:txBody>
            <a:bodyPr/>
            <a:lstStyle/>
            <a:p>
              <a:pPr>
                <a:defRPr/>
              </a:pPr>
              <a:r>
                <a:rPr lang="en-NZ" sz="2400" b="1" dirty="0">
                  <a:latin typeface="+mj-lt"/>
                </a:rPr>
                <a:t>S</a:t>
              </a:r>
              <a:r>
                <a:rPr lang="en-NZ" sz="2400" b="1" baseline="-25000" dirty="0">
                  <a:latin typeface="+mj-lt"/>
                </a:rPr>
                <a:t>2</a:t>
              </a:r>
              <a:endParaRPr lang="en-US" sz="2400" b="1" baseline="-25000" dirty="0">
                <a:latin typeface="+mj-lt"/>
              </a:endParaRPr>
            </a:p>
          </p:txBody>
        </p:sp>
        <p:sp>
          <p:nvSpPr>
            <p:cNvPr id="27670" name="TextBox 7"/>
            <p:cNvSpPr txBox="1">
              <a:spLocks noChangeArrowheads="1"/>
            </p:cNvSpPr>
            <p:nvPr/>
          </p:nvSpPr>
          <p:spPr bwMode="auto">
            <a:xfrm>
              <a:off x="4582886" y="2394857"/>
              <a:ext cx="1502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a:t>Reward = 3</a:t>
              </a:r>
              <a:endParaRPr lang="en-US" altLang="en-US"/>
            </a:p>
          </p:txBody>
        </p:sp>
        <p:sp>
          <p:nvSpPr>
            <p:cNvPr id="27671" name="TextBox 8"/>
            <p:cNvSpPr txBox="1">
              <a:spLocks noChangeArrowheads="1"/>
            </p:cNvSpPr>
            <p:nvPr/>
          </p:nvSpPr>
          <p:spPr bwMode="auto">
            <a:xfrm>
              <a:off x="4572000" y="4169228"/>
              <a:ext cx="1502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a:t>Reward = 7</a:t>
              </a:r>
              <a:endParaRPr lang="en-US" altLang="en-US"/>
            </a:p>
          </p:txBody>
        </p:sp>
        <p:cxnSp>
          <p:nvCxnSpPr>
            <p:cNvPr id="27672" name="Straight Connector 10"/>
            <p:cNvCxnSpPr>
              <a:cxnSpLocks noChangeShapeType="1"/>
            </p:cNvCxnSpPr>
            <p:nvPr/>
          </p:nvCxnSpPr>
          <p:spPr bwMode="auto">
            <a:xfrm rot="5400000" flipH="1" flipV="1">
              <a:off x="2688038" y="2483881"/>
              <a:ext cx="415571" cy="1175211"/>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7673" name="Straight Connector 12"/>
            <p:cNvCxnSpPr>
              <a:cxnSpLocks noChangeShapeType="1"/>
            </p:cNvCxnSpPr>
            <p:nvPr/>
          </p:nvCxnSpPr>
          <p:spPr bwMode="auto">
            <a:xfrm rot="16200000" flipH="1">
              <a:off x="2534549" y="3798550"/>
              <a:ext cx="665671" cy="111833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4" name="TextBox 13"/>
            <p:cNvSpPr txBox="1"/>
            <p:nvPr/>
          </p:nvSpPr>
          <p:spPr>
            <a:xfrm>
              <a:off x="2199425" y="2399297"/>
              <a:ext cx="1122226" cy="587260"/>
            </a:xfrm>
            <a:prstGeom prst="rect">
              <a:avLst/>
            </a:prstGeom>
            <a:noFill/>
          </p:spPr>
          <p:txBody>
            <a:bodyPr wrap="none">
              <a:spAutoFit/>
            </a:bodyPr>
            <a:lstStyle/>
            <a:p>
              <a:pPr>
                <a:defRPr/>
              </a:pPr>
              <a:r>
                <a:rPr lang="en-NZ" b="1" dirty="0">
                  <a:solidFill>
                    <a:srgbClr val="FF0000"/>
                  </a:solidFill>
                  <a:effectLst>
                    <a:outerShdw blurRad="38100" dist="38100" dir="2700000" algn="tl">
                      <a:srgbClr val="000000">
                        <a:alpha val="43137"/>
                      </a:srgbClr>
                    </a:outerShdw>
                  </a:effectLst>
                </a:rPr>
                <a:t>Q</a:t>
              </a:r>
              <a:r>
                <a:rPr lang="en-NZ" dirty="0"/>
                <a:t>=3.3</a:t>
              </a:r>
              <a:endParaRPr lang="en-US" dirty="0"/>
            </a:p>
          </p:txBody>
        </p:sp>
        <p:sp>
          <p:nvSpPr>
            <p:cNvPr id="15" name="TextBox 14"/>
            <p:cNvSpPr txBox="1"/>
            <p:nvPr/>
          </p:nvSpPr>
          <p:spPr>
            <a:xfrm>
              <a:off x="2147229" y="4244970"/>
              <a:ext cx="1212566" cy="587260"/>
            </a:xfrm>
            <a:prstGeom prst="rect">
              <a:avLst/>
            </a:prstGeom>
            <a:noFill/>
          </p:spPr>
          <p:txBody>
            <a:bodyPr>
              <a:spAutoFit/>
            </a:bodyPr>
            <a:lstStyle/>
            <a:p>
              <a:pPr>
                <a:defRPr/>
              </a:pPr>
              <a:r>
                <a:rPr lang="en-NZ" b="1" dirty="0">
                  <a:solidFill>
                    <a:srgbClr val="FF0000"/>
                  </a:solidFill>
                  <a:effectLst>
                    <a:outerShdw blurRad="38100" dist="38100" dir="2700000" algn="tl">
                      <a:srgbClr val="000000">
                        <a:alpha val="43137"/>
                      </a:srgbClr>
                    </a:outerShdw>
                  </a:effectLst>
                </a:rPr>
                <a:t>Q</a:t>
              </a:r>
              <a:r>
                <a:rPr lang="en-NZ" dirty="0"/>
                <a:t>=6.0</a:t>
              </a:r>
              <a:endParaRPr lang="en-US" dirty="0"/>
            </a:p>
          </p:txBody>
        </p:sp>
        <p:sp>
          <p:nvSpPr>
            <p:cNvPr id="16" name="TextBox 15"/>
            <p:cNvSpPr txBox="1"/>
            <p:nvPr/>
          </p:nvSpPr>
          <p:spPr>
            <a:xfrm>
              <a:off x="4626565" y="2786142"/>
              <a:ext cx="1184461" cy="461418"/>
            </a:xfrm>
            <a:prstGeom prst="rect">
              <a:avLst/>
            </a:prstGeom>
            <a:noFill/>
          </p:spPr>
          <p:txBody>
            <a:bodyPr wrap="none">
              <a:spAutoFit/>
            </a:bodyPr>
            <a:lstStyle/>
            <a:p>
              <a:pPr>
                <a:defRPr/>
              </a:pPr>
              <a:r>
                <a:rPr lang="en-NZ" sz="2400" b="1" dirty="0">
                  <a:solidFill>
                    <a:srgbClr val="FF0000"/>
                  </a:solidFill>
                  <a:effectLst>
                    <a:outerShdw blurRad="38100" dist="38100" dir="2700000" algn="tl">
                      <a:srgbClr val="000000">
                        <a:alpha val="43137"/>
                      </a:srgbClr>
                    </a:outerShdw>
                  </a:effectLst>
                  <a:latin typeface="+mj-lt"/>
                </a:rPr>
                <a:t>Q</a:t>
              </a:r>
              <a:r>
                <a:rPr lang="en-NZ" sz="2400" b="1" baseline="-25000" dirty="0">
                  <a:solidFill>
                    <a:srgbClr val="FF0000"/>
                  </a:solidFill>
                  <a:latin typeface="+mj-lt"/>
                </a:rPr>
                <a:t>max</a:t>
              </a:r>
              <a:r>
                <a:rPr lang="en-NZ" sz="2400" dirty="0">
                  <a:latin typeface="+mj-lt"/>
                </a:rPr>
                <a:t>=5</a:t>
              </a:r>
              <a:endParaRPr lang="en-US" sz="2400" dirty="0">
                <a:latin typeface="+mj-lt"/>
              </a:endParaRPr>
            </a:p>
          </p:txBody>
        </p:sp>
        <p:sp>
          <p:nvSpPr>
            <p:cNvPr id="17" name="TextBox 16"/>
            <p:cNvSpPr txBox="1"/>
            <p:nvPr/>
          </p:nvSpPr>
          <p:spPr>
            <a:xfrm>
              <a:off x="4616528" y="4538600"/>
              <a:ext cx="1240672" cy="461418"/>
            </a:xfrm>
            <a:prstGeom prst="rect">
              <a:avLst/>
            </a:prstGeom>
            <a:noFill/>
          </p:spPr>
          <p:txBody>
            <a:bodyPr wrap="none">
              <a:spAutoFit/>
            </a:bodyPr>
            <a:lstStyle/>
            <a:p>
              <a:pPr>
                <a:defRPr/>
              </a:pPr>
              <a:r>
                <a:rPr lang="en-NZ" sz="2400" b="1" dirty="0">
                  <a:solidFill>
                    <a:srgbClr val="FF0000"/>
                  </a:solidFill>
                  <a:effectLst>
                    <a:outerShdw blurRad="38100" dist="38100" dir="2700000" algn="tl">
                      <a:srgbClr val="000000">
                        <a:alpha val="43137"/>
                      </a:srgbClr>
                    </a:outerShdw>
                  </a:effectLst>
                  <a:latin typeface="+mj-lt"/>
                </a:rPr>
                <a:t>Q</a:t>
              </a:r>
              <a:r>
                <a:rPr lang="en-NZ" sz="2400" b="1" baseline="-25000" dirty="0">
                  <a:solidFill>
                    <a:srgbClr val="FF0000"/>
                  </a:solidFill>
                  <a:latin typeface="+mj-lt"/>
                </a:rPr>
                <a:t>max</a:t>
              </a:r>
              <a:r>
                <a:rPr lang="en-NZ" sz="2400" dirty="0">
                  <a:latin typeface="+mj-lt"/>
                </a:rPr>
                <a:t>=6</a:t>
              </a:r>
              <a:endParaRPr lang="en-US" sz="2400" dirty="0">
                <a:latin typeface="+mj-lt"/>
              </a:endParaRPr>
            </a:p>
          </p:txBody>
        </p:sp>
      </p:grpSp>
      <p:sp>
        <p:nvSpPr>
          <p:cNvPr id="19" name="Rectangle 3"/>
          <p:cNvSpPr txBox="1">
            <a:spLocks noChangeArrowheads="1"/>
          </p:cNvSpPr>
          <p:nvPr/>
        </p:nvSpPr>
        <p:spPr bwMode="auto">
          <a:xfrm>
            <a:off x="5638800" y="1404938"/>
            <a:ext cx="3325813" cy="1131887"/>
          </a:xfrm>
          <a:prstGeom prst="rect">
            <a:avLst/>
          </a:prstGeom>
          <a:gradFill rotWithShape="1">
            <a:gsLst>
              <a:gs pos="0">
                <a:schemeClr val="bg1"/>
              </a:gs>
              <a:gs pos="50000">
                <a:srgbClr val="FFFF00"/>
              </a:gs>
              <a:gs pos="100000">
                <a:schemeClr val="bg1"/>
              </a:gs>
            </a:gsLst>
            <a:lin ang="2700000" scaled="1"/>
          </a:gradFill>
          <a:ln w="9525">
            <a:solidFill>
              <a:srgbClr val="FF0000"/>
            </a:solidFill>
            <a:miter lim="800000"/>
            <a:headEnd/>
            <a:tailEnd/>
          </a:ln>
        </p:spPr>
        <p:txBody>
          <a:bodyPr lIns="0" tIns="0" rIns="0" bIns="0"/>
          <a:lstStyle/>
          <a:p>
            <a:pPr marL="342900" indent="-342900" eaLnBrk="1" hangingPunct="1">
              <a:spcBef>
                <a:spcPct val="20000"/>
              </a:spcBef>
              <a:buFont typeface="Arial" pitchFamily="34" charset="0"/>
              <a:buChar char="•"/>
              <a:defRPr/>
            </a:pPr>
            <a:r>
              <a:rPr lang="en-NZ" sz="2400" kern="0" dirty="0">
                <a:latin typeface="+mn-lt"/>
              </a:rPr>
              <a:t>Let’s assume that the agent picked S2 next.</a:t>
            </a:r>
            <a:endParaRPr lang="en-US" sz="2400" kern="0" dirty="0">
              <a:latin typeface="+mn-lt"/>
            </a:endParaRPr>
          </a:p>
          <a:p>
            <a:pPr marL="342900" indent="-342900" eaLnBrk="1" hangingPunct="1">
              <a:spcBef>
                <a:spcPct val="20000"/>
              </a:spcBef>
              <a:buFont typeface="Arial" pitchFamily="34" charset="0"/>
              <a:buChar char="•"/>
              <a:defRPr/>
            </a:pPr>
            <a:endParaRPr lang="en-NZ" sz="2400" kern="0" dirty="0">
              <a:latin typeface="+mn-lt"/>
            </a:endParaRPr>
          </a:p>
          <a:p>
            <a:pPr marL="342900" indent="-342900" eaLnBrk="1" hangingPunct="1">
              <a:spcBef>
                <a:spcPct val="20000"/>
              </a:spcBef>
              <a:buFont typeface="Arial" pitchFamily="34" charset="0"/>
              <a:buChar char="•"/>
              <a:defRPr/>
            </a:pPr>
            <a:endParaRPr lang="en-US" sz="2400" kern="0" dirty="0">
              <a:solidFill>
                <a:srgbClr val="3333CC"/>
              </a:solidFill>
              <a:latin typeface="+mn-lt"/>
            </a:endParaRPr>
          </a:p>
        </p:txBody>
      </p:sp>
      <p:graphicFrame>
        <p:nvGraphicFramePr>
          <p:cNvPr id="27655" name="Object 2"/>
          <p:cNvGraphicFramePr>
            <a:graphicFrameLocks noChangeAspect="1"/>
          </p:cNvGraphicFramePr>
          <p:nvPr>
            <p:extLst>
              <p:ext uri="{D42A27DB-BD31-4B8C-83A1-F6EECF244321}">
                <p14:modId xmlns:p14="http://schemas.microsoft.com/office/powerpoint/2010/main" val="3205720224"/>
              </p:ext>
            </p:extLst>
          </p:nvPr>
        </p:nvGraphicFramePr>
        <p:xfrm>
          <a:off x="909638" y="4872449"/>
          <a:ext cx="6607175" cy="506413"/>
        </p:xfrm>
        <a:graphic>
          <a:graphicData uri="http://schemas.openxmlformats.org/presentationml/2006/ole">
            <mc:AlternateContent xmlns:mc="http://schemas.openxmlformats.org/markup-compatibility/2006">
              <mc:Choice xmlns:v="urn:schemas-microsoft-com:vml" Requires="v">
                <p:oleObj spid="_x0000_s27948" name="Equation" r:id="rId3" imgW="2984500" imgH="228600" progId="Equation.3">
                  <p:embed/>
                </p:oleObj>
              </mc:Choice>
              <mc:Fallback>
                <p:oleObj name="Equation" r:id="rId3" imgW="298450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638" y="4872449"/>
                        <a:ext cx="6607175"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6" name="Object 3"/>
          <p:cNvGraphicFramePr>
            <a:graphicFrameLocks noChangeAspect="1"/>
          </p:cNvGraphicFramePr>
          <p:nvPr>
            <p:extLst>
              <p:ext uri="{D42A27DB-BD31-4B8C-83A1-F6EECF244321}">
                <p14:modId xmlns:p14="http://schemas.microsoft.com/office/powerpoint/2010/main" val="126681578"/>
              </p:ext>
            </p:extLst>
          </p:nvPr>
        </p:nvGraphicFramePr>
        <p:xfrm>
          <a:off x="928688" y="5612224"/>
          <a:ext cx="5287962" cy="506413"/>
        </p:xfrm>
        <a:graphic>
          <a:graphicData uri="http://schemas.openxmlformats.org/presentationml/2006/ole">
            <mc:AlternateContent xmlns:mc="http://schemas.openxmlformats.org/markup-compatibility/2006">
              <mc:Choice xmlns:v="urn:schemas-microsoft-com:vml" Requires="v">
                <p:oleObj spid="_x0000_s27949" name="Equation" r:id="rId5" imgW="2387600" imgH="228600" progId="Equation.3">
                  <p:embed/>
                </p:oleObj>
              </mc:Choice>
              <mc:Fallback>
                <p:oleObj name="Equation" r:id="rId5" imgW="238760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8688" y="5612224"/>
                        <a:ext cx="5287962"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 name="Rectangle 3"/>
          <p:cNvSpPr txBox="1">
            <a:spLocks noChangeArrowheads="1"/>
          </p:cNvSpPr>
          <p:nvPr/>
        </p:nvSpPr>
        <p:spPr bwMode="auto">
          <a:xfrm>
            <a:off x="5638800" y="2678113"/>
            <a:ext cx="3325813" cy="762000"/>
          </a:xfrm>
          <a:prstGeom prst="rect">
            <a:avLst/>
          </a:prstGeom>
          <a:gradFill rotWithShape="1">
            <a:gsLst>
              <a:gs pos="0">
                <a:schemeClr val="bg1"/>
              </a:gs>
              <a:gs pos="50000">
                <a:srgbClr val="FFFF00"/>
              </a:gs>
              <a:gs pos="100000">
                <a:schemeClr val="bg1"/>
              </a:gs>
            </a:gsLst>
            <a:lin ang="2700000" scaled="1"/>
          </a:gradFill>
          <a:ln w="9525">
            <a:solidFill>
              <a:srgbClr val="FF0000"/>
            </a:solidFill>
            <a:miter lim="800000"/>
            <a:headEnd/>
            <a:tailEnd/>
          </a:ln>
        </p:spPr>
        <p:txBody>
          <a:bodyPr lIns="0" tIns="0" rIns="0" bIns="0"/>
          <a:lstStyle/>
          <a:p>
            <a:pPr marL="342900" indent="-342900" eaLnBrk="1" hangingPunct="1">
              <a:spcBef>
                <a:spcPct val="20000"/>
              </a:spcBef>
              <a:buFont typeface="Arial" pitchFamily="34" charset="0"/>
              <a:buChar char="•"/>
              <a:defRPr/>
            </a:pPr>
            <a:r>
              <a:rPr lang="en-NZ" sz="2400" kern="0" dirty="0">
                <a:latin typeface="+mn-lt"/>
              </a:rPr>
              <a:t>Calculate new Q-value</a:t>
            </a:r>
          </a:p>
        </p:txBody>
      </p:sp>
      <p:sp>
        <p:nvSpPr>
          <p:cNvPr id="22" name="Rectangle 3"/>
          <p:cNvSpPr txBox="1">
            <a:spLocks noChangeArrowheads="1"/>
          </p:cNvSpPr>
          <p:nvPr/>
        </p:nvSpPr>
        <p:spPr bwMode="auto">
          <a:xfrm>
            <a:off x="5605463" y="3559175"/>
            <a:ext cx="3327400" cy="555625"/>
          </a:xfrm>
          <a:prstGeom prst="rect">
            <a:avLst/>
          </a:prstGeom>
          <a:gradFill rotWithShape="1">
            <a:gsLst>
              <a:gs pos="0">
                <a:schemeClr val="bg1"/>
              </a:gs>
              <a:gs pos="50000">
                <a:srgbClr val="FFFF00"/>
              </a:gs>
              <a:gs pos="100000">
                <a:schemeClr val="bg1"/>
              </a:gs>
            </a:gsLst>
            <a:lin ang="2700000" scaled="1"/>
          </a:gradFill>
          <a:ln w="9525">
            <a:solidFill>
              <a:srgbClr val="FF0000"/>
            </a:solidFill>
            <a:miter lim="800000"/>
            <a:headEnd/>
            <a:tailEnd/>
          </a:ln>
        </p:spPr>
        <p:txBody>
          <a:bodyPr lIns="0" tIns="0" rIns="0" bIns="0"/>
          <a:lstStyle/>
          <a:p>
            <a:pPr marL="342900" indent="-342900" eaLnBrk="1" hangingPunct="1">
              <a:spcBef>
                <a:spcPct val="20000"/>
              </a:spcBef>
              <a:buFont typeface="Arial" pitchFamily="34" charset="0"/>
              <a:buChar char="•"/>
              <a:defRPr/>
            </a:pPr>
            <a:r>
              <a:rPr lang="en-NZ" sz="2400" b="1" kern="0" dirty="0">
                <a:effectLst>
                  <a:outerShdw blurRad="38100" dist="38100" dir="2700000" algn="tl">
                    <a:srgbClr val="000000">
                      <a:alpha val="43137"/>
                    </a:srgbClr>
                  </a:outerShdw>
                </a:effectLst>
                <a:latin typeface="+mn-lt"/>
              </a:rPr>
              <a:t>Update Q-value</a:t>
            </a:r>
          </a:p>
        </p:txBody>
      </p:sp>
      <p:sp>
        <p:nvSpPr>
          <p:cNvPr id="27659" name="Freeform 22"/>
          <p:cNvSpPr>
            <a:spLocks noChangeArrowheads="1"/>
          </p:cNvSpPr>
          <p:nvPr/>
        </p:nvSpPr>
        <p:spPr bwMode="auto">
          <a:xfrm>
            <a:off x="1828800" y="3733800"/>
            <a:ext cx="3798888" cy="685800"/>
          </a:xfrm>
          <a:custGeom>
            <a:avLst/>
            <a:gdLst>
              <a:gd name="T0" fmla="*/ 3796628 w 3799114"/>
              <a:gd name="T1" fmla="*/ 108857 h 685800"/>
              <a:gd name="T2" fmla="*/ 3557296 w 3799114"/>
              <a:gd name="T3" fmla="*/ 43542 h 685800"/>
              <a:gd name="T4" fmla="*/ 2621740 w 3799114"/>
              <a:gd name="T5" fmla="*/ 195943 h 685800"/>
              <a:gd name="T6" fmla="*/ 1446855 w 3799114"/>
              <a:gd name="T7" fmla="*/ 653143 h 685800"/>
              <a:gd name="T8" fmla="*/ 0 w 3799114"/>
              <a:gd name="T9" fmla="*/ 0 h 685800"/>
              <a:gd name="T10" fmla="*/ 0 60000 65536"/>
              <a:gd name="T11" fmla="*/ 0 60000 65536"/>
              <a:gd name="T12" fmla="*/ 0 60000 65536"/>
              <a:gd name="T13" fmla="*/ 0 60000 65536"/>
              <a:gd name="T14" fmla="*/ 0 60000 65536"/>
              <a:gd name="T15" fmla="*/ 0 w 3799114"/>
              <a:gd name="T16" fmla="*/ 0 h 685800"/>
              <a:gd name="T17" fmla="*/ 3799114 w 3799114"/>
              <a:gd name="T18" fmla="*/ 685800 h 685800"/>
            </a:gdLst>
            <a:ahLst/>
            <a:cxnLst>
              <a:cxn ang="T10">
                <a:pos x="T0" y="T1"/>
              </a:cxn>
              <a:cxn ang="T11">
                <a:pos x="T2" y="T3"/>
              </a:cxn>
              <a:cxn ang="T12">
                <a:pos x="T4" y="T5"/>
              </a:cxn>
              <a:cxn ang="T13">
                <a:pos x="T6" y="T7"/>
              </a:cxn>
              <a:cxn ang="T14">
                <a:pos x="T8" y="T9"/>
              </a:cxn>
            </a:cxnLst>
            <a:rect l="T15" t="T16" r="T17" b="T18"/>
            <a:pathLst>
              <a:path w="3799114" h="685800">
                <a:moveTo>
                  <a:pt x="3799114" y="108857"/>
                </a:moveTo>
                <a:cubicBezTo>
                  <a:pt x="3759200" y="97971"/>
                  <a:pt x="3755572" y="29028"/>
                  <a:pt x="3559629" y="43542"/>
                </a:cubicBezTo>
                <a:cubicBezTo>
                  <a:pt x="3363686" y="58056"/>
                  <a:pt x="2975428" y="94343"/>
                  <a:pt x="2623457" y="195943"/>
                </a:cubicBezTo>
                <a:cubicBezTo>
                  <a:pt x="2271486" y="297543"/>
                  <a:pt x="1885044" y="685800"/>
                  <a:pt x="1447801" y="653143"/>
                </a:cubicBezTo>
                <a:cubicBezTo>
                  <a:pt x="1010558" y="620486"/>
                  <a:pt x="490764" y="275771"/>
                  <a:pt x="0" y="0"/>
                </a:cubicBezTo>
              </a:path>
            </a:pathLst>
          </a:custGeom>
          <a:noFill/>
          <a:ln w="9525" algn="ctr">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NZ"/>
          </a:p>
        </p:txBody>
      </p:sp>
      <mc:AlternateContent xmlns:mc="http://schemas.openxmlformats.org/markup-compatibility/2006" xmlns:a14="http://schemas.microsoft.com/office/drawing/2010/main">
        <mc:Choice Requires="a14">
          <p:sp>
            <p:nvSpPr>
              <p:cNvPr id="24" name="TextBox 23"/>
              <p:cNvSpPr txBox="1"/>
              <p:nvPr/>
            </p:nvSpPr>
            <p:spPr>
              <a:xfrm>
                <a:off x="6859287" y="4069433"/>
                <a:ext cx="108510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NZ" i="1" smtClean="0">
                          <a:latin typeface="Cambria Math"/>
                          <a:ea typeface="Cambria Math"/>
                        </a:rPr>
                        <m:t>𝛽</m:t>
                      </m:r>
                      <m:r>
                        <a:rPr lang="en-NZ" b="0" i="1" smtClean="0">
                          <a:latin typeface="Cambria Math"/>
                          <a:ea typeface="Cambria Math"/>
                        </a:rPr>
                        <m:t>=0.6</m:t>
                      </m:r>
                    </m:oMath>
                  </m:oMathPara>
                </a14:m>
                <a:endParaRPr lang="en-NZ" dirty="0"/>
              </a:p>
            </p:txBody>
          </p:sp>
        </mc:Choice>
        <mc:Fallback xmlns="">
          <p:sp>
            <p:nvSpPr>
              <p:cNvPr id="24" name="TextBox 23"/>
              <p:cNvSpPr txBox="1">
                <a:spLocks noRot="1" noChangeAspect="1" noMove="1" noResize="1" noEditPoints="1" noAdjustHandles="1" noChangeArrowheads="1" noChangeShapeType="1" noTextEdit="1"/>
              </p:cNvSpPr>
              <p:nvPr/>
            </p:nvSpPr>
            <p:spPr>
              <a:xfrm>
                <a:off x="6859287" y="4069433"/>
                <a:ext cx="1085105" cy="400110"/>
              </a:xfrm>
              <a:prstGeom prst="rect">
                <a:avLst/>
              </a:prstGeom>
              <a:blipFill rotWithShape="1">
                <a:blip r:embed="rId7"/>
                <a:stretch>
                  <a:fillRect b="-16923"/>
                </a:stretch>
              </a:blipFill>
            </p:spPr>
            <p:txBody>
              <a:bodyPr/>
              <a:lstStyle/>
              <a:p>
                <a:r>
                  <a:rPr lang="en-NZ">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8080632" y="4069433"/>
                <a:ext cx="106336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NZ" i="1" smtClean="0">
                          <a:latin typeface="Cambria Math"/>
                          <a:ea typeface="Cambria Math"/>
                        </a:rPr>
                        <m:t>𝛾</m:t>
                      </m:r>
                      <m:r>
                        <a:rPr lang="en-NZ" b="0" i="1" smtClean="0">
                          <a:latin typeface="Cambria Math"/>
                          <a:ea typeface="Cambria Math"/>
                        </a:rPr>
                        <m:t>=0.5</m:t>
                      </m:r>
                    </m:oMath>
                  </m:oMathPara>
                </a14:m>
                <a:endParaRPr lang="en-NZ" dirty="0"/>
              </a:p>
            </p:txBody>
          </p:sp>
        </mc:Choice>
        <mc:Fallback xmlns="">
          <p:sp>
            <p:nvSpPr>
              <p:cNvPr id="25" name="TextBox 24"/>
              <p:cNvSpPr txBox="1">
                <a:spLocks noRot="1" noChangeAspect="1" noMove="1" noResize="1" noEditPoints="1" noAdjustHandles="1" noChangeArrowheads="1" noChangeShapeType="1" noTextEdit="1"/>
              </p:cNvSpPr>
              <p:nvPr/>
            </p:nvSpPr>
            <p:spPr>
              <a:xfrm>
                <a:off x="8080632" y="4069433"/>
                <a:ext cx="1063368" cy="400110"/>
              </a:xfrm>
              <a:prstGeom prst="rect">
                <a:avLst/>
              </a:prstGeom>
              <a:blipFill rotWithShape="1">
                <a:blip r:embed="rId8"/>
                <a:stretch>
                  <a:fillRect b="-7692"/>
                </a:stretch>
              </a:blipFill>
            </p:spPr>
            <p:txBody>
              <a:bodyPr/>
              <a:lstStyle/>
              <a:p>
                <a:r>
                  <a:rPr lang="en-NZ">
                    <a:noFill/>
                  </a:rPr>
                  <a:t> </a:t>
                </a:r>
              </a:p>
            </p:txBody>
          </p:sp>
        </mc:Fallback>
      </mc:AlternateContent>
      <p:sp>
        <p:nvSpPr>
          <p:cNvPr id="26" name="TextBox 25"/>
          <p:cNvSpPr txBox="1"/>
          <p:nvPr/>
        </p:nvSpPr>
        <p:spPr>
          <a:xfrm>
            <a:off x="5427248" y="4084261"/>
            <a:ext cx="1322798" cy="400110"/>
          </a:xfrm>
          <a:prstGeom prst="rect">
            <a:avLst/>
          </a:prstGeom>
          <a:noFill/>
        </p:spPr>
        <p:txBody>
          <a:bodyPr wrap="none" rtlCol="0">
            <a:spAutoFit/>
          </a:bodyPr>
          <a:lstStyle/>
          <a:p>
            <a:r>
              <a:rPr lang="en-NZ" dirty="0"/>
              <a:t>Given that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A285F47A-3BA5-49EE-BDE3-E00500323E11}" type="slidenum">
              <a:rPr lang="nl-NL" altLang="en-US" sz="1000" smtClean="0">
                <a:solidFill>
                  <a:schemeClr val="bg2"/>
                </a:solidFill>
                <a:latin typeface="Verdana" pitchFamily="34" charset="0"/>
              </a:rPr>
              <a:pPr/>
              <a:t>33</a:t>
            </a:fld>
            <a:endParaRPr lang="nl-NL" altLang="en-US" sz="1000">
              <a:solidFill>
                <a:schemeClr val="bg2"/>
              </a:solidFill>
              <a:latin typeface="Verdana" pitchFamily="34" charset="0"/>
            </a:endParaRPr>
          </a:p>
        </p:txBody>
      </p:sp>
      <p:sp>
        <p:nvSpPr>
          <p:cNvPr id="324610" name="Rectangle 2"/>
          <p:cNvSpPr>
            <a:spLocks noGrp="1" noChangeArrowheads="1"/>
          </p:cNvSpPr>
          <p:nvPr>
            <p:ph type="title"/>
          </p:nvPr>
        </p:nvSpPr>
        <p:spPr/>
        <p:txBody>
          <a:bodyPr/>
          <a:lstStyle/>
          <a:p>
            <a:pPr eaLnBrk="1" hangingPunct="1">
              <a:defRPr/>
            </a:pPr>
            <a:r>
              <a:rPr lang="en-US" dirty="0"/>
              <a:t>Reinforcement Learning </a:t>
            </a:r>
            <a:r>
              <a:rPr lang="en-US" dirty="0">
                <a:solidFill>
                  <a:srgbClr val="FF0000"/>
                </a:solidFill>
              </a:rPr>
              <a:t>(RL)</a:t>
            </a:r>
          </a:p>
        </p:txBody>
      </p:sp>
      <p:sp>
        <p:nvSpPr>
          <p:cNvPr id="28676" name="Rectangle 3"/>
          <p:cNvSpPr>
            <a:spLocks noGrp="1" noChangeArrowheads="1"/>
          </p:cNvSpPr>
          <p:nvPr>
            <p:ph type="body" idx="1"/>
          </p:nvPr>
        </p:nvSpPr>
        <p:spPr>
          <a:xfrm>
            <a:off x="315913" y="1501775"/>
            <a:ext cx="4451350" cy="609600"/>
          </a:xfrm>
        </p:spPr>
        <p:txBody>
          <a:bodyPr/>
          <a:lstStyle/>
          <a:p>
            <a:pPr marL="742950" indent="-742950" eaLnBrk="1" hangingPunct="1">
              <a:buFont typeface="Arial" charset="0"/>
              <a:buChar char="•"/>
            </a:pPr>
            <a:r>
              <a:rPr lang="en-NZ" altLang="en-US" sz="2400">
                <a:solidFill>
                  <a:schemeClr val="tx1"/>
                </a:solidFill>
              </a:rPr>
              <a:t>Agent’s world at </a:t>
            </a:r>
            <a:r>
              <a:rPr lang="en-NZ" altLang="en-US" sz="2400" b="1">
                <a:solidFill>
                  <a:schemeClr val="tx1"/>
                </a:solidFill>
              </a:rPr>
              <a:t>t = 2</a:t>
            </a:r>
            <a:r>
              <a:rPr lang="en-NZ" altLang="en-US" sz="2400">
                <a:solidFill>
                  <a:schemeClr val="tx1"/>
                </a:solidFill>
              </a:rPr>
              <a:t>.</a:t>
            </a:r>
            <a:endParaRPr lang="en-US" altLang="en-US" sz="2400">
              <a:solidFill>
                <a:schemeClr val="tx1"/>
              </a:solidFill>
            </a:endParaRPr>
          </a:p>
        </p:txBody>
      </p:sp>
      <p:grpSp>
        <p:nvGrpSpPr>
          <p:cNvPr id="28677" name="Group 18"/>
          <p:cNvGrpSpPr>
            <a:grpSpLocks/>
          </p:cNvGrpSpPr>
          <p:nvPr/>
        </p:nvGrpSpPr>
        <p:grpSpPr bwMode="auto">
          <a:xfrm>
            <a:off x="414338" y="2003425"/>
            <a:ext cx="4157662" cy="2187575"/>
            <a:chOff x="1251857" y="2166257"/>
            <a:chExt cx="5257800" cy="3211286"/>
          </a:xfrm>
        </p:grpSpPr>
        <p:sp>
          <p:nvSpPr>
            <p:cNvPr id="28683" name="Rectangle 17"/>
            <p:cNvSpPr>
              <a:spLocks noChangeArrowheads="1"/>
            </p:cNvSpPr>
            <p:nvPr/>
          </p:nvSpPr>
          <p:spPr bwMode="auto">
            <a:xfrm>
              <a:off x="1251857" y="2166257"/>
              <a:ext cx="5257800" cy="3211286"/>
            </a:xfrm>
            <a:prstGeom prst="rect">
              <a:avLst/>
            </a:prstGeom>
            <a:solidFill>
              <a:schemeClr val="bg1"/>
            </a:solidFill>
            <a:ln w="9525" algn="ctr">
              <a:solidFill>
                <a:schemeClr val="tx1"/>
              </a:solidFill>
              <a:round/>
              <a:headEnd/>
              <a:tailEnd/>
            </a:ln>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endParaRPr lang="en-US" altLang="en-US"/>
            </a:p>
          </p:txBody>
        </p:sp>
        <p:sp>
          <p:nvSpPr>
            <p:cNvPr id="5" name="Oval 4"/>
            <p:cNvSpPr/>
            <p:nvPr/>
          </p:nvSpPr>
          <p:spPr bwMode="auto">
            <a:xfrm>
              <a:off x="1485844" y="3124850"/>
              <a:ext cx="963471" cy="1054452"/>
            </a:xfrm>
            <a:prstGeom prst="ellipse">
              <a:avLst/>
            </a:prstGeom>
            <a:gradFill flip="none" rotWithShape="1">
              <a:gsLst>
                <a:gs pos="0">
                  <a:srgbClr val="FFFF00"/>
                </a:gs>
                <a:gs pos="50000">
                  <a:srgbClr val="CCFF99">
                    <a:shade val="67500"/>
                    <a:satMod val="115000"/>
                  </a:srgbClr>
                </a:gs>
                <a:gs pos="100000">
                  <a:srgbClr val="FFFF00"/>
                </a:gs>
              </a:gsLst>
              <a:path path="circle">
                <a:fillToRect l="50000" t="50000" r="50000" b="50000"/>
              </a:path>
              <a:tileRect/>
            </a:gradFill>
            <a:ln w="9525" cap="flat" cmpd="sng" algn="ctr">
              <a:solidFill>
                <a:schemeClr val="tx1"/>
              </a:solidFill>
              <a:prstDash val="solid"/>
              <a:round/>
              <a:headEnd type="none" w="med" len="med"/>
              <a:tailEnd type="none" w="med" len="med"/>
            </a:ln>
            <a:effectLst/>
          </p:spPr>
          <p:txBody>
            <a:bodyPr/>
            <a:lstStyle/>
            <a:p>
              <a:pPr>
                <a:defRPr/>
              </a:pPr>
              <a:r>
                <a:rPr lang="en-NZ" sz="2400" b="1" dirty="0">
                  <a:latin typeface="+mj-lt"/>
                </a:rPr>
                <a:t>S</a:t>
              </a:r>
              <a:r>
                <a:rPr lang="en-NZ" sz="2400" b="1" baseline="-25000" dirty="0">
                  <a:latin typeface="+mj-lt"/>
                </a:rPr>
                <a:t>0</a:t>
              </a:r>
              <a:endParaRPr lang="en-US" sz="2400" b="1" baseline="-25000" dirty="0">
                <a:latin typeface="+mj-lt"/>
              </a:endParaRPr>
            </a:p>
          </p:txBody>
        </p:sp>
        <p:sp>
          <p:nvSpPr>
            <p:cNvPr id="6" name="Oval 5"/>
            <p:cNvSpPr/>
            <p:nvPr/>
          </p:nvSpPr>
          <p:spPr bwMode="auto">
            <a:xfrm>
              <a:off x="3483429" y="2394856"/>
              <a:ext cx="906591" cy="937688"/>
            </a:xfrm>
            <a:prstGeom prst="ellipse">
              <a:avLst/>
            </a:prstGeom>
            <a:gradFill flip="none" rotWithShape="1">
              <a:gsLst>
                <a:gs pos="0">
                  <a:srgbClr val="FFFF00"/>
                </a:gs>
                <a:gs pos="50000">
                  <a:srgbClr val="CCFF99">
                    <a:shade val="67500"/>
                    <a:satMod val="115000"/>
                  </a:srgbClr>
                </a:gs>
                <a:gs pos="100000">
                  <a:srgbClr val="FFFF00"/>
                </a:gs>
              </a:gsLst>
              <a:path path="circle">
                <a:fillToRect l="50000" t="50000" r="50000" b="50000"/>
              </a:path>
              <a:tileRect/>
            </a:gradFill>
            <a:ln w="9525" cap="flat" cmpd="sng" algn="ctr">
              <a:solidFill>
                <a:schemeClr val="tx1"/>
              </a:solidFill>
              <a:prstDash val="solid"/>
              <a:round/>
              <a:headEnd type="none" w="med" len="med"/>
              <a:tailEnd type="none" w="med" len="med"/>
            </a:ln>
            <a:effectLst/>
          </p:spPr>
          <p:txBody>
            <a:bodyPr/>
            <a:lstStyle/>
            <a:p>
              <a:pPr>
                <a:defRPr/>
              </a:pPr>
              <a:r>
                <a:rPr lang="en-NZ" sz="2400" b="1" dirty="0">
                  <a:latin typeface="+mj-lt"/>
                </a:rPr>
                <a:t>S</a:t>
              </a:r>
              <a:r>
                <a:rPr lang="en-NZ" sz="2400" b="1" baseline="-25000" dirty="0">
                  <a:latin typeface="+mj-lt"/>
                </a:rPr>
                <a:t>1</a:t>
              </a:r>
              <a:endParaRPr lang="en-US" sz="2400" b="1" baseline="-25000" dirty="0">
                <a:latin typeface="+mj-lt"/>
              </a:endParaRPr>
            </a:p>
          </p:txBody>
        </p:sp>
        <p:sp>
          <p:nvSpPr>
            <p:cNvPr id="7" name="Oval 6"/>
            <p:cNvSpPr/>
            <p:nvPr/>
          </p:nvSpPr>
          <p:spPr bwMode="auto">
            <a:xfrm>
              <a:off x="3426551" y="4195278"/>
              <a:ext cx="949707" cy="990547"/>
            </a:xfrm>
            <a:prstGeom prst="ellipse">
              <a:avLst/>
            </a:prstGeom>
            <a:gradFill flip="none" rotWithShape="1">
              <a:gsLst>
                <a:gs pos="0">
                  <a:srgbClr val="FFFF00"/>
                </a:gs>
                <a:gs pos="50000">
                  <a:srgbClr val="CCFF99">
                    <a:shade val="67500"/>
                    <a:satMod val="115000"/>
                  </a:srgbClr>
                </a:gs>
                <a:gs pos="100000">
                  <a:srgbClr val="FFFF00"/>
                </a:gs>
              </a:gsLst>
              <a:path path="circle">
                <a:fillToRect l="50000" t="50000" r="50000" b="50000"/>
              </a:path>
              <a:tileRect/>
            </a:gradFill>
            <a:ln w="9525" cap="flat" cmpd="sng" algn="ctr">
              <a:solidFill>
                <a:schemeClr val="tx1"/>
              </a:solidFill>
              <a:prstDash val="solid"/>
              <a:round/>
              <a:headEnd type="none" w="med" len="med"/>
              <a:tailEnd type="none" w="med" len="med"/>
            </a:ln>
            <a:effectLst/>
          </p:spPr>
          <p:txBody>
            <a:bodyPr/>
            <a:lstStyle/>
            <a:p>
              <a:pPr>
                <a:defRPr/>
              </a:pPr>
              <a:r>
                <a:rPr lang="en-NZ" sz="2400" b="1" dirty="0">
                  <a:latin typeface="+mj-lt"/>
                </a:rPr>
                <a:t>S</a:t>
              </a:r>
              <a:r>
                <a:rPr lang="en-NZ" sz="2400" b="1" baseline="-25000" dirty="0">
                  <a:latin typeface="+mj-lt"/>
                </a:rPr>
                <a:t>2</a:t>
              </a:r>
              <a:endParaRPr lang="en-US" sz="2400" b="1" baseline="-25000" dirty="0">
                <a:latin typeface="+mj-lt"/>
              </a:endParaRPr>
            </a:p>
          </p:txBody>
        </p:sp>
        <p:sp>
          <p:nvSpPr>
            <p:cNvPr id="28693" name="TextBox 7"/>
            <p:cNvSpPr txBox="1">
              <a:spLocks noChangeArrowheads="1"/>
            </p:cNvSpPr>
            <p:nvPr/>
          </p:nvSpPr>
          <p:spPr bwMode="auto">
            <a:xfrm>
              <a:off x="4582886" y="2394857"/>
              <a:ext cx="1502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a:t>Reward = 3</a:t>
              </a:r>
              <a:endParaRPr lang="en-US" altLang="en-US"/>
            </a:p>
          </p:txBody>
        </p:sp>
        <p:sp>
          <p:nvSpPr>
            <p:cNvPr id="28694" name="TextBox 8"/>
            <p:cNvSpPr txBox="1">
              <a:spLocks noChangeArrowheads="1"/>
            </p:cNvSpPr>
            <p:nvPr/>
          </p:nvSpPr>
          <p:spPr bwMode="auto">
            <a:xfrm>
              <a:off x="4572000" y="4169228"/>
              <a:ext cx="1502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a:t>Reward = 7</a:t>
              </a:r>
              <a:endParaRPr lang="en-US" altLang="en-US"/>
            </a:p>
          </p:txBody>
        </p:sp>
        <p:cxnSp>
          <p:nvCxnSpPr>
            <p:cNvPr id="28695" name="Straight Connector 10"/>
            <p:cNvCxnSpPr>
              <a:cxnSpLocks noChangeShapeType="1"/>
            </p:cNvCxnSpPr>
            <p:nvPr/>
          </p:nvCxnSpPr>
          <p:spPr bwMode="auto">
            <a:xfrm rot="5400000" flipH="1" flipV="1">
              <a:off x="2688038" y="2483881"/>
              <a:ext cx="415571" cy="1175211"/>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8696" name="Straight Connector 12"/>
            <p:cNvCxnSpPr>
              <a:cxnSpLocks noChangeShapeType="1"/>
            </p:cNvCxnSpPr>
            <p:nvPr/>
          </p:nvCxnSpPr>
          <p:spPr bwMode="auto">
            <a:xfrm rot="16200000" flipH="1">
              <a:off x="2534549" y="3798550"/>
              <a:ext cx="665671" cy="111833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4" name="TextBox 13"/>
            <p:cNvSpPr txBox="1"/>
            <p:nvPr/>
          </p:nvSpPr>
          <p:spPr>
            <a:xfrm>
              <a:off x="2199425" y="2399297"/>
              <a:ext cx="1122226" cy="587260"/>
            </a:xfrm>
            <a:prstGeom prst="rect">
              <a:avLst/>
            </a:prstGeom>
            <a:noFill/>
          </p:spPr>
          <p:txBody>
            <a:bodyPr wrap="none">
              <a:spAutoFit/>
            </a:bodyPr>
            <a:lstStyle/>
            <a:p>
              <a:pPr>
                <a:defRPr/>
              </a:pPr>
              <a:r>
                <a:rPr lang="en-NZ" b="1" dirty="0">
                  <a:solidFill>
                    <a:srgbClr val="FF0000"/>
                  </a:solidFill>
                  <a:effectLst>
                    <a:outerShdw blurRad="38100" dist="38100" dir="2700000" algn="tl">
                      <a:srgbClr val="000000">
                        <a:alpha val="43137"/>
                      </a:srgbClr>
                    </a:outerShdw>
                  </a:effectLst>
                </a:rPr>
                <a:t>Q</a:t>
              </a:r>
              <a:r>
                <a:rPr lang="en-NZ" dirty="0"/>
                <a:t>=3.3</a:t>
              </a:r>
              <a:endParaRPr lang="en-US" dirty="0"/>
            </a:p>
          </p:txBody>
        </p:sp>
        <p:sp>
          <p:nvSpPr>
            <p:cNvPr id="15" name="TextBox 14"/>
            <p:cNvSpPr txBox="1"/>
            <p:nvPr/>
          </p:nvSpPr>
          <p:spPr>
            <a:xfrm>
              <a:off x="2147229" y="4244970"/>
              <a:ext cx="1212566" cy="587260"/>
            </a:xfrm>
            <a:prstGeom prst="rect">
              <a:avLst/>
            </a:prstGeom>
            <a:noFill/>
          </p:spPr>
          <p:txBody>
            <a:bodyPr>
              <a:spAutoFit/>
            </a:bodyPr>
            <a:lstStyle/>
            <a:p>
              <a:pPr>
                <a:defRPr/>
              </a:pPr>
              <a:r>
                <a:rPr lang="en-NZ" b="1" dirty="0">
                  <a:solidFill>
                    <a:srgbClr val="FF0000"/>
                  </a:solidFill>
                  <a:effectLst>
                    <a:outerShdw blurRad="38100" dist="38100" dir="2700000" algn="tl">
                      <a:srgbClr val="000000">
                        <a:alpha val="43137"/>
                      </a:srgbClr>
                    </a:outerShdw>
                  </a:effectLst>
                </a:rPr>
                <a:t>Q</a:t>
              </a:r>
              <a:r>
                <a:rPr lang="en-NZ" dirty="0"/>
                <a:t>=6.0</a:t>
              </a:r>
              <a:endParaRPr lang="en-US" dirty="0"/>
            </a:p>
          </p:txBody>
        </p:sp>
        <p:sp>
          <p:nvSpPr>
            <p:cNvPr id="16" name="TextBox 15"/>
            <p:cNvSpPr txBox="1"/>
            <p:nvPr/>
          </p:nvSpPr>
          <p:spPr>
            <a:xfrm>
              <a:off x="4626565" y="2786142"/>
              <a:ext cx="1184461" cy="461418"/>
            </a:xfrm>
            <a:prstGeom prst="rect">
              <a:avLst/>
            </a:prstGeom>
            <a:noFill/>
          </p:spPr>
          <p:txBody>
            <a:bodyPr wrap="none">
              <a:spAutoFit/>
            </a:bodyPr>
            <a:lstStyle/>
            <a:p>
              <a:pPr>
                <a:defRPr/>
              </a:pPr>
              <a:r>
                <a:rPr lang="en-NZ" sz="2400" b="1" dirty="0">
                  <a:solidFill>
                    <a:srgbClr val="FF0000"/>
                  </a:solidFill>
                  <a:effectLst>
                    <a:outerShdw blurRad="38100" dist="38100" dir="2700000" algn="tl">
                      <a:srgbClr val="000000">
                        <a:alpha val="43137"/>
                      </a:srgbClr>
                    </a:outerShdw>
                  </a:effectLst>
                  <a:latin typeface="+mj-lt"/>
                </a:rPr>
                <a:t>Q</a:t>
              </a:r>
              <a:r>
                <a:rPr lang="en-NZ" sz="2400" b="1" baseline="-25000" dirty="0">
                  <a:solidFill>
                    <a:srgbClr val="FF0000"/>
                  </a:solidFill>
                  <a:latin typeface="+mj-lt"/>
                </a:rPr>
                <a:t>max</a:t>
              </a:r>
              <a:r>
                <a:rPr lang="en-NZ" sz="2400" dirty="0">
                  <a:latin typeface="+mj-lt"/>
                </a:rPr>
                <a:t>=5</a:t>
              </a:r>
              <a:endParaRPr lang="en-US" sz="2400" dirty="0">
                <a:latin typeface="+mj-lt"/>
              </a:endParaRPr>
            </a:p>
          </p:txBody>
        </p:sp>
        <p:sp>
          <p:nvSpPr>
            <p:cNvPr id="17" name="TextBox 16"/>
            <p:cNvSpPr txBox="1"/>
            <p:nvPr/>
          </p:nvSpPr>
          <p:spPr>
            <a:xfrm>
              <a:off x="4616528" y="4538600"/>
              <a:ext cx="1240672" cy="461418"/>
            </a:xfrm>
            <a:prstGeom prst="rect">
              <a:avLst/>
            </a:prstGeom>
            <a:noFill/>
          </p:spPr>
          <p:txBody>
            <a:bodyPr wrap="none">
              <a:spAutoFit/>
            </a:bodyPr>
            <a:lstStyle/>
            <a:p>
              <a:pPr>
                <a:defRPr/>
              </a:pPr>
              <a:r>
                <a:rPr lang="en-NZ" sz="2400" b="1" dirty="0">
                  <a:solidFill>
                    <a:srgbClr val="FF0000"/>
                  </a:solidFill>
                  <a:effectLst>
                    <a:outerShdw blurRad="38100" dist="38100" dir="2700000" algn="tl">
                      <a:srgbClr val="000000">
                        <a:alpha val="43137"/>
                      </a:srgbClr>
                    </a:outerShdw>
                  </a:effectLst>
                  <a:latin typeface="+mj-lt"/>
                </a:rPr>
                <a:t>Q</a:t>
              </a:r>
              <a:r>
                <a:rPr lang="en-NZ" sz="2400" b="1" baseline="-25000" dirty="0">
                  <a:solidFill>
                    <a:srgbClr val="FF0000"/>
                  </a:solidFill>
                  <a:latin typeface="+mj-lt"/>
                </a:rPr>
                <a:t>max</a:t>
              </a:r>
              <a:r>
                <a:rPr lang="en-NZ" sz="2400" dirty="0">
                  <a:latin typeface="+mj-lt"/>
                </a:rPr>
                <a:t>=6</a:t>
              </a:r>
              <a:endParaRPr lang="en-US" sz="2400" dirty="0">
                <a:latin typeface="+mj-lt"/>
              </a:endParaRPr>
            </a:p>
          </p:txBody>
        </p:sp>
      </p:grpSp>
      <p:sp>
        <p:nvSpPr>
          <p:cNvPr id="19" name="Rectangle 3"/>
          <p:cNvSpPr txBox="1">
            <a:spLocks noChangeArrowheads="1"/>
          </p:cNvSpPr>
          <p:nvPr/>
        </p:nvSpPr>
        <p:spPr bwMode="auto">
          <a:xfrm>
            <a:off x="5638800" y="1404938"/>
            <a:ext cx="3325813" cy="1131887"/>
          </a:xfrm>
          <a:prstGeom prst="rect">
            <a:avLst/>
          </a:prstGeom>
          <a:gradFill rotWithShape="1">
            <a:gsLst>
              <a:gs pos="0">
                <a:schemeClr val="bg1"/>
              </a:gs>
              <a:gs pos="50000">
                <a:srgbClr val="FFFF99"/>
              </a:gs>
              <a:gs pos="100000">
                <a:schemeClr val="bg1"/>
              </a:gs>
            </a:gsLst>
            <a:lin ang="2700000" scaled="1"/>
          </a:gradFill>
          <a:ln w="9525">
            <a:solidFill>
              <a:srgbClr val="FF0000"/>
            </a:solidFill>
            <a:miter lim="800000"/>
            <a:headEnd/>
            <a:tailEnd/>
          </a:ln>
        </p:spPr>
        <p:txBody>
          <a:bodyPr lIns="0" tIns="0" rIns="0" bIns="0"/>
          <a:lstStyle/>
          <a:p>
            <a:pPr marL="342900" indent="-342900" eaLnBrk="1" hangingPunct="1">
              <a:spcBef>
                <a:spcPct val="20000"/>
              </a:spcBef>
              <a:buFont typeface="Arial" pitchFamily="34" charset="0"/>
              <a:buChar char="•"/>
              <a:defRPr/>
            </a:pPr>
            <a:r>
              <a:rPr lang="en-NZ" sz="2400" kern="0" dirty="0">
                <a:latin typeface="+mn-lt"/>
              </a:rPr>
              <a:t>Let’s assume that the agent picked S2 next.</a:t>
            </a:r>
            <a:endParaRPr lang="en-US" sz="2400" kern="0" dirty="0">
              <a:latin typeface="+mn-lt"/>
            </a:endParaRPr>
          </a:p>
          <a:p>
            <a:pPr marL="342900" indent="-342900" eaLnBrk="1" hangingPunct="1">
              <a:spcBef>
                <a:spcPct val="20000"/>
              </a:spcBef>
              <a:buFont typeface="Arial" pitchFamily="34" charset="0"/>
              <a:buChar char="•"/>
              <a:defRPr/>
            </a:pPr>
            <a:endParaRPr lang="en-NZ" sz="2400" kern="0" dirty="0">
              <a:latin typeface="+mn-lt"/>
            </a:endParaRPr>
          </a:p>
          <a:p>
            <a:pPr marL="342900" indent="-342900" eaLnBrk="1" hangingPunct="1">
              <a:spcBef>
                <a:spcPct val="20000"/>
              </a:spcBef>
              <a:buFont typeface="Arial" pitchFamily="34" charset="0"/>
              <a:buChar char="•"/>
              <a:defRPr/>
            </a:pPr>
            <a:endParaRPr lang="en-US" sz="2400" kern="0" dirty="0">
              <a:solidFill>
                <a:srgbClr val="3333CC"/>
              </a:solidFill>
              <a:latin typeface="+mn-lt"/>
            </a:endParaRPr>
          </a:p>
        </p:txBody>
      </p:sp>
      <p:sp>
        <p:nvSpPr>
          <p:cNvPr id="30" name="Rectangle 3"/>
          <p:cNvSpPr txBox="1">
            <a:spLocks noChangeArrowheads="1"/>
          </p:cNvSpPr>
          <p:nvPr/>
        </p:nvSpPr>
        <p:spPr bwMode="auto">
          <a:xfrm>
            <a:off x="5638800" y="2678113"/>
            <a:ext cx="3325813" cy="762000"/>
          </a:xfrm>
          <a:prstGeom prst="rect">
            <a:avLst/>
          </a:prstGeom>
          <a:gradFill rotWithShape="1">
            <a:gsLst>
              <a:gs pos="0">
                <a:schemeClr val="bg1"/>
              </a:gs>
              <a:gs pos="50000">
                <a:srgbClr val="FFFF99"/>
              </a:gs>
              <a:gs pos="100000">
                <a:schemeClr val="bg1"/>
              </a:gs>
            </a:gsLst>
            <a:lin ang="2700000" scaled="1"/>
          </a:gradFill>
          <a:ln w="9525">
            <a:solidFill>
              <a:srgbClr val="FF0000"/>
            </a:solidFill>
            <a:miter lim="800000"/>
            <a:headEnd/>
            <a:tailEnd/>
          </a:ln>
        </p:spPr>
        <p:txBody>
          <a:bodyPr lIns="0" tIns="0" rIns="0" bIns="0"/>
          <a:lstStyle>
            <a:defPPr>
              <a:defRPr lang="en-US"/>
            </a:defPPr>
            <a:lvl1pPr marL="342900" indent="-342900" eaLnBrk="1" hangingPunct="1">
              <a:spcBef>
                <a:spcPct val="20000"/>
              </a:spcBef>
              <a:buFont typeface="Arial" pitchFamily="34" charset="0"/>
              <a:buChar char="•"/>
              <a:defRPr sz="2400" kern="0">
                <a:latin typeface="+mn-lt"/>
              </a:defRPr>
            </a:lvl1pPr>
          </a:lstStyle>
          <a:p>
            <a:pPr>
              <a:defRPr/>
            </a:pPr>
            <a:r>
              <a:rPr lang="en-NZ" dirty="0"/>
              <a:t>Calculate new Q-value</a:t>
            </a:r>
          </a:p>
        </p:txBody>
      </p:sp>
      <p:sp>
        <p:nvSpPr>
          <p:cNvPr id="22" name="Rectangle 3"/>
          <p:cNvSpPr txBox="1">
            <a:spLocks noChangeArrowheads="1"/>
          </p:cNvSpPr>
          <p:nvPr/>
        </p:nvSpPr>
        <p:spPr bwMode="auto">
          <a:xfrm>
            <a:off x="5605463" y="3559175"/>
            <a:ext cx="3327400" cy="555625"/>
          </a:xfrm>
          <a:prstGeom prst="rect">
            <a:avLst/>
          </a:prstGeom>
          <a:gradFill rotWithShape="1">
            <a:gsLst>
              <a:gs pos="0">
                <a:schemeClr val="bg1"/>
              </a:gs>
              <a:gs pos="50000">
                <a:srgbClr val="FFFF00"/>
              </a:gs>
              <a:gs pos="100000">
                <a:schemeClr val="bg1"/>
              </a:gs>
            </a:gsLst>
            <a:lin ang="2700000" scaled="1"/>
          </a:gradFill>
          <a:ln w="9525">
            <a:solidFill>
              <a:srgbClr val="FF0000"/>
            </a:solidFill>
            <a:miter lim="800000"/>
            <a:headEnd/>
            <a:tailEnd/>
          </a:ln>
        </p:spPr>
        <p:txBody>
          <a:bodyPr lIns="0" tIns="0" rIns="0" bIns="0"/>
          <a:lstStyle/>
          <a:p>
            <a:pPr marL="342900" indent="-342900" eaLnBrk="1" hangingPunct="1">
              <a:spcBef>
                <a:spcPct val="20000"/>
              </a:spcBef>
              <a:buFont typeface="Arial" pitchFamily="34" charset="0"/>
              <a:buChar char="•"/>
              <a:defRPr/>
            </a:pPr>
            <a:r>
              <a:rPr lang="en-NZ" sz="2400" kern="0" dirty="0">
                <a:latin typeface="+mn-lt"/>
              </a:rPr>
              <a:t>Update</a:t>
            </a:r>
            <a:r>
              <a:rPr lang="en-NZ" sz="2400" b="1" kern="0" dirty="0">
                <a:effectLst>
                  <a:outerShdw blurRad="38100" dist="38100" dir="2700000" algn="tl">
                    <a:srgbClr val="000000">
                      <a:alpha val="43137"/>
                    </a:srgbClr>
                  </a:outerShdw>
                </a:effectLst>
                <a:latin typeface="+mn-lt"/>
              </a:rPr>
              <a:t> Q-value</a:t>
            </a:r>
          </a:p>
        </p:txBody>
      </p:sp>
      <p:sp>
        <p:nvSpPr>
          <p:cNvPr id="28681" name="Freeform 22"/>
          <p:cNvSpPr>
            <a:spLocks noChangeArrowheads="1"/>
          </p:cNvSpPr>
          <p:nvPr/>
        </p:nvSpPr>
        <p:spPr bwMode="auto">
          <a:xfrm>
            <a:off x="1828800" y="3733800"/>
            <a:ext cx="3798888" cy="685800"/>
          </a:xfrm>
          <a:custGeom>
            <a:avLst/>
            <a:gdLst>
              <a:gd name="T0" fmla="*/ 3796628 w 3799114"/>
              <a:gd name="T1" fmla="*/ 108857 h 685800"/>
              <a:gd name="T2" fmla="*/ 3557296 w 3799114"/>
              <a:gd name="T3" fmla="*/ 43542 h 685800"/>
              <a:gd name="T4" fmla="*/ 2621740 w 3799114"/>
              <a:gd name="T5" fmla="*/ 195943 h 685800"/>
              <a:gd name="T6" fmla="*/ 1446855 w 3799114"/>
              <a:gd name="T7" fmla="*/ 653143 h 685800"/>
              <a:gd name="T8" fmla="*/ 0 w 3799114"/>
              <a:gd name="T9" fmla="*/ 0 h 685800"/>
              <a:gd name="T10" fmla="*/ 0 60000 65536"/>
              <a:gd name="T11" fmla="*/ 0 60000 65536"/>
              <a:gd name="T12" fmla="*/ 0 60000 65536"/>
              <a:gd name="T13" fmla="*/ 0 60000 65536"/>
              <a:gd name="T14" fmla="*/ 0 60000 65536"/>
              <a:gd name="T15" fmla="*/ 0 w 3799114"/>
              <a:gd name="T16" fmla="*/ 0 h 685800"/>
              <a:gd name="T17" fmla="*/ 3799114 w 3799114"/>
              <a:gd name="T18" fmla="*/ 685800 h 685800"/>
            </a:gdLst>
            <a:ahLst/>
            <a:cxnLst>
              <a:cxn ang="T10">
                <a:pos x="T0" y="T1"/>
              </a:cxn>
              <a:cxn ang="T11">
                <a:pos x="T2" y="T3"/>
              </a:cxn>
              <a:cxn ang="T12">
                <a:pos x="T4" y="T5"/>
              </a:cxn>
              <a:cxn ang="T13">
                <a:pos x="T6" y="T7"/>
              </a:cxn>
              <a:cxn ang="T14">
                <a:pos x="T8" y="T9"/>
              </a:cxn>
            </a:cxnLst>
            <a:rect l="T15" t="T16" r="T17" b="T18"/>
            <a:pathLst>
              <a:path w="3799114" h="685800">
                <a:moveTo>
                  <a:pt x="3799114" y="108857"/>
                </a:moveTo>
                <a:cubicBezTo>
                  <a:pt x="3759200" y="97971"/>
                  <a:pt x="3755572" y="29028"/>
                  <a:pt x="3559629" y="43542"/>
                </a:cubicBezTo>
                <a:cubicBezTo>
                  <a:pt x="3363686" y="58056"/>
                  <a:pt x="2975428" y="94343"/>
                  <a:pt x="2623457" y="195943"/>
                </a:cubicBezTo>
                <a:cubicBezTo>
                  <a:pt x="2271486" y="297543"/>
                  <a:pt x="1885044" y="685800"/>
                  <a:pt x="1447801" y="653143"/>
                </a:cubicBezTo>
                <a:cubicBezTo>
                  <a:pt x="1010558" y="620486"/>
                  <a:pt x="490764" y="275771"/>
                  <a:pt x="0" y="0"/>
                </a:cubicBezTo>
              </a:path>
            </a:pathLst>
          </a:custGeom>
          <a:noFill/>
          <a:ln w="9525" algn="ctr">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NZ"/>
          </a:p>
        </p:txBody>
      </p:sp>
      <p:sp>
        <p:nvSpPr>
          <p:cNvPr id="24" name="Rectangle 3"/>
          <p:cNvSpPr txBox="1">
            <a:spLocks noChangeArrowheads="1"/>
          </p:cNvSpPr>
          <p:nvPr/>
        </p:nvSpPr>
        <p:spPr bwMode="auto">
          <a:xfrm>
            <a:off x="358775" y="5300663"/>
            <a:ext cx="8567738" cy="893762"/>
          </a:xfrm>
          <a:prstGeom prst="rect">
            <a:avLst/>
          </a:prstGeom>
          <a:gradFill rotWithShape="1">
            <a:gsLst>
              <a:gs pos="0">
                <a:schemeClr val="bg1"/>
              </a:gs>
              <a:gs pos="50000">
                <a:srgbClr val="FFFF99"/>
              </a:gs>
              <a:gs pos="100000">
                <a:schemeClr val="bg1"/>
              </a:gs>
            </a:gsLst>
            <a:lin ang="2700000" scaled="1"/>
          </a:gradFill>
          <a:ln w="9525">
            <a:solidFill>
              <a:srgbClr val="FF0000"/>
            </a:solidFill>
            <a:miter lim="800000"/>
            <a:headEnd/>
            <a:tailEnd/>
          </a:ln>
        </p:spPr>
        <p:txBody>
          <a:bodyPr lIns="0" tIns="0" rIns="0" bIns="0"/>
          <a:lstStyle>
            <a:defPPr>
              <a:defRPr lang="en-US"/>
            </a:defPPr>
            <a:lvl1pPr marL="342900" indent="-342900" eaLnBrk="1" hangingPunct="1">
              <a:spcBef>
                <a:spcPct val="20000"/>
              </a:spcBef>
              <a:buFont typeface="Arial" pitchFamily="34" charset="0"/>
              <a:buChar char="•"/>
              <a:defRPr sz="2400" kern="0">
                <a:latin typeface="+mn-lt"/>
              </a:defRPr>
            </a:lvl1pPr>
          </a:lstStyle>
          <a:p>
            <a:pPr>
              <a:defRPr/>
            </a:pPr>
            <a:r>
              <a:rPr lang="en-NZ" dirty="0"/>
              <a:t>Given the </a:t>
            </a:r>
            <a:r>
              <a:rPr lang="en-NZ" b="1" dirty="0">
                <a:solidFill>
                  <a:srgbClr val="FF0000"/>
                </a:solidFill>
                <a:effectLst>
                  <a:outerShdw blurRad="38100" dist="38100" dir="2700000" algn="tl">
                    <a:srgbClr val="000000">
                      <a:alpha val="43137"/>
                    </a:srgbClr>
                  </a:outerShdw>
                </a:effectLst>
              </a:rPr>
              <a:t>Q-values</a:t>
            </a:r>
            <a:r>
              <a:rPr lang="en-NZ" dirty="0"/>
              <a:t>, it will be more likely that the agent transitions to state S2 than S1.</a:t>
            </a:r>
          </a:p>
        </p:txBody>
      </p:sp>
      <mc:AlternateContent xmlns:mc="http://schemas.openxmlformats.org/markup-compatibility/2006" xmlns:a14="http://schemas.microsoft.com/office/drawing/2010/main">
        <mc:Choice Requires="a14">
          <p:sp>
            <p:nvSpPr>
              <p:cNvPr id="23" name="TextBox 22"/>
              <p:cNvSpPr txBox="1"/>
              <p:nvPr/>
            </p:nvSpPr>
            <p:spPr>
              <a:xfrm>
                <a:off x="6859287" y="4230514"/>
                <a:ext cx="108510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NZ" i="1" smtClean="0">
                          <a:latin typeface="Cambria Math"/>
                          <a:ea typeface="Cambria Math"/>
                        </a:rPr>
                        <m:t>𝛽</m:t>
                      </m:r>
                      <m:r>
                        <a:rPr lang="en-NZ" b="0" i="1" smtClean="0">
                          <a:latin typeface="Cambria Math"/>
                          <a:ea typeface="Cambria Math"/>
                        </a:rPr>
                        <m:t>=0.6</m:t>
                      </m:r>
                    </m:oMath>
                  </m:oMathPara>
                </a14:m>
                <a:endParaRPr lang="en-NZ" dirty="0"/>
              </a:p>
            </p:txBody>
          </p:sp>
        </mc:Choice>
        <mc:Fallback xmlns="">
          <p:sp>
            <p:nvSpPr>
              <p:cNvPr id="23" name="TextBox 22"/>
              <p:cNvSpPr txBox="1">
                <a:spLocks noRot="1" noChangeAspect="1" noMove="1" noResize="1" noEditPoints="1" noAdjustHandles="1" noChangeArrowheads="1" noChangeShapeType="1" noTextEdit="1"/>
              </p:cNvSpPr>
              <p:nvPr/>
            </p:nvSpPr>
            <p:spPr>
              <a:xfrm>
                <a:off x="6859287" y="4230514"/>
                <a:ext cx="1085105" cy="400110"/>
              </a:xfrm>
              <a:prstGeom prst="rect">
                <a:avLst/>
              </a:prstGeom>
              <a:blipFill rotWithShape="1">
                <a:blip r:embed="rId2"/>
                <a:stretch>
                  <a:fillRect b="-15152"/>
                </a:stretch>
              </a:blipFill>
            </p:spPr>
            <p:txBody>
              <a:bodyPr/>
              <a:lstStyle/>
              <a:p>
                <a:r>
                  <a:rPr lang="en-NZ">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8080632" y="4230514"/>
                <a:ext cx="106336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NZ" i="1" smtClean="0">
                          <a:latin typeface="Cambria Math"/>
                          <a:ea typeface="Cambria Math"/>
                        </a:rPr>
                        <m:t>𝛾</m:t>
                      </m:r>
                      <m:r>
                        <a:rPr lang="en-NZ" b="0" i="1" smtClean="0">
                          <a:latin typeface="Cambria Math"/>
                          <a:ea typeface="Cambria Math"/>
                        </a:rPr>
                        <m:t>=0.5</m:t>
                      </m:r>
                    </m:oMath>
                  </m:oMathPara>
                </a14:m>
                <a:endParaRPr lang="en-NZ" dirty="0"/>
              </a:p>
            </p:txBody>
          </p:sp>
        </mc:Choice>
        <mc:Fallback xmlns="">
          <p:sp>
            <p:nvSpPr>
              <p:cNvPr id="25" name="TextBox 24"/>
              <p:cNvSpPr txBox="1">
                <a:spLocks noRot="1" noChangeAspect="1" noMove="1" noResize="1" noEditPoints="1" noAdjustHandles="1" noChangeArrowheads="1" noChangeShapeType="1" noTextEdit="1"/>
              </p:cNvSpPr>
              <p:nvPr/>
            </p:nvSpPr>
            <p:spPr>
              <a:xfrm>
                <a:off x="8080632" y="4230514"/>
                <a:ext cx="1063368" cy="400110"/>
              </a:xfrm>
              <a:prstGeom prst="rect">
                <a:avLst/>
              </a:prstGeom>
              <a:blipFill rotWithShape="1">
                <a:blip r:embed="rId3"/>
                <a:stretch>
                  <a:fillRect b="-6061"/>
                </a:stretch>
              </a:blipFill>
            </p:spPr>
            <p:txBody>
              <a:bodyPr/>
              <a:lstStyle/>
              <a:p>
                <a:r>
                  <a:rPr lang="en-NZ">
                    <a:noFill/>
                  </a:rPr>
                  <a:t> </a:t>
                </a:r>
              </a:p>
            </p:txBody>
          </p:sp>
        </mc:Fallback>
      </mc:AlternateContent>
      <p:sp>
        <p:nvSpPr>
          <p:cNvPr id="26" name="TextBox 25"/>
          <p:cNvSpPr txBox="1"/>
          <p:nvPr/>
        </p:nvSpPr>
        <p:spPr>
          <a:xfrm>
            <a:off x="5427248" y="4245342"/>
            <a:ext cx="1322798" cy="400110"/>
          </a:xfrm>
          <a:prstGeom prst="rect">
            <a:avLst/>
          </a:prstGeom>
          <a:noFill/>
        </p:spPr>
        <p:txBody>
          <a:bodyPr wrap="none" rtlCol="0">
            <a:spAutoFit/>
          </a:bodyPr>
          <a:lstStyle/>
          <a:p>
            <a:r>
              <a:rPr lang="en-NZ" dirty="0"/>
              <a:t>Given that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NZ" dirty="0"/>
              <a:t>More epochs...</a:t>
            </a:r>
            <a:endParaRPr lang="en-US" dirty="0"/>
          </a:p>
        </p:txBody>
      </p:sp>
      <p:sp>
        <p:nvSpPr>
          <p:cNvPr id="2969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02317C1C-2E74-4C0B-8C85-001E8F1E0991}" type="slidenum">
              <a:rPr lang="nl-NL" altLang="en-US" sz="1000" smtClean="0">
                <a:solidFill>
                  <a:schemeClr val="bg2"/>
                </a:solidFill>
                <a:latin typeface="Verdana" pitchFamily="34" charset="0"/>
              </a:rPr>
              <a:pPr/>
              <a:t>34</a:t>
            </a:fld>
            <a:endParaRPr lang="nl-NL" altLang="en-US" sz="1000">
              <a:solidFill>
                <a:schemeClr val="bg2"/>
              </a:solidFill>
              <a:latin typeface="Verdana" pitchFamily="34" charset="0"/>
            </a:endParaRPr>
          </a:p>
        </p:txBody>
      </p:sp>
      <p:sp>
        <p:nvSpPr>
          <p:cNvPr id="5" name="Cloud Callout 4"/>
          <p:cNvSpPr/>
          <p:nvPr/>
        </p:nvSpPr>
        <p:spPr bwMode="auto">
          <a:xfrm>
            <a:off x="1241425" y="2514600"/>
            <a:ext cx="6737350" cy="2906713"/>
          </a:xfrm>
          <a:prstGeom prst="cloudCallout">
            <a:avLst/>
          </a:prstGeom>
          <a:gradFill flip="none" rotWithShape="1">
            <a:gsLst>
              <a:gs pos="0">
                <a:srgbClr val="5E9EFF"/>
              </a:gs>
              <a:gs pos="39999">
                <a:srgbClr val="85C2FF"/>
              </a:gs>
              <a:gs pos="70000">
                <a:srgbClr val="C4D6EB"/>
              </a:gs>
              <a:gs pos="100000">
                <a:srgbClr val="FFEBFA"/>
              </a:gs>
            </a:gsLst>
            <a:lin ang="5400000" scaled="0"/>
            <a:tileRect/>
          </a:gradFill>
          <a:ln w="9525" cap="flat" cmpd="sng" algn="ctr">
            <a:solidFill>
              <a:schemeClr val="tx1"/>
            </a:solidFill>
            <a:prstDash val="solid"/>
            <a:round/>
            <a:headEnd type="none" w="med" len="med"/>
            <a:tailEnd type="none" w="med" len="med"/>
          </a:ln>
          <a:effectLst/>
        </p:spPr>
        <p:txBody>
          <a:bodyPr/>
          <a:lstStyle/>
          <a:p>
            <a:pPr>
              <a:defRPr/>
            </a:pPr>
            <a:endParaRPr lang="en-NZ" sz="3200" b="1" dirty="0">
              <a:latin typeface="+mj-lt"/>
            </a:endParaRPr>
          </a:p>
          <a:p>
            <a:pPr>
              <a:defRPr/>
            </a:pPr>
            <a:r>
              <a:rPr lang="en-NZ" sz="3200" b="1" dirty="0">
                <a:latin typeface="+mj-lt"/>
              </a:rPr>
              <a:t>Let’s see some extra algorithm runs...</a:t>
            </a:r>
            <a:endParaRPr lang="en-US" sz="3200" b="1" dirty="0">
              <a:latin typeface="+mj-l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096BE626-6606-47B5-B876-660D62A56F2E}" type="slidenum">
              <a:rPr lang="nl-NL" altLang="en-US" sz="1000" smtClean="0">
                <a:solidFill>
                  <a:schemeClr val="bg2"/>
                </a:solidFill>
                <a:latin typeface="Verdana" pitchFamily="34" charset="0"/>
              </a:rPr>
              <a:pPr/>
              <a:t>35</a:t>
            </a:fld>
            <a:endParaRPr lang="nl-NL" altLang="en-US" sz="1000">
              <a:solidFill>
                <a:schemeClr val="bg2"/>
              </a:solidFill>
              <a:latin typeface="Verdana" pitchFamily="34" charset="0"/>
            </a:endParaRPr>
          </a:p>
        </p:txBody>
      </p:sp>
      <p:sp>
        <p:nvSpPr>
          <p:cNvPr id="324610" name="Rectangle 2"/>
          <p:cNvSpPr>
            <a:spLocks noGrp="1" noChangeArrowheads="1"/>
          </p:cNvSpPr>
          <p:nvPr>
            <p:ph type="title"/>
          </p:nvPr>
        </p:nvSpPr>
        <p:spPr/>
        <p:txBody>
          <a:bodyPr/>
          <a:lstStyle/>
          <a:p>
            <a:pPr eaLnBrk="1" hangingPunct="1">
              <a:defRPr/>
            </a:pPr>
            <a:r>
              <a:rPr lang="en-US" dirty="0"/>
              <a:t>Reinforcement Learning </a:t>
            </a:r>
            <a:r>
              <a:rPr lang="en-US" dirty="0">
                <a:solidFill>
                  <a:srgbClr val="FF0000"/>
                </a:solidFill>
              </a:rPr>
              <a:t>(RL)</a:t>
            </a:r>
          </a:p>
        </p:txBody>
      </p:sp>
      <p:sp>
        <p:nvSpPr>
          <p:cNvPr id="30724" name="Rectangle 3"/>
          <p:cNvSpPr>
            <a:spLocks noGrp="1" noChangeArrowheads="1"/>
          </p:cNvSpPr>
          <p:nvPr>
            <p:ph type="body" idx="1"/>
          </p:nvPr>
        </p:nvSpPr>
        <p:spPr>
          <a:xfrm>
            <a:off x="315913" y="1501775"/>
            <a:ext cx="4451350" cy="609600"/>
          </a:xfrm>
        </p:spPr>
        <p:txBody>
          <a:bodyPr/>
          <a:lstStyle/>
          <a:p>
            <a:pPr marL="742950" indent="-742950" eaLnBrk="1" hangingPunct="1">
              <a:buFont typeface="Arial" charset="0"/>
              <a:buChar char="•"/>
            </a:pPr>
            <a:r>
              <a:rPr lang="en-NZ" altLang="en-US" sz="2400">
                <a:solidFill>
                  <a:schemeClr val="tx1"/>
                </a:solidFill>
              </a:rPr>
              <a:t>Agent’s world at </a:t>
            </a:r>
            <a:r>
              <a:rPr lang="en-NZ" altLang="en-US" sz="2400" b="1">
                <a:solidFill>
                  <a:schemeClr val="tx1"/>
                </a:solidFill>
              </a:rPr>
              <a:t>t = 3</a:t>
            </a:r>
            <a:r>
              <a:rPr lang="en-NZ" altLang="en-US" sz="2400">
                <a:solidFill>
                  <a:schemeClr val="tx1"/>
                </a:solidFill>
              </a:rPr>
              <a:t>.</a:t>
            </a:r>
            <a:endParaRPr lang="en-US" altLang="en-US" sz="2400">
              <a:solidFill>
                <a:schemeClr val="tx1"/>
              </a:solidFill>
            </a:endParaRPr>
          </a:p>
        </p:txBody>
      </p:sp>
      <p:grpSp>
        <p:nvGrpSpPr>
          <p:cNvPr id="30725" name="Group 18"/>
          <p:cNvGrpSpPr>
            <a:grpSpLocks/>
          </p:cNvGrpSpPr>
          <p:nvPr/>
        </p:nvGrpSpPr>
        <p:grpSpPr bwMode="auto">
          <a:xfrm>
            <a:off x="414338" y="2003425"/>
            <a:ext cx="4157662" cy="2187575"/>
            <a:chOff x="1251857" y="2166257"/>
            <a:chExt cx="5257800" cy="3211286"/>
          </a:xfrm>
        </p:grpSpPr>
        <p:sp>
          <p:nvSpPr>
            <p:cNvPr id="30730" name="Rectangle 17"/>
            <p:cNvSpPr>
              <a:spLocks noChangeArrowheads="1"/>
            </p:cNvSpPr>
            <p:nvPr/>
          </p:nvSpPr>
          <p:spPr bwMode="auto">
            <a:xfrm>
              <a:off x="1251857" y="2166257"/>
              <a:ext cx="5257800" cy="3211286"/>
            </a:xfrm>
            <a:prstGeom prst="rect">
              <a:avLst/>
            </a:prstGeom>
            <a:solidFill>
              <a:schemeClr val="bg1"/>
            </a:solidFill>
            <a:ln w="9525" algn="ctr">
              <a:solidFill>
                <a:schemeClr val="tx1"/>
              </a:solidFill>
              <a:round/>
              <a:headEnd/>
              <a:tailEnd/>
            </a:ln>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endParaRPr lang="en-US" altLang="en-US"/>
            </a:p>
          </p:txBody>
        </p:sp>
        <p:sp>
          <p:nvSpPr>
            <p:cNvPr id="5" name="Oval 4"/>
            <p:cNvSpPr/>
            <p:nvPr/>
          </p:nvSpPr>
          <p:spPr bwMode="auto">
            <a:xfrm>
              <a:off x="1485844" y="3124850"/>
              <a:ext cx="963471" cy="1054452"/>
            </a:xfrm>
            <a:prstGeom prst="ellipse">
              <a:avLst/>
            </a:prstGeom>
            <a:gradFill flip="none" rotWithShape="1">
              <a:gsLst>
                <a:gs pos="0">
                  <a:srgbClr val="FFFF00"/>
                </a:gs>
                <a:gs pos="50000">
                  <a:srgbClr val="CCFF99">
                    <a:shade val="67500"/>
                    <a:satMod val="115000"/>
                  </a:srgbClr>
                </a:gs>
                <a:gs pos="100000">
                  <a:srgbClr val="FFFF00"/>
                </a:gs>
              </a:gsLst>
              <a:path path="circle">
                <a:fillToRect l="50000" t="50000" r="50000" b="50000"/>
              </a:path>
              <a:tileRect/>
            </a:gradFill>
            <a:ln w="9525" cap="flat" cmpd="sng" algn="ctr">
              <a:solidFill>
                <a:schemeClr val="tx1"/>
              </a:solidFill>
              <a:prstDash val="solid"/>
              <a:round/>
              <a:headEnd type="none" w="med" len="med"/>
              <a:tailEnd type="none" w="med" len="med"/>
            </a:ln>
            <a:effectLst/>
          </p:spPr>
          <p:txBody>
            <a:bodyPr/>
            <a:lstStyle/>
            <a:p>
              <a:pPr>
                <a:defRPr/>
              </a:pPr>
              <a:r>
                <a:rPr lang="en-NZ" sz="2400" b="1" dirty="0">
                  <a:latin typeface="+mj-lt"/>
                </a:rPr>
                <a:t>S</a:t>
              </a:r>
              <a:r>
                <a:rPr lang="en-NZ" sz="2400" b="1" baseline="-25000" dirty="0">
                  <a:latin typeface="+mj-lt"/>
                </a:rPr>
                <a:t>0</a:t>
              </a:r>
              <a:endParaRPr lang="en-US" sz="2400" b="1" baseline="-25000" dirty="0">
                <a:latin typeface="+mj-lt"/>
              </a:endParaRPr>
            </a:p>
          </p:txBody>
        </p:sp>
        <p:sp>
          <p:nvSpPr>
            <p:cNvPr id="6" name="Oval 5"/>
            <p:cNvSpPr/>
            <p:nvPr/>
          </p:nvSpPr>
          <p:spPr bwMode="auto">
            <a:xfrm>
              <a:off x="3483429" y="2394856"/>
              <a:ext cx="906591" cy="937688"/>
            </a:xfrm>
            <a:prstGeom prst="ellipse">
              <a:avLst/>
            </a:prstGeom>
            <a:gradFill flip="none" rotWithShape="1">
              <a:gsLst>
                <a:gs pos="0">
                  <a:srgbClr val="FFFF00"/>
                </a:gs>
                <a:gs pos="50000">
                  <a:srgbClr val="CCFF99">
                    <a:shade val="67500"/>
                    <a:satMod val="115000"/>
                  </a:srgbClr>
                </a:gs>
                <a:gs pos="100000">
                  <a:srgbClr val="FFFF00"/>
                </a:gs>
              </a:gsLst>
              <a:path path="circle">
                <a:fillToRect l="50000" t="50000" r="50000" b="50000"/>
              </a:path>
              <a:tileRect/>
            </a:gradFill>
            <a:ln w="9525" cap="flat" cmpd="sng" algn="ctr">
              <a:solidFill>
                <a:schemeClr val="tx1"/>
              </a:solidFill>
              <a:prstDash val="solid"/>
              <a:round/>
              <a:headEnd type="none" w="med" len="med"/>
              <a:tailEnd type="none" w="med" len="med"/>
            </a:ln>
            <a:effectLst/>
          </p:spPr>
          <p:txBody>
            <a:bodyPr/>
            <a:lstStyle/>
            <a:p>
              <a:pPr>
                <a:defRPr/>
              </a:pPr>
              <a:r>
                <a:rPr lang="en-NZ" sz="2400" b="1" dirty="0">
                  <a:latin typeface="+mj-lt"/>
                </a:rPr>
                <a:t>S</a:t>
              </a:r>
              <a:r>
                <a:rPr lang="en-NZ" sz="2400" b="1" baseline="-25000" dirty="0">
                  <a:latin typeface="+mj-lt"/>
                </a:rPr>
                <a:t>1</a:t>
              </a:r>
              <a:endParaRPr lang="en-US" sz="2400" b="1" baseline="-25000" dirty="0">
                <a:latin typeface="+mj-lt"/>
              </a:endParaRPr>
            </a:p>
          </p:txBody>
        </p:sp>
        <p:sp>
          <p:nvSpPr>
            <p:cNvPr id="7" name="Oval 6"/>
            <p:cNvSpPr/>
            <p:nvPr/>
          </p:nvSpPr>
          <p:spPr bwMode="auto">
            <a:xfrm>
              <a:off x="3426551" y="4195278"/>
              <a:ext cx="949707" cy="990547"/>
            </a:xfrm>
            <a:prstGeom prst="ellipse">
              <a:avLst/>
            </a:prstGeom>
            <a:gradFill flip="none" rotWithShape="1">
              <a:gsLst>
                <a:gs pos="0">
                  <a:srgbClr val="FFFF00"/>
                </a:gs>
                <a:gs pos="50000">
                  <a:srgbClr val="CCFF99">
                    <a:shade val="67500"/>
                    <a:satMod val="115000"/>
                  </a:srgbClr>
                </a:gs>
                <a:gs pos="100000">
                  <a:srgbClr val="FFFF00"/>
                </a:gs>
              </a:gsLst>
              <a:path path="circle">
                <a:fillToRect l="50000" t="50000" r="50000" b="50000"/>
              </a:path>
              <a:tileRect/>
            </a:gradFill>
            <a:ln w="9525" cap="flat" cmpd="sng" algn="ctr">
              <a:solidFill>
                <a:schemeClr val="tx1"/>
              </a:solidFill>
              <a:prstDash val="solid"/>
              <a:round/>
              <a:headEnd type="none" w="med" len="med"/>
              <a:tailEnd type="none" w="med" len="med"/>
            </a:ln>
            <a:effectLst/>
          </p:spPr>
          <p:txBody>
            <a:bodyPr/>
            <a:lstStyle/>
            <a:p>
              <a:pPr>
                <a:defRPr/>
              </a:pPr>
              <a:r>
                <a:rPr lang="en-NZ" sz="2400" b="1" dirty="0">
                  <a:latin typeface="+mj-lt"/>
                </a:rPr>
                <a:t>S</a:t>
              </a:r>
              <a:r>
                <a:rPr lang="en-NZ" sz="2400" b="1" baseline="-25000" dirty="0">
                  <a:latin typeface="+mj-lt"/>
                </a:rPr>
                <a:t>2</a:t>
              </a:r>
              <a:endParaRPr lang="en-US" sz="2400" b="1" baseline="-25000" dirty="0">
                <a:latin typeface="+mj-lt"/>
              </a:endParaRPr>
            </a:p>
          </p:txBody>
        </p:sp>
        <p:sp>
          <p:nvSpPr>
            <p:cNvPr id="30740" name="TextBox 7"/>
            <p:cNvSpPr txBox="1">
              <a:spLocks noChangeArrowheads="1"/>
            </p:cNvSpPr>
            <p:nvPr/>
          </p:nvSpPr>
          <p:spPr bwMode="auto">
            <a:xfrm>
              <a:off x="4582886" y="2394857"/>
              <a:ext cx="1502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a:t>Reward = 3</a:t>
              </a:r>
              <a:endParaRPr lang="en-US" altLang="en-US"/>
            </a:p>
          </p:txBody>
        </p:sp>
        <p:sp>
          <p:nvSpPr>
            <p:cNvPr id="30741" name="TextBox 8"/>
            <p:cNvSpPr txBox="1">
              <a:spLocks noChangeArrowheads="1"/>
            </p:cNvSpPr>
            <p:nvPr/>
          </p:nvSpPr>
          <p:spPr bwMode="auto">
            <a:xfrm>
              <a:off x="4572000" y="4169228"/>
              <a:ext cx="1502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a:t>Reward = 7</a:t>
              </a:r>
              <a:endParaRPr lang="en-US" altLang="en-US"/>
            </a:p>
          </p:txBody>
        </p:sp>
        <p:cxnSp>
          <p:nvCxnSpPr>
            <p:cNvPr id="30742" name="Straight Connector 10"/>
            <p:cNvCxnSpPr>
              <a:cxnSpLocks noChangeShapeType="1"/>
            </p:cNvCxnSpPr>
            <p:nvPr/>
          </p:nvCxnSpPr>
          <p:spPr bwMode="auto">
            <a:xfrm rot="5400000" flipH="1" flipV="1">
              <a:off x="2688038" y="2483881"/>
              <a:ext cx="415571" cy="1175211"/>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743" name="Straight Connector 12"/>
            <p:cNvCxnSpPr>
              <a:cxnSpLocks noChangeShapeType="1"/>
            </p:cNvCxnSpPr>
            <p:nvPr/>
          </p:nvCxnSpPr>
          <p:spPr bwMode="auto">
            <a:xfrm rot="16200000" flipH="1">
              <a:off x="2534549" y="3798550"/>
              <a:ext cx="665671" cy="111833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4" name="TextBox 13"/>
            <p:cNvSpPr txBox="1"/>
            <p:nvPr/>
          </p:nvSpPr>
          <p:spPr>
            <a:xfrm>
              <a:off x="2199425" y="2399297"/>
              <a:ext cx="1122226" cy="587260"/>
            </a:xfrm>
            <a:prstGeom prst="rect">
              <a:avLst/>
            </a:prstGeom>
            <a:noFill/>
          </p:spPr>
          <p:txBody>
            <a:bodyPr wrap="none">
              <a:spAutoFit/>
            </a:bodyPr>
            <a:lstStyle/>
            <a:p>
              <a:pPr>
                <a:defRPr/>
              </a:pPr>
              <a:r>
                <a:rPr lang="en-NZ" b="1" dirty="0">
                  <a:solidFill>
                    <a:srgbClr val="FF0000"/>
                  </a:solidFill>
                  <a:effectLst>
                    <a:outerShdw blurRad="38100" dist="38100" dir="2700000" algn="tl">
                      <a:srgbClr val="000000">
                        <a:alpha val="43137"/>
                      </a:srgbClr>
                    </a:outerShdw>
                  </a:effectLst>
                </a:rPr>
                <a:t>Q</a:t>
              </a:r>
              <a:r>
                <a:rPr lang="en-NZ" dirty="0"/>
                <a:t>=3.3</a:t>
              </a:r>
              <a:endParaRPr lang="en-US" dirty="0"/>
            </a:p>
          </p:txBody>
        </p:sp>
        <p:sp>
          <p:nvSpPr>
            <p:cNvPr id="15" name="TextBox 14"/>
            <p:cNvSpPr txBox="1"/>
            <p:nvPr/>
          </p:nvSpPr>
          <p:spPr>
            <a:xfrm>
              <a:off x="2147229" y="4244970"/>
              <a:ext cx="1212566" cy="587260"/>
            </a:xfrm>
            <a:prstGeom prst="rect">
              <a:avLst/>
            </a:prstGeom>
            <a:noFill/>
          </p:spPr>
          <p:txBody>
            <a:bodyPr>
              <a:spAutoFit/>
            </a:bodyPr>
            <a:lstStyle/>
            <a:p>
              <a:pPr>
                <a:defRPr/>
              </a:pPr>
              <a:r>
                <a:rPr lang="en-NZ" b="1" dirty="0">
                  <a:solidFill>
                    <a:srgbClr val="FF0000"/>
                  </a:solidFill>
                  <a:effectLst>
                    <a:outerShdw blurRad="38100" dist="38100" dir="2700000" algn="tl">
                      <a:srgbClr val="000000">
                        <a:alpha val="43137"/>
                      </a:srgbClr>
                    </a:outerShdw>
                  </a:effectLst>
                </a:rPr>
                <a:t>Q</a:t>
              </a:r>
              <a:r>
                <a:rPr lang="en-NZ" dirty="0"/>
                <a:t>=6.0</a:t>
              </a:r>
              <a:endParaRPr lang="en-US" dirty="0"/>
            </a:p>
          </p:txBody>
        </p:sp>
        <p:sp>
          <p:nvSpPr>
            <p:cNvPr id="16" name="TextBox 15"/>
            <p:cNvSpPr txBox="1"/>
            <p:nvPr/>
          </p:nvSpPr>
          <p:spPr>
            <a:xfrm>
              <a:off x="4626565" y="2786142"/>
              <a:ext cx="1184461" cy="461418"/>
            </a:xfrm>
            <a:prstGeom prst="rect">
              <a:avLst/>
            </a:prstGeom>
            <a:noFill/>
          </p:spPr>
          <p:txBody>
            <a:bodyPr wrap="none">
              <a:spAutoFit/>
            </a:bodyPr>
            <a:lstStyle/>
            <a:p>
              <a:pPr>
                <a:defRPr/>
              </a:pPr>
              <a:r>
                <a:rPr lang="en-NZ" sz="2400" b="1" dirty="0">
                  <a:solidFill>
                    <a:srgbClr val="FF0000"/>
                  </a:solidFill>
                  <a:effectLst>
                    <a:outerShdw blurRad="38100" dist="38100" dir="2700000" algn="tl">
                      <a:srgbClr val="000000">
                        <a:alpha val="43137"/>
                      </a:srgbClr>
                    </a:outerShdw>
                  </a:effectLst>
                  <a:latin typeface="+mj-lt"/>
                </a:rPr>
                <a:t>Q</a:t>
              </a:r>
              <a:r>
                <a:rPr lang="en-NZ" sz="2400" b="1" baseline="-25000" dirty="0">
                  <a:solidFill>
                    <a:srgbClr val="FF0000"/>
                  </a:solidFill>
                  <a:latin typeface="+mj-lt"/>
                </a:rPr>
                <a:t>max</a:t>
              </a:r>
              <a:r>
                <a:rPr lang="en-NZ" sz="2400" dirty="0">
                  <a:latin typeface="+mj-lt"/>
                </a:rPr>
                <a:t>=5</a:t>
              </a:r>
              <a:endParaRPr lang="en-US" sz="2400" dirty="0">
                <a:latin typeface="+mj-lt"/>
              </a:endParaRPr>
            </a:p>
          </p:txBody>
        </p:sp>
        <p:sp>
          <p:nvSpPr>
            <p:cNvPr id="17" name="TextBox 16"/>
            <p:cNvSpPr txBox="1"/>
            <p:nvPr/>
          </p:nvSpPr>
          <p:spPr>
            <a:xfrm>
              <a:off x="4616528" y="4538600"/>
              <a:ext cx="1240672" cy="461418"/>
            </a:xfrm>
            <a:prstGeom prst="rect">
              <a:avLst/>
            </a:prstGeom>
            <a:noFill/>
          </p:spPr>
          <p:txBody>
            <a:bodyPr wrap="none">
              <a:spAutoFit/>
            </a:bodyPr>
            <a:lstStyle/>
            <a:p>
              <a:pPr>
                <a:defRPr/>
              </a:pPr>
              <a:r>
                <a:rPr lang="en-NZ" sz="2400" b="1" dirty="0">
                  <a:solidFill>
                    <a:srgbClr val="FF0000"/>
                  </a:solidFill>
                  <a:effectLst>
                    <a:outerShdw blurRad="38100" dist="38100" dir="2700000" algn="tl">
                      <a:srgbClr val="000000">
                        <a:alpha val="43137"/>
                      </a:srgbClr>
                    </a:outerShdw>
                  </a:effectLst>
                  <a:latin typeface="+mj-lt"/>
                </a:rPr>
                <a:t>Q</a:t>
              </a:r>
              <a:r>
                <a:rPr lang="en-NZ" sz="2400" b="1" baseline="-25000" dirty="0">
                  <a:solidFill>
                    <a:srgbClr val="FF0000"/>
                  </a:solidFill>
                  <a:latin typeface="+mj-lt"/>
                </a:rPr>
                <a:t>max</a:t>
              </a:r>
              <a:r>
                <a:rPr lang="en-NZ" sz="2400" dirty="0">
                  <a:latin typeface="+mj-lt"/>
                </a:rPr>
                <a:t>=6</a:t>
              </a:r>
              <a:endParaRPr lang="en-US" sz="2400" dirty="0">
                <a:latin typeface="+mj-lt"/>
              </a:endParaRPr>
            </a:p>
          </p:txBody>
        </p:sp>
      </p:grpSp>
      <p:sp>
        <p:nvSpPr>
          <p:cNvPr id="19" name="Rectangle 3"/>
          <p:cNvSpPr txBox="1">
            <a:spLocks noChangeArrowheads="1"/>
          </p:cNvSpPr>
          <p:nvPr/>
        </p:nvSpPr>
        <p:spPr bwMode="auto">
          <a:xfrm>
            <a:off x="5638800" y="1614488"/>
            <a:ext cx="3325813" cy="890587"/>
          </a:xfrm>
          <a:prstGeom prst="rect">
            <a:avLst/>
          </a:prstGeom>
          <a:gradFill rotWithShape="1">
            <a:gsLst>
              <a:gs pos="0">
                <a:schemeClr val="bg1"/>
              </a:gs>
              <a:gs pos="50000">
                <a:srgbClr val="FFFF99"/>
              </a:gs>
              <a:gs pos="100000">
                <a:schemeClr val="bg1"/>
              </a:gs>
            </a:gsLst>
            <a:lin ang="2700000" scaled="1"/>
          </a:gradFill>
          <a:ln w="9525">
            <a:solidFill>
              <a:srgbClr val="FF0000"/>
            </a:solidFill>
            <a:miter lim="800000"/>
            <a:headEnd/>
            <a:tailEnd/>
          </a:ln>
        </p:spPr>
        <p:txBody>
          <a:bodyPr lIns="0" tIns="0" rIns="0" bIns="0"/>
          <a:lstStyle/>
          <a:p>
            <a:pPr marL="342900" indent="-342900" eaLnBrk="1" hangingPunct="1">
              <a:spcBef>
                <a:spcPct val="20000"/>
              </a:spcBef>
              <a:buFont typeface="Arial" pitchFamily="34" charset="0"/>
              <a:buChar char="•"/>
              <a:defRPr/>
            </a:pPr>
            <a:r>
              <a:rPr lang="en-NZ" kern="0" dirty="0">
                <a:latin typeface="+mn-lt"/>
              </a:rPr>
              <a:t>Let’s assume that the agent picked S2 again.</a:t>
            </a:r>
            <a:endParaRPr lang="en-US" kern="0" dirty="0">
              <a:latin typeface="+mn-lt"/>
            </a:endParaRPr>
          </a:p>
          <a:p>
            <a:pPr marL="342900" indent="-342900" eaLnBrk="1" hangingPunct="1">
              <a:spcBef>
                <a:spcPct val="20000"/>
              </a:spcBef>
              <a:buFont typeface="Arial" pitchFamily="34" charset="0"/>
              <a:buChar char="•"/>
              <a:defRPr/>
            </a:pPr>
            <a:endParaRPr lang="en-NZ" kern="0" dirty="0">
              <a:latin typeface="+mn-lt"/>
            </a:endParaRPr>
          </a:p>
          <a:p>
            <a:pPr marL="342900" indent="-342900" eaLnBrk="1" hangingPunct="1">
              <a:spcBef>
                <a:spcPct val="20000"/>
              </a:spcBef>
              <a:buFont typeface="Arial" pitchFamily="34" charset="0"/>
              <a:buChar char="•"/>
              <a:defRPr/>
            </a:pPr>
            <a:endParaRPr lang="en-US" kern="0" dirty="0">
              <a:solidFill>
                <a:srgbClr val="3333CC"/>
              </a:solidFill>
              <a:latin typeface="+mn-lt"/>
            </a:endParaRPr>
          </a:p>
        </p:txBody>
      </p:sp>
      <p:graphicFrame>
        <p:nvGraphicFramePr>
          <p:cNvPr id="30727" name="Object 2"/>
          <p:cNvGraphicFramePr>
            <a:graphicFrameLocks noChangeAspect="1"/>
          </p:cNvGraphicFramePr>
          <p:nvPr/>
        </p:nvGraphicFramePr>
        <p:xfrm>
          <a:off x="909638" y="4403725"/>
          <a:ext cx="6607175" cy="506413"/>
        </p:xfrm>
        <a:graphic>
          <a:graphicData uri="http://schemas.openxmlformats.org/presentationml/2006/ole">
            <mc:AlternateContent xmlns:mc="http://schemas.openxmlformats.org/markup-compatibility/2006">
              <mc:Choice xmlns:v="urn:schemas-microsoft-com:vml" Requires="v">
                <p:oleObj spid="_x0000_s31018" name="Equation" r:id="rId3" imgW="2984500" imgH="228600" progId="Equation.3">
                  <p:embed/>
                </p:oleObj>
              </mc:Choice>
              <mc:Fallback>
                <p:oleObj name="Equation" r:id="rId3" imgW="298450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638" y="4403725"/>
                        <a:ext cx="6607175"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8" name="Object 3"/>
          <p:cNvGraphicFramePr>
            <a:graphicFrameLocks noChangeAspect="1"/>
          </p:cNvGraphicFramePr>
          <p:nvPr/>
        </p:nvGraphicFramePr>
        <p:xfrm>
          <a:off x="690563" y="5143500"/>
          <a:ext cx="5765800" cy="506413"/>
        </p:xfrm>
        <a:graphic>
          <a:graphicData uri="http://schemas.openxmlformats.org/presentationml/2006/ole">
            <mc:AlternateContent xmlns:mc="http://schemas.openxmlformats.org/markup-compatibility/2006">
              <mc:Choice xmlns:v="urn:schemas-microsoft-com:vml" Requires="v">
                <p:oleObj spid="_x0000_s31019" name="Equation" r:id="rId5" imgW="2603500" imgH="228600" progId="Equation.3">
                  <p:embed/>
                </p:oleObj>
              </mc:Choice>
              <mc:Fallback>
                <p:oleObj name="Equation" r:id="rId5" imgW="260350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563" y="5143500"/>
                        <a:ext cx="5765800"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 name="Rectangle 3"/>
          <p:cNvSpPr txBox="1">
            <a:spLocks noChangeArrowheads="1"/>
          </p:cNvSpPr>
          <p:nvPr/>
        </p:nvSpPr>
        <p:spPr bwMode="auto">
          <a:xfrm>
            <a:off x="5638800" y="2678113"/>
            <a:ext cx="3325813" cy="503237"/>
          </a:xfrm>
          <a:prstGeom prst="rect">
            <a:avLst/>
          </a:prstGeom>
          <a:gradFill rotWithShape="1">
            <a:gsLst>
              <a:gs pos="0">
                <a:schemeClr val="bg1"/>
              </a:gs>
              <a:gs pos="50000">
                <a:srgbClr val="FFFF99"/>
              </a:gs>
              <a:gs pos="100000">
                <a:schemeClr val="bg1"/>
              </a:gs>
            </a:gsLst>
            <a:lin ang="2700000" scaled="1"/>
          </a:gradFill>
          <a:ln w="9525">
            <a:solidFill>
              <a:srgbClr val="FF0000"/>
            </a:solidFill>
            <a:miter lim="800000"/>
            <a:headEnd/>
            <a:tailEnd/>
          </a:ln>
        </p:spPr>
        <p:txBody>
          <a:bodyPr lIns="0" tIns="0" rIns="0" bIns="0"/>
          <a:lstStyle>
            <a:defPPr>
              <a:defRPr lang="en-US"/>
            </a:defPPr>
            <a:lvl1pPr marL="342900" indent="-342900" eaLnBrk="1" hangingPunct="1">
              <a:spcBef>
                <a:spcPct val="20000"/>
              </a:spcBef>
              <a:buFont typeface="Arial" pitchFamily="34" charset="0"/>
              <a:buChar char="•"/>
              <a:defRPr sz="2400" kern="0">
                <a:latin typeface="+mn-lt"/>
              </a:defRPr>
            </a:lvl1pPr>
          </a:lstStyle>
          <a:p>
            <a:pPr>
              <a:defRPr/>
            </a:pPr>
            <a:r>
              <a:rPr lang="en-NZ" sz="2000" dirty="0"/>
              <a:t>Calculate </a:t>
            </a:r>
            <a:r>
              <a:rPr lang="en-NZ" sz="2000" dirty="0">
                <a:solidFill>
                  <a:srgbClr val="FF0000"/>
                </a:solidFill>
              </a:rPr>
              <a:t>new</a:t>
            </a:r>
            <a:r>
              <a:rPr lang="en-NZ" sz="2000" dirty="0"/>
              <a:t> </a:t>
            </a:r>
            <a:r>
              <a:rPr lang="en-NZ" sz="2000" b="1" dirty="0">
                <a:solidFill>
                  <a:srgbClr val="FF0000"/>
                </a:solidFill>
                <a:effectLst>
                  <a:outerShdw blurRad="38100" dist="38100" dir="2700000" algn="tl">
                    <a:srgbClr val="000000">
                      <a:alpha val="43137"/>
                    </a:srgbClr>
                  </a:outerShdw>
                </a:effectLst>
              </a:rPr>
              <a:t>Q-value</a:t>
            </a:r>
          </a:p>
        </p:txBody>
      </p:sp>
      <mc:AlternateContent xmlns:mc="http://schemas.openxmlformats.org/markup-compatibility/2006" xmlns:a14="http://schemas.microsoft.com/office/drawing/2010/main">
        <mc:Choice Requires="a14">
          <p:sp>
            <p:nvSpPr>
              <p:cNvPr id="22" name="TextBox 21"/>
              <p:cNvSpPr txBox="1"/>
              <p:nvPr/>
            </p:nvSpPr>
            <p:spPr>
              <a:xfrm>
                <a:off x="6795494" y="3296224"/>
                <a:ext cx="108510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NZ" i="1" smtClean="0">
                          <a:latin typeface="Cambria Math"/>
                          <a:ea typeface="Cambria Math"/>
                        </a:rPr>
                        <m:t>𝛽</m:t>
                      </m:r>
                      <m:r>
                        <a:rPr lang="en-NZ" b="0" i="1" smtClean="0">
                          <a:latin typeface="Cambria Math"/>
                          <a:ea typeface="Cambria Math"/>
                        </a:rPr>
                        <m:t>=0.6</m:t>
                      </m:r>
                    </m:oMath>
                  </m:oMathPara>
                </a14:m>
                <a:endParaRPr lang="en-NZ" dirty="0"/>
              </a:p>
            </p:txBody>
          </p:sp>
        </mc:Choice>
        <mc:Fallback xmlns="">
          <p:sp>
            <p:nvSpPr>
              <p:cNvPr id="22" name="TextBox 21"/>
              <p:cNvSpPr txBox="1">
                <a:spLocks noRot="1" noChangeAspect="1" noMove="1" noResize="1" noEditPoints="1" noAdjustHandles="1" noChangeArrowheads="1" noChangeShapeType="1" noTextEdit="1"/>
              </p:cNvSpPr>
              <p:nvPr/>
            </p:nvSpPr>
            <p:spPr>
              <a:xfrm>
                <a:off x="6795494" y="3296224"/>
                <a:ext cx="1085105" cy="400110"/>
              </a:xfrm>
              <a:prstGeom prst="rect">
                <a:avLst/>
              </a:prstGeom>
              <a:blipFill rotWithShape="1">
                <a:blip r:embed="rId7"/>
                <a:stretch>
                  <a:fillRect b="-16923"/>
                </a:stretch>
              </a:blipFill>
            </p:spPr>
            <p:txBody>
              <a:bodyPr/>
              <a:lstStyle/>
              <a:p>
                <a:r>
                  <a:rPr lang="en-NZ">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8016839" y="3296224"/>
                <a:ext cx="106336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NZ" i="1" smtClean="0">
                          <a:latin typeface="Cambria Math"/>
                          <a:ea typeface="Cambria Math"/>
                        </a:rPr>
                        <m:t>𝛾</m:t>
                      </m:r>
                      <m:r>
                        <a:rPr lang="en-NZ" b="0" i="1" smtClean="0">
                          <a:latin typeface="Cambria Math"/>
                          <a:ea typeface="Cambria Math"/>
                        </a:rPr>
                        <m:t>=0.5</m:t>
                      </m:r>
                    </m:oMath>
                  </m:oMathPara>
                </a14:m>
                <a:endParaRPr lang="en-NZ" dirty="0"/>
              </a:p>
            </p:txBody>
          </p:sp>
        </mc:Choice>
        <mc:Fallback xmlns="">
          <p:sp>
            <p:nvSpPr>
              <p:cNvPr id="23" name="TextBox 22"/>
              <p:cNvSpPr txBox="1">
                <a:spLocks noRot="1" noChangeAspect="1" noMove="1" noResize="1" noEditPoints="1" noAdjustHandles="1" noChangeArrowheads="1" noChangeShapeType="1" noTextEdit="1"/>
              </p:cNvSpPr>
              <p:nvPr/>
            </p:nvSpPr>
            <p:spPr>
              <a:xfrm>
                <a:off x="8016839" y="3296224"/>
                <a:ext cx="1063368" cy="400110"/>
              </a:xfrm>
              <a:prstGeom prst="rect">
                <a:avLst/>
              </a:prstGeom>
              <a:blipFill rotWithShape="1">
                <a:blip r:embed="rId8"/>
                <a:stretch>
                  <a:fillRect b="-7692"/>
                </a:stretch>
              </a:blipFill>
            </p:spPr>
            <p:txBody>
              <a:bodyPr/>
              <a:lstStyle/>
              <a:p>
                <a:r>
                  <a:rPr lang="en-NZ">
                    <a:noFill/>
                  </a:rPr>
                  <a:t> </a:t>
                </a:r>
              </a:p>
            </p:txBody>
          </p:sp>
        </mc:Fallback>
      </mc:AlternateContent>
      <p:sp>
        <p:nvSpPr>
          <p:cNvPr id="24" name="TextBox 23"/>
          <p:cNvSpPr txBox="1"/>
          <p:nvPr/>
        </p:nvSpPr>
        <p:spPr>
          <a:xfrm>
            <a:off x="5363455" y="3311052"/>
            <a:ext cx="1322798" cy="400110"/>
          </a:xfrm>
          <a:prstGeom prst="rect">
            <a:avLst/>
          </a:prstGeom>
          <a:noFill/>
        </p:spPr>
        <p:txBody>
          <a:bodyPr wrap="none" rtlCol="0">
            <a:spAutoFit/>
          </a:bodyPr>
          <a:lstStyle/>
          <a:p>
            <a:r>
              <a:rPr lang="en-NZ" dirty="0"/>
              <a:t>Given that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89387057-09ED-4EB6-81E0-3B2273FE52E6}" type="slidenum">
              <a:rPr lang="nl-NL" altLang="en-US" sz="1000" smtClean="0">
                <a:solidFill>
                  <a:schemeClr val="bg2"/>
                </a:solidFill>
                <a:latin typeface="Verdana" pitchFamily="34" charset="0"/>
              </a:rPr>
              <a:pPr/>
              <a:t>36</a:t>
            </a:fld>
            <a:endParaRPr lang="nl-NL" altLang="en-US" sz="1000">
              <a:solidFill>
                <a:schemeClr val="bg2"/>
              </a:solidFill>
              <a:latin typeface="Verdana" pitchFamily="34" charset="0"/>
            </a:endParaRPr>
          </a:p>
        </p:txBody>
      </p:sp>
      <p:sp>
        <p:nvSpPr>
          <p:cNvPr id="324610" name="Rectangle 2"/>
          <p:cNvSpPr>
            <a:spLocks noGrp="1" noChangeArrowheads="1"/>
          </p:cNvSpPr>
          <p:nvPr>
            <p:ph type="title"/>
          </p:nvPr>
        </p:nvSpPr>
        <p:spPr/>
        <p:txBody>
          <a:bodyPr/>
          <a:lstStyle/>
          <a:p>
            <a:pPr eaLnBrk="1" hangingPunct="1">
              <a:defRPr/>
            </a:pPr>
            <a:r>
              <a:rPr lang="en-US" dirty="0"/>
              <a:t>Reinforcement Learning </a:t>
            </a:r>
            <a:r>
              <a:rPr lang="en-US" dirty="0">
                <a:solidFill>
                  <a:srgbClr val="FF0000"/>
                </a:solidFill>
              </a:rPr>
              <a:t>(RL)</a:t>
            </a:r>
          </a:p>
        </p:txBody>
      </p:sp>
      <p:sp>
        <p:nvSpPr>
          <p:cNvPr id="31748" name="Rectangle 3"/>
          <p:cNvSpPr>
            <a:spLocks noGrp="1" noChangeArrowheads="1"/>
          </p:cNvSpPr>
          <p:nvPr>
            <p:ph type="body" idx="1"/>
          </p:nvPr>
        </p:nvSpPr>
        <p:spPr>
          <a:xfrm>
            <a:off x="315913" y="1501775"/>
            <a:ext cx="4451350" cy="609600"/>
          </a:xfrm>
        </p:spPr>
        <p:txBody>
          <a:bodyPr/>
          <a:lstStyle/>
          <a:p>
            <a:pPr marL="742950" indent="-742950" eaLnBrk="1" hangingPunct="1">
              <a:buFont typeface="Arial" charset="0"/>
              <a:buChar char="•"/>
            </a:pPr>
            <a:r>
              <a:rPr lang="en-NZ" altLang="en-US" sz="2400">
                <a:solidFill>
                  <a:schemeClr val="tx1"/>
                </a:solidFill>
              </a:rPr>
              <a:t>Agent’s world at </a:t>
            </a:r>
            <a:r>
              <a:rPr lang="en-NZ" altLang="en-US" sz="2400" b="1">
                <a:solidFill>
                  <a:schemeClr val="tx1"/>
                </a:solidFill>
              </a:rPr>
              <a:t>t = 3</a:t>
            </a:r>
            <a:r>
              <a:rPr lang="en-NZ" altLang="en-US" sz="2400">
                <a:solidFill>
                  <a:schemeClr val="tx1"/>
                </a:solidFill>
              </a:rPr>
              <a:t>.</a:t>
            </a:r>
            <a:endParaRPr lang="en-US" altLang="en-US" sz="2400">
              <a:solidFill>
                <a:schemeClr val="tx1"/>
              </a:solidFill>
            </a:endParaRPr>
          </a:p>
        </p:txBody>
      </p:sp>
      <p:grpSp>
        <p:nvGrpSpPr>
          <p:cNvPr id="31749" name="Group 18"/>
          <p:cNvGrpSpPr>
            <a:grpSpLocks/>
          </p:cNvGrpSpPr>
          <p:nvPr/>
        </p:nvGrpSpPr>
        <p:grpSpPr bwMode="auto">
          <a:xfrm>
            <a:off x="414338" y="2003425"/>
            <a:ext cx="4157662" cy="2187575"/>
            <a:chOff x="1251857" y="2166257"/>
            <a:chExt cx="5257800" cy="3211286"/>
          </a:xfrm>
        </p:grpSpPr>
        <p:sp>
          <p:nvSpPr>
            <p:cNvPr id="31756" name="Rectangle 17"/>
            <p:cNvSpPr>
              <a:spLocks noChangeArrowheads="1"/>
            </p:cNvSpPr>
            <p:nvPr/>
          </p:nvSpPr>
          <p:spPr bwMode="auto">
            <a:xfrm>
              <a:off x="1251857" y="2166257"/>
              <a:ext cx="5257800" cy="3211286"/>
            </a:xfrm>
            <a:prstGeom prst="rect">
              <a:avLst/>
            </a:prstGeom>
            <a:solidFill>
              <a:schemeClr val="bg1"/>
            </a:solidFill>
            <a:ln w="9525" algn="ctr">
              <a:solidFill>
                <a:schemeClr val="tx1"/>
              </a:solidFill>
              <a:round/>
              <a:headEnd/>
              <a:tailEnd/>
            </a:ln>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endParaRPr lang="en-US" altLang="en-US"/>
            </a:p>
          </p:txBody>
        </p:sp>
        <p:sp>
          <p:nvSpPr>
            <p:cNvPr id="5" name="Oval 4"/>
            <p:cNvSpPr/>
            <p:nvPr/>
          </p:nvSpPr>
          <p:spPr bwMode="auto">
            <a:xfrm>
              <a:off x="1485844" y="3124850"/>
              <a:ext cx="963471" cy="1054452"/>
            </a:xfrm>
            <a:prstGeom prst="ellipse">
              <a:avLst/>
            </a:prstGeom>
            <a:gradFill flip="none" rotWithShape="1">
              <a:gsLst>
                <a:gs pos="0">
                  <a:srgbClr val="FFFF00"/>
                </a:gs>
                <a:gs pos="50000">
                  <a:srgbClr val="CCFF99">
                    <a:shade val="67500"/>
                    <a:satMod val="115000"/>
                  </a:srgbClr>
                </a:gs>
                <a:gs pos="100000">
                  <a:srgbClr val="FFFF00"/>
                </a:gs>
              </a:gsLst>
              <a:path path="circle">
                <a:fillToRect l="50000" t="50000" r="50000" b="50000"/>
              </a:path>
              <a:tileRect/>
            </a:gradFill>
            <a:ln w="9525" cap="flat" cmpd="sng" algn="ctr">
              <a:solidFill>
                <a:schemeClr val="tx1"/>
              </a:solidFill>
              <a:prstDash val="solid"/>
              <a:round/>
              <a:headEnd type="none" w="med" len="med"/>
              <a:tailEnd type="none" w="med" len="med"/>
            </a:ln>
            <a:effectLst/>
          </p:spPr>
          <p:txBody>
            <a:bodyPr/>
            <a:lstStyle/>
            <a:p>
              <a:pPr>
                <a:defRPr/>
              </a:pPr>
              <a:r>
                <a:rPr lang="en-NZ" sz="2400" b="1" dirty="0">
                  <a:latin typeface="+mj-lt"/>
                </a:rPr>
                <a:t>S</a:t>
              </a:r>
              <a:r>
                <a:rPr lang="en-NZ" sz="2400" b="1" baseline="-25000" dirty="0">
                  <a:latin typeface="+mj-lt"/>
                </a:rPr>
                <a:t>0</a:t>
              </a:r>
              <a:endParaRPr lang="en-US" sz="2400" b="1" baseline="-25000" dirty="0">
                <a:latin typeface="+mj-lt"/>
              </a:endParaRPr>
            </a:p>
          </p:txBody>
        </p:sp>
        <p:sp>
          <p:nvSpPr>
            <p:cNvPr id="6" name="Oval 5"/>
            <p:cNvSpPr/>
            <p:nvPr/>
          </p:nvSpPr>
          <p:spPr bwMode="auto">
            <a:xfrm>
              <a:off x="3483429" y="2394856"/>
              <a:ext cx="906591" cy="937688"/>
            </a:xfrm>
            <a:prstGeom prst="ellipse">
              <a:avLst/>
            </a:prstGeom>
            <a:gradFill flip="none" rotWithShape="1">
              <a:gsLst>
                <a:gs pos="0">
                  <a:srgbClr val="FFFF00"/>
                </a:gs>
                <a:gs pos="50000">
                  <a:srgbClr val="CCFF99">
                    <a:shade val="67500"/>
                    <a:satMod val="115000"/>
                  </a:srgbClr>
                </a:gs>
                <a:gs pos="100000">
                  <a:srgbClr val="FFFF00"/>
                </a:gs>
              </a:gsLst>
              <a:path path="circle">
                <a:fillToRect l="50000" t="50000" r="50000" b="50000"/>
              </a:path>
              <a:tileRect/>
            </a:gradFill>
            <a:ln w="9525" cap="flat" cmpd="sng" algn="ctr">
              <a:solidFill>
                <a:schemeClr val="tx1"/>
              </a:solidFill>
              <a:prstDash val="solid"/>
              <a:round/>
              <a:headEnd type="none" w="med" len="med"/>
              <a:tailEnd type="none" w="med" len="med"/>
            </a:ln>
            <a:effectLst/>
          </p:spPr>
          <p:txBody>
            <a:bodyPr/>
            <a:lstStyle/>
            <a:p>
              <a:pPr>
                <a:defRPr/>
              </a:pPr>
              <a:r>
                <a:rPr lang="en-NZ" sz="2400" b="1" dirty="0">
                  <a:latin typeface="+mj-lt"/>
                </a:rPr>
                <a:t>S</a:t>
              </a:r>
              <a:r>
                <a:rPr lang="en-NZ" sz="2400" b="1" baseline="-25000" dirty="0">
                  <a:latin typeface="+mj-lt"/>
                </a:rPr>
                <a:t>1</a:t>
              </a:r>
              <a:endParaRPr lang="en-US" sz="2400" b="1" baseline="-25000" dirty="0">
                <a:latin typeface="+mj-lt"/>
              </a:endParaRPr>
            </a:p>
          </p:txBody>
        </p:sp>
        <p:sp>
          <p:nvSpPr>
            <p:cNvPr id="7" name="Oval 6"/>
            <p:cNvSpPr/>
            <p:nvPr/>
          </p:nvSpPr>
          <p:spPr bwMode="auto">
            <a:xfrm>
              <a:off x="3426551" y="4195278"/>
              <a:ext cx="949707" cy="990547"/>
            </a:xfrm>
            <a:prstGeom prst="ellipse">
              <a:avLst/>
            </a:prstGeom>
            <a:gradFill flip="none" rotWithShape="1">
              <a:gsLst>
                <a:gs pos="0">
                  <a:srgbClr val="FFFF00"/>
                </a:gs>
                <a:gs pos="50000">
                  <a:srgbClr val="CCFF99">
                    <a:shade val="67500"/>
                    <a:satMod val="115000"/>
                  </a:srgbClr>
                </a:gs>
                <a:gs pos="100000">
                  <a:srgbClr val="FFFF00"/>
                </a:gs>
              </a:gsLst>
              <a:path path="circle">
                <a:fillToRect l="50000" t="50000" r="50000" b="50000"/>
              </a:path>
              <a:tileRect/>
            </a:gradFill>
            <a:ln w="9525" cap="flat" cmpd="sng" algn="ctr">
              <a:solidFill>
                <a:schemeClr val="tx1"/>
              </a:solidFill>
              <a:prstDash val="solid"/>
              <a:round/>
              <a:headEnd type="none" w="med" len="med"/>
              <a:tailEnd type="none" w="med" len="med"/>
            </a:ln>
            <a:effectLst/>
          </p:spPr>
          <p:txBody>
            <a:bodyPr/>
            <a:lstStyle/>
            <a:p>
              <a:pPr>
                <a:defRPr/>
              </a:pPr>
              <a:r>
                <a:rPr lang="en-NZ" sz="2400" b="1" dirty="0">
                  <a:latin typeface="+mj-lt"/>
                </a:rPr>
                <a:t>S</a:t>
              </a:r>
              <a:r>
                <a:rPr lang="en-NZ" sz="2400" b="1" baseline="-25000" dirty="0">
                  <a:latin typeface="+mj-lt"/>
                </a:rPr>
                <a:t>2</a:t>
              </a:r>
              <a:endParaRPr lang="en-US" sz="2400" b="1" baseline="-25000" dirty="0">
                <a:latin typeface="+mj-lt"/>
              </a:endParaRPr>
            </a:p>
          </p:txBody>
        </p:sp>
        <p:sp>
          <p:nvSpPr>
            <p:cNvPr id="31766" name="TextBox 7"/>
            <p:cNvSpPr txBox="1">
              <a:spLocks noChangeArrowheads="1"/>
            </p:cNvSpPr>
            <p:nvPr/>
          </p:nvSpPr>
          <p:spPr bwMode="auto">
            <a:xfrm>
              <a:off x="4582886" y="2394857"/>
              <a:ext cx="1502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a:t>Reward = 3</a:t>
              </a:r>
              <a:endParaRPr lang="en-US" altLang="en-US"/>
            </a:p>
          </p:txBody>
        </p:sp>
        <p:sp>
          <p:nvSpPr>
            <p:cNvPr id="31767" name="TextBox 8"/>
            <p:cNvSpPr txBox="1">
              <a:spLocks noChangeArrowheads="1"/>
            </p:cNvSpPr>
            <p:nvPr/>
          </p:nvSpPr>
          <p:spPr bwMode="auto">
            <a:xfrm>
              <a:off x="4572000" y="4169228"/>
              <a:ext cx="1502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a:t>Reward = 7</a:t>
              </a:r>
              <a:endParaRPr lang="en-US" altLang="en-US"/>
            </a:p>
          </p:txBody>
        </p:sp>
        <p:cxnSp>
          <p:nvCxnSpPr>
            <p:cNvPr id="31768" name="Straight Connector 10"/>
            <p:cNvCxnSpPr>
              <a:cxnSpLocks noChangeShapeType="1"/>
            </p:cNvCxnSpPr>
            <p:nvPr/>
          </p:nvCxnSpPr>
          <p:spPr bwMode="auto">
            <a:xfrm rot="5400000" flipH="1" flipV="1">
              <a:off x="2688038" y="2483881"/>
              <a:ext cx="415571" cy="1175211"/>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1769" name="Straight Connector 12"/>
            <p:cNvCxnSpPr>
              <a:cxnSpLocks noChangeShapeType="1"/>
            </p:cNvCxnSpPr>
            <p:nvPr/>
          </p:nvCxnSpPr>
          <p:spPr bwMode="auto">
            <a:xfrm rot="16200000" flipH="1">
              <a:off x="2534549" y="3798550"/>
              <a:ext cx="665671" cy="111833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4" name="TextBox 13"/>
            <p:cNvSpPr txBox="1"/>
            <p:nvPr/>
          </p:nvSpPr>
          <p:spPr>
            <a:xfrm>
              <a:off x="2199425" y="2399297"/>
              <a:ext cx="1122226" cy="587260"/>
            </a:xfrm>
            <a:prstGeom prst="rect">
              <a:avLst/>
            </a:prstGeom>
            <a:noFill/>
          </p:spPr>
          <p:txBody>
            <a:bodyPr wrap="none">
              <a:spAutoFit/>
            </a:bodyPr>
            <a:lstStyle/>
            <a:p>
              <a:pPr>
                <a:defRPr/>
              </a:pPr>
              <a:r>
                <a:rPr lang="en-NZ" b="1" dirty="0">
                  <a:solidFill>
                    <a:srgbClr val="FF0000"/>
                  </a:solidFill>
                  <a:effectLst>
                    <a:outerShdw blurRad="38100" dist="38100" dir="2700000" algn="tl">
                      <a:srgbClr val="000000">
                        <a:alpha val="43137"/>
                      </a:srgbClr>
                    </a:outerShdw>
                  </a:effectLst>
                </a:rPr>
                <a:t>Q</a:t>
              </a:r>
              <a:r>
                <a:rPr lang="en-NZ" dirty="0"/>
                <a:t>=3.3</a:t>
              </a:r>
              <a:endParaRPr lang="en-US" dirty="0"/>
            </a:p>
          </p:txBody>
        </p:sp>
        <p:sp>
          <p:nvSpPr>
            <p:cNvPr id="15" name="TextBox 14"/>
            <p:cNvSpPr txBox="1"/>
            <p:nvPr/>
          </p:nvSpPr>
          <p:spPr>
            <a:xfrm>
              <a:off x="2147229" y="4244970"/>
              <a:ext cx="1212566" cy="587260"/>
            </a:xfrm>
            <a:prstGeom prst="rect">
              <a:avLst/>
            </a:prstGeom>
            <a:noFill/>
          </p:spPr>
          <p:txBody>
            <a:bodyPr>
              <a:spAutoFit/>
            </a:bodyPr>
            <a:lstStyle/>
            <a:p>
              <a:pPr>
                <a:defRPr/>
              </a:pPr>
              <a:r>
                <a:rPr lang="en-NZ" b="1" dirty="0">
                  <a:solidFill>
                    <a:srgbClr val="FF0000"/>
                  </a:solidFill>
                  <a:effectLst>
                    <a:outerShdw blurRad="38100" dist="38100" dir="2700000" algn="tl">
                      <a:srgbClr val="000000">
                        <a:alpha val="43137"/>
                      </a:srgbClr>
                    </a:outerShdw>
                  </a:effectLst>
                </a:rPr>
                <a:t>Q</a:t>
              </a:r>
              <a:r>
                <a:rPr lang="en-NZ" dirty="0"/>
                <a:t>=8.4</a:t>
              </a:r>
              <a:endParaRPr lang="en-US" dirty="0"/>
            </a:p>
          </p:txBody>
        </p:sp>
        <p:sp>
          <p:nvSpPr>
            <p:cNvPr id="16" name="TextBox 15"/>
            <p:cNvSpPr txBox="1"/>
            <p:nvPr/>
          </p:nvSpPr>
          <p:spPr>
            <a:xfrm>
              <a:off x="4626565" y="2786142"/>
              <a:ext cx="1184461" cy="461418"/>
            </a:xfrm>
            <a:prstGeom prst="rect">
              <a:avLst/>
            </a:prstGeom>
            <a:noFill/>
          </p:spPr>
          <p:txBody>
            <a:bodyPr wrap="none">
              <a:spAutoFit/>
            </a:bodyPr>
            <a:lstStyle/>
            <a:p>
              <a:pPr>
                <a:defRPr/>
              </a:pPr>
              <a:r>
                <a:rPr lang="en-NZ" sz="2400" b="1" dirty="0">
                  <a:solidFill>
                    <a:srgbClr val="FF0000"/>
                  </a:solidFill>
                  <a:effectLst>
                    <a:outerShdw blurRad="38100" dist="38100" dir="2700000" algn="tl">
                      <a:srgbClr val="000000">
                        <a:alpha val="43137"/>
                      </a:srgbClr>
                    </a:outerShdw>
                  </a:effectLst>
                  <a:latin typeface="+mj-lt"/>
                </a:rPr>
                <a:t>Q</a:t>
              </a:r>
              <a:r>
                <a:rPr lang="en-NZ" sz="2400" b="1" baseline="-25000" dirty="0">
                  <a:solidFill>
                    <a:srgbClr val="FF0000"/>
                  </a:solidFill>
                  <a:latin typeface="+mj-lt"/>
                </a:rPr>
                <a:t>max</a:t>
              </a:r>
              <a:r>
                <a:rPr lang="en-NZ" sz="2400" dirty="0">
                  <a:latin typeface="+mj-lt"/>
                </a:rPr>
                <a:t>=5</a:t>
              </a:r>
              <a:endParaRPr lang="en-US" sz="2400" dirty="0">
                <a:latin typeface="+mj-lt"/>
              </a:endParaRPr>
            </a:p>
          </p:txBody>
        </p:sp>
        <p:sp>
          <p:nvSpPr>
            <p:cNvPr id="17" name="TextBox 16"/>
            <p:cNvSpPr txBox="1"/>
            <p:nvPr/>
          </p:nvSpPr>
          <p:spPr>
            <a:xfrm>
              <a:off x="4616528" y="4538600"/>
              <a:ext cx="1240672" cy="461418"/>
            </a:xfrm>
            <a:prstGeom prst="rect">
              <a:avLst/>
            </a:prstGeom>
            <a:noFill/>
          </p:spPr>
          <p:txBody>
            <a:bodyPr wrap="none">
              <a:spAutoFit/>
            </a:bodyPr>
            <a:lstStyle/>
            <a:p>
              <a:pPr>
                <a:defRPr/>
              </a:pPr>
              <a:r>
                <a:rPr lang="en-NZ" sz="2400" b="1" dirty="0">
                  <a:solidFill>
                    <a:srgbClr val="FF0000"/>
                  </a:solidFill>
                  <a:effectLst>
                    <a:outerShdw blurRad="38100" dist="38100" dir="2700000" algn="tl">
                      <a:srgbClr val="000000">
                        <a:alpha val="43137"/>
                      </a:srgbClr>
                    </a:outerShdw>
                  </a:effectLst>
                  <a:latin typeface="+mj-lt"/>
                </a:rPr>
                <a:t>Q</a:t>
              </a:r>
              <a:r>
                <a:rPr lang="en-NZ" sz="2400" b="1" baseline="-25000" dirty="0">
                  <a:solidFill>
                    <a:srgbClr val="FF0000"/>
                  </a:solidFill>
                  <a:latin typeface="+mj-lt"/>
                </a:rPr>
                <a:t>max</a:t>
              </a:r>
              <a:r>
                <a:rPr lang="en-NZ" sz="2400" dirty="0">
                  <a:latin typeface="+mj-lt"/>
                </a:rPr>
                <a:t>=6</a:t>
              </a:r>
              <a:endParaRPr lang="en-US" sz="2400" dirty="0">
                <a:latin typeface="+mj-lt"/>
              </a:endParaRPr>
            </a:p>
          </p:txBody>
        </p:sp>
      </p:grpSp>
      <p:sp>
        <p:nvSpPr>
          <p:cNvPr id="19" name="Rectangle 3"/>
          <p:cNvSpPr txBox="1">
            <a:spLocks noChangeArrowheads="1"/>
          </p:cNvSpPr>
          <p:nvPr/>
        </p:nvSpPr>
        <p:spPr bwMode="auto">
          <a:xfrm>
            <a:off x="5638800" y="1404938"/>
            <a:ext cx="3325813" cy="1131887"/>
          </a:xfrm>
          <a:prstGeom prst="rect">
            <a:avLst/>
          </a:prstGeom>
          <a:gradFill rotWithShape="1">
            <a:gsLst>
              <a:gs pos="0">
                <a:schemeClr val="bg1"/>
              </a:gs>
              <a:gs pos="50000">
                <a:srgbClr val="FFFF00"/>
              </a:gs>
              <a:gs pos="100000">
                <a:schemeClr val="bg1"/>
              </a:gs>
            </a:gsLst>
            <a:lin ang="2700000" scaled="1"/>
          </a:gradFill>
          <a:ln w="9525">
            <a:solidFill>
              <a:srgbClr val="FF0000"/>
            </a:solidFill>
            <a:miter lim="800000"/>
            <a:headEnd/>
            <a:tailEnd/>
          </a:ln>
        </p:spPr>
        <p:txBody>
          <a:bodyPr lIns="0" tIns="0" rIns="0" bIns="0"/>
          <a:lstStyle/>
          <a:p>
            <a:pPr marL="342900" indent="-342900" eaLnBrk="1" hangingPunct="1">
              <a:spcBef>
                <a:spcPct val="20000"/>
              </a:spcBef>
              <a:buFont typeface="Arial" pitchFamily="34" charset="0"/>
              <a:buChar char="•"/>
              <a:defRPr/>
            </a:pPr>
            <a:r>
              <a:rPr lang="en-NZ" sz="2400" kern="0" dirty="0">
                <a:latin typeface="+mn-lt"/>
              </a:rPr>
              <a:t>Let’s assume that the agent picked S2 again.</a:t>
            </a:r>
            <a:endParaRPr lang="en-US" sz="2400" kern="0" dirty="0">
              <a:latin typeface="+mn-lt"/>
            </a:endParaRPr>
          </a:p>
          <a:p>
            <a:pPr marL="342900" indent="-342900" eaLnBrk="1" hangingPunct="1">
              <a:spcBef>
                <a:spcPct val="20000"/>
              </a:spcBef>
              <a:buFont typeface="Arial" pitchFamily="34" charset="0"/>
              <a:buChar char="•"/>
              <a:defRPr/>
            </a:pPr>
            <a:endParaRPr lang="en-NZ" sz="2400" kern="0" dirty="0">
              <a:latin typeface="+mn-lt"/>
            </a:endParaRPr>
          </a:p>
          <a:p>
            <a:pPr marL="342900" indent="-342900" eaLnBrk="1" hangingPunct="1">
              <a:spcBef>
                <a:spcPct val="20000"/>
              </a:spcBef>
              <a:buFont typeface="Arial" pitchFamily="34" charset="0"/>
              <a:buChar char="•"/>
              <a:defRPr/>
            </a:pPr>
            <a:endParaRPr lang="en-US" sz="2400" kern="0" dirty="0">
              <a:solidFill>
                <a:srgbClr val="3333CC"/>
              </a:solidFill>
              <a:latin typeface="+mn-lt"/>
            </a:endParaRPr>
          </a:p>
        </p:txBody>
      </p:sp>
      <p:graphicFrame>
        <p:nvGraphicFramePr>
          <p:cNvPr id="31751" name="Object 2"/>
          <p:cNvGraphicFramePr>
            <a:graphicFrameLocks noChangeAspect="1"/>
          </p:cNvGraphicFramePr>
          <p:nvPr>
            <p:extLst>
              <p:ext uri="{D42A27DB-BD31-4B8C-83A1-F6EECF244321}">
                <p14:modId xmlns:p14="http://schemas.microsoft.com/office/powerpoint/2010/main" val="1278767249"/>
              </p:ext>
            </p:extLst>
          </p:nvPr>
        </p:nvGraphicFramePr>
        <p:xfrm>
          <a:off x="901700" y="4903187"/>
          <a:ext cx="6607175" cy="506413"/>
        </p:xfrm>
        <a:graphic>
          <a:graphicData uri="http://schemas.openxmlformats.org/presentationml/2006/ole">
            <mc:AlternateContent xmlns:mc="http://schemas.openxmlformats.org/markup-compatibility/2006">
              <mc:Choice xmlns:v="urn:schemas-microsoft-com:vml" Requires="v">
                <p:oleObj spid="_x0000_s32044" name="Equation" r:id="rId3" imgW="2984500" imgH="228600" progId="Equation.3">
                  <p:embed/>
                </p:oleObj>
              </mc:Choice>
              <mc:Fallback>
                <p:oleObj name="Equation" r:id="rId3" imgW="298450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700" y="4903187"/>
                        <a:ext cx="6607175"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2" name="Object 3"/>
          <p:cNvGraphicFramePr>
            <a:graphicFrameLocks noChangeAspect="1"/>
          </p:cNvGraphicFramePr>
          <p:nvPr>
            <p:extLst>
              <p:ext uri="{D42A27DB-BD31-4B8C-83A1-F6EECF244321}">
                <p14:modId xmlns:p14="http://schemas.microsoft.com/office/powerpoint/2010/main" val="386226258"/>
              </p:ext>
            </p:extLst>
          </p:nvPr>
        </p:nvGraphicFramePr>
        <p:xfrm>
          <a:off x="682625" y="5642962"/>
          <a:ext cx="5765800" cy="506413"/>
        </p:xfrm>
        <a:graphic>
          <a:graphicData uri="http://schemas.openxmlformats.org/presentationml/2006/ole">
            <mc:AlternateContent xmlns:mc="http://schemas.openxmlformats.org/markup-compatibility/2006">
              <mc:Choice xmlns:v="urn:schemas-microsoft-com:vml" Requires="v">
                <p:oleObj spid="_x0000_s32045" name="Equation" r:id="rId5" imgW="2603500" imgH="228600" progId="Equation.3">
                  <p:embed/>
                </p:oleObj>
              </mc:Choice>
              <mc:Fallback>
                <p:oleObj name="Equation" r:id="rId5" imgW="260350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625" y="5642962"/>
                        <a:ext cx="5765800"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 name="Rectangle 3"/>
          <p:cNvSpPr txBox="1">
            <a:spLocks noChangeArrowheads="1"/>
          </p:cNvSpPr>
          <p:nvPr/>
        </p:nvSpPr>
        <p:spPr bwMode="auto">
          <a:xfrm>
            <a:off x="5638800" y="2678113"/>
            <a:ext cx="3325813" cy="762000"/>
          </a:xfrm>
          <a:prstGeom prst="rect">
            <a:avLst/>
          </a:prstGeom>
          <a:gradFill rotWithShape="1">
            <a:gsLst>
              <a:gs pos="0">
                <a:schemeClr val="bg1"/>
              </a:gs>
              <a:gs pos="50000">
                <a:srgbClr val="FFFF00"/>
              </a:gs>
              <a:gs pos="100000">
                <a:schemeClr val="bg1"/>
              </a:gs>
            </a:gsLst>
            <a:lin ang="2700000" scaled="1"/>
          </a:gradFill>
          <a:ln w="9525">
            <a:solidFill>
              <a:srgbClr val="FF0000"/>
            </a:solidFill>
            <a:miter lim="800000"/>
            <a:headEnd/>
            <a:tailEnd/>
          </a:ln>
        </p:spPr>
        <p:txBody>
          <a:bodyPr lIns="0" tIns="0" rIns="0" bIns="0"/>
          <a:lstStyle/>
          <a:p>
            <a:pPr marL="342900" indent="-342900" eaLnBrk="1" hangingPunct="1">
              <a:spcBef>
                <a:spcPct val="20000"/>
              </a:spcBef>
              <a:buFont typeface="Arial" pitchFamily="34" charset="0"/>
              <a:buChar char="•"/>
              <a:defRPr/>
            </a:pPr>
            <a:r>
              <a:rPr lang="en-NZ" sz="2400" kern="0" dirty="0">
                <a:latin typeface="+mn-lt"/>
              </a:rPr>
              <a:t>Calculate new Q-value</a:t>
            </a:r>
          </a:p>
        </p:txBody>
      </p:sp>
      <p:sp>
        <p:nvSpPr>
          <p:cNvPr id="22" name="Rectangle 3"/>
          <p:cNvSpPr txBox="1">
            <a:spLocks noChangeArrowheads="1"/>
          </p:cNvSpPr>
          <p:nvPr/>
        </p:nvSpPr>
        <p:spPr bwMode="auto">
          <a:xfrm>
            <a:off x="5605463" y="3559175"/>
            <a:ext cx="3327400" cy="555625"/>
          </a:xfrm>
          <a:prstGeom prst="rect">
            <a:avLst/>
          </a:prstGeom>
          <a:gradFill rotWithShape="1">
            <a:gsLst>
              <a:gs pos="0">
                <a:schemeClr val="bg1"/>
              </a:gs>
              <a:gs pos="50000">
                <a:srgbClr val="FFFF00"/>
              </a:gs>
              <a:gs pos="100000">
                <a:schemeClr val="bg1"/>
              </a:gs>
            </a:gsLst>
            <a:lin ang="2700000" scaled="1"/>
          </a:gradFill>
          <a:ln w="9525">
            <a:solidFill>
              <a:srgbClr val="FF0000"/>
            </a:solidFill>
            <a:miter lim="800000"/>
            <a:headEnd/>
            <a:tailEnd/>
          </a:ln>
        </p:spPr>
        <p:txBody>
          <a:bodyPr lIns="0" tIns="0" rIns="0" bIns="0"/>
          <a:lstStyle/>
          <a:p>
            <a:pPr marL="342900" indent="-342900" eaLnBrk="1" hangingPunct="1">
              <a:spcBef>
                <a:spcPct val="20000"/>
              </a:spcBef>
              <a:buFont typeface="Arial" pitchFamily="34" charset="0"/>
              <a:buChar char="•"/>
              <a:defRPr/>
            </a:pPr>
            <a:r>
              <a:rPr lang="en-NZ" sz="2400" b="1" kern="0" dirty="0">
                <a:effectLst>
                  <a:outerShdw blurRad="38100" dist="38100" dir="2700000" algn="tl">
                    <a:srgbClr val="000000">
                      <a:alpha val="43137"/>
                    </a:srgbClr>
                  </a:outerShdw>
                </a:effectLst>
                <a:latin typeface="+mn-lt"/>
              </a:rPr>
              <a:t>Update Q-value</a:t>
            </a:r>
          </a:p>
        </p:txBody>
      </p:sp>
      <p:sp>
        <p:nvSpPr>
          <p:cNvPr id="31755" name="Freeform 22"/>
          <p:cNvSpPr>
            <a:spLocks noChangeArrowheads="1"/>
          </p:cNvSpPr>
          <p:nvPr/>
        </p:nvSpPr>
        <p:spPr bwMode="auto">
          <a:xfrm>
            <a:off x="1828800" y="3733800"/>
            <a:ext cx="3798888" cy="685800"/>
          </a:xfrm>
          <a:custGeom>
            <a:avLst/>
            <a:gdLst>
              <a:gd name="T0" fmla="*/ 3796628 w 3799114"/>
              <a:gd name="T1" fmla="*/ 108857 h 685800"/>
              <a:gd name="T2" fmla="*/ 3557296 w 3799114"/>
              <a:gd name="T3" fmla="*/ 43542 h 685800"/>
              <a:gd name="T4" fmla="*/ 2621740 w 3799114"/>
              <a:gd name="T5" fmla="*/ 195943 h 685800"/>
              <a:gd name="T6" fmla="*/ 1446855 w 3799114"/>
              <a:gd name="T7" fmla="*/ 653143 h 685800"/>
              <a:gd name="T8" fmla="*/ 0 w 3799114"/>
              <a:gd name="T9" fmla="*/ 0 h 685800"/>
              <a:gd name="T10" fmla="*/ 0 60000 65536"/>
              <a:gd name="T11" fmla="*/ 0 60000 65536"/>
              <a:gd name="T12" fmla="*/ 0 60000 65536"/>
              <a:gd name="T13" fmla="*/ 0 60000 65536"/>
              <a:gd name="T14" fmla="*/ 0 60000 65536"/>
              <a:gd name="T15" fmla="*/ 0 w 3799114"/>
              <a:gd name="T16" fmla="*/ 0 h 685800"/>
              <a:gd name="T17" fmla="*/ 3799114 w 3799114"/>
              <a:gd name="T18" fmla="*/ 685800 h 685800"/>
            </a:gdLst>
            <a:ahLst/>
            <a:cxnLst>
              <a:cxn ang="T10">
                <a:pos x="T0" y="T1"/>
              </a:cxn>
              <a:cxn ang="T11">
                <a:pos x="T2" y="T3"/>
              </a:cxn>
              <a:cxn ang="T12">
                <a:pos x="T4" y="T5"/>
              </a:cxn>
              <a:cxn ang="T13">
                <a:pos x="T6" y="T7"/>
              </a:cxn>
              <a:cxn ang="T14">
                <a:pos x="T8" y="T9"/>
              </a:cxn>
            </a:cxnLst>
            <a:rect l="T15" t="T16" r="T17" b="T18"/>
            <a:pathLst>
              <a:path w="3799114" h="685800">
                <a:moveTo>
                  <a:pt x="3799114" y="108857"/>
                </a:moveTo>
                <a:cubicBezTo>
                  <a:pt x="3759200" y="97971"/>
                  <a:pt x="3755572" y="29028"/>
                  <a:pt x="3559629" y="43542"/>
                </a:cubicBezTo>
                <a:cubicBezTo>
                  <a:pt x="3363686" y="58056"/>
                  <a:pt x="2975428" y="94343"/>
                  <a:pt x="2623457" y="195943"/>
                </a:cubicBezTo>
                <a:cubicBezTo>
                  <a:pt x="2271486" y="297543"/>
                  <a:pt x="1885044" y="685800"/>
                  <a:pt x="1447801" y="653143"/>
                </a:cubicBezTo>
                <a:cubicBezTo>
                  <a:pt x="1010558" y="620486"/>
                  <a:pt x="490764" y="275771"/>
                  <a:pt x="0" y="0"/>
                </a:cubicBezTo>
              </a:path>
            </a:pathLst>
          </a:custGeom>
          <a:noFill/>
          <a:ln w="9525" algn="ctr">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NZ"/>
          </a:p>
        </p:txBody>
      </p:sp>
      <mc:AlternateContent xmlns:mc="http://schemas.openxmlformats.org/markup-compatibility/2006" xmlns:a14="http://schemas.microsoft.com/office/drawing/2010/main">
        <mc:Choice Requires="a14">
          <p:sp>
            <p:nvSpPr>
              <p:cNvPr id="24" name="TextBox 23"/>
              <p:cNvSpPr txBox="1"/>
              <p:nvPr/>
            </p:nvSpPr>
            <p:spPr>
              <a:xfrm>
                <a:off x="6741706" y="4191000"/>
                <a:ext cx="108510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NZ" i="1" smtClean="0">
                          <a:latin typeface="Cambria Math"/>
                          <a:ea typeface="Cambria Math"/>
                        </a:rPr>
                        <m:t>𝛽</m:t>
                      </m:r>
                      <m:r>
                        <a:rPr lang="en-NZ" b="0" i="1" smtClean="0">
                          <a:latin typeface="Cambria Math"/>
                          <a:ea typeface="Cambria Math"/>
                        </a:rPr>
                        <m:t>=0.6</m:t>
                      </m:r>
                    </m:oMath>
                  </m:oMathPara>
                </a14:m>
                <a:endParaRPr lang="en-NZ" dirty="0"/>
              </a:p>
            </p:txBody>
          </p:sp>
        </mc:Choice>
        <mc:Fallback xmlns="">
          <p:sp>
            <p:nvSpPr>
              <p:cNvPr id="24" name="TextBox 23"/>
              <p:cNvSpPr txBox="1">
                <a:spLocks noRot="1" noChangeAspect="1" noMove="1" noResize="1" noEditPoints="1" noAdjustHandles="1" noChangeArrowheads="1" noChangeShapeType="1" noTextEdit="1"/>
              </p:cNvSpPr>
              <p:nvPr/>
            </p:nvSpPr>
            <p:spPr>
              <a:xfrm>
                <a:off x="6741706" y="4191000"/>
                <a:ext cx="1085105" cy="400110"/>
              </a:xfrm>
              <a:prstGeom prst="rect">
                <a:avLst/>
              </a:prstGeom>
              <a:blipFill rotWithShape="1">
                <a:blip r:embed="rId7"/>
                <a:stretch>
                  <a:fillRect b="-15385"/>
                </a:stretch>
              </a:blipFill>
            </p:spPr>
            <p:txBody>
              <a:bodyPr/>
              <a:lstStyle/>
              <a:p>
                <a:r>
                  <a:rPr lang="en-NZ">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7963051" y="4191000"/>
                <a:ext cx="106336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NZ" i="1" smtClean="0">
                          <a:latin typeface="Cambria Math"/>
                          <a:ea typeface="Cambria Math"/>
                        </a:rPr>
                        <m:t>𝛾</m:t>
                      </m:r>
                      <m:r>
                        <a:rPr lang="en-NZ" b="0" i="1" smtClean="0">
                          <a:latin typeface="Cambria Math"/>
                          <a:ea typeface="Cambria Math"/>
                        </a:rPr>
                        <m:t>=0.5</m:t>
                      </m:r>
                    </m:oMath>
                  </m:oMathPara>
                </a14:m>
                <a:endParaRPr lang="en-NZ" dirty="0"/>
              </a:p>
            </p:txBody>
          </p:sp>
        </mc:Choice>
        <mc:Fallback xmlns="">
          <p:sp>
            <p:nvSpPr>
              <p:cNvPr id="25" name="TextBox 24"/>
              <p:cNvSpPr txBox="1">
                <a:spLocks noRot="1" noChangeAspect="1" noMove="1" noResize="1" noEditPoints="1" noAdjustHandles="1" noChangeArrowheads="1" noChangeShapeType="1" noTextEdit="1"/>
              </p:cNvSpPr>
              <p:nvPr/>
            </p:nvSpPr>
            <p:spPr>
              <a:xfrm>
                <a:off x="7963051" y="4191000"/>
                <a:ext cx="1063368" cy="400110"/>
              </a:xfrm>
              <a:prstGeom prst="rect">
                <a:avLst/>
              </a:prstGeom>
              <a:blipFill rotWithShape="1">
                <a:blip r:embed="rId8"/>
                <a:stretch>
                  <a:fillRect b="-6154"/>
                </a:stretch>
              </a:blipFill>
            </p:spPr>
            <p:txBody>
              <a:bodyPr/>
              <a:lstStyle/>
              <a:p>
                <a:r>
                  <a:rPr lang="en-NZ">
                    <a:noFill/>
                  </a:rPr>
                  <a:t> </a:t>
                </a:r>
              </a:p>
            </p:txBody>
          </p:sp>
        </mc:Fallback>
      </mc:AlternateContent>
      <p:sp>
        <p:nvSpPr>
          <p:cNvPr id="26" name="TextBox 25"/>
          <p:cNvSpPr txBox="1"/>
          <p:nvPr/>
        </p:nvSpPr>
        <p:spPr>
          <a:xfrm>
            <a:off x="5309667" y="4205828"/>
            <a:ext cx="1322798" cy="400110"/>
          </a:xfrm>
          <a:prstGeom prst="rect">
            <a:avLst/>
          </a:prstGeom>
          <a:noFill/>
        </p:spPr>
        <p:txBody>
          <a:bodyPr wrap="none" rtlCol="0">
            <a:spAutoFit/>
          </a:bodyPr>
          <a:lstStyle/>
          <a:p>
            <a:r>
              <a:rPr lang="en-NZ" dirty="0"/>
              <a:t>Given that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ABF3938B-A2A0-4C75-8E85-03519E6D19EC}" type="slidenum">
              <a:rPr lang="nl-NL" altLang="en-US" sz="1000" smtClean="0">
                <a:solidFill>
                  <a:schemeClr val="bg2"/>
                </a:solidFill>
                <a:latin typeface="Verdana" pitchFamily="34" charset="0"/>
              </a:rPr>
              <a:pPr/>
              <a:t>37</a:t>
            </a:fld>
            <a:endParaRPr lang="nl-NL" altLang="en-US" sz="1000">
              <a:solidFill>
                <a:schemeClr val="bg2"/>
              </a:solidFill>
              <a:latin typeface="Verdana" pitchFamily="34" charset="0"/>
            </a:endParaRPr>
          </a:p>
        </p:txBody>
      </p:sp>
      <p:sp>
        <p:nvSpPr>
          <p:cNvPr id="324610" name="Rectangle 2"/>
          <p:cNvSpPr>
            <a:spLocks noGrp="1" noChangeArrowheads="1"/>
          </p:cNvSpPr>
          <p:nvPr>
            <p:ph type="title"/>
          </p:nvPr>
        </p:nvSpPr>
        <p:spPr/>
        <p:txBody>
          <a:bodyPr/>
          <a:lstStyle/>
          <a:p>
            <a:pPr eaLnBrk="1" hangingPunct="1">
              <a:defRPr/>
            </a:pPr>
            <a:r>
              <a:rPr lang="en-US" dirty="0"/>
              <a:t>Reinforcement Learning </a:t>
            </a:r>
            <a:r>
              <a:rPr lang="en-US" dirty="0">
                <a:solidFill>
                  <a:srgbClr val="FF0000"/>
                </a:solidFill>
              </a:rPr>
              <a:t>(RL)</a:t>
            </a:r>
          </a:p>
        </p:txBody>
      </p:sp>
      <p:sp>
        <p:nvSpPr>
          <p:cNvPr id="32772" name="Rectangle 3"/>
          <p:cNvSpPr>
            <a:spLocks noGrp="1" noChangeArrowheads="1"/>
          </p:cNvSpPr>
          <p:nvPr>
            <p:ph type="body" idx="1"/>
          </p:nvPr>
        </p:nvSpPr>
        <p:spPr>
          <a:xfrm>
            <a:off x="315913" y="1501775"/>
            <a:ext cx="4451350" cy="609600"/>
          </a:xfrm>
        </p:spPr>
        <p:txBody>
          <a:bodyPr/>
          <a:lstStyle/>
          <a:p>
            <a:pPr marL="742950" indent="-742950" eaLnBrk="1" hangingPunct="1">
              <a:buFont typeface="Arial" charset="0"/>
              <a:buChar char="•"/>
            </a:pPr>
            <a:r>
              <a:rPr lang="en-NZ" altLang="en-US" sz="2400">
                <a:solidFill>
                  <a:schemeClr val="tx1"/>
                </a:solidFill>
              </a:rPr>
              <a:t>Agent’s world at </a:t>
            </a:r>
            <a:r>
              <a:rPr lang="en-NZ" altLang="en-US" sz="2400" b="1">
                <a:solidFill>
                  <a:schemeClr val="tx1"/>
                </a:solidFill>
              </a:rPr>
              <a:t>t = 4</a:t>
            </a:r>
            <a:r>
              <a:rPr lang="en-NZ" altLang="en-US" sz="2400">
                <a:solidFill>
                  <a:schemeClr val="tx1"/>
                </a:solidFill>
              </a:rPr>
              <a:t>.</a:t>
            </a:r>
            <a:endParaRPr lang="en-US" altLang="en-US" sz="2400">
              <a:solidFill>
                <a:schemeClr val="tx1"/>
              </a:solidFill>
            </a:endParaRPr>
          </a:p>
        </p:txBody>
      </p:sp>
      <p:grpSp>
        <p:nvGrpSpPr>
          <p:cNvPr id="32773" name="Group 18"/>
          <p:cNvGrpSpPr>
            <a:grpSpLocks/>
          </p:cNvGrpSpPr>
          <p:nvPr/>
        </p:nvGrpSpPr>
        <p:grpSpPr bwMode="auto">
          <a:xfrm>
            <a:off x="414338" y="2003425"/>
            <a:ext cx="4157662" cy="2187575"/>
            <a:chOff x="1251857" y="2166257"/>
            <a:chExt cx="5257800" cy="3211286"/>
          </a:xfrm>
        </p:grpSpPr>
        <p:sp>
          <p:nvSpPr>
            <p:cNvPr id="32778" name="Rectangle 17"/>
            <p:cNvSpPr>
              <a:spLocks noChangeArrowheads="1"/>
            </p:cNvSpPr>
            <p:nvPr/>
          </p:nvSpPr>
          <p:spPr bwMode="auto">
            <a:xfrm>
              <a:off x="1251857" y="2166257"/>
              <a:ext cx="5257800" cy="3211286"/>
            </a:xfrm>
            <a:prstGeom prst="rect">
              <a:avLst/>
            </a:prstGeom>
            <a:solidFill>
              <a:schemeClr val="bg1"/>
            </a:solidFill>
            <a:ln w="9525" algn="ctr">
              <a:solidFill>
                <a:schemeClr val="tx1"/>
              </a:solidFill>
              <a:round/>
              <a:headEnd/>
              <a:tailEnd/>
            </a:ln>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endParaRPr lang="en-US" altLang="en-US"/>
            </a:p>
          </p:txBody>
        </p:sp>
        <p:sp>
          <p:nvSpPr>
            <p:cNvPr id="5" name="Oval 4"/>
            <p:cNvSpPr/>
            <p:nvPr/>
          </p:nvSpPr>
          <p:spPr bwMode="auto">
            <a:xfrm>
              <a:off x="1485844" y="3124850"/>
              <a:ext cx="963471" cy="1054452"/>
            </a:xfrm>
            <a:prstGeom prst="ellipse">
              <a:avLst/>
            </a:prstGeom>
            <a:gradFill flip="none" rotWithShape="1">
              <a:gsLst>
                <a:gs pos="0">
                  <a:srgbClr val="FFFF00"/>
                </a:gs>
                <a:gs pos="50000">
                  <a:srgbClr val="CCFF99">
                    <a:shade val="67500"/>
                    <a:satMod val="115000"/>
                  </a:srgbClr>
                </a:gs>
                <a:gs pos="100000">
                  <a:srgbClr val="FFFF00"/>
                </a:gs>
              </a:gsLst>
              <a:path path="circle">
                <a:fillToRect l="50000" t="50000" r="50000" b="50000"/>
              </a:path>
              <a:tileRect/>
            </a:gradFill>
            <a:ln w="9525" cap="flat" cmpd="sng" algn="ctr">
              <a:solidFill>
                <a:schemeClr val="tx1"/>
              </a:solidFill>
              <a:prstDash val="solid"/>
              <a:round/>
              <a:headEnd type="none" w="med" len="med"/>
              <a:tailEnd type="none" w="med" len="med"/>
            </a:ln>
            <a:effectLst/>
          </p:spPr>
          <p:txBody>
            <a:bodyPr/>
            <a:lstStyle/>
            <a:p>
              <a:pPr>
                <a:defRPr/>
              </a:pPr>
              <a:r>
                <a:rPr lang="en-NZ" sz="2400" b="1" dirty="0">
                  <a:latin typeface="+mj-lt"/>
                </a:rPr>
                <a:t>S</a:t>
              </a:r>
              <a:r>
                <a:rPr lang="en-NZ" sz="2400" b="1" baseline="-25000" dirty="0">
                  <a:latin typeface="+mj-lt"/>
                </a:rPr>
                <a:t>0</a:t>
              </a:r>
              <a:endParaRPr lang="en-US" sz="2400" b="1" baseline="-25000" dirty="0">
                <a:latin typeface="+mj-lt"/>
              </a:endParaRPr>
            </a:p>
          </p:txBody>
        </p:sp>
        <p:sp>
          <p:nvSpPr>
            <p:cNvPr id="6" name="Oval 5"/>
            <p:cNvSpPr/>
            <p:nvPr/>
          </p:nvSpPr>
          <p:spPr bwMode="auto">
            <a:xfrm>
              <a:off x="3483429" y="2394856"/>
              <a:ext cx="906591" cy="937688"/>
            </a:xfrm>
            <a:prstGeom prst="ellipse">
              <a:avLst/>
            </a:prstGeom>
            <a:gradFill flip="none" rotWithShape="1">
              <a:gsLst>
                <a:gs pos="0">
                  <a:srgbClr val="FFFF00"/>
                </a:gs>
                <a:gs pos="50000">
                  <a:srgbClr val="CCFF99">
                    <a:shade val="67500"/>
                    <a:satMod val="115000"/>
                  </a:srgbClr>
                </a:gs>
                <a:gs pos="100000">
                  <a:srgbClr val="FFFF00"/>
                </a:gs>
              </a:gsLst>
              <a:path path="circle">
                <a:fillToRect l="50000" t="50000" r="50000" b="50000"/>
              </a:path>
              <a:tileRect/>
            </a:gradFill>
            <a:ln w="9525" cap="flat" cmpd="sng" algn="ctr">
              <a:solidFill>
                <a:schemeClr val="tx1"/>
              </a:solidFill>
              <a:prstDash val="solid"/>
              <a:round/>
              <a:headEnd type="none" w="med" len="med"/>
              <a:tailEnd type="none" w="med" len="med"/>
            </a:ln>
            <a:effectLst/>
          </p:spPr>
          <p:txBody>
            <a:bodyPr/>
            <a:lstStyle/>
            <a:p>
              <a:pPr>
                <a:defRPr/>
              </a:pPr>
              <a:r>
                <a:rPr lang="en-NZ" sz="2400" b="1" dirty="0">
                  <a:latin typeface="+mj-lt"/>
                </a:rPr>
                <a:t>S</a:t>
              </a:r>
              <a:r>
                <a:rPr lang="en-NZ" sz="2400" b="1" baseline="-25000" dirty="0">
                  <a:latin typeface="+mj-lt"/>
                </a:rPr>
                <a:t>1</a:t>
              </a:r>
              <a:endParaRPr lang="en-US" sz="2400" b="1" baseline="-25000" dirty="0">
                <a:latin typeface="+mj-lt"/>
              </a:endParaRPr>
            </a:p>
          </p:txBody>
        </p:sp>
        <p:sp>
          <p:nvSpPr>
            <p:cNvPr id="7" name="Oval 6"/>
            <p:cNvSpPr/>
            <p:nvPr/>
          </p:nvSpPr>
          <p:spPr bwMode="auto">
            <a:xfrm>
              <a:off x="3426551" y="4195278"/>
              <a:ext cx="949707" cy="990547"/>
            </a:xfrm>
            <a:prstGeom prst="ellipse">
              <a:avLst/>
            </a:prstGeom>
            <a:gradFill flip="none" rotWithShape="1">
              <a:gsLst>
                <a:gs pos="0">
                  <a:srgbClr val="FFFF00"/>
                </a:gs>
                <a:gs pos="50000">
                  <a:srgbClr val="CCFF99">
                    <a:shade val="67500"/>
                    <a:satMod val="115000"/>
                  </a:srgbClr>
                </a:gs>
                <a:gs pos="100000">
                  <a:srgbClr val="FFFF00"/>
                </a:gs>
              </a:gsLst>
              <a:path path="circle">
                <a:fillToRect l="50000" t="50000" r="50000" b="50000"/>
              </a:path>
              <a:tileRect/>
            </a:gradFill>
            <a:ln w="9525" cap="flat" cmpd="sng" algn="ctr">
              <a:solidFill>
                <a:schemeClr val="tx1"/>
              </a:solidFill>
              <a:prstDash val="solid"/>
              <a:round/>
              <a:headEnd type="none" w="med" len="med"/>
              <a:tailEnd type="none" w="med" len="med"/>
            </a:ln>
            <a:effectLst/>
          </p:spPr>
          <p:txBody>
            <a:bodyPr/>
            <a:lstStyle/>
            <a:p>
              <a:pPr>
                <a:defRPr/>
              </a:pPr>
              <a:r>
                <a:rPr lang="en-NZ" sz="2400" b="1" dirty="0">
                  <a:latin typeface="+mj-lt"/>
                </a:rPr>
                <a:t>S</a:t>
              </a:r>
              <a:r>
                <a:rPr lang="en-NZ" sz="2400" b="1" baseline="-25000" dirty="0">
                  <a:latin typeface="+mj-lt"/>
                </a:rPr>
                <a:t>2</a:t>
              </a:r>
              <a:endParaRPr lang="en-US" sz="2400" b="1" baseline="-25000" dirty="0">
                <a:latin typeface="+mj-lt"/>
              </a:endParaRPr>
            </a:p>
          </p:txBody>
        </p:sp>
        <p:sp>
          <p:nvSpPr>
            <p:cNvPr id="32788" name="TextBox 7"/>
            <p:cNvSpPr txBox="1">
              <a:spLocks noChangeArrowheads="1"/>
            </p:cNvSpPr>
            <p:nvPr/>
          </p:nvSpPr>
          <p:spPr bwMode="auto">
            <a:xfrm>
              <a:off x="4582886" y="2394857"/>
              <a:ext cx="1502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a:t>Reward = 3</a:t>
              </a:r>
              <a:endParaRPr lang="en-US" altLang="en-US"/>
            </a:p>
          </p:txBody>
        </p:sp>
        <p:sp>
          <p:nvSpPr>
            <p:cNvPr id="32789" name="TextBox 8"/>
            <p:cNvSpPr txBox="1">
              <a:spLocks noChangeArrowheads="1"/>
            </p:cNvSpPr>
            <p:nvPr/>
          </p:nvSpPr>
          <p:spPr bwMode="auto">
            <a:xfrm>
              <a:off x="4572000" y="4169228"/>
              <a:ext cx="1502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a:t>Reward = 7</a:t>
              </a:r>
              <a:endParaRPr lang="en-US" altLang="en-US"/>
            </a:p>
          </p:txBody>
        </p:sp>
        <p:cxnSp>
          <p:nvCxnSpPr>
            <p:cNvPr id="32790" name="Straight Connector 10"/>
            <p:cNvCxnSpPr>
              <a:cxnSpLocks noChangeShapeType="1"/>
            </p:cNvCxnSpPr>
            <p:nvPr/>
          </p:nvCxnSpPr>
          <p:spPr bwMode="auto">
            <a:xfrm rot="5400000" flipH="1" flipV="1">
              <a:off x="2688038" y="2483881"/>
              <a:ext cx="415571" cy="1175211"/>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2791" name="Straight Connector 12"/>
            <p:cNvCxnSpPr>
              <a:cxnSpLocks noChangeShapeType="1"/>
            </p:cNvCxnSpPr>
            <p:nvPr/>
          </p:nvCxnSpPr>
          <p:spPr bwMode="auto">
            <a:xfrm rot="16200000" flipH="1">
              <a:off x="2534549" y="3798550"/>
              <a:ext cx="665671" cy="111833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4" name="TextBox 13"/>
            <p:cNvSpPr txBox="1"/>
            <p:nvPr/>
          </p:nvSpPr>
          <p:spPr>
            <a:xfrm>
              <a:off x="2199425" y="2399297"/>
              <a:ext cx="1122226" cy="587260"/>
            </a:xfrm>
            <a:prstGeom prst="rect">
              <a:avLst/>
            </a:prstGeom>
            <a:noFill/>
          </p:spPr>
          <p:txBody>
            <a:bodyPr wrap="none">
              <a:spAutoFit/>
            </a:bodyPr>
            <a:lstStyle/>
            <a:p>
              <a:pPr>
                <a:defRPr/>
              </a:pPr>
              <a:r>
                <a:rPr lang="en-NZ" b="1" dirty="0">
                  <a:solidFill>
                    <a:srgbClr val="FF0000"/>
                  </a:solidFill>
                  <a:effectLst>
                    <a:outerShdw blurRad="38100" dist="38100" dir="2700000" algn="tl">
                      <a:srgbClr val="000000">
                        <a:alpha val="43137"/>
                      </a:srgbClr>
                    </a:outerShdw>
                  </a:effectLst>
                </a:rPr>
                <a:t>Q</a:t>
              </a:r>
              <a:r>
                <a:rPr lang="en-NZ" dirty="0"/>
                <a:t>=3.3</a:t>
              </a:r>
              <a:endParaRPr lang="en-US" dirty="0"/>
            </a:p>
          </p:txBody>
        </p:sp>
        <p:sp>
          <p:nvSpPr>
            <p:cNvPr id="15" name="TextBox 14"/>
            <p:cNvSpPr txBox="1"/>
            <p:nvPr/>
          </p:nvSpPr>
          <p:spPr>
            <a:xfrm>
              <a:off x="2147229" y="4244970"/>
              <a:ext cx="1212566" cy="587260"/>
            </a:xfrm>
            <a:prstGeom prst="rect">
              <a:avLst/>
            </a:prstGeom>
            <a:noFill/>
          </p:spPr>
          <p:txBody>
            <a:bodyPr>
              <a:spAutoFit/>
            </a:bodyPr>
            <a:lstStyle/>
            <a:p>
              <a:pPr>
                <a:defRPr/>
              </a:pPr>
              <a:r>
                <a:rPr lang="en-NZ" b="1" dirty="0">
                  <a:solidFill>
                    <a:srgbClr val="FF0000"/>
                  </a:solidFill>
                  <a:effectLst>
                    <a:outerShdw blurRad="38100" dist="38100" dir="2700000" algn="tl">
                      <a:srgbClr val="000000">
                        <a:alpha val="43137"/>
                      </a:srgbClr>
                    </a:outerShdw>
                  </a:effectLst>
                </a:rPr>
                <a:t>Q</a:t>
              </a:r>
              <a:r>
                <a:rPr lang="en-NZ" dirty="0"/>
                <a:t>=8.4</a:t>
              </a:r>
              <a:endParaRPr lang="en-US" dirty="0"/>
            </a:p>
          </p:txBody>
        </p:sp>
        <p:sp>
          <p:nvSpPr>
            <p:cNvPr id="16" name="TextBox 15"/>
            <p:cNvSpPr txBox="1"/>
            <p:nvPr/>
          </p:nvSpPr>
          <p:spPr>
            <a:xfrm>
              <a:off x="4626565" y="2786142"/>
              <a:ext cx="1184461" cy="461418"/>
            </a:xfrm>
            <a:prstGeom prst="rect">
              <a:avLst/>
            </a:prstGeom>
            <a:noFill/>
          </p:spPr>
          <p:txBody>
            <a:bodyPr wrap="none">
              <a:spAutoFit/>
            </a:bodyPr>
            <a:lstStyle/>
            <a:p>
              <a:pPr>
                <a:defRPr/>
              </a:pPr>
              <a:r>
                <a:rPr lang="en-NZ" sz="2400" b="1" dirty="0">
                  <a:solidFill>
                    <a:srgbClr val="FF0000"/>
                  </a:solidFill>
                  <a:effectLst>
                    <a:outerShdw blurRad="38100" dist="38100" dir="2700000" algn="tl">
                      <a:srgbClr val="000000">
                        <a:alpha val="43137"/>
                      </a:srgbClr>
                    </a:outerShdw>
                  </a:effectLst>
                  <a:latin typeface="+mj-lt"/>
                </a:rPr>
                <a:t>Q</a:t>
              </a:r>
              <a:r>
                <a:rPr lang="en-NZ" sz="2400" b="1" baseline="-25000" dirty="0">
                  <a:solidFill>
                    <a:srgbClr val="FF0000"/>
                  </a:solidFill>
                  <a:latin typeface="+mj-lt"/>
                </a:rPr>
                <a:t>max</a:t>
              </a:r>
              <a:r>
                <a:rPr lang="en-NZ" sz="2400" dirty="0">
                  <a:latin typeface="+mj-lt"/>
                </a:rPr>
                <a:t>=5</a:t>
              </a:r>
              <a:endParaRPr lang="en-US" sz="2400" dirty="0">
                <a:latin typeface="+mj-lt"/>
              </a:endParaRPr>
            </a:p>
          </p:txBody>
        </p:sp>
        <p:sp>
          <p:nvSpPr>
            <p:cNvPr id="17" name="TextBox 16"/>
            <p:cNvSpPr txBox="1"/>
            <p:nvPr/>
          </p:nvSpPr>
          <p:spPr>
            <a:xfrm>
              <a:off x="4616528" y="4538600"/>
              <a:ext cx="1240672" cy="461418"/>
            </a:xfrm>
            <a:prstGeom prst="rect">
              <a:avLst/>
            </a:prstGeom>
            <a:noFill/>
          </p:spPr>
          <p:txBody>
            <a:bodyPr wrap="none">
              <a:spAutoFit/>
            </a:bodyPr>
            <a:lstStyle/>
            <a:p>
              <a:pPr>
                <a:defRPr/>
              </a:pPr>
              <a:r>
                <a:rPr lang="en-NZ" sz="2400" b="1" dirty="0">
                  <a:solidFill>
                    <a:srgbClr val="FF0000"/>
                  </a:solidFill>
                  <a:effectLst>
                    <a:outerShdw blurRad="38100" dist="38100" dir="2700000" algn="tl">
                      <a:srgbClr val="000000">
                        <a:alpha val="43137"/>
                      </a:srgbClr>
                    </a:outerShdw>
                  </a:effectLst>
                  <a:latin typeface="+mj-lt"/>
                </a:rPr>
                <a:t>Q</a:t>
              </a:r>
              <a:r>
                <a:rPr lang="en-NZ" sz="2400" b="1" baseline="-25000" dirty="0">
                  <a:solidFill>
                    <a:srgbClr val="FF0000"/>
                  </a:solidFill>
                  <a:latin typeface="+mj-lt"/>
                </a:rPr>
                <a:t>max</a:t>
              </a:r>
              <a:r>
                <a:rPr lang="en-NZ" sz="2400" dirty="0">
                  <a:latin typeface="+mj-lt"/>
                </a:rPr>
                <a:t>=6</a:t>
              </a:r>
              <a:endParaRPr lang="en-US" sz="2400" dirty="0">
                <a:latin typeface="+mj-lt"/>
              </a:endParaRPr>
            </a:p>
          </p:txBody>
        </p:sp>
      </p:grpSp>
      <p:sp>
        <p:nvSpPr>
          <p:cNvPr id="19" name="Rectangle 3"/>
          <p:cNvSpPr txBox="1">
            <a:spLocks noChangeArrowheads="1"/>
          </p:cNvSpPr>
          <p:nvPr/>
        </p:nvSpPr>
        <p:spPr bwMode="auto">
          <a:xfrm>
            <a:off x="5638800" y="1404938"/>
            <a:ext cx="3325813" cy="1131887"/>
          </a:xfrm>
          <a:prstGeom prst="rect">
            <a:avLst/>
          </a:prstGeom>
          <a:gradFill rotWithShape="1">
            <a:gsLst>
              <a:gs pos="0">
                <a:schemeClr val="bg1"/>
              </a:gs>
              <a:gs pos="50000">
                <a:srgbClr val="FFFF00"/>
              </a:gs>
              <a:gs pos="100000">
                <a:schemeClr val="bg1"/>
              </a:gs>
            </a:gsLst>
            <a:lin ang="2700000" scaled="1"/>
          </a:gradFill>
          <a:ln w="9525">
            <a:solidFill>
              <a:srgbClr val="FF0000"/>
            </a:solidFill>
            <a:miter lim="800000"/>
            <a:headEnd/>
            <a:tailEnd/>
          </a:ln>
        </p:spPr>
        <p:txBody>
          <a:bodyPr lIns="0" tIns="0" rIns="0" bIns="0"/>
          <a:lstStyle/>
          <a:p>
            <a:pPr marL="342900" indent="-342900" eaLnBrk="1" hangingPunct="1">
              <a:spcBef>
                <a:spcPct val="20000"/>
              </a:spcBef>
              <a:buFont typeface="Arial" pitchFamily="34" charset="0"/>
              <a:buChar char="•"/>
              <a:defRPr/>
            </a:pPr>
            <a:r>
              <a:rPr lang="en-NZ" sz="2400" kern="0" dirty="0">
                <a:latin typeface="+mn-lt"/>
              </a:rPr>
              <a:t>Let’s assume that the agent picked S1 again.</a:t>
            </a:r>
            <a:endParaRPr lang="en-US" sz="2400" kern="0" dirty="0">
              <a:latin typeface="+mn-lt"/>
            </a:endParaRPr>
          </a:p>
          <a:p>
            <a:pPr marL="342900" indent="-342900" eaLnBrk="1" hangingPunct="1">
              <a:spcBef>
                <a:spcPct val="20000"/>
              </a:spcBef>
              <a:buFont typeface="Arial" pitchFamily="34" charset="0"/>
              <a:buChar char="•"/>
              <a:defRPr/>
            </a:pPr>
            <a:endParaRPr lang="en-NZ" sz="2400" kern="0" dirty="0">
              <a:latin typeface="+mn-lt"/>
            </a:endParaRPr>
          </a:p>
          <a:p>
            <a:pPr marL="342900" indent="-342900" eaLnBrk="1" hangingPunct="1">
              <a:spcBef>
                <a:spcPct val="20000"/>
              </a:spcBef>
              <a:buFont typeface="Arial" pitchFamily="34" charset="0"/>
              <a:buChar char="•"/>
              <a:defRPr/>
            </a:pPr>
            <a:endParaRPr lang="en-US" sz="2400" kern="0" dirty="0">
              <a:solidFill>
                <a:srgbClr val="3333CC"/>
              </a:solidFill>
              <a:latin typeface="+mn-lt"/>
            </a:endParaRPr>
          </a:p>
        </p:txBody>
      </p:sp>
      <p:graphicFrame>
        <p:nvGraphicFramePr>
          <p:cNvPr id="32775" name="Object 2"/>
          <p:cNvGraphicFramePr>
            <a:graphicFrameLocks noChangeAspect="1"/>
          </p:cNvGraphicFramePr>
          <p:nvPr/>
        </p:nvGraphicFramePr>
        <p:xfrm>
          <a:off x="965200" y="4403725"/>
          <a:ext cx="6494463" cy="506413"/>
        </p:xfrm>
        <a:graphic>
          <a:graphicData uri="http://schemas.openxmlformats.org/presentationml/2006/ole">
            <mc:AlternateContent xmlns:mc="http://schemas.openxmlformats.org/markup-compatibility/2006">
              <mc:Choice xmlns:v="urn:schemas-microsoft-com:vml" Requires="v">
                <p:oleObj spid="_x0000_s33066" name="Equation" r:id="rId3" imgW="2933700" imgH="228600" progId="Equation.3">
                  <p:embed/>
                </p:oleObj>
              </mc:Choice>
              <mc:Fallback>
                <p:oleObj name="Equation" r:id="rId3" imgW="293370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5200" y="4403725"/>
                        <a:ext cx="6494463"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6" name="Object 3"/>
          <p:cNvGraphicFramePr>
            <a:graphicFrameLocks noChangeAspect="1"/>
          </p:cNvGraphicFramePr>
          <p:nvPr/>
        </p:nvGraphicFramePr>
        <p:xfrm>
          <a:off x="919163" y="5143500"/>
          <a:ext cx="5851525" cy="506413"/>
        </p:xfrm>
        <a:graphic>
          <a:graphicData uri="http://schemas.openxmlformats.org/presentationml/2006/ole">
            <mc:AlternateContent xmlns:mc="http://schemas.openxmlformats.org/markup-compatibility/2006">
              <mc:Choice xmlns:v="urn:schemas-microsoft-com:vml" Requires="v">
                <p:oleObj spid="_x0000_s33067" name="Equation" r:id="rId5" imgW="2641600" imgH="228600" progId="Equation.3">
                  <p:embed/>
                </p:oleObj>
              </mc:Choice>
              <mc:Fallback>
                <p:oleObj name="Equation" r:id="rId5" imgW="264160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9163" y="5143500"/>
                        <a:ext cx="5851525"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 name="Rectangle 3"/>
          <p:cNvSpPr txBox="1">
            <a:spLocks noChangeArrowheads="1"/>
          </p:cNvSpPr>
          <p:nvPr/>
        </p:nvSpPr>
        <p:spPr bwMode="auto">
          <a:xfrm>
            <a:off x="5638800" y="2678113"/>
            <a:ext cx="3325813" cy="762000"/>
          </a:xfrm>
          <a:prstGeom prst="rect">
            <a:avLst/>
          </a:prstGeom>
          <a:gradFill rotWithShape="1">
            <a:gsLst>
              <a:gs pos="0">
                <a:schemeClr val="bg1"/>
              </a:gs>
              <a:gs pos="50000">
                <a:srgbClr val="FFFF00"/>
              </a:gs>
              <a:gs pos="100000">
                <a:schemeClr val="bg1"/>
              </a:gs>
            </a:gsLst>
            <a:lin ang="2700000" scaled="1"/>
          </a:gradFill>
          <a:ln w="9525">
            <a:solidFill>
              <a:srgbClr val="FF0000"/>
            </a:solidFill>
            <a:miter lim="800000"/>
            <a:headEnd/>
            <a:tailEnd/>
          </a:ln>
        </p:spPr>
        <p:txBody>
          <a:bodyPr lIns="0" tIns="0" rIns="0" bIns="0"/>
          <a:lstStyle/>
          <a:p>
            <a:pPr marL="342900" indent="-342900" eaLnBrk="1" hangingPunct="1">
              <a:spcBef>
                <a:spcPct val="20000"/>
              </a:spcBef>
              <a:buFont typeface="Arial" pitchFamily="34" charset="0"/>
              <a:buChar char="•"/>
              <a:defRPr/>
            </a:pPr>
            <a:r>
              <a:rPr lang="en-NZ" sz="2400" b="1" kern="0" dirty="0">
                <a:effectLst>
                  <a:outerShdw blurRad="38100" dist="38100" dir="2700000" algn="tl">
                    <a:srgbClr val="000000">
                      <a:alpha val="43137"/>
                    </a:srgbClr>
                  </a:outerShdw>
                </a:effectLst>
                <a:latin typeface="+mn-lt"/>
              </a:rPr>
              <a:t>Calculate new Q-value</a:t>
            </a:r>
          </a:p>
        </p:txBody>
      </p:sp>
      <mc:AlternateContent xmlns:mc="http://schemas.openxmlformats.org/markup-compatibility/2006" xmlns:a14="http://schemas.microsoft.com/office/drawing/2010/main">
        <mc:Choice Requires="a14">
          <p:sp>
            <p:nvSpPr>
              <p:cNvPr id="22" name="TextBox 21"/>
              <p:cNvSpPr txBox="1"/>
              <p:nvPr/>
            </p:nvSpPr>
            <p:spPr>
              <a:xfrm>
                <a:off x="6780127" y="3535065"/>
                <a:ext cx="108510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NZ" i="1" smtClean="0">
                          <a:latin typeface="Cambria Math"/>
                          <a:ea typeface="Cambria Math"/>
                        </a:rPr>
                        <m:t>𝛽</m:t>
                      </m:r>
                      <m:r>
                        <a:rPr lang="en-NZ" b="0" i="1" smtClean="0">
                          <a:latin typeface="Cambria Math"/>
                          <a:ea typeface="Cambria Math"/>
                        </a:rPr>
                        <m:t>=0.6</m:t>
                      </m:r>
                    </m:oMath>
                  </m:oMathPara>
                </a14:m>
                <a:endParaRPr lang="en-NZ" dirty="0"/>
              </a:p>
            </p:txBody>
          </p:sp>
        </mc:Choice>
        <mc:Fallback xmlns="">
          <p:sp>
            <p:nvSpPr>
              <p:cNvPr id="22" name="TextBox 21"/>
              <p:cNvSpPr txBox="1">
                <a:spLocks noRot="1" noChangeAspect="1" noMove="1" noResize="1" noEditPoints="1" noAdjustHandles="1" noChangeArrowheads="1" noChangeShapeType="1" noTextEdit="1"/>
              </p:cNvSpPr>
              <p:nvPr/>
            </p:nvSpPr>
            <p:spPr>
              <a:xfrm>
                <a:off x="6780127" y="3535065"/>
                <a:ext cx="1085105" cy="400110"/>
              </a:xfrm>
              <a:prstGeom prst="rect">
                <a:avLst/>
              </a:prstGeom>
              <a:blipFill rotWithShape="1">
                <a:blip r:embed="rId7"/>
                <a:stretch>
                  <a:fillRect b="-15152"/>
                </a:stretch>
              </a:blipFill>
            </p:spPr>
            <p:txBody>
              <a:bodyPr/>
              <a:lstStyle/>
              <a:p>
                <a:r>
                  <a:rPr lang="en-NZ">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8001472" y="3535065"/>
                <a:ext cx="106336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NZ" i="1" smtClean="0">
                          <a:latin typeface="Cambria Math"/>
                          <a:ea typeface="Cambria Math"/>
                        </a:rPr>
                        <m:t>𝛾</m:t>
                      </m:r>
                      <m:r>
                        <a:rPr lang="en-NZ" b="0" i="1" smtClean="0">
                          <a:latin typeface="Cambria Math"/>
                          <a:ea typeface="Cambria Math"/>
                        </a:rPr>
                        <m:t>=0.5</m:t>
                      </m:r>
                    </m:oMath>
                  </m:oMathPara>
                </a14:m>
                <a:endParaRPr lang="en-NZ" dirty="0"/>
              </a:p>
            </p:txBody>
          </p:sp>
        </mc:Choice>
        <mc:Fallback xmlns="">
          <p:sp>
            <p:nvSpPr>
              <p:cNvPr id="23" name="TextBox 22"/>
              <p:cNvSpPr txBox="1">
                <a:spLocks noRot="1" noChangeAspect="1" noMove="1" noResize="1" noEditPoints="1" noAdjustHandles="1" noChangeArrowheads="1" noChangeShapeType="1" noTextEdit="1"/>
              </p:cNvSpPr>
              <p:nvPr/>
            </p:nvSpPr>
            <p:spPr>
              <a:xfrm>
                <a:off x="8001472" y="3535065"/>
                <a:ext cx="1063368" cy="400110"/>
              </a:xfrm>
              <a:prstGeom prst="rect">
                <a:avLst/>
              </a:prstGeom>
              <a:blipFill rotWithShape="1">
                <a:blip r:embed="rId8"/>
                <a:stretch>
                  <a:fillRect b="-6061"/>
                </a:stretch>
              </a:blipFill>
            </p:spPr>
            <p:txBody>
              <a:bodyPr/>
              <a:lstStyle/>
              <a:p>
                <a:r>
                  <a:rPr lang="en-NZ">
                    <a:noFill/>
                  </a:rPr>
                  <a:t> </a:t>
                </a:r>
              </a:p>
            </p:txBody>
          </p:sp>
        </mc:Fallback>
      </mc:AlternateContent>
      <p:sp>
        <p:nvSpPr>
          <p:cNvPr id="24" name="TextBox 23"/>
          <p:cNvSpPr txBox="1"/>
          <p:nvPr/>
        </p:nvSpPr>
        <p:spPr>
          <a:xfrm>
            <a:off x="5348088" y="3549893"/>
            <a:ext cx="1322798" cy="400110"/>
          </a:xfrm>
          <a:prstGeom prst="rect">
            <a:avLst/>
          </a:prstGeom>
          <a:noFill/>
        </p:spPr>
        <p:txBody>
          <a:bodyPr wrap="none" rtlCol="0">
            <a:spAutoFit/>
          </a:bodyPr>
          <a:lstStyle/>
          <a:p>
            <a:r>
              <a:rPr lang="en-NZ" dirty="0"/>
              <a:t>Given that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01C20DF8-401C-41C4-87C2-682810F337EC}" type="slidenum">
              <a:rPr lang="nl-NL" altLang="en-US" sz="1000" smtClean="0">
                <a:solidFill>
                  <a:schemeClr val="bg2"/>
                </a:solidFill>
                <a:latin typeface="Verdana" pitchFamily="34" charset="0"/>
              </a:rPr>
              <a:pPr/>
              <a:t>38</a:t>
            </a:fld>
            <a:endParaRPr lang="nl-NL" altLang="en-US" sz="1000">
              <a:solidFill>
                <a:schemeClr val="bg2"/>
              </a:solidFill>
              <a:latin typeface="Verdana" pitchFamily="34" charset="0"/>
            </a:endParaRPr>
          </a:p>
        </p:txBody>
      </p:sp>
      <p:sp>
        <p:nvSpPr>
          <p:cNvPr id="324610" name="Rectangle 2"/>
          <p:cNvSpPr>
            <a:spLocks noGrp="1" noChangeArrowheads="1"/>
          </p:cNvSpPr>
          <p:nvPr>
            <p:ph type="title"/>
          </p:nvPr>
        </p:nvSpPr>
        <p:spPr/>
        <p:txBody>
          <a:bodyPr/>
          <a:lstStyle/>
          <a:p>
            <a:pPr eaLnBrk="1" hangingPunct="1">
              <a:defRPr/>
            </a:pPr>
            <a:r>
              <a:rPr lang="en-US" dirty="0"/>
              <a:t>Reinforcement Learning </a:t>
            </a:r>
            <a:r>
              <a:rPr lang="en-US" dirty="0">
                <a:solidFill>
                  <a:srgbClr val="FF0000"/>
                </a:solidFill>
              </a:rPr>
              <a:t>(RL)</a:t>
            </a:r>
          </a:p>
        </p:txBody>
      </p:sp>
      <p:sp>
        <p:nvSpPr>
          <p:cNvPr id="33796" name="Rectangle 3"/>
          <p:cNvSpPr>
            <a:spLocks noGrp="1" noChangeArrowheads="1"/>
          </p:cNvSpPr>
          <p:nvPr>
            <p:ph type="body" idx="1"/>
          </p:nvPr>
        </p:nvSpPr>
        <p:spPr>
          <a:xfrm>
            <a:off x="315913" y="1501775"/>
            <a:ext cx="4451350" cy="609600"/>
          </a:xfrm>
        </p:spPr>
        <p:txBody>
          <a:bodyPr/>
          <a:lstStyle/>
          <a:p>
            <a:pPr marL="742950" indent="-742950" eaLnBrk="1" hangingPunct="1">
              <a:buFont typeface="Arial" charset="0"/>
              <a:buChar char="•"/>
            </a:pPr>
            <a:r>
              <a:rPr lang="en-NZ" altLang="en-US" sz="2400">
                <a:solidFill>
                  <a:schemeClr val="tx1"/>
                </a:solidFill>
              </a:rPr>
              <a:t>Agent’s world at </a:t>
            </a:r>
            <a:r>
              <a:rPr lang="en-NZ" altLang="en-US" sz="2400" b="1">
                <a:solidFill>
                  <a:schemeClr val="tx1"/>
                </a:solidFill>
              </a:rPr>
              <a:t>t = 4</a:t>
            </a:r>
            <a:r>
              <a:rPr lang="en-NZ" altLang="en-US" sz="2400">
                <a:solidFill>
                  <a:schemeClr val="tx1"/>
                </a:solidFill>
              </a:rPr>
              <a:t>.</a:t>
            </a:r>
            <a:endParaRPr lang="en-US" altLang="en-US" sz="2400">
              <a:solidFill>
                <a:schemeClr val="tx1"/>
              </a:solidFill>
            </a:endParaRPr>
          </a:p>
        </p:txBody>
      </p:sp>
      <p:grpSp>
        <p:nvGrpSpPr>
          <p:cNvPr id="33797" name="Group 18"/>
          <p:cNvGrpSpPr>
            <a:grpSpLocks/>
          </p:cNvGrpSpPr>
          <p:nvPr/>
        </p:nvGrpSpPr>
        <p:grpSpPr bwMode="auto">
          <a:xfrm>
            <a:off x="414338" y="2003425"/>
            <a:ext cx="4157662" cy="2187575"/>
            <a:chOff x="1251857" y="2166257"/>
            <a:chExt cx="5257800" cy="3211286"/>
          </a:xfrm>
        </p:grpSpPr>
        <p:sp>
          <p:nvSpPr>
            <p:cNvPr id="33804" name="Rectangle 17"/>
            <p:cNvSpPr>
              <a:spLocks noChangeArrowheads="1"/>
            </p:cNvSpPr>
            <p:nvPr/>
          </p:nvSpPr>
          <p:spPr bwMode="auto">
            <a:xfrm>
              <a:off x="1251857" y="2166257"/>
              <a:ext cx="5257800" cy="3211286"/>
            </a:xfrm>
            <a:prstGeom prst="rect">
              <a:avLst/>
            </a:prstGeom>
            <a:solidFill>
              <a:schemeClr val="bg1"/>
            </a:solidFill>
            <a:ln w="9525" algn="ctr">
              <a:solidFill>
                <a:schemeClr val="tx1"/>
              </a:solidFill>
              <a:round/>
              <a:headEnd/>
              <a:tailEnd/>
            </a:ln>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endParaRPr lang="en-US" altLang="en-US"/>
            </a:p>
          </p:txBody>
        </p:sp>
        <p:sp>
          <p:nvSpPr>
            <p:cNvPr id="5" name="Oval 4"/>
            <p:cNvSpPr/>
            <p:nvPr/>
          </p:nvSpPr>
          <p:spPr bwMode="auto">
            <a:xfrm>
              <a:off x="1485844" y="3124850"/>
              <a:ext cx="963471" cy="1054452"/>
            </a:xfrm>
            <a:prstGeom prst="ellipse">
              <a:avLst/>
            </a:prstGeom>
            <a:gradFill flip="none" rotWithShape="1">
              <a:gsLst>
                <a:gs pos="0">
                  <a:srgbClr val="FFFF00"/>
                </a:gs>
                <a:gs pos="50000">
                  <a:srgbClr val="CCFF99">
                    <a:shade val="67500"/>
                    <a:satMod val="115000"/>
                  </a:srgbClr>
                </a:gs>
                <a:gs pos="100000">
                  <a:srgbClr val="FFFF00"/>
                </a:gs>
              </a:gsLst>
              <a:path path="circle">
                <a:fillToRect l="50000" t="50000" r="50000" b="50000"/>
              </a:path>
              <a:tileRect/>
            </a:gradFill>
            <a:ln w="9525" cap="flat" cmpd="sng" algn="ctr">
              <a:solidFill>
                <a:schemeClr val="tx1"/>
              </a:solidFill>
              <a:prstDash val="solid"/>
              <a:round/>
              <a:headEnd type="none" w="med" len="med"/>
              <a:tailEnd type="none" w="med" len="med"/>
            </a:ln>
            <a:effectLst/>
          </p:spPr>
          <p:txBody>
            <a:bodyPr/>
            <a:lstStyle/>
            <a:p>
              <a:pPr>
                <a:defRPr/>
              </a:pPr>
              <a:r>
                <a:rPr lang="en-NZ" sz="2400" b="1" dirty="0">
                  <a:latin typeface="+mj-lt"/>
                </a:rPr>
                <a:t>S</a:t>
              </a:r>
              <a:r>
                <a:rPr lang="en-NZ" sz="2400" b="1" baseline="-25000" dirty="0">
                  <a:latin typeface="+mj-lt"/>
                </a:rPr>
                <a:t>0</a:t>
              </a:r>
              <a:endParaRPr lang="en-US" sz="2400" b="1" baseline="-25000" dirty="0">
                <a:latin typeface="+mj-lt"/>
              </a:endParaRPr>
            </a:p>
          </p:txBody>
        </p:sp>
        <p:sp>
          <p:nvSpPr>
            <p:cNvPr id="6" name="Oval 5"/>
            <p:cNvSpPr/>
            <p:nvPr/>
          </p:nvSpPr>
          <p:spPr bwMode="auto">
            <a:xfrm>
              <a:off x="3483429" y="2394856"/>
              <a:ext cx="906591" cy="937688"/>
            </a:xfrm>
            <a:prstGeom prst="ellipse">
              <a:avLst/>
            </a:prstGeom>
            <a:gradFill flip="none" rotWithShape="1">
              <a:gsLst>
                <a:gs pos="0">
                  <a:srgbClr val="FFFF00"/>
                </a:gs>
                <a:gs pos="50000">
                  <a:srgbClr val="CCFF99">
                    <a:shade val="67500"/>
                    <a:satMod val="115000"/>
                  </a:srgbClr>
                </a:gs>
                <a:gs pos="100000">
                  <a:srgbClr val="FFFF00"/>
                </a:gs>
              </a:gsLst>
              <a:path path="circle">
                <a:fillToRect l="50000" t="50000" r="50000" b="50000"/>
              </a:path>
              <a:tileRect/>
            </a:gradFill>
            <a:ln w="9525" cap="flat" cmpd="sng" algn="ctr">
              <a:solidFill>
                <a:schemeClr val="tx1"/>
              </a:solidFill>
              <a:prstDash val="solid"/>
              <a:round/>
              <a:headEnd type="none" w="med" len="med"/>
              <a:tailEnd type="none" w="med" len="med"/>
            </a:ln>
            <a:effectLst/>
          </p:spPr>
          <p:txBody>
            <a:bodyPr/>
            <a:lstStyle/>
            <a:p>
              <a:pPr>
                <a:defRPr/>
              </a:pPr>
              <a:r>
                <a:rPr lang="en-NZ" sz="2400" b="1" dirty="0">
                  <a:latin typeface="+mj-lt"/>
                </a:rPr>
                <a:t>S</a:t>
              </a:r>
              <a:r>
                <a:rPr lang="en-NZ" sz="2400" b="1" baseline="-25000" dirty="0">
                  <a:latin typeface="+mj-lt"/>
                </a:rPr>
                <a:t>1</a:t>
              </a:r>
              <a:endParaRPr lang="en-US" sz="2400" b="1" baseline="-25000" dirty="0">
                <a:latin typeface="+mj-lt"/>
              </a:endParaRPr>
            </a:p>
          </p:txBody>
        </p:sp>
        <p:sp>
          <p:nvSpPr>
            <p:cNvPr id="7" name="Oval 6"/>
            <p:cNvSpPr/>
            <p:nvPr/>
          </p:nvSpPr>
          <p:spPr bwMode="auto">
            <a:xfrm>
              <a:off x="3426551" y="4195278"/>
              <a:ext cx="949707" cy="990547"/>
            </a:xfrm>
            <a:prstGeom prst="ellipse">
              <a:avLst/>
            </a:prstGeom>
            <a:gradFill flip="none" rotWithShape="1">
              <a:gsLst>
                <a:gs pos="0">
                  <a:srgbClr val="FFFF00"/>
                </a:gs>
                <a:gs pos="50000">
                  <a:srgbClr val="CCFF99">
                    <a:shade val="67500"/>
                    <a:satMod val="115000"/>
                  </a:srgbClr>
                </a:gs>
                <a:gs pos="100000">
                  <a:srgbClr val="FFFF00"/>
                </a:gs>
              </a:gsLst>
              <a:path path="circle">
                <a:fillToRect l="50000" t="50000" r="50000" b="50000"/>
              </a:path>
              <a:tileRect/>
            </a:gradFill>
            <a:ln w="9525" cap="flat" cmpd="sng" algn="ctr">
              <a:solidFill>
                <a:schemeClr val="tx1"/>
              </a:solidFill>
              <a:prstDash val="solid"/>
              <a:round/>
              <a:headEnd type="none" w="med" len="med"/>
              <a:tailEnd type="none" w="med" len="med"/>
            </a:ln>
            <a:effectLst/>
          </p:spPr>
          <p:txBody>
            <a:bodyPr/>
            <a:lstStyle/>
            <a:p>
              <a:pPr>
                <a:defRPr/>
              </a:pPr>
              <a:r>
                <a:rPr lang="en-NZ" sz="2400" b="1" dirty="0">
                  <a:latin typeface="+mj-lt"/>
                </a:rPr>
                <a:t>S</a:t>
              </a:r>
              <a:r>
                <a:rPr lang="en-NZ" sz="2400" b="1" baseline="-25000" dirty="0">
                  <a:latin typeface="+mj-lt"/>
                </a:rPr>
                <a:t>2</a:t>
              </a:r>
              <a:endParaRPr lang="en-US" sz="2400" b="1" baseline="-25000" dirty="0">
                <a:latin typeface="+mj-lt"/>
              </a:endParaRPr>
            </a:p>
          </p:txBody>
        </p:sp>
        <p:sp>
          <p:nvSpPr>
            <p:cNvPr id="33814" name="TextBox 7"/>
            <p:cNvSpPr txBox="1">
              <a:spLocks noChangeArrowheads="1"/>
            </p:cNvSpPr>
            <p:nvPr/>
          </p:nvSpPr>
          <p:spPr bwMode="auto">
            <a:xfrm>
              <a:off x="4582886" y="2394857"/>
              <a:ext cx="1502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a:t>Reward = 3</a:t>
              </a:r>
              <a:endParaRPr lang="en-US" altLang="en-US"/>
            </a:p>
          </p:txBody>
        </p:sp>
        <p:sp>
          <p:nvSpPr>
            <p:cNvPr id="33815" name="TextBox 8"/>
            <p:cNvSpPr txBox="1">
              <a:spLocks noChangeArrowheads="1"/>
            </p:cNvSpPr>
            <p:nvPr/>
          </p:nvSpPr>
          <p:spPr bwMode="auto">
            <a:xfrm>
              <a:off x="4572000" y="4169228"/>
              <a:ext cx="1502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a:t>Reward = 7</a:t>
              </a:r>
              <a:endParaRPr lang="en-US" altLang="en-US"/>
            </a:p>
          </p:txBody>
        </p:sp>
        <p:cxnSp>
          <p:nvCxnSpPr>
            <p:cNvPr id="33816" name="Straight Connector 10"/>
            <p:cNvCxnSpPr>
              <a:cxnSpLocks noChangeShapeType="1"/>
            </p:cNvCxnSpPr>
            <p:nvPr/>
          </p:nvCxnSpPr>
          <p:spPr bwMode="auto">
            <a:xfrm rot="5400000" flipH="1" flipV="1">
              <a:off x="2688038" y="2483881"/>
              <a:ext cx="415571" cy="1175211"/>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3817" name="Straight Connector 12"/>
            <p:cNvCxnSpPr>
              <a:cxnSpLocks noChangeShapeType="1"/>
            </p:cNvCxnSpPr>
            <p:nvPr/>
          </p:nvCxnSpPr>
          <p:spPr bwMode="auto">
            <a:xfrm rot="16200000" flipH="1">
              <a:off x="2534549" y="3798550"/>
              <a:ext cx="665671" cy="111833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4" name="TextBox 13"/>
            <p:cNvSpPr txBox="1"/>
            <p:nvPr/>
          </p:nvSpPr>
          <p:spPr>
            <a:xfrm>
              <a:off x="2199425" y="2399297"/>
              <a:ext cx="1302906" cy="587260"/>
            </a:xfrm>
            <a:prstGeom prst="rect">
              <a:avLst/>
            </a:prstGeom>
            <a:noFill/>
          </p:spPr>
          <p:txBody>
            <a:bodyPr wrap="none">
              <a:spAutoFit/>
            </a:bodyPr>
            <a:lstStyle/>
            <a:p>
              <a:pPr>
                <a:defRPr/>
              </a:pPr>
              <a:r>
                <a:rPr lang="en-NZ" b="1" dirty="0">
                  <a:solidFill>
                    <a:srgbClr val="FF0000"/>
                  </a:solidFill>
                  <a:effectLst>
                    <a:outerShdw blurRad="38100" dist="38100" dir="2700000" algn="tl">
                      <a:srgbClr val="000000">
                        <a:alpha val="43137"/>
                      </a:srgbClr>
                    </a:outerShdw>
                  </a:effectLst>
                </a:rPr>
                <a:t>Q</a:t>
              </a:r>
              <a:r>
                <a:rPr lang="en-NZ" dirty="0"/>
                <a:t>=4.62</a:t>
              </a:r>
              <a:endParaRPr lang="en-US" dirty="0"/>
            </a:p>
          </p:txBody>
        </p:sp>
        <p:sp>
          <p:nvSpPr>
            <p:cNvPr id="15" name="TextBox 14"/>
            <p:cNvSpPr txBox="1"/>
            <p:nvPr/>
          </p:nvSpPr>
          <p:spPr>
            <a:xfrm>
              <a:off x="2147229" y="4244970"/>
              <a:ext cx="1212566" cy="587260"/>
            </a:xfrm>
            <a:prstGeom prst="rect">
              <a:avLst/>
            </a:prstGeom>
            <a:noFill/>
          </p:spPr>
          <p:txBody>
            <a:bodyPr>
              <a:spAutoFit/>
            </a:bodyPr>
            <a:lstStyle/>
            <a:p>
              <a:pPr>
                <a:defRPr/>
              </a:pPr>
              <a:r>
                <a:rPr lang="en-NZ" b="1" dirty="0">
                  <a:solidFill>
                    <a:srgbClr val="FF0000"/>
                  </a:solidFill>
                  <a:effectLst>
                    <a:outerShdw blurRad="38100" dist="38100" dir="2700000" algn="tl">
                      <a:srgbClr val="000000">
                        <a:alpha val="43137"/>
                      </a:srgbClr>
                    </a:outerShdw>
                  </a:effectLst>
                </a:rPr>
                <a:t>Q</a:t>
              </a:r>
              <a:r>
                <a:rPr lang="en-NZ" dirty="0"/>
                <a:t>=8.4</a:t>
              </a:r>
              <a:endParaRPr lang="en-US" dirty="0"/>
            </a:p>
          </p:txBody>
        </p:sp>
        <p:sp>
          <p:nvSpPr>
            <p:cNvPr id="16" name="TextBox 15"/>
            <p:cNvSpPr txBox="1"/>
            <p:nvPr/>
          </p:nvSpPr>
          <p:spPr>
            <a:xfrm>
              <a:off x="4626565" y="2786142"/>
              <a:ext cx="1184461" cy="461418"/>
            </a:xfrm>
            <a:prstGeom prst="rect">
              <a:avLst/>
            </a:prstGeom>
            <a:noFill/>
          </p:spPr>
          <p:txBody>
            <a:bodyPr wrap="none">
              <a:spAutoFit/>
            </a:bodyPr>
            <a:lstStyle/>
            <a:p>
              <a:pPr>
                <a:defRPr/>
              </a:pPr>
              <a:r>
                <a:rPr lang="en-NZ" sz="2400" b="1" dirty="0">
                  <a:solidFill>
                    <a:srgbClr val="FF0000"/>
                  </a:solidFill>
                  <a:effectLst>
                    <a:outerShdw blurRad="38100" dist="38100" dir="2700000" algn="tl">
                      <a:srgbClr val="000000">
                        <a:alpha val="43137"/>
                      </a:srgbClr>
                    </a:outerShdw>
                  </a:effectLst>
                  <a:latin typeface="+mj-lt"/>
                </a:rPr>
                <a:t>Q</a:t>
              </a:r>
              <a:r>
                <a:rPr lang="en-NZ" sz="2400" b="1" baseline="-25000" dirty="0">
                  <a:solidFill>
                    <a:srgbClr val="FF0000"/>
                  </a:solidFill>
                  <a:latin typeface="+mj-lt"/>
                </a:rPr>
                <a:t>max</a:t>
              </a:r>
              <a:r>
                <a:rPr lang="en-NZ" sz="2400" dirty="0">
                  <a:latin typeface="+mj-lt"/>
                </a:rPr>
                <a:t>=5</a:t>
              </a:r>
              <a:endParaRPr lang="en-US" sz="2400" dirty="0">
                <a:latin typeface="+mj-lt"/>
              </a:endParaRPr>
            </a:p>
          </p:txBody>
        </p:sp>
        <p:sp>
          <p:nvSpPr>
            <p:cNvPr id="17" name="TextBox 16"/>
            <p:cNvSpPr txBox="1"/>
            <p:nvPr/>
          </p:nvSpPr>
          <p:spPr>
            <a:xfrm>
              <a:off x="4616528" y="4538600"/>
              <a:ext cx="1240672" cy="461418"/>
            </a:xfrm>
            <a:prstGeom prst="rect">
              <a:avLst/>
            </a:prstGeom>
            <a:noFill/>
          </p:spPr>
          <p:txBody>
            <a:bodyPr wrap="none">
              <a:spAutoFit/>
            </a:bodyPr>
            <a:lstStyle/>
            <a:p>
              <a:pPr>
                <a:defRPr/>
              </a:pPr>
              <a:r>
                <a:rPr lang="en-NZ" sz="2400" b="1" dirty="0">
                  <a:solidFill>
                    <a:srgbClr val="FF0000"/>
                  </a:solidFill>
                  <a:effectLst>
                    <a:outerShdw blurRad="38100" dist="38100" dir="2700000" algn="tl">
                      <a:srgbClr val="000000">
                        <a:alpha val="43137"/>
                      </a:srgbClr>
                    </a:outerShdw>
                  </a:effectLst>
                  <a:latin typeface="+mj-lt"/>
                </a:rPr>
                <a:t>Q</a:t>
              </a:r>
              <a:r>
                <a:rPr lang="en-NZ" sz="2400" b="1" baseline="-25000" dirty="0">
                  <a:solidFill>
                    <a:srgbClr val="FF0000"/>
                  </a:solidFill>
                  <a:latin typeface="+mj-lt"/>
                </a:rPr>
                <a:t>max</a:t>
              </a:r>
              <a:r>
                <a:rPr lang="en-NZ" sz="2400" dirty="0">
                  <a:latin typeface="+mj-lt"/>
                </a:rPr>
                <a:t>=6</a:t>
              </a:r>
              <a:endParaRPr lang="en-US" sz="2400" dirty="0">
                <a:latin typeface="+mj-lt"/>
              </a:endParaRPr>
            </a:p>
          </p:txBody>
        </p:sp>
      </p:grpSp>
      <p:sp>
        <p:nvSpPr>
          <p:cNvPr id="19" name="Rectangle 3"/>
          <p:cNvSpPr txBox="1">
            <a:spLocks noChangeArrowheads="1"/>
          </p:cNvSpPr>
          <p:nvPr/>
        </p:nvSpPr>
        <p:spPr bwMode="auto">
          <a:xfrm>
            <a:off x="5638800" y="1404938"/>
            <a:ext cx="3325813" cy="1131887"/>
          </a:xfrm>
          <a:prstGeom prst="rect">
            <a:avLst/>
          </a:prstGeom>
          <a:gradFill rotWithShape="1">
            <a:gsLst>
              <a:gs pos="0">
                <a:schemeClr val="bg1"/>
              </a:gs>
              <a:gs pos="50000">
                <a:srgbClr val="FFFF00"/>
              </a:gs>
              <a:gs pos="100000">
                <a:schemeClr val="bg1"/>
              </a:gs>
            </a:gsLst>
            <a:lin ang="2700000" scaled="1"/>
          </a:gradFill>
          <a:ln w="9525">
            <a:solidFill>
              <a:srgbClr val="FF0000"/>
            </a:solidFill>
            <a:miter lim="800000"/>
            <a:headEnd/>
            <a:tailEnd/>
          </a:ln>
        </p:spPr>
        <p:txBody>
          <a:bodyPr lIns="0" tIns="0" rIns="0" bIns="0"/>
          <a:lstStyle/>
          <a:p>
            <a:pPr marL="342900" indent="-342900" eaLnBrk="1" hangingPunct="1">
              <a:spcBef>
                <a:spcPct val="20000"/>
              </a:spcBef>
              <a:buFont typeface="Arial" pitchFamily="34" charset="0"/>
              <a:buChar char="•"/>
              <a:defRPr/>
            </a:pPr>
            <a:r>
              <a:rPr lang="en-NZ" sz="2400" kern="0" dirty="0">
                <a:latin typeface="+mn-lt"/>
              </a:rPr>
              <a:t>Let’s assume that the agent picked S1 again.</a:t>
            </a:r>
            <a:endParaRPr lang="en-US" sz="2400" kern="0" dirty="0">
              <a:latin typeface="+mn-lt"/>
            </a:endParaRPr>
          </a:p>
          <a:p>
            <a:pPr marL="342900" indent="-342900" eaLnBrk="1" hangingPunct="1">
              <a:spcBef>
                <a:spcPct val="20000"/>
              </a:spcBef>
              <a:buFont typeface="Arial" pitchFamily="34" charset="0"/>
              <a:buChar char="•"/>
              <a:defRPr/>
            </a:pPr>
            <a:endParaRPr lang="en-NZ" sz="2400" kern="0" dirty="0">
              <a:latin typeface="+mn-lt"/>
            </a:endParaRPr>
          </a:p>
          <a:p>
            <a:pPr marL="342900" indent="-342900" eaLnBrk="1" hangingPunct="1">
              <a:spcBef>
                <a:spcPct val="20000"/>
              </a:spcBef>
              <a:buFont typeface="Arial" pitchFamily="34" charset="0"/>
              <a:buChar char="•"/>
              <a:defRPr/>
            </a:pPr>
            <a:endParaRPr lang="en-US" sz="2400" kern="0" dirty="0">
              <a:solidFill>
                <a:srgbClr val="3333CC"/>
              </a:solidFill>
              <a:latin typeface="+mn-lt"/>
            </a:endParaRPr>
          </a:p>
        </p:txBody>
      </p:sp>
      <p:graphicFrame>
        <p:nvGraphicFramePr>
          <p:cNvPr id="33799" name="Object 2"/>
          <p:cNvGraphicFramePr>
            <a:graphicFrameLocks noChangeAspect="1"/>
          </p:cNvGraphicFramePr>
          <p:nvPr>
            <p:extLst>
              <p:ext uri="{D42A27DB-BD31-4B8C-83A1-F6EECF244321}">
                <p14:modId xmlns:p14="http://schemas.microsoft.com/office/powerpoint/2010/main" val="2724588999"/>
              </p:ext>
            </p:extLst>
          </p:nvPr>
        </p:nvGraphicFramePr>
        <p:xfrm>
          <a:off x="980303" y="5018448"/>
          <a:ext cx="6494463" cy="506413"/>
        </p:xfrm>
        <a:graphic>
          <a:graphicData uri="http://schemas.openxmlformats.org/presentationml/2006/ole">
            <mc:AlternateContent xmlns:mc="http://schemas.openxmlformats.org/markup-compatibility/2006">
              <mc:Choice xmlns:v="urn:schemas-microsoft-com:vml" Requires="v">
                <p:oleObj spid="_x0000_s34092" name="Equation" r:id="rId3" imgW="2933700" imgH="228600" progId="Equation.3">
                  <p:embed/>
                </p:oleObj>
              </mc:Choice>
              <mc:Fallback>
                <p:oleObj name="Equation" r:id="rId3" imgW="293370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303" y="5018448"/>
                        <a:ext cx="6494463"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0" name="Object 3"/>
          <p:cNvGraphicFramePr>
            <a:graphicFrameLocks noChangeAspect="1"/>
          </p:cNvGraphicFramePr>
          <p:nvPr>
            <p:extLst>
              <p:ext uri="{D42A27DB-BD31-4B8C-83A1-F6EECF244321}">
                <p14:modId xmlns:p14="http://schemas.microsoft.com/office/powerpoint/2010/main" val="2595799889"/>
              </p:ext>
            </p:extLst>
          </p:nvPr>
        </p:nvGraphicFramePr>
        <p:xfrm>
          <a:off x="934266" y="5758223"/>
          <a:ext cx="5851525" cy="506413"/>
        </p:xfrm>
        <a:graphic>
          <a:graphicData uri="http://schemas.openxmlformats.org/presentationml/2006/ole">
            <mc:AlternateContent xmlns:mc="http://schemas.openxmlformats.org/markup-compatibility/2006">
              <mc:Choice xmlns:v="urn:schemas-microsoft-com:vml" Requires="v">
                <p:oleObj spid="_x0000_s34093" name="Equation" r:id="rId5" imgW="2641600" imgH="228600" progId="Equation.3">
                  <p:embed/>
                </p:oleObj>
              </mc:Choice>
              <mc:Fallback>
                <p:oleObj name="Equation" r:id="rId5" imgW="264160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4266" y="5758223"/>
                        <a:ext cx="5851525"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 name="Rectangle 3"/>
          <p:cNvSpPr txBox="1">
            <a:spLocks noChangeArrowheads="1"/>
          </p:cNvSpPr>
          <p:nvPr/>
        </p:nvSpPr>
        <p:spPr bwMode="auto">
          <a:xfrm>
            <a:off x="5638800" y="2678113"/>
            <a:ext cx="3325813" cy="762000"/>
          </a:xfrm>
          <a:prstGeom prst="rect">
            <a:avLst/>
          </a:prstGeom>
          <a:gradFill rotWithShape="1">
            <a:gsLst>
              <a:gs pos="0">
                <a:schemeClr val="bg1"/>
              </a:gs>
              <a:gs pos="50000">
                <a:srgbClr val="FFFF00"/>
              </a:gs>
              <a:gs pos="100000">
                <a:schemeClr val="bg1"/>
              </a:gs>
            </a:gsLst>
            <a:lin ang="2700000" scaled="1"/>
          </a:gradFill>
          <a:ln w="9525">
            <a:solidFill>
              <a:srgbClr val="FF0000"/>
            </a:solidFill>
            <a:miter lim="800000"/>
            <a:headEnd/>
            <a:tailEnd/>
          </a:ln>
        </p:spPr>
        <p:txBody>
          <a:bodyPr lIns="0" tIns="0" rIns="0" bIns="0"/>
          <a:lstStyle/>
          <a:p>
            <a:pPr marL="342900" indent="-342900" eaLnBrk="1" hangingPunct="1">
              <a:spcBef>
                <a:spcPct val="20000"/>
              </a:spcBef>
              <a:buFont typeface="Arial" pitchFamily="34" charset="0"/>
              <a:buChar char="•"/>
              <a:defRPr/>
            </a:pPr>
            <a:r>
              <a:rPr lang="en-NZ" sz="2400" kern="0" dirty="0">
                <a:latin typeface="+mn-lt"/>
              </a:rPr>
              <a:t>Calculate new Q-value</a:t>
            </a:r>
          </a:p>
        </p:txBody>
      </p:sp>
      <p:sp>
        <p:nvSpPr>
          <p:cNvPr id="22" name="Rectangle 3"/>
          <p:cNvSpPr txBox="1">
            <a:spLocks noChangeArrowheads="1"/>
          </p:cNvSpPr>
          <p:nvPr/>
        </p:nvSpPr>
        <p:spPr bwMode="auto">
          <a:xfrm>
            <a:off x="5605463" y="3559175"/>
            <a:ext cx="3327400" cy="555625"/>
          </a:xfrm>
          <a:prstGeom prst="rect">
            <a:avLst/>
          </a:prstGeom>
          <a:gradFill rotWithShape="1">
            <a:gsLst>
              <a:gs pos="0">
                <a:schemeClr val="bg1"/>
              </a:gs>
              <a:gs pos="50000">
                <a:srgbClr val="FFFF00"/>
              </a:gs>
              <a:gs pos="100000">
                <a:schemeClr val="bg1"/>
              </a:gs>
            </a:gsLst>
            <a:lin ang="2700000" scaled="1"/>
          </a:gradFill>
          <a:ln w="9525">
            <a:solidFill>
              <a:srgbClr val="FF0000"/>
            </a:solidFill>
            <a:miter lim="800000"/>
            <a:headEnd/>
            <a:tailEnd/>
          </a:ln>
        </p:spPr>
        <p:txBody>
          <a:bodyPr lIns="0" tIns="0" rIns="0" bIns="0"/>
          <a:lstStyle/>
          <a:p>
            <a:pPr marL="342900" indent="-342900" eaLnBrk="1" hangingPunct="1">
              <a:spcBef>
                <a:spcPct val="20000"/>
              </a:spcBef>
              <a:buFont typeface="Arial" pitchFamily="34" charset="0"/>
              <a:buChar char="•"/>
              <a:defRPr/>
            </a:pPr>
            <a:r>
              <a:rPr lang="en-NZ" sz="2400" b="1" kern="0" dirty="0">
                <a:effectLst>
                  <a:outerShdw blurRad="38100" dist="38100" dir="2700000" algn="tl">
                    <a:srgbClr val="000000">
                      <a:alpha val="43137"/>
                    </a:srgbClr>
                  </a:outerShdw>
                </a:effectLst>
                <a:latin typeface="+mn-lt"/>
              </a:rPr>
              <a:t>Update Q-value</a:t>
            </a:r>
          </a:p>
        </p:txBody>
      </p:sp>
      <p:sp>
        <p:nvSpPr>
          <p:cNvPr id="33803" name="Freeform 22"/>
          <p:cNvSpPr>
            <a:spLocks noChangeArrowheads="1"/>
          </p:cNvSpPr>
          <p:nvPr/>
        </p:nvSpPr>
        <p:spPr bwMode="auto">
          <a:xfrm>
            <a:off x="1828800" y="2568575"/>
            <a:ext cx="3798888" cy="2044700"/>
          </a:xfrm>
          <a:custGeom>
            <a:avLst/>
            <a:gdLst>
              <a:gd name="T0" fmla="*/ 3796628 w 3799114"/>
              <a:gd name="T1" fmla="*/ 1273628 h 2044700"/>
              <a:gd name="T2" fmla="*/ 3557296 w 3799114"/>
              <a:gd name="T3" fmla="*/ 1208313 h 2044700"/>
              <a:gd name="T4" fmla="*/ 2621740 w 3799114"/>
              <a:gd name="T5" fmla="*/ 1360714 h 2044700"/>
              <a:gd name="T6" fmla="*/ 1446855 w 3799114"/>
              <a:gd name="T7" fmla="*/ 1817914 h 2044700"/>
              <a:gd name="T8" fmla="*/ 0 w 3799114"/>
              <a:gd name="T9" fmla="*/ 0 h 2044700"/>
              <a:gd name="T10" fmla="*/ 0 60000 65536"/>
              <a:gd name="T11" fmla="*/ 0 60000 65536"/>
              <a:gd name="T12" fmla="*/ 0 60000 65536"/>
              <a:gd name="T13" fmla="*/ 0 60000 65536"/>
              <a:gd name="T14" fmla="*/ 0 60000 65536"/>
              <a:gd name="T15" fmla="*/ 0 w 3799114"/>
              <a:gd name="T16" fmla="*/ 0 h 2044700"/>
              <a:gd name="T17" fmla="*/ 3799114 w 3799114"/>
              <a:gd name="T18" fmla="*/ 2044700 h 2044700"/>
            </a:gdLst>
            <a:ahLst/>
            <a:cxnLst>
              <a:cxn ang="T10">
                <a:pos x="T0" y="T1"/>
              </a:cxn>
              <a:cxn ang="T11">
                <a:pos x="T2" y="T3"/>
              </a:cxn>
              <a:cxn ang="T12">
                <a:pos x="T4" y="T5"/>
              </a:cxn>
              <a:cxn ang="T13">
                <a:pos x="T6" y="T7"/>
              </a:cxn>
              <a:cxn ang="T14">
                <a:pos x="T8" y="T9"/>
              </a:cxn>
            </a:cxnLst>
            <a:rect l="T15" t="T16" r="T17" b="T18"/>
            <a:pathLst>
              <a:path w="3799114" h="2044700">
                <a:moveTo>
                  <a:pt x="3799114" y="1273628"/>
                </a:moveTo>
                <a:cubicBezTo>
                  <a:pt x="3759200" y="1262742"/>
                  <a:pt x="3755572" y="1193799"/>
                  <a:pt x="3559629" y="1208313"/>
                </a:cubicBezTo>
                <a:cubicBezTo>
                  <a:pt x="3363686" y="1222827"/>
                  <a:pt x="2975428" y="1259114"/>
                  <a:pt x="2623457" y="1360714"/>
                </a:cubicBezTo>
                <a:cubicBezTo>
                  <a:pt x="2271486" y="1462314"/>
                  <a:pt x="1885044" y="2044700"/>
                  <a:pt x="1447801" y="1817914"/>
                </a:cubicBezTo>
                <a:cubicBezTo>
                  <a:pt x="1010558" y="1591128"/>
                  <a:pt x="490764" y="275771"/>
                  <a:pt x="0" y="0"/>
                </a:cubicBezTo>
              </a:path>
            </a:pathLst>
          </a:custGeom>
          <a:noFill/>
          <a:ln w="9525" algn="ctr">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NZ"/>
          </a:p>
        </p:txBody>
      </p:sp>
      <mc:AlternateContent xmlns:mc="http://schemas.openxmlformats.org/markup-compatibility/2006" xmlns:a14="http://schemas.microsoft.com/office/drawing/2010/main">
        <mc:Choice Requires="a14">
          <p:sp>
            <p:nvSpPr>
              <p:cNvPr id="24" name="TextBox 23"/>
              <p:cNvSpPr txBox="1"/>
              <p:nvPr/>
            </p:nvSpPr>
            <p:spPr>
              <a:xfrm>
                <a:off x="6679900" y="4183238"/>
                <a:ext cx="108510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NZ" i="1" smtClean="0">
                          <a:latin typeface="Cambria Math"/>
                          <a:ea typeface="Cambria Math"/>
                        </a:rPr>
                        <m:t>𝛽</m:t>
                      </m:r>
                      <m:r>
                        <a:rPr lang="en-NZ" b="0" i="1" smtClean="0">
                          <a:latin typeface="Cambria Math"/>
                          <a:ea typeface="Cambria Math"/>
                        </a:rPr>
                        <m:t>=0.6</m:t>
                      </m:r>
                    </m:oMath>
                  </m:oMathPara>
                </a14:m>
                <a:endParaRPr lang="en-NZ" dirty="0"/>
              </a:p>
            </p:txBody>
          </p:sp>
        </mc:Choice>
        <mc:Fallback xmlns="">
          <p:sp>
            <p:nvSpPr>
              <p:cNvPr id="24" name="TextBox 23"/>
              <p:cNvSpPr txBox="1">
                <a:spLocks noRot="1" noChangeAspect="1" noMove="1" noResize="1" noEditPoints="1" noAdjustHandles="1" noChangeArrowheads="1" noChangeShapeType="1" noTextEdit="1"/>
              </p:cNvSpPr>
              <p:nvPr/>
            </p:nvSpPr>
            <p:spPr>
              <a:xfrm>
                <a:off x="6679900" y="4183238"/>
                <a:ext cx="1085105" cy="400110"/>
              </a:xfrm>
              <a:prstGeom prst="rect">
                <a:avLst/>
              </a:prstGeom>
              <a:blipFill rotWithShape="1">
                <a:blip r:embed="rId7"/>
                <a:stretch>
                  <a:fillRect b="-15152"/>
                </a:stretch>
              </a:blipFill>
            </p:spPr>
            <p:txBody>
              <a:bodyPr/>
              <a:lstStyle/>
              <a:p>
                <a:r>
                  <a:rPr lang="en-NZ">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7901245" y="4183238"/>
                <a:ext cx="106336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NZ" i="1" smtClean="0">
                          <a:latin typeface="Cambria Math"/>
                          <a:ea typeface="Cambria Math"/>
                        </a:rPr>
                        <m:t>𝛾</m:t>
                      </m:r>
                      <m:r>
                        <a:rPr lang="en-NZ" b="0" i="1" smtClean="0">
                          <a:latin typeface="Cambria Math"/>
                          <a:ea typeface="Cambria Math"/>
                        </a:rPr>
                        <m:t>=0.5</m:t>
                      </m:r>
                    </m:oMath>
                  </m:oMathPara>
                </a14:m>
                <a:endParaRPr lang="en-NZ" dirty="0"/>
              </a:p>
            </p:txBody>
          </p:sp>
        </mc:Choice>
        <mc:Fallback xmlns="">
          <p:sp>
            <p:nvSpPr>
              <p:cNvPr id="25" name="TextBox 24"/>
              <p:cNvSpPr txBox="1">
                <a:spLocks noRot="1" noChangeAspect="1" noMove="1" noResize="1" noEditPoints="1" noAdjustHandles="1" noChangeArrowheads="1" noChangeShapeType="1" noTextEdit="1"/>
              </p:cNvSpPr>
              <p:nvPr/>
            </p:nvSpPr>
            <p:spPr>
              <a:xfrm>
                <a:off x="7901245" y="4183238"/>
                <a:ext cx="1063368" cy="400110"/>
              </a:xfrm>
              <a:prstGeom prst="rect">
                <a:avLst/>
              </a:prstGeom>
              <a:blipFill rotWithShape="1">
                <a:blip r:embed="rId8"/>
                <a:stretch>
                  <a:fillRect b="-6061"/>
                </a:stretch>
              </a:blipFill>
            </p:spPr>
            <p:txBody>
              <a:bodyPr/>
              <a:lstStyle/>
              <a:p>
                <a:r>
                  <a:rPr lang="en-NZ">
                    <a:noFill/>
                  </a:rPr>
                  <a:t> </a:t>
                </a:r>
              </a:p>
            </p:txBody>
          </p:sp>
        </mc:Fallback>
      </mc:AlternateContent>
      <p:sp>
        <p:nvSpPr>
          <p:cNvPr id="26" name="TextBox 25"/>
          <p:cNvSpPr txBox="1"/>
          <p:nvPr/>
        </p:nvSpPr>
        <p:spPr>
          <a:xfrm>
            <a:off x="5247861" y="4198066"/>
            <a:ext cx="1322798" cy="400110"/>
          </a:xfrm>
          <a:prstGeom prst="rect">
            <a:avLst/>
          </a:prstGeom>
          <a:noFill/>
        </p:spPr>
        <p:txBody>
          <a:bodyPr wrap="none" rtlCol="0">
            <a:spAutoFit/>
          </a:bodyPr>
          <a:lstStyle/>
          <a:p>
            <a:r>
              <a:rPr lang="en-NZ" dirty="0"/>
              <a:t>Given that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FA153BD4-7ACF-419E-B658-5A6E1E8E7020}" type="slidenum">
              <a:rPr lang="nl-NL" altLang="en-US" sz="1000" smtClean="0">
                <a:solidFill>
                  <a:schemeClr val="bg2"/>
                </a:solidFill>
                <a:latin typeface="Verdana" pitchFamily="34" charset="0"/>
              </a:rPr>
              <a:pPr/>
              <a:t>39</a:t>
            </a:fld>
            <a:endParaRPr lang="nl-NL" altLang="en-US" sz="1000">
              <a:solidFill>
                <a:schemeClr val="bg2"/>
              </a:solidFill>
              <a:latin typeface="Verdana" pitchFamily="34" charset="0"/>
            </a:endParaRPr>
          </a:p>
        </p:txBody>
      </p:sp>
      <p:sp>
        <p:nvSpPr>
          <p:cNvPr id="324610" name="Rectangle 2"/>
          <p:cNvSpPr>
            <a:spLocks noGrp="1" noChangeArrowheads="1"/>
          </p:cNvSpPr>
          <p:nvPr>
            <p:ph type="title"/>
          </p:nvPr>
        </p:nvSpPr>
        <p:spPr/>
        <p:txBody>
          <a:bodyPr/>
          <a:lstStyle/>
          <a:p>
            <a:pPr eaLnBrk="1" hangingPunct="1">
              <a:defRPr/>
            </a:pPr>
            <a:r>
              <a:rPr lang="en-US" dirty="0"/>
              <a:t>Reinforcement Learning </a:t>
            </a:r>
            <a:r>
              <a:rPr lang="en-US" dirty="0">
                <a:solidFill>
                  <a:srgbClr val="FF0000"/>
                </a:solidFill>
              </a:rPr>
              <a:t>(RL)</a:t>
            </a:r>
          </a:p>
        </p:txBody>
      </p:sp>
      <p:sp>
        <p:nvSpPr>
          <p:cNvPr id="34820" name="Rectangle 3"/>
          <p:cNvSpPr>
            <a:spLocks noGrp="1" noChangeArrowheads="1"/>
          </p:cNvSpPr>
          <p:nvPr>
            <p:ph type="body" idx="1"/>
          </p:nvPr>
        </p:nvSpPr>
        <p:spPr>
          <a:xfrm>
            <a:off x="315913" y="1501775"/>
            <a:ext cx="4451350" cy="609600"/>
          </a:xfrm>
        </p:spPr>
        <p:txBody>
          <a:bodyPr/>
          <a:lstStyle/>
          <a:p>
            <a:pPr marL="742950" indent="-742950" eaLnBrk="1" hangingPunct="1">
              <a:buFont typeface="Arial" charset="0"/>
              <a:buChar char="•"/>
            </a:pPr>
            <a:r>
              <a:rPr lang="en-NZ" altLang="en-US" sz="2400">
                <a:solidFill>
                  <a:schemeClr val="tx1"/>
                </a:solidFill>
              </a:rPr>
              <a:t>Agent’s world at </a:t>
            </a:r>
            <a:r>
              <a:rPr lang="en-NZ" altLang="en-US" sz="2400" b="1">
                <a:solidFill>
                  <a:schemeClr val="tx1"/>
                </a:solidFill>
              </a:rPr>
              <a:t>t = 4</a:t>
            </a:r>
            <a:r>
              <a:rPr lang="en-NZ" altLang="en-US" sz="2400">
                <a:solidFill>
                  <a:schemeClr val="tx1"/>
                </a:solidFill>
              </a:rPr>
              <a:t>.</a:t>
            </a:r>
            <a:endParaRPr lang="en-US" altLang="en-US" sz="2400">
              <a:solidFill>
                <a:schemeClr val="tx1"/>
              </a:solidFill>
            </a:endParaRPr>
          </a:p>
        </p:txBody>
      </p:sp>
      <p:grpSp>
        <p:nvGrpSpPr>
          <p:cNvPr id="34821" name="Group 18"/>
          <p:cNvGrpSpPr>
            <a:grpSpLocks/>
          </p:cNvGrpSpPr>
          <p:nvPr/>
        </p:nvGrpSpPr>
        <p:grpSpPr bwMode="auto">
          <a:xfrm>
            <a:off x="414338" y="2003425"/>
            <a:ext cx="4157662" cy="2187575"/>
            <a:chOff x="1251857" y="2166257"/>
            <a:chExt cx="5257800" cy="3211286"/>
          </a:xfrm>
        </p:grpSpPr>
        <p:sp>
          <p:nvSpPr>
            <p:cNvPr id="34827" name="Rectangle 17"/>
            <p:cNvSpPr>
              <a:spLocks noChangeArrowheads="1"/>
            </p:cNvSpPr>
            <p:nvPr/>
          </p:nvSpPr>
          <p:spPr bwMode="auto">
            <a:xfrm>
              <a:off x="1251857" y="2166257"/>
              <a:ext cx="5257800" cy="3211286"/>
            </a:xfrm>
            <a:prstGeom prst="rect">
              <a:avLst/>
            </a:prstGeom>
            <a:solidFill>
              <a:schemeClr val="bg1"/>
            </a:solidFill>
            <a:ln w="9525" algn="ctr">
              <a:solidFill>
                <a:schemeClr val="tx1"/>
              </a:solidFill>
              <a:round/>
              <a:headEnd/>
              <a:tailEnd/>
            </a:ln>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endParaRPr lang="en-US" altLang="en-US"/>
            </a:p>
          </p:txBody>
        </p:sp>
        <p:sp>
          <p:nvSpPr>
            <p:cNvPr id="5" name="Oval 4"/>
            <p:cNvSpPr/>
            <p:nvPr/>
          </p:nvSpPr>
          <p:spPr bwMode="auto">
            <a:xfrm>
              <a:off x="1485844" y="3124850"/>
              <a:ext cx="963471" cy="1054452"/>
            </a:xfrm>
            <a:prstGeom prst="ellipse">
              <a:avLst/>
            </a:prstGeom>
            <a:gradFill flip="none" rotWithShape="1">
              <a:gsLst>
                <a:gs pos="0">
                  <a:srgbClr val="FFFF00"/>
                </a:gs>
                <a:gs pos="50000">
                  <a:srgbClr val="CCFF99">
                    <a:shade val="67500"/>
                    <a:satMod val="115000"/>
                  </a:srgbClr>
                </a:gs>
                <a:gs pos="100000">
                  <a:srgbClr val="FFFF00"/>
                </a:gs>
              </a:gsLst>
              <a:path path="circle">
                <a:fillToRect l="50000" t="50000" r="50000" b="50000"/>
              </a:path>
              <a:tileRect/>
            </a:gradFill>
            <a:ln w="9525" cap="flat" cmpd="sng" algn="ctr">
              <a:solidFill>
                <a:schemeClr val="tx1"/>
              </a:solidFill>
              <a:prstDash val="solid"/>
              <a:round/>
              <a:headEnd type="none" w="med" len="med"/>
              <a:tailEnd type="none" w="med" len="med"/>
            </a:ln>
            <a:effectLst/>
          </p:spPr>
          <p:txBody>
            <a:bodyPr/>
            <a:lstStyle/>
            <a:p>
              <a:pPr>
                <a:defRPr/>
              </a:pPr>
              <a:r>
                <a:rPr lang="en-NZ" sz="2400" b="1" dirty="0">
                  <a:latin typeface="+mj-lt"/>
                </a:rPr>
                <a:t>S</a:t>
              </a:r>
              <a:r>
                <a:rPr lang="en-NZ" sz="2400" b="1" baseline="-25000" dirty="0">
                  <a:latin typeface="+mj-lt"/>
                </a:rPr>
                <a:t>0</a:t>
              </a:r>
              <a:endParaRPr lang="en-US" sz="2400" b="1" baseline="-25000" dirty="0">
                <a:latin typeface="+mj-lt"/>
              </a:endParaRPr>
            </a:p>
          </p:txBody>
        </p:sp>
        <p:sp>
          <p:nvSpPr>
            <p:cNvPr id="6" name="Oval 5"/>
            <p:cNvSpPr/>
            <p:nvPr/>
          </p:nvSpPr>
          <p:spPr bwMode="auto">
            <a:xfrm>
              <a:off x="3483429" y="2394856"/>
              <a:ext cx="906591" cy="937688"/>
            </a:xfrm>
            <a:prstGeom prst="ellipse">
              <a:avLst/>
            </a:prstGeom>
            <a:gradFill flip="none" rotWithShape="1">
              <a:gsLst>
                <a:gs pos="0">
                  <a:srgbClr val="FFFF00"/>
                </a:gs>
                <a:gs pos="50000">
                  <a:srgbClr val="CCFF99">
                    <a:shade val="67500"/>
                    <a:satMod val="115000"/>
                  </a:srgbClr>
                </a:gs>
                <a:gs pos="100000">
                  <a:srgbClr val="FFFF00"/>
                </a:gs>
              </a:gsLst>
              <a:path path="circle">
                <a:fillToRect l="50000" t="50000" r="50000" b="50000"/>
              </a:path>
              <a:tileRect/>
            </a:gradFill>
            <a:ln w="9525" cap="flat" cmpd="sng" algn="ctr">
              <a:solidFill>
                <a:schemeClr val="tx1"/>
              </a:solidFill>
              <a:prstDash val="solid"/>
              <a:round/>
              <a:headEnd type="none" w="med" len="med"/>
              <a:tailEnd type="none" w="med" len="med"/>
            </a:ln>
            <a:effectLst/>
          </p:spPr>
          <p:txBody>
            <a:bodyPr/>
            <a:lstStyle/>
            <a:p>
              <a:pPr>
                <a:defRPr/>
              </a:pPr>
              <a:r>
                <a:rPr lang="en-NZ" sz="2400" b="1" dirty="0">
                  <a:latin typeface="+mj-lt"/>
                </a:rPr>
                <a:t>S</a:t>
              </a:r>
              <a:r>
                <a:rPr lang="en-NZ" sz="2400" b="1" baseline="-25000" dirty="0">
                  <a:latin typeface="+mj-lt"/>
                </a:rPr>
                <a:t>1</a:t>
              </a:r>
              <a:endParaRPr lang="en-US" sz="2400" b="1" baseline="-25000" dirty="0">
                <a:latin typeface="+mj-lt"/>
              </a:endParaRPr>
            </a:p>
          </p:txBody>
        </p:sp>
        <p:sp>
          <p:nvSpPr>
            <p:cNvPr id="7" name="Oval 6"/>
            <p:cNvSpPr/>
            <p:nvPr/>
          </p:nvSpPr>
          <p:spPr bwMode="auto">
            <a:xfrm>
              <a:off x="3426551" y="4195278"/>
              <a:ext cx="949707" cy="990547"/>
            </a:xfrm>
            <a:prstGeom prst="ellipse">
              <a:avLst/>
            </a:prstGeom>
            <a:gradFill flip="none" rotWithShape="1">
              <a:gsLst>
                <a:gs pos="0">
                  <a:srgbClr val="FFFF00"/>
                </a:gs>
                <a:gs pos="50000">
                  <a:srgbClr val="CCFF99">
                    <a:shade val="67500"/>
                    <a:satMod val="115000"/>
                  </a:srgbClr>
                </a:gs>
                <a:gs pos="100000">
                  <a:srgbClr val="FFFF00"/>
                </a:gs>
              </a:gsLst>
              <a:path path="circle">
                <a:fillToRect l="50000" t="50000" r="50000" b="50000"/>
              </a:path>
              <a:tileRect/>
            </a:gradFill>
            <a:ln w="9525" cap="flat" cmpd="sng" algn="ctr">
              <a:solidFill>
                <a:schemeClr val="tx1"/>
              </a:solidFill>
              <a:prstDash val="solid"/>
              <a:round/>
              <a:headEnd type="none" w="med" len="med"/>
              <a:tailEnd type="none" w="med" len="med"/>
            </a:ln>
            <a:effectLst/>
          </p:spPr>
          <p:txBody>
            <a:bodyPr/>
            <a:lstStyle/>
            <a:p>
              <a:pPr>
                <a:defRPr/>
              </a:pPr>
              <a:r>
                <a:rPr lang="en-NZ" sz="2400" b="1" dirty="0">
                  <a:latin typeface="+mj-lt"/>
                </a:rPr>
                <a:t>S</a:t>
              </a:r>
              <a:r>
                <a:rPr lang="en-NZ" sz="2400" b="1" baseline="-25000" dirty="0">
                  <a:latin typeface="+mj-lt"/>
                </a:rPr>
                <a:t>2</a:t>
              </a:r>
              <a:endParaRPr lang="en-US" sz="2400" b="1" baseline="-25000" dirty="0">
                <a:latin typeface="+mj-lt"/>
              </a:endParaRPr>
            </a:p>
          </p:txBody>
        </p:sp>
        <p:sp>
          <p:nvSpPr>
            <p:cNvPr id="34837" name="TextBox 7"/>
            <p:cNvSpPr txBox="1">
              <a:spLocks noChangeArrowheads="1"/>
            </p:cNvSpPr>
            <p:nvPr/>
          </p:nvSpPr>
          <p:spPr bwMode="auto">
            <a:xfrm>
              <a:off x="4582886" y="2394857"/>
              <a:ext cx="1502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a:t>Reward = 3</a:t>
              </a:r>
              <a:endParaRPr lang="en-US" altLang="en-US"/>
            </a:p>
          </p:txBody>
        </p:sp>
        <p:sp>
          <p:nvSpPr>
            <p:cNvPr id="34838" name="TextBox 8"/>
            <p:cNvSpPr txBox="1">
              <a:spLocks noChangeArrowheads="1"/>
            </p:cNvSpPr>
            <p:nvPr/>
          </p:nvSpPr>
          <p:spPr bwMode="auto">
            <a:xfrm>
              <a:off x="4572000" y="4169228"/>
              <a:ext cx="1502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a:t>Reward = 7</a:t>
              </a:r>
              <a:endParaRPr lang="en-US" altLang="en-US"/>
            </a:p>
          </p:txBody>
        </p:sp>
        <p:cxnSp>
          <p:nvCxnSpPr>
            <p:cNvPr id="34839" name="Straight Connector 10"/>
            <p:cNvCxnSpPr>
              <a:cxnSpLocks noChangeShapeType="1"/>
            </p:cNvCxnSpPr>
            <p:nvPr/>
          </p:nvCxnSpPr>
          <p:spPr bwMode="auto">
            <a:xfrm rot="5400000" flipH="1" flipV="1">
              <a:off x="2688038" y="2483881"/>
              <a:ext cx="415571" cy="1175211"/>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4840" name="Straight Connector 12"/>
            <p:cNvCxnSpPr>
              <a:cxnSpLocks noChangeShapeType="1"/>
            </p:cNvCxnSpPr>
            <p:nvPr/>
          </p:nvCxnSpPr>
          <p:spPr bwMode="auto">
            <a:xfrm rot="16200000" flipH="1">
              <a:off x="2534549" y="3798550"/>
              <a:ext cx="665671" cy="111833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4" name="TextBox 13"/>
            <p:cNvSpPr txBox="1"/>
            <p:nvPr/>
          </p:nvSpPr>
          <p:spPr>
            <a:xfrm>
              <a:off x="2199425" y="2399297"/>
              <a:ext cx="1302906" cy="587260"/>
            </a:xfrm>
            <a:prstGeom prst="rect">
              <a:avLst/>
            </a:prstGeom>
            <a:noFill/>
          </p:spPr>
          <p:txBody>
            <a:bodyPr wrap="none">
              <a:spAutoFit/>
            </a:bodyPr>
            <a:lstStyle/>
            <a:p>
              <a:pPr>
                <a:defRPr/>
              </a:pPr>
              <a:r>
                <a:rPr lang="en-NZ" b="1" dirty="0">
                  <a:solidFill>
                    <a:srgbClr val="FF0000"/>
                  </a:solidFill>
                  <a:effectLst>
                    <a:outerShdw blurRad="38100" dist="38100" dir="2700000" algn="tl">
                      <a:srgbClr val="000000">
                        <a:alpha val="43137"/>
                      </a:srgbClr>
                    </a:outerShdw>
                  </a:effectLst>
                </a:rPr>
                <a:t>Q</a:t>
              </a:r>
              <a:r>
                <a:rPr lang="en-NZ" dirty="0"/>
                <a:t>=4.62</a:t>
              </a:r>
              <a:endParaRPr lang="en-US" dirty="0"/>
            </a:p>
          </p:txBody>
        </p:sp>
        <p:sp>
          <p:nvSpPr>
            <p:cNvPr id="15" name="TextBox 14"/>
            <p:cNvSpPr txBox="1"/>
            <p:nvPr/>
          </p:nvSpPr>
          <p:spPr>
            <a:xfrm>
              <a:off x="2147229" y="4244970"/>
              <a:ext cx="1212566" cy="587260"/>
            </a:xfrm>
            <a:prstGeom prst="rect">
              <a:avLst/>
            </a:prstGeom>
            <a:noFill/>
          </p:spPr>
          <p:txBody>
            <a:bodyPr>
              <a:spAutoFit/>
            </a:bodyPr>
            <a:lstStyle/>
            <a:p>
              <a:pPr>
                <a:defRPr/>
              </a:pPr>
              <a:r>
                <a:rPr lang="en-NZ" b="1">
                  <a:solidFill>
                    <a:srgbClr val="FF0000"/>
                  </a:solidFill>
                  <a:effectLst>
                    <a:outerShdw blurRad="38100" dist="38100" dir="2700000" algn="tl">
                      <a:srgbClr val="000000">
                        <a:alpha val="43137"/>
                      </a:srgbClr>
                    </a:outerShdw>
                  </a:effectLst>
                </a:rPr>
                <a:t>Q</a:t>
              </a:r>
              <a:r>
                <a:rPr lang="en-NZ"/>
                <a:t>=8.4</a:t>
              </a:r>
              <a:endParaRPr lang="en-US" dirty="0"/>
            </a:p>
          </p:txBody>
        </p:sp>
        <p:sp>
          <p:nvSpPr>
            <p:cNvPr id="16" name="TextBox 15"/>
            <p:cNvSpPr txBox="1"/>
            <p:nvPr/>
          </p:nvSpPr>
          <p:spPr>
            <a:xfrm>
              <a:off x="4626565" y="2786142"/>
              <a:ext cx="1184461" cy="461418"/>
            </a:xfrm>
            <a:prstGeom prst="rect">
              <a:avLst/>
            </a:prstGeom>
            <a:noFill/>
          </p:spPr>
          <p:txBody>
            <a:bodyPr wrap="none">
              <a:spAutoFit/>
            </a:bodyPr>
            <a:lstStyle/>
            <a:p>
              <a:pPr>
                <a:defRPr/>
              </a:pPr>
              <a:r>
                <a:rPr lang="en-NZ" sz="2400" b="1" dirty="0">
                  <a:solidFill>
                    <a:srgbClr val="FF0000"/>
                  </a:solidFill>
                  <a:effectLst>
                    <a:outerShdw blurRad="38100" dist="38100" dir="2700000" algn="tl">
                      <a:srgbClr val="000000">
                        <a:alpha val="43137"/>
                      </a:srgbClr>
                    </a:outerShdw>
                  </a:effectLst>
                  <a:latin typeface="+mj-lt"/>
                </a:rPr>
                <a:t>Q</a:t>
              </a:r>
              <a:r>
                <a:rPr lang="en-NZ" sz="2400" b="1" baseline="-25000" dirty="0">
                  <a:solidFill>
                    <a:srgbClr val="FF0000"/>
                  </a:solidFill>
                  <a:latin typeface="+mj-lt"/>
                </a:rPr>
                <a:t>max</a:t>
              </a:r>
              <a:r>
                <a:rPr lang="en-NZ" sz="2400" dirty="0">
                  <a:latin typeface="+mj-lt"/>
                </a:rPr>
                <a:t>=5</a:t>
              </a:r>
              <a:endParaRPr lang="en-US" sz="2400" dirty="0">
                <a:latin typeface="+mj-lt"/>
              </a:endParaRPr>
            </a:p>
          </p:txBody>
        </p:sp>
        <p:sp>
          <p:nvSpPr>
            <p:cNvPr id="17" name="TextBox 16"/>
            <p:cNvSpPr txBox="1"/>
            <p:nvPr/>
          </p:nvSpPr>
          <p:spPr>
            <a:xfrm>
              <a:off x="4616528" y="4538600"/>
              <a:ext cx="1240672" cy="461418"/>
            </a:xfrm>
            <a:prstGeom prst="rect">
              <a:avLst/>
            </a:prstGeom>
            <a:noFill/>
          </p:spPr>
          <p:txBody>
            <a:bodyPr wrap="none">
              <a:spAutoFit/>
            </a:bodyPr>
            <a:lstStyle/>
            <a:p>
              <a:pPr>
                <a:defRPr/>
              </a:pPr>
              <a:r>
                <a:rPr lang="en-NZ" sz="2400" b="1" dirty="0">
                  <a:solidFill>
                    <a:srgbClr val="FF0000"/>
                  </a:solidFill>
                  <a:effectLst>
                    <a:outerShdw blurRad="38100" dist="38100" dir="2700000" algn="tl">
                      <a:srgbClr val="000000">
                        <a:alpha val="43137"/>
                      </a:srgbClr>
                    </a:outerShdw>
                  </a:effectLst>
                  <a:latin typeface="+mj-lt"/>
                </a:rPr>
                <a:t>Q</a:t>
              </a:r>
              <a:r>
                <a:rPr lang="en-NZ" sz="2400" b="1" baseline="-25000" dirty="0">
                  <a:solidFill>
                    <a:srgbClr val="FF0000"/>
                  </a:solidFill>
                  <a:latin typeface="+mj-lt"/>
                </a:rPr>
                <a:t>max</a:t>
              </a:r>
              <a:r>
                <a:rPr lang="en-NZ" sz="2400" dirty="0">
                  <a:latin typeface="+mj-lt"/>
                </a:rPr>
                <a:t>=6</a:t>
              </a:r>
              <a:endParaRPr lang="en-US" sz="2400" dirty="0">
                <a:latin typeface="+mj-lt"/>
              </a:endParaRPr>
            </a:p>
          </p:txBody>
        </p:sp>
      </p:grpSp>
      <p:sp>
        <p:nvSpPr>
          <p:cNvPr id="19" name="Rectangle 3"/>
          <p:cNvSpPr txBox="1">
            <a:spLocks noChangeArrowheads="1"/>
          </p:cNvSpPr>
          <p:nvPr/>
        </p:nvSpPr>
        <p:spPr bwMode="auto">
          <a:xfrm>
            <a:off x="5638800" y="1404938"/>
            <a:ext cx="3325813" cy="1131887"/>
          </a:xfrm>
          <a:prstGeom prst="rect">
            <a:avLst/>
          </a:prstGeom>
          <a:gradFill rotWithShape="1">
            <a:gsLst>
              <a:gs pos="0">
                <a:schemeClr val="bg1"/>
              </a:gs>
              <a:gs pos="50000">
                <a:srgbClr val="FFFF00"/>
              </a:gs>
              <a:gs pos="100000">
                <a:schemeClr val="bg1"/>
              </a:gs>
            </a:gsLst>
            <a:lin ang="2700000" scaled="1"/>
          </a:gradFill>
          <a:ln w="9525">
            <a:solidFill>
              <a:srgbClr val="FF0000"/>
            </a:solidFill>
            <a:miter lim="800000"/>
            <a:headEnd/>
            <a:tailEnd/>
          </a:ln>
        </p:spPr>
        <p:txBody>
          <a:bodyPr lIns="0" tIns="0" rIns="0" bIns="0"/>
          <a:lstStyle/>
          <a:p>
            <a:pPr marL="342900" indent="-342900" eaLnBrk="1" hangingPunct="1">
              <a:spcBef>
                <a:spcPct val="20000"/>
              </a:spcBef>
              <a:buFont typeface="Arial" pitchFamily="34" charset="0"/>
              <a:buChar char="•"/>
              <a:defRPr/>
            </a:pPr>
            <a:r>
              <a:rPr lang="en-NZ" sz="2400" kern="0" dirty="0">
                <a:latin typeface="+mn-lt"/>
              </a:rPr>
              <a:t>Let’s assume that the agent picked S1 again.</a:t>
            </a:r>
            <a:endParaRPr lang="en-US" sz="2400" kern="0" dirty="0">
              <a:latin typeface="+mn-lt"/>
            </a:endParaRPr>
          </a:p>
          <a:p>
            <a:pPr marL="342900" indent="-342900" eaLnBrk="1" hangingPunct="1">
              <a:spcBef>
                <a:spcPct val="20000"/>
              </a:spcBef>
              <a:buFont typeface="Arial" pitchFamily="34" charset="0"/>
              <a:buChar char="•"/>
              <a:defRPr/>
            </a:pPr>
            <a:endParaRPr lang="en-NZ" sz="2400" kern="0" dirty="0">
              <a:latin typeface="+mn-lt"/>
            </a:endParaRPr>
          </a:p>
          <a:p>
            <a:pPr marL="342900" indent="-342900" eaLnBrk="1" hangingPunct="1">
              <a:spcBef>
                <a:spcPct val="20000"/>
              </a:spcBef>
              <a:buFont typeface="Arial" pitchFamily="34" charset="0"/>
              <a:buChar char="•"/>
              <a:defRPr/>
            </a:pPr>
            <a:endParaRPr lang="en-US" sz="2400" kern="0" dirty="0">
              <a:solidFill>
                <a:srgbClr val="3333CC"/>
              </a:solidFill>
              <a:latin typeface="+mn-lt"/>
            </a:endParaRPr>
          </a:p>
        </p:txBody>
      </p:sp>
      <p:sp>
        <p:nvSpPr>
          <p:cNvPr id="30" name="Rectangle 3"/>
          <p:cNvSpPr txBox="1">
            <a:spLocks noChangeArrowheads="1"/>
          </p:cNvSpPr>
          <p:nvPr/>
        </p:nvSpPr>
        <p:spPr bwMode="auto">
          <a:xfrm>
            <a:off x="5638800" y="2678113"/>
            <a:ext cx="3325813" cy="762000"/>
          </a:xfrm>
          <a:prstGeom prst="rect">
            <a:avLst/>
          </a:prstGeom>
          <a:gradFill rotWithShape="1">
            <a:gsLst>
              <a:gs pos="0">
                <a:schemeClr val="bg1"/>
              </a:gs>
              <a:gs pos="50000">
                <a:srgbClr val="FFFF00"/>
              </a:gs>
              <a:gs pos="100000">
                <a:schemeClr val="bg1"/>
              </a:gs>
            </a:gsLst>
            <a:lin ang="2700000" scaled="1"/>
          </a:gradFill>
          <a:ln w="9525">
            <a:solidFill>
              <a:srgbClr val="FF0000"/>
            </a:solidFill>
            <a:miter lim="800000"/>
            <a:headEnd/>
            <a:tailEnd/>
          </a:ln>
        </p:spPr>
        <p:txBody>
          <a:bodyPr lIns="0" tIns="0" rIns="0" bIns="0"/>
          <a:lstStyle/>
          <a:p>
            <a:pPr marL="342900" indent="-342900" eaLnBrk="1" hangingPunct="1">
              <a:spcBef>
                <a:spcPct val="20000"/>
              </a:spcBef>
              <a:buFont typeface="Arial" pitchFamily="34" charset="0"/>
              <a:buChar char="•"/>
              <a:defRPr/>
            </a:pPr>
            <a:r>
              <a:rPr lang="en-NZ" sz="2400" kern="0" dirty="0">
                <a:latin typeface="+mn-lt"/>
              </a:rPr>
              <a:t>Calculate new Q-value</a:t>
            </a:r>
          </a:p>
        </p:txBody>
      </p:sp>
      <p:sp>
        <p:nvSpPr>
          <p:cNvPr id="22" name="Rectangle 3"/>
          <p:cNvSpPr txBox="1">
            <a:spLocks noChangeArrowheads="1"/>
          </p:cNvSpPr>
          <p:nvPr/>
        </p:nvSpPr>
        <p:spPr bwMode="auto">
          <a:xfrm>
            <a:off x="5605463" y="3559175"/>
            <a:ext cx="3327400" cy="555625"/>
          </a:xfrm>
          <a:prstGeom prst="rect">
            <a:avLst/>
          </a:prstGeom>
          <a:gradFill rotWithShape="1">
            <a:gsLst>
              <a:gs pos="0">
                <a:schemeClr val="bg1"/>
              </a:gs>
              <a:gs pos="50000">
                <a:srgbClr val="FFFF00"/>
              </a:gs>
              <a:gs pos="100000">
                <a:schemeClr val="bg1"/>
              </a:gs>
            </a:gsLst>
            <a:lin ang="2700000" scaled="1"/>
          </a:gradFill>
          <a:ln w="9525">
            <a:solidFill>
              <a:srgbClr val="FF0000"/>
            </a:solidFill>
            <a:miter lim="800000"/>
            <a:headEnd/>
            <a:tailEnd/>
          </a:ln>
        </p:spPr>
        <p:txBody>
          <a:bodyPr lIns="0" tIns="0" rIns="0" bIns="0"/>
          <a:lstStyle/>
          <a:p>
            <a:pPr marL="342900" indent="-342900" eaLnBrk="1" hangingPunct="1">
              <a:spcBef>
                <a:spcPct val="20000"/>
              </a:spcBef>
              <a:buFont typeface="Arial" pitchFamily="34" charset="0"/>
              <a:buChar char="•"/>
              <a:defRPr/>
            </a:pPr>
            <a:r>
              <a:rPr lang="en-NZ" sz="2400" kern="0" dirty="0">
                <a:latin typeface="+mn-lt"/>
              </a:rPr>
              <a:t>Update Q-value</a:t>
            </a:r>
          </a:p>
        </p:txBody>
      </p:sp>
      <p:sp>
        <p:nvSpPr>
          <p:cNvPr id="34825" name="Freeform 22"/>
          <p:cNvSpPr>
            <a:spLocks noChangeArrowheads="1"/>
          </p:cNvSpPr>
          <p:nvPr/>
        </p:nvSpPr>
        <p:spPr bwMode="auto">
          <a:xfrm>
            <a:off x="1828800" y="2568575"/>
            <a:ext cx="3798888" cy="2044700"/>
          </a:xfrm>
          <a:custGeom>
            <a:avLst/>
            <a:gdLst>
              <a:gd name="T0" fmla="*/ 3796628 w 3799114"/>
              <a:gd name="T1" fmla="*/ 1273628 h 2044700"/>
              <a:gd name="T2" fmla="*/ 3557296 w 3799114"/>
              <a:gd name="T3" fmla="*/ 1208313 h 2044700"/>
              <a:gd name="T4" fmla="*/ 2621740 w 3799114"/>
              <a:gd name="T5" fmla="*/ 1360714 h 2044700"/>
              <a:gd name="T6" fmla="*/ 1446855 w 3799114"/>
              <a:gd name="T7" fmla="*/ 1817914 h 2044700"/>
              <a:gd name="T8" fmla="*/ 0 w 3799114"/>
              <a:gd name="T9" fmla="*/ 0 h 2044700"/>
              <a:gd name="T10" fmla="*/ 0 60000 65536"/>
              <a:gd name="T11" fmla="*/ 0 60000 65536"/>
              <a:gd name="T12" fmla="*/ 0 60000 65536"/>
              <a:gd name="T13" fmla="*/ 0 60000 65536"/>
              <a:gd name="T14" fmla="*/ 0 60000 65536"/>
              <a:gd name="T15" fmla="*/ 0 w 3799114"/>
              <a:gd name="T16" fmla="*/ 0 h 2044700"/>
              <a:gd name="T17" fmla="*/ 3799114 w 3799114"/>
              <a:gd name="T18" fmla="*/ 2044700 h 2044700"/>
            </a:gdLst>
            <a:ahLst/>
            <a:cxnLst>
              <a:cxn ang="T10">
                <a:pos x="T0" y="T1"/>
              </a:cxn>
              <a:cxn ang="T11">
                <a:pos x="T2" y="T3"/>
              </a:cxn>
              <a:cxn ang="T12">
                <a:pos x="T4" y="T5"/>
              </a:cxn>
              <a:cxn ang="T13">
                <a:pos x="T6" y="T7"/>
              </a:cxn>
              <a:cxn ang="T14">
                <a:pos x="T8" y="T9"/>
              </a:cxn>
            </a:cxnLst>
            <a:rect l="T15" t="T16" r="T17" b="T18"/>
            <a:pathLst>
              <a:path w="3799114" h="2044700">
                <a:moveTo>
                  <a:pt x="3799114" y="1273628"/>
                </a:moveTo>
                <a:cubicBezTo>
                  <a:pt x="3759200" y="1262742"/>
                  <a:pt x="3755572" y="1193799"/>
                  <a:pt x="3559629" y="1208313"/>
                </a:cubicBezTo>
                <a:cubicBezTo>
                  <a:pt x="3363686" y="1222827"/>
                  <a:pt x="2975428" y="1259114"/>
                  <a:pt x="2623457" y="1360714"/>
                </a:cubicBezTo>
                <a:cubicBezTo>
                  <a:pt x="2271486" y="1462314"/>
                  <a:pt x="1885044" y="2044700"/>
                  <a:pt x="1447801" y="1817914"/>
                </a:cubicBezTo>
                <a:cubicBezTo>
                  <a:pt x="1010558" y="1591128"/>
                  <a:pt x="490764" y="275771"/>
                  <a:pt x="0" y="0"/>
                </a:cubicBezTo>
              </a:path>
            </a:pathLst>
          </a:custGeom>
          <a:noFill/>
          <a:ln w="9525" algn="ctr">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NZ"/>
          </a:p>
        </p:txBody>
      </p:sp>
      <p:sp>
        <p:nvSpPr>
          <p:cNvPr id="24" name="Rectangle 3"/>
          <p:cNvSpPr txBox="1">
            <a:spLocks noChangeArrowheads="1"/>
          </p:cNvSpPr>
          <p:nvPr/>
        </p:nvSpPr>
        <p:spPr bwMode="auto">
          <a:xfrm>
            <a:off x="795338" y="4778375"/>
            <a:ext cx="7304087" cy="1665288"/>
          </a:xfrm>
          <a:prstGeom prst="rect">
            <a:avLst/>
          </a:prstGeom>
          <a:gradFill rotWithShape="1">
            <a:gsLst>
              <a:gs pos="0">
                <a:schemeClr val="bg1"/>
              </a:gs>
              <a:gs pos="50000">
                <a:srgbClr val="FFFF00"/>
              </a:gs>
              <a:gs pos="100000">
                <a:schemeClr val="bg1"/>
              </a:gs>
            </a:gsLst>
            <a:lin ang="2700000" scaled="1"/>
          </a:gradFill>
          <a:ln w="9525">
            <a:solidFill>
              <a:srgbClr val="FF0000"/>
            </a:solidFill>
            <a:miter lim="800000"/>
            <a:headEnd/>
            <a:tailEnd/>
          </a:ln>
        </p:spPr>
        <p:txBody>
          <a:bodyPr lIns="0" tIns="0" rIns="0" bIns="0"/>
          <a:lstStyle/>
          <a:p>
            <a:pPr marL="342900" indent="-342900" eaLnBrk="1" hangingPunct="1">
              <a:spcBef>
                <a:spcPct val="20000"/>
              </a:spcBef>
              <a:buFont typeface="Arial" pitchFamily="34" charset="0"/>
              <a:buChar char="•"/>
              <a:defRPr/>
            </a:pPr>
            <a:r>
              <a:rPr lang="en-NZ" sz="2400" b="1" kern="0" dirty="0">
                <a:effectLst>
                  <a:outerShdw blurRad="38100" dist="38100" dir="2700000" algn="tl">
                    <a:srgbClr val="000000">
                      <a:alpha val="43137"/>
                    </a:srgbClr>
                  </a:outerShdw>
                </a:effectLst>
                <a:latin typeface="+mn-lt"/>
              </a:rPr>
              <a:t>When the agent is done learning, using the </a:t>
            </a:r>
            <a:r>
              <a:rPr lang="en-NZ" sz="2400" b="1" kern="0" dirty="0">
                <a:solidFill>
                  <a:srgbClr val="0000FF"/>
                </a:solidFill>
                <a:effectLst>
                  <a:outerShdw blurRad="38100" dist="38100" dir="2700000" algn="tl">
                    <a:srgbClr val="000000">
                      <a:alpha val="43137"/>
                    </a:srgbClr>
                  </a:outerShdw>
                </a:effectLst>
                <a:latin typeface="+mn-lt"/>
              </a:rPr>
              <a:t>GREEDY</a:t>
            </a:r>
            <a:r>
              <a:rPr lang="en-NZ" sz="2400" b="1" kern="0" dirty="0">
                <a:effectLst>
                  <a:outerShdw blurRad="38100" dist="38100" dir="2700000" algn="tl">
                    <a:srgbClr val="000000">
                      <a:alpha val="43137"/>
                    </a:srgbClr>
                  </a:outerShdw>
                </a:effectLst>
                <a:latin typeface="+mn-lt"/>
              </a:rPr>
              <a:t> action selection scheme, it will consistently take the path marked by the greatest </a:t>
            </a:r>
            <a:r>
              <a:rPr lang="en-NZ" sz="2400" b="1" kern="0" dirty="0">
                <a:solidFill>
                  <a:srgbClr val="FF0000"/>
                </a:solidFill>
                <a:effectLst>
                  <a:outerShdw blurRad="38100" dist="38100" dir="2700000" algn="tl">
                    <a:srgbClr val="000000">
                      <a:alpha val="43137"/>
                    </a:srgbClr>
                  </a:outerShdw>
                </a:effectLst>
                <a:latin typeface="+mn-lt"/>
              </a:rPr>
              <a:t>Q-value</a:t>
            </a:r>
            <a:r>
              <a:rPr lang="en-NZ" sz="2400" b="1" kern="0" dirty="0">
                <a:effectLst>
                  <a:outerShdw blurRad="38100" dist="38100" dir="2700000" algn="tl">
                    <a:srgbClr val="000000">
                      <a:alpha val="43137"/>
                    </a:srgbClr>
                  </a:outerShdw>
                </a:effectLst>
                <a:latin typeface="+mn-lt"/>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A8905F0E-C9C9-449E-BB45-A317E40D7513}" type="slidenum">
              <a:rPr lang="nl-NL" smtClean="0"/>
              <a:pPr>
                <a:defRPr/>
              </a:pPr>
              <a:t>4</a:t>
            </a:fld>
            <a:endParaRPr lang="nl-NL" dirty="0"/>
          </a:p>
        </p:txBody>
      </p:sp>
      <p:sp>
        <p:nvSpPr>
          <p:cNvPr id="11" name="Rectangle 2"/>
          <p:cNvSpPr txBox="1">
            <a:spLocks noChangeArrowheads="1"/>
          </p:cNvSpPr>
          <p:nvPr/>
        </p:nvSpPr>
        <p:spPr>
          <a:xfrm>
            <a:off x="0" y="0"/>
            <a:ext cx="9140825" cy="1219200"/>
          </a:xfrm>
          <a:prstGeom prst="rect">
            <a:avLst/>
          </a:prstGeom>
          <a:gradFill rotWithShape="1">
            <a:gsLst>
              <a:gs pos="0">
                <a:srgbClr val="3333CC"/>
              </a:gs>
              <a:gs pos="100000">
                <a:srgbClr val="3333CC">
                  <a:gamma/>
                  <a:shade val="46275"/>
                  <a:invGamma/>
                </a:srgbClr>
              </a:gs>
            </a:gsLst>
            <a:path path="shape">
              <a:fillToRect l="50000" t="50000" r="50000" b="50000"/>
            </a:path>
          </a:gradFill>
          <a:ln w="9525">
            <a:noFill/>
            <a:miter lim="800000"/>
            <a:headEnd/>
            <a:tailEnd/>
          </a:ln>
          <a:effectLst/>
        </p:spPr>
        <p:txBody>
          <a:bodyPr vert="horz" wrap="square" lIns="792000" tIns="432000" rIns="0" bIns="0" numCol="1" anchor="t" anchorCtr="0" compatLnSpc="1">
            <a:prstTxWarp prst="textNoShape">
              <a:avLst/>
            </a:prstTxWarp>
          </a:bodyPr>
          <a:lstStyle>
            <a:lvl1pPr eaLnBrk="1" hangingPunct="1">
              <a:defRPr sz="4000" b="1">
                <a:solidFill>
                  <a:schemeClr val="bg1"/>
                </a:solidFill>
                <a:effectLst>
                  <a:outerShdw blurRad="38100" dist="38100" dir="2700000" algn="tl">
                    <a:srgbClr val="000000"/>
                  </a:outerShdw>
                </a:effectLst>
                <a:latin typeface="+mj-lt"/>
                <a:ea typeface="+mj-ea"/>
                <a:cs typeface="+mj-cs"/>
              </a:defRPr>
            </a:lvl1pPr>
            <a:lvl2pPr>
              <a:defRPr sz="4000" b="1">
                <a:solidFill>
                  <a:schemeClr val="bg1"/>
                </a:solidFill>
                <a:effectLst>
                  <a:outerShdw blurRad="38100" dist="38100" dir="2700000" algn="tl">
                    <a:srgbClr val="000000"/>
                  </a:outerShdw>
                </a:effectLst>
                <a:latin typeface="Arial" charset="0"/>
              </a:defRPr>
            </a:lvl2pPr>
            <a:lvl3pPr>
              <a:defRPr sz="4000" b="1">
                <a:solidFill>
                  <a:schemeClr val="bg1"/>
                </a:solidFill>
                <a:effectLst>
                  <a:outerShdw blurRad="38100" dist="38100" dir="2700000" algn="tl">
                    <a:srgbClr val="000000"/>
                  </a:outerShdw>
                </a:effectLst>
                <a:latin typeface="Arial" charset="0"/>
              </a:defRPr>
            </a:lvl3pPr>
            <a:lvl4pPr>
              <a:defRPr sz="4000" b="1">
                <a:solidFill>
                  <a:schemeClr val="bg1"/>
                </a:solidFill>
                <a:effectLst>
                  <a:outerShdw blurRad="38100" dist="38100" dir="2700000" algn="tl">
                    <a:srgbClr val="000000"/>
                  </a:outerShdw>
                </a:effectLst>
                <a:latin typeface="Arial" charset="0"/>
              </a:defRPr>
            </a:lvl4pPr>
            <a:lvl5pPr>
              <a:defRPr sz="4000" b="1">
                <a:solidFill>
                  <a:schemeClr val="bg1"/>
                </a:solidFill>
                <a:effectLst>
                  <a:outerShdw blurRad="38100" dist="38100" dir="2700000" algn="tl">
                    <a:srgbClr val="000000"/>
                  </a:outerShdw>
                </a:effectLst>
                <a:latin typeface="Arial" charset="0"/>
              </a:defRPr>
            </a:lvl5pPr>
            <a:lvl6pPr marL="457200" fontAlgn="base">
              <a:spcBef>
                <a:spcPct val="0"/>
              </a:spcBef>
              <a:spcAft>
                <a:spcPct val="0"/>
              </a:spcAft>
              <a:defRPr sz="4000" b="1">
                <a:solidFill>
                  <a:schemeClr val="bg1"/>
                </a:solidFill>
                <a:effectLst>
                  <a:outerShdw blurRad="38100" dist="38100" dir="2700000" algn="tl">
                    <a:srgbClr val="000000"/>
                  </a:outerShdw>
                </a:effectLst>
                <a:latin typeface="Arial" charset="0"/>
              </a:defRPr>
            </a:lvl6pPr>
            <a:lvl7pPr marL="914400" fontAlgn="base">
              <a:spcBef>
                <a:spcPct val="0"/>
              </a:spcBef>
              <a:spcAft>
                <a:spcPct val="0"/>
              </a:spcAft>
              <a:defRPr sz="4000" b="1">
                <a:solidFill>
                  <a:schemeClr val="bg1"/>
                </a:solidFill>
                <a:effectLst>
                  <a:outerShdw blurRad="38100" dist="38100" dir="2700000" algn="tl">
                    <a:srgbClr val="000000"/>
                  </a:outerShdw>
                </a:effectLst>
                <a:latin typeface="Arial" charset="0"/>
              </a:defRPr>
            </a:lvl7pPr>
            <a:lvl8pPr marL="1371600" fontAlgn="base">
              <a:spcBef>
                <a:spcPct val="0"/>
              </a:spcBef>
              <a:spcAft>
                <a:spcPct val="0"/>
              </a:spcAft>
              <a:defRPr sz="4000" b="1">
                <a:solidFill>
                  <a:schemeClr val="bg1"/>
                </a:solidFill>
                <a:effectLst>
                  <a:outerShdw blurRad="38100" dist="38100" dir="2700000" algn="tl">
                    <a:srgbClr val="000000"/>
                  </a:outerShdw>
                </a:effectLst>
                <a:latin typeface="Arial" charset="0"/>
              </a:defRPr>
            </a:lvl8pPr>
            <a:lvl9pPr marL="1828800" fontAlgn="base">
              <a:spcBef>
                <a:spcPct val="0"/>
              </a:spcBef>
              <a:spcAft>
                <a:spcPct val="0"/>
              </a:spcAft>
              <a:defRPr sz="4000" b="1">
                <a:solidFill>
                  <a:schemeClr val="bg1"/>
                </a:solidFill>
                <a:effectLst>
                  <a:outerShdw blurRad="38100" dist="38100" dir="2700000" algn="tl">
                    <a:srgbClr val="000000"/>
                  </a:outerShdw>
                </a:effectLst>
                <a:latin typeface="Arial" charset="0"/>
              </a:defRPr>
            </a:lvl9pPr>
          </a:lstStyle>
          <a:p>
            <a:r>
              <a:rPr lang="en-US" dirty="0"/>
              <a:t>Bandit strategies</a:t>
            </a:r>
          </a:p>
        </p:txBody>
      </p:sp>
      <p:sp>
        <p:nvSpPr>
          <p:cNvPr id="3" name="TextBox 2"/>
          <p:cNvSpPr txBox="1"/>
          <p:nvPr/>
        </p:nvSpPr>
        <p:spPr>
          <a:xfrm>
            <a:off x="2869360" y="1407809"/>
            <a:ext cx="6153196" cy="1631216"/>
          </a:xfrm>
          <a:prstGeom prst="rect">
            <a:avLst/>
          </a:prstGeom>
          <a:noFill/>
        </p:spPr>
        <p:txBody>
          <a:bodyPr wrap="square" rtlCol="0">
            <a:spAutoFit/>
          </a:bodyPr>
          <a:lstStyle/>
          <a:p>
            <a:pPr marL="457200" indent="-457200">
              <a:buFont typeface="+mj-lt"/>
              <a:buAutoNum type="arabicPeriod"/>
            </a:pPr>
            <a:r>
              <a:rPr lang="en-AU" b="1" dirty="0">
                <a:latin typeface="+mj-lt"/>
              </a:rPr>
              <a:t>Switch on a loser </a:t>
            </a:r>
            <a:r>
              <a:rPr lang="en-AU" dirty="0">
                <a:latin typeface="+mj-lt"/>
              </a:rPr>
              <a:t>– pick one lever, for as long as it keeps on paying off, keep pulling it.  As soon as it loses, switch to another slot machine. (better than pure random selection, but not optimal)</a:t>
            </a:r>
          </a:p>
        </p:txBody>
      </p:sp>
      <p:pic>
        <p:nvPicPr>
          <p:cNvPr id="348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0224" y="3865049"/>
            <a:ext cx="875208" cy="959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a:extLst>
              <a:ext uri="{FF2B5EF4-FFF2-40B4-BE49-F238E27FC236}">
                <a16:creationId xmlns:a16="http://schemas.microsoft.com/office/drawing/2014/main" id="{104F6D71-BE66-46E3-B137-6D54B4A6AE88}"/>
              </a:ext>
            </a:extLst>
          </p:cNvPr>
          <p:cNvSpPr txBox="1"/>
          <p:nvPr/>
        </p:nvSpPr>
        <p:spPr>
          <a:xfrm>
            <a:off x="2869360" y="3114249"/>
            <a:ext cx="6153196" cy="2862322"/>
          </a:xfrm>
          <a:prstGeom prst="rect">
            <a:avLst/>
          </a:prstGeom>
          <a:noFill/>
        </p:spPr>
        <p:txBody>
          <a:bodyPr wrap="square" rtlCol="0">
            <a:spAutoFit/>
          </a:bodyPr>
          <a:lstStyle/>
          <a:p>
            <a:pPr marL="457200" indent="-457200">
              <a:buFont typeface="+mj-lt"/>
              <a:buAutoNum type="arabicPeriod" startAt="2"/>
            </a:pPr>
            <a:r>
              <a:rPr lang="en-AU" b="1" dirty="0">
                <a:latin typeface="+mj-lt"/>
              </a:rPr>
              <a:t>Always choose the apparent best </a:t>
            </a:r>
            <a:r>
              <a:rPr lang="en-AU" dirty="0">
                <a:latin typeface="+mj-lt"/>
              </a:rPr>
              <a:t>– keep estimates of payoff probabilities of each lever.  Then, always choose the best lever with the highest probability of paying off.</a:t>
            </a:r>
          </a:p>
          <a:p>
            <a:endParaRPr lang="en-AU" dirty="0">
              <a:latin typeface="+mj-lt"/>
            </a:endParaRPr>
          </a:p>
          <a:p>
            <a:r>
              <a:rPr lang="en-AU" u="sng" dirty="0">
                <a:latin typeface="+mj-lt"/>
              </a:rPr>
              <a:t>Problem</a:t>
            </a:r>
            <a:r>
              <a:rPr lang="en-AU" dirty="0">
                <a:latin typeface="+mj-lt"/>
              </a:rPr>
              <a:t>: you might have an initial bad luck with a lever that is actually pretty good, and arrive at a very low estimate of its probability of paying off.  If this happens, you might never choose it again.</a:t>
            </a:r>
          </a:p>
        </p:txBody>
      </p:sp>
      <p:pic>
        <p:nvPicPr>
          <p:cNvPr id="19" name="Picture 2">
            <a:extLst>
              <a:ext uri="{FF2B5EF4-FFF2-40B4-BE49-F238E27FC236}">
                <a16:creationId xmlns:a16="http://schemas.microsoft.com/office/drawing/2014/main" id="{65179C49-0FAA-406E-80EE-61BB737EED9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59739" y="2035160"/>
            <a:ext cx="1295314" cy="1295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2">
            <a:extLst>
              <a:ext uri="{FF2B5EF4-FFF2-40B4-BE49-F238E27FC236}">
                <a16:creationId xmlns:a16="http://schemas.microsoft.com/office/drawing/2014/main" id="{21DADBCE-707F-4E9C-BB6F-2B36EC17DA2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59739" y="3506824"/>
            <a:ext cx="1295314" cy="1295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2">
            <a:extLst>
              <a:ext uri="{FF2B5EF4-FFF2-40B4-BE49-F238E27FC236}">
                <a16:creationId xmlns:a16="http://schemas.microsoft.com/office/drawing/2014/main" id="{1FD29DCB-8896-43E2-A5C6-230E1D416B8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59739" y="4974569"/>
            <a:ext cx="1295314" cy="1295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18466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Diagonal Corner Rectangle 1"/>
          <p:cNvSpPr/>
          <p:nvPr/>
        </p:nvSpPr>
        <p:spPr>
          <a:xfrm>
            <a:off x="1446313" y="2344220"/>
            <a:ext cx="6609646" cy="1323654"/>
          </a:xfrm>
          <a:prstGeom prst="snip2DiagRect">
            <a:avLst/>
          </a:prstGeom>
          <a:gradFill flip="none" rotWithShape="1">
            <a:gsLst>
              <a:gs pos="0">
                <a:srgbClr val="001E00"/>
              </a:gs>
              <a:gs pos="50000">
                <a:srgbClr val="19C602"/>
              </a:gs>
              <a:gs pos="100000">
                <a:srgbClr val="CCFFFF"/>
              </a:gs>
            </a:gsLst>
            <a:lin ang="0" scaled="1"/>
            <a:tileRect/>
          </a:gradFill>
          <a:ln w="57150">
            <a:solidFill>
              <a:srgbClr val="000000"/>
            </a:solidFill>
          </a:ln>
          <a:effectLst>
            <a:glow rad="139700">
              <a:schemeClr val="accent1">
                <a:satMod val="175000"/>
                <a:alpha val="40000"/>
              </a:schemeClr>
            </a:glow>
            <a:outerShdw blurRad="241300" dist="50800" dir="5400000" sx="93000" sy="93000" algn="ctr" rotWithShape="0">
              <a:srgbClr val="000000">
                <a:alpha val="74000"/>
              </a:srgbClr>
            </a:outerShdw>
          </a:effectLst>
          <a:scene3d>
            <a:camera prst="orthographicFront"/>
            <a:lightRig rig="threePt" dir="t"/>
          </a:scene3d>
          <a:sp3d extrusionH="38100">
            <a:bevelT w="101600" prst="riblet"/>
          </a:sp3d>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buFont typeface="Times New Roman" pitchFamily="16" charset="0"/>
              <a:buNone/>
              <a:defRPr/>
            </a:pPr>
            <a:r>
              <a:rPr lang="en-US" sz="4800" b="1" dirty="0">
                <a:ln w="18415" cmpd="sng">
                  <a:solidFill>
                    <a:srgbClr val="FFFFFF"/>
                  </a:solidFill>
                  <a:prstDash val="solid"/>
                </a:ln>
                <a:solidFill>
                  <a:srgbClr val="0000FF"/>
                </a:solidFill>
                <a:effectLst>
                  <a:outerShdw blurRad="63500" dir="3600000" algn="tl" rotWithShape="0">
                    <a:srgbClr val="000000">
                      <a:alpha val="70000"/>
                    </a:srgbClr>
                  </a:outerShdw>
                </a:effectLst>
              </a:rPr>
              <a:t>Sample Problem</a:t>
            </a:r>
          </a:p>
        </p:txBody>
      </p:sp>
      <p:sp>
        <p:nvSpPr>
          <p:cNvPr id="4" name="TextBox 3"/>
          <p:cNvSpPr txBox="1"/>
          <p:nvPr/>
        </p:nvSpPr>
        <p:spPr>
          <a:xfrm>
            <a:off x="1962365" y="3981526"/>
            <a:ext cx="5928188" cy="538609"/>
          </a:xfrm>
          <a:prstGeom prst="rect">
            <a:avLst/>
          </a:prstGeom>
          <a:solidFill>
            <a:srgbClr val="FFFF99"/>
          </a:solidFill>
          <a:ln w="9525">
            <a:solidFill>
              <a:srgbClr val="FF0000"/>
            </a:solidFill>
            <a:miter lim="800000"/>
            <a:headEnd/>
            <a:tailEnd/>
          </a:ln>
          <a:effectLst>
            <a:glow rad="139700">
              <a:schemeClr val="accent2">
                <a:satMod val="175000"/>
                <a:alpha val="40000"/>
              </a:schemeClr>
            </a:glow>
            <a:outerShdw blurRad="50800" dist="38100" dir="8100000" algn="tr" rotWithShape="0">
              <a:prstClr val="black">
                <a:alpha val="40000"/>
              </a:prstClr>
            </a:outerShdw>
          </a:effectLst>
        </p:spPr>
        <p:txBody>
          <a:bodyPr lIns="0" tIns="0" rIns="0" bIns="0"/>
          <a:lstStyle>
            <a:defPPr>
              <a:defRPr lang="en-US"/>
            </a:defPPr>
            <a:lvl1pPr marL="342900" indent="-342900">
              <a:spcBef>
                <a:spcPct val="20000"/>
              </a:spcBef>
              <a:buFont typeface="Verdana" pitchFamily="34" charset="0"/>
              <a:buChar char=" "/>
              <a:defRPr sz="3200" b="1" kern="0">
                <a:solidFill>
                  <a:srgbClr val="3333CC"/>
                </a:solidFill>
                <a:effectLst>
                  <a:outerShdw blurRad="38100" dist="38100" dir="2700000" algn="tl">
                    <a:srgbClr val="000000">
                      <a:alpha val="43137"/>
                    </a:srgbClr>
                  </a:outerShdw>
                </a:effectLst>
                <a:latin typeface="+mn-lt"/>
              </a:defRPr>
            </a:lvl1pPr>
          </a:lstStyle>
          <a:p>
            <a:pPr marL="0" indent="0" algn="ctr">
              <a:buFont typeface="Verdana" pitchFamily="34" charset="0"/>
              <a:buNone/>
              <a:defRPr/>
            </a:pPr>
            <a:r>
              <a:rPr lang="en-US" dirty="0">
                <a:effectLst/>
              </a:rPr>
              <a:t>Path-finding in a grid world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Diagonal Corner Rectangle 1"/>
          <p:cNvSpPr/>
          <p:nvPr/>
        </p:nvSpPr>
        <p:spPr>
          <a:xfrm>
            <a:off x="1364120" y="1676400"/>
            <a:ext cx="6609646" cy="2449286"/>
          </a:xfrm>
          <a:prstGeom prst="snip2DiagRect">
            <a:avLst/>
          </a:prstGeom>
          <a:gradFill flip="none" rotWithShape="1">
            <a:gsLst>
              <a:gs pos="0">
                <a:srgbClr val="001E00"/>
              </a:gs>
              <a:gs pos="50000">
                <a:srgbClr val="19C602"/>
              </a:gs>
              <a:gs pos="100000">
                <a:srgbClr val="CCFFFF"/>
              </a:gs>
            </a:gsLst>
            <a:lin ang="0" scaled="1"/>
            <a:tileRect/>
          </a:gradFill>
          <a:ln w="57150">
            <a:solidFill>
              <a:srgbClr val="000000"/>
            </a:solidFill>
          </a:ln>
          <a:effectLst>
            <a:glow rad="139700">
              <a:schemeClr val="accent1">
                <a:satMod val="175000"/>
                <a:alpha val="40000"/>
              </a:schemeClr>
            </a:glow>
            <a:outerShdw blurRad="241300" dist="50800" dir="5400000" sx="93000" sy="93000" algn="ctr" rotWithShape="0">
              <a:srgbClr val="000000">
                <a:alpha val="74000"/>
              </a:srgbClr>
            </a:outerShdw>
          </a:effectLst>
          <a:scene3d>
            <a:camera prst="orthographicFront"/>
            <a:lightRig rig="threePt" dir="t"/>
          </a:scene3d>
          <a:sp3d extrusionH="38100">
            <a:bevelT w="101600" prst="riblet"/>
          </a:sp3d>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buFont typeface="Times New Roman" pitchFamily="16" charset="0"/>
              <a:buNone/>
              <a:defRPr/>
            </a:pPr>
            <a:r>
              <a:rPr lang="en-US" sz="4800" b="1" dirty="0">
                <a:ln w="18415" cmpd="sng">
                  <a:solidFill>
                    <a:srgbClr val="FFFFFF"/>
                  </a:solidFill>
                  <a:prstDash val="solid"/>
                </a:ln>
                <a:solidFill>
                  <a:srgbClr val="0000FF"/>
                </a:solidFill>
                <a:effectLst>
                  <a:outerShdw blurRad="63500" dir="3600000" algn="tl" rotWithShape="0">
                    <a:srgbClr val="000000">
                      <a:alpha val="70000"/>
                    </a:srgbClr>
                  </a:outerShdw>
                </a:effectLst>
              </a:rPr>
              <a:t>Design </a:t>
            </a:r>
          </a:p>
          <a:p>
            <a:pPr algn="ctr">
              <a:buFont typeface="Times New Roman" pitchFamily="16" charset="0"/>
              <a:buNone/>
              <a:defRPr/>
            </a:pPr>
            <a:r>
              <a:rPr lang="en-US" sz="4800" b="1" dirty="0">
                <a:ln w="18415" cmpd="sng">
                  <a:solidFill>
                    <a:srgbClr val="FFFFFF"/>
                  </a:solidFill>
                  <a:prstDash val="solid"/>
                </a:ln>
                <a:solidFill>
                  <a:srgbClr val="0000FF"/>
                </a:solidFill>
                <a:effectLst>
                  <a:outerShdw blurRad="63500" dir="3600000" algn="tl" rotWithShape="0">
                    <a:srgbClr val="000000">
                      <a:alpha val="70000"/>
                    </a:srgbClr>
                  </a:outerShdw>
                </a:effectLst>
              </a:rPr>
              <a:t>and </a:t>
            </a:r>
          </a:p>
          <a:p>
            <a:pPr algn="ctr">
              <a:buFont typeface="Times New Roman" pitchFamily="16" charset="0"/>
              <a:buNone/>
              <a:defRPr/>
            </a:pPr>
            <a:r>
              <a:rPr lang="en-US" sz="4800" b="1" dirty="0">
                <a:ln w="18415" cmpd="sng">
                  <a:solidFill>
                    <a:srgbClr val="FFFFFF"/>
                  </a:solidFill>
                  <a:prstDash val="solid"/>
                </a:ln>
                <a:solidFill>
                  <a:srgbClr val="0000FF"/>
                </a:solidFill>
                <a:effectLst>
                  <a:outerShdw blurRad="63500" dir="3600000" algn="tl" rotWithShape="0">
                    <a:srgbClr val="000000">
                      <a:alpha val="70000"/>
                    </a:srgbClr>
                  </a:outerShdw>
                </a:effectLst>
              </a:rPr>
              <a:t>Implementation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Diagonal Corner Rectangle 1"/>
          <p:cNvSpPr/>
          <p:nvPr/>
        </p:nvSpPr>
        <p:spPr>
          <a:xfrm>
            <a:off x="1364120" y="2318926"/>
            <a:ext cx="6609646" cy="1589046"/>
          </a:xfrm>
          <a:prstGeom prst="snip2DiagRect">
            <a:avLst/>
          </a:prstGeom>
          <a:gradFill flip="none" rotWithShape="1">
            <a:gsLst>
              <a:gs pos="0">
                <a:srgbClr val="001E00"/>
              </a:gs>
              <a:gs pos="50000">
                <a:srgbClr val="19C602"/>
              </a:gs>
              <a:gs pos="100000">
                <a:srgbClr val="CCFFFF"/>
              </a:gs>
            </a:gsLst>
            <a:lin ang="0" scaled="1"/>
            <a:tileRect/>
          </a:gradFill>
          <a:ln w="57150">
            <a:solidFill>
              <a:srgbClr val="000000"/>
            </a:solidFill>
          </a:ln>
          <a:effectLst>
            <a:glow rad="139700">
              <a:schemeClr val="accent1">
                <a:satMod val="175000"/>
                <a:alpha val="40000"/>
              </a:schemeClr>
            </a:glow>
            <a:outerShdw blurRad="241300" dist="50800" dir="5400000" sx="93000" sy="93000" algn="ctr" rotWithShape="0">
              <a:srgbClr val="000000">
                <a:alpha val="74000"/>
              </a:srgbClr>
            </a:outerShdw>
          </a:effectLst>
          <a:scene3d>
            <a:camera prst="orthographicFront"/>
            <a:lightRig rig="threePt" dir="t"/>
          </a:scene3d>
          <a:sp3d extrusionH="38100">
            <a:bevelT w="101600" prst="riblet"/>
          </a:sp3d>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buFont typeface="Times New Roman" pitchFamily="16" charset="0"/>
              <a:buNone/>
              <a:defRPr/>
            </a:pPr>
            <a:r>
              <a:rPr lang="en-NZ" sz="4800" b="1" dirty="0">
                <a:ln w="18415" cmpd="sng">
                  <a:solidFill>
                    <a:srgbClr val="FFFFFF"/>
                  </a:solidFill>
                  <a:prstDash val="solid"/>
                </a:ln>
                <a:solidFill>
                  <a:srgbClr val="0000FF"/>
                </a:solidFill>
                <a:effectLst>
                  <a:outerShdw blurRad="63500" dir="3600000" algn="tl" rotWithShape="0">
                    <a:srgbClr val="000000">
                      <a:alpha val="70000"/>
                    </a:srgbClr>
                  </a:outerShdw>
                </a:effectLst>
              </a:rPr>
              <a:t>Data structures and </a:t>
            </a:r>
            <a:r>
              <a:rPr lang="en-NZ" sz="4800" b="1" dirty="0" err="1">
                <a:ln w="18415" cmpd="sng">
                  <a:solidFill>
                    <a:srgbClr val="FFFFFF"/>
                  </a:solidFill>
                  <a:prstDash val="solid"/>
                </a:ln>
                <a:solidFill>
                  <a:srgbClr val="0000FF"/>
                </a:solidFill>
                <a:effectLst>
                  <a:outerShdw blurRad="63500" dir="3600000" algn="tl" rotWithShape="0">
                    <a:srgbClr val="000000">
                      <a:alpha val="70000"/>
                    </a:srgbClr>
                  </a:outerShdw>
                </a:effectLst>
              </a:rPr>
              <a:t>symbolics</a:t>
            </a:r>
            <a:endParaRPr lang="en-US" sz="4800" b="1" dirty="0">
              <a:ln w="18415" cmpd="sng">
                <a:solidFill>
                  <a:srgbClr val="FFFFFF"/>
                </a:solidFill>
                <a:prstDash val="solid"/>
              </a:ln>
              <a:solidFill>
                <a:srgbClr val="0000FF"/>
              </a:solidFill>
              <a:effectLst>
                <a:outerShdw blurRad="63500" dir="3600000" algn="tl" rotWithShape="0">
                  <a:srgbClr val="000000">
                    <a:alpha val="70000"/>
                  </a:srgbClr>
                </a:outerShdw>
              </a:effectLs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NZ" dirty="0">
                <a:solidFill>
                  <a:srgbClr val="FFFF00"/>
                </a:solidFill>
              </a:rPr>
              <a:t>Q-Learning Types and </a:t>
            </a:r>
            <a:r>
              <a:rPr lang="en-NZ" dirty="0" err="1">
                <a:solidFill>
                  <a:srgbClr val="FFFF00"/>
                </a:solidFill>
              </a:rPr>
              <a:t>Symbolics</a:t>
            </a:r>
            <a:endParaRPr lang="en-NZ" dirty="0">
              <a:solidFill>
                <a:srgbClr val="FFFF00"/>
              </a:solidFill>
            </a:endParaRPr>
          </a:p>
        </p:txBody>
      </p:sp>
      <p:sp>
        <p:nvSpPr>
          <p:cNvPr id="3891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E9761C04-3CAB-4457-9A53-5557F4C49E91}" type="slidenum">
              <a:rPr lang="nl-NL" altLang="en-US" sz="1000" smtClean="0">
                <a:solidFill>
                  <a:schemeClr val="bg2"/>
                </a:solidFill>
                <a:latin typeface="Verdana" pitchFamily="34" charset="0"/>
              </a:rPr>
              <a:pPr/>
              <a:t>43</a:t>
            </a:fld>
            <a:endParaRPr lang="nl-NL" altLang="en-US" sz="1000">
              <a:solidFill>
                <a:schemeClr val="bg2"/>
              </a:solidFill>
              <a:latin typeface="Verdana" pitchFamily="34" charset="0"/>
            </a:endParaRPr>
          </a:p>
        </p:txBody>
      </p:sp>
      <p:sp>
        <p:nvSpPr>
          <p:cNvPr id="23" name="TextBox 22"/>
          <p:cNvSpPr txBox="1"/>
          <p:nvPr/>
        </p:nvSpPr>
        <p:spPr>
          <a:xfrm>
            <a:off x="377825" y="1317625"/>
            <a:ext cx="6773863" cy="584200"/>
          </a:xfrm>
          <a:prstGeom prst="rect">
            <a:avLst/>
          </a:prstGeom>
          <a:solidFill>
            <a:schemeClr val="bg1"/>
          </a:solidFill>
          <a:ln>
            <a:solidFill>
              <a:srgbClr val="0066FF"/>
            </a:solidFill>
          </a:ln>
        </p:spPr>
        <p:txBody>
          <a:bodyPr>
            <a:spAutoFit/>
          </a:bodyPr>
          <a:lstStyle/>
          <a:p>
            <a:pPr>
              <a:defRPr/>
            </a:pPr>
            <a:r>
              <a:rPr lang="en-NZ" sz="3200" b="1" dirty="0">
                <a:solidFill>
                  <a:srgbClr val="FF0000"/>
                </a:solidFill>
                <a:effectLst>
                  <a:outerShdw blurRad="38100" dist="38100" dir="2700000" algn="tl">
                    <a:srgbClr val="000000">
                      <a:alpha val="43137"/>
                    </a:srgbClr>
                  </a:outerShdw>
                </a:effectLst>
                <a:latin typeface="+mj-lt"/>
              </a:rPr>
              <a:t>Grid World</a:t>
            </a:r>
            <a:endParaRPr lang="en-NZ" sz="3200" b="1" baseline="-25000" dirty="0">
              <a:solidFill>
                <a:srgbClr val="0000FF"/>
              </a:solidFill>
              <a:latin typeface="+mj-lt"/>
            </a:endParaRPr>
          </a:p>
        </p:txBody>
      </p:sp>
      <p:sp>
        <p:nvSpPr>
          <p:cNvPr id="21" name="Text Box 6"/>
          <p:cNvSpPr txBox="1">
            <a:spLocks noChangeArrowheads="1"/>
          </p:cNvSpPr>
          <p:nvPr/>
        </p:nvSpPr>
        <p:spPr bwMode="auto">
          <a:xfrm>
            <a:off x="392113" y="2090738"/>
            <a:ext cx="8509000" cy="1631950"/>
          </a:xfrm>
          <a:prstGeom prst="rect">
            <a:avLst/>
          </a:prstGeom>
          <a:solidFill>
            <a:schemeClr val="bg1"/>
          </a:solidFill>
          <a:ln w="9525">
            <a:solidFill>
              <a:srgbClr val="FF0000"/>
            </a:solidFill>
            <a:miter lim="800000"/>
            <a:headEnd/>
            <a:tailEnd/>
          </a:ln>
          <a:effectLst/>
        </p:spPr>
        <p:txBody>
          <a:bodyPr>
            <a:spAutoFit/>
          </a:bodyPr>
          <a:lstStyle/>
          <a:p>
            <a:pPr indent="-457200">
              <a:defRPr/>
            </a:pPr>
            <a:r>
              <a:rPr lang="en-US" b="1" dirty="0">
                <a:latin typeface="+mj-lt"/>
              </a:rPr>
              <a:t>#define X_MAX 10     /* Grid World Size */</a:t>
            </a:r>
          </a:p>
          <a:p>
            <a:pPr indent="-457200">
              <a:defRPr/>
            </a:pPr>
            <a:r>
              <a:rPr lang="en-US" b="1" dirty="0">
                <a:latin typeface="+mj-lt"/>
              </a:rPr>
              <a:t>#define Y_MAX 10</a:t>
            </a:r>
          </a:p>
          <a:p>
            <a:pPr indent="-457200">
              <a:defRPr/>
            </a:pPr>
            <a:r>
              <a:rPr lang="en-US" b="1" dirty="0">
                <a:latin typeface="+mj-lt"/>
              </a:rPr>
              <a:t>#define MAX_EPOCHS	 100000L   /* Number of epochs to run*/</a:t>
            </a:r>
          </a:p>
          <a:p>
            <a:pPr indent="-457200">
              <a:defRPr/>
            </a:pPr>
            <a:r>
              <a:rPr lang="en-US" b="1" dirty="0">
                <a:latin typeface="+mj-lt"/>
              </a:rPr>
              <a:t>#define MAX_ACTIONS  8    /* Actions define 8 possible directions */</a:t>
            </a:r>
            <a:endParaRPr lang="en-NZ" b="1" dirty="0">
              <a:latin typeface="+mj-lt"/>
            </a:endParaRPr>
          </a:p>
          <a:p>
            <a:pPr indent="-457200">
              <a:defRPr/>
            </a:pPr>
            <a:endParaRPr lang="en-US" b="1" dirty="0">
              <a:latin typeface="+mj-lt"/>
            </a:endParaRPr>
          </a:p>
        </p:txBody>
      </p:sp>
      <p:grpSp>
        <p:nvGrpSpPr>
          <p:cNvPr id="38918" name="Group 28"/>
          <p:cNvGrpSpPr>
            <a:grpSpLocks/>
          </p:cNvGrpSpPr>
          <p:nvPr/>
        </p:nvGrpSpPr>
        <p:grpSpPr bwMode="auto">
          <a:xfrm>
            <a:off x="3135313" y="3722688"/>
            <a:ext cx="3395662" cy="2940050"/>
            <a:chOff x="163285" y="2155371"/>
            <a:chExt cx="3396344" cy="2939142"/>
          </a:xfrm>
        </p:grpSpPr>
        <p:sp>
          <p:nvSpPr>
            <p:cNvPr id="30" name="Rectangle 29"/>
            <p:cNvSpPr/>
            <p:nvPr/>
          </p:nvSpPr>
          <p:spPr bwMode="auto">
            <a:xfrm>
              <a:off x="1490702" y="2666388"/>
              <a:ext cx="827253" cy="687175"/>
            </a:xfrm>
            <a:prstGeom prst="rect">
              <a:avLst/>
            </a:prstGeom>
            <a:gradFill>
              <a:gsLst>
                <a:gs pos="0">
                  <a:srgbClr val="FFFF99"/>
                </a:gs>
                <a:gs pos="50000">
                  <a:schemeClr val="bg1"/>
                </a:gs>
                <a:gs pos="100000">
                  <a:schemeClr val="accent1">
                    <a:shade val="100000"/>
                    <a:satMod val="115000"/>
                  </a:schemeClr>
                </a:gs>
              </a:gsLst>
              <a:lin ang="5400000" scaled="0"/>
            </a:gradFill>
            <a:ln w="9525" cap="flat" cmpd="sng" algn="ctr">
              <a:solidFill>
                <a:schemeClr val="tx1"/>
              </a:solidFill>
              <a:prstDash val="solid"/>
              <a:round/>
              <a:headEnd type="none" w="med" len="med"/>
              <a:tailEnd type="none" w="med" len="med"/>
            </a:ln>
            <a:effectLst/>
          </p:spPr>
          <p:txBody>
            <a:bodyPr/>
            <a:lstStyle/>
            <a:p>
              <a:pPr algn="ctr">
                <a:defRPr/>
              </a:pPr>
              <a:r>
                <a:rPr lang="en-NZ" sz="3200" b="1" dirty="0">
                  <a:latin typeface="+mj-lt"/>
                </a:rPr>
                <a:t>N</a:t>
              </a:r>
              <a:endParaRPr lang="en-US" sz="3200" b="1" dirty="0">
                <a:latin typeface="+mj-lt"/>
              </a:endParaRPr>
            </a:p>
          </p:txBody>
        </p:sp>
        <p:sp>
          <p:nvSpPr>
            <p:cNvPr id="31" name="Rectangle 30"/>
            <p:cNvSpPr/>
            <p:nvPr/>
          </p:nvSpPr>
          <p:spPr bwMode="auto">
            <a:xfrm>
              <a:off x="2317955" y="2666388"/>
              <a:ext cx="827254" cy="687175"/>
            </a:xfrm>
            <a:prstGeom prst="rect">
              <a:avLst/>
            </a:prstGeom>
            <a:gradFill>
              <a:gsLst>
                <a:gs pos="0">
                  <a:srgbClr val="FFFF99"/>
                </a:gs>
                <a:gs pos="50000">
                  <a:schemeClr val="bg1"/>
                </a:gs>
                <a:gs pos="100000">
                  <a:schemeClr val="accent1">
                    <a:shade val="100000"/>
                    <a:satMod val="115000"/>
                  </a:schemeClr>
                </a:gs>
              </a:gsLst>
              <a:lin ang="5400000" scaled="0"/>
            </a:gradFill>
            <a:ln w="9525" cap="flat" cmpd="sng" algn="ctr">
              <a:solidFill>
                <a:schemeClr val="tx1"/>
              </a:solidFill>
              <a:prstDash val="solid"/>
              <a:round/>
              <a:headEnd type="none" w="med" len="med"/>
              <a:tailEnd type="none" w="med" len="med"/>
            </a:ln>
            <a:effectLst/>
          </p:spPr>
          <p:txBody>
            <a:bodyPr/>
            <a:lstStyle/>
            <a:p>
              <a:pPr algn="ctr">
                <a:defRPr/>
              </a:pPr>
              <a:r>
                <a:rPr lang="en-NZ" sz="3200" b="1" dirty="0">
                  <a:latin typeface="+mj-lt"/>
                </a:rPr>
                <a:t>NE</a:t>
              </a:r>
              <a:endParaRPr lang="en-US" sz="3200" b="1" dirty="0">
                <a:latin typeface="+mj-lt"/>
              </a:endParaRPr>
            </a:p>
          </p:txBody>
        </p:sp>
        <p:sp>
          <p:nvSpPr>
            <p:cNvPr id="32" name="Rectangle 31"/>
            <p:cNvSpPr/>
            <p:nvPr/>
          </p:nvSpPr>
          <p:spPr bwMode="auto">
            <a:xfrm>
              <a:off x="663447" y="2666388"/>
              <a:ext cx="827254" cy="687175"/>
            </a:xfrm>
            <a:prstGeom prst="rect">
              <a:avLst/>
            </a:prstGeom>
            <a:gradFill>
              <a:gsLst>
                <a:gs pos="0">
                  <a:srgbClr val="FFFF99"/>
                </a:gs>
                <a:gs pos="50000">
                  <a:schemeClr val="bg1"/>
                </a:gs>
                <a:gs pos="100000">
                  <a:schemeClr val="accent1">
                    <a:shade val="100000"/>
                    <a:satMod val="115000"/>
                  </a:schemeClr>
                </a:gs>
              </a:gsLst>
              <a:lin ang="5400000" scaled="0"/>
            </a:gradFill>
            <a:ln w="9525" cap="flat" cmpd="sng" algn="ctr">
              <a:solidFill>
                <a:schemeClr val="tx1"/>
              </a:solidFill>
              <a:prstDash val="solid"/>
              <a:round/>
              <a:headEnd type="none" w="med" len="med"/>
              <a:tailEnd type="none" w="med" len="med"/>
            </a:ln>
            <a:effectLst/>
          </p:spPr>
          <p:txBody>
            <a:bodyPr/>
            <a:lstStyle/>
            <a:p>
              <a:pPr algn="ctr">
                <a:defRPr/>
              </a:pPr>
              <a:r>
                <a:rPr lang="en-NZ" sz="2800" b="1" dirty="0">
                  <a:latin typeface="+mj-lt"/>
                </a:rPr>
                <a:t>NW</a:t>
              </a:r>
              <a:endParaRPr lang="en-US" sz="2800" b="1" dirty="0">
                <a:latin typeface="+mj-lt"/>
              </a:endParaRPr>
            </a:p>
          </p:txBody>
        </p:sp>
        <p:sp>
          <p:nvSpPr>
            <p:cNvPr id="33" name="Rectangle 32"/>
            <p:cNvSpPr/>
            <p:nvPr/>
          </p:nvSpPr>
          <p:spPr bwMode="auto">
            <a:xfrm>
              <a:off x="1490702" y="3353563"/>
              <a:ext cx="827253" cy="685588"/>
            </a:xfrm>
            <a:prstGeom prst="rect">
              <a:avLst/>
            </a:prstGeom>
            <a:gradFill>
              <a:gsLst>
                <a:gs pos="0">
                  <a:srgbClr val="FFFF99"/>
                </a:gs>
                <a:gs pos="50000">
                  <a:schemeClr val="bg1"/>
                </a:gs>
                <a:gs pos="100000">
                  <a:schemeClr val="accent1">
                    <a:shade val="100000"/>
                    <a:satMod val="115000"/>
                  </a:schemeClr>
                </a:gs>
              </a:gsLst>
              <a:lin ang="5400000" scaled="0"/>
            </a:gradFill>
            <a:ln w="9525" cap="flat" cmpd="sng" algn="ctr">
              <a:solidFill>
                <a:schemeClr val="tx1"/>
              </a:solidFill>
              <a:prstDash val="solid"/>
              <a:round/>
              <a:headEnd type="none" w="med" len="med"/>
              <a:tailEnd type="none" w="med" len="med"/>
            </a:ln>
            <a:effectLst/>
          </p:spPr>
          <p:txBody>
            <a:bodyPr/>
            <a:lstStyle/>
            <a:p>
              <a:pPr algn="ctr">
                <a:defRPr/>
              </a:pPr>
              <a:endParaRPr lang="en-NZ" sz="1200" b="1" dirty="0">
                <a:latin typeface="+mj-lt"/>
              </a:endParaRPr>
            </a:p>
            <a:p>
              <a:pPr algn="ctr">
                <a:defRPr/>
              </a:pPr>
              <a:r>
                <a:rPr lang="en-NZ" sz="1200" b="1" dirty="0">
                  <a:latin typeface="+mj-lt"/>
                </a:rPr>
                <a:t>ORIGIN</a:t>
              </a:r>
              <a:endParaRPr lang="en-US" sz="1200" b="1" dirty="0">
                <a:latin typeface="+mj-lt"/>
              </a:endParaRPr>
            </a:p>
          </p:txBody>
        </p:sp>
        <p:sp>
          <p:nvSpPr>
            <p:cNvPr id="34" name="Rectangle 33"/>
            <p:cNvSpPr/>
            <p:nvPr/>
          </p:nvSpPr>
          <p:spPr bwMode="auto">
            <a:xfrm>
              <a:off x="2317955" y="3353563"/>
              <a:ext cx="827254" cy="685588"/>
            </a:xfrm>
            <a:prstGeom prst="rect">
              <a:avLst/>
            </a:prstGeom>
            <a:gradFill>
              <a:gsLst>
                <a:gs pos="0">
                  <a:srgbClr val="FFFF99"/>
                </a:gs>
                <a:gs pos="50000">
                  <a:schemeClr val="bg1"/>
                </a:gs>
                <a:gs pos="100000">
                  <a:schemeClr val="accent1">
                    <a:shade val="100000"/>
                    <a:satMod val="115000"/>
                  </a:schemeClr>
                </a:gs>
              </a:gsLst>
              <a:lin ang="5400000" scaled="0"/>
            </a:gradFill>
            <a:ln w="9525" cap="flat" cmpd="sng" algn="ctr">
              <a:solidFill>
                <a:schemeClr val="tx1"/>
              </a:solidFill>
              <a:prstDash val="solid"/>
              <a:round/>
              <a:headEnd type="none" w="med" len="med"/>
              <a:tailEnd type="none" w="med" len="med"/>
            </a:ln>
            <a:effectLst/>
          </p:spPr>
          <p:txBody>
            <a:bodyPr/>
            <a:lstStyle/>
            <a:p>
              <a:pPr algn="ctr">
                <a:defRPr/>
              </a:pPr>
              <a:r>
                <a:rPr lang="en-NZ" sz="3200" b="1" dirty="0">
                  <a:latin typeface="+mj-lt"/>
                </a:rPr>
                <a:t>E</a:t>
              </a:r>
              <a:endParaRPr lang="en-US" sz="3200" b="1" dirty="0">
                <a:latin typeface="+mj-lt"/>
              </a:endParaRPr>
            </a:p>
          </p:txBody>
        </p:sp>
        <p:sp>
          <p:nvSpPr>
            <p:cNvPr id="35" name="Rectangle 34"/>
            <p:cNvSpPr/>
            <p:nvPr/>
          </p:nvSpPr>
          <p:spPr bwMode="auto">
            <a:xfrm>
              <a:off x="663447" y="3353563"/>
              <a:ext cx="827254" cy="685588"/>
            </a:xfrm>
            <a:prstGeom prst="rect">
              <a:avLst/>
            </a:prstGeom>
            <a:gradFill>
              <a:gsLst>
                <a:gs pos="0">
                  <a:srgbClr val="FFFF99"/>
                </a:gs>
                <a:gs pos="50000">
                  <a:schemeClr val="bg1"/>
                </a:gs>
                <a:gs pos="100000">
                  <a:schemeClr val="accent1">
                    <a:shade val="100000"/>
                    <a:satMod val="115000"/>
                  </a:schemeClr>
                </a:gs>
              </a:gsLst>
              <a:lin ang="5400000" scaled="0"/>
            </a:gradFill>
            <a:ln w="9525" cap="flat" cmpd="sng" algn="ctr">
              <a:solidFill>
                <a:schemeClr val="tx1"/>
              </a:solidFill>
              <a:prstDash val="solid"/>
              <a:round/>
              <a:headEnd type="none" w="med" len="med"/>
              <a:tailEnd type="none" w="med" len="med"/>
            </a:ln>
            <a:effectLst/>
          </p:spPr>
          <p:txBody>
            <a:bodyPr/>
            <a:lstStyle/>
            <a:p>
              <a:pPr algn="ctr">
                <a:defRPr/>
              </a:pPr>
              <a:r>
                <a:rPr lang="en-NZ" sz="3200" b="1" dirty="0">
                  <a:latin typeface="+mj-lt"/>
                </a:rPr>
                <a:t>W</a:t>
              </a:r>
              <a:endParaRPr lang="en-US" sz="3200" b="1" dirty="0">
                <a:latin typeface="+mj-lt"/>
              </a:endParaRPr>
            </a:p>
          </p:txBody>
        </p:sp>
        <p:sp>
          <p:nvSpPr>
            <p:cNvPr id="36" name="Rectangle 35"/>
            <p:cNvSpPr/>
            <p:nvPr/>
          </p:nvSpPr>
          <p:spPr bwMode="auto">
            <a:xfrm>
              <a:off x="1490702" y="4039151"/>
              <a:ext cx="827253" cy="685588"/>
            </a:xfrm>
            <a:prstGeom prst="rect">
              <a:avLst/>
            </a:prstGeom>
            <a:gradFill>
              <a:gsLst>
                <a:gs pos="0">
                  <a:srgbClr val="FFFF99"/>
                </a:gs>
                <a:gs pos="50000">
                  <a:schemeClr val="bg1"/>
                </a:gs>
                <a:gs pos="100000">
                  <a:schemeClr val="accent1">
                    <a:shade val="100000"/>
                    <a:satMod val="115000"/>
                  </a:schemeClr>
                </a:gs>
              </a:gsLst>
              <a:lin ang="5400000" scaled="0"/>
            </a:gradFill>
            <a:ln w="9525" cap="flat" cmpd="sng" algn="ctr">
              <a:solidFill>
                <a:schemeClr val="tx1"/>
              </a:solidFill>
              <a:prstDash val="solid"/>
              <a:round/>
              <a:headEnd type="none" w="med" len="med"/>
              <a:tailEnd type="none" w="med" len="med"/>
            </a:ln>
            <a:effectLst/>
          </p:spPr>
          <p:txBody>
            <a:bodyPr/>
            <a:lstStyle/>
            <a:p>
              <a:pPr algn="ctr">
                <a:defRPr/>
              </a:pPr>
              <a:r>
                <a:rPr lang="en-NZ" sz="3200" b="1" dirty="0">
                  <a:latin typeface="+mj-lt"/>
                </a:rPr>
                <a:t>S</a:t>
              </a:r>
              <a:endParaRPr lang="en-US" sz="3200" b="1" dirty="0">
                <a:latin typeface="+mj-lt"/>
              </a:endParaRPr>
            </a:p>
          </p:txBody>
        </p:sp>
        <p:sp>
          <p:nvSpPr>
            <p:cNvPr id="37" name="Rectangle 36"/>
            <p:cNvSpPr/>
            <p:nvPr/>
          </p:nvSpPr>
          <p:spPr bwMode="auto">
            <a:xfrm>
              <a:off x="2317955" y="4039151"/>
              <a:ext cx="827254" cy="685588"/>
            </a:xfrm>
            <a:prstGeom prst="rect">
              <a:avLst/>
            </a:prstGeom>
            <a:gradFill>
              <a:gsLst>
                <a:gs pos="0">
                  <a:srgbClr val="FFFF99"/>
                </a:gs>
                <a:gs pos="50000">
                  <a:schemeClr val="bg1"/>
                </a:gs>
                <a:gs pos="100000">
                  <a:schemeClr val="accent1">
                    <a:shade val="100000"/>
                    <a:satMod val="115000"/>
                  </a:schemeClr>
                </a:gs>
              </a:gsLst>
              <a:lin ang="5400000" scaled="0"/>
            </a:gradFill>
            <a:ln w="9525" cap="flat" cmpd="sng" algn="ctr">
              <a:solidFill>
                <a:schemeClr val="tx1"/>
              </a:solidFill>
              <a:prstDash val="solid"/>
              <a:round/>
              <a:headEnd type="none" w="med" len="med"/>
              <a:tailEnd type="none" w="med" len="med"/>
            </a:ln>
            <a:effectLst/>
          </p:spPr>
          <p:txBody>
            <a:bodyPr/>
            <a:lstStyle/>
            <a:p>
              <a:pPr algn="ctr">
                <a:defRPr/>
              </a:pPr>
              <a:r>
                <a:rPr lang="en-NZ" sz="3200" b="1" dirty="0">
                  <a:latin typeface="+mj-lt"/>
                </a:rPr>
                <a:t>SE</a:t>
              </a:r>
              <a:endParaRPr lang="en-US" sz="3200" b="1" dirty="0">
                <a:latin typeface="+mj-lt"/>
              </a:endParaRPr>
            </a:p>
          </p:txBody>
        </p:sp>
        <p:sp>
          <p:nvSpPr>
            <p:cNvPr id="38" name="Rectangle 37"/>
            <p:cNvSpPr/>
            <p:nvPr/>
          </p:nvSpPr>
          <p:spPr bwMode="auto">
            <a:xfrm>
              <a:off x="663447" y="4039151"/>
              <a:ext cx="827254" cy="685588"/>
            </a:xfrm>
            <a:prstGeom prst="rect">
              <a:avLst/>
            </a:prstGeom>
            <a:gradFill>
              <a:gsLst>
                <a:gs pos="0">
                  <a:srgbClr val="FFFF99"/>
                </a:gs>
                <a:gs pos="50000">
                  <a:schemeClr val="bg1"/>
                </a:gs>
                <a:gs pos="100000">
                  <a:schemeClr val="accent1">
                    <a:shade val="100000"/>
                    <a:satMod val="115000"/>
                  </a:schemeClr>
                </a:gs>
              </a:gsLst>
              <a:lin ang="5400000" scaled="0"/>
            </a:gradFill>
            <a:ln w="9525" cap="flat" cmpd="sng" algn="ctr">
              <a:solidFill>
                <a:schemeClr val="tx1"/>
              </a:solidFill>
              <a:prstDash val="solid"/>
              <a:round/>
              <a:headEnd type="none" w="med" len="med"/>
              <a:tailEnd type="none" w="med" len="med"/>
            </a:ln>
            <a:effectLst/>
          </p:spPr>
          <p:txBody>
            <a:bodyPr/>
            <a:lstStyle/>
            <a:p>
              <a:pPr algn="ctr">
                <a:defRPr/>
              </a:pPr>
              <a:r>
                <a:rPr lang="en-NZ" sz="2800" b="1" dirty="0">
                  <a:latin typeface="+mj-lt"/>
                </a:rPr>
                <a:t>SW</a:t>
              </a:r>
              <a:endParaRPr lang="en-US" sz="2800" b="1" dirty="0">
                <a:latin typeface="+mj-lt"/>
              </a:endParaRPr>
            </a:p>
          </p:txBody>
        </p:sp>
        <p:cxnSp>
          <p:nvCxnSpPr>
            <p:cNvPr id="38936" name="Straight Arrow Connector 38"/>
            <p:cNvCxnSpPr>
              <a:cxnSpLocks noChangeShapeType="1"/>
            </p:cNvCxnSpPr>
            <p:nvPr/>
          </p:nvCxnSpPr>
          <p:spPr bwMode="auto">
            <a:xfrm>
              <a:off x="664029" y="2656114"/>
              <a:ext cx="2895600" cy="1588"/>
            </a:xfrm>
            <a:prstGeom prst="straightConnector1">
              <a:avLst/>
            </a:prstGeom>
            <a:noFill/>
            <a:ln w="476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38937" name="Straight Arrow Connector 39"/>
            <p:cNvCxnSpPr>
              <a:cxnSpLocks noChangeShapeType="1"/>
            </p:cNvCxnSpPr>
            <p:nvPr/>
          </p:nvCxnSpPr>
          <p:spPr bwMode="auto">
            <a:xfrm rot="16200000" flipH="1">
              <a:off x="-566057" y="3864426"/>
              <a:ext cx="2460171" cy="4"/>
            </a:xfrm>
            <a:prstGeom prst="straightConnector1">
              <a:avLst/>
            </a:prstGeom>
            <a:noFill/>
            <a:ln w="476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38938" name="TextBox 40"/>
            <p:cNvSpPr txBox="1">
              <a:spLocks noChangeArrowheads="1"/>
            </p:cNvSpPr>
            <p:nvPr/>
          </p:nvSpPr>
          <p:spPr bwMode="auto">
            <a:xfrm>
              <a:off x="947057" y="2188028"/>
              <a:ext cx="4122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b="1"/>
                <a:t>-1</a:t>
              </a:r>
              <a:endParaRPr lang="en-US" altLang="en-US" b="1"/>
            </a:p>
          </p:txBody>
        </p:sp>
        <p:sp>
          <p:nvSpPr>
            <p:cNvPr id="38939" name="TextBox 41"/>
            <p:cNvSpPr txBox="1">
              <a:spLocks noChangeArrowheads="1"/>
            </p:cNvSpPr>
            <p:nvPr/>
          </p:nvSpPr>
          <p:spPr bwMode="auto">
            <a:xfrm>
              <a:off x="163285" y="2797628"/>
              <a:ext cx="4122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b="1"/>
                <a:t>-1</a:t>
              </a:r>
              <a:endParaRPr lang="en-US" altLang="en-US" b="1"/>
            </a:p>
          </p:txBody>
        </p:sp>
        <p:sp>
          <p:nvSpPr>
            <p:cNvPr id="38940" name="TextBox 42"/>
            <p:cNvSpPr txBox="1">
              <a:spLocks noChangeArrowheads="1"/>
            </p:cNvSpPr>
            <p:nvPr/>
          </p:nvSpPr>
          <p:spPr bwMode="auto">
            <a:xfrm>
              <a:off x="206829" y="4180113"/>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b="1"/>
                <a:t>1</a:t>
              </a:r>
              <a:endParaRPr lang="en-US" altLang="en-US" b="1"/>
            </a:p>
          </p:txBody>
        </p:sp>
        <p:sp>
          <p:nvSpPr>
            <p:cNvPr id="38941" name="TextBox 43"/>
            <p:cNvSpPr txBox="1">
              <a:spLocks noChangeArrowheads="1"/>
            </p:cNvSpPr>
            <p:nvPr/>
          </p:nvSpPr>
          <p:spPr bwMode="auto">
            <a:xfrm>
              <a:off x="2536371" y="2188027"/>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b="1"/>
                <a:t>1</a:t>
              </a:r>
              <a:endParaRPr lang="en-US" altLang="en-US" b="1"/>
            </a:p>
          </p:txBody>
        </p:sp>
        <p:sp>
          <p:nvSpPr>
            <p:cNvPr id="38942" name="TextBox 44"/>
            <p:cNvSpPr txBox="1">
              <a:spLocks noChangeArrowheads="1"/>
            </p:cNvSpPr>
            <p:nvPr/>
          </p:nvSpPr>
          <p:spPr bwMode="auto">
            <a:xfrm>
              <a:off x="272143" y="3483428"/>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b="1"/>
                <a:t>0</a:t>
              </a:r>
              <a:endParaRPr lang="en-US" altLang="en-US" b="1"/>
            </a:p>
          </p:txBody>
        </p:sp>
        <p:sp>
          <p:nvSpPr>
            <p:cNvPr id="38943" name="TextBox 45"/>
            <p:cNvSpPr txBox="1">
              <a:spLocks noChangeArrowheads="1"/>
            </p:cNvSpPr>
            <p:nvPr/>
          </p:nvSpPr>
          <p:spPr bwMode="auto">
            <a:xfrm>
              <a:off x="1752600" y="2155371"/>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b="1"/>
                <a:t>0</a:t>
              </a:r>
              <a:endParaRPr lang="en-US" altLang="en-US" b="1"/>
            </a:p>
          </p:txBody>
        </p:sp>
      </p:grpSp>
      <p:cxnSp>
        <p:nvCxnSpPr>
          <p:cNvPr id="38919" name="Straight Arrow Connector 47"/>
          <p:cNvCxnSpPr>
            <a:cxnSpLocks noChangeShapeType="1"/>
          </p:cNvCxnSpPr>
          <p:nvPr/>
        </p:nvCxnSpPr>
        <p:spPr bwMode="auto">
          <a:xfrm rot="5400000" flipH="1" flipV="1">
            <a:off x="4512469" y="4882357"/>
            <a:ext cx="717550" cy="11112"/>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38920" name="Straight Arrow Connector 48"/>
          <p:cNvCxnSpPr>
            <a:cxnSpLocks noChangeShapeType="1"/>
          </p:cNvCxnSpPr>
          <p:nvPr/>
        </p:nvCxnSpPr>
        <p:spPr bwMode="auto">
          <a:xfrm rot="5400000">
            <a:off x="4549775" y="5726113"/>
            <a:ext cx="642938" cy="11112"/>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38921" name="Straight Arrow Connector 50"/>
          <p:cNvCxnSpPr>
            <a:cxnSpLocks noChangeShapeType="1"/>
          </p:cNvCxnSpPr>
          <p:nvPr/>
        </p:nvCxnSpPr>
        <p:spPr bwMode="auto">
          <a:xfrm>
            <a:off x="5029200" y="5345113"/>
            <a:ext cx="609600" cy="555625"/>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38922" name="Straight Arrow Connector 54"/>
          <p:cNvCxnSpPr>
            <a:cxnSpLocks noChangeShapeType="1"/>
          </p:cNvCxnSpPr>
          <p:nvPr/>
        </p:nvCxnSpPr>
        <p:spPr bwMode="auto">
          <a:xfrm rot="5400000">
            <a:off x="4130675" y="5349875"/>
            <a:ext cx="566738" cy="490538"/>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38923" name="Straight Arrow Connector 56"/>
          <p:cNvCxnSpPr>
            <a:cxnSpLocks noChangeShapeType="1"/>
          </p:cNvCxnSpPr>
          <p:nvPr/>
        </p:nvCxnSpPr>
        <p:spPr bwMode="auto">
          <a:xfrm rot="5400000" flipH="1" flipV="1">
            <a:off x="5067301" y="4610100"/>
            <a:ext cx="576262" cy="522287"/>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38924" name="Straight Arrow Connector 58"/>
          <p:cNvCxnSpPr>
            <a:cxnSpLocks noChangeShapeType="1"/>
          </p:cNvCxnSpPr>
          <p:nvPr/>
        </p:nvCxnSpPr>
        <p:spPr bwMode="auto">
          <a:xfrm rot="16200000" flipV="1">
            <a:off x="4125913" y="4614863"/>
            <a:ext cx="587375" cy="479425"/>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38925" name="Straight Arrow Connector 61"/>
          <p:cNvCxnSpPr>
            <a:cxnSpLocks noChangeShapeType="1"/>
          </p:cNvCxnSpPr>
          <p:nvPr/>
        </p:nvCxnSpPr>
        <p:spPr bwMode="auto">
          <a:xfrm rot="10800000">
            <a:off x="3962400" y="5224463"/>
            <a:ext cx="739775" cy="1587"/>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38926" name="Straight Arrow Connector 65"/>
          <p:cNvCxnSpPr>
            <a:cxnSpLocks noChangeShapeType="1"/>
          </p:cNvCxnSpPr>
          <p:nvPr/>
        </p:nvCxnSpPr>
        <p:spPr bwMode="auto">
          <a:xfrm flipV="1">
            <a:off x="5040313" y="5257800"/>
            <a:ext cx="708025" cy="1588"/>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NZ" dirty="0">
                <a:solidFill>
                  <a:srgbClr val="FFFF00"/>
                </a:solidFill>
              </a:rPr>
              <a:t>Q-Learning Types and </a:t>
            </a:r>
            <a:r>
              <a:rPr lang="en-NZ" dirty="0" err="1">
                <a:solidFill>
                  <a:srgbClr val="FFFF00"/>
                </a:solidFill>
              </a:rPr>
              <a:t>Symbolics</a:t>
            </a:r>
            <a:endParaRPr lang="en-NZ" dirty="0">
              <a:solidFill>
                <a:srgbClr val="FFFF00"/>
              </a:solidFill>
            </a:endParaRPr>
          </a:p>
        </p:txBody>
      </p:sp>
      <p:sp>
        <p:nvSpPr>
          <p:cNvPr id="3993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D642BBF9-852E-4F66-8E72-3EFAD201F759}" type="slidenum">
              <a:rPr lang="nl-NL" altLang="en-US" sz="1000" smtClean="0">
                <a:solidFill>
                  <a:schemeClr val="bg2"/>
                </a:solidFill>
                <a:latin typeface="Verdana" pitchFamily="34" charset="0"/>
              </a:rPr>
              <a:pPr/>
              <a:t>44</a:t>
            </a:fld>
            <a:endParaRPr lang="nl-NL" altLang="en-US" sz="1000">
              <a:solidFill>
                <a:schemeClr val="bg2"/>
              </a:solidFill>
              <a:latin typeface="Verdana" pitchFamily="34" charset="0"/>
            </a:endParaRPr>
          </a:p>
        </p:txBody>
      </p:sp>
      <p:sp>
        <p:nvSpPr>
          <p:cNvPr id="23" name="TextBox 22"/>
          <p:cNvSpPr txBox="1"/>
          <p:nvPr/>
        </p:nvSpPr>
        <p:spPr>
          <a:xfrm>
            <a:off x="377825" y="1317625"/>
            <a:ext cx="8461375" cy="584200"/>
          </a:xfrm>
          <a:prstGeom prst="rect">
            <a:avLst/>
          </a:prstGeom>
          <a:solidFill>
            <a:schemeClr val="bg1"/>
          </a:solidFill>
          <a:ln>
            <a:solidFill>
              <a:srgbClr val="0066FF"/>
            </a:solidFill>
          </a:ln>
        </p:spPr>
        <p:txBody>
          <a:bodyPr>
            <a:spAutoFit/>
          </a:bodyPr>
          <a:lstStyle/>
          <a:p>
            <a:pPr>
              <a:defRPr/>
            </a:pPr>
            <a:r>
              <a:rPr lang="en-NZ" sz="3200" b="1" dirty="0">
                <a:solidFill>
                  <a:srgbClr val="FF0000"/>
                </a:solidFill>
                <a:effectLst>
                  <a:outerShdw blurRad="38100" dist="38100" dir="2700000" algn="tl">
                    <a:srgbClr val="000000">
                      <a:alpha val="43137"/>
                    </a:srgbClr>
                  </a:outerShdw>
                </a:effectLst>
                <a:latin typeface="+mj-lt"/>
              </a:rPr>
              <a:t>Grid</a:t>
            </a:r>
            <a:endParaRPr lang="en-NZ" sz="3200" b="1" baseline="-25000" dirty="0">
              <a:solidFill>
                <a:srgbClr val="0000FF"/>
              </a:solidFill>
              <a:latin typeface="+mj-lt"/>
            </a:endParaRPr>
          </a:p>
        </p:txBody>
      </p:sp>
      <p:sp>
        <p:nvSpPr>
          <p:cNvPr id="21" name="Text Box 6"/>
          <p:cNvSpPr txBox="1">
            <a:spLocks noChangeArrowheads="1"/>
          </p:cNvSpPr>
          <p:nvPr/>
        </p:nvSpPr>
        <p:spPr bwMode="auto">
          <a:xfrm>
            <a:off x="576263" y="2070100"/>
            <a:ext cx="5313362" cy="3692525"/>
          </a:xfrm>
          <a:prstGeom prst="rect">
            <a:avLst/>
          </a:prstGeom>
          <a:solidFill>
            <a:schemeClr val="bg1"/>
          </a:solidFill>
          <a:ln w="9525">
            <a:solidFill>
              <a:srgbClr val="FF0000"/>
            </a:solidFill>
            <a:miter lim="800000"/>
            <a:headEnd/>
            <a:tailEnd/>
          </a:ln>
          <a:effectLst/>
        </p:spPr>
        <p:txBody>
          <a:bodyPr>
            <a:spAutoFit/>
          </a:bodyPr>
          <a:lstStyle/>
          <a:p>
            <a:pPr indent="-457200">
              <a:defRPr/>
            </a:pPr>
            <a:r>
              <a:rPr lang="en-US" sz="1800" b="1" dirty="0">
                <a:solidFill>
                  <a:srgbClr val="008000"/>
                </a:solidFill>
                <a:latin typeface="+mj-lt"/>
              </a:rPr>
              <a:t>/* * Test grid. */</a:t>
            </a:r>
          </a:p>
          <a:p>
            <a:pPr indent="-457200">
              <a:defRPr/>
            </a:pPr>
            <a:r>
              <a:rPr lang="en-US" sz="1800" b="1" dirty="0" err="1">
                <a:solidFill>
                  <a:srgbClr val="0000FF"/>
                </a:solidFill>
                <a:latin typeface="+mj-lt"/>
              </a:rPr>
              <a:t>int</a:t>
            </a:r>
            <a:r>
              <a:rPr lang="en-US" sz="1800" b="1" dirty="0">
                <a:solidFill>
                  <a:srgbClr val="0000FF"/>
                </a:solidFill>
                <a:latin typeface="+mj-lt"/>
              </a:rPr>
              <a:t>  </a:t>
            </a:r>
            <a:r>
              <a:rPr lang="en-US" sz="1800" b="1" dirty="0">
                <a:effectLst>
                  <a:outerShdw blurRad="38100" dist="38100" dir="2700000" algn="tl">
                    <a:srgbClr val="000000">
                      <a:alpha val="43137"/>
                    </a:srgbClr>
                  </a:outerShdw>
                </a:effectLst>
                <a:latin typeface="+mj-lt"/>
              </a:rPr>
              <a:t>grid</a:t>
            </a:r>
            <a:r>
              <a:rPr lang="en-US" sz="1800" b="1" dirty="0">
                <a:solidFill>
                  <a:srgbClr val="0000FF"/>
                </a:solidFill>
                <a:latin typeface="+mj-lt"/>
              </a:rPr>
              <a:t>[Y_MAX][X_MAX]={  </a:t>
            </a:r>
          </a:p>
          <a:p>
            <a:pPr indent="-457200">
              <a:defRPr/>
            </a:pPr>
            <a:r>
              <a:rPr lang="en-US" sz="1800" b="1" dirty="0">
                <a:solidFill>
                  <a:srgbClr val="0000FF"/>
                </a:solidFill>
                <a:latin typeface="+mj-lt"/>
              </a:rPr>
              <a:t>{ -1, -1, -1, -1, -1, -1, -1, -1, -1, </a:t>
            </a:r>
            <a:r>
              <a:rPr lang="en-US" sz="1800" b="1" dirty="0">
                <a:solidFill>
                  <a:srgbClr val="FF0000"/>
                </a:solidFill>
                <a:effectLst>
                  <a:outerShdw blurRad="38100" dist="38100" dir="2700000" algn="tl">
                    <a:srgbClr val="000000">
                      <a:alpha val="43137"/>
                    </a:srgbClr>
                  </a:outerShdw>
                </a:effectLst>
                <a:latin typeface="+mj-lt"/>
              </a:rPr>
              <a:t>-1</a:t>
            </a:r>
            <a:r>
              <a:rPr lang="en-US" sz="1800" b="1" dirty="0">
                <a:solidFill>
                  <a:srgbClr val="0000FF"/>
                </a:solidFill>
                <a:latin typeface="+mj-lt"/>
              </a:rPr>
              <a:t> },  </a:t>
            </a:r>
          </a:p>
          <a:p>
            <a:pPr indent="-457200">
              <a:defRPr/>
            </a:pPr>
            <a:r>
              <a:rPr lang="en-US" sz="1800" b="1" dirty="0">
                <a:solidFill>
                  <a:srgbClr val="0000FF"/>
                </a:solidFill>
                <a:latin typeface="+mj-lt"/>
              </a:rPr>
              <a:t>{ -1,  1,  1,  1,  1,  1,  1,  1,  1,  -1 },  </a:t>
            </a:r>
          </a:p>
          <a:p>
            <a:pPr indent="-457200">
              <a:defRPr/>
            </a:pPr>
            <a:r>
              <a:rPr lang="en-US" sz="1800" b="1" dirty="0">
                <a:solidFill>
                  <a:srgbClr val="0000FF"/>
                </a:solidFill>
                <a:latin typeface="+mj-lt"/>
              </a:rPr>
              <a:t>{ -1,  1,  1,  1,  1,  1,  1,  1,  1,  -1 },  </a:t>
            </a:r>
          </a:p>
          <a:p>
            <a:pPr indent="-457200">
              <a:defRPr/>
            </a:pPr>
            <a:r>
              <a:rPr lang="en-US" sz="1800" b="1" dirty="0">
                <a:solidFill>
                  <a:srgbClr val="0000FF"/>
                </a:solidFill>
                <a:latin typeface="+mj-lt"/>
              </a:rPr>
              <a:t>{ -1,  1,  1,  1,  1,  1,  1, -1, </a:t>
            </a:r>
            <a:r>
              <a:rPr lang="en-US" sz="1800" b="1" dirty="0">
                <a:solidFill>
                  <a:srgbClr val="FF0000"/>
                </a:solidFill>
                <a:effectLst>
                  <a:outerShdw blurRad="38100" dist="38100" dir="2700000" algn="tl">
                    <a:srgbClr val="000000">
                      <a:alpha val="43137"/>
                    </a:srgbClr>
                  </a:outerShdw>
                </a:effectLst>
                <a:latin typeface="+mj-lt"/>
              </a:rPr>
              <a:t>99</a:t>
            </a:r>
            <a:r>
              <a:rPr lang="en-US" sz="1800" b="1" dirty="0">
                <a:solidFill>
                  <a:srgbClr val="0000FF"/>
                </a:solidFill>
                <a:latin typeface="+mj-lt"/>
              </a:rPr>
              <a:t>, -1 },  </a:t>
            </a:r>
          </a:p>
          <a:p>
            <a:pPr indent="-457200">
              <a:defRPr/>
            </a:pPr>
            <a:r>
              <a:rPr lang="en-US" sz="1800" b="1" dirty="0">
                <a:solidFill>
                  <a:srgbClr val="0000FF"/>
                </a:solidFill>
                <a:latin typeface="+mj-lt"/>
              </a:rPr>
              <a:t>{ -1,  1,  1,  1,  1,  1,  1, -1,  9,  -1 },  </a:t>
            </a:r>
          </a:p>
          <a:p>
            <a:pPr indent="-457200">
              <a:defRPr/>
            </a:pPr>
            <a:r>
              <a:rPr lang="en-US" sz="1800" b="1" dirty="0">
                <a:solidFill>
                  <a:srgbClr val="0000FF"/>
                </a:solidFill>
                <a:latin typeface="+mj-lt"/>
              </a:rPr>
              <a:t>{ -1,  1,  1,  1,  1,  9,  9, -1,  9,  -1 },  </a:t>
            </a:r>
          </a:p>
          <a:p>
            <a:pPr indent="-457200">
              <a:defRPr/>
            </a:pPr>
            <a:r>
              <a:rPr lang="en-US" sz="1800" b="1" dirty="0">
                <a:solidFill>
                  <a:srgbClr val="0000FF"/>
                </a:solidFill>
                <a:latin typeface="+mj-lt"/>
              </a:rPr>
              <a:t>{ -1,  1,  1,  1,  1,  9,  9, -1,  9,  -1 },  </a:t>
            </a:r>
          </a:p>
          <a:p>
            <a:pPr indent="-457200">
              <a:defRPr/>
            </a:pPr>
            <a:r>
              <a:rPr lang="en-US" sz="1800" b="1" dirty="0">
                <a:solidFill>
                  <a:srgbClr val="0000FF"/>
                </a:solidFill>
                <a:latin typeface="+mj-lt"/>
              </a:rPr>
              <a:t>{ -1,  1,  1,  1,  1,  9,  9, -1,  9,  -1 },  </a:t>
            </a:r>
          </a:p>
          <a:p>
            <a:pPr indent="-457200">
              <a:defRPr/>
            </a:pPr>
            <a:r>
              <a:rPr lang="en-US" sz="1800" b="1" dirty="0">
                <a:solidFill>
                  <a:srgbClr val="0000FF"/>
                </a:solidFill>
                <a:latin typeface="+mj-lt"/>
              </a:rPr>
              <a:t>{ -1, -1,  1,  1,  1,  1,  9,  9,  9,  -1 },  </a:t>
            </a:r>
          </a:p>
          <a:p>
            <a:pPr indent="-457200">
              <a:defRPr/>
            </a:pPr>
            <a:r>
              <a:rPr lang="en-US" sz="1800" b="1" dirty="0">
                <a:solidFill>
                  <a:srgbClr val="0000FF"/>
                </a:solidFill>
                <a:latin typeface="+mj-lt"/>
              </a:rPr>
              <a:t>{ -1, -1, -1, -1, -1, -1, -1, -1, -1, -1 }</a:t>
            </a:r>
          </a:p>
          <a:p>
            <a:pPr indent="-457200">
              <a:defRPr/>
            </a:pPr>
            <a:r>
              <a:rPr lang="en-US" sz="1800" b="1" dirty="0">
                <a:solidFill>
                  <a:srgbClr val="0000FF"/>
                </a:solidFill>
                <a:latin typeface="+mj-lt"/>
              </a:rPr>
              <a:t>};</a:t>
            </a:r>
            <a:endParaRPr lang="en-US" b="1" dirty="0">
              <a:latin typeface="+mj-lt"/>
            </a:endParaRPr>
          </a:p>
        </p:txBody>
      </p:sp>
      <p:sp>
        <p:nvSpPr>
          <p:cNvPr id="27" name="Line Callout 1 26"/>
          <p:cNvSpPr/>
          <p:nvPr/>
        </p:nvSpPr>
        <p:spPr bwMode="auto">
          <a:xfrm>
            <a:off x="5535613" y="2387600"/>
            <a:ext cx="2182812" cy="541338"/>
          </a:xfrm>
          <a:prstGeom prst="borderCallout1">
            <a:avLst>
              <a:gd name="adj1" fmla="val 13873"/>
              <a:gd name="adj2" fmla="val 606"/>
              <a:gd name="adj3" fmla="val 77245"/>
              <a:gd name="adj4" fmla="val -72083"/>
            </a:avLst>
          </a:prstGeom>
          <a:solidFill>
            <a:srgbClr val="FFFFCC"/>
          </a:solidFill>
          <a:ln w="9525" cap="flat" cmpd="sng" algn="ctr">
            <a:solidFill>
              <a:srgbClr val="FF0000"/>
            </a:solidFill>
            <a:prstDash val="solid"/>
            <a:round/>
            <a:headEnd type="none" w="med" len="med"/>
            <a:tailEnd type="none" w="med" len="med"/>
          </a:ln>
          <a:effectLst>
            <a:outerShdw blurRad="50800" dist="38100" dir="8100000" algn="tr" rotWithShape="0">
              <a:prstClr val="black">
                <a:alpha val="40000"/>
              </a:prstClr>
            </a:outerShdw>
          </a:effectLst>
        </p:spPr>
        <p:txBody>
          <a:bodyPr/>
          <a:lstStyle/>
          <a:p>
            <a:pPr>
              <a:defRPr/>
            </a:pPr>
            <a:r>
              <a:rPr lang="en-NZ" sz="1600" b="1" dirty="0">
                <a:latin typeface="+mj-lt"/>
              </a:rPr>
              <a:t>-1 = blocked cell</a:t>
            </a:r>
          </a:p>
        </p:txBody>
      </p:sp>
      <p:sp>
        <p:nvSpPr>
          <p:cNvPr id="28" name="Line Callout 1 27"/>
          <p:cNvSpPr/>
          <p:nvPr/>
        </p:nvSpPr>
        <p:spPr bwMode="auto">
          <a:xfrm>
            <a:off x="5557838" y="3998913"/>
            <a:ext cx="973137" cy="327198"/>
          </a:xfrm>
          <a:prstGeom prst="borderCallout1">
            <a:avLst>
              <a:gd name="adj1" fmla="val 13873"/>
              <a:gd name="adj2" fmla="val 606"/>
              <a:gd name="adj3" fmla="val -109535"/>
              <a:gd name="adj4" fmla="val -196963"/>
            </a:avLst>
          </a:prstGeom>
          <a:solidFill>
            <a:srgbClr val="FFFFCC"/>
          </a:solidFill>
          <a:ln w="9525" cap="flat" cmpd="sng" algn="ctr">
            <a:solidFill>
              <a:srgbClr val="FF0000"/>
            </a:solidFill>
            <a:prstDash val="solid"/>
            <a:round/>
            <a:headEnd type="none" w="med" len="med"/>
            <a:tailEnd type="none" w="med" len="med"/>
          </a:ln>
          <a:effectLst>
            <a:outerShdw blurRad="50800" dist="38100" dir="8100000" algn="tr" rotWithShape="0">
              <a:prstClr val="black">
                <a:alpha val="40000"/>
              </a:prstClr>
            </a:outerShdw>
          </a:effectLst>
        </p:spPr>
        <p:txBody>
          <a:bodyPr/>
          <a:lstStyle/>
          <a:p>
            <a:pPr>
              <a:defRPr/>
            </a:pPr>
            <a:r>
              <a:rPr lang="en-NZ" sz="1600" b="1" dirty="0">
                <a:latin typeface="+mj-lt"/>
              </a:rPr>
              <a:t>goal</a:t>
            </a:r>
            <a:endParaRPr lang="en-NZ" sz="1600" dirty="0">
              <a:latin typeface="+mj-lt"/>
            </a:endParaRPr>
          </a:p>
        </p:txBody>
      </p:sp>
      <p:sp>
        <p:nvSpPr>
          <p:cNvPr id="32" name="Rectangle 3"/>
          <p:cNvSpPr txBox="1">
            <a:spLocks noChangeArrowheads="1"/>
          </p:cNvSpPr>
          <p:nvPr/>
        </p:nvSpPr>
        <p:spPr bwMode="auto">
          <a:xfrm>
            <a:off x="4986338" y="5094288"/>
            <a:ext cx="3989387" cy="871537"/>
          </a:xfrm>
          <a:prstGeom prst="rect">
            <a:avLst/>
          </a:prstGeom>
          <a:gradFill rotWithShape="1">
            <a:gsLst>
              <a:gs pos="0">
                <a:schemeClr val="bg1"/>
              </a:gs>
              <a:gs pos="50000">
                <a:srgbClr val="FFFF00"/>
              </a:gs>
              <a:gs pos="100000">
                <a:schemeClr val="bg1"/>
              </a:gs>
            </a:gsLst>
            <a:lin ang="2700000" scaled="1"/>
          </a:gradFill>
          <a:ln w="9525">
            <a:solidFill>
              <a:srgbClr val="FF0000"/>
            </a:solidFill>
            <a:miter lim="800000"/>
            <a:headEnd/>
            <a:tailEnd/>
          </a:ln>
          <a:effectLst>
            <a:outerShdw blurRad="50800" dist="38100" dir="8100000" algn="tr" rotWithShape="0">
              <a:prstClr val="black">
                <a:alpha val="40000"/>
              </a:prstClr>
            </a:outerShdw>
          </a:effectLst>
        </p:spPr>
        <p:txBody>
          <a:bodyPr lIns="0" tIns="0" rIns="0" bIns="0"/>
          <a:lstStyle/>
          <a:p>
            <a:pPr marL="342900" indent="-342900" eaLnBrk="1" hangingPunct="1">
              <a:spcBef>
                <a:spcPct val="20000"/>
              </a:spcBef>
              <a:buFont typeface="Verdana" pitchFamily="34" charset="0"/>
              <a:buChar char=" "/>
              <a:defRPr/>
            </a:pPr>
            <a:r>
              <a:rPr lang="en-NZ" sz="2400" b="1" kern="0" dirty="0">
                <a:effectLst>
                  <a:outerShdw blurRad="38100" dist="38100" dir="2700000" algn="tl">
                    <a:srgbClr val="000000">
                      <a:alpha val="43137"/>
                    </a:srgbClr>
                  </a:outerShdw>
                </a:effectLst>
                <a:latin typeface="+mn-lt"/>
              </a:rPr>
              <a:t>(0-99) </a:t>
            </a:r>
            <a:r>
              <a:rPr lang="en-NZ" sz="2400" kern="0" dirty="0">
                <a:effectLst>
                  <a:outerShdw blurRad="38100" dist="38100" dir="2700000" algn="tl">
                    <a:srgbClr val="000000">
                      <a:alpha val="43137"/>
                    </a:srgbClr>
                  </a:outerShdw>
                </a:effectLst>
                <a:latin typeface="+mn-lt"/>
              </a:rPr>
              <a:t>defines the </a:t>
            </a:r>
            <a:r>
              <a:rPr lang="en-NZ" sz="2400" b="1" kern="0" dirty="0">
                <a:effectLst>
                  <a:outerShdw blurRad="38100" dist="38100" dir="2700000" algn="tl">
                    <a:srgbClr val="000000">
                      <a:alpha val="43137"/>
                    </a:srgbClr>
                  </a:outerShdw>
                </a:effectLst>
                <a:latin typeface="+mn-lt"/>
              </a:rPr>
              <a:t>reward</a:t>
            </a:r>
            <a:r>
              <a:rPr lang="en-NZ" sz="2400" kern="0" dirty="0">
                <a:effectLst>
                  <a:outerShdw blurRad="38100" dist="38100" dir="2700000" algn="tl">
                    <a:srgbClr val="000000">
                      <a:alpha val="43137"/>
                    </a:srgbClr>
                  </a:outerShdw>
                </a:effectLst>
                <a:latin typeface="+mn-lt"/>
              </a:rPr>
              <a:t> that the agent receives</a:t>
            </a:r>
            <a:endParaRPr lang="en-US" sz="2400" kern="0" dirty="0">
              <a:solidFill>
                <a:srgbClr val="3333CC"/>
              </a:solidFill>
              <a:latin typeface="+mn-lt"/>
            </a:endParaRPr>
          </a:p>
        </p:txBody>
      </p:sp>
      <p:sp>
        <p:nvSpPr>
          <p:cNvPr id="9" name="Line Callout 1 8"/>
          <p:cNvSpPr/>
          <p:nvPr/>
        </p:nvSpPr>
        <p:spPr bwMode="auto">
          <a:xfrm>
            <a:off x="5535613" y="3024095"/>
            <a:ext cx="2182812" cy="372248"/>
          </a:xfrm>
          <a:prstGeom prst="borderCallout1">
            <a:avLst>
              <a:gd name="adj1" fmla="val 13873"/>
              <a:gd name="adj2" fmla="val 606"/>
              <a:gd name="adj3" fmla="val 9111"/>
              <a:gd name="adj4" fmla="val -105173"/>
            </a:avLst>
          </a:prstGeom>
          <a:solidFill>
            <a:srgbClr val="FFFFCC"/>
          </a:solidFill>
          <a:ln w="9525" cap="flat" cmpd="sng" algn="ctr">
            <a:solidFill>
              <a:srgbClr val="FF0000"/>
            </a:solidFill>
            <a:prstDash val="solid"/>
            <a:round/>
            <a:headEnd type="none" w="med" len="med"/>
            <a:tailEnd type="none" w="med" len="med"/>
          </a:ln>
          <a:effectLst>
            <a:outerShdw blurRad="50800" dist="38100" dir="8100000" algn="tr" rotWithShape="0">
              <a:prstClr val="black">
                <a:alpha val="40000"/>
              </a:prstClr>
            </a:outerShdw>
          </a:effectLst>
        </p:spPr>
        <p:txBody>
          <a:bodyPr/>
          <a:lstStyle/>
          <a:p>
            <a:pPr>
              <a:defRPr/>
            </a:pPr>
            <a:r>
              <a:rPr lang="en-NZ" sz="1600" b="1" dirty="0">
                <a:latin typeface="+mj-lt"/>
              </a:rPr>
              <a:t>1 = traversable cell</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NZ" dirty="0">
                <a:solidFill>
                  <a:srgbClr val="FFFF00"/>
                </a:solidFill>
              </a:rPr>
              <a:t>Q-Learning Types and </a:t>
            </a:r>
            <a:r>
              <a:rPr lang="en-NZ" dirty="0" err="1">
                <a:solidFill>
                  <a:srgbClr val="FFFF00"/>
                </a:solidFill>
              </a:rPr>
              <a:t>Symbolics</a:t>
            </a:r>
            <a:endParaRPr lang="en-NZ" dirty="0">
              <a:solidFill>
                <a:srgbClr val="FFFF00"/>
              </a:solidFill>
            </a:endParaRPr>
          </a:p>
        </p:txBody>
      </p:sp>
      <p:sp>
        <p:nvSpPr>
          <p:cNvPr id="4096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CE5FD6D5-2D0F-4DF3-AA95-7D7003358FB1}" type="slidenum">
              <a:rPr lang="nl-NL" altLang="en-US" sz="1000" smtClean="0">
                <a:solidFill>
                  <a:schemeClr val="bg2"/>
                </a:solidFill>
                <a:latin typeface="Verdana" pitchFamily="34" charset="0"/>
              </a:rPr>
              <a:pPr/>
              <a:t>45</a:t>
            </a:fld>
            <a:endParaRPr lang="nl-NL" altLang="en-US" sz="1000">
              <a:solidFill>
                <a:schemeClr val="bg2"/>
              </a:solidFill>
              <a:latin typeface="Verdana" pitchFamily="34" charset="0"/>
            </a:endParaRPr>
          </a:p>
        </p:txBody>
      </p:sp>
      <p:sp>
        <p:nvSpPr>
          <p:cNvPr id="23" name="TextBox 22"/>
          <p:cNvSpPr txBox="1"/>
          <p:nvPr/>
        </p:nvSpPr>
        <p:spPr>
          <a:xfrm>
            <a:off x="377825" y="1317625"/>
            <a:ext cx="6773863" cy="584200"/>
          </a:xfrm>
          <a:prstGeom prst="rect">
            <a:avLst/>
          </a:prstGeom>
          <a:solidFill>
            <a:schemeClr val="bg1"/>
          </a:solidFill>
          <a:ln>
            <a:solidFill>
              <a:srgbClr val="0066FF"/>
            </a:solidFill>
          </a:ln>
        </p:spPr>
        <p:txBody>
          <a:bodyPr>
            <a:spAutoFit/>
          </a:bodyPr>
          <a:lstStyle/>
          <a:p>
            <a:pPr>
              <a:defRPr/>
            </a:pPr>
            <a:r>
              <a:rPr lang="en-NZ" sz="3200" b="1" dirty="0">
                <a:solidFill>
                  <a:srgbClr val="FF0000"/>
                </a:solidFill>
                <a:effectLst>
                  <a:outerShdw blurRad="38100" dist="38100" dir="2700000" algn="tl">
                    <a:srgbClr val="000000">
                      <a:alpha val="43137"/>
                    </a:srgbClr>
                  </a:outerShdw>
                </a:effectLst>
                <a:latin typeface="+mj-lt"/>
              </a:rPr>
              <a:t>For each location in the grid:</a:t>
            </a:r>
            <a:endParaRPr lang="en-NZ" sz="3200" b="1" baseline="-25000" dirty="0">
              <a:solidFill>
                <a:srgbClr val="0000FF"/>
              </a:solidFill>
              <a:latin typeface="+mj-lt"/>
            </a:endParaRPr>
          </a:p>
        </p:txBody>
      </p:sp>
      <p:sp>
        <p:nvSpPr>
          <p:cNvPr id="21" name="Text Box 6"/>
          <p:cNvSpPr txBox="1">
            <a:spLocks noChangeArrowheads="1"/>
          </p:cNvSpPr>
          <p:nvPr/>
        </p:nvSpPr>
        <p:spPr bwMode="auto">
          <a:xfrm>
            <a:off x="392113" y="2090738"/>
            <a:ext cx="3765550" cy="2862262"/>
          </a:xfrm>
          <a:prstGeom prst="rect">
            <a:avLst/>
          </a:prstGeom>
          <a:solidFill>
            <a:schemeClr val="bg1"/>
          </a:solidFill>
          <a:ln w="9525">
            <a:solidFill>
              <a:srgbClr val="FF0000"/>
            </a:solidFill>
            <a:miter lim="800000"/>
            <a:headEnd/>
            <a:tailEnd/>
          </a:ln>
          <a:effectLst/>
        </p:spPr>
        <p:txBody>
          <a:bodyPr>
            <a:spAutoFit/>
          </a:bodyPr>
          <a:lstStyle/>
          <a:p>
            <a:pPr indent="-457200">
              <a:defRPr/>
            </a:pPr>
            <a:r>
              <a:rPr lang="en-NZ" b="1" dirty="0" err="1">
                <a:latin typeface="+mj-lt"/>
              </a:rPr>
              <a:t>typedef</a:t>
            </a:r>
            <a:r>
              <a:rPr lang="en-NZ" b="1" dirty="0">
                <a:latin typeface="+mj-lt"/>
              </a:rPr>
              <a:t> </a:t>
            </a:r>
            <a:r>
              <a:rPr lang="en-NZ" b="1" dirty="0" err="1">
                <a:latin typeface="+mj-lt"/>
              </a:rPr>
              <a:t>struct</a:t>
            </a:r>
            <a:r>
              <a:rPr lang="en-NZ" b="1" dirty="0">
                <a:latin typeface="+mj-lt"/>
              </a:rPr>
              <a:t> {</a:t>
            </a:r>
          </a:p>
          <a:p>
            <a:pPr indent="-457200">
              <a:defRPr/>
            </a:pPr>
            <a:r>
              <a:rPr lang="en-NZ" b="1" dirty="0">
                <a:latin typeface="+mj-lt"/>
              </a:rPr>
              <a:t>    </a:t>
            </a:r>
            <a:r>
              <a:rPr lang="en-NZ" b="1" dirty="0" err="1">
                <a:latin typeface="+mj-lt"/>
              </a:rPr>
              <a:t>int</a:t>
            </a:r>
            <a:r>
              <a:rPr lang="en-NZ" b="1" dirty="0">
                <a:latin typeface="+mj-lt"/>
              </a:rPr>
              <a:t> y;  </a:t>
            </a:r>
            <a:r>
              <a:rPr lang="en-NZ" b="1" dirty="0" err="1">
                <a:latin typeface="+mj-lt"/>
              </a:rPr>
              <a:t>int</a:t>
            </a:r>
            <a:r>
              <a:rPr lang="en-NZ" b="1" dirty="0">
                <a:latin typeface="+mj-lt"/>
              </a:rPr>
              <a:t> x; //coordinates</a:t>
            </a:r>
          </a:p>
          <a:p>
            <a:pPr indent="-457200">
              <a:defRPr/>
            </a:pPr>
            <a:r>
              <a:rPr lang="en-NZ" b="1" dirty="0">
                <a:latin typeface="+mj-lt"/>
              </a:rPr>
              <a:t>} </a:t>
            </a:r>
            <a:r>
              <a:rPr lang="en-NZ" b="1" dirty="0" err="1">
                <a:solidFill>
                  <a:srgbClr val="0000FF"/>
                </a:solidFill>
                <a:effectLst>
                  <a:outerShdw blurRad="38100" dist="38100" dir="2700000" algn="tl">
                    <a:srgbClr val="000000">
                      <a:alpha val="43137"/>
                    </a:srgbClr>
                  </a:outerShdw>
                </a:effectLst>
                <a:latin typeface="+mj-lt"/>
              </a:rPr>
              <a:t>loc_t</a:t>
            </a:r>
            <a:r>
              <a:rPr lang="en-NZ" b="1" dirty="0">
                <a:latin typeface="+mj-lt"/>
              </a:rPr>
              <a:t>;</a:t>
            </a:r>
          </a:p>
          <a:p>
            <a:pPr indent="-457200">
              <a:defRPr/>
            </a:pPr>
            <a:endParaRPr lang="en-NZ" b="1" dirty="0">
              <a:latin typeface="+mj-lt"/>
            </a:endParaRPr>
          </a:p>
          <a:p>
            <a:pPr indent="-457200">
              <a:defRPr/>
            </a:pPr>
            <a:r>
              <a:rPr lang="en-NZ" b="1" dirty="0" err="1">
                <a:latin typeface="+mj-lt"/>
              </a:rPr>
              <a:t>typedef</a:t>
            </a:r>
            <a:r>
              <a:rPr lang="en-NZ" b="1" dirty="0">
                <a:latin typeface="+mj-lt"/>
              </a:rPr>
              <a:t> </a:t>
            </a:r>
            <a:r>
              <a:rPr lang="en-NZ" b="1" dirty="0" err="1">
                <a:latin typeface="+mj-lt"/>
              </a:rPr>
              <a:t>struct</a:t>
            </a:r>
            <a:r>
              <a:rPr lang="en-NZ" b="1" dirty="0">
                <a:latin typeface="+mj-lt"/>
              </a:rPr>
              <a:t> {  </a:t>
            </a:r>
          </a:p>
          <a:p>
            <a:pPr indent="-457200">
              <a:defRPr/>
            </a:pPr>
            <a:r>
              <a:rPr lang="en-NZ" b="1" dirty="0">
                <a:latin typeface="+mj-lt"/>
              </a:rPr>
              <a:t>  </a:t>
            </a:r>
            <a:r>
              <a:rPr lang="en-NZ" dirty="0">
                <a:latin typeface="+mj-lt"/>
              </a:rPr>
              <a:t>double  </a:t>
            </a:r>
            <a:r>
              <a:rPr lang="en-NZ" b="1" dirty="0">
                <a:latin typeface="+mj-lt"/>
              </a:rPr>
              <a:t>Q</a:t>
            </a:r>
            <a:r>
              <a:rPr lang="en-NZ" dirty="0">
                <a:latin typeface="+mj-lt"/>
              </a:rPr>
              <a:t>[MAX_ACTIONS];  </a:t>
            </a:r>
          </a:p>
          <a:p>
            <a:pPr indent="-457200">
              <a:defRPr/>
            </a:pPr>
            <a:r>
              <a:rPr lang="en-NZ" dirty="0">
                <a:latin typeface="+mj-lt"/>
              </a:rPr>
              <a:t>  double  </a:t>
            </a:r>
            <a:r>
              <a:rPr lang="en-NZ" dirty="0" err="1">
                <a:latin typeface="+mj-lt"/>
              </a:rPr>
              <a:t>sumQ</a:t>
            </a:r>
            <a:r>
              <a:rPr lang="en-NZ" dirty="0">
                <a:latin typeface="+mj-lt"/>
              </a:rPr>
              <a:t>;  </a:t>
            </a:r>
          </a:p>
          <a:p>
            <a:pPr indent="-457200">
              <a:defRPr/>
            </a:pPr>
            <a:r>
              <a:rPr lang="en-NZ" dirty="0">
                <a:latin typeface="+mj-lt"/>
              </a:rPr>
              <a:t>  double  </a:t>
            </a:r>
            <a:r>
              <a:rPr lang="en-NZ" dirty="0" err="1">
                <a:latin typeface="+mj-lt"/>
              </a:rPr>
              <a:t>maxQ</a:t>
            </a:r>
            <a:r>
              <a:rPr lang="en-NZ" dirty="0">
                <a:latin typeface="+mj-lt"/>
              </a:rPr>
              <a:t>;</a:t>
            </a:r>
          </a:p>
          <a:p>
            <a:pPr indent="-457200">
              <a:defRPr/>
            </a:pPr>
            <a:r>
              <a:rPr lang="en-NZ" b="1" dirty="0">
                <a:latin typeface="+mj-lt"/>
              </a:rPr>
              <a:t>} </a:t>
            </a:r>
            <a:r>
              <a:rPr lang="en-NZ" b="1" dirty="0" err="1">
                <a:solidFill>
                  <a:srgbClr val="0000FF"/>
                </a:solidFill>
                <a:effectLst>
                  <a:outerShdw blurRad="38100" dist="38100" dir="2700000" algn="tl">
                    <a:srgbClr val="000000">
                      <a:alpha val="43137"/>
                    </a:srgbClr>
                  </a:outerShdw>
                </a:effectLst>
                <a:latin typeface="+mj-lt"/>
              </a:rPr>
              <a:t>stateAction_t</a:t>
            </a:r>
            <a:r>
              <a:rPr lang="en-NZ" b="1" dirty="0">
                <a:effectLst>
                  <a:outerShdw blurRad="38100" dist="38100" dir="2700000" algn="tl">
                    <a:srgbClr val="000000">
                      <a:alpha val="43137"/>
                    </a:srgbClr>
                  </a:outerShdw>
                </a:effectLst>
                <a:latin typeface="+mj-lt"/>
              </a:rPr>
              <a:t>;</a:t>
            </a:r>
            <a:endParaRPr lang="en-US" b="1" dirty="0">
              <a:effectLst>
                <a:outerShdw blurRad="38100" dist="38100" dir="2700000" algn="tl">
                  <a:srgbClr val="000000">
                    <a:alpha val="43137"/>
                  </a:srgbClr>
                </a:outerShdw>
              </a:effectLst>
              <a:latin typeface="+mj-lt"/>
            </a:endParaRPr>
          </a:p>
        </p:txBody>
      </p:sp>
      <p:sp>
        <p:nvSpPr>
          <p:cNvPr id="24" name="Rectangle 3"/>
          <p:cNvSpPr txBox="1">
            <a:spLocks noChangeArrowheads="1"/>
          </p:cNvSpPr>
          <p:nvPr/>
        </p:nvSpPr>
        <p:spPr bwMode="auto">
          <a:xfrm>
            <a:off x="4549775" y="2263775"/>
            <a:ext cx="4459288" cy="1165225"/>
          </a:xfrm>
          <a:prstGeom prst="rect">
            <a:avLst/>
          </a:prstGeom>
          <a:gradFill rotWithShape="1">
            <a:gsLst>
              <a:gs pos="0">
                <a:schemeClr val="bg1"/>
              </a:gs>
              <a:gs pos="50000">
                <a:srgbClr val="FFFF00"/>
              </a:gs>
              <a:gs pos="100000">
                <a:schemeClr val="bg1"/>
              </a:gs>
            </a:gsLst>
            <a:lin ang="2700000" scaled="1"/>
          </a:gradFill>
          <a:ln w="9525">
            <a:solidFill>
              <a:srgbClr val="FF0000"/>
            </a:solidFill>
            <a:miter lim="800000"/>
            <a:headEnd/>
            <a:tailEnd/>
          </a:ln>
        </p:spPr>
        <p:txBody>
          <a:bodyPr lIns="0" tIns="0" rIns="0" bIns="0"/>
          <a:lstStyle/>
          <a:p>
            <a:pPr marL="342900" indent="-342900" eaLnBrk="1" hangingPunct="1">
              <a:spcBef>
                <a:spcPct val="20000"/>
              </a:spcBef>
              <a:buFont typeface="Verdana" pitchFamily="34" charset="0"/>
              <a:buChar char=" "/>
              <a:defRPr/>
            </a:pPr>
            <a:r>
              <a:rPr lang="en-NZ" sz="2400" b="1" kern="0" dirty="0" err="1">
                <a:effectLst>
                  <a:outerShdw blurRad="38100" dist="38100" dir="2700000" algn="tl">
                    <a:srgbClr val="000000">
                      <a:alpha val="43137"/>
                    </a:srgbClr>
                  </a:outerShdw>
                </a:effectLst>
                <a:latin typeface="+mn-lt"/>
              </a:rPr>
              <a:t>stateAction_t</a:t>
            </a:r>
            <a:r>
              <a:rPr lang="en-NZ" sz="2400" b="1" kern="0" dirty="0">
                <a:effectLst>
                  <a:outerShdw blurRad="38100" dist="38100" dir="2700000" algn="tl">
                    <a:srgbClr val="000000">
                      <a:alpha val="43137"/>
                    </a:srgbClr>
                  </a:outerShdw>
                </a:effectLst>
                <a:latin typeface="+mn-lt"/>
              </a:rPr>
              <a:t> </a:t>
            </a:r>
            <a:r>
              <a:rPr lang="en-NZ" sz="2400" kern="0" dirty="0">
                <a:solidFill>
                  <a:srgbClr val="3333CC"/>
                </a:solidFill>
                <a:latin typeface="+mn-lt"/>
              </a:rPr>
              <a:t>defines the Q-values for all possible actions from the state.</a:t>
            </a:r>
            <a:endParaRPr lang="en-US" sz="2400" kern="0" dirty="0">
              <a:solidFill>
                <a:srgbClr val="3333CC"/>
              </a:solidFill>
              <a:latin typeface="+mn-lt"/>
            </a:endParaRPr>
          </a:p>
        </p:txBody>
      </p:sp>
      <p:sp>
        <p:nvSpPr>
          <p:cNvPr id="25" name="Line Callout 1 24"/>
          <p:cNvSpPr/>
          <p:nvPr/>
        </p:nvSpPr>
        <p:spPr bwMode="auto">
          <a:xfrm>
            <a:off x="4491038" y="4019550"/>
            <a:ext cx="3292475" cy="585788"/>
          </a:xfrm>
          <a:prstGeom prst="borderCallout1">
            <a:avLst>
              <a:gd name="adj1" fmla="val 13873"/>
              <a:gd name="adj2" fmla="val 606"/>
              <a:gd name="adj3" fmla="val 19477"/>
              <a:gd name="adj4" fmla="val -66477"/>
            </a:avLst>
          </a:prstGeom>
          <a:solidFill>
            <a:srgbClr val="FFFFCC"/>
          </a:solidFill>
          <a:ln w="9525" cap="flat" cmpd="sng" algn="ctr">
            <a:solidFill>
              <a:srgbClr val="FF0000"/>
            </a:solidFill>
            <a:prstDash val="solid"/>
            <a:round/>
            <a:headEnd type="none" w="med" len="med"/>
            <a:tailEnd type="none" w="med" len="med"/>
          </a:ln>
          <a:effectLst/>
        </p:spPr>
        <p:txBody>
          <a:bodyPr/>
          <a:lstStyle/>
          <a:p>
            <a:pPr>
              <a:defRPr/>
            </a:pPr>
            <a:r>
              <a:rPr lang="en-NZ" sz="1600" b="1" dirty="0">
                <a:latin typeface="+mj-lt"/>
              </a:rPr>
              <a:t>used to determine probabilities of Q-values</a:t>
            </a:r>
            <a:endParaRPr lang="en-NZ" sz="1600" dirty="0">
              <a:latin typeface="+mj-lt"/>
            </a:endParaRPr>
          </a:p>
        </p:txBody>
      </p:sp>
      <p:sp>
        <p:nvSpPr>
          <p:cNvPr id="26" name="Line Callout 1 25"/>
          <p:cNvSpPr/>
          <p:nvPr/>
        </p:nvSpPr>
        <p:spPr bwMode="auto">
          <a:xfrm>
            <a:off x="4522788" y="5238750"/>
            <a:ext cx="3292475" cy="585788"/>
          </a:xfrm>
          <a:prstGeom prst="borderCallout1">
            <a:avLst>
              <a:gd name="adj1" fmla="val 13873"/>
              <a:gd name="adj2" fmla="val 606"/>
              <a:gd name="adj3" fmla="val -133200"/>
              <a:gd name="adj4" fmla="val -68130"/>
            </a:avLst>
          </a:prstGeom>
          <a:solidFill>
            <a:srgbClr val="FFFFCC"/>
          </a:solidFill>
          <a:ln w="9525" cap="flat" cmpd="sng" algn="ctr">
            <a:solidFill>
              <a:srgbClr val="FF0000"/>
            </a:solidFill>
            <a:prstDash val="solid"/>
            <a:round/>
            <a:headEnd type="none" w="med" len="med"/>
            <a:tailEnd type="none" w="med" len="med"/>
          </a:ln>
          <a:effectLst/>
        </p:spPr>
        <p:txBody>
          <a:bodyPr/>
          <a:lstStyle/>
          <a:p>
            <a:pPr>
              <a:defRPr/>
            </a:pPr>
            <a:r>
              <a:rPr lang="en-NZ" sz="1600" b="1" dirty="0">
                <a:latin typeface="+mj-lt"/>
              </a:rPr>
              <a:t>central to the Q-Learning update function</a:t>
            </a:r>
            <a:endParaRPr lang="en-NZ" sz="1600" dirty="0">
              <a:latin typeface="+mj-l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NZ" dirty="0">
                <a:solidFill>
                  <a:srgbClr val="FFFF00"/>
                </a:solidFill>
              </a:rPr>
              <a:t>Q-Learning Types and </a:t>
            </a:r>
            <a:r>
              <a:rPr lang="en-NZ" dirty="0" err="1">
                <a:solidFill>
                  <a:srgbClr val="FFFF00"/>
                </a:solidFill>
              </a:rPr>
              <a:t>Symbolics</a:t>
            </a:r>
            <a:endParaRPr lang="en-NZ" dirty="0">
              <a:solidFill>
                <a:srgbClr val="FFFF00"/>
              </a:solidFill>
            </a:endParaRPr>
          </a:p>
        </p:txBody>
      </p:sp>
      <p:sp>
        <p:nvSpPr>
          <p:cNvPr id="4198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61957B83-9071-4290-B714-64BEF3C687FB}" type="slidenum">
              <a:rPr lang="nl-NL" altLang="en-US" sz="1000" smtClean="0">
                <a:solidFill>
                  <a:schemeClr val="bg2"/>
                </a:solidFill>
                <a:latin typeface="Verdana" pitchFamily="34" charset="0"/>
              </a:rPr>
              <a:pPr/>
              <a:t>46</a:t>
            </a:fld>
            <a:endParaRPr lang="nl-NL" altLang="en-US" sz="1000">
              <a:solidFill>
                <a:schemeClr val="bg2"/>
              </a:solidFill>
              <a:latin typeface="Verdana" pitchFamily="34" charset="0"/>
            </a:endParaRPr>
          </a:p>
        </p:txBody>
      </p:sp>
      <p:sp>
        <p:nvSpPr>
          <p:cNvPr id="23" name="TextBox 22"/>
          <p:cNvSpPr txBox="1"/>
          <p:nvPr/>
        </p:nvSpPr>
        <p:spPr>
          <a:xfrm>
            <a:off x="377825" y="1317625"/>
            <a:ext cx="6773863" cy="584200"/>
          </a:xfrm>
          <a:prstGeom prst="rect">
            <a:avLst/>
          </a:prstGeom>
          <a:solidFill>
            <a:schemeClr val="bg1"/>
          </a:solidFill>
          <a:ln>
            <a:solidFill>
              <a:srgbClr val="0066FF"/>
            </a:solidFill>
          </a:ln>
        </p:spPr>
        <p:txBody>
          <a:bodyPr>
            <a:spAutoFit/>
          </a:bodyPr>
          <a:lstStyle/>
          <a:p>
            <a:pPr>
              <a:defRPr/>
            </a:pPr>
            <a:r>
              <a:rPr lang="en-NZ" sz="3200" b="1" dirty="0">
                <a:solidFill>
                  <a:srgbClr val="FF0000"/>
                </a:solidFill>
                <a:effectLst>
                  <a:outerShdw blurRad="38100" dist="38100" dir="2700000" algn="tl">
                    <a:srgbClr val="000000">
                      <a:alpha val="43137"/>
                    </a:srgbClr>
                  </a:outerShdw>
                </a:effectLst>
                <a:latin typeface="+mj-lt"/>
              </a:rPr>
              <a:t>For each location in the grid:</a:t>
            </a:r>
            <a:endParaRPr lang="en-NZ" sz="3200" b="1" baseline="-25000" dirty="0">
              <a:solidFill>
                <a:srgbClr val="0000FF"/>
              </a:solidFill>
              <a:latin typeface="+mj-lt"/>
            </a:endParaRPr>
          </a:p>
        </p:txBody>
      </p:sp>
      <p:sp>
        <p:nvSpPr>
          <p:cNvPr id="21" name="Text Box 6"/>
          <p:cNvSpPr txBox="1">
            <a:spLocks noChangeArrowheads="1"/>
          </p:cNvSpPr>
          <p:nvPr/>
        </p:nvSpPr>
        <p:spPr bwMode="auto">
          <a:xfrm>
            <a:off x="392113" y="2090738"/>
            <a:ext cx="3765550" cy="2862262"/>
          </a:xfrm>
          <a:prstGeom prst="rect">
            <a:avLst/>
          </a:prstGeom>
          <a:solidFill>
            <a:schemeClr val="bg1"/>
          </a:solidFill>
          <a:ln w="9525">
            <a:solidFill>
              <a:srgbClr val="FF0000"/>
            </a:solidFill>
            <a:miter lim="800000"/>
            <a:headEnd/>
            <a:tailEnd/>
          </a:ln>
          <a:effectLst/>
        </p:spPr>
        <p:txBody>
          <a:bodyPr>
            <a:spAutoFit/>
          </a:bodyPr>
          <a:lstStyle/>
          <a:p>
            <a:pPr indent="-457200">
              <a:defRPr/>
            </a:pPr>
            <a:r>
              <a:rPr lang="en-NZ" b="1" dirty="0" err="1">
                <a:latin typeface="+mj-lt"/>
              </a:rPr>
              <a:t>typedef</a:t>
            </a:r>
            <a:r>
              <a:rPr lang="en-NZ" b="1" dirty="0">
                <a:latin typeface="+mj-lt"/>
              </a:rPr>
              <a:t> </a:t>
            </a:r>
            <a:r>
              <a:rPr lang="en-NZ" b="1" dirty="0" err="1">
                <a:latin typeface="+mj-lt"/>
              </a:rPr>
              <a:t>struct</a:t>
            </a:r>
            <a:r>
              <a:rPr lang="en-NZ" b="1" dirty="0">
                <a:latin typeface="+mj-lt"/>
              </a:rPr>
              <a:t> {</a:t>
            </a:r>
          </a:p>
          <a:p>
            <a:pPr indent="-457200">
              <a:defRPr/>
            </a:pPr>
            <a:r>
              <a:rPr lang="en-NZ" b="1" dirty="0">
                <a:latin typeface="+mj-lt"/>
              </a:rPr>
              <a:t>    </a:t>
            </a:r>
            <a:r>
              <a:rPr lang="en-NZ" b="1" dirty="0" err="1">
                <a:latin typeface="+mj-lt"/>
              </a:rPr>
              <a:t>int</a:t>
            </a:r>
            <a:r>
              <a:rPr lang="en-NZ" b="1" dirty="0">
                <a:latin typeface="+mj-lt"/>
              </a:rPr>
              <a:t> y;  </a:t>
            </a:r>
            <a:r>
              <a:rPr lang="en-NZ" b="1" dirty="0" err="1">
                <a:latin typeface="+mj-lt"/>
              </a:rPr>
              <a:t>int</a:t>
            </a:r>
            <a:r>
              <a:rPr lang="en-NZ" b="1" dirty="0">
                <a:latin typeface="+mj-lt"/>
              </a:rPr>
              <a:t> x; //coordinates</a:t>
            </a:r>
          </a:p>
          <a:p>
            <a:pPr indent="-457200">
              <a:defRPr/>
            </a:pPr>
            <a:r>
              <a:rPr lang="en-NZ" b="1" dirty="0">
                <a:latin typeface="+mj-lt"/>
              </a:rPr>
              <a:t>} </a:t>
            </a:r>
            <a:r>
              <a:rPr lang="en-NZ" b="1" dirty="0" err="1">
                <a:solidFill>
                  <a:srgbClr val="0000FF"/>
                </a:solidFill>
                <a:effectLst>
                  <a:outerShdw blurRad="38100" dist="38100" dir="2700000" algn="tl">
                    <a:srgbClr val="000000">
                      <a:alpha val="43137"/>
                    </a:srgbClr>
                  </a:outerShdw>
                </a:effectLst>
                <a:latin typeface="+mj-lt"/>
              </a:rPr>
              <a:t>loc_t</a:t>
            </a:r>
            <a:r>
              <a:rPr lang="en-NZ" b="1" dirty="0">
                <a:latin typeface="+mj-lt"/>
              </a:rPr>
              <a:t>;</a:t>
            </a:r>
          </a:p>
          <a:p>
            <a:pPr indent="-457200">
              <a:defRPr/>
            </a:pPr>
            <a:endParaRPr lang="en-NZ" b="1" dirty="0">
              <a:latin typeface="+mj-lt"/>
            </a:endParaRPr>
          </a:p>
          <a:p>
            <a:pPr indent="-457200">
              <a:defRPr/>
            </a:pPr>
            <a:r>
              <a:rPr lang="en-NZ" b="1" dirty="0" err="1">
                <a:latin typeface="+mj-lt"/>
              </a:rPr>
              <a:t>typedef</a:t>
            </a:r>
            <a:r>
              <a:rPr lang="en-NZ" b="1" dirty="0">
                <a:latin typeface="+mj-lt"/>
              </a:rPr>
              <a:t> </a:t>
            </a:r>
            <a:r>
              <a:rPr lang="en-NZ" b="1" dirty="0" err="1">
                <a:latin typeface="+mj-lt"/>
              </a:rPr>
              <a:t>struct</a:t>
            </a:r>
            <a:r>
              <a:rPr lang="en-NZ" b="1" dirty="0">
                <a:latin typeface="+mj-lt"/>
              </a:rPr>
              <a:t> {  </a:t>
            </a:r>
          </a:p>
          <a:p>
            <a:pPr indent="-457200">
              <a:defRPr/>
            </a:pPr>
            <a:r>
              <a:rPr lang="en-NZ" b="1" dirty="0">
                <a:latin typeface="+mj-lt"/>
              </a:rPr>
              <a:t>  </a:t>
            </a:r>
            <a:r>
              <a:rPr lang="en-NZ" dirty="0">
                <a:latin typeface="+mj-lt"/>
              </a:rPr>
              <a:t>double  </a:t>
            </a:r>
            <a:r>
              <a:rPr lang="en-NZ" b="1" dirty="0">
                <a:latin typeface="+mj-lt"/>
              </a:rPr>
              <a:t>Q</a:t>
            </a:r>
            <a:r>
              <a:rPr lang="en-NZ" dirty="0">
                <a:latin typeface="+mj-lt"/>
              </a:rPr>
              <a:t>[MAX_ACTIONS];  </a:t>
            </a:r>
          </a:p>
          <a:p>
            <a:pPr indent="-457200">
              <a:defRPr/>
            </a:pPr>
            <a:r>
              <a:rPr lang="en-NZ" dirty="0">
                <a:latin typeface="+mj-lt"/>
              </a:rPr>
              <a:t>  double  </a:t>
            </a:r>
            <a:r>
              <a:rPr lang="en-NZ" dirty="0" err="1">
                <a:latin typeface="+mj-lt"/>
              </a:rPr>
              <a:t>sumQ</a:t>
            </a:r>
            <a:r>
              <a:rPr lang="en-NZ" dirty="0">
                <a:latin typeface="+mj-lt"/>
              </a:rPr>
              <a:t>;  </a:t>
            </a:r>
          </a:p>
          <a:p>
            <a:pPr indent="-457200">
              <a:defRPr/>
            </a:pPr>
            <a:r>
              <a:rPr lang="en-NZ" dirty="0">
                <a:latin typeface="+mj-lt"/>
              </a:rPr>
              <a:t>  double  </a:t>
            </a:r>
            <a:r>
              <a:rPr lang="en-NZ" dirty="0" err="1">
                <a:latin typeface="+mj-lt"/>
              </a:rPr>
              <a:t>maxQ</a:t>
            </a:r>
            <a:r>
              <a:rPr lang="en-NZ" dirty="0">
                <a:latin typeface="+mj-lt"/>
              </a:rPr>
              <a:t>;</a:t>
            </a:r>
          </a:p>
          <a:p>
            <a:pPr indent="-457200">
              <a:defRPr/>
            </a:pPr>
            <a:r>
              <a:rPr lang="en-NZ" b="1" dirty="0">
                <a:latin typeface="+mj-lt"/>
              </a:rPr>
              <a:t>} </a:t>
            </a:r>
            <a:r>
              <a:rPr lang="en-NZ" b="1" dirty="0" err="1">
                <a:solidFill>
                  <a:srgbClr val="0000FF"/>
                </a:solidFill>
                <a:effectLst>
                  <a:outerShdw blurRad="38100" dist="38100" dir="2700000" algn="tl">
                    <a:srgbClr val="000000">
                      <a:alpha val="43137"/>
                    </a:srgbClr>
                  </a:outerShdw>
                </a:effectLst>
                <a:latin typeface="+mj-lt"/>
              </a:rPr>
              <a:t>stateAction_t</a:t>
            </a:r>
            <a:r>
              <a:rPr lang="en-NZ" b="1" dirty="0">
                <a:effectLst>
                  <a:outerShdw blurRad="38100" dist="38100" dir="2700000" algn="tl">
                    <a:srgbClr val="000000">
                      <a:alpha val="43137"/>
                    </a:srgbClr>
                  </a:outerShdw>
                </a:effectLst>
                <a:latin typeface="+mj-lt"/>
              </a:rPr>
              <a:t>;</a:t>
            </a:r>
            <a:endParaRPr lang="en-US" b="1" dirty="0">
              <a:effectLst>
                <a:outerShdw blurRad="38100" dist="38100" dir="2700000" algn="tl">
                  <a:srgbClr val="000000">
                    <a:alpha val="43137"/>
                  </a:srgbClr>
                </a:outerShdw>
              </a:effectLst>
              <a:latin typeface="+mj-lt"/>
            </a:endParaRPr>
          </a:p>
        </p:txBody>
      </p:sp>
      <p:sp>
        <p:nvSpPr>
          <p:cNvPr id="24" name="Rectangle 3"/>
          <p:cNvSpPr txBox="1">
            <a:spLocks noChangeArrowheads="1"/>
          </p:cNvSpPr>
          <p:nvPr/>
        </p:nvSpPr>
        <p:spPr bwMode="auto">
          <a:xfrm>
            <a:off x="4549775" y="2263775"/>
            <a:ext cx="4459288" cy="1165225"/>
          </a:xfrm>
          <a:prstGeom prst="rect">
            <a:avLst/>
          </a:prstGeom>
          <a:gradFill rotWithShape="1">
            <a:gsLst>
              <a:gs pos="0">
                <a:schemeClr val="bg1"/>
              </a:gs>
              <a:gs pos="50000">
                <a:srgbClr val="FFFF00"/>
              </a:gs>
              <a:gs pos="100000">
                <a:schemeClr val="bg1"/>
              </a:gs>
            </a:gsLst>
            <a:lin ang="2700000" scaled="1"/>
          </a:gradFill>
          <a:ln w="9525">
            <a:solidFill>
              <a:srgbClr val="FF0000"/>
            </a:solidFill>
            <a:miter lim="800000"/>
            <a:headEnd/>
            <a:tailEnd/>
          </a:ln>
        </p:spPr>
        <p:txBody>
          <a:bodyPr lIns="0" tIns="0" rIns="0" bIns="0"/>
          <a:lstStyle/>
          <a:p>
            <a:pPr marL="342900" indent="-342900" eaLnBrk="1" hangingPunct="1">
              <a:spcBef>
                <a:spcPct val="20000"/>
              </a:spcBef>
              <a:buFont typeface="Verdana" pitchFamily="34" charset="0"/>
              <a:buChar char=" "/>
              <a:defRPr/>
            </a:pPr>
            <a:r>
              <a:rPr lang="en-NZ" sz="2400" b="1" kern="0" dirty="0" err="1">
                <a:effectLst>
                  <a:outerShdw blurRad="38100" dist="38100" dir="2700000" algn="tl">
                    <a:srgbClr val="000000">
                      <a:alpha val="43137"/>
                    </a:srgbClr>
                  </a:outerShdw>
                </a:effectLst>
                <a:latin typeface="+mn-lt"/>
              </a:rPr>
              <a:t>stateAction_t</a:t>
            </a:r>
            <a:r>
              <a:rPr lang="en-NZ" sz="2400" b="1" kern="0" dirty="0">
                <a:effectLst>
                  <a:outerShdw blurRad="38100" dist="38100" dir="2700000" algn="tl">
                    <a:srgbClr val="000000">
                      <a:alpha val="43137"/>
                    </a:srgbClr>
                  </a:outerShdw>
                </a:effectLst>
                <a:latin typeface="+mn-lt"/>
              </a:rPr>
              <a:t> </a:t>
            </a:r>
            <a:r>
              <a:rPr lang="en-NZ" sz="2400" kern="0" dirty="0">
                <a:solidFill>
                  <a:srgbClr val="3333CC"/>
                </a:solidFill>
                <a:latin typeface="+mn-lt"/>
              </a:rPr>
              <a:t>defines the Q-values for all possible actions from the state.</a:t>
            </a:r>
            <a:endParaRPr lang="en-US" sz="2400" kern="0" dirty="0">
              <a:solidFill>
                <a:srgbClr val="3333CC"/>
              </a:solidFill>
              <a:latin typeface="+mn-lt"/>
            </a:endParaRPr>
          </a:p>
        </p:txBody>
      </p:sp>
      <p:sp>
        <p:nvSpPr>
          <p:cNvPr id="25" name="Line Callout 1 24"/>
          <p:cNvSpPr/>
          <p:nvPr/>
        </p:nvSpPr>
        <p:spPr bwMode="auto">
          <a:xfrm>
            <a:off x="4491038" y="4019550"/>
            <a:ext cx="3292475" cy="585788"/>
          </a:xfrm>
          <a:prstGeom prst="borderCallout1">
            <a:avLst>
              <a:gd name="adj1" fmla="val 13873"/>
              <a:gd name="adj2" fmla="val 606"/>
              <a:gd name="adj3" fmla="val 19477"/>
              <a:gd name="adj4" fmla="val -66477"/>
            </a:avLst>
          </a:prstGeom>
          <a:solidFill>
            <a:srgbClr val="FFFFCC"/>
          </a:solidFill>
          <a:ln w="9525" cap="flat" cmpd="sng" algn="ctr">
            <a:solidFill>
              <a:srgbClr val="FF0000"/>
            </a:solidFill>
            <a:prstDash val="solid"/>
            <a:round/>
            <a:headEnd type="none" w="med" len="med"/>
            <a:tailEnd type="none" w="med" len="med"/>
          </a:ln>
          <a:effectLst/>
        </p:spPr>
        <p:txBody>
          <a:bodyPr/>
          <a:lstStyle/>
          <a:p>
            <a:pPr>
              <a:defRPr/>
            </a:pPr>
            <a:r>
              <a:rPr lang="en-NZ" sz="1600" b="1" dirty="0">
                <a:latin typeface="+mj-lt"/>
              </a:rPr>
              <a:t>used to determine probabilities of Q-values</a:t>
            </a:r>
            <a:endParaRPr lang="en-NZ" sz="1600" dirty="0">
              <a:latin typeface="+mj-lt"/>
            </a:endParaRPr>
          </a:p>
        </p:txBody>
      </p:sp>
      <p:sp>
        <p:nvSpPr>
          <p:cNvPr id="26" name="Line Callout 1 25"/>
          <p:cNvSpPr/>
          <p:nvPr/>
        </p:nvSpPr>
        <p:spPr bwMode="auto">
          <a:xfrm>
            <a:off x="4610100" y="4749800"/>
            <a:ext cx="3292475" cy="584200"/>
          </a:xfrm>
          <a:prstGeom prst="borderCallout1">
            <a:avLst>
              <a:gd name="adj1" fmla="val 13873"/>
              <a:gd name="adj2" fmla="val 606"/>
              <a:gd name="adj3" fmla="val -53138"/>
              <a:gd name="adj4" fmla="val -71436"/>
            </a:avLst>
          </a:prstGeom>
          <a:solidFill>
            <a:srgbClr val="FFFFCC"/>
          </a:solidFill>
          <a:ln w="9525" cap="flat" cmpd="sng" algn="ctr">
            <a:solidFill>
              <a:srgbClr val="FF0000"/>
            </a:solidFill>
            <a:prstDash val="solid"/>
            <a:round/>
            <a:headEnd type="none" w="med" len="med"/>
            <a:tailEnd type="none" w="med" len="med"/>
          </a:ln>
          <a:effectLst/>
        </p:spPr>
        <p:txBody>
          <a:bodyPr/>
          <a:lstStyle/>
          <a:p>
            <a:pPr>
              <a:defRPr/>
            </a:pPr>
            <a:r>
              <a:rPr lang="en-NZ" sz="1600" b="1" dirty="0">
                <a:latin typeface="+mj-lt"/>
              </a:rPr>
              <a:t>central to the Q-Learning update function</a:t>
            </a:r>
            <a:endParaRPr lang="en-NZ" sz="1600" dirty="0">
              <a:latin typeface="+mj-lt"/>
            </a:endParaRPr>
          </a:p>
        </p:txBody>
      </p:sp>
      <p:sp>
        <p:nvSpPr>
          <p:cNvPr id="27" name="Text Box 6"/>
          <p:cNvSpPr txBox="1">
            <a:spLocks noChangeArrowheads="1"/>
          </p:cNvSpPr>
          <p:nvPr/>
        </p:nvSpPr>
        <p:spPr bwMode="auto">
          <a:xfrm>
            <a:off x="358775" y="5422900"/>
            <a:ext cx="8339138" cy="1200150"/>
          </a:xfrm>
          <a:prstGeom prst="rect">
            <a:avLst/>
          </a:prstGeom>
          <a:solidFill>
            <a:schemeClr val="bg1"/>
          </a:solidFill>
          <a:ln w="38100">
            <a:solidFill>
              <a:srgbClr val="FF0000"/>
            </a:solidFill>
            <a:miter lim="800000"/>
            <a:headEnd/>
            <a:tailEnd/>
          </a:ln>
          <a:effectLst/>
        </p:spPr>
        <p:txBody>
          <a:bodyPr>
            <a:spAutoFit/>
          </a:bodyPr>
          <a:lstStyle/>
          <a:p>
            <a:pPr indent="-457200">
              <a:defRPr/>
            </a:pPr>
            <a:r>
              <a:rPr lang="en-US" sz="2400" b="1" dirty="0">
                <a:solidFill>
                  <a:srgbClr val="008000"/>
                </a:solidFill>
                <a:latin typeface="+mj-lt"/>
              </a:rPr>
              <a:t>/* * State space (Q values) for each location in the grid. */</a:t>
            </a:r>
          </a:p>
          <a:p>
            <a:pPr indent="-457200">
              <a:defRPr/>
            </a:pPr>
            <a:r>
              <a:rPr lang="en-US" sz="2400" b="1" dirty="0" err="1">
                <a:solidFill>
                  <a:srgbClr val="0000FF"/>
                </a:solidFill>
                <a:effectLst>
                  <a:outerShdw blurRad="38100" dist="38100" dir="2700000" algn="tl">
                    <a:srgbClr val="000000">
                      <a:alpha val="43137"/>
                    </a:srgbClr>
                  </a:outerShdw>
                </a:effectLst>
                <a:latin typeface="+mj-lt"/>
              </a:rPr>
              <a:t>stateAction_t</a:t>
            </a:r>
            <a:r>
              <a:rPr lang="en-US" sz="2400" b="1" dirty="0">
                <a:latin typeface="+mj-lt"/>
              </a:rPr>
              <a:t>  </a:t>
            </a:r>
            <a:r>
              <a:rPr lang="en-US" sz="2400" b="1" dirty="0" err="1">
                <a:latin typeface="+mj-lt"/>
              </a:rPr>
              <a:t>stateSpace</a:t>
            </a:r>
            <a:r>
              <a:rPr lang="en-US" sz="2400" b="1" dirty="0">
                <a:latin typeface="+mj-lt"/>
              </a:rPr>
              <a:t>[Y_MAX][X_MAX];</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NZ" dirty="0">
                <a:solidFill>
                  <a:srgbClr val="FFFF00"/>
                </a:solidFill>
              </a:rPr>
              <a:t>Q-Learning Types and </a:t>
            </a:r>
            <a:r>
              <a:rPr lang="en-NZ" dirty="0" err="1">
                <a:solidFill>
                  <a:srgbClr val="FFFF00"/>
                </a:solidFill>
              </a:rPr>
              <a:t>Symbolics</a:t>
            </a:r>
            <a:endParaRPr lang="en-NZ" dirty="0">
              <a:solidFill>
                <a:srgbClr val="FFFF00"/>
              </a:solidFill>
            </a:endParaRPr>
          </a:p>
        </p:txBody>
      </p:sp>
      <p:sp>
        <p:nvSpPr>
          <p:cNvPr id="4301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C951143B-8A79-42C6-ADAF-EB5232C88263}" type="slidenum">
              <a:rPr lang="nl-NL" altLang="en-US" sz="1000" smtClean="0">
                <a:solidFill>
                  <a:schemeClr val="bg2"/>
                </a:solidFill>
                <a:latin typeface="Verdana" pitchFamily="34" charset="0"/>
              </a:rPr>
              <a:pPr/>
              <a:t>47</a:t>
            </a:fld>
            <a:endParaRPr lang="nl-NL" altLang="en-US" sz="1000">
              <a:solidFill>
                <a:schemeClr val="bg2"/>
              </a:solidFill>
              <a:latin typeface="Verdana" pitchFamily="34" charset="0"/>
            </a:endParaRPr>
          </a:p>
        </p:txBody>
      </p:sp>
      <p:sp>
        <p:nvSpPr>
          <p:cNvPr id="23" name="TextBox 22"/>
          <p:cNvSpPr txBox="1"/>
          <p:nvPr/>
        </p:nvSpPr>
        <p:spPr>
          <a:xfrm>
            <a:off x="377825" y="1317625"/>
            <a:ext cx="6773863" cy="584200"/>
          </a:xfrm>
          <a:prstGeom prst="rect">
            <a:avLst/>
          </a:prstGeom>
          <a:solidFill>
            <a:schemeClr val="bg1"/>
          </a:solidFill>
          <a:ln>
            <a:solidFill>
              <a:srgbClr val="0066FF"/>
            </a:solidFill>
          </a:ln>
        </p:spPr>
        <p:txBody>
          <a:bodyPr>
            <a:spAutoFit/>
          </a:bodyPr>
          <a:lstStyle/>
          <a:p>
            <a:pPr>
              <a:defRPr/>
            </a:pPr>
            <a:r>
              <a:rPr lang="en-NZ" sz="3200" b="1" dirty="0">
                <a:solidFill>
                  <a:srgbClr val="FF0000"/>
                </a:solidFill>
                <a:effectLst>
                  <a:outerShdw blurRad="38100" dist="38100" dir="2700000" algn="tl">
                    <a:srgbClr val="000000">
                      <a:alpha val="43137"/>
                    </a:srgbClr>
                  </a:outerShdw>
                </a:effectLst>
                <a:latin typeface="+mj-lt"/>
              </a:rPr>
              <a:t>Learning parameters </a:t>
            </a:r>
            <a:endParaRPr lang="en-NZ" sz="3200" b="1" baseline="-25000" dirty="0">
              <a:solidFill>
                <a:srgbClr val="0000FF"/>
              </a:solidFill>
              <a:latin typeface="+mj-lt"/>
            </a:endParaRPr>
          </a:p>
        </p:txBody>
      </p:sp>
      <p:sp>
        <p:nvSpPr>
          <p:cNvPr id="21" name="Text Box 6"/>
          <p:cNvSpPr txBox="1">
            <a:spLocks noChangeArrowheads="1"/>
          </p:cNvSpPr>
          <p:nvPr/>
        </p:nvSpPr>
        <p:spPr bwMode="auto">
          <a:xfrm>
            <a:off x="392113" y="2090738"/>
            <a:ext cx="8577262" cy="2247900"/>
          </a:xfrm>
          <a:prstGeom prst="rect">
            <a:avLst/>
          </a:prstGeom>
          <a:solidFill>
            <a:schemeClr val="bg1"/>
          </a:solidFill>
          <a:ln w="9525">
            <a:solidFill>
              <a:srgbClr val="FF0000"/>
            </a:solidFill>
            <a:miter lim="800000"/>
            <a:headEnd/>
            <a:tailEnd/>
          </a:ln>
          <a:effectLst/>
        </p:spPr>
        <p:txBody>
          <a:bodyPr>
            <a:spAutoFit/>
          </a:bodyPr>
          <a:lstStyle/>
          <a:p>
            <a:pPr indent="-457200">
              <a:defRPr/>
            </a:pPr>
            <a:r>
              <a:rPr lang="en-NZ" b="1" dirty="0">
                <a:latin typeface="+mj-lt"/>
              </a:rPr>
              <a:t>#define EXPLORE_RATE	0.2</a:t>
            </a:r>
          </a:p>
          <a:p>
            <a:pPr indent="-457200">
              <a:defRPr/>
            </a:pPr>
            <a:r>
              <a:rPr lang="en-NZ" b="1" dirty="0">
                <a:latin typeface="+mj-lt"/>
              </a:rPr>
              <a:t>#define LEARNING_RATE	0.6	/* Q-Learning Beta */</a:t>
            </a:r>
          </a:p>
          <a:p>
            <a:pPr indent="-457200">
              <a:defRPr/>
            </a:pPr>
            <a:r>
              <a:rPr lang="en-NZ" b="1" dirty="0">
                <a:latin typeface="+mj-lt"/>
              </a:rPr>
              <a:t>#define DISCOUNT_RATE   0.5	/* Q-Learning gamma*/</a:t>
            </a:r>
          </a:p>
          <a:p>
            <a:pPr indent="-457200">
              <a:defRPr/>
            </a:pPr>
            <a:r>
              <a:rPr lang="en-NZ" b="1" dirty="0">
                <a:latin typeface="+mj-lt"/>
              </a:rPr>
              <a:t>#define GREEDY	0	/* Choose best Q */</a:t>
            </a:r>
          </a:p>
          <a:p>
            <a:pPr indent="-457200">
              <a:defRPr/>
            </a:pPr>
            <a:r>
              <a:rPr lang="en-NZ" b="1" dirty="0">
                <a:latin typeface="+mj-lt"/>
              </a:rPr>
              <a:t>#define P_GREEDY	1	/* Probabilistically choose best Q */</a:t>
            </a:r>
          </a:p>
          <a:p>
            <a:pPr indent="-457200">
              <a:defRPr/>
            </a:pPr>
            <a:r>
              <a:rPr lang="en-NZ" b="1" dirty="0">
                <a:latin typeface="+mj-lt"/>
              </a:rPr>
              <a:t>#define </a:t>
            </a:r>
            <a:r>
              <a:rPr lang="en-NZ" b="1" dirty="0" err="1">
                <a:latin typeface="+mj-lt"/>
              </a:rPr>
              <a:t>getSRand</a:t>
            </a:r>
            <a:r>
              <a:rPr lang="en-NZ" b="1" dirty="0">
                <a:latin typeface="+mj-lt"/>
              </a:rPr>
              <a:t>()	((double)rand() / (double)RAND_MAX)</a:t>
            </a:r>
          </a:p>
          <a:p>
            <a:pPr indent="-457200">
              <a:defRPr/>
            </a:pPr>
            <a:r>
              <a:rPr lang="en-NZ" b="1" dirty="0">
                <a:latin typeface="+mj-lt"/>
              </a:rPr>
              <a:t>#define </a:t>
            </a:r>
            <a:r>
              <a:rPr lang="en-NZ" b="1" dirty="0" err="1">
                <a:latin typeface="+mj-lt"/>
              </a:rPr>
              <a:t>getRand</a:t>
            </a:r>
            <a:r>
              <a:rPr lang="en-NZ" b="1" dirty="0">
                <a:latin typeface="+mj-lt"/>
              </a:rPr>
              <a:t>(x)	(</a:t>
            </a:r>
            <a:r>
              <a:rPr lang="en-NZ" b="1" dirty="0" err="1">
                <a:latin typeface="+mj-lt"/>
              </a:rPr>
              <a:t>int</a:t>
            </a:r>
            <a:r>
              <a:rPr lang="en-NZ" b="1" dirty="0">
                <a:latin typeface="+mj-lt"/>
              </a:rPr>
              <a:t>)((double)(x)*rand()/(RAND_MAX+1.0))</a:t>
            </a:r>
            <a:endParaRPr lang="en-US" b="1" dirty="0">
              <a:effectLst>
                <a:outerShdw blurRad="38100" dist="38100" dir="2700000" algn="tl">
                  <a:srgbClr val="000000">
                    <a:alpha val="43137"/>
                  </a:srgbClr>
                </a:outerShdw>
              </a:effectLst>
              <a:latin typeface="+mj-lt"/>
            </a:endParaRPr>
          </a:p>
        </p:txBody>
      </p:sp>
      <p:sp>
        <p:nvSpPr>
          <p:cNvPr id="25" name="Line Callout 1 24"/>
          <p:cNvSpPr/>
          <p:nvPr/>
        </p:nvSpPr>
        <p:spPr bwMode="auto">
          <a:xfrm>
            <a:off x="5699125" y="1450975"/>
            <a:ext cx="3292475" cy="769938"/>
          </a:xfrm>
          <a:prstGeom prst="borderCallout1">
            <a:avLst>
              <a:gd name="adj1" fmla="val 13873"/>
              <a:gd name="adj2" fmla="val 606"/>
              <a:gd name="adj3" fmla="val 107882"/>
              <a:gd name="adj4" fmla="val -69454"/>
            </a:avLst>
          </a:prstGeom>
          <a:solidFill>
            <a:srgbClr val="FFFFCC"/>
          </a:solidFill>
          <a:ln w="9525" cap="flat" cmpd="sng" algn="ctr">
            <a:solidFill>
              <a:srgbClr val="FF0000"/>
            </a:solidFill>
            <a:prstDash val="solid"/>
            <a:round/>
            <a:headEnd type="none" w="med" len="med"/>
            <a:tailEnd type="none" w="med" len="med"/>
          </a:ln>
          <a:effectLst/>
        </p:spPr>
        <p:txBody>
          <a:bodyPr/>
          <a:lstStyle/>
          <a:p>
            <a:pPr>
              <a:defRPr/>
            </a:pPr>
            <a:r>
              <a:rPr lang="en-NZ" sz="1600" b="1" dirty="0">
                <a:latin typeface="+mj-lt"/>
              </a:rPr>
              <a:t>Specifies the probability that the agent will select a random action</a:t>
            </a:r>
            <a:endParaRPr lang="en-NZ" sz="1600" dirty="0">
              <a:latin typeface="+mj-lt"/>
            </a:endParaRPr>
          </a:p>
        </p:txBody>
      </p:sp>
      <p:sp>
        <p:nvSpPr>
          <p:cNvPr id="26" name="Line Callout 1 25"/>
          <p:cNvSpPr/>
          <p:nvPr/>
        </p:nvSpPr>
        <p:spPr bwMode="auto">
          <a:xfrm>
            <a:off x="4522788" y="5238750"/>
            <a:ext cx="3292475" cy="585788"/>
          </a:xfrm>
          <a:prstGeom prst="borderCallout1">
            <a:avLst>
              <a:gd name="adj1" fmla="val 13873"/>
              <a:gd name="adj2" fmla="val 606"/>
              <a:gd name="adj3" fmla="val -418072"/>
              <a:gd name="adj4" fmla="val -25810"/>
            </a:avLst>
          </a:prstGeom>
          <a:solidFill>
            <a:srgbClr val="FFFFCC"/>
          </a:solidFill>
          <a:ln w="9525" cap="flat" cmpd="sng" algn="ctr">
            <a:solidFill>
              <a:srgbClr val="FF0000"/>
            </a:solidFill>
            <a:prstDash val="solid"/>
            <a:round/>
            <a:headEnd type="none" w="med" len="med"/>
            <a:tailEnd type="none" w="med" len="med"/>
          </a:ln>
          <a:effectLst/>
        </p:spPr>
        <p:txBody>
          <a:bodyPr/>
          <a:lstStyle/>
          <a:p>
            <a:pPr>
              <a:defRPr/>
            </a:pPr>
            <a:r>
              <a:rPr lang="en-NZ" sz="1600" b="1" dirty="0">
                <a:latin typeface="+mj-lt"/>
              </a:rPr>
              <a:t>Fundamental to the Q-Learning update function</a:t>
            </a:r>
            <a:endParaRPr lang="en-NZ" sz="1600" dirty="0">
              <a:latin typeface="+mj-lt"/>
            </a:endParaRPr>
          </a:p>
        </p:txBody>
      </p:sp>
      <p:sp>
        <p:nvSpPr>
          <p:cNvPr id="43016" name="Right Brace 8"/>
          <p:cNvSpPr>
            <a:spLocks/>
          </p:cNvSpPr>
          <p:nvPr/>
        </p:nvSpPr>
        <p:spPr bwMode="auto">
          <a:xfrm>
            <a:off x="3505200" y="2438400"/>
            <a:ext cx="261938" cy="587375"/>
          </a:xfrm>
          <a:prstGeom prst="rightBrace">
            <a:avLst>
              <a:gd name="adj1" fmla="val 8305"/>
              <a:gd name="adj2" fmla="val 50000"/>
            </a:avLst>
          </a:prstGeom>
          <a:solidFill>
            <a:schemeClr val="accent1"/>
          </a:solidFill>
          <a:ln w="9525" algn="ctr">
            <a:solidFill>
              <a:srgbClr val="FF0000"/>
            </a:solidFill>
            <a:round/>
            <a:headEnd/>
            <a:tailEnd/>
          </a:ln>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endParaRPr lang="en-US" altLang="en-US"/>
          </a:p>
        </p:txBody>
      </p:sp>
      <p:sp>
        <p:nvSpPr>
          <p:cNvPr id="10" name="Line Callout 1 9"/>
          <p:cNvSpPr/>
          <p:nvPr/>
        </p:nvSpPr>
        <p:spPr bwMode="auto">
          <a:xfrm>
            <a:off x="996950" y="4597400"/>
            <a:ext cx="4394200" cy="442913"/>
          </a:xfrm>
          <a:prstGeom prst="borderCallout1">
            <a:avLst>
              <a:gd name="adj1" fmla="val 13873"/>
              <a:gd name="adj2" fmla="val 606"/>
              <a:gd name="adj3" fmla="val -98324"/>
              <a:gd name="adj4" fmla="val 10990"/>
            </a:avLst>
          </a:prstGeom>
          <a:solidFill>
            <a:srgbClr val="FFFFCC"/>
          </a:solidFill>
          <a:ln w="9525" cap="flat" cmpd="sng" algn="ctr">
            <a:solidFill>
              <a:srgbClr val="FF0000"/>
            </a:solidFill>
            <a:prstDash val="solid"/>
            <a:round/>
            <a:headEnd type="none" w="med" len="med"/>
            <a:tailEnd type="none" w="med" len="med"/>
          </a:ln>
          <a:effectLst/>
        </p:spPr>
        <p:txBody>
          <a:bodyPr/>
          <a:lstStyle/>
          <a:p>
            <a:pPr>
              <a:defRPr/>
            </a:pPr>
            <a:r>
              <a:rPr lang="en-NZ" sz="1600" b="1" dirty="0">
                <a:latin typeface="+mj-lt"/>
              </a:rPr>
              <a:t>Returns a random number from </a:t>
            </a:r>
            <a:r>
              <a:rPr lang="en-NZ" b="1" dirty="0">
                <a:latin typeface="+mj-lt"/>
              </a:rPr>
              <a:t>[0, (x-1)]</a:t>
            </a:r>
            <a:endParaRPr lang="en-NZ" dirty="0">
              <a:latin typeface="+mj-lt"/>
            </a:endParaRPr>
          </a:p>
        </p:txBody>
      </p:sp>
      <p:sp>
        <p:nvSpPr>
          <p:cNvPr id="11" name="Line Callout 1 10"/>
          <p:cNvSpPr/>
          <p:nvPr/>
        </p:nvSpPr>
        <p:spPr bwMode="auto">
          <a:xfrm>
            <a:off x="147638" y="5207000"/>
            <a:ext cx="3967162" cy="442913"/>
          </a:xfrm>
          <a:prstGeom prst="borderCallout1">
            <a:avLst>
              <a:gd name="adj1" fmla="val 13873"/>
              <a:gd name="adj2" fmla="val 606"/>
              <a:gd name="adj3" fmla="val -294844"/>
              <a:gd name="adj4" fmla="val 33439"/>
            </a:avLst>
          </a:prstGeom>
          <a:solidFill>
            <a:srgbClr val="FFFFCC"/>
          </a:solidFill>
          <a:ln w="9525" cap="flat" cmpd="sng" algn="ctr">
            <a:solidFill>
              <a:srgbClr val="FF0000"/>
            </a:solidFill>
            <a:prstDash val="solid"/>
            <a:round/>
            <a:headEnd type="none" w="med" len="med"/>
            <a:tailEnd type="none" w="med" len="med"/>
          </a:ln>
          <a:effectLst/>
        </p:spPr>
        <p:txBody>
          <a:bodyPr/>
          <a:lstStyle/>
          <a:p>
            <a:pPr>
              <a:defRPr/>
            </a:pPr>
            <a:r>
              <a:rPr lang="en-NZ" sz="1600" b="1" dirty="0">
                <a:latin typeface="+mj-lt"/>
              </a:rPr>
              <a:t>Returns a random number from </a:t>
            </a:r>
            <a:r>
              <a:rPr lang="en-NZ" b="1" dirty="0">
                <a:latin typeface="+mj-lt"/>
              </a:rPr>
              <a:t>[0, 1]</a:t>
            </a:r>
            <a:endParaRPr lang="en-NZ" dirty="0">
              <a:latin typeface="+mj-l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NZ" dirty="0">
                <a:solidFill>
                  <a:srgbClr val="FFFF00"/>
                </a:solidFill>
              </a:rPr>
              <a:t>Q-Learning Types and </a:t>
            </a:r>
            <a:r>
              <a:rPr lang="en-NZ" dirty="0" err="1">
                <a:solidFill>
                  <a:srgbClr val="FFFF00"/>
                </a:solidFill>
              </a:rPr>
              <a:t>Symbolics</a:t>
            </a:r>
            <a:endParaRPr lang="en-NZ" dirty="0">
              <a:solidFill>
                <a:srgbClr val="FFFF00"/>
              </a:solidFill>
            </a:endParaRPr>
          </a:p>
        </p:txBody>
      </p:sp>
      <p:sp>
        <p:nvSpPr>
          <p:cNvPr id="4403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2F0282C3-6409-4A2F-A8D9-599F1FACB236}" type="slidenum">
              <a:rPr lang="nl-NL" altLang="en-US" sz="1000" smtClean="0">
                <a:solidFill>
                  <a:schemeClr val="bg2"/>
                </a:solidFill>
                <a:latin typeface="Verdana" pitchFamily="34" charset="0"/>
              </a:rPr>
              <a:pPr/>
              <a:t>48</a:t>
            </a:fld>
            <a:endParaRPr lang="nl-NL" altLang="en-US" sz="1000">
              <a:solidFill>
                <a:schemeClr val="bg2"/>
              </a:solidFill>
              <a:latin typeface="Verdana" pitchFamily="34" charset="0"/>
            </a:endParaRPr>
          </a:p>
        </p:txBody>
      </p:sp>
      <p:sp>
        <p:nvSpPr>
          <p:cNvPr id="23" name="TextBox 22"/>
          <p:cNvSpPr txBox="1"/>
          <p:nvPr/>
        </p:nvSpPr>
        <p:spPr>
          <a:xfrm>
            <a:off x="377825" y="1317625"/>
            <a:ext cx="8461375" cy="1077913"/>
          </a:xfrm>
          <a:prstGeom prst="rect">
            <a:avLst/>
          </a:prstGeom>
          <a:solidFill>
            <a:schemeClr val="bg1"/>
          </a:solidFill>
          <a:ln>
            <a:solidFill>
              <a:srgbClr val="0066FF"/>
            </a:solidFill>
          </a:ln>
        </p:spPr>
        <p:txBody>
          <a:bodyPr>
            <a:spAutoFit/>
          </a:bodyPr>
          <a:lstStyle/>
          <a:p>
            <a:pPr>
              <a:defRPr/>
            </a:pPr>
            <a:r>
              <a:rPr lang="en-NZ" sz="3200" b="1" dirty="0">
                <a:solidFill>
                  <a:srgbClr val="FF0000"/>
                </a:solidFill>
                <a:effectLst>
                  <a:outerShdw blurRad="38100" dist="38100" dir="2700000" algn="tl">
                    <a:srgbClr val="000000">
                      <a:alpha val="43137"/>
                    </a:srgbClr>
                  </a:outerShdw>
                </a:effectLst>
                <a:latin typeface="+mj-lt"/>
              </a:rPr>
              <a:t>Calculating new moves with direction offsets</a:t>
            </a:r>
            <a:endParaRPr lang="en-NZ" sz="3200" b="1" baseline="-25000" dirty="0">
              <a:solidFill>
                <a:srgbClr val="0000FF"/>
              </a:solidFill>
              <a:latin typeface="+mj-lt"/>
            </a:endParaRPr>
          </a:p>
        </p:txBody>
      </p:sp>
      <p:sp>
        <p:nvSpPr>
          <p:cNvPr id="21" name="Text Box 6"/>
          <p:cNvSpPr txBox="1">
            <a:spLocks noChangeArrowheads="1"/>
          </p:cNvSpPr>
          <p:nvPr/>
        </p:nvSpPr>
        <p:spPr bwMode="auto">
          <a:xfrm>
            <a:off x="4137025" y="2765425"/>
            <a:ext cx="4800600" cy="3786188"/>
          </a:xfrm>
          <a:prstGeom prst="rect">
            <a:avLst/>
          </a:prstGeom>
          <a:solidFill>
            <a:schemeClr val="bg1"/>
          </a:solidFill>
          <a:ln w="9525">
            <a:solidFill>
              <a:srgbClr val="FF0000"/>
            </a:solidFill>
            <a:miter lim="800000"/>
            <a:headEnd/>
            <a:tailEnd/>
          </a:ln>
          <a:effectLst/>
        </p:spPr>
        <p:txBody>
          <a:bodyPr>
            <a:spAutoFit/>
          </a:bodyPr>
          <a:lstStyle/>
          <a:p>
            <a:pPr indent="-457200">
              <a:defRPr/>
            </a:pPr>
            <a:r>
              <a:rPr lang="en-US" sz="1800" b="1" dirty="0">
                <a:solidFill>
                  <a:srgbClr val="0000FF"/>
                </a:solidFill>
                <a:latin typeface="+mj-lt"/>
              </a:rPr>
              <a:t>/* * Given an action, return the y, x deltas for movement. */</a:t>
            </a:r>
          </a:p>
          <a:p>
            <a:pPr indent="-457200">
              <a:defRPr/>
            </a:pPr>
            <a:endParaRPr lang="en-US" sz="1800" b="1" dirty="0">
              <a:latin typeface="+mj-lt"/>
            </a:endParaRPr>
          </a:p>
          <a:p>
            <a:pPr indent="-457200">
              <a:defRPr/>
            </a:pPr>
            <a:r>
              <a:rPr lang="en-US" sz="1800" b="1" dirty="0">
                <a:latin typeface="+mj-lt"/>
              </a:rPr>
              <a:t>const  </a:t>
            </a:r>
            <a:r>
              <a:rPr lang="en-US" b="1" dirty="0" err="1">
                <a:solidFill>
                  <a:srgbClr val="0000FF"/>
                </a:solidFill>
                <a:effectLst>
                  <a:outerShdw blurRad="38100" dist="38100" dir="2700000" algn="tl">
                    <a:srgbClr val="000000">
                      <a:alpha val="43137"/>
                    </a:srgbClr>
                  </a:outerShdw>
                </a:effectLst>
                <a:latin typeface="+mj-lt"/>
              </a:rPr>
              <a:t>loc_t</a:t>
            </a:r>
            <a:r>
              <a:rPr lang="en-US" b="1" dirty="0">
                <a:latin typeface="+mj-lt"/>
              </a:rPr>
              <a:t>  </a:t>
            </a:r>
            <a:r>
              <a:rPr lang="en-US" sz="2400" b="1" dirty="0">
                <a:effectLst>
                  <a:outerShdw blurRad="38100" dist="38100" dir="2700000" algn="tl">
                    <a:srgbClr val="000000">
                      <a:alpha val="43137"/>
                    </a:srgbClr>
                  </a:outerShdw>
                </a:effectLst>
                <a:latin typeface="+mj-lt"/>
              </a:rPr>
              <a:t>dir</a:t>
            </a:r>
            <a:r>
              <a:rPr lang="en-US" b="1" dirty="0">
                <a:latin typeface="+mj-lt"/>
              </a:rPr>
              <a:t>[MAX_ACTIONS]</a:t>
            </a:r>
            <a:r>
              <a:rPr lang="en-US" sz="1800" b="1" dirty="0">
                <a:latin typeface="+mj-lt"/>
              </a:rPr>
              <a:t>={  </a:t>
            </a:r>
          </a:p>
          <a:p>
            <a:pPr indent="-457200">
              <a:defRPr/>
            </a:pPr>
            <a:r>
              <a:rPr lang="en-US" sz="1800" b="1" dirty="0">
                <a:latin typeface="+mj-lt"/>
              </a:rPr>
              <a:t>{ -1,  0},	   /* N  */  </a:t>
            </a:r>
          </a:p>
          <a:p>
            <a:pPr indent="-457200">
              <a:defRPr/>
            </a:pPr>
            <a:r>
              <a:rPr lang="en-US" sz="1800" b="1" dirty="0">
                <a:latin typeface="+mj-lt"/>
              </a:rPr>
              <a:t>{ -1,  1},    /* NE */  </a:t>
            </a:r>
          </a:p>
          <a:p>
            <a:pPr indent="-457200">
              <a:defRPr/>
            </a:pPr>
            <a:r>
              <a:rPr lang="en-US" sz="1800" b="1" dirty="0">
                <a:latin typeface="+mj-lt"/>
              </a:rPr>
              <a:t>{  0,  1},    /* E  */  </a:t>
            </a:r>
          </a:p>
          <a:p>
            <a:pPr indent="-457200">
              <a:defRPr/>
            </a:pPr>
            <a:r>
              <a:rPr lang="en-US" sz="1800" b="1" dirty="0">
                <a:latin typeface="+mj-lt"/>
              </a:rPr>
              <a:t>{  1,  1},    /* SE */ </a:t>
            </a:r>
          </a:p>
          <a:p>
            <a:pPr indent="-457200">
              <a:defRPr/>
            </a:pPr>
            <a:r>
              <a:rPr lang="en-US" sz="1800" b="1" dirty="0">
                <a:latin typeface="+mj-lt"/>
              </a:rPr>
              <a:t>{  1,  0},    /* S  */  </a:t>
            </a:r>
          </a:p>
          <a:p>
            <a:pPr indent="-457200">
              <a:defRPr/>
            </a:pPr>
            <a:r>
              <a:rPr lang="en-US" sz="1800" b="1" dirty="0">
                <a:latin typeface="+mj-lt"/>
              </a:rPr>
              <a:t>{  1, -1},    /* SW */ </a:t>
            </a:r>
          </a:p>
          <a:p>
            <a:pPr indent="-457200">
              <a:defRPr/>
            </a:pPr>
            <a:r>
              <a:rPr lang="en-US" sz="1800" b="1" dirty="0">
                <a:latin typeface="+mj-lt"/>
              </a:rPr>
              <a:t>{  0, -1},    /* W  */  </a:t>
            </a:r>
          </a:p>
          <a:p>
            <a:pPr indent="-457200">
              <a:defRPr/>
            </a:pPr>
            <a:r>
              <a:rPr lang="en-US" sz="1800" b="1" dirty="0">
                <a:latin typeface="+mj-lt"/>
              </a:rPr>
              <a:t>{ -1, -1}     /* NW */</a:t>
            </a:r>
          </a:p>
          <a:p>
            <a:pPr indent="-457200">
              <a:defRPr/>
            </a:pPr>
            <a:r>
              <a:rPr lang="en-US" sz="1800" b="1" dirty="0">
                <a:latin typeface="+mj-lt"/>
              </a:rPr>
              <a:t>};</a:t>
            </a:r>
            <a:endParaRPr lang="en-US" b="1" dirty="0">
              <a:latin typeface="+mj-lt"/>
            </a:endParaRPr>
          </a:p>
        </p:txBody>
      </p:sp>
      <p:grpSp>
        <p:nvGrpSpPr>
          <p:cNvPr id="44038" name="Group 44"/>
          <p:cNvGrpSpPr>
            <a:grpSpLocks/>
          </p:cNvGrpSpPr>
          <p:nvPr/>
        </p:nvGrpSpPr>
        <p:grpSpPr bwMode="auto">
          <a:xfrm>
            <a:off x="381000" y="2557463"/>
            <a:ext cx="3395663" cy="2940050"/>
            <a:chOff x="163285" y="2155371"/>
            <a:chExt cx="3396344" cy="2939142"/>
          </a:xfrm>
        </p:grpSpPr>
        <p:sp>
          <p:nvSpPr>
            <p:cNvPr id="10" name="Rectangle 9"/>
            <p:cNvSpPr/>
            <p:nvPr/>
          </p:nvSpPr>
          <p:spPr bwMode="auto">
            <a:xfrm>
              <a:off x="1490701" y="2666388"/>
              <a:ext cx="827254" cy="687175"/>
            </a:xfrm>
            <a:prstGeom prst="rect">
              <a:avLst/>
            </a:prstGeom>
            <a:gradFill>
              <a:gsLst>
                <a:gs pos="0">
                  <a:srgbClr val="FFFF99"/>
                </a:gs>
                <a:gs pos="50000">
                  <a:schemeClr val="bg1"/>
                </a:gs>
                <a:gs pos="100000">
                  <a:schemeClr val="accent1">
                    <a:shade val="100000"/>
                    <a:satMod val="115000"/>
                  </a:schemeClr>
                </a:gs>
              </a:gsLst>
              <a:lin ang="5400000" scaled="0"/>
            </a:gradFill>
            <a:ln w="9525" cap="flat" cmpd="sng" algn="ctr">
              <a:solidFill>
                <a:schemeClr val="tx1"/>
              </a:solidFill>
              <a:prstDash val="solid"/>
              <a:round/>
              <a:headEnd type="none" w="med" len="med"/>
              <a:tailEnd type="none" w="med" len="med"/>
            </a:ln>
            <a:effectLst/>
          </p:spPr>
          <p:txBody>
            <a:bodyPr/>
            <a:lstStyle/>
            <a:p>
              <a:pPr algn="ctr">
                <a:defRPr/>
              </a:pPr>
              <a:r>
                <a:rPr lang="en-NZ" sz="3200" b="1" dirty="0">
                  <a:latin typeface="+mj-lt"/>
                </a:rPr>
                <a:t>N</a:t>
              </a:r>
              <a:endParaRPr lang="en-US" sz="3200" b="1" dirty="0">
                <a:latin typeface="+mj-lt"/>
              </a:endParaRPr>
            </a:p>
          </p:txBody>
        </p:sp>
        <p:sp>
          <p:nvSpPr>
            <p:cNvPr id="18" name="Rectangle 17"/>
            <p:cNvSpPr/>
            <p:nvPr/>
          </p:nvSpPr>
          <p:spPr bwMode="auto">
            <a:xfrm>
              <a:off x="2317955" y="2666388"/>
              <a:ext cx="827253" cy="687175"/>
            </a:xfrm>
            <a:prstGeom prst="rect">
              <a:avLst/>
            </a:prstGeom>
            <a:gradFill>
              <a:gsLst>
                <a:gs pos="0">
                  <a:srgbClr val="FFFF99"/>
                </a:gs>
                <a:gs pos="50000">
                  <a:schemeClr val="bg1"/>
                </a:gs>
                <a:gs pos="100000">
                  <a:schemeClr val="accent1">
                    <a:shade val="100000"/>
                    <a:satMod val="115000"/>
                  </a:schemeClr>
                </a:gs>
              </a:gsLst>
              <a:lin ang="5400000" scaled="0"/>
            </a:gradFill>
            <a:ln w="9525" cap="flat" cmpd="sng" algn="ctr">
              <a:solidFill>
                <a:schemeClr val="tx1"/>
              </a:solidFill>
              <a:prstDash val="solid"/>
              <a:round/>
              <a:headEnd type="none" w="med" len="med"/>
              <a:tailEnd type="none" w="med" len="med"/>
            </a:ln>
            <a:effectLst/>
          </p:spPr>
          <p:txBody>
            <a:bodyPr/>
            <a:lstStyle/>
            <a:p>
              <a:pPr algn="ctr">
                <a:defRPr/>
              </a:pPr>
              <a:r>
                <a:rPr lang="en-NZ" sz="3200" b="1" dirty="0">
                  <a:latin typeface="+mj-lt"/>
                </a:rPr>
                <a:t>NE</a:t>
              </a:r>
              <a:endParaRPr lang="en-US" sz="3200" b="1" dirty="0">
                <a:latin typeface="+mj-lt"/>
              </a:endParaRPr>
            </a:p>
          </p:txBody>
        </p:sp>
        <p:sp>
          <p:nvSpPr>
            <p:cNvPr id="19" name="Rectangle 18"/>
            <p:cNvSpPr/>
            <p:nvPr/>
          </p:nvSpPr>
          <p:spPr bwMode="auto">
            <a:xfrm>
              <a:off x="663448" y="2666388"/>
              <a:ext cx="827253" cy="687175"/>
            </a:xfrm>
            <a:prstGeom prst="rect">
              <a:avLst/>
            </a:prstGeom>
            <a:gradFill>
              <a:gsLst>
                <a:gs pos="0">
                  <a:srgbClr val="FFFF99"/>
                </a:gs>
                <a:gs pos="50000">
                  <a:schemeClr val="bg1"/>
                </a:gs>
                <a:gs pos="100000">
                  <a:schemeClr val="accent1">
                    <a:shade val="100000"/>
                    <a:satMod val="115000"/>
                  </a:schemeClr>
                </a:gs>
              </a:gsLst>
              <a:lin ang="5400000" scaled="0"/>
            </a:gradFill>
            <a:ln w="9525" cap="flat" cmpd="sng" algn="ctr">
              <a:solidFill>
                <a:schemeClr val="tx1"/>
              </a:solidFill>
              <a:prstDash val="solid"/>
              <a:round/>
              <a:headEnd type="none" w="med" len="med"/>
              <a:tailEnd type="none" w="med" len="med"/>
            </a:ln>
            <a:effectLst/>
          </p:spPr>
          <p:txBody>
            <a:bodyPr/>
            <a:lstStyle/>
            <a:p>
              <a:pPr algn="ctr">
                <a:defRPr/>
              </a:pPr>
              <a:r>
                <a:rPr lang="en-NZ" sz="2800" b="1" dirty="0">
                  <a:latin typeface="+mj-lt"/>
                </a:rPr>
                <a:t>NW</a:t>
              </a:r>
              <a:endParaRPr lang="en-US" sz="2800" b="1" dirty="0">
                <a:latin typeface="+mj-lt"/>
              </a:endParaRPr>
            </a:p>
          </p:txBody>
        </p:sp>
        <p:sp>
          <p:nvSpPr>
            <p:cNvPr id="24" name="Rectangle 23"/>
            <p:cNvSpPr/>
            <p:nvPr/>
          </p:nvSpPr>
          <p:spPr bwMode="auto">
            <a:xfrm>
              <a:off x="1490701" y="3353563"/>
              <a:ext cx="827254" cy="685588"/>
            </a:xfrm>
            <a:prstGeom prst="rect">
              <a:avLst/>
            </a:prstGeom>
            <a:solidFill>
              <a:schemeClr val="accent1">
                <a:lumMod val="9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NZ" sz="1200" b="1" dirty="0">
                <a:latin typeface="+mj-lt"/>
              </a:endParaRPr>
            </a:p>
            <a:p>
              <a:pPr algn="ctr">
                <a:defRPr/>
              </a:pPr>
              <a:r>
                <a:rPr lang="en-NZ" sz="1200" b="1" dirty="0">
                  <a:latin typeface="+mj-lt"/>
                </a:rPr>
                <a:t>ORIGIN</a:t>
              </a:r>
              <a:endParaRPr lang="en-US" sz="1200" b="1" dirty="0">
                <a:latin typeface="+mj-lt"/>
              </a:endParaRPr>
            </a:p>
          </p:txBody>
        </p:sp>
        <p:sp>
          <p:nvSpPr>
            <p:cNvPr id="25" name="Rectangle 24"/>
            <p:cNvSpPr/>
            <p:nvPr/>
          </p:nvSpPr>
          <p:spPr bwMode="auto">
            <a:xfrm>
              <a:off x="2317955" y="3353563"/>
              <a:ext cx="827253" cy="685588"/>
            </a:xfrm>
            <a:prstGeom prst="rect">
              <a:avLst/>
            </a:prstGeom>
            <a:gradFill>
              <a:gsLst>
                <a:gs pos="0">
                  <a:srgbClr val="FFFF99"/>
                </a:gs>
                <a:gs pos="50000">
                  <a:schemeClr val="bg1"/>
                </a:gs>
                <a:gs pos="100000">
                  <a:schemeClr val="accent1">
                    <a:shade val="100000"/>
                    <a:satMod val="115000"/>
                  </a:schemeClr>
                </a:gs>
              </a:gsLst>
              <a:lin ang="5400000" scaled="0"/>
            </a:gradFill>
            <a:ln w="9525" cap="flat" cmpd="sng" algn="ctr">
              <a:solidFill>
                <a:schemeClr val="tx1"/>
              </a:solidFill>
              <a:prstDash val="solid"/>
              <a:round/>
              <a:headEnd type="none" w="med" len="med"/>
              <a:tailEnd type="none" w="med" len="med"/>
            </a:ln>
            <a:effectLst/>
          </p:spPr>
          <p:txBody>
            <a:bodyPr/>
            <a:lstStyle/>
            <a:p>
              <a:pPr algn="ctr">
                <a:defRPr/>
              </a:pPr>
              <a:r>
                <a:rPr lang="en-NZ" sz="3200" b="1" dirty="0">
                  <a:latin typeface="+mj-lt"/>
                </a:rPr>
                <a:t>E</a:t>
              </a:r>
              <a:endParaRPr lang="en-US" sz="3200" b="1" dirty="0">
                <a:latin typeface="+mj-lt"/>
              </a:endParaRPr>
            </a:p>
          </p:txBody>
        </p:sp>
        <p:sp>
          <p:nvSpPr>
            <p:cNvPr id="26" name="Rectangle 25"/>
            <p:cNvSpPr/>
            <p:nvPr/>
          </p:nvSpPr>
          <p:spPr bwMode="auto">
            <a:xfrm>
              <a:off x="663448" y="3353563"/>
              <a:ext cx="827253" cy="685588"/>
            </a:xfrm>
            <a:prstGeom prst="rect">
              <a:avLst/>
            </a:prstGeom>
            <a:gradFill>
              <a:gsLst>
                <a:gs pos="0">
                  <a:srgbClr val="FFFF99"/>
                </a:gs>
                <a:gs pos="50000">
                  <a:schemeClr val="bg1"/>
                </a:gs>
                <a:gs pos="100000">
                  <a:schemeClr val="accent1">
                    <a:shade val="100000"/>
                    <a:satMod val="115000"/>
                  </a:schemeClr>
                </a:gs>
              </a:gsLst>
              <a:lin ang="5400000" scaled="0"/>
            </a:gradFill>
            <a:ln w="9525" cap="flat" cmpd="sng" algn="ctr">
              <a:solidFill>
                <a:schemeClr val="tx1"/>
              </a:solidFill>
              <a:prstDash val="solid"/>
              <a:round/>
              <a:headEnd type="none" w="med" len="med"/>
              <a:tailEnd type="none" w="med" len="med"/>
            </a:ln>
            <a:effectLst/>
          </p:spPr>
          <p:txBody>
            <a:bodyPr/>
            <a:lstStyle/>
            <a:p>
              <a:pPr algn="ctr">
                <a:defRPr/>
              </a:pPr>
              <a:r>
                <a:rPr lang="en-NZ" sz="3200" b="1" dirty="0">
                  <a:latin typeface="+mj-lt"/>
                </a:rPr>
                <a:t>W</a:t>
              </a:r>
              <a:endParaRPr lang="en-US" sz="3200" b="1" dirty="0">
                <a:latin typeface="+mj-lt"/>
              </a:endParaRPr>
            </a:p>
          </p:txBody>
        </p:sp>
        <p:sp>
          <p:nvSpPr>
            <p:cNvPr id="29" name="Rectangle 28"/>
            <p:cNvSpPr/>
            <p:nvPr/>
          </p:nvSpPr>
          <p:spPr bwMode="auto">
            <a:xfrm>
              <a:off x="1490701" y="4039151"/>
              <a:ext cx="827254" cy="685588"/>
            </a:xfrm>
            <a:prstGeom prst="rect">
              <a:avLst/>
            </a:prstGeom>
            <a:gradFill>
              <a:gsLst>
                <a:gs pos="0">
                  <a:srgbClr val="FFFF99"/>
                </a:gs>
                <a:gs pos="50000">
                  <a:schemeClr val="bg1"/>
                </a:gs>
                <a:gs pos="100000">
                  <a:schemeClr val="accent1">
                    <a:shade val="100000"/>
                    <a:satMod val="115000"/>
                  </a:schemeClr>
                </a:gs>
              </a:gsLst>
              <a:lin ang="5400000" scaled="0"/>
            </a:gradFill>
            <a:ln w="9525" cap="flat" cmpd="sng" algn="ctr">
              <a:solidFill>
                <a:schemeClr val="tx1"/>
              </a:solidFill>
              <a:prstDash val="solid"/>
              <a:round/>
              <a:headEnd type="none" w="med" len="med"/>
              <a:tailEnd type="none" w="med" len="med"/>
            </a:ln>
            <a:effectLst/>
          </p:spPr>
          <p:txBody>
            <a:bodyPr/>
            <a:lstStyle/>
            <a:p>
              <a:pPr algn="ctr">
                <a:defRPr/>
              </a:pPr>
              <a:r>
                <a:rPr lang="en-NZ" sz="3200" b="1" dirty="0">
                  <a:latin typeface="+mj-lt"/>
                </a:rPr>
                <a:t>S</a:t>
              </a:r>
              <a:endParaRPr lang="en-US" sz="3200" b="1" dirty="0">
                <a:latin typeface="+mj-lt"/>
              </a:endParaRPr>
            </a:p>
          </p:txBody>
        </p:sp>
        <p:sp>
          <p:nvSpPr>
            <p:cNvPr id="30" name="Rectangle 29"/>
            <p:cNvSpPr/>
            <p:nvPr/>
          </p:nvSpPr>
          <p:spPr bwMode="auto">
            <a:xfrm>
              <a:off x="2317955" y="4039151"/>
              <a:ext cx="827253" cy="685588"/>
            </a:xfrm>
            <a:prstGeom prst="rect">
              <a:avLst/>
            </a:prstGeom>
            <a:gradFill>
              <a:gsLst>
                <a:gs pos="0">
                  <a:srgbClr val="FFFF99"/>
                </a:gs>
                <a:gs pos="50000">
                  <a:schemeClr val="bg1"/>
                </a:gs>
                <a:gs pos="100000">
                  <a:schemeClr val="accent1">
                    <a:shade val="100000"/>
                    <a:satMod val="115000"/>
                  </a:schemeClr>
                </a:gs>
              </a:gsLst>
              <a:lin ang="5400000" scaled="0"/>
            </a:gradFill>
            <a:ln w="9525" cap="flat" cmpd="sng" algn="ctr">
              <a:solidFill>
                <a:schemeClr val="tx1"/>
              </a:solidFill>
              <a:prstDash val="solid"/>
              <a:round/>
              <a:headEnd type="none" w="med" len="med"/>
              <a:tailEnd type="none" w="med" len="med"/>
            </a:ln>
            <a:effectLst/>
          </p:spPr>
          <p:txBody>
            <a:bodyPr/>
            <a:lstStyle/>
            <a:p>
              <a:pPr algn="ctr">
                <a:defRPr/>
              </a:pPr>
              <a:r>
                <a:rPr lang="en-NZ" sz="3200" b="1" dirty="0">
                  <a:latin typeface="+mj-lt"/>
                </a:rPr>
                <a:t>SE</a:t>
              </a:r>
              <a:endParaRPr lang="en-US" sz="3200" b="1" dirty="0">
                <a:latin typeface="+mj-lt"/>
              </a:endParaRPr>
            </a:p>
          </p:txBody>
        </p:sp>
        <p:sp>
          <p:nvSpPr>
            <p:cNvPr id="31" name="Rectangle 30"/>
            <p:cNvSpPr/>
            <p:nvPr/>
          </p:nvSpPr>
          <p:spPr bwMode="auto">
            <a:xfrm>
              <a:off x="663448" y="4039151"/>
              <a:ext cx="827253" cy="685588"/>
            </a:xfrm>
            <a:prstGeom prst="rect">
              <a:avLst/>
            </a:prstGeom>
            <a:gradFill>
              <a:gsLst>
                <a:gs pos="0">
                  <a:srgbClr val="FFFF99"/>
                </a:gs>
                <a:gs pos="50000">
                  <a:schemeClr val="bg1"/>
                </a:gs>
                <a:gs pos="100000">
                  <a:schemeClr val="accent1">
                    <a:shade val="100000"/>
                    <a:satMod val="115000"/>
                  </a:schemeClr>
                </a:gs>
              </a:gsLst>
              <a:lin ang="5400000" scaled="0"/>
            </a:gradFill>
            <a:ln w="9525" cap="flat" cmpd="sng" algn="ctr">
              <a:solidFill>
                <a:schemeClr val="tx1"/>
              </a:solidFill>
              <a:prstDash val="solid"/>
              <a:round/>
              <a:headEnd type="none" w="med" len="med"/>
              <a:tailEnd type="none" w="med" len="med"/>
            </a:ln>
            <a:effectLst/>
          </p:spPr>
          <p:txBody>
            <a:bodyPr/>
            <a:lstStyle/>
            <a:p>
              <a:pPr algn="ctr">
                <a:defRPr/>
              </a:pPr>
              <a:r>
                <a:rPr lang="en-NZ" sz="2800" b="1" dirty="0">
                  <a:latin typeface="+mj-lt"/>
                </a:rPr>
                <a:t>SW</a:t>
              </a:r>
              <a:endParaRPr lang="en-US" sz="2800" b="1" dirty="0">
                <a:latin typeface="+mj-lt"/>
              </a:endParaRPr>
            </a:p>
          </p:txBody>
        </p:sp>
        <p:cxnSp>
          <p:nvCxnSpPr>
            <p:cNvPr id="44050" name="Straight Arrow Connector 32"/>
            <p:cNvCxnSpPr>
              <a:cxnSpLocks noChangeShapeType="1"/>
            </p:cNvCxnSpPr>
            <p:nvPr/>
          </p:nvCxnSpPr>
          <p:spPr bwMode="auto">
            <a:xfrm>
              <a:off x="664029" y="2656114"/>
              <a:ext cx="2895600" cy="1588"/>
            </a:xfrm>
            <a:prstGeom prst="straightConnector1">
              <a:avLst/>
            </a:prstGeom>
            <a:noFill/>
            <a:ln w="476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44051" name="Straight Arrow Connector 33"/>
            <p:cNvCxnSpPr>
              <a:cxnSpLocks noChangeShapeType="1"/>
            </p:cNvCxnSpPr>
            <p:nvPr/>
          </p:nvCxnSpPr>
          <p:spPr bwMode="auto">
            <a:xfrm rot="16200000" flipH="1">
              <a:off x="-566057" y="3864426"/>
              <a:ext cx="2460171" cy="4"/>
            </a:xfrm>
            <a:prstGeom prst="straightConnector1">
              <a:avLst/>
            </a:prstGeom>
            <a:noFill/>
            <a:ln w="476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44052" name="TextBox 38"/>
            <p:cNvSpPr txBox="1">
              <a:spLocks noChangeArrowheads="1"/>
            </p:cNvSpPr>
            <p:nvPr/>
          </p:nvSpPr>
          <p:spPr bwMode="auto">
            <a:xfrm>
              <a:off x="947057" y="2188028"/>
              <a:ext cx="4122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b="1"/>
                <a:t>-1</a:t>
              </a:r>
              <a:endParaRPr lang="en-US" altLang="en-US" b="1"/>
            </a:p>
          </p:txBody>
        </p:sp>
        <p:sp>
          <p:nvSpPr>
            <p:cNvPr id="44053" name="TextBox 39"/>
            <p:cNvSpPr txBox="1">
              <a:spLocks noChangeArrowheads="1"/>
            </p:cNvSpPr>
            <p:nvPr/>
          </p:nvSpPr>
          <p:spPr bwMode="auto">
            <a:xfrm>
              <a:off x="163285" y="2797628"/>
              <a:ext cx="4122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b="1"/>
                <a:t>-1</a:t>
              </a:r>
              <a:endParaRPr lang="en-US" altLang="en-US" b="1"/>
            </a:p>
          </p:txBody>
        </p:sp>
        <p:sp>
          <p:nvSpPr>
            <p:cNvPr id="44054" name="TextBox 40"/>
            <p:cNvSpPr txBox="1">
              <a:spLocks noChangeArrowheads="1"/>
            </p:cNvSpPr>
            <p:nvPr/>
          </p:nvSpPr>
          <p:spPr bwMode="auto">
            <a:xfrm>
              <a:off x="206829" y="4180113"/>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b="1"/>
                <a:t>1</a:t>
              </a:r>
              <a:endParaRPr lang="en-US" altLang="en-US" b="1"/>
            </a:p>
          </p:txBody>
        </p:sp>
        <p:sp>
          <p:nvSpPr>
            <p:cNvPr id="44055" name="TextBox 41"/>
            <p:cNvSpPr txBox="1">
              <a:spLocks noChangeArrowheads="1"/>
            </p:cNvSpPr>
            <p:nvPr/>
          </p:nvSpPr>
          <p:spPr bwMode="auto">
            <a:xfrm>
              <a:off x="2536371" y="2188027"/>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b="1"/>
                <a:t>1</a:t>
              </a:r>
              <a:endParaRPr lang="en-US" altLang="en-US" b="1"/>
            </a:p>
          </p:txBody>
        </p:sp>
        <p:sp>
          <p:nvSpPr>
            <p:cNvPr id="44056" name="TextBox 42"/>
            <p:cNvSpPr txBox="1">
              <a:spLocks noChangeArrowheads="1"/>
            </p:cNvSpPr>
            <p:nvPr/>
          </p:nvSpPr>
          <p:spPr bwMode="auto">
            <a:xfrm>
              <a:off x="272143" y="3483428"/>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b="1"/>
                <a:t>0</a:t>
              </a:r>
              <a:endParaRPr lang="en-US" altLang="en-US" b="1"/>
            </a:p>
          </p:txBody>
        </p:sp>
        <p:sp>
          <p:nvSpPr>
            <p:cNvPr id="44057" name="TextBox 43"/>
            <p:cNvSpPr txBox="1">
              <a:spLocks noChangeArrowheads="1"/>
            </p:cNvSpPr>
            <p:nvPr/>
          </p:nvSpPr>
          <p:spPr bwMode="auto">
            <a:xfrm>
              <a:off x="1752600" y="2155371"/>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b="1"/>
                <a:t>0</a:t>
              </a:r>
              <a:endParaRPr lang="en-US" altLang="en-US" b="1"/>
            </a:p>
          </p:txBody>
        </p:sp>
      </p:grpSp>
      <p:sp>
        <p:nvSpPr>
          <p:cNvPr id="46" name="Line Callout 1 45"/>
          <p:cNvSpPr/>
          <p:nvPr/>
        </p:nvSpPr>
        <p:spPr bwMode="auto">
          <a:xfrm>
            <a:off x="2297264" y="6324600"/>
            <a:ext cx="1403199" cy="358775"/>
          </a:xfrm>
          <a:prstGeom prst="borderCallout1">
            <a:avLst>
              <a:gd name="adj1" fmla="val 53981"/>
              <a:gd name="adj2" fmla="val 90560"/>
              <a:gd name="adj3" fmla="val -42955"/>
              <a:gd name="adj4" fmla="val 158190"/>
            </a:avLst>
          </a:prstGeom>
          <a:solidFill>
            <a:srgbClr val="FFFFCC"/>
          </a:solidFill>
          <a:ln w="9525" cap="flat" cmpd="sng" algn="ctr">
            <a:solidFill>
              <a:srgbClr val="FF0000"/>
            </a:solidFill>
            <a:prstDash val="solid"/>
            <a:round/>
            <a:headEnd type="none" w="med" len="med"/>
            <a:tailEnd type="none" w="med" len="med"/>
          </a:ln>
          <a:effectLst/>
        </p:spPr>
        <p:txBody>
          <a:bodyPr/>
          <a:lstStyle/>
          <a:p>
            <a:pPr>
              <a:defRPr/>
            </a:pPr>
            <a:r>
              <a:rPr lang="en-NZ" sz="1600" b="1" dirty="0">
                <a:latin typeface="+mj-lt"/>
              </a:rPr>
              <a:t>Row offset</a:t>
            </a:r>
            <a:endParaRPr lang="en-NZ" sz="1600" dirty="0">
              <a:latin typeface="+mj-lt"/>
            </a:endParaRPr>
          </a:p>
        </p:txBody>
      </p:sp>
      <p:sp>
        <p:nvSpPr>
          <p:cNvPr id="47" name="Line Callout 1 46"/>
          <p:cNvSpPr/>
          <p:nvPr/>
        </p:nvSpPr>
        <p:spPr bwMode="auto">
          <a:xfrm>
            <a:off x="5464174" y="6346825"/>
            <a:ext cx="1359247" cy="358775"/>
          </a:xfrm>
          <a:prstGeom prst="borderCallout1">
            <a:avLst>
              <a:gd name="adj1" fmla="val 57011"/>
              <a:gd name="adj2" fmla="val 3893"/>
              <a:gd name="adj3" fmla="val -56693"/>
              <a:gd name="adj4" fmla="val -44559"/>
            </a:avLst>
          </a:prstGeom>
          <a:solidFill>
            <a:srgbClr val="FFFFCC"/>
          </a:solidFill>
          <a:ln w="9525" cap="flat" cmpd="sng" algn="ctr">
            <a:solidFill>
              <a:srgbClr val="FF0000"/>
            </a:solidFill>
            <a:prstDash val="solid"/>
            <a:round/>
            <a:headEnd type="none" w="med" len="med"/>
            <a:tailEnd type="none" w="med" len="med"/>
          </a:ln>
          <a:effectLst/>
        </p:spPr>
        <p:txBody>
          <a:bodyPr/>
          <a:lstStyle/>
          <a:p>
            <a:pPr>
              <a:defRPr/>
            </a:pPr>
            <a:r>
              <a:rPr lang="en-NZ" sz="1600" b="1" dirty="0">
                <a:latin typeface="+mj-lt"/>
              </a:rPr>
              <a:t>Col offset</a:t>
            </a:r>
            <a:endParaRPr lang="en-NZ" sz="1600" dirty="0">
              <a:latin typeface="+mj-l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NZ" dirty="0">
                <a:solidFill>
                  <a:srgbClr val="FFFF00"/>
                </a:solidFill>
              </a:rPr>
              <a:t>Q-Learning Types and </a:t>
            </a:r>
            <a:r>
              <a:rPr lang="en-NZ" dirty="0" err="1">
                <a:solidFill>
                  <a:srgbClr val="FFFF00"/>
                </a:solidFill>
              </a:rPr>
              <a:t>Symbolics</a:t>
            </a:r>
            <a:endParaRPr lang="en-NZ" dirty="0">
              <a:solidFill>
                <a:srgbClr val="FFFF00"/>
              </a:solidFill>
            </a:endParaRPr>
          </a:p>
        </p:txBody>
      </p:sp>
      <p:sp>
        <p:nvSpPr>
          <p:cNvPr id="4505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590BC1DB-289F-4EF0-A15E-C48AF52F8BEF}" type="slidenum">
              <a:rPr lang="nl-NL" altLang="en-US" sz="1000" smtClean="0">
                <a:solidFill>
                  <a:schemeClr val="bg2"/>
                </a:solidFill>
                <a:latin typeface="Verdana" pitchFamily="34" charset="0"/>
              </a:rPr>
              <a:pPr/>
              <a:t>49</a:t>
            </a:fld>
            <a:endParaRPr lang="nl-NL" altLang="en-US" sz="1000">
              <a:solidFill>
                <a:schemeClr val="bg2"/>
              </a:solidFill>
              <a:latin typeface="Verdana" pitchFamily="34" charset="0"/>
            </a:endParaRPr>
          </a:p>
        </p:txBody>
      </p:sp>
      <p:sp>
        <p:nvSpPr>
          <p:cNvPr id="23" name="TextBox 22"/>
          <p:cNvSpPr txBox="1"/>
          <p:nvPr/>
        </p:nvSpPr>
        <p:spPr>
          <a:xfrm>
            <a:off x="377825" y="1317625"/>
            <a:ext cx="8461375" cy="584200"/>
          </a:xfrm>
          <a:prstGeom prst="rect">
            <a:avLst/>
          </a:prstGeom>
          <a:solidFill>
            <a:schemeClr val="bg1"/>
          </a:solidFill>
          <a:ln>
            <a:solidFill>
              <a:srgbClr val="0066FF"/>
            </a:solidFill>
          </a:ln>
        </p:spPr>
        <p:txBody>
          <a:bodyPr>
            <a:spAutoFit/>
          </a:bodyPr>
          <a:lstStyle/>
          <a:p>
            <a:pPr>
              <a:defRPr/>
            </a:pPr>
            <a:r>
              <a:rPr lang="en-NZ" sz="3200" b="1" dirty="0">
                <a:solidFill>
                  <a:srgbClr val="FF0000"/>
                </a:solidFill>
                <a:effectLst>
                  <a:outerShdw blurRad="38100" dist="38100" dir="2700000" algn="tl">
                    <a:srgbClr val="000000">
                      <a:alpha val="43137"/>
                    </a:srgbClr>
                  </a:outerShdw>
                </a:effectLst>
                <a:latin typeface="+mj-lt"/>
              </a:rPr>
              <a:t>Exploration vs. Exploitation</a:t>
            </a:r>
            <a:endParaRPr lang="en-NZ" sz="3200" b="1" baseline="-25000" dirty="0">
              <a:solidFill>
                <a:srgbClr val="0000FF"/>
              </a:solidFill>
              <a:latin typeface="+mj-lt"/>
            </a:endParaRPr>
          </a:p>
        </p:txBody>
      </p:sp>
      <p:sp>
        <p:nvSpPr>
          <p:cNvPr id="21" name="Text Box 6"/>
          <p:cNvSpPr txBox="1">
            <a:spLocks noChangeArrowheads="1"/>
          </p:cNvSpPr>
          <p:nvPr/>
        </p:nvSpPr>
        <p:spPr bwMode="auto">
          <a:xfrm>
            <a:off x="576263" y="2070100"/>
            <a:ext cx="5934075" cy="2676525"/>
          </a:xfrm>
          <a:prstGeom prst="rect">
            <a:avLst/>
          </a:prstGeom>
          <a:solidFill>
            <a:schemeClr val="bg1"/>
          </a:solidFill>
          <a:ln w="9525">
            <a:solidFill>
              <a:srgbClr val="FF0000"/>
            </a:solidFill>
            <a:miter lim="800000"/>
            <a:headEnd/>
            <a:tailEnd/>
          </a:ln>
          <a:effectLst/>
        </p:spPr>
        <p:txBody>
          <a:bodyPr>
            <a:spAutoFit/>
          </a:bodyPr>
          <a:lstStyle/>
          <a:p>
            <a:pPr indent="-457200">
              <a:defRPr/>
            </a:pPr>
            <a:r>
              <a:rPr lang="en-US" sz="1800" b="1" dirty="0">
                <a:solidFill>
                  <a:srgbClr val="008000"/>
                </a:solidFill>
                <a:latin typeface="+mj-lt"/>
              </a:rPr>
              <a:t>/* *  explore defines rate of exploration </a:t>
            </a:r>
          </a:p>
          <a:p>
            <a:pPr indent="-457200">
              <a:defRPr/>
            </a:pPr>
            <a:r>
              <a:rPr lang="en-US" sz="1800" b="1" dirty="0">
                <a:solidFill>
                  <a:srgbClr val="008000"/>
                </a:solidFill>
                <a:latin typeface="+mj-lt"/>
              </a:rPr>
              <a:t>*(where explore is </a:t>
            </a:r>
            <a:r>
              <a:rPr lang="en-US" sz="2400" b="1" dirty="0">
                <a:solidFill>
                  <a:srgbClr val="008000"/>
                </a:solidFill>
                <a:latin typeface="+mj-lt"/>
              </a:rPr>
              <a:t>exploitation rate</a:t>
            </a:r>
            <a:r>
              <a:rPr lang="en-US" sz="1800" b="1" dirty="0">
                <a:solidFill>
                  <a:srgbClr val="008000"/>
                </a:solidFill>
                <a:latin typeface="+mj-lt"/>
              </a:rPr>
              <a:t>). </a:t>
            </a:r>
          </a:p>
          <a:p>
            <a:pPr indent="-457200">
              <a:defRPr/>
            </a:pPr>
            <a:r>
              <a:rPr lang="en-US" sz="1800" b="1" dirty="0">
                <a:solidFill>
                  <a:srgbClr val="008000"/>
                </a:solidFill>
                <a:latin typeface="+mj-lt"/>
              </a:rPr>
              <a:t>*</a:t>
            </a:r>
          </a:p>
          <a:p>
            <a:pPr indent="-457200">
              <a:defRPr/>
            </a:pPr>
            <a:r>
              <a:rPr lang="en-US" sz="1800" b="1" dirty="0">
                <a:solidFill>
                  <a:srgbClr val="008000"/>
                </a:solidFill>
                <a:latin typeface="+mj-lt"/>
              </a:rPr>
              <a:t>*  </a:t>
            </a:r>
            <a:r>
              <a:rPr lang="en-US" sz="1800" b="1" dirty="0" err="1">
                <a:solidFill>
                  <a:srgbClr val="008000"/>
                </a:solidFill>
                <a:latin typeface="+mj-lt"/>
              </a:rPr>
              <a:t>actionSelection</a:t>
            </a:r>
            <a:r>
              <a:rPr lang="en-US" sz="1800" b="1" dirty="0">
                <a:solidFill>
                  <a:srgbClr val="008000"/>
                </a:solidFill>
                <a:latin typeface="+mj-lt"/>
              </a:rPr>
              <a:t> is: </a:t>
            </a:r>
          </a:p>
          <a:p>
            <a:pPr indent="-457200">
              <a:defRPr/>
            </a:pPr>
            <a:r>
              <a:rPr lang="en-US" sz="1800" b="1" dirty="0">
                <a:solidFill>
                  <a:srgbClr val="008000"/>
                </a:solidFill>
                <a:latin typeface="+mj-lt"/>
              </a:rPr>
              <a:t>*    GREEDY   -- Follow max Q values. </a:t>
            </a:r>
          </a:p>
          <a:p>
            <a:pPr indent="-457200">
              <a:defRPr/>
            </a:pPr>
            <a:r>
              <a:rPr lang="en-US" sz="1800" b="1" dirty="0">
                <a:solidFill>
                  <a:srgbClr val="008000"/>
                </a:solidFill>
                <a:latin typeface="+mj-lt"/>
              </a:rPr>
              <a:t>*    P_GREEDY -- Probabilistically follow Q values. * */</a:t>
            </a:r>
          </a:p>
          <a:p>
            <a:pPr indent="-457200">
              <a:defRPr/>
            </a:pPr>
            <a:r>
              <a:rPr lang="en-US" sz="1800" b="1" dirty="0">
                <a:latin typeface="+mj-lt"/>
              </a:rPr>
              <a:t>double  explore = EXPLORE_RATE;</a:t>
            </a:r>
          </a:p>
          <a:p>
            <a:pPr indent="-457200">
              <a:defRPr/>
            </a:pPr>
            <a:r>
              <a:rPr lang="en-US" sz="1800" b="1" dirty="0" err="1">
                <a:latin typeface="+mj-lt"/>
              </a:rPr>
              <a:t>int</a:t>
            </a:r>
            <a:r>
              <a:rPr lang="en-US" sz="1800" b="1" dirty="0">
                <a:latin typeface="+mj-lt"/>
              </a:rPr>
              <a:t>  </a:t>
            </a:r>
            <a:r>
              <a:rPr lang="en-US" sz="1800" b="1" dirty="0" err="1">
                <a:latin typeface="+mj-lt"/>
              </a:rPr>
              <a:t>actionSelection</a:t>
            </a:r>
            <a:r>
              <a:rPr lang="en-US" sz="1800" b="1" dirty="0">
                <a:latin typeface="+mj-lt"/>
              </a:rPr>
              <a:t> = P_GREEDY;</a:t>
            </a:r>
            <a:endParaRPr lang="en-US" b="1" dirty="0">
              <a:latin typeface="+mj-lt"/>
            </a:endParaRPr>
          </a:p>
        </p:txBody>
      </p:sp>
      <p:sp>
        <p:nvSpPr>
          <p:cNvPr id="28" name="Line Callout 1 27"/>
          <p:cNvSpPr/>
          <p:nvPr/>
        </p:nvSpPr>
        <p:spPr bwMode="auto">
          <a:xfrm>
            <a:off x="6373813" y="4303713"/>
            <a:ext cx="1954212" cy="539750"/>
          </a:xfrm>
          <a:prstGeom prst="borderCallout1">
            <a:avLst>
              <a:gd name="adj1" fmla="val 13873"/>
              <a:gd name="adj2" fmla="val 606"/>
              <a:gd name="adj3" fmla="val 43045"/>
              <a:gd name="adj4" fmla="val -106285"/>
            </a:avLst>
          </a:prstGeom>
          <a:solidFill>
            <a:srgbClr val="FFFFCC"/>
          </a:solidFill>
          <a:ln w="9525" cap="flat" cmpd="sng" algn="ctr">
            <a:solidFill>
              <a:srgbClr val="FF0000"/>
            </a:solidFill>
            <a:prstDash val="solid"/>
            <a:round/>
            <a:headEnd type="none" w="med" len="med"/>
            <a:tailEnd type="none" w="med" len="med"/>
          </a:ln>
          <a:effectLst/>
        </p:spPr>
        <p:txBody>
          <a:bodyPr/>
          <a:lstStyle/>
          <a:p>
            <a:pPr>
              <a:defRPr/>
            </a:pPr>
            <a:r>
              <a:rPr lang="en-NZ" sz="1600" b="1" dirty="0">
                <a:latin typeface="+mj-lt"/>
              </a:rPr>
              <a:t>Default action selection</a:t>
            </a:r>
            <a:endParaRPr lang="en-NZ" sz="1600" dirty="0">
              <a:latin typeface="+mj-lt"/>
            </a:endParaRPr>
          </a:p>
        </p:txBody>
      </p:sp>
      <p:sp>
        <p:nvSpPr>
          <p:cNvPr id="32" name="Rectangle 3"/>
          <p:cNvSpPr txBox="1">
            <a:spLocks noChangeArrowheads="1"/>
          </p:cNvSpPr>
          <p:nvPr/>
        </p:nvSpPr>
        <p:spPr bwMode="auto">
          <a:xfrm>
            <a:off x="4986338" y="5094288"/>
            <a:ext cx="3989387" cy="871537"/>
          </a:xfrm>
          <a:prstGeom prst="rect">
            <a:avLst/>
          </a:prstGeom>
          <a:gradFill rotWithShape="1">
            <a:gsLst>
              <a:gs pos="0">
                <a:schemeClr val="bg1"/>
              </a:gs>
              <a:gs pos="50000">
                <a:srgbClr val="FFFF00"/>
              </a:gs>
              <a:gs pos="100000">
                <a:schemeClr val="bg1"/>
              </a:gs>
            </a:gsLst>
            <a:lin ang="2700000" scaled="1"/>
          </a:gradFill>
          <a:ln w="9525">
            <a:solidFill>
              <a:srgbClr val="FF0000"/>
            </a:solidFill>
            <a:miter lim="800000"/>
            <a:headEnd/>
            <a:tailEnd/>
          </a:ln>
        </p:spPr>
        <p:txBody>
          <a:bodyPr lIns="0" tIns="0" rIns="0" bIns="0"/>
          <a:lstStyle/>
          <a:p>
            <a:pPr marL="342900" indent="-342900" eaLnBrk="1" hangingPunct="1">
              <a:spcBef>
                <a:spcPct val="20000"/>
              </a:spcBef>
              <a:buFont typeface="Verdana" pitchFamily="34" charset="0"/>
              <a:buChar char=" "/>
              <a:defRPr/>
            </a:pPr>
            <a:r>
              <a:rPr lang="en-NZ" sz="2400" b="1" kern="0" dirty="0">
                <a:effectLst>
                  <a:outerShdw blurRad="38100" dist="38100" dir="2700000" algn="tl">
                    <a:srgbClr val="000000">
                      <a:alpha val="43137"/>
                    </a:srgbClr>
                  </a:outerShdw>
                </a:effectLst>
                <a:latin typeface="+mn-lt"/>
              </a:rPr>
              <a:t>(0-99) </a:t>
            </a:r>
            <a:r>
              <a:rPr lang="en-NZ" sz="2400" kern="0" dirty="0">
                <a:effectLst>
                  <a:outerShdw blurRad="38100" dist="38100" dir="2700000" algn="tl">
                    <a:srgbClr val="000000">
                      <a:alpha val="43137"/>
                    </a:srgbClr>
                  </a:outerShdw>
                </a:effectLst>
                <a:latin typeface="+mn-lt"/>
              </a:rPr>
              <a:t>defines the </a:t>
            </a:r>
            <a:r>
              <a:rPr lang="en-NZ" sz="2400" b="1" kern="0" dirty="0">
                <a:effectLst>
                  <a:outerShdw blurRad="38100" dist="38100" dir="2700000" algn="tl">
                    <a:srgbClr val="000000">
                      <a:alpha val="43137"/>
                    </a:srgbClr>
                  </a:outerShdw>
                </a:effectLst>
                <a:latin typeface="+mn-lt"/>
              </a:rPr>
              <a:t>reward</a:t>
            </a:r>
            <a:r>
              <a:rPr lang="en-NZ" sz="2400" kern="0" dirty="0">
                <a:effectLst>
                  <a:outerShdw blurRad="38100" dist="38100" dir="2700000" algn="tl">
                    <a:srgbClr val="000000">
                      <a:alpha val="43137"/>
                    </a:srgbClr>
                  </a:outerShdw>
                </a:effectLst>
                <a:latin typeface="+mn-lt"/>
              </a:rPr>
              <a:t> that the agent receives</a:t>
            </a:r>
            <a:endParaRPr lang="en-US" sz="2400" kern="0" dirty="0">
              <a:solidFill>
                <a:srgbClr val="3333CC"/>
              </a:solidFill>
              <a:latin typeface="+mn-lt"/>
            </a:endParaRPr>
          </a:p>
        </p:txBody>
      </p:sp>
      <p:sp>
        <p:nvSpPr>
          <p:cNvPr id="35" name="Line Callout 1 34"/>
          <p:cNvSpPr/>
          <p:nvPr/>
        </p:nvSpPr>
        <p:spPr bwMode="auto">
          <a:xfrm>
            <a:off x="5600700" y="2170113"/>
            <a:ext cx="3292475" cy="768350"/>
          </a:xfrm>
          <a:prstGeom prst="borderCallout1">
            <a:avLst>
              <a:gd name="adj1" fmla="val 13873"/>
              <a:gd name="adj2" fmla="val 606"/>
              <a:gd name="adj3" fmla="val 260622"/>
              <a:gd name="adj4" fmla="val -55899"/>
            </a:avLst>
          </a:prstGeom>
          <a:solidFill>
            <a:srgbClr val="FFFFCC"/>
          </a:solidFill>
          <a:ln w="9525" cap="flat" cmpd="sng" algn="ctr">
            <a:solidFill>
              <a:srgbClr val="FF0000"/>
            </a:solidFill>
            <a:prstDash val="solid"/>
            <a:round/>
            <a:headEnd type="none" w="med" len="med"/>
            <a:tailEnd type="none" w="med" len="med"/>
          </a:ln>
          <a:effectLst/>
        </p:spPr>
        <p:txBody>
          <a:bodyPr/>
          <a:lstStyle/>
          <a:p>
            <a:pPr>
              <a:defRPr/>
            </a:pPr>
            <a:r>
              <a:rPr lang="en-NZ" sz="1600" b="1" dirty="0">
                <a:latin typeface="+mj-lt"/>
              </a:rPr>
              <a:t>Specifies the probability that the agent will select a random action</a:t>
            </a:r>
            <a:endParaRPr lang="en-NZ" sz="1600"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A8905F0E-C9C9-449E-BB45-A317E40D7513}" type="slidenum">
              <a:rPr lang="nl-NL" smtClean="0"/>
              <a:pPr>
                <a:defRPr/>
              </a:pPr>
              <a:t>5</a:t>
            </a:fld>
            <a:endParaRPr lang="nl-NL" dirty="0"/>
          </a:p>
        </p:txBody>
      </p:sp>
      <p:sp>
        <p:nvSpPr>
          <p:cNvPr id="11" name="Rectangle 2"/>
          <p:cNvSpPr txBox="1">
            <a:spLocks noChangeArrowheads="1"/>
          </p:cNvSpPr>
          <p:nvPr/>
        </p:nvSpPr>
        <p:spPr>
          <a:xfrm>
            <a:off x="0" y="0"/>
            <a:ext cx="9140825" cy="1219200"/>
          </a:xfrm>
          <a:prstGeom prst="rect">
            <a:avLst/>
          </a:prstGeom>
          <a:gradFill rotWithShape="1">
            <a:gsLst>
              <a:gs pos="0">
                <a:srgbClr val="3333CC"/>
              </a:gs>
              <a:gs pos="100000">
                <a:srgbClr val="3333CC">
                  <a:gamma/>
                  <a:shade val="46275"/>
                  <a:invGamma/>
                </a:srgbClr>
              </a:gs>
            </a:gsLst>
            <a:path path="shape">
              <a:fillToRect l="50000" t="50000" r="50000" b="50000"/>
            </a:path>
          </a:gradFill>
          <a:ln w="9525">
            <a:noFill/>
            <a:miter lim="800000"/>
            <a:headEnd/>
            <a:tailEnd/>
          </a:ln>
          <a:effectLst/>
        </p:spPr>
        <p:txBody>
          <a:bodyPr vert="horz" wrap="square" lIns="792000" tIns="432000" rIns="0" bIns="0" numCol="1" anchor="t" anchorCtr="0" compatLnSpc="1">
            <a:prstTxWarp prst="textNoShape">
              <a:avLst/>
            </a:prstTxWarp>
          </a:bodyPr>
          <a:lstStyle>
            <a:lvl1pPr eaLnBrk="1" hangingPunct="1">
              <a:defRPr sz="4000" b="1">
                <a:solidFill>
                  <a:schemeClr val="bg1"/>
                </a:solidFill>
                <a:effectLst>
                  <a:outerShdw blurRad="38100" dist="38100" dir="2700000" algn="tl">
                    <a:srgbClr val="000000"/>
                  </a:outerShdw>
                </a:effectLst>
                <a:latin typeface="+mj-lt"/>
                <a:ea typeface="+mj-ea"/>
                <a:cs typeface="+mj-cs"/>
              </a:defRPr>
            </a:lvl1pPr>
            <a:lvl2pPr>
              <a:defRPr sz="4000" b="1">
                <a:solidFill>
                  <a:schemeClr val="bg1"/>
                </a:solidFill>
                <a:effectLst>
                  <a:outerShdw blurRad="38100" dist="38100" dir="2700000" algn="tl">
                    <a:srgbClr val="000000"/>
                  </a:outerShdw>
                </a:effectLst>
                <a:latin typeface="Arial" charset="0"/>
              </a:defRPr>
            </a:lvl2pPr>
            <a:lvl3pPr>
              <a:defRPr sz="4000" b="1">
                <a:solidFill>
                  <a:schemeClr val="bg1"/>
                </a:solidFill>
                <a:effectLst>
                  <a:outerShdw blurRad="38100" dist="38100" dir="2700000" algn="tl">
                    <a:srgbClr val="000000"/>
                  </a:outerShdw>
                </a:effectLst>
                <a:latin typeface="Arial" charset="0"/>
              </a:defRPr>
            </a:lvl3pPr>
            <a:lvl4pPr>
              <a:defRPr sz="4000" b="1">
                <a:solidFill>
                  <a:schemeClr val="bg1"/>
                </a:solidFill>
                <a:effectLst>
                  <a:outerShdw blurRad="38100" dist="38100" dir="2700000" algn="tl">
                    <a:srgbClr val="000000"/>
                  </a:outerShdw>
                </a:effectLst>
                <a:latin typeface="Arial" charset="0"/>
              </a:defRPr>
            </a:lvl4pPr>
            <a:lvl5pPr>
              <a:defRPr sz="4000" b="1">
                <a:solidFill>
                  <a:schemeClr val="bg1"/>
                </a:solidFill>
                <a:effectLst>
                  <a:outerShdw blurRad="38100" dist="38100" dir="2700000" algn="tl">
                    <a:srgbClr val="000000"/>
                  </a:outerShdw>
                </a:effectLst>
                <a:latin typeface="Arial" charset="0"/>
              </a:defRPr>
            </a:lvl5pPr>
            <a:lvl6pPr marL="457200" fontAlgn="base">
              <a:spcBef>
                <a:spcPct val="0"/>
              </a:spcBef>
              <a:spcAft>
                <a:spcPct val="0"/>
              </a:spcAft>
              <a:defRPr sz="4000" b="1">
                <a:solidFill>
                  <a:schemeClr val="bg1"/>
                </a:solidFill>
                <a:effectLst>
                  <a:outerShdw blurRad="38100" dist="38100" dir="2700000" algn="tl">
                    <a:srgbClr val="000000"/>
                  </a:outerShdw>
                </a:effectLst>
                <a:latin typeface="Arial" charset="0"/>
              </a:defRPr>
            </a:lvl6pPr>
            <a:lvl7pPr marL="914400" fontAlgn="base">
              <a:spcBef>
                <a:spcPct val="0"/>
              </a:spcBef>
              <a:spcAft>
                <a:spcPct val="0"/>
              </a:spcAft>
              <a:defRPr sz="4000" b="1">
                <a:solidFill>
                  <a:schemeClr val="bg1"/>
                </a:solidFill>
                <a:effectLst>
                  <a:outerShdw blurRad="38100" dist="38100" dir="2700000" algn="tl">
                    <a:srgbClr val="000000"/>
                  </a:outerShdw>
                </a:effectLst>
                <a:latin typeface="Arial" charset="0"/>
              </a:defRPr>
            </a:lvl7pPr>
            <a:lvl8pPr marL="1371600" fontAlgn="base">
              <a:spcBef>
                <a:spcPct val="0"/>
              </a:spcBef>
              <a:spcAft>
                <a:spcPct val="0"/>
              </a:spcAft>
              <a:defRPr sz="4000" b="1">
                <a:solidFill>
                  <a:schemeClr val="bg1"/>
                </a:solidFill>
                <a:effectLst>
                  <a:outerShdw blurRad="38100" dist="38100" dir="2700000" algn="tl">
                    <a:srgbClr val="000000"/>
                  </a:outerShdw>
                </a:effectLst>
                <a:latin typeface="Arial" charset="0"/>
              </a:defRPr>
            </a:lvl8pPr>
            <a:lvl9pPr marL="1828800" fontAlgn="base">
              <a:spcBef>
                <a:spcPct val="0"/>
              </a:spcBef>
              <a:spcAft>
                <a:spcPct val="0"/>
              </a:spcAft>
              <a:defRPr sz="4000" b="1">
                <a:solidFill>
                  <a:schemeClr val="bg1"/>
                </a:solidFill>
                <a:effectLst>
                  <a:outerShdw blurRad="38100" dist="38100" dir="2700000" algn="tl">
                    <a:srgbClr val="000000"/>
                  </a:outerShdw>
                </a:effectLst>
                <a:latin typeface="Arial" charset="0"/>
              </a:defRPr>
            </a:lvl9pPr>
          </a:lstStyle>
          <a:p>
            <a:r>
              <a:rPr lang="en-US" dirty="0"/>
              <a:t>Bandit strategies</a:t>
            </a:r>
          </a:p>
        </p:txBody>
      </p:sp>
      <p:pic>
        <p:nvPicPr>
          <p:cNvPr id="348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0224" y="3865049"/>
            <a:ext cx="875208" cy="959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a:extLst>
              <a:ext uri="{FF2B5EF4-FFF2-40B4-BE49-F238E27FC236}">
                <a16:creationId xmlns:a16="http://schemas.microsoft.com/office/drawing/2014/main" id="{104F6D71-BE66-46E3-B137-6D54B4A6AE88}"/>
              </a:ext>
            </a:extLst>
          </p:cNvPr>
          <p:cNvSpPr txBox="1"/>
          <p:nvPr/>
        </p:nvSpPr>
        <p:spPr>
          <a:xfrm>
            <a:off x="2869360" y="1665723"/>
            <a:ext cx="6153196" cy="3477875"/>
          </a:xfrm>
          <a:prstGeom prst="rect">
            <a:avLst/>
          </a:prstGeom>
          <a:noFill/>
        </p:spPr>
        <p:txBody>
          <a:bodyPr wrap="square" rtlCol="0">
            <a:spAutoFit/>
          </a:bodyPr>
          <a:lstStyle/>
          <a:p>
            <a:pPr marL="457200" indent="-457200">
              <a:buFont typeface="+mj-lt"/>
              <a:buAutoNum type="arabicPeriod" startAt="3"/>
            </a:pPr>
            <a:r>
              <a:rPr lang="en-AU" b="1" dirty="0">
                <a:latin typeface="+mj-lt"/>
              </a:rPr>
              <a:t>Always choose the apparent best 90% of the time, choose randomly the other 10% </a:t>
            </a:r>
            <a:r>
              <a:rPr lang="en-AU" dirty="0">
                <a:latin typeface="+mj-lt"/>
              </a:rPr>
              <a:t>– the best strategies spend some time “</a:t>
            </a:r>
            <a:r>
              <a:rPr lang="en-AU" dirty="0">
                <a:solidFill>
                  <a:srgbClr val="C00000"/>
                </a:solidFill>
                <a:latin typeface="+mj-lt"/>
              </a:rPr>
              <a:t>exploring</a:t>
            </a:r>
            <a:r>
              <a:rPr lang="en-AU" dirty="0">
                <a:latin typeface="+mj-lt"/>
              </a:rPr>
              <a:t>”: trying all the arms to see what their probabilities are like, and some time “</a:t>
            </a:r>
            <a:r>
              <a:rPr lang="en-AU" dirty="0">
                <a:solidFill>
                  <a:srgbClr val="C00000"/>
                </a:solidFill>
                <a:latin typeface="+mj-lt"/>
              </a:rPr>
              <a:t>exploiting</a:t>
            </a:r>
            <a:r>
              <a:rPr lang="en-AU" dirty="0">
                <a:latin typeface="+mj-lt"/>
              </a:rPr>
              <a:t>”: doing the apparently best action to get some reward.</a:t>
            </a:r>
          </a:p>
          <a:p>
            <a:endParaRPr lang="en-AU" dirty="0">
              <a:latin typeface="+mj-lt"/>
            </a:endParaRPr>
          </a:p>
          <a:p>
            <a:r>
              <a:rPr lang="en-AU" dirty="0">
                <a:latin typeface="+mj-lt"/>
              </a:rPr>
              <a:t>The longer your horizon in the finite horizon case, the more time you should devote to exploration, because the more time you stand to lose by converging too early to the wrong action.</a:t>
            </a:r>
          </a:p>
        </p:txBody>
      </p:sp>
      <p:pic>
        <p:nvPicPr>
          <p:cNvPr id="19" name="Picture 2">
            <a:extLst>
              <a:ext uri="{FF2B5EF4-FFF2-40B4-BE49-F238E27FC236}">
                <a16:creationId xmlns:a16="http://schemas.microsoft.com/office/drawing/2014/main" id="{65179C49-0FAA-406E-80EE-61BB737EED9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59739" y="2035160"/>
            <a:ext cx="1295314" cy="1295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2">
            <a:extLst>
              <a:ext uri="{FF2B5EF4-FFF2-40B4-BE49-F238E27FC236}">
                <a16:creationId xmlns:a16="http://schemas.microsoft.com/office/drawing/2014/main" id="{21DADBCE-707F-4E9C-BB6F-2B36EC17DA2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59739" y="3506824"/>
            <a:ext cx="1295314" cy="1295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2">
            <a:extLst>
              <a:ext uri="{FF2B5EF4-FFF2-40B4-BE49-F238E27FC236}">
                <a16:creationId xmlns:a16="http://schemas.microsoft.com/office/drawing/2014/main" id="{1FD29DCB-8896-43E2-A5C6-230E1D416B8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59739" y="4974569"/>
            <a:ext cx="1295314" cy="1295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3509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Diagonal Corner Rectangle 1"/>
          <p:cNvSpPr/>
          <p:nvPr/>
        </p:nvSpPr>
        <p:spPr>
          <a:xfrm>
            <a:off x="1364120" y="2318926"/>
            <a:ext cx="6609646" cy="1589046"/>
          </a:xfrm>
          <a:prstGeom prst="snip2DiagRect">
            <a:avLst/>
          </a:prstGeom>
          <a:gradFill flip="none" rotWithShape="1">
            <a:gsLst>
              <a:gs pos="0">
                <a:srgbClr val="001E00"/>
              </a:gs>
              <a:gs pos="50000">
                <a:srgbClr val="19C602"/>
              </a:gs>
              <a:gs pos="100000">
                <a:srgbClr val="CCFFFF"/>
              </a:gs>
            </a:gsLst>
            <a:lin ang="0" scaled="1"/>
            <a:tileRect/>
          </a:gradFill>
          <a:ln w="57150">
            <a:solidFill>
              <a:srgbClr val="000000"/>
            </a:solidFill>
          </a:ln>
          <a:effectLst>
            <a:glow rad="139700">
              <a:schemeClr val="accent1">
                <a:satMod val="175000"/>
                <a:alpha val="40000"/>
              </a:schemeClr>
            </a:glow>
            <a:outerShdw blurRad="241300" dist="50800" dir="5400000" sx="93000" sy="93000" algn="ctr" rotWithShape="0">
              <a:srgbClr val="000000">
                <a:alpha val="74000"/>
              </a:srgbClr>
            </a:outerShdw>
          </a:effectLst>
          <a:scene3d>
            <a:camera prst="orthographicFront"/>
            <a:lightRig rig="threePt" dir="t"/>
          </a:scene3d>
          <a:sp3d extrusionH="38100">
            <a:bevelT w="101600" prst="riblet"/>
          </a:sp3d>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buFont typeface="Times New Roman" pitchFamily="16" charset="0"/>
              <a:buNone/>
              <a:defRPr/>
            </a:pPr>
            <a:r>
              <a:rPr lang="en-NZ" sz="4800" b="1" dirty="0">
                <a:ln w="18415" cmpd="sng">
                  <a:solidFill>
                    <a:srgbClr val="FFFFFF"/>
                  </a:solidFill>
                  <a:prstDash val="solid"/>
                </a:ln>
                <a:solidFill>
                  <a:srgbClr val="0000FF"/>
                </a:solidFill>
                <a:effectLst>
                  <a:outerShdw blurRad="63500" dir="3600000" algn="tl" rotWithShape="0">
                    <a:srgbClr val="000000">
                      <a:alpha val="70000"/>
                    </a:srgbClr>
                  </a:outerShdw>
                </a:effectLst>
              </a:rPr>
              <a:t>Initialisation</a:t>
            </a:r>
            <a:endParaRPr lang="en-US" sz="4800" b="1" dirty="0">
              <a:ln w="18415" cmpd="sng">
                <a:solidFill>
                  <a:srgbClr val="FFFFFF"/>
                </a:solidFill>
                <a:prstDash val="solid"/>
              </a:ln>
              <a:solidFill>
                <a:srgbClr val="0000FF"/>
              </a:solidFill>
              <a:effectLst>
                <a:outerShdw blurRad="63500" dir="3600000" algn="tl" rotWithShape="0">
                  <a:srgbClr val="000000">
                    <a:alpha val="70000"/>
                  </a:srgbClr>
                </a:outerShdw>
              </a:effectLst>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NZ" dirty="0">
                <a:solidFill>
                  <a:srgbClr val="FFFF00"/>
                </a:solidFill>
              </a:rPr>
              <a:t>Initialising the simulation</a:t>
            </a:r>
          </a:p>
        </p:txBody>
      </p:sp>
      <p:sp>
        <p:nvSpPr>
          <p:cNvPr id="4710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BA1AFFB0-07CE-42C2-90F8-3738E41BB8EC}" type="slidenum">
              <a:rPr lang="nl-NL" altLang="en-US" sz="1000" smtClean="0">
                <a:solidFill>
                  <a:schemeClr val="bg2"/>
                </a:solidFill>
                <a:latin typeface="Verdana" pitchFamily="34" charset="0"/>
              </a:rPr>
              <a:pPr/>
              <a:t>51</a:t>
            </a:fld>
            <a:endParaRPr lang="nl-NL" altLang="en-US" sz="1000">
              <a:solidFill>
                <a:schemeClr val="bg2"/>
              </a:solidFill>
              <a:latin typeface="Verdana" pitchFamily="34" charset="0"/>
            </a:endParaRPr>
          </a:p>
        </p:txBody>
      </p:sp>
      <p:sp>
        <p:nvSpPr>
          <p:cNvPr id="23" name="TextBox 22"/>
          <p:cNvSpPr txBox="1"/>
          <p:nvPr/>
        </p:nvSpPr>
        <p:spPr>
          <a:xfrm>
            <a:off x="663575" y="1293813"/>
            <a:ext cx="7585075" cy="461962"/>
          </a:xfrm>
          <a:prstGeom prst="rect">
            <a:avLst/>
          </a:prstGeom>
          <a:gradFill>
            <a:gsLst>
              <a:gs pos="0">
                <a:srgbClr val="5E9EFF"/>
              </a:gs>
              <a:gs pos="39999">
                <a:srgbClr val="85C2FF"/>
              </a:gs>
              <a:gs pos="70000">
                <a:srgbClr val="C4D6EB"/>
              </a:gs>
              <a:gs pos="100000">
                <a:srgbClr val="FFEBFA"/>
              </a:gs>
            </a:gsLst>
            <a:lin ang="5400000" scaled="0"/>
          </a:gradFill>
          <a:ln>
            <a:solidFill>
              <a:srgbClr val="FF0000"/>
            </a:solidFill>
          </a:ln>
        </p:spPr>
        <p:txBody>
          <a:bodyPr>
            <a:spAutoFit/>
          </a:bodyPr>
          <a:lstStyle/>
          <a:p>
            <a:pPr>
              <a:defRPr/>
            </a:pPr>
            <a:r>
              <a:rPr lang="en-NZ" sz="2400" b="1" dirty="0">
                <a:solidFill>
                  <a:srgbClr val="002060"/>
                </a:solidFill>
                <a:effectLst>
                  <a:outerShdw blurRad="38100" dist="38100" dir="2700000" algn="tl">
                    <a:srgbClr val="000000">
                      <a:alpha val="43137"/>
                    </a:srgbClr>
                  </a:outerShdw>
                </a:effectLst>
                <a:latin typeface="+mj-lt"/>
              </a:rPr>
              <a:t>Initialise the </a:t>
            </a:r>
            <a:r>
              <a:rPr lang="en-NZ" sz="2400" b="1" dirty="0">
                <a:solidFill>
                  <a:srgbClr val="FF0000"/>
                </a:solidFill>
                <a:effectLst>
                  <a:outerShdw blurRad="38100" dist="38100" dir="2700000" algn="tl">
                    <a:srgbClr val="000000">
                      <a:alpha val="43137"/>
                    </a:srgbClr>
                  </a:outerShdw>
                </a:effectLst>
                <a:latin typeface="+mj-lt"/>
              </a:rPr>
              <a:t>state/action values </a:t>
            </a:r>
            <a:r>
              <a:rPr lang="en-NZ" sz="2400" b="1" dirty="0">
                <a:solidFill>
                  <a:srgbClr val="002060"/>
                </a:solidFill>
                <a:effectLst>
                  <a:outerShdw blurRad="38100" dist="38100" dir="2700000" algn="tl">
                    <a:srgbClr val="000000">
                      <a:alpha val="43137"/>
                    </a:srgbClr>
                  </a:outerShdw>
                </a:effectLst>
                <a:latin typeface="+mj-lt"/>
              </a:rPr>
              <a:t>for the agent.</a:t>
            </a:r>
            <a:endParaRPr lang="en-NZ" sz="2400" b="1" baseline="-25000" dirty="0">
              <a:solidFill>
                <a:srgbClr val="0000FF"/>
              </a:solidFill>
              <a:latin typeface="+mj-lt"/>
            </a:endParaRPr>
          </a:p>
        </p:txBody>
      </p:sp>
      <p:sp>
        <p:nvSpPr>
          <p:cNvPr id="21" name="Text Box 6"/>
          <p:cNvSpPr txBox="1">
            <a:spLocks noChangeArrowheads="1"/>
          </p:cNvSpPr>
          <p:nvPr/>
        </p:nvSpPr>
        <p:spPr bwMode="auto">
          <a:xfrm>
            <a:off x="123825" y="1878013"/>
            <a:ext cx="9020175" cy="4892675"/>
          </a:xfrm>
          <a:prstGeom prst="rect">
            <a:avLst/>
          </a:prstGeom>
          <a:solidFill>
            <a:schemeClr val="bg1"/>
          </a:solidFill>
          <a:ln w="9525">
            <a:solidFill>
              <a:srgbClr val="FF0000"/>
            </a:solidFill>
            <a:miter lim="800000"/>
            <a:headEnd/>
            <a:tailEnd/>
          </a:ln>
          <a:effectLst/>
        </p:spPr>
        <p:txBody>
          <a:bodyPr>
            <a:spAutoFit/>
          </a:bodyPr>
          <a:lstStyle/>
          <a:p>
            <a:pPr indent="-457200">
              <a:defRPr/>
            </a:pPr>
            <a:r>
              <a:rPr lang="en-US" sz="2400" dirty="0">
                <a:solidFill>
                  <a:srgbClr val="002060"/>
                </a:solidFill>
                <a:latin typeface="+mj-lt"/>
              </a:rPr>
              <a:t>void </a:t>
            </a:r>
            <a:r>
              <a:rPr lang="en-US" sz="2400" b="1" dirty="0" err="1">
                <a:effectLst>
                  <a:outerShdw blurRad="38100" dist="38100" dir="2700000" algn="tl">
                    <a:srgbClr val="000000">
                      <a:alpha val="43137"/>
                    </a:srgbClr>
                  </a:outerShdw>
                </a:effectLst>
                <a:latin typeface="+mj-lt"/>
              </a:rPr>
              <a:t>initStateSpace</a:t>
            </a:r>
            <a:r>
              <a:rPr lang="en-US" sz="2400" dirty="0">
                <a:solidFill>
                  <a:srgbClr val="002060"/>
                </a:solidFill>
                <a:latin typeface="+mj-lt"/>
              </a:rPr>
              <a:t>( ){  </a:t>
            </a:r>
          </a:p>
          <a:p>
            <a:pPr lvl="2" indent="-457200">
              <a:defRPr/>
            </a:pPr>
            <a:r>
              <a:rPr lang="en-US" sz="2400" dirty="0" err="1">
                <a:solidFill>
                  <a:srgbClr val="002060"/>
                </a:solidFill>
                <a:latin typeface="+mj-lt"/>
              </a:rPr>
              <a:t>int</a:t>
            </a:r>
            <a:r>
              <a:rPr lang="en-US" sz="2400" dirty="0">
                <a:solidFill>
                  <a:srgbClr val="002060"/>
                </a:solidFill>
                <a:latin typeface="+mj-lt"/>
              </a:rPr>
              <a:t> </a:t>
            </a:r>
            <a:r>
              <a:rPr lang="en-US" sz="2400" dirty="0" err="1">
                <a:solidFill>
                  <a:srgbClr val="002060"/>
                </a:solidFill>
                <a:latin typeface="+mj-lt"/>
              </a:rPr>
              <a:t>x_state</a:t>
            </a:r>
            <a:r>
              <a:rPr lang="en-US" sz="2400" dirty="0">
                <a:solidFill>
                  <a:srgbClr val="002060"/>
                </a:solidFill>
                <a:latin typeface="+mj-lt"/>
              </a:rPr>
              <a:t>, </a:t>
            </a:r>
            <a:r>
              <a:rPr lang="en-US" sz="2400" dirty="0" err="1">
                <a:solidFill>
                  <a:srgbClr val="002060"/>
                </a:solidFill>
                <a:latin typeface="+mj-lt"/>
              </a:rPr>
              <a:t>y_state</a:t>
            </a:r>
            <a:r>
              <a:rPr lang="en-US" sz="2400" dirty="0">
                <a:solidFill>
                  <a:srgbClr val="002060"/>
                </a:solidFill>
                <a:latin typeface="+mj-lt"/>
              </a:rPr>
              <a:t>, action;  </a:t>
            </a:r>
          </a:p>
          <a:p>
            <a:pPr lvl="2" indent="-457200">
              <a:defRPr/>
            </a:pPr>
            <a:r>
              <a:rPr lang="en-US" sz="2400" dirty="0">
                <a:solidFill>
                  <a:srgbClr val="002060"/>
                </a:solidFill>
                <a:latin typeface="+mj-lt"/>
              </a:rPr>
              <a:t>for ( </a:t>
            </a:r>
            <a:r>
              <a:rPr lang="en-US" sz="2400" dirty="0" err="1">
                <a:solidFill>
                  <a:srgbClr val="002060"/>
                </a:solidFill>
                <a:latin typeface="+mj-lt"/>
              </a:rPr>
              <a:t>y_state</a:t>
            </a:r>
            <a:r>
              <a:rPr lang="en-US" sz="2400" dirty="0">
                <a:solidFill>
                  <a:srgbClr val="002060"/>
                </a:solidFill>
                <a:latin typeface="+mj-lt"/>
              </a:rPr>
              <a:t> = 0 ; </a:t>
            </a:r>
            <a:r>
              <a:rPr lang="en-US" sz="2400" dirty="0" err="1">
                <a:solidFill>
                  <a:srgbClr val="002060"/>
                </a:solidFill>
                <a:latin typeface="+mj-lt"/>
              </a:rPr>
              <a:t>y_state</a:t>
            </a:r>
            <a:r>
              <a:rPr lang="en-US" sz="2400" dirty="0">
                <a:solidFill>
                  <a:srgbClr val="002060"/>
                </a:solidFill>
                <a:latin typeface="+mj-lt"/>
              </a:rPr>
              <a:t> &lt; Y_MAX ; </a:t>
            </a:r>
            <a:r>
              <a:rPr lang="en-US" sz="2400" dirty="0" err="1">
                <a:solidFill>
                  <a:srgbClr val="002060"/>
                </a:solidFill>
                <a:latin typeface="+mj-lt"/>
              </a:rPr>
              <a:t>y_state</a:t>
            </a:r>
            <a:r>
              <a:rPr lang="en-US" sz="2400" dirty="0">
                <a:solidFill>
                  <a:srgbClr val="002060"/>
                </a:solidFill>
                <a:latin typeface="+mj-lt"/>
              </a:rPr>
              <a:t>++ ) {    </a:t>
            </a:r>
          </a:p>
          <a:p>
            <a:pPr lvl="2" indent="-457200">
              <a:defRPr/>
            </a:pPr>
            <a:r>
              <a:rPr lang="en-US" sz="2400" dirty="0">
                <a:solidFill>
                  <a:srgbClr val="002060"/>
                </a:solidFill>
                <a:latin typeface="+mj-lt"/>
              </a:rPr>
              <a:t>   for ( </a:t>
            </a:r>
            <a:r>
              <a:rPr lang="en-US" sz="2400" dirty="0" err="1">
                <a:solidFill>
                  <a:srgbClr val="002060"/>
                </a:solidFill>
                <a:latin typeface="+mj-lt"/>
              </a:rPr>
              <a:t>x_state</a:t>
            </a:r>
            <a:r>
              <a:rPr lang="en-US" sz="2400" dirty="0">
                <a:solidFill>
                  <a:srgbClr val="002060"/>
                </a:solidFill>
                <a:latin typeface="+mj-lt"/>
              </a:rPr>
              <a:t> = 0 ; </a:t>
            </a:r>
            <a:r>
              <a:rPr lang="en-US" sz="2400" dirty="0" err="1">
                <a:solidFill>
                  <a:srgbClr val="002060"/>
                </a:solidFill>
                <a:latin typeface="+mj-lt"/>
              </a:rPr>
              <a:t>x_state</a:t>
            </a:r>
            <a:r>
              <a:rPr lang="en-US" sz="2400" dirty="0">
                <a:solidFill>
                  <a:srgbClr val="002060"/>
                </a:solidFill>
                <a:latin typeface="+mj-lt"/>
              </a:rPr>
              <a:t> &lt; X_MAX ; </a:t>
            </a:r>
            <a:r>
              <a:rPr lang="en-US" sz="2400" dirty="0" err="1">
                <a:solidFill>
                  <a:srgbClr val="002060"/>
                </a:solidFill>
                <a:latin typeface="+mj-lt"/>
              </a:rPr>
              <a:t>x_state</a:t>
            </a:r>
            <a:r>
              <a:rPr lang="en-US" sz="2400" dirty="0">
                <a:solidFill>
                  <a:srgbClr val="002060"/>
                </a:solidFill>
                <a:latin typeface="+mj-lt"/>
              </a:rPr>
              <a:t>++ ) {      </a:t>
            </a:r>
          </a:p>
          <a:p>
            <a:pPr lvl="2" indent="-457200">
              <a:defRPr/>
            </a:pPr>
            <a:r>
              <a:rPr lang="en-US" sz="2400" dirty="0">
                <a:solidFill>
                  <a:srgbClr val="002060"/>
                </a:solidFill>
                <a:latin typeface="+mj-lt"/>
              </a:rPr>
              <a:t>       for (action = 0 ; action &lt; MAX_ACTIONS ; action++) {                	</a:t>
            </a:r>
            <a:r>
              <a:rPr lang="en-US" sz="2400" dirty="0" err="1">
                <a:solidFill>
                  <a:srgbClr val="002060"/>
                </a:solidFill>
                <a:latin typeface="+mj-lt"/>
              </a:rPr>
              <a:t>stateSpace</a:t>
            </a:r>
            <a:r>
              <a:rPr lang="en-US" sz="2400" dirty="0">
                <a:solidFill>
                  <a:srgbClr val="002060"/>
                </a:solidFill>
                <a:latin typeface="+mj-lt"/>
              </a:rPr>
              <a:t>[</a:t>
            </a:r>
            <a:r>
              <a:rPr lang="en-US" sz="2400" dirty="0" err="1">
                <a:solidFill>
                  <a:srgbClr val="002060"/>
                </a:solidFill>
                <a:latin typeface="+mj-lt"/>
              </a:rPr>
              <a:t>y_state</a:t>
            </a:r>
            <a:r>
              <a:rPr lang="en-US" sz="2400" dirty="0">
                <a:solidFill>
                  <a:srgbClr val="002060"/>
                </a:solidFill>
                <a:latin typeface="+mj-lt"/>
              </a:rPr>
              <a:t>][</a:t>
            </a:r>
            <a:r>
              <a:rPr lang="en-US" sz="2400" dirty="0" err="1">
                <a:solidFill>
                  <a:srgbClr val="002060"/>
                </a:solidFill>
                <a:latin typeface="+mj-lt"/>
              </a:rPr>
              <a:t>x_state</a:t>
            </a:r>
            <a:r>
              <a:rPr lang="en-US" sz="2400" dirty="0">
                <a:solidFill>
                  <a:srgbClr val="002060"/>
                </a:solidFill>
                <a:latin typeface="+mj-lt"/>
              </a:rPr>
              <a:t>].</a:t>
            </a:r>
            <a:r>
              <a:rPr lang="en-US" sz="2400" b="1" dirty="0">
                <a:solidFill>
                  <a:srgbClr val="FF0000"/>
                </a:solidFill>
                <a:effectLst>
                  <a:outerShdw blurRad="38100" dist="38100" dir="2700000" algn="tl">
                    <a:srgbClr val="000000">
                      <a:alpha val="43137"/>
                    </a:srgbClr>
                  </a:outerShdw>
                </a:effectLst>
                <a:latin typeface="+mj-lt"/>
              </a:rPr>
              <a:t>Q</a:t>
            </a:r>
            <a:r>
              <a:rPr lang="en-US" sz="2400" dirty="0">
                <a:solidFill>
                  <a:srgbClr val="002060"/>
                </a:solidFill>
                <a:latin typeface="+mj-lt"/>
              </a:rPr>
              <a:t>[action] = 0.0;      </a:t>
            </a:r>
          </a:p>
          <a:p>
            <a:pPr lvl="2" indent="-457200">
              <a:defRPr/>
            </a:pPr>
            <a:r>
              <a:rPr lang="en-US" sz="2400" dirty="0">
                <a:solidFill>
                  <a:srgbClr val="002060"/>
                </a:solidFill>
                <a:latin typeface="+mj-lt"/>
              </a:rPr>
              <a:t>       }      	</a:t>
            </a:r>
          </a:p>
          <a:p>
            <a:pPr lvl="2" indent="-457200">
              <a:defRPr/>
            </a:pPr>
            <a:r>
              <a:rPr lang="en-US" sz="2400" dirty="0">
                <a:solidFill>
                  <a:srgbClr val="002060"/>
                </a:solidFill>
                <a:latin typeface="+mj-lt"/>
              </a:rPr>
              <a:t>      </a:t>
            </a:r>
            <a:r>
              <a:rPr lang="en-US" sz="2400" dirty="0" err="1">
                <a:solidFill>
                  <a:srgbClr val="002060"/>
                </a:solidFill>
                <a:latin typeface="+mj-lt"/>
              </a:rPr>
              <a:t>stateSpace</a:t>
            </a:r>
            <a:r>
              <a:rPr lang="en-US" sz="2400" dirty="0">
                <a:solidFill>
                  <a:srgbClr val="002060"/>
                </a:solidFill>
                <a:latin typeface="+mj-lt"/>
              </a:rPr>
              <a:t>[</a:t>
            </a:r>
            <a:r>
              <a:rPr lang="en-US" sz="2400" dirty="0" err="1">
                <a:solidFill>
                  <a:srgbClr val="002060"/>
                </a:solidFill>
                <a:latin typeface="+mj-lt"/>
              </a:rPr>
              <a:t>y_state</a:t>
            </a:r>
            <a:r>
              <a:rPr lang="en-US" sz="2400" dirty="0">
                <a:solidFill>
                  <a:srgbClr val="002060"/>
                </a:solidFill>
                <a:latin typeface="+mj-lt"/>
              </a:rPr>
              <a:t>][</a:t>
            </a:r>
            <a:r>
              <a:rPr lang="en-US" sz="2400" dirty="0" err="1">
                <a:solidFill>
                  <a:srgbClr val="002060"/>
                </a:solidFill>
                <a:latin typeface="+mj-lt"/>
              </a:rPr>
              <a:t>x_state</a:t>
            </a:r>
            <a:r>
              <a:rPr lang="en-US" sz="2400" dirty="0">
                <a:solidFill>
                  <a:srgbClr val="002060"/>
                </a:solidFill>
                <a:latin typeface="+mj-lt"/>
              </a:rPr>
              <a:t>].</a:t>
            </a:r>
            <a:r>
              <a:rPr lang="en-US" sz="2400" b="1" dirty="0" err="1">
                <a:solidFill>
                  <a:srgbClr val="FF0000"/>
                </a:solidFill>
                <a:effectLst>
                  <a:outerShdw blurRad="38100" dist="38100" dir="2700000" algn="tl">
                    <a:srgbClr val="000000">
                      <a:alpha val="43137"/>
                    </a:srgbClr>
                  </a:outerShdw>
                </a:effectLst>
                <a:latin typeface="+mj-lt"/>
              </a:rPr>
              <a:t>sumQ</a:t>
            </a:r>
            <a:r>
              <a:rPr lang="en-US" sz="2400" dirty="0">
                <a:solidFill>
                  <a:srgbClr val="002060"/>
                </a:solidFill>
                <a:latin typeface="+mj-lt"/>
              </a:rPr>
              <a:t> = 0.0;                  </a:t>
            </a:r>
            <a:r>
              <a:rPr lang="en-US" sz="2400" dirty="0" err="1">
                <a:solidFill>
                  <a:srgbClr val="002060"/>
                </a:solidFill>
                <a:latin typeface="+mj-lt"/>
              </a:rPr>
              <a:t>stateSpace</a:t>
            </a:r>
            <a:r>
              <a:rPr lang="en-US" sz="2400" dirty="0">
                <a:solidFill>
                  <a:srgbClr val="002060"/>
                </a:solidFill>
                <a:latin typeface="+mj-lt"/>
              </a:rPr>
              <a:t>[</a:t>
            </a:r>
            <a:r>
              <a:rPr lang="en-US" sz="2400" dirty="0" err="1">
                <a:solidFill>
                  <a:srgbClr val="002060"/>
                </a:solidFill>
                <a:latin typeface="+mj-lt"/>
              </a:rPr>
              <a:t>y_state</a:t>
            </a:r>
            <a:r>
              <a:rPr lang="en-US" sz="2400" dirty="0">
                <a:solidFill>
                  <a:srgbClr val="002060"/>
                </a:solidFill>
                <a:latin typeface="+mj-lt"/>
              </a:rPr>
              <a:t>][</a:t>
            </a:r>
            <a:r>
              <a:rPr lang="en-US" sz="2400" dirty="0" err="1">
                <a:solidFill>
                  <a:srgbClr val="002060"/>
                </a:solidFill>
                <a:latin typeface="+mj-lt"/>
              </a:rPr>
              <a:t>x_state</a:t>
            </a:r>
            <a:r>
              <a:rPr lang="en-US" sz="2400" dirty="0">
                <a:solidFill>
                  <a:srgbClr val="002060"/>
                </a:solidFill>
                <a:latin typeface="+mj-lt"/>
              </a:rPr>
              <a:t>].</a:t>
            </a:r>
            <a:r>
              <a:rPr lang="en-US" sz="2400" b="1" dirty="0" err="1">
                <a:solidFill>
                  <a:srgbClr val="FF0000"/>
                </a:solidFill>
                <a:effectLst>
                  <a:outerShdw blurRad="38100" dist="38100" dir="2700000" algn="tl">
                    <a:srgbClr val="000000">
                      <a:alpha val="43137"/>
                    </a:srgbClr>
                  </a:outerShdw>
                </a:effectLst>
                <a:latin typeface="+mj-lt"/>
              </a:rPr>
              <a:t>maxQ</a:t>
            </a:r>
            <a:r>
              <a:rPr lang="en-US" sz="2400" dirty="0">
                <a:solidFill>
                  <a:srgbClr val="002060"/>
                </a:solidFill>
                <a:latin typeface="+mj-lt"/>
              </a:rPr>
              <a:t> = 0.0;        </a:t>
            </a:r>
          </a:p>
          <a:p>
            <a:pPr lvl="2" indent="-457200">
              <a:defRPr/>
            </a:pPr>
            <a:r>
              <a:rPr lang="en-US" sz="2400" dirty="0">
                <a:solidFill>
                  <a:srgbClr val="002060"/>
                </a:solidFill>
                <a:latin typeface="+mj-lt"/>
              </a:rPr>
              <a:t>   }  </a:t>
            </a:r>
          </a:p>
          <a:p>
            <a:pPr lvl="2" indent="-457200">
              <a:defRPr/>
            </a:pPr>
            <a:r>
              <a:rPr lang="en-US" sz="2400" dirty="0">
                <a:solidFill>
                  <a:srgbClr val="002060"/>
                </a:solidFill>
                <a:latin typeface="+mj-lt"/>
              </a:rPr>
              <a:t>}  </a:t>
            </a:r>
          </a:p>
          <a:p>
            <a:pPr lvl="2" indent="-457200">
              <a:defRPr/>
            </a:pPr>
            <a:r>
              <a:rPr lang="en-US" sz="2400" dirty="0">
                <a:solidFill>
                  <a:srgbClr val="002060"/>
                </a:solidFill>
                <a:latin typeface="+mj-lt"/>
              </a:rPr>
              <a:t>return;</a:t>
            </a:r>
          </a:p>
          <a:p>
            <a:pPr indent="-457200">
              <a:defRPr/>
            </a:pPr>
            <a:r>
              <a:rPr lang="en-US" sz="2400" dirty="0">
                <a:solidFill>
                  <a:srgbClr val="002060"/>
                </a:solidFill>
                <a:latin typeface="+mj-lt"/>
              </a:rPr>
              <a:t>}</a:t>
            </a:r>
            <a:endParaRPr lang="en-US" sz="2400" b="1" dirty="0">
              <a:latin typeface="+mj-lt"/>
            </a:endParaRPr>
          </a:p>
        </p:txBody>
      </p:sp>
      <p:sp>
        <p:nvSpPr>
          <p:cNvPr id="47110" name="TextBox 27"/>
          <p:cNvSpPr txBox="1">
            <a:spLocks noChangeArrowheads="1"/>
          </p:cNvSpPr>
          <p:nvPr/>
        </p:nvSpPr>
        <p:spPr bwMode="auto">
          <a:xfrm>
            <a:off x="7400925" y="5791200"/>
            <a:ext cx="1743075" cy="400050"/>
          </a:xfrm>
          <a:prstGeom prst="rect">
            <a:avLst/>
          </a:prstGeom>
          <a:solidFill>
            <a:srgbClr val="FFFF00"/>
          </a:solidFill>
          <a:ln w="9525">
            <a:solidFill>
              <a:srgbClr val="FF0000"/>
            </a:solidFill>
            <a:miter lim="800000"/>
            <a:headEnd/>
            <a:tailEnd/>
          </a:ln>
        </p:spPr>
        <p:txBody>
          <a:bodyPr>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a:t>see </a:t>
            </a:r>
            <a:r>
              <a:rPr lang="en-NZ" altLang="en-US" b="1"/>
              <a:t>grid.c</a:t>
            </a:r>
            <a:endParaRPr lang="en-US" altLang="en-US" b="1"/>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Diagonal Corner Rectangle 1"/>
          <p:cNvSpPr/>
          <p:nvPr/>
        </p:nvSpPr>
        <p:spPr>
          <a:xfrm>
            <a:off x="1364120" y="2318926"/>
            <a:ext cx="6609646" cy="1589046"/>
          </a:xfrm>
          <a:prstGeom prst="snip2DiagRect">
            <a:avLst/>
          </a:prstGeom>
          <a:gradFill flip="none" rotWithShape="1">
            <a:gsLst>
              <a:gs pos="0">
                <a:srgbClr val="001E00"/>
              </a:gs>
              <a:gs pos="50000">
                <a:srgbClr val="19C602"/>
              </a:gs>
              <a:gs pos="100000">
                <a:srgbClr val="CCFFFF"/>
              </a:gs>
            </a:gsLst>
            <a:lin ang="0" scaled="1"/>
            <a:tileRect/>
          </a:gradFill>
          <a:ln w="57150">
            <a:solidFill>
              <a:srgbClr val="000000"/>
            </a:solidFill>
          </a:ln>
          <a:effectLst>
            <a:glow rad="139700">
              <a:schemeClr val="accent1">
                <a:satMod val="175000"/>
                <a:alpha val="40000"/>
              </a:schemeClr>
            </a:glow>
            <a:outerShdw blurRad="241300" dist="50800" dir="5400000" sx="93000" sy="93000" algn="ctr" rotWithShape="0">
              <a:srgbClr val="000000">
                <a:alpha val="74000"/>
              </a:srgbClr>
            </a:outerShdw>
          </a:effectLst>
          <a:scene3d>
            <a:camera prst="orthographicFront"/>
            <a:lightRig rig="threePt" dir="t"/>
          </a:scene3d>
          <a:sp3d extrusionH="38100">
            <a:bevelT w="101600" prst="riblet"/>
          </a:sp3d>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buFont typeface="Times New Roman" pitchFamily="16" charset="0"/>
              <a:buNone/>
              <a:defRPr/>
            </a:pPr>
            <a:r>
              <a:rPr lang="en-NZ" sz="4800" b="1" dirty="0">
                <a:ln w="18415" cmpd="sng">
                  <a:solidFill>
                    <a:srgbClr val="FFFFFF"/>
                  </a:solidFill>
                  <a:prstDash val="solid"/>
                </a:ln>
                <a:solidFill>
                  <a:srgbClr val="0000FF"/>
                </a:solidFill>
                <a:effectLst>
                  <a:outerShdw blurRad="63500" dir="3600000" algn="tl" rotWithShape="0">
                    <a:srgbClr val="000000">
                      <a:alpha val="70000"/>
                    </a:srgbClr>
                  </a:outerShdw>
                </a:effectLst>
              </a:rPr>
              <a:t>Maintenance and Support Functions</a:t>
            </a:r>
            <a:endParaRPr lang="en-US" sz="4800" b="1" dirty="0">
              <a:ln w="18415" cmpd="sng">
                <a:solidFill>
                  <a:srgbClr val="FFFFFF"/>
                </a:solidFill>
                <a:prstDash val="solid"/>
              </a:ln>
              <a:solidFill>
                <a:srgbClr val="0000FF"/>
              </a:solidFill>
              <a:effectLst>
                <a:outerShdw blurRad="63500" dir="3600000" algn="tl" rotWithShape="0">
                  <a:srgbClr val="000000">
                    <a:alpha val="70000"/>
                  </a:srgbClr>
                </a:outerShdw>
              </a:effectLs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NZ" dirty="0">
                <a:solidFill>
                  <a:srgbClr val="FFFF00"/>
                </a:solidFill>
              </a:rPr>
              <a:t>Q-value Maintenance Function</a:t>
            </a:r>
          </a:p>
        </p:txBody>
      </p:sp>
      <p:sp>
        <p:nvSpPr>
          <p:cNvPr id="4915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58D47FA0-DB73-403A-837C-AC6CC70B8882}" type="slidenum">
              <a:rPr lang="nl-NL" altLang="en-US" sz="1000" smtClean="0">
                <a:solidFill>
                  <a:schemeClr val="bg2"/>
                </a:solidFill>
                <a:latin typeface="Verdana" pitchFamily="34" charset="0"/>
              </a:rPr>
              <a:pPr/>
              <a:t>53</a:t>
            </a:fld>
            <a:endParaRPr lang="nl-NL" altLang="en-US" sz="1000">
              <a:solidFill>
                <a:schemeClr val="bg2"/>
              </a:solidFill>
              <a:latin typeface="Verdana" pitchFamily="34" charset="0"/>
            </a:endParaRPr>
          </a:p>
        </p:txBody>
      </p:sp>
      <p:sp>
        <p:nvSpPr>
          <p:cNvPr id="23" name="TextBox 22"/>
          <p:cNvSpPr txBox="1"/>
          <p:nvPr/>
        </p:nvSpPr>
        <p:spPr>
          <a:xfrm>
            <a:off x="652463" y="1446213"/>
            <a:ext cx="7585075" cy="461962"/>
          </a:xfrm>
          <a:prstGeom prst="rect">
            <a:avLst/>
          </a:prstGeom>
          <a:gradFill>
            <a:gsLst>
              <a:gs pos="0">
                <a:srgbClr val="5E9EFF"/>
              </a:gs>
              <a:gs pos="39999">
                <a:srgbClr val="85C2FF"/>
              </a:gs>
              <a:gs pos="70000">
                <a:srgbClr val="C4D6EB"/>
              </a:gs>
              <a:gs pos="100000">
                <a:srgbClr val="FFEBFA"/>
              </a:gs>
            </a:gsLst>
            <a:lin ang="5400000" scaled="0"/>
          </a:gradFill>
          <a:ln>
            <a:solidFill>
              <a:srgbClr val="FF0000"/>
            </a:solidFill>
          </a:ln>
        </p:spPr>
        <p:txBody>
          <a:bodyPr>
            <a:spAutoFit/>
          </a:bodyPr>
          <a:lstStyle/>
          <a:p>
            <a:pPr>
              <a:defRPr/>
            </a:pPr>
            <a:r>
              <a:rPr lang="en-NZ" sz="2400" b="1" dirty="0">
                <a:solidFill>
                  <a:srgbClr val="002060"/>
                </a:solidFill>
                <a:effectLst>
                  <a:outerShdw blurRad="38100" dist="38100" dir="2700000" algn="tl">
                    <a:srgbClr val="000000">
                      <a:alpha val="43137"/>
                    </a:srgbClr>
                  </a:outerShdw>
                </a:effectLst>
                <a:latin typeface="+mj-lt"/>
              </a:rPr>
              <a:t>Find </a:t>
            </a:r>
            <a:r>
              <a:rPr lang="en-NZ" sz="2400" b="1" dirty="0" err="1">
                <a:solidFill>
                  <a:srgbClr val="FF0000"/>
                </a:solidFill>
                <a:effectLst>
                  <a:outerShdw blurRad="38100" dist="38100" dir="2700000" algn="tl">
                    <a:srgbClr val="000000">
                      <a:alpha val="43137"/>
                    </a:srgbClr>
                  </a:outerShdw>
                </a:effectLst>
                <a:latin typeface="+mj-lt"/>
              </a:rPr>
              <a:t>maxQ</a:t>
            </a:r>
            <a:r>
              <a:rPr lang="en-NZ" sz="2400" b="1" dirty="0">
                <a:solidFill>
                  <a:srgbClr val="002060"/>
                </a:solidFill>
                <a:effectLst>
                  <a:outerShdw blurRad="38100" dist="38100" dir="2700000" algn="tl">
                    <a:srgbClr val="000000">
                      <a:alpha val="43137"/>
                    </a:srgbClr>
                  </a:outerShdw>
                </a:effectLst>
                <a:latin typeface="+mj-lt"/>
              </a:rPr>
              <a:t> value and store it.</a:t>
            </a:r>
            <a:endParaRPr lang="en-NZ" sz="2400" b="1" baseline="-25000" dirty="0">
              <a:solidFill>
                <a:srgbClr val="0000FF"/>
              </a:solidFill>
              <a:latin typeface="+mj-lt"/>
            </a:endParaRPr>
          </a:p>
        </p:txBody>
      </p:sp>
      <p:sp>
        <p:nvSpPr>
          <p:cNvPr id="21" name="Text Box 6"/>
          <p:cNvSpPr txBox="1">
            <a:spLocks noChangeArrowheads="1"/>
          </p:cNvSpPr>
          <p:nvPr/>
        </p:nvSpPr>
        <p:spPr bwMode="auto">
          <a:xfrm>
            <a:off x="211138" y="2192338"/>
            <a:ext cx="8704262" cy="3786187"/>
          </a:xfrm>
          <a:prstGeom prst="rect">
            <a:avLst/>
          </a:prstGeom>
          <a:solidFill>
            <a:schemeClr val="bg1"/>
          </a:solidFill>
          <a:ln w="9525">
            <a:solidFill>
              <a:srgbClr val="FF0000"/>
            </a:solidFill>
            <a:miter lim="800000"/>
            <a:headEnd/>
            <a:tailEnd/>
          </a:ln>
          <a:effectLst/>
        </p:spPr>
        <p:txBody>
          <a:bodyPr>
            <a:spAutoFit/>
          </a:bodyPr>
          <a:lstStyle/>
          <a:p>
            <a:pPr indent="-457200">
              <a:defRPr/>
            </a:pPr>
            <a:r>
              <a:rPr lang="en-US" sz="2400" dirty="0">
                <a:solidFill>
                  <a:srgbClr val="002060"/>
                </a:solidFill>
                <a:latin typeface="+mj-lt"/>
              </a:rPr>
              <a:t>void </a:t>
            </a:r>
            <a:r>
              <a:rPr lang="en-US" sz="2400" b="1" dirty="0" err="1">
                <a:effectLst>
                  <a:outerShdw blurRad="38100" dist="38100" dir="2700000" algn="tl">
                    <a:srgbClr val="000000">
                      <a:alpha val="43137"/>
                    </a:srgbClr>
                  </a:outerShdw>
                </a:effectLst>
                <a:latin typeface="+mj-lt"/>
              </a:rPr>
              <a:t>findMaxQ</a:t>
            </a:r>
            <a:r>
              <a:rPr lang="en-US" sz="2400" dirty="0">
                <a:solidFill>
                  <a:srgbClr val="002060"/>
                </a:solidFill>
                <a:latin typeface="+mj-lt"/>
              </a:rPr>
              <a:t>( </a:t>
            </a:r>
            <a:r>
              <a:rPr lang="en-US" sz="2400" dirty="0" err="1">
                <a:solidFill>
                  <a:srgbClr val="002060"/>
                </a:solidFill>
                <a:latin typeface="+mj-lt"/>
              </a:rPr>
              <a:t>int</a:t>
            </a:r>
            <a:r>
              <a:rPr lang="en-US" sz="2400" dirty="0">
                <a:solidFill>
                  <a:srgbClr val="002060"/>
                </a:solidFill>
                <a:latin typeface="+mj-lt"/>
              </a:rPr>
              <a:t> </a:t>
            </a:r>
            <a:r>
              <a:rPr lang="en-US" sz="2400" b="1" dirty="0">
                <a:solidFill>
                  <a:srgbClr val="FF0000"/>
                </a:solidFill>
                <a:effectLst>
                  <a:outerShdw blurRad="38100" dist="38100" dir="2700000" algn="tl">
                    <a:srgbClr val="000000">
                      <a:alpha val="43137"/>
                    </a:srgbClr>
                  </a:outerShdw>
                </a:effectLst>
                <a:latin typeface="+mj-lt"/>
              </a:rPr>
              <a:t>y</a:t>
            </a:r>
            <a:r>
              <a:rPr lang="en-US" sz="2400" dirty="0">
                <a:solidFill>
                  <a:srgbClr val="002060"/>
                </a:solidFill>
                <a:latin typeface="+mj-lt"/>
              </a:rPr>
              <a:t>, </a:t>
            </a:r>
            <a:r>
              <a:rPr lang="en-US" sz="2400" dirty="0" err="1">
                <a:solidFill>
                  <a:srgbClr val="002060"/>
                </a:solidFill>
                <a:latin typeface="+mj-lt"/>
              </a:rPr>
              <a:t>int</a:t>
            </a:r>
            <a:r>
              <a:rPr lang="en-US" sz="2400" dirty="0">
                <a:solidFill>
                  <a:srgbClr val="002060"/>
                </a:solidFill>
                <a:latin typeface="+mj-lt"/>
              </a:rPr>
              <a:t> </a:t>
            </a:r>
            <a:r>
              <a:rPr lang="en-US" sz="2400" b="1" dirty="0">
                <a:solidFill>
                  <a:srgbClr val="FF0000"/>
                </a:solidFill>
                <a:effectLst>
                  <a:outerShdw blurRad="38100" dist="38100" dir="2700000" algn="tl">
                    <a:srgbClr val="000000">
                      <a:alpha val="43137"/>
                    </a:srgbClr>
                  </a:outerShdw>
                </a:effectLst>
                <a:latin typeface="+mj-lt"/>
              </a:rPr>
              <a:t>x</a:t>
            </a:r>
            <a:r>
              <a:rPr lang="en-US" sz="2400" dirty="0">
                <a:solidFill>
                  <a:srgbClr val="002060"/>
                </a:solidFill>
                <a:latin typeface="+mj-lt"/>
              </a:rPr>
              <a:t> ){  </a:t>
            </a:r>
          </a:p>
          <a:p>
            <a:pPr lvl="2" indent="-457200">
              <a:defRPr/>
            </a:pPr>
            <a:endParaRPr lang="en-US" sz="1200" dirty="0">
              <a:solidFill>
                <a:srgbClr val="002060"/>
              </a:solidFill>
              <a:latin typeface="+mj-lt"/>
            </a:endParaRPr>
          </a:p>
          <a:p>
            <a:pPr lvl="2" indent="-457200">
              <a:defRPr/>
            </a:pPr>
            <a:r>
              <a:rPr lang="en-US" sz="2400" dirty="0" err="1">
                <a:solidFill>
                  <a:srgbClr val="002060"/>
                </a:solidFill>
                <a:latin typeface="+mj-lt"/>
              </a:rPr>
              <a:t>int</a:t>
            </a:r>
            <a:r>
              <a:rPr lang="en-US" sz="2400" dirty="0">
                <a:solidFill>
                  <a:srgbClr val="002060"/>
                </a:solidFill>
                <a:latin typeface="+mj-lt"/>
              </a:rPr>
              <a:t> </a:t>
            </a:r>
            <a:r>
              <a:rPr lang="en-US" sz="2400" dirty="0" err="1">
                <a:solidFill>
                  <a:srgbClr val="002060"/>
                </a:solidFill>
                <a:latin typeface="+mj-lt"/>
              </a:rPr>
              <a:t>i</a:t>
            </a:r>
            <a:r>
              <a:rPr lang="en-US" sz="2400" dirty="0">
                <a:solidFill>
                  <a:srgbClr val="002060"/>
                </a:solidFill>
                <a:latin typeface="+mj-lt"/>
              </a:rPr>
              <a:t>;  </a:t>
            </a:r>
            <a:r>
              <a:rPr lang="en-US" sz="2400" dirty="0" err="1">
                <a:solidFill>
                  <a:srgbClr val="002060"/>
                </a:solidFill>
                <a:latin typeface="+mj-lt"/>
              </a:rPr>
              <a:t>stateSpace</a:t>
            </a:r>
            <a:r>
              <a:rPr lang="en-US" sz="2400" dirty="0">
                <a:solidFill>
                  <a:srgbClr val="002060"/>
                </a:solidFill>
                <a:latin typeface="+mj-lt"/>
              </a:rPr>
              <a:t>[y][x].</a:t>
            </a:r>
            <a:r>
              <a:rPr lang="en-US" sz="2400" b="1" dirty="0" err="1">
                <a:solidFill>
                  <a:srgbClr val="FF0000"/>
                </a:solidFill>
                <a:effectLst>
                  <a:outerShdw blurRad="38100" dist="38100" dir="2700000" algn="tl">
                    <a:srgbClr val="000000">
                      <a:alpha val="43137"/>
                    </a:srgbClr>
                  </a:outerShdw>
                </a:effectLst>
                <a:latin typeface="+mj-lt"/>
              </a:rPr>
              <a:t>maxQ</a:t>
            </a:r>
            <a:r>
              <a:rPr lang="en-US" sz="2400" dirty="0">
                <a:solidFill>
                  <a:srgbClr val="002060"/>
                </a:solidFill>
                <a:latin typeface="+mj-lt"/>
              </a:rPr>
              <a:t> = 0.0;  </a:t>
            </a:r>
          </a:p>
          <a:p>
            <a:pPr lvl="2" indent="-457200">
              <a:defRPr/>
            </a:pPr>
            <a:endParaRPr lang="en-US" sz="1200" dirty="0">
              <a:solidFill>
                <a:srgbClr val="002060"/>
              </a:solidFill>
              <a:latin typeface="+mj-lt"/>
            </a:endParaRPr>
          </a:p>
          <a:p>
            <a:pPr lvl="2" indent="-457200">
              <a:defRPr/>
            </a:pPr>
            <a:r>
              <a:rPr lang="en-US" sz="2400" dirty="0">
                <a:solidFill>
                  <a:srgbClr val="002060"/>
                </a:solidFill>
                <a:latin typeface="+mj-lt"/>
              </a:rPr>
              <a:t>for (</a:t>
            </a:r>
            <a:r>
              <a:rPr lang="en-US" sz="2400" dirty="0" err="1">
                <a:solidFill>
                  <a:srgbClr val="002060"/>
                </a:solidFill>
                <a:latin typeface="+mj-lt"/>
              </a:rPr>
              <a:t>i</a:t>
            </a:r>
            <a:r>
              <a:rPr lang="en-US" sz="2400" dirty="0">
                <a:solidFill>
                  <a:srgbClr val="002060"/>
                </a:solidFill>
                <a:latin typeface="+mj-lt"/>
              </a:rPr>
              <a:t> = 0 ; </a:t>
            </a:r>
            <a:r>
              <a:rPr lang="en-US" sz="2400" dirty="0" err="1">
                <a:solidFill>
                  <a:srgbClr val="002060"/>
                </a:solidFill>
                <a:latin typeface="+mj-lt"/>
              </a:rPr>
              <a:t>i</a:t>
            </a:r>
            <a:r>
              <a:rPr lang="en-US" sz="2400" dirty="0">
                <a:solidFill>
                  <a:srgbClr val="002060"/>
                </a:solidFill>
                <a:latin typeface="+mj-lt"/>
              </a:rPr>
              <a:t> &lt; MAX_ACTIONS ; </a:t>
            </a:r>
            <a:r>
              <a:rPr lang="en-US" sz="2400" dirty="0" err="1">
                <a:solidFill>
                  <a:srgbClr val="002060"/>
                </a:solidFill>
                <a:latin typeface="+mj-lt"/>
              </a:rPr>
              <a:t>i</a:t>
            </a:r>
            <a:r>
              <a:rPr lang="en-US" sz="2400" dirty="0">
                <a:solidFill>
                  <a:srgbClr val="002060"/>
                </a:solidFill>
                <a:latin typeface="+mj-lt"/>
              </a:rPr>
              <a:t>++) {    </a:t>
            </a:r>
          </a:p>
          <a:p>
            <a:pPr lvl="2" indent="-457200">
              <a:defRPr/>
            </a:pPr>
            <a:r>
              <a:rPr lang="en-US" sz="2400" dirty="0">
                <a:solidFill>
                  <a:srgbClr val="002060"/>
                </a:solidFill>
                <a:latin typeface="+mj-lt"/>
              </a:rPr>
              <a:t>    if (</a:t>
            </a:r>
            <a:r>
              <a:rPr lang="en-US" sz="2400" dirty="0" err="1">
                <a:solidFill>
                  <a:srgbClr val="002060"/>
                </a:solidFill>
                <a:latin typeface="+mj-lt"/>
              </a:rPr>
              <a:t>stateSpace</a:t>
            </a:r>
            <a:r>
              <a:rPr lang="en-US" sz="2400" dirty="0">
                <a:solidFill>
                  <a:srgbClr val="002060"/>
                </a:solidFill>
                <a:latin typeface="+mj-lt"/>
              </a:rPr>
              <a:t>[y][x].</a:t>
            </a:r>
            <a:r>
              <a:rPr lang="en-US" sz="2400" b="1" dirty="0">
                <a:solidFill>
                  <a:srgbClr val="FF0000"/>
                </a:solidFill>
                <a:effectLst>
                  <a:outerShdw blurRad="38100" dist="38100" dir="2700000" algn="tl">
                    <a:srgbClr val="000000">
                      <a:alpha val="43137"/>
                    </a:srgbClr>
                  </a:outerShdw>
                </a:effectLst>
                <a:latin typeface="+mj-lt"/>
              </a:rPr>
              <a:t>Q</a:t>
            </a:r>
            <a:r>
              <a:rPr lang="en-US" sz="2400" dirty="0">
                <a:solidFill>
                  <a:srgbClr val="002060"/>
                </a:solidFill>
                <a:latin typeface="+mj-lt"/>
              </a:rPr>
              <a:t>[</a:t>
            </a:r>
            <a:r>
              <a:rPr lang="en-US" sz="2400" dirty="0" err="1">
                <a:solidFill>
                  <a:srgbClr val="002060"/>
                </a:solidFill>
                <a:latin typeface="+mj-lt"/>
              </a:rPr>
              <a:t>i</a:t>
            </a:r>
            <a:r>
              <a:rPr lang="en-US" sz="2400" dirty="0">
                <a:solidFill>
                  <a:srgbClr val="002060"/>
                </a:solidFill>
                <a:latin typeface="+mj-lt"/>
              </a:rPr>
              <a:t>] &gt; </a:t>
            </a:r>
            <a:r>
              <a:rPr lang="en-US" sz="2400" dirty="0" err="1">
                <a:solidFill>
                  <a:srgbClr val="002060"/>
                </a:solidFill>
                <a:latin typeface="+mj-lt"/>
              </a:rPr>
              <a:t>stateSpace</a:t>
            </a:r>
            <a:r>
              <a:rPr lang="en-US" sz="2400" dirty="0">
                <a:solidFill>
                  <a:srgbClr val="002060"/>
                </a:solidFill>
                <a:latin typeface="+mj-lt"/>
              </a:rPr>
              <a:t>[y][x].</a:t>
            </a:r>
            <a:r>
              <a:rPr lang="en-US" sz="2400" b="1" dirty="0" err="1">
                <a:solidFill>
                  <a:srgbClr val="FF0000"/>
                </a:solidFill>
                <a:effectLst>
                  <a:outerShdw blurRad="38100" dist="38100" dir="2700000" algn="tl">
                    <a:srgbClr val="000000">
                      <a:alpha val="43137"/>
                    </a:srgbClr>
                  </a:outerShdw>
                </a:effectLst>
                <a:latin typeface="+mj-lt"/>
              </a:rPr>
              <a:t>maxQ</a:t>
            </a:r>
            <a:r>
              <a:rPr lang="en-US" sz="2400" dirty="0">
                <a:solidFill>
                  <a:srgbClr val="002060"/>
                </a:solidFill>
                <a:latin typeface="+mj-lt"/>
              </a:rPr>
              <a:t>) {   	</a:t>
            </a:r>
            <a:r>
              <a:rPr lang="en-US" sz="2400" dirty="0" err="1">
                <a:solidFill>
                  <a:srgbClr val="002060"/>
                </a:solidFill>
                <a:latin typeface="+mj-lt"/>
              </a:rPr>
              <a:t>stateSpace</a:t>
            </a:r>
            <a:r>
              <a:rPr lang="en-US" sz="2400" dirty="0">
                <a:solidFill>
                  <a:srgbClr val="002060"/>
                </a:solidFill>
                <a:latin typeface="+mj-lt"/>
              </a:rPr>
              <a:t>[y][x].</a:t>
            </a:r>
            <a:r>
              <a:rPr lang="en-US" sz="2400" b="1" dirty="0" err="1">
                <a:solidFill>
                  <a:srgbClr val="FF0000"/>
                </a:solidFill>
                <a:effectLst>
                  <a:outerShdw blurRad="38100" dist="38100" dir="2700000" algn="tl">
                    <a:srgbClr val="000000">
                      <a:alpha val="43137"/>
                    </a:srgbClr>
                  </a:outerShdw>
                </a:effectLst>
                <a:latin typeface="+mj-lt"/>
              </a:rPr>
              <a:t>maxQ</a:t>
            </a:r>
            <a:r>
              <a:rPr lang="en-US" sz="2400" dirty="0">
                <a:solidFill>
                  <a:srgbClr val="002060"/>
                </a:solidFill>
                <a:latin typeface="+mj-lt"/>
              </a:rPr>
              <a:t> = </a:t>
            </a:r>
            <a:r>
              <a:rPr lang="en-US" sz="2400" dirty="0" err="1">
                <a:solidFill>
                  <a:srgbClr val="002060"/>
                </a:solidFill>
                <a:latin typeface="+mj-lt"/>
              </a:rPr>
              <a:t>stateSpace</a:t>
            </a:r>
            <a:r>
              <a:rPr lang="en-US" sz="2400" dirty="0">
                <a:solidFill>
                  <a:srgbClr val="002060"/>
                </a:solidFill>
                <a:latin typeface="+mj-lt"/>
              </a:rPr>
              <a:t>[y][x].</a:t>
            </a:r>
            <a:r>
              <a:rPr lang="en-US" sz="2400" b="1" dirty="0">
                <a:solidFill>
                  <a:srgbClr val="FF0000"/>
                </a:solidFill>
                <a:effectLst>
                  <a:outerShdw blurRad="38100" dist="38100" dir="2700000" algn="tl">
                    <a:srgbClr val="000000">
                      <a:alpha val="43137"/>
                    </a:srgbClr>
                  </a:outerShdw>
                </a:effectLst>
                <a:latin typeface="+mj-lt"/>
              </a:rPr>
              <a:t>Q</a:t>
            </a:r>
            <a:r>
              <a:rPr lang="en-US" sz="2400" dirty="0">
                <a:solidFill>
                  <a:srgbClr val="002060"/>
                </a:solidFill>
                <a:latin typeface="+mj-lt"/>
              </a:rPr>
              <a:t>[</a:t>
            </a:r>
            <a:r>
              <a:rPr lang="en-US" sz="2400" dirty="0" err="1">
                <a:solidFill>
                  <a:srgbClr val="002060"/>
                </a:solidFill>
                <a:latin typeface="+mj-lt"/>
              </a:rPr>
              <a:t>i</a:t>
            </a:r>
            <a:r>
              <a:rPr lang="en-US" sz="2400" dirty="0">
                <a:solidFill>
                  <a:srgbClr val="002060"/>
                </a:solidFill>
                <a:latin typeface="+mj-lt"/>
              </a:rPr>
              <a:t>];   </a:t>
            </a:r>
          </a:p>
          <a:p>
            <a:pPr lvl="2" indent="-457200">
              <a:defRPr/>
            </a:pPr>
            <a:r>
              <a:rPr lang="en-US" sz="2400" dirty="0">
                <a:solidFill>
                  <a:srgbClr val="002060"/>
                </a:solidFill>
                <a:latin typeface="+mj-lt"/>
              </a:rPr>
              <a:t>    }  </a:t>
            </a:r>
          </a:p>
          <a:p>
            <a:pPr lvl="2" indent="-457200">
              <a:defRPr/>
            </a:pPr>
            <a:r>
              <a:rPr lang="en-US" sz="2400" dirty="0">
                <a:solidFill>
                  <a:srgbClr val="002060"/>
                </a:solidFill>
                <a:latin typeface="+mj-lt"/>
              </a:rPr>
              <a:t>}  </a:t>
            </a:r>
          </a:p>
          <a:p>
            <a:pPr lvl="2" indent="-457200">
              <a:defRPr/>
            </a:pPr>
            <a:r>
              <a:rPr lang="en-US" sz="2400" dirty="0">
                <a:solidFill>
                  <a:srgbClr val="002060"/>
                </a:solidFill>
                <a:latin typeface="+mj-lt"/>
              </a:rPr>
              <a:t>return;</a:t>
            </a:r>
          </a:p>
          <a:p>
            <a:pPr indent="-457200">
              <a:defRPr/>
            </a:pPr>
            <a:r>
              <a:rPr lang="en-US" sz="2400" dirty="0">
                <a:solidFill>
                  <a:srgbClr val="002060"/>
                </a:solidFill>
                <a:latin typeface="+mj-lt"/>
              </a:rPr>
              <a:t>}</a:t>
            </a:r>
            <a:endParaRPr lang="en-US" sz="2400" b="1" dirty="0">
              <a:latin typeface="+mj-lt"/>
            </a:endParaRPr>
          </a:p>
        </p:txBody>
      </p:sp>
      <p:sp>
        <p:nvSpPr>
          <p:cNvPr id="49158" name="TextBox 27"/>
          <p:cNvSpPr txBox="1">
            <a:spLocks noChangeArrowheads="1"/>
          </p:cNvSpPr>
          <p:nvPr/>
        </p:nvSpPr>
        <p:spPr bwMode="auto">
          <a:xfrm>
            <a:off x="7400925" y="5791200"/>
            <a:ext cx="1743075" cy="400050"/>
          </a:xfrm>
          <a:prstGeom prst="rect">
            <a:avLst/>
          </a:prstGeom>
          <a:solidFill>
            <a:srgbClr val="FFFF00"/>
          </a:solidFill>
          <a:ln w="9525">
            <a:solidFill>
              <a:srgbClr val="FF0000"/>
            </a:solidFill>
            <a:miter lim="800000"/>
            <a:headEnd/>
            <a:tailEnd/>
          </a:ln>
        </p:spPr>
        <p:txBody>
          <a:bodyPr>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a:t>see </a:t>
            </a:r>
            <a:r>
              <a:rPr lang="en-NZ" altLang="en-US" b="1"/>
              <a:t>grid.c</a:t>
            </a:r>
            <a:endParaRPr lang="en-US" altLang="en-US" b="1"/>
          </a:p>
        </p:txBody>
      </p:sp>
      <p:sp>
        <p:nvSpPr>
          <p:cNvPr id="7" name="Line Callout 1 6"/>
          <p:cNvSpPr/>
          <p:nvPr/>
        </p:nvSpPr>
        <p:spPr bwMode="auto">
          <a:xfrm>
            <a:off x="6481390" y="2192337"/>
            <a:ext cx="2593454" cy="781383"/>
          </a:xfrm>
          <a:prstGeom prst="borderCallout1">
            <a:avLst>
              <a:gd name="adj1" fmla="val 13873"/>
              <a:gd name="adj2" fmla="val 606"/>
              <a:gd name="adj3" fmla="val 35178"/>
              <a:gd name="adj4" fmla="val -93248"/>
            </a:avLst>
          </a:prstGeom>
          <a:solidFill>
            <a:srgbClr val="FFFFCC"/>
          </a:solidFill>
          <a:ln w="9525" cap="flat" cmpd="sng" algn="ctr">
            <a:solidFill>
              <a:srgbClr val="FF0000"/>
            </a:solidFill>
            <a:prstDash val="solid"/>
            <a:round/>
            <a:headEnd type="none" w="med" len="med"/>
            <a:tailEnd type="none" w="med" len="med"/>
          </a:ln>
          <a:effectLst>
            <a:outerShdw blurRad="50800" dist="38100" dir="8100000" algn="tr" rotWithShape="0">
              <a:prstClr val="black">
                <a:alpha val="40000"/>
              </a:prstClr>
            </a:outerShdw>
          </a:effectLst>
        </p:spPr>
        <p:txBody>
          <a:bodyPr/>
          <a:lstStyle/>
          <a:p>
            <a:pPr>
              <a:defRPr/>
            </a:pPr>
            <a:r>
              <a:rPr lang="en-NZ" sz="1600" b="1" dirty="0">
                <a:latin typeface="+mj-lt"/>
              </a:rPr>
              <a:t>A state is identified by a cell on grid at location (</a:t>
            </a:r>
            <a:r>
              <a:rPr lang="en-NZ" sz="1600" b="1" dirty="0" err="1">
                <a:latin typeface="+mj-lt"/>
              </a:rPr>
              <a:t>x,y</a:t>
            </a:r>
            <a:r>
              <a:rPr lang="en-NZ" sz="1600" b="1" dirty="0">
                <a:latin typeface="+mj-lt"/>
              </a:rPr>
              <a:t>)</a:t>
            </a:r>
            <a:endParaRPr lang="en-NZ" sz="16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NZ" dirty="0">
                <a:solidFill>
                  <a:srgbClr val="FFFF00"/>
                </a:solidFill>
              </a:rPr>
              <a:t>Q-value Maintenance Function</a:t>
            </a:r>
          </a:p>
        </p:txBody>
      </p:sp>
      <p:sp>
        <p:nvSpPr>
          <p:cNvPr id="5017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F86FFCC4-1D21-4117-B732-0F757491651B}" type="slidenum">
              <a:rPr lang="nl-NL" altLang="en-US" sz="1000" smtClean="0">
                <a:solidFill>
                  <a:schemeClr val="bg2"/>
                </a:solidFill>
                <a:latin typeface="Verdana" pitchFamily="34" charset="0"/>
              </a:rPr>
              <a:pPr/>
              <a:t>54</a:t>
            </a:fld>
            <a:endParaRPr lang="nl-NL" altLang="en-US" sz="1000">
              <a:solidFill>
                <a:schemeClr val="bg2"/>
              </a:solidFill>
              <a:latin typeface="Verdana" pitchFamily="34" charset="0"/>
            </a:endParaRPr>
          </a:p>
        </p:txBody>
      </p:sp>
      <p:sp>
        <p:nvSpPr>
          <p:cNvPr id="23" name="TextBox 22"/>
          <p:cNvSpPr txBox="1"/>
          <p:nvPr/>
        </p:nvSpPr>
        <p:spPr>
          <a:xfrm>
            <a:off x="652463" y="1446213"/>
            <a:ext cx="7585075" cy="831850"/>
          </a:xfrm>
          <a:prstGeom prst="rect">
            <a:avLst/>
          </a:prstGeom>
          <a:gradFill>
            <a:gsLst>
              <a:gs pos="0">
                <a:srgbClr val="5E9EFF"/>
              </a:gs>
              <a:gs pos="39999">
                <a:srgbClr val="85C2FF"/>
              </a:gs>
              <a:gs pos="70000">
                <a:srgbClr val="C4D6EB"/>
              </a:gs>
              <a:gs pos="100000">
                <a:srgbClr val="FFEBFA"/>
              </a:gs>
            </a:gsLst>
            <a:lin ang="5400000" scaled="0"/>
          </a:gradFill>
          <a:ln>
            <a:solidFill>
              <a:srgbClr val="FF0000"/>
            </a:solidFill>
          </a:ln>
          <a:effectLst>
            <a:outerShdw blurRad="50800" dist="38100" dir="8100000" algn="tr" rotWithShape="0">
              <a:prstClr val="black">
                <a:alpha val="40000"/>
              </a:prstClr>
            </a:outerShdw>
          </a:effectLst>
        </p:spPr>
        <p:txBody>
          <a:bodyPr>
            <a:spAutoFit/>
          </a:bodyPr>
          <a:lstStyle/>
          <a:p>
            <a:pPr>
              <a:defRPr/>
            </a:pPr>
            <a:r>
              <a:rPr lang="en-US" sz="2400" b="1" dirty="0">
                <a:solidFill>
                  <a:srgbClr val="002060"/>
                </a:solidFill>
                <a:effectLst>
                  <a:outerShdw blurRad="38100" dist="38100" dir="2700000" algn="tl">
                    <a:srgbClr val="000000">
                      <a:alpha val="43137"/>
                    </a:srgbClr>
                  </a:outerShdw>
                </a:effectLst>
                <a:latin typeface="+mj-lt"/>
              </a:rPr>
              <a:t>Update the </a:t>
            </a:r>
            <a:r>
              <a:rPr lang="en-US" sz="2400" b="1" dirty="0">
                <a:solidFill>
                  <a:srgbClr val="FF0000"/>
                </a:solidFill>
                <a:effectLst>
                  <a:outerShdw blurRad="38100" dist="38100" dir="2700000" algn="tl">
                    <a:srgbClr val="000000">
                      <a:alpha val="43137"/>
                    </a:srgbClr>
                  </a:outerShdw>
                </a:effectLst>
                <a:latin typeface="+mj-lt"/>
              </a:rPr>
              <a:t>sum of Q variables </a:t>
            </a:r>
            <a:r>
              <a:rPr lang="en-US" sz="2400" b="1" dirty="0">
                <a:solidFill>
                  <a:srgbClr val="002060"/>
                </a:solidFill>
                <a:effectLst>
                  <a:outerShdw blurRad="38100" dist="38100" dir="2700000" algn="tl">
                    <a:srgbClr val="000000">
                      <a:alpha val="43137"/>
                    </a:srgbClr>
                  </a:outerShdw>
                </a:effectLst>
                <a:latin typeface="+mj-lt"/>
              </a:rPr>
              <a:t>for the given grid location.</a:t>
            </a:r>
            <a:endParaRPr lang="en-NZ" sz="2400" b="1" baseline="-25000" dirty="0">
              <a:solidFill>
                <a:srgbClr val="0000FF"/>
              </a:solidFill>
              <a:latin typeface="+mj-lt"/>
            </a:endParaRPr>
          </a:p>
        </p:txBody>
      </p:sp>
      <p:sp>
        <p:nvSpPr>
          <p:cNvPr id="21" name="Text Box 6"/>
          <p:cNvSpPr txBox="1">
            <a:spLocks noChangeArrowheads="1"/>
          </p:cNvSpPr>
          <p:nvPr/>
        </p:nvSpPr>
        <p:spPr bwMode="auto">
          <a:xfrm>
            <a:off x="276225" y="2671763"/>
            <a:ext cx="8704263" cy="3170237"/>
          </a:xfrm>
          <a:prstGeom prst="rect">
            <a:avLst/>
          </a:prstGeom>
          <a:solidFill>
            <a:schemeClr val="bg1"/>
          </a:solidFill>
          <a:ln w="9525">
            <a:solidFill>
              <a:srgbClr val="FF0000"/>
            </a:solidFill>
            <a:miter lim="800000"/>
            <a:headEnd/>
            <a:tailEnd/>
          </a:ln>
          <a:effectLst/>
        </p:spPr>
        <p:txBody>
          <a:bodyPr>
            <a:spAutoFit/>
          </a:bodyPr>
          <a:lstStyle/>
          <a:p>
            <a:pPr indent="-457200">
              <a:defRPr/>
            </a:pPr>
            <a:r>
              <a:rPr lang="en-US" sz="2400" dirty="0">
                <a:solidFill>
                  <a:srgbClr val="002060"/>
                </a:solidFill>
                <a:latin typeface="+mj-lt"/>
              </a:rPr>
              <a:t>void </a:t>
            </a:r>
            <a:r>
              <a:rPr lang="en-US" sz="2400" b="1" dirty="0" err="1">
                <a:effectLst>
                  <a:outerShdw blurRad="38100" dist="38100" dir="2700000" algn="tl">
                    <a:srgbClr val="000000">
                      <a:alpha val="43137"/>
                    </a:srgbClr>
                  </a:outerShdw>
                </a:effectLst>
                <a:latin typeface="+mj-lt"/>
              </a:rPr>
              <a:t>updateSum</a:t>
            </a:r>
            <a:r>
              <a:rPr lang="en-US" sz="2400" dirty="0">
                <a:solidFill>
                  <a:srgbClr val="002060"/>
                </a:solidFill>
                <a:latin typeface="+mj-lt"/>
              </a:rPr>
              <a:t>( </a:t>
            </a:r>
            <a:r>
              <a:rPr lang="en-US" sz="2400" dirty="0" err="1">
                <a:solidFill>
                  <a:srgbClr val="002060"/>
                </a:solidFill>
                <a:latin typeface="+mj-lt"/>
              </a:rPr>
              <a:t>int</a:t>
            </a:r>
            <a:r>
              <a:rPr lang="en-US" sz="2400" dirty="0">
                <a:solidFill>
                  <a:srgbClr val="002060"/>
                </a:solidFill>
                <a:latin typeface="+mj-lt"/>
              </a:rPr>
              <a:t> y, </a:t>
            </a:r>
            <a:r>
              <a:rPr lang="en-US" sz="2400" dirty="0" err="1">
                <a:solidFill>
                  <a:srgbClr val="002060"/>
                </a:solidFill>
                <a:latin typeface="+mj-lt"/>
              </a:rPr>
              <a:t>int</a:t>
            </a:r>
            <a:r>
              <a:rPr lang="en-US" sz="2400" dirty="0">
                <a:solidFill>
                  <a:srgbClr val="002060"/>
                </a:solidFill>
                <a:latin typeface="+mj-lt"/>
              </a:rPr>
              <a:t> x ){  </a:t>
            </a:r>
          </a:p>
          <a:p>
            <a:pPr indent="-457200">
              <a:defRPr/>
            </a:pPr>
            <a:endParaRPr lang="en-US" sz="1600" dirty="0">
              <a:solidFill>
                <a:srgbClr val="002060"/>
              </a:solidFill>
              <a:latin typeface="+mj-lt"/>
            </a:endParaRPr>
          </a:p>
          <a:p>
            <a:pPr lvl="2" indent="-457200">
              <a:defRPr/>
            </a:pPr>
            <a:r>
              <a:rPr lang="en-US" sz="2400" dirty="0" err="1">
                <a:solidFill>
                  <a:srgbClr val="002060"/>
                </a:solidFill>
                <a:latin typeface="+mj-lt"/>
              </a:rPr>
              <a:t>int</a:t>
            </a:r>
            <a:r>
              <a:rPr lang="en-US" sz="2400" dirty="0">
                <a:solidFill>
                  <a:srgbClr val="002060"/>
                </a:solidFill>
                <a:latin typeface="+mj-lt"/>
              </a:rPr>
              <a:t> </a:t>
            </a:r>
            <a:r>
              <a:rPr lang="en-US" sz="2400" dirty="0" err="1">
                <a:solidFill>
                  <a:srgbClr val="002060"/>
                </a:solidFill>
                <a:latin typeface="+mj-lt"/>
              </a:rPr>
              <a:t>i</a:t>
            </a:r>
            <a:r>
              <a:rPr lang="en-US" sz="2400" dirty="0">
                <a:solidFill>
                  <a:srgbClr val="002060"/>
                </a:solidFill>
                <a:latin typeface="+mj-lt"/>
              </a:rPr>
              <a:t>;  </a:t>
            </a:r>
            <a:r>
              <a:rPr lang="en-US" sz="2400" dirty="0" err="1">
                <a:solidFill>
                  <a:srgbClr val="002060"/>
                </a:solidFill>
                <a:latin typeface="+mj-lt"/>
              </a:rPr>
              <a:t>stateSpace</a:t>
            </a:r>
            <a:r>
              <a:rPr lang="en-US" sz="2400" dirty="0">
                <a:solidFill>
                  <a:srgbClr val="002060"/>
                </a:solidFill>
                <a:latin typeface="+mj-lt"/>
              </a:rPr>
              <a:t>[y][x].</a:t>
            </a:r>
            <a:r>
              <a:rPr lang="en-US" sz="2400" b="1" dirty="0" err="1">
                <a:solidFill>
                  <a:srgbClr val="FF0000"/>
                </a:solidFill>
                <a:effectLst>
                  <a:outerShdw blurRad="38100" dist="38100" dir="2700000" algn="tl">
                    <a:srgbClr val="000000">
                      <a:alpha val="43137"/>
                    </a:srgbClr>
                  </a:outerShdw>
                </a:effectLst>
                <a:latin typeface="+mj-lt"/>
              </a:rPr>
              <a:t>sumQ</a:t>
            </a:r>
            <a:r>
              <a:rPr lang="en-US" sz="2400" dirty="0">
                <a:solidFill>
                  <a:srgbClr val="002060"/>
                </a:solidFill>
                <a:latin typeface="+mj-lt"/>
              </a:rPr>
              <a:t> = 0.0;  </a:t>
            </a:r>
          </a:p>
          <a:p>
            <a:pPr lvl="2" indent="-457200">
              <a:defRPr/>
            </a:pPr>
            <a:endParaRPr lang="en-US" sz="1600" dirty="0">
              <a:solidFill>
                <a:srgbClr val="002060"/>
              </a:solidFill>
              <a:latin typeface="+mj-lt"/>
            </a:endParaRPr>
          </a:p>
          <a:p>
            <a:pPr lvl="2" indent="-457200">
              <a:defRPr/>
            </a:pPr>
            <a:r>
              <a:rPr lang="en-US" sz="2400" dirty="0">
                <a:solidFill>
                  <a:srgbClr val="002060"/>
                </a:solidFill>
                <a:latin typeface="+mj-lt"/>
              </a:rPr>
              <a:t>for (</a:t>
            </a:r>
            <a:r>
              <a:rPr lang="en-US" sz="2400" dirty="0" err="1">
                <a:solidFill>
                  <a:srgbClr val="002060"/>
                </a:solidFill>
                <a:latin typeface="+mj-lt"/>
              </a:rPr>
              <a:t>i</a:t>
            </a:r>
            <a:r>
              <a:rPr lang="en-US" sz="2400" dirty="0">
                <a:solidFill>
                  <a:srgbClr val="002060"/>
                </a:solidFill>
                <a:latin typeface="+mj-lt"/>
              </a:rPr>
              <a:t> = 0 ; </a:t>
            </a:r>
            <a:r>
              <a:rPr lang="en-US" sz="2400" dirty="0" err="1">
                <a:solidFill>
                  <a:srgbClr val="002060"/>
                </a:solidFill>
                <a:latin typeface="+mj-lt"/>
              </a:rPr>
              <a:t>i</a:t>
            </a:r>
            <a:r>
              <a:rPr lang="en-US" sz="2400" dirty="0">
                <a:solidFill>
                  <a:srgbClr val="002060"/>
                </a:solidFill>
                <a:latin typeface="+mj-lt"/>
              </a:rPr>
              <a:t> &lt; MAX_ACTIONS ; </a:t>
            </a:r>
            <a:r>
              <a:rPr lang="en-US" sz="2400" dirty="0" err="1">
                <a:solidFill>
                  <a:srgbClr val="002060"/>
                </a:solidFill>
                <a:latin typeface="+mj-lt"/>
              </a:rPr>
              <a:t>i</a:t>
            </a:r>
            <a:r>
              <a:rPr lang="en-US" sz="2400" dirty="0">
                <a:solidFill>
                  <a:srgbClr val="002060"/>
                </a:solidFill>
                <a:latin typeface="+mj-lt"/>
              </a:rPr>
              <a:t>++) {    </a:t>
            </a:r>
          </a:p>
          <a:p>
            <a:pPr lvl="2" indent="-457200">
              <a:defRPr/>
            </a:pPr>
            <a:r>
              <a:rPr lang="en-US" sz="2400" dirty="0">
                <a:solidFill>
                  <a:srgbClr val="002060"/>
                </a:solidFill>
                <a:latin typeface="+mj-lt"/>
              </a:rPr>
              <a:t>     </a:t>
            </a:r>
            <a:r>
              <a:rPr lang="en-US" sz="2400" dirty="0" err="1">
                <a:solidFill>
                  <a:srgbClr val="002060"/>
                </a:solidFill>
                <a:latin typeface="+mj-lt"/>
              </a:rPr>
              <a:t>stateSpace</a:t>
            </a:r>
            <a:r>
              <a:rPr lang="en-US" sz="2400" dirty="0">
                <a:solidFill>
                  <a:srgbClr val="002060"/>
                </a:solidFill>
                <a:latin typeface="+mj-lt"/>
              </a:rPr>
              <a:t>[y][x].</a:t>
            </a:r>
            <a:r>
              <a:rPr lang="en-US" sz="2400" b="1" dirty="0" err="1">
                <a:solidFill>
                  <a:srgbClr val="FF0000"/>
                </a:solidFill>
                <a:effectLst>
                  <a:outerShdw blurRad="38100" dist="38100" dir="2700000" algn="tl">
                    <a:srgbClr val="000000">
                      <a:alpha val="43137"/>
                    </a:srgbClr>
                  </a:outerShdw>
                </a:effectLst>
                <a:latin typeface="+mj-lt"/>
              </a:rPr>
              <a:t>sumQ</a:t>
            </a:r>
            <a:r>
              <a:rPr lang="en-US" sz="2400" dirty="0">
                <a:solidFill>
                  <a:srgbClr val="002060"/>
                </a:solidFill>
                <a:latin typeface="+mj-lt"/>
              </a:rPr>
              <a:t> += </a:t>
            </a:r>
            <a:r>
              <a:rPr lang="en-US" sz="2400" dirty="0" err="1">
                <a:solidFill>
                  <a:srgbClr val="002060"/>
                </a:solidFill>
                <a:latin typeface="+mj-lt"/>
              </a:rPr>
              <a:t>stateSpace</a:t>
            </a:r>
            <a:r>
              <a:rPr lang="en-US" sz="2400" dirty="0">
                <a:solidFill>
                  <a:srgbClr val="002060"/>
                </a:solidFill>
                <a:latin typeface="+mj-lt"/>
              </a:rPr>
              <a:t>[y][x].</a:t>
            </a:r>
            <a:r>
              <a:rPr lang="en-US" sz="2400" b="1" dirty="0">
                <a:solidFill>
                  <a:srgbClr val="FF0000"/>
                </a:solidFill>
                <a:effectLst>
                  <a:outerShdw blurRad="38100" dist="38100" dir="2700000" algn="tl">
                    <a:srgbClr val="000000">
                      <a:alpha val="43137"/>
                    </a:srgbClr>
                  </a:outerShdw>
                </a:effectLst>
                <a:latin typeface="+mj-lt"/>
              </a:rPr>
              <a:t>Q</a:t>
            </a:r>
            <a:r>
              <a:rPr lang="en-US" sz="2400" dirty="0">
                <a:solidFill>
                  <a:srgbClr val="002060"/>
                </a:solidFill>
                <a:latin typeface="+mj-lt"/>
              </a:rPr>
              <a:t>[</a:t>
            </a:r>
            <a:r>
              <a:rPr lang="en-US" sz="2400" dirty="0" err="1">
                <a:solidFill>
                  <a:srgbClr val="002060"/>
                </a:solidFill>
                <a:latin typeface="+mj-lt"/>
              </a:rPr>
              <a:t>i</a:t>
            </a:r>
            <a:r>
              <a:rPr lang="en-US" sz="2400" dirty="0">
                <a:solidFill>
                  <a:srgbClr val="002060"/>
                </a:solidFill>
                <a:latin typeface="+mj-lt"/>
              </a:rPr>
              <a:t>];  </a:t>
            </a:r>
          </a:p>
          <a:p>
            <a:pPr lvl="2" indent="-457200">
              <a:defRPr/>
            </a:pPr>
            <a:r>
              <a:rPr lang="en-US" sz="2400" dirty="0">
                <a:solidFill>
                  <a:srgbClr val="002060"/>
                </a:solidFill>
                <a:latin typeface="+mj-lt"/>
              </a:rPr>
              <a:t>}  </a:t>
            </a:r>
          </a:p>
          <a:p>
            <a:pPr lvl="2" indent="-457200">
              <a:defRPr/>
            </a:pPr>
            <a:r>
              <a:rPr lang="en-US" sz="2400" dirty="0">
                <a:solidFill>
                  <a:srgbClr val="002060"/>
                </a:solidFill>
                <a:latin typeface="+mj-lt"/>
              </a:rPr>
              <a:t>return;</a:t>
            </a:r>
          </a:p>
          <a:p>
            <a:pPr indent="-457200">
              <a:defRPr/>
            </a:pPr>
            <a:r>
              <a:rPr lang="en-US" sz="2400" dirty="0">
                <a:solidFill>
                  <a:srgbClr val="002060"/>
                </a:solidFill>
                <a:latin typeface="+mj-lt"/>
              </a:rPr>
              <a:t>}</a:t>
            </a:r>
            <a:endParaRPr lang="en-US" sz="2400" b="1" dirty="0">
              <a:latin typeface="+mj-lt"/>
            </a:endParaRPr>
          </a:p>
        </p:txBody>
      </p:sp>
      <p:sp>
        <p:nvSpPr>
          <p:cNvPr id="50182" name="TextBox 27"/>
          <p:cNvSpPr txBox="1">
            <a:spLocks noChangeArrowheads="1"/>
          </p:cNvSpPr>
          <p:nvPr/>
        </p:nvSpPr>
        <p:spPr bwMode="auto">
          <a:xfrm>
            <a:off x="7400925" y="5791200"/>
            <a:ext cx="1743075" cy="400050"/>
          </a:xfrm>
          <a:prstGeom prst="rect">
            <a:avLst/>
          </a:prstGeom>
          <a:solidFill>
            <a:srgbClr val="FFFF00"/>
          </a:solidFill>
          <a:ln w="9525">
            <a:solidFill>
              <a:srgbClr val="FF0000"/>
            </a:solidFill>
            <a:miter lim="800000"/>
            <a:headEnd/>
            <a:tailEnd/>
          </a:ln>
        </p:spPr>
        <p:txBody>
          <a:bodyPr>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a:t>see </a:t>
            </a:r>
            <a:r>
              <a:rPr lang="en-NZ" altLang="en-US" b="1"/>
              <a:t>grid.c</a:t>
            </a:r>
            <a:endParaRPr lang="en-US" altLang="en-US" b="1"/>
          </a:p>
        </p:txBody>
      </p:sp>
      <p:sp>
        <p:nvSpPr>
          <p:cNvPr id="8" name="Line Callout 1 7"/>
          <p:cNvSpPr/>
          <p:nvPr/>
        </p:nvSpPr>
        <p:spPr bwMode="auto">
          <a:xfrm>
            <a:off x="6550546" y="2760955"/>
            <a:ext cx="2593454" cy="781383"/>
          </a:xfrm>
          <a:prstGeom prst="borderCallout1">
            <a:avLst>
              <a:gd name="adj1" fmla="val 13873"/>
              <a:gd name="adj2" fmla="val 606"/>
              <a:gd name="adj3" fmla="val 26328"/>
              <a:gd name="adj4" fmla="val -89100"/>
            </a:avLst>
          </a:prstGeom>
          <a:solidFill>
            <a:srgbClr val="FFFFCC"/>
          </a:solidFill>
          <a:ln w="9525" cap="flat" cmpd="sng" algn="ctr">
            <a:solidFill>
              <a:srgbClr val="FF0000"/>
            </a:solidFill>
            <a:prstDash val="solid"/>
            <a:round/>
            <a:headEnd type="none" w="med" len="med"/>
            <a:tailEnd type="none" w="med" len="med"/>
          </a:ln>
          <a:effectLst>
            <a:outerShdw blurRad="50800" dist="38100" dir="8100000" algn="tr" rotWithShape="0">
              <a:prstClr val="black">
                <a:alpha val="40000"/>
              </a:prstClr>
            </a:outerShdw>
          </a:effectLst>
        </p:spPr>
        <p:txBody>
          <a:bodyPr/>
          <a:lstStyle/>
          <a:p>
            <a:pPr>
              <a:defRPr/>
            </a:pPr>
            <a:r>
              <a:rPr lang="en-NZ" sz="1600" b="1" dirty="0">
                <a:latin typeface="+mj-lt"/>
              </a:rPr>
              <a:t>A state is identified by a cell on grid at location (</a:t>
            </a:r>
            <a:r>
              <a:rPr lang="en-NZ" sz="1600" b="1" dirty="0" err="1">
                <a:latin typeface="+mj-lt"/>
              </a:rPr>
              <a:t>x,y</a:t>
            </a:r>
            <a:r>
              <a:rPr lang="en-NZ" sz="1600" b="1" dirty="0">
                <a:latin typeface="+mj-lt"/>
              </a:rPr>
              <a:t>)</a:t>
            </a:r>
            <a:endParaRPr lang="en-NZ" sz="16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NZ" dirty="0">
                <a:solidFill>
                  <a:srgbClr val="FFFF00"/>
                </a:solidFill>
              </a:rPr>
              <a:t>Movement Support Function</a:t>
            </a:r>
          </a:p>
        </p:txBody>
      </p:sp>
      <p:sp>
        <p:nvSpPr>
          <p:cNvPr id="5120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40DA2C89-D0FF-4277-B525-EDB1FBC0642A}" type="slidenum">
              <a:rPr lang="nl-NL" altLang="en-US" sz="1000" smtClean="0">
                <a:solidFill>
                  <a:schemeClr val="bg2"/>
                </a:solidFill>
                <a:latin typeface="Verdana" pitchFamily="34" charset="0"/>
              </a:rPr>
              <a:pPr/>
              <a:t>55</a:t>
            </a:fld>
            <a:endParaRPr lang="nl-NL" altLang="en-US" sz="1000">
              <a:solidFill>
                <a:schemeClr val="bg2"/>
              </a:solidFill>
              <a:latin typeface="Verdana" pitchFamily="34" charset="0"/>
            </a:endParaRPr>
          </a:p>
        </p:txBody>
      </p:sp>
      <p:sp>
        <p:nvSpPr>
          <p:cNvPr id="23" name="TextBox 22"/>
          <p:cNvSpPr txBox="1"/>
          <p:nvPr/>
        </p:nvSpPr>
        <p:spPr>
          <a:xfrm>
            <a:off x="652463" y="1446213"/>
            <a:ext cx="7585075" cy="831850"/>
          </a:xfrm>
          <a:prstGeom prst="rect">
            <a:avLst/>
          </a:prstGeom>
          <a:gradFill>
            <a:gsLst>
              <a:gs pos="0">
                <a:srgbClr val="5E9EFF"/>
              </a:gs>
              <a:gs pos="39999">
                <a:srgbClr val="85C2FF"/>
              </a:gs>
              <a:gs pos="70000">
                <a:srgbClr val="C4D6EB"/>
              </a:gs>
              <a:gs pos="100000">
                <a:srgbClr val="FFEBFA"/>
              </a:gs>
            </a:gsLst>
            <a:lin ang="5400000" scaled="0"/>
          </a:gradFill>
          <a:ln>
            <a:solidFill>
              <a:srgbClr val="FF0000"/>
            </a:solidFill>
          </a:ln>
          <a:effectLst>
            <a:outerShdw blurRad="50800" dist="38100" dir="8100000" algn="tr" rotWithShape="0">
              <a:prstClr val="black">
                <a:alpha val="40000"/>
              </a:prstClr>
            </a:outerShdw>
          </a:effectLst>
        </p:spPr>
        <p:txBody>
          <a:bodyPr>
            <a:spAutoFit/>
          </a:bodyPr>
          <a:lstStyle/>
          <a:p>
            <a:pPr>
              <a:defRPr/>
            </a:pPr>
            <a:r>
              <a:rPr lang="en-US" sz="2400" b="1" dirty="0">
                <a:solidFill>
                  <a:srgbClr val="002060"/>
                </a:solidFill>
                <a:effectLst>
                  <a:outerShdw blurRad="38100" dist="38100" dir="2700000" algn="tl">
                    <a:srgbClr val="000000">
                      <a:alpha val="43137"/>
                    </a:srgbClr>
                  </a:outerShdw>
                </a:effectLst>
                <a:latin typeface="+mj-lt"/>
              </a:rPr>
              <a:t>Identify if the </a:t>
            </a:r>
            <a:r>
              <a:rPr lang="en-US" sz="2400" b="1" dirty="0">
                <a:solidFill>
                  <a:srgbClr val="FF0000"/>
                </a:solidFill>
                <a:effectLst>
                  <a:outerShdw blurRad="38100" dist="38100" dir="2700000" algn="tl">
                    <a:srgbClr val="000000">
                      <a:alpha val="43137"/>
                    </a:srgbClr>
                  </a:outerShdw>
                </a:effectLst>
                <a:latin typeface="+mj-lt"/>
              </a:rPr>
              <a:t>current action </a:t>
            </a:r>
            <a:r>
              <a:rPr lang="en-US" sz="2400" b="1" dirty="0">
                <a:solidFill>
                  <a:srgbClr val="002060"/>
                </a:solidFill>
                <a:effectLst>
                  <a:outerShdw blurRad="38100" dist="38100" dir="2700000" algn="tl">
                    <a:srgbClr val="000000">
                      <a:alpha val="43137"/>
                    </a:srgbClr>
                  </a:outerShdw>
                </a:effectLst>
                <a:latin typeface="+mj-lt"/>
              </a:rPr>
              <a:t>is </a:t>
            </a:r>
            <a:r>
              <a:rPr lang="en-US" sz="2400" b="1" dirty="0">
                <a:solidFill>
                  <a:srgbClr val="FF0000"/>
                </a:solidFill>
                <a:effectLst>
                  <a:outerShdw blurRad="38100" dist="38100" dir="2700000" algn="tl">
                    <a:srgbClr val="000000">
                      <a:alpha val="43137"/>
                    </a:srgbClr>
                  </a:outerShdw>
                </a:effectLst>
                <a:latin typeface="+mj-lt"/>
              </a:rPr>
              <a:t>legal</a:t>
            </a:r>
            <a:r>
              <a:rPr lang="en-US" sz="2400" b="1" dirty="0">
                <a:solidFill>
                  <a:srgbClr val="002060"/>
                </a:solidFill>
                <a:effectLst>
                  <a:outerShdw blurRad="38100" dist="38100" dir="2700000" algn="tl">
                    <a:srgbClr val="000000">
                      <a:alpha val="43137"/>
                    </a:srgbClr>
                  </a:outerShdw>
                </a:effectLst>
                <a:latin typeface="+mj-lt"/>
              </a:rPr>
              <a:t> for the given location.</a:t>
            </a:r>
            <a:endParaRPr lang="en-NZ" sz="2400" b="1" baseline="-25000" dirty="0">
              <a:solidFill>
                <a:srgbClr val="0000FF"/>
              </a:solidFill>
              <a:latin typeface="+mj-lt"/>
            </a:endParaRPr>
          </a:p>
        </p:txBody>
      </p:sp>
      <p:sp>
        <p:nvSpPr>
          <p:cNvPr id="21" name="Text Box 6"/>
          <p:cNvSpPr txBox="1">
            <a:spLocks noChangeArrowheads="1"/>
          </p:cNvSpPr>
          <p:nvPr/>
        </p:nvSpPr>
        <p:spPr bwMode="auto">
          <a:xfrm>
            <a:off x="276225" y="2671763"/>
            <a:ext cx="8704263" cy="3600450"/>
          </a:xfrm>
          <a:prstGeom prst="rect">
            <a:avLst/>
          </a:prstGeom>
          <a:solidFill>
            <a:schemeClr val="bg1"/>
          </a:solidFill>
          <a:ln w="9525">
            <a:solidFill>
              <a:srgbClr val="FF0000"/>
            </a:solidFill>
            <a:miter lim="800000"/>
            <a:headEnd/>
            <a:tailEnd/>
          </a:ln>
          <a:effectLst/>
        </p:spPr>
        <p:txBody>
          <a:bodyPr>
            <a:spAutoFit/>
          </a:bodyPr>
          <a:lstStyle/>
          <a:p>
            <a:pPr indent="-457200">
              <a:defRPr/>
            </a:pPr>
            <a:r>
              <a:rPr lang="en-US" sz="2400" dirty="0" err="1">
                <a:solidFill>
                  <a:srgbClr val="002060"/>
                </a:solidFill>
                <a:latin typeface="+mj-lt"/>
              </a:rPr>
              <a:t>int</a:t>
            </a:r>
            <a:r>
              <a:rPr lang="en-US" sz="2400" dirty="0">
                <a:solidFill>
                  <a:srgbClr val="002060"/>
                </a:solidFill>
                <a:latin typeface="+mj-lt"/>
              </a:rPr>
              <a:t>  </a:t>
            </a:r>
            <a:r>
              <a:rPr lang="en-US" sz="2400" b="1" dirty="0" err="1">
                <a:effectLst>
                  <a:outerShdw blurRad="38100" dist="38100" dir="2700000" algn="tl">
                    <a:srgbClr val="000000">
                      <a:alpha val="43137"/>
                    </a:srgbClr>
                  </a:outerShdw>
                </a:effectLst>
                <a:latin typeface="+mj-lt"/>
              </a:rPr>
              <a:t>legalMove</a:t>
            </a:r>
            <a:r>
              <a:rPr lang="en-US" sz="2400" dirty="0">
                <a:solidFill>
                  <a:srgbClr val="002060"/>
                </a:solidFill>
                <a:latin typeface="+mj-lt"/>
              </a:rPr>
              <a:t>( </a:t>
            </a:r>
            <a:r>
              <a:rPr lang="en-US" sz="2400" dirty="0" err="1">
                <a:solidFill>
                  <a:srgbClr val="002060"/>
                </a:solidFill>
                <a:latin typeface="+mj-lt"/>
              </a:rPr>
              <a:t>int</a:t>
            </a:r>
            <a:r>
              <a:rPr lang="en-US" sz="2400" dirty="0">
                <a:solidFill>
                  <a:srgbClr val="002060"/>
                </a:solidFill>
                <a:latin typeface="+mj-lt"/>
              </a:rPr>
              <a:t> </a:t>
            </a:r>
            <a:r>
              <a:rPr lang="en-US" sz="2400" b="1" dirty="0" err="1">
                <a:solidFill>
                  <a:srgbClr val="FF0000"/>
                </a:solidFill>
                <a:effectLst>
                  <a:outerShdw blurRad="38100" dist="38100" dir="2700000" algn="tl">
                    <a:srgbClr val="000000">
                      <a:alpha val="43137"/>
                    </a:srgbClr>
                  </a:outerShdw>
                </a:effectLst>
                <a:latin typeface="+mj-lt"/>
              </a:rPr>
              <a:t>y_state</a:t>
            </a:r>
            <a:r>
              <a:rPr lang="en-US" sz="2400" dirty="0">
                <a:solidFill>
                  <a:srgbClr val="002060"/>
                </a:solidFill>
                <a:latin typeface="+mj-lt"/>
              </a:rPr>
              <a:t>, </a:t>
            </a:r>
            <a:r>
              <a:rPr lang="en-US" sz="2400" dirty="0" err="1">
                <a:solidFill>
                  <a:srgbClr val="002060"/>
                </a:solidFill>
                <a:latin typeface="+mj-lt"/>
              </a:rPr>
              <a:t>int</a:t>
            </a:r>
            <a:r>
              <a:rPr lang="en-US" sz="2400" dirty="0">
                <a:solidFill>
                  <a:srgbClr val="002060"/>
                </a:solidFill>
                <a:latin typeface="+mj-lt"/>
              </a:rPr>
              <a:t> </a:t>
            </a:r>
            <a:r>
              <a:rPr lang="en-US" sz="2400" b="1" dirty="0" err="1">
                <a:solidFill>
                  <a:srgbClr val="FF0000"/>
                </a:solidFill>
                <a:effectLst>
                  <a:outerShdw blurRad="38100" dist="38100" dir="2700000" algn="tl">
                    <a:srgbClr val="000000">
                      <a:alpha val="43137"/>
                    </a:srgbClr>
                  </a:outerShdw>
                </a:effectLst>
                <a:latin typeface="+mj-lt"/>
              </a:rPr>
              <a:t>x_state</a:t>
            </a:r>
            <a:r>
              <a:rPr lang="en-US" sz="2400" dirty="0">
                <a:solidFill>
                  <a:srgbClr val="002060"/>
                </a:solidFill>
                <a:latin typeface="+mj-lt"/>
              </a:rPr>
              <a:t>, </a:t>
            </a:r>
            <a:r>
              <a:rPr lang="en-US" sz="2400" dirty="0" err="1">
                <a:solidFill>
                  <a:srgbClr val="002060"/>
                </a:solidFill>
                <a:latin typeface="+mj-lt"/>
              </a:rPr>
              <a:t>int</a:t>
            </a:r>
            <a:r>
              <a:rPr lang="en-US" sz="2400" dirty="0">
                <a:solidFill>
                  <a:srgbClr val="002060"/>
                </a:solidFill>
                <a:latin typeface="+mj-lt"/>
              </a:rPr>
              <a:t> </a:t>
            </a:r>
            <a:r>
              <a:rPr lang="en-US" sz="2400" b="1" dirty="0">
                <a:solidFill>
                  <a:srgbClr val="FF0000"/>
                </a:solidFill>
                <a:effectLst>
                  <a:outerShdw blurRad="38100" dist="38100" dir="2700000" algn="tl">
                    <a:srgbClr val="000000">
                      <a:alpha val="43137"/>
                    </a:srgbClr>
                  </a:outerShdw>
                </a:effectLst>
                <a:latin typeface="+mj-lt"/>
              </a:rPr>
              <a:t>action</a:t>
            </a:r>
            <a:r>
              <a:rPr lang="en-US" sz="2400" dirty="0">
                <a:solidFill>
                  <a:srgbClr val="002060"/>
                </a:solidFill>
                <a:latin typeface="+mj-lt"/>
              </a:rPr>
              <a:t> ){</a:t>
            </a:r>
          </a:p>
          <a:p>
            <a:pPr indent="-457200">
              <a:defRPr/>
            </a:pPr>
            <a:r>
              <a:rPr lang="en-US" sz="2400" dirty="0">
                <a:solidFill>
                  <a:srgbClr val="002060"/>
                </a:solidFill>
                <a:latin typeface="+mj-lt"/>
              </a:rPr>
              <a:t>  </a:t>
            </a:r>
          </a:p>
          <a:p>
            <a:pPr lvl="2" indent="-457200">
              <a:defRPr/>
            </a:pPr>
            <a:r>
              <a:rPr lang="en-US" sz="2400" dirty="0" err="1">
                <a:solidFill>
                  <a:srgbClr val="002060"/>
                </a:solidFill>
                <a:latin typeface="+mj-lt"/>
              </a:rPr>
              <a:t>int</a:t>
            </a:r>
            <a:r>
              <a:rPr lang="en-US" sz="2400" dirty="0">
                <a:solidFill>
                  <a:srgbClr val="002060"/>
                </a:solidFill>
                <a:latin typeface="+mj-lt"/>
              </a:rPr>
              <a:t> y = </a:t>
            </a:r>
            <a:r>
              <a:rPr lang="en-US" sz="2400" dirty="0" err="1">
                <a:solidFill>
                  <a:srgbClr val="002060"/>
                </a:solidFill>
                <a:latin typeface="+mj-lt"/>
              </a:rPr>
              <a:t>y_state</a:t>
            </a:r>
            <a:r>
              <a:rPr lang="en-US" sz="2400" dirty="0">
                <a:solidFill>
                  <a:srgbClr val="002060"/>
                </a:solidFill>
                <a:latin typeface="+mj-lt"/>
              </a:rPr>
              <a:t> + </a:t>
            </a:r>
            <a:r>
              <a:rPr lang="en-US" sz="2400" b="1" dirty="0">
                <a:solidFill>
                  <a:srgbClr val="0000FF"/>
                </a:solidFill>
                <a:effectLst>
                  <a:outerShdw blurRad="38100" dist="38100" dir="2700000" algn="tl">
                    <a:srgbClr val="000000">
                      <a:alpha val="43137"/>
                    </a:srgbClr>
                  </a:outerShdw>
                </a:effectLst>
                <a:latin typeface="+mj-lt"/>
              </a:rPr>
              <a:t>dir</a:t>
            </a:r>
            <a:r>
              <a:rPr lang="en-US" sz="2400" dirty="0">
                <a:solidFill>
                  <a:srgbClr val="002060"/>
                </a:solidFill>
                <a:latin typeface="+mj-lt"/>
              </a:rPr>
              <a:t>[action].y;  </a:t>
            </a:r>
          </a:p>
          <a:p>
            <a:pPr lvl="2" indent="-457200">
              <a:defRPr/>
            </a:pPr>
            <a:r>
              <a:rPr lang="en-US" sz="2400" dirty="0" err="1">
                <a:solidFill>
                  <a:srgbClr val="002060"/>
                </a:solidFill>
                <a:latin typeface="+mj-lt"/>
              </a:rPr>
              <a:t>int</a:t>
            </a:r>
            <a:r>
              <a:rPr lang="en-US" sz="2400" dirty="0">
                <a:solidFill>
                  <a:srgbClr val="002060"/>
                </a:solidFill>
                <a:latin typeface="+mj-lt"/>
              </a:rPr>
              <a:t> x = </a:t>
            </a:r>
            <a:r>
              <a:rPr lang="en-US" sz="2400" dirty="0" err="1">
                <a:solidFill>
                  <a:srgbClr val="002060"/>
                </a:solidFill>
                <a:latin typeface="+mj-lt"/>
              </a:rPr>
              <a:t>x_state</a:t>
            </a:r>
            <a:r>
              <a:rPr lang="en-US" sz="2400" dirty="0">
                <a:solidFill>
                  <a:srgbClr val="002060"/>
                </a:solidFill>
                <a:latin typeface="+mj-lt"/>
              </a:rPr>
              <a:t> +</a:t>
            </a:r>
            <a:r>
              <a:rPr lang="en-US" sz="2400" dirty="0">
                <a:solidFill>
                  <a:srgbClr val="0000FF"/>
                </a:solidFill>
                <a:latin typeface="+mj-lt"/>
              </a:rPr>
              <a:t> </a:t>
            </a:r>
            <a:r>
              <a:rPr lang="en-US" sz="2400" b="1" dirty="0">
                <a:solidFill>
                  <a:srgbClr val="0000FF"/>
                </a:solidFill>
                <a:effectLst>
                  <a:outerShdw blurRad="38100" dist="38100" dir="2700000" algn="tl">
                    <a:srgbClr val="000000">
                      <a:alpha val="43137"/>
                    </a:srgbClr>
                  </a:outerShdw>
                </a:effectLst>
                <a:latin typeface="+mj-lt"/>
              </a:rPr>
              <a:t>dir</a:t>
            </a:r>
            <a:r>
              <a:rPr lang="en-US" sz="2400" dirty="0">
                <a:solidFill>
                  <a:srgbClr val="002060"/>
                </a:solidFill>
                <a:latin typeface="+mj-lt"/>
              </a:rPr>
              <a:t>[action].x;  </a:t>
            </a:r>
          </a:p>
          <a:p>
            <a:pPr lvl="2" indent="-457200">
              <a:defRPr/>
            </a:pPr>
            <a:endParaRPr lang="en-US" sz="1200" dirty="0">
              <a:solidFill>
                <a:srgbClr val="002060"/>
              </a:solidFill>
              <a:latin typeface="+mj-lt"/>
            </a:endParaRPr>
          </a:p>
          <a:p>
            <a:pPr lvl="2" indent="-457200">
              <a:defRPr/>
            </a:pPr>
            <a:r>
              <a:rPr lang="en-US" sz="2400" dirty="0">
                <a:solidFill>
                  <a:srgbClr val="002060"/>
                </a:solidFill>
                <a:latin typeface="+mj-lt"/>
              </a:rPr>
              <a:t>if (grid[y][x] &lt; 0) </a:t>
            </a:r>
          </a:p>
          <a:p>
            <a:pPr lvl="2" indent="-457200">
              <a:defRPr/>
            </a:pPr>
            <a:r>
              <a:rPr lang="en-US" sz="2400" dirty="0">
                <a:solidFill>
                  <a:srgbClr val="002060"/>
                </a:solidFill>
                <a:latin typeface="+mj-lt"/>
              </a:rPr>
              <a:t>    return 0;  </a:t>
            </a:r>
          </a:p>
          <a:p>
            <a:pPr lvl="2" indent="-457200">
              <a:defRPr/>
            </a:pPr>
            <a:r>
              <a:rPr lang="en-US" sz="2400" dirty="0">
                <a:solidFill>
                  <a:srgbClr val="002060"/>
                </a:solidFill>
                <a:latin typeface="+mj-lt"/>
              </a:rPr>
              <a:t>else </a:t>
            </a:r>
          </a:p>
          <a:p>
            <a:pPr lvl="2" indent="-457200">
              <a:defRPr/>
            </a:pPr>
            <a:r>
              <a:rPr lang="en-US" sz="2400" dirty="0">
                <a:solidFill>
                  <a:srgbClr val="002060"/>
                </a:solidFill>
                <a:latin typeface="+mj-lt"/>
              </a:rPr>
              <a:t>    return 1;</a:t>
            </a:r>
          </a:p>
          <a:p>
            <a:pPr indent="-457200">
              <a:defRPr/>
            </a:pPr>
            <a:r>
              <a:rPr lang="en-US" sz="2400" dirty="0">
                <a:solidFill>
                  <a:srgbClr val="002060"/>
                </a:solidFill>
                <a:latin typeface="+mj-lt"/>
              </a:rPr>
              <a:t>}</a:t>
            </a:r>
            <a:endParaRPr lang="en-US" sz="2400" b="1" dirty="0">
              <a:latin typeface="+mj-lt"/>
            </a:endParaRPr>
          </a:p>
        </p:txBody>
      </p:sp>
      <p:sp>
        <p:nvSpPr>
          <p:cNvPr id="51206" name="TextBox 27"/>
          <p:cNvSpPr txBox="1">
            <a:spLocks noChangeArrowheads="1"/>
          </p:cNvSpPr>
          <p:nvPr/>
        </p:nvSpPr>
        <p:spPr bwMode="auto">
          <a:xfrm>
            <a:off x="7400925" y="5791200"/>
            <a:ext cx="1743075" cy="400050"/>
          </a:xfrm>
          <a:prstGeom prst="rect">
            <a:avLst/>
          </a:prstGeom>
          <a:solidFill>
            <a:srgbClr val="FFFF00"/>
          </a:solidFill>
          <a:ln w="9525">
            <a:solidFill>
              <a:srgbClr val="FF0000"/>
            </a:solidFill>
            <a:miter lim="800000"/>
            <a:headEnd/>
            <a:tailEnd/>
          </a:ln>
        </p:spPr>
        <p:txBody>
          <a:bodyPr>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a:t>see </a:t>
            </a:r>
            <a:r>
              <a:rPr lang="en-NZ" altLang="en-US" b="1"/>
              <a:t>grid.c</a:t>
            </a:r>
            <a:endParaRPr lang="en-US" altLang="en-US" b="1"/>
          </a:p>
        </p:txBody>
      </p:sp>
      <p:sp>
        <p:nvSpPr>
          <p:cNvPr id="7" name="Line Callout 1 6"/>
          <p:cNvSpPr/>
          <p:nvPr/>
        </p:nvSpPr>
        <p:spPr bwMode="auto">
          <a:xfrm>
            <a:off x="4522788" y="4151313"/>
            <a:ext cx="2019300" cy="539750"/>
          </a:xfrm>
          <a:prstGeom prst="borderCallout1">
            <a:avLst>
              <a:gd name="adj1" fmla="val 13873"/>
              <a:gd name="adj2" fmla="val 606"/>
              <a:gd name="adj3" fmla="val 69198"/>
              <a:gd name="adj4" fmla="val -75857"/>
            </a:avLst>
          </a:prstGeom>
          <a:solidFill>
            <a:srgbClr val="FFFFCC"/>
          </a:solidFill>
          <a:ln w="9525" cap="flat" cmpd="sng" algn="ctr">
            <a:solidFill>
              <a:srgbClr val="FF0000"/>
            </a:solidFill>
            <a:prstDash val="solid"/>
            <a:round/>
            <a:headEnd type="none" w="med" len="med"/>
            <a:tailEnd type="none" w="med" len="med"/>
          </a:ln>
          <a:effectLst/>
        </p:spPr>
        <p:txBody>
          <a:bodyPr/>
          <a:lstStyle/>
          <a:p>
            <a:pPr>
              <a:defRPr/>
            </a:pPr>
            <a:r>
              <a:rPr lang="en-NZ" sz="1600" b="1" dirty="0">
                <a:latin typeface="+mj-lt"/>
              </a:rPr>
              <a:t>Check if it’s a blocked cell = -1</a:t>
            </a:r>
            <a:endParaRPr lang="en-NZ" sz="1600" dirty="0">
              <a:latin typeface="+mj-lt"/>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NZ" dirty="0">
                <a:solidFill>
                  <a:srgbClr val="FFFF00"/>
                </a:solidFill>
              </a:rPr>
              <a:t>Movement Support Function</a:t>
            </a:r>
          </a:p>
        </p:txBody>
      </p:sp>
      <p:sp>
        <p:nvSpPr>
          <p:cNvPr id="5222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290E82EE-12B2-406D-A7ED-ECEE088735F9}" type="slidenum">
              <a:rPr lang="nl-NL" altLang="en-US" sz="1000" smtClean="0">
                <a:solidFill>
                  <a:schemeClr val="bg2"/>
                </a:solidFill>
                <a:latin typeface="Verdana" pitchFamily="34" charset="0"/>
              </a:rPr>
              <a:pPr/>
              <a:t>56</a:t>
            </a:fld>
            <a:endParaRPr lang="nl-NL" altLang="en-US" sz="1000">
              <a:solidFill>
                <a:schemeClr val="bg2"/>
              </a:solidFill>
              <a:latin typeface="Verdana" pitchFamily="34" charset="0"/>
            </a:endParaRPr>
          </a:p>
        </p:txBody>
      </p:sp>
      <p:sp>
        <p:nvSpPr>
          <p:cNvPr id="23" name="TextBox 22"/>
          <p:cNvSpPr txBox="1"/>
          <p:nvPr/>
        </p:nvSpPr>
        <p:spPr>
          <a:xfrm>
            <a:off x="652463" y="1446213"/>
            <a:ext cx="7585075" cy="831850"/>
          </a:xfrm>
          <a:prstGeom prst="rect">
            <a:avLst/>
          </a:prstGeom>
          <a:gradFill>
            <a:gsLst>
              <a:gs pos="0">
                <a:srgbClr val="5E9EFF"/>
              </a:gs>
              <a:gs pos="39999">
                <a:srgbClr val="85C2FF"/>
              </a:gs>
              <a:gs pos="70000">
                <a:srgbClr val="C4D6EB"/>
              </a:gs>
              <a:gs pos="100000">
                <a:srgbClr val="FFEBFA"/>
              </a:gs>
            </a:gsLst>
            <a:lin ang="5400000" scaled="0"/>
          </a:gradFill>
          <a:ln>
            <a:solidFill>
              <a:srgbClr val="FF0000"/>
            </a:solidFill>
          </a:ln>
          <a:effectLst>
            <a:outerShdw blurRad="50800" dist="38100" dir="8100000" algn="tr" rotWithShape="0">
              <a:prstClr val="black">
                <a:alpha val="40000"/>
              </a:prstClr>
            </a:outerShdw>
          </a:effectLst>
        </p:spPr>
        <p:txBody>
          <a:bodyPr>
            <a:spAutoFit/>
          </a:bodyPr>
          <a:lstStyle/>
          <a:p>
            <a:pPr>
              <a:defRPr/>
            </a:pPr>
            <a:r>
              <a:rPr lang="en-US" sz="2400" b="1" dirty="0">
                <a:solidFill>
                  <a:srgbClr val="002060"/>
                </a:solidFill>
                <a:effectLst>
                  <a:outerShdw blurRad="38100" dist="38100" dir="2700000" algn="tl">
                    <a:srgbClr val="000000">
                      <a:alpha val="43137"/>
                    </a:srgbClr>
                  </a:outerShdw>
                </a:effectLst>
                <a:latin typeface="+mj-lt"/>
              </a:rPr>
              <a:t>For the given location, return a random action that will result in a </a:t>
            </a:r>
            <a:r>
              <a:rPr lang="en-US" sz="2400" b="1" dirty="0">
                <a:solidFill>
                  <a:srgbClr val="FF0000"/>
                </a:solidFill>
                <a:effectLst>
                  <a:outerShdw blurRad="38100" dist="38100" dir="2700000" algn="tl">
                    <a:srgbClr val="000000">
                      <a:alpha val="43137"/>
                    </a:srgbClr>
                  </a:outerShdw>
                </a:effectLst>
                <a:latin typeface="+mj-lt"/>
              </a:rPr>
              <a:t>legal</a:t>
            </a:r>
            <a:r>
              <a:rPr lang="en-US" sz="2400" b="1" dirty="0">
                <a:solidFill>
                  <a:srgbClr val="002060"/>
                </a:solidFill>
                <a:effectLst>
                  <a:outerShdw blurRad="38100" dist="38100" dir="2700000" algn="tl">
                    <a:srgbClr val="000000">
                      <a:alpha val="43137"/>
                    </a:srgbClr>
                  </a:outerShdw>
                </a:effectLst>
                <a:latin typeface="+mj-lt"/>
              </a:rPr>
              <a:t> </a:t>
            </a:r>
            <a:r>
              <a:rPr lang="en-US" sz="2400" b="1" dirty="0">
                <a:solidFill>
                  <a:srgbClr val="FF0000"/>
                </a:solidFill>
                <a:effectLst>
                  <a:outerShdw blurRad="38100" dist="38100" dir="2700000" algn="tl">
                    <a:srgbClr val="000000">
                      <a:alpha val="43137"/>
                    </a:srgbClr>
                  </a:outerShdw>
                </a:effectLst>
                <a:latin typeface="+mj-lt"/>
              </a:rPr>
              <a:t>move</a:t>
            </a:r>
            <a:r>
              <a:rPr lang="en-US" sz="2400" b="1" dirty="0">
                <a:solidFill>
                  <a:srgbClr val="002060"/>
                </a:solidFill>
                <a:effectLst>
                  <a:outerShdw blurRad="38100" dist="38100" dir="2700000" algn="tl">
                    <a:srgbClr val="000000">
                      <a:alpha val="43137"/>
                    </a:srgbClr>
                  </a:outerShdw>
                </a:effectLst>
                <a:latin typeface="+mj-lt"/>
              </a:rPr>
              <a:t>.</a:t>
            </a:r>
            <a:endParaRPr lang="en-NZ" sz="2400" b="1" baseline="-25000" dirty="0">
              <a:solidFill>
                <a:srgbClr val="0000FF"/>
              </a:solidFill>
              <a:latin typeface="+mj-lt"/>
            </a:endParaRPr>
          </a:p>
        </p:txBody>
      </p:sp>
      <p:sp>
        <p:nvSpPr>
          <p:cNvPr id="21" name="Text Box 6"/>
          <p:cNvSpPr txBox="1">
            <a:spLocks noChangeArrowheads="1"/>
          </p:cNvSpPr>
          <p:nvPr/>
        </p:nvSpPr>
        <p:spPr bwMode="auto">
          <a:xfrm>
            <a:off x="276225" y="2671763"/>
            <a:ext cx="8704263" cy="3416300"/>
          </a:xfrm>
          <a:prstGeom prst="rect">
            <a:avLst/>
          </a:prstGeom>
          <a:solidFill>
            <a:schemeClr val="bg1"/>
          </a:solidFill>
          <a:ln w="9525">
            <a:solidFill>
              <a:srgbClr val="FF0000"/>
            </a:solidFill>
            <a:miter lim="800000"/>
            <a:headEnd/>
            <a:tailEnd/>
          </a:ln>
          <a:effectLst/>
        </p:spPr>
        <p:txBody>
          <a:bodyPr>
            <a:spAutoFit/>
          </a:bodyPr>
          <a:lstStyle/>
          <a:p>
            <a:pPr indent="-457200">
              <a:defRPr/>
            </a:pPr>
            <a:r>
              <a:rPr lang="en-US" sz="2400" dirty="0" err="1">
                <a:solidFill>
                  <a:srgbClr val="002060"/>
                </a:solidFill>
                <a:latin typeface="+mj-lt"/>
              </a:rPr>
              <a:t>int</a:t>
            </a:r>
            <a:r>
              <a:rPr lang="en-US" sz="2400" dirty="0">
                <a:solidFill>
                  <a:srgbClr val="002060"/>
                </a:solidFill>
                <a:latin typeface="+mj-lt"/>
              </a:rPr>
              <a:t>  </a:t>
            </a:r>
            <a:r>
              <a:rPr lang="en-US" sz="2400" b="1" dirty="0" err="1">
                <a:effectLst>
                  <a:outerShdw blurRad="38100" dist="38100" dir="2700000" algn="tl">
                    <a:srgbClr val="000000">
                      <a:alpha val="43137"/>
                    </a:srgbClr>
                  </a:outerShdw>
                </a:effectLst>
                <a:latin typeface="+mj-lt"/>
              </a:rPr>
              <a:t>getRandomAction</a:t>
            </a:r>
            <a:r>
              <a:rPr lang="en-US" sz="2400" dirty="0">
                <a:solidFill>
                  <a:srgbClr val="002060"/>
                </a:solidFill>
                <a:latin typeface="+mj-lt"/>
              </a:rPr>
              <a:t>( </a:t>
            </a:r>
            <a:r>
              <a:rPr lang="en-US" sz="2400" dirty="0" err="1">
                <a:solidFill>
                  <a:srgbClr val="002060"/>
                </a:solidFill>
                <a:latin typeface="+mj-lt"/>
              </a:rPr>
              <a:t>int</a:t>
            </a:r>
            <a:r>
              <a:rPr lang="en-US" sz="2400" dirty="0">
                <a:solidFill>
                  <a:srgbClr val="002060"/>
                </a:solidFill>
                <a:latin typeface="+mj-lt"/>
              </a:rPr>
              <a:t> </a:t>
            </a:r>
            <a:r>
              <a:rPr lang="en-US" sz="2400" b="1" dirty="0">
                <a:solidFill>
                  <a:srgbClr val="FF0000"/>
                </a:solidFill>
                <a:effectLst>
                  <a:outerShdw blurRad="38100" dist="38100" dir="2700000" algn="tl">
                    <a:srgbClr val="000000">
                      <a:alpha val="43137"/>
                    </a:srgbClr>
                  </a:outerShdw>
                </a:effectLst>
                <a:latin typeface="+mj-lt"/>
              </a:rPr>
              <a:t>y</a:t>
            </a:r>
            <a:r>
              <a:rPr lang="en-US" sz="2400" dirty="0">
                <a:solidFill>
                  <a:srgbClr val="002060"/>
                </a:solidFill>
                <a:latin typeface="+mj-lt"/>
              </a:rPr>
              <a:t>, </a:t>
            </a:r>
            <a:r>
              <a:rPr lang="en-US" sz="2400" dirty="0" err="1">
                <a:solidFill>
                  <a:srgbClr val="002060"/>
                </a:solidFill>
                <a:latin typeface="+mj-lt"/>
              </a:rPr>
              <a:t>int</a:t>
            </a:r>
            <a:r>
              <a:rPr lang="en-US" sz="2400" dirty="0">
                <a:solidFill>
                  <a:srgbClr val="002060"/>
                </a:solidFill>
                <a:latin typeface="+mj-lt"/>
              </a:rPr>
              <a:t> </a:t>
            </a:r>
            <a:r>
              <a:rPr lang="en-US" sz="2400" b="1" dirty="0">
                <a:solidFill>
                  <a:srgbClr val="FF0000"/>
                </a:solidFill>
                <a:effectLst>
                  <a:outerShdw blurRad="38100" dist="38100" dir="2700000" algn="tl">
                    <a:srgbClr val="000000">
                      <a:alpha val="43137"/>
                    </a:srgbClr>
                  </a:outerShdw>
                </a:effectLst>
                <a:latin typeface="+mj-lt"/>
              </a:rPr>
              <a:t>x</a:t>
            </a:r>
            <a:r>
              <a:rPr lang="en-US" sz="2400" dirty="0">
                <a:solidFill>
                  <a:srgbClr val="002060"/>
                </a:solidFill>
                <a:latin typeface="+mj-lt"/>
              </a:rPr>
              <a:t> ){  </a:t>
            </a:r>
          </a:p>
          <a:p>
            <a:pPr lvl="2" indent="-457200">
              <a:defRPr/>
            </a:pPr>
            <a:r>
              <a:rPr lang="en-US" sz="2400" dirty="0" err="1">
                <a:solidFill>
                  <a:srgbClr val="002060"/>
                </a:solidFill>
                <a:latin typeface="+mj-lt"/>
              </a:rPr>
              <a:t>int</a:t>
            </a:r>
            <a:r>
              <a:rPr lang="en-US" sz="2400" dirty="0">
                <a:solidFill>
                  <a:srgbClr val="002060"/>
                </a:solidFill>
                <a:latin typeface="+mj-lt"/>
              </a:rPr>
              <a:t> action;  </a:t>
            </a:r>
          </a:p>
          <a:p>
            <a:pPr lvl="2" indent="-457200">
              <a:defRPr/>
            </a:pPr>
            <a:endParaRPr lang="en-US" sz="2400" dirty="0">
              <a:solidFill>
                <a:srgbClr val="002060"/>
              </a:solidFill>
              <a:latin typeface="+mj-lt"/>
            </a:endParaRPr>
          </a:p>
          <a:p>
            <a:pPr lvl="2" indent="-457200">
              <a:defRPr/>
            </a:pPr>
            <a:r>
              <a:rPr lang="en-US" sz="2400" dirty="0">
                <a:solidFill>
                  <a:srgbClr val="002060"/>
                </a:solidFill>
                <a:latin typeface="+mj-lt"/>
              </a:rPr>
              <a:t>do {    </a:t>
            </a:r>
          </a:p>
          <a:p>
            <a:pPr lvl="2" indent="-457200">
              <a:defRPr/>
            </a:pPr>
            <a:r>
              <a:rPr lang="en-US" sz="2400" dirty="0">
                <a:solidFill>
                  <a:srgbClr val="002060"/>
                </a:solidFill>
                <a:latin typeface="+mj-lt"/>
              </a:rPr>
              <a:t>    action = </a:t>
            </a:r>
            <a:r>
              <a:rPr lang="en-US" sz="2400" dirty="0" err="1">
                <a:solidFill>
                  <a:srgbClr val="002060"/>
                </a:solidFill>
                <a:latin typeface="+mj-lt"/>
              </a:rPr>
              <a:t>getRand</a:t>
            </a:r>
            <a:r>
              <a:rPr lang="en-US" sz="2400" dirty="0">
                <a:solidFill>
                  <a:srgbClr val="002060"/>
                </a:solidFill>
                <a:latin typeface="+mj-lt"/>
              </a:rPr>
              <a:t>( MAX_ACTIONS );  </a:t>
            </a:r>
          </a:p>
          <a:p>
            <a:pPr lvl="2" indent="-457200">
              <a:defRPr/>
            </a:pPr>
            <a:r>
              <a:rPr lang="en-US" sz="2400" dirty="0">
                <a:solidFill>
                  <a:srgbClr val="002060"/>
                </a:solidFill>
                <a:latin typeface="+mj-lt"/>
              </a:rPr>
              <a:t>} while (!</a:t>
            </a:r>
            <a:r>
              <a:rPr lang="en-US" sz="2400" dirty="0" err="1">
                <a:solidFill>
                  <a:srgbClr val="002060"/>
                </a:solidFill>
                <a:latin typeface="+mj-lt"/>
              </a:rPr>
              <a:t>legalMove</a:t>
            </a:r>
            <a:r>
              <a:rPr lang="en-US" sz="2400" dirty="0">
                <a:solidFill>
                  <a:srgbClr val="002060"/>
                </a:solidFill>
                <a:latin typeface="+mj-lt"/>
              </a:rPr>
              <a:t>(y, x, action)); </a:t>
            </a:r>
          </a:p>
          <a:p>
            <a:pPr lvl="2" indent="-457200">
              <a:defRPr/>
            </a:pPr>
            <a:r>
              <a:rPr lang="en-US" sz="2400" dirty="0">
                <a:solidFill>
                  <a:srgbClr val="002060"/>
                </a:solidFill>
                <a:latin typeface="+mj-lt"/>
              </a:rPr>
              <a:t> </a:t>
            </a:r>
          </a:p>
          <a:p>
            <a:pPr lvl="2" indent="-457200">
              <a:defRPr/>
            </a:pPr>
            <a:r>
              <a:rPr lang="en-US" sz="2400" dirty="0">
                <a:solidFill>
                  <a:srgbClr val="002060"/>
                </a:solidFill>
                <a:latin typeface="+mj-lt"/>
              </a:rPr>
              <a:t>return action;</a:t>
            </a:r>
          </a:p>
          <a:p>
            <a:pPr indent="-457200">
              <a:defRPr/>
            </a:pPr>
            <a:r>
              <a:rPr lang="en-US" sz="2400" dirty="0">
                <a:solidFill>
                  <a:srgbClr val="002060"/>
                </a:solidFill>
                <a:latin typeface="+mj-lt"/>
              </a:rPr>
              <a:t>}</a:t>
            </a:r>
            <a:endParaRPr lang="en-US" sz="2400" b="1" dirty="0">
              <a:latin typeface="+mj-lt"/>
            </a:endParaRPr>
          </a:p>
        </p:txBody>
      </p:sp>
      <p:sp>
        <p:nvSpPr>
          <p:cNvPr id="52230" name="TextBox 27"/>
          <p:cNvSpPr txBox="1">
            <a:spLocks noChangeArrowheads="1"/>
          </p:cNvSpPr>
          <p:nvPr/>
        </p:nvSpPr>
        <p:spPr bwMode="auto">
          <a:xfrm>
            <a:off x="7400925" y="5791200"/>
            <a:ext cx="1743075" cy="400050"/>
          </a:xfrm>
          <a:prstGeom prst="rect">
            <a:avLst/>
          </a:prstGeom>
          <a:solidFill>
            <a:srgbClr val="FFFF00"/>
          </a:solidFill>
          <a:ln w="9525">
            <a:solidFill>
              <a:srgbClr val="FF0000"/>
            </a:solidFill>
            <a:miter lim="800000"/>
            <a:headEnd/>
            <a:tailEnd/>
          </a:ln>
        </p:spPr>
        <p:txBody>
          <a:bodyPr>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a:t>see </a:t>
            </a:r>
            <a:r>
              <a:rPr lang="en-NZ" altLang="en-US" b="1"/>
              <a:t>grid.c</a:t>
            </a:r>
            <a:endParaRPr lang="en-US" altLang="en-US" b="1"/>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Diagonal Corner Rectangle 1"/>
          <p:cNvSpPr/>
          <p:nvPr/>
        </p:nvSpPr>
        <p:spPr>
          <a:xfrm>
            <a:off x="1364120" y="2318926"/>
            <a:ext cx="6609646" cy="1589046"/>
          </a:xfrm>
          <a:prstGeom prst="snip2DiagRect">
            <a:avLst/>
          </a:prstGeom>
          <a:gradFill flip="none" rotWithShape="1">
            <a:gsLst>
              <a:gs pos="0">
                <a:srgbClr val="001E00"/>
              </a:gs>
              <a:gs pos="50000">
                <a:srgbClr val="19C602"/>
              </a:gs>
              <a:gs pos="100000">
                <a:srgbClr val="CCFFFF"/>
              </a:gs>
            </a:gsLst>
            <a:lin ang="0" scaled="1"/>
            <a:tileRect/>
          </a:gradFill>
          <a:ln w="57150">
            <a:solidFill>
              <a:srgbClr val="000000"/>
            </a:solidFill>
          </a:ln>
          <a:effectLst>
            <a:glow rad="139700">
              <a:schemeClr val="accent1">
                <a:satMod val="175000"/>
                <a:alpha val="40000"/>
              </a:schemeClr>
            </a:glow>
            <a:outerShdw blurRad="241300" dist="50800" dir="5400000" sx="93000" sy="93000" algn="ctr" rotWithShape="0">
              <a:srgbClr val="000000">
                <a:alpha val="74000"/>
              </a:srgbClr>
            </a:outerShdw>
          </a:effectLst>
          <a:scene3d>
            <a:camera prst="orthographicFront"/>
            <a:lightRig rig="threePt" dir="t"/>
          </a:scene3d>
          <a:sp3d extrusionH="38100">
            <a:bevelT w="101600" prst="riblet"/>
          </a:sp3d>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buFont typeface="Times New Roman" pitchFamily="16" charset="0"/>
              <a:buNone/>
              <a:defRPr/>
            </a:pPr>
            <a:r>
              <a:rPr lang="en-NZ" sz="4800" b="1" dirty="0">
                <a:ln w="18415" cmpd="sng">
                  <a:solidFill>
                    <a:srgbClr val="FFFFFF"/>
                  </a:solidFill>
                  <a:prstDash val="solid"/>
                </a:ln>
                <a:solidFill>
                  <a:srgbClr val="0000FF"/>
                </a:solidFill>
                <a:effectLst>
                  <a:outerShdw blurRad="63500" dir="3600000" algn="tl" rotWithShape="0">
                    <a:srgbClr val="000000">
                      <a:alpha val="70000"/>
                    </a:srgbClr>
                  </a:outerShdw>
                </a:effectLst>
              </a:rPr>
              <a:t>Action Selection</a:t>
            </a:r>
            <a:endParaRPr lang="en-US" sz="4800" b="1" dirty="0">
              <a:ln w="18415" cmpd="sng">
                <a:solidFill>
                  <a:srgbClr val="FFFFFF"/>
                </a:solidFill>
                <a:prstDash val="solid"/>
              </a:ln>
              <a:solidFill>
                <a:srgbClr val="0000FF"/>
              </a:solidFill>
              <a:effectLst>
                <a:outerShdw blurRad="63500" dir="3600000" algn="tl" rotWithShape="0">
                  <a:srgbClr val="000000">
                    <a:alpha val="70000"/>
                  </a:srgbClr>
                </a:outerShdw>
              </a:effectLst>
            </a:endParaRPr>
          </a:p>
        </p:txBody>
      </p:sp>
      <p:sp>
        <p:nvSpPr>
          <p:cNvPr id="3" name="TextBox 2"/>
          <p:cNvSpPr txBox="1"/>
          <p:nvPr/>
        </p:nvSpPr>
        <p:spPr>
          <a:xfrm>
            <a:off x="827088" y="4364038"/>
            <a:ext cx="7585075" cy="1200150"/>
          </a:xfrm>
          <a:prstGeom prst="rect">
            <a:avLst/>
          </a:prstGeom>
          <a:gradFill>
            <a:gsLst>
              <a:gs pos="0">
                <a:srgbClr val="5E9EFF"/>
              </a:gs>
              <a:gs pos="39999">
                <a:srgbClr val="85C2FF"/>
              </a:gs>
              <a:gs pos="70000">
                <a:srgbClr val="C4D6EB"/>
              </a:gs>
              <a:gs pos="100000">
                <a:srgbClr val="FFEBFA"/>
              </a:gs>
            </a:gsLst>
            <a:lin ang="5400000" scaled="0"/>
          </a:gradFill>
          <a:ln>
            <a:solidFill>
              <a:srgbClr val="FF0000"/>
            </a:solidFill>
          </a:ln>
        </p:spPr>
        <p:txBody>
          <a:bodyPr>
            <a:spAutoFit/>
          </a:bodyPr>
          <a:lstStyle/>
          <a:p>
            <a:pPr>
              <a:defRPr/>
            </a:pPr>
            <a:r>
              <a:rPr lang="en-US" sz="2400" b="1" dirty="0">
                <a:solidFill>
                  <a:srgbClr val="002060"/>
                </a:solidFill>
                <a:effectLst>
                  <a:outerShdw blurRad="38100" dist="38100" dir="2700000" algn="tl">
                    <a:srgbClr val="000000">
                      <a:alpha val="43137"/>
                    </a:srgbClr>
                  </a:outerShdw>
                </a:effectLst>
                <a:latin typeface="+mj-lt"/>
              </a:rPr>
              <a:t>One of the key aspects to both </a:t>
            </a:r>
            <a:r>
              <a:rPr lang="en-US" sz="2400" b="1" dirty="0">
                <a:solidFill>
                  <a:srgbClr val="FF0000"/>
                </a:solidFill>
                <a:effectLst>
                  <a:outerShdw blurRad="38100" dist="38100" dir="2700000" algn="tl">
                    <a:srgbClr val="000000">
                      <a:alpha val="43137"/>
                    </a:srgbClr>
                  </a:outerShdw>
                </a:effectLst>
                <a:latin typeface="+mj-lt"/>
              </a:rPr>
              <a:t>learning</a:t>
            </a:r>
            <a:r>
              <a:rPr lang="en-US" sz="2400" b="1" dirty="0">
                <a:solidFill>
                  <a:srgbClr val="002060"/>
                </a:solidFill>
                <a:effectLst>
                  <a:outerShdw blurRad="38100" dist="38100" dir="2700000" algn="tl">
                    <a:srgbClr val="000000">
                      <a:alpha val="43137"/>
                    </a:srgbClr>
                  </a:outerShdw>
                </a:effectLst>
                <a:latin typeface="+mj-lt"/>
              </a:rPr>
              <a:t> and </a:t>
            </a:r>
            <a:r>
              <a:rPr lang="en-US" sz="2400" b="1" dirty="0">
                <a:solidFill>
                  <a:srgbClr val="FF0000"/>
                </a:solidFill>
                <a:effectLst>
                  <a:outerShdw blurRad="38100" dist="38100" dir="2700000" algn="tl">
                    <a:srgbClr val="000000">
                      <a:alpha val="43137"/>
                    </a:srgbClr>
                  </a:outerShdw>
                </a:effectLst>
                <a:latin typeface="+mj-lt"/>
              </a:rPr>
              <a:t>using the agent’s learned knowledge</a:t>
            </a:r>
            <a:r>
              <a:rPr lang="en-US" sz="2400" b="1" dirty="0">
                <a:solidFill>
                  <a:srgbClr val="002060"/>
                </a:solidFill>
                <a:effectLst>
                  <a:outerShdw blurRad="38100" dist="38100" dir="2700000" algn="tl">
                    <a:srgbClr val="000000">
                      <a:alpha val="43137"/>
                    </a:srgbClr>
                  </a:outerShdw>
                </a:effectLst>
                <a:latin typeface="+mj-lt"/>
              </a:rPr>
              <a:t> is the action selection scheme.</a:t>
            </a:r>
            <a:endParaRPr lang="en-NZ" sz="2400" b="1" baseline="-25000" dirty="0">
              <a:solidFill>
                <a:srgbClr val="0000FF"/>
              </a:solidFill>
              <a:latin typeface="+mj-lt"/>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NZ" dirty="0">
                <a:solidFill>
                  <a:srgbClr val="FFFF00"/>
                </a:solidFill>
              </a:rPr>
              <a:t>Action Selection: </a:t>
            </a:r>
            <a:r>
              <a:rPr lang="en-NZ" dirty="0">
                <a:solidFill>
                  <a:srgbClr val="FF0000"/>
                </a:solidFill>
              </a:rPr>
              <a:t>GREEDY</a:t>
            </a:r>
          </a:p>
        </p:txBody>
      </p:sp>
      <p:sp>
        <p:nvSpPr>
          <p:cNvPr id="5427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8AE77857-374D-4069-ACE4-77EAA1C2209E}" type="slidenum">
              <a:rPr lang="nl-NL" altLang="en-US" sz="1000" smtClean="0">
                <a:solidFill>
                  <a:schemeClr val="bg2"/>
                </a:solidFill>
                <a:latin typeface="Verdana" pitchFamily="34" charset="0"/>
              </a:rPr>
              <a:pPr/>
              <a:t>58</a:t>
            </a:fld>
            <a:endParaRPr lang="nl-NL" altLang="en-US" sz="1000">
              <a:solidFill>
                <a:schemeClr val="bg2"/>
              </a:solidFill>
              <a:latin typeface="Verdana" pitchFamily="34" charset="0"/>
            </a:endParaRPr>
          </a:p>
        </p:txBody>
      </p:sp>
      <p:sp>
        <p:nvSpPr>
          <p:cNvPr id="21" name="Text Box 6"/>
          <p:cNvSpPr txBox="1">
            <a:spLocks noChangeArrowheads="1"/>
          </p:cNvSpPr>
          <p:nvPr/>
        </p:nvSpPr>
        <p:spPr bwMode="auto">
          <a:xfrm>
            <a:off x="152400" y="1322388"/>
            <a:ext cx="8796338" cy="4892675"/>
          </a:xfrm>
          <a:prstGeom prst="rect">
            <a:avLst/>
          </a:prstGeom>
          <a:solidFill>
            <a:schemeClr val="bg1"/>
          </a:solidFill>
          <a:ln w="9525">
            <a:solidFill>
              <a:srgbClr val="FF0000"/>
            </a:solidFill>
            <a:miter lim="800000"/>
            <a:headEnd/>
            <a:tailEnd/>
          </a:ln>
          <a:effectLst/>
        </p:spPr>
        <p:txBody>
          <a:bodyPr>
            <a:spAutoFit/>
          </a:bodyPr>
          <a:lstStyle/>
          <a:p>
            <a:pPr indent="-457200">
              <a:defRPr/>
            </a:pPr>
            <a:r>
              <a:rPr lang="en-US" sz="2400" dirty="0" err="1">
                <a:solidFill>
                  <a:srgbClr val="002060"/>
                </a:solidFill>
                <a:latin typeface="+mj-lt"/>
              </a:rPr>
              <a:t>int</a:t>
            </a:r>
            <a:r>
              <a:rPr lang="en-US" sz="2400" dirty="0">
                <a:solidFill>
                  <a:srgbClr val="002060"/>
                </a:solidFill>
                <a:latin typeface="+mj-lt"/>
              </a:rPr>
              <a:t> </a:t>
            </a:r>
            <a:r>
              <a:rPr lang="en-US" sz="2400" b="1" dirty="0" err="1">
                <a:effectLst>
                  <a:outerShdw blurRad="38100" dist="38100" dir="2700000" algn="tl">
                    <a:srgbClr val="000000">
                      <a:alpha val="43137"/>
                    </a:srgbClr>
                  </a:outerShdw>
                </a:effectLst>
                <a:latin typeface="+mj-lt"/>
              </a:rPr>
              <a:t>chooseAction</a:t>
            </a:r>
            <a:r>
              <a:rPr lang="en-US" sz="2400" dirty="0">
                <a:solidFill>
                  <a:srgbClr val="002060"/>
                </a:solidFill>
                <a:latin typeface="+mj-lt"/>
              </a:rPr>
              <a:t>( </a:t>
            </a:r>
            <a:r>
              <a:rPr lang="en-US" sz="2400" dirty="0" err="1">
                <a:solidFill>
                  <a:srgbClr val="002060"/>
                </a:solidFill>
                <a:latin typeface="+mj-lt"/>
              </a:rPr>
              <a:t>int</a:t>
            </a:r>
            <a:r>
              <a:rPr lang="en-US" sz="2400" dirty="0">
                <a:solidFill>
                  <a:srgbClr val="002060"/>
                </a:solidFill>
                <a:latin typeface="+mj-lt"/>
              </a:rPr>
              <a:t> </a:t>
            </a:r>
            <a:r>
              <a:rPr lang="en-US" sz="2400" b="1" dirty="0">
                <a:solidFill>
                  <a:srgbClr val="FF0000"/>
                </a:solidFill>
                <a:effectLst>
                  <a:outerShdw blurRad="38100" dist="38100" dir="2700000" algn="tl">
                    <a:srgbClr val="000000">
                      <a:alpha val="43137"/>
                    </a:srgbClr>
                  </a:outerShdw>
                </a:effectLst>
                <a:latin typeface="+mj-lt"/>
              </a:rPr>
              <a:t>y</a:t>
            </a:r>
            <a:r>
              <a:rPr lang="en-US" sz="2400" dirty="0">
                <a:solidFill>
                  <a:srgbClr val="002060"/>
                </a:solidFill>
                <a:latin typeface="+mj-lt"/>
              </a:rPr>
              <a:t>, </a:t>
            </a:r>
            <a:r>
              <a:rPr lang="en-US" sz="2400" dirty="0" err="1">
                <a:solidFill>
                  <a:srgbClr val="002060"/>
                </a:solidFill>
                <a:latin typeface="+mj-lt"/>
              </a:rPr>
              <a:t>int</a:t>
            </a:r>
            <a:r>
              <a:rPr lang="en-US" sz="2400" dirty="0">
                <a:solidFill>
                  <a:srgbClr val="002060"/>
                </a:solidFill>
                <a:latin typeface="+mj-lt"/>
              </a:rPr>
              <a:t> </a:t>
            </a:r>
            <a:r>
              <a:rPr lang="en-US" sz="2400" b="1" dirty="0">
                <a:solidFill>
                  <a:srgbClr val="FF0000"/>
                </a:solidFill>
                <a:effectLst>
                  <a:outerShdw blurRad="38100" dist="38100" dir="2700000" algn="tl">
                    <a:srgbClr val="000000">
                      <a:alpha val="43137"/>
                    </a:srgbClr>
                  </a:outerShdw>
                </a:effectLst>
                <a:latin typeface="+mj-lt"/>
              </a:rPr>
              <a:t>x</a:t>
            </a:r>
            <a:r>
              <a:rPr lang="en-US" sz="2400" dirty="0">
                <a:solidFill>
                  <a:srgbClr val="002060"/>
                </a:solidFill>
                <a:latin typeface="+mj-lt"/>
              </a:rPr>
              <a:t> ){  </a:t>
            </a:r>
          </a:p>
          <a:p>
            <a:pPr lvl="2" indent="-457200">
              <a:defRPr/>
            </a:pPr>
            <a:r>
              <a:rPr lang="en-US" sz="2400" dirty="0" err="1">
                <a:solidFill>
                  <a:srgbClr val="002060"/>
                </a:solidFill>
                <a:latin typeface="+mj-lt"/>
              </a:rPr>
              <a:t>int</a:t>
            </a:r>
            <a:r>
              <a:rPr lang="en-US" sz="2400" dirty="0">
                <a:solidFill>
                  <a:srgbClr val="002060"/>
                </a:solidFill>
                <a:latin typeface="+mj-lt"/>
              </a:rPr>
              <a:t> action;  </a:t>
            </a:r>
            <a:r>
              <a:rPr lang="en-US" sz="2400" dirty="0" err="1">
                <a:solidFill>
                  <a:srgbClr val="002060"/>
                </a:solidFill>
                <a:latin typeface="+mj-lt"/>
              </a:rPr>
              <a:t>int</a:t>
            </a:r>
            <a:r>
              <a:rPr lang="en-US" sz="2400" dirty="0">
                <a:solidFill>
                  <a:srgbClr val="002060"/>
                </a:solidFill>
                <a:latin typeface="+mj-lt"/>
              </a:rPr>
              <a:t> count;  </a:t>
            </a:r>
          </a:p>
          <a:p>
            <a:pPr lvl="2" indent="-457200">
              <a:defRPr/>
            </a:pPr>
            <a:endParaRPr lang="en-US" sz="2400" dirty="0">
              <a:solidFill>
                <a:srgbClr val="002060"/>
              </a:solidFill>
              <a:latin typeface="+mj-lt"/>
            </a:endParaRPr>
          </a:p>
          <a:p>
            <a:pPr lvl="1" indent="-457200">
              <a:defRPr/>
            </a:pPr>
            <a:r>
              <a:rPr lang="en-US" sz="2400" dirty="0">
                <a:solidFill>
                  <a:srgbClr val="002060"/>
                </a:solidFill>
                <a:latin typeface="+mj-lt"/>
              </a:rPr>
              <a:t>if (</a:t>
            </a:r>
            <a:r>
              <a:rPr lang="en-US" sz="2400" dirty="0" err="1">
                <a:solidFill>
                  <a:srgbClr val="002060"/>
                </a:solidFill>
                <a:latin typeface="+mj-lt"/>
              </a:rPr>
              <a:t>actionSelection</a:t>
            </a:r>
            <a:r>
              <a:rPr lang="en-US" sz="2400" dirty="0">
                <a:solidFill>
                  <a:srgbClr val="002060"/>
                </a:solidFill>
                <a:latin typeface="+mj-lt"/>
              </a:rPr>
              <a:t> == </a:t>
            </a:r>
            <a:r>
              <a:rPr lang="en-US" sz="2400" b="1" dirty="0">
                <a:solidFill>
                  <a:srgbClr val="002060"/>
                </a:solidFill>
                <a:latin typeface="+mj-lt"/>
              </a:rPr>
              <a:t>GREEDY</a:t>
            </a:r>
            <a:r>
              <a:rPr lang="en-US" sz="2400" dirty="0">
                <a:solidFill>
                  <a:srgbClr val="002060"/>
                </a:solidFill>
                <a:latin typeface="+mj-lt"/>
              </a:rPr>
              <a:t>) {    </a:t>
            </a:r>
          </a:p>
          <a:p>
            <a:pPr lvl="2" indent="-457200">
              <a:defRPr/>
            </a:pPr>
            <a:r>
              <a:rPr lang="en-US" sz="2400" b="1" dirty="0" err="1">
                <a:solidFill>
                  <a:srgbClr val="002060"/>
                </a:solidFill>
                <a:latin typeface="+mj-lt"/>
              </a:rPr>
              <a:t>findMaxQ</a:t>
            </a:r>
            <a:r>
              <a:rPr lang="en-US" sz="2400" dirty="0">
                <a:solidFill>
                  <a:srgbClr val="002060"/>
                </a:solidFill>
                <a:latin typeface="+mj-lt"/>
              </a:rPr>
              <a:t>(y, x);    </a:t>
            </a:r>
          </a:p>
          <a:p>
            <a:pPr lvl="2" indent="-457200">
              <a:defRPr/>
            </a:pPr>
            <a:r>
              <a:rPr lang="en-US" sz="2400" dirty="0">
                <a:solidFill>
                  <a:srgbClr val="002060"/>
                </a:solidFill>
                <a:latin typeface="+mj-lt"/>
              </a:rPr>
              <a:t>for (action = 0 ; action &lt; MAX_ACTIONS ; action++) {      </a:t>
            </a:r>
          </a:p>
          <a:p>
            <a:pPr lvl="3" indent="-457200">
              <a:defRPr/>
            </a:pPr>
            <a:r>
              <a:rPr lang="en-US" sz="2400" dirty="0">
                <a:solidFill>
                  <a:srgbClr val="002060"/>
                </a:solidFill>
                <a:latin typeface="+mj-lt"/>
              </a:rPr>
              <a:t>if (</a:t>
            </a:r>
            <a:r>
              <a:rPr lang="en-US" sz="2400" dirty="0" err="1">
                <a:solidFill>
                  <a:srgbClr val="002060"/>
                </a:solidFill>
                <a:latin typeface="+mj-lt"/>
              </a:rPr>
              <a:t>stateSpace</a:t>
            </a:r>
            <a:r>
              <a:rPr lang="en-US" sz="2400" dirty="0">
                <a:solidFill>
                  <a:srgbClr val="002060"/>
                </a:solidFill>
                <a:latin typeface="+mj-lt"/>
              </a:rPr>
              <a:t>[y][x].</a:t>
            </a:r>
            <a:r>
              <a:rPr lang="en-US" sz="2400" b="1" dirty="0" err="1">
                <a:solidFill>
                  <a:srgbClr val="FF0000"/>
                </a:solidFill>
                <a:effectLst>
                  <a:outerShdw blurRad="38100" dist="38100" dir="2700000" algn="tl">
                    <a:srgbClr val="000000">
                      <a:alpha val="43137"/>
                    </a:srgbClr>
                  </a:outerShdw>
                </a:effectLst>
                <a:latin typeface="+mj-lt"/>
              </a:rPr>
              <a:t>maxQ</a:t>
            </a:r>
            <a:r>
              <a:rPr lang="en-US" sz="2400" dirty="0">
                <a:solidFill>
                  <a:srgbClr val="002060"/>
                </a:solidFill>
                <a:latin typeface="+mj-lt"/>
              </a:rPr>
              <a:t> == </a:t>
            </a:r>
            <a:r>
              <a:rPr lang="en-US" sz="2400" dirty="0" err="1">
                <a:solidFill>
                  <a:srgbClr val="002060"/>
                </a:solidFill>
                <a:latin typeface="+mj-lt"/>
              </a:rPr>
              <a:t>stateSpace</a:t>
            </a:r>
            <a:r>
              <a:rPr lang="en-US" sz="2400" dirty="0">
                <a:solidFill>
                  <a:srgbClr val="002060"/>
                </a:solidFill>
                <a:latin typeface="+mj-lt"/>
              </a:rPr>
              <a:t>[y][x].</a:t>
            </a:r>
            <a:r>
              <a:rPr lang="en-US" sz="2400" b="1" dirty="0">
                <a:solidFill>
                  <a:srgbClr val="FF0000"/>
                </a:solidFill>
                <a:effectLst>
                  <a:outerShdw blurRad="38100" dist="38100" dir="2700000" algn="tl">
                    <a:srgbClr val="000000">
                      <a:alpha val="43137"/>
                    </a:srgbClr>
                  </a:outerShdw>
                </a:effectLst>
                <a:latin typeface="+mj-lt"/>
              </a:rPr>
              <a:t>Q</a:t>
            </a:r>
            <a:r>
              <a:rPr lang="en-US" sz="2400" dirty="0">
                <a:solidFill>
                  <a:srgbClr val="002060"/>
                </a:solidFill>
                <a:latin typeface="+mj-lt"/>
              </a:rPr>
              <a:t>[action]){        </a:t>
            </a:r>
          </a:p>
          <a:p>
            <a:pPr lvl="3" indent="-457200">
              <a:defRPr/>
            </a:pPr>
            <a:r>
              <a:rPr lang="en-US" sz="2400" dirty="0">
                <a:solidFill>
                  <a:srgbClr val="002060"/>
                </a:solidFill>
                <a:latin typeface="+mj-lt"/>
              </a:rPr>
              <a:t>   if (</a:t>
            </a:r>
            <a:r>
              <a:rPr lang="en-US" sz="2400" dirty="0" err="1">
                <a:solidFill>
                  <a:srgbClr val="002060"/>
                </a:solidFill>
                <a:latin typeface="+mj-lt"/>
              </a:rPr>
              <a:t>legalMove</a:t>
            </a:r>
            <a:r>
              <a:rPr lang="en-US" sz="2400" dirty="0">
                <a:solidFill>
                  <a:srgbClr val="002060"/>
                </a:solidFill>
                <a:latin typeface="+mj-lt"/>
              </a:rPr>
              <a:t>(y, x, action)) </a:t>
            </a:r>
            <a:r>
              <a:rPr lang="en-US" sz="2400" b="1" dirty="0">
                <a:solidFill>
                  <a:srgbClr val="002060"/>
                </a:solidFill>
                <a:latin typeface="+mj-lt"/>
              </a:rPr>
              <a:t>return</a:t>
            </a:r>
            <a:r>
              <a:rPr lang="en-US" sz="2400" dirty="0">
                <a:solidFill>
                  <a:srgbClr val="002060"/>
                </a:solidFill>
                <a:latin typeface="+mj-lt"/>
              </a:rPr>
              <a:t>(action);     </a:t>
            </a:r>
          </a:p>
          <a:p>
            <a:pPr lvl="3" indent="-457200">
              <a:defRPr/>
            </a:pPr>
            <a:r>
              <a:rPr lang="en-US" sz="2400" dirty="0">
                <a:solidFill>
                  <a:srgbClr val="002060"/>
                </a:solidFill>
                <a:latin typeface="+mj-lt"/>
              </a:rPr>
              <a:t>}    </a:t>
            </a:r>
          </a:p>
          <a:p>
            <a:pPr lvl="2" indent="-457200">
              <a:defRPr/>
            </a:pPr>
            <a:r>
              <a:rPr lang="en-US" sz="2400" dirty="0">
                <a:solidFill>
                  <a:srgbClr val="002060"/>
                </a:solidFill>
                <a:latin typeface="+mj-lt"/>
              </a:rPr>
              <a:t>}    </a:t>
            </a:r>
          </a:p>
          <a:p>
            <a:pPr lvl="2" indent="-457200">
              <a:defRPr/>
            </a:pPr>
            <a:r>
              <a:rPr lang="en-US" sz="2400" dirty="0">
                <a:solidFill>
                  <a:srgbClr val="002060"/>
                </a:solidFill>
                <a:latin typeface="+mj-lt"/>
              </a:rPr>
              <a:t>assert(0); </a:t>
            </a:r>
            <a:r>
              <a:rPr lang="en-US" sz="2400" b="1" dirty="0">
                <a:solidFill>
                  <a:srgbClr val="008000"/>
                </a:solidFill>
              </a:rPr>
              <a:t>//we should have never come here!</a:t>
            </a:r>
            <a:endParaRPr lang="en-US" sz="2400" dirty="0">
              <a:solidFill>
                <a:srgbClr val="002060"/>
              </a:solidFill>
              <a:latin typeface="+mj-lt"/>
            </a:endParaRPr>
          </a:p>
          <a:p>
            <a:pPr lvl="1" indent="-457200">
              <a:defRPr/>
            </a:pPr>
            <a:r>
              <a:rPr lang="en-US" sz="2400" dirty="0">
                <a:solidFill>
                  <a:srgbClr val="002060"/>
                </a:solidFill>
                <a:latin typeface="+mj-lt"/>
              </a:rPr>
              <a:t>} else </a:t>
            </a:r>
            <a:r>
              <a:rPr lang="en-US" sz="2400" b="1" dirty="0">
                <a:solidFill>
                  <a:srgbClr val="002060"/>
                </a:solidFill>
                <a:effectLst>
                  <a:outerShdw blurRad="38100" dist="38100" dir="2700000" algn="tl">
                    <a:srgbClr val="000000">
                      <a:alpha val="43137"/>
                    </a:srgbClr>
                  </a:outerShdw>
                </a:effectLst>
                <a:latin typeface="+mj-lt"/>
              </a:rPr>
              <a:t>…</a:t>
            </a:r>
          </a:p>
          <a:p>
            <a:pPr indent="-457200">
              <a:defRPr/>
            </a:pPr>
            <a:r>
              <a:rPr lang="en-NZ" sz="2400" b="1" dirty="0">
                <a:solidFill>
                  <a:srgbClr val="002060"/>
                </a:solidFill>
                <a:latin typeface="+mj-lt"/>
              </a:rPr>
              <a:t>...</a:t>
            </a:r>
            <a:endParaRPr lang="en-US" sz="2400" b="1" dirty="0">
              <a:latin typeface="+mj-lt"/>
            </a:endParaRPr>
          </a:p>
        </p:txBody>
      </p:sp>
      <p:sp>
        <p:nvSpPr>
          <p:cNvPr id="54277" name="TextBox 27"/>
          <p:cNvSpPr txBox="1">
            <a:spLocks noChangeArrowheads="1"/>
          </p:cNvSpPr>
          <p:nvPr/>
        </p:nvSpPr>
        <p:spPr bwMode="auto">
          <a:xfrm>
            <a:off x="7400925" y="5791200"/>
            <a:ext cx="1743075" cy="400050"/>
          </a:xfrm>
          <a:prstGeom prst="rect">
            <a:avLst/>
          </a:prstGeom>
          <a:solidFill>
            <a:srgbClr val="FFFF00"/>
          </a:solidFill>
          <a:ln w="9525">
            <a:solidFill>
              <a:srgbClr val="FF0000"/>
            </a:solidFill>
            <a:miter lim="800000"/>
            <a:headEnd/>
            <a:tailEnd/>
          </a:ln>
        </p:spPr>
        <p:txBody>
          <a:bodyPr>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a:t>see </a:t>
            </a:r>
            <a:r>
              <a:rPr lang="en-NZ" altLang="en-US" b="1"/>
              <a:t>grid.c</a:t>
            </a:r>
            <a:endParaRPr lang="en-US" altLang="en-US" b="1"/>
          </a:p>
        </p:txBody>
      </p:sp>
      <p:sp>
        <p:nvSpPr>
          <p:cNvPr id="6" name="Line Callout 1 5"/>
          <p:cNvSpPr/>
          <p:nvPr/>
        </p:nvSpPr>
        <p:spPr bwMode="auto">
          <a:xfrm>
            <a:off x="5437188" y="1589088"/>
            <a:ext cx="3108325" cy="654050"/>
          </a:xfrm>
          <a:prstGeom prst="borderCallout1">
            <a:avLst>
              <a:gd name="adj1" fmla="val 13873"/>
              <a:gd name="adj2" fmla="val 606"/>
              <a:gd name="adj3" fmla="val 146253"/>
              <a:gd name="adj4" fmla="val -57991"/>
            </a:avLst>
          </a:prstGeom>
          <a:solidFill>
            <a:srgbClr val="FFFFCC"/>
          </a:solidFill>
          <a:ln w="9525" cap="flat" cmpd="sng" algn="ctr">
            <a:solidFill>
              <a:srgbClr val="FF0000"/>
            </a:solidFill>
            <a:prstDash val="solid"/>
            <a:round/>
            <a:headEnd type="none" w="med" len="med"/>
            <a:tailEnd type="none" w="med" len="med"/>
          </a:ln>
          <a:effectLst/>
        </p:spPr>
        <p:txBody>
          <a:bodyPr/>
          <a:lstStyle/>
          <a:p>
            <a:pPr>
              <a:defRPr/>
            </a:pPr>
            <a:r>
              <a:rPr lang="en-NZ" sz="1600" b="1" dirty="0">
                <a:latin typeface="+mj-lt"/>
              </a:rPr>
              <a:t>Used once the agent has learned the environment.</a:t>
            </a:r>
            <a:endParaRPr lang="en-NZ" sz="1600" dirty="0">
              <a:latin typeface="+mj-lt"/>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NZ" dirty="0">
                <a:solidFill>
                  <a:srgbClr val="FFFF00"/>
                </a:solidFill>
              </a:rPr>
              <a:t>Action Selection: </a:t>
            </a:r>
            <a:r>
              <a:rPr lang="en-NZ" dirty="0">
                <a:solidFill>
                  <a:srgbClr val="FF0000"/>
                </a:solidFill>
              </a:rPr>
              <a:t>P GREEDY</a:t>
            </a:r>
            <a:endParaRPr lang="en-NZ" dirty="0">
              <a:solidFill>
                <a:srgbClr val="FFFF00"/>
              </a:solidFill>
            </a:endParaRPr>
          </a:p>
        </p:txBody>
      </p:sp>
      <p:sp>
        <p:nvSpPr>
          <p:cNvPr id="5529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7ACF9242-DE7D-4CA8-BDC0-BBBE02914E17}" type="slidenum">
              <a:rPr lang="nl-NL" altLang="en-US" sz="1000" smtClean="0">
                <a:solidFill>
                  <a:schemeClr val="bg2"/>
                </a:solidFill>
                <a:latin typeface="Verdana" pitchFamily="34" charset="0"/>
              </a:rPr>
              <a:pPr/>
              <a:t>59</a:t>
            </a:fld>
            <a:endParaRPr lang="nl-NL" altLang="en-US" sz="1000">
              <a:solidFill>
                <a:schemeClr val="bg2"/>
              </a:solidFill>
              <a:latin typeface="Verdana" pitchFamily="34" charset="0"/>
            </a:endParaRPr>
          </a:p>
        </p:txBody>
      </p:sp>
      <p:sp>
        <p:nvSpPr>
          <p:cNvPr id="21" name="Text Box 6"/>
          <p:cNvSpPr txBox="1">
            <a:spLocks noChangeArrowheads="1"/>
          </p:cNvSpPr>
          <p:nvPr/>
        </p:nvSpPr>
        <p:spPr bwMode="auto">
          <a:xfrm>
            <a:off x="152400" y="1235075"/>
            <a:ext cx="8796338" cy="5632450"/>
          </a:xfrm>
          <a:prstGeom prst="rect">
            <a:avLst/>
          </a:prstGeom>
          <a:solidFill>
            <a:schemeClr val="bg1"/>
          </a:solidFill>
          <a:ln w="9525">
            <a:solidFill>
              <a:srgbClr val="FF0000"/>
            </a:solidFill>
            <a:miter lim="800000"/>
            <a:headEnd/>
            <a:tailEnd/>
          </a:ln>
          <a:effectLst/>
        </p:spPr>
        <p:txBody>
          <a:bodyPr>
            <a:spAutoFit/>
          </a:bodyPr>
          <a:lstStyle/>
          <a:p>
            <a:pPr indent="-457200">
              <a:defRPr/>
            </a:pPr>
            <a:r>
              <a:rPr lang="en-US" sz="1800" dirty="0">
                <a:solidFill>
                  <a:srgbClr val="002060"/>
                </a:solidFill>
                <a:latin typeface="+mj-lt"/>
              </a:rPr>
              <a:t>else if (</a:t>
            </a:r>
            <a:r>
              <a:rPr lang="en-US" sz="1800" dirty="0" err="1">
                <a:solidFill>
                  <a:srgbClr val="002060"/>
                </a:solidFill>
                <a:latin typeface="+mj-lt"/>
              </a:rPr>
              <a:t>actionSelection</a:t>
            </a:r>
            <a:r>
              <a:rPr lang="en-US" sz="1800" dirty="0">
                <a:solidFill>
                  <a:srgbClr val="002060"/>
                </a:solidFill>
                <a:latin typeface="+mj-lt"/>
              </a:rPr>
              <a:t> == </a:t>
            </a:r>
            <a:r>
              <a:rPr lang="en-US" sz="1800" b="1" dirty="0">
                <a:solidFill>
                  <a:srgbClr val="002060"/>
                </a:solidFill>
                <a:effectLst>
                  <a:outerShdw blurRad="38100" dist="38100" dir="2700000" algn="tl">
                    <a:srgbClr val="000000">
                      <a:alpha val="43137"/>
                    </a:srgbClr>
                  </a:outerShdw>
                </a:effectLst>
                <a:latin typeface="+mj-lt"/>
              </a:rPr>
              <a:t>P_GREEDY</a:t>
            </a:r>
            <a:r>
              <a:rPr lang="en-US" sz="1800" dirty="0">
                <a:solidFill>
                  <a:srgbClr val="002060"/>
                </a:solidFill>
                <a:latin typeface="+mj-lt"/>
              </a:rPr>
              <a:t>) </a:t>
            </a:r>
            <a:r>
              <a:rPr lang="en-US" sz="1800" b="1" dirty="0">
                <a:solidFill>
                  <a:srgbClr val="002060"/>
                </a:solidFill>
                <a:latin typeface="+mj-lt"/>
              </a:rPr>
              <a:t>{  </a:t>
            </a:r>
            <a:r>
              <a:rPr lang="en-US" sz="1800" b="1" dirty="0">
                <a:solidFill>
                  <a:srgbClr val="008000"/>
                </a:solidFill>
              </a:rPr>
              <a:t>//p greedy-start</a:t>
            </a:r>
            <a:r>
              <a:rPr lang="en-US" sz="1800" dirty="0">
                <a:solidFill>
                  <a:srgbClr val="002060"/>
                </a:solidFill>
                <a:latin typeface="+mj-lt"/>
              </a:rPr>
              <a:t>   </a:t>
            </a:r>
          </a:p>
          <a:p>
            <a:pPr indent="-457200">
              <a:defRPr/>
            </a:pPr>
            <a:r>
              <a:rPr lang="en-US" sz="1800" dirty="0">
                <a:solidFill>
                  <a:srgbClr val="002060"/>
                </a:solidFill>
                <a:latin typeface="+mj-lt"/>
              </a:rPr>
              <a:t>if ((</a:t>
            </a:r>
            <a:r>
              <a:rPr lang="en-US" sz="1800" b="1" dirty="0" err="1">
                <a:solidFill>
                  <a:srgbClr val="FF0000"/>
                </a:solidFill>
                <a:effectLst>
                  <a:outerShdw blurRad="38100" dist="38100" dir="2700000" algn="tl">
                    <a:srgbClr val="000000">
                      <a:alpha val="43137"/>
                    </a:srgbClr>
                  </a:outerShdw>
                </a:effectLst>
                <a:latin typeface="+mj-lt"/>
              </a:rPr>
              <a:t>getSRand</a:t>
            </a:r>
            <a:r>
              <a:rPr lang="en-US" sz="1800" b="1" dirty="0">
                <a:solidFill>
                  <a:srgbClr val="FF0000"/>
                </a:solidFill>
                <a:effectLst>
                  <a:outerShdw blurRad="38100" dist="38100" dir="2700000" algn="tl">
                    <a:srgbClr val="000000">
                      <a:alpha val="43137"/>
                    </a:srgbClr>
                  </a:outerShdw>
                </a:effectLst>
                <a:latin typeface="+mj-lt"/>
              </a:rPr>
              <a:t>() &lt; </a:t>
            </a:r>
            <a:r>
              <a:rPr lang="en-US" sz="1800" b="1" dirty="0">
                <a:solidFill>
                  <a:srgbClr val="FF0000"/>
                </a:solidFill>
                <a:effectLst>
                  <a:outerShdw blurRad="38100" dist="38100" dir="2700000" algn="tl">
                    <a:srgbClr val="000000">
                      <a:alpha val="43137"/>
                    </a:srgbClr>
                  </a:outerShdw>
                </a:effectLst>
              </a:rPr>
              <a:t>EXPLORE_RATE</a:t>
            </a:r>
            <a:r>
              <a:rPr lang="en-US" sz="1800" dirty="0">
                <a:solidFill>
                  <a:srgbClr val="002060"/>
                </a:solidFill>
                <a:latin typeface="+mj-lt"/>
              </a:rPr>
              <a:t>) || (</a:t>
            </a:r>
            <a:r>
              <a:rPr lang="en-US" sz="1800" dirty="0" err="1">
                <a:solidFill>
                  <a:srgbClr val="002060"/>
                </a:solidFill>
                <a:latin typeface="+mj-lt"/>
              </a:rPr>
              <a:t>stateSpace</a:t>
            </a:r>
            <a:r>
              <a:rPr lang="en-US" sz="1800" dirty="0">
                <a:solidFill>
                  <a:srgbClr val="002060"/>
                </a:solidFill>
                <a:latin typeface="+mj-lt"/>
              </a:rPr>
              <a:t>[y][x].</a:t>
            </a:r>
            <a:r>
              <a:rPr lang="en-US" sz="1800" dirty="0" err="1">
                <a:solidFill>
                  <a:srgbClr val="002060"/>
                </a:solidFill>
                <a:latin typeface="+mj-lt"/>
              </a:rPr>
              <a:t>sumQ</a:t>
            </a:r>
            <a:r>
              <a:rPr lang="en-US" sz="1800" dirty="0">
                <a:solidFill>
                  <a:srgbClr val="002060"/>
                </a:solidFill>
                <a:latin typeface="+mj-lt"/>
              </a:rPr>
              <a:t> == 0.0)) </a:t>
            </a:r>
            <a:r>
              <a:rPr lang="en-US" sz="1800" b="1" dirty="0">
                <a:solidFill>
                  <a:srgbClr val="002060"/>
                </a:solidFill>
                <a:latin typeface="+mj-lt"/>
              </a:rPr>
              <a:t>{</a:t>
            </a:r>
            <a:r>
              <a:rPr lang="en-US" sz="1800" dirty="0">
                <a:solidFill>
                  <a:srgbClr val="002060"/>
                </a:solidFill>
                <a:latin typeface="+mj-lt"/>
              </a:rPr>
              <a:t>    </a:t>
            </a:r>
          </a:p>
          <a:p>
            <a:pPr indent="-457200">
              <a:defRPr/>
            </a:pPr>
            <a:r>
              <a:rPr lang="en-US" sz="1800" dirty="0">
                <a:solidFill>
                  <a:srgbClr val="002060"/>
                </a:solidFill>
                <a:latin typeface="+mj-lt"/>
              </a:rPr>
              <a:t>    </a:t>
            </a:r>
            <a:r>
              <a:rPr lang="en-US" sz="1800" b="1" dirty="0">
                <a:solidFill>
                  <a:srgbClr val="0000FF"/>
                </a:solidFill>
                <a:latin typeface="+mj-lt"/>
              </a:rPr>
              <a:t>/* Explore! */      </a:t>
            </a:r>
          </a:p>
          <a:p>
            <a:pPr indent="-457200">
              <a:defRPr/>
            </a:pPr>
            <a:r>
              <a:rPr lang="en-US" sz="1800" dirty="0">
                <a:solidFill>
                  <a:srgbClr val="002060"/>
                </a:solidFill>
                <a:latin typeface="+mj-lt"/>
              </a:rPr>
              <a:t>    action = </a:t>
            </a:r>
            <a:r>
              <a:rPr lang="en-US" sz="1800" dirty="0" err="1">
                <a:solidFill>
                  <a:srgbClr val="002060"/>
                </a:solidFill>
                <a:latin typeface="+mj-lt"/>
              </a:rPr>
              <a:t>getRandomAction</a:t>
            </a:r>
            <a:r>
              <a:rPr lang="en-US" sz="1800" dirty="0">
                <a:solidFill>
                  <a:srgbClr val="002060"/>
                </a:solidFill>
                <a:latin typeface="+mj-lt"/>
              </a:rPr>
              <a:t>(y, x);    </a:t>
            </a:r>
          </a:p>
          <a:p>
            <a:pPr indent="-457200">
              <a:defRPr/>
            </a:pPr>
            <a:r>
              <a:rPr lang="en-US" sz="1800" b="1" dirty="0">
                <a:solidFill>
                  <a:srgbClr val="002060"/>
                </a:solidFill>
                <a:latin typeface="+mj-lt"/>
              </a:rPr>
              <a:t>}</a:t>
            </a:r>
            <a:r>
              <a:rPr lang="en-US" sz="1800" dirty="0">
                <a:solidFill>
                  <a:srgbClr val="002060"/>
                </a:solidFill>
                <a:latin typeface="+mj-lt"/>
              </a:rPr>
              <a:t> else </a:t>
            </a:r>
            <a:r>
              <a:rPr lang="en-US" sz="1800" b="1" dirty="0">
                <a:solidFill>
                  <a:srgbClr val="002060"/>
                </a:solidFill>
                <a:latin typeface="+mj-lt"/>
              </a:rPr>
              <a:t>{</a:t>
            </a:r>
            <a:r>
              <a:rPr lang="en-US" sz="1800" dirty="0">
                <a:solidFill>
                  <a:srgbClr val="002060"/>
                </a:solidFill>
                <a:latin typeface="+mj-lt"/>
              </a:rPr>
              <a:t>    </a:t>
            </a:r>
            <a:r>
              <a:rPr lang="en-US" sz="1800" b="1" dirty="0">
                <a:solidFill>
                  <a:srgbClr val="008000"/>
                </a:solidFill>
                <a:latin typeface="+mj-lt"/>
              </a:rPr>
              <a:t>//else-start  </a:t>
            </a:r>
          </a:p>
          <a:p>
            <a:pPr indent="-457200">
              <a:defRPr/>
            </a:pPr>
            <a:r>
              <a:rPr lang="en-US" sz="1800" dirty="0">
                <a:solidFill>
                  <a:srgbClr val="002060"/>
                </a:solidFill>
                <a:latin typeface="+mj-lt"/>
              </a:rPr>
              <a:t>   double </a:t>
            </a:r>
            <a:r>
              <a:rPr lang="en-US" sz="1800" dirty="0" err="1">
                <a:solidFill>
                  <a:srgbClr val="002060"/>
                </a:solidFill>
                <a:latin typeface="+mj-lt"/>
              </a:rPr>
              <a:t>prob</a:t>
            </a:r>
            <a:r>
              <a:rPr lang="en-US" sz="1800" dirty="0">
                <a:solidFill>
                  <a:srgbClr val="002060"/>
                </a:solidFill>
                <a:latin typeface="+mj-lt"/>
              </a:rPr>
              <a:t>;      </a:t>
            </a:r>
          </a:p>
          <a:p>
            <a:pPr indent="-457200">
              <a:defRPr/>
            </a:pPr>
            <a:r>
              <a:rPr lang="en-US" sz="1800" b="1" dirty="0">
                <a:solidFill>
                  <a:srgbClr val="0000FF"/>
                </a:solidFill>
                <a:latin typeface="+mj-lt"/>
              </a:rPr>
              <a:t>   /* Exploit the learned knowledge! */     </a:t>
            </a:r>
          </a:p>
          <a:p>
            <a:pPr indent="-457200">
              <a:defRPr/>
            </a:pPr>
            <a:r>
              <a:rPr lang="en-US" sz="1800" dirty="0">
                <a:solidFill>
                  <a:srgbClr val="002060"/>
                </a:solidFill>
                <a:latin typeface="+mj-lt"/>
              </a:rPr>
              <a:t>   action = </a:t>
            </a:r>
            <a:r>
              <a:rPr lang="en-US" sz="1800" dirty="0" err="1">
                <a:solidFill>
                  <a:srgbClr val="002060"/>
                </a:solidFill>
                <a:latin typeface="+mj-lt"/>
              </a:rPr>
              <a:t>getRandomAction</a:t>
            </a:r>
            <a:r>
              <a:rPr lang="en-US" sz="1800" dirty="0">
                <a:solidFill>
                  <a:srgbClr val="002060"/>
                </a:solidFill>
                <a:latin typeface="+mj-lt"/>
              </a:rPr>
              <a:t>(y, x);     </a:t>
            </a:r>
          </a:p>
          <a:p>
            <a:pPr indent="-457200">
              <a:defRPr/>
            </a:pPr>
            <a:r>
              <a:rPr lang="en-US" sz="1800" dirty="0">
                <a:solidFill>
                  <a:srgbClr val="002060"/>
                </a:solidFill>
                <a:latin typeface="+mj-lt"/>
              </a:rPr>
              <a:t>   for (count = 0 ; count &lt; MAX_ACTIONS ; count++) {       </a:t>
            </a:r>
          </a:p>
          <a:p>
            <a:pPr indent="-457200">
              <a:defRPr/>
            </a:pPr>
            <a:r>
              <a:rPr lang="en-US" sz="1800" dirty="0">
                <a:solidFill>
                  <a:srgbClr val="002060"/>
                </a:solidFill>
                <a:latin typeface="+mj-lt"/>
              </a:rPr>
              <a:t>         </a:t>
            </a:r>
            <a:r>
              <a:rPr lang="en-US" sz="1800" dirty="0" err="1">
                <a:solidFill>
                  <a:srgbClr val="002060"/>
                </a:solidFill>
                <a:latin typeface="+mj-lt"/>
              </a:rPr>
              <a:t>prob</a:t>
            </a:r>
            <a:r>
              <a:rPr lang="en-US" sz="1800" dirty="0">
                <a:solidFill>
                  <a:srgbClr val="002060"/>
                </a:solidFill>
                <a:latin typeface="+mj-lt"/>
              </a:rPr>
              <a:t> = (</a:t>
            </a:r>
            <a:r>
              <a:rPr lang="en-US" sz="1800" dirty="0" err="1">
                <a:solidFill>
                  <a:srgbClr val="002060"/>
                </a:solidFill>
                <a:latin typeface="+mj-lt"/>
              </a:rPr>
              <a:t>stateSpace</a:t>
            </a:r>
            <a:r>
              <a:rPr lang="en-US" sz="1800" dirty="0">
                <a:solidFill>
                  <a:srgbClr val="002060"/>
                </a:solidFill>
                <a:latin typeface="+mj-lt"/>
              </a:rPr>
              <a:t>[y][x].Q[action] / </a:t>
            </a:r>
            <a:r>
              <a:rPr lang="en-US" sz="1800" dirty="0" err="1">
                <a:solidFill>
                  <a:srgbClr val="002060"/>
                </a:solidFill>
                <a:latin typeface="+mj-lt"/>
              </a:rPr>
              <a:t>stateSpace</a:t>
            </a:r>
            <a:r>
              <a:rPr lang="en-US" sz="1800" dirty="0">
                <a:solidFill>
                  <a:srgbClr val="002060"/>
                </a:solidFill>
                <a:latin typeface="+mj-lt"/>
              </a:rPr>
              <a:t>[y][x].</a:t>
            </a:r>
            <a:r>
              <a:rPr lang="en-US" sz="1800" dirty="0" err="1">
                <a:solidFill>
                  <a:srgbClr val="002060"/>
                </a:solidFill>
                <a:latin typeface="+mj-lt"/>
              </a:rPr>
              <a:t>sumQ</a:t>
            </a:r>
            <a:r>
              <a:rPr lang="en-US" sz="1800" dirty="0">
                <a:solidFill>
                  <a:srgbClr val="002060"/>
                </a:solidFill>
                <a:latin typeface="+mj-lt"/>
              </a:rPr>
              <a:t>);        </a:t>
            </a:r>
          </a:p>
          <a:p>
            <a:pPr indent="-457200">
              <a:defRPr/>
            </a:pPr>
            <a:r>
              <a:rPr lang="en-US" sz="1800" dirty="0">
                <a:solidFill>
                  <a:srgbClr val="002060"/>
                </a:solidFill>
                <a:latin typeface="+mj-lt"/>
              </a:rPr>
              <a:t>         if (</a:t>
            </a:r>
            <a:r>
              <a:rPr lang="en-US" sz="1800" dirty="0" err="1">
                <a:solidFill>
                  <a:srgbClr val="002060"/>
                </a:solidFill>
                <a:latin typeface="+mj-lt"/>
              </a:rPr>
              <a:t>legalMove</a:t>
            </a:r>
            <a:r>
              <a:rPr lang="en-US" sz="1800" dirty="0">
                <a:solidFill>
                  <a:srgbClr val="002060"/>
                </a:solidFill>
                <a:latin typeface="+mj-lt"/>
              </a:rPr>
              <a:t>(y, x, action)) {         </a:t>
            </a:r>
          </a:p>
          <a:p>
            <a:pPr indent="-457200">
              <a:defRPr/>
            </a:pPr>
            <a:r>
              <a:rPr lang="en-US" sz="1800" dirty="0">
                <a:solidFill>
                  <a:srgbClr val="002060"/>
                </a:solidFill>
                <a:latin typeface="+mj-lt"/>
              </a:rPr>
              <a:t>              if (</a:t>
            </a:r>
            <a:r>
              <a:rPr lang="en-US" sz="1800" b="1" dirty="0" err="1">
                <a:solidFill>
                  <a:srgbClr val="FF0000"/>
                </a:solidFill>
                <a:effectLst>
                  <a:outerShdw blurRad="38100" dist="38100" dir="2700000" algn="tl">
                    <a:srgbClr val="000000">
                      <a:alpha val="43137"/>
                    </a:srgbClr>
                  </a:outerShdw>
                </a:effectLst>
                <a:latin typeface="+mj-lt"/>
              </a:rPr>
              <a:t>getSRand</a:t>
            </a:r>
            <a:r>
              <a:rPr lang="en-US" sz="1800" b="1" dirty="0">
                <a:solidFill>
                  <a:srgbClr val="FF0000"/>
                </a:solidFill>
                <a:effectLst>
                  <a:outerShdw blurRad="38100" dist="38100" dir="2700000" algn="tl">
                    <a:srgbClr val="000000">
                      <a:alpha val="43137"/>
                    </a:srgbClr>
                  </a:outerShdw>
                </a:effectLst>
                <a:latin typeface="+mj-lt"/>
              </a:rPr>
              <a:t>() &lt; </a:t>
            </a:r>
            <a:r>
              <a:rPr lang="en-US" sz="1800" b="1" dirty="0" err="1">
                <a:solidFill>
                  <a:srgbClr val="FF0000"/>
                </a:solidFill>
                <a:effectLst>
                  <a:outerShdw blurRad="38100" dist="38100" dir="2700000" algn="tl">
                    <a:srgbClr val="000000">
                      <a:alpha val="43137"/>
                    </a:srgbClr>
                  </a:outerShdw>
                </a:effectLst>
                <a:latin typeface="+mj-lt"/>
              </a:rPr>
              <a:t>prob</a:t>
            </a:r>
            <a:r>
              <a:rPr lang="en-US" sz="1800" dirty="0">
                <a:solidFill>
                  <a:srgbClr val="002060"/>
                </a:solidFill>
                <a:latin typeface="+mj-lt"/>
              </a:rPr>
              <a:t>) {  return(action); }       </a:t>
            </a:r>
          </a:p>
          <a:p>
            <a:pPr indent="-457200">
              <a:defRPr/>
            </a:pPr>
            <a:r>
              <a:rPr lang="en-US" sz="1800" dirty="0">
                <a:solidFill>
                  <a:srgbClr val="002060"/>
                </a:solidFill>
                <a:latin typeface="+mj-lt"/>
              </a:rPr>
              <a:t>         }        </a:t>
            </a:r>
          </a:p>
          <a:p>
            <a:pPr indent="-457200">
              <a:defRPr/>
            </a:pPr>
            <a:r>
              <a:rPr lang="en-US" sz="1800" dirty="0">
                <a:solidFill>
                  <a:srgbClr val="002060"/>
                </a:solidFill>
                <a:latin typeface="+mj-lt"/>
              </a:rPr>
              <a:t>        if (++action == MAX_ACTIONS) action = 0;     </a:t>
            </a:r>
          </a:p>
          <a:p>
            <a:pPr indent="-457200">
              <a:defRPr/>
            </a:pPr>
            <a:r>
              <a:rPr lang="en-US" sz="1800" dirty="0">
                <a:solidFill>
                  <a:srgbClr val="002060"/>
                </a:solidFill>
                <a:latin typeface="+mj-lt"/>
              </a:rPr>
              <a:t>   }     </a:t>
            </a:r>
          </a:p>
          <a:p>
            <a:pPr indent="-457200">
              <a:defRPr/>
            </a:pPr>
            <a:r>
              <a:rPr lang="en-US" sz="1800" dirty="0">
                <a:solidFill>
                  <a:srgbClr val="002060"/>
                </a:solidFill>
                <a:latin typeface="+mj-lt"/>
              </a:rPr>
              <a:t> </a:t>
            </a:r>
            <a:r>
              <a:rPr lang="en-US" sz="1800" b="1" dirty="0">
                <a:solidFill>
                  <a:srgbClr val="0000FF"/>
                </a:solidFill>
                <a:latin typeface="+mj-lt"/>
              </a:rPr>
              <a:t>/* Went through the possible actions, but did not pick one. </a:t>
            </a:r>
          </a:p>
          <a:p>
            <a:pPr indent="-457200">
              <a:defRPr/>
            </a:pPr>
            <a:r>
              <a:rPr lang="en-US" sz="1800" b="1" dirty="0">
                <a:solidFill>
                  <a:srgbClr val="0000FF"/>
                </a:solidFill>
                <a:latin typeface="+mj-lt"/>
              </a:rPr>
              <a:t> * </a:t>
            </a:r>
            <a:r>
              <a:rPr lang="en-US" sz="1800" b="1" dirty="0">
                <a:solidFill>
                  <a:srgbClr val="0000FF"/>
                </a:solidFill>
              </a:rPr>
              <a:t>At </a:t>
            </a:r>
            <a:r>
              <a:rPr lang="en-US" sz="1800" b="1" dirty="0">
                <a:solidFill>
                  <a:srgbClr val="0000FF"/>
                </a:solidFill>
                <a:latin typeface="+mj-lt"/>
              </a:rPr>
              <a:t>this point, we'll just pick one randomly.       */     </a:t>
            </a:r>
          </a:p>
          <a:p>
            <a:pPr indent="-457200">
              <a:defRPr/>
            </a:pPr>
            <a:r>
              <a:rPr lang="en-US" sz="1800" dirty="0">
                <a:solidFill>
                  <a:srgbClr val="002060"/>
                </a:solidFill>
                <a:latin typeface="+mj-lt"/>
              </a:rPr>
              <a:t> if (count == MAX_ACTIONS) {  action = </a:t>
            </a:r>
            <a:r>
              <a:rPr lang="en-US" sz="1800" dirty="0" err="1">
                <a:solidFill>
                  <a:srgbClr val="002060"/>
                </a:solidFill>
                <a:latin typeface="+mj-lt"/>
              </a:rPr>
              <a:t>getRandomAction</a:t>
            </a:r>
            <a:r>
              <a:rPr lang="en-US" sz="1800" dirty="0">
                <a:solidFill>
                  <a:srgbClr val="002060"/>
                </a:solidFill>
                <a:latin typeface="+mj-lt"/>
              </a:rPr>
              <a:t>(y, x);  }   </a:t>
            </a:r>
          </a:p>
          <a:p>
            <a:pPr indent="-457200">
              <a:defRPr/>
            </a:pPr>
            <a:r>
              <a:rPr lang="en-US" sz="1800" dirty="0">
                <a:solidFill>
                  <a:srgbClr val="002060"/>
                </a:solidFill>
                <a:latin typeface="+mj-lt"/>
              </a:rPr>
              <a:t> </a:t>
            </a:r>
            <a:r>
              <a:rPr lang="en-US" sz="1800" b="1" dirty="0">
                <a:solidFill>
                  <a:srgbClr val="002060"/>
                </a:solidFill>
                <a:latin typeface="+mj-lt"/>
              </a:rPr>
              <a:t>}</a:t>
            </a:r>
            <a:r>
              <a:rPr lang="en-US" sz="1800" dirty="0">
                <a:solidFill>
                  <a:srgbClr val="002060"/>
                </a:solidFill>
                <a:latin typeface="+mj-lt"/>
              </a:rPr>
              <a:t>  </a:t>
            </a:r>
            <a:r>
              <a:rPr lang="en-US" sz="1800" b="1" dirty="0">
                <a:solidFill>
                  <a:srgbClr val="008000"/>
                </a:solidFill>
                <a:latin typeface="+mj-lt"/>
              </a:rPr>
              <a:t>//else-end</a:t>
            </a:r>
          </a:p>
          <a:p>
            <a:pPr indent="-457200">
              <a:defRPr/>
            </a:pPr>
            <a:r>
              <a:rPr lang="en-US" sz="1800" b="1" dirty="0">
                <a:solidFill>
                  <a:srgbClr val="002060"/>
                </a:solidFill>
                <a:latin typeface="+mj-lt"/>
              </a:rPr>
              <a:t>} </a:t>
            </a:r>
            <a:r>
              <a:rPr lang="en-US" sz="1800" b="1" dirty="0">
                <a:solidFill>
                  <a:srgbClr val="008000"/>
                </a:solidFill>
              </a:rPr>
              <a:t>//p greedy-end</a:t>
            </a:r>
            <a:endParaRPr lang="en-US" sz="1800" b="1" dirty="0">
              <a:latin typeface="+mj-lt"/>
            </a:endParaRPr>
          </a:p>
        </p:txBody>
      </p:sp>
      <p:sp>
        <p:nvSpPr>
          <p:cNvPr id="55301" name="TextBox 27"/>
          <p:cNvSpPr txBox="1">
            <a:spLocks noChangeArrowheads="1"/>
          </p:cNvSpPr>
          <p:nvPr/>
        </p:nvSpPr>
        <p:spPr bwMode="auto">
          <a:xfrm>
            <a:off x="7400925" y="5345113"/>
            <a:ext cx="1743075" cy="400050"/>
          </a:xfrm>
          <a:prstGeom prst="rect">
            <a:avLst/>
          </a:prstGeom>
          <a:solidFill>
            <a:srgbClr val="FFFF00"/>
          </a:solidFill>
          <a:ln w="9525">
            <a:solidFill>
              <a:srgbClr val="FF0000"/>
            </a:solidFill>
            <a:miter lim="800000"/>
            <a:headEnd/>
            <a:tailEnd/>
          </a:ln>
        </p:spPr>
        <p:txBody>
          <a:bodyPr>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a:t>see </a:t>
            </a:r>
            <a:r>
              <a:rPr lang="en-NZ" altLang="en-US" b="1"/>
              <a:t>grid.c</a:t>
            </a:r>
            <a:endParaRPr lang="en-US" altLang="en-US" b="1"/>
          </a:p>
        </p:txBody>
      </p:sp>
      <p:sp>
        <p:nvSpPr>
          <p:cNvPr id="7" name="Line Callout 1 6"/>
          <p:cNvSpPr/>
          <p:nvPr/>
        </p:nvSpPr>
        <p:spPr bwMode="auto">
          <a:xfrm>
            <a:off x="5318125" y="2122488"/>
            <a:ext cx="3487738" cy="654050"/>
          </a:xfrm>
          <a:prstGeom prst="borderCallout1">
            <a:avLst>
              <a:gd name="adj1" fmla="val 13873"/>
              <a:gd name="adj2" fmla="val 606"/>
              <a:gd name="adj3" fmla="val 262919"/>
              <a:gd name="adj4" fmla="val -118406"/>
            </a:avLst>
          </a:prstGeom>
          <a:solidFill>
            <a:srgbClr val="FFFFCC"/>
          </a:solidFill>
          <a:ln w="9525" cap="flat" cmpd="sng" algn="ctr">
            <a:solidFill>
              <a:srgbClr val="FF0000"/>
            </a:solidFill>
            <a:prstDash val="solid"/>
            <a:round/>
            <a:headEnd type="none" w="med" len="med"/>
            <a:tailEnd type="none" w="med" len="med"/>
          </a:ln>
          <a:effectLst/>
        </p:spPr>
        <p:txBody>
          <a:bodyPr/>
          <a:lstStyle/>
          <a:p>
            <a:pPr>
              <a:defRPr/>
            </a:pPr>
            <a:r>
              <a:rPr lang="en-NZ" sz="1600" b="1" dirty="0">
                <a:latin typeface="+mj-lt"/>
              </a:rPr>
              <a:t>Calculate the probability that the given action should occur.</a:t>
            </a:r>
            <a:endParaRPr lang="en-NZ" sz="1600"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1E8E9651-B371-4543-8323-AA3563EA4A52}" type="slidenum">
              <a:rPr lang="nl-NL" altLang="en-US" sz="1000" smtClean="0">
                <a:solidFill>
                  <a:schemeClr val="bg2"/>
                </a:solidFill>
                <a:latin typeface="Verdana" pitchFamily="34" charset="0"/>
              </a:rPr>
              <a:pPr/>
              <a:t>6</a:t>
            </a:fld>
            <a:endParaRPr lang="nl-NL" altLang="en-US" sz="1000">
              <a:solidFill>
                <a:schemeClr val="bg2"/>
              </a:solidFill>
              <a:latin typeface="Verdana" pitchFamily="34" charset="0"/>
            </a:endParaRPr>
          </a:p>
        </p:txBody>
      </p:sp>
      <p:sp>
        <p:nvSpPr>
          <p:cNvPr id="324610" name="Rectangle 2"/>
          <p:cNvSpPr>
            <a:spLocks noGrp="1" noChangeArrowheads="1"/>
          </p:cNvSpPr>
          <p:nvPr>
            <p:ph type="title"/>
          </p:nvPr>
        </p:nvSpPr>
        <p:spPr/>
        <p:txBody>
          <a:bodyPr/>
          <a:lstStyle/>
          <a:p>
            <a:pPr eaLnBrk="1" hangingPunct="1">
              <a:defRPr/>
            </a:pPr>
            <a:r>
              <a:rPr lang="en-US" dirty="0"/>
              <a:t>Reinforcement Learning </a:t>
            </a:r>
            <a:r>
              <a:rPr lang="en-US" dirty="0">
                <a:solidFill>
                  <a:srgbClr val="FF0000"/>
                </a:solidFill>
              </a:rPr>
              <a:t>(RL)</a:t>
            </a:r>
            <a:endParaRPr lang="en-US" dirty="0"/>
          </a:p>
        </p:txBody>
      </p:sp>
      <p:sp>
        <p:nvSpPr>
          <p:cNvPr id="324611" name="Rectangle 3"/>
          <p:cNvSpPr>
            <a:spLocks noGrp="1" noChangeArrowheads="1"/>
          </p:cNvSpPr>
          <p:nvPr>
            <p:ph type="body" idx="1"/>
          </p:nvPr>
        </p:nvSpPr>
        <p:spPr>
          <a:xfrm>
            <a:off x="0" y="1382713"/>
            <a:ext cx="9144000" cy="2312987"/>
          </a:xfrm>
        </p:spPr>
        <p:txBody>
          <a:bodyPr/>
          <a:lstStyle/>
          <a:p>
            <a:pPr marL="742950" indent="0" eaLnBrk="1" hangingPunct="1">
              <a:spcBef>
                <a:spcPts val="0"/>
              </a:spcBef>
              <a:buFont typeface="Verdana" pitchFamily="34" charset="0"/>
              <a:buNone/>
              <a:defRPr/>
            </a:pPr>
            <a:r>
              <a:rPr lang="en-US" sz="3200" dirty="0">
                <a:solidFill>
                  <a:schemeClr val="tx1"/>
                </a:solidFill>
              </a:rPr>
              <a:t>Reinforcement learning is about</a:t>
            </a:r>
          </a:p>
          <a:p>
            <a:pPr marL="742950" indent="0" eaLnBrk="1" hangingPunct="1">
              <a:spcBef>
                <a:spcPts val="0"/>
              </a:spcBef>
              <a:buFont typeface="Verdana" pitchFamily="34" charset="0"/>
              <a:buNone/>
              <a:defRPr/>
            </a:pPr>
            <a:r>
              <a:rPr lang="en-US" sz="3200" b="1" dirty="0">
                <a:solidFill>
                  <a:schemeClr val="tx1"/>
                </a:solidFill>
              </a:rPr>
              <a:t>			    learning what to do</a:t>
            </a:r>
          </a:p>
          <a:p>
            <a:pPr marL="742950" indent="-742950" eaLnBrk="1" hangingPunct="1">
              <a:buFont typeface="Verdana" pitchFamily="34" charset="0"/>
              <a:buNone/>
              <a:defRPr/>
            </a:pPr>
            <a:r>
              <a:rPr lang="en-US" sz="3200" dirty="0">
                <a:solidFill>
                  <a:schemeClr val="tx1"/>
                </a:solidFill>
              </a:rPr>
              <a:t>	--how to </a:t>
            </a:r>
            <a:r>
              <a:rPr lang="en-US" sz="3200" b="1" dirty="0">
                <a:solidFill>
                  <a:schemeClr val="tx1"/>
                </a:solidFill>
              </a:rPr>
              <a:t>map</a:t>
            </a:r>
            <a:r>
              <a:rPr lang="en-US" sz="3200" dirty="0">
                <a:solidFill>
                  <a:schemeClr val="tx1"/>
                </a:solidFill>
              </a:rPr>
              <a:t> </a:t>
            </a:r>
            <a:r>
              <a:rPr lang="en-US" sz="3200" b="1" dirty="0">
                <a:solidFill>
                  <a:srgbClr val="FF0066"/>
                </a:solidFill>
                <a:effectLst>
                  <a:outerShdw blurRad="38100" dist="38100" dir="2700000" algn="tl">
                    <a:srgbClr val="000000">
                      <a:alpha val="43137"/>
                    </a:srgbClr>
                  </a:outerShdw>
                </a:effectLst>
              </a:rPr>
              <a:t>situations</a:t>
            </a:r>
            <a:r>
              <a:rPr lang="en-US" sz="3200" dirty="0">
                <a:solidFill>
                  <a:schemeClr val="tx1"/>
                </a:solidFill>
                <a:effectLst>
                  <a:outerShdw blurRad="38100" dist="38100" dir="2700000" algn="tl">
                    <a:srgbClr val="000000">
                      <a:alpha val="43137"/>
                    </a:srgbClr>
                  </a:outerShdw>
                </a:effectLst>
              </a:rPr>
              <a:t> </a:t>
            </a:r>
            <a:r>
              <a:rPr lang="en-US" sz="3200" dirty="0">
                <a:solidFill>
                  <a:schemeClr val="tx1"/>
                </a:solidFill>
              </a:rPr>
              <a:t>to </a:t>
            </a:r>
            <a:r>
              <a:rPr lang="en-US" sz="3200" b="1" dirty="0">
                <a:solidFill>
                  <a:srgbClr val="0000FF"/>
                </a:solidFill>
                <a:effectLst>
                  <a:outerShdw blurRad="38100" dist="38100" dir="2700000" algn="tl">
                    <a:srgbClr val="000000">
                      <a:alpha val="43137"/>
                    </a:srgbClr>
                  </a:outerShdw>
                </a:effectLst>
              </a:rPr>
              <a:t>actions</a:t>
            </a:r>
            <a:r>
              <a:rPr lang="en-US" sz="3200" dirty="0">
                <a:solidFill>
                  <a:schemeClr val="tx1"/>
                </a:solidFill>
                <a:effectLst>
                  <a:outerShdw blurRad="38100" dist="38100" dir="2700000" algn="tl">
                    <a:srgbClr val="000000">
                      <a:alpha val="43137"/>
                    </a:srgbClr>
                  </a:outerShdw>
                </a:effectLst>
              </a:rPr>
              <a:t>-</a:t>
            </a:r>
            <a:r>
              <a:rPr lang="en-US" sz="3200" dirty="0">
                <a:solidFill>
                  <a:schemeClr val="tx1"/>
                </a:solidFill>
              </a:rPr>
              <a:t>-so as to maximize a numerical </a:t>
            </a:r>
            <a:r>
              <a:rPr lang="en-US" sz="3200" b="1" dirty="0">
                <a:solidFill>
                  <a:srgbClr val="FF0000"/>
                </a:solidFill>
                <a:effectLst>
                  <a:outerShdw blurRad="38100" dist="38100" dir="2700000" algn="tl">
                    <a:srgbClr val="000000">
                      <a:alpha val="43137"/>
                    </a:srgbClr>
                  </a:outerShdw>
                </a:effectLst>
              </a:rPr>
              <a:t>reward</a:t>
            </a:r>
            <a:r>
              <a:rPr lang="en-US" sz="3200" dirty="0">
                <a:solidFill>
                  <a:schemeClr val="tx1"/>
                </a:solidFill>
                <a:effectLst>
                  <a:outerShdw blurRad="38100" dist="38100" dir="2700000" algn="tl">
                    <a:srgbClr val="000000">
                      <a:alpha val="43137"/>
                    </a:srgbClr>
                  </a:outerShdw>
                </a:effectLst>
              </a:rPr>
              <a:t> </a:t>
            </a:r>
            <a:r>
              <a:rPr lang="en-US" sz="3200" dirty="0">
                <a:solidFill>
                  <a:schemeClr val="tx1"/>
                </a:solidFill>
              </a:rPr>
              <a:t>signal. </a:t>
            </a:r>
          </a:p>
          <a:p>
            <a:pPr marL="742950" indent="-742950" eaLnBrk="1" hangingPunct="1">
              <a:buFont typeface="Verdana" pitchFamily="34" charset="0"/>
              <a:buNone/>
              <a:defRPr/>
            </a:pPr>
            <a:r>
              <a:rPr lang="en-US" sz="3200" dirty="0">
                <a:solidFill>
                  <a:schemeClr val="tx1"/>
                </a:solidFill>
              </a:rPr>
              <a:t>	</a:t>
            </a:r>
          </a:p>
          <a:p>
            <a:pPr marL="742950" indent="-742950" eaLnBrk="1" hangingPunct="1">
              <a:buFont typeface="Verdana" pitchFamily="34" charset="0"/>
              <a:buNone/>
              <a:defRPr/>
            </a:pPr>
            <a:r>
              <a:rPr lang="en-US" sz="3200" dirty="0">
                <a:solidFill>
                  <a:schemeClr val="tx1"/>
                </a:solidFill>
              </a:rPr>
              <a:t>	</a:t>
            </a:r>
            <a:endParaRPr lang="en-US" sz="3200" dirty="0">
              <a:solidFill>
                <a:schemeClr val="tx1"/>
              </a:solidFill>
              <a:effectLst>
                <a:outerShdw blurRad="38100" dist="38100" dir="2700000" algn="tl">
                  <a:srgbClr val="000000">
                    <a:alpha val="43137"/>
                  </a:srgbClr>
                </a:outerShdw>
              </a:effectLst>
            </a:endParaRPr>
          </a:p>
        </p:txBody>
      </p:sp>
      <p:sp>
        <p:nvSpPr>
          <p:cNvPr id="5" name="Line Callout 1 4"/>
          <p:cNvSpPr/>
          <p:nvPr/>
        </p:nvSpPr>
        <p:spPr bwMode="auto">
          <a:xfrm>
            <a:off x="899592" y="4221088"/>
            <a:ext cx="7560840" cy="1850926"/>
          </a:xfrm>
          <a:prstGeom prst="borderCallout1">
            <a:avLst>
              <a:gd name="adj1" fmla="val 2678"/>
              <a:gd name="adj2" fmla="val 3402"/>
              <a:gd name="adj3" fmla="val -71324"/>
              <a:gd name="adj4" fmla="val -23477"/>
            </a:avLst>
          </a:prstGeom>
          <a:solidFill>
            <a:schemeClr val="bg1"/>
          </a:solidFill>
          <a:ln w="9525" cap="flat" cmpd="sng" algn="ctr">
            <a:noFill/>
            <a:prstDash val="solid"/>
            <a:round/>
            <a:headEnd type="none" w="med" len="med"/>
            <a:tailEnd type="none" w="med" len="med"/>
          </a:ln>
          <a:effectLst>
            <a:glow rad="101600">
              <a:schemeClr val="accent6">
                <a:satMod val="175000"/>
                <a:alpha val="40000"/>
              </a:schemeClr>
            </a:glow>
            <a:outerShdw blurRad="50800" dist="38100" dir="8100000" algn="tr" rotWithShape="0">
              <a:prstClr val="black">
                <a:alpha val="40000"/>
              </a:prstClr>
            </a:outerShdw>
          </a:effectLst>
        </p:spPr>
        <p:txBody>
          <a:bodyPr anchor="ctr"/>
          <a:lstStyle/>
          <a:p>
            <a:pPr>
              <a:defRPr/>
            </a:pPr>
            <a:r>
              <a:rPr lang="en-NZ" sz="2800" dirty="0">
                <a:latin typeface="Arial" panose="020B0604020202020204" pitchFamily="34" charset="0"/>
                <a:cs typeface="Arial" panose="020B0604020202020204" pitchFamily="34" charset="0"/>
              </a:rPr>
              <a:t>The learner is </a:t>
            </a:r>
            <a:r>
              <a:rPr lang="en-NZ" sz="2800" u="sng" dirty="0">
                <a:latin typeface="Arial" panose="020B0604020202020204" pitchFamily="34" charset="0"/>
                <a:cs typeface="Arial" panose="020B0604020202020204" pitchFamily="34" charset="0"/>
              </a:rPr>
              <a:t>not</a:t>
            </a:r>
            <a:r>
              <a:rPr lang="en-NZ" sz="2800" dirty="0">
                <a:latin typeface="Arial" panose="020B0604020202020204" pitchFamily="34" charset="0"/>
                <a:cs typeface="Arial" panose="020B0604020202020204" pitchFamily="34" charset="0"/>
              </a:rPr>
              <a:t> told which actions to take, as in most forms of machine learning, but instead must discover which actions yield the most reward by trying them.</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Diagonal Corner Rectangle 1"/>
          <p:cNvSpPr/>
          <p:nvPr/>
        </p:nvSpPr>
        <p:spPr>
          <a:xfrm>
            <a:off x="1364120" y="2318926"/>
            <a:ext cx="6609646" cy="1589046"/>
          </a:xfrm>
          <a:prstGeom prst="snip2DiagRect">
            <a:avLst/>
          </a:prstGeom>
          <a:gradFill flip="none" rotWithShape="1">
            <a:gsLst>
              <a:gs pos="0">
                <a:srgbClr val="001E00"/>
              </a:gs>
              <a:gs pos="50000">
                <a:srgbClr val="19C602"/>
              </a:gs>
              <a:gs pos="100000">
                <a:srgbClr val="CCFFFF"/>
              </a:gs>
            </a:gsLst>
            <a:lin ang="0" scaled="1"/>
            <a:tileRect/>
          </a:gradFill>
          <a:ln w="57150">
            <a:solidFill>
              <a:srgbClr val="000000"/>
            </a:solidFill>
          </a:ln>
          <a:effectLst>
            <a:glow rad="139700">
              <a:schemeClr val="accent1">
                <a:satMod val="175000"/>
                <a:alpha val="40000"/>
              </a:schemeClr>
            </a:glow>
            <a:outerShdw blurRad="241300" dist="50800" dir="5400000" sx="93000" sy="93000" algn="ctr" rotWithShape="0">
              <a:srgbClr val="000000">
                <a:alpha val="74000"/>
              </a:srgbClr>
            </a:outerShdw>
          </a:effectLst>
          <a:scene3d>
            <a:camera prst="orthographicFront"/>
            <a:lightRig rig="threePt" dir="t"/>
          </a:scene3d>
          <a:sp3d extrusionH="38100">
            <a:bevelT w="101600" prst="riblet"/>
          </a:sp3d>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buFont typeface="Times New Roman" pitchFamily="16" charset="0"/>
              <a:buNone/>
              <a:defRPr/>
            </a:pPr>
            <a:r>
              <a:rPr lang="en-NZ" sz="4800" b="1" dirty="0">
                <a:ln w="18415" cmpd="sng">
                  <a:solidFill>
                    <a:srgbClr val="FFFFFF"/>
                  </a:solidFill>
                  <a:prstDash val="solid"/>
                </a:ln>
                <a:solidFill>
                  <a:srgbClr val="0000FF"/>
                </a:solidFill>
                <a:effectLst>
                  <a:outerShdw blurRad="63500" dir="3600000" algn="tl" rotWithShape="0">
                    <a:srgbClr val="000000">
                      <a:alpha val="70000"/>
                    </a:srgbClr>
                  </a:outerShdw>
                </a:effectLst>
              </a:rPr>
              <a:t>Updating the Q-value</a:t>
            </a:r>
            <a:endParaRPr lang="en-US" sz="4800" b="1" dirty="0">
              <a:ln w="18415" cmpd="sng">
                <a:solidFill>
                  <a:srgbClr val="FFFFFF"/>
                </a:solidFill>
                <a:prstDash val="solid"/>
              </a:ln>
              <a:solidFill>
                <a:srgbClr val="0000FF"/>
              </a:solidFill>
              <a:effectLst>
                <a:outerShdw blurRad="63500" dir="3600000" algn="tl" rotWithShape="0">
                  <a:srgbClr val="000000">
                    <a:alpha val="70000"/>
                  </a:srgbClr>
                </a:outerShdw>
              </a:effectLst>
            </a:endParaRPr>
          </a:p>
        </p:txBody>
      </p:sp>
      <p:sp>
        <p:nvSpPr>
          <p:cNvPr id="3" name="TextBox 2"/>
          <p:cNvSpPr txBox="1"/>
          <p:nvPr/>
        </p:nvSpPr>
        <p:spPr>
          <a:xfrm>
            <a:off x="2014538" y="4310063"/>
            <a:ext cx="5283884" cy="523220"/>
          </a:xfrm>
          <a:prstGeom prst="rect">
            <a:avLst/>
          </a:prstGeom>
          <a:gradFill>
            <a:gsLst>
              <a:gs pos="0">
                <a:srgbClr val="5E9EFF"/>
              </a:gs>
              <a:gs pos="39999">
                <a:srgbClr val="85C2FF"/>
              </a:gs>
              <a:gs pos="70000">
                <a:srgbClr val="C4D6EB"/>
              </a:gs>
              <a:gs pos="100000">
                <a:srgbClr val="FFEBFA"/>
              </a:gs>
            </a:gsLst>
            <a:lin ang="5400000" scaled="0"/>
          </a:gradFill>
          <a:ln>
            <a:solidFill>
              <a:srgbClr val="FF0000"/>
            </a:solidFill>
          </a:ln>
          <a:effectLst>
            <a:outerShdw blurRad="50800" dist="38100" dir="8100000" algn="tr" rotWithShape="0">
              <a:prstClr val="black">
                <a:alpha val="40000"/>
              </a:prstClr>
            </a:outerShdw>
          </a:effectLst>
        </p:spPr>
        <p:txBody>
          <a:bodyPr wrap="square">
            <a:spAutoFit/>
          </a:bodyPr>
          <a:lstStyle/>
          <a:p>
            <a:pPr algn="ctr">
              <a:defRPr/>
            </a:pPr>
            <a:r>
              <a:rPr lang="en-US" sz="2800" b="1" dirty="0">
                <a:solidFill>
                  <a:srgbClr val="002060"/>
                </a:solidFill>
                <a:effectLst>
                  <a:outerShdw blurRad="38100" dist="38100" dir="2700000" algn="tl">
                    <a:srgbClr val="000000">
                      <a:alpha val="43137"/>
                    </a:srgbClr>
                  </a:outerShdw>
                </a:effectLst>
                <a:latin typeface="+mj-lt"/>
              </a:rPr>
              <a:t>Where </a:t>
            </a:r>
            <a:r>
              <a:rPr lang="en-US" sz="2800" b="1" dirty="0">
                <a:solidFill>
                  <a:srgbClr val="FF0000"/>
                </a:solidFill>
                <a:effectLst>
                  <a:outerShdw blurRad="38100" dist="38100" dir="2700000" algn="tl">
                    <a:srgbClr val="000000">
                      <a:alpha val="43137"/>
                    </a:srgbClr>
                  </a:outerShdw>
                </a:effectLst>
                <a:latin typeface="+mj-lt"/>
              </a:rPr>
              <a:t>learning</a:t>
            </a:r>
            <a:r>
              <a:rPr lang="en-US" sz="2800" b="1" dirty="0">
                <a:solidFill>
                  <a:srgbClr val="002060"/>
                </a:solidFill>
                <a:effectLst>
                  <a:outerShdw blurRad="38100" dist="38100" dir="2700000" algn="tl">
                    <a:srgbClr val="000000">
                      <a:alpha val="43137"/>
                    </a:srgbClr>
                  </a:outerShdw>
                </a:effectLst>
                <a:latin typeface="+mj-lt"/>
              </a:rPr>
              <a:t> occurs</a:t>
            </a:r>
            <a:endParaRPr lang="en-NZ" sz="2800" b="1" baseline="-25000" dirty="0">
              <a:solidFill>
                <a:srgbClr val="0000FF"/>
              </a:solidFill>
              <a:latin typeface="+mj-lt"/>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0825" cy="1044575"/>
          </a:xfrm>
        </p:spPr>
        <p:txBody>
          <a:bodyPr/>
          <a:lstStyle/>
          <a:p>
            <a:pPr>
              <a:defRPr/>
            </a:pPr>
            <a:r>
              <a:rPr lang="en-NZ" dirty="0">
                <a:solidFill>
                  <a:srgbClr val="FFFF00"/>
                </a:solidFill>
              </a:rPr>
              <a:t>Updating the Q-Value</a:t>
            </a:r>
            <a:endParaRPr lang="en-NZ" dirty="0">
              <a:solidFill>
                <a:srgbClr val="FF0000"/>
              </a:solidFill>
            </a:endParaRPr>
          </a:p>
        </p:txBody>
      </p:sp>
      <p:sp>
        <p:nvSpPr>
          <p:cNvPr id="5734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E5C7F8CC-BBEE-4017-904B-DA1C6E844094}" type="slidenum">
              <a:rPr lang="nl-NL" altLang="en-US" sz="1000" smtClean="0">
                <a:solidFill>
                  <a:schemeClr val="bg2"/>
                </a:solidFill>
                <a:latin typeface="Verdana" pitchFamily="34" charset="0"/>
              </a:rPr>
              <a:pPr/>
              <a:t>61</a:t>
            </a:fld>
            <a:endParaRPr lang="nl-NL" altLang="en-US" sz="1000">
              <a:solidFill>
                <a:schemeClr val="bg2"/>
              </a:solidFill>
              <a:latin typeface="Verdana" pitchFamily="34" charset="0"/>
            </a:endParaRPr>
          </a:p>
        </p:txBody>
      </p:sp>
      <p:sp>
        <p:nvSpPr>
          <p:cNvPr id="21" name="Text Box 6"/>
          <p:cNvSpPr txBox="1">
            <a:spLocks noChangeArrowheads="1"/>
          </p:cNvSpPr>
          <p:nvPr/>
        </p:nvSpPr>
        <p:spPr bwMode="auto">
          <a:xfrm>
            <a:off x="152400" y="1112099"/>
            <a:ext cx="8796338" cy="5354637"/>
          </a:xfrm>
          <a:prstGeom prst="rect">
            <a:avLst/>
          </a:prstGeom>
          <a:solidFill>
            <a:schemeClr val="bg1"/>
          </a:solidFill>
          <a:ln w="9525">
            <a:solidFill>
              <a:srgbClr val="FF0000"/>
            </a:solidFill>
            <a:miter lim="800000"/>
            <a:headEnd/>
            <a:tailEnd/>
          </a:ln>
          <a:effectLst/>
        </p:spPr>
        <p:txBody>
          <a:bodyPr>
            <a:spAutoFit/>
          </a:bodyPr>
          <a:lstStyle/>
          <a:p>
            <a:pPr indent="-457200">
              <a:defRPr/>
            </a:pPr>
            <a:r>
              <a:rPr lang="en-US" sz="2400" dirty="0">
                <a:solidFill>
                  <a:srgbClr val="002060"/>
                </a:solidFill>
                <a:latin typeface="+mj-lt"/>
              </a:rPr>
              <a:t>void </a:t>
            </a:r>
            <a:r>
              <a:rPr lang="en-US" sz="2400" b="1" dirty="0" err="1">
                <a:solidFill>
                  <a:srgbClr val="002060"/>
                </a:solidFill>
                <a:latin typeface="+mj-lt"/>
              </a:rPr>
              <a:t>updateFunction</a:t>
            </a:r>
            <a:r>
              <a:rPr lang="en-US" sz="2400" dirty="0">
                <a:solidFill>
                  <a:srgbClr val="002060"/>
                </a:solidFill>
                <a:latin typeface="+mj-lt"/>
              </a:rPr>
              <a:t>( </a:t>
            </a:r>
            <a:r>
              <a:rPr lang="en-US" sz="2400" dirty="0" err="1">
                <a:solidFill>
                  <a:srgbClr val="002060"/>
                </a:solidFill>
                <a:latin typeface="+mj-lt"/>
              </a:rPr>
              <a:t>int</a:t>
            </a:r>
            <a:r>
              <a:rPr lang="en-US" sz="2400" dirty="0">
                <a:solidFill>
                  <a:srgbClr val="002060"/>
                </a:solidFill>
                <a:latin typeface="+mj-lt"/>
              </a:rPr>
              <a:t> </a:t>
            </a:r>
            <a:r>
              <a:rPr lang="en-US" sz="2400" b="1" dirty="0">
                <a:solidFill>
                  <a:srgbClr val="FF0000"/>
                </a:solidFill>
                <a:effectLst>
                  <a:outerShdw blurRad="38100" dist="38100" dir="2700000" algn="tl">
                    <a:srgbClr val="000000">
                      <a:alpha val="43137"/>
                    </a:srgbClr>
                  </a:outerShdw>
                </a:effectLst>
                <a:latin typeface="+mj-lt"/>
              </a:rPr>
              <a:t>y</a:t>
            </a:r>
            <a:r>
              <a:rPr lang="en-US" sz="2400" dirty="0">
                <a:solidFill>
                  <a:srgbClr val="002060"/>
                </a:solidFill>
                <a:latin typeface="+mj-lt"/>
              </a:rPr>
              <a:t>, </a:t>
            </a:r>
            <a:r>
              <a:rPr lang="en-US" sz="2400" dirty="0" err="1">
                <a:solidFill>
                  <a:srgbClr val="002060"/>
                </a:solidFill>
                <a:latin typeface="+mj-lt"/>
              </a:rPr>
              <a:t>int</a:t>
            </a:r>
            <a:r>
              <a:rPr lang="en-US" sz="2400" dirty="0">
                <a:solidFill>
                  <a:srgbClr val="002060"/>
                </a:solidFill>
                <a:latin typeface="+mj-lt"/>
              </a:rPr>
              <a:t> </a:t>
            </a:r>
            <a:r>
              <a:rPr lang="en-US" sz="2400" b="1" dirty="0">
                <a:solidFill>
                  <a:srgbClr val="FF0000"/>
                </a:solidFill>
                <a:effectLst>
                  <a:outerShdw blurRad="38100" dist="38100" dir="2700000" algn="tl">
                    <a:srgbClr val="000000">
                      <a:alpha val="43137"/>
                    </a:srgbClr>
                  </a:outerShdw>
                </a:effectLst>
                <a:latin typeface="+mj-lt"/>
              </a:rPr>
              <a:t>x</a:t>
            </a:r>
            <a:r>
              <a:rPr lang="en-US" sz="2400" dirty="0">
                <a:solidFill>
                  <a:srgbClr val="002060"/>
                </a:solidFill>
                <a:latin typeface="+mj-lt"/>
              </a:rPr>
              <a:t>, </a:t>
            </a:r>
            <a:r>
              <a:rPr lang="en-US" sz="2400" dirty="0" err="1">
                <a:solidFill>
                  <a:srgbClr val="002060"/>
                </a:solidFill>
                <a:latin typeface="+mj-lt"/>
              </a:rPr>
              <a:t>int</a:t>
            </a:r>
            <a:r>
              <a:rPr lang="en-US" sz="2400" dirty="0">
                <a:solidFill>
                  <a:srgbClr val="002060"/>
                </a:solidFill>
                <a:latin typeface="+mj-lt"/>
              </a:rPr>
              <a:t> </a:t>
            </a:r>
            <a:r>
              <a:rPr lang="en-US" sz="2400" b="1" dirty="0">
                <a:solidFill>
                  <a:srgbClr val="FF0000"/>
                </a:solidFill>
                <a:effectLst>
                  <a:outerShdw blurRad="38100" dist="38100" dir="2700000" algn="tl">
                    <a:srgbClr val="000000">
                      <a:alpha val="43137"/>
                    </a:srgbClr>
                  </a:outerShdw>
                </a:effectLst>
                <a:latin typeface="+mj-lt"/>
              </a:rPr>
              <a:t>action</a:t>
            </a:r>
            <a:r>
              <a:rPr lang="en-US" sz="2400" dirty="0">
                <a:solidFill>
                  <a:srgbClr val="002060"/>
                </a:solidFill>
                <a:effectLst>
                  <a:outerShdw blurRad="38100" dist="38100" dir="2700000" algn="tl">
                    <a:srgbClr val="000000">
                      <a:alpha val="43137"/>
                    </a:srgbClr>
                  </a:outerShdw>
                </a:effectLst>
                <a:latin typeface="+mj-lt"/>
              </a:rPr>
              <a:t> </a:t>
            </a:r>
            <a:r>
              <a:rPr lang="en-US" sz="2400" dirty="0">
                <a:solidFill>
                  <a:srgbClr val="002060"/>
                </a:solidFill>
                <a:latin typeface="+mj-lt"/>
              </a:rPr>
              <a:t>)</a:t>
            </a:r>
            <a:r>
              <a:rPr lang="en-US" sz="2400" b="1" dirty="0">
                <a:solidFill>
                  <a:srgbClr val="002060"/>
                </a:solidFill>
                <a:latin typeface="+mj-lt"/>
              </a:rPr>
              <a:t>{</a:t>
            </a:r>
            <a:r>
              <a:rPr lang="en-US" sz="2400" dirty="0">
                <a:solidFill>
                  <a:srgbClr val="002060"/>
                </a:solidFill>
                <a:latin typeface="+mj-lt"/>
              </a:rPr>
              <a:t>  </a:t>
            </a:r>
          </a:p>
          <a:p>
            <a:pPr indent="-457200">
              <a:defRPr/>
            </a:pPr>
            <a:r>
              <a:rPr lang="en-US" sz="2400" dirty="0">
                <a:solidFill>
                  <a:srgbClr val="0000FF"/>
                </a:solidFill>
                <a:latin typeface="+mj-lt"/>
              </a:rPr>
              <a:t>//determine the next state</a:t>
            </a:r>
          </a:p>
          <a:p>
            <a:pPr indent="-457200">
              <a:defRPr/>
            </a:pPr>
            <a:r>
              <a:rPr lang="en-US" dirty="0" err="1">
                <a:solidFill>
                  <a:srgbClr val="002060"/>
                </a:solidFill>
                <a:latin typeface="+mj-lt"/>
              </a:rPr>
              <a:t>int</a:t>
            </a:r>
            <a:r>
              <a:rPr lang="en-US" dirty="0">
                <a:solidFill>
                  <a:srgbClr val="002060"/>
                </a:solidFill>
                <a:latin typeface="+mj-lt"/>
              </a:rPr>
              <a:t> </a:t>
            </a:r>
            <a:r>
              <a:rPr lang="en-US" b="1" dirty="0" err="1">
                <a:solidFill>
                  <a:srgbClr val="008000"/>
                </a:solidFill>
                <a:latin typeface="+mj-lt"/>
              </a:rPr>
              <a:t>newy</a:t>
            </a:r>
            <a:r>
              <a:rPr lang="en-US" dirty="0">
                <a:solidFill>
                  <a:srgbClr val="002060"/>
                </a:solidFill>
                <a:latin typeface="+mj-lt"/>
              </a:rPr>
              <a:t> = y + </a:t>
            </a:r>
            <a:r>
              <a:rPr lang="en-US" b="1" dirty="0">
                <a:solidFill>
                  <a:srgbClr val="002060"/>
                </a:solidFill>
                <a:latin typeface="+mj-lt"/>
              </a:rPr>
              <a:t>dir</a:t>
            </a:r>
            <a:r>
              <a:rPr lang="en-US" dirty="0">
                <a:solidFill>
                  <a:srgbClr val="002060"/>
                </a:solidFill>
                <a:latin typeface="+mj-lt"/>
              </a:rPr>
              <a:t>[action].y;  </a:t>
            </a:r>
          </a:p>
          <a:p>
            <a:pPr indent="-457200">
              <a:defRPr/>
            </a:pPr>
            <a:r>
              <a:rPr lang="en-US" dirty="0" err="1">
                <a:solidFill>
                  <a:srgbClr val="002060"/>
                </a:solidFill>
                <a:latin typeface="+mj-lt"/>
              </a:rPr>
              <a:t>int</a:t>
            </a:r>
            <a:r>
              <a:rPr lang="en-US" dirty="0">
                <a:solidFill>
                  <a:srgbClr val="002060"/>
                </a:solidFill>
                <a:latin typeface="+mj-lt"/>
              </a:rPr>
              <a:t> </a:t>
            </a:r>
            <a:r>
              <a:rPr lang="en-US" b="1" dirty="0" err="1">
                <a:solidFill>
                  <a:srgbClr val="008000"/>
                </a:solidFill>
                <a:latin typeface="+mj-lt"/>
              </a:rPr>
              <a:t>newx</a:t>
            </a:r>
            <a:r>
              <a:rPr lang="en-US" dirty="0">
                <a:solidFill>
                  <a:srgbClr val="002060"/>
                </a:solidFill>
                <a:latin typeface="+mj-lt"/>
              </a:rPr>
              <a:t> = x + </a:t>
            </a:r>
            <a:r>
              <a:rPr lang="en-US" b="1" dirty="0">
                <a:solidFill>
                  <a:srgbClr val="002060"/>
                </a:solidFill>
                <a:latin typeface="+mj-lt"/>
              </a:rPr>
              <a:t>dir</a:t>
            </a:r>
            <a:r>
              <a:rPr lang="en-US" dirty="0">
                <a:solidFill>
                  <a:srgbClr val="002060"/>
                </a:solidFill>
                <a:latin typeface="+mj-lt"/>
              </a:rPr>
              <a:t>[action].x;  </a:t>
            </a:r>
          </a:p>
          <a:p>
            <a:pPr indent="-457200">
              <a:defRPr/>
            </a:pPr>
            <a:r>
              <a:rPr lang="en-US" dirty="0">
                <a:solidFill>
                  <a:srgbClr val="002060"/>
                </a:solidFill>
                <a:latin typeface="+mj-lt"/>
              </a:rPr>
              <a:t>double reward;  </a:t>
            </a:r>
          </a:p>
          <a:p>
            <a:pPr indent="-457200">
              <a:defRPr/>
            </a:pPr>
            <a:r>
              <a:rPr lang="en-US" b="1" dirty="0">
                <a:solidFill>
                  <a:srgbClr val="990099"/>
                </a:solidFill>
                <a:effectLst>
                  <a:outerShdw blurRad="38100" dist="38100" dir="2700000" algn="tl">
                    <a:srgbClr val="000000">
                      <a:alpha val="43137"/>
                    </a:srgbClr>
                  </a:outerShdw>
                </a:effectLst>
                <a:latin typeface="+mj-lt"/>
              </a:rPr>
              <a:t>reward</a:t>
            </a:r>
            <a:r>
              <a:rPr lang="en-US" dirty="0">
                <a:solidFill>
                  <a:srgbClr val="002060"/>
                </a:solidFill>
                <a:effectLst>
                  <a:outerShdw blurRad="38100" dist="38100" dir="2700000" algn="tl">
                    <a:srgbClr val="000000">
                      <a:alpha val="43137"/>
                    </a:srgbClr>
                  </a:outerShdw>
                </a:effectLst>
                <a:latin typeface="+mj-lt"/>
              </a:rPr>
              <a:t> </a:t>
            </a:r>
            <a:r>
              <a:rPr lang="en-US" dirty="0">
                <a:solidFill>
                  <a:srgbClr val="002060"/>
                </a:solidFill>
                <a:latin typeface="+mj-lt"/>
              </a:rPr>
              <a:t>= (double)</a:t>
            </a:r>
            <a:r>
              <a:rPr lang="en-US" b="1" dirty="0">
                <a:solidFill>
                  <a:srgbClr val="002060"/>
                </a:solidFill>
                <a:latin typeface="+mj-lt"/>
              </a:rPr>
              <a:t>grid</a:t>
            </a:r>
            <a:r>
              <a:rPr lang="en-US" dirty="0">
                <a:solidFill>
                  <a:srgbClr val="002060"/>
                </a:solidFill>
                <a:latin typeface="+mj-lt"/>
              </a:rPr>
              <a:t>[</a:t>
            </a:r>
            <a:r>
              <a:rPr lang="en-US" b="1" dirty="0" err="1">
                <a:solidFill>
                  <a:srgbClr val="008000"/>
                </a:solidFill>
                <a:latin typeface="+mj-lt"/>
              </a:rPr>
              <a:t>newy</a:t>
            </a:r>
            <a:r>
              <a:rPr lang="en-US" dirty="0">
                <a:solidFill>
                  <a:srgbClr val="002060"/>
                </a:solidFill>
                <a:latin typeface="+mj-lt"/>
              </a:rPr>
              <a:t>][</a:t>
            </a:r>
            <a:r>
              <a:rPr lang="en-US" b="1" dirty="0" err="1">
                <a:solidFill>
                  <a:srgbClr val="008000"/>
                </a:solidFill>
                <a:latin typeface="+mj-lt"/>
              </a:rPr>
              <a:t>newx</a:t>
            </a:r>
            <a:r>
              <a:rPr lang="en-US" dirty="0">
                <a:solidFill>
                  <a:srgbClr val="002060"/>
                </a:solidFill>
                <a:latin typeface="+mj-lt"/>
              </a:rPr>
              <a:t>] </a:t>
            </a:r>
            <a:r>
              <a:rPr lang="en-US" b="1" dirty="0">
                <a:solidFill>
                  <a:srgbClr val="002060"/>
                </a:solidFill>
                <a:latin typeface="+mj-lt"/>
              </a:rPr>
              <a:t>+</a:t>
            </a:r>
            <a:r>
              <a:rPr lang="en-US" dirty="0">
                <a:solidFill>
                  <a:srgbClr val="002060"/>
                </a:solidFill>
                <a:latin typeface="+mj-lt"/>
              </a:rPr>
              <a:t> </a:t>
            </a:r>
            <a:r>
              <a:rPr lang="en-US" b="1" dirty="0">
                <a:solidFill>
                  <a:srgbClr val="00B0F0"/>
                </a:solidFill>
                <a:effectLst>
                  <a:outerShdw blurRad="38100" dist="38100" dir="2700000" algn="tl">
                    <a:srgbClr val="000000">
                      <a:alpha val="43137"/>
                    </a:srgbClr>
                  </a:outerShdw>
                </a:effectLst>
                <a:latin typeface="+mj-lt"/>
              </a:rPr>
              <a:t>0.1</a:t>
            </a:r>
            <a:r>
              <a:rPr lang="en-US" dirty="0">
                <a:solidFill>
                  <a:srgbClr val="002060"/>
                </a:solidFill>
                <a:latin typeface="+mj-lt"/>
              </a:rPr>
              <a:t>;  </a:t>
            </a:r>
            <a:r>
              <a:rPr lang="en-US" dirty="0">
                <a:solidFill>
                  <a:srgbClr val="0000FF"/>
                </a:solidFill>
                <a:latin typeface="+mj-lt"/>
              </a:rPr>
              <a:t>//reward for entering next state</a:t>
            </a:r>
          </a:p>
          <a:p>
            <a:pPr indent="-457200">
              <a:defRPr/>
            </a:pPr>
            <a:r>
              <a:rPr lang="en-US" b="1" dirty="0">
                <a:solidFill>
                  <a:srgbClr val="0000FF"/>
                </a:solidFill>
                <a:latin typeface="+mj-lt"/>
              </a:rPr>
              <a:t>/* Update the </a:t>
            </a:r>
            <a:r>
              <a:rPr lang="en-US" b="1" dirty="0" err="1">
                <a:solidFill>
                  <a:srgbClr val="0000FF"/>
                </a:solidFill>
                <a:latin typeface="+mj-lt"/>
              </a:rPr>
              <a:t>maxQ</a:t>
            </a:r>
            <a:r>
              <a:rPr lang="en-US" b="1" dirty="0">
                <a:solidFill>
                  <a:srgbClr val="0000FF"/>
                </a:solidFill>
                <a:latin typeface="+mj-lt"/>
              </a:rPr>
              <a:t> value for the state */  </a:t>
            </a:r>
          </a:p>
          <a:p>
            <a:pPr indent="-457200">
              <a:defRPr/>
            </a:pPr>
            <a:r>
              <a:rPr lang="en-US" b="1" dirty="0" err="1">
                <a:solidFill>
                  <a:srgbClr val="002060"/>
                </a:solidFill>
                <a:latin typeface="+mj-lt"/>
              </a:rPr>
              <a:t>findMaxQ</a:t>
            </a:r>
            <a:r>
              <a:rPr lang="en-US" b="1" dirty="0">
                <a:solidFill>
                  <a:srgbClr val="002060"/>
                </a:solidFill>
                <a:latin typeface="+mj-lt"/>
              </a:rPr>
              <a:t>( </a:t>
            </a:r>
            <a:r>
              <a:rPr lang="en-US" b="1" dirty="0" err="1">
                <a:solidFill>
                  <a:srgbClr val="008000"/>
                </a:solidFill>
                <a:latin typeface="+mj-lt"/>
              </a:rPr>
              <a:t>newy</a:t>
            </a:r>
            <a:r>
              <a:rPr lang="en-US" dirty="0">
                <a:solidFill>
                  <a:srgbClr val="002060"/>
                </a:solidFill>
                <a:latin typeface="+mj-lt"/>
              </a:rPr>
              <a:t>, </a:t>
            </a:r>
            <a:r>
              <a:rPr lang="en-US" b="1" dirty="0" err="1">
                <a:solidFill>
                  <a:srgbClr val="008000"/>
                </a:solidFill>
                <a:latin typeface="+mj-lt"/>
              </a:rPr>
              <a:t>newx</a:t>
            </a:r>
            <a:r>
              <a:rPr lang="en-US" dirty="0">
                <a:solidFill>
                  <a:srgbClr val="002060"/>
                </a:solidFill>
                <a:latin typeface="+mj-lt"/>
              </a:rPr>
              <a:t> </a:t>
            </a:r>
            <a:r>
              <a:rPr lang="en-US" b="1" dirty="0">
                <a:solidFill>
                  <a:srgbClr val="002060"/>
                </a:solidFill>
                <a:latin typeface="+mj-lt"/>
              </a:rPr>
              <a:t>)</a:t>
            </a:r>
            <a:r>
              <a:rPr lang="en-US" dirty="0">
                <a:solidFill>
                  <a:srgbClr val="002060"/>
                </a:solidFill>
                <a:latin typeface="+mj-lt"/>
              </a:rPr>
              <a:t>;  </a:t>
            </a:r>
          </a:p>
          <a:p>
            <a:pPr indent="-457200">
              <a:defRPr/>
            </a:pPr>
            <a:r>
              <a:rPr lang="en-US" b="1" dirty="0">
                <a:solidFill>
                  <a:srgbClr val="0000FF"/>
                </a:solidFill>
                <a:latin typeface="+mj-lt"/>
              </a:rPr>
              <a:t>/* </a:t>
            </a:r>
            <a:r>
              <a:rPr lang="en-US" b="1" dirty="0" err="1">
                <a:solidFill>
                  <a:srgbClr val="0000FF"/>
                </a:solidFill>
                <a:latin typeface="+mj-lt"/>
              </a:rPr>
              <a:t>Q_Learning</a:t>
            </a:r>
            <a:r>
              <a:rPr lang="en-US" b="1" dirty="0">
                <a:solidFill>
                  <a:srgbClr val="0000FF"/>
                </a:solidFill>
                <a:latin typeface="+mj-lt"/>
              </a:rPr>
              <a:t> */  </a:t>
            </a:r>
          </a:p>
          <a:p>
            <a:pPr indent="-457200">
              <a:defRPr/>
            </a:pPr>
            <a:r>
              <a:rPr lang="en-US" dirty="0" err="1">
                <a:solidFill>
                  <a:srgbClr val="002060"/>
                </a:solidFill>
                <a:latin typeface="+mj-lt"/>
              </a:rPr>
              <a:t>stateSpace</a:t>
            </a:r>
            <a:r>
              <a:rPr lang="en-US" dirty="0">
                <a:solidFill>
                  <a:srgbClr val="002060"/>
                </a:solidFill>
                <a:latin typeface="+mj-lt"/>
              </a:rPr>
              <a:t>[y][x].</a:t>
            </a:r>
            <a:r>
              <a:rPr lang="en-US" b="1" dirty="0">
                <a:solidFill>
                  <a:srgbClr val="FF0000"/>
                </a:solidFill>
                <a:effectLst>
                  <a:outerShdw blurRad="38100" dist="38100" dir="2700000" algn="tl">
                    <a:srgbClr val="000000">
                      <a:alpha val="43137"/>
                    </a:srgbClr>
                  </a:outerShdw>
                </a:effectLst>
                <a:latin typeface="+mj-lt"/>
              </a:rPr>
              <a:t>Q</a:t>
            </a:r>
            <a:r>
              <a:rPr lang="en-US" dirty="0">
                <a:solidFill>
                  <a:srgbClr val="002060"/>
                </a:solidFill>
                <a:latin typeface="+mj-lt"/>
              </a:rPr>
              <a:t>[action]  </a:t>
            </a:r>
            <a:r>
              <a:rPr lang="en-US" b="1" dirty="0">
                <a:solidFill>
                  <a:srgbClr val="002060"/>
                </a:solidFill>
                <a:latin typeface="+mj-lt"/>
              </a:rPr>
              <a:t>+=</a:t>
            </a:r>
            <a:r>
              <a:rPr lang="en-US" dirty="0">
                <a:solidFill>
                  <a:srgbClr val="002060"/>
                </a:solidFill>
                <a:latin typeface="+mj-lt"/>
              </a:rPr>
              <a:t>  </a:t>
            </a:r>
            <a:r>
              <a:rPr lang="en-US" b="1" dirty="0">
                <a:solidFill>
                  <a:srgbClr val="C00000"/>
                </a:solidFill>
                <a:latin typeface="+mj-lt"/>
              </a:rPr>
              <a:t>LEARNING_RATE</a:t>
            </a:r>
            <a:r>
              <a:rPr lang="en-US" dirty="0">
                <a:solidFill>
                  <a:srgbClr val="002060"/>
                </a:solidFill>
                <a:latin typeface="+mj-lt"/>
              </a:rPr>
              <a:t> * </a:t>
            </a:r>
            <a:r>
              <a:rPr lang="en-US" sz="2800" b="1" dirty="0">
                <a:solidFill>
                  <a:srgbClr val="002060"/>
                </a:solidFill>
                <a:latin typeface="+mj-lt"/>
              </a:rPr>
              <a:t>(</a:t>
            </a:r>
            <a:r>
              <a:rPr lang="en-US" b="1" dirty="0">
                <a:solidFill>
                  <a:srgbClr val="990099"/>
                </a:solidFill>
                <a:effectLst>
                  <a:outerShdw blurRad="38100" dist="38100" dir="2700000" algn="tl">
                    <a:srgbClr val="000000">
                      <a:alpha val="43137"/>
                    </a:srgbClr>
                  </a:outerShdw>
                </a:effectLst>
              </a:rPr>
              <a:t>reward</a:t>
            </a:r>
            <a:r>
              <a:rPr lang="en-US" dirty="0">
                <a:solidFill>
                  <a:srgbClr val="002060"/>
                </a:solidFill>
                <a:effectLst>
                  <a:outerShdw blurRad="38100" dist="38100" dir="2700000" algn="tl">
                    <a:srgbClr val="000000">
                      <a:alpha val="43137"/>
                    </a:srgbClr>
                  </a:outerShdw>
                </a:effectLst>
              </a:rPr>
              <a:t> </a:t>
            </a:r>
            <a:r>
              <a:rPr lang="en-US" dirty="0">
                <a:solidFill>
                  <a:srgbClr val="002060"/>
                </a:solidFill>
                <a:latin typeface="+mj-lt"/>
              </a:rPr>
              <a:t>+ (</a:t>
            </a:r>
            <a:r>
              <a:rPr lang="en-US" b="1" dirty="0">
                <a:solidFill>
                  <a:srgbClr val="FF0066"/>
                </a:solidFill>
                <a:latin typeface="+mj-lt"/>
              </a:rPr>
              <a:t>DISCOUNT_RATE</a:t>
            </a:r>
            <a:r>
              <a:rPr lang="en-US" dirty="0">
                <a:solidFill>
                  <a:srgbClr val="002060"/>
                </a:solidFill>
                <a:latin typeface="+mj-lt"/>
              </a:rPr>
              <a:t> * </a:t>
            </a:r>
            <a:r>
              <a:rPr lang="en-US" dirty="0" err="1">
                <a:solidFill>
                  <a:srgbClr val="002060"/>
                </a:solidFill>
                <a:latin typeface="+mj-lt"/>
              </a:rPr>
              <a:t>stateSpace</a:t>
            </a:r>
            <a:r>
              <a:rPr lang="en-US" dirty="0">
                <a:solidFill>
                  <a:srgbClr val="002060"/>
                </a:solidFill>
                <a:latin typeface="+mj-lt"/>
              </a:rPr>
              <a:t>[</a:t>
            </a:r>
            <a:r>
              <a:rPr lang="en-US" dirty="0" err="1">
                <a:solidFill>
                  <a:srgbClr val="002060"/>
                </a:solidFill>
                <a:latin typeface="+mj-lt"/>
              </a:rPr>
              <a:t>newy</a:t>
            </a:r>
            <a:r>
              <a:rPr lang="en-US" dirty="0">
                <a:solidFill>
                  <a:srgbClr val="002060"/>
                </a:solidFill>
                <a:latin typeface="+mj-lt"/>
              </a:rPr>
              <a:t>][</a:t>
            </a:r>
            <a:r>
              <a:rPr lang="en-US" dirty="0" err="1">
                <a:solidFill>
                  <a:srgbClr val="002060"/>
                </a:solidFill>
                <a:latin typeface="+mj-lt"/>
              </a:rPr>
              <a:t>newx</a:t>
            </a:r>
            <a:r>
              <a:rPr lang="en-US" dirty="0">
                <a:solidFill>
                  <a:srgbClr val="002060"/>
                </a:solidFill>
                <a:latin typeface="+mj-lt"/>
              </a:rPr>
              <a:t>].</a:t>
            </a:r>
            <a:r>
              <a:rPr lang="en-US" b="1" dirty="0" err="1">
                <a:solidFill>
                  <a:srgbClr val="FF0000"/>
                </a:solidFill>
                <a:effectLst>
                  <a:outerShdw blurRad="38100" dist="38100" dir="2700000" algn="tl">
                    <a:srgbClr val="000000">
                      <a:alpha val="43137"/>
                    </a:srgbClr>
                  </a:outerShdw>
                </a:effectLst>
                <a:latin typeface="+mj-lt"/>
              </a:rPr>
              <a:t>maxQ</a:t>
            </a:r>
            <a:r>
              <a:rPr lang="en-US" dirty="0">
                <a:solidFill>
                  <a:srgbClr val="002060"/>
                </a:solidFill>
                <a:latin typeface="+mj-lt"/>
              </a:rPr>
              <a:t>) -                      </a:t>
            </a:r>
            <a:r>
              <a:rPr lang="en-US" dirty="0" err="1">
                <a:solidFill>
                  <a:srgbClr val="002060"/>
                </a:solidFill>
                <a:latin typeface="+mj-lt"/>
              </a:rPr>
              <a:t>stateSpace</a:t>
            </a:r>
            <a:r>
              <a:rPr lang="en-US" dirty="0">
                <a:solidFill>
                  <a:srgbClr val="002060"/>
                </a:solidFill>
                <a:latin typeface="+mj-lt"/>
              </a:rPr>
              <a:t>[y][x].</a:t>
            </a:r>
            <a:r>
              <a:rPr lang="en-US" b="1" dirty="0">
                <a:solidFill>
                  <a:srgbClr val="FF0000"/>
                </a:solidFill>
                <a:effectLst>
                  <a:outerShdw blurRad="38100" dist="38100" dir="2700000" algn="tl">
                    <a:srgbClr val="000000">
                      <a:alpha val="43137"/>
                    </a:srgbClr>
                  </a:outerShdw>
                </a:effectLst>
                <a:latin typeface="+mj-lt"/>
              </a:rPr>
              <a:t>Q</a:t>
            </a:r>
            <a:r>
              <a:rPr lang="en-US" dirty="0">
                <a:solidFill>
                  <a:srgbClr val="002060"/>
                </a:solidFill>
                <a:latin typeface="+mj-lt"/>
              </a:rPr>
              <a:t>[action]</a:t>
            </a:r>
            <a:r>
              <a:rPr lang="en-US" sz="2800" b="1" dirty="0">
                <a:solidFill>
                  <a:srgbClr val="002060"/>
                </a:solidFill>
                <a:latin typeface="+mj-lt"/>
              </a:rPr>
              <a:t>)</a:t>
            </a:r>
            <a:r>
              <a:rPr lang="en-US" dirty="0">
                <a:solidFill>
                  <a:srgbClr val="002060"/>
                </a:solidFill>
                <a:latin typeface="+mj-lt"/>
              </a:rPr>
              <a:t>;  </a:t>
            </a:r>
          </a:p>
          <a:p>
            <a:pPr indent="-457200">
              <a:defRPr/>
            </a:pPr>
            <a:r>
              <a:rPr lang="en-US" b="1" dirty="0">
                <a:solidFill>
                  <a:srgbClr val="0000FF"/>
                </a:solidFill>
                <a:latin typeface="+mj-lt"/>
              </a:rPr>
              <a:t>/* Update the payoff sum */  </a:t>
            </a:r>
          </a:p>
          <a:p>
            <a:pPr indent="-457200">
              <a:defRPr/>
            </a:pPr>
            <a:r>
              <a:rPr lang="en-US" b="1" dirty="0" err="1">
                <a:solidFill>
                  <a:srgbClr val="002060"/>
                </a:solidFill>
                <a:latin typeface="+mj-lt"/>
              </a:rPr>
              <a:t>updateSum</a:t>
            </a:r>
            <a:r>
              <a:rPr lang="en-US" b="1" dirty="0">
                <a:solidFill>
                  <a:srgbClr val="002060"/>
                </a:solidFill>
                <a:latin typeface="+mj-lt"/>
              </a:rPr>
              <a:t>( </a:t>
            </a:r>
            <a:r>
              <a:rPr lang="en-US" dirty="0">
                <a:solidFill>
                  <a:srgbClr val="002060"/>
                </a:solidFill>
                <a:latin typeface="+mj-lt"/>
              </a:rPr>
              <a:t>y, x </a:t>
            </a:r>
            <a:r>
              <a:rPr lang="en-US" b="1" dirty="0">
                <a:solidFill>
                  <a:srgbClr val="002060"/>
                </a:solidFill>
                <a:latin typeface="+mj-lt"/>
              </a:rPr>
              <a:t>)</a:t>
            </a:r>
            <a:r>
              <a:rPr lang="en-US" dirty="0">
                <a:solidFill>
                  <a:srgbClr val="002060"/>
                </a:solidFill>
                <a:latin typeface="+mj-lt"/>
              </a:rPr>
              <a:t>;  </a:t>
            </a:r>
            <a:r>
              <a:rPr lang="en-US" dirty="0">
                <a:solidFill>
                  <a:srgbClr val="0000FF"/>
                </a:solidFill>
                <a:latin typeface="+mj-lt"/>
              </a:rPr>
              <a:t>//calculate  the sum of Q-values for the state</a:t>
            </a:r>
          </a:p>
          <a:p>
            <a:pPr indent="-457200">
              <a:defRPr/>
            </a:pPr>
            <a:r>
              <a:rPr lang="en-US" dirty="0">
                <a:solidFill>
                  <a:srgbClr val="002060"/>
                </a:solidFill>
                <a:latin typeface="+mj-lt"/>
              </a:rPr>
              <a:t>return;</a:t>
            </a:r>
          </a:p>
          <a:p>
            <a:pPr indent="-457200">
              <a:defRPr/>
            </a:pPr>
            <a:r>
              <a:rPr lang="en-US" sz="1800" b="1" dirty="0">
                <a:solidFill>
                  <a:srgbClr val="002060"/>
                </a:solidFill>
                <a:latin typeface="+mj-lt"/>
              </a:rPr>
              <a:t>}</a:t>
            </a:r>
            <a:endParaRPr lang="en-US" sz="1800" b="1" dirty="0">
              <a:latin typeface="+mj-lt"/>
            </a:endParaRPr>
          </a:p>
        </p:txBody>
      </p:sp>
      <p:sp>
        <p:nvSpPr>
          <p:cNvPr id="57349" name="TextBox 27"/>
          <p:cNvSpPr txBox="1">
            <a:spLocks noChangeArrowheads="1"/>
          </p:cNvSpPr>
          <p:nvPr/>
        </p:nvSpPr>
        <p:spPr bwMode="auto">
          <a:xfrm>
            <a:off x="7400925" y="5791200"/>
            <a:ext cx="1743075" cy="400050"/>
          </a:xfrm>
          <a:prstGeom prst="rect">
            <a:avLst/>
          </a:prstGeom>
          <a:solidFill>
            <a:srgbClr val="FFFF00"/>
          </a:solidFill>
          <a:ln w="9525">
            <a:solidFill>
              <a:srgbClr val="FF0000"/>
            </a:solidFill>
            <a:miter lim="800000"/>
            <a:headEnd/>
            <a:tailEnd/>
          </a:ln>
        </p:spPr>
        <p:txBody>
          <a:bodyPr>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a:t>see </a:t>
            </a:r>
            <a:r>
              <a:rPr lang="en-NZ" altLang="en-US" b="1"/>
              <a:t>grid.c</a:t>
            </a:r>
            <a:endParaRPr lang="en-US" altLang="en-US" b="1"/>
          </a:p>
        </p:txBody>
      </p:sp>
      <p:sp>
        <p:nvSpPr>
          <p:cNvPr id="6" name="Line Callout 1 5"/>
          <p:cNvSpPr/>
          <p:nvPr/>
        </p:nvSpPr>
        <p:spPr bwMode="auto">
          <a:xfrm>
            <a:off x="6035675" y="1782024"/>
            <a:ext cx="3108325" cy="654050"/>
          </a:xfrm>
          <a:prstGeom prst="borderCallout1">
            <a:avLst>
              <a:gd name="adj1" fmla="val 13873"/>
              <a:gd name="adj2" fmla="val 606"/>
              <a:gd name="adj3" fmla="val 141260"/>
              <a:gd name="adj4" fmla="val -13864"/>
            </a:avLst>
          </a:prstGeom>
          <a:solidFill>
            <a:srgbClr val="FFFFCC"/>
          </a:solidFill>
          <a:ln w="9525" cap="flat" cmpd="sng" algn="ctr">
            <a:solidFill>
              <a:srgbClr val="FF0000"/>
            </a:solidFill>
            <a:prstDash val="solid"/>
            <a:round/>
            <a:headEnd type="none" w="med" len="med"/>
            <a:tailEnd type="none" w="med" len="med"/>
          </a:ln>
          <a:effectLst/>
        </p:spPr>
        <p:txBody>
          <a:bodyPr/>
          <a:lstStyle/>
          <a:p>
            <a:pPr>
              <a:defRPr/>
            </a:pPr>
            <a:r>
              <a:rPr lang="en-NZ" sz="1600" b="1" dirty="0">
                <a:latin typeface="+mj-lt"/>
              </a:rPr>
              <a:t>because some cells have zero reward.</a:t>
            </a:r>
            <a:endParaRPr lang="en-NZ" sz="1600" dirty="0">
              <a:latin typeface="+mj-lt"/>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0825" cy="1044575"/>
          </a:xfrm>
        </p:spPr>
        <p:txBody>
          <a:bodyPr/>
          <a:lstStyle/>
          <a:p>
            <a:pPr>
              <a:defRPr/>
            </a:pPr>
            <a:r>
              <a:rPr lang="en-NZ" dirty="0">
                <a:solidFill>
                  <a:srgbClr val="FFFF00"/>
                </a:solidFill>
              </a:rPr>
              <a:t>Notes on updating the Q-Value</a:t>
            </a:r>
            <a:endParaRPr lang="en-NZ" dirty="0">
              <a:solidFill>
                <a:srgbClr val="FF0000"/>
              </a:solidFill>
            </a:endParaRPr>
          </a:p>
        </p:txBody>
      </p:sp>
      <p:sp>
        <p:nvSpPr>
          <p:cNvPr id="5837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9FE3E442-0EB3-4D42-ADBF-22890C0C8F49}" type="slidenum">
              <a:rPr lang="nl-NL" altLang="en-US" sz="1000" smtClean="0">
                <a:solidFill>
                  <a:schemeClr val="bg2"/>
                </a:solidFill>
                <a:latin typeface="Verdana" pitchFamily="34" charset="0"/>
              </a:rPr>
              <a:pPr/>
              <a:t>62</a:t>
            </a:fld>
            <a:endParaRPr lang="nl-NL" altLang="en-US" sz="1000">
              <a:solidFill>
                <a:schemeClr val="bg2"/>
              </a:solidFill>
              <a:latin typeface="Verdana" pitchFamily="34" charset="0"/>
            </a:endParaRPr>
          </a:p>
        </p:txBody>
      </p:sp>
      <p:sp>
        <p:nvSpPr>
          <p:cNvPr id="21" name="Text Box 6"/>
          <p:cNvSpPr txBox="1">
            <a:spLocks noChangeArrowheads="1"/>
          </p:cNvSpPr>
          <p:nvPr/>
        </p:nvSpPr>
        <p:spPr bwMode="auto">
          <a:xfrm>
            <a:off x="152400" y="1192213"/>
            <a:ext cx="8991600" cy="3292475"/>
          </a:xfrm>
          <a:prstGeom prst="rect">
            <a:avLst/>
          </a:prstGeom>
          <a:solidFill>
            <a:schemeClr val="bg1"/>
          </a:solidFill>
          <a:ln w="9525">
            <a:solidFill>
              <a:srgbClr val="FF0000"/>
            </a:solidFill>
            <a:miter lim="800000"/>
            <a:headEnd/>
            <a:tailEnd/>
          </a:ln>
          <a:effectLst/>
        </p:spPr>
        <p:txBody>
          <a:bodyPr>
            <a:spAutoFit/>
          </a:bodyPr>
          <a:lstStyle/>
          <a:p>
            <a:pPr indent="-457200">
              <a:defRPr/>
            </a:pPr>
            <a:r>
              <a:rPr lang="en-US" sz="2400" b="1" dirty="0">
                <a:solidFill>
                  <a:srgbClr val="990099"/>
                </a:solidFill>
                <a:effectLst>
                  <a:outerShdw blurRad="38100" dist="38100" dir="2700000" algn="tl">
                    <a:srgbClr val="000000">
                      <a:alpha val="43137"/>
                    </a:srgbClr>
                  </a:outerShdw>
                </a:effectLst>
                <a:latin typeface="+mj-lt"/>
              </a:rPr>
              <a:t>reward</a:t>
            </a:r>
            <a:r>
              <a:rPr lang="en-US" sz="2400" dirty="0">
                <a:solidFill>
                  <a:srgbClr val="002060"/>
                </a:solidFill>
                <a:effectLst>
                  <a:outerShdw blurRad="38100" dist="38100" dir="2700000" algn="tl">
                    <a:srgbClr val="000000">
                      <a:alpha val="43137"/>
                    </a:srgbClr>
                  </a:outerShdw>
                </a:effectLst>
                <a:latin typeface="+mj-lt"/>
              </a:rPr>
              <a:t> </a:t>
            </a:r>
            <a:r>
              <a:rPr lang="en-US" sz="2400" dirty="0">
                <a:solidFill>
                  <a:srgbClr val="002060"/>
                </a:solidFill>
                <a:latin typeface="+mj-lt"/>
              </a:rPr>
              <a:t>= (double)</a:t>
            </a:r>
            <a:r>
              <a:rPr lang="en-US" sz="2400" b="1" dirty="0">
                <a:solidFill>
                  <a:srgbClr val="002060"/>
                </a:solidFill>
                <a:latin typeface="+mj-lt"/>
              </a:rPr>
              <a:t>grid</a:t>
            </a:r>
            <a:r>
              <a:rPr lang="en-US" sz="2400" dirty="0">
                <a:solidFill>
                  <a:srgbClr val="002060"/>
                </a:solidFill>
                <a:latin typeface="+mj-lt"/>
              </a:rPr>
              <a:t>[</a:t>
            </a:r>
            <a:r>
              <a:rPr lang="en-US" sz="2400" b="1" dirty="0" err="1">
                <a:solidFill>
                  <a:srgbClr val="008000"/>
                </a:solidFill>
                <a:latin typeface="+mj-lt"/>
              </a:rPr>
              <a:t>newy</a:t>
            </a:r>
            <a:r>
              <a:rPr lang="en-US" sz="2400" dirty="0">
                <a:solidFill>
                  <a:srgbClr val="002060"/>
                </a:solidFill>
                <a:latin typeface="+mj-lt"/>
              </a:rPr>
              <a:t>][</a:t>
            </a:r>
            <a:r>
              <a:rPr lang="en-US" sz="2400" b="1" dirty="0" err="1">
                <a:solidFill>
                  <a:srgbClr val="008000"/>
                </a:solidFill>
                <a:latin typeface="+mj-lt"/>
              </a:rPr>
              <a:t>newx</a:t>
            </a:r>
            <a:r>
              <a:rPr lang="en-US" sz="2400" dirty="0">
                <a:solidFill>
                  <a:srgbClr val="002060"/>
                </a:solidFill>
                <a:latin typeface="+mj-lt"/>
              </a:rPr>
              <a:t>] </a:t>
            </a:r>
            <a:r>
              <a:rPr lang="en-US" sz="2400" b="1" dirty="0">
                <a:solidFill>
                  <a:srgbClr val="002060"/>
                </a:solidFill>
                <a:latin typeface="+mj-lt"/>
              </a:rPr>
              <a:t>+</a:t>
            </a:r>
            <a:r>
              <a:rPr lang="en-US" sz="2400" dirty="0">
                <a:solidFill>
                  <a:srgbClr val="002060"/>
                </a:solidFill>
                <a:latin typeface="+mj-lt"/>
              </a:rPr>
              <a:t> </a:t>
            </a:r>
            <a:r>
              <a:rPr lang="en-US" sz="2400" b="1" dirty="0">
                <a:solidFill>
                  <a:srgbClr val="00B0F0"/>
                </a:solidFill>
                <a:effectLst>
                  <a:outerShdw blurRad="38100" dist="38100" dir="2700000" algn="tl">
                    <a:srgbClr val="000000">
                      <a:alpha val="43137"/>
                    </a:srgbClr>
                  </a:outerShdw>
                </a:effectLst>
                <a:latin typeface="+mj-lt"/>
              </a:rPr>
              <a:t>0.1</a:t>
            </a:r>
            <a:r>
              <a:rPr lang="en-US" sz="2400" dirty="0">
                <a:solidFill>
                  <a:srgbClr val="002060"/>
                </a:solidFill>
                <a:latin typeface="+mj-lt"/>
              </a:rPr>
              <a:t>;  </a:t>
            </a:r>
          </a:p>
          <a:p>
            <a:pPr indent="-457200">
              <a:defRPr/>
            </a:pPr>
            <a:r>
              <a:rPr lang="en-US" sz="2400" b="1" dirty="0">
                <a:solidFill>
                  <a:srgbClr val="0000FF"/>
                </a:solidFill>
                <a:latin typeface="+mj-lt"/>
              </a:rPr>
              <a:t>/* Update the </a:t>
            </a:r>
            <a:r>
              <a:rPr lang="en-US" sz="2400" b="1" dirty="0" err="1">
                <a:solidFill>
                  <a:srgbClr val="0000FF"/>
                </a:solidFill>
                <a:latin typeface="+mj-lt"/>
              </a:rPr>
              <a:t>maxQ</a:t>
            </a:r>
            <a:r>
              <a:rPr lang="en-US" sz="2400" b="1" dirty="0">
                <a:solidFill>
                  <a:srgbClr val="0000FF"/>
                </a:solidFill>
                <a:latin typeface="+mj-lt"/>
              </a:rPr>
              <a:t> value for the state */  </a:t>
            </a:r>
          </a:p>
          <a:p>
            <a:pPr indent="-457200">
              <a:defRPr/>
            </a:pPr>
            <a:r>
              <a:rPr lang="en-US" sz="2400" b="1" dirty="0" err="1">
                <a:solidFill>
                  <a:srgbClr val="002060"/>
                </a:solidFill>
                <a:latin typeface="+mj-lt"/>
              </a:rPr>
              <a:t>findMaxQ</a:t>
            </a:r>
            <a:r>
              <a:rPr lang="en-US" sz="2400" b="1" dirty="0">
                <a:solidFill>
                  <a:srgbClr val="002060"/>
                </a:solidFill>
                <a:latin typeface="+mj-lt"/>
              </a:rPr>
              <a:t>( </a:t>
            </a:r>
            <a:r>
              <a:rPr lang="en-US" sz="2400" b="1" dirty="0" err="1">
                <a:solidFill>
                  <a:srgbClr val="008000"/>
                </a:solidFill>
                <a:latin typeface="+mj-lt"/>
              </a:rPr>
              <a:t>newy</a:t>
            </a:r>
            <a:r>
              <a:rPr lang="en-US" sz="2400" dirty="0">
                <a:solidFill>
                  <a:srgbClr val="002060"/>
                </a:solidFill>
                <a:latin typeface="+mj-lt"/>
              </a:rPr>
              <a:t>, </a:t>
            </a:r>
            <a:r>
              <a:rPr lang="en-US" sz="2400" b="1" dirty="0" err="1">
                <a:solidFill>
                  <a:srgbClr val="008000"/>
                </a:solidFill>
                <a:latin typeface="+mj-lt"/>
              </a:rPr>
              <a:t>newx</a:t>
            </a:r>
            <a:r>
              <a:rPr lang="en-US" sz="2400" dirty="0">
                <a:solidFill>
                  <a:srgbClr val="002060"/>
                </a:solidFill>
                <a:latin typeface="+mj-lt"/>
              </a:rPr>
              <a:t> </a:t>
            </a:r>
            <a:r>
              <a:rPr lang="en-US" sz="2400" b="1" dirty="0">
                <a:solidFill>
                  <a:srgbClr val="002060"/>
                </a:solidFill>
                <a:latin typeface="+mj-lt"/>
              </a:rPr>
              <a:t>)</a:t>
            </a:r>
            <a:r>
              <a:rPr lang="en-US" sz="2400" dirty="0">
                <a:solidFill>
                  <a:srgbClr val="002060"/>
                </a:solidFill>
                <a:latin typeface="+mj-lt"/>
              </a:rPr>
              <a:t>; </a:t>
            </a:r>
          </a:p>
          <a:p>
            <a:pPr indent="-457200">
              <a:defRPr/>
            </a:pPr>
            <a:r>
              <a:rPr lang="en-US" sz="2400" dirty="0">
                <a:solidFill>
                  <a:srgbClr val="002060"/>
                </a:solidFill>
                <a:latin typeface="+mj-lt"/>
              </a:rPr>
              <a:t> </a:t>
            </a:r>
          </a:p>
          <a:p>
            <a:pPr indent="-457200">
              <a:defRPr/>
            </a:pPr>
            <a:r>
              <a:rPr lang="en-US" sz="2400" b="1" dirty="0">
                <a:solidFill>
                  <a:srgbClr val="0000FF"/>
                </a:solidFill>
                <a:latin typeface="+mj-lt"/>
              </a:rPr>
              <a:t>/* </a:t>
            </a:r>
            <a:r>
              <a:rPr lang="en-US" sz="2400" b="1" dirty="0" err="1">
                <a:solidFill>
                  <a:srgbClr val="0000FF"/>
                </a:solidFill>
                <a:latin typeface="+mj-lt"/>
              </a:rPr>
              <a:t>Q_Learning</a:t>
            </a:r>
            <a:r>
              <a:rPr lang="en-US" sz="2400" b="1" dirty="0">
                <a:solidFill>
                  <a:srgbClr val="0000FF"/>
                </a:solidFill>
                <a:latin typeface="+mj-lt"/>
              </a:rPr>
              <a:t> */  </a:t>
            </a:r>
          </a:p>
          <a:p>
            <a:pPr indent="-457200">
              <a:defRPr/>
            </a:pPr>
            <a:r>
              <a:rPr lang="en-US" sz="2400" dirty="0" err="1">
                <a:solidFill>
                  <a:srgbClr val="002060"/>
                </a:solidFill>
                <a:latin typeface="+mj-lt"/>
              </a:rPr>
              <a:t>stateSpace</a:t>
            </a:r>
            <a:r>
              <a:rPr lang="en-US" sz="2400" dirty="0">
                <a:solidFill>
                  <a:srgbClr val="002060"/>
                </a:solidFill>
                <a:latin typeface="+mj-lt"/>
              </a:rPr>
              <a:t>[y][x].</a:t>
            </a:r>
            <a:r>
              <a:rPr lang="en-US" sz="2400" b="1" dirty="0">
                <a:solidFill>
                  <a:srgbClr val="FF0000"/>
                </a:solidFill>
                <a:effectLst>
                  <a:outerShdw blurRad="38100" dist="38100" dir="2700000" algn="tl">
                    <a:srgbClr val="000000">
                      <a:alpha val="43137"/>
                    </a:srgbClr>
                  </a:outerShdw>
                </a:effectLst>
                <a:latin typeface="+mj-lt"/>
              </a:rPr>
              <a:t>Q</a:t>
            </a:r>
            <a:r>
              <a:rPr lang="en-US" sz="2400" dirty="0">
                <a:solidFill>
                  <a:srgbClr val="002060"/>
                </a:solidFill>
                <a:latin typeface="+mj-lt"/>
              </a:rPr>
              <a:t>[action]  </a:t>
            </a:r>
            <a:r>
              <a:rPr lang="en-US" sz="2400" b="1" dirty="0">
                <a:solidFill>
                  <a:srgbClr val="002060"/>
                </a:solidFill>
                <a:latin typeface="+mj-lt"/>
              </a:rPr>
              <a:t>+=</a:t>
            </a:r>
            <a:r>
              <a:rPr lang="en-US" sz="2400" dirty="0">
                <a:solidFill>
                  <a:srgbClr val="002060"/>
                </a:solidFill>
                <a:latin typeface="+mj-lt"/>
              </a:rPr>
              <a:t>  </a:t>
            </a:r>
            <a:r>
              <a:rPr lang="en-US" sz="2400" b="1" dirty="0">
                <a:solidFill>
                  <a:srgbClr val="C00000"/>
                </a:solidFill>
                <a:latin typeface="+mj-lt"/>
              </a:rPr>
              <a:t>LEARNING_RATE</a:t>
            </a:r>
            <a:r>
              <a:rPr lang="en-US" sz="2400" dirty="0">
                <a:solidFill>
                  <a:srgbClr val="002060"/>
                </a:solidFill>
                <a:latin typeface="+mj-lt"/>
              </a:rPr>
              <a:t> * </a:t>
            </a:r>
          </a:p>
          <a:p>
            <a:pPr indent="-457200">
              <a:defRPr/>
            </a:pPr>
            <a:r>
              <a:rPr lang="en-US" sz="3200" b="1" dirty="0">
                <a:solidFill>
                  <a:srgbClr val="002060"/>
                </a:solidFill>
                <a:latin typeface="+mj-lt"/>
              </a:rPr>
              <a:t>(</a:t>
            </a:r>
            <a:r>
              <a:rPr lang="en-US" sz="2400" b="1" dirty="0">
                <a:solidFill>
                  <a:srgbClr val="990099"/>
                </a:solidFill>
                <a:effectLst>
                  <a:outerShdw blurRad="38100" dist="38100" dir="2700000" algn="tl">
                    <a:srgbClr val="000000">
                      <a:alpha val="43137"/>
                    </a:srgbClr>
                  </a:outerShdw>
                </a:effectLst>
              </a:rPr>
              <a:t>reward</a:t>
            </a:r>
            <a:r>
              <a:rPr lang="en-US" sz="2400" dirty="0">
                <a:solidFill>
                  <a:srgbClr val="002060"/>
                </a:solidFill>
                <a:effectLst>
                  <a:outerShdw blurRad="38100" dist="38100" dir="2700000" algn="tl">
                    <a:srgbClr val="000000">
                      <a:alpha val="43137"/>
                    </a:srgbClr>
                  </a:outerShdw>
                </a:effectLst>
              </a:rPr>
              <a:t> </a:t>
            </a:r>
            <a:r>
              <a:rPr lang="en-US" sz="2400" dirty="0">
                <a:solidFill>
                  <a:srgbClr val="002060"/>
                </a:solidFill>
                <a:latin typeface="+mj-lt"/>
              </a:rPr>
              <a:t>+ (</a:t>
            </a:r>
            <a:r>
              <a:rPr lang="en-US" sz="2400" b="1" dirty="0">
                <a:solidFill>
                  <a:srgbClr val="FF0066"/>
                </a:solidFill>
                <a:latin typeface="+mj-lt"/>
              </a:rPr>
              <a:t>DISCOUNT_RATE</a:t>
            </a:r>
            <a:r>
              <a:rPr lang="en-US" sz="2400" dirty="0">
                <a:solidFill>
                  <a:srgbClr val="002060"/>
                </a:solidFill>
                <a:latin typeface="+mj-lt"/>
              </a:rPr>
              <a:t> * </a:t>
            </a:r>
            <a:r>
              <a:rPr lang="en-US" sz="2400" dirty="0" err="1">
                <a:solidFill>
                  <a:srgbClr val="002060"/>
                </a:solidFill>
                <a:latin typeface="+mj-lt"/>
              </a:rPr>
              <a:t>stateSpace</a:t>
            </a:r>
            <a:r>
              <a:rPr lang="en-US" sz="2400" dirty="0">
                <a:solidFill>
                  <a:srgbClr val="002060"/>
                </a:solidFill>
                <a:latin typeface="+mj-lt"/>
              </a:rPr>
              <a:t>[</a:t>
            </a:r>
            <a:r>
              <a:rPr lang="en-US" sz="2400" dirty="0" err="1">
                <a:solidFill>
                  <a:srgbClr val="002060"/>
                </a:solidFill>
                <a:latin typeface="+mj-lt"/>
              </a:rPr>
              <a:t>newy</a:t>
            </a:r>
            <a:r>
              <a:rPr lang="en-US" sz="2400" dirty="0">
                <a:solidFill>
                  <a:srgbClr val="002060"/>
                </a:solidFill>
                <a:latin typeface="+mj-lt"/>
              </a:rPr>
              <a:t>][</a:t>
            </a:r>
            <a:r>
              <a:rPr lang="en-US" sz="2400" dirty="0" err="1">
                <a:solidFill>
                  <a:srgbClr val="002060"/>
                </a:solidFill>
                <a:latin typeface="+mj-lt"/>
              </a:rPr>
              <a:t>newx</a:t>
            </a:r>
            <a:r>
              <a:rPr lang="en-US" sz="2400" dirty="0">
                <a:solidFill>
                  <a:srgbClr val="002060"/>
                </a:solidFill>
                <a:latin typeface="+mj-lt"/>
              </a:rPr>
              <a:t>].</a:t>
            </a:r>
            <a:r>
              <a:rPr lang="en-US" sz="2400" b="1" dirty="0" err="1">
                <a:solidFill>
                  <a:srgbClr val="FF0000"/>
                </a:solidFill>
                <a:effectLst>
                  <a:outerShdw blurRad="38100" dist="38100" dir="2700000" algn="tl">
                    <a:srgbClr val="000000">
                      <a:alpha val="43137"/>
                    </a:srgbClr>
                  </a:outerShdw>
                </a:effectLst>
                <a:latin typeface="+mj-lt"/>
              </a:rPr>
              <a:t>maxQ</a:t>
            </a:r>
            <a:r>
              <a:rPr lang="en-US" sz="2400" dirty="0">
                <a:solidFill>
                  <a:srgbClr val="002060"/>
                </a:solidFill>
                <a:latin typeface="+mj-lt"/>
              </a:rPr>
              <a:t>) - </a:t>
            </a:r>
            <a:r>
              <a:rPr lang="en-US" sz="2400" dirty="0" err="1">
                <a:solidFill>
                  <a:srgbClr val="002060"/>
                </a:solidFill>
                <a:latin typeface="+mj-lt"/>
              </a:rPr>
              <a:t>stateSpace</a:t>
            </a:r>
            <a:r>
              <a:rPr lang="en-US" sz="2400" dirty="0">
                <a:solidFill>
                  <a:srgbClr val="002060"/>
                </a:solidFill>
                <a:latin typeface="+mj-lt"/>
              </a:rPr>
              <a:t>[y][x].</a:t>
            </a:r>
            <a:r>
              <a:rPr lang="en-US" sz="2400" b="1" dirty="0">
                <a:solidFill>
                  <a:srgbClr val="FF0000"/>
                </a:solidFill>
                <a:effectLst>
                  <a:outerShdw blurRad="38100" dist="38100" dir="2700000" algn="tl">
                    <a:srgbClr val="000000">
                      <a:alpha val="43137"/>
                    </a:srgbClr>
                  </a:outerShdw>
                </a:effectLst>
                <a:latin typeface="+mj-lt"/>
              </a:rPr>
              <a:t>Q</a:t>
            </a:r>
            <a:r>
              <a:rPr lang="en-US" sz="2400" dirty="0">
                <a:solidFill>
                  <a:srgbClr val="002060"/>
                </a:solidFill>
                <a:latin typeface="+mj-lt"/>
              </a:rPr>
              <a:t>[action]</a:t>
            </a:r>
            <a:r>
              <a:rPr lang="en-US" sz="3200" b="1" dirty="0">
                <a:solidFill>
                  <a:srgbClr val="002060"/>
                </a:solidFill>
                <a:latin typeface="+mj-lt"/>
              </a:rPr>
              <a:t>)</a:t>
            </a:r>
            <a:r>
              <a:rPr lang="en-US" sz="2400" dirty="0">
                <a:solidFill>
                  <a:srgbClr val="002060"/>
                </a:solidFill>
                <a:latin typeface="+mj-lt"/>
              </a:rPr>
              <a:t>;  </a:t>
            </a:r>
          </a:p>
        </p:txBody>
      </p:sp>
      <p:sp>
        <p:nvSpPr>
          <p:cNvPr id="7" name="TextBox 6"/>
          <p:cNvSpPr txBox="1"/>
          <p:nvPr/>
        </p:nvSpPr>
        <p:spPr>
          <a:xfrm>
            <a:off x="381000" y="4778375"/>
            <a:ext cx="8577263" cy="1016000"/>
          </a:xfrm>
          <a:prstGeom prst="rect">
            <a:avLst/>
          </a:prstGeom>
          <a:solidFill>
            <a:srgbClr val="FFFF99"/>
          </a:solidFill>
          <a:ln>
            <a:solidFill>
              <a:srgbClr val="FF0000"/>
            </a:solidFill>
          </a:ln>
        </p:spPr>
        <p:txBody>
          <a:bodyPr>
            <a:spAutoFit/>
          </a:bodyPr>
          <a:lstStyle/>
          <a:p>
            <a:pPr>
              <a:defRPr/>
            </a:pPr>
            <a:r>
              <a:rPr lang="en-NZ" dirty="0"/>
              <a:t>Because we use the </a:t>
            </a:r>
            <a:r>
              <a:rPr lang="en-NZ" b="1" dirty="0">
                <a:solidFill>
                  <a:srgbClr val="0000FF"/>
                </a:solidFill>
                <a:effectLst>
                  <a:outerShdw blurRad="38100" dist="38100" dir="2700000" algn="tl">
                    <a:srgbClr val="000000">
                      <a:alpha val="43137"/>
                    </a:srgbClr>
                  </a:outerShdw>
                </a:effectLst>
              </a:rPr>
              <a:t>target state</a:t>
            </a:r>
            <a:r>
              <a:rPr lang="en-NZ" dirty="0"/>
              <a:t>’s </a:t>
            </a:r>
            <a:r>
              <a:rPr lang="en-NZ" b="1" dirty="0">
                <a:solidFill>
                  <a:srgbClr val="FF0000"/>
                </a:solidFill>
                <a:effectLst>
                  <a:outerShdw blurRad="38100" dist="38100" dir="2700000" algn="tl">
                    <a:srgbClr val="000000">
                      <a:alpha val="43137"/>
                    </a:srgbClr>
                  </a:outerShdw>
                </a:effectLst>
              </a:rPr>
              <a:t>maximum Q-value</a:t>
            </a:r>
            <a:r>
              <a:rPr lang="en-NZ" dirty="0"/>
              <a:t>, we propagate </a:t>
            </a:r>
          </a:p>
          <a:p>
            <a:pPr>
              <a:defRPr/>
            </a:pPr>
            <a:r>
              <a:rPr lang="en-NZ" dirty="0"/>
              <a:t>back the reward for this state to previous states.  This </a:t>
            </a:r>
            <a:r>
              <a:rPr lang="en-NZ" dirty="0" err="1"/>
              <a:t>backpropagation</a:t>
            </a:r>
            <a:r>
              <a:rPr lang="en-NZ" dirty="0"/>
              <a:t> has the effect of strengthening the agent’s probability to enter this state.</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Diagonal Corner Rectangle 1"/>
          <p:cNvSpPr/>
          <p:nvPr/>
        </p:nvSpPr>
        <p:spPr>
          <a:xfrm>
            <a:off x="1364120" y="2318926"/>
            <a:ext cx="6609646" cy="1589046"/>
          </a:xfrm>
          <a:prstGeom prst="snip2DiagRect">
            <a:avLst/>
          </a:prstGeom>
          <a:gradFill flip="none" rotWithShape="1">
            <a:gsLst>
              <a:gs pos="0">
                <a:srgbClr val="001E00"/>
              </a:gs>
              <a:gs pos="50000">
                <a:srgbClr val="19C602"/>
              </a:gs>
              <a:gs pos="100000">
                <a:srgbClr val="CCFFFF"/>
              </a:gs>
            </a:gsLst>
            <a:lin ang="0" scaled="1"/>
            <a:tileRect/>
          </a:gradFill>
          <a:ln w="57150">
            <a:solidFill>
              <a:srgbClr val="000000"/>
            </a:solidFill>
          </a:ln>
          <a:effectLst>
            <a:glow rad="139700">
              <a:schemeClr val="accent1">
                <a:satMod val="175000"/>
                <a:alpha val="40000"/>
              </a:schemeClr>
            </a:glow>
            <a:outerShdw blurRad="241300" dist="50800" dir="5400000" sx="93000" sy="93000" algn="ctr" rotWithShape="0">
              <a:srgbClr val="000000">
                <a:alpha val="74000"/>
              </a:srgbClr>
            </a:outerShdw>
          </a:effectLst>
          <a:scene3d>
            <a:camera prst="orthographicFront"/>
            <a:lightRig rig="threePt" dir="t"/>
          </a:scene3d>
          <a:sp3d extrusionH="38100">
            <a:bevelT w="101600" prst="riblet"/>
          </a:sp3d>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buFont typeface="Times New Roman" pitchFamily="16" charset="0"/>
              <a:buNone/>
              <a:defRPr/>
            </a:pPr>
            <a:r>
              <a:rPr lang="en-NZ" sz="4800" b="1" dirty="0">
                <a:ln w="18415" cmpd="sng">
                  <a:solidFill>
                    <a:srgbClr val="FFFFFF"/>
                  </a:solidFill>
                  <a:prstDash val="solid"/>
                </a:ln>
                <a:solidFill>
                  <a:srgbClr val="0000FF"/>
                </a:solidFill>
                <a:effectLst>
                  <a:outerShdw blurRad="63500" dir="3600000" algn="tl" rotWithShape="0">
                    <a:srgbClr val="000000">
                      <a:alpha val="70000"/>
                    </a:srgbClr>
                  </a:outerShdw>
                </a:effectLst>
              </a:rPr>
              <a:t>Main function</a:t>
            </a:r>
            <a:endParaRPr lang="en-US" sz="4800" b="1" dirty="0">
              <a:ln w="18415" cmpd="sng">
                <a:solidFill>
                  <a:srgbClr val="FFFFFF"/>
                </a:solidFill>
                <a:prstDash val="solid"/>
              </a:ln>
              <a:solidFill>
                <a:srgbClr val="0000FF"/>
              </a:solidFill>
              <a:effectLst>
                <a:outerShdw blurRad="63500" dir="3600000" algn="tl" rotWithShape="0">
                  <a:srgbClr val="000000">
                    <a:alpha val="70000"/>
                  </a:srgbClr>
                </a:outerShdw>
              </a:effectLst>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0825" cy="1044575"/>
          </a:xfrm>
        </p:spPr>
        <p:txBody>
          <a:bodyPr/>
          <a:lstStyle/>
          <a:p>
            <a:pPr>
              <a:defRPr/>
            </a:pPr>
            <a:r>
              <a:rPr lang="en-NZ" dirty="0">
                <a:solidFill>
                  <a:srgbClr val="FFFF00"/>
                </a:solidFill>
              </a:rPr>
              <a:t>main()</a:t>
            </a:r>
            <a:endParaRPr lang="en-NZ" dirty="0">
              <a:solidFill>
                <a:srgbClr val="FF0000"/>
              </a:solidFill>
            </a:endParaRPr>
          </a:p>
        </p:txBody>
      </p:sp>
      <p:sp>
        <p:nvSpPr>
          <p:cNvPr id="6041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1A713C2A-9BC1-4952-B5FC-CAEC0C68477D}" type="slidenum">
              <a:rPr lang="nl-NL" altLang="en-US" sz="1000" smtClean="0">
                <a:solidFill>
                  <a:schemeClr val="bg2"/>
                </a:solidFill>
                <a:latin typeface="Verdana" pitchFamily="34" charset="0"/>
              </a:rPr>
              <a:pPr/>
              <a:t>64</a:t>
            </a:fld>
            <a:endParaRPr lang="nl-NL" altLang="en-US" sz="1000">
              <a:solidFill>
                <a:schemeClr val="bg2"/>
              </a:solidFill>
              <a:latin typeface="Verdana" pitchFamily="34" charset="0"/>
            </a:endParaRPr>
          </a:p>
        </p:txBody>
      </p:sp>
      <p:sp>
        <p:nvSpPr>
          <p:cNvPr id="21" name="Text Box 6"/>
          <p:cNvSpPr txBox="1">
            <a:spLocks noChangeArrowheads="1"/>
          </p:cNvSpPr>
          <p:nvPr/>
        </p:nvSpPr>
        <p:spPr bwMode="auto">
          <a:xfrm>
            <a:off x="163513" y="1289050"/>
            <a:ext cx="8796337" cy="5018088"/>
          </a:xfrm>
          <a:prstGeom prst="rect">
            <a:avLst/>
          </a:prstGeom>
          <a:solidFill>
            <a:schemeClr val="bg1"/>
          </a:solidFill>
          <a:ln w="9525">
            <a:solidFill>
              <a:srgbClr val="FF0000"/>
            </a:solidFill>
            <a:miter lim="800000"/>
            <a:headEnd/>
            <a:tailEnd/>
          </a:ln>
          <a:effectLst/>
        </p:spPr>
        <p:txBody>
          <a:bodyPr>
            <a:spAutoFit/>
          </a:bodyPr>
          <a:lstStyle/>
          <a:p>
            <a:pPr indent="-457200">
              <a:defRPr/>
            </a:pPr>
            <a:r>
              <a:rPr lang="en-US" dirty="0">
                <a:latin typeface="+mj-lt"/>
              </a:rPr>
              <a:t>x = </a:t>
            </a:r>
            <a:r>
              <a:rPr lang="en-US" dirty="0" err="1">
                <a:latin typeface="+mj-lt"/>
              </a:rPr>
              <a:t>start.x</a:t>
            </a:r>
            <a:r>
              <a:rPr lang="en-US" dirty="0">
                <a:latin typeface="+mj-lt"/>
              </a:rPr>
              <a:t>; </a:t>
            </a:r>
          </a:p>
          <a:p>
            <a:pPr indent="-457200">
              <a:defRPr/>
            </a:pPr>
            <a:r>
              <a:rPr lang="en-US" dirty="0">
                <a:latin typeface="+mj-lt"/>
              </a:rPr>
              <a:t>y = </a:t>
            </a:r>
            <a:r>
              <a:rPr lang="en-US" dirty="0" err="1">
                <a:latin typeface="+mj-lt"/>
              </a:rPr>
              <a:t>start.y</a:t>
            </a:r>
            <a:r>
              <a:rPr lang="en-US" dirty="0">
                <a:latin typeface="+mj-lt"/>
              </a:rPr>
              <a:t>;</a:t>
            </a:r>
          </a:p>
          <a:p>
            <a:pPr indent="-457200">
              <a:defRPr/>
            </a:pPr>
            <a:r>
              <a:rPr lang="en-US" dirty="0">
                <a:latin typeface="+mj-lt"/>
              </a:rPr>
              <a:t>  </a:t>
            </a:r>
          </a:p>
          <a:p>
            <a:pPr indent="-457200">
              <a:defRPr/>
            </a:pPr>
            <a:r>
              <a:rPr lang="en-US" dirty="0" err="1">
                <a:latin typeface="+mj-lt"/>
              </a:rPr>
              <a:t>srand</a:t>
            </a:r>
            <a:r>
              <a:rPr lang="en-US" dirty="0">
                <a:latin typeface="+mj-lt"/>
              </a:rPr>
              <a:t>(time(NULL)); </a:t>
            </a:r>
          </a:p>
          <a:p>
            <a:pPr indent="-457200">
              <a:defRPr/>
            </a:pPr>
            <a:r>
              <a:rPr lang="en-US" dirty="0" err="1">
                <a:latin typeface="+mj-lt"/>
              </a:rPr>
              <a:t>initStateSpace</a:t>
            </a:r>
            <a:r>
              <a:rPr lang="en-US" dirty="0">
                <a:latin typeface="+mj-lt"/>
              </a:rPr>
              <a:t>();  </a:t>
            </a:r>
          </a:p>
          <a:p>
            <a:pPr indent="-457200">
              <a:defRPr/>
            </a:pPr>
            <a:endParaRPr lang="en-US" dirty="0">
              <a:latin typeface="+mj-lt"/>
            </a:endParaRPr>
          </a:p>
          <a:p>
            <a:pPr indent="-457200">
              <a:defRPr/>
            </a:pPr>
            <a:r>
              <a:rPr lang="en-US" dirty="0">
                <a:latin typeface="+mj-lt"/>
              </a:rPr>
              <a:t>for ( epochs = 0 ; epochs &lt; MAX_EPOCHS ; epochs++ ) </a:t>
            </a:r>
            <a:r>
              <a:rPr lang="en-US" b="1" dirty="0">
                <a:latin typeface="+mj-lt"/>
              </a:rPr>
              <a:t>{</a:t>
            </a:r>
            <a:r>
              <a:rPr lang="en-US" dirty="0">
                <a:latin typeface="+mj-lt"/>
              </a:rPr>
              <a:t>    </a:t>
            </a:r>
          </a:p>
          <a:p>
            <a:pPr lvl="2" indent="-457200">
              <a:defRPr/>
            </a:pPr>
            <a:r>
              <a:rPr lang="en-US" dirty="0">
                <a:latin typeface="+mj-lt"/>
              </a:rPr>
              <a:t>action = </a:t>
            </a:r>
            <a:r>
              <a:rPr lang="en-US" b="1" dirty="0" err="1">
                <a:latin typeface="+mj-lt"/>
              </a:rPr>
              <a:t>chooseAction</a:t>
            </a:r>
            <a:r>
              <a:rPr lang="en-US" b="1" dirty="0">
                <a:latin typeface="+mj-lt"/>
              </a:rPr>
              <a:t>(</a:t>
            </a:r>
            <a:r>
              <a:rPr lang="en-US" dirty="0">
                <a:latin typeface="+mj-lt"/>
              </a:rPr>
              <a:t> y, x </a:t>
            </a:r>
            <a:r>
              <a:rPr lang="en-US" b="1" dirty="0">
                <a:latin typeface="+mj-lt"/>
              </a:rPr>
              <a:t>)</a:t>
            </a:r>
            <a:r>
              <a:rPr lang="en-US" dirty="0">
                <a:latin typeface="+mj-lt"/>
              </a:rPr>
              <a:t>;    </a:t>
            </a:r>
          </a:p>
          <a:p>
            <a:pPr lvl="2" indent="-457200">
              <a:defRPr/>
            </a:pPr>
            <a:r>
              <a:rPr lang="en-US" b="1" dirty="0" err="1">
                <a:latin typeface="+mj-lt"/>
              </a:rPr>
              <a:t>updateFunction</a:t>
            </a:r>
            <a:r>
              <a:rPr lang="en-US" b="1" dirty="0">
                <a:latin typeface="+mj-lt"/>
              </a:rPr>
              <a:t>(</a:t>
            </a:r>
            <a:r>
              <a:rPr lang="en-US" dirty="0">
                <a:latin typeface="+mj-lt"/>
              </a:rPr>
              <a:t> y, x, action </a:t>
            </a:r>
            <a:r>
              <a:rPr lang="en-US" b="1" dirty="0">
                <a:latin typeface="+mj-lt"/>
              </a:rPr>
              <a:t>)</a:t>
            </a:r>
            <a:r>
              <a:rPr lang="en-US" dirty="0">
                <a:latin typeface="+mj-lt"/>
              </a:rPr>
              <a:t>;    </a:t>
            </a:r>
          </a:p>
          <a:p>
            <a:pPr lvl="2" indent="-457200">
              <a:defRPr/>
            </a:pPr>
            <a:r>
              <a:rPr lang="en-US" dirty="0">
                <a:latin typeface="+mj-lt"/>
              </a:rPr>
              <a:t>x += dir[action].x;    </a:t>
            </a:r>
          </a:p>
          <a:p>
            <a:pPr lvl="2" indent="-457200">
              <a:defRPr/>
            </a:pPr>
            <a:r>
              <a:rPr lang="en-US" dirty="0">
                <a:latin typeface="+mj-lt"/>
              </a:rPr>
              <a:t>y += dir[action].y;    </a:t>
            </a:r>
          </a:p>
          <a:p>
            <a:pPr lvl="2" indent="-457200">
              <a:defRPr/>
            </a:pPr>
            <a:r>
              <a:rPr lang="en-US" dirty="0">
                <a:latin typeface="+mj-lt"/>
              </a:rPr>
              <a:t>if ((x == </a:t>
            </a:r>
            <a:r>
              <a:rPr lang="en-US" dirty="0" err="1">
                <a:latin typeface="+mj-lt"/>
              </a:rPr>
              <a:t>end.x</a:t>
            </a:r>
            <a:r>
              <a:rPr lang="en-US" dirty="0">
                <a:latin typeface="+mj-lt"/>
              </a:rPr>
              <a:t>) &amp;&amp; (y == </a:t>
            </a:r>
            <a:r>
              <a:rPr lang="en-US" dirty="0" err="1">
                <a:latin typeface="+mj-lt"/>
              </a:rPr>
              <a:t>end.y</a:t>
            </a:r>
            <a:r>
              <a:rPr lang="en-US" dirty="0">
                <a:latin typeface="+mj-lt"/>
              </a:rPr>
              <a:t>)) {     </a:t>
            </a:r>
          </a:p>
          <a:p>
            <a:pPr lvl="2" indent="-457200">
              <a:defRPr/>
            </a:pPr>
            <a:r>
              <a:rPr lang="en-US" dirty="0">
                <a:latin typeface="+mj-lt"/>
              </a:rPr>
              <a:t>    x = </a:t>
            </a:r>
            <a:r>
              <a:rPr lang="en-US" dirty="0" err="1">
                <a:latin typeface="+mj-lt"/>
              </a:rPr>
              <a:t>start.x</a:t>
            </a:r>
            <a:r>
              <a:rPr lang="en-US" dirty="0">
                <a:latin typeface="+mj-lt"/>
              </a:rPr>
              <a:t>; y = </a:t>
            </a:r>
            <a:r>
              <a:rPr lang="en-US" dirty="0" err="1">
                <a:latin typeface="+mj-lt"/>
              </a:rPr>
              <a:t>start.y</a:t>
            </a:r>
            <a:r>
              <a:rPr lang="en-US" dirty="0">
                <a:latin typeface="+mj-lt"/>
              </a:rPr>
              <a:t>;    </a:t>
            </a:r>
          </a:p>
          <a:p>
            <a:pPr lvl="2" indent="-457200">
              <a:defRPr/>
            </a:pPr>
            <a:r>
              <a:rPr lang="en-US" dirty="0">
                <a:latin typeface="+mj-lt"/>
              </a:rPr>
              <a:t>}  </a:t>
            </a:r>
          </a:p>
          <a:p>
            <a:pPr indent="-457200">
              <a:defRPr/>
            </a:pPr>
            <a:r>
              <a:rPr lang="en-US" b="1" dirty="0">
                <a:latin typeface="+mj-lt"/>
              </a:rPr>
              <a:t>} </a:t>
            </a:r>
            <a:r>
              <a:rPr lang="en-US" dirty="0">
                <a:latin typeface="+mj-lt"/>
              </a:rPr>
              <a:t> </a:t>
            </a:r>
          </a:p>
          <a:p>
            <a:pPr indent="-457200">
              <a:defRPr/>
            </a:pPr>
            <a:r>
              <a:rPr lang="en-US" dirty="0" err="1">
                <a:latin typeface="+mj-lt"/>
              </a:rPr>
              <a:t>showPath</a:t>
            </a:r>
            <a:r>
              <a:rPr lang="en-US" dirty="0">
                <a:latin typeface="+mj-lt"/>
              </a:rPr>
              <a:t>();</a:t>
            </a:r>
            <a:endParaRPr lang="en-US" b="1" dirty="0">
              <a:latin typeface="+mj-lt"/>
            </a:endParaRPr>
          </a:p>
        </p:txBody>
      </p:sp>
      <p:sp>
        <p:nvSpPr>
          <p:cNvPr id="60421" name="TextBox 27"/>
          <p:cNvSpPr txBox="1">
            <a:spLocks noChangeArrowheads="1"/>
          </p:cNvSpPr>
          <p:nvPr/>
        </p:nvSpPr>
        <p:spPr bwMode="auto">
          <a:xfrm>
            <a:off x="7400925" y="5791200"/>
            <a:ext cx="1743075" cy="400050"/>
          </a:xfrm>
          <a:prstGeom prst="rect">
            <a:avLst/>
          </a:prstGeom>
          <a:solidFill>
            <a:srgbClr val="FFFF00"/>
          </a:solidFill>
          <a:ln w="9525">
            <a:solidFill>
              <a:srgbClr val="FF0000"/>
            </a:solidFill>
            <a:miter lim="800000"/>
            <a:headEnd/>
            <a:tailEnd/>
          </a:ln>
        </p:spPr>
        <p:txBody>
          <a:bodyPr>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a:t>see </a:t>
            </a:r>
            <a:r>
              <a:rPr lang="en-NZ" altLang="en-US" b="1"/>
              <a:t>grid.c</a:t>
            </a:r>
            <a:endParaRPr lang="en-US" altLang="en-US" b="1"/>
          </a:p>
        </p:txBody>
      </p:sp>
      <p:sp>
        <p:nvSpPr>
          <p:cNvPr id="7" name="Line Callout 1 6"/>
          <p:cNvSpPr/>
          <p:nvPr/>
        </p:nvSpPr>
        <p:spPr bwMode="auto">
          <a:xfrm>
            <a:off x="3521075" y="1306513"/>
            <a:ext cx="3108325" cy="654050"/>
          </a:xfrm>
          <a:prstGeom prst="borderCallout1">
            <a:avLst>
              <a:gd name="adj1" fmla="val 52153"/>
              <a:gd name="adj2" fmla="val 1306"/>
              <a:gd name="adj3" fmla="val 58043"/>
              <a:gd name="adj4" fmla="val -55189"/>
            </a:avLst>
          </a:prstGeom>
          <a:solidFill>
            <a:srgbClr val="FFFFCC"/>
          </a:solidFill>
          <a:ln w="9525" cap="flat" cmpd="sng" algn="ctr">
            <a:solidFill>
              <a:srgbClr val="FF0000"/>
            </a:solidFill>
            <a:prstDash val="solid"/>
            <a:round/>
            <a:headEnd type="none" w="med" len="med"/>
            <a:tailEnd type="none" w="med" len="med"/>
          </a:ln>
          <a:effectLst/>
        </p:spPr>
        <p:txBody>
          <a:bodyPr/>
          <a:lstStyle/>
          <a:p>
            <a:pPr>
              <a:defRPr/>
            </a:pPr>
            <a:r>
              <a:rPr lang="en-NZ" sz="1600" b="1" dirty="0">
                <a:latin typeface="+mj-lt"/>
              </a:rPr>
              <a:t>Introduce the agent  to the </a:t>
            </a:r>
          </a:p>
          <a:p>
            <a:pPr>
              <a:defRPr/>
            </a:pPr>
            <a:r>
              <a:rPr lang="en-NZ" sz="1600" b="1" dirty="0">
                <a:solidFill>
                  <a:srgbClr val="0000FF"/>
                </a:solidFill>
                <a:effectLst>
                  <a:outerShdw blurRad="38100" dist="38100" dir="2700000" algn="tl">
                    <a:srgbClr val="000000">
                      <a:alpha val="43137"/>
                    </a:srgbClr>
                  </a:outerShdw>
                </a:effectLst>
                <a:latin typeface="+mj-lt"/>
              </a:rPr>
              <a:t>environment</a:t>
            </a:r>
            <a:endParaRPr lang="en-NZ" sz="1600" dirty="0">
              <a:solidFill>
                <a:srgbClr val="0000FF"/>
              </a:solidFill>
              <a:effectLst>
                <a:outerShdw blurRad="38100" dist="38100" dir="2700000" algn="tl">
                  <a:srgbClr val="000000">
                    <a:alpha val="43137"/>
                  </a:srgbClr>
                </a:outerShdw>
              </a:effectLst>
              <a:latin typeface="+mj-lt"/>
            </a:endParaRPr>
          </a:p>
        </p:txBody>
      </p:sp>
      <p:sp>
        <p:nvSpPr>
          <p:cNvPr id="60423" name="Right Brace 7"/>
          <p:cNvSpPr>
            <a:spLocks/>
          </p:cNvSpPr>
          <p:nvPr/>
        </p:nvSpPr>
        <p:spPr bwMode="auto">
          <a:xfrm>
            <a:off x="1501775" y="1349375"/>
            <a:ext cx="261938" cy="665163"/>
          </a:xfrm>
          <a:prstGeom prst="rightBrace">
            <a:avLst>
              <a:gd name="adj1" fmla="val 8324"/>
              <a:gd name="adj2" fmla="val 50000"/>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endParaRPr lang="en-US" altLang="en-US"/>
          </a:p>
        </p:txBody>
      </p:sp>
      <p:sp>
        <p:nvSpPr>
          <p:cNvPr id="9" name="Line Callout 1 8"/>
          <p:cNvSpPr/>
          <p:nvPr/>
        </p:nvSpPr>
        <p:spPr bwMode="auto">
          <a:xfrm>
            <a:off x="3608388" y="2393950"/>
            <a:ext cx="3108325" cy="654050"/>
          </a:xfrm>
          <a:prstGeom prst="borderCallout1">
            <a:avLst>
              <a:gd name="adj1" fmla="val 37174"/>
              <a:gd name="adj2" fmla="val 256"/>
              <a:gd name="adj3" fmla="val 53049"/>
              <a:gd name="adj4" fmla="val -48885"/>
            </a:avLst>
          </a:prstGeom>
          <a:solidFill>
            <a:srgbClr val="FFFFCC"/>
          </a:solidFill>
          <a:ln w="9525" cap="flat" cmpd="sng" algn="ctr">
            <a:solidFill>
              <a:srgbClr val="FF0000"/>
            </a:solidFill>
            <a:prstDash val="solid"/>
            <a:round/>
            <a:headEnd type="none" w="med" len="med"/>
            <a:tailEnd type="none" w="med" len="med"/>
          </a:ln>
          <a:effectLst/>
        </p:spPr>
        <p:txBody>
          <a:bodyPr/>
          <a:lstStyle/>
          <a:p>
            <a:pPr>
              <a:defRPr/>
            </a:pPr>
            <a:r>
              <a:rPr lang="en-NZ" sz="1600" b="1" dirty="0">
                <a:latin typeface="+mj-lt"/>
              </a:rPr>
              <a:t>Initialise the </a:t>
            </a:r>
            <a:r>
              <a:rPr lang="en-NZ" sz="1600" b="1" dirty="0">
                <a:solidFill>
                  <a:srgbClr val="0000FF"/>
                </a:solidFill>
                <a:effectLst>
                  <a:outerShdw blurRad="38100" dist="38100" dir="2700000" algn="tl">
                    <a:srgbClr val="000000">
                      <a:alpha val="43137"/>
                    </a:srgbClr>
                  </a:outerShdw>
                </a:effectLst>
                <a:latin typeface="+mj-lt"/>
              </a:rPr>
              <a:t>state space </a:t>
            </a:r>
            <a:r>
              <a:rPr lang="en-NZ" sz="1600" b="1" dirty="0">
                <a:latin typeface="+mj-lt"/>
              </a:rPr>
              <a:t>of the agent</a:t>
            </a:r>
            <a:endParaRPr lang="en-NZ" sz="1600" dirty="0">
              <a:latin typeface="+mj-lt"/>
            </a:endParaRPr>
          </a:p>
        </p:txBody>
      </p:sp>
      <p:sp>
        <p:nvSpPr>
          <p:cNvPr id="60425" name="Right Brace 9"/>
          <p:cNvSpPr>
            <a:spLocks/>
          </p:cNvSpPr>
          <p:nvPr/>
        </p:nvSpPr>
        <p:spPr bwMode="auto">
          <a:xfrm>
            <a:off x="2601913" y="4103688"/>
            <a:ext cx="206375" cy="566737"/>
          </a:xfrm>
          <a:prstGeom prst="rightBrace">
            <a:avLst>
              <a:gd name="adj1" fmla="val 8366"/>
              <a:gd name="adj2" fmla="val 50000"/>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endParaRPr lang="en-US" altLang="en-US"/>
          </a:p>
        </p:txBody>
      </p:sp>
      <p:sp>
        <p:nvSpPr>
          <p:cNvPr id="11" name="Line Callout 1 10"/>
          <p:cNvSpPr/>
          <p:nvPr/>
        </p:nvSpPr>
        <p:spPr bwMode="auto">
          <a:xfrm>
            <a:off x="4500563" y="3973513"/>
            <a:ext cx="3108325" cy="654050"/>
          </a:xfrm>
          <a:prstGeom prst="borderCallout1">
            <a:avLst>
              <a:gd name="adj1" fmla="val 52153"/>
              <a:gd name="adj2" fmla="val 1306"/>
              <a:gd name="adj3" fmla="val 58043"/>
              <a:gd name="adj4" fmla="val -55189"/>
            </a:avLst>
          </a:prstGeom>
          <a:solidFill>
            <a:srgbClr val="FFFFCC"/>
          </a:solidFill>
          <a:ln w="9525" cap="flat" cmpd="sng" algn="ctr">
            <a:solidFill>
              <a:srgbClr val="FF0000"/>
            </a:solidFill>
            <a:prstDash val="solid"/>
            <a:round/>
            <a:headEnd type="none" w="med" len="med"/>
            <a:tailEnd type="none" w="med" len="med"/>
          </a:ln>
          <a:effectLst/>
        </p:spPr>
        <p:txBody>
          <a:bodyPr/>
          <a:lstStyle/>
          <a:p>
            <a:pPr>
              <a:defRPr/>
            </a:pPr>
            <a:r>
              <a:rPr lang="en-NZ" sz="1600" b="1" dirty="0">
                <a:latin typeface="+mj-lt"/>
              </a:rPr>
              <a:t>Move the agent to the new location</a:t>
            </a:r>
            <a:endParaRPr lang="en-NZ" sz="1600" dirty="0">
              <a:latin typeface="+mj-lt"/>
            </a:endParaRPr>
          </a:p>
        </p:txBody>
      </p:sp>
      <p:sp>
        <p:nvSpPr>
          <p:cNvPr id="12" name="Line Callout 1 11"/>
          <p:cNvSpPr/>
          <p:nvPr/>
        </p:nvSpPr>
        <p:spPr bwMode="auto">
          <a:xfrm>
            <a:off x="5545138" y="4679950"/>
            <a:ext cx="3108325" cy="654050"/>
          </a:xfrm>
          <a:prstGeom prst="borderCallout1">
            <a:avLst>
              <a:gd name="adj1" fmla="val 35509"/>
              <a:gd name="adj2" fmla="val 956"/>
              <a:gd name="adj3" fmla="val 29749"/>
              <a:gd name="adj4" fmla="val -36978"/>
            </a:avLst>
          </a:prstGeom>
          <a:solidFill>
            <a:srgbClr val="FFFFCC"/>
          </a:solidFill>
          <a:ln w="9525" cap="flat" cmpd="sng" algn="ctr">
            <a:solidFill>
              <a:srgbClr val="FF0000"/>
            </a:solidFill>
            <a:prstDash val="solid"/>
            <a:round/>
            <a:headEnd type="none" w="med" len="med"/>
            <a:tailEnd type="none" w="med" len="med"/>
          </a:ln>
          <a:effectLst/>
        </p:spPr>
        <p:txBody>
          <a:bodyPr/>
          <a:lstStyle/>
          <a:p>
            <a:pPr>
              <a:defRPr/>
            </a:pPr>
            <a:r>
              <a:rPr lang="en-NZ" sz="1600" b="1" dirty="0">
                <a:latin typeface="+mj-lt"/>
              </a:rPr>
              <a:t>has the agent reached the </a:t>
            </a:r>
            <a:r>
              <a:rPr lang="en-NZ" sz="1600" b="1" dirty="0">
                <a:solidFill>
                  <a:srgbClr val="0000FF"/>
                </a:solidFill>
                <a:effectLst>
                  <a:outerShdw blurRad="38100" dist="38100" dir="2700000" algn="tl">
                    <a:srgbClr val="000000">
                      <a:alpha val="43137"/>
                    </a:srgbClr>
                  </a:outerShdw>
                </a:effectLst>
                <a:latin typeface="+mj-lt"/>
              </a:rPr>
              <a:t>goal</a:t>
            </a:r>
            <a:r>
              <a:rPr lang="en-NZ" sz="1600" b="1" dirty="0">
                <a:latin typeface="+mj-lt"/>
              </a:rPr>
              <a:t>?</a:t>
            </a:r>
            <a:endParaRPr lang="en-NZ" sz="1600" dirty="0">
              <a:latin typeface="+mj-lt"/>
            </a:endParaRPr>
          </a:p>
        </p:txBody>
      </p:sp>
      <p:sp>
        <p:nvSpPr>
          <p:cNvPr id="13" name="Line Callout 1 12"/>
          <p:cNvSpPr/>
          <p:nvPr/>
        </p:nvSpPr>
        <p:spPr bwMode="auto">
          <a:xfrm>
            <a:off x="2835275" y="5867400"/>
            <a:ext cx="4349750" cy="654050"/>
          </a:xfrm>
          <a:prstGeom prst="borderCallout1">
            <a:avLst>
              <a:gd name="adj1" fmla="val 35509"/>
              <a:gd name="adj2" fmla="val 956"/>
              <a:gd name="adj3" fmla="val 33078"/>
              <a:gd name="adj4" fmla="val -27717"/>
            </a:avLst>
          </a:prstGeom>
          <a:solidFill>
            <a:srgbClr val="FFFFCC"/>
          </a:solidFill>
          <a:ln w="9525" cap="flat" cmpd="sng" algn="ctr">
            <a:solidFill>
              <a:srgbClr val="FF0000"/>
            </a:solidFill>
            <a:prstDash val="solid"/>
            <a:round/>
            <a:headEnd type="none" w="med" len="med"/>
            <a:tailEnd type="none" w="med" len="med"/>
          </a:ln>
          <a:effectLst/>
        </p:spPr>
        <p:txBody>
          <a:bodyPr/>
          <a:lstStyle/>
          <a:p>
            <a:pPr>
              <a:defRPr/>
            </a:pPr>
            <a:r>
              <a:rPr lang="en-NZ" sz="1600" b="1" dirty="0">
                <a:latin typeface="+mj-lt"/>
              </a:rPr>
              <a:t>Show path of the agent through the grid using the </a:t>
            </a:r>
            <a:r>
              <a:rPr lang="en-NZ" sz="1600" b="1" dirty="0">
                <a:solidFill>
                  <a:srgbClr val="0000FF"/>
                </a:solidFill>
                <a:effectLst>
                  <a:outerShdw blurRad="38100" dist="38100" dir="2700000" algn="tl">
                    <a:srgbClr val="000000">
                      <a:alpha val="43137"/>
                    </a:srgbClr>
                  </a:outerShdw>
                </a:effectLst>
                <a:latin typeface="+mj-lt"/>
              </a:rPr>
              <a:t>GREEDY</a:t>
            </a:r>
            <a:r>
              <a:rPr lang="en-NZ" sz="1600" b="1" dirty="0">
                <a:effectLst>
                  <a:outerShdw blurRad="38100" dist="38100" dir="2700000" algn="tl">
                    <a:srgbClr val="000000">
                      <a:alpha val="43137"/>
                    </a:srgbClr>
                  </a:outerShdw>
                </a:effectLst>
                <a:latin typeface="+mj-lt"/>
              </a:rPr>
              <a:t> </a:t>
            </a:r>
            <a:r>
              <a:rPr lang="en-NZ" sz="1600" b="1" dirty="0">
                <a:latin typeface="+mj-lt"/>
              </a:rPr>
              <a:t>action selection policy</a:t>
            </a:r>
            <a:endParaRPr lang="en-NZ" sz="1600" dirty="0">
              <a:latin typeface="+mj-lt"/>
            </a:endParaRPr>
          </a:p>
        </p:txBody>
      </p:sp>
      <p:sp>
        <p:nvSpPr>
          <p:cNvPr id="14" name="Line Callout 1 13"/>
          <p:cNvSpPr/>
          <p:nvPr/>
        </p:nvSpPr>
        <p:spPr bwMode="auto">
          <a:xfrm>
            <a:off x="5480050" y="3505200"/>
            <a:ext cx="3413125" cy="414338"/>
          </a:xfrm>
          <a:prstGeom prst="borderCallout1">
            <a:avLst>
              <a:gd name="adj1" fmla="val 52153"/>
              <a:gd name="adj2" fmla="val 1306"/>
              <a:gd name="adj3" fmla="val 106392"/>
              <a:gd name="adj4" fmla="val -41243"/>
            </a:avLst>
          </a:prstGeom>
          <a:solidFill>
            <a:srgbClr val="FFFFCC"/>
          </a:solidFill>
          <a:ln w="9525" cap="flat" cmpd="sng" algn="ctr">
            <a:solidFill>
              <a:srgbClr val="FF0000"/>
            </a:solidFill>
            <a:prstDash val="solid"/>
            <a:round/>
            <a:headEnd type="none" w="med" len="med"/>
            <a:tailEnd type="none" w="med" len="med"/>
          </a:ln>
          <a:effectLst/>
        </p:spPr>
        <p:txBody>
          <a:bodyPr/>
          <a:lstStyle/>
          <a:p>
            <a:pPr>
              <a:defRPr/>
            </a:pPr>
            <a:r>
              <a:rPr lang="en-NZ" sz="1600" b="1" dirty="0">
                <a:latin typeface="+mj-lt"/>
              </a:rPr>
              <a:t>Update </a:t>
            </a:r>
            <a:r>
              <a:rPr lang="en-NZ" sz="1600" b="1" dirty="0">
                <a:solidFill>
                  <a:srgbClr val="0000FF"/>
                </a:solidFill>
                <a:effectLst>
                  <a:outerShdw blurRad="38100" dist="38100" dir="2700000" algn="tl">
                    <a:srgbClr val="000000">
                      <a:alpha val="43137"/>
                    </a:srgbClr>
                  </a:outerShdw>
                </a:effectLst>
                <a:latin typeface="+mj-lt"/>
              </a:rPr>
              <a:t>Q-value</a:t>
            </a:r>
            <a:r>
              <a:rPr lang="en-NZ" sz="1600" b="1" dirty="0">
                <a:latin typeface="+mj-lt"/>
              </a:rPr>
              <a:t> of the location</a:t>
            </a:r>
            <a:endParaRPr lang="en-NZ" sz="1600" dirty="0">
              <a:latin typeface="+mj-lt"/>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Diagonal Corner Rectangle 1"/>
          <p:cNvSpPr/>
          <p:nvPr/>
        </p:nvSpPr>
        <p:spPr>
          <a:xfrm>
            <a:off x="1364120" y="2318926"/>
            <a:ext cx="6609646" cy="1589046"/>
          </a:xfrm>
          <a:prstGeom prst="snip2DiagRect">
            <a:avLst/>
          </a:prstGeom>
          <a:gradFill flip="none" rotWithShape="1">
            <a:gsLst>
              <a:gs pos="0">
                <a:srgbClr val="001E00"/>
              </a:gs>
              <a:gs pos="50000">
                <a:srgbClr val="19C602"/>
              </a:gs>
              <a:gs pos="100000">
                <a:srgbClr val="CCFFFF"/>
              </a:gs>
            </a:gsLst>
            <a:lin ang="0" scaled="1"/>
            <a:tileRect/>
          </a:gradFill>
          <a:ln w="57150">
            <a:solidFill>
              <a:srgbClr val="000000"/>
            </a:solidFill>
          </a:ln>
          <a:effectLst>
            <a:glow rad="139700">
              <a:schemeClr val="accent1">
                <a:satMod val="175000"/>
                <a:alpha val="40000"/>
              </a:schemeClr>
            </a:glow>
            <a:outerShdw blurRad="241300" dist="50800" dir="5400000" sx="93000" sy="93000" algn="ctr" rotWithShape="0">
              <a:srgbClr val="000000">
                <a:alpha val="74000"/>
              </a:srgbClr>
            </a:outerShdw>
          </a:effectLst>
          <a:scene3d>
            <a:camera prst="orthographicFront"/>
            <a:lightRig rig="threePt" dir="t"/>
          </a:scene3d>
          <a:sp3d extrusionH="38100">
            <a:bevelT w="101600" prst="riblet"/>
          </a:sp3d>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buFont typeface="Times New Roman" pitchFamily="16" charset="0"/>
              <a:buNone/>
              <a:defRPr/>
            </a:pPr>
            <a:r>
              <a:rPr lang="en-NZ" sz="4800" b="1" dirty="0">
                <a:ln w="18415" cmpd="sng">
                  <a:solidFill>
                    <a:srgbClr val="FFFFFF"/>
                  </a:solidFill>
                  <a:prstDash val="solid"/>
                </a:ln>
                <a:solidFill>
                  <a:srgbClr val="0000FF"/>
                </a:solidFill>
                <a:effectLst>
                  <a:outerShdw blurRad="63500" dir="3600000" algn="tl" rotWithShape="0">
                    <a:srgbClr val="000000">
                      <a:alpha val="70000"/>
                    </a:srgbClr>
                  </a:outerShdw>
                </a:effectLst>
              </a:rPr>
              <a:t>Show the agent’s path</a:t>
            </a:r>
            <a:endParaRPr lang="en-US" sz="4800" b="1" dirty="0">
              <a:ln w="18415" cmpd="sng">
                <a:solidFill>
                  <a:srgbClr val="FFFFFF"/>
                </a:solidFill>
                <a:prstDash val="solid"/>
              </a:ln>
              <a:solidFill>
                <a:srgbClr val="0000FF"/>
              </a:solidFill>
              <a:effectLst>
                <a:outerShdw blurRad="63500" dir="3600000" algn="tl" rotWithShape="0">
                  <a:srgbClr val="000000">
                    <a:alpha val="70000"/>
                  </a:srgbClr>
                </a:outerShdw>
              </a:effectLst>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0825" cy="1044575"/>
          </a:xfrm>
        </p:spPr>
        <p:txBody>
          <a:bodyPr/>
          <a:lstStyle/>
          <a:p>
            <a:pPr>
              <a:defRPr/>
            </a:pPr>
            <a:r>
              <a:rPr lang="en-NZ" dirty="0">
                <a:solidFill>
                  <a:srgbClr val="FFFF00"/>
                </a:solidFill>
              </a:rPr>
              <a:t>Show the agent’s path</a:t>
            </a:r>
          </a:p>
        </p:txBody>
      </p:sp>
      <p:sp>
        <p:nvSpPr>
          <p:cNvPr id="6246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EF7FCF63-26D3-49CB-B3E5-EA073B3B5206}" type="slidenum">
              <a:rPr lang="nl-NL" altLang="en-US" sz="1000" smtClean="0">
                <a:solidFill>
                  <a:schemeClr val="bg2"/>
                </a:solidFill>
                <a:latin typeface="Verdana" pitchFamily="34" charset="0"/>
              </a:rPr>
              <a:pPr/>
              <a:t>66</a:t>
            </a:fld>
            <a:endParaRPr lang="nl-NL" altLang="en-US" sz="1000">
              <a:solidFill>
                <a:schemeClr val="bg2"/>
              </a:solidFill>
              <a:latin typeface="Verdana" pitchFamily="34" charset="0"/>
            </a:endParaRPr>
          </a:p>
        </p:txBody>
      </p:sp>
      <p:sp>
        <p:nvSpPr>
          <p:cNvPr id="21" name="Text Box 6"/>
          <p:cNvSpPr txBox="1">
            <a:spLocks noChangeArrowheads="1"/>
          </p:cNvSpPr>
          <p:nvPr/>
        </p:nvSpPr>
        <p:spPr bwMode="auto">
          <a:xfrm>
            <a:off x="163513" y="1289050"/>
            <a:ext cx="8796337" cy="4710113"/>
          </a:xfrm>
          <a:prstGeom prst="rect">
            <a:avLst/>
          </a:prstGeom>
          <a:solidFill>
            <a:schemeClr val="bg1"/>
          </a:solidFill>
          <a:ln w="9525">
            <a:solidFill>
              <a:srgbClr val="FF0000"/>
            </a:solidFill>
            <a:miter lim="800000"/>
            <a:headEnd/>
            <a:tailEnd/>
          </a:ln>
          <a:effectLst/>
        </p:spPr>
        <p:txBody>
          <a:bodyPr>
            <a:spAutoFit/>
          </a:bodyPr>
          <a:lstStyle/>
          <a:p>
            <a:pPr indent="-457200">
              <a:defRPr/>
            </a:pPr>
            <a:r>
              <a:rPr lang="en-US" dirty="0">
                <a:latin typeface="+mj-lt"/>
              </a:rPr>
              <a:t>void </a:t>
            </a:r>
            <a:r>
              <a:rPr lang="en-US" b="1" dirty="0" err="1">
                <a:effectLst>
                  <a:outerShdw blurRad="38100" dist="38100" dir="2700000" algn="tl">
                    <a:srgbClr val="000000">
                      <a:alpha val="43137"/>
                    </a:srgbClr>
                  </a:outerShdw>
                </a:effectLst>
                <a:latin typeface="+mj-lt"/>
              </a:rPr>
              <a:t>showPath</a:t>
            </a:r>
            <a:r>
              <a:rPr lang="en-US" b="1" dirty="0">
                <a:effectLst>
                  <a:outerShdw blurRad="38100" dist="38100" dir="2700000" algn="tl">
                    <a:srgbClr val="000000">
                      <a:alpha val="43137"/>
                    </a:srgbClr>
                  </a:outerShdw>
                </a:effectLst>
                <a:latin typeface="+mj-lt"/>
              </a:rPr>
              <a:t>()</a:t>
            </a:r>
            <a:r>
              <a:rPr lang="en-US" dirty="0">
                <a:latin typeface="+mj-lt"/>
              </a:rPr>
              <a:t>{ </a:t>
            </a:r>
          </a:p>
          <a:p>
            <a:pPr indent="-457200">
              <a:defRPr/>
            </a:pPr>
            <a:r>
              <a:rPr lang="en-US" dirty="0">
                <a:latin typeface="+mj-lt"/>
              </a:rPr>
              <a:t> </a:t>
            </a:r>
          </a:p>
          <a:p>
            <a:pPr lvl="2" indent="-457200">
              <a:defRPr/>
            </a:pPr>
            <a:r>
              <a:rPr lang="en-US" dirty="0" err="1">
                <a:latin typeface="+mj-lt"/>
              </a:rPr>
              <a:t>int</a:t>
            </a:r>
            <a:r>
              <a:rPr lang="en-US" dirty="0">
                <a:latin typeface="+mj-lt"/>
              </a:rPr>
              <a:t> x, y, action;  </a:t>
            </a:r>
          </a:p>
          <a:p>
            <a:pPr lvl="2" indent="-457200">
              <a:defRPr/>
            </a:pPr>
            <a:r>
              <a:rPr lang="en-US" dirty="0" err="1">
                <a:latin typeface="+mj-lt"/>
              </a:rPr>
              <a:t>actionSelection</a:t>
            </a:r>
            <a:r>
              <a:rPr lang="en-US" dirty="0">
                <a:latin typeface="+mj-lt"/>
              </a:rPr>
              <a:t> = </a:t>
            </a:r>
            <a:r>
              <a:rPr lang="en-US" b="1" dirty="0">
                <a:solidFill>
                  <a:srgbClr val="0000FF"/>
                </a:solidFill>
                <a:effectLst>
                  <a:outerShdw blurRad="38100" dist="38100" dir="2700000" algn="tl">
                    <a:srgbClr val="000000">
                      <a:alpha val="43137"/>
                    </a:srgbClr>
                  </a:outerShdw>
                </a:effectLst>
                <a:latin typeface="+mj-lt"/>
              </a:rPr>
              <a:t>GREEDY</a:t>
            </a:r>
            <a:r>
              <a:rPr lang="en-US" dirty="0">
                <a:latin typeface="+mj-lt"/>
              </a:rPr>
              <a:t>;    </a:t>
            </a:r>
          </a:p>
          <a:p>
            <a:pPr lvl="2" indent="-457200">
              <a:defRPr/>
            </a:pPr>
            <a:r>
              <a:rPr lang="en-US" dirty="0">
                <a:latin typeface="+mj-lt"/>
              </a:rPr>
              <a:t>x = </a:t>
            </a:r>
            <a:r>
              <a:rPr lang="en-US" dirty="0" err="1">
                <a:latin typeface="+mj-lt"/>
              </a:rPr>
              <a:t>start.x</a:t>
            </a:r>
            <a:r>
              <a:rPr lang="en-US" dirty="0">
                <a:latin typeface="+mj-lt"/>
              </a:rPr>
              <a:t>; y = </a:t>
            </a:r>
            <a:r>
              <a:rPr lang="en-US" dirty="0" err="1">
                <a:latin typeface="+mj-lt"/>
              </a:rPr>
              <a:t>start.y</a:t>
            </a:r>
            <a:r>
              <a:rPr lang="en-US" dirty="0">
                <a:latin typeface="+mj-lt"/>
              </a:rPr>
              <a:t>;  </a:t>
            </a:r>
          </a:p>
          <a:p>
            <a:pPr lvl="2" indent="-457200">
              <a:defRPr/>
            </a:pPr>
            <a:r>
              <a:rPr lang="en-US" dirty="0">
                <a:latin typeface="+mj-lt"/>
              </a:rPr>
              <a:t>while (1) {   </a:t>
            </a:r>
          </a:p>
          <a:p>
            <a:pPr lvl="4" indent="-457200">
              <a:defRPr/>
            </a:pPr>
            <a:r>
              <a:rPr lang="en-US" dirty="0">
                <a:latin typeface="+mj-lt"/>
              </a:rPr>
              <a:t> grid[y][x] = </a:t>
            </a:r>
            <a:r>
              <a:rPr lang="en-US" b="1" dirty="0">
                <a:solidFill>
                  <a:srgbClr val="0000FF"/>
                </a:solidFill>
                <a:effectLst>
                  <a:outerShdw blurRad="38100" dist="38100" dir="2700000" algn="tl">
                    <a:srgbClr val="000000">
                      <a:alpha val="43137"/>
                    </a:srgbClr>
                  </a:outerShdw>
                </a:effectLst>
                <a:latin typeface="+mj-lt"/>
              </a:rPr>
              <a:t>0</a:t>
            </a:r>
            <a:r>
              <a:rPr lang="en-US" dirty="0">
                <a:latin typeface="+mj-lt"/>
              </a:rPr>
              <a:t>;    </a:t>
            </a:r>
          </a:p>
          <a:p>
            <a:pPr lvl="4" indent="-457200">
              <a:defRPr/>
            </a:pPr>
            <a:r>
              <a:rPr lang="en-US" dirty="0">
                <a:latin typeface="+mj-lt"/>
              </a:rPr>
              <a:t> if ((x == </a:t>
            </a:r>
            <a:r>
              <a:rPr lang="en-US" dirty="0" err="1">
                <a:latin typeface="+mj-lt"/>
              </a:rPr>
              <a:t>end.x</a:t>
            </a:r>
            <a:r>
              <a:rPr lang="en-US" dirty="0">
                <a:latin typeface="+mj-lt"/>
              </a:rPr>
              <a:t>) &amp;&amp; (y == </a:t>
            </a:r>
            <a:r>
              <a:rPr lang="en-US" dirty="0" err="1">
                <a:latin typeface="+mj-lt"/>
              </a:rPr>
              <a:t>end.y</a:t>
            </a:r>
            <a:r>
              <a:rPr lang="en-US" dirty="0">
                <a:latin typeface="+mj-lt"/>
              </a:rPr>
              <a:t>)) break;    </a:t>
            </a:r>
          </a:p>
          <a:p>
            <a:pPr lvl="4" indent="-457200">
              <a:defRPr/>
            </a:pPr>
            <a:r>
              <a:rPr lang="en-US" dirty="0">
                <a:latin typeface="+mj-lt"/>
              </a:rPr>
              <a:t>action = </a:t>
            </a:r>
            <a:r>
              <a:rPr lang="en-US" dirty="0" err="1">
                <a:latin typeface="+mj-lt"/>
              </a:rPr>
              <a:t>chooseAction</a:t>
            </a:r>
            <a:r>
              <a:rPr lang="en-US" dirty="0">
                <a:latin typeface="+mj-lt"/>
              </a:rPr>
              <a:t>( y, x );    </a:t>
            </a:r>
          </a:p>
          <a:p>
            <a:pPr lvl="4" indent="-457200">
              <a:defRPr/>
            </a:pPr>
            <a:r>
              <a:rPr lang="en-US" dirty="0">
                <a:latin typeface="+mj-lt"/>
              </a:rPr>
              <a:t>x += dir[action].x;    </a:t>
            </a:r>
          </a:p>
          <a:p>
            <a:pPr lvl="4" indent="-457200">
              <a:defRPr/>
            </a:pPr>
            <a:r>
              <a:rPr lang="en-US" dirty="0">
                <a:latin typeface="+mj-lt"/>
              </a:rPr>
              <a:t>y += dir[action].y;  </a:t>
            </a:r>
          </a:p>
          <a:p>
            <a:pPr lvl="2" indent="-457200">
              <a:defRPr/>
            </a:pPr>
            <a:r>
              <a:rPr lang="en-US" dirty="0">
                <a:latin typeface="+mj-lt"/>
              </a:rPr>
              <a:t>}</a:t>
            </a:r>
          </a:p>
          <a:p>
            <a:pPr lvl="2" indent="-457200">
              <a:defRPr/>
            </a:pPr>
            <a:r>
              <a:rPr lang="en-NZ" b="1" dirty="0">
                <a:effectLst>
                  <a:outerShdw blurRad="38100" dist="38100" dir="2700000" algn="tl">
                    <a:srgbClr val="000000">
                      <a:alpha val="43137"/>
                    </a:srgbClr>
                  </a:outerShdw>
                </a:effectLst>
                <a:latin typeface="+mj-lt"/>
              </a:rPr>
              <a:t>...</a:t>
            </a:r>
          </a:p>
          <a:p>
            <a:pPr lvl="2" indent="-457200">
              <a:defRPr/>
            </a:pPr>
            <a:r>
              <a:rPr lang="en-NZ" b="1" dirty="0">
                <a:solidFill>
                  <a:srgbClr val="0000FF"/>
                </a:solidFill>
                <a:latin typeface="+mj-lt"/>
              </a:rPr>
              <a:t>//graphically show the path</a:t>
            </a:r>
          </a:p>
          <a:p>
            <a:pPr lvl="2" indent="-457200">
              <a:defRPr/>
            </a:pPr>
            <a:r>
              <a:rPr lang="en-NZ" b="1" dirty="0">
                <a:effectLst>
                  <a:outerShdw blurRad="38100" dist="38100" dir="2700000" algn="tl">
                    <a:srgbClr val="000000">
                      <a:alpha val="43137"/>
                    </a:srgbClr>
                  </a:outerShdw>
                </a:effectLst>
                <a:latin typeface="+mj-lt"/>
              </a:rPr>
              <a:t>...</a:t>
            </a:r>
            <a:endParaRPr lang="en-US" b="1" dirty="0">
              <a:effectLst>
                <a:outerShdw blurRad="38100" dist="38100" dir="2700000" algn="tl">
                  <a:srgbClr val="000000">
                    <a:alpha val="43137"/>
                  </a:srgbClr>
                </a:outerShdw>
              </a:effectLst>
              <a:latin typeface="+mj-lt"/>
            </a:endParaRPr>
          </a:p>
        </p:txBody>
      </p:sp>
      <p:sp>
        <p:nvSpPr>
          <p:cNvPr id="62469" name="TextBox 27"/>
          <p:cNvSpPr txBox="1">
            <a:spLocks noChangeArrowheads="1"/>
          </p:cNvSpPr>
          <p:nvPr/>
        </p:nvSpPr>
        <p:spPr bwMode="auto">
          <a:xfrm>
            <a:off x="7400925" y="5791200"/>
            <a:ext cx="1743075" cy="400050"/>
          </a:xfrm>
          <a:prstGeom prst="rect">
            <a:avLst/>
          </a:prstGeom>
          <a:solidFill>
            <a:srgbClr val="FFFF00"/>
          </a:solidFill>
          <a:ln w="9525">
            <a:solidFill>
              <a:srgbClr val="FF0000"/>
            </a:solidFill>
            <a:miter lim="800000"/>
            <a:headEnd/>
            <a:tailEnd/>
          </a:ln>
        </p:spPr>
        <p:txBody>
          <a:bodyPr>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a:t>see </a:t>
            </a:r>
            <a:r>
              <a:rPr lang="en-NZ" altLang="en-US" b="1"/>
              <a:t>grid.c</a:t>
            </a:r>
            <a:endParaRPr lang="en-US" altLang="en-US" b="1"/>
          </a:p>
        </p:txBody>
      </p:sp>
      <p:sp>
        <p:nvSpPr>
          <p:cNvPr id="13" name="Line Callout 1 12"/>
          <p:cNvSpPr/>
          <p:nvPr/>
        </p:nvSpPr>
        <p:spPr bwMode="auto">
          <a:xfrm>
            <a:off x="6313488" y="2024063"/>
            <a:ext cx="1916112" cy="654050"/>
          </a:xfrm>
          <a:prstGeom prst="borderCallout1">
            <a:avLst>
              <a:gd name="adj1" fmla="val 35509"/>
              <a:gd name="adj2" fmla="val 956"/>
              <a:gd name="adj3" fmla="val 196186"/>
              <a:gd name="adj4" fmla="val -162427"/>
            </a:avLst>
          </a:prstGeom>
          <a:solidFill>
            <a:srgbClr val="FFFFCC"/>
          </a:solidFill>
          <a:ln w="9525" cap="flat" cmpd="sng" algn="ctr">
            <a:solidFill>
              <a:srgbClr val="FF0000"/>
            </a:solidFill>
            <a:prstDash val="solid"/>
            <a:round/>
            <a:headEnd type="none" w="med" len="med"/>
            <a:tailEnd type="none" w="med" len="med"/>
          </a:ln>
          <a:effectLst/>
        </p:spPr>
        <p:txBody>
          <a:bodyPr/>
          <a:lstStyle/>
          <a:p>
            <a:pPr>
              <a:defRPr/>
            </a:pPr>
            <a:r>
              <a:rPr lang="en-NZ" sz="1600" b="1" dirty="0">
                <a:latin typeface="+mj-lt"/>
              </a:rPr>
              <a:t>Mark the path using </a:t>
            </a:r>
            <a:r>
              <a:rPr lang="en-NZ" sz="1600" b="1" dirty="0">
                <a:solidFill>
                  <a:srgbClr val="0000FF"/>
                </a:solidFill>
                <a:effectLst>
                  <a:outerShdw blurRad="38100" dist="38100" dir="2700000" algn="tl">
                    <a:srgbClr val="000000">
                      <a:alpha val="43137"/>
                    </a:srgbClr>
                  </a:outerShdw>
                </a:effectLst>
                <a:latin typeface="+mj-lt"/>
              </a:rPr>
              <a:t>0</a:t>
            </a:r>
            <a:r>
              <a:rPr lang="en-NZ" sz="1600" b="1" dirty="0">
                <a:latin typeface="+mj-lt"/>
              </a:rPr>
              <a:t>.</a:t>
            </a:r>
            <a:endParaRPr lang="en-NZ" sz="1600" dirty="0">
              <a:latin typeface="+mj-lt"/>
            </a:endParaRPr>
          </a:p>
        </p:txBody>
      </p:sp>
      <p:sp>
        <p:nvSpPr>
          <p:cNvPr id="15" name="Line Callout 1 14"/>
          <p:cNvSpPr/>
          <p:nvPr/>
        </p:nvSpPr>
        <p:spPr bwMode="auto">
          <a:xfrm>
            <a:off x="6792913" y="3265488"/>
            <a:ext cx="1916112" cy="654050"/>
          </a:xfrm>
          <a:prstGeom prst="borderCallout1">
            <a:avLst>
              <a:gd name="adj1" fmla="val 35509"/>
              <a:gd name="adj2" fmla="val 956"/>
              <a:gd name="adj3" fmla="val 56380"/>
              <a:gd name="adj4" fmla="val -40268"/>
            </a:avLst>
          </a:prstGeom>
          <a:solidFill>
            <a:srgbClr val="FFFFCC"/>
          </a:solidFill>
          <a:ln w="9525" cap="flat" cmpd="sng" algn="ctr">
            <a:solidFill>
              <a:srgbClr val="FF0000"/>
            </a:solidFill>
            <a:prstDash val="solid"/>
            <a:round/>
            <a:headEnd type="none" w="med" len="med"/>
            <a:tailEnd type="none" w="med" len="med"/>
          </a:ln>
          <a:effectLst/>
        </p:spPr>
        <p:txBody>
          <a:bodyPr/>
          <a:lstStyle/>
          <a:p>
            <a:pPr>
              <a:defRPr/>
            </a:pPr>
            <a:r>
              <a:rPr lang="en-NZ" sz="1600" b="1" dirty="0">
                <a:latin typeface="+mj-lt"/>
              </a:rPr>
              <a:t>We have reached the goal</a:t>
            </a:r>
            <a:endParaRPr lang="en-NZ" sz="1600" dirty="0">
              <a:latin typeface="+mj-lt"/>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Diagonal Corner Rectangle 1"/>
          <p:cNvSpPr/>
          <p:nvPr/>
        </p:nvSpPr>
        <p:spPr>
          <a:xfrm>
            <a:off x="1364120" y="2318926"/>
            <a:ext cx="6609646" cy="1589046"/>
          </a:xfrm>
          <a:prstGeom prst="snip2DiagRect">
            <a:avLst/>
          </a:prstGeom>
          <a:gradFill flip="none" rotWithShape="1">
            <a:gsLst>
              <a:gs pos="0">
                <a:srgbClr val="001E00"/>
              </a:gs>
              <a:gs pos="50000">
                <a:srgbClr val="19C602"/>
              </a:gs>
              <a:gs pos="100000">
                <a:srgbClr val="CCFFFF"/>
              </a:gs>
            </a:gsLst>
            <a:lin ang="0" scaled="1"/>
            <a:tileRect/>
          </a:gradFill>
          <a:ln w="57150">
            <a:solidFill>
              <a:srgbClr val="000000"/>
            </a:solidFill>
          </a:ln>
          <a:effectLst>
            <a:glow rad="139700">
              <a:schemeClr val="accent1">
                <a:satMod val="175000"/>
                <a:alpha val="40000"/>
              </a:schemeClr>
            </a:glow>
            <a:outerShdw blurRad="241300" dist="50800" dir="5400000" sx="93000" sy="93000" algn="ctr" rotWithShape="0">
              <a:srgbClr val="000000">
                <a:alpha val="74000"/>
              </a:srgbClr>
            </a:outerShdw>
          </a:effectLst>
          <a:scene3d>
            <a:camera prst="orthographicFront"/>
            <a:lightRig rig="threePt" dir="t"/>
          </a:scene3d>
          <a:sp3d extrusionH="38100">
            <a:bevelT w="101600" prst="riblet"/>
          </a:sp3d>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buFont typeface="Times New Roman" pitchFamily="16" charset="0"/>
              <a:buNone/>
              <a:defRPr/>
            </a:pPr>
            <a:r>
              <a:rPr lang="en-NZ" sz="4800" b="1" dirty="0">
                <a:ln w="18415" cmpd="sng">
                  <a:solidFill>
                    <a:srgbClr val="FFFFFF"/>
                  </a:solidFill>
                  <a:prstDash val="solid"/>
                </a:ln>
                <a:solidFill>
                  <a:srgbClr val="0000FF"/>
                </a:solidFill>
                <a:effectLst>
                  <a:outerShdw blurRad="63500" dir="3600000" algn="tl" rotWithShape="0">
                    <a:srgbClr val="000000">
                      <a:alpha val="70000"/>
                    </a:srgbClr>
                  </a:outerShdw>
                </a:effectLst>
              </a:rPr>
              <a:t>Sample Runs</a:t>
            </a:r>
            <a:endParaRPr lang="en-US" sz="4800" b="1" dirty="0">
              <a:ln w="18415" cmpd="sng">
                <a:solidFill>
                  <a:srgbClr val="FFFFFF"/>
                </a:solidFill>
                <a:prstDash val="solid"/>
              </a:ln>
              <a:solidFill>
                <a:srgbClr val="0000FF"/>
              </a:solidFill>
              <a:effectLst>
                <a:outerShdw blurRad="63500" dir="3600000" algn="tl" rotWithShape="0">
                  <a:srgbClr val="000000">
                    <a:alpha val="70000"/>
                  </a:srgbClr>
                </a:outerShdw>
              </a:effectLst>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81BA75E1-848B-4018-806E-4BB9E562966B}" type="slidenum">
              <a:rPr lang="nl-NL" altLang="en-US" sz="1000" smtClean="0">
                <a:solidFill>
                  <a:schemeClr val="bg2"/>
                </a:solidFill>
                <a:latin typeface="Verdana" pitchFamily="34" charset="0"/>
              </a:rPr>
              <a:pPr/>
              <a:t>68</a:t>
            </a:fld>
            <a:endParaRPr lang="nl-NL" altLang="en-US" sz="1000">
              <a:solidFill>
                <a:schemeClr val="bg2"/>
              </a:solidFill>
              <a:latin typeface="Verdana" pitchFamily="34" charset="0"/>
            </a:endParaRPr>
          </a:p>
        </p:txBody>
      </p:sp>
      <p:pic>
        <p:nvPicPr>
          <p:cNvPr id="645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8413" y="1397000"/>
            <a:ext cx="3152775"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Line Callout 1 3"/>
          <p:cNvSpPr/>
          <p:nvPr/>
        </p:nvSpPr>
        <p:spPr bwMode="auto">
          <a:xfrm>
            <a:off x="7005638" y="1941513"/>
            <a:ext cx="1952625" cy="812800"/>
          </a:xfrm>
          <a:prstGeom prst="borderCallout1">
            <a:avLst>
              <a:gd name="adj1" fmla="val 13873"/>
              <a:gd name="adj2" fmla="val 606"/>
              <a:gd name="adj3" fmla="val 43725"/>
              <a:gd name="adj4" fmla="val -55019"/>
            </a:avLst>
          </a:prstGeom>
          <a:solidFill>
            <a:srgbClr val="FFFFCC"/>
          </a:solidFill>
          <a:ln w="9525" cap="flat" cmpd="sng" algn="ctr">
            <a:solidFill>
              <a:srgbClr val="FF0000"/>
            </a:solidFill>
            <a:prstDash val="solid"/>
            <a:round/>
            <a:headEnd type="none" w="med" len="med"/>
            <a:tailEnd type="none" w="med" len="med"/>
          </a:ln>
          <a:effectLst/>
        </p:spPr>
        <p:txBody>
          <a:bodyPr/>
          <a:lstStyle/>
          <a:p>
            <a:pPr>
              <a:defRPr/>
            </a:pPr>
            <a:r>
              <a:rPr lang="en-NZ" sz="1600" b="1" dirty="0">
                <a:latin typeface="+mj-lt"/>
              </a:rPr>
              <a:t>Grid World containing the rewards</a:t>
            </a:r>
            <a:endParaRPr lang="en-NZ" sz="1600" dirty="0">
              <a:latin typeface="+mj-lt"/>
            </a:endParaRPr>
          </a:p>
        </p:txBody>
      </p:sp>
      <p:sp>
        <p:nvSpPr>
          <p:cNvPr id="5" name="Line Callout 1 4"/>
          <p:cNvSpPr/>
          <p:nvPr/>
        </p:nvSpPr>
        <p:spPr bwMode="auto">
          <a:xfrm>
            <a:off x="6972300" y="4030663"/>
            <a:ext cx="1954213" cy="812800"/>
          </a:xfrm>
          <a:prstGeom prst="borderCallout1">
            <a:avLst>
              <a:gd name="adj1" fmla="val 13873"/>
              <a:gd name="adj2" fmla="val 606"/>
              <a:gd name="adj3" fmla="val 34356"/>
              <a:gd name="adj4" fmla="val -51119"/>
            </a:avLst>
          </a:prstGeom>
          <a:solidFill>
            <a:srgbClr val="FFFFCC"/>
          </a:solidFill>
          <a:ln w="9525" cap="flat" cmpd="sng" algn="ctr">
            <a:solidFill>
              <a:srgbClr val="FF0000"/>
            </a:solidFill>
            <a:prstDash val="solid"/>
            <a:round/>
            <a:headEnd type="none" w="med" len="med"/>
            <a:tailEnd type="none" w="med" len="med"/>
          </a:ln>
          <a:effectLst/>
        </p:spPr>
        <p:txBody>
          <a:bodyPr/>
          <a:lstStyle/>
          <a:p>
            <a:pPr>
              <a:defRPr/>
            </a:pPr>
            <a:r>
              <a:rPr lang="en-NZ" sz="1600" b="1" dirty="0">
                <a:latin typeface="+mj-lt"/>
              </a:rPr>
              <a:t>Grid World with the agent’s path</a:t>
            </a:r>
            <a:endParaRPr lang="en-NZ" sz="1600" dirty="0">
              <a:latin typeface="+mj-lt"/>
            </a:endParaRPr>
          </a:p>
        </p:txBody>
      </p:sp>
      <p:sp>
        <p:nvSpPr>
          <p:cNvPr id="64518" name="Right Brace 5"/>
          <p:cNvSpPr>
            <a:spLocks/>
          </p:cNvSpPr>
          <p:nvPr/>
        </p:nvSpPr>
        <p:spPr bwMode="auto">
          <a:xfrm>
            <a:off x="5672138" y="1404938"/>
            <a:ext cx="369887" cy="1905000"/>
          </a:xfrm>
          <a:prstGeom prst="rightBrace">
            <a:avLst>
              <a:gd name="adj1" fmla="val 8345"/>
              <a:gd name="adj2" fmla="val 50000"/>
            </a:avLst>
          </a:prstGeom>
          <a:solidFill>
            <a:schemeClr val="accent1"/>
          </a:solidFill>
          <a:ln w="9525" algn="ctr">
            <a:solidFill>
              <a:srgbClr val="FF0000"/>
            </a:solidFill>
            <a:round/>
            <a:headEnd/>
            <a:tailEnd/>
          </a:ln>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endParaRPr lang="en-US" altLang="en-US"/>
          </a:p>
        </p:txBody>
      </p:sp>
      <p:sp>
        <p:nvSpPr>
          <p:cNvPr id="64519" name="Right Brace 6"/>
          <p:cNvSpPr>
            <a:spLocks/>
          </p:cNvSpPr>
          <p:nvPr/>
        </p:nvSpPr>
        <p:spPr bwMode="auto">
          <a:xfrm>
            <a:off x="5638800" y="3417888"/>
            <a:ext cx="369888" cy="1905000"/>
          </a:xfrm>
          <a:prstGeom prst="rightBrace">
            <a:avLst>
              <a:gd name="adj1" fmla="val 8345"/>
              <a:gd name="adj2" fmla="val 50000"/>
            </a:avLst>
          </a:prstGeom>
          <a:solidFill>
            <a:schemeClr val="accent1"/>
          </a:solidFill>
          <a:ln w="9525" algn="ctr">
            <a:solidFill>
              <a:srgbClr val="FF0000"/>
            </a:solidFill>
            <a:round/>
            <a:headEnd/>
            <a:tailEnd/>
          </a:ln>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endParaRPr lang="en-US" altLang="en-US"/>
          </a:p>
        </p:txBody>
      </p:sp>
      <p:sp>
        <p:nvSpPr>
          <p:cNvPr id="8" name="Rectangle 3"/>
          <p:cNvSpPr txBox="1">
            <a:spLocks noChangeArrowheads="1"/>
          </p:cNvSpPr>
          <p:nvPr/>
        </p:nvSpPr>
        <p:spPr bwMode="auto">
          <a:xfrm>
            <a:off x="544513" y="152400"/>
            <a:ext cx="7859712" cy="1109663"/>
          </a:xfrm>
          <a:prstGeom prst="rect">
            <a:avLst/>
          </a:prstGeom>
          <a:gradFill rotWithShape="1">
            <a:gsLst>
              <a:gs pos="0">
                <a:schemeClr val="bg1"/>
              </a:gs>
              <a:gs pos="50000">
                <a:srgbClr val="FFFF00"/>
              </a:gs>
              <a:gs pos="100000">
                <a:schemeClr val="bg1"/>
              </a:gs>
            </a:gsLst>
            <a:lin ang="2700000" scaled="1"/>
          </a:gradFill>
          <a:ln w="9525">
            <a:solidFill>
              <a:srgbClr val="FF0000"/>
            </a:solidFill>
            <a:miter lim="800000"/>
            <a:headEnd/>
            <a:tailEnd/>
          </a:ln>
        </p:spPr>
        <p:txBody>
          <a:bodyPr lIns="0" tIns="0" rIns="0" bIns="0"/>
          <a:lstStyle/>
          <a:p>
            <a:pPr marL="342900" indent="-342900" eaLnBrk="1" hangingPunct="1">
              <a:spcBef>
                <a:spcPct val="20000"/>
              </a:spcBef>
              <a:buFont typeface="Verdana" pitchFamily="34" charset="0"/>
              <a:buChar char=" "/>
              <a:defRPr/>
            </a:pPr>
            <a:r>
              <a:rPr lang="en-NZ" sz="2400" b="1" kern="0" dirty="0">
                <a:effectLst>
                  <a:outerShdw blurRad="38100" dist="38100" dir="2700000" algn="tl">
                    <a:srgbClr val="000000">
                      <a:alpha val="43137"/>
                    </a:srgbClr>
                  </a:outerShdw>
                </a:effectLst>
                <a:latin typeface="+mn-lt"/>
              </a:rPr>
              <a:t>The results demonstrate the agent’s desire to </a:t>
            </a:r>
            <a:r>
              <a:rPr lang="en-NZ" sz="2400" b="1" kern="0" dirty="0">
                <a:solidFill>
                  <a:srgbClr val="0000FF"/>
                </a:solidFill>
                <a:effectLst>
                  <a:outerShdw blurRad="38100" dist="38100" dir="2700000" algn="tl">
                    <a:srgbClr val="000000">
                      <a:alpha val="43137"/>
                    </a:srgbClr>
                  </a:outerShdw>
                </a:effectLst>
                <a:latin typeface="+mn-lt"/>
              </a:rPr>
              <a:t>maximise</a:t>
            </a:r>
            <a:r>
              <a:rPr lang="en-NZ" sz="2400" b="1" kern="0" dirty="0">
                <a:effectLst>
                  <a:outerShdw blurRad="38100" dist="38100" dir="2700000" algn="tl">
                    <a:srgbClr val="000000">
                      <a:alpha val="43137"/>
                    </a:srgbClr>
                  </a:outerShdw>
                </a:effectLst>
                <a:latin typeface="+mn-lt"/>
              </a:rPr>
              <a:t> the </a:t>
            </a:r>
            <a:r>
              <a:rPr lang="en-NZ" sz="2400" b="1" kern="0" dirty="0">
                <a:solidFill>
                  <a:srgbClr val="0000FF"/>
                </a:solidFill>
                <a:effectLst>
                  <a:outerShdw blurRad="38100" dist="38100" dir="2700000" algn="tl">
                    <a:srgbClr val="000000">
                      <a:alpha val="43137"/>
                    </a:srgbClr>
                  </a:outerShdw>
                </a:effectLst>
                <a:latin typeface="+mn-lt"/>
              </a:rPr>
              <a:t>path reward </a:t>
            </a:r>
            <a:r>
              <a:rPr lang="en-NZ" sz="2400" b="1" kern="0" dirty="0">
                <a:effectLst>
                  <a:outerShdw blurRad="38100" dist="38100" dir="2700000" algn="tl">
                    <a:srgbClr val="000000">
                      <a:alpha val="43137"/>
                    </a:srgbClr>
                  </a:outerShdw>
                </a:effectLst>
                <a:latin typeface="+mn-lt"/>
              </a:rPr>
              <a:t>over minimising the path length.</a:t>
            </a:r>
            <a:endParaRPr lang="en-US" sz="2400" kern="0" dirty="0">
              <a:solidFill>
                <a:srgbClr val="3333CC"/>
              </a:solidFill>
              <a:latin typeface="+mn-lt"/>
            </a:endParaRPr>
          </a:p>
        </p:txBody>
      </p:sp>
      <p:sp>
        <p:nvSpPr>
          <p:cNvPr id="9" name="Line Callout 1 8"/>
          <p:cNvSpPr/>
          <p:nvPr/>
        </p:nvSpPr>
        <p:spPr bwMode="auto">
          <a:xfrm>
            <a:off x="1012825" y="2605088"/>
            <a:ext cx="941388" cy="366712"/>
          </a:xfrm>
          <a:prstGeom prst="borderCallout1">
            <a:avLst>
              <a:gd name="adj1" fmla="val 23243"/>
              <a:gd name="adj2" fmla="val 75832"/>
              <a:gd name="adj3" fmla="val -227733"/>
              <a:gd name="adj4" fmla="val 203248"/>
            </a:avLst>
          </a:prstGeom>
          <a:solidFill>
            <a:srgbClr val="FFFFCC"/>
          </a:solidFill>
          <a:ln w="9525" cap="flat" cmpd="sng" algn="ctr">
            <a:solidFill>
              <a:srgbClr val="FF0000"/>
            </a:solidFill>
            <a:prstDash val="solid"/>
            <a:round/>
            <a:headEnd type="none" w="med" len="med"/>
            <a:tailEnd type="none" w="med" len="med"/>
          </a:ln>
          <a:effectLst/>
        </p:spPr>
        <p:txBody>
          <a:bodyPr/>
          <a:lstStyle/>
          <a:p>
            <a:pPr>
              <a:defRPr/>
            </a:pPr>
            <a:r>
              <a:rPr lang="en-NZ" sz="1600" b="1" dirty="0">
                <a:latin typeface="+mj-lt"/>
              </a:rPr>
              <a:t>start</a:t>
            </a:r>
            <a:endParaRPr lang="en-NZ" sz="1600" dirty="0">
              <a:latin typeface="+mj-lt"/>
            </a:endParaRPr>
          </a:p>
        </p:txBody>
      </p:sp>
      <p:sp>
        <p:nvSpPr>
          <p:cNvPr id="10" name="Line Callout 1 9"/>
          <p:cNvSpPr/>
          <p:nvPr/>
        </p:nvSpPr>
        <p:spPr bwMode="auto">
          <a:xfrm>
            <a:off x="2689225" y="5684838"/>
            <a:ext cx="941388" cy="368300"/>
          </a:xfrm>
          <a:prstGeom prst="borderCallout1">
            <a:avLst>
              <a:gd name="adj1" fmla="val 23243"/>
              <a:gd name="adj2" fmla="val 75832"/>
              <a:gd name="adj3" fmla="val -417597"/>
              <a:gd name="adj4" fmla="val 261080"/>
            </a:avLst>
          </a:prstGeom>
          <a:solidFill>
            <a:srgbClr val="FFFFCC"/>
          </a:solidFill>
          <a:ln w="9525" cap="flat" cmpd="sng" algn="ctr">
            <a:solidFill>
              <a:srgbClr val="FF0000"/>
            </a:solidFill>
            <a:prstDash val="solid"/>
            <a:round/>
            <a:headEnd type="none" w="med" len="med"/>
            <a:tailEnd type="none" w="med" len="med"/>
          </a:ln>
          <a:effectLst/>
        </p:spPr>
        <p:txBody>
          <a:bodyPr/>
          <a:lstStyle/>
          <a:p>
            <a:pPr>
              <a:defRPr/>
            </a:pPr>
            <a:r>
              <a:rPr lang="en-NZ" sz="1600" b="1" dirty="0">
                <a:latin typeface="+mj-lt"/>
              </a:rPr>
              <a:t>goal</a:t>
            </a:r>
            <a:endParaRPr lang="en-NZ" sz="1600" dirty="0">
              <a:latin typeface="+mj-lt"/>
            </a:endParaRPr>
          </a:p>
        </p:txBody>
      </p:sp>
      <p:cxnSp>
        <p:nvCxnSpPr>
          <p:cNvPr id="64523" name="Straight Arrow Connector 11"/>
          <p:cNvCxnSpPr>
            <a:cxnSpLocks noChangeShapeType="1"/>
          </p:cNvCxnSpPr>
          <p:nvPr/>
        </p:nvCxnSpPr>
        <p:spPr bwMode="auto">
          <a:xfrm>
            <a:off x="1817688" y="2797175"/>
            <a:ext cx="1100137" cy="958850"/>
          </a:xfrm>
          <a:prstGeom prst="straightConnector1">
            <a:avLst/>
          </a:prstGeom>
          <a:noFill/>
          <a:ln w="9525" algn="ctr">
            <a:solidFill>
              <a:srgbClr val="FFFF00"/>
            </a:solidFill>
            <a:round/>
            <a:headEnd/>
            <a:tailEnd type="arrow" w="med" len="med"/>
          </a:ln>
          <a:extLst>
            <a:ext uri="{909E8E84-426E-40DD-AFC4-6F175D3DCCD1}">
              <a14:hiddenFill xmlns:a14="http://schemas.microsoft.com/office/drawing/2010/main">
                <a:noFill/>
              </a14:hiddenFill>
            </a:ext>
          </a:extLst>
        </p:spPr>
      </p:cxnSp>
      <p:cxnSp>
        <p:nvCxnSpPr>
          <p:cNvPr id="64524" name="Straight Arrow Connector 12"/>
          <p:cNvCxnSpPr>
            <a:cxnSpLocks noChangeShapeType="1"/>
            <a:stCxn id="10" idx="3"/>
          </p:cNvCxnSpPr>
          <p:nvPr/>
        </p:nvCxnSpPr>
        <p:spPr bwMode="auto">
          <a:xfrm rot="5400000" flipH="1" flipV="1">
            <a:off x="2351088" y="2930525"/>
            <a:ext cx="3562350" cy="1946275"/>
          </a:xfrm>
          <a:prstGeom prst="straightConnector1">
            <a:avLst/>
          </a:prstGeom>
          <a:noFill/>
          <a:ln w="9525" algn="ctr">
            <a:solidFill>
              <a:srgbClr val="FFFF00"/>
            </a:solidFill>
            <a:round/>
            <a:headEnd/>
            <a:tailEnd type="arrow" w="med" len="med"/>
          </a:ln>
          <a:extLst>
            <a:ext uri="{909E8E84-426E-40DD-AFC4-6F175D3DCCD1}">
              <a14:hiddenFill xmlns:a14="http://schemas.microsoft.com/office/drawing/2010/main">
                <a:noFill/>
              </a14:hiddenFill>
            </a:ext>
          </a:extLst>
        </p:spPr>
      </p:cxnSp>
      <p:sp>
        <p:nvSpPr>
          <p:cNvPr id="64525" name="TextBox 12"/>
          <p:cNvSpPr txBox="1">
            <a:spLocks noChangeArrowheads="1"/>
          </p:cNvSpPr>
          <p:nvPr/>
        </p:nvSpPr>
        <p:spPr bwMode="auto">
          <a:xfrm>
            <a:off x="5610225" y="5965825"/>
            <a:ext cx="3511550" cy="4000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b="1"/>
              <a:t>0</a:t>
            </a:r>
            <a:r>
              <a:rPr lang="en-NZ" altLang="en-US"/>
              <a:t> – indicates the agent’s path</a:t>
            </a:r>
            <a:endParaRPr lang="en-US" altLang="en-US"/>
          </a:p>
        </p:txBody>
      </p:sp>
      <p:sp>
        <p:nvSpPr>
          <p:cNvPr id="64526" name="Rectangle 1"/>
          <p:cNvSpPr>
            <a:spLocks noChangeArrowheads="1"/>
          </p:cNvSpPr>
          <p:nvPr/>
        </p:nvSpPr>
        <p:spPr bwMode="auto">
          <a:xfrm>
            <a:off x="4175125" y="4394200"/>
            <a:ext cx="163513" cy="173038"/>
          </a:xfrm>
          <a:prstGeom prst="rect">
            <a:avLst/>
          </a:prstGeom>
          <a:solidFill>
            <a:srgbClr val="FF0000">
              <a:alpha val="43137"/>
            </a:srgbClr>
          </a:solidFill>
          <a:ln w="9525" algn="ctr">
            <a:solidFill>
              <a:schemeClr val="tx1"/>
            </a:solidFill>
            <a:round/>
            <a:headEnd/>
            <a:tailEnd/>
          </a:ln>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endParaRPr lang="en-NZ" altLang="en-US"/>
          </a:p>
        </p:txBody>
      </p:sp>
      <p:sp>
        <p:nvSpPr>
          <p:cNvPr id="64527" name="Rectangle 15"/>
          <p:cNvSpPr>
            <a:spLocks noChangeArrowheads="1"/>
          </p:cNvSpPr>
          <p:nvPr/>
        </p:nvSpPr>
        <p:spPr bwMode="auto">
          <a:xfrm>
            <a:off x="4803775" y="4906963"/>
            <a:ext cx="163513" cy="171450"/>
          </a:xfrm>
          <a:prstGeom prst="rect">
            <a:avLst/>
          </a:prstGeom>
          <a:solidFill>
            <a:srgbClr val="FF0000">
              <a:alpha val="43137"/>
            </a:srgbClr>
          </a:solidFill>
          <a:ln w="9525" algn="ctr">
            <a:solidFill>
              <a:schemeClr val="tx1"/>
            </a:solidFill>
            <a:round/>
            <a:headEnd/>
            <a:tailEnd/>
          </a:ln>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endParaRPr lang="en-NZ" altLang="en-US"/>
          </a:p>
        </p:txBody>
      </p:sp>
      <p:sp>
        <p:nvSpPr>
          <p:cNvPr id="64528" name="Rectangle 16"/>
          <p:cNvSpPr>
            <a:spLocks noChangeArrowheads="1"/>
          </p:cNvSpPr>
          <p:nvPr/>
        </p:nvSpPr>
        <p:spPr bwMode="auto">
          <a:xfrm>
            <a:off x="5118100" y="4745038"/>
            <a:ext cx="163513" cy="171450"/>
          </a:xfrm>
          <a:prstGeom prst="rect">
            <a:avLst/>
          </a:prstGeom>
          <a:solidFill>
            <a:srgbClr val="FF0000">
              <a:alpha val="43137"/>
            </a:srgbClr>
          </a:solidFill>
          <a:ln w="9525" algn="ctr">
            <a:solidFill>
              <a:schemeClr val="tx1"/>
            </a:solidFill>
            <a:round/>
            <a:headEnd/>
            <a:tailEnd/>
          </a:ln>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endParaRPr lang="en-NZ" altLang="en-US"/>
          </a:p>
        </p:txBody>
      </p:sp>
      <p:sp>
        <p:nvSpPr>
          <p:cNvPr id="64529" name="Rectangle 17"/>
          <p:cNvSpPr>
            <a:spLocks noChangeArrowheads="1"/>
          </p:cNvSpPr>
          <p:nvPr/>
        </p:nvSpPr>
        <p:spPr bwMode="auto">
          <a:xfrm>
            <a:off x="5118100" y="4567238"/>
            <a:ext cx="163513" cy="171450"/>
          </a:xfrm>
          <a:prstGeom prst="rect">
            <a:avLst/>
          </a:prstGeom>
          <a:solidFill>
            <a:srgbClr val="FF0000">
              <a:alpha val="43137"/>
            </a:srgbClr>
          </a:solidFill>
          <a:ln w="9525" algn="ctr">
            <a:solidFill>
              <a:schemeClr val="tx1"/>
            </a:solidFill>
            <a:round/>
            <a:headEnd/>
            <a:tailEnd/>
          </a:ln>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endParaRPr lang="en-NZ" altLang="en-US"/>
          </a:p>
        </p:txBody>
      </p:sp>
      <p:sp>
        <p:nvSpPr>
          <p:cNvPr id="64530" name="Rectangle 18"/>
          <p:cNvSpPr>
            <a:spLocks noChangeArrowheads="1"/>
          </p:cNvSpPr>
          <p:nvPr/>
        </p:nvSpPr>
        <p:spPr bwMode="auto">
          <a:xfrm>
            <a:off x="5116513" y="4394200"/>
            <a:ext cx="165100" cy="173038"/>
          </a:xfrm>
          <a:prstGeom prst="rect">
            <a:avLst/>
          </a:prstGeom>
          <a:solidFill>
            <a:srgbClr val="FF0000">
              <a:alpha val="43137"/>
            </a:srgbClr>
          </a:solidFill>
          <a:ln w="9525" algn="ctr">
            <a:solidFill>
              <a:schemeClr val="tx1"/>
            </a:solidFill>
            <a:round/>
            <a:headEnd/>
            <a:tailEnd/>
          </a:ln>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endParaRPr lang="en-NZ" altLang="en-US"/>
          </a:p>
        </p:txBody>
      </p:sp>
      <p:sp>
        <p:nvSpPr>
          <p:cNvPr id="64531" name="Rectangle 19"/>
          <p:cNvSpPr>
            <a:spLocks noChangeArrowheads="1"/>
          </p:cNvSpPr>
          <p:nvPr/>
        </p:nvSpPr>
        <p:spPr bwMode="auto">
          <a:xfrm>
            <a:off x="5118100" y="4214813"/>
            <a:ext cx="163513" cy="173037"/>
          </a:xfrm>
          <a:prstGeom prst="rect">
            <a:avLst/>
          </a:prstGeom>
          <a:solidFill>
            <a:srgbClr val="FF0000">
              <a:alpha val="43137"/>
            </a:srgbClr>
          </a:solidFill>
          <a:ln w="9525" algn="ctr">
            <a:solidFill>
              <a:schemeClr val="tx1"/>
            </a:solidFill>
            <a:round/>
            <a:headEnd/>
            <a:tailEnd/>
          </a:ln>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endParaRPr lang="en-NZ" altLang="en-US"/>
          </a:p>
        </p:txBody>
      </p:sp>
      <p:sp>
        <p:nvSpPr>
          <p:cNvPr id="3" name="Freeform 2"/>
          <p:cNvSpPr/>
          <p:nvPr/>
        </p:nvSpPr>
        <p:spPr bwMode="auto">
          <a:xfrm>
            <a:off x="2978150" y="3778250"/>
            <a:ext cx="2235200" cy="1238250"/>
          </a:xfrm>
          <a:custGeom>
            <a:avLst/>
            <a:gdLst>
              <a:gd name="connsiteX0" fmla="*/ 0 w 2235200"/>
              <a:gd name="connsiteY0" fmla="*/ 0 h 1238250"/>
              <a:gd name="connsiteX1" fmla="*/ 1612900 w 2235200"/>
              <a:gd name="connsiteY1" fmla="*/ 895350 h 1238250"/>
              <a:gd name="connsiteX2" fmla="*/ 1612900 w 2235200"/>
              <a:gd name="connsiteY2" fmla="*/ 1060450 h 1238250"/>
              <a:gd name="connsiteX3" fmla="*/ 1911350 w 2235200"/>
              <a:gd name="connsiteY3" fmla="*/ 1238250 h 1238250"/>
              <a:gd name="connsiteX4" fmla="*/ 2235200 w 2235200"/>
              <a:gd name="connsiteY4" fmla="*/ 1079500 h 1238250"/>
              <a:gd name="connsiteX5" fmla="*/ 2235200 w 2235200"/>
              <a:gd name="connsiteY5" fmla="*/ 355600 h 123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5200" h="1238250">
                <a:moveTo>
                  <a:pt x="0" y="0"/>
                </a:moveTo>
                <a:lnTo>
                  <a:pt x="1612900" y="895350"/>
                </a:lnTo>
                <a:lnTo>
                  <a:pt x="1612900" y="1060450"/>
                </a:lnTo>
                <a:lnTo>
                  <a:pt x="1911350" y="1238250"/>
                </a:lnTo>
                <a:lnTo>
                  <a:pt x="2235200" y="1079500"/>
                </a:lnTo>
                <a:lnTo>
                  <a:pt x="2235200" y="355600"/>
                </a:lnTo>
              </a:path>
            </a:pathLst>
          </a:custGeom>
          <a:noFill/>
          <a:ln w="34925" cap="flat" cmpd="sng" algn="ctr">
            <a:solidFill>
              <a:srgbClr val="00B0F0"/>
            </a:solidFill>
            <a:prstDash val="solid"/>
            <a:round/>
            <a:headEnd type="none" w="med" len="med"/>
            <a:tailEnd type="triangle" w="lg" len="med"/>
          </a:ln>
          <a:effectLst>
            <a:glow rad="101600">
              <a:srgbClr val="FF0000">
                <a:alpha val="40000"/>
              </a:srgbClr>
            </a:glow>
          </a:effectLst>
        </p:spPr>
        <p:txBody>
          <a:bodyPr/>
          <a:lstStyle/>
          <a:p>
            <a:pPr>
              <a:defRPr/>
            </a:pPr>
            <a:endParaRPr lang="en-NZ"/>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repeatCount="indefinite"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8100" y="1425575"/>
            <a:ext cx="3181350"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349EAEE6-9F03-402F-913C-9B09AA375A47}" type="slidenum">
              <a:rPr lang="nl-NL" altLang="en-US" sz="1000" smtClean="0">
                <a:solidFill>
                  <a:schemeClr val="bg2"/>
                </a:solidFill>
                <a:latin typeface="Verdana" pitchFamily="34" charset="0"/>
              </a:rPr>
              <a:pPr/>
              <a:t>69</a:t>
            </a:fld>
            <a:endParaRPr lang="nl-NL" altLang="en-US" sz="1000">
              <a:solidFill>
                <a:schemeClr val="bg2"/>
              </a:solidFill>
              <a:latin typeface="Verdana" pitchFamily="34" charset="0"/>
            </a:endParaRPr>
          </a:p>
        </p:txBody>
      </p:sp>
      <p:sp>
        <p:nvSpPr>
          <p:cNvPr id="4" name="Line Callout 1 3"/>
          <p:cNvSpPr/>
          <p:nvPr/>
        </p:nvSpPr>
        <p:spPr bwMode="auto">
          <a:xfrm>
            <a:off x="7005638" y="1941513"/>
            <a:ext cx="1952625" cy="812800"/>
          </a:xfrm>
          <a:prstGeom prst="borderCallout1">
            <a:avLst>
              <a:gd name="adj1" fmla="val 13873"/>
              <a:gd name="adj2" fmla="val 606"/>
              <a:gd name="adj3" fmla="val 43725"/>
              <a:gd name="adj4" fmla="val -55019"/>
            </a:avLst>
          </a:prstGeom>
          <a:solidFill>
            <a:srgbClr val="FFFFCC"/>
          </a:solidFill>
          <a:ln w="9525" cap="flat" cmpd="sng" algn="ctr">
            <a:solidFill>
              <a:srgbClr val="FF0000"/>
            </a:solidFill>
            <a:prstDash val="solid"/>
            <a:round/>
            <a:headEnd type="none" w="med" len="med"/>
            <a:tailEnd type="none" w="med" len="med"/>
          </a:ln>
          <a:effectLst/>
        </p:spPr>
        <p:txBody>
          <a:bodyPr/>
          <a:lstStyle/>
          <a:p>
            <a:pPr>
              <a:defRPr/>
            </a:pPr>
            <a:r>
              <a:rPr lang="en-NZ" sz="1600" b="1" dirty="0">
                <a:latin typeface="+mj-lt"/>
              </a:rPr>
              <a:t>Grid World containing the rewards</a:t>
            </a:r>
            <a:endParaRPr lang="en-NZ" sz="1600" dirty="0">
              <a:latin typeface="+mj-lt"/>
            </a:endParaRPr>
          </a:p>
        </p:txBody>
      </p:sp>
      <p:sp>
        <p:nvSpPr>
          <p:cNvPr id="5" name="Line Callout 1 4"/>
          <p:cNvSpPr/>
          <p:nvPr/>
        </p:nvSpPr>
        <p:spPr bwMode="auto">
          <a:xfrm>
            <a:off x="6972300" y="4030663"/>
            <a:ext cx="1954213" cy="812800"/>
          </a:xfrm>
          <a:prstGeom prst="borderCallout1">
            <a:avLst>
              <a:gd name="adj1" fmla="val 13873"/>
              <a:gd name="adj2" fmla="val 606"/>
              <a:gd name="adj3" fmla="val 34356"/>
              <a:gd name="adj4" fmla="val -51119"/>
            </a:avLst>
          </a:prstGeom>
          <a:solidFill>
            <a:srgbClr val="FFFFCC"/>
          </a:solidFill>
          <a:ln w="9525" cap="flat" cmpd="sng" algn="ctr">
            <a:solidFill>
              <a:srgbClr val="FF0000"/>
            </a:solidFill>
            <a:prstDash val="solid"/>
            <a:round/>
            <a:headEnd type="none" w="med" len="med"/>
            <a:tailEnd type="none" w="med" len="med"/>
          </a:ln>
          <a:effectLst/>
        </p:spPr>
        <p:txBody>
          <a:bodyPr/>
          <a:lstStyle/>
          <a:p>
            <a:pPr>
              <a:defRPr/>
            </a:pPr>
            <a:r>
              <a:rPr lang="en-NZ" sz="1600" b="1" dirty="0">
                <a:latin typeface="+mj-lt"/>
              </a:rPr>
              <a:t>Grid World with the agent’s path</a:t>
            </a:r>
            <a:endParaRPr lang="en-NZ" sz="1600" dirty="0">
              <a:latin typeface="+mj-lt"/>
            </a:endParaRPr>
          </a:p>
        </p:txBody>
      </p:sp>
      <p:sp>
        <p:nvSpPr>
          <p:cNvPr id="65542" name="Right Brace 5"/>
          <p:cNvSpPr>
            <a:spLocks/>
          </p:cNvSpPr>
          <p:nvPr/>
        </p:nvSpPr>
        <p:spPr bwMode="auto">
          <a:xfrm>
            <a:off x="5672138" y="1404938"/>
            <a:ext cx="369887" cy="1905000"/>
          </a:xfrm>
          <a:prstGeom prst="rightBrace">
            <a:avLst>
              <a:gd name="adj1" fmla="val 8345"/>
              <a:gd name="adj2" fmla="val 50000"/>
            </a:avLst>
          </a:prstGeom>
          <a:solidFill>
            <a:schemeClr val="accent1"/>
          </a:solidFill>
          <a:ln w="9525" algn="ctr">
            <a:solidFill>
              <a:srgbClr val="FF0000"/>
            </a:solidFill>
            <a:round/>
            <a:headEnd/>
            <a:tailEnd/>
          </a:ln>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endParaRPr lang="en-US" altLang="en-US"/>
          </a:p>
        </p:txBody>
      </p:sp>
      <p:sp>
        <p:nvSpPr>
          <p:cNvPr id="65543" name="Right Brace 6"/>
          <p:cNvSpPr>
            <a:spLocks/>
          </p:cNvSpPr>
          <p:nvPr/>
        </p:nvSpPr>
        <p:spPr bwMode="auto">
          <a:xfrm>
            <a:off x="5638800" y="3417888"/>
            <a:ext cx="369888" cy="1905000"/>
          </a:xfrm>
          <a:prstGeom prst="rightBrace">
            <a:avLst>
              <a:gd name="adj1" fmla="val 8345"/>
              <a:gd name="adj2" fmla="val 50000"/>
            </a:avLst>
          </a:prstGeom>
          <a:solidFill>
            <a:schemeClr val="accent1"/>
          </a:solidFill>
          <a:ln w="9525" algn="ctr">
            <a:solidFill>
              <a:srgbClr val="FF0000"/>
            </a:solidFill>
            <a:round/>
            <a:headEnd/>
            <a:tailEnd/>
          </a:ln>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endParaRPr lang="en-US" altLang="en-US"/>
          </a:p>
        </p:txBody>
      </p:sp>
      <p:sp>
        <p:nvSpPr>
          <p:cNvPr id="8" name="Rectangle 3"/>
          <p:cNvSpPr txBox="1">
            <a:spLocks noChangeArrowheads="1"/>
          </p:cNvSpPr>
          <p:nvPr/>
        </p:nvSpPr>
        <p:spPr bwMode="auto">
          <a:xfrm>
            <a:off x="544513" y="152400"/>
            <a:ext cx="7859712" cy="1109663"/>
          </a:xfrm>
          <a:prstGeom prst="rect">
            <a:avLst/>
          </a:prstGeom>
          <a:gradFill rotWithShape="1">
            <a:gsLst>
              <a:gs pos="0">
                <a:schemeClr val="bg1"/>
              </a:gs>
              <a:gs pos="50000">
                <a:srgbClr val="FFFF00"/>
              </a:gs>
              <a:gs pos="100000">
                <a:schemeClr val="bg1"/>
              </a:gs>
            </a:gsLst>
            <a:lin ang="2700000" scaled="1"/>
          </a:gradFill>
          <a:ln w="9525">
            <a:solidFill>
              <a:srgbClr val="FF0000"/>
            </a:solidFill>
            <a:miter lim="800000"/>
            <a:headEnd/>
            <a:tailEnd/>
          </a:ln>
        </p:spPr>
        <p:txBody>
          <a:bodyPr lIns="0" tIns="0" rIns="0" bIns="0"/>
          <a:lstStyle/>
          <a:p>
            <a:pPr marL="342900" indent="-342900" eaLnBrk="1" hangingPunct="1">
              <a:spcBef>
                <a:spcPct val="20000"/>
              </a:spcBef>
              <a:buFont typeface="Verdana" pitchFamily="34" charset="0"/>
              <a:buChar char=" "/>
              <a:defRPr/>
            </a:pPr>
            <a:r>
              <a:rPr lang="en-NZ" sz="2400" b="1" kern="0" dirty="0">
                <a:effectLst>
                  <a:outerShdw blurRad="38100" dist="38100" dir="2700000" algn="tl">
                    <a:srgbClr val="000000">
                      <a:alpha val="43137"/>
                    </a:srgbClr>
                  </a:outerShdw>
                </a:effectLst>
                <a:latin typeface="+mn-lt"/>
              </a:rPr>
              <a:t>In this example, the agent receives only </a:t>
            </a:r>
            <a:r>
              <a:rPr lang="en-NZ" sz="2400" b="1" kern="0" dirty="0">
                <a:solidFill>
                  <a:srgbClr val="FF0000"/>
                </a:solidFill>
                <a:effectLst>
                  <a:outerShdw blurRad="38100" dist="38100" dir="2700000" algn="tl">
                    <a:srgbClr val="000000">
                      <a:alpha val="43137"/>
                    </a:srgbClr>
                  </a:outerShdw>
                </a:effectLst>
                <a:latin typeface="+mn-lt"/>
              </a:rPr>
              <a:t>nominal rewards</a:t>
            </a:r>
            <a:r>
              <a:rPr lang="en-NZ" sz="2400" b="1" kern="0" dirty="0">
                <a:effectLst>
                  <a:outerShdw blurRad="38100" dist="38100" dir="2700000" algn="tl">
                    <a:srgbClr val="000000">
                      <a:alpha val="43137"/>
                    </a:srgbClr>
                  </a:outerShdw>
                </a:effectLst>
                <a:latin typeface="+mn-lt"/>
              </a:rPr>
              <a:t> along the way (value of </a:t>
            </a:r>
            <a:r>
              <a:rPr lang="en-NZ" sz="2400" b="1" kern="0" dirty="0">
                <a:solidFill>
                  <a:srgbClr val="FF0000"/>
                </a:solidFill>
                <a:effectLst>
                  <a:outerShdw blurRad="38100" dist="38100" dir="2700000" algn="tl">
                    <a:srgbClr val="000000">
                      <a:alpha val="43137"/>
                    </a:srgbClr>
                  </a:outerShdw>
                </a:effectLst>
                <a:latin typeface="+mn-lt"/>
              </a:rPr>
              <a:t>1</a:t>
            </a:r>
            <a:r>
              <a:rPr lang="en-NZ" sz="2400" b="1" kern="0" dirty="0">
                <a:effectLst>
                  <a:outerShdw blurRad="38100" dist="38100" dir="2700000" algn="tl">
                    <a:srgbClr val="000000">
                      <a:alpha val="43137"/>
                    </a:srgbClr>
                  </a:outerShdw>
                </a:effectLst>
                <a:latin typeface="+mn-lt"/>
              </a:rPr>
              <a:t>) but still learns the </a:t>
            </a:r>
            <a:r>
              <a:rPr lang="en-NZ" sz="2400" b="1" kern="0" dirty="0">
                <a:solidFill>
                  <a:srgbClr val="0000FF"/>
                </a:solidFill>
                <a:effectLst>
                  <a:outerShdw blurRad="38100" dist="38100" dir="2700000" algn="tl">
                    <a:srgbClr val="000000">
                      <a:alpha val="43137"/>
                    </a:srgbClr>
                  </a:outerShdw>
                </a:effectLst>
                <a:latin typeface="+mn-lt"/>
              </a:rPr>
              <a:t>optimal path </a:t>
            </a:r>
            <a:r>
              <a:rPr lang="en-NZ" sz="2400" b="1" kern="0" dirty="0">
                <a:effectLst>
                  <a:outerShdw blurRad="38100" dist="38100" dir="2700000" algn="tl">
                    <a:srgbClr val="000000">
                      <a:alpha val="43137"/>
                    </a:srgbClr>
                  </a:outerShdw>
                </a:effectLst>
                <a:latin typeface="+mn-lt"/>
              </a:rPr>
              <a:t>from the start to the goal state.</a:t>
            </a:r>
            <a:endParaRPr lang="en-US" sz="2400" kern="0" dirty="0">
              <a:latin typeface="+mn-lt"/>
            </a:endParaRPr>
          </a:p>
        </p:txBody>
      </p:sp>
      <p:sp>
        <p:nvSpPr>
          <p:cNvPr id="9" name="Line Callout 1 8"/>
          <p:cNvSpPr/>
          <p:nvPr/>
        </p:nvSpPr>
        <p:spPr bwMode="auto">
          <a:xfrm>
            <a:off x="1012825" y="2605088"/>
            <a:ext cx="941388" cy="366712"/>
          </a:xfrm>
          <a:prstGeom prst="borderCallout1">
            <a:avLst>
              <a:gd name="adj1" fmla="val 23243"/>
              <a:gd name="adj2" fmla="val 75832"/>
              <a:gd name="adj3" fmla="val -227733"/>
              <a:gd name="adj4" fmla="val 203248"/>
            </a:avLst>
          </a:prstGeom>
          <a:solidFill>
            <a:srgbClr val="FFFFCC"/>
          </a:solidFill>
          <a:ln w="9525" cap="flat" cmpd="sng" algn="ctr">
            <a:solidFill>
              <a:srgbClr val="FF0000"/>
            </a:solidFill>
            <a:prstDash val="solid"/>
            <a:round/>
            <a:headEnd type="none" w="med" len="med"/>
            <a:tailEnd type="none" w="med" len="med"/>
          </a:ln>
          <a:effectLst/>
        </p:spPr>
        <p:txBody>
          <a:bodyPr/>
          <a:lstStyle/>
          <a:p>
            <a:pPr>
              <a:defRPr/>
            </a:pPr>
            <a:r>
              <a:rPr lang="en-NZ" sz="1600" b="1" dirty="0">
                <a:latin typeface="+mj-lt"/>
              </a:rPr>
              <a:t>start</a:t>
            </a:r>
            <a:endParaRPr lang="en-NZ" sz="1600" dirty="0">
              <a:latin typeface="+mj-lt"/>
            </a:endParaRPr>
          </a:p>
        </p:txBody>
      </p:sp>
      <p:sp>
        <p:nvSpPr>
          <p:cNvPr id="10" name="Line Callout 1 9"/>
          <p:cNvSpPr/>
          <p:nvPr/>
        </p:nvSpPr>
        <p:spPr bwMode="auto">
          <a:xfrm>
            <a:off x="2689225" y="5684838"/>
            <a:ext cx="941388" cy="368300"/>
          </a:xfrm>
          <a:prstGeom prst="borderCallout1">
            <a:avLst>
              <a:gd name="adj1" fmla="val 23243"/>
              <a:gd name="adj2" fmla="val 75832"/>
              <a:gd name="adj3" fmla="val -417597"/>
              <a:gd name="adj4" fmla="val 261080"/>
            </a:avLst>
          </a:prstGeom>
          <a:solidFill>
            <a:srgbClr val="FFFFCC"/>
          </a:solidFill>
          <a:ln w="9525" cap="flat" cmpd="sng" algn="ctr">
            <a:solidFill>
              <a:srgbClr val="FF0000"/>
            </a:solidFill>
            <a:prstDash val="solid"/>
            <a:round/>
            <a:headEnd type="none" w="med" len="med"/>
            <a:tailEnd type="none" w="med" len="med"/>
          </a:ln>
          <a:effectLst/>
        </p:spPr>
        <p:txBody>
          <a:bodyPr/>
          <a:lstStyle/>
          <a:p>
            <a:pPr>
              <a:defRPr/>
            </a:pPr>
            <a:r>
              <a:rPr lang="en-NZ" sz="1600" b="1" dirty="0">
                <a:latin typeface="+mj-lt"/>
              </a:rPr>
              <a:t>goal</a:t>
            </a:r>
            <a:endParaRPr lang="en-NZ" sz="1600" dirty="0">
              <a:latin typeface="+mj-lt"/>
            </a:endParaRPr>
          </a:p>
        </p:txBody>
      </p:sp>
      <p:cxnSp>
        <p:nvCxnSpPr>
          <p:cNvPr id="65547" name="Straight Arrow Connector 11"/>
          <p:cNvCxnSpPr>
            <a:cxnSpLocks noChangeShapeType="1"/>
          </p:cNvCxnSpPr>
          <p:nvPr/>
        </p:nvCxnSpPr>
        <p:spPr bwMode="auto">
          <a:xfrm>
            <a:off x="1817688" y="2797175"/>
            <a:ext cx="1100137" cy="958850"/>
          </a:xfrm>
          <a:prstGeom prst="straightConnector1">
            <a:avLst/>
          </a:prstGeom>
          <a:noFill/>
          <a:ln w="9525" algn="ctr">
            <a:solidFill>
              <a:srgbClr val="FFFF00"/>
            </a:solidFill>
            <a:round/>
            <a:headEnd/>
            <a:tailEnd type="arrow" w="med" len="med"/>
          </a:ln>
          <a:extLst>
            <a:ext uri="{909E8E84-426E-40DD-AFC4-6F175D3DCCD1}">
              <a14:hiddenFill xmlns:a14="http://schemas.microsoft.com/office/drawing/2010/main">
                <a:noFill/>
              </a14:hiddenFill>
            </a:ext>
          </a:extLst>
        </p:spPr>
      </p:cxnSp>
      <p:cxnSp>
        <p:nvCxnSpPr>
          <p:cNvPr id="65548" name="Straight Arrow Connector 12"/>
          <p:cNvCxnSpPr>
            <a:cxnSpLocks noChangeShapeType="1"/>
            <a:stCxn id="10" idx="3"/>
          </p:cNvCxnSpPr>
          <p:nvPr/>
        </p:nvCxnSpPr>
        <p:spPr bwMode="auto">
          <a:xfrm rot="5400000" flipH="1" flipV="1">
            <a:off x="2351088" y="2930525"/>
            <a:ext cx="3562350" cy="1946275"/>
          </a:xfrm>
          <a:prstGeom prst="straightConnector1">
            <a:avLst/>
          </a:prstGeom>
          <a:noFill/>
          <a:ln w="9525" algn="ctr">
            <a:solidFill>
              <a:srgbClr val="FFFF00"/>
            </a:solidFill>
            <a:round/>
            <a:headEnd/>
            <a:tailEnd type="arrow" w="med" len="med"/>
          </a:ln>
          <a:extLst>
            <a:ext uri="{909E8E84-426E-40DD-AFC4-6F175D3DCCD1}">
              <a14:hiddenFill xmlns:a14="http://schemas.microsoft.com/office/drawing/2010/main">
                <a:noFill/>
              </a14:hiddenFill>
            </a:ext>
          </a:extLst>
        </p:spPr>
      </p:cxnSp>
      <p:sp>
        <p:nvSpPr>
          <p:cNvPr id="65549" name="TextBox 12"/>
          <p:cNvSpPr txBox="1">
            <a:spLocks noChangeArrowheads="1"/>
          </p:cNvSpPr>
          <p:nvPr/>
        </p:nvSpPr>
        <p:spPr bwMode="auto">
          <a:xfrm>
            <a:off x="5610225" y="5965825"/>
            <a:ext cx="3511550" cy="4000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b="1"/>
              <a:t>0</a:t>
            </a:r>
            <a:r>
              <a:rPr lang="en-NZ" altLang="en-US"/>
              <a:t> – indicates the agent’s path</a:t>
            </a:r>
            <a:endParaRPr lang="en-US" altLang="en-US"/>
          </a:p>
        </p:txBody>
      </p:sp>
      <p:sp>
        <p:nvSpPr>
          <p:cNvPr id="14" name="Freeform 13"/>
          <p:cNvSpPr/>
          <p:nvPr/>
        </p:nvSpPr>
        <p:spPr bwMode="auto">
          <a:xfrm>
            <a:off x="2978150" y="3752850"/>
            <a:ext cx="2266950" cy="381000"/>
          </a:xfrm>
          <a:custGeom>
            <a:avLst/>
            <a:gdLst>
              <a:gd name="connsiteX0" fmla="*/ 0 w 2235200"/>
              <a:gd name="connsiteY0" fmla="*/ 0 h 1238250"/>
              <a:gd name="connsiteX1" fmla="*/ 1612900 w 2235200"/>
              <a:gd name="connsiteY1" fmla="*/ 895350 h 1238250"/>
              <a:gd name="connsiteX2" fmla="*/ 1612900 w 2235200"/>
              <a:gd name="connsiteY2" fmla="*/ 1060450 h 1238250"/>
              <a:gd name="connsiteX3" fmla="*/ 1911350 w 2235200"/>
              <a:gd name="connsiteY3" fmla="*/ 1238250 h 1238250"/>
              <a:gd name="connsiteX4" fmla="*/ 2235200 w 2235200"/>
              <a:gd name="connsiteY4" fmla="*/ 1079500 h 1238250"/>
              <a:gd name="connsiteX5" fmla="*/ 2235200 w 2235200"/>
              <a:gd name="connsiteY5" fmla="*/ 355600 h 1238250"/>
              <a:gd name="connsiteX0" fmla="*/ 0 w 2235200"/>
              <a:gd name="connsiteY0" fmla="*/ 25400 h 1263650"/>
              <a:gd name="connsiteX1" fmla="*/ 1676400 w 2235200"/>
              <a:gd name="connsiteY1" fmla="*/ 0 h 1263650"/>
              <a:gd name="connsiteX2" fmla="*/ 1612900 w 2235200"/>
              <a:gd name="connsiteY2" fmla="*/ 1085850 h 1263650"/>
              <a:gd name="connsiteX3" fmla="*/ 1911350 w 2235200"/>
              <a:gd name="connsiteY3" fmla="*/ 1263650 h 1263650"/>
              <a:gd name="connsiteX4" fmla="*/ 2235200 w 2235200"/>
              <a:gd name="connsiteY4" fmla="*/ 1104900 h 1263650"/>
              <a:gd name="connsiteX5" fmla="*/ 2235200 w 2235200"/>
              <a:gd name="connsiteY5" fmla="*/ 381000 h 1263650"/>
              <a:gd name="connsiteX0" fmla="*/ 0 w 2266950"/>
              <a:gd name="connsiteY0" fmla="*/ 25400 h 1263650"/>
              <a:gd name="connsiteX1" fmla="*/ 1676400 w 2266950"/>
              <a:gd name="connsiteY1" fmla="*/ 0 h 1263650"/>
              <a:gd name="connsiteX2" fmla="*/ 2266950 w 2266950"/>
              <a:gd name="connsiteY2" fmla="*/ 374650 h 1263650"/>
              <a:gd name="connsiteX3" fmla="*/ 1911350 w 2266950"/>
              <a:gd name="connsiteY3" fmla="*/ 1263650 h 1263650"/>
              <a:gd name="connsiteX4" fmla="*/ 2235200 w 2266950"/>
              <a:gd name="connsiteY4" fmla="*/ 1104900 h 1263650"/>
              <a:gd name="connsiteX5" fmla="*/ 2235200 w 2266950"/>
              <a:gd name="connsiteY5" fmla="*/ 381000 h 1263650"/>
              <a:gd name="connsiteX0" fmla="*/ 0 w 2266950"/>
              <a:gd name="connsiteY0" fmla="*/ 25400 h 1104900"/>
              <a:gd name="connsiteX1" fmla="*/ 1676400 w 2266950"/>
              <a:gd name="connsiteY1" fmla="*/ 0 h 1104900"/>
              <a:gd name="connsiteX2" fmla="*/ 2266950 w 2266950"/>
              <a:gd name="connsiteY2" fmla="*/ 374650 h 1104900"/>
              <a:gd name="connsiteX3" fmla="*/ 2235200 w 2266950"/>
              <a:gd name="connsiteY3" fmla="*/ 1104900 h 1104900"/>
              <a:gd name="connsiteX4" fmla="*/ 2235200 w 2266950"/>
              <a:gd name="connsiteY4" fmla="*/ 381000 h 1104900"/>
              <a:gd name="connsiteX0" fmla="*/ 0 w 2266950"/>
              <a:gd name="connsiteY0" fmla="*/ 25400 h 381000"/>
              <a:gd name="connsiteX1" fmla="*/ 1676400 w 2266950"/>
              <a:gd name="connsiteY1" fmla="*/ 0 h 381000"/>
              <a:gd name="connsiteX2" fmla="*/ 2266950 w 2266950"/>
              <a:gd name="connsiteY2" fmla="*/ 374650 h 381000"/>
              <a:gd name="connsiteX3" fmla="*/ 2235200 w 2266950"/>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2266950" h="381000">
                <a:moveTo>
                  <a:pt x="0" y="25400"/>
                </a:moveTo>
                <a:lnTo>
                  <a:pt x="1676400" y="0"/>
                </a:lnTo>
                <a:lnTo>
                  <a:pt x="2266950" y="374650"/>
                </a:lnTo>
                <a:lnTo>
                  <a:pt x="2235200" y="381000"/>
                </a:lnTo>
              </a:path>
            </a:pathLst>
          </a:custGeom>
          <a:noFill/>
          <a:ln w="34925" cap="flat" cmpd="sng" algn="ctr">
            <a:solidFill>
              <a:srgbClr val="00B0F0"/>
            </a:solidFill>
            <a:prstDash val="solid"/>
            <a:round/>
            <a:headEnd type="none" w="med" len="med"/>
            <a:tailEnd type="triangle" w="lg" len="med"/>
          </a:ln>
          <a:effectLst>
            <a:glow rad="101600">
              <a:srgbClr val="FF0000">
                <a:alpha val="40000"/>
              </a:srgbClr>
            </a:glow>
          </a:effectLst>
        </p:spPr>
        <p:txBody>
          <a:bodyPr/>
          <a:lstStyle/>
          <a:p>
            <a:pPr>
              <a:defRPr/>
            </a:pPr>
            <a:endParaRPr lang="en-NZ"/>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repeatCount="indefinite"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68A2770B-98F6-47C2-8CF4-29BECC705AE1}" type="slidenum">
              <a:rPr lang="nl-NL" altLang="en-US" sz="1000" smtClean="0">
                <a:solidFill>
                  <a:schemeClr val="bg2"/>
                </a:solidFill>
                <a:latin typeface="Verdana" pitchFamily="34" charset="0"/>
              </a:rPr>
              <a:pPr/>
              <a:t>7</a:t>
            </a:fld>
            <a:endParaRPr lang="nl-NL" altLang="en-US" sz="1000">
              <a:solidFill>
                <a:schemeClr val="bg2"/>
              </a:solidFill>
              <a:latin typeface="Verdana" pitchFamily="34" charset="0"/>
            </a:endParaRPr>
          </a:p>
        </p:txBody>
      </p:sp>
      <p:sp>
        <p:nvSpPr>
          <p:cNvPr id="324610" name="Rectangle 2"/>
          <p:cNvSpPr>
            <a:spLocks noGrp="1" noChangeArrowheads="1"/>
          </p:cNvSpPr>
          <p:nvPr>
            <p:ph type="title"/>
          </p:nvPr>
        </p:nvSpPr>
        <p:spPr/>
        <p:txBody>
          <a:bodyPr/>
          <a:lstStyle/>
          <a:p>
            <a:pPr eaLnBrk="1" hangingPunct="1">
              <a:defRPr/>
            </a:pPr>
            <a:r>
              <a:rPr lang="en-US" dirty="0"/>
              <a:t>Reinforcement Learning </a:t>
            </a:r>
            <a:r>
              <a:rPr lang="en-US" dirty="0">
                <a:solidFill>
                  <a:srgbClr val="FF0000"/>
                </a:solidFill>
              </a:rPr>
              <a:t>(RL)</a:t>
            </a:r>
            <a:endParaRPr lang="en-US" dirty="0"/>
          </a:p>
        </p:txBody>
      </p:sp>
      <p:sp>
        <p:nvSpPr>
          <p:cNvPr id="324611" name="Rectangle 3"/>
          <p:cNvSpPr>
            <a:spLocks noGrp="1" noChangeArrowheads="1"/>
          </p:cNvSpPr>
          <p:nvPr>
            <p:ph type="body" idx="1"/>
          </p:nvPr>
        </p:nvSpPr>
        <p:spPr>
          <a:xfrm>
            <a:off x="195263" y="1774825"/>
            <a:ext cx="8753475" cy="3624263"/>
          </a:xfrm>
          <a:solidFill>
            <a:schemeClr val="bg1"/>
          </a:solidFill>
        </p:spPr>
        <p:txBody>
          <a:bodyPr/>
          <a:lstStyle/>
          <a:p>
            <a:pPr marL="742950" indent="-742950" eaLnBrk="1" hangingPunct="1">
              <a:buFont typeface="+mj-lt"/>
              <a:buAutoNum type="arabicPeriod"/>
              <a:defRPr/>
            </a:pPr>
            <a:endParaRPr lang="en-US" sz="2400" dirty="0">
              <a:solidFill>
                <a:schemeClr val="tx1"/>
              </a:solidFill>
            </a:endParaRPr>
          </a:p>
          <a:p>
            <a:pPr marL="180000" indent="0" eaLnBrk="1" hangingPunct="1">
              <a:spcBef>
                <a:spcPts val="0"/>
              </a:spcBef>
              <a:buFont typeface="Verdana" pitchFamily="34" charset="0"/>
              <a:buNone/>
              <a:defRPr/>
            </a:pPr>
            <a:r>
              <a:rPr lang="en-US" sz="3200" b="1" dirty="0">
                <a:solidFill>
                  <a:schemeClr val="tx1"/>
                </a:solidFill>
                <a:effectLst>
                  <a:outerShdw blurRad="38100" dist="38100" dir="2700000" algn="tl">
                    <a:srgbClr val="000000">
                      <a:alpha val="43137"/>
                    </a:srgbClr>
                  </a:outerShdw>
                </a:effectLst>
              </a:rPr>
              <a:t>The biological motivation for RL is a simple trial and error.</a:t>
            </a:r>
          </a:p>
          <a:p>
            <a:pPr marL="0" indent="0" eaLnBrk="1" hangingPunct="1">
              <a:spcBef>
                <a:spcPts val="0"/>
              </a:spcBef>
              <a:buFont typeface="Verdana" pitchFamily="34" charset="0"/>
              <a:buNone/>
              <a:defRPr/>
            </a:pPr>
            <a:endParaRPr lang="en-US" sz="3200" b="1" dirty="0">
              <a:solidFill>
                <a:srgbClr val="0000FF"/>
              </a:solidFill>
              <a:effectLst>
                <a:outerShdw blurRad="38100" dist="38100" dir="2700000" algn="tl">
                  <a:srgbClr val="000000">
                    <a:alpha val="43137"/>
                  </a:srgbClr>
                </a:outerShdw>
              </a:effectLst>
            </a:endParaRPr>
          </a:p>
          <a:p>
            <a:pPr marL="180000" indent="0" eaLnBrk="1" hangingPunct="1">
              <a:spcBef>
                <a:spcPts val="0"/>
              </a:spcBef>
              <a:buFont typeface="Arial" pitchFamily="34" charset="0"/>
              <a:buChar char="•"/>
              <a:defRPr/>
            </a:pPr>
            <a:r>
              <a:rPr lang="en-NZ" sz="2400" b="1" dirty="0">
                <a:solidFill>
                  <a:schemeClr val="tx1"/>
                </a:solidFill>
                <a:effectLst>
                  <a:outerShdw blurRad="38100" dist="38100" dir="2700000" algn="tl">
                    <a:srgbClr val="000000">
                      <a:alpha val="43137"/>
                    </a:srgbClr>
                  </a:outerShdw>
                </a:effectLst>
              </a:rPr>
              <a:t> </a:t>
            </a:r>
            <a:r>
              <a:rPr lang="en-NZ" sz="2400" b="1" dirty="0">
                <a:solidFill>
                  <a:srgbClr val="0000FF"/>
                </a:solidFill>
                <a:effectLst>
                  <a:outerShdw blurRad="38100" dist="38100" dir="2700000" algn="tl">
                    <a:srgbClr val="000000">
                      <a:alpha val="43137"/>
                    </a:srgbClr>
                  </a:outerShdw>
                </a:effectLst>
              </a:rPr>
              <a:t>Positive reinforcement </a:t>
            </a:r>
            <a:r>
              <a:rPr lang="en-NZ" sz="2400" b="1" dirty="0">
                <a:solidFill>
                  <a:schemeClr val="tx1"/>
                </a:solidFill>
                <a:effectLst>
                  <a:outerShdw blurRad="38100" dist="38100" dir="2700000" algn="tl">
                    <a:srgbClr val="000000">
                      <a:alpha val="43137"/>
                    </a:srgbClr>
                  </a:outerShdw>
                </a:effectLst>
              </a:rPr>
              <a:t>– given to an agent for a good response</a:t>
            </a:r>
          </a:p>
          <a:p>
            <a:pPr marL="180000" indent="0" eaLnBrk="1" hangingPunct="1">
              <a:spcBef>
                <a:spcPts val="0"/>
              </a:spcBef>
              <a:buFont typeface="Arial" pitchFamily="34" charset="0"/>
              <a:buChar char="•"/>
              <a:defRPr/>
            </a:pPr>
            <a:r>
              <a:rPr lang="en-NZ" sz="2400" b="1" dirty="0">
                <a:solidFill>
                  <a:schemeClr val="tx1"/>
                </a:solidFill>
                <a:effectLst>
                  <a:outerShdw blurRad="38100" dist="38100" dir="2700000" algn="tl">
                    <a:srgbClr val="000000">
                      <a:alpha val="43137"/>
                    </a:srgbClr>
                  </a:outerShdw>
                </a:effectLst>
              </a:rPr>
              <a:t> </a:t>
            </a:r>
            <a:r>
              <a:rPr lang="en-NZ" sz="2400" b="1" dirty="0">
                <a:solidFill>
                  <a:srgbClr val="FF0000"/>
                </a:solidFill>
                <a:effectLst>
                  <a:outerShdw blurRad="38100" dist="38100" dir="2700000" algn="tl">
                    <a:srgbClr val="000000">
                      <a:alpha val="43137"/>
                    </a:srgbClr>
                  </a:outerShdw>
                </a:effectLst>
              </a:rPr>
              <a:t>Negative reinforcement (punishment) </a:t>
            </a:r>
            <a:r>
              <a:rPr lang="en-NZ" sz="2400" b="1" dirty="0">
                <a:solidFill>
                  <a:schemeClr val="tx1"/>
                </a:solidFill>
                <a:effectLst>
                  <a:outerShdw blurRad="38100" dist="38100" dir="2700000" algn="tl">
                    <a:srgbClr val="000000">
                      <a:alpha val="43137"/>
                    </a:srgbClr>
                  </a:outerShdw>
                </a:effectLst>
              </a:rPr>
              <a:t>– for a poor response</a:t>
            </a:r>
            <a:endParaRPr lang="en-US" sz="2400" b="1" dirty="0">
              <a:solidFill>
                <a:schemeClr val="tx1"/>
              </a:solidFill>
              <a:effectLst>
                <a:outerShdw blurRad="38100" dist="38100" dir="2700000" algn="tl">
                  <a:srgbClr val="000000">
                    <a:alpha val="43137"/>
                  </a:srgbClr>
                </a:outerShdw>
              </a:effectLst>
            </a:endParaRPr>
          </a:p>
          <a:p>
            <a:pPr marL="742950" indent="-742950" eaLnBrk="1" hangingPunct="1">
              <a:defRPr/>
            </a:pPr>
            <a:endParaRPr lang="en-US" sz="2400" b="1" dirty="0">
              <a:solidFill>
                <a:schemeClr val="tx1"/>
              </a:solidFill>
              <a:effectLst>
                <a:outerShdw blurRad="38100" dist="38100" dir="2700000" algn="tl">
                  <a:srgbClr val="000000">
                    <a:alpha val="43137"/>
                  </a:srgbClr>
                </a:outerShdw>
              </a:effectLst>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8784743B-3469-4DA2-84EE-D90F312991C8}" type="slidenum">
              <a:rPr lang="nl-NL" altLang="en-US" sz="1000" smtClean="0">
                <a:solidFill>
                  <a:schemeClr val="bg2"/>
                </a:solidFill>
                <a:latin typeface="Verdana" pitchFamily="34" charset="0"/>
              </a:rPr>
              <a:pPr/>
              <a:t>70</a:t>
            </a:fld>
            <a:endParaRPr lang="nl-NL" altLang="en-US" sz="1000">
              <a:solidFill>
                <a:schemeClr val="bg2"/>
              </a:solidFill>
              <a:latin typeface="Verdana" pitchFamily="34" charset="0"/>
            </a:endParaRPr>
          </a:p>
        </p:txBody>
      </p:sp>
      <p:sp>
        <p:nvSpPr>
          <p:cNvPr id="8" name="Rectangle 3"/>
          <p:cNvSpPr txBox="1">
            <a:spLocks noChangeArrowheads="1"/>
          </p:cNvSpPr>
          <p:nvPr/>
        </p:nvSpPr>
        <p:spPr bwMode="auto">
          <a:xfrm>
            <a:off x="544513" y="152400"/>
            <a:ext cx="7993062" cy="812800"/>
          </a:xfrm>
          <a:prstGeom prst="rect">
            <a:avLst/>
          </a:prstGeom>
          <a:gradFill rotWithShape="1">
            <a:gsLst>
              <a:gs pos="0">
                <a:schemeClr val="bg1"/>
              </a:gs>
              <a:gs pos="50000">
                <a:srgbClr val="FFFF00"/>
              </a:gs>
              <a:gs pos="100000">
                <a:schemeClr val="bg1"/>
              </a:gs>
            </a:gsLst>
            <a:lin ang="2700000" scaled="1"/>
          </a:gradFill>
          <a:ln w="9525">
            <a:solidFill>
              <a:srgbClr val="FF0000"/>
            </a:solidFill>
            <a:miter lim="800000"/>
            <a:headEnd/>
            <a:tailEnd/>
          </a:ln>
        </p:spPr>
        <p:txBody>
          <a:bodyPr lIns="0" tIns="0" rIns="0" bIns="0"/>
          <a:lstStyle/>
          <a:p>
            <a:pPr marL="342900" indent="-342900" eaLnBrk="1" hangingPunct="1">
              <a:spcBef>
                <a:spcPct val="20000"/>
              </a:spcBef>
              <a:buFont typeface="Verdana" pitchFamily="34" charset="0"/>
              <a:buChar char=" "/>
              <a:defRPr/>
            </a:pPr>
            <a:r>
              <a:rPr lang="en-NZ" sz="2400" kern="0" dirty="0">
                <a:latin typeface="+mn-lt"/>
              </a:rPr>
              <a:t>Behaviour of the system after training it for 100 epochs.</a:t>
            </a:r>
            <a:endParaRPr lang="en-US" sz="2400" kern="0" dirty="0">
              <a:latin typeface="+mn-lt"/>
            </a:endParaRPr>
          </a:p>
        </p:txBody>
      </p:sp>
      <p:pic>
        <p:nvPicPr>
          <p:cNvPr id="665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 y="1068388"/>
            <a:ext cx="8720138" cy="532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565" name="Rectangular Callout 2"/>
          <p:cNvSpPr>
            <a:spLocks noChangeArrowheads="1"/>
          </p:cNvSpPr>
          <p:nvPr/>
        </p:nvSpPr>
        <p:spPr bwMode="auto">
          <a:xfrm>
            <a:off x="3751263" y="6324600"/>
            <a:ext cx="5332412" cy="422275"/>
          </a:xfrm>
          <a:prstGeom prst="wedgeRectCallout">
            <a:avLst>
              <a:gd name="adj1" fmla="val -22611"/>
              <a:gd name="adj2" fmla="val 75625"/>
            </a:avLst>
          </a:prstGeom>
          <a:solidFill>
            <a:srgbClr val="FFFF99"/>
          </a:solidFill>
          <a:ln w="9525" algn="ctr">
            <a:solidFill>
              <a:schemeClr val="tx1"/>
            </a:solidFill>
            <a:round/>
            <a:headEnd/>
            <a:tailEnd/>
          </a:ln>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sz="1200"/>
              <a:t>Not enough training epochs.  No path was found, as the maxQ-values for some of the cells, to reach the Goal, is still zero.</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7117778F-36B9-4EEC-92E7-B57F688FD8CC}" type="slidenum">
              <a:rPr lang="nl-NL" altLang="en-US" sz="1000" smtClean="0">
                <a:solidFill>
                  <a:schemeClr val="bg2"/>
                </a:solidFill>
                <a:latin typeface="Verdana" pitchFamily="34" charset="0"/>
              </a:rPr>
              <a:pPr/>
              <a:t>71</a:t>
            </a:fld>
            <a:endParaRPr lang="nl-NL" altLang="en-US" sz="1000">
              <a:solidFill>
                <a:schemeClr val="bg2"/>
              </a:solidFill>
              <a:latin typeface="Verdana" pitchFamily="34" charset="0"/>
            </a:endParaRPr>
          </a:p>
        </p:txBody>
      </p:sp>
      <p:sp>
        <p:nvSpPr>
          <p:cNvPr id="8" name="Rectangle 3"/>
          <p:cNvSpPr txBox="1">
            <a:spLocks noChangeArrowheads="1"/>
          </p:cNvSpPr>
          <p:nvPr/>
        </p:nvSpPr>
        <p:spPr bwMode="auto">
          <a:xfrm>
            <a:off x="544513" y="152400"/>
            <a:ext cx="7993062" cy="812800"/>
          </a:xfrm>
          <a:prstGeom prst="rect">
            <a:avLst/>
          </a:prstGeom>
          <a:gradFill rotWithShape="1">
            <a:gsLst>
              <a:gs pos="0">
                <a:schemeClr val="bg1"/>
              </a:gs>
              <a:gs pos="50000">
                <a:srgbClr val="FFFF00"/>
              </a:gs>
              <a:gs pos="100000">
                <a:schemeClr val="bg1"/>
              </a:gs>
            </a:gsLst>
            <a:lin ang="2700000" scaled="1"/>
          </a:gradFill>
          <a:ln w="9525">
            <a:solidFill>
              <a:srgbClr val="FF0000"/>
            </a:solidFill>
            <a:miter lim="800000"/>
            <a:headEnd/>
            <a:tailEnd/>
          </a:ln>
        </p:spPr>
        <p:txBody>
          <a:bodyPr lIns="0" tIns="0" rIns="0" bIns="0"/>
          <a:lstStyle/>
          <a:p>
            <a:pPr marL="342900" indent="-342900" eaLnBrk="1" hangingPunct="1">
              <a:spcBef>
                <a:spcPct val="20000"/>
              </a:spcBef>
              <a:buFont typeface="Verdana" pitchFamily="34" charset="0"/>
              <a:buChar char=" "/>
              <a:defRPr/>
            </a:pPr>
            <a:r>
              <a:rPr lang="en-NZ" sz="2400" kern="0" dirty="0">
                <a:latin typeface="+mn-lt"/>
              </a:rPr>
              <a:t>Behaviour of the system after training it for 100,000 epochs.</a:t>
            </a:r>
            <a:endParaRPr lang="en-US" sz="2400" kern="0" dirty="0">
              <a:latin typeface="+mn-lt"/>
            </a:endParaRPr>
          </a:p>
        </p:txBody>
      </p:sp>
      <p:pic>
        <p:nvPicPr>
          <p:cNvPr id="675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050" y="1093788"/>
            <a:ext cx="8745538" cy="531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589" name="Rectangular Callout 5"/>
          <p:cNvSpPr>
            <a:spLocks noChangeArrowheads="1"/>
          </p:cNvSpPr>
          <p:nvPr/>
        </p:nvSpPr>
        <p:spPr bwMode="auto">
          <a:xfrm>
            <a:off x="7161213" y="6508750"/>
            <a:ext cx="1922462" cy="238125"/>
          </a:xfrm>
          <a:prstGeom prst="wedgeRectCallout">
            <a:avLst>
              <a:gd name="adj1" fmla="val -22611"/>
              <a:gd name="adj2" fmla="val 87769"/>
            </a:avLst>
          </a:prstGeom>
          <a:solidFill>
            <a:srgbClr val="FFFF99"/>
          </a:solidFill>
          <a:ln w="9525" algn="ctr">
            <a:solidFill>
              <a:schemeClr val="tx1"/>
            </a:solidFill>
            <a:round/>
            <a:headEnd/>
            <a:tailEnd/>
          </a:ln>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sz="1200"/>
              <a:t>A path is found!</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7117778F-36B9-4EEC-92E7-B57F688FD8CC}" type="slidenum">
              <a:rPr lang="nl-NL" altLang="en-US" sz="1000" smtClean="0">
                <a:solidFill>
                  <a:schemeClr val="bg2"/>
                </a:solidFill>
                <a:latin typeface="Verdana" pitchFamily="34" charset="0"/>
              </a:rPr>
              <a:pPr/>
              <a:t>72</a:t>
            </a:fld>
            <a:endParaRPr lang="nl-NL" altLang="en-US" sz="1000">
              <a:solidFill>
                <a:schemeClr val="bg2"/>
              </a:solidFill>
              <a:latin typeface="Verdana" pitchFamily="34" charset="0"/>
            </a:endParaRPr>
          </a:p>
        </p:txBody>
      </p:sp>
      <p:sp>
        <p:nvSpPr>
          <p:cNvPr id="8" name="Rectangle 3"/>
          <p:cNvSpPr txBox="1">
            <a:spLocks noChangeArrowheads="1"/>
          </p:cNvSpPr>
          <p:nvPr/>
        </p:nvSpPr>
        <p:spPr bwMode="auto">
          <a:xfrm>
            <a:off x="544513" y="152400"/>
            <a:ext cx="7993062" cy="812800"/>
          </a:xfrm>
          <a:prstGeom prst="rect">
            <a:avLst/>
          </a:prstGeom>
          <a:gradFill rotWithShape="1">
            <a:gsLst>
              <a:gs pos="0">
                <a:schemeClr val="bg1"/>
              </a:gs>
              <a:gs pos="50000">
                <a:srgbClr val="FFFF00"/>
              </a:gs>
              <a:gs pos="100000">
                <a:schemeClr val="bg1"/>
              </a:gs>
            </a:gsLst>
            <a:lin ang="2700000" scaled="1"/>
          </a:gradFill>
          <a:ln w="9525">
            <a:solidFill>
              <a:srgbClr val="FF0000"/>
            </a:solidFill>
            <a:miter lim="800000"/>
            <a:headEnd/>
            <a:tailEnd/>
          </a:ln>
        </p:spPr>
        <p:txBody>
          <a:bodyPr lIns="0" tIns="0" rIns="0" bIns="0"/>
          <a:lstStyle/>
          <a:p>
            <a:pPr marL="342900" indent="-342900" eaLnBrk="1" hangingPunct="1">
              <a:spcBef>
                <a:spcPct val="20000"/>
              </a:spcBef>
              <a:buFont typeface="Verdana" pitchFamily="34" charset="0"/>
              <a:buChar char=" "/>
              <a:defRPr/>
            </a:pPr>
            <a:r>
              <a:rPr lang="en-NZ" sz="2400" kern="0" dirty="0">
                <a:latin typeface="+mn-lt"/>
              </a:rPr>
              <a:t>Behaviour of the system after training it for 100,000 epochs.</a:t>
            </a:r>
            <a:endParaRPr lang="en-US" sz="2400" kern="0" dirty="0">
              <a:latin typeface="+mn-lt"/>
            </a:endParaRPr>
          </a:p>
        </p:txBody>
      </p:sp>
      <p:sp>
        <p:nvSpPr>
          <p:cNvPr id="67589" name="Rectangular Callout 5"/>
          <p:cNvSpPr>
            <a:spLocks noChangeArrowheads="1"/>
          </p:cNvSpPr>
          <p:nvPr/>
        </p:nvSpPr>
        <p:spPr bwMode="auto">
          <a:xfrm>
            <a:off x="7161213" y="6508750"/>
            <a:ext cx="1922462" cy="238125"/>
          </a:xfrm>
          <a:prstGeom prst="wedgeRectCallout">
            <a:avLst>
              <a:gd name="adj1" fmla="val -22611"/>
              <a:gd name="adj2" fmla="val 87769"/>
            </a:avLst>
          </a:prstGeom>
          <a:solidFill>
            <a:srgbClr val="FFFF99"/>
          </a:solidFill>
          <a:ln w="9525" algn="ctr">
            <a:solidFill>
              <a:schemeClr val="tx1"/>
            </a:solidFill>
            <a:round/>
            <a:headEnd/>
            <a:tailEnd/>
          </a:ln>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sz="1200"/>
              <a:t>A path is found!</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042009" y="1632373"/>
            <a:ext cx="6998070" cy="3989494"/>
          </a:xfrm>
          <a:prstGeom prst="rect">
            <a:avLst/>
          </a:prstGeom>
          <a:noFill/>
          <a:ln>
            <a:noFill/>
          </a:ln>
        </p:spPr>
      </p:pic>
    </p:spTree>
    <p:extLst>
      <p:ext uri="{BB962C8B-B14F-4D97-AF65-F5344CB8AC3E}">
        <p14:creationId xmlns:p14="http://schemas.microsoft.com/office/powerpoint/2010/main" val="22285785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7117778F-36B9-4EEC-92E7-B57F688FD8CC}" type="slidenum">
              <a:rPr lang="nl-NL" altLang="en-US" sz="1000" smtClean="0">
                <a:solidFill>
                  <a:schemeClr val="bg2"/>
                </a:solidFill>
                <a:latin typeface="Verdana" pitchFamily="34" charset="0"/>
              </a:rPr>
              <a:pPr/>
              <a:t>73</a:t>
            </a:fld>
            <a:endParaRPr lang="nl-NL" altLang="en-US" sz="1000">
              <a:solidFill>
                <a:schemeClr val="bg2"/>
              </a:solidFill>
              <a:latin typeface="Verdana" pitchFamily="34" charset="0"/>
            </a:endParaRPr>
          </a:p>
        </p:txBody>
      </p:sp>
      <p:sp>
        <p:nvSpPr>
          <p:cNvPr id="8" name="Rectangle 3"/>
          <p:cNvSpPr txBox="1">
            <a:spLocks noChangeArrowheads="1"/>
          </p:cNvSpPr>
          <p:nvPr/>
        </p:nvSpPr>
        <p:spPr bwMode="auto">
          <a:xfrm>
            <a:off x="544513" y="152400"/>
            <a:ext cx="7993062" cy="812800"/>
          </a:xfrm>
          <a:prstGeom prst="rect">
            <a:avLst/>
          </a:prstGeom>
          <a:gradFill rotWithShape="1">
            <a:gsLst>
              <a:gs pos="0">
                <a:schemeClr val="bg1"/>
              </a:gs>
              <a:gs pos="50000">
                <a:srgbClr val="FFFF00"/>
              </a:gs>
              <a:gs pos="100000">
                <a:schemeClr val="bg1"/>
              </a:gs>
            </a:gsLst>
            <a:lin ang="2700000" scaled="1"/>
          </a:gradFill>
          <a:ln w="9525">
            <a:solidFill>
              <a:srgbClr val="FF0000"/>
            </a:solidFill>
            <a:miter lim="800000"/>
            <a:headEnd/>
            <a:tailEnd/>
          </a:ln>
        </p:spPr>
        <p:txBody>
          <a:bodyPr lIns="0" tIns="0" rIns="0" bIns="0"/>
          <a:lstStyle/>
          <a:p>
            <a:pPr marL="342900" indent="-342900" eaLnBrk="1" hangingPunct="1">
              <a:spcBef>
                <a:spcPct val="20000"/>
              </a:spcBef>
              <a:buFont typeface="Verdana" pitchFamily="34" charset="0"/>
              <a:buChar char=" "/>
              <a:defRPr/>
            </a:pPr>
            <a:r>
              <a:rPr lang="en-NZ" sz="2400" kern="0" dirty="0">
                <a:latin typeface="+mn-lt"/>
              </a:rPr>
              <a:t>Behaviour of the system after training it for 100,000 epochs.</a:t>
            </a:r>
            <a:endParaRPr lang="en-US" sz="2400" kern="0" dirty="0">
              <a:latin typeface="+mn-lt"/>
            </a:endParaRPr>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1341120" y="1586970"/>
            <a:ext cx="6732694" cy="4116177"/>
          </a:xfrm>
          <a:prstGeom prst="rect">
            <a:avLst/>
          </a:prstGeom>
          <a:noFill/>
          <a:ln>
            <a:noFill/>
          </a:ln>
        </p:spPr>
      </p:pic>
    </p:spTree>
    <p:extLst>
      <p:ext uri="{BB962C8B-B14F-4D97-AF65-F5344CB8AC3E}">
        <p14:creationId xmlns:p14="http://schemas.microsoft.com/office/powerpoint/2010/main" val="176457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7117778F-36B9-4EEC-92E7-B57F688FD8CC}" type="slidenum">
              <a:rPr lang="nl-NL" altLang="en-US" sz="1000" smtClean="0">
                <a:solidFill>
                  <a:schemeClr val="bg2"/>
                </a:solidFill>
                <a:latin typeface="Verdana" pitchFamily="34" charset="0"/>
              </a:rPr>
              <a:pPr/>
              <a:t>74</a:t>
            </a:fld>
            <a:endParaRPr lang="nl-NL" altLang="en-US" sz="1000">
              <a:solidFill>
                <a:schemeClr val="bg2"/>
              </a:solidFill>
              <a:latin typeface="Verdana" pitchFamily="34" charset="0"/>
            </a:endParaRPr>
          </a:p>
        </p:txBody>
      </p:sp>
      <p:sp>
        <p:nvSpPr>
          <p:cNvPr id="8" name="Rectangle 3"/>
          <p:cNvSpPr txBox="1">
            <a:spLocks noChangeArrowheads="1"/>
          </p:cNvSpPr>
          <p:nvPr/>
        </p:nvSpPr>
        <p:spPr bwMode="auto">
          <a:xfrm>
            <a:off x="544513" y="152400"/>
            <a:ext cx="7993062" cy="812800"/>
          </a:xfrm>
          <a:prstGeom prst="rect">
            <a:avLst/>
          </a:prstGeom>
          <a:gradFill rotWithShape="1">
            <a:gsLst>
              <a:gs pos="0">
                <a:schemeClr val="bg1"/>
              </a:gs>
              <a:gs pos="50000">
                <a:srgbClr val="FFFF00"/>
              </a:gs>
              <a:gs pos="100000">
                <a:schemeClr val="bg1"/>
              </a:gs>
            </a:gsLst>
            <a:lin ang="2700000" scaled="1"/>
          </a:gradFill>
          <a:ln w="9525">
            <a:solidFill>
              <a:srgbClr val="FF0000"/>
            </a:solidFill>
            <a:miter lim="800000"/>
            <a:headEnd/>
            <a:tailEnd/>
          </a:ln>
        </p:spPr>
        <p:txBody>
          <a:bodyPr lIns="0" tIns="0" rIns="0" bIns="0"/>
          <a:lstStyle/>
          <a:p>
            <a:pPr marL="342900" indent="-342900" eaLnBrk="1" hangingPunct="1">
              <a:spcBef>
                <a:spcPct val="20000"/>
              </a:spcBef>
              <a:buFont typeface="Verdana" pitchFamily="34" charset="0"/>
              <a:buChar char=" "/>
              <a:defRPr/>
            </a:pPr>
            <a:r>
              <a:rPr lang="en-NZ" sz="2400" kern="0" dirty="0">
                <a:latin typeface="+mn-lt"/>
              </a:rPr>
              <a:t>Behaviour of the system after training it for 100,000 epochs.</a:t>
            </a:r>
            <a:endParaRPr lang="en-US" sz="2400" kern="0" dirty="0">
              <a:latin typeface="+mn-lt"/>
            </a:endParaRPr>
          </a:p>
        </p:txBody>
      </p:sp>
      <p:sp>
        <p:nvSpPr>
          <p:cNvPr id="67589" name="Rectangular Callout 5"/>
          <p:cNvSpPr>
            <a:spLocks noChangeArrowheads="1"/>
          </p:cNvSpPr>
          <p:nvPr/>
        </p:nvSpPr>
        <p:spPr bwMode="auto">
          <a:xfrm>
            <a:off x="6964204" y="5709496"/>
            <a:ext cx="1922462" cy="562610"/>
          </a:xfrm>
          <a:prstGeom prst="wedgeRectCallout">
            <a:avLst>
              <a:gd name="adj1" fmla="val -54673"/>
              <a:gd name="adj2" fmla="val -129885"/>
            </a:avLst>
          </a:prstGeom>
          <a:solidFill>
            <a:srgbClr val="FFFF99"/>
          </a:solidFill>
          <a:ln w="9525" algn="ctr">
            <a:solidFill>
              <a:schemeClr val="tx1"/>
            </a:solidFill>
            <a:round/>
            <a:headEnd/>
            <a:tailEnd/>
          </a:ln>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sz="1200" dirty="0"/>
              <a:t>The path found is </a:t>
            </a:r>
            <a:r>
              <a:rPr lang="en-NZ" altLang="en-US" sz="1200" u="sng" dirty="0"/>
              <a:t>not</a:t>
            </a:r>
            <a:r>
              <a:rPr lang="en-NZ" altLang="en-US" sz="1200" dirty="0"/>
              <a:t> a straight line!</a:t>
            </a: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449493" y="1683172"/>
            <a:ext cx="6475942" cy="3640667"/>
          </a:xfrm>
          <a:prstGeom prst="rect">
            <a:avLst/>
          </a:prstGeom>
          <a:noFill/>
          <a:ln>
            <a:noFill/>
          </a:ln>
        </p:spPr>
      </p:pic>
    </p:spTree>
    <p:extLst>
      <p:ext uri="{BB962C8B-B14F-4D97-AF65-F5344CB8AC3E}">
        <p14:creationId xmlns:p14="http://schemas.microsoft.com/office/powerpoint/2010/main" val="37049633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00F480FD-23B5-46DF-A1AB-1C9DD694AA1D}" type="slidenum">
              <a:rPr lang="nl-NL" altLang="en-US" sz="1000" smtClean="0">
                <a:solidFill>
                  <a:schemeClr val="bg2"/>
                </a:solidFill>
                <a:latin typeface="Verdana" pitchFamily="34" charset="0"/>
              </a:rPr>
              <a:pPr/>
              <a:t>75</a:t>
            </a:fld>
            <a:endParaRPr lang="nl-NL" altLang="en-US" sz="1000">
              <a:solidFill>
                <a:schemeClr val="bg2"/>
              </a:solidFill>
              <a:latin typeface="Verdana" pitchFamily="34" charset="0"/>
            </a:endParaRPr>
          </a:p>
        </p:txBody>
      </p:sp>
      <p:sp>
        <p:nvSpPr>
          <p:cNvPr id="8" name="Rectangle 3"/>
          <p:cNvSpPr txBox="1">
            <a:spLocks noChangeArrowheads="1"/>
          </p:cNvSpPr>
          <p:nvPr/>
        </p:nvSpPr>
        <p:spPr bwMode="auto">
          <a:xfrm>
            <a:off x="544513" y="152400"/>
            <a:ext cx="7993062" cy="812800"/>
          </a:xfrm>
          <a:prstGeom prst="rect">
            <a:avLst/>
          </a:prstGeom>
          <a:gradFill rotWithShape="1">
            <a:gsLst>
              <a:gs pos="0">
                <a:schemeClr val="bg1"/>
              </a:gs>
              <a:gs pos="50000">
                <a:srgbClr val="FFFF00"/>
              </a:gs>
              <a:gs pos="100000">
                <a:schemeClr val="bg1"/>
              </a:gs>
            </a:gsLst>
            <a:lin ang="2700000" scaled="1"/>
          </a:gradFill>
          <a:ln w="9525">
            <a:solidFill>
              <a:srgbClr val="FF0000"/>
            </a:solidFill>
            <a:miter lim="800000"/>
            <a:headEnd/>
            <a:tailEnd/>
          </a:ln>
        </p:spPr>
        <p:txBody>
          <a:bodyPr lIns="0" tIns="0" rIns="0" bIns="0"/>
          <a:lstStyle/>
          <a:p>
            <a:pPr marL="342900" indent="-342900" eaLnBrk="1" hangingPunct="1">
              <a:spcBef>
                <a:spcPct val="20000"/>
              </a:spcBef>
              <a:buFont typeface="Verdana" pitchFamily="34" charset="0"/>
              <a:buChar char=" "/>
              <a:defRPr/>
            </a:pPr>
            <a:r>
              <a:rPr lang="en-NZ" sz="2400" kern="0" dirty="0">
                <a:latin typeface="+mn-lt"/>
              </a:rPr>
              <a:t>Behaviour of the system after training it for 5,000,000 epochs.</a:t>
            </a:r>
            <a:endParaRPr lang="en-US" sz="2400" kern="0" dirty="0">
              <a:latin typeface="+mn-lt"/>
            </a:endParaRPr>
          </a:p>
        </p:txBody>
      </p:sp>
      <p:pic>
        <p:nvPicPr>
          <p:cNvPr id="686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388" y="1149350"/>
            <a:ext cx="8488362" cy="5186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8613" name="Rectangular Callout 5"/>
          <p:cNvSpPr>
            <a:spLocks noChangeArrowheads="1"/>
          </p:cNvSpPr>
          <p:nvPr/>
        </p:nvSpPr>
        <p:spPr bwMode="auto">
          <a:xfrm>
            <a:off x="4392613" y="6335713"/>
            <a:ext cx="4691062" cy="411162"/>
          </a:xfrm>
          <a:prstGeom prst="wedgeRectCallout">
            <a:avLst>
              <a:gd name="adj1" fmla="val -22611"/>
              <a:gd name="adj2" fmla="val 87769"/>
            </a:avLst>
          </a:prstGeom>
          <a:solidFill>
            <a:srgbClr val="FFFF99"/>
          </a:solidFill>
          <a:ln w="9525" algn="ctr">
            <a:solidFill>
              <a:schemeClr val="tx1"/>
            </a:solidFill>
            <a:round/>
            <a:headEnd/>
            <a:tailEnd/>
          </a:ln>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sz="1200"/>
              <a:t>A path is found! The maxQ-values did not change anymore, as compared to training the system up to 100,000 epochs.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A8905F0E-C9C9-449E-BB45-A317E40D7513}" type="slidenum">
              <a:rPr lang="nl-NL" smtClean="0"/>
              <a:pPr>
                <a:defRPr/>
              </a:pPr>
              <a:t>76</a:t>
            </a:fld>
            <a:endParaRPr lang="nl-NL" dirty="0"/>
          </a:p>
        </p:txBody>
      </p:sp>
      <p:sp>
        <p:nvSpPr>
          <p:cNvPr id="3" name="TextBox 2"/>
          <p:cNvSpPr txBox="1"/>
          <p:nvPr/>
        </p:nvSpPr>
        <p:spPr>
          <a:xfrm>
            <a:off x="544513" y="2922935"/>
            <a:ext cx="8172767" cy="3046988"/>
          </a:xfrm>
          <a:prstGeom prst="rect">
            <a:avLst/>
          </a:prstGeom>
          <a:solidFill>
            <a:schemeClr val="bg1"/>
          </a:solidFill>
          <a:ln w="9525">
            <a:solidFill>
              <a:srgbClr val="FF0000"/>
            </a:solidFill>
            <a:miter lim="800000"/>
            <a:headEnd/>
            <a:tailEnd/>
          </a:ln>
          <a:effectLst/>
        </p:spPr>
        <p:txBody>
          <a:bodyPr>
            <a:spAutoFit/>
          </a:bodyPr>
          <a:lstStyle>
            <a:defPPr>
              <a:defRPr lang="en-US"/>
            </a:defPPr>
            <a:lvl1pPr indent="-457200">
              <a:defRPr sz="2400" b="1">
                <a:solidFill>
                  <a:srgbClr val="990099"/>
                </a:solidFill>
                <a:effectLst>
                  <a:outerShdw blurRad="38100" dist="38100" dir="2700000" algn="tl">
                    <a:srgbClr val="000000">
                      <a:alpha val="43137"/>
                    </a:srgbClr>
                  </a:outerShdw>
                </a:effectLst>
                <a:latin typeface="+mj-lt"/>
              </a:defRPr>
            </a:lvl1pPr>
            <a:lvl2pPr lvl="1"/>
          </a:lstStyle>
          <a:p>
            <a:r>
              <a:rPr lang="en-AU" b="0" dirty="0">
                <a:effectLst/>
              </a:rPr>
              <a:t>We can modify the </a:t>
            </a:r>
            <a:r>
              <a:rPr lang="en-AU" dirty="0" err="1">
                <a:solidFill>
                  <a:srgbClr val="0000FF"/>
                </a:solidFill>
                <a:effectLst/>
              </a:rPr>
              <a:t>updateFunction</a:t>
            </a:r>
            <a:r>
              <a:rPr lang="en-AU" dirty="0">
                <a:solidFill>
                  <a:srgbClr val="0000FF"/>
                </a:solidFill>
                <a:effectLst/>
              </a:rPr>
              <a:t>()</a:t>
            </a:r>
            <a:r>
              <a:rPr lang="en-AU" b="0" dirty="0">
                <a:effectLst/>
              </a:rPr>
              <a:t> to include direct link costs of neighbours when considering the different actions available.  This modification will be made inside the Q-value update.</a:t>
            </a:r>
          </a:p>
          <a:p>
            <a:endParaRPr lang="en-AU" b="0" dirty="0">
              <a:effectLst/>
            </a:endParaRPr>
          </a:p>
          <a:p>
            <a:r>
              <a:rPr lang="en-AU" b="0" dirty="0">
                <a:effectLst/>
              </a:rPr>
              <a:t>Note that the action selection scheme favours actions with high Q-values; therefore, we need to use the reciprocal of the actual the link costs.</a:t>
            </a:r>
          </a:p>
        </p:txBody>
      </p:sp>
      <p:sp>
        <p:nvSpPr>
          <p:cNvPr id="4" name="Rectangle 3"/>
          <p:cNvSpPr txBox="1">
            <a:spLocks noChangeArrowheads="1"/>
          </p:cNvSpPr>
          <p:nvPr/>
        </p:nvSpPr>
        <p:spPr bwMode="auto">
          <a:xfrm>
            <a:off x="544513" y="152399"/>
            <a:ext cx="7993062" cy="2308324"/>
          </a:xfrm>
          <a:prstGeom prst="rect">
            <a:avLst/>
          </a:prstGeom>
          <a:solidFill>
            <a:schemeClr val="bg1"/>
          </a:solidFill>
          <a:ln w="9525">
            <a:solidFill>
              <a:srgbClr val="FF0000"/>
            </a:solidFill>
            <a:miter lim="800000"/>
            <a:headEnd/>
            <a:tailEnd/>
          </a:ln>
          <a:effectLst/>
        </p:spPr>
        <p:txBody>
          <a:bodyPr>
            <a:spAutoFit/>
          </a:bodyPr>
          <a:lstStyle>
            <a:defPPr>
              <a:defRPr lang="en-US"/>
            </a:defPPr>
            <a:lvl1pPr indent="-457200">
              <a:defRPr sz="2400" b="1">
                <a:solidFill>
                  <a:srgbClr val="990099"/>
                </a:solidFill>
                <a:effectLst>
                  <a:outerShdw blurRad="38100" dist="38100" dir="2700000" algn="tl">
                    <a:srgbClr val="000000">
                      <a:alpha val="43137"/>
                    </a:srgbClr>
                  </a:outerShdw>
                </a:effectLst>
                <a:latin typeface="+mj-lt"/>
              </a:defRPr>
            </a:lvl1pPr>
          </a:lstStyle>
          <a:p>
            <a:r>
              <a:rPr lang="en-NZ" dirty="0"/>
              <a:t>Modifications:  </a:t>
            </a:r>
          </a:p>
          <a:p>
            <a:pPr lvl="1"/>
            <a:endParaRPr lang="en-NZ" dirty="0"/>
          </a:p>
          <a:p>
            <a:pPr lvl="1"/>
            <a:r>
              <a:rPr lang="en-NZ" dirty="0">
                <a:latin typeface="+mj-lt"/>
              </a:rPr>
              <a:t>The Q-Learning example lifted from the book (Reference #1) is not able to find the optimal path to the goal as it is not taking into account the direct link cost of a horizontal, vertical or diagonal neighbour</a:t>
            </a:r>
            <a:r>
              <a:rPr lang="en-NZ" dirty="0"/>
              <a:t>.</a:t>
            </a:r>
          </a:p>
          <a:p>
            <a:pPr lvl="1"/>
            <a:endParaRPr lang="en-US" dirty="0"/>
          </a:p>
        </p:txBody>
      </p:sp>
    </p:spTree>
    <p:extLst>
      <p:ext uri="{BB962C8B-B14F-4D97-AF65-F5344CB8AC3E}">
        <p14:creationId xmlns:p14="http://schemas.microsoft.com/office/powerpoint/2010/main" val="1022149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0825" cy="1044575"/>
          </a:xfrm>
        </p:spPr>
        <p:txBody>
          <a:bodyPr/>
          <a:lstStyle/>
          <a:p>
            <a:pPr>
              <a:defRPr/>
            </a:pPr>
            <a:r>
              <a:rPr lang="en-NZ" sz="3200" dirty="0">
                <a:solidFill>
                  <a:srgbClr val="FFFF00"/>
                </a:solidFill>
              </a:rPr>
              <a:t>Updating the Q-Value (</a:t>
            </a:r>
            <a:r>
              <a:rPr lang="en-NZ" sz="3200" dirty="0">
                <a:solidFill>
                  <a:srgbClr val="FFC000"/>
                </a:solidFill>
              </a:rPr>
              <a:t>modified version</a:t>
            </a:r>
            <a:r>
              <a:rPr lang="en-NZ" sz="3200" dirty="0">
                <a:solidFill>
                  <a:srgbClr val="FFFF00"/>
                </a:solidFill>
              </a:rPr>
              <a:t>)</a:t>
            </a:r>
            <a:endParaRPr lang="en-NZ" sz="3600" dirty="0">
              <a:solidFill>
                <a:srgbClr val="FF0000"/>
              </a:solidFill>
            </a:endParaRPr>
          </a:p>
        </p:txBody>
      </p:sp>
      <p:sp>
        <p:nvSpPr>
          <p:cNvPr id="5734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E5C7F8CC-BBEE-4017-904B-DA1C6E844094}" type="slidenum">
              <a:rPr lang="nl-NL" altLang="en-US" sz="1000" smtClean="0">
                <a:solidFill>
                  <a:srgbClr val="808080"/>
                </a:solidFill>
                <a:latin typeface="Verdana" pitchFamily="34" charset="0"/>
              </a:rPr>
              <a:pPr/>
              <a:t>77</a:t>
            </a:fld>
            <a:endParaRPr lang="nl-NL" altLang="en-US" sz="1000">
              <a:solidFill>
                <a:srgbClr val="808080"/>
              </a:solidFill>
              <a:latin typeface="Verdana" pitchFamily="34" charset="0"/>
            </a:endParaRPr>
          </a:p>
        </p:txBody>
      </p:sp>
      <p:sp>
        <p:nvSpPr>
          <p:cNvPr id="21" name="Text Box 6"/>
          <p:cNvSpPr txBox="1">
            <a:spLocks noChangeArrowheads="1"/>
          </p:cNvSpPr>
          <p:nvPr/>
        </p:nvSpPr>
        <p:spPr bwMode="auto">
          <a:xfrm>
            <a:off x="152400" y="1112099"/>
            <a:ext cx="8796338" cy="5539978"/>
          </a:xfrm>
          <a:prstGeom prst="rect">
            <a:avLst/>
          </a:prstGeom>
          <a:solidFill>
            <a:schemeClr val="bg1"/>
          </a:solidFill>
          <a:ln w="9525">
            <a:solidFill>
              <a:srgbClr val="FF0000"/>
            </a:solidFill>
            <a:miter lim="800000"/>
            <a:headEnd/>
            <a:tailEnd/>
          </a:ln>
          <a:effectLst/>
        </p:spPr>
        <p:txBody>
          <a:bodyPr>
            <a:spAutoFit/>
          </a:bodyPr>
          <a:lstStyle/>
          <a:p>
            <a:pPr indent="-457200">
              <a:defRPr/>
            </a:pPr>
            <a:r>
              <a:rPr lang="en-US" sz="2400" dirty="0">
                <a:solidFill>
                  <a:srgbClr val="002060"/>
                </a:solidFill>
                <a:latin typeface="Arial"/>
              </a:rPr>
              <a:t>void </a:t>
            </a:r>
            <a:r>
              <a:rPr lang="en-US" sz="2400" b="1" dirty="0" err="1">
                <a:solidFill>
                  <a:srgbClr val="002060"/>
                </a:solidFill>
                <a:latin typeface="Arial"/>
              </a:rPr>
              <a:t>updateFunction</a:t>
            </a:r>
            <a:r>
              <a:rPr lang="en-US" sz="2400" dirty="0">
                <a:solidFill>
                  <a:srgbClr val="002060"/>
                </a:solidFill>
                <a:latin typeface="Arial"/>
              </a:rPr>
              <a:t>( </a:t>
            </a:r>
            <a:r>
              <a:rPr lang="en-US" sz="2400" dirty="0" err="1">
                <a:solidFill>
                  <a:srgbClr val="002060"/>
                </a:solidFill>
                <a:latin typeface="Arial"/>
              </a:rPr>
              <a:t>int</a:t>
            </a:r>
            <a:r>
              <a:rPr lang="en-US" sz="2400" dirty="0">
                <a:solidFill>
                  <a:srgbClr val="002060"/>
                </a:solidFill>
                <a:latin typeface="Arial"/>
              </a:rPr>
              <a:t> </a:t>
            </a:r>
            <a:r>
              <a:rPr lang="en-US" sz="2400" b="1" dirty="0">
                <a:solidFill>
                  <a:srgbClr val="FF0000"/>
                </a:solidFill>
                <a:effectLst>
                  <a:outerShdw blurRad="38100" dist="38100" dir="2700000" algn="tl">
                    <a:srgbClr val="000000">
                      <a:alpha val="43137"/>
                    </a:srgbClr>
                  </a:outerShdw>
                </a:effectLst>
                <a:latin typeface="Arial"/>
              </a:rPr>
              <a:t>y</a:t>
            </a:r>
            <a:r>
              <a:rPr lang="en-US" sz="2400" dirty="0">
                <a:solidFill>
                  <a:srgbClr val="002060"/>
                </a:solidFill>
                <a:latin typeface="Arial"/>
              </a:rPr>
              <a:t>, </a:t>
            </a:r>
            <a:r>
              <a:rPr lang="en-US" sz="2400" dirty="0" err="1">
                <a:solidFill>
                  <a:srgbClr val="002060"/>
                </a:solidFill>
                <a:latin typeface="Arial"/>
              </a:rPr>
              <a:t>int</a:t>
            </a:r>
            <a:r>
              <a:rPr lang="en-US" sz="2400" dirty="0">
                <a:solidFill>
                  <a:srgbClr val="002060"/>
                </a:solidFill>
                <a:latin typeface="Arial"/>
              </a:rPr>
              <a:t> </a:t>
            </a:r>
            <a:r>
              <a:rPr lang="en-US" sz="2400" b="1" dirty="0">
                <a:solidFill>
                  <a:srgbClr val="FF0000"/>
                </a:solidFill>
                <a:effectLst>
                  <a:outerShdw blurRad="38100" dist="38100" dir="2700000" algn="tl">
                    <a:srgbClr val="000000">
                      <a:alpha val="43137"/>
                    </a:srgbClr>
                  </a:outerShdw>
                </a:effectLst>
                <a:latin typeface="Arial"/>
              </a:rPr>
              <a:t>x</a:t>
            </a:r>
            <a:r>
              <a:rPr lang="en-US" sz="2400" dirty="0">
                <a:solidFill>
                  <a:srgbClr val="002060"/>
                </a:solidFill>
                <a:latin typeface="Arial"/>
              </a:rPr>
              <a:t>, </a:t>
            </a:r>
            <a:r>
              <a:rPr lang="en-US" sz="2400" dirty="0" err="1">
                <a:solidFill>
                  <a:srgbClr val="002060"/>
                </a:solidFill>
                <a:latin typeface="Arial"/>
              </a:rPr>
              <a:t>int</a:t>
            </a:r>
            <a:r>
              <a:rPr lang="en-US" sz="2400" dirty="0">
                <a:solidFill>
                  <a:srgbClr val="002060"/>
                </a:solidFill>
                <a:latin typeface="Arial"/>
              </a:rPr>
              <a:t> </a:t>
            </a:r>
            <a:r>
              <a:rPr lang="en-US" sz="2400" b="1" dirty="0">
                <a:solidFill>
                  <a:srgbClr val="FF0000"/>
                </a:solidFill>
                <a:effectLst>
                  <a:outerShdw blurRad="38100" dist="38100" dir="2700000" algn="tl">
                    <a:srgbClr val="000000">
                      <a:alpha val="43137"/>
                    </a:srgbClr>
                  </a:outerShdw>
                </a:effectLst>
                <a:latin typeface="Arial"/>
              </a:rPr>
              <a:t>action</a:t>
            </a:r>
            <a:r>
              <a:rPr lang="en-US" sz="2400" dirty="0">
                <a:solidFill>
                  <a:srgbClr val="002060"/>
                </a:solidFill>
                <a:effectLst>
                  <a:outerShdw blurRad="38100" dist="38100" dir="2700000" algn="tl">
                    <a:srgbClr val="000000">
                      <a:alpha val="43137"/>
                    </a:srgbClr>
                  </a:outerShdw>
                </a:effectLst>
                <a:latin typeface="Arial"/>
              </a:rPr>
              <a:t> </a:t>
            </a:r>
            <a:r>
              <a:rPr lang="en-US" sz="2400" dirty="0">
                <a:solidFill>
                  <a:srgbClr val="002060"/>
                </a:solidFill>
                <a:latin typeface="Arial"/>
              </a:rPr>
              <a:t>)</a:t>
            </a:r>
            <a:r>
              <a:rPr lang="en-US" sz="2400" b="1" dirty="0">
                <a:solidFill>
                  <a:srgbClr val="002060"/>
                </a:solidFill>
                <a:latin typeface="Arial"/>
              </a:rPr>
              <a:t>{</a:t>
            </a:r>
            <a:r>
              <a:rPr lang="en-US" sz="2400" dirty="0">
                <a:solidFill>
                  <a:srgbClr val="002060"/>
                </a:solidFill>
                <a:latin typeface="Arial"/>
              </a:rPr>
              <a:t>  </a:t>
            </a:r>
          </a:p>
          <a:p>
            <a:pPr indent="-457200">
              <a:defRPr/>
            </a:pPr>
            <a:r>
              <a:rPr lang="en-US" sz="1800" dirty="0" err="1">
                <a:solidFill>
                  <a:srgbClr val="002060"/>
                </a:solidFill>
                <a:latin typeface="Arial"/>
              </a:rPr>
              <a:t>int</a:t>
            </a:r>
            <a:r>
              <a:rPr lang="en-US" sz="1800" dirty="0">
                <a:solidFill>
                  <a:srgbClr val="002060"/>
                </a:solidFill>
                <a:latin typeface="Arial"/>
              </a:rPr>
              <a:t> </a:t>
            </a:r>
            <a:r>
              <a:rPr lang="en-US" sz="1800" b="1" dirty="0" err="1">
                <a:solidFill>
                  <a:srgbClr val="008000"/>
                </a:solidFill>
                <a:latin typeface="Arial"/>
              </a:rPr>
              <a:t>newy</a:t>
            </a:r>
            <a:r>
              <a:rPr lang="en-US" sz="1800" dirty="0">
                <a:solidFill>
                  <a:srgbClr val="002060"/>
                </a:solidFill>
                <a:latin typeface="Arial"/>
              </a:rPr>
              <a:t> = y + </a:t>
            </a:r>
            <a:r>
              <a:rPr lang="en-US" sz="1800" b="1" dirty="0">
                <a:solidFill>
                  <a:srgbClr val="002060"/>
                </a:solidFill>
                <a:latin typeface="Arial"/>
              </a:rPr>
              <a:t>dir</a:t>
            </a:r>
            <a:r>
              <a:rPr lang="en-US" sz="1800" dirty="0">
                <a:solidFill>
                  <a:srgbClr val="002060"/>
                </a:solidFill>
                <a:latin typeface="Arial"/>
              </a:rPr>
              <a:t>[action].y;  </a:t>
            </a:r>
          </a:p>
          <a:p>
            <a:pPr indent="-457200">
              <a:defRPr/>
            </a:pPr>
            <a:r>
              <a:rPr lang="en-US" sz="1800" dirty="0" err="1">
                <a:solidFill>
                  <a:srgbClr val="002060"/>
                </a:solidFill>
                <a:latin typeface="Arial"/>
              </a:rPr>
              <a:t>int</a:t>
            </a:r>
            <a:r>
              <a:rPr lang="en-US" sz="1800" dirty="0">
                <a:solidFill>
                  <a:srgbClr val="002060"/>
                </a:solidFill>
                <a:latin typeface="Arial"/>
              </a:rPr>
              <a:t> </a:t>
            </a:r>
            <a:r>
              <a:rPr lang="en-US" sz="1800" b="1" dirty="0" err="1">
                <a:solidFill>
                  <a:srgbClr val="008000"/>
                </a:solidFill>
                <a:latin typeface="Arial"/>
              </a:rPr>
              <a:t>newx</a:t>
            </a:r>
            <a:r>
              <a:rPr lang="en-US" sz="1800" dirty="0">
                <a:solidFill>
                  <a:srgbClr val="002060"/>
                </a:solidFill>
                <a:latin typeface="Arial"/>
              </a:rPr>
              <a:t> = x + </a:t>
            </a:r>
            <a:r>
              <a:rPr lang="en-US" sz="1800" b="1" dirty="0">
                <a:solidFill>
                  <a:srgbClr val="002060"/>
                </a:solidFill>
                <a:latin typeface="Arial"/>
              </a:rPr>
              <a:t>dir</a:t>
            </a:r>
            <a:r>
              <a:rPr lang="en-US" sz="1800" dirty="0">
                <a:solidFill>
                  <a:srgbClr val="002060"/>
                </a:solidFill>
                <a:latin typeface="Arial"/>
              </a:rPr>
              <a:t>[action].x;  </a:t>
            </a:r>
          </a:p>
          <a:p>
            <a:pPr indent="-457200">
              <a:defRPr/>
            </a:pPr>
            <a:r>
              <a:rPr lang="en-US" sz="1800" dirty="0">
                <a:solidFill>
                  <a:srgbClr val="002060"/>
                </a:solidFill>
                <a:latin typeface="Arial"/>
              </a:rPr>
              <a:t>double reward;  </a:t>
            </a:r>
          </a:p>
          <a:p>
            <a:pPr indent="-457200">
              <a:defRPr/>
            </a:pPr>
            <a:r>
              <a:rPr lang="en-US" sz="1800" b="1" dirty="0">
                <a:solidFill>
                  <a:srgbClr val="990099"/>
                </a:solidFill>
                <a:effectLst>
                  <a:outerShdw blurRad="38100" dist="38100" dir="2700000" algn="tl">
                    <a:srgbClr val="000000">
                      <a:alpha val="43137"/>
                    </a:srgbClr>
                  </a:outerShdw>
                </a:effectLst>
                <a:latin typeface="Arial"/>
              </a:rPr>
              <a:t>reward</a:t>
            </a:r>
            <a:r>
              <a:rPr lang="en-US" sz="1800" dirty="0">
                <a:solidFill>
                  <a:srgbClr val="002060"/>
                </a:solidFill>
                <a:effectLst>
                  <a:outerShdw blurRad="38100" dist="38100" dir="2700000" algn="tl">
                    <a:srgbClr val="000000">
                      <a:alpha val="43137"/>
                    </a:srgbClr>
                  </a:outerShdw>
                </a:effectLst>
                <a:latin typeface="Arial"/>
              </a:rPr>
              <a:t> </a:t>
            </a:r>
            <a:r>
              <a:rPr lang="en-US" sz="1800" dirty="0">
                <a:solidFill>
                  <a:srgbClr val="002060"/>
                </a:solidFill>
                <a:latin typeface="Arial"/>
              </a:rPr>
              <a:t>= (double)</a:t>
            </a:r>
            <a:r>
              <a:rPr lang="en-US" sz="1800" b="1" dirty="0">
                <a:solidFill>
                  <a:srgbClr val="002060"/>
                </a:solidFill>
                <a:latin typeface="Arial"/>
              </a:rPr>
              <a:t>grid</a:t>
            </a:r>
            <a:r>
              <a:rPr lang="en-US" sz="1800" dirty="0">
                <a:solidFill>
                  <a:srgbClr val="002060"/>
                </a:solidFill>
                <a:latin typeface="Arial"/>
              </a:rPr>
              <a:t>[</a:t>
            </a:r>
            <a:r>
              <a:rPr lang="en-US" sz="1800" b="1" dirty="0" err="1">
                <a:solidFill>
                  <a:srgbClr val="008000"/>
                </a:solidFill>
                <a:latin typeface="Arial"/>
              </a:rPr>
              <a:t>newy</a:t>
            </a:r>
            <a:r>
              <a:rPr lang="en-US" sz="1800" dirty="0">
                <a:solidFill>
                  <a:srgbClr val="002060"/>
                </a:solidFill>
                <a:latin typeface="Arial"/>
              </a:rPr>
              <a:t>][</a:t>
            </a:r>
            <a:r>
              <a:rPr lang="en-US" sz="1800" b="1" dirty="0" err="1">
                <a:solidFill>
                  <a:srgbClr val="008000"/>
                </a:solidFill>
                <a:latin typeface="Arial"/>
              </a:rPr>
              <a:t>newx</a:t>
            </a:r>
            <a:r>
              <a:rPr lang="en-US" sz="1800" dirty="0">
                <a:solidFill>
                  <a:srgbClr val="002060"/>
                </a:solidFill>
                <a:latin typeface="Arial"/>
              </a:rPr>
              <a:t>] </a:t>
            </a:r>
            <a:r>
              <a:rPr lang="en-US" sz="1800" b="1" dirty="0">
                <a:solidFill>
                  <a:srgbClr val="002060"/>
                </a:solidFill>
                <a:latin typeface="Arial"/>
              </a:rPr>
              <a:t>+</a:t>
            </a:r>
            <a:r>
              <a:rPr lang="en-US" sz="1800" dirty="0">
                <a:solidFill>
                  <a:srgbClr val="002060"/>
                </a:solidFill>
                <a:latin typeface="Arial"/>
              </a:rPr>
              <a:t> </a:t>
            </a:r>
            <a:r>
              <a:rPr lang="en-US" sz="1800" b="1" dirty="0">
                <a:solidFill>
                  <a:srgbClr val="00B0F0"/>
                </a:solidFill>
                <a:effectLst>
                  <a:outerShdw blurRad="38100" dist="38100" dir="2700000" algn="tl">
                    <a:srgbClr val="000000">
                      <a:alpha val="43137"/>
                    </a:srgbClr>
                  </a:outerShdw>
                </a:effectLst>
                <a:latin typeface="Arial"/>
              </a:rPr>
              <a:t>0.1</a:t>
            </a:r>
            <a:r>
              <a:rPr lang="en-US" sz="1800" dirty="0">
                <a:solidFill>
                  <a:srgbClr val="002060"/>
                </a:solidFill>
                <a:latin typeface="Arial"/>
              </a:rPr>
              <a:t>;  </a:t>
            </a:r>
            <a:r>
              <a:rPr lang="en-US" sz="1800" dirty="0">
                <a:solidFill>
                  <a:schemeClr val="bg1">
                    <a:lumMod val="50000"/>
                  </a:schemeClr>
                </a:solidFill>
                <a:latin typeface="Arial"/>
              </a:rPr>
              <a:t>//reward for entering next state</a:t>
            </a:r>
          </a:p>
          <a:p>
            <a:pPr indent="-457200">
              <a:defRPr/>
            </a:pPr>
            <a:r>
              <a:rPr lang="en-US" sz="1800" b="1" dirty="0" err="1">
                <a:solidFill>
                  <a:srgbClr val="002060"/>
                </a:solidFill>
                <a:latin typeface="Arial"/>
              </a:rPr>
              <a:t>findMaxQ</a:t>
            </a:r>
            <a:r>
              <a:rPr lang="en-US" sz="1800" b="1" dirty="0">
                <a:solidFill>
                  <a:srgbClr val="002060"/>
                </a:solidFill>
                <a:latin typeface="Arial"/>
              </a:rPr>
              <a:t>( </a:t>
            </a:r>
            <a:r>
              <a:rPr lang="en-US" sz="1800" b="1" dirty="0" err="1">
                <a:solidFill>
                  <a:srgbClr val="008000"/>
                </a:solidFill>
                <a:latin typeface="Arial"/>
              </a:rPr>
              <a:t>newy</a:t>
            </a:r>
            <a:r>
              <a:rPr lang="en-US" sz="1800" dirty="0">
                <a:solidFill>
                  <a:srgbClr val="002060"/>
                </a:solidFill>
                <a:latin typeface="Arial"/>
              </a:rPr>
              <a:t>, </a:t>
            </a:r>
            <a:r>
              <a:rPr lang="en-US" sz="1800" b="1" dirty="0" err="1">
                <a:solidFill>
                  <a:srgbClr val="008000"/>
                </a:solidFill>
                <a:latin typeface="Arial"/>
              </a:rPr>
              <a:t>newx</a:t>
            </a:r>
            <a:r>
              <a:rPr lang="en-US" sz="1800" dirty="0">
                <a:solidFill>
                  <a:srgbClr val="002060"/>
                </a:solidFill>
                <a:latin typeface="Arial"/>
              </a:rPr>
              <a:t> </a:t>
            </a:r>
            <a:r>
              <a:rPr lang="en-US" sz="1800" b="1" dirty="0">
                <a:solidFill>
                  <a:srgbClr val="002060"/>
                </a:solidFill>
                <a:latin typeface="Arial"/>
              </a:rPr>
              <a:t>)</a:t>
            </a:r>
            <a:r>
              <a:rPr lang="en-US" sz="1800" dirty="0">
                <a:solidFill>
                  <a:srgbClr val="002060"/>
                </a:solidFill>
                <a:latin typeface="Arial"/>
              </a:rPr>
              <a:t>; </a:t>
            </a:r>
          </a:p>
          <a:p>
            <a:pPr indent="-457200">
              <a:defRPr/>
            </a:pPr>
            <a:endParaRPr lang="en-US" sz="1800" b="1" dirty="0">
              <a:solidFill>
                <a:srgbClr val="0000FF"/>
              </a:solidFill>
              <a:latin typeface="Arial"/>
            </a:endParaRPr>
          </a:p>
          <a:p>
            <a:pPr indent="-457200">
              <a:defRPr/>
            </a:pPr>
            <a:r>
              <a:rPr lang="en-US" dirty="0">
                <a:solidFill>
                  <a:srgbClr val="002060"/>
                </a:solidFill>
                <a:latin typeface="Arial"/>
              </a:rPr>
              <a:t>double </a:t>
            </a:r>
            <a:r>
              <a:rPr lang="en-US" b="1" dirty="0" err="1">
                <a:solidFill>
                  <a:srgbClr val="0000FF"/>
                </a:solidFill>
                <a:latin typeface="Arial"/>
              </a:rPr>
              <a:t>linkCost</a:t>
            </a:r>
            <a:r>
              <a:rPr lang="en-US" dirty="0">
                <a:solidFill>
                  <a:srgbClr val="002060"/>
                </a:solidFill>
                <a:latin typeface="Arial"/>
              </a:rPr>
              <a:t>=0.0;</a:t>
            </a:r>
          </a:p>
          <a:p>
            <a:pPr indent="-457200">
              <a:defRPr/>
            </a:pPr>
            <a:r>
              <a:rPr lang="en-AU" b="1" dirty="0">
                <a:solidFill>
                  <a:srgbClr val="0000FF"/>
                </a:solidFill>
                <a:latin typeface="Arial"/>
              </a:rPr>
              <a:t>if(action % 2 == 0){</a:t>
            </a:r>
          </a:p>
          <a:p>
            <a:pPr indent="-457200">
              <a:defRPr/>
            </a:pPr>
            <a:r>
              <a:rPr lang="en-AU" b="1" dirty="0">
                <a:solidFill>
                  <a:srgbClr val="0000FF"/>
                </a:solidFill>
                <a:latin typeface="Arial"/>
              </a:rPr>
              <a:t>     </a:t>
            </a:r>
            <a:r>
              <a:rPr lang="en-AU" b="1" dirty="0" err="1">
                <a:solidFill>
                  <a:srgbClr val="0000FF"/>
                </a:solidFill>
                <a:latin typeface="Arial"/>
              </a:rPr>
              <a:t>linkCost</a:t>
            </a:r>
            <a:r>
              <a:rPr lang="en-AU" b="1" dirty="0">
                <a:solidFill>
                  <a:srgbClr val="0000FF"/>
                </a:solidFill>
                <a:latin typeface="Arial"/>
              </a:rPr>
              <a:t> = 1.0;</a:t>
            </a:r>
          </a:p>
          <a:p>
            <a:pPr indent="-457200">
              <a:defRPr/>
            </a:pPr>
            <a:r>
              <a:rPr lang="en-AU" b="1" dirty="0">
                <a:solidFill>
                  <a:srgbClr val="0000FF"/>
                </a:solidFill>
                <a:latin typeface="Arial"/>
              </a:rPr>
              <a:t>} else {</a:t>
            </a:r>
          </a:p>
          <a:p>
            <a:pPr indent="-457200">
              <a:defRPr/>
            </a:pPr>
            <a:r>
              <a:rPr lang="en-AU" b="1" dirty="0">
                <a:solidFill>
                  <a:srgbClr val="0000FF"/>
                </a:solidFill>
                <a:latin typeface="Arial"/>
              </a:rPr>
              <a:t>     </a:t>
            </a:r>
            <a:r>
              <a:rPr lang="en-AU" b="1" dirty="0" err="1">
                <a:solidFill>
                  <a:srgbClr val="0000FF"/>
                </a:solidFill>
                <a:latin typeface="Arial"/>
              </a:rPr>
              <a:t>linkCost</a:t>
            </a:r>
            <a:r>
              <a:rPr lang="en-AU" b="1" dirty="0">
                <a:solidFill>
                  <a:srgbClr val="0000FF"/>
                </a:solidFill>
                <a:latin typeface="Arial"/>
              </a:rPr>
              <a:t> = 1.0/1.41;</a:t>
            </a:r>
          </a:p>
          <a:p>
            <a:pPr indent="-457200">
              <a:defRPr/>
            </a:pPr>
            <a:r>
              <a:rPr lang="en-AU" b="1" dirty="0">
                <a:solidFill>
                  <a:srgbClr val="0000FF"/>
                </a:solidFill>
                <a:latin typeface="Arial"/>
              </a:rPr>
              <a:t>}</a:t>
            </a:r>
            <a:endParaRPr lang="en-US" b="1" dirty="0">
              <a:solidFill>
                <a:srgbClr val="0000FF"/>
              </a:solidFill>
              <a:latin typeface="Arial"/>
            </a:endParaRPr>
          </a:p>
          <a:p>
            <a:pPr indent="-457200">
              <a:defRPr/>
            </a:pPr>
            <a:r>
              <a:rPr lang="en-US" sz="1800" dirty="0" err="1">
                <a:solidFill>
                  <a:srgbClr val="002060"/>
                </a:solidFill>
                <a:latin typeface="Arial"/>
              </a:rPr>
              <a:t>stateSpace</a:t>
            </a:r>
            <a:r>
              <a:rPr lang="en-US" sz="1800" dirty="0">
                <a:solidFill>
                  <a:srgbClr val="002060"/>
                </a:solidFill>
                <a:latin typeface="Arial"/>
              </a:rPr>
              <a:t>[y][x].</a:t>
            </a:r>
            <a:r>
              <a:rPr lang="en-US" sz="1800" b="1" dirty="0">
                <a:solidFill>
                  <a:srgbClr val="FF0000"/>
                </a:solidFill>
                <a:effectLst>
                  <a:outerShdw blurRad="38100" dist="38100" dir="2700000" algn="tl">
                    <a:srgbClr val="000000">
                      <a:alpha val="43137"/>
                    </a:srgbClr>
                  </a:outerShdw>
                </a:effectLst>
                <a:latin typeface="Arial"/>
              </a:rPr>
              <a:t>Q</a:t>
            </a:r>
            <a:r>
              <a:rPr lang="en-US" sz="1800" dirty="0">
                <a:solidFill>
                  <a:srgbClr val="002060"/>
                </a:solidFill>
                <a:latin typeface="Arial"/>
              </a:rPr>
              <a:t>[action]  </a:t>
            </a:r>
            <a:r>
              <a:rPr lang="en-US" sz="1800" b="1" dirty="0">
                <a:solidFill>
                  <a:srgbClr val="002060"/>
                </a:solidFill>
                <a:latin typeface="Arial"/>
              </a:rPr>
              <a:t>+=</a:t>
            </a:r>
            <a:r>
              <a:rPr lang="en-US" sz="1800" dirty="0">
                <a:solidFill>
                  <a:srgbClr val="002060"/>
                </a:solidFill>
                <a:latin typeface="Arial"/>
              </a:rPr>
              <a:t>  </a:t>
            </a:r>
            <a:r>
              <a:rPr lang="en-US" sz="1800" b="1" dirty="0">
                <a:solidFill>
                  <a:srgbClr val="C00000"/>
                </a:solidFill>
                <a:latin typeface="Arial"/>
              </a:rPr>
              <a:t>LEARNING_RATE</a:t>
            </a:r>
            <a:r>
              <a:rPr lang="en-US" sz="1800" dirty="0">
                <a:solidFill>
                  <a:srgbClr val="002060"/>
                </a:solidFill>
                <a:latin typeface="Arial"/>
              </a:rPr>
              <a:t> * </a:t>
            </a:r>
            <a:r>
              <a:rPr lang="en-US" sz="2400" b="1" dirty="0">
                <a:solidFill>
                  <a:srgbClr val="002060"/>
                </a:solidFill>
                <a:latin typeface="Arial"/>
              </a:rPr>
              <a:t>(</a:t>
            </a:r>
            <a:r>
              <a:rPr lang="en-US" sz="1800" b="1" dirty="0">
                <a:solidFill>
                  <a:srgbClr val="990099"/>
                </a:solidFill>
                <a:effectLst>
                  <a:outerShdw blurRad="38100" dist="38100" dir="2700000" algn="tl">
                    <a:srgbClr val="000000">
                      <a:alpha val="43137"/>
                    </a:srgbClr>
                  </a:outerShdw>
                </a:effectLst>
              </a:rPr>
              <a:t>reward</a:t>
            </a:r>
            <a:r>
              <a:rPr lang="en-US" sz="1800" dirty="0">
                <a:solidFill>
                  <a:srgbClr val="002060"/>
                </a:solidFill>
                <a:effectLst>
                  <a:outerShdw blurRad="38100" dist="38100" dir="2700000" algn="tl">
                    <a:srgbClr val="000000">
                      <a:alpha val="43137"/>
                    </a:srgbClr>
                  </a:outerShdw>
                </a:effectLst>
              </a:rPr>
              <a:t> </a:t>
            </a:r>
            <a:r>
              <a:rPr lang="en-US" sz="1800" dirty="0">
                <a:solidFill>
                  <a:srgbClr val="002060"/>
                </a:solidFill>
                <a:latin typeface="Arial"/>
              </a:rPr>
              <a:t>+ (</a:t>
            </a:r>
            <a:r>
              <a:rPr lang="en-US" sz="1800" b="1" dirty="0">
                <a:solidFill>
                  <a:srgbClr val="FF0066"/>
                </a:solidFill>
                <a:latin typeface="Arial"/>
              </a:rPr>
              <a:t>DISCOUNT_RATE</a:t>
            </a:r>
            <a:r>
              <a:rPr lang="en-US" sz="1800" dirty="0">
                <a:solidFill>
                  <a:srgbClr val="002060"/>
                </a:solidFill>
                <a:latin typeface="Arial"/>
              </a:rPr>
              <a:t> * (</a:t>
            </a:r>
            <a:r>
              <a:rPr lang="en-US" sz="1800" dirty="0" err="1">
                <a:solidFill>
                  <a:srgbClr val="002060"/>
                </a:solidFill>
                <a:latin typeface="Arial"/>
              </a:rPr>
              <a:t>stateSpace</a:t>
            </a:r>
            <a:r>
              <a:rPr lang="en-US" sz="1800" dirty="0">
                <a:solidFill>
                  <a:srgbClr val="002060"/>
                </a:solidFill>
                <a:latin typeface="Arial"/>
              </a:rPr>
              <a:t>[</a:t>
            </a:r>
            <a:r>
              <a:rPr lang="en-US" sz="1800" dirty="0" err="1">
                <a:solidFill>
                  <a:srgbClr val="002060"/>
                </a:solidFill>
                <a:latin typeface="Arial"/>
              </a:rPr>
              <a:t>newy</a:t>
            </a:r>
            <a:r>
              <a:rPr lang="en-US" sz="1800" dirty="0">
                <a:solidFill>
                  <a:srgbClr val="002060"/>
                </a:solidFill>
                <a:latin typeface="Arial"/>
              </a:rPr>
              <a:t>][</a:t>
            </a:r>
            <a:r>
              <a:rPr lang="en-US" sz="1800" dirty="0" err="1">
                <a:solidFill>
                  <a:srgbClr val="002060"/>
                </a:solidFill>
                <a:latin typeface="Arial"/>
              </a:rPr>
              <a:t>newx</a:t>
            </a:r>
            <a:r>
              <a:rPr lang="en-US" sz="1800" dirty="0">
                <a:solidFill>
                  <a:srgbClr val="002060"/>
                </a:solidFill>
                <a:latin typeface="Arial"/>
              </a:rPr>
              <a:t>].</a:t>
            </a:r>
            <a:r>
              <a:rPr lang="en-US" sz="1800" b="1" dirty="0" err="1">
                <a:solidFill>
                  <a:srgbClr val="FF0000"/>
                </a:solidFill>
                <a:effectLst>
                  <a:outerShdw blurRad="38100" dist="38100" dir="2700000" algn="tl">
                    <a:srgbClr val="000000">
                      <a:alpha val="43137"/>
                    </a:srgbClr>
                  </a:outerShdw>
                </a:effectLst>
                <a:latin typeface="Arial"/>
              </a:rPr>
              <a:t>maxQ</a:t>
            </a:r>
            <a:r>
              <a:rPr lang="en-US" sz="1800" b="1" dirty="0">
                <a:solidFill>
                  <a:srgbClr val="FF0000"/>
                </a:solidFill>
                <a:effectLst>
                  <a:outerShdw blurRad="38100" dist="38100" dir="2700000" algn="tl">
                    <a:srgbClr val="000000">
                      <a:alpha val="43137"/>
                    </a:srgbClr>
                  </a:outerShdw>
                </a:effectLst>
                <a:latin typeface="Arial"/>
              </a:rPr>
              <a:t> + </a:t>
            </a:r>
            <a:r>
              <a:rPr lang="en-US" sz="1800" b="1" dirty="0" err="1">
                <a:solidFill>
                  <a:srgbClr val="0000FF"/>
                </a:solidFill>
                <a:latin typeface="Arial"/>
              </a:rPr>
              <a:t>linkCost</a:t>
            </a:r>
            <a:r>
              <a:rPr lang="en-US" sz="1800" dirty="0">
                <a:solidFill>
                  <a:srgbClr val="002060"/>
                </a:solidFill>
                <a:latin typeface="Arial"/>
              </a:rPr>
              <a:t>)) -  </a:t>
            </a:r>
            <a:r>
              <a:rPr lang="en-US" sz="1800" dirty="0" err="1">
                <a:solidFill>
                  <a:srgbClr val="002060"/>
                </a:solidFill>
                <a:latin typeface="Arial"/>
              </a:rPr>
              <a:t>stateSpace</a:t>
            </a:r>
            <a:r>
              <a:rPr lang="en-US" sz="1800" dirty="0">
                <a:solidFill>
                  <a:srgbClr val="002060"/>
                </a:solidFill>
                <a:latin typeface="Arial"/>
              </a:rPr>
              <a:t>[y][x].</a:t>
            </a:r>
            <a:r>
              <a:rPr lang="en-US" sz="1800" b="1" dirty="0">
                <a:solidFill>
                  <a:srgbClr val="FF0000"/>
                </a:solidFill>
                <a:effectLst>
                  <a:outerShdw blurRad="38100" dist="38100" dir="2700000" algn="tl">
                    <a:srgbClr val="000000">
                      <a:alpha val="43137"/>
                    </a:srgbClr>
                  </a:outerShdw>
                </a:effectLst>
                <a:latin typeface="Arial"/>
              </a:rPr>
              <a:t>Q</a:t>
            </a:r>
            <a:r>
              <a:rPr lang="en-US" sz="1800" dirty="0">
                <a:solidFill>
                  <a:srgbClr val="002060"/>
                </a:solidFill>
                <a:latin typeface="Arial"/>
              </a:rPr>
              <a:t>[action]</a:t>
            </a:r>
            <a:r>
              <a:rPr lang="en-US" sz="2400" b="1" dirty="0">
                <a:solidFill>
                  <a:srgbClr val="002060"/>
                </a:solidFill>
                <a:latin typeface="Arial"/>
              </a:rPr>
              <a:t>)</a:t>
            </a:r>
            <a:r>
              <a:rPr lang="en-US" sz="1800" dirty="0">
                <a:solidFill>
                  <a:srgbClr val="002060"/>
                </a:solidFill>
                <a:latin typeface="Arial"/>
              </a:rPr>
              <a:t>;  </a:t>
            </a:r>
          </a:p>
          <a:p>
            <a:pPr indent="-457200">
              <a:defRPr/>
            </a:pPr>
            <a:r>
              <a:rPr lang="en-US" sz="1800" dirty="0" err="1">
                <a:solidFill>
                  <a:srgbClr val="002060"/>
                </a:solidFill>
                <a:latin typeface="Arial"/>
              </a:rPr>
              <a:t>updateSum</a:t>
            </a:r>
            <a:r>
              <a:rPr lang="en-US" sz="1800" b="1" dirty="0">
                <a:solidFill>
                  <a:srgbClr val="002060"/>
                </a:solidFill>
                <a:latin typeface="Arial"/>
              </a:rPr>
              <a:t>( </a:t>
            </a:r>
            <a:r>
              <a:rPr lang="en-US" sz="1800" dirty="0">
                <a:solidFill>
                  <a:srgbClr val="002060"/>
                </a:solidFill>
                <a:latin typeface="Arial"/>
              </a:rPr>
              <a:t>y, x </a:t>
            </a:r>
            <a:r>
              <a:rPr lang="en-US" sz="1800" b="1" dirty="0">
                <a:solidFill>
                  <a:srgbClr val="002060"/>
                </a:solidFill>
                <a:latin typeface="Arial"/>
              </a:rPr>
              <a:t>)</a:t>
            </a:r>
            <a:r>
              <a:rPr lang="en-US" sz="1800" dirty="0">
                <a:solidFill>
                  <a:srgbClr val="002060"/>
                </a:solidFill>
                <a:latin typeface="Arial"/>
              </a:rPr>
              <a:t>;  </a:t>
            </a:r>
            <a:r>
              <a:rPr lang="en-US" sz="1800" dirty="0">
                <a:solidFill>
                  <a:schemeClr val="bg1">
                    <a:lumMod val="50000"/>
                  </a:schemeClr>
                </a:solidFill>
                <a:latin typeface="Arial"/>
              </a:rPr>
              <a:t>//calculate  the sum of Q-values for the state</a:t>
            </a:r>
          </a:p>
          <a:p>
            <a:pPr indent="-457200">
              <a:defRPr/>
            </a:pPr>
            <a:r>
              <a:rPr lang="en-US" sz="1800" dirty="0">
                <a:solidFill>
                  <a:srgbClr val="002060"/>
                </a:solidFill>
                <a:latin typeface="Arial"/>
              </a:rPr>
              <a:t>return;</a:t>
            </a:r>
          </a:p>
          <a:p>
            <a:pPr indent="-457200">
              <a:defRPr/>
            </a:pPr>
            <a:r>
              <a:rPr lang="en-US" sz="1800" b="1" dirty="0">
                <a:solidFill>
                  <a:srgbClr val="002060"/>
                </a:solidFill>
                <a:latin typeface="Arial"/>
              </a:rPr>
              <a:t>}</a:t>
            </a:r>
            <a:endParaRPr lang="en-US" sz="1800" b="1" dirty="0">
              <a:solidFill>
                <a:srgbClr val="000000"/>
              </a:solidFill>
              <a:latin typeface="Arial"/>
            </a:endParaRPr>
          </a:p>
        </p:txBody>
      </p:sp>
      <p:sp>
        <p:nvSpPr>
          <p:cNvPr id="6" name="Line Callout 1 5"/>
          <p:cNvSpPr/>
          <p:nvPr/>
        </p:nvSpPr>
        <p:spPr bwMode="auto">
          <a:xfrm>
            <a:off x="4782608" y="4118823"/>
            <a:ext cx="3413125" cy="812164"/>
          </a:xfrm>
          <a:prstGeom prst="borderCallout1">
            <a:avLst>
              <a:gd name="adj1" fmla="val 13873"/>
              <a:gd name="adj2" fmla="val 606"/>
              <a:gd name="adj3" fmla="val 52776"/>
              <a:gd name="adj4" fmla="val -53574"/>
            </a:avLst>
          </a:prstGeom>
          <a:solidFill>
            <a:srgbClr val="FFFFCC"/>
          </a:solidFill>
          <a:ln w="9525" cap="flat" cmpd="sng" algn="ctr">
            <a:solidFill>
              <a:srgbClr val="FF0000"/>
            </a:solidFill>
            <a:prstDash val="solid"/>
            <a:round/>
            <a:headEnd type="none" w="med" len="med"/>
            <a:tailEnd type="none" w="med" len="med"/>
          </a:ln>
          <a:effectLst/>
        </p:spPr>
        <p:txBody>
          <a:bodyPr/>
          <a:lstStyle/>
          <a:p>
            <a:pPr>
              <a:defRPr/>
            </a:pPr>
            <a:r>
              <a:rPr lang="en-NZ" sz="1600" b="1" dirty="0">
                <a:solidFill>
                  <a:srgbClr val="000000"/>
                </a:solidFill>
                <a:latin typeface="Arial"/>
              </a:rPr>
              <a:t>Use the reciprocal as the algorithm favours actions with high Q-values</a:t>
            </a:r>
            <a:endParaRPr lang="en-NZ" sz="1600" dirty="0">
              <a:solidFill>
                <a:srgbClr val="000000"/>
              </a:solidFill>
              <a:latin typeface="Arial"/>
            </a:endParaRPr>
          </a:p>
        </p:txBody>
      </p:sp>
    </p:spTree>
    <p:extLst>
      <p:ext uri="{BB962C8B-B14F-4D97-AF65-F5344CB8AC3E}">
        <p14:creationId xmlns:p14="http://schemas.microsoft.com/office/powerpoint/2010/main" val="746407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7117778F-36B9-4EEC-92E7-B57F688FD8CC}" type="slidenum">
              <a:rPr lang="nl-NL" altLang="en-US" sz="1000" smtClean="0">
                <a:solidFill>
                  <a:srgbClr val="808080"/>
                </a:solidFill>
                <a:latin typeface="Verdana" pitchFamily="34" charset="0"/>
              </a:rPr>
              <a:pPr/>
              <a:t>78</a:t>
            </a:fld>
            <a:endParaRPr lang="nl-NL" altLang="en-US" sz="1000">
              <a:solidFill>
                <a:srgbClr val="808080"/>
              </a:solidFill>
              <a:latin typeface="Verdana" pitchFamily="34" charset="0"/>
            </a:endParaRPr>
          </a:p>
        </p:txBody>
      </p:sp>
      <p:sp>
        <p:nvSpPr>
          <p:cNvPr id="8" name="Rectangle 3"/>
          <p:cNvSpPr txBox="1">
            <a:spLocks noChangeArrowheads="1"/>
          </p:cNvSpPr>
          <p:nvPr/>
        </p:nvSpPr>
        <p:spPr bwMode="auto">
          <a:xfrm>
            <a:off x="544513" y="152400"/>
            <a:ext cx="7993062" cy="812800"/>
          </a:xfrm>
          <a:prstGeom prst="rect">
            <a:avLst/>
          </a:prstGeom>
          <a:gradFill rotWithShape="1">
            <a:gsLst>
              <a:gs pos="0">
                <a:schemeClr val="bg1"/>
              </a:gs>
              <a:gs pos="50000">
                <a:srgbClr val="FFFF00"/>
              </a:gs>
              <a:gs pos="100000">
                <a:schemeClr val="bg1"/>
              </a:gs>
            </a:gsLst>
            <a:lin ang="2700000" scaled="1"/>
          </a:gradFill>
          <a:ln w="9525">
            <a:solidFill>
              <a:srgbClr val="FF0000"/>
            </a:solidFill>
            <a:miter lim="800000"/>
            <a:headEnd/>
            <a:tailEnd/>
          </a:ln>
        </p:spPr>
        <p:txBody>
          <a:bodyPr lIns="0" tIns="0" rIns="0" bIns="0"/>
          <a:lstStyle/>
          <a:p>
            <a:pPr marL="342900" indent="-342900" eaLnBrk="1" hangingPunct="1">
              <a:spcBef>
                <a:spcPct val="20000"/>
              </a:spcBef>
              <a:buFont typeface="Verdana" pitchFamily="34" charset="0"/>
              <a:buChar char=" "/>
              <a:defRPr/>
            </a:pPr>
            <a:r>
              <a:rPr lang="en-AU" sz="2400" kern="0" dirty="0">
                <a:solidFill>
                  <a:srgbClr val="000000"/>
                </a:solidFill>
                <a:latin typeface="Arial"/>
              </a:rPr>
              <a:t>With link cost taken into account, as part of Q-value computations.</a:t>
            </a:r>
            <a:endParaRPr lang="en-US" sz="2400" kern="0" dirty="0">
              <a:solidFill>
                <a:srgbClr val="000000"/>
              </a:solidFill>
              <a:latin typeface="Arial"/>
            </a:endParaRPr>
          </a:p>
        </p:txBody>
      </p:sp>
      <p:sp>
        <p:nvSpPr>
          <p:cNvPr id="67589" name="Rectangular Callout 5"/>
          <p:cNvSpPr>
            <a:spLocks noChangeArrowheads="1"/>
          </p:cNvSpPr>
          <p:nvPr/>
        </p:nvSpPr>
        <p:spPr bwMode="auto">
          <a:xfrm>
            <a:off x="7161213" y="6508750"/>
            <a:ext cx="1922462" cy="238125"/>
          </a:xfrm>
          <a:prstGeom prst="wedgeRectCallout">
            <a:avLst>
              <a:gd name="adj1" fmla="val -22611"/>
              <a:gd name="adj2" fmla="val 87769"/>
            </a:avLst>
          </a:prstGeom>
          <a:solidFill>
            <a:srgbClr val="FFFF99"/>
          </a:solidFill>
          <a:ln w="9525" algn="ctr">
            <a:solidFill>
              <a:schemeClr val="tx1"/>
            </a:solidFill>
            <a:round/>
            <a:headEnd/>
            <a:tailEnd/>
          </a:ln>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sz="1200" dirty="0">
                <a:solidFill>
                  <a:srgbClr val="000000"/>
                </a:solidFill>
              </a:rPr>
              <a:t>A better path is found!</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347894" y="1740747"/>
            <a:ext cx="6515946" cy="3847253"/>
          </a:xfrm>
          <a:prstGeom prst="rect">
            <a:avLst/>
          </a:prstGeom>
          <a:noFill/>
          <a:ln>
            <a:noFill/>
          </a:ln>
        </p:spPr>
      </p:pic>
    </p:spTree>
    <p:extLst>
      <p:ext uri="{BB962C8B-B14F-4D97-AF65-F5344CB8AC3E}">
        <p14:creationId xmlns:p14="http://schemas.microsoft.com/office/powerpoint/2010/main" val="4142073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7117778F-36B9-4EEC-92E7-B57F688FD8CC}" type="slidenum">
              <a:rPr lang="nl-NL" altLang="en-US" sz="1000" smtClean="0">
                <a:solidFill>
                  <a:srgbClr val="808080"/>
                </a:solidFill>
                <a:latin typeface="Verdana" pitchFamily="34" charset="0"/>
              </a:rPr>
              <a:pPr/>
              <a:t>79</a:t>
            </a:fld>
            <a:endParaRPr lang="nl-NL" altLang="en-US" sz="1000">
              <a:solidFill>
                <a:srgbClr val="808080"/>
              </a:solidFill>
              <a:latin typeface="Verdana" pitchFamily="34" charset="0"/>
            </a:endParaRPr>
          </a:p>
        </p:txBody>
      </p:sp>
      <p:sp>
        <p:nvSpPr>
          <p:cNvPr id="8" name="Rectangle 3"/>
          <p:cNvSpPr txBox="1">
            <a:spLocks noChangeArrowheads="1"/>
          </p:cNvSpPr>
          <p:nvPr/>
        </p:nvSpPr>
        <p:spPr bwMode="auto">
          <a:xfrm>
            <a:off x="544513" y="152400"/>
            <a:ext cx="7993062" cy="812800"/>
          </a:xfrm>
          <a:prstGeom prst="rect">
            <a:avLst/>
          </a:prstGeom>
          <a:gradFill rotWithShape="1">
            <a:gsLst>
              <a:gs pos="0">
                <a:schemeClr val="bg1"/>
              </a:gs>
              <a:gs pos="50000">
                <a:srgbClr val="FFFF00"/>
              </a:gs>
              <a:gs pos="100000">
                <a:schemeClr val="bg1"/>
              </a:gs>
            </a:gsLst>
            <a:lin ang="2700000" scaled="1"/>
          </a:gradFill>
          <a:ln w="9525">
            <a:solidFill>
              <a:srgbClr val="FF0000"/>
            </a:solidFill>
            <a:miter lim="800000"/>
            <a:headEnd/>
            <a:tailEnd/>
          </a:ln>
        </p:spPr>
        <p:txBody>
          <a:bodyPr lIns="0" tIns="0" rIns="0" bIns="0"/>
          <a:lstStyle/>
          <a:p>
            <a:pPr marL="342900" indent="-342900" eaLnBrk="1" hangingPunct="1">
              <a:spcBef>
                <a:spcPct val="20000"/>
              </a:spcBef>
              <a:buFont typeface="Verdana" pitchFamily="34" charset="0"/>
              <a:buChar char=" "/>
              <a:defRPr/>
            </a:pPr>
            <a:r>
              <a:rPr lang="en-AU" sz="2400" kern="0" dirty="0">
                <a:solidFill>
                  <a:srgbClr val="000000"/>
                </a:solidFill>
                <a:latin typeface="Arial"/>
              </a:rPr>
              <a:t>With link cost taken into account, as part of Q-value computations.</a:t>
            </a:r>
            <a:endParaRPr lang="en-US" sz="2400" kern="0" dirty="0">
              <a:solidFill>
                <a:srgbClr val="000000"/>
              </a:solidFill>
              <a:latin typeface="Arial"/>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429175" y="1833667"/>
            <a:ext cx="6547590" cy="3618865"/>
          </a:xfrm>
          <a:prstGeom prst="rect">
            <a:avLst/>
          </a:prstGeom>
          <a:noFill/>
          <a:ln>
            <a:noFill/>
          </a:ln>
        </p:spPr>
      </p:pic>
    </p:spTree>
    <p:extLst>
      <p:ext uri="{BB962C8B-B14F-4D97-AF65-F5344CB8AC3E}">
        <p14:creationId xmlns:p14="http://schemas.microsoft.com/office/powerpoint/2010/main" val="2591320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NZ" dirty="0"/>
              <a:t>Reinforcement Learning</a:t>
            </a:r>
          </a:p>
        </p:txBody>
      </p:sp>
      <p:sp>
        <p:nvSpPr>
          <p:cNvPr id="717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8B93E056-4397-47AD-B132-697B206CD10D}" type="slidenum">
              <a:rPr lang="nl-NL" altLang="en-US" sz="1000" smtClean="0">
                <a:solidFill>
                  <a:srgbClr val="808080"/>
                </a:solidFill>
                <a:latin typeface="Verdana" pitchFamily="34" charset="0"/>
              </a:rPr>
              <a:pPr/>
              <a:t>8</a:t>
            </a:fld>
            <a:endParaRPr lang="nl-NL" altLang="en-US" sz="1000">
              <a:solidFill>
                <a:srgbClr val="808080"/>
              </a:solidFill>
              <a:latin typeface="Verdana" pitchFamily="34" charset="0"/>
            </a:endParaRPr>
          </a:p>
        </p:txBody>
      </p:sp>
      <p:pic>
        <p:nvPicPr>
          <p:cNvPr id="5124" name="Picture 4" descr="Moving picture dog chasing tail gif animation"/>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5500" y="1704975"/>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descr="Moving picture Doberman with red ball animated 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227638" y="4981575"/>
            <a:ext cx="82867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Callout 1 7"/>
          <p:cNvSpPr/>
          <p:nvPr/>
        </p:nvSpPr>
        <p:spPr bwMode="auto">
          <a:xfrm>
            <a:off x="2139603" y="1628800"/>
            <a:ext cx="6392837" cy="1152128"/>
          </a:xfrm>
          <a:prstGeom prst="borderCallout1">
            <a:avLst>
              <a:gd name="adj1" fmla="val 2678"/>
              <a:gd name="adj2" fmla="val 3402"/>
              <a:gd name="adj3" fmla="val -71324"/>
              <a:gd name="adj4" fmla="val -23477"/>
            </a:avLst>
          </a:prstGeom>
          <a:solidFill>
            <a:schemeClr val="bg1"/>
          </a:solidFill>
          <a:ln w="9525" cap="flat" cmpd="sng" algn="ctr">
            <a:noFill/>
            <a:prstDash val="solid"/>
            <a:round/>
            <a:headEnd type="none" w="med" len="med"/>
            <a:tailEnd type="none" w="med" len="med"/>
          </a:ln>
          <a:effectLst>
            <a:glow rad="101600">
              <a:schemeClr val="accent6">
                <a:satMod val="175000"/>
                <a:alpha val="40000"/>
              </a:schemeClr>
            </a:glow>
            <a:outerShdw blurRad="50800" dist="38100" dir="8100000" algn="tr" rotWithShape="0">
              <a:prstClr val="black">
                <a:alpha val="40000"/>
              </a:prstClr>
            </a:outerShdw>
          </a:effectLst>
        </p:spPr>
        <p:txBody>
          <a:bodyPr anchor="ctr"/>
          <a:lstStyle/>
          <a:p>
            <a:pPr>
              <a:defRPr/>
            </a:pPr>
            <a:r>
              <a:rPr lang="en-NZ" dirty="0">
                <a:latin typeface="Arial" panose="020B0604020202020204" pitchFamily="34" charset="0"/>
                <a:cs typeface="Arial" panose="020B0604020202020204" pitchFamily="34" charset="0"/>
              </a:rPr>
              <a:t>It’s related to early mathematical psychology models of </a:t>
            </a:r>
            <a:r>
              <a:rPr lang="en-NZ"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conditioning</a:t>
            </a:r>
            <a:r>
              <a:rPr lang="en-NZ" dirty="0">
                <a:latin typeface="Arial" panose="020B0604020202020204" pitchFamily="34" charset="0"/>
                <a:cs typeface="Arial" panose="020B0604020202020204" pitchFamily="34" charset="0"/>
              </a:rPr>
              <a:t>, or </a:t>
            </a:r>
            <a:r>
              <a:rPr lang="en-NZ"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behaviour learning </a:t>
            </a:r>
            <a:r>
              <a:rPr lang="en-NZ" dirty="0">
                <a:latin typeface="Arial" panose="020B0604020202020204" pitchFamily="34" charset="0"/>
                <a:cs typeface="Arial" panose="020B0604020202020204" pitchFamily="34" charset="0"/>
              </a:rPr>
              <a:t>in animals</a:t>
            </a:r>
            <a:endParaRPr lang="en-NZ" sz="2800" dirty="0">
              <a:latin typeface="Arial" panose="020B0604020202020204" pitchFamily="34" charset="0"/>
              <a:cs typeface="Arial" panose="020B0604020202020204" pitchFamily="34" charset="0"/>
            </a:endParaRPr>
          </a:p>
        </p:txBody>
      </p:sp>
      <p:sp>
        <p:nvSpPr>
          <p:cNvPr id="9" name="TextBox 8"/>
          <p:cNvSpPr txBox="1"/>
          <p:nvPr/>
        </p:nvSpPr>
        <p:spPr>
          <a:xfrm>
            <a:off x="1826399" y="5933311"/>
            <a:ext cx="6642636" cy="400110"/>
          </a:xfrm>
          <a:prstGeom prst="rect">
            <a:avLst/>
          </a:prstGeom>
          <a:solidFill>
            <a:schemeClr val="bg2">
              <a:lumMod val="40000"/>
              <a:lumOff val="60000"/>
            </a:schemeClr>
          </a:solidFill>
          <a:ln w="57150">
            <a:solidFill>
              <a:srgbClr val="0066FF"/>
            </a:solidFill>
          </a:ln>
          <a:effectLst>
            <a:glow rad="139700">
              <a:schemeClr val="accent1">
                <a:satMod val="175000"/>
                <a:alpha val="40000"/>
              </a:schemeClr>
            </a:glow>
            <a:outerShdw blurRad="50800" dist="38100" dir="8100000" algn="tr" rotWithShape="0">
              <a:prstClr val="black">
                <a:alpha val="40000"/>
              </a:prstClr>
            </a:outerShdw>
            <a:reflection blurRad="6350" stA="41000" endPos="55000" dir="5400000" sy="-100000" algn="bl" rotWithShape="0"/>
          </a:effectLst>
          <a:scene3d>
            <a:camera prst="orthographicFront"/>
            <a:lightRig rig="threePt" dir="t"/>
          </a:scene3d>
          <a:sp3d>
            <a:bevelT/>
          </a:sp3d>
        </p:spPr>
        <p:txBody>
          <a:bodyPr>
            <a:spAutoFit/>
          </a:bodyPr>
          <a:lstStyle/>
          <a:p>
            <a:pPr algn="ctr">
              <a:defRPr/>
            </a:pPr>
            <a:r>
              <a:rPr lang="en-NZ" sz="1600" i="1" dirty="0">
                <a:solidFill>
                  <a:srgbClr val="000000"/>
                </a:solidFill>
              </a:rPr>
              <a:t>Biological inspiration:  </a:t>
            </a:r>
            <a:r>
              <a:rPr lang="en-NZ" b="1" i="1" dirty="0">
                <a:solidFill>
                  <a:srgbClr val="000000"/>
                </a:solidFill>
              </a:rPr>
              <a:t>Behaviour learning in animals</a:t>
            </a:r>
            <a:endParaRPr lang="en-NZ" i="1" dirty="0">
              <a:solidFill>
                <a:srgbClr val="000000"/>
              </a:solidFill>
            </a:endParaRPr>
          </a:p>
        </p:txBody>
      </p:sp>
      <p:sp>
        <p:nvSpPr>
          <p:cNvPr id="10" name="Line Callout 1 9"/>
          <p:cNvSpPr/>
          <p:nvPr/>
        </p:nvSpPr>
        <p:spPr bwMode="auto">
          <a:xfrm>
            <a:off x="2139603" y="3140968"/>
            <a:ext cx="6392836" cy="1512168"/>
          </a:xfrm>
          <a:prstGeom prst="borderCallout1">
            <a:avLst>
              <a:gd name="adj1" fmla="val 2678"/>
              <a:gd name="adj2" fmla="val 3402"/>
              <a:gd name="adj3" fmla="val -71324"/>
              <a:gd name="adj4" fmla="val -23477"/>
            </a:avLst>
          </a:prstGeom>
          <a:solidFill>
            <a:schemeClr val="bg1"/>
          </a:solidFill>
          <a:ln w="9525" cap="flat" cmpd="sng" algn="ctr">
            <a:noFill/>
            <a:prstDash val="solid"/>
            <a:round/>
            <a:headEnd type="none" w="med" len="med"/>
            <a:tailEnd type="none" w="med" len="med"/>
          </a:ln>
          <a:effectLst>
            <a:glow rad="101600">
              <a:schemeClr val="accent6">
                <a:satMod val="175000"/>
                <a:alpha val="40000"/>
              </a:schemeClr>
            </a:glow>
            <a:outerShdw blurRad="50800" dist="38100" dir="8100000" algn="tr" rotWithShape="0">
              <a:prstClr val="black">
                <a:alpha val="40000"/>
              </a:prstClr>
            </a:outerShdw>
          </a:effectLst>
        </p:spPr>
        <p:txBody>
          <a:bodyPr anchor="ctr"/>
          <a:lstStyle/>
          <a:p>
            <a:pPr>
              <a:defRPr/>
            </a:pPr>
            <a:r>
              <a:rPr lang="en-NZ" dirty="0">
                <a:latin typeface="Arial" panose="020B0604020202020204" pitchFamily="34" charset="0"/>
                <a:cs typeface="Arial" panose="020B0604020202020204" pitchFamily="34" charset="0"/>
              </a:rPr>
              <a:t>In reinforcement learning, we would like an </a:t>
            </a:r>
            <a:r>
              <a:rPr lang="en-NZ" b="1" dirty="0">
                <a:solidFill>
                  <a:srgbClr val="0000FF"/>
                </a:solidFill>
                <a:latin typeface="Arial" panose="020B0604020202020204" pitchFamily="34" charset="0"/>
                <a:cs typeface="Arial" panose="020B0604020202020204" pitchFamily="34" charset="0"/>
              </a:rPr>
              <a:t>agent</a:t>
            </a:r>
            <a:r>
              <a:rPr lang="en-NZ" dirty="0">
                <a:solidFill>
                  <a:srgbClr val="0000FF"/>
                </a:solidFill>
                <a:latin typeface="Arial" panose="020B0604020202020204" pitchFamily="34" charset="0"/>
                <a:cs typeface="Arial" panose="020B0604020202020204" pitchFamily="34" charset="0"/>
              </a:rPr>
              <a:t> </a:t>
            </a:r>
            <a:r>
              <a:rPr lang="en-NZ" dirty="0">
                <a:latin typeface="Arial" panose="020B0604020202020204" pitchFamily="34" charset="0"/>
                <a:cs typeface="Arial" panose="020B0604020202020204" pitchFamily="34" charset="0"/>
              </a:rPr>
              <a:t>to learn how to behave well in a </a:t>
            </a:r>
            <a:r>
              <a:rPr lang="en-NZ"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Markov Decision Processing</a:t>
            </a:r>
            <a:r>
              <a:rPr lang="en-NZ" dirty="0">
                <a:latin typeface="Arial" panose="020B0604020202020204" pitchFamily="34" charset="0"/>
                <a:cs typeface="Arial" panose="020B0604020202020204" pitchFamily="34" charset="0"/>
              </a:rPr>
              <a:t> world, without knowing about rewards, or consequences of actions, when it starts out.</a:t>
            </a:r>
            <a:endParaRPr lang="en-NZ" sz="28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xit" presetSubtype="0" fill="hold" nodeType="afterEffect">
                                  <p:stCondLst>
                                    <p:cond delay="0"/>
                                  </p:stCondLst>
                                  <p:childTnLst>
                                    <p:animEffect transition="out" filter="fade">
                                      <p:cBhvr>
                                        <p:cTn id="12" dur="1000"/>
                                        <p:tgtEl>
                                          <p:spTgt spid="5124"/>
                                        </p:tgtEl>
                                      </p:cBhvr>
                                    </p:animEffect>
                                    <p:anim calcmode="lin" valueType="num">
                                      <p:cBhvr>
                                        <p:cTn id="13" dur="1000"/>
                                        <p:tgtEl>
                                          <p:spTgt spid="5124"/>
                                        </p:tgtEl>
                                        <p:attrNameLst>
                                          <p:attrName>ppt_x</p:attrName>
                                        </p:attrNameLst>
                                      </p:cBhvr>
                                      <p:tavLst>
                                        <p:tav tm="0">
                                          <p:val>
                                            <p:strVal val="ppt_x"/>
                                          </p:val>
                                        </p:tav>
                                        <p:tav tm="100000">
                                          <p:val>
                                            <p:strVal val="ppt_x"/>
                                          </p:val>
                                        </p:tav>
                                      </p:tavLst>
                                    </p:anim>
                                    <p:anim calcmode="lin" valueType="num">
                                      <p:cBhvr>
                                        <p:cTn id="14" dur="1000"/>
                                        <p:tgtEl>
                                          <p:spTgt spid="5124"/>
                                        </p:tgtEl>
                                        <p:attrNameLst>
                                          <p:attrName>ppt_y</p:attrName>
                                        </p:attrNameLst>
                                      </p:cBhvr>
                                      <p:tavLst>
                                        <p:tav tm="0">
                                          <p:val>
                                            <p:strVal val="ppt_y"/>
                                          </p:val>
                                        </p:tav>
                                        <p:tav tm="100000">
                                          <p:val>
                                            <p:strVal val="ppt_y+.1"/>
                                          </p:val>
                                        </p:tav>
                                      </p:tavLst>
                                    </p:anim>
                                    <p:set>
                                      <p:cBhvr>
                                        <p:cTn id="15" dur="1" fill="hold">
                                          <p:stCondLst>
                                            <p:cond delay="999"/>
                                          </p:stCondLst>
                                        </p:cTn>
                                        <p:tgtEl>
                                          <p:spTgt spid="5124"/>
                                        </p:tgtEl>
                                        <p:attrNameLst>
                                          <p:attrName>style.visibility</p:attrName>
                                        </p:attrNameLst>
                                      </p:cBhvr>
                                      <p:to>
                                        <p:strVal val="hidden"/>
                                      </p:to>
                                    </p:set>
                                  </p:childTnLst>
                                </p:cTn>
                              </p:par>
                            </p:childTnLst>
                          </p:cTn>
                        </p:par>
                        <p:par>
                          <p:cTn id="16" fill="hold" nodeType="afterGroup">
                            <p:stCondLst>
                              <p:cond delay="2000"/>
                            </p:stCondLst>
                            <p:childTnLst>
                              <p:par>
                                <p:cTn id="17" presetID="14" presetClass="entr" presetSubtype="10" fill="hold" nodeType="afterEffect">
                                  <p:stCondLst>
                                    <p:cond delay="0"/>
                                  </p:stCondLst>
                                  <p:childTnLst>
                                    <p:set>
                                      <p:cBhvr>
                                        <p:cTn id="18" dur="1" fill="hold">
                                          <p:stCondLst>
                                            <p:cond delay="0"/>
                                          </p:stCondLst>
                                        </p:cTn>
                                        <p:tgtEl>
                                          <p:spTgt spid="5126"/>
                                        </p:tgtEl>
                                        <p:attrNameLst>
                                          <p:attrName>style.visibility</p:attrName>
                                        </p:attrNameLst>
                                      </p:cBhvr>
                                      <p:to>
                                        <p:strVal val="visible"/>
                                      </p:to>
                                    </p:set>
                                    <p:animEffect transition="in" filter="randombar(horizontal)">
                                      <p:cBhvr>
                                        <p:cTn id="19" dur="500"/>
                                        <p:tgtEl>
                                          <p:spTgt spid="5126"/>
                                        </p:tgtEl>
                                      </p:cBhvr>
                                    </p:animEffect>
                                  </p:childTnLst>
                                </p:cTn>
                              </p:par>
                            </p:childTnLst>
                          </p:cTn>
                        </p:par>
                        <p:par>
                          <p:cTn id="20" fill="hold" nodeType="afterGroup">
                            <p:stCondLst>
                              <p:cond delay="250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7117778F-36B9-4EEC-92E7-B57F688FD8CC}" type="slidenum">
              <a:rPr lang="nl-NL" altLang="en-US" sz="1000" smtClean="0">
                <a:solidFill>
                  <a:srgbClr val="808080"/>
                </a:solidFill>
                <a:latin typeface="Verdana" pitchFamily="34" charset="0"/>
              </a:rPr>
              <a:pPr/>
              <a:t>80</a:t>
            </a:fld>
            <a:endParaRPr lang="nl-NL" altLang="en-US" sz="1000">
              <a:solidFill>
                <a:srgbClr val="808080"/>
              </a:solidFill>
              <a:latin typeface="Verdana" pitchFamily="34" charset="0"/>
            </a:endParaRPr>
          </a:p>
        </p:txBody>
      </p:sp>
      <p:sp>
        <p:nvSpPr>
          <p:cNvPr id="8" name="Rectangle 3"/>
          <p:cNvSpPr txBox="1">
            <a:spLocks noChangeArrowheads="1"/>
          </p:cNvSpPr>
          <p:nvPr/>
        </p:nvSpPr>
        <p:spPr bwMode="auto">
          <a:xfrm>
            <a:off x="544513" y="152400"/>
            <a:ext cx="7993062" cy="812800"/>
          </a:xfrm>
          <a:prstGeom prst="rect">
            <a:avLst/>
          </a:prstGeom>
          <a:gradFill rotWithShape="1">
            <a:gsLst>
              <a:gs pos="0">
                <a:schemeClr val="bg1"/>
              </a:gs>
              <a:gs pos="50000">
                <a:srgbClr val="FFFF00"/>
              </a:gs>
              <a:gs pos="100000">
                <a:schemeClr val="bg1"/>
              </a:gs>
            </a:gsLst>
            <a:lin ang="2700000" scaled="1"/>
          </a:gradFill>
          <a:ln w="9525">
            <a:solidFill>
              <a:srgbClr val="FF0000"/>
            </a:solidFill>
            <a:miter lim="800000"/>
            <a:headEnd/>
            <a:tailEnd/>
          </a:ln>
        </p:spPr>
        <p:txBody>
          <a:bodyPr lIns="0" tIns="0" rIns="0" bIns="0"/>
          <a:lstStyle/>
          <a:p>
            <a:pPr marL="342900" indent="-342900" eaLnBrk="1" hangingPunct="1">
              <a:spcBef>
                <a:spcPct val="20000"/>
              </a:spcBef>
              <a:buFont typeface="Verdana" pitchFamily="34" charset="0"/>
              <a:buChar char=" "/>
              <a:defRPr/>
            </a:pPr>
            <a:r>
              <a:rPr lang="en-AU" sz="2400" kern="0" dirty="0">
                <a:solidFill>
                  <a:srgbClr val="000000"/>
                </a:solidFill>
                <a:latin typeface="Arial"/>
              </a:rPr>
              <a:t>With link cost taken into account, as part of Q-value computations.</a:t>
            </a:r>
            <a:endParaRPr lang="en-US" sz="2400" kern="0" dirty="0">
              <a:solidFill>
                <a:srgbClr val="000000"/>
              </a:solidFill>
              <a:latin typeface="Arial"/>
            </a:endParaRPr>
          </a:p>
        </p:txBody>
      </p:sp>
      <p:sp>
        <p:nvSpPr>
          <p:cNvPr id="67589" name="Rectangular Callout 5"/>
          <p:cNvSpPr>
            <a:spLocks noChangeArrowheads="1"/>
          </p:cNvSpPr>
          <p:nvPr/>
        </p:nvSpPr>
        <p:spPr bwMode="auto">
          <a:xfrm>
            <a:off x="7161213" y="6176856"/>
            <a:ext cx="1922462" cy="238125"/>
          </a:xfrm>
          <a:prstGeom prst="wedgeRectCallout">
            <a:avLst>
              <a:gd name="adj1" fmla="val -24373"/>
              <a:gd name="adj2" fmla="val 153191"/>
            </a:avLst>
          </a:prstGeom>
          <a:solidFill>
            <a:srgbClr val="FFFF99"/>
          </a:solidFill>
          <a:ln w="9525" algn="ctr">
            <a:solidFill>
              <a:schemeClr val="tx1"/>
            </a:solidFill>
            <a:round/>
            <a:headEnd/>
            <a:tailEnd/>
          </a:ln>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sz="1200" dirty="0">
                <a:solidFill>
                  <a:srgbClr val="000000"/>
                </a:solidFill>
              </a:rPr>
              <a:t>Problem solved! </a:t>
            </a:r>
            <a:r>
              <a:rPr lang="en-NZ" altLang="en-US" sz="1200" dirty="0">
                <a:solidFill>
                  <a:srgbClr val="000000"/>
                </a:solidFill>
                <a:sym typeface="Wingdings" panose="05000000000000000000" pitchFamily="2" charset="2"/>
              </a:rPr>
              <a:t></a:t>
            </a:r>
            <a:endParaRPr lang="en-NZ" altLang="en-US" sz="1200" dirty="0">
              <a:solidFill>
                <a:srgbClr val="000000"/>
              </a:solidFill>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469813" y="1794404"/>
            <a:ext cx="6414982" cy="3658130"/>
          </a:xfrm>
          <a:prstGeom prst="rect">
            <a:avLst/>
          </a:prstGeom>
          <a:noFill/>
          <a:ln>
            <a:noFill/>
          </a:ln>
        </p:spPr>
      </p:pic>
    </p:spTree>
    <p:extLst>
      <p:ext uri="{BB962C8B-B14F-4D97-AF65-F5344CB8AC3E}">
        <p14:creationId xmlns:p14="http://schemas.microsoft.com/office/powerpoint/2010/main" val="259132032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7117778F-36B9-4EEC-92E7-B57F688FD8CC}" type="slidenum">
              <a:rPr lang="nl-NL" altLang="en-US" sz="1000" smtClean="0">
                <a:solidFill>
                  <a:srgbClr val="808080"/>
                </a:solidFill>
                <a:latin typeface="Verdana" pitchFamily="34" charset="0"/>
              </a:rPr>
              <a:pPr/>
              <a:t>81</a:t>
            </a:fld>
            <a:endParaRPr lang="nl-NL" altLang="en-US" sz="1000">
              <a:solidFill>
                <a:srgbClr val="808080"/>
              </a:solidFill>
              <a:latin typeface="Verdana" pitchFamily="34" charset="0"/>
            </a:endParaRPr>
          </a:p>
        </p:txBody>
      </p:sp>
      <p:sp>
        <p:nvSpPr>
          <p:cNvPr id="8" name="Rectangle 3"/>
          <p:cNvSpPr txBox="1">
            <a:spLocks noChangeArrowheads="1"/>
          </p:cNvSpPr>
          <p:nvPr/>
        </p:nvSpPr>
        <p:spPr bwMode="auto">
          <a:xfrm>
            <a:off x="544513" y="152400"/>
            <a:ext cx="7993062" cy="812800"/>
          </a:xfrm>
          <a:prstGeom prst="rect">
            <a:avLst/>
          </a:prstGeom>
          <a:gradFill rotWithShape="1">
            <a:gsLst>
              <a:gs pos="0">
                <a:schemeClr val="bg1"/>
              </a:gs>
              <a:gs pos="50000">
                <a:srgbClr val="FFFF00"/>
              </a:gs>
              <a:gs pos="100000">
                <a:schemeClr val="bg1"/>
              </a:gs>
            </a:gsLst>
            <a:lin ang="2700000" scaled="1"/>
          </a:gradFill>
          <a:ln w="9525">
            <a:solidFill>
              <a:srgbClr val="FF0000"/>
            </a:solidFill>
            <a:miter lim="800000"/>
            <a:headEnd/>
            <a:tailEnd/>
          </a:ln>
        </p:spPr>
        <p:txBody>
          <a:bodyPr lIns="0" tIns="0" rIns="0" bIns="0"/>
          <a:lstStyle/>
          <a:p>
            <a:pPr marL="342900" indent="-342900" eaLnBrk="1" hangingPunct="1">
              <a:spcBef>
                <a:spcPct val="20000"/>
              </a:spcBef>
              <a:buFont typeface="Verdana" pitchFamily="34" charset="0"/>
              <a:buChar char=" "/>
              <a:defRPr/>
            </a:pPr>
            <a:r>
              <a:rPr lang="en-AU" sz="2400" kern="0" dirty="0">
                <a:solidFill>
                  <a:srgbClr val="000000"/>
                </a:solidFill>
                <a:latin typeface="Arial"/>
              </a:rPr>
              <a:t>With link cost taken into account, as part of Q-value computations.</a:t>
            </a:r>
            <a:endParaRPr lang="en-US" sz="2400" kern="0" dirty="0">
              <a:solidFill>
                <a:srgbClr val="000000"/>
              </a:solidFill>
              <a:latin typeface="Arial"/>
            </a:endParaRPr>
          </a:p>
        </p:txBody>
      </p:sp>
      <p:sp>
        <p:nvSpPr>
          <p:cNvPr id="67589" name="Rectangular Callout 5"/>
          <p:cNvSpPr>
            <a:spLocks noChangeArrowheads="1"/>
          </p:cNvSpPr>
          <p:nvPr/>
        </p:nvSpPr>
        <p:spPr bwMode="auto">
          <a:xfrm>
            <a:off x="7161213" y="6176856"/>
            <a:ext cx="1922462" cy="238125"/>
          </a:xfrm>
          <a:prstGeom prst="wedgeRectCallout">
            <a:avLst>
              <a:gd name="adj1" fmla="val -24373"/>
              <a:gd name="adj2" fmla="val 153191"/>
            </a:avLst>
          </a:prstGeom>
          <a:solidFill>
            <a:srgbClr val="FFFF99"/>
          </a:solidFill>
          <a:ln w="9525" algn="ctr">
            <a:solidFill>
              <a:schemeClr val="tx1"/>
            </a:solidFill>
            <a:round/>
            <a:headEnd/>
            <a:tailEnd/>
          </a:ln>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r>
              <a:rPr lang="en-NZ" altLang="en-US" sz="1200" dirty="0">
                <a:solidFill>
                  <a:srgbClr val="000000"/>
                </a:solidFill>
              </a:rPr>
              <a:t>Problem solved! </a:t>
            </a:r>
            <a:r>
              <a:rPr lang="en-NZ" altLang="en-US" sz="1200" dirty="0">
                <a:solidFill>
                  <a:srgbClr val="000000"/>
                </a:solidFill>
                <a:sym typeface="Wingdings" panose="05000000000000000000" pitchFamily="2" charset="2"/>
              </a:rPr>
              <a:t></a:t>
            </a:r>
            <a:endParaRPr lang="en-NZ" altLang="en-US" sz="1200" dirty="0">
              <a:solidFill>
                <a:srgbClr val="000000"/>
              </a:solidFill>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192107" y="1807950"/>
            <a:ext cx="6845618" cy="3854557"/>
          </a:xfrm>
          <a:prstGeom prst="rect">
            <a:avLst/>
          </a:prstGeom>
          <a:noFill/>
          <a:ln>
            <a:noFill/>
          </a:ln>
        </p:spPr>
      </p:pic>
    </p:spTree>
    <p:extLst>
      <p:ext uri="{BB962C8B-B14F-4D97-AF65-F5344CB8AC3E}">
        <p14:creationId xmlns:p14="http://schemas.microsoft.com/office/powerpoint/2010/main" val="361182688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Diagonal Corner Rectangle 1"/>
          <p:cNvSpPr/>
          <p:nvPr/>
        </p:nvSpPr>
        <p:spPr>
          <a:xfrm>
            <a:off x="1619672" y="1556658"/>
            <a:ext cx="5998866" cy="2564072"/>
          </a:xfrm>
          <a:prstGeom prst="snip2Diag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0" scaled="1"/>
            <a:tileRect/>
          </a:gradFill>
          <a:ln w="57150">
            <a:solidFill>
              <a:srgbClr val="000000"/>
            </a:solidFill>
          </a:ln>
          <a:effectLst>
            <a:glow rad="139700">
              <a:schemeClr val="accent1">
                <a:satMod val="175000"/>
                <a:alpha val="40000"/>
              </a:schemeClr>
            </a:glow>
            <a:outerShdw blurRad="241300" dist="50800" dir="5400000" sx="93000" sy="93000" algn="ctr" rotWithShape="0">
              <a:srgbClr val="000000">
                <a:alpha val="74000"/>
              </a:srgbClr>
            </a:outerShdw>
          </a:effectLst>
          <a:scene3d>
            <a:camera prst="orthographicFront"/>
            <a:lightRig rig="threePt" dir="t"/>
          </a:scene3d>
          <a:sp3d extrusionH="38100">
            <a:bevelT w="101600" prst="ribl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4800" b="1" dirty="0">
                <a:ln w="18415" cmpd="sng">
                  <a:solidFill>
                    <a:srgbClr val="FFFFFF"/>
                  </a:solidFill>
                  <a:prstDash val="solid"/>
                </a:ln>
                <a:solidFill>
                  <a:srgbClr val="0066FF"/>
                </a:solidFill>
                <a:effectLst>
                  <a:outerShdw blurRad="63500" dir="3600000" algn="tl" rotWithShape="0">
                    <a:srgbClr val="000000">
                      <a:alpha val="70000"/>
                    </a:srgbClr>
                  </a:outerShdw>
                </a:effectLst>
              </a:rPr>
              <a:t>Let’s see some demo</a:t>
            </a:r>
            <a:endParaRPr lang="en-US" sz="4800" b="1" dirty="0">
              <a:ln w="18415" cmpd="sng">
                <a:solidFill>
                  <a:srgbClr val="FFFFFF"/>
                </a:solidFill>
                <a:prstDash val="solid"/>
              </a:ln>
              <a:solidFill>
                <a:srgbClr val="0066FF"/>
              </a:solidFill>
              <a:effectLst>
                <a:outerShdw blurRad="63500" dir="3600000" algn="tl" rotWithShape="0">
                  <a:srgbClr val="000000">
                    <a:alpha val="70000"/>
                  </a:srgbClr>
                </a:outerShdw>
              </a:effectLst>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0825" cy="1044575"/>
          </a:xfrm>
        </p:spPr>
        <p:txBody>
          <a:bodyPr/>
          <a:lstStyle/>
          <a:p>
            <a:pPr>
              <a:defRPr/>
            </a:pPr>
            <a:r>
              <a:rPr lang="en-NZ" dirty="0">
                <a:solidFill>
                  <a:srgbClr val="FFFF00"/>
                </a:solidFill>
              </a:rPr>
              <a:t>Q-Learning</a:t>
            </a:r>
          </a:p>
        </p:txBody>
      </p:sp>
      <p:sp>
        <p:nvSpPr>
          <p:cNvPr id="7065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31635DAB-C399-4B1A-99F0-7A526B67AA88}" type="slidenum">
              <a:rPr kumimoji="0" lang="nl-NL" altLang="en-US" sz="1000" b="0" i="0" u="none" strike="noStrike" kern="1200" cap="none" spc="0" normalizeH="0" baseline="0" noProof="0" smtClean="0">
                <a:ln>
                  <a:noFill/>
                </a:ln>
                <a:solidFill>
                  <a:srgbClr val="808080"/>
                </a:solidFill>
                <a:effectLst/>
                <a:uLnTx/>
                <a:uFillTx/>
                <a:latin typeface="Verdana"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83</a:t>
            </a:fld>
            <a:endParaRPr kumimoji="0" lang="nl-NL" altLang="en-US" sz="1000" b="0" i="0" u="none" strike="noStrike" kern="1200" cap="none" spc="0" normalizeH="0" baseline="0" noProof="0">
              <a:ln>
                <a:noFill/>
              </a:ln>
              <a:solidFill>
                <a:srgbClr val="808080"/>
              </a:solidFill>
              <a:effectLst/>
              <a:uLnTx/>
              <a:uFillTx/>
              <a:latin typeface="Verdana" pitchFamily="34" charset="0"/>
              <a:ea typeface="+mn-ea"/>
              <a:cs typeface="+mn-cs"/>
            </a:endParaRPr>
          </a:p>
        </p:txBody>
      </p:sp>
      <p:sp>
        <p:nvSpPr>
          <p:cNvPr id="21" name="Text Box 6"/>
          <p:cNvSpPr txBox="1">
            <a:spLocks noChangeArrowheads="1"/>
          </p:cNvSpPr>
          <p:nvPr/>
        </p:nvSpPr>
        <p:spPr bwMode="auto">
          <a:xfrm>
            <a:off x="163513" y="1289050"/>
            <a:ext cx="8796337" cy="4400550"/>
          </a:xfrm>
          <a:prstGeom prst="rect">
            <a:avLst/>
          </a:prstGeom>
          <a:solidFill>
            <a:schemeClr val="bg1"/>
          </a:solidFill>
          <a:ln w="9525">
            <a:solidFill>
              <a:srgbClr val="FF0000"/>
            </a:solidFill>
            <a:miter lim="800000"/>
            <a:headEnd/>
            <a:tailEnd/>
          </a:ln>
          <a:effectLst/>
        </p:spPr>
        <p:txBody>
          <a:bodyPr>
            <a:spAutoFit/>
          </a:bodyPr>
          <a:lstStyle/>
          <a:p>
            <a:pPr marL="0" marR="0" lvl="0" indent="-457200" algn="l" defTabSz="914400" rtl="0" eaLnBrk="0" fontAlgn="base" latinLnBrk="0" hangingPunct="0">
              <a:lnSpc>
                <a:spcPct val="100000"/>
              </a:lnSpc>
              <a:spcBef>
                <a:spcPct val="0"/>
              </a:spcBef>
              <a:spcAft>
                <a:spcPct val="0"/>
              </a:spcAft>
              <a:buClrTx/>
              <a:buSzTx/>
              <a:buFontTx/>
              <a:buNone/>
              <a:tabLst/>
              <a:defRPr/>
            </a:pPr>
            <a:r>
              <a:rPr kumimoji="0" lang="en-NZ" sz="2000" b="0" i="0" u="none" strike="noStrike" kern="1200" cap="none" spc="0" normalizeH="0" baseline="0" noProof="0" dirty="0">
                <a:ln>
                  <a:noFill/>
                </a:ln>
                <a:solidFill>
                  <a:srgbClr val="000000"/>
                </a:solidFill>
                <a:effectLst/>
                <a:uLnTx/>
                <a:uFillTx/>
                <a:latin typeface="Arial"/>
                <a:ea typeface="+mn-ea"/>
                <a:cs typeface="+mn-cs"/>
              </a:rPr>
              <a:t>Exploration</a:t>
            </a:r>
          </a:p>
          <a:p>
            <a:pPr marL="432000" marR="0" lvl="0" indent="-21600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NZ" sz="2000" b="0" i="0" u="none" strike="noStrike" kern="1200" cap="none" spc="0" normalizeH="0" baseline="0" noProof="0" dirty="0">
                <a:ln>
                  <a:noFill/>
                </a:ln>
                <a:solidFill>
                  <a:srgbClr val="000000"/>
                </a:solidFill>
                <a:effectLst/>
                <a:uLnTx/>
                <a:uFillTx/>
                <a:latin typeface="Arial"/>
                <a:ea typeface="+mn-ea"/>
                <a:cs typeface="+mn-cs"/>
              </a:rPr>
              <a:t>Discovers state space</a:t>
            </a:r>
          </a:p>
          <a:p>
            <a:pPr marL="432000" marR="0" lvl="0" indent="-21600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NZ" sz="2000" b="0" i="0" u="none" strike="noStrike" kern="1200" cap="none" spc="0" normalizeH="0" baseline="0" noProof="0" dirty="0">
                <a:ln>
                  <a:noFill/>
                </a:ln>
                <a:solidFill>
                  <a:srgbClr val="000000"/>
                </a:solidFill>
                <a:effectLst/>
                <a:uLnTx/>
                <a:uFillTx/>
                <a:latin typeface="Arial"/>
                <a:ea typeface="+mn-ea"/>
                <a:cs typeface="+mn-cs"/>
              </a:rPr>
              <a:t>Takes risks, makes mistakes, learns</a:t>
            </a:r>
          </a:p>
          <a:p>
            <a:pPr marL="432000" marR="0" lvl="0" indent="-21600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NZ" sz="2000" b="0" i="0" u="none" strike="noStrike" kern="1200" cap="none" spc="0" normalizeH="0" baseline="0" noProof="0" dirty="0">
                <a:ln>
                  <a:noFill/>
                </a:ln>
                <a:solidFill>
                  <a:srgbClr val="000000"/>
                </a:solidFill>
                <a:effectLst/>
                <a:uLnTx/>
                <a:uFillTx/>
                <a:latin typeface="Arial"/>
                <a:ea typeface="+mn-ea"/>
                <a:cs typeface="+mn-cs"/>
              </a:rPr>
              <a:t>Random, biased</a:t>
            </a:r>
          </a:p>
          <a:p>
            <a:pPr marL="216000" marR="0" lvl="0" indent="0" algn="l" defTabSz="914400" rtl="0" eaLnBrk="0" fontAlgn="base" latinLnBrk="0" hangingPunct="0">
              <a:lnSpc>
                <a:spcPct val="100000"/>
              </a:lnSpc>
              <a:spcBef>
                <a:spcPct val="0"/>
              </a:spcBef>
              <a:spcAft>
                <a:spcPct val="0"/>
              </a:spcAft>
              <a:buClrTx/>
              <a:buSzTx/>
              <a:buFontTx/>
              <a:buNone/>
              <a:tabLst/>
              <a:defRPr/>
            </a:pPr>
            <a:endParaRPr kumimoji="0" lang="en-NZ" sz="20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sz="2000" b="0" i="0" u="none" strike="noStrike" kern="1200" cap="none" spc="0" normalizeH="0" baseline="0" noProof="0" dirty="0">
                <a:ln>
                  <a:noFill/>
                </a:ln>
                <a:solidFill>
                  <a:srgbClr val="000000"/>
                </a:solidFill>
                <a:effectLst/>
                <a:uLnTx/>
                <a:uFillTx/>
                <a:latin typeface="Arial"/>
                <a:ea typeface="+mn-ea"/>
                <a:cs typeface="+mn-cs"/>
              </a:rPr>
              <a:t>Exploitation</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NZ" sz="2000" b="0" i="0" u="none" strike="noStrike" kern="1200" cap="none" spc="0" normalizeH="0" baseline="0" noProof="0" dirty="0">
                <a:ln>
                  <a:noFill/>
                </a:ln>
                <a:solidFill>
                  <a:srgbClr val="000000"/>
                </a:solidFill>
                <a:effectLst/>
                <a:uLnTx/>
                <a:uFillTx/>
                <a:latin typeface="Arial"/>
                <a:ea typeface="+mn-ea"/>
                <a:cs typeface="+mn-cs"/>
              </a:rPr>
              <a:t>Uses known information to pick action</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NZ" sz="2000" b="0" i="0" u="none" strike="noStrike" kern="1200" cap="none" spc="0" normalizeH="0" baseline="0" noProof="0" dirty="0">
                <a:ln>
                  <a:noFill/>
                </a:ln>
                <a:solidFill>
                  <a:srgbClr val="000000"/>
                </a:solidFill>
                <a:effectLst/>
                <a:uLnTx/>
                <a:uFillTx/>
                <a:latin typeface="Arial"/>
                <a:ea typeface="+mn-ea"/>
                <a:cs typeface="+mn-cs"/>
              </a:rPr>
              <a:t>Learned policy</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NZ" sz="20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sz="2000" b="0" i="0" u="none" strike="noStrike" kern="1200" cap="none" spc="0" normalizeH="0" baseline="0" noProof="0" dirty="0">
                <a:ln>
                  <a:noFill/>
                </a:ln>
                <a:solidFill>
                  <a:srgbClr val="000000"/>
                </a:solidFill>
                <a:effectLst/>
                <a:uLnTx/>
                <a:uFillTx/>
                <a:latin typeface="Arial"/>
                <a:ea typeface="+mn-ea"/>
                <a:cs typeface="+mn-cs"/>
              </a:rPr>
              <a:t>The algorithm uses exploration to learn.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NZ" sz="2000" b="0" i="0" u="none" strike="noStrike" kern="1200" cap="none" spc="0" normalizeH="0" baseline="0" noProof="0" dirty="0">
                <a:ln>
                  <a:noFill/>
                </a:ln>
                <a:solidFill>
                  <a:srgbClr val="000000"/>
                </a:solidFill>
                <a:effectLst/>
                <a:uLnTx/>
                <a:uFillTx/>
                <a:latin typeface="Arial"/>
                <a:ea typeface="+mn-ea"/>
                <a:cs typeface="+mn-cs"/>
              </a:rPr>
              <a:t>To perform well, it uses exploitation.</a:t>
            </a:r>
          </a:p>
          <a:p>
            <a:pPr marL="432000" marR="0" lvl="0" indent="-21600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NZ" sz="2000" b="0" i="0" u="none" strike="noStrike" kern="1200" cap="none" spc="0" normalizeH="0" baseline="0" noProof="0" dirty="0">
              <a:ln>
                <a:noFill/>
              </a:ln>
              <a:solidFill>
                <a:srgbClr val="000000"/>
              </a:solidFill>
              <a:effectLst/>
              <a:uLnTx/>
              <a:uFillTx/>
              <a:latin typeface="Arial"/>
              <a:ea typeface="+mn-ea"/>
              <a:cs typeface="+mn-cs"/>
            </a:endParaRPr>
          </a:p>
          <a:p>
            <a:pPr marL="0" marR="0" lvl="0" indent="-457200" algn="l" defTabSz="914400" rtl="0" eaLnBrk="0" fontAlgn="base" latinLnBrk="0" hangingPunct="0">
              <a:lnSpc>
                <a:spcPct val="100000"/>
              </a:lnSpc>
              <a:spcBef>
                <a:spcPct val="0"/>
              </a:spcBef>
              <a:spcAft>
                <a:spcPct val="0"/>
              </a:spcAft>
              <a:buClrTx/>
              <a:buSzTx/>
              <a:buFontTx/>
              <a:buNone/>
              <a:tabLst/>
              <a:defRPr/>
            </a:pPr>
            <a:r>
              <a:rPr kumimoji="0" lang="en-NZ" sz="2000" b="0" i="0" u="none" strike="noStrike" kern="1200" cap="none" spc="0" normalizeH="0" baseline="0" noProof="0" dirty="0">
                <a:ln>
                  <a:noFill/>
                </a:ln>
                <a:solidFill>
                  <a:srgbClr val="000000"/>
                </a:solidFill>
                <a:effectLst/>
                <a:uLnTx/>
                <a:uFillTx/>
                <a:latin typeface="Arial"/>
                <a:ea typeface="+mn-ea"/>
                <a:cs typeface="+mn-cs"/>
              </a:rPr>
              <a:t>Converges to an optimal policy when repeated sufficiently many times.</a:t>
            </a:r>
          </a:p>
          <a:p>
            <a:pPr marL="0" marR="0" lvl="0" indent="-457200" algn="l" defTabSz="914400" rtl="0" eaLnBrk="0" fontAlgn="base" latinLnBrk="0" hangingPunct="0">
              <a:lnSpc>
                <a:spcPct val="100000"/>
              </a:lnSpc>
              <a:spcBef>
                <a:spcPct val="0"/>
              </a:spcBef>
              <a:spcAft>
                <a:spcPct val="0"/>
              </a:spcAft>
              <a:buClrTx/>
              <a:buSzTx/>
              <a:buFontTx/>
              <a:buNone/>
              <a:tabLst/>
              <a:defRPr/>
            </a:pPr>
            <a:r>
              <a:rPr kumimoji="0" lang="en-NZ" sz="2000" b="0" i="0" u="none" strike="noStrike" kern="1200" cap="none" spc="0" normalizeH="0" baseline="0" noProof="0" dirty="0">
                <a:ln>
                  <a:noFill/>
                </a:ln>
                <a:solidFill>
                  <a:srgbClr val="000000"/>
                </a:solidFill>
                <a:effectLst/>
                <a:uLnTx/>
                <a:uFillTx/>
                <a:latin typeface="Arial"/>
                <a:ea typeface="+mn-ea"/>
                <a:cs typeface="+mn-cs"/>
              </a:rPr>
              <a:t> </a:t>
            </a:r>
            <a:endParaRPr kumimoji="0" lang="en-US" sz="20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a:ea typeface="+mn-ea"/>
              <a:cs typeface="+mn-cs"/>
            </a:endParaRPr>
          </a:p>
        </p:txBody>
      </p:sp>
    </p:spTree>
    <p:extLst>
      <p:ext uri="{BB962C8B-B14F-4D97-AF65-F5344CB8AC3E}">
        <p14:creationId xmlns:p14="http://schemas.microsoft.com/office/powerpoint/2010/main" val="267847999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Diagonal Corner Rectangle 1"/>
          <p:cNvSpPr/>
          <p:nvPr/>
        </p:nvSpPr>
        <p:spPr>
          <a:xfrm>
            <a:off x="2169368" y="2744228"/>
            <a:ext cx="4805264" cy="883246"/>
          </a:xfrm>
          <a:prstGeom prst="snip2DiagRect">
            <a:avLst/>
          </a:prstGeom>
          <a:gradFill flip="none" rotWithShape="1">
            <a:gsLst>
              <a:gs pos="0">
                <a:srgbClr val="001E00"/>
              </a:gs>
              <a:gs pos="50000">
                <a:srgbClr val="19C602"/>
              </a:gs>
              <a:gs pos="100000">
                <a:srgbClr val="CCFFFF"/>
              </a:gs>
            </a:gsLst>
            <a:lin ang="0" scaled="1"/>
            <a:tileRect/>
          </a:gradFill>
          <a:ln w="57150">
            <a:solidFill>
              <a:srgbClr val="000000"/>
            </a:solidFill>
          </a:ln>
          <a:effectLst>
            <a:glow rad="139700">
              <a:schemeClr val="accent1">
                <a:satMod val="175000"/>
                <a:alpha val="40000"/>
              </a:schemeClr>
            </a:glow>
            <a:outerShdw blurRad="241300" dist="50800" dir="5400000" sx="93000" sy="93000" algn="ctr" rotWithShape="0">
              <a:srgbClr val="000000">
                <a:alpha val="74000"/>
              </a:srgbClr>
            </a:outerShdw>
          </a:effectLst>
          <a:scene3d>
            <a:camera prst="orthographicFront"/>
            <a:lightRig rig="threePt" dir="t"/>
          </a:scene3d>
          <a:sp3d extrusionH="38100">
            <a:bevelT w="101600" prst="riblet"/>
          </a:sp3d>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marL="0" marR="0" lvl="0" indent="0" algn="ctr" defTabSz="914400" rtl="0" eaLnBrk="0" fontAlgn="base" latinLnBrk="0" hangingPunct="0">
              <a:lnSpc>
                <a:spcPct val="100000"/>
              </a:lnSpc>
              <a:spcBef>
                <a:spcPct val="0"/>
              </a:spcBef>
              <a:spcAft>
                <a:spcPct val="0"/>
              </a:spcAft>
              <a:buClrTx/>
              <a:buSzTx/>
              <a:buFont typeface="Times New Roman" pitchFamily="16" charset="0"/>
              <a:buNone/>
              <a:tabLst/>
              <a:defRPr/>
            </a:pPr>
            <a:r>
              <a:rPr kumimoji="0" lang="en-NZ" sz="4800" b="1" i="0" u="none" strike="noStrike" kern="1200" cap="none" spc="0" normalizeH="0" baseline="0" noProof="0" dirty="0">
                <a:ln w="18415" cmpd="sng">
                  <a:solidFill>
                    <a:srgbClr val="FFFFFF"/>
                  </a:solidFill>
                  <a:prstDash val="solid"/>
                </a:ln>
                <a:solidFill>
                  <a:srgbClr val="0000FF"/>
                </a:solidFill>
                <a:effectLst>
                  <a:outerShdw blurRad="63500" dir="3600000" algn="tl" rotWithShape="0">
                    <a:srgbClr val="000000">
                      <a:alpha val="70000"/>
                    </a:srgbClr>
                  </a:outerShdw>
                </a:effectLst>
                <a:uLnTx/>
                <a:uFillTx/>
                <a:latin typeface="Arial"/>
                <a:ea typeface="+mn-ea"/>
                <a:cs typeface="+mn-cs"/>
              </a:rPr>
              <a:t>SARSA</a:t>
            </a:r>
            <a:endParaRPr kumimoji="0" lang="en-US" sz="4800" b="1" i="0" u="none" strike="noStrike" kern="1200" cap="none" spc="0" normalizeH="0" baseline="0" noProof="0" dirty="0">
              <a:ln w="18415" cmpd="sng">
                <a:solidFill>
                  <a:srgbClr val="FFFFFF"/>
                </a:solidFill>
                <a:prstDash val="solid"/>
              </a:ln>
              <a:solidFill>
                <a:srgbClr val="0000FF"/>
              </a:solidFill>
              <a:effectLst>
                <a:outerShdw blurRad="63500" dir="3600000" algn="tl" rotWithShape="0">
                  <a:srgbClr val="000000">
                    <a:alpha val="70000"/>
                  </a:srgbClr>
                </a:outerShdw>
              </a:effectLst>
              <a:uLnTx/>
              <a:uFillTx/>
              <a:latin typeface="Arial"/>
              <a:ea typeface="+mn-ea"/>
              <a:cs typeface="+mn-cs"/>
            </a:endParaRPr>
          </a:p>
        </p:txBody>
      </p:sp>
    </p:spTree>
    <p:extLst>
      <p:ext uri="{BB962C8B-B14F-4D97-AF65-F5344CB8AC3E}">
        <p14:creationId xmlns:p14="http://schemas.microsoft.com/office/powerpoint/2010/main" val="199105836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0825" cy="1044575"/>
          </a:xfrm>
        </p:spPr>
        <p:txBody>
          <a:bodyPr/>
          <a:lstStyle/>
          <a:p>
            <a:pPr>
              <a:defRPr/>
            </a:pPr>
            <a:r>
              <a:rPr lang="en-NZ" dirty="0">
                <a:solidFill>
                  <a:srgbClr val="FFFF00"/>
                </a:solidFill>
              </a:rPr>
              <a:t>SARSA</a:t>
            </a:r>
          </a:p>
        </p:txBody>
      </p:sp>
      <p:sp>
        <p:nvSpPr>
          <p:cNvPr id="7065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31635DAB-C399-4B1A-99F0-7A526B67AA88}" type="slidenum">
              <a:rPr lang="nl-NL" altLang="en-US" sz="1000" smtClean="0">
                <a:solidFill>
                  <a:schemeClr val="bg2"/>
                </a:solidFill>
                <a:latin typeface="Verdana" pitchFamily="34" charset="0"/>
              </a:rPr>
              <a:pPr/>
              <a:t>85</a:t>
            </a:fld>
            <a:endParaRPr lang="nl-NL" altLang="en-US" sz="1000">
              <a:solidFill>
                <a:schemeClr val="bg2"/>
              </a:solidFill>
              <a:latin typeface="Verdana" pitchFamily="34" charset="0"/>
            </a:endParaRPr>
          </a:p>
        </p:txBody>
      </p:sp>
      <p:sp>
        <p:nvSpPr>
          <p:cNvPr id="21" name="Text Box 6"/>
          <p:cNvSpPr txBox="1">
            <a:spLocks noChangeArrowheads="1"/>
          </p:cNvSpPr>
          <p:nvPr/>
        </p:nvSpPr>
        <p:spPr bwMode="auto">
          <a:xfrm>
            <a:off x="172243" y="1215129"/>
            <a:ext cx="8796337" cy="1631216"/>
          </a:xfrm>
          <a:prstGeom prst="rect">
            <a:avLst/>
          </a:prstGeom>
          <a:solidFill>
            <a:schemeClr val="bg1"/>
          </a:solidFill>
          <a:ln w="9525">
            <a:solidFill>
              <a:srgbClr val="FF0000"/>
            </a:solidFill>
            <a:miter lim="800000"/>
            <a:headEnd/>
            <a:tailEnd/>
          </a:ln>
          <a:effectLst/>
        </p:spPr>
        <p:txBody>
          <a:bodyPr>
            <a:spAutoFit/>
          </a:bodyPr>
          <a:lstStyle/>
          <a:p>
            <a:pPr marL="342900" indent="-342900">
              <a:buFont typeface="Arial" panose="020B0604020202020204" pitchFamily="34" charset="0"/>
              <a:buChar char="•"/>
              <a:defRPr/>
            </a:pPr>
            <a:r>
              <a:rPr lang="en-GB" dirty="0">
                <a:latin typeface="+mj-lt"/>
              </a:rPr>
              <a:t>It was proposed by </a:t>
            </a:r>
            <a:r>
              <a:rPr lang="en-GB" dirty="0" err="1">
                <a:latin typeface="+mj-lt"/>
              </a:rPr>
              <a:t>Rummery</a:t>
            </a:r>
            <a:r>
              <a:rPr lang="en-GB" dirty="0">
                <a:latin typeface="+mj-lt"/>
              </a:rPr>
              <a:t> and Niranjan in a technical note[1] with the name "Modified Connectionist Q-Learning" (MCQ-L). </a:t>
            </a:r>
          </a:p>
          <a:p>
            <a:pPr indent="-457200">
              <a:buFont typeface="Arial" panose="020B0604020202020204" pitchFamily="34" charset="0"/>
              <a:buChar char="•"/>
              <a:defRPr/>
            </a:pPr>
            <a:endParaRPr lang="en-GB" dirty="0">
              <a:latin typeface="+mj-lt"/>
            </a:endParaRPr>
          </a:p>
          <a:p>
            <a:pPr marL="342900" indent="-342900">
              <a:buFont typeface="Arial" panose="020B0604020202020204" pitchFamily="34" charset="0"/>
              <a:buChar char="•"/>
              <a:defRPr/>
            </a:pPr>
            <a:r>
              <a:rPr lang="en-GB" dirty="0">
                <a:latin typeface="+mj-lt"/>
              </a:rPr>
              <a:t>The alternative name SARSA, proposed by Rich Sutton, was only mentioned as a footnote.</a:t>
            </a:r>
          </a:p>
        </p:txBody>
      </p:sp>
      <p:pic>
        <p:nvPicPr>
          <p:cNvPr id="3" name="Picture 2">
            <a:extLst>
              <a:ext uri="{FF2B5EF4-FFF2-40B4-BE49-F238E27FC236}">
                <a16:creationId xmlns:a16="http://schemas.microsoft.com/office/drawing/2014/main" id="{84914B42-7DF2-41A0-988D-BA4C6A3AECBB}"/>
              </a:ext>
            </a:extLst>
          </p:cNvPr>
          <p:cNvPicPr>
            <a:picLocks noChangeAspect="1"/>
          </p:cNvPicPr>
          <p:nvPr/>
        </p:nvPicPr>
        <p:blipFill>
          <a:blip r:embed="rId2"/>
          <a:stretch>
            <a:fillRect/>
          </a:stretch>
        </p:blipFill>
        <p:spPr>
          <a:xfrm>
            <a:off x="953144" y="3047380"/>
            <a:ext cx="7493431" cy="3244766"/>
          </a:xfrm>
          <a:prstGeom prst="rect">
            <a:avLst/>
          </a:prstGeom>
          <a:ln>
            <a:solidFill>
              <a:srgbClr val="00B0F0"/>
            </a:solidFill>
          </a:ln>
          <a:effectLst>
            <a:outerShdw blurRad="50800" dist="38100" dir="8100000" algn="tr" rotWithShape="0">
              <a:prstClr val="black">
                <a:alpha val="40000"/>
              </a:prstClr>
            </a:outerShdw>
          </a:effectLst>
        </p:spPr>
      </p:pic>
      <p:sp>
        <p:nvSpPr>
          <p:cNvPr id="6" name="TextBox 5">
            <a:extLst>
              <a:ext uri="{FF2B5EF4-FFF2-40B4-BE49-F238E27FC236}">
                <a16:creationId xmlns:a16="http://schemas.microsoft.com/office/drawing/2014/main" id="{05F2BDEC-B3F5-4E24-BA9C-CACAF0B55867}"/>
              </a:ext>
            </a:extLst>
          </p:cNvPr>
          <p:cNvSpPr txBox="1"/>
          <p:nvPr/>
        </p:nvSpPr>
        <p:spPr>
          <a:xfrm>
            <a:off x="5891857" y="6262271"/>
            <a:ext cx="3200300" cy="338554"/>
          </a:xfrm>
          <a:prstGeom prst="rect">
            <a:avLst/>
          </a:prstGeom>
          <a:noFill/>
        </p:spPr>
        <p:txBody>
          <a:bodyPr wrap="none" rtlCol="0">
            <a:spAutoFit/>
          </a:bodyPr>
          <a:lstStyle/>
          <a:p>
            <a:r>
              <a:rPr lang="en-GB" sz="1600" i="1" dirty="0">
                <a:solidFill>
                  <a:srgbClr val="008000"/>
                </a:solidFill>
              </a:rPr>
              <a:t>Pseudo code from Sutton, 2018 book</a:t>
            </a:r>
            <a:endParaRPr lang="en-NZ" sz="1600" i="1" dirty="0">
              <a:solidFill>
                <a:srgbClr val="008000"/>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0825" cy="1044575"/>
          </a:xfrm>
        </p:spPr>
        <p:txBody>
          <a:bodyPr/>
          <a:lstStyle/>
          <a:p>
            <a:pPr>
              <a:defRPr/>
            </a:pPr>
            <a:r>
              <a:rPr lang="en-NZ" dirty="0">
                <a:solidFill>
                  <a:srgbClr val="FFFF00"/>
                </a:solidFill>
              </a:rPr>
              <a:t>SARSA vs. Q-Learning</a:t>
            </a:r>
          </a:p>
        </p:txBody>
      </p:sp>
      <p:sp>
        <p:nvSpPr>
          <p:cNvPr id="7065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31635DAB-C399-4B1A-99F0-7A526B67AA88}" type="slidenum">
              <a:rPr lang="nl-NL" altLang="en-US" sz="1000" smtClean="0">
                <a:solidFill>
                  <a:schemeClr val="bg2"/>
                </a:solidFill>
                <a:latin typeface="Verdana" pitchFamily="34" charset="0"/>
              </a:rPr>
              <a:pPr/>
              <a:t>86</a:t>
            </a:fld>
            <a:endParaRPr lang="nl-NL" altLang="en-US" sz="1000">
              <a:solidFill>
                <a:schemeClr val="bg2"/>
              </a:solidFill>
              <a:latin typeface="Verdana" pitchFamily="34" charset="0"/>
            </a:endParaRPr>
          </a:p>
        </p:txBody>
      </p:sp>
      <p:sp>
        <p:nvSpPr>
          <p:cNvPr id="21" name="Text Box 6"/>
          <p:cNvSpPr txBox="1">
            <a:spLocks noChangeArrowheads="1"/>
          </p:cNvSpPr>
          <p:nvPr/>
        </p:nvSpPr>
        <p:spPr bwMode="auto">
          <a:xfrm>
            <a:off x="163513" y="1289050"/>
            <a:ext cx="8796337" cy="400110"/>
          </a:xfrm>
          <a:prstGeom prst="rect">
            <a:avLst/>
          </a:prstGeom>
          <a:solidFill>
            <a:srgbClr val="00B0F0"/>
          </a:solidFill>
          <a:ln w="9525">
            <a:solidFill>
              <a:srgbClr val="FF0000"/>
            </a:solidFill>
            <a:miter lim="800000"/>
            <a:headEnd/>
            <a:tailEnd/>
          </a:ln>
          <a:effectLst/>
        </p:spPr>
        <p:txBody>
          <a:bodyPr>
            <a:spAutoFit/>
          </a:bodyPr>
          <a:lstStyle/>
          <a:p>
            <a:pPr>
              <a:defRPr/>
            </a:pPr>
            <a:r>
              <a:rPr lang="en-GB" b="1" dirty="0">
                <a:latin typeface="+mj-lt"/>
              </a:rPr>
              <a:t>Cliff Walking Problem, </a:t>
            </a:r>
            <a:r>
              <a:rPr lang="en-GB" dirty="0">
                <a:latin typeface="+mj-lt"/>
              </a:rPr>
              <a:t>standard discounted episodic task, 4-connected grid</a:t>
            </a:r>
          </a:p>
        </p:txBody>
      </p:sp>
      <p:pic>
        <p:nvPicPr>
          <p:cNvPr id="4" name="Picture 3">
            <a:extLst>
              <a:ext uri="{FF2B5EF4-FFF2-40B4-BE49-F238E27FC236}">
                <a16:creationId xmlns:a16="http://schemas.microsoft.com/office/drawing/2014/main" id="{72630B2C-DE66-4D1A-B648-A790D3DE9621}"/>
              </a:ext>
            </a:extLst>
          </p:cNvPr>
          <p:cNvPicPr>
            <a:picLocks noChangeAspect="1"/>
          </p:cNvPicPr>
          <p:nvPr/>
        </p:nvPicPr>
        <p:blipFill>
          <a:blip r:embed="rId2"/>
          <a:stretch>
            <a:fillRect/>
          </a:stretch>
        </p:blipFill>
        <p:spPr>
          <a:xfrm>
            <a:off x="1586403" y="2028039"/>
            <a:ext cx="5968016" cy="2725454"/>
          </a:xfrm>
          <a:prstGeom prst="rect">
            <a:avLst/>
          </a:prstGeom>
        </p:spPr>
      </p:pic>
      <p:sp>
        <p:nvSpPr>
          <p:cNvPr id="7" name="Text Box 6">
            <a:extLst>
              <a:ext uri="{FF2B5EF4-FFF2-40B4-BE49-F238E27FC236}">
                <a16:creationId xmlns:a16="http://schemas.microsoft.com/office/drawing/2014/main" id="{81E82642-BDC8-4E72-B0AE-C0C46A13CCD0}"/>
              </a:ext>
            </a:extLst>
          </p:cNvPr>
          <p:cNvSpPr txBox="1">
            <a:spLocks noChangeArrowheads="1"/>
          </p:cNvSpPr>
          <p:nvPr/>
        </p:nvSpPr>
        <p:spPr bwMode="auto">
          <a:xfrm>
            <a:off x="172243" y="5230071"/>
            <a:ext cx="8796337" cy="1200329"/>
          </a:xfrm>
          <a:prstGeom prst="rect">
            <a:avLst/>
          </a:prstGeom>
          <a:solidFill>
            <a:schemeClr val="bg1">
              <a:lumMod val="65000"/>
            </a:schemeClr>
          </a:solidFill>
          <a:ln w="9525">
            <a:solidFill>
              <a:srgbClr val="FF0000"/>
            </a:solidFill>
            <a:miter lim="800000"/>
            <a:headEnd/>
            <a:tailEnd/>
          </a:ln>
          <a:effectLst/>
        </p:spPr>
        <p:txBody>
          <a:bodyPr>
            <a:spAutoFit/>
          </a:bodyPr>
          <a:lstStyle/>
          <a:p>
            <a:pPr marL="342900" indent="-342900">
              <a:buFont typeface="Arial" panose="020B0604020202020204" pitchFamily="34" charset="0"/>
              <a:buChar char="•"/>
              <a:defRPr/>
            </a:pPr>
            <a:r>
              <a:rPr lang="en-GB" sz="1800" dirty="0">
                <a:latin typeface="+mj-lt"/>
              </a:rPr>
              <a:t>Reward = </a:t>
            </a:r>
            <a:r>
              <a:rPr lang="en-GB" sz="1800" dirty="0">
                <a:solidFill>
                  <a:srgbClr val="0000FF"/>
                </a:solidFill>
                <a:latin typeface="+mj-lt"/>
              </a:rPr>
              <a:t>-1</a:t>
            </a:r>
            <a:r>
              <a:rPr lang="en-GB" sz="1800" dirty="0">
                <a:latin typeface="+mj-lt"/>
              </a:rPr>
              <a:t> on all transitions except those into the region marked “</a:t>
            </a:r>
            <a:r>
              <a:rPr lang="en-GB" sz="1800" dirty="0">
                <a:solidFill>
                  <a:srgbClr val="008000"/>
                </a:solidFill>
                <a:latin typeface="+mj-lt"/>
              </a:rPr>
              <a:t>The Cliff</a:t>
            </a:r>
            <a:r>
              <a:rPr lang="en-GB" sz="1800" dirty="0">
                <a:latin typeface="+mj-lt"/>
              </a:rPr>
              <a:t>”.</a:t>
            </a:r>
          </a:p>
          <a:p>
            <a:pPr marL="342900" indent="-342900">
              <a:buFont typeface="Arial" panose="020B0604020202020204" pitchFamily="34" charset="0"/>
              <a:buChar char="•"/>
              <a:defRPr/>
            </a:pPr>
            <a:r>
              <a:rPr lang="en-GB" sz="1800" dirty="0">
                <a:latin typeface="+mj-lt"/>
              </a:rPr>
              <a:t>Reward = </a:t>
            </a:r>
            <a:r>
              <a:rPr lang="en-GB" sz="1800" dirty="0">
                <a:solidFill>
                  <a:srgbClr val="0000FF"/>
                </a:solidFill>
                <a:latin typeface="+mj-lt"/>
              </a:rPr>
              <a:t>-100</a:t>
            </a:r>
            <a:r>
              <a:rPr lang="en-GB" sz="1800" dirty="0">
                <a:latin typeface="+mj-lt"/>
              </a:rPr>
              <a:t>, “</a:t>
            </a:r>
            <a:r>
              <a:rPr lang="en-GB" sz="1800" dirty="0">
                <a:solidFill>
                  <a:srgbClr val="008000"/>
                </a:solidFill>
                <a:latin typeface="+mj-lt"/>
              </a:rPr>
              <a:t>The Cliff</a:t>
            </a:r>
            <a:r>
              <a:rPr lang="en-GB" sz="1800" dirty="0">
                <a:latin typeface="+mj-lt"/>
              </a:rPr>
              <a:t>” region.  </a:t>
            </a:r>
          </a:p>
          <a:p>
            <a:pPr marL="342900" indent="-342900">
              <a:buFont typeface="Arial" panose="020B0604020202020204" pitchFamily="34" charset="0"/>
              <a:buChar char="•"/>
              <a:defRPr/>
            </a:pPr>
            <a:endParaRPr lang="en-GB" sz="1800" dirty="0">
              <a:latin typeface="+mj-lt"/>
            </a:endParaRPr>
          </a:p>
          <a:p>
            <a:pPr marL="342900" indent="-342900">
              <a:buFont typeface="Arial" panose="020B0604020202020204" pitchFamily="34" charset="0"/>
              <a:buChar char="•"/>
              <a:defRPr/>
            </a:pPr>
            <a:r>
              <a:rPr lang="en-GB" sz="1800" dirty="0">
                <a:latin typeface="+mj-lt"/>
              </a:rPr>
              <a:t>Stepping into the cliff sends the agent instantly back to the start.</a:t>
            </a:r>
          </a:p>
        </p:txBody>
      </p:sp>
      <p:sp>
        <p:nvSpPr>
          <p:cNvPr id="5" name="TextBox 4">
            <a:extLst>
              <a:ext uri="{FF2B5EF4-FFF2-40B4-BE49-F238E27FC236}">
                <a16:creationId xmlns:a16="http://schemas.microsoft.com/office/drawing/2014/main" id="{8F3129A2-9029-4A1C-BA2E-92231CBF26DF}"/>
              </a:ext>
            </a:extLst>
          </p:cNvPr>
          <p:cNvSpPr txBox="1"/>
          <p:nvPr/>
        </p:nvSpPr>
        <p:spPr>
          <a:xfrm>
            <a:off x="6174490" y="4721092"/>
            <a:ext cx="2759858" cy="338554"/>
          </a:xfrm>
          <a:prstGeom prst="rect">
            <a:avLst/>
          </a:prstGeom>
          <a:noFill/>
        </p:spPr>
        <p:txBody>
          <a:bodyPr wrap="none" rtlCol="0">
            <a:spAutoFit/>
          </a:bodyPr>
          <a:lstStyle/>
          <a:p>
            <a:r>
              <a:rPr lang="en-GB" sz="1600" i="1" dirty="0">
                <a:solidFill>
                  <a:srgbClr val="008000"/>
                </a:solidFill>
              </a:rPr>
              <a:t>Figure from Sutton, 2018 book</a:t>
            </a:r>
            <a:endParaRPr lang="en-NZ" sz="1600" i="1" dirty="0">
              <a:solidFill>
                <a:srgbClr val="008000"/>
              </a:solidFill>
            </a:endParaRPr>
          </a:p>
        </p:txBody>
      </p:sp>
    </p:spTree>
    <p:extLst>
      <p:ext uri="{BB962C8B-B14F-4D97-AF65-F5344CB8AC3E}">
        <p14:creationId xmlns:p14="http://schemas.microsoft.com/office/powerpoint/2010/main" val="26949731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0825" cy="1044575"/>
          </a:xfrm>
        </p:spPr>
        <p:txBody>
          <a:bodyPr/>
          <a:lstStyle/>
          <a:p>
            <a:pPr>
              <a:defRPr/>
            </a:pPr>
            <a:r>
              <a:rPr lang="en-NZ" dirty="0">
                <a:solidFill>
                  <a:srgbClr val="FFFF00"/>
                </a:solidFill>
              </a:rPr>
              <a:t>SARSA vs. Q-Learning</a:t>
            </a:r>
          </a:p>
        </p:txBody>
      </p:sp>
      <p:sp>
        <p:nvSpPr>
          <p:cNvPr id="7065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31635DAB-C399-4B1A-99F0-7A526B67AA88}" type="slidenum">
              <a:rPr lang="nl-NL" altLang="en-US" sz="1000" smtClean="0">
                <a:solidFill>
                  <a:schemeClr val="bg2"/>
                </a:solidFill>
                <a:latin typeface="Verdana" pitchFamily="34" charset="0"/>
              </a:rPr>
              <a:pPr/>
              <a:t>87</a:t>
            </a:fld>
            <a:endParaRPr lang="nl-NL" altLang="en-US" sz="1000">
              <a:solidFill>
                <a:schemeClr val="bg2"/>
              </a:solidFill>
              <a:latin typeface="Verdana" pitchFamily="34" charset="0"/>
            </a:endParaRPr>
          </a:p>
        </p:txBody>
      </p:sp>
      <p:sp>
        <p:nvSpPr>
          <p:cNvPr id="21" name="Text Box 6"/>
          <p:cNvSpPr txBox="1">
            <a:spLocks noChangeArrowheads="1"/>
          </p:cNvSpPr>
          <p:nvPr/>
        </p:nvSpPr>
        <p:spPr bwMode="auto">
          <a:xfrm>
            <a:off x="163513" y="1167640"/>
            <a:ext cx="8796337" cy="707886"/>
          </a:xfrm>
          <a:prstGeom prst="rect">
            <a:avLst/>
          </a:prstGeom>
          <a:solidFill>
            <a:srgbClr val="00B0F0"/>
          </a:solidFill>
          <a:ln w="9525">
            <a:solidFill>
              <a:srgbClr val="FF0000"/>
            </a:solidFill>
            <a:miter lim="800000"/>
            <a:headEnd/>
            <a:tailEnd/>
          </a:ln>
          <a:effectLst/>
        </p:spPr>
        <p:txBody>
          <a:bodyPr>
            <a:spAutoFit/>
          </a:bodyPr>
          <a:lstStyle>
            <a:defPPr>
              <a:defRPr lang="en-US"/>
            </a:defPPr>
            <a:lvl1pPr>
              <a:defRPr b="1">
                <a:latin typeface="+mj-lt"/>
              </a:defRPr>
            </a:lvl1pPr>
          </a:lstStyle>
          <a:p>
            <a:r>
              <a:rPr lang="en-GB" dirty="0"/>
              <a:t>Performance of SARSA and Q-Learning with </a:t>
            </a:r>
            <a:r>
              <a:rPr lang="el-GR" dirty="0"/>
              <a:t>ε</a:t>
            </a:r>
            <a:r>
              <a:rPr lang="en-GB" dirty="0"/>
              <a:t>-greedy action selection, </a:t>
            </a:r>
            <a:r>
              <a:rPr lang="el-GR" dirty="0"/>
              <a:t>ε</a:t>
            </a:r>
            <a:r>
              <a:rPr lang="en-GB" dirty="0"/>
              <a:t>=0.1</a:t>
            </a:r>
          </a:p>
        </p:txBody>
      </p:sp>
      <p:pic>
        <p:nvPicPr>
          <p:cNvPr id="3" name="Picture 2">
            <a:extLst>
              <a:ext uri="{FF2B5EF4-FFF2-40B4-BE49-F238E27FC236}">
                <a16:creationId xmlns:a16="http://schemas.microsoft.com/office/drawing/2014/main" id="{6B920590-1333-40C1-8620-11B8C78A9BAC}"/>
              </a:ext>
            </a:extLst>
          </p:cNvPr>
          <p:cNvPicPr>
            <a:picLocks noChangeAspect="1"/>
          </p:cNvPicPr>
          <p:nvPr/>
        </p:nvPicPr>
        <p:blipFill>
          <a:blip r:embed="rId3"/>
          <a:stretch>
            <a:fillRect/>
          </a:stretch>
        </p:blipFill>
        <p:spPr>
          <a:xfrm>
            <a:off x="4932148" y="3411470"/>
            <a:ext cx="4027702" cy="2550272"/>
          </a:xfrm>
          <a:prstGeom prst="rect">
            <a:avLst/>
          </a:prstGeom>
          <a:effectLst>
            <a:outerShdw blurRad="50800" dist="38100" dir="10800000" algn="r" rotWithShape="0">
              <a:prstClr val="black">
                <a:alpha val="40000"/>
              </a:prstClr>
            </a:outerShdw>
          </a:effectLst>
        </p:spPr>
      </p:pic>
      <p:pic>
        <p:nvPicPr>
          <p:cNvPr id="6" name="Picture 5">
            <a:extLst>
              <a:ext uri="{FF2B5EF4-FFF2-40B4-BE49-F238E27FC236}">
                <a16:creationId xmlns:a16="http://schemas.microsoft.com/office/drawing/2014/main" id="{990AFCA7-E5BC-4A76-945B-433D51A557F5}"/>
              </a:ext>
            </a:extLst>
          </p:cNvPr>
          <p:cNvPicPr>
            <a:picLocks noChangeAspect="1"/>
          </p:cNvPicPr>
          <p:nvPr/>
        </p:nvPicPr>
        <p:blipFill>
          <a:blip r:embed="rId4"/>
          <a:stretch>
            <a:fillRect/>
          </a:stretch>
        </p:blipFill>
        <p:spPr>
          <a:xfrm>
            <a:off x="392308" y="2031430"/>
            <a:ext cx="4039610" cy="1844796"/>
          </a:xfrm>
          <a:prstGeom prst="rect">
            <a:avLst/>
          </a:prstGeom>
          <a:effectLst>
            <a:outerShdw blurRad="50800" dist="38100" dir="10800000" algn="r" rotWithShape="0">
              <a:prstClr val="black">
                <a:alpha val="40000"/>
              </a:prstClr>
            </a:outerShdw>
          </a:effectLst>
        </p:spPr>
      </p:pic>
      <p:sp>
        <p:nvSpPr>
          <p:cNvPr id="7" name="Text Box 6">
            <a:extLst>
              <a:ext uri="{FF2B5EF4-FFF2-40B4-BE49-F238E27FC236}">
                <a16:creationId xmlns:a16="http://schemas.microsoft.com/office/drawing/2014/main" id="{9209BAF5-DC29-41E7-93DF-8B572E0840FE}"/>
              </a:ext>
            </a:extLst>
          </p:cNvPr>
          <p:cNvSpPr txBox="1">
            <a:spLocks noChangeArrowheads="1"/>
          </p:cNvSpPr>
          <p:nvPr/>
        </p:nvSpPr>
        <p:spPr bwMode="auto">
          <a:xfrm>
            <a:off x="302006" y="4049618"/>
            <a:ext cx="4259675" cy="2554545"/>
          </a:xfrm>
          <a:prstGeom prst="rect">
            <a:avLst/>
          </a:prstGeom>
          <a:solidFill>
            <a:schemeClr val="bg1">
              <a:lumMod val="65000"/>
            </a:schemeClr>
          </a:solidFill>
          <a:ln w="9525">
            <a:solidFill>
              <a:srgbClr val="FF0000"/>
            </a:solidFill>
            <a:miter lim="800000"/>
            <a:headEnd/>
            <a:tailEnd/>
          </a:ln>
          <a:effectLst/>
        </p:spPr>
        <p:txBody>
          <a:bodyPr wrap="square">
            <a:spAutoFit/>
          </a:bodyPr>
          <a:lstStyle/>
          <a:p>
            <a:pPr marL="342900" indent="-342900">
              <a:buFont typeface="Arial" panose="020B0604020202020204" pitchFamily="34" charset="0"/>
              <a:buChar char="•"/>
              <a:defRPr/>
            </a:pPr>
            <a:r>
              <a:rPr lang="en-GB" sz="1600" b="1" dirty="0">
                <a:latin typeface="+mj-lt"/>
              </a:rPr>
              <a:t>Q-learning</a:t>
            </a:r>
            <a:r>
              <a:rPr lang="en-GB" sz="1600" dirty="0">
                <a:latin typeface="+mj-lt"/>
              </a:rPr>
              <a:t> received </a:t>
            </a:r>
            <a:r>
              <a:rPr lang="en-GB" sz="1600" dirty="0">
                <a:solidFill>
                  <a:srgbClr val="0000FF"/>
                </a:solidFill>
                <a:latin typeface="+mj-lt"/>
              </a:rPr>
              <a:t>more punishments </a:t>
            </a:r>
            <a:r>
              <a:rPr lang="en-GB" sz="1600" dirty="0">
                <a:latin typeface="+mj-lt"/>
              </a:rPr>
              <a:t>(negative rewards) than SARSA, as it caused the agent to fall-off the cliff occasionally due to the </a:t>
            </a:r>
            <a:r>
              <a:rPr lang="en-GB" sz="1600" dirty="0">
                <a:solidFill>
                  <a:srgbClr val="C00000"/>
                </a:solidFill>
                <a:latin typeface="+mj-lt"/>
              </a:rPr>
              <a:t>e-greedy</a:t>
            </a:r>
            <a:r>
              <a:rPr lang="en-GB" sz="1600" dirty="0">
                <a:latin typeface="+mj-lt"/>
              </a:rPr>
              <a:t> action selection scheme.  </a:t>
            </a:r>
          </a:p>
          <a:p>
            <a:pPr marL="342900" indent="-342900">
              <a:buFont typeface="Arial" panose="020B0604020202020204" pitchFamily="34" charset="0"/>
              <a:buChar char="•"/>
              <a:defRPr/>
            </a:pPr>
            <a:endParaRPr lang="en-GB" sz="1600" dirty="0">
              <a:latin typeface="+mj-lt"/>
            </a:endParaRPr>
          </a:p>
          <a:p>
            <a:pPr marL="342900" indent="-342900">
              <a:buFont typeface="Arial" panose="020B0604020202020204" pitchFamily="34" charset="0"/>
              <a:buChar char="•"/>
              <a:defRPr/>
            </a:pPr>
            <a:r>
              <a:rPr lang="en-GB" sz="1600" dirty="0">
                <a:latin typeface="+mj-lt"/>
              </a:rPr>
              <a:t>Nevertheless, </a:t>
            </a:r>
            <a:r>
              <a:rPr lang="en-GB" sz="1600" b="1" dirty="0">
                <a:latin typeface="+mj-lt"/>
              </a:rPr>
              <a:t>Q-Learning</a:t>
            </a:r>
            <a:r>
              <a:rPr lang="en-GB" sz="1600" dirty="0">
                <a:latin typeface="+mj-lt"/>
              </a:rPr>
              <a:t> was able to find the values for the </a:t>
            </a:r>
            <a:r>
              <a:rPr lang="en-GB" sz="1600" dirty="0">
                <a:solidFill>
                  <a:srgbClr val="0000FF"/>
                </a:solidFill>
                <a:latin typeface="+mj-lt"/>
              </a:rPr>
              <a:t>optimal policy</a:t>
            </a:r>
            <a:r>
              <a:rPr lang="en-GB" sz="1600" dirty="0">
                <a:latin typeface="+mj-lt"/>
              </a:rPr>
              <a:t>, that which travels right along the edge of the cliff.</a:t>
            </a:r>
          </a:p>
        </p:txBody>
      </p:sp>
    </p:spTree>
    <p:extLst>
      <p:ext uri="{BB962C8B-B14F-4D97-AF65-F5344CB8AC3E}">
        <p14:creationId xmlns:p14="http://schemas.microsoft.com/office/powerpoint/2010/main" val="66530334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0825" cy="1044575"/>
          </a:xfrm>
        </p:spPr>
        <p:txBody>
          <a:bodyPr/>
          <a:lstStyle/>
          <a:p>
            <a:pPr>
              <a:defRPr/>
            </a:pPr>
            <a:r>
              <a:rPr lang="en-NZ" dirty="0">
                <a:solidFill>
                  <a:srgbClr val="FFFF00"/>
                </a:solidFill>
              </a:rPr>
              <a:t>SARSA vs. Q-Learning</a:t>
            </a:r>
          </a:p>
        </p:txBody>
      </p:sp>
      <p:sp>
        <p:nvSpPr>
          <p:cNvPr id="7065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31635DAB-C399-4B1A-99F0-7A526B67AA88}" type="slidenum">
              <a:rPr lang="nl-NL" altLang="en-US" sz="1000" smtClean="0">
                <a:solidFill>
                  <a:schemeClr val="bg2"/>
                </a:solidFill>
                <a:latin typeface="Verdana" pitchFamily="34" charset="0"/>
              </a:rPr>
              <a:pPr/>
              <a:t>88</a:t>
            </a:fld>
            <a:endParaRPr lang="nl-NL" altLang="en-US" sz="1000">
              <a:solidFill>
                <a:schemeClr val="bg2"/>
              </a:solidFill>
              <a:latin typeface="Verdana" pitchFamily="34" charset="0"/>
            </a:endParaRPr>
          </a:p>
        </p:txBody>
      </p:sp>
      <p:sp>
        <p:nvSpPr>
          <p:cNvPr id="21" name="Text Box 6"/>
          <p:cNvSpPr txBox="1">
            <a:spLocks noChangeArrowheads="1"/>
          </p:cNvSpPr>
          <p:nvPr/>
        </p:nvSpPr>
        <p:spPr bwMode="auto">
          <a:xfrm>
            <a:off x="163513" y="1167640"/>
            <a:ext cx="8796337" cy="707886"/>
          </a:xfrm>
          <a:prstGeom prst="rect">
            <a:avLst/>
          </a:prstGeom>
          <a:solidFill>
            <a:srgbClr val="00B0F0"/>
          </a:solidFill>
          <a:ln w="9525">
            <a:solidFill>
              <a:srgbClr val="FF0000"/>
            </a:solidFill>
            <a:miter lim="800000"/>
            <a:headEnd/>
            <a:tailEnd/>
          </a:ln>
          <a:effectLst/>
        </p:spPr>
        <p:txBody>
          <a:bodyPr>
            <a:spAutoFit/>
          </a:bodyPr>
          <a:lstStyle>
            <a:defPPr>
              <a:defRPr lang="en-US"/>
            </a:defPPr>
            <a:lvl1pPr>
              <a:defRPr b="1">
                <a:latin typeface="+mj-lt"/>
              </a:defRPr>
            </a:lvl1pPr>
          </a:lstStyle>
          <a:p>
            <a:r>
              <a:rPr lang="en-GB" dirty="0"/>
              <a:t>Performance of SARSA and Q-Learning with </a:t>
            </a:r>
            <a:r>
              <a:rPr lang="el-GR" dirty="0"/>
              <a:t>ε</a:t>
            </a:r>
            <a:r>
              <a:rPr lang="en-GB" dirty="0"/>
              <a:t>-greedy action selection, </a:t>
            </a:r>
            <a:r>
              <a:rPr lang="el-GR" dirty="0"/>
              <a:t>ε</a:t>
            </a:r>
            <a:r>
              <a:rPr lang="en-GB" dirty="0"/>
              <a:t>=0.1</a:t>
            </a:r>
          </a:p>
        </p:txBody>
      </p:sp>
      <p:pic>
        <p:nvPicPr>
          <p:cNvPr id="3" name="Picture 2">
            <a:extLst>
              <a:ext uri="{FF2B5EF4-FFF2-40B4-BE49-F238E27FC236}">
                <a16:creationId xmlns:a16="http://schemas.microsoft.com/office/drawing/2014/main" id="{6B920590-1333-40C1-8620-11B8C78A9BAC}"/>
              </a:ext>
            </a:extLst>
          </p:cNvPr>
          <p:cNvPicPr>
            <a:picLocks noChangeAspect="1"/>
          </p:cNvPicPr>
          <p:nvPr/>
        </p:nvPicPr>
        <p:blipFill>
          <a:blip r:embed="rId3"/>
          <a:stretch>
            <a:fillRect/>
          </a:stretch>
        </p:blipFill>
        <p:spPr>
          <a:xfrm>
            <a:off x="4932148" y="3411470"/>
            <a:ext cx="4027702" cy="2550272"/>
          </a:xfrm>
          <a:prstGeom prst="rect">
            <a:avLst/>
          </a:prstGeom>
          <a:effectLst>
            <a:outerShdw blurRad="50800" dist="38100" dir="10800000" algn="r" rotWithShape="0">
              <a:prstClr val="black">
                <a:alpha val="40000"/>
              </a:prstClr>
            </a:outerShdw>
          </a:effectLst>
        </p:spPr>
      </p:pic>
      <p:pic>
        <p:nvPicPr>
          <p:cNvPr id="6" name="Picture 5">
            <a:extLst>
              <a:ext uri="{FF2B5EF4-FFF2-40B4-BE49-F238E27FC236}">
                <a16:creationId xmlns:a16="http://schemas.microsoft.com/office/drawing/2014/main" id="{990AFCA7-E5BC-4A76-945B-433D51A557F5}"/>
              </a:ext>
            </a:extLst>
          </p:cNvPr>
          <p:cNvPicPr>
            <a:picLocks noChangeAspect="1"/>
          </p:cNvPicPr>
          <p:nvPr/>
        </p:nvPicPr>
        <p:blipFill>
          <a:blip r:embed="rId4"/>
          <a:stretch>
            <a:fillRect/>
          </a:stretch>
        </p:blipFill>
        <p:spPr>
          <a:xfrm>
            <a:off x="412038" y="2040174"/>
            <a:ext cx="4039610" cy="1844796"/>
          </a:xfrm>
          <a:prstGeom prst="rect">
            <a:avLst/>
          </a:prstGeom>
          <a:effectLst>
            <a:outerShdw blurRad="50800" dist="38100" dir="10800000" algn="r" rotWithShape="0">
              <a:prstClr val="black">
                <a:alpha val="40000"/>
              </a:prstClr>
            </a:outerShdw>
          </a:effectLst>
        </p:spPr>
      </p:pic>
      <p:sp>
        <p:nvSpPr>
          <p:cNvPr id="7" name="Text Box 6">
            <a:extLst>
              <a:ext uri="{FF2B5EF4-FFF2-40B4-BE49-F238E27FC236}">
                <a16:creationId xmlns:a16="http://schemas.microsoft.com/office/drawing/2014/main" id="{9209BAF5-DC29-41E7-93DF-8B572E0840FE}"/>
              </a:ext>
            </a:extLst>
          </p:cNvPr>
          <p:cNvSpPr txBox="1">
            <a:spLocks noChangeArrowheads="1"/>
          </p:cNvSpPr>
          <p:nvPr/>
        </p:nvSpPr>
        <p:spPr bwMode="auto">
          <a:xfrm>
            <a:off x="302006" y="4049618"/>
            <a:ext cx="4259675" cy="2062103"/>
          </a:xfrm>
          <a:prstGeom prst="rect">
            <a:avLst/>
          </a:prstGeom>
          <a:solidFill>
            <a:schemeClr val="bg1">
              <a:lumMod val="65000"/>
            </a:schemeClr>
          </a:solidFill>
          <a:ln w="9525">
            <a:solidFill>
              <a:srgbClr val="FF0000"/>
            </a:solidFill>
            <a:miter lim="800000"/>
            <a:headEnd/>
            <a:tailEnd/>
          </a:ln>
          <a:effectLst/>
        </p:spPr>
        <p:txBody>
          <a:bodyPr wrap="square">
            <a:spAutoFit/>
          </a:bodyPr>
          <a:lstStyle/>
          <a:p>
            <a:pPr marL="342900" indent="-342900">
              <a:buFont typeface="Arial" panose="020B0604020202020204" pitchFamily="34" charset="0"/>
              <a:buChar char="•"/>
              <a:defRPr/>
            </a:pPr>
            <a:r>
              <a:rPr lang="en-GB" sz="1600" b="1" dirty="0">
                <a:latin typeface="+mj-lt"/>
              </a:rPr>
              <a:t>SARSA</a:t>
            </a:r>
            <a:r>
              <a:rPr lang="en-GB" sz="1600" dirty="0">
                <a:latin typeface="+mj-lt"/>
              </a:rPr>
              <a:t> learned the </a:t>
            </a:r>
            <a:r>
              <a:rPr lang="en-GB" sz="1600" dirty="0">
                <a:solidFill>
                  <a:srgbClr val="C00000"/>
                </a:solidFill>
                <a:latin typeface="+mj-lt"/>
              </a:rPr>
              <a:t>longer but safer path </a:t>
            </a:r>
            <a:r>
              <a:rPr lang="en-GB" sz="1600" dirty="0">
                <a:latin typeface="+mj-lt"/>
              </a:rPr>
              <a:t>through the upper part of the grid, as it took into account the learned action selection.</a:t>
            </a:r>
          </a:p>
          <a:p>
            <a:pPr marL="342900" indent="-342900">
              <a:buFont typeface="Arial" panose="020B0604020202020204" pitchFamily="34" charset="0"/>
              <a:buChar char="•"/>
              <a:defRPr/>
            </a:pPr>
            <a:endParaRPr lang="en-GB" sz="1600" dirty="0">
              <a:latin typeface="+mj-lt"/>
            </a:endParaRPr>
          </a:p>
          <a:p>
            <a:pPr marL="342900" indent="-342900">
              <a:buFont typeface="Arial" panose="020B0604020202020204" pitchFamily="34" charset="0"/>
              <a:buChar char="•"/>
              <a:defRPr/>
            </a:pPr>
            <a:r>
              <a:rPr lang="en-GB" sz="1600" b="1" dirty="0">
                <a:latin typeface="+mj-lt"/>
              </a:rPr>
              <a:t>SARSA</a:t>
            </a:r>
            <a:r>
              <a:rPr lang="en-GB" sz="1600" dirty="0">
                <a:latin typeface="+mj-lt"/>
              </a:rPr>
              <a:t> has a </a:t>
            </a:r>
            <a:r>
              <a:rPr lang="en-GB" sz="1600" dirty="0">
                <a:solidFill>
                  <a:srgbClr val="0000FF"/>
                </a:solidFill>
                <a:latin typeface="+mj-lt"/>
              </a:rPr>
              <a:t>better on-line performance </a:t>
            </a:r>
            <a:r>
              <a:rPr lang="en-GB" sz="1600" dirty="0">
                <a:latin typeface="+mj-lt"/>
              </a:rPr>
              <a:t>than </a:t>
            </a:r>
            <a:r>
              <a:rPr lang="en-GB" sz="1600" b="1" dirty="0">
                <a:latin typeface="+mj-lt"/>
              </a:rPr>
              <a:t>Q-Learning</a:t>
            </a:r>
            <a:r>
              <a:rPr lang="en-GB" sz="1600" dirty="0">
                <a:latin typeface="+mj-lt"/>
              </a:rPr>
              <a:t>.  SARSA learned the </a:t>
            </a:r>
            <a:r>
              <a:rPr lang="en-GB" sz="1600" dirty="0">
                <a:solidFill>
                  <a:srgbClr val="0000FF"/>
                </a:solidFill>
                <a:latin typeface="+mj-lt"/>
              </a:rPr>
              <a:t>roundabout policy</a:t>
            </a:r>
            <a:r>
              <a:rPr lang="en-GB" sz="1600" dirty="0">
                <a:latin typeface="+mj-lt"/>
              </a:rPr>
              <a:t>.</a:t>
            </a:r>
          </a:p>
        </p:txBody>
      </p:sp>
    </p:spTree>
    <p:extLst>
      <p:ext uri="{BB962C8B-B14F-4D97-AF65-F5344CB8AC3E}">
        <p14:creationId xmlns:p14="http://schemas.microsoft.com/office/powerpoint/2010/main" val="30431195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0825" cy="1044575"/>
          </a:xfrm>
        </p:spPr>
        <p:txBody>
          <a:bodyPr/>
          <a:lstStyle/>
          <a:p>
            <a:pPr>
              <a:defRPr/>
            </a:pPr>
            <a:r>
              <a:rPr lang="en-NZ" dirty="0">
                <a:solidFill>
                  <a:srgbClr val="FFFF00"/>
                </a:solidFill>
              </a:rPr>
              <a:t>SARSA vs. Q-Learning</a:t>
            </a:r>
          </a:p>
        </p:txBody>
      </p:sp>
      <p:sp>
        <p:nvSpPr>
          <p:cNvPr id="7065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31635DAB-C399-4B1A-99F0-7A526B67AA88}" type="slidenum">
              <a:rPr lang="nl-NL" altLang="en-US" sz="1000" smtClean="0">
                <a:solidFill>
                  <a:schemeClr val="bg2"/>
                </a:solidFill>
                <a:latin typeface="Verdana" pitchFamily="34" charset="0"/>
              </a:rPr>
              <a:pPr/>
              <a:t>89</a:t>
            </a:fld>
            <a:endParaRPr lang="nl-NL" altLang="en-US" sz="1000">
              <a:solidFill>
                <a:schemeClr val="bg2"/>
              </a:solidFill>
              <a:latin typeface="Verdana" pitchFamily="34" charset="0"/>
            </a:endParaRPr>
          </a:p>
        </p:txBody>
      </p:sp>
      <p:pic>
        <p:nvPicPr>
          <p:cNvPr id="3" name="Picture 2">
            <a:extLst>
              <a:ext uri="{FF2B5EF4-FFF2-40B4-BE49-F238E27FC236}">
                <a16:creationId xmlns:a16="http://schemas.microsoft.com/office/drawing/2014/main" id="{6B920590-1333-40C1-8620-11B8C78A9BAC}"/>
              </a:ext>
            </a:extLst>
          </p:cNvPr>
          <p:cNvPicPr>
            <a:picLocks noChangeAspect="1"/>
          </p:cNvPicPr>
          <p:nvPr/>
        </p:nvPicPr>
        <p:blipFill>
          <a:blip r:embed="rId3"/>
          <a:stretch>
            <a:fillRect/>
          </a:stretch>
        </p:blipFill>
        <p:spPr>
          <a:xfrm>
            <a:off x="4932148" y="3411470"/>
            <a:ext cx="4027702" cy="2550272"/>
          </a:xfrm>
          <a:prstGeom prst="rect">
            <a:avLst/>
          </a:prstGeom>
          <a:effectLst>
            <a:outerShdw blurRad="50800" dist="38100" dir="10800000" algn="r" rotWithShape="0">
              <a:prstClr val="black">
                <a:alpha val="40000"/>
              </a:prstClr>
            </a:outerShdw>
          </a:effectLst>
        </p:spPr>
      </p:pic>
      <p:pic>
        <p:nvPicPr>
          <p:cNvPr id="6" name="Picture 5">
            <a:extLst>
              <a:ext uri="{FF2B5EF4-FFF2-40B4-BE49-F238E27FC236}">
                <a16:creationId xmlns:a16="http://schemas.microsoft.com/office/drawing/2014/main" id="{990AFCA7-E5BC-4A76-945B-433D51A557F5}"/>
              </a:ext>
            </a:extLst>
          </p:cNvPr>
          <p:cNvPicPr>
            <a:picLocks noChangeAspect="1"/>
          </p:cNvPicPr>
          <p:nvPr/>
        </p:nvPicPr>
        <p:blipFill>
          <a:blip r:embed="rId4"/>
          <a:stretch>
            <a:fillRect/>
          </a:stretch>
        </p:blipFill>
        <p:spPr>
          <a:xfrm>
            <a:off x="522071" y="1469497"/>
            <a:ext cx="4039610" cy="1844796"/>
          </a:xfrm>
          <a:prstGeom prst="rect">
            <a:avLst/>
          </a:prstGeom>
          <a:effectLst>
            <a:outerShdw blurRad="50800" dist="38100" dir="10800000" algn="r" rotWithShape="0">
              <a:prstClr val="black">
                <a:alpha val="40000"/>
              </a:prstClr>
            </a:outerShdw>
          </a:effectLst>
        </p:spPr>
      </p:pic>
      <p:sp>
        <p:nvSpPr>
          <p:cNvPr id="7" name="Text Box 6">
            <a:extLst>
              <a:ext uri="{FF2B5EF4-FFF2-40B4-BE49-F238E27FC236}">
                <a16:creationId xmlns:a16="http://schemas.microsoft.com/office/drawing/2014/main" id="{9209BAF5-DC29-41E7-93DF-8B572E0840FE}"/>
              </a:ext>
            </a:extLst>
          </p:cNvPr>
          <p:cNvSpPr txBox="1">
            <a:spLocks noChangeArrowheads="1"/>
          </p:cNvSpPr>
          <p:nvPr/>
        </p:nvSpPr>
        <p:spPr bwMode="auto">
          <a:xfrm>
            <a:off x="302006" y="4049618"/>
            <a:ext cx="4259675" cy="923330"/>
          </a:xfrm>
          <a:prstGeom prst="rect">
            <a:avLst/>
          </a:prstGeom>
          <a:solidFill>
            <a:schemeClr val="bg1">
              <a:lumMod val="65000"/>
            </a:schemeClr>
          </a:solidFill>
          <a:ln w="9525">
            <a:solidFill>
              <a:srgbClr val="FF0000"/>
            </a:solidFill>
            <a:miter lim="800000"/>
            <a:headEnd/>
            <a:tailEnd/>
          </a:ln>
          <a:effectLst/>
        </p:spPr>
        <p:txBody>
          <a:bodyPr wrap="square">
            <a:spAutoFit/>
          </a:bodyPr>
          <a:lstStyle/>
          <a:p>
            <a:pPr marL="342900" indent="-342900">
              <a:buFont typeface="Arial" panose="020B0604020202020204" pitchFamily="34" charset="0"/>
              <a:buChar char="•"/>
              <a:defRPr/>
            </a:pPr>
            <a:r>
              <a:rPr lang="en-GB" sz="1800" dirty="0">
                <a:latin typeface="+mj-lt"/>
              </a:rPr>
              <a:t>If </a:t>
            </a:r>
            <a:r>
              <a:rPr lang="el-GR" sz="1800" b="1" dirty="0">
                <a:latin typeface="+mj-lt"/>
              </a:rPr>
              <a:t>ε</a:t>
            </a:r>
            <a:r>
              <a:rPr lang="en-GB" sz="1800" dirty="0">
                <a:latin typeface="+mj-lt"/>
              </a:rPr>
              <a:t> were gradually reduced, then both methods would asymptotically converge to the optimal policy.</a:t>
            </a:r>
          </a:p>
        </p:txBody>
      </p:sp>
    </p:spTree>
    <p:extLst>
      <p:ext uri="{BB962C8B-B14F-4D97-AF65-F5344CB8AC3E}">
        <p14:creationId xmlns:p14="http://schemas.microsoft.com/office/powerpoint/2010/main" val="2939358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8997BFBA-81CD-4BEB-B2D9-6561723580FD}" type="slidenum">
              <a:rPr lang="nl-NL" altLang="en-US" sz="1000" smtClean="0">
                <a:solidFill>
                  <a:schemeClr val="bg2"/>
                </a:solidFill>
                <a:latin typeface="Verdana" pitchFamily="34" charset="0"/>
              </a:rPr>
              <a:pPr/>
              <a:t>9</a:t>
            </a:fld>
            <a:endParaRPr lang="nl-NL" altLang="en-US" sz="1000">
              <a:solidFill>
                <a:schemeClr val="bg2"/>
              </a:solidFill>
              <a:latin typeface="Verdana" pitchFamily="34" charset="0"/>
            </a:endParaRPr>
          </a:p>
        </p:txBody>
      </p:sp>
      <p:sp>
        <p:nvSpPr>
          <p:cNvPr id="324610" name="Rectangle 2"/>
          <p:cNvSpPr>
            <a:spLocks noGrp="1" noChangeArrowheads="1"/>
          </p:cNvSpPr>
          <p:nvPr>
            <p:ph type="title"/>
          </p:nvPr>
        </p:nvSpPr>
        <p:spPr/>
        <p:txBody>
          <a:bodyPr/>
          <a:lstStyle/>
          <a:p>
            <a:pPr eaLnBrk="1" hangingPunct="1">
              <a:defRPr/>
            </a:pPr>
            <a:r>
              <a:rPr lang="en-US" dirty="0"/>
              <a:t>Reinforcement Learning </a:t>
            </a:r>
            <a:r>
              <a:rPr lang="en-US" dirty="0">
                <a:solidFill>
                  <a:srgbClr val="FF0000"/>
                </a:solidFill>
              </a:rPr>
              <a:t>(RL)</a:t>
            </a:r>
            <a:endParaRPr lang="en-US" dirty="0"/>
          </a:p>
        </p:txBody>
      </p:sp>
      <p:sp>
        <p:nvSpPr>
          <p:cNvPr id="324611" name="Rectangle 3"/>
          <p:cNvSpPr>
            <a:spLocks noGrp="1" noChangeArrowheads="1"/>
          </p:cNvSpPr>
          <p:nvPr>
            <p:ph type="body" idx="1"/>
          </p:nvPr>
        </p:nvSpPr>
        <p:spPr>
          <a:xfrm>
            <a:off x="1353879" y="1774825"/>
            <a:ext cx="6842384" cy="3494088"/>
          </a:xfrm>
          <a:solidFill>
            <a:schemeClr val="bg1"/>
          </a:solidFill>
        </p:spPr>
        <p:txBody>
          <a:bodyPr/>
          <a:lstStyle/>
          <a:p>
            <a:pPr eaLnBrk="1" hangingPunct="1">
              <a:defRPr/>
            </a:pPr>
            <a:endParaRPr lang="en-US" sz="2400" dirty="0">
              <a:solidFill>
                <a:schemeClr val="tx1"/>
              </a:solidFill>
            </a:endParaRPr>
          </a:p>
          <a:p>
            <a:pPr eaLnBrk="1" hangingPunct="1">
              <a:defRPr/>
            </a:pPr>
            <a:endParaRPr lang="en-US" sz="2400" dirty="0">
              <a:solidFill>
                <a:schemeClr val="tx1"/>
              </a:solidFill>
            </a:endParaRPr>
          </a:p>
          <a:p>
            <a:pPr eaLnBrk="1" hangingPunct="1">
              <a:spcBef>
                <a:spcPts val="0"/>
              </a:spcBef>
              <a:defRPr/>
            </a:pPr>
            <a:endParaRPr lang="en-NZ" sz="2400" b="1" dirty="0">
              <a:solidFill>
                <a:schemeClr val="tx1"/>
              </a:solidFill>
              <a:effectLst>
                <a:outerShdw blurRad="38100" dist="38100" dir="2700000" algn="tl">
                  <a:srgbClr val="000000">
                    <a:alpha val="43137"/>
                  </a:srgbClr>
                </a:outerShdw>
              </a:effectLst>
            </a:endParaRPr>
          </a:p>
          <a:p>
            <a:pPr eaLnBrk="1" hangingPunct="1">
              <a:spcBef>
                <a:spcPts val="0"/>
              </a:spcBef>
              <a:defRPr/>
            </a:pPr>
            <a:endParaRPr lang="en-NZ" sz="2400" b="1" dirty="0">
              <a:solidFill>
                <a:schemeClr val="tx1"/>
              </a:solidFill>
              <a:effectLst>
                <a:outerShdw blurRad="38100" dist="38100" dir="2700000" algn="tl">
                  <a:srgbClr val="000000">
                    <a:alpha val="43137"/>
                  </a:srgbClr>
                </a:outerShdw>
              </a:effectLst>
            </a:endParaRPr>
          </a:p>
          <a:p>
            <a:pPr eaLnBrk="1" hangingPunct="1">
              <a:spcBef>
                <a:spcPts val="0"/>
              </a:spcBef>
              <a:defRPr/>
            </a:pPr>
            <a:r>
              <a:rPr lang="en-US" sz="2800" b="1" dirty="0">
                <a:solidFill>
                  <a:srgbClr val="FF0000"/>
                </a:solidFill>
                <a:effectLst>
                  <a:outerShdw blurRad="38100" dist="38100" dir="2700000" algn="tl">
                    <a:srgbClr val="000000">
                      <a:alpha val="43137"/>
                    </a:srgbClr>
                  </a:outerShdw>
                </a:effectLst>
              </a:rPr>
              <a:t>Reinforcement Learning  </a:t>
            </a:r>
            <a:r>
              <a:rPr lang="en-US" sz="2800" dirty="0">
                <a:solidFill>
                  <a:schemeClr val="tx1"/>
                </a:solidFill>
              </a:rPr>
              <a:t>fills the gap between supervised learning and unsupervised learning.</a:t>
            </a:r>
          </a:p>
          <a:p>
            <a:pPr marL="742950" indent="-742950" eaLnBrk="1" hangingPunct="1">
              <a:defRPr/>
            </a:pPr>
            <a:endParaRPr lang="en-US" sz="2400" b="1" dirty="0">
              <a:solidFill>
                <a:schemeClr val="tx1"/>
              </a:solidFill>
              <a:effectLst>
                <a:outerShdw blurRad="38100" dist="38100" dir="2700000" algn="tl">
                  <a:srgbClr val="000000">
                    <a:alpha val="43137"/>
                  </a:srgbClr>
                </a:outerShdw>
              </a:effectLst>
            </a:endParaRPr>
          </a:p>
        </p:txBody>
      </p:sp>
      <p:sp>
        <p:nvSpPr>
          <p:cNvPr id="8" name="Rounded Rectangle 7"/>
          <p:cNvSpPr/>
          <p:nvPr/>
        </p:nvSpPr>
        <p:spPr bwMode="auto">
          <a:xfrm>
            <a:off x="1562100" y="1936750"/>
            <a:ext cx="1928813" cy="655638"/>
          </a:xfrm>
          <a:prstGeom prst="roundRect">
            <a:avLst/>
          </a:prstGeom>
          <a:solidFill>
            <a:srgbClr val="FFFF00"/>
          </a:solidFill>
          <a:ln w="9525" cap="flat" cmpd="sng" algn="ctr">
            <a:solidFill>
              <a:schemeClr val="tx1"/>
            </a:solidFill>
            <a:prstDash val="solid"/>
            <a:round/>
            <a:headEnd type="none" w="med" len="med"/>
            <a:tailEnd type="none" w="med" len="med"/>
          </a:ln>
          <a:effectLst>
            <a:glow rad="127000">
              <a:srgbClr val="FFCC99">
                <a:alpha val="58000"/>
              </a:srgbClr>
            </a:glow>
            <a:outerShdw blurRad="50800" dist="38100" dir="8100000" algn="tr" rotWithShape="0">
              <a:prstClr val="black">
                <a:alpha val="40000"/>
              </a:prstClr>
            </a:outerShdw>
          </a:effectLst>
        </p:spPr>
        <p:txBody>
          <a:bodyPr/>
          <a:lstStyle/>
          <a:p>
            <a:pPr algn="ctr">
              <a:defRPr/>
            </a:pPr>
            <a:r>
              <a:rPr lang="en-NZ" sz="1800" b="1" dirty="0">
                <a:effectLst>
                  <a:outerShdw blurRad="38100" dist="38100" dir="2700000" algn="tl">
                    <a:srgbClr val="000000">
                      <a:alpha val="43137"/>
                    </a:srgbClr>
                  </a:outerShdw>
                </a:effectLst>
                <a:latin typeface="+mj-lt"/>
              </a:rPr>
              <a:t>Unsupervised Learning</a:t>
            </a:r>
          </a:p>
        </p:txBody>
      </p:sp>
      <p:sp>
        <p:nvSpPr>
          <p:cNvPr id="9" name="Rounded Rectangle 8"/>
          <p:cNvSpPr/>
          <p:nvPr/>
        </p:nvSpPr>
        <p:spPr bwMode="auto">
          <a:xfrm>
            <a:off x="5869354" y="1930400"/>
            <a:ext cx="1928812" cy="657225"/>
          </a:xfrm>
          <a:prstGeom prst="roundRect">
            <a:avLst/>
          </a:prstGeom>
          <a:solidFill>
            <a:srgbClr val="92D050"/>
          </a:solidFill>
          <a:ln w="9525" cap="flat" cmpd="sng" algn="ctr">
            <a:solidFill>
              <a:schemeClr val="tx1"/>
            </a:solidFill>
            <a:prstDash val="solid"/>
            <a:round/>
            <a:headEnd type="none" w="med" len="med"/>
            <a:tailEnd type="none" w="med" len="med"/>
          </a:ln>
          <a:effectLst>
            <a:glow rad="127000">
              <a:srgbClr val="FFCC99">
                <a:alpha val="58000"/>
              </a:srgbClr>
            </a:glow>
            <a:outerShdw blurRad="50800" dist="38100" dir="8100000" algn="tr" rotWithShape="0">
              <a:prstClr val="black">
                <a:alpha val="40000"/>
              </a:prstClr>
            </a:outerShdw>
          </a:effectLst>
        </p:spPr>
        <p:txBody>
          <a:bodyPr/>
          <a:lstStyle/>
          <a:p>
            <a:pPr algn="ctr">
              <a:defRPr/>
            </a:pPr>
            <a:r>
              <a:rPr lang="en-NZ" sz="1800" b="1" dirty="0">
                <a:effectLst>
                  <a:outerShdw blurRad="38100" dist="38100" dir="2700000" algn="tl">
                    <a:srgbClr val="000000">
                      <a:alpha val="43137"/>
                    </a:srgbClr>
                  </a:outerShdw>
                </a:effectLst>
                <a:latin typeface="+mj-lt"/>
              </a:rPr>
              <a:t>Supervised Learning</a:t>
            </a:r>
          </a:p>
        </p:txBody>
      </p:sp>
      <p:sp>
        <p:nvSpPr>
          <p:cNvPr id="10" name="Rounded Rectangle 9"/>
          <p:cNvSpPr/>
          <p:nvPr/>
        </p:nvSpPr>
        <p:spPr bwMode="auto">
          <a:xfrm>
            <a:off x="3699167" y="1938338"/>
            <a:ext cx="1928813" cy="657225"/>
          </a:xfrm>
          <a:prstGeom prst="roundRect">
            <a:avLst/>
          </a:prstGeom>
          <a:solidFill>
            <a:srgbClr val="00B0F0"/>
          </a:solidFill>
          <a:ln w="9525" cap="flat" cmpd="sng" algn="ctr">
            <a:solidFill>
              <a:schemeClr val="tx1"/>
            </a:solidFill>
            <a:prstDash val="solid"/>
            <a:round/>
            <a:headEnd type="none" w="med" len="med"/>
            <a:tailEnd type="none" w="med" len="med"/>
          </a:ln>
          <a:effectLst>
            <a:glow rad="127000">
              <a:srgbClr val="FFCC99">
                <a:alpha val="58000"/>
              </a:srgbClr>
            </a:glow>
            <a:outerShdw blurRad="50800" dist="38100" dir="8100000" algn="tr" rotWithShape="0">
              <a:prstClr val="black">
                <a:alpha val="40000"/>
              </a:prstClr>
            </a:outerShdw>
          </a:effectLst>
        </p:spPr>
        <p:txBody>
          <a:bodyPr/>
          <a:lstStyle/>
          <a:p>
            <a:pPr algn="ctr">
              <a:defRPr/>
            </a:pPr>
            <a:r>
              <a:rPr lang="en-NZ" sz="1800" b="1" dirty="0">
                <a:effectLst>
                  <a:outerShdw blurRad="38100" dist="38100" dir="2700000" algn="tl">
                    <a:srgbClr val="000000">
                      <a:alpha val="43137"/>
                    </a:srgbClr>
                  </a:outerShdw>
                </a:effectLst>
                <a:latin typeface="+mj-lt"/>
              </a:rPr>
              <a:t>Reinforcement Learning</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0825" cy="1044575"/>
          </a:xfrm>
        </p:spPr>
        <p:txBody>
          <a:bodyPr/>
          <a:lstStyle/>
          <a:p>
            <a:pPr>
              <a:defRPr/>
            </a:pPr>
            <a:r>
              <a:rPr lang="en-NZ" dirty="0">
                <a:solidFill>
                  <a:srgbClr val="FFFF00"/>
                </a:solidFill>
              </a:rPr>
              <a:t>References</a:t>
            </a:r>
          </a:p>
        </p:txBody>
      </p:sp>
      <p:sp>
        <p:nvSpPr>
          <p:cNvPr id="7168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D2AF567C-5DDF-47AB-8A13-4BEDB3ED6FC7}" type="slidenum">
              <a:rPr lang="nl-NL" altLang="en-US" sz="1000" smtClean="0">
                <a:solidFill>
                  <a:schemeClr val="bg2"/>
                </a:solidFill>
                <a:latin typeface="Verdana" pitchFamily="34" charset="0"/>
              </a:rPr>
              <a:pPr/>
              <a:t>90</a:t>
            </a:fld>
            <a:endParaRPr lang="nl-NL" altLang="en-US" sz="1000">
              <a:solidFill>
                <a:schemeClr val="bg2"/>
              </a:solidFill>
              <a:latin typeface="Verdana" pitchFamily="34" charset="0"/>
            </a:endParaRPr>
          </a:p>
        </p:txBody>
      </p:sp>
      <p:sp>
        <p:nvSpPr>
          <p:cNvPr id="21" name="Text Box 6"/>
          <p:cNvSpPr txBox="1">
            <a:spLocks noChangeArrowheads="1"/>
          </p:cNvSpPr>
          <p:nvPr/>
        </p:nvSpPr>
        <p:spPr bwMode="auto">
          <a:xfrm>
            <a:off x="163513" y="1289050"/>
            <a:ext cx="8796337" cy="2862322"/>
          </a:xfrm>
          <a:prstGeom prst="rect">
            <a:avLst/>
          </a:prstGeom>
          <a:solidFill>
            <a:schemeClr val="bg1"/>
          </a:solidFill>
          <a:ln w="9525">
            <a:solidFill>
              <a:srgbClr val="FF0000"/>
            </a:solidFill>
            <a:miter lim="800000"/>
            <a:headEnd/>
            <a:tailEnd/>
          </a:ln>
          <a:effectLst/>
        </p:spPr>
        <p:txBody>
          <a:bodyPr>
            <a:spAutoFit/>
          </a:bodyPr>
          <a:lstStyle/>
          <a:p>
            <a:pPr indent="-457200">
              <a:buFont typeface="+mj-lt"/>
              <a:buAutoNum type="arabicPeriod"/>
              <a:defRPr/>
            </a:pPr>
            <a:r>
              <a:rPr lang="en-NZ" dirty="0">
                <a:latin typeface="+mj-lt"/>
              </a:rPr>
              <a:t>M. Tim Jones, AI Application Programming (2</a:t>
            </a:r>
            <a:r>
              <a:rPr lang="en-NZ" baseline="30000" dirty="0">
                <a:latin typeface="+mj-lt"/>
              </a:rPr>
              <a:t>nd</a:t>
            </a:r>
            <a:r>
              <a:rPr lang="en-NZ" dirty="0">
                <a:latin typeface="+mj-lt"/>
              </a:rPr>
              <a:t> Edition, 2005)</a:t>
            </a:r>
          </a:p>
          <a:p>
            <a:pPr indent="-457200">
              <a:buFont typeface="+mj-lt"/>
              <a:buAutoNum type="arabicPeriod"/>
              <a:defRPr/>
            </a:pPr>
            <a:endParaRPr lang="en-NZ" b="1" dirty="0">
              <a:effectLst>
                <a:outerShdw blurRad="38100" dist="38100" dir="2700000" algn="tl">
                  <a:srgbClr val="000000">
                    <a:alpha val="43137"/>
                  </a:srgbClr>
                </a:outerShdw>
              </a:effectLst>
              <a:latin typeface="+mj-lt"/>
            </a:endParaRPr>
          </a:p>
          <a:p>
            <a:pPr indent="-457200">
              <a:buFont typeface="+mj-lt"/>
              <a:buAutoNum type="arabicPeriod"/>
              <a:defRPr/>
            </a:pPr>
            <a:r>
              <a:rPr lang="en-NZ" dirty="0">
                <a:latin typeface="+mj-lt"/>
              </a:rPr>
              <a:t>Richard S. Sutton and Andrew G. </a:t>
            </a:r>
            <a:r>
              <a:rPr lang="en-NZ" dirty="0" err="1">
                <a:latin typeface="+mj-lt"/>
              </a:rPr>
              <a:t>Barto</a:t>
            </a:r>
            <a:r>
              <a:rPr lang="en-NZ" dirty="0">
                <a:latin typeface="+mj-lt"/>
              </a:rPr>
              <a:t>, </a:t>
            </a:r>
            <a:r>
              <a:rPr lang="en-US" dirty="0">
                <a:latin typeface="+mj-lt"/>
              </a:rPr>
              <a:t>Reinforcement Learning: An Introduction, Second edition, 2018</a:t>
            </a:r>
          </a:p>
          <a:p>
            <a:pPr indent="-457200">
              <a:buFont typeface="+mj-lt"/>
              <a:buAutoNum type="arabicPeriod"/>
              <a:defRPr/>
            </a:pPr>
            <a:endParaRPr lang="en-US" dirty="0">
              <a:latin typeface="+mj-lt"/>
            </a:endParaRPr>
          </a:p>
          <a:p>
            <a:pPr indent="-457200">
              <a:buFont typeface="+mj-lt"/>
              <a:buAutoNum type="arabicPeriod"/>
              <a:defRPr/>
            </a:pPr>
            <a:r>
              <a:rPr lang="en-US" dirty="0">
                <a:latin typeface="+mj-lt"/>
                <a:hlinkClick r:id="rId2"/>
              </a:rPr>
              <a:t>MIT </a:t>
            </a:r>
            <a:r>
              <a:rPr lang="en-US" dirty="0" err="1">
                <a:latin typeface="+mj-lt"/>
                <a:hlinkClick r:id="rId2"/>
              </a:rPr>
              <a:t>opencourseware</a:t>
            </a:r>
            <a:endParaRPr lang="en-US" dirty="0">
              <a:latin typeface="+mj-lt"/>
              <a:hlinkClick r:id="rId2"/>
            </a:endParaRPr>
          </a:p>
          <a:p>
            <a:pPr indent="-457200">
              <a:buFont typeface="+mj-lt"/>
              <a:buAutoNum type="arabicPeriod"/>
              <a:defRPr/>
            </a:pPr>
            <a:endParaRPr lang="en-US" dirty="0">
              <a:latin typeface="+mj-lt"/>
              <a:hlinkClick r:id="rId2"/>
            </a:endParaRPr>
          </a:p>
          <a:p>
            <a:pPr indent="-457200">
              <a:buFont typeface="+mj-lt"/>
              <a:buAutoNum type="arabicPeriod"/>
              <a:defRPr/>
            </a:pPr>
            <a:r>
              <a:rPr lang="en-US" dirty="0">
                <a:latin typeface="+mj-lt"/>
                <a:hlinkClick r:id="rId2"/>
              </a:rPr>
              <a:t>http://web.eecs.umich.edu/~baveja/rldl.html</a:t>
            </a:r>
            <a:endParaRPr lang="en-US" dirty="0">
              <a:latin typeface="+mj-lt"/>
            </a:endParaRPr>
          </a:p>
          <a:p>
            <a:pPr>
              <a:defRPr/>
            </a:pPr>
            <a:endParaRPr lang="en-US" dirty="0">
              <a:latin typeface="+mj-lt"/>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p:txBody>
          <a:bodyPr/>
          <a:lstStyle/>
          <a:p>
            <a:r>
              <a:rPr lang="en-NZ" sz="1050" dirty="0"/>
              <a:t>C:\CORE\Massey_Papers_2016\159740-2016\Website\159740\Demo_2016\QLEARNING_2016</a:t>
            </a:r>
          </a:p>
          <a:p>
            <a:endParaRPr lang="en-NZ" sz="1050" dirty="0"/>
          </a:p>
          <a:p>
            <a:r>
              <a:rPr lang="en-NZ" sz="1050" dirty="0"/>
              <a:t>main grid_RL.txt grid_RL_rewards.txt</a:t>
            </a:r>
          </a:p>
          <a:p>
            <a:endParaRPr lang="en-NZ" sz="1050" dirty="0"/>
          </a:p>
          <a:p>
            <a:r>
              <a:rPr lang="en-NZ" sz="1050" dirty="0"/>
              <a:t>main grid_RL2.txt grid_RL2_rewards.txt</a:t>
            </a:r>
          </a:p>
          <a:p>
            <a:endParaRPr lang="en-NZ" sz="1050" dirty="0"/>
          </a:p>
          <a:p>
            <a:r>
              <a:rPr lang="en-NZ" sz="1050" dirty="0"/>
              <a:t>main grid_RL0.txt grid_RL0_rewards.txt</a:t>
            </a:r>
          </a:p>
          <a:p>
            <a:endParaRPr lang="en-NZ" sz="1050" dirty="0"/>
          </a:p>
          <a:p>
            <a:r>
              <a:rPr lang="en-NZ" sz="1050" dirty="0"/>
              <a:t>main grid_RL01.txt grid_RL01_rewards.txt</a:t>
            </a:r>
          </a:p>
          <a:p>
            <a:endParaRPr lang="en-NZ" sz="1050" dirty="0"/>
          </a:p>
          <a:p>
            <a:endParaRPr lang="en-NZ" sz="1050" dirty="0"/>
          </a:p>
          <a:p>
            <a:endParaRPr lang="en-NZ" sz="1050" dirty="0"/>
          </a:p>
        </p:txBody>
      </p:sp>
      <p:sp>
        <p:nvSpPr>
          <p:cNvPr id="4" name="Slide Number Placeholder 3"/>
          <p:cNvSpPr>
            <a:spLocks noGrp="1"/>
          </p:cNvSpPr>
          <p:nvPr>
            <p:ph type="sldNum" sz="quarter" idx="10"/>
          </p:nvPr>
        </p:nvSpPr>
        <p:spPr/>
        <p:txBody>
          <a:bodyPr/>
          <a:lstStyle/>
          <a:p>
            <a:pPr>
              <a:defRPr/>
            </a:pPr>
            <a:fld id="{F5CAF9E7-C06A-453A-94AC-6B93527C2011}" type="slidenum">
              <a:rPr lang="nl-NL" smtClean="0"/>
              <a:pPr>
                <a:defRPr/>
              </a:pPr>
              <a:t>91</a:t>
            </a:fld>
            <a:endParaRPr lang="nl-NL" dirty="0"/>
          </a:p>
        </p:txBody>
      </p:sp>
    </p:spTree>
    <p:extLst>
      <p:ext uri="{BB962C8B-B14F-4D97-AF65-F5344CB8AC3E}">
        <p14:creationId xmlns:p14="http://schemas.microsoft.com/office/powerpoint/2010/main" val="4211817926"/>
      </p:ext>
    </p:extLst>
  </p:cSld>
  <p:clrMapOvr>
    <a:masterClrMapping/>
  </p:clrMapOvr>
</p:sld>
</file>

<file path=ppt/theme/theme1.xml><?xml version="1.0" encoding="utf-8"?>
<a:theme xmlns:a="http://schemas.openxmlformats.org/drawingml/2006/main" name="VUBtemplate">
  <a:themeElements>
    <a:clrScheme name="VUB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UB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imes" charset="0"/>
          </a:defRPr>
        </a:defPPr>
      </a:lstStyle>
    </a:lnDef>
  </a:objectDefaults>
  <a:extraClrSchemeLst>
    <a:extraClrScheme>
      <a:clrScheme name="VUB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UB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UB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UB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UB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UB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UB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UB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UB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UB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UB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UB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IRIDIA:Applications:Microsoft Office X:Templates:My Templates:VUBtemplate.pot</Template>
  <TotalTime>11665</TotalTime>
  <Words>5799</Words>
  <Application>Microsoft Office PowerPoint</Application>
  <PresentationFormat>On-screen Show (4:3)</PresentationFormat>
  <Paragraphs>897</Paragraphs>
  <Slides>91</Slides>
  <Notes>13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91</vt:i4>
      </vt:variant>
    </vt:vector>
  </HeadingPairs>
  <TitlesOfParts>
    <vt:vector size="100" baseType="lpstr">
      <vt:lpstr>Arial</vt:lpstr>
      <vt:lpstr>Cambria Math</vt:lpstr>
      <vt:lpstr>Courier New</vt:lpstr>
      <vt:lpstr>Times</vt:lpstr>
      <vt:lpstr>Times New Roman</vt:lpstr>
      <vt:lpstr>Verdana</vt:lpstr>
      <vt:lpstr>Wingdings</vt:lpstr>
      <vt:lpstr>VUBtemplate</vt:lpstr>
      <vt:lpstr>Equation</vt:lpstr>
      <vt:lpstr>PowerPoint Presentation</vt:lpstr>
      <vt:lpstr>PowerPoint Presentation</vt:lpstr>
      <vt:lpstr>PowerPoint Presentation</vt:lpstr>
      <vt:lpstr>PowerPoint Presentation</vt:lpstr>
      <vt:lpstr>PowerPoint Presentation</vt:lpstr>
      <vt:lpstr>Reinforcement Learning (RL)</vt:lpstr>
      <vt:lpstr>Reinforcement Learning (RL)</vt:lpstr>
      <vt:lpstr>Reinforcement Learning</vt:lpstr>
      <vt:lpstr>Reinforcement Learning (RL)</vt:lpstr>
      <vt:lpstr>Reinforcement Learning (RL)</vt:lpstr>
      <vt:lpstr>Reinforcement Learning (RL)</vt:lpstr>
      <vt:lpstr>Markov Decision Problem</vt:lpstr>
      <vt:lpstr>Markov Decision Problem</vt:lpstr>
      <vt:lpstr>Elements of Reinforcement Learning</vt:lpstr>
      <vt:lpstr>Elements of Reinforcement Learning</vt:lpstr>
      <vt:lpstr>Reinforcement Learning (RL)</vt:lpstr>
      <vt:lpstr>Reinforcement Learning (RL)</vt:lpstr>
      <vt:lpstr>Reinforcement Learning (RL)</vt:lpstr>
      <vt:lpstr>Q-Learning:  Algorithm Flow</vt:lpstr>
      <vt:lpstr>Q-Learning Update</vt:lpstr>
      <vt:lpstr>Q-Learning Update</vt:lpstr>
      <vt:lpstr>Q-Learning Update</vt:lpstr>
      <vt:lpstr>PowerPoint Presentation</vt:lpstr>
      <vt:lpstr>PowerPoint Presentation</vt:lpstr>
      <vt:lpstr>Action Selection Policies</vt:lpstr>
      <vt:lpstr>Action Selection Policies</vt:lpstr>
      <vt:lpstr>PowerPoint Presentation</vt:lpstr>
      <vt:lpstr>Reinforcement Learning (RL)</vt:lpstr>
      <vt:lpstr>Reinforcement Learning (RL)</vt:lpstr>
      <vt:lpstr>Reinforcement Learning (RL)</vt:lpstr>
      <vt:lpstr>Reinforcement Learning (RL)</vt:lpstr>
      <vt:lpstr>Reinforcement Learning (RL)</vt:lpstr>
      <vt:lpstr>Reinforcement Learning (RL)</vt:lpstr>
      <vt:lpstr>More epochs...</vt:lpstr>
      <vt:lpstr>Reinforcement Learning (RL)</vt:lpstr>
      <vt:lpstr>Reinforcement Learning (RL)</vt:lpstr>
      <vt:lpstr>Reinforcement Learning (RL)</vt:lpstr>
      <vt:lpstr>Reinforcement Learning (RL)</vt:lpstr>
      <vt:lpstr>Reinforcement Learning (RL)</vt:lpstr>
      <vt:lpstr>PowerPoint Presentation</vt:lpstr>
      <vt:lpstr>PowerPoint Presentation</vt:lpstr>
      <vt:lpstr>PowerPoint Presentation</vt:lpstr>
      <vt:lpstr>Q-Learning Types and Symbolics</vt:lpstr>
      <vt:lpstr>Q-Learning Types and Symbolics</vt:lpstr>
      <vt:lpstr>Q-Learning Types and Symbolics</vt:lpstr>
      <vt:lpstr>Q-Learning Types and Symbolics</vt:lpstr>
      <vt:lpstr>Q-Learning Types and Symbolics</vt:lpstr>
      <vt:lpstr>Q-Learning Types and Symbolics</vt:lpstr>
      <vt:lpstr>Q-Learning Types and Symbolics</vt:lpstr>
      <vt:lpstr>PowerPoint Presentation</vt:lpstr>
      <vt:lpstr>Initialising the simulation</vt:lpstr>
      <vt:lpstr>PowerPoint Presentation</vt:lpstr>
      <vt:lpstr>Q-value Maintenance Function</vt:lpstr>
      <vt:lpstr>Q-value Maintenance Function</vt:lpstr>
      <vt:lpstr>Movement Support Function</vt:lpstr>
      <vt:lpstr>Movement Support Function</vt:lpstr>
      <vt:lpstr>PowerPoint Presentation</vt:lpstr>
      <vt:lpstr>Action Selection: GREEDY</vt:lpstr>
      <vt:lpstr>Action Selection: P GREEDY</vt:lpstr>
      <vt:lpstr>PowerPoint Presentation</vt:lpstr>
      <vt:lpstr>Updating the Q-Value</vt:lpstr>
      <vt:lpstr>Notes on updating the Q-Value</vt:lpstr>
      <vt:lpstr>PowerPoint Presentation</vt:lpstr>
      <vt:lpstr>main()</vt:lpstr>
      <vt:lpstr>PowerPoint Presentation</vt:lpstr>
      <vt:lpstr>Show the agent’s path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Updating the Q-Value (modified version)</vt:lpstr>
      <vt:lpstr>PowerPoint Presentation</vt:lpstr>
      <vt:lpstr>PowerPoint Presentation</vt:lpstr>
      <vt:lpstr>PowerPoint Presentation</vt:lpstr>
      <vt:lpstr>PowerPoint Presentation</vt:lpstr>
      <vt:lpstr>PowerPoint Presentation</vt:lpstr>
      <vt:lpstr>Q-Learning</vt:lpstr>
      <vt:lpstr>PowerPoint Presentation</vt:lpstr>
      <vt:lpstr>SARSA</vt:lpstr>
      <vt:lpstr>SARSA vs. Q-Learning</vt:lpstr>
      <vt:lpstr>SARSA vs. Q-Learning</vt:lpstr>
      <vt:lpstr>SARSA vs. Q-Learning</vt:lpstr>
      <vt:lpstr>SARSA vs. Q-Learning</vt:lpstr>
      <vt:lpstr>References</vt:lpstr>
      <vt:lpstr>PowerPoint Presentation</vt:lpstr>
    </vt:vector>
  </TitlesOfParts>
  <Company>ULB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1: informed search</dc:title>
  <dc:creator>ikke dikke</dc:creator>
  <cp:lastModifiedBy>Reyes, Napoleon</cp:lastModifiedBy>
  <cp:revision>1127</cp:revision>
  <cp:lastPrinted>2004-10-27T12:02:35Z</cp:lastPrinted>
  <dcterms:created xsi:type="dcterms:W3CDTF">2004-10-10T08:59:46Z</dcterms:created>
  <dcterms:modified xsi:type="dcterms:W3CDTF">2019-08-21T15:07:02Z</dcterms:modified>
</cp:coreProperties>
</file>