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2" r:id="rId17"/>
    <p:sldId id="551" r:id="rId18"/>
    <p:sldId id="553" r:id="rId19"/>
    <p:sldId id="554" r:id="rId20"/>
    <p:sldId id="555" r:id="rId21"/>
    <p:sldId id="556" r:id="rId22"/>
    <p:sldId id="558" r:id="rId23"/>
    <p:sldId id="559" r:id="rId24"/>
    <p:sldId id="557" r:id="rId25"/>
    <p:sldId id="561" r:id="rId26"/>
    <p:sldId id="560" r:id="rId27"/>
    <p:sldId id="562" r:id="rId28"/>
    <p:sldId id="563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CC"/>
    <a:srgbClr val="008000"/>
    <a:srgbClr val="3399FF"/>
    <a:srgbClr val="0066FF"/>
    <a:srgbClr val="0099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0053" autoAdjust="0"/>
  </p:normalViewPr>
  <p:slideViewPr>
    <p:cSldViewPr snapToGrid="0">
      <p:cViewPr varScale="1">
        <p:scale>
          <a:sx n="112" d="100"/>
          <a:sy n="112" d="100"/>
        </p:scale>
        <p:origin x="396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EC89002-BE8D-4610-8619-AF1CEB52D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Symbol" pitchFamily="18" charset="2"/>
              </a:defRPr>
            </a:lvl1pPr>
          </a:lstStyle>
          <a:p>
            <a:pPr>
              <a:defRPr/>
            </a:pPr>
            <a:fld id="{D293325E-1F0B-4DEF-B7C1-E74525C22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73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C02A12F9-9DE9-4A29-AB7F-0F1A3AF31001}" type="slidenum">
              <a:rPr lang="en-US" altLang="en-US" sz="1200" b="0" smtClean="0">
                <a:solidFill>
                  <a:schemeClr val="tx1"/>
                </a:solidFill>
                <a:latin typeface="Symbol" pitchFamily="18" charset="2"/>
              </a:rPr>
              <a:pPr/>
              <a:t>1</a:t>
            </a:fld>
            <a:endParaRPr lang="en-US" altLang="en-US" sz="1200" b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64"/>
              <a:chOff x="-3" y="1562"/>
              <a:chExt cx="5763" cy="664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7 h 720"/>
                  <a:gd name="T4" fmla="*/ 14 w 1000"/>
                  <a:gd name="T5" fmla="*/ 2147483647 h 720"/>
                  <a:gd name="T6" fmla="*/ 1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90 h 317"/>
                  <a:gd name="T4" fmla="*/ 624 w 624"/>
                  <a:gd name="T5" fmla="*/ 3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574 h 317"/>
                  <a:gd name="T4" fmla="*/ 624 w 624"/>
                  <a:gd name="T5" fmla="*/ 357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79"/>
                <a:ext cx="624" cy="255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1 h 370"/>
                  <a:gd name="T4" fmla="*/ 624 w 624"/>
                  <a:gd name="T5" fmla="*/ 11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37 h 317"/>
                  <a:gd name="T4" fmla="*/ 624 w 624"/>
                  <a:gd name="T5" fmla="*/ 13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561 h 272"/>
                  <a:gd name="T4" fmla="*/ 240 w 624"/>
                  <a:gd name="T5" fmla="*/ 3144 h 272"/>
                  <a:gd name="T6" fmla="*/ 624 w 624"/>
                  <a:gd name="T7" fmla="*/ 35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53"/>
                <a:ext cx="632" cy="315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0 h 362"/>
                  <a:gd name="T4" fmla="*/ 248 w 632"/>
                  <a:gd name="T5" fmla="*/ 90 h 362"/>
                  <a:gd name="T6" fmla="*/ 632 w 632"/>
                  <a:gd name="T7" fmla="*/ 90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185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90 h 317"/>
                  <a:gd name="T4" fmla="*/ 624 w 624"/>
                  <a:gd name="T5" fmla="*/ 3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574 h 317"/>
                  <a:gd name="T4" fmla="*/ 624 w 624"/>
                  <a:gd name="T5" fmla="*/ 357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74"/>
                <a:ext cx="624" cy="255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1 h 370"/>
                  <a:gd name="T4" fmla="*/ 624 w 624"/>
                  <a:gd name="T5" fmla="*/ 11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37 h 317"/>
                  <a:gd name="T4" fmla="*/ 624 w 624"/>
                  <a:gd name="T5" fmla="*/ 13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473 h 272"/>
                  <a:gd name="T4" fmla="*/ 240 w 624"/>
                  <a:gd name="T5" fmla="*/ 3070 h 272"/>
                  <a:gd name="T6" fmla="*/ 624 w 624"/>
                  <a:gd name="T7" fmla="*/ 347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3 h 362"/>
                  <a:gd name="T4" fmla="*/ 248 w 632"/>
                  <a:gd name="T5" fmla="*/ 93 h 362"/>
                  <a:gd name="T6" fmla="*/ 632 w 632"/>
                  <a:gd name="T7" fmla="*/ 93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51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90 h 317"/>
                  <a:gd name="T4" fmla="*/ 624 w 624"/>
                  <a:gd name="T5" fmla="*/ 3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574 h 317"/>
                  <a:gd name="T4" fmla="*/ 624 w 624"/>
                  <a:gd name="T5" fmla="*/ 357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57" y="1762"/>
                <a:ext cx="624" cy="255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1 h 370"/>
                  <a:gd name="T4" fmla="*/ 624 w 624"/>
                  <a:gd name="T5" fmla="*/ 11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57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473 h 272"/>
                  <a:gd name="T4" fmla="*/ 240 w 624"/>
                  <a:gd name="T5" fmla="*/ 3070 h 272"/>
                  <a:gd name="T6" fmla="*/ 624 w 624"/>
                  <a:gd name="T7" fmla="*/ 347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3 h 362"/>
                  <a:gd name="T4" fmla="*/ 248 w 632"/>
                  <a:gd name="T5" fmla="*/ 93 h 362"/>
                  <a:gd name="T6" fmla="*/ 632 w 632"/>
                  <a:gd name="T7" fmla="*/ 93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362 h 385"/>
                <a:gd name="T2" fmla="*/ 5762 w 5762"/>
                <a:gd name="T3" fmla="*/ 34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362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2357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5175" y="6602413"/>
            <a:ext cx="1905000" cy="207962"/>
          </a:xfrm>
        </p:spPr>
        <p:txBody>
          <a:bodyPr/>
          <a:lstStyle>
            <a:lvl1pPr>
              <a:defRPr sz="105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n.h.reyes@massey.ac.nz</a:t>
            </a:r>
          </a:p>
        </p:txBody>
      </p:sp>
    </p:spTree>
    <p:extLst>
      <p:ext uri="{BB962C8B-B14F-4D97-AF65-F5344CB8AC3E}">
        <p14:creationId xmlns:p14="http://schemas.microsoft.com/office/powerpoint/2010/main" val="2521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647D-BD54-46DD-91BA-CA076F17B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ADD19-6B4B-45A9-BD53-54AF611DE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5ADFB-7159-4EF4-92F8-305CD090D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F7182-8F6A-44A4-84EC-C0407EC5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605F1-AB33-49ED-A612-838A5E034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933F4-3FFC-454E-A717-1FCC8FBED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4A14-A1B4-430C-93D6-BE4C98F71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7395-7FE0-425F-ADB3-782DA6733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CD8E-61BE-4F1B-AF93-C9EF8BE71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94F5-D855-43B5-A9A7-3D5FAE5B8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9DFA0-86C1-4550-83EA-2B28E5410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C1423-E484-4F1B-A1B2-7E68EAE4D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6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7 h 720"/>
                  <a:gd name="T4" fmla="*/ 14 w 1000"/>
                  <a:gd name="T5" fmla="*/ 2147483647 h 720"/>
                  <a:gd name="T6" fmla="*/ 1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3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90 h 317"/>
                  <a:gd name="T4" fmla="*/ 624 w 624"/>
                  <a:gd name="T5" fmla="*/ 3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38" name="Freeform 6"/>
              <p:cNvSpPr>
                <a:spLocks/>
              </p:cNvSpPr>
              <p:nvPr/>
            </p:nvSpPr>
            <p:spPr bwMode="ltGray">
              <a:xfrm rot="-5400000">
                <a:off x="926" y="169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47 h 317"/>
                  <a:gd name="T4" fmla="*/ 624 w 624"/>
                  <a:gd name="T5" fmla="*/ 364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39" name="Freeform 7"/>
              <p:cNvSpPr>
                <a:spLocks/>
              </p:cNvSpPr>
              <p:nvPr/>
            </p:nvSpPr>
            <p:spPr bwMode="ltGray">
              <a:xfrm rot="-5400000">
                <a:off x="-113" y="1780"/>
                <a:ext cx="624" cy="255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1 h 370"/>
                  <a:gd name="T4" fmla="*/ 624 w 624"/>
                  <a:gd name="T5" fmla="*/ 11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33 h 317"/>
                  <a:gd name="T4" fmla="*/ 624 w 624"/>
                  <a:gd name="T5" fmla="*/ 13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1" name="Freeform 9"/>
              <p:cNvSpPr>
                <a:spLocks/>
              </p:cNvSpPr>
              <p:nvPr/>
            </p:nvSpPr>
            <p:spPr bwMode="ltGray">
              <a:xfrm rot="-5400000">
                <a:off x="406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747 h 272"/>
                  <a:gd name="T4" fmla="*/ 240 w 624"/>
                  <a:gd name="T5" fmla="*/ 3300 h 272"/>
                  <a:gd name="T6" fmla="*/ 624 w 624"/>
                  <a:gd name="T7" fmla="*/ 3747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2" name="Freeform 10"/>
              <p:cNvSpPr>
                <a:spLocks/>
              </p:cNvSpPr>
              <p:nvPr/>
            </p:nvSpPr>
            <p:spPr bwMode="ltGray">
              <a:xfrm rot="-5400000">
                <a:off x="119" y="1728"/>
                <a:ext cx="632" cy="316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3 h 362"/>
                  <a:gd name="T4" fmla="*/ 248 w 632"/>
                  <a:gd name="T5" fmla="*/ 93 h 362"/>
                  <a:gd name="T6" fmla="*/ 632 w 632"/>
                  <a:gd name="T7" fmla="*/ 93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3" name="Freeform 11"/>
              <p:cNvSpPr>
                <a:spLocks/>
              </p:cNvSpPr>
              <p:nvPr/>
            </p:nvSpPr>
            <p:spPr bwMode="ltGray">
              <a:xfrm rot="-5400000">
                <a:off x="3136" y="163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16 h 317"/>
                  <a:gd name="T4" fmla="*/ 624 w 624"/>
                  <a:gd name="T5" fmla="*/ 341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90 h 317"/>
                  <a:gd name="T4" fmla="*/ 624 w 624"/>
                  <a:gd name="T5" fmla="*/ 3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5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2 h 370"/>
                  <a:gd name="T4" fmla="*/ 624 w 624"/>
                  <a:gd name="T5" fmla="*/ 12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6" name="Freeform 14"/>
              <p:cNvSpPr>
                <a:spLocks/>
              </p:cNvSpPr>
              <p:nvPr/>
            </p:nvSpPr>
            <p:spPr bwMode="ltGray">
              <a:xfrm rot="-5400000">
                <a:off x="2514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31 h 317"/>
                  <a:gd name="T4" fmla="*/ 624 w 624"/>
                  <a:gd name="T5" fmla="*/ 13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7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388 h 272"/>
                  <a:gd name="T4" fmla="*/ 240 w 624"/>
                  <a:gd name="T5" fmla="*/ 2990 h 272"/>
                  <a:gd name="T6" fmla="*/ 624 w 624"/>
                  <a:gd name="T7" fmla="*/ 3388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8" name="Freeform 16"/>
              <p:cNvSpPr>
                <a:spLocks/>
              </p:cNvSpPr>
              <p:nvPr/>
            </p:nvSpPr>
            <p:spPr bwMode="ltGray">
              <a:xfrm rot="-5400000">
                <a:off x="2006" y="1721"/>
                <a:ext cx="632" cy="316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3 h 362"/>
                  <a:gd name="T4" fmla="*/ 248 w 632"/>
                  <a:gd name="T5" fmla="*/ 93 h 362"/>
                  <a:gd name="T6" fmla="*/ 632 w 632"/>
                  <a:gd name="T7" fmla="*/ 93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49" name="Freeform 17"/>
              <p:cNvSpPr>
                <a:spLocks/>
              </p:cNvSpPr>
              <p:nvPr/>
            </p:nvSpPr>
            <p:spPr bwMode="ltGray">
              <a:xfrm rot="-5400000">
                <a:off x="4004" y="1614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16 h 317"/>
                  <a:gd name="T4" fmla="*/ 624 w 624"/>
                  <a:gd name="T5" fmla="*/ 3416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50" name="Freeform 18"/>
              <p:cNvSpPr>
                <a:spLocks/>
              </p:cNvSpPr>
              <p:nvPr/>
            </p:nvSpPr>
            <p:spPr bwMode="ltGray">
              <a:xfrm rot="-5400000">
                <a:off x="3625" y="164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47 h 317"/>
                  <a:gd name="T4" fmla="*/ 624 w 624"/>
                  <a:gd name="T5" fmla="*/ 364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51" name="Freeform 19"/>
              <p:cNvSpPr>
                <a:spLocks/>
              </p:cNvSpPr>
              <p:nvPr/>
            </p:nvSpPr>
            <p:spPr bwMode="ltGray">
              <a:xfrm rot="-5400000">
                <a:off x="4472" y="1719"/>
                <a:ext cx="624" cy="255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1 h 370"/>
                  <a:gd name="T4" fmla="*/ 624 w 624"/>
                  <a:gd name="T5" fmla="*/ 11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52" name="Freeform 20"/>
              <p:cNvSpPr>
                <a:spLocks/>
              </p:cNvSpPr>
              <p:nvPr/>
            </p:nvSpPr>
            <p:spPr bwMode="ltGray">
              <a:xfrm>
                <a:off x="5469" y="153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53" name="Freeform 21"/>
              <p:cNvSpPr>
                <a:spLocks/>
              </p:cNvSpPr>
              <p:nvPr/>
            </p:nvSpPr>
            <p:spPr bwMode="ltGray">
              <a:xfrm rot="-5400000">
                <a:off x="5041" y="1639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388 h 272"/>
                  <a:gd name="T4" fmla="*/ 240 w 624"/>
                  <a:gd name="T5" fmla="*/ 2990 h 272"/>
                  <a:gd name="T6" fmla="*/ 624 w 624"/>
                  <a:gd name="T7" fmla="*/ 3388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054" name="Freeform 22"/>
              <p:cNvSpPr>
                <a:spLocks/>
              </p:cNvSpPr>
              <p:nvPr/>
            </p:nvSpPr>
            <p:spPr bwMode="ltGray">
              <a:xfrm rot="-5400000">
                <a:off x="4722" y="1665"/>
                <a:ext cx="632" cy="316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3 h 362"/>
                  <a:gd name="T4" fmla="*/ 248 w 632"/>
                  <a:gd name="T5" fmla="*/ 93 h 362"/>
                  <a:gd name="T6" fmla="*/ 632 w 632"/>
                  <a:gd name="T7" fmla="*/ 93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</p:grpSp>
        <p:sp>
          <p:nvSpPr>
            <p:cNvPr id="1034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362 h 385"/>
                <a:gd name="T2" fmla="*/ 431 w 5762"/>
                <a:gd name="T3" fmla="*/ 345 h 385"/>
                <a:gd name="T4" fmla="*/ 431 w 5762"/>
                <a:gd name="T5" fmla="*/ 4 h 385"/>
                <a:gd name="T6" fmla="*/ 0 w 5762"/>
                <a:gd name="T7" fmla="*/ 0 h 385"/>
                <a:gd name="T8" fmla="*/ 0 w 5762"/>
                <a:gd name="T9" fmla="*/ 362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35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431 w 5761"/>
                <a:gd name="T3" fmla="*/ 0 h 189"/>
                <a:gd name="T4" fmla="*/ 43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55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5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4D8C745-76CC-476B-9166-D1867ECC9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AutoShape 30">
            <a:hlinkClick r:id="rId15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8721725" y="6435725"/>
            <a:ext cx="304800" cy="304800"/>
          </a:xfrm>
          <a:prstGeom prst="actionButtonHome">
            <a:avLst/>
          </a:prstGeom>
          <a:gradFill rotWithShape="0">
            <a:gsLst>
              <a:gs pos="0">
                <a:srgbClr val="FF339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20763"/>
            <a:ext cx="9144000" cy="1341437"/>
          </a:xfr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1"/>
          </a:gradFill>
        </p:spPr>
        <p:txBody>
          <a:bodyPr/>
          <a:lstStyle/>
          <a:p>
            <a:pPr algn="ctr">
              <a:defRPr/>
            </a:pPr>
            <a:r>
              <a:rPr lang="en-US" sz="4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Short Course on 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2782888"/>
            <a:ext cx="32766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693"/>
          <p:cNvSpPr txBox="1">
            <a:spLocks noChangeArrowheads="1"/>
          </p:cNvSpPr>
          <p:nvPr/>
        </p:nvSpPr>
        <p:spPr bwMode="auto">
          <a:xfrm>
            <a:off x="5135563" y="5992813"/>
            <a:ext cx="3417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400">
                <a:solidFill>
                  <a:srgbClr val="3399FF"/>
                </a:solidFill>
                <a:latin typeface="Times New Roman" pitchFamily="18" charset="0"/>
              </a:rPr>
              <a:t>by Napoleon Reyes, PhD</a:t>
            </a:r>
          </a:p>
        </p:txBody>
      </p: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825013" y="5376863"/>
            <a:ext cx="377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NZ" altLang="en-US" sz="2400" dirty="0">
                <a:latin typeface="Times New Roman" pitchFamily="18" charset="0"/>
              </a:rPr>
              <a:t>http://www.qt.io/download/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2357438"/>
            <a:ext cx="9144000" cy="4619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NZ" altLang="en-US">
                <a:latin typeface="Open Sans"/>
              </a:rPr>
              <a:t>A cross-platform application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263" y="4922838"/>
            <a:ext cx="20399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QT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Add a horizontal layout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8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084388"/>
            <a:ext cx="8443913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2" name="Straight Arrow Connector 7"/>
          <p:cNvCxnSpPr>
            <a:cxnSpLocks noChangeShapeType="1"/>
          </p:cNvCxnSpPr>
          <p:nvPr/>
        </p:nvCxnSpPr>
        <p:spPr bwMode="auto">
          <a:xfrm>
            <a:off x="77788" y="2528888"/>
            <a:ext cx="398462" cy="195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Add a label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9</a:t>
            </a:r>
          </a:p>
        </p:txBody>
      </p:sp>
      <p:cxnSp>
        <p:nvCxnSpPr>
          <p:cNvPr id="25605" name="Straight Arrow Connector 7"/>
          <p:cNvCxnSpPr>
            <a:cxnSpLocks noChangeShapeType="1"/>
          </p:cNvCxnSpPr>
          <p:nvPr/>
        </p:nvCxnSpPr>
        <p:spPr bwMode="auto">
          <a:xfrm>
            <a:off x="77788" y="2528888"/>
            <a:ext cx="398462" cy="195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571750"/>
            <a:ext cx="1609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912938"/>
            <a:ext cx="43053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075" y="6021388"/>
            <a:ext cx="33401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0000FF"/>
                </a:solidFill>
                <a:latin typeface="+mn-lt"/>
              </a:rPr>
              <a:t>horizontalScrollBar_maxEpochs</a:t>
            </a:r>
            <a:endParaRPr lang="en-US" sz="1600" dirty="0">
              <a:solidFill>
                <a:srgbClr val="0000FF"/>
              </a:solidFill>
              <a:latin typeface="+mn-lt"/>
            </a:endParaRPr>
          </a:p>
          <a:p>
            <a:pPr algn="l">
              <a:defRPr/>
            </a:pPr>
            <a:r>
              <a:rPr lang="en-US" sz="1600" dirty="0" err="1">
                <a:solidFill>
                  <a:srgbClr val="0000FF"/>
                </a:solidFill>
                <a:latin typeface="+mn-lt"/>
              </a:rPr>
              <a:t>lcdNumber_maxEpochs</a:t>
            </a:r>
            <a:endParaRPr lang="en-US" sz="16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830388"/>
            <a:ext cx="42767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338638"/>
            <a:ext cx="513715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27488" y="3956050"/>
            <a:ext cx="5116512" cy="338138"/>
          </a:xfrm>
          <a:prstGeom prst="rect">
            <a:avLst/>
          </a:prstGeom>
          <a:solidFill>
            <a:srgbClr val="3399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</a:rPr>
              <a:t>Property			value</a:t>
            </a:r>
          </a:p>
        </p:txBody>
      </p:sp>
      <p:pic>
        <p:nvPicPr>
          <p:cNvPr id="266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2605088"/>
            <a:ext cx="106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2268538"/>
            <a:ext cx="1552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2935288"/>
            <a:ext cx="14763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84863" y="1803400"/>
            <a:ext cx="2727325" cy="338138"/>
          </a:xfrm>
          <a:prstGeom prst="rect">
            <a:avLst/>
          </a:prstGeom>
          <a:solidFill>
            <a:srgbClr val="3399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</a:rPr>
              <a:t>Widgets		</a:t>
            </a:r>
          </a:p>
        </p:txBody>
      </p:sp>
      <p:cxnSp>
        <p:nvCxnSpPr>
          <p:cNvPr id="26636" name="Straight Arrow Connector 7"/>
          <p:cNvCxnSpPr>
            <a:cxnSpLocks noChangeShapeType="1"/>
          </p:cNvCxnSpPr>
          <p:nvPr/>
        </p:nvCxnSpPr>
        <p:spPr bwMode="auto">
          <a:xfrm>
            <a:off x="3706813" y="4776788"/>
            <a:ext cx="398462" cy="1936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Add a </a:t>
            </a:r>
            <a:r>
              <a:rPr lang="en-US" altLang="en-US">
                <a:solidFill>
                  <a:srgbClr val="008000"/>
                </a:solidFill>
              </a:rPr>
              <a:t>horizontal scrollbar </a:t>
            </a:r>
            <a:r>
              <a:rPr lang="en-US" altLang="en-US">
                <a:solidFill>
                  <a:srgbClr val="0000FF"/>
                </a:solidFill>
              </a:rPr>
              <a:t>and an </a:t>
            </a:r>
            <a:r>
              <a:rPr lang="en-US" altLang="en-US">
                <a:solidFill>
                  <a:srgbClr val="008000"/>
                </a:solidFill>
              </a:rPr>
              <a:t>LCD number</a:t>
            </a:r>
            <a:r>
              <a:rPr lang="en-US" altLang="en-US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Add a </a:t>
            </a:r>
            <a:r>
              <a:rPr lang="en-US" altLang="en-US">
                <a:solidFill>
                  <a:srgbClr val="008000"/>
                </a:solidFill>
              </a:rPr>
              <a:t>horizontal scrollbar </a:t>
            </a:r>
            <a:r>
              <a:rPr lang="en-US" altLang="en-US">
                <a:solidFill>
                  <a:srgbClr val="0000FF"/>
                </a:solidFill>
              </a:rPr>
              <a:t>and an </a:t>
            </a:r>
            <a:r>
              <a:rPr lang="en-US" altLang="en-US">
                <a:solidFill>
                  <a:srgbClr val="008000"/>
                </a:solidFill>
              </a:rPr>
              <a:t>LCD number</a:t>
            </a:r>
            <a:r>
              <a:rPr lang="en-US" altLang="en-US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2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075" y="6021388"/>
            <a:ext cx="33401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0000FF"/>
                </a:solidFill>
                <a:latin typeface="+mn-lt"/>
              </a:rPr>
              <a:t>horizontalScrollBar_maxEpochs</a:t>
            </a:r>
            <a:endParaRPr lang="en-US" sz="1600" dirty="0">
              <a:solidFill>
                <a:srgbClr val="0000FF"/>
              </a:solidFill>
              <a:latin typeface="+mn-lt"/>
            </a:endParaRPr>
          </a:p>
          <a:p>
            <a:pPr algn="l">
              <a:defRPr/>
            </a:pPr>
            <a:r>
              <a:rPr lang="en-US" sz="1600" dirty="0" err="1">
                <a:solidFill>
                  <a:srgbClr val="0000FF"/>
                </a:solidFill>
                <a:latin typeface="+mn-lt"/>
              </a:rPr>
              <a:t>lcdNumber_maxEpochs</a:t>
            </a:r>
            <a:endParaRPr lang="en-US" sz="16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2605088"/>
            <a:ext cx="106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2268538"/>
            <a:ext cx="1552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2935288"/>
            <a:ext cx="14763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84863" y="1803400"/>
            <a:ext cx="2727325" cy="338138"/>
          </a:xfrm>
          <a:prstGeom prst="rect">
            <a:avLst/>
          </a:prstGeom>
          <a:solidFill>
            <a:srgbClr val="3399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</a:rPr>
              <a:t>Widgets		</a:t>
            </a:r>
          </a:p>
        </p:txBody>
      </p:sp>
      <p:pic>
        <p:nvPicPr>
          <p:cNvPr id="276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54200"/>
            <a:ext cx="50196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3175" y="3956050"/>
            <a:ext cx="5330825" cy="338138"/>
          </a:xfrm>
          <a:prstGeom prst="rect">
            <a:avLst/>
          </a:prstGeom>
          <a:solidFill>
            <a:srgbClr val="3399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</a:rPr>
              <a:t>Property			value</a:t>
            </a:r>
          </a:p>
        </p:txBody>
      </p:sp>
      <p:pic>
        <p:nvPicPr>
          <p:cNvPr id="2766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10063"/>
            <a:ext cx="533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61" name="Straight Arrow Connector 7"/>
          <p:cNvCxnSpPr>
            <a:cxnSpLocks noChangeShapeType="1"/>
          </p:cNvCxnSpPr>
          <p:nvPr/>
        </p:nvCxnSpPr>
        <p:spPr bwMode="auto">
          <a:xfrm>
            <a:off x="3822700" y="4756150"/>
            <a:ext cx="398463" cy="1952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12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265363"/>
            <a:ext cx="85439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Switch to </a:t>
            </a:r>
            <a:r>
              <a:rPr lang="en-US" altLang="en-US">
                <a:solidFill>
                  <a:schemeClr val="tx1"/>
                </a:solidFill>
              </a:rPr>
              <a:t>Edit mode</a:t>
            </a:r>
            <a:r>
              <a:rPr lang="en-US" altLang="en-US">
                <a:solidFill>
                  <a:srgbClr val="0000FF"/>
                </a:solidFill>
              </a:rPr>
              <a:t>, then add a </a:t>
            </a:r>
            <a:r>
              <a:rPr lang="en-US" altLang="en-US">
                <a:solidFill>
                  <a:srgbClr val="008000"/>
                </a:solidFill>
              </a:rPr>
              <a:t>header file</a:t>
            </a:r>
            <a:r>
              <a:rPr lang="en-US" altLang="en-US">
                <a:solidFill>
                  <a:srgbClr val="0000FF"/>
                </a:solidFill>
              </a:rPr>
              <a:t> to the project.</a:t>
            </a:r>
          </a:p>
        </p:txBody>
      </p:sp>
      <p:cxnSp>
        <p:nvCxnSpPr>
          <p:cNvPr id="6" name="Straight Arrow Connector 7"/>
          <p:cNvCxnSpPr>
            <a:cxnSpLocks noChangeShapeType="1"/>
          </p:cNvCxnSpPr>
          <p:nvPr/>
        </p:nvCxnSpPr>
        <p:spPr bwMode="auto">
          <a:xfrm>
            <a:off x="1949451" y="4436269"/>
            <a:ext cx="398462" cy="195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Switch to </a:t>
            </a:r>
            <a:r>
              <a:rPr lang="en-US" altLang="en-US">
                <a:solidFill>
                  <a:schemeClr val="tx1"/>
                </a:solidFill>
              </a:rPr>
              <a:t>Edit mode</a:t>
            </a:r>
            <a:r>
              <a:rPr lang="en-US" altLang="en-US">
                <a:solidFill>
                  <a:srgbClr val="0000FF"/>
                </a:solidFill>
              </a:rPr>
              <a:t>, then add a </a:t>
            </a:r>
            <a:r>
              <a:rPr lang="en-US" altLang="en-US">
                <a:solidFill>
                  <a:srgbClr val="008000"/>
                </a:solidFill>
              </a:rPr>
              <a:t>header file</a:t>
            </a:r>
            <a:r>
              <a:rPr lang="en-US" altLang="en-US">
                <a:solidFill>
                  <a:srgbClr val="0000FF"/>
                </a:solidFill>
              </a:rPr>
              <a:t> to the project.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0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13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927225"/>
            <a:ext cx="3924300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3103563"/>
            <a:ext cx="46228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3" name="Straight Arrow Connector 7"/>
          <p:cNvCxnSpPr>
            <a:cxnSpLocks noChangeShapeType="1"/>
          </p:cNvCxnSpPr>
          <p:nvPr/>
        </p:nvCxnSpPr>
        <p:spPr bwMode="auto">
          <a:xfrm>
            <a:off x="5554663" y="3949700"/>
            <a:ext cx="398462" cy="1936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973138" y="6049963"/>
            <a:ext cx="3151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400">
                <a:solidFill>
                  <a:srgbClr val="0000FF"/>
                </a:solidFill>
                <a:latin typeface="Times New Roman" pitchFamily="18" charset="0"/>
              </a:rPr>
              <a:t>Click next, then finish.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Switch to </a:t>
            </a:r>
            <a:r>
              <a:rPr lang="en-US" altLang="en-US">
                <a:solidFill>
                  <a:schemeClr val="tx1"/>
                </a:solidFill>
              </a:rPr>
              <a:t>globalVariables.h</a:t>
            </a:r>
            <a:r>
              <a:rPr lang="en-US" altLang="en-US">
                <a:solidFill>
                  <a:srgbClr val="0000FF"/>
                </a:solidFill>
              </a:rPr>
              <a:t>, then add an external variable declaration.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4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14</a:t>
            </a:r>
          </a:p>
        </p:txBody>
      </p:sp>
      <p:cxnSp>
        <p:nvCxnSpPr>
          <p:cNvPr id="30725" name="Straight Arrow Connector 7"/>
          <p:cNvCxnSpPr>
            <a:cxnSpLocks noChangeShapeType="1"/>
          </p:cNvCxnSpPr>
          <p:nvPr/>
        </p:nvCxnSpPr>
        <p:spPr bwMode="auto">
          <a:xfrm>
            <a:off x="1430338" y="4202113"/>
            <a:ext cx="398462" cy="195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809750" y="3103563"/>
            <a:ext cx="3535363" cy="2030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#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ifndef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 GLOBALVARIABLES_H</a:t>
            </a:r>
          </a:p>
          <a:p>
            <a:pPr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#define GLOBALVARIABLES_H</a:t>
            </a:r>
          </a:p>
          <a:p>
            <a:pPr>
              <a:defRPr/>
            </a:pPr>
            <a:endParaRPr lang="en-US" sz="1800" b="0" dirty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endParaRPr lang="en-US" sz="18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extern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maxEpochs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>
              <a:defRPr/>
            </a:pPr>
            <a:endParaRPr lang="en-US" sz="1800" b="0" dirty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#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endif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 // GLOBALVARIABLES_H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Switch to Design view by clicking </a:t>
            </a:r>
            <a:r>
              <a:rPr lang="en-US" altLang="en-US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8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15</a:t>
            </a:r>
          </a:p>
        </p:txBody>
      </p:sp>
      <p:cxnSp>
        <p:nvCxnSpPr>
          <p:cNvPr id="31749" name="Straight Arrow Connector 7"/>
          <p:cNvCxnSpPr>
            <a:cxnSpLocks noChangeShapeType="1"/>
          </p:cNvCxnSpPr>
          <p:nvPr/>
        </p:nvCxnSpPr>
        <p:spPr bwMode="auto">
          <a:xfrm>
            <a:off x="1751013" y="3151188"/>
            <a:ext cx="398462" cy="195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130425" y="2325688"/>
            <a:ext cx="3352800" cy="3692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#include &lt;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QtGui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QApplication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&gt;</a:t>
            </a: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#include "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mainwindow.h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"</a:t>
            </a:r>
          </a:p>
          <a:p>
            <a:pPr algn="l">
              <a:defRPr/>
            </a:pPr>
            <a:endParaRPr lang="en-US" sz="18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maxEpochs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 algn="l">
              <a:defRPr/>
            </a:pPr>
            <a:endParaRPr lang="en-US" sz="18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 main(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argc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, char *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argv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[])</a:t>
            </a: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QApplication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 a(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argc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argv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 w;</a:t>
            </a: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w.show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pPr algn="l">
              <a:defRPr/>
            </a:pPr>
            <a:endParaRPr lang="en-US" sz="18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    return </a:t>
            </a:r>
            <a:r>
              <a:rPr lang="en-US" sz="1800" b="0" dirty="0" err="1">
                <a:solidFill>
                  <a:schemeClr val="tx1"/>
                </a:solidFill>
                <a:latin typeface="+mn-lt"/>
              </a:rPr>
              <a:t>a.exec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12017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Associate a function with the horizontal scrollbar by right-clicking it, then selecting Go to slot, then the </a:t>
            </a:r>
            <a:r>
              <a:rPr lang="en-US" altLang="en-US">
                <a:solidFill>
                  <a:schemeClr val="tx1"/>
                </a:solidFill>
              </a:rPr>
              <a:t>valueChanged() </a:t>
            </a:r>
            <a:r>
              <a:rPr lang="en-US" altLang="en-US">
                <a:solidFill>
                  <a:srgbClr val="0000FF"/>
                </a:solidFill>
              </a:rPr>
              <a:t>function.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2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16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66950"/>
            <a:ext cx="38862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4" name="Straight Arrow Connector 9"/>
          <p:cNvCxnSpPr>
            <a:cxnSpLocks noChangeShapeType="1"/>
          </p:cNvCxnSpPr>
          <p:nvPr/>
        </p:nvCxnSpPr>
        <p:spPr bwMode="auto">
          <a:xfrm rot="10800000" flipV="1">
            <a:off x="3287713" y="4416425"/>
            <a:ext cx="419100" cy="2619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2887663"/>
            <a:ext cx="457993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Write the implementation for the valueChanged() signal.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6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17</a:t>
            </a:r>
          </a:p>
        </p:txBody>
      </p:sp>
      <p:cxnSp>
        <p:nvCxnSpPr>
          <p:cNvPr id="33797" name="Straight Arrow Connector 7"/>
          <p:cNvCxnSpPr>
            <a:cxnSpLocks noChangeShapeType="1"/>
          </p:cNvCxnSpPr>
          <p:nvPr/>
        </p:nvCxnSpPr>
        <p:spPr bwMode="auto">
          <a:xfrm>
            <a:off x="407988" y="5865813"/>
            <a:ext cx="400050" cy="195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68350" y="1809750"/>
            <a:ext cx="8161338" cy="5048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#include "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mainwindow.h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"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#include "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ui_mainwindow.h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"</a:t>
            </a:r>
          </a:p>
          <a:p>
            <a:pPr algn="l">
              <a:defRPr/>
            </a:pPr>
            <a:r>
              <a:rPr lang="en-US" sz="1200" b="0" dirty="0">
                <a:solidFill>
                  <a:schemeClr val="tx1"/>
                </a:solidFill>
                <a:latin typeface="+mn-lt"/>
              </a:rPr>
              <a:t>////////////////////////////////////////</a:t>
            </a:r>
          </a:p>
          <a:p>
            <a:pPr algn="l">
              <a:defRPr/>
            </a:pPr>
            <a:r>
              <a:rPr lang="en-US" sz="1400" b="0" dirty="0">
                <a:solidFill>
                  <a:srgbClr val="0000FF"/>
                </a:solidFill>
                <a:latin typeface="+mn-lt"/>
              </a:rPr>
              <a:t>#include "</a:t>
            </a:r>
            <a:r>
              <a:rPr lang="en-US" sz="1400" b="0" dirty="0" err="1">
                <a:solidFill>
                  <a:srgbClr val="0000FF"/>
                </a:solidFill>
                <a:latin typeface="+mn-lt"/>
              </a:rPr>
              <a:t>globalVariables.h</a:t>
            </a:r>
            <a:r>
              <a:rPr lang="en-US" sz="1400" b="0" dirty="0">
                <a:solidFill>
                  <a:srgbClr val="0000FF"/>
                </a:solidFill>
                <a:latin typeface="+mn-lt"/>
              </a:rPr>
              <a:t>“</a:t>
            </a:r>
          </a:p>
          <a:p>
            <a:pPr algn="l">
              <a:defRPr/>
            </a:pPr>
            <a:endParaRPr lang="en-US" sz="14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::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QWidget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 *parent) :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QMainWindow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(parent),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ui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(new 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Ui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::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ui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setupUi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(this);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>
              <a:defRPr/>
            </a:pPr>
            <a:endParaRPr lang="en-US" sz="14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::~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    delete 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ui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>
              <a:defRPr/>
            </a:pPr>
            <a:endParaRPr lang="en-US" sz="14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::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on_horizontalScrollBar_valueChanged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+mn-lt"/>
              </a:rPr>
              <a:t> value)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algn="l">
              <a:defRPr/>
            </a:pPr>
            <a:r>
              <a:rPr lang="en-US" sz="14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400" b="0" dirty="0" err="1">
                <a:solidFill>
                  <a:srgbClr val="0000FF"/>
                </a:solidFill>
                <a:latin typeface="+mn-lt"/>
              </a:rPr>
              <a:t>ui</a:t>
            </a:r>
            <a:r>
              <a:rPr lang="en-US" sz="1400" b="0" dirty="0">
                <a:solidFill>
                  <a:srgbClr val="0000FF"/>
                </a:solidFill>
                <a:latin typeface="+mn-lt"/>
              </a:rPr>
              <a:t>-&gt;</a:t>
            </a:r>
            <a:r>
              <a:rPr lang="en-US" sz="1400" b="0" dirty="0" err="1">
                <a:solidFill>
                  <a:srgbClr val="0000FF"/>
                </a:solidFill>
                <a:latin typeface="+mn-lt"/>
              </a:rPr>
              <a:t>lcdNumber_maxEpochs</a:t>
            </a:r>
            <a:r>
              <a:rPr lang="en-US" sz="1400" b="0" dirty="0">
                <a:solidFill>
                  <a:srgbClr val="0000FF"/>
                </a:solidFill>
                <a:latin typeface="+mn-lt"/>
              </a:rPr>
              <a:t>-&gt;</a:t>
            </a:r>
            <a:r>
              <a:rPr lang="en-US" sz="1400" b="0" dirty="0" err="1">
                <a:solidFill>
                  <a:srgbClr val="0000FF"/>
                </a:solidFill>
                <a:latin typeface="+mn-lt"/>
              </a:rPr>
              <a:t>setSegmentStyle</a:t>
            </a:r>
            <a:r>
              <a:rPr lang="en-US" sz="1400" b="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latin typeface="+mn-lt"/>
              </a:rPr>
              <a:t>QLCDNumber</a:t>
            </a:r>
            <a:r>
              <a:rPr lang="en-US" sz="1400" b="0" dirty="0">
                <a:solidFill>
                  <a:srgbClr val="0000FF"/>
                </a:solidFill>
                <a:latin typeface="+mn-lt"/>
              </a:rPr>
              <a:t>::Filled);</a:t>
            </a:r>
          </a:p>
          <a:p>
            <a:pPr algn="l">
              <a:defRPr/>
            </a:pPr>
            <a:r>
              <a:rPr lang="en-US" sz="14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400" b="0" dirty="0" err="1">
                <a:solidFill>
                  <a:srgbClr val="0000FF"/>
                </a:solidFill>
                <a:latin typeface="+mn-lt"/>
              </a:rPr>
              <a:t>ui</a:t>
            </a:r>
            <a:r>
              <a:rPr lang="en-US" sz="1400" b="0" dirty="0">
                <a:solidFill>
                  <a:srgbClr val="0000FF"/>
                </a:solidFill>
                <a:latin typeface="+mn-lt"/>
              </a:rPr>
              <a:t>-&gt;</a:t>
            </a:r>
            <a:r>
              <a:rPr lang="en-US" sz="1400" b="0" dirty="0" err="1">
                <a:solidFill>
                  <a:srgbClr val="0000FF"/>
                </a:solidFill>
                <a:latin typeface="+mn-lt"/>
              </a:rPr>
              <a:t>lcdNumber_maxEpochs</a:t>
            </a:r>
            <a:r>
              <a:rPr lang="en-US" sz="1400" b="0" dirty="0">
                <a:solidFill>
                  <a:srgbClr val="0000FF"/>
                </a:solidFill>
                <a:latin typeface="+mn-lt"/>
              </a:rPr>
              <a:t>-&gt;display(value);</a:t>
            </a:r>
          </a:p>
          <a:p>
            <a:pPr algn="l">
              <a:defRPr/>
            </a:pPr>
            <a:r>
              <a:rPr lang="en-US" sz="14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400" b="0" dirty="0" err="1">
                <a:solidFill>
                  <a:srgbClr val="0000FF"/>
                </a:solidFill>
                <a:latin typeface="+mn-lt"/>
              </a:rPr>
              <a:t>maxEpochs</a:t>
            </a:r>
            <a:r>
              <a:rPr lang="en-US" sz="1400" b="0" dirty="0">
                <a:solidFill>
                  <a:srgbClr val="0000FF"/>
                </a:solidFill>
                <a:latin typeface="+mn-lt"/>
              </a:rPr>
              <a:t> = value;</a:t>
            </a:r>
          </a:p>
          <a:p>
            <a:pPr algn="l">
              <a:defRPr/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cxnSp>
        <p:nvCxnSpPr>
          <p:cNvPr id="33799" name="Straight Arrow Connector 10"/>
          <p:cNvCxnSpPr>
            <a:cxnSpLocks noChangeShapeType="1"/>
          </p:cNvCxnSpPr>
          <p:nvPr/>
        </p:nvCxnSpPr>
        <p:spPr bwMode="auto">
          <a:xfrm>
            <a:off x="395288" y="2389188"/>
            <a:ext cx="398462" cy="195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243893" y="2334638"/>
            <a:ext cx="6544846" cy="1229828"/>
          </a:xfrm>
          <a:prstGeom prst="snip2DiagRect">
            <a:avLst/>
          </a:prstGeom>
          <a:gradFill flip="none" rotWithShape="1">
            <a:gsLst>
              <a:gs pos="0">
                <a:srgbClr val="FF0000"/>
              </a:gs>
              <a:gs pos="53000">
                <a:srgbClr val="FFFFCC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>
              <a:buFont typeface="Times New Roman" pitchFamily="16" charset="0"/>
              <a:buNone/>
              <a:defRPr/>
            </a:pPr>
            <a:r>
              <a:rPr lang="en-NZ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to create a Simple QT Project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4600" y="3640658"/>
            <a:ext cx="6536268" cy="1200329"/>
          </a:xfrm>
          <a:prstGeom prst="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Widgets, global variables,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We now have an interface for the </a:t>
            </a:r>
            <a:r>
              <a:rPr lang="en-US" altLang="en-US">
                <a:solidFill>
                  <a:schemeClr val="tx1"/>
                </a:solidFill>
              </a:rPr>
              <a:t>maxEpochs</a:t>
            </a:r>
            <a:r>
              <a:rPr lang="en-US" altLang="en-US">
                <a:solidFill>
                  <a:srgbClr val="0000FF"/>
                </a:solidFill>
              </a:rPr>
              <a:t> global variable.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20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18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076450"/>
            <a:ext cx="51339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2" name="Straight Arrow Connector 9"/>
          <p:cNvCxnSpPr>
            <a:cxnSpLocks noChangeShapeType="1"/>
          </p:cNvCxnSpPr>
          <p:nvPr/>
        </p:nvCxnSpPr>
        <p:spPr bwMode="auto">
          <a:xfrm rot="16200000" flipV="1">
            <a:off x="3807619" y="3477419"/>
            <a:ext cx="263525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243893" y="2334638"/>
            <a:ext cx="6544846" cy="1229828"/>
          </a:xfrm>
          <a:prstGeom prst="snip2DiagRect">
            <a:avLst/>
          </a:prstGeom>
          <a:gradFill flip="none" rotWithShape="1">
            <a:gsLst>
              <a:gs pos="0">
                <a:srgbClr val="FF0000"/>
              </a:gs>
              <a:gs pos="53000">
                <a:srgbClr val="FFFFCC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>
              <a:buFont typeface="Times New Roman" pitchFamily="16" charset="0"/>
              <a:buNone/>
              <a:defRPr/>
            </a:pPr>
            <a:r>
              <a:rPr lang="en-NZ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Sample computations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4600" y="3640658"/>
            <a:ext cx="6536268" cy="1200329"/>
          </a:xfrm>
          <a:prstGeom prst="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to </a:t>
            </a:r>
            <a:r>
              <a:rPr lang="en-US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utilise</a:t>
            </a: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widget value.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Add an LCD for displaying a calculated floating point value.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8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19</a:t>
            </a:r>
          </a:p>
        </p:txBody>
      </p:sp>
      <p:pic>
        <p:nvPicPr>
          <p:cNvPr id="368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719388"/>
            <a:ext cx="39719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TextBox 10"/>
          <p:cNvSpPr txBox="1">
            <a:spLocks noChangeArrowheads="1"/>
          </p:cNvSpPr>
          <p:nvPr/>
        </p:nvSpPr>
        <p:spPr bwMode="auto">
          <a:xfrm>
            <a:off x="5759450" y="2470150"/>
            <a:ext cx="2571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400">
                <a:solidFill>
                  <a:srgbClr val="0000FF"/>
                </a:solidFill>
                <a:latin typeface="Times New Roman" pitchFamily="18" charset="0"/>
              </a:rPr>
              <a:t>lcdNumber_result</a:t>
            </a:r>
          </a:p>
        </p:txBody>
      </p:sp>
      <p:cxnSp>
        <p:nvCxnSpPr>
          <p:cNvPr id="36873" name="Straight Arrow Connector 11"/>
          <p:cNvCxnSpPr>
            <a:cxnSpLocks noChangeShapeType="1"/>
            <a:stCxn id="36872" idx="1"/>
          </p:cNvCxnSpPr>
          <p:nvPr/>
        </p:nvCxnSpPr>
        <p:spPr bwMode="auto">
          <a:xfrm rot="10800000" flipV="1">
            <a:off x="5113338" y="2701925"/>
            <a:ext cx="646112" cy="4079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5B8DF9-B22B-4E05-ABEB-C405EA6C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33" y="4216426"/>
            <a:ext cx="4941387" cy="1244552"/>
          </a:xfrm>
          <a:prstGeom prst="rect">
            <a:avLst/>
          </a:prstGeom>
        </p:spPr>
      </p:pic>
      <p:cxnSp>
        <p:nvCxnSpPr>
          <p:cNvPr id="36870" name="Straight Arrow Connector 9"/>
          <p:cNvCxnSpPr>
            <a:cxnSpLocks noChangeShapeType="1"/>
          </p:cNvCxnSpPr>
          <p:nvPr/>
        </p:nvCxnSpPr>
        <p:spPr bwMode="auto">
          <a:xfrm rot="5400000">
            <a:off x="5028845" y="4090220"/>
            <a:ext cx="379412" cy="2524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07E76012-3070-4855-8FA2-2CAB865B931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8184" y="5023297"/>
            <a:ext cx="715643" cy="61828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AEB10B-BDC3-4324-8704-88DF8A7C5936}"/>
              </a:ext>
            </a:extLst>
          </p:cNvPr>
          <p:cNvSpPr txBox="1"/>
          <p:nvPr/>
        </p:nvSpPr>
        <p:spPr>
          <a:xfrm>
            <a:off x="5436394" y="5641581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b="0" dirty="0">
                <a:solidFill>
                  <a:schemeClr val="tx1"/>
                </a:solidFill>
              </a:rPr>
              <a:t>Improves readability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8994" y="2638708"/>
            <a:ext cx="4784749" cy="1200329"/>
          </a:xfrm>
          <a:prstGeom prst="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>
              <a:defRPr/>
            </a:pP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Pushbutton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06563"/>
            <a:ext cx="4659313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Add a pushButton.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7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20</a:t>
            </a:r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5311775" y="1838325"/>
            <a:ext cx="312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400">
                <a:solidFill>
                  <a:srgbClr val="0000FF"/>
                </a:solidFill>
                <a:latin typeface="Times New Roman" pitchFamily="18" charset="0"/>
              </a:rPr>
              <a:t>pushButton_Calculate</a:t>
            </a:r>
          </a:p>
        </p:txBody>
      </p:sp>
      <p:cxnSp>
        <p:nvCxnSpPr>
          <p:cNvPr id="38919" name="Straight Arrow Connector 11"/>
          <p:cNvCxnSpPr>
            <a:cxnSpLocks noChangeShapeType="1"/>
            <a:stCxn id="38918" idx="1"/>
          </p:cNvCxnSpPr>
          <p:nvPr/>
        </p:nvCxnSpPr>
        <p:spPr bwMode="auto">
          <a:xfrm rot="10800000" flipV="1">
            <a:off x="4665663" y="2070100"/>
            <a:ext cx="646112" cy="4079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187950" y="3233738"/>
            <a:ext cx="3538538" cy="1016000"/>
          </a:xfrm>
          <a:prstGeom prst="rect">
            <a:avLst/>
          </a:prstGeom>
          <a:solidFill>
            <a:srgbClr val="FFFFCC"/>
          </a:solidFill>
          <a:ln>
            <a:solidFill>
              <a:srgbClr val="3399FF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0" dirty="0">
                <a:solidFill>
                  <a:srgbClr val="0000FF"/>
                </a:solidFill>
              </a:rPr>
              <a:t>Right-click the </a:t>
            </a:r>
            <a:r>
              <a:rPr lang="en-US" sz="2000" b="0" dirty="0" err="1">
                <a:solidFill>
                  <a:srgbClr val="0000FF"/>
                </a:solidFill>
              </a:rPr>
              <a:t>pushButton</a:t>
            </a:r>
            <a:r>
              <a:rPr lang="en-US" sz="2000" b="0" dirty="0">
                <a:solidFill>
                  <a:srgbClr val="0000FF"/>
                </a:solidFill>
              </a:rPr>
              <a:t>, then select Go to slot to assign a function to it’s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clicked()</a:t>
            </a:r>
            <a:r>
              <a:rPr lang="en-US" sz="2000" b="0" dirty="0">
                <a:solidFill>
                  <a:srgbClr val="0000FF"/>
                </a:solidFill>
              </a:rPr>
              <a:t> signal.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Write the implementation for the </a:t>
            </a:r>
            <a:r>
              <a:rPr lang="en-US" altLang="en-US">
                <a:solidFill>
                  <a:schemeClr val="tx1"/>
                </a:solidFill>
              </a:rPr>
              <a:t>clicked() </a:t>
            </a:r>
            <a:r>
              <a:rPr lang="en-US" altLang="en-US">
                <a:solidFill>
                  <a:srgbClr val="0000FF"/>
                </a:solidFill>
              </a:rPr>
              <a:t>signal, inside </a:t>
            </a:r>
            <a:r>
              <a:rPr lang="en-US" altLang="en-US">
                <a:solidFill>
                  <a:schemeClr val="tx1"/>
                </a:solidFill>
              </a:rPr>
              <a:t>mainwindow.cpp</a:t>
            </a:r>
            <a:r>
              <a:rPr lang="en-US" altLang="en-US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940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8" y="2063750"/>
            <a:ext cx="8161337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::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on_horizontalScrollBar_valueChanged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value)</a:t>
            </a:r>
          </a:p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ui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lcdNumber_maxEpochs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setSegmentStyle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QLCDNumber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::Filled);</a:t>
            </a:r>
          </a:p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ui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lcdNumber_maxEpochs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-&gt;display(value);</a:t>
            </a:r>
          </a:p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maxEpochs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 = value;</a:t>
            </a:r>
          </a:p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>
              <a:defRPr/>
            </a:pPr>
            <a:endParaRPr lang="en-US" sz="16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void 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MainWindow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::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on_pushButton_Calculate_clicked</a:t>
            </a:r>
            <a:r>
              <a:rPr lang="en-US" sz="1600" b="0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algn="l">
              <a:defRPr/>
            </a:pPr>
            <a:r>
              <a:rPr lang="en-US" sz="16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600" b="0" dirty="0" err="1">
                <a:solidFill>
                  <a:srgbClr val="0000FF"/>
                </a:solidFill>
                <a:latin typeface="+mn-lt"/>
              </a:rPr>
              <a:t>qreal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result=0.0;</a:t>
            </a:r>
          </a:p>
          <a:p>
            <a:pPr algn="l">
              <a:defRPr/>
            </a:pPr>
            <a:endParaRPr lang="en-US" sz="1600" b="0" dirty="0">
              <a:solidFill>
                <a:srgbClr val="0000FF"/>
              </a:solidFill>
              <a:latin typeface="+mn-lt"/>
            </a:endParaRPr>
          </a:p>
          <a:p>
            <a:pPr algn="l">
              <a:defRPr/>
            </a:pPr>
            <a:r>
              <a:rPr lang="en-US" sz="1600" b="0" dirty="0">
                <a:solidFill>
                  <a:srgbClr val="0000FF"/>
                </a:solidFill>
                <a:latin typeface="+mn-lt"/>
              </a:rPr>
              <a:t>    result = </a:t>
            </a:r>
            <a:r>
              <a:rPr lang="en-US" sz="1600" b="0" dirty="0" err="1">
                <a:solidFill>
                  <a:srgbClr val="0000FF"/>
                </a:solidFill>
                <a:latin typeface="+mn-lt"/>
              </a:rPr>
              <a:t>maxEpochs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* 2.2; </a:t>
            </a:r>
            <a:r>
              <a:rPr lang="en-US" sz="1600" b="0" dirty="0">
                <a:solidFill>
                  <a:srgbClr val="008000"/>
                </a:solidFill>
                <a:latin typeface="+mn-lt"/>
              </a:rPr>
              <a:t>//some hypothetical formula</a:t>
            </a:r>
          </a:p>
          <a:p>
            <a:pPr algn="l">
              <a:defRPr/>
            </a:pPr>
            <a:r>
              <a:rPr lang="en-US" sz="16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600" b="0" dirty="0" err="1">
                <a:solidFill>
                  <a:srgbClr val="0000FF"/>
                </a:solidFill>
                <a:latin typeface="+mn-lt"/>
              </a:rPr>
              <a:t>ui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-&gt;</a:t>
            </a:r>
            <a:r>
              <a:rPr lang="en-US" sz="1600" b="0" dirty="0" err="1">
                <a:solidFill>
                  <a:srgbClr val="0000FF"/>
                </a:solidFill>
                <a:latin typeface="+mn-lt"/>
              </a:rPr>
              <a:t>lcdNumber_result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-&gt;display(result);</a:t>
            </a:r>
          </a:p>
          <a:p>
            <a:pPr algn="l">
              <a:defRPr/>
            </a:pPr>
            <a:r>
              <a:rPr lang="en-US" sz="1600" b="0" dirty="0">
                <a:solidFill>
                  <a:srgbClr val="0000FF"/>
                </a:solidFill>
                <a:latin typeface="+mn-lt"/>
              </a:rPr>
              <a:t>    update();</a:t>
            </a:r>
          </a:p>
          <a:p>
            <a:pPr algn="l">
              <a:defRPr/>
            </a:pPr>
            <a:r>
              <a:rPr lang="en-US" sz="16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1600" b="0" dirty="0" err="1">
                <a:solidFill>
                  <a:srgbClr val="0000FF"/>
                </a:solidFill>
                <a:latin typeface="+mn-lt"/>
              </a:rPr>
              <a:t>QCoreApplication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::</a:t>
            </a:r>
            <a:r>
              <a:rPr lang="en-US" sz="1600" b="0" dirty="0" err="1">
                <a:solidFill>
                  <a:srgbClr val="0000FF"/>
                </a:solidFill>
                <a:latin typeface="+mn-lt"/>
              </a:rPr>
              <a:t>processEvents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();</a:t>
            </a:r>
          </a:p>
          <a:p>
            <a:pPr algn="l"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cxnSp>
        <p:nvCxnSpPr>
          <p:cNvPr id="39942" name="Straight Arrow Connector 10"/>
          <p:cNvCxnSpPr>
            <a:cxnSpLocks noChangeShapeType="1"/>
          </p:cNvCxnSpPr>
          <p:nvPr/>
        </p:nvCxnSpPr>
        <p:spPr bwMode="auto">
          <a:xfrm>
            <a:off x="366713" y="4675188"/>
            <a:ext cx="398462" cy="1952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Sample run.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4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21</a:t>
            </a:r>
          </a:p>
        </p:txBody>
      </p:sp>
      <p:sp>
        <p:nvSpPr>
          <p:cNvPr id="40965" name="TextBox 10"/>
          <p:cNvSpPr txBox="1">
            <a:spLocks noChangeArrowheads="1"/>
          </p:cNvSpPr>
          <p:nvPr/>
        </p:nvSpPr>
        <p:spPr bwMode="auto">
          <a:xfrm>
            <a:off x="5243513" y="2052638"/>
            <a:ext cx="312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400">
                <a:solidFill>
                  <a:srgbClr val="0000FF"/>
                </a:solidFill>
                <a:latin typeface="Times New Roman" pitchFamily="18" charset="0"/>
              </a:rPr>
              <a:t>pushButton_Calculate</a:t>
            </a:r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938338"/>
            <a:ext cx="43307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7" name="Straight Arrow Connector 11"/>
          <p:cNvCxnSpPr>
            <a:cxnSpLocks noChangeShapeType="1"/>
            <a:stCxn id="40965" idx="1"/>
          </p:cNvCxnSpPr>
          <p:nvPr/>
        </p:nvCxnSpPr>
        <p:spPr bwMode="auto">
          <a:xfrm rot="10800000" flipV="1">
            <a:off x="4597400" y="2282825"/>
            <a:ext cx="646113" cy="4079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How to change the mouse cursor to indicate busy calculation activity.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8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Mouse cursor</a:t>
            </a:r>
          </a:p>
        </p:txBody>
      </p:sp>
      <p:sp>
        <p:nvSpPr>
          <p:cNvPr id="40965" name="TextBox 10"/>
          <p:cNvSpPr txBox="1">
            <a:spLocks noChangeArrowheads="1"/>
          </p:cNvSpPr>
          <p:nvPr/>
        </p:nvSpPr>
        <p:spPr bwMode="auto">
          <a:xfrm>
            <a:off x="4556125" y="2052638"/>
            <a:ext cx="4017963" cy="954087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400" b="0" dirty="0">
                <a:solidFill>
                  <a:srgbClr val="0000FF"/>
                </a:solidFill>
                <a:latin typeface="+mn-lt"/>
              </a:rPr>
              <a:t>Add the following header first, in order to access the mouse cursor methods: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en-US" sz="1400" b="0" dirty="0">
              <a:solidFill>
                <a:srgbClr val="0000FF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400" b="0" dirty="0">
                <a:solidFill>
                  <a:srgbClr val="0000FF"/>
                </a:solidFill>
                <a:latin typeface="+mn-lt"/>
              </a:rPr>
              <a:t>#include &lt;</a:t>
            </a:r>
            <a:r>
              <a:rPr kumimoji="0" lang="en-US" altLang="en-US" sz="1400" b="0" dirty="0" err="1">
                <a:solidFill>
                  <a:srgbClr val="0000FF"/>
                </a:solidFill>
                <a:latin typeface="+mn-lt"/>
              </a:rPr>
              <a:t>QApplication</a:t>
            </a:r>
            <a:r>
              <a:rPr kumimoji="0" lang="en-US" altLang="en-US" sz="1400" b="0" dirty="0">
                <a:solidFill>
                  <a:srgbClr val="0000FF"/>
                </a:solidFill>
                <a:latin typeface="+mn-lt"/>
              </a:rPr>
              <a:t>&gt;</a:t>
            </a:r>
          </a:p>
        </p:txBody>
      </p:sp>
      <p:cxnSp>
        <p:nvCxnSpPr>
          <p:cNvPr id="41990" name="Straight Arrow Connector 11"/>
          <p:cNvCxnSpPr>
            <a:cxnSpLocks noChangeShapeType="1"/>
            <a:stCxn id="40965" idx="1"/>
          </p:cNvCxnSpPr>
          <p:nvPr/>
        </p:nvCxnSpPr>
        <p:spPr bwMode="auto">
          <a:xfrm flipH="1">
            <a:off x="3965575" y="2530475"/>
            <a:ext cx="590550" cy="8001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1168400" y="3330575"/>
            <a:ext cx="6916738" cy="157003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QApplication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::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setOverrideCursor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QCursor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Qt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::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WaitCursor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));</a:t>
            </a:r>
          </a:p>
          <a:p>
            <a:pPr>
              <a:defRPr/>
            </a:pPr>
            <a:endParaRPr lang="en-NZ" sz="16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NZ" sz="1600" b="0" dirty="0">
                <a:solidFill>
                  <a:srgbClr val="0000FF"/>
                </a:solidFill>
                <a:latin typeface="+mn-lt"/>
              </a:rPr>
              <a:t>//perform lengthy operations here…</a:t>
            </a:r>
          </a:p>
          <a:p>
            <a:pPr algn="l">
              <a:defRPr/>
            </a:pPr>
            <a:endParaRPr lang="en-NZ" sz="16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QApplication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::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restoreOverrideCursor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dirty="0">
                <a:solidFill>
                  <a:srgbClr val="0000FF"/>
                </a:solidFill>
              </a:rPr>
              <a:t>How to update the </a:t>
            </a:r>
            <a:r>
              <a:rPr lang="en-US" altLang="en-US" dirty="0" err="1">
                <a:solidFill>
                  <a:srgbClr val="0000FF"/>
                </a:solidFill>
              </a:rPr>
              <a:t>gui’s</a:t>
            </a:r>
            <a:r>
              <a:rPr lang="en-US" altLang="en-US" dirty="0">
                <a:solidFill>
                  <a:srgbClr val="0000FF"/>
                </a:solidFill>
              </a:rPr>
              <a:t> display while running a loop?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2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1384300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Widget’s display contents</a:t>
            </a:r>
          </a:p>
        </p:txBody>
      </p:sp>
      <p:sp>
        <p:nvSpPr>
          <p:cNvPr id="40965" name="TextBox 10"/>
          <p:cNvSpPr txBox="1">
            <a:spLocks noChangeArrowheads="1"/>
          </p:cNvSpPr>
          <p:nvPr/>
        </p:nvSpPr>
        <p:spPr bwMode="auto">
          <a:xfrm>
            <a:off x="4556125" y="2052638"/>
            <a:ext cx="4017963" cy="738187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400" b="0" dirty="0">
                <a:latin typeface="+mn-lt"/>
              </a:rPr>
              <a:t>By calling </a:t>
            </a:r>
            <a:r>
              <a:rPr kumimoji="0" lang="en-US" altLang="en-US" sz="1400" b="0" dirty="0" err="1">
                <a:solidFill>
                  <a:srgbClr val="0000FF"/>
                </a:solidFill>
                <a:latin typeface="+mn-lt"/>
              </a:rPr>
              <a:t>processEvents</a:t>
            </a:r>
            <a:r>
              <a:rPr kumimoji="0" lang="en-US" altLang="en-US" sz="1400" b="0" dirty="0">
                <a:solidFill>
                  <a:srgbClr val="0000FF"/>
                </a:solidFill>
                <a:latin typeface="+mn-lt"/>
              </a:rPr>
              <a:t>()</a:t>
            </a:r>
            <a:r>
              <a:rPr kumimoji="0" lang="en-US" altLang="en-US" sz="1400" b="0" dirty="0">
                <a:latin typeface="+mn-lt"/>
              </a:rPr>
              <a:t>, the display of the widget named </a:t>
            </a:r>
            <a:r>
              <a:rPr kumimoji="0" lang="en-US" altLang="en-US" sz="1400" b="0" dirty="0" err="1">
                <a:solidFill>
                  <a:srgbClr val="0000FF"/>
                </a:solidFill>
                <a:latin typeface="+mn-lt"/>
              </a:rPr>
              <a:t>ui</a:t>
            </a:r>
            <a:r>
              <a:rPr kumimoji="0" lang="en-US" altLang="en-US" sz="1400" b="0" dirty="0">
                <a:solidFill>
                  <a:srgbClr val="0000FF"/>
                </a:solidFill>
                <a:latin typeface="+mn-lt"/>
              </a:rPr>
              <a:t>-&gt;</a:t>
            </a:r>
            <a:r>
              <a:rPr kumimoji="0" lang="en-US" altLang="en-US" sz="1400" b="0" dirty="0" err="1">
                <a:solidFill>
                  <a:srgbClr val="0000FF"/>
                </a:solidFill>
                <a:latin typeface="+mn-lt"/>
              </a:rPr>
              <a:t>plainTextEdit_results</a:t>
            </a:r>
            <a:r>
              <a:rPr kumimoji="0" lang="en-US" altLang="en-US" sz="1400" b="0" dirty="0">
                <a:latin typeface="+mn-lt"/>
              </a:rPr>
              <a:t> will be updated for each iteration.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8400" y="3330575"/>
            <a:ext cx="6916738" cy="280035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pPr algn="l">
              <a:defRPr/>
            </a:pP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QString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msg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   for(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=1;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 &lt;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trainingEpochs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;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++){</a:t>
            </a:r>
          </a:p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msg.clear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msg.append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("Epoch = ");</a:t>
            </a:r>
          </a:p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msg.append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QString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::number(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));</a:t>
            </a:r>
          </a:p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ui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plainTextEdit_results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setPlainText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NZ" sz="1600" b="0" dirty="0" err="1">
                <a:solidFill>
                  <a:schemeClr val="tx1"/>
                </a:solidFill>
                <a:latin typeface="+mn-lt"/>
              </a:rPr>
              <a:t>msg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algn="l">
              <a:defRPr/>
            </a:pPr>
            <a:endParaRPr lang="en-NZ" sz="1600" b="0" dirty="0">
              <a:solidFill>
                <a:schemeClr val="tx1"/>
              </a:solidFill>
              <a:latin typeface="+mn-lt"/>
            </a:endParaRPr>
          </a:p>
          <a:p>
            <a:pPr algn="l">
              <a:defRPr/>
            </a:pPr>
            <a:r>
              <a:rPr lang="en-NZ" sz="1600" dirty="0">
                <a:solidFill>
                  <a:srgbClr val="0000FF"/>
                </a:solidFill>
                <a:latin typeface="+mn-lt"/>
              </a:rPr>
              <a:t>        </a:t>
            </a:r>
            <a:r>
              <a:rPr lang="en-NZ" sz="1600" dirty="0" err="1">
                <a:solidFill>
                  <a:srgbClr val="0000FF"/>
                </a:solidFill>
                <a:latin typeface="+mn-lt"/>
              </a:rPr>
              <a:t>QCoreApplication</a:t>
            </a:r>
            <a:r>
              <a:rPr lang="en-NZ" sz="1600" dirty="0">
                <a:solidFill>
                  <a:srgbClr val="0000FF"/>
                </a:solidFill>
                <a:latin typeface="+mn-lt"/>
              </a:rPr>
              <a:t>::</a:t>
            </a:r>
            <a:r>
              <a:rPr lang="en-NZ" sz="1600" dirty="0" err="1">
                <a:solidFill>
                  <a:srgbClr val="0000FF"/>
                </a:solidFill>
                <a:latin typeface="+mn-lt"/>
              </a:rPr>
              <a:t>processEvents</a:t>
            </a:r>
            <a:r>
              <a:rPr lang="en-NZ" sz="1600" dirty="0">
                <a:solidFill>
                  <a:srgbClr val="0000FF"/>
                </a:solidFill>
                <a:latin typeface="+mn-lt"/>
              </a:rPr>
              <a:t>(); </a:t>
            </a:r>
            <a:r>
              <a:rPr lang="en-NZ" sz="1600" b="0" dirty="0">
                <a:solidFill>
                  <a:schemeClr val="tx1"/>
                </a:solidFill>
                <a:latin typeface="+mn-lt"/>
              </a:rPr>
              <a:t>//  </a:t>
            </a:r>
            <a:r>
              <a:rPr lang="en-NZ" sz="1600" b="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qApp</a:t>
            </a:r>
            <a:r>
              <a:rPr lang="en-NZ" sz="16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-&gt;</a:t>
            </a:r>
            <a:r>
              <a:rPr lang="en-NZ" sz="1600" b="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processEvents</a:t>
            </a:r>
            <a:r>
              <a:rPr lang="en-NZ" sz="16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();</a:t>
            </a:r>
          </a:p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    }</a:t>
            </a:r>
          </a:p>
          <a:p>
            <a:pPr algn="l">
              <a:defRPr/>
            </a:pPr>
            <a:r>
              <a:rPr lang="en-NZ" sz="1600" b="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43015" name="TextBox 2"/>
          <p:cNvSpPr txBox="1">
            <a:spLocks noChangeArrowheads="1"/>
          </p:cNvSpPr>
          <p:nvPr/>
        </p:nvSpPr>
        <p:spPr bwMode="auto">
          <a:xfrm>
            <a:off x="409575" y="2868613"/>
            <a:ext cx="1449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NZ" altLang="en-US" sz="2400">
                <a:solidFill>
                  <a:schemeClr val="bg1"/>
                </a:solidFill>
                <a:latin typeface="Times New Roman" pitchFamily="18" charset="0"/>
              </a:rPr>
              <a:t>Example:</a:t>
            </a:r>
          </a:p>
        </p:txBody>
      </p:sp>
      <p:cxnSp>
        <p:nvCxnSpPr>
          <p:cNvPr id="43016" name="Straight Arrow Connector 11"/>
          <p:cNvCxnSpPr>
            <a:cxnSpLocks noChangeShapeType="1"/>
          </p:cNvCxnSpPr>
          <p:nvPr/>
        </p:nvCxnSpPr>
        <p:spPr bwMode="auto">
          <a:xfrm flipH="1">
            <a:off x="4805295" y="2790825"/>
            <a:ext cx="1006542" cy="26019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 flipH="1">
            <a:off x="28575" y="129222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1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047875"/>
            <a:ext cx="5559425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17"/>
          <p:cNvSpPr>
            <a:spLocks noChangeArrowheads="1"/>
          </p:cNvSpPr>
          <p:nvPr/>
        </p:nvSpPr>
        <p:spPr bwMode="auto">
          <a:xfrm>
            <a:off x="2479675" y="125730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Create a Qt Project using the wizard.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5811838" y="5651500"/>
            <a:ext cx="1243012" cy="384175"/>
          </a:xfrm>
          <a:custGeom>
            <a:avLst/>
            <a:gdLst>
              <a:gd name="connsiteX0" fmla="*/ 1070380 w 1243031"/>
              <a:gd name="connsiteY0" fmla="*/ 17707 h 384509"/>
              <a:gd name="connsiteX1" fmla="*/ 536980 w 1243031"/>
              <a:gd name="connsiteY1" fmla="*/ 2467 h 384509"/>
              <a:gd name="connsiteX2" fmla="*/ 201700 w 1243031"/>
              <a:gd name="connsiteY2" fmla="*/ 63427 h 384509"/>
              <a:gd name="connsiteX3" fmla="*/ 3580 w 1243031"/>
              <a:gd name="connsiteY3" fmla="*/ 185347 h 384509"/>
              <a:gd name="connsiteX4" fmla="*/ 110260 w 1243031"/>
              <a:gd name="connsiteY4" fmla="*/ 276787 h 384509"/>
              <a:gd name="connsiteX5" fmla="*/ 536980 w 1243031"/>
              <a:gd name="connsiteY5" fmla="*/ 383467 h 384509"/>
              <a:gd name="connsiteX6" fmla="*/ 1100860 w 1243031"/>
              <a:gd name="connsiteY6" fmla="*/ 322507 h 384509"/>
              <a:gd name="connsiteX7" fmla="*/ 1238020 w 1243031"/>
              <a:gd name="connsiteY7" fmla="*/ 185347 h 384509"/>
              <a:gd name="connsiteX8" fmla="*/ 978940 w 1243031"/>
              <a:gd name="connsiteY8" fmla="*/ 63427 h 384509"/>
              <a:gd name="connsiteX9" fmla="*/ 887500 w 1243031"/>
              <a:gd name="connsiteY9" fmla="*/ 78667 h 38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3031" h="384509">
                <a:moveTo>
                  <a:pt x="1070380" y="17707"/>
                </a:moveTo>
                <a:cubicBezTo>
                  <a:pt x="876070" y="6277"/>
                  <a:pt x="681760" y="-5153"/>
                  <a:pt x="536980" y="2467"/>
                </a:cubicBezTo>
                <a:cubicBezTo>
                  <a:pt x="392200" y="10087"/>
                  <a:pt x="290600" y="32947"/>
                  <a:pt x="201700" y="63427"/>
                </a:cubicBezTo>
                <a:cubicBezTo>
                  <a:pt x="112800" y="93907"/>
                  <a:pt x="18820" y="149787"/>
                  <a:pt x="3580" y="185347"/>
                </a:cubicBezTo>
                <a:cubicBezTo>
                  <a:pt x="-11660" y="220907"/>
                  <a:pt x="21360" y="243767"/>
                  <a:pt x="110260" y="276787"/>
                </a:cubicBezTo>
                <a:cubicBezTo>
                  <a:pt x="199160" y="309807"/>
                  <a:pt x="371880" y="375847"/>
                  <a:pt x="536980" y="383467"/>
                </a:cubicBezTo>
                <a:cubicBezTo>
                  <a:pt x="702080" y="391087"/>
                  <a:pt x="984020" y="355527"/>
                  <a:pt x="1100860" y="322507"/>
                </a:cubicBezTo>
                <a:cubicBezTo>
                  <a:pt x="1217700" y="289487"/>
                  <a:pt x="1258340" y="228527"/>
                  <a:pt x="1238020" y="185347"/>
                </a:cubicBezTo>
                <a:cubicBezTo>
                  <a:pt x="1217700" y="142167"/>
                  <a:pt x="1037360" y="81207"/>
                  <a:pt x="978940" y="63427"/>
                </a:cubicBezTo>
                <a:cubicBezTo>
                  <a:pt x="920520" y="45647"/>
                  <a:pt x="904010" y="62157"/>
                  <a:pt x="887500" y="7866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7"/>
          <p:cNvSpPr>
            <a:spLocks noChangeArrowheads="1"/>
          </p:cNvSpPr>
          <p:nvPr/>
        </p:nvSpPr>
        <p:spPr bwMode="auto">
          <a:xfrm>
            <a:off x="2479675" y="125730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Select Qt Gui Application.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6" name="TextBox 2"/>
          <p:cNvSpPr txBox="1">
            <a:spLocks noChangeArrowheads="1"/>
          </p:cNvSpPr>
          <p:nvPr/>
        </p:nvSpPr>
        <p:spPr bwMode="auto">
          <a:xfrm flipH="1">
            <a:off x="28575" y="129222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2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2214563"/>
            <a:ext cx="4757737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4187825" y="2633663"/>
            <a:ext cx="1243013" cy="384175"/>
          </a:xfrm>
          <a:custGeom>
            <a:avLst/>
            <a:gdLst>
              <a:gd name="connsiteX0" fmla="*/ 1070380 w 1243031"/>
              <a:gd name="connsiteY0" fmla="*/ 17707 h 384509"/>
              <a:gd name="connsiteX1" fmla="*/ 536980 w 1243031"/>
              <a:gd name="connsiteY1" fmla="*/ 2467 h 384509"/>
              <a:gd name="connsiteX2" fmla="*/ 201700 w 1243031"/>
              <a:gd name="connsiteY2" fmla="*/ 63427 h 384509"/>
              <a:gd name="connsiteX3" fmla="*/ 3580 w 1243031"/>
              <a:gd name="connsiteY3" fmla="*/ 185347 h 384509"/>
              <a:gd name="connsiteX4" fmla="*/ 110260 w 1243031"/>
              <a:gd name="connsiteY4" fmla="*/ 276787 h 384509"/>
              <a:gd name="connsiteX5" fmla="*/ 536980 w 1243031"/>
              <a:gd name="connsiteY5" fmla="*/ 383467 h 384509"/>
              <a:gd name="connsiteX6" fmla="*/ 1100860 w 1243031"/>
              <a:gd name="connsiteY6" fmla="*/ 322507 h 384509"/>
              <a:gd name="connsiteX7" fmla="*/ 1238020 w 1243031"/>
              <a:gd name="connsiteY7" fmla="*/ 185347 h 384509"/>
              <a:gd name="connsiteX8" fmla="*/ 978940 w 1243031"/>
              <a:gd name="connsiteY8" fmla="*/ 63427 h 384509"/>
              <a:gd name="connsiteX9" fmla="*/ 887500 w 1243031"/>
              <a:gd name="connsiteY9" fmla="*/ 78667 h 38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3031" h="384509">
                <a:moveTo>
                  <a:pt x="1070380" y="17707"/>
                </a:moveTo>
                <a:cubicBezTo>
                  <a:pt x="876070" y="6277"/>
                  <a:pt x="681760" y="-5153"/>
                  <a:pt x="536980" y="2467"/>
                </a:cubicBezTo>
                <a:cubicBezTo>
                  <a:pt x="392200" y="10087"/>
                  <a:pt x="290600" y="32947"/>
                  <a:pt x="201700" y="63427"/>
                </a:cubicBezTo>
                <a:cubicBezTo>
                  <a:pt x="112800" y="93907"/>
                  <a:pt x="18820" y="149787"/>
                  <a:pt x="3580" y="185347"/>
                </a:cubicBezTo>
                <a:cubicBezTo>
                  <a:pt x="-11660" y="220907"/>
                  <a:pt x="21360" y="243767"/>
                  <a:pt x="110260" y="276787"/>
                </a:cubicBezTo>
                <a:cubicBezTo>
                  <a:pt x="199160" y="309807"/>
                  <a:pt x="371880" y="375847"/>
                  <a:pt x="536980" y="383467"/>
                </a:cubicBezTo>
                <a:cubicBezTo>
                  <a:pt x="702080" y="391087"/>
                  <a:pt x="984020" y="355527"/>
                  <a:pt x="1100860" y="322507"/>
                </a:cubicBezTo>
                <a:cubicBezTo>
                  <a:pt x="1217700" y="289487"/>
                  <a:pt x="1258340" y="228527"/>
                  <a:pt x="1238020" y="185347"/>
                </a:cubicBezTo>
                <a:cubicBezTo>
                  <a:pt x="1217700" y="142167"/>
                  <a:pt x="1037360" y="81207"/>
                  <a:pt x="978940" y="63427"/>
                </a:cubicBezTo>
                <a:cubicBezTo>
                  <a:pt x="920520" y="45647"/>
                  <a:pt x="904010" y="62157"/>
                  <a:pt x="887500" y="7866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7"/>
          <p:cNvSpPr>
            <a:spLocks noChangeArrowheads="1"/>
          </p:cNvSpPr>
          <p:nvPr/>
        </p:nvSpPr>
        <p:spPr bwMode="auto">
          <a:xfrm>
            <a:off x="2479675" y="125730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Create a new project.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 flipH="1">
            <a:off x="28575" y="129222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3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282825"/>
            <a:ext cx="53435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/>
          <p:nvPr/>
        </p:nvSpPr>
        <p:spPr bwMode="auto">
          <a:xfrm>
            <a:off x="3730625" y="4203700"/>
            <a:ext cx="1243013" cy="384175"/>
          </a:xfrm>
          <a:custGeom>
            <a:avLst/>
            <a:gdLst>
              <a:gd name="connsiteX0" fmla="*/ 1070380 w 1243031"/>
              <a:gd name="connsiteY0" fmla="*/ 17707 h 384509"/>
              <a:gd name="connsiteX1" fmla="*/ 536980 w 1243031"/>
              <a:gd name="connsiteY1" fmla="*/ 2467 h 384509"/>
              <a:gd name="connsiteX2" fmla="*/ 201700 w 1243031"/>
              <a:gd name="connsiteY2" fmla="*/ 63427 h 384509"/>
              <a:gd name="connsiteX3" fmla="*/ 3580 w 1243031"/>
              <a:gd name="connsiteY3" fmla="*/ 185347 h 384509"/>
              <a:gd name="connsiteX4" fmla="*/ 110260 w 1243031"/>
              <a:gd name="connsiteY4" fmla="*/ 276787 h 384509"/>
              <a:gd name="connsiteX5" fmla="*/ 536980 w 1243031"/>
              <a:gd name="connsiteY5" fmla="*/ 383467 h 384509"/>
              <a:gd name="connsiteX6" fmla="*/ 1100860 w 1243031"/>
              <a:gd name="connsiteY6" fmla="*/ 322507 h 384509"/>
              <a:gd name="connsiteX7" fmla="*/ 1238020 w 1243031"/>
              <a:gd name="connsiteY7" fmla="*/ 185347 h 384509"/>
              <a:gd name="connsiteX8" fmla="*/ 978940 w 1243031"/>
              <a:gd name="connsiteY8" fmla="*/ 63427 h 384509"/>
              <a:gd name="connsiteX9" fmla="*/ 887500 w 1243031"/>
              <a:gd name="connsiteY9" fmla="*/ 78667 h 38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3031" h="384509">
                <a:moveTo>
                  <a:pt x="1070380" y="17707"/>
                </a:moveTo>
                <a:cubicBezTo>
                  <a:pt x="876070" y="6277"/>
                  <a:pt x="681760" y="-5153"/>
                  <a:pt x="536980" y="2467"/>
                </a:cubicBezTo>
                <a:cubicBezTo>
                  <a:pt x="392200" y="10087"/>
                  <a:pt x="290600" y="32947"/>
                  <a:pt x="201700" y="63427"/>
                </a:cubicBezTo>
                <a:cubicBezTo>
                  <a:pt x="112800" y="93907"/>
                  <a:pt x="18820" y="149787"/>
                  <a:pt x="3580" y="185347"/>
                </a:cubicBezTo>
                <a:cubicBezTo>
                  <a:pt x="-11660" y="220907"/>
                  <a:pt x="21360" y="243767"/>
                  <a:pt x="110260" y="276787"/>
                </a:cubicBezTo>
                <a:cubicBezTo>
                  <a:pt x="199160" y="309807"/>
                  <a:pt x="371880" y="375847"/>
                  <a:pt x="536980" y="383467"/>
                </a:cubicBezTo>
                <a:cubicBezTo>
                  <a:pt x="702080" y="391087"/>
                  <a:pt x="984020" y="355527"/>
                  <a:pt x="1100860" y="322507"/>
                </a:cubicBezTo>
                <a:cubicBezTo>
                  <a:pt x="1217700" y="289487"/>
                  <a:pt x="1258340" y="228527"/>
                  <a:pt x="1238020" y="185347"/>
                </a:cubicBezTo>
                <a:cubicBezTo>
                  <a:pt x="1217700" y="142167"/>
                  <a:pt x="1037360" y="81207"/>
                  <a:pt x="978940" y="63427"/>
                </a:cubicBezTo>
                <a:cubicBezTo>
                  <a:pt x="920520" y="45647"/>
                  <a:pt x="904010" y="62157"/>
                  <a:pt x="887500" y="7866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0" y="6291263"/>
            <a:ext cx="7407275" cy="369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NZ" sz="1800" b="0" dirty="0">
                <a:solidFill>
                  <a:schemeClr val="tx1"/>
                </a:solidFill>
              </a:rPr>
              <a:t>Avoid using folder names with a space character (or any foreign characters).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7"/>
          <p:cNvSpPr>
            <a:spLocks noChangeArrowheads="1"/>
          </p:cNvSpPr>
          <p:nvPr/>
        </p:nvSpPr>
        <p:spPr bwMode="auto">
          <a:xfrm>
            <a:off x="2479675" y="125730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Use the default base class.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 flipH="1">
            <a:off x="28575" y="129222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4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270125"/>
            <a:ext cx="5334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5668963" y="5743575"/>
            <a:ext cx="995362" cy="384175"/>
          </a:xfrm>
          <a:custGeom>
            <a:avLst/>
            <a:gdLst>
              <a:gd name="connsiteX0" fmla="*/ 1070380 w 1243031"/>
              <a:gd name="connsiteY0" fmla="*/ 17707 h 384509"/>
              <a:gd name="connsiteX1" fmla="*/ 536980 w 1243031"/>
              <a:gd name="connsiteY1" fmla="*/ 2467 h 384509"/>
              <a:gd name="connsiteX2" fmla="*/ 201700 w 1243031"/>
              <a:gd name="connsiteY2" fmla="*/ 63427 h 384509"/>
              <a:gd name="connsiteX3" fmla="*/ 3580 w 1243031"/>
              <a:gd name="connsiteY3" fmla="*/ 185347 h 384509"/>
              <a:gd name="connsiteX4" fmla="*/ 110260 w 1243031"/>
              <a:gd name="connsiteY4" fmla="*/ 276787 h 384509"/>
              <a:gd name="connsiteX5" fmla="*/ 536980 w 1243031"/>
              <a:gd name="connsiteY5" fmla="*/ 383467 h 384509"/>
              <a:gd name="connsiteX6" fmla="*/ 1100860 w 1243031"/>
              <a:gd name="connsiteY6" fmla="*/ 322507 h 384509"/>
              <a:gd name="connsiteX7" fmla="*/ 1238020 w 1243031"/>
              <a:gd name="connsiteY7" fmla="*/ 185347 h 384509"/>
              <a:gd name="connsiteX8" fmla="*/ 978940 w 1243031"/>
              <a:gd name="connsiteY8" fmla="*/ 63427 h 384509"/>
              <a:gd name="connsiteX9" fmla="*/ 887500 w 1243031"/>
              <a:gd name="connsiteY9" fmla="*/ 78667 h 38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3031" h="384509">
                <a:moveTo>
                  <a:pt x="1070380" y="17707"/>
                </a:moveTo>
                <a:cubicBezTo>
                  <a:pt x="876070" y="6277"/>
                  <a:pt x="681760" y="-5153"/>
                  <a:pt x="536980" y="2467"/>
                </a:cubicBezTo>
                <a:cubicBezTo>
                  <a:pt x="392200" y="10087"/>
                  <a:pt x="290600" y="32947"/>
                  <a:pt x="201700" y="63427"/>
                </a:cubicBezTo>
                <a:cubicBezTo>
                  <a:pt x="112800" y="93907"/>
                  <a:pt x="18820" y="149787"/>
                  <a:pt x="3580" y="185347"/>
                </a:cubicBezTo>
                <a:cubicBezTo>
                  <a:pt x="-11660" y="220907"/>
                  <a:pt x="21360" y="243767"/>
                  <a:pt x="110260" y="276787"/>
                </a:cubicBezTo>
                <a:cubicBezTo>
                  <a:pt x="199160" y="309807"/>
                  <a:pt x="371880" y="375847"/>
                  <a:pt x="536980" y="383467"/>
                </a:cubicBezTo>
                <a:cubicBezTo>
                  <a:pt x="702080" y="391087"/>
                  <a:pt x="984020" y="355527"/>
                  <a:pt x="1100860" y="322507"/>
                </a:cubicBezTo>
                <a:cubicBezTo>
                  <a:pt x="1217700" y="289487"/>
                  <a:pt x="1258340" y="228527"/>
                  <a:pt x="1238020" y="185347"/>
                </a:cubicBezTo>
                <a:cubicBezTo>
                  <a:pt x="1217700" y="142167"/>
                  <a:pt x="1037360" y="81207"/>
                  <a:pt x="978940" y="63427"/>
                </a:cubicBezTo>
                <a:cubicBezTo>
                  <a:pt x="920520" y="45647"/>
                  <a:pt x="904010" y="62157"/>
                  <a:pt x="887500" y="7866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7"/>
          <p:cNvSpPr>
            <a:spLocks noChangeArrowheads="1"/>
          </p:cNvSpPr>
          <p:nvPr/>
        </p:nvSpPr>
        <p:spPr bwMode="auto">
          <a:xfrm>
            <a:off x="2479675" y="125730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Files comprising the start-up codes.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 flipH="1">
            <a:off x="28575" y="129222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5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2070100"/>
            <a:ext cx="5314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5608638" y="5514975"/>
            <a:ext cx="1041400" cy="384175"/>
          </a:xfrm>
          <a:custGeom>
            <a:avLst/>
            <a:gdLst>
              <a:gd name="connsiteX0" fmla="*/ 1070380 w 1243031"/>
              <a:gd name="connsiteY0" fmla="*/ 17707 h 384509"/>
              <a:gd name="connsiteX1" fmla="*/ 536980 w 1243031"/>
              <a:gd name="connsiteY1" fmla="*/ 2467 h 384509"/>
              <a:gd name="connsiteX2" fmla="*/ 201700 w 1243031"/>
              <a:gd name="connsiteY2" fmla="*/ 63427 h 384509"/>
              <a:gd name="connsiteX3" fmla="*/ 3580 w 1243031"/>
              <a:gd name="connsiteY3" fmla="*/ 185347 h 384509"/>
              <a:gd name="connsiteX4" fmla="*/ 110260 w 1243031"/>
              <a:gd name="connsiteY4" fmla="*/ 276787 h 384509"/>
              <a:gd name="connsiteX5" fmla="*/ 536980 w 1243031"/>
              <a:gd name="connsiteY5" fmla="*/ 383467 h 384509"/>
              <a:gd name="connsiteX6" fmla="*/ 1100860 w 1243031"/>
              <a:gd name="connsiteY6" fmla="*/ 322507 h 384509"/>
              <a:gd name="connsiteX7" fmla="*/ 1238020 w 1243031"/>
              <a:gd name="connsiteY7" fmla="*/ 185347 h 384509"/>
              <a:gd name="connsiteX8" fmla="*/ 978940 w 1243031"/>
              <a:gd name="connsiteY8" fmla="*/ 63427 h 384509"/>
              <a:gd name="connsiteX9" fmla="*/ 887500 w 1243031"/>
              <a:gd name="connsiteY9" fmla="*/ 78667 h 38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3031" h="384509">
                <a:moveTo>
                  <a:pt x="1070380" y="17707"/>
                </a:moveTo>
                <a:cubicBezTo>
                  <a:pt x="876070" y="6277"/>
                  <a:pt x="681760" y="-5153"/>
                  <a:pt x="536980" y="2467"/>
                </a:cubicBezTo>
                <a:cubicBezTo>
                  <a:pt x="392200" y="10087"/>
                  <a:pt x="290600" y="32947"/>
                  <a:pt x="201700" y="63427"/>
                </a:cubicBezTo>
                <a:cubicBezTo>
                  <a:pt x="112800" y="93907"/>
                  <a:pt x="18820" y="149787"/>
                  <a:pt x="3580" y="185347"/>
                </a:cubicBezTo>
                <a:cubicBezTo>
                  <a:pt x="-11660" y="220907"/>
                  <a:pt x="21360" y="243767"/>
                  <a:pt x="110260" y="276787"/>
                </a:cubicBezTo>
                <a:cubicBezTo>
                  <a:pt x="199160" y="309807"/>
                  <a:pt x="371880" y="375847"/>
                  <a:pt x="536980" y="383467"/>
                </a:cubicBezTo>
                <a:cubicBezTo>
                  <a:pt x="702080" y="391087"/>
                  <a:pt x="984020" y="355527"/>
                  <a:pt x="1100860" y="322507"/>
                </a:cubicBezTo>
                <a:cubicBezTo>
                  <a:pt x="1217700" y="289487"/>
                  <a:pt x="1258340" y="228527"/>
                  <a:pt x="1238020" y="185347"/>
                </a:cubicBezTo>
                <a:cubicBezTo>
                  <a:pt x="1217700" y="142167"/>
                  <a:pt x="1037360" y="81207"/>
                  <a:pt x="978940" y="63427"/>
                </a:cubicBezTo>
                <a:cubicBezTo>
                  <a:pt x="920520" y="45647"/>
                  <a:pt x="904010" y="62157"/>
                  <a:pt x="887500" y="7866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/>
          <p:cNvSpPr>
            <a:spLocks noChangeArrowheads="1"/>
          </p:cNvSpPr>
          <p:nvPr/>
        </p:nvSpPr>
        <p:spPr bwMode="auto">
          <a:xfrm>
            <a:off x="2479675" y="125730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Use the default </a:t>
            </a:r>
            <a:r>
              <a:rPr lang="en-US" altLang="en-US">
                <a:solidFill>
                  <a:srgbClr val="008000"/>
                </a:solidFill>
              </a:rPr>
              <a:t>Build directory.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2" name="TextBox 2"/>
          <p:cNvSpPr txBox="1">
            <a:spLocks noChangeArrowheads="1"/>
          </p:cNvSpPr>
          <p:nvPr/>
        </p:nvSpPr>
        <p:spPr bwMode="auto">
          <a:xfrm flipH="1">
            <a:off x="28575" y="129222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6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2184400"/>
            <a:ext cx="48006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5089525" y="5407025"/>
            <a:ext cx="1011238" cy="385763"/>
          </a:xfrm>
          <a:custGeom>
            <a:avLst/>
            <a:gdLst>
              <a:gd name="connsiteX0" fmla="*/ 1070380 w 1243031"/>
              <a:gd name="connsiteY0" fmla="*/ 17707 h 384509"/>
              <a:gd name="connsiteX1" fmla="*/ 536980 w 1243031"/>
              <a:gd name="connsiteY1" fmla="*/ 2467 h 384509"/>
              <a:gd name="connsiteX2" fmla="*/ 201700 w 1243031"/>
              <a:gd name="connsiteY2" fmla="*/ 63427 h 384509"/>
              <a:gd name="connsiteX3" fmla="*/ 3580 w 1243031"/>
              <a:gd name="connsiteY3" fmla="*/ 185347 h 384509"/>
              <a:gd name="connsiteX4" fmla="*/ 110260 w 1243031"/>
              <a:gd name="connsiteY4" fmla="*/ 276787 h 384509"/>
              <a:gd name="connsiteX5" fmla="*/ 536980 w 1243031"/>
              <a:gd name="connsiteY5" fmla="*/ 383467 h 384509"/>
              <a:gd name="connsiteX6" fmla="*/ 1100860 w 1243031"/>
              <a:gd name="connsiteY6" fmla="*/ 322507 h 384509"/>
              <a:gd name="connsiteX7" fmla="*/ 1238020 w 1243031"/>
              <a:gd name="connsiteY7" fmla="*/ 185347 h 384509"/>
              <a:gd name="connsiteX8" fmla="*/ 978940 w 1243031"/>
              <a:gd name="connsiteY8" fmla="*/ 63427 h 384509"/>
              <a:gd name="connsiteX9" fmla="*/ 887500 w 1243031"/>
              <a:gd name="connsiteY9" fmla="*/ 78667 h 38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3031" h="384509">
                <a:moveTo>
                  <a:pt x="1070380" y="17707"/>
                </a:moveTo>
                <a:cubicBezTo>
                  <a:pt x="876070" y="6277"/>
                  <a:pt x="681760" y="-5153"/>
                  <a:pt x="536980" y="2467"/>
                </a:cubicBezTo>
                <a:cubicBezTo>
                  <a:pt x="392200" y="10087"/>
                  <a:pt x="290600" y="32947"/>
                  <a:pt x="201700" y="63427"/>
                </a:cubicBezTo>
                <a:cubicBezTo>
                  <a:pt x="112800" y="93907"/>
                  <a:pt x="18820" y="149787"/>
                  <a:pt x="3580" y="185347"/>
                </a:cubicBezTo>
                <a:cubicBezTo>
                  <a:pt x="-11660" y="220907"/>
                  <a:pt x="21360" y="243767"/>
                  <a:pt x="110260" y="276787"/>
                </a:cubicBezTo>
                <a:cubicBezTo>
                  <a:pt x="199160" y="309807"/>
                  <a:pt x="371880" y="375847"/>
                  <a:pt x="536980" y="383467"/>
                </a:cubicBezTo>
                <a:cubicBezTo>
                  <a:pt x="702080" y="391087"/>
                  <a:pt x="984020" y="355527"/>
                  <a:pt x="1100860" y="322507"/>
                </a:cubicBezTo>
                <a:cubicBezTo>
                  <a:pt x="1217700" y="289487"/>
                  <a:pt x="1258340" y="228527"/>
                  <a:pt x="1238020" y="185347"/>
                </a:cubicBezTo>
                <a:cubicBezTo>
                  <a:pt x="1217700" y="142167"/>
                  <a:pt x="1037360" y="81207"/>
                  <a:pt x="978940" y="63427"/>
                </a:cubicBezTo>
                <a:cubicBezTo>
                  <a:pt x="920520" y="45647"/>
                  <a:pt x="904010" y="62157"/>
                  <a:pt x="887500" y="7866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7"/>
          <p:cNvSpPr>
            <a:spLocks noChangeArrowheads="1"/>
          </p:cNvSpPr>
          <p:nvPr/>
        </p:nvSpPr>
        <p:spPr bwMode="auto">
          <a:xfrm>
            <a:off x="2479675" y="984250"/>
            <a:ext cx="66643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0000FF"/>
                </a:solidFill>
              </a:rPr>
              <a:t>Design view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rgbClr val="3D22C6"/>
              </a:gs>
              <a:gs pos="100000">
                <a:srgbClr val="3D22C6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algn="ctr"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Project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6" name="TextBox 2"/>
          <p:cNvSpPr txBox="1">
            <a:spLocks noChangeArrowheads="1"/>
          </p:cNvSpPr>
          <p:nvPr/>
        </p:nvSpPr>
        <p:spPr bwMode="auto">
          <a:xfrm flipH="1">
            <a:off x="28575" y="1019175"/>
            <a:ext cx="2416175" cy="523875"/>
          </a:xfrm>
          <a:prstGeom prst="rect">
            <a:avLst/>
          </a:prstGeom>
          <a:solidFill>
            <a:srgbClr val="FFFF99"/>
          </a:solidFill>
          <a:ln w="57150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kumimoji="0" lang="en-US" altLang="en-US" sz="2800">
                <a:solidFill>
                  <a:srgbClr val="3399FF"/>
                </a:solidFill>
                <a:latin typeface="Times New Roman" pitchFamily="18" charset="0"/>
              </a:rPr>
              <a:t>Step 7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651000"/>
            <a:ext cx="681355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280&quot;&gt;&lt;object type=&quot;3&quot; unique_id=&quot;10281&quot;&gt;&lt;property id=&quot;20148&quot; value=&quot;5&quot;/&gt;&lt;property id=&quot;20300&quot; value=&quot;Slide 1 - &amp;quot;A Short Course on QT&amp;quot;&quot;/&gt;&lt;property id=&quot;20307&quot; value=&quot;256&quot;/&gt;&lt;/object&gt;&lt;object type=&quot;3&quot; unique_id=&quot;10282&quot;&gt;&lt;property id=&quot;20148&quot; value=&quot;5&quot;/&gt;&lt;property id=&quot;20300&quot; value=&quot;Slide 2&quot;/&gt;&lt;property id=&quot;20307&quot; value=&quot;537&quot;/&gt;&lt;/object&gt;&lt;object type=&quot;3&quot; unique_id=&quot;10283&quot;&gt;&lt;property id=&quot;20148&quot; value=&quot;5&quot;/&gt;&lt;property id=&quot;20300&quot; value=&quot;Slide 3 - &amp;quot;Project&amp;quot;&quot;/&gt;&lt;property id=&quot;20307&quot; value=&quot;538&quot;/&gt;&lt;/object&gt;&lt;object type=&quot;3&quot; unique_id=&quot;10284&quot;&gt;&lt;property id=&quot;20148&quot; value=&quot;5&quot;/&gt;&lt;property id=&quot;20300&quot; value=&quot;Slide 4 - &amp;quot;Project&amp;quot;&quot;/&gt;&lt;property id=&quot;20307&quot; value=&quot;539&quot;/&gt;&lt;/object&gt;&lt;object type=&quot;3&quot; unique_id=&quot;10285&quot;&gt;&lt;property id=&quot;20148&quot; value=&quot;5&quot;/&gt;&lt;property id=&quot;20300&quot; value=&quot;Slide 5 - &amp;quot;Project&amp;quot;&quot;/&gt;&lt;property id=&quot;20307&quot; value=&quot;540&quot;/&gt;&lt;/object&gt;&lt;object type=&quot;3&quot; unique_id=&quot;10286&quot;&gt;&lt;property id=&quot;20148&quot; value=&quot;5&quot;/&gt;&lt;property id=&quot;20300&quot; value=&quot;Slide 6 - &amp;quot;Project&amp;quot;&quot;/&gt;&lt;property id=&quot;20307&quot; value=&quot;541&quot;/&gt;&lt;/object&gt;&lt;object type=&quot;3&quot; unique_id=&quot;10287&quot;&gt;&lt;property id=&quot;20148&quot; value=&quot;5&quot;/&gt;&lt;property id=&quot;20300&quot; value=&quot;Slide 7 - &amp;quot;Project&amp;quot;&quot;/&gt;&lt;property id=&quot;20307&quot; value=&quot;542&quot;/&gt;&lt;/object&gt;&lt;object type=&quot;3&quot; unique_id=&quot;10288&quot;&gt;&lt;property id=&quot;20148&quot; value=&quot;5&quot;/&gt;&lt;property id=&quot;20300&quot; value=&quot;Slide 8 - &amp;quot;Project&amp;quot;&quot;/&gt;&lt;property id=&quot;20307&quot; value=&quot;543&quot;/&gt;&lt;/object&gt;&lt;object type=&quot;3&quot; unique_id=&quot;10289&quot;&gt;&lt;property id=&quot;20148&quot; value=&quot;5&quot;/&gt;&lt;property id=&quot;20300&quot; value=&quot;Slide 9 - &amp;quot;Project&amp;quot;&quot;/&gt;&lt;property id=&quot;20307&quot; value=&quot;544&quot;/&gt;&lt;/object&gt;&lt;object type=&quot;3&quot; unique_id=&quot;10290&quot;&gt;&lt;property id=&quot;20148&quot; value=&quot;5&quot;/&gt;&lt;property id=&quot;20300&quot; value=&quot;Slide 10 - &amp;quot;Project&amp;quot;&quot;/&gt;&lt;property id=&quot;20307&quot; value=&quot;545&quot;/&gt;&lt;/object&gt;&lt;object type=&quot;3&quot; unique_id=&quot;10291&quot;&gt;&lt;property id=&quot;20148&quot; value=&quot;5&quot;/&gt;&lt;property id=&quot;20300&quot; value=&quot;Slide 11 - &amp;quot;Project&amp;quot;&quot;/&gt;&lt;property id=&quot;20307&quot; value=&quot;546&quot;/&gt;&lt;/object&gt;&lt;object type=&quot;3&quot; unique_id=&quot;10292&quot;&gt;&lt;property id=&quot;20148&quot; value=&quot;5&quot;/&gt;&lt;property id=&quot;20300&quot; value=&quot;Slide 12 - &amp;quot;Project&amp;quot;&quot;/&gt;&lt;property id=&quot;20307&quot; value=&quot;547&quot;/&gt;&lt;/object&gt;&lt;object type=&quot;3&quot; unique_id=&quot;10293&quot;&gt;&lt;property id=&quot;20148&quot; value=&quot;5&quot;/&gt;&lt;property id=&quot;20300&quot; value=&quot;Slide 13 - &amp;quot;Project&amp;quot;&quot;/&gt;&lt;property id=&quot;20307&quot; value=&quot;548&quot;/&gt;&lt;/object&gt;&lt;object type=&quot;3&quot; unique_id=&quot;10294&quot;&gt;&lt;property id=&quot;20148&quot; value=&quot;5&quot;/&gt;&lt;property id=&quot;20300&quot; value=&quot;Slide 14 - &amp;quot;Project&amp;quot;&quot;/&gt;&lt;property id=&quot;20307&quot; value=&quot;549&quot;/&gt;&lt;/object&gt;&lt;object type=&quot;3&quot; unique_id=&quot;10295&quot;&gt;&lt;property id=&quot;20148&quot; value=&quot;5&quot;/&gt;&lt;property id=&quot;20300&quot; value=&quot;Slide 15 - &amp;quot;Project&amp;quot;&quot;/&gt;&lt;property id=&quot;20307&quot; value=&quot;550&quot;/&gt;&lt;/object&gt;&lt;object type=&quot;3&quot; unique_id=&quot;10296&quot;&gt;&lt;property id=&quot;20148&quot; value=&quot;5&quot;/&gt;&lt;property id=&quot;20300&quot; value=&quot;Slide 16 - &amp;quot;Project&amp;quot;&quot;/&gt;&lt;property id=&quot;20307&quot; value=&quot;552&quot;/&gt;&lt;/object&gt;&lt;object type=&quot;3&quot; unique_id=&quot;10297&quot;&gt;&lt;property id=&quot;20148&quot; value=&quot;5&quot;/&gt;&lt;property id=&quot;20300&quot; value=&quot;Slide 17 - &amp;quot;Project&amp;quot;&quot;/&gt;&lt;property id=&quot;20307&quot; value=&quot;551&quot;/&gt;&lt;/object&gt;&lt;object type=&quot;3&quot; unique_id=&quot;10298&quot;&gt;&lt;property id=&quot;20148&quot; value=&quot;5&quot;/&gt;&lt;property id=&quot;20300&quot; value=&quot;Slide 18 - &amp;quot;Project&amp;quot;&quot;/&gt;&lt;property id=&quot;20307&quot; value=&quot;553&quot;/&gt;&lt;/object&gt;&lt;object type=&quot;3&quot; unique_id=&quot;10299&quot;&gt;&lt;property id=&quot;20148&quot; value=&quot;5&quot;/&gt;&lt;property id=&quot;20300&quot; value=&quot;Slide 19 - &amp;quot;Project&amp;quot;&quot;/&gt;&lt;property id=&quot;20307&quot; value=&quot;554&quot;/&gt;&lt;/object&gt;&lt;object type=&quot;3&quot; unique_id=&quot;10300&quot;&gt;&lt;property id=&quot;20148&quot; value=&quot;5&quot;/&gt;&lt;property id=&quot;20300&quot; value=&quot;Slide 20 - &amp;quot;Project&amp;quot;&quot;/&gt;&lt;property id=&quot;20307&quot; value=&quot;555&quot;/&gt;&lt;/object&gt;&lt;object type=&quot;3&quot; unique_id=&quot;10301&quot;&gt;&lt;property id=&quot;20148&quot; value=&quot;5&quot;/&gt;&lt;property id=&quot;20300&quot; value=&quot;Slide 21&quot;/&gt;&lt;property id=&quot;20307&quot; value=&quot;556&quot;/&gt;&lt;/object&gt;&lt;object type=&quot;3&quot; unique_id=&quot;10302&quot;&gt;&lt;property id=&quot;20148&quot; value=&quot;5&quot;/&gt;&lt;property id=&quot;20300&quot; value=&quot;Slide 22 - &amp;quot;Project&amp;quot;&quot;/&gt;&lt;property id=&quot;20307&quot; value=&quot;558&quot;/&gt;&lt;/object&gt;&lt;object type=&quot;3&quot; unique_id=&quot;10303&quot;&gt;&lt;property id=&quot;20148&quot; value=&quot;5&quot;/&gt;&lt;property id=&quot;20300&quot; value=&quot;Slide 23&quot;/&gt;&lt;property id=&quot;20307&quot; value=&quot;559&quot;/&gt;&lt;/object&gt;&lt;object type=&quot;3&quot; unique_id=&quot;10304&quot;&gt;&lt;property id=&quot;20148&quot; value=&quot;5&quot;/&gt;&lt;property id=&quot;20300&quot; value=&quot;Slide 24 - &amp;quot;Project&amp;quot;&quot;/&gt;&lt;property id=&quot;20307&quot; value=&quot;557&quot;/&gt;&lt;/object&gt;&lt;object type=&quot;3&quot; unique_id=&quot;10305&quot;&gt;&lt;property id=&quot;20148&quot; value=&quot;5&quot;/&gt;&lt;property id=&quot;20300&quot; value=&quot;Slide 25 - &amp;quot;Project&amp;quot;&quot;/&gt;&lt;property id=&quot;20307&quot; value=&quot;561&quot;/&gt;&lt;/object&gt;&lt;object type=&quot;3&quot; unique_id=&quot;10306&quot;&gt;&lt;property id=&quot;20148&quot; value=&quot;5&quot;/&gt;&lt;property id=&quot;20300&quot; value=&quot;Slide 26 - &amp;quot;Project&amp;quot;&quot;/&gt;&lt;property id=&quot;20307&quot; value=&quot;560&quot;/&gt;&lt;/object&gt;&lt;object type=&quot;3&quot; unique_id=&quot;10307&quot;&gt;&lt;property id=&quot;20148&quot; value=&quot;5&quot;/&gt;&lt;property id=&quot;20300&quot; value=&quot;Slide 27 - &amp;quot;Project&amp;quot;&quot;/&gt;&lt;property id=&quot;20307&quot; value=&quot;562&quot;/&gt;&lt;/object&gt;&lt;object type=&quot;3&quot; unique_id=&quot;10308&quot;&gt;&lt;property id=&quot;20148&quot; value=&quot;5&quot;/&gt;&lt;property id=&quot;20300&quot; value=&quot;Slide 28 - &amp;quot;Project&amp;quot;&quot;/&gt;&lt;property id=&quot;20307&quot; value=&quot;563&quot;/&gt;&lt;/object&gt;&lt;/object&gt;&lt;object type=&quot;8&quot; unique_id=&quot;103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D22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D22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18640</TotalTime>
  <Words>816</Words>
  <Application>Microsoft Office PowerPoint</Application>
  <PresentationFormat>On-screen Show (4:3)</PresentationFormat>
  <Paragraphs>179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Monotype Sorts</vt:lpstr>
      <vt:lpstr>Open Sans</vt:lpstr>
      <vt:lpstr>Arial</vt:lpstr>
      <vt:lpstr>Symbol</vt:lpstr>
      <vt:lpstr>Times New Roman</vt:lpstr>
      <vt:lpstr>Dads Tie</vt:lpstr>
      <vt:lpstr>A Short Course on QT</vt:lpstr>
      <vt:lpstr>PowerPoint Presentation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Project</vt:lpstr>
      <vt:lpstr>PowerPoint Presentation</vt:lpstr>
      <vt:lpstr>Project</vt:lpstr>
      <vt:lpstr>PowerPoint Presentation</vt:lpstr>
      <vt:lpstr>Project</vt:lpstr>
      <vt:lpstr>Project</vt:lpstr>
      <vt:lpstr>Project</vt:lpstr>
      <vt:lpstr>Project</vt:lpstr>
      <vt:lpstr>Project</vt:lpstr>
    </vt:vector>
  </TitlesOfParts>
  <Company>De La Salle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Hybrid ES-NN</dc:title>
  <dc:creator>Napoleon H. Reyes</dc:creator>
  <cp:lastModifiedBy>Napoleon Reyes</cp:lastModifiedBy>
  <cp:revision>1040</cp:revision>
  <dcterms:created xsi:type="dcterms:W3CDTF">1999-04-01T14:02:24Z</dcterms:created>
  <dcterms:modified xsi:type="dcterms:W3CDTF">2020-09-13T10:30:34Z</dcterms:modified>
</cp:coreProperties>
</file>