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33" r:id="rId3"/>
    <p:sldId id="409" r:id="rId4"/>
    <p:sldId id="410" r:id="rId5"/>
    <p:sldId id="411" r:id="rId6"/>
    <p:sldId id="412" r:id="rId7"/>
    <p:sldId id="413" r:id="rId8"/>
    <p:sldId id="414" r:id="rId9"/>
    <p:sldId id="415" r:id="rId10"/>
    <p:sldId id="484" r:id="rId11"/>
    <p:sldId id="416" r:id="rId12"/>
    <p:sldId id="474" r:id="rId13"/>
    <p:sldId id="475" r:id="rId14"/>
    <p:sldId id="476" r:id="rId15"/>
    <p:sldId id="418" r:id="rId16"/>
    <p:sldId id="419" r:id="rId17"/>
    <p:sldId id="420" r:id="rId18"/>
    <p:sldId id="421" r:id="rId19"/>
    <p:sldId id="485" r:id="rId20"/>
    <p:sldId id="422" r:id="rId21"/>
    <p:sldId id="423" r:id="rId22"/>
    <p:sldId id="479" r:id="rId23"/>
    <p:sldId id="480" r:id="rId24"/>
    <p:sldId id="481" r:id="rId25"/>
    <p:sldId id="483" r:id="rId26"/>
    <p:sldId id="482" r:id="rId27"/>
    <p:sldId id="477" r:id="rId28"/>
    <p:sldId id="424" r:id="rId29"/>
    <p:sldId id="425" r:id="rId30"/>
    <p:sldId id="426" r:id="rId31"/>
    <p:sldId id="427" r:id="rId32"/>
    <p:sldId id="428" r:id="rId33"/>
    <p:sldId id="429" r:id="rId34"/>
    <p:sldId id="430" r:id="rId35"/>
    <p:sldId id="431" r:id="rId36"/>
    <p:sldId id="432" r:id="rId37"/>
    <p:sldId id="446" r:id="rId38"/>
    <p:sldId id="380" r:id="rId39"/>
  </p:sldIdLst>
  <p:sldSz cx="9144000" cy="6858000" type="screen4x3"/>
  <p:notesSz cx="6805613" cy="9939338"/>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FFE1"/>
    <a:srgbClr val="CCFFCC"/>
    <a:srgbClr val="83CE3E"/>
    <a:srgbClr val="00B0F0"/>
    <a:srgbClr val="6600FF"/>
    <a:srgbClr val="FFFF99"/>
    <a:srgbClr val="FF0000"/>
    <a:srgbClr val="FFDD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5" autoAdjust="0"/>
    <p:restoredTop sz="90781" autoAdjust="0"/>
  </p:normalViewPr>
  <p:slideViewPr>
    <p:cSldViewPr>
      <p:cViewPr varScale="1">
        <p:scale>
          <a:sx n="113" d="100"/>
          <a:sy n="113" d="100"/>
        </p:scale>
        <p:origin x="3312" y="86"/>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31003275-06D7-4EA7-9503-12547247F3E7}" type="datetimeFigureOut">
              <a:rPr lang="en-NZ" smtClean="0"/>
              <a:t>2/08/2020</a:t>
            </a:fld>
            <a:endParaRPr lang="en-NZ"/>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E53FE1DB-47B7-4F3C-9C90-AF64DD69EFA6}" type="slidenum">
              <a:rPr lang="en-NZ" smtClean="0"/>
              <a:t>‹#›</a:t>
            </a:fld>
            <a:endParaRPr lang="en-NZ"/>
          </a:p>
        </p:txBody>
      </p:sp>
    </p:spTree>
    <p:extLst>
      <p:ext uri="{BB962C8B-B14F-4D97-AF65-F5344CB8AC3E}">
        <p14:creationId xmlns:p14="http://schemas.microsoft.com/office/powerpoint/2010/main" val="387618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GPS satellites are simply beacons, like lighthouses, that a device uses to calculate its own latitude and longitude. The satellites do not transmit any mapping information.</a:t>
            </a:r>
            <a:endParaRPr lang="en-AU" dirty="0"/>
          </a:p>
        </p:txBody>
      </p:sp>
      <p:sp>
        <p:nvSpPr>
          <p:cNvPr id="4" name="Slide Number Placeholder 3"/>
          <p:cNvSpPr>
            <a:spLocks noGrp="1"/>
          </p:cNvSpPr>
          <p:nvPr>
            <p:ph type="sldNum" sz="quarter" idx="10"/>
          </p:nvPr>
        </p:nvSpPr>
        <p:spPr/>
        <p:txBody>
          <a:bodyPr/>
          <a:lstStyle/>
          <a:p>
            <a:fld id="{E53FE1DB-47B7-4F3C-9C90-AF64DD69EFA6}" type="slidenum">
              <a:rPr lang="en-NZ" smtClean="0"/>
              <a:t>4</a:t>
            </a:fld>
            <a:endParaRPr lang="en-NZ"/>
          </a:p>
        </p:txBody>
      </p:sp>
    </p:spTree>
    <p:extLst>
      <p:ext uri="{BB962C8B-B14F-4D97-AF65-F5344CB8AC3E}">
        <p14:creationId xmlns:p14="http://schemas.microsoft.com/office/powerpoint/2010/main" val="358692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23</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24</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25</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27</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Provide paths that will allow a robot to exit/escape from cells that are marked</a:t>
            </a:r>
            <a:r>
              <a:rPr lang="en-NZ" baseline="0" dirty="0"/>
              <a:t> to be blocked (but in reality, a cell that is not actually blocked), </a:t>
            </a:r>
            <a:r>
              <a:rPr lang="en-NZ" dirty="0"/>
              <a:t>in case a robot</a:t>
            </a:r>
            <a:r>
              <a:rPr lang="en-NZ" baseline="0" dirty="0"/>
              <a:t> gets there accidentally</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28</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Connect the following cells to the NEW</a:t>
            </a:r>
            <a:r>
              <a:rPr lang="en-NZ" baseline="0" dirty="0"/>
              <a:t> VERTEX:</a:t>
            </a:r>
            <a:endParaRPr lang="en-NZ" dirty="0"/>
          </a:p>
          <a:p>
            <a:r>
              <a:rPr lang="en-NZ" dirty="0"/>
              <a:t>   </a:t>
            </a:r>
            <a:r>
              <a:rPr lang="en-NZ" baseline="0" dirty="0"/>
              <a:t>    - </a:t>
            </a:r>
            <a:r>
              <a:rPr lang="en-NZ" dirty="0"/>
              <a:t>cells (with unknown blockage status) that are connected to cells with known blockage status</a:t>
            </a:r>
          </a:p>
          <a:p>
            <a:endParaRPr lang="en-NZ" dirty="0"/>
          </a:p>
          <a:p>
            <a:r>
              <a:rPr lang="en-NZ" dirty="0"/>
              <a:t>-This</a:t>
            </a:r>
            <a:r>
              <a:rPr lang="en-NZ" baseline="0" dirty="0"/>
              <a:t> will allow paths towards the new vertex via unknown cells.</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29</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30</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a:solidFill>
                  <a:schemeClr val="tx1"/>
                </a:solidFill>
                <a:latin typeface="+mn-lt"/>
                <a:ea typeface="+mn-ea"/>
                <a:cs typeface="+mn-cs"/>
              </a:rPr>
              <a:t>The laser </a:t>
            </a:r>
            <a:r>
              <a:rPr lang="en-AU" sz="1200" b="0" i="0" u="none" strike="noStrike" kern="1200" baseline="0" dirty="0">
                <a:solidFill>
                  <a:schemeClr val="tx1"/>
                </a:solidFill>
                <a:latin typeface="+mn-lt"/>
                <a:ea typeface="+mn-ea"/>
                <a:cs typeface="+mn-cs"/>
              </a:rPr>
              <a:t>scanner is highly accurate and has sufficient resolution and range accuracy.</a:t>
            </a:r>
            <a:endParaRPr lang="en-AU" dirty="0"/>
          </a:p>
        </p:txBody>
      </p:sp>
      <p:sp>
        <p:nvSpPr>
          <p:cNvPr id="4" name="Slide Number Placeholder 3"/>
          <p:cNvSpPr>
            <a:spLocks noGrp="1"/>
          </p:cNvSpPr>
          <p:nvPr>
            <p:ph type="sldNum" sz="quarter" idx="10"/>
          </p:nvPr>
        </p:nvSpPr>
        <p:spPr/>
        <p:txBody>
          <a:bodyPr/>
          <a:lstStyle/>
          <a:p>
            <a:fld id="{E53FE1DB-47B7-4F3C-9C90-AF64DD69EFA6}" type="slidenum">
              <a:rPr lang="en-NZ" smtClean="0"/>
              <a:t>11</a:t>
            </a:fld>
            <a:endParaRPr lang="en-NZ"/>
          </a:p>
        </p:txBody>
      </p:sp>
    </p:spTree>
    <p:extLst>
      <p:ext uri="{BB962C8B-B14F-4D97-AF65-F5344CB8AC3E}">
        <p14:creationId xmlns:p14="http://schemas.microsoft.com/office/powerpoint/2010/main" val="68763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robot knows the graph but initially</a:t>
            </a:r>
            <a:r>
              <a:rPr lang="en-NZ" baseline="0" dirty="0"/>
              <a:t> does not know exactly which vertices are blocked.</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14</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15</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16</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17</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18</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21</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22</a:t>
            </a:fld>
            <a:endParaRPr lang="en-NZ"/>
          </a:p>
        </p:txBody>
      </p:sp>
    </p:spTree>
    <p:extLst>
      <p:ext uri="{BB962C8B-B14F-4D97-AF65-F5344CB8AC3E}">
        <p14:creationId xmlns:p14="http://schemas.microsoft.com/office/powerpoint/2010/main" val="27187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2/08/2020</a:t>
            </a:fld>
            <a:endParaRPr lang="en-NZ" dirty="0"/>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dirty="0"/>
          </a:p>
        </p:txBody>
      </p:sp>
      <p:sp>
        <p:nvSpPr>
          <p:cNvPr id="7" name="TextBox 6"/>
          <p:cNvSpPr txBox="1"/>
          <p:nvPr userDrawn="1"/>
        </p:nvSpPr>
        <p:spPr>
          <a:xfrm>
            <a:off x="6516216" y="6387256"/>
            <a:ext cx="2462597" cy="369332"/>
          </a:xfrm>
          <a:prstGeom prst="rect">
            <a:avLst/>
          </a:prstGeom>
          <a:noFill/>
        </p:spPr>
        <p:txBody>
          <a:bodyPr wrap="none" rtlCol="0">
            <a:spAutoFit/>
          </a:bodyPr>
          <a:lstStyle/>
          <a:p>
            <a:r>
              <a:rPr lang="en-NZ" dirty="0"/>
              <a:t>n.h.reyes@massey.ac.nz</a:t>
            </a:r>
          </a:p>
        </p:txBody>
      </p:sp>
    </p:spTree>
    <p:extLst>
      <p:ext uri="{BB962C8B-B14F-4D97-AF65-F5344CB8AC3E}">
        <p14:creationId xmlns:p14="http://schemas.microsoft.com/office/powerpoint/2010/main" val="37356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83983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8019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2/08/2020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48380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07DC5-BD5D-468E-BE4E-A090769F59E0}" type="datetimeFigureOut">
              <a:rPr lang="en-NZ" smtClean="0"/>
              <a:t>2/08/2020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12896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30F07DC5-BD5D-468E-BE4E-A090769F59E0}" type="datetimeFigureOut">
              <a:rPr lang="en-NZ" smtClean="0"/>
              <a:t>2/08/2020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51963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30F07DC5-BD5D-468E-BE4E-A090769F59E0}" type="datetimeFigureOut">
              <a:rPr lang="en-NZ" smtClean="0"/>
              <a:t>2/08/2020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4596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30F07DC5-BD5D-468E-BE4E-A090769F59E0}" type="datetimeFigureOut">
              <a:rPr lang="en-NZ" smtClean="0"/>
              <a:t>2/08/2020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50166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07DC5-BD5D-468E-BE4E-A090769F59E0}" type="datetimeFigureOut">
              <a:rPr lang="en-NZ" smtClean="0"/>
              <a:t>2/08/2020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8302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t>2/08/2020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5725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t>2/08/2020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46573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07DC5-BD5D-468E-BE4E-A090769F59E0}" type="datetimeFigureOut">
              <a:rPr lang="en-NZ" smtClean="0"/>
              <a:t>2/08/2020</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5E78E-8791-4DB0-95A4-CCAD0F8B5E34}" type="slidenum">
              <a:rPr lang="en-NZ" smtClean="0"/>
              <a:t>‹#›</a:t>
            </a:fld>
            <a:endParaRPr lang="en-NZ"/>
          </a:p>
        </p:txBody>
      </p:sp>
    </p:spTree>
    <p:extLst>
      <p:ext uri="{BB962C8B-B14F-4D97-AF65-F5344CB8AC3E}">
        <p14:creationId xmlns:p14="http://schemas.microsoft.com/office/powerpoint/2010/main" val="381690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cs.cmu.edu/~adamchik/15-121/lectures/Sorting%20Algorithms/sorting.html" TargetMode="External"/><Relationship Id="rId3" Type="http://schemas.openxmlformats.org/officeDocument/2006/relationships/hyperlink" Target="http://idm-lab.org/project-a.html" TargetMode="External"/><Relationship Id="rId7" Type="http://schemas.openxmlformats.org/officeDocument/2006/relationships/hyperlink" Target="https://springerlink3-metapress-com.ezproxy.massey.ac.nz/content/?Author=Martial+Hebert" TargetMode="External"/><Relationship Id="rId12" Type="http://schemas.openxmlformats.org/officeDocument/2006/relationships/hyperlink" Target="http://www.cs.berkeley.edu/~pabbeel/cs287-fa13/slides/Likhachev_robschooltutorial_oct10.pdf" TargetMode="External"/><Relationship Id="rId2" Type="http://schemas.openxmlformats.org/officeDocument/2006/relationships/hyperlink" Target="http://idm-lab.org/publications.html" TargetMode="External"/><Relationship Id="rId1" Type="http://schemas.openxmlformats.org/officeDocument/2006/relationships/slideLayout" Target="../slideLayouts/slideLayout2.xml"/><Relationship Id="rId6" Type="http://schemas.openxmlformats.org/officeDocument/2006/relationships/hyperlink" Target="https://springerlink3-metapress-com.ezproxy.massey.ac.nz/content/?Author=Anthony+Stentz" TargetMode="External"/><Relationship Id="rId11" Type="http://schemas.openxmlformats.org/officeDocument/2006/relationships/hyperlink" Target="http://dspace.mit.edu/bitstream/handle/1721.1/36832/16-412JSpring2004/NR/rdonlyres/Aeronautics-and-Astronautics/16-412JSpring2004/8A4AE5FE-F1E8-4BE2-9014-18E466AEA141/0/l5acnstrintrplan.pdf" TargetMode="External"/><Relationship Id="rId5" Type="http://schemas.openxmlformats.org/officeDocument/2006/relationships/hyperlink" Target="https://springerlink3-metapress-com.ezproxy.massey.ac.nz/content/g8359786074656v7/" TargetMode="External"/><Relationship Id="rId10" Type="http://schemas.openxmlformats.org/officeDocument/2006/relationships/hyperlink" Target="http://idm-lab.org/bib/abstracts/papers/aaai08-education.pdf" TargetMode="External"/><Relationship Id="rId4" Type="http://schemas.openxmlformats.org/officeDocument/2006/relationships/hyperlink" Target="http://homepages.dcc.ufmg.br/~lhrios/applet_d_lite/index.html" TargetMode="External"/><Relationship Id="rId9" Type="http://schemas.openxmlformats.org/officeDocument/2006/relationships/hyperlink" Target="https://www-927.ibm.com/ibm/cas/hspc/student/algorithms/BucketSort.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idm-lab.org/bib/abstracts/Koen10r.html" TargetMode="External"/><Relationship Id="rId7" Type="http://schemas.openxmlformats.org/officeDocument/2006/relationships/hyperlink" Target="http://idm-lab.org/bib/abstracts/Koen14b.html" TargetMode="External"/><Relationship Id="rId2" Type="http://schemas.openxmlformats.org/officeDocument/2006/relationships/hyperlink" Target="http://idm-lab.org/bib/abstracts/Koen13h.html" TargetMode="External"/><Relationship Id="rId1" Type="http://schemas.openxmlformats.org/officeDocument/2006/relationships/slideLayout" Target="../slideLayouts/slideLayout2.xml"/><Relationship Id="rId6" Type="http://schemas.openxmlformats.org/officeDocument/2006/relationships/hyperlink" Target="http://idm-lab.org/bib/abstracts/Koen11d.html" TargetMode="External"/><Relationship Id="rId5" Type="http://schemas.openxmlformats.org/officeDocument/2006/relationships/hyperlink" Target="http://idm-lab.org/bib/abstracts/Koen11b.html" TargetMode="External"/><Relationship Id="rId4" Type="http://schemas.openxmlformats.org/officeDocument/2006/relationships/hyperlink" Target="http://idm-lab.org/bib/abstracts/Koen10ctemp.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6831"/>
            <a:ext cx="7772400" cy="1008113"/>
          </a:xfrm>
        </p:spPr>
        <p:txBody>
          <a:bodyPr>
            <a:normAutofit/>
          </a:bodyPr>
          <a:lstStyle/>
          <a:p>
            <a:r>
              <a:rPr lang="en-NZ" sz="6000" b="1" dirty="0">
                <a:effectLst>
                  <a:outerShdw blurRad="38100" dist="38100" dir="2700000" algn="tl">
                    <a:srgbClr val="000000">
                      <a:alpha val="43137"/>
                    </a:srgbClr>
                  </a:outerShdw>
                </a:effectLst>
              </a:rPr>
              <a:t>D* </a:t>
            </a:r>
            <a:r>
              <a:rPr lang="en-NZ" sz="6000" b="1" dirty="0" err="1">
                <a:effectLst>
                  <a:outerShdw blurRad="38100" dist="38100" dir="2700000" algn="tl">
                    <a:srgbClr val="000000">
                      <a:alpha val="43137"/>
                    </a:srgbClr>
                  </a:outerShdw>
                </a:effectLst>
              </a:rPr>
              <a:t>Lite</a:t>
            </a:r>
            <a:endParaRPr lang="en-NZ" sz="6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35275" y="3046942"/>
            <a:ext cx="3145458" cy="476086"/>
          </a:xfrm>
          <a:solidFill>
            <a:schemeClr val="bg2">
              <a:lumMod val="90000"/>
            </a:schemeClr>
          </a:solidFill>
          <a:ln>
            <a:solidFill>
              <a:srgbClr val="FF0000"/>
            </a:solidFill>
          </a:ln>
          <a:effectLst>
            <a:glow rad="63500">
              <a:schemeClr val="accent5">
                <a:satMod val="175000"/>
                <a:alpha val="40000"/>
              </a:schemeClr>
            </a:glow>
            <a:outerShdw blurRad="50800" dist="38100" dir="8100000" algn="tr" rotWithShape="0">
              <a:prstClr val="black">
                <a:alpha val="40000"/>
              </a:prstClr>
            </a:outerShdw>
          </a:effectLst>
        </p:spPr>
        <p:txBody>
          <a:bodyPr anchor="ctr">
            <a:normAutofit fontScale="92500" lnSpcReduction="20000"/>
          </a:bodyPr>
          <a:lstStyle/>
          <a:p>
            <a:r>
              <a:rPr lang="en-NZ" b="1" dirty="0">
                <a:solidFill>
                  <a:srgbClr val="0000FF"/>
                </a:solidFill>
              </a:rPr>
              <a:t>Part 2</a:t>
            </a:r>
            <a:endParaRPr lang="en-NZ" b="1" dirty="0">
              <a:solidFill>
                <a:srgbClr val="008000"/>
              </a:solidFill>
            </a:endParaRPr>
          </a:p>
        </p:txBody>
      </p:sp>
      <p:sp>
        <p:nvSpPr>
          <p:cNvPr id="5" name="TextBox 4"/>
          <p:cNvSpPr txBox="1"/>
          <p:nvPr/>
        </p:nvSpPr>
        <p:spPr>
          <a:xfrm>
            <a:off x="6516216" y="6387256"/>
            <a:ext cx="2462597" cy="369332"/>
          </a:xfrm>
          <a:prstGeom prst="rect">
            <a:avLst/>
          </a:prstGeom>
          <a:noFill/>
        </p:spPr>
        <p:txBody>
          <a:bodyPr wrap="none" rtlCol="0">
            <a:spAutoFit/>
          </a:bodyPr>
          <a:lstStyle/>
          <a:p>
            <a:r>
              <a:rPr lang="en-NZ" dirty="0"/>
              <a:t>n.h.reyes@massey.ac.nz</a:t>
            </a:r>
          </a:p>
        </p:txBody>
      </p:sp>
    </p:spTree>
    <p:extLst>
      <p:ext uri="{BB962C8B-B14F-4D97-AF65-F5344CB8AC3E}">
        <p14:creationId xmlns:p14="http://schemas.microsoft.com/office/powerpoint/2010/main" val="170672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 Advantages</a:t>
            </a:r>
          </a:p>
        </p:txBody>
      </p:sp>
      <p:sp>
        <p:nvSpPr>
          <p:cNvPr id="4" name="Rectangle 3"/>
          <p:cNvSpPr/>
          <p:nvPr/>
        </p:nvSpPr>
        <p:spPr>
          <a:xfrm>
            <a:off x="755576" y="1679084"/>
            <a:ext cx="7704855" cy="1569660"/>
          </a:xfrm>
          <a:prstGeom prst="rect">
            <a:avLst/>
          </a:prstGeom>
          <a:solidFill>
            <a:srgbClr val="FFFFE1"/>
          </a:solidFill>
          <a:ln>
            <a:solidFill>
              <a:srgbClr val="0000FF"/>
            </a:solidFill>
          </a:ln>
        </p:spPr>
        <p:txBody>
          <a:bodyPr wrap="square">
            <a:spAutoFit/>
          </a:bodyPr>
          <a:lstStyle/>
          <a:p>
            <a:pPr marL="342900" indent="-342900">
              <a:buFont typeface="Arial" panose="020B0604020202020204" pitchFamily="34" charset="0"/>
              <a:buChar char="•"/>
            </a:pPr>
            <a:r>
              <a:rPr lang="en-NZ" sz="2400" dirty="0"/>
              <a:t>It is </a:t>
            </a:r>
            <a:r>
              <a:rPr lang="en-NZ" sz="2400" b="1" dirty="0">
                <a:solidFill>
                  <a:srgbClr val="0000FF"/>
                </a:solidFill>
              </a:rPr>
              <a:t>robust</a:t>
            </a:r>
            <a:r>
              <a:rPr lang="en-NZ" sz="2400" dirty="0"/>
              <a:t> with respect to the </a:t>
            </a:r>
            <a:r>
              <a:rPr lang="en-NZ" sz="2400" dirty="0">
                <a:solidFill>
                  <a:srgbClr val="008000"/>
                </a:solidFill>
              </a:rPr>
              <a:t>inevitable inaccuracies </a:t>
            </a:r>
            <a:r>
              <a:rPr lang="en-NZ" sz="2400" dirty="0"/>
              <a:t>and </a:t>
            </a:r>
            <a:r>
              <a:rPr lang="en-NZ" sz="2400" dirty="0">
                <a:solidFill>
                  <a:srgbClr val="008000"/>
                </a:solidFill>
              </a:rPr>
              <a:t>malfunctions </a:t>
            </a:r>
            <a:r>
              <a:rPr lang="en-NZ" sz="2400" dirty="0"/>
              <a:t>of </a:t>
            </a:r>
            <a:r>
              <a:rPr lang="en-NZ" sz="2400" dirty="0">
                <a:solidFill>
                  <a:srgbClr val="008000"/>
                </a:solidFill>
              </a:rPr>
              <a:t>other architecture components</a:t>
            </a:r>
            <a:r>
              <a:rPr lang="en-NZ" sz="2400" dirty="0"/>
              <a:t>.  The algorithm does not need to have control of the robot at all times.</a:t>
            </a:r>
          </a:p>
        </p:txBody>
      </p:sp>
      <p:sp>
        <p:nvSpPr>
          <p:cNvPr id="7" name="Rectangle 6"/>
          <p:cNvSpPr/>
          <p:nvPr/>
        </p:nvSpPr>
        <p:spPr>
          <a:xfrm>
            <a:off x="755575" y="3501008"/>
            <a:ext cx="7704855" cy="1569660"/>
          </a:xfrm>
          <a:prstGeom prst="rect">
            <a:avLst/>
          </a:prstGeom>
          <a:solidFill>
            <a:schemeClr val="accent3">
              <a:lumMod val="20000"/>
              <a:lumOff val="80000"/>
            </a:schemeClr>
          </a:solidFill>
          <a:ln>
            <a:solidFill>
              <a:srgbClr val="0000FF"/>
            </a:solidFill>
          </a:ln>
        </p:spPr>
        <p:txBody>
          <a:bodyPr wrap="square">
            <a:spAutoFit/>
          </a:bodyPr>
          <a:lstStyle/>
          <a:p>
            <a:pPr marL="342900" indent="-342900">
              <a:buFont typeface="Arial" panose="020B0604020202020204" pitchFamily="34" charset="0"/>
              <a:buChar char="•"/>
            </a:pPr>
            <a:r>
              <a:rPr lang="en-NZ" sz="2400" dirty="0"/>
              <a:t>e.g.  The robot may pre-empt the greedy mapping algorithm once it realises that its battery is running out.  The robot may have to move towards a power outlet, re-charge then resume its mapping operation from there.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5229200"/>
            <a:ext cx="1771080" cy="124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8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Greedy Mapping: </a:t>
            </a:r>
            <a:br>
              <a:rPr lang="en-NZ" dirty="0"/>
            </a:br>
            <a:r>
              <a:rPr lang="en-NZ" dirty="0"/>
              <a:t>Robot Implementation</a:t>
            </a:r>
          </a:p>
        </p:txBody>
      </p:sp>
      <p:sp>
        <p:nvSpPr>
          <p:cNvPr id="7" name="Rectangle 6"/>
          <p:cNvSpPr/>
          <p:nvPr/>
        </p:nvSpPr>
        <p:spPr>
          <a:xfrm>
            <a:off x="3491880" y="6473080"/>
            <a:ext cx="5394410" cy="307777"/>
          </a:xfrm>
          <a:prstGeom prst="rect">
            <a:avLst/>
          </a:prstGeom>
          <a:solidFill>
            <a:srgbClr val="FFFF99"/>
          </a:solidFill>
          <a:ln>
            <a:solidFill>
              <a:srgbClr val="0000FF"/>
            </a:solidFill>
          </a:ln>
        </p:spPr>
        <p:txBody>
          <a:bodyPr wrap="square">
            <a:spAutoFit/>
          </a:bodyPr>
          <a:lstStyle/>
          <a:p>
            <a:pPr algn="ctr"/>
            <a:r>
              <a:rPr lang="en-NZ" sz="1400" dirty="0"/>
              <a:t>Greedy On-Line Planning, Sven Koenig, Georgia Tech; Jan. 2002</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7130" y="1772816"/>
            <a:ext cx="446800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51" y="3717032"/>
            <a:ext cx="3447452" cy="219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ine Callout 2 2"/>
          <p:cNvSpPr/>
          <p:nvPr/>
        </p:nvSpPr>
        <p:spPr>
          <a:xfrm>
            <a:off x="5148064" y="5731924"/>
            <a:ext cx="1533066" cy="432048"/>
          </a:xfrm>
          <a:prstGeom prst="borderCallout2">
            <a:avLst>
              <a:gd name="adj1" fmla="val 59176"/>
              <a:gd name="adj2" fmla="val 379"/>
              <a:gd name="adj3" fmla="val 54420"/>
              <a:gd name="adj4" fmla="val -16667"/>
              <a:gd name="adj5" fmla="val -26086"/>
              <a:gd name="adj6" fmla="val -186063"/>
            </a:avLst>
          </a:prstGeom>
          <a:ln>
            <a:solidFill>
              <a:srgbClr val="FFFF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free space</a:t>
            </a:r>
          </a:p>
        </p:txBody>
      </p:sp>
      <p:sp>
        <p:nvSpPr>
          <p:cNvPr id="8" name="Line Callout 2 7"/>
          <p:cNvSpPr/>
          <p:nvPr/>
        </p:nvSpPr>
        <p:spPr>
          <a:xfrm>
            <a:off x="1691680" y="2348880"/>
            <a:ext cx="1533066" cy="432048"/>
          </a:xfrm>
          <a:prstGeom prst="borderCallout2">
            <a:avLst>
              <a:gd name="adj1" fmla="val 94846"/>
              <a:gd name="adj2" fmla="val 20484"/>
              <a:gd name="adj3" fmla="val 106737"/>
              <a:gd name="adj4" fmla="val 14831"/>
              <a:gd name="adj5" fmla="val 359814"/>
              <a:gd name="adj6" fmla="val -9808"/>
            </a:avLst>
          </a:prstGeom>
          <a:ln>
            <a:solidFill>
              <a:srgbClr val="FFFF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obstacle</a:t>
            </a:r>
          </a:p>
        </p:txBody>
      </p:sp>
      <p:sp>
        <p:nvSpPr>
          <p:cNvPr id="9" name="Line Callout 2 8"/>
          <p:cNvSpPr/>
          <p:nvPr/>
        </p:nvSpPr>
        <p:spPr>
          <a:xfrm>
            <a:off x="162843" y="6257056"/>
            <a:ext cx="1533066" cy="432048"/>
          </a:xfrm>
          <a:prstGeom prst="borderCallout2">
            <a:avLst>
              <a:gd name="adj1" fmla="val 2103"/>
              <a:gd name="adj2" fmla="val 41930"/>
              <a:gd name="adj3" fmla="val -66858"/>
              <a:gd name="adj4" fmla="val 49680"/>
              <a:gd name="adj5" fmla="val -158593"/>
              <a:gd name="adj6" fmla="val 56539"/>
            </a:avLst>
          </a:prstGeom>
          <a:ln>
            <a:solidFill>
              <a:srgbClr val="FFFF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unknown</a:t>
            </a:r>
          </a:p>
        </p:txBody>
      </p:sp>
      <p:sp>
        <p:nvSpPr>
          <p:cNvPr id="4" name="TextBox 3"/>
          <p:cNvSpPr txBox="1"/>
          <p:nvPr/>
        </p:nvSpPr>
        <p:spPr>
          <a:xfrm>
            <a:off x="4882546" y="4509120"/>
            <a:ext cx="4002571" cy="646331"/>
          </a:xfrm>
          <a:prstGeom prst="rect">
            <a:avLst/>
          </a:prstGeom>
          <a:noFill/>
        </p:spPr>
        <p:txBody>
          <a:bodyPr wrap="none" rtlCol="0">
            <a:spAutoFit/>
          </a:bodyPr>
          <a:lstStyle/>
          <a:p>
            <a:r>
              <a:rPr lang="en-AU" b="1" dirty="0"/>
              <a:t>Sensor</a:t>
            </a:r>
            <a:r>
              <a:rPr lang="en-AU" dirty="0"/>
              <a:t>:  Laser scanner (180 degree scan)</a:t>
            </a:r>
          </a:p>
          <a:p>
            <a:r>
              <a:rPr lang="en-AU" b="1" dirty="0"/>
              <a:t>Cell size</a:t>
            </a:r>
            <a:r>
              <a:rPr lang="en-AU" dirty="0"/>
              <a:t>: 10cm x 10cm</a:t>
            </a:r>
          </a:p>
        </p:txBody>
      </p:sp>
    </p:spTree>
    <p:extLst>
      <p:ext uri="{BB962C8B-B14F-4D97-AF65-F5344CB8AC3E}">
        <p14:creationId xmlns:p14="http://schemas.microsoft.com/office/powerpoint/2010/main" val="13016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Closest Unobserved Cell</a:t>
            </a:r>
          </a:p>
        </p:txBody>
      </p:sp>
      <p:sp>
        <p:nvSpPr>
          <p:cNvPr id="3" name="Content Placeholder 2"/>
          <p:cNvSpPr>
            <a:spLocks noGrp="1"/>
          </p:cNvSpPr>
          <p:nvPr>
            <p:ph idx="1"/>
          </p:nvPr>
        </p:nvSpPr>
        <p:spPr>
          <a:xfrm>
            <a:off x="457200" y="1600200"/>
            <a:ext cx="8229600" cy="3556991"/>
          </a:xfrm>
        </p:spPr>
        <p:txBody>
          <a:bodyPr>
            <a:normAutofit fontScale="92500"/>
          </a:bodyPr>
          <a:lstStyle/>
          <a:p>
            <a:r>
              <a:rPr lang="en-NZ" dirty="0"/>
              <a:t>In order to apply an optimal path-planning algorithm with the greedy mapping algorithm, we need to </a:t>
            </a:r>
            <a:r>
              <a:rPr lang="en-NZ" dirty="0">
                <a:solidFill>
                  <a:srgbClr val="008000"/>
                </a:solidFill>
              </a:rPr>
              <a:t>find the closest unobserved </a:t>
            </a:r>
            <a:r>
              <a:rPr lang="en-NZ" dirty="0"/>
              <a:t>cell first.  </a:t>
            </a:r>
          </a:p>
          <a:p>
            <a:r>
              <a:rPr lang="en-NZ" dirty="0"/>
              <a:t>However, there are lots of unobserved cells.  Do we need to calculate the shortest path to each and every one of them?  Exactly, what is an efficient way of solving this problem?</a:t>
            </a:r>
          </a:p>
        </p:txBody>
      </p:sp>
    </p:spTree>
    <p:extLst>
      <p:ext uri="{BB962C8B-B14F-4D97-AF65-F5344CB8AC3E}">
        <p14:creationId xmlns:p14="http://schemas.microsoft.com/office/powerpoint/2010/main" val="371233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430016"/>
            <a:ext cx="7797552" cy="1143000"/>
          </a:xfrm>
          <a:solidFill>
            <a:srgbClr val="83CE3E"/>
          </a:solidFill>
          <a:ln>
            <a:solidFill>
              <a:srgbClr val="00B0F0"/>
            </a:solidFill>
          </a:ln>
          <a:effectLst>
            <a:glow rad="228600">
              <a:schemeClr val="accent5">
                <a:satMod val="175000"/>
                <a:alpha val="40000"/>
              </a:schemeClr>
            </a:glow>
            <a:outerShdw blurRad="50800" dist="38100" dir="8100000" algn="tr" rotWithShape="0">
              <a:prstClr val="black">
                <a:alpha val="40000"/>
              </a:prstClr>
            </a:outerShdw>
          </a:effectLst>
        </p:spPr>
        <p:txBody>
          <a:bodyPr>
            <a:normAutofit fontScale="90000"/>
          </a:bodyPr>
          <a:lstStyle/>
          <a:p>
            <a:r>
              <a:rPr lang="en-NZ" dirty="0"/>
              <a:t>Representation of </a:t>
            </a:r>
            <a:r>
              <a:rPr lang="en-NZ" b="1" dirty="0">
                <a:solidFill>
                  <a:srgbClr val="FF0000"/>
                </a:solidFill>
                <a:effectLst>
                  <a:outerShdw blurRad="38100" dist="38100" dir="2700000" algn="tl">
                    <a:srgbClr val="000000">
                      <a:alpha val="43137"/>
                    </a:srgbClr>
                  </a:outerShdw>
                </a:effectLst>
              </a:rPr>
              <a:t>Mapping</a:t>
            </a:r>
            <a:r>
              <a:rPr lang="en-NZ" dirty="0">
                <a:solidFill>
                  <a:srgbClr val="FF0000"/>
                </a:solidFill>
                <a:effectLst>
                  <a:outerShdw blurRad="38100" dist="38100" dir="2700000" algn="tl">
                    <a:srgbClr val="000000">
                      <a:alpha val="43137"/>
                    </a:srgbClr>
                  </a:outerShdw>
                </a:effectLst>
              </a:rPr>
              <a:t> </a:t>
            </a:r>
            <a:r>
              <a:rPr lang="en-NZ" dirty="0"/>
              <a:t>as a Graph-Search Problem</a:t>
            </a:r>
          </a:p>
        </p:txBody>
      </p:sp>
    </p:spTree>
    <p:extLst>
      <p:ext uri="{BB962C8B-B14F-4D97-AF65-F5344CB8AC3E}">
        <p14:creationId xmlns:p14="http://schemas.microsoft.com/office/powerpoint/2010/main" val="269372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179512" y="879103"/>
            <a:ext cx="4969174" cy="461665"/>
          </a:xfrm>
          <a:prstGeom prst="rect">
            <a:avLst/>
          </a:prstGeom>
          <a:solidFill>
            <a:srgbClr val="FFFF99"/>
          </a:solidFill>
          <a:ln>
            <a:solidFill>
              <a:srgbClr val="0000FF"/>
            </a:solidFill>
          </a:ln>
        </p:spPr>
        <p:txBody>
          <a:bodyPr wrap="square">
            <a:spAutoFit/>
          </a:bodyPr>
          <a:lstStyle/>
          <a:p>
            <a:pPr algn="ctr"/>
            <a:r>
              <a:rPr lang="en-NZ" sz="2400" dirty="0"/>
              <a:t>Fig. 1. Example Mapping Task</a:t>
            </a:r>
          </a:p>
        </p:txBody>
      </p:sp>
      <p:sp>
        <p:nvSpPr>
          <p:cNvPr id="5" name="TextBox 4"/>
          <p:cNvSpPr txBox="1"/>
          <p:nvPr/>
        </p:nvSpPr>
        <p:spPr>
          <a:xfrm>
            <a:off x="4499992" y="1916832"/>
            <a:ext cx="4104456" cy="646331"/>
          </a:xfrm>
          <a:prstGeom prst="rect">
            <a:avLst/>
          </a:prstGeom>
          <a:solidFill>
            <a:srgbClr val="00B0F0"/>
          </a:solidFill>
          <a:ln>
            <a:solidFill>
              <a:srgbClr val="0070C0"/>
            </a:solidFill>
          </a:ln>
          <a:effectLst>
            <a:glow rad="101600">
              <a:schemeClr val="accent4">
                <a:satMod val="175000"/>
                <a:alpha val="40000"/>
              </a:schemeClr>
            </a:glow>
          </a:effectLst>
        </p:spPr>
        <p:txBody>
          <a:bodyPr wrap="square" rtlCol="0">
            <a:spAutoFit/>
          </a:bodyPr>
          <a:lstStyle/>
          <a:p>
            <a:r>
              <a:rPr lang="en-NZ" dirty="0">
                <a:latin typeface="Arial" pitchFamily="34" charset="0"/>
                <a:cs typeface="Arial" pitchFamily="34" charset="0"/>
              </a:rPr>
              <a:t>1. Impose a regular 8-connected grid over a terrain.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922463"/>
            <a:ext cx="16859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00808"/>
            <a:ext cx="22860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79255" y="5229200"/>
            <a:ext cx="8441218" cy="1477328"/>
          </a:xfrm>
          <a:prstGeom prst="rect">
            <a:avLst/>
          </a:prstGeom>
          <a:solidFill>
            <a:schemeClr val="bg1">
              <a:lumMod val="75000"/>
            </a:schemeClr>
          </a:solidFill>
          <a:ln>
            <a:solidFill>
              <a:srgbClr val="00B0F0"/>
            </a:solidFill>
          </a:ln>
          <a:effectLst>
            <a:outerShdw blurRad="50800" dist="38100" dir="8100000" algn="tr" rotWithShape="0">
              <a:prstClr val="black">
                <a:alpha val="40000"/>
              </a:prstClr>
            </a:outerShdw>
          </a:effectLst>
        </p:spPr>
        <p:txBody>
          <a:bodyPr wrap="square" rtlCol="0">
            <a:spAutoFit/>
          </a:bodyPr>
          <a:lstStyle/>
          <a:p>
            <a:pPr marL="285750" indent="-285750">
              <a:buFont typeface="Arial" pitchFamily="34" charset="0"/>
              <a:buChar char="•"/>
            </a:pPr>
            <a:r>
              <a:rPr lang="en-NZ" dirty="0"/>
              <a:t>The robot only roughly  knows the graph; initially, it does not know exactly which vertices are blocked.</a:t>
            </a:r>
          </a:p>
          <a:p>
            <a:pPr marL="285750" indent="-285750">
              <a:buFont typeface="Arial" pitchFamily="34" charset="0"/>
              <a:buChar char="•"/>
            </a:pPr>
            <a:r>
              <a:rPr lang="en-NZ" dirty="0"/>
              <a:t>Prior knowledge about the blockage status of cells are utilised.</a:t>
            </a:r>
          </a:p>
          <a:p>
            <a:pPr marL="285750" indent="-285750">
              <a:buFont typeface="Arial" pitchFamily="34" charset="0"/>
              <a:buChar char="•"/>
            </a:pPr>
            <a:r>
              <a:rPr lang="en-NZ" dirty="0"/>
              <a:t>Using an on-board sensor, the robot is able to tell the blockage status of cells within its vicinity.</a:t>
            </a:r>
          </a:p>
        </p:txBody>
      </p:sp>
      <p:sp>
        <p:nvSpPr>
          <p:cNvPr id="9" name="Line Callout 1 8"/>
          <p:cNvSpPr/>
          <p:nvPr/>
        </p:nvSpPr>
        <p:spPr>
          <a:xfrm>
            <a:off x="3923928" y="3789040"/>
            <a:ext cx="1512168" cy="864096"/>
          </a:xfrm>
          <a:prstGeom prst="borderCallout1">
            <a:avLst>
              <a:gd name="adj1" fmla="val 51591"/>
              <a:gd name="adj2" fmla="val -687"/>
              <a:gd name="adj3" fmla="val -62653"/>
              <a:gd name="adj4" fmla="val -118264"/>
            </a:avLst>
          </a:prstGeom>
          <a:solidFill>
            <a:schemeClr val="accent3">
              <a:lumMod val="40000"/>
              <a:lumOff val="60000"/>
            </a:schemeClr>
          </a:solidFill>
          <a:ln>
            <a:solidFill>
              <a:schemeClr val="accent3">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600" dirty="0">
                <a:solidFill>
                  <a:schemeClr val="tx1"/>
                </a:solidFill>
              </a:rPr>
              <a:t>Distance from closest unobserved cell</a:t>
            </a:r>
          </a:p>
        </p:txBody>
      </p:sp>
    </p:spTree>
    <p:extLst>
      <p:ext uri="{BB962C8B-B14F-4D97-AF65-F5344CB8AC3E}">
        <p14:creationId xmlns:p14="http://schemas.microsoft.com/office/powerpoint/2010/main" val="14987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669706" y="1065615"/>
            <a:ext cx="4280271" cy="1938992"/>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Whenever the robot gains information about the blockage status of vertices, the shortest potentially unblocked path from its current vertex to the closest vertex with unknown blockage status can change.</a:t>
            </a:r>
          </a:p>
        </p:txBody>
      </p:sp>
      <p:sp>
        <p:nvSpPr>
          <p:cNvPr id="5" name="Freeform 4"/>
          <p:cNvSpPr/>
          <p:nvPr/>
        </p:nvSpPr>
        <p:spPr>
          <a:xfrm>
            <a:off x="3606085" y="1236372"/>
            <a:ext cx="1159098" cy="837127"/>
          </a:xfrm>
          <a:custGeom>
            <a:avLst/>
            <a:gdLst>
              <a:gd name="connsiteX0" fmla="*/ 1159098 w 1159098"/>
              <a:gd name="connsiteY0" fmla="*/ 0 h 837127"/>
              <a:gd name="connsiteX1" fmla="*/ 463639 w 1159098"/>
              <a:gd name="connsiteY1" fmla="*/ 321972 h 837127"/>
              <a:gd name="connsiteX2" fmla="*/ 412123 w 1159098"/>
              <a:gd name="connsiteY2" fmla="*/ 489397 h 837127"/>
              <a:gd name="connsiteX3" fmla="*/ 0 w 1159098"/>
              <a:gd name="connsiteY3" fmla="*/ 837127 h 837127"/>
            </a:gdLst>
            <a:ahLst/>
            <a:cxnLst>
              <a:cxn ang="0">
                <a:pos x="connsiteX0" y="connsiteY0"/>
              </a:cxn>
              <a:cxn ang="0">
                <a:pos x="connsiteX1" y="connsiteY1"/>
              </a:cxn>
              <a:cxn ang="0">
                <a:pos x="connsiteX2" y="connsiteY2"/>
              </a:cxn>
              <a:cxn ang="0">
                <a:pos x="connsiteX3" y="connsiteY3"/>
              </a:cxn>
            </a:cxnLst>
            <a:rect l="l" t="t" r="r" b="b"/>
            <a:pathLst>
              <a:path w="1159098" h="837127">
                <a:moveTo>
                  <a:pt x="1159098" y="0"/>
                </a:moveTo>
                <a:cubicBezTo>
                  <a:pt x="873616" y="120203"/>
                  <a:pt x="588135" y="240406"/>
                  <a:pt x="463639" y="321972"/>
                </a:cubicBezTo>
                <a:cubicBezTo>
                  <a:pt x="339143" y="403538"/>
                  <a:pt x="489396" y="403538"/>
                  <a:pt x="412123" y="489397"/>
                </a:cubicBezTo>
                <a:cubicBezTo>
                  <a:pt x="334850" y="575256"/>
                  <a:pt x="167425" y="706191"/>
                  <a:pt x="0" y="837127"/>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p:cNvSpPr txBox="1"/>
          <p:nvPr/>
        </p:nvSpPr>
        <p:spPr>
          <a:xfrm>
            <a:off x="4679594" y="701480"/>
            <a:ext cx="4283262" cy="369332"/>
          </a:xfrm>
          <a:prstGeom prst="rect">
            <a:avLst/>
          </a:prstGeom>
          <a:solidFill>
            <a:srgbClr val="FFC000"/>
          </a:solidFill>
          <a:ln>
            <a:solidFill>
              <a:srgbClr val="0000FF"/>
            </a:solidFill>
          </a:ln>
        </p:spPr>
        <p:txBody>
          <a:bodyPr wrap="square" rtlCol="0">
            <a:spAutoFit/>
          </a:bodyPr>
          <a:lstStyle/>
          <a:p>
            <a:r>
              <a:rPr lang="en-NZ" dirty="0"/>
              <a:t>Robot with a sensor range of 2 cells.</a:t>
            </a:r>
          </a:p>
        </p:txBody>
      </p:sp>
      <p:sp>
        <p:nvSpPr>
          <p:cNvPr id="10" name="Isosceles Triangle 9"/>
          <p:cNvSpPr/>
          <p:nvPr/>
        </p:nvSpPr>
        <p:spPr>
          <a:xfrm rot="16200000">
            <a:off x="3824409" y="1673297"/>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6200000">
            <a:off x="1160113" y="1656311"/>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251520" y="5112186"/>
            <a:ext cx="4104456" cy="923330"/>
          </a:xfrm>
          <a:prstGeom prst="rect">
            <a:avLst/>
          </a:prstGeom>
          <a:solidFill>
            <a:srgbClr val="00B0F0"/>
          </a:solidFill>
          <a:ln>
            <a:solidFill>
              <a:srgbClr val="0070C0"/>
            </a:solidFill>
          </a:ln>
          <a:effectLst>
            <a:glow rad="101600">
              <a:schemeClr val="accent4">
                <a:satMod val="175000"/>
                <a:alpha val="40000"/>
              </a:schemeClr>
            </a:glow>
          </a:effectLst>
        </p:spPr>
        <p:txBody>
          <a:bodyPr wrap="square" rtlCol="0">
            <a:spAutoFit/>
          </a:bodyPr>
          <a:lstStyle/>
          <a:p>
            <a:r>
              <a:rPr lang="en-NZ" dirty="0">
                <a:latin typeface="Arial" pitchFamily="34" charset="0"/>
                <a:cs typeface="Arial" pitchFamily="34" charset="0"/>
              </a:rPr>
              <a:t>2. Let the robot gain new information as it moves.  Perform course correction whenever necessary.</a:t>
            </a:r>
          </a:p>
        </p:txBody>
      </p:sp>
    </p:spTree>
    <p:extLst>
      <p:ext uri="{BB962C8B-B14F-4D97-AF65-F5344CB8AC3E}">
        <p14:creationId xmlns:p14="http://schemas.microsoft.com/office/powerpoint/2010/main" val="179703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669706" y="1065615"/>
            <a:ext cx="4280271" cy="1938992"/>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Whenever the robot gains information about the blockage status of vertices, the shortest potentially unblocked path from its current vertex to the closest vertex with unknown blockage status can change.</a:t>
            </a:r>
          </a:p>
        </p:txBody>
      </p:sp>
      <p:sp>
        <p:nvSpPr>
          <p:cNvPr id="5" name="Freeform 4"/>
          <p:cNvSpPr/>
          <p:nvPr/>
        </p:nvSpPr>
        <p:spPr>
          <a:xfrm>
            <a:off x="3606085" y="1236372"/>
            <a:ext cx="1159098" cy="837127"/>
          </a:xfrm>
          <a:custGeom>
            <a:avLst/>
            <a:gdLst>
              <a:gd name="connsiteX0" fmla="*/ 1159098 w 1159098"/>
              <a:gd name="connsiteY0" fmla="*/ 0 h 837127"/>
              <a:gd name="connsiteX1" fmla="*/ 463639 w 1159098"/>
              <a:gd name="connsiteY1" fmla="*/ 321972 h 837127"/>
              <a:gd name="connsiteX2" fmla="*/ 412123 w 1159098"/>
              <a:gd name="connsiteY2" fmla="*/ 489397 h 837127"/>
              <a:gd name="connsiteX3" fmla="*/ 0 w 1159098"/>
              <a:gd name="connsiteY3" fmla="*/ 837127 h 837127"/>
            </a:gdLst>
            <a:ahLst/>
            <a:cxnLst>
              <a:cxn ang="0">
                <a:pos x="connsiteX0" y="connsiteY0"/>
              </a:cxn>
              <a:cxn ang="0">
                <a:pos x="connsiteX1" y="connsiteY1"/>
              </a:cxn>
              <a:cxn ang="0">
                <a:pos x="connsiteX2" y="connsiteY2"/>
              </a:cxn>
              <a:cxn ang="0">
                <a:pos x="connsiteX3" y="connsiteY3"/>
              </a:cxn>
            </a:cxnLst>
            <a:rect l="l" t="t" r="r" b="b"/>
            <a:pathLst>
              <a:path w="1159098" h="837127">
                <a:moveTo>
                  <a:pt x="1159098" y="0"/>
                </a:moveTo>
                <a:cubicBezTo>
                  <a:pt x="873616" y="120203"/>
                  <a:pt x="588135" y="240406"/>
                  <a:pt x="463639" y="321972"/>
                </a:cubicBezTo>
                <a:cubicBezTo>
                  <a:pt x="339143" y="403538"/>
                  <a:pt x="489396" y="403538"/>
                  <a:pt x="412123" y="489397"/>
                </a:cubicBezTo>
                <a:cubicBezTo>
                  <a:pt x="334850" y="575256"/>
                  <a:pt x="167425" y="706191"/>
                  <a:pt x="0" y="837127"/>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p:cNvSpPr txBox="1"/>
          <p:nvPr/>
        </p:nvSpPr>
        <p:spPr>
          <a:xfrm>
            <a:off x="4679594" y="701480"/>
            <a:ext cx="4283262" cy="369332"/>
          </a:xfrm>
          <a:prstGeom prst="rect">
            <a:avLst/>
          </a:prstGeom>
          <a:solidFill>
            <a:srgbClr val="FFC000"/>
          </a:solidFill>
          <a:ln>
            <a:solidFill>
              <a:srgbClr val="0000FF"/>
            </a:solidFill>
          </a:ln>
        </p:spPr>
        <p:txBody>
          <a:bodyPr wrap="square" rtlCol="0">
            <a:spAutoFit/>
          </a:bodyPr>
          <a:lstStyle/>
          <a:p>
            <a:r>
              <a:rPr lang="en-NZ" dirty="0"/>
              <a:t>Robot with a sensor range of 2 cells.</a:t>
            </a:r>
          </a:p>
        </p:txBody>
      </p:sp>
      <p:sp>
        <p:nvSpPr>
          <p:cNvPr id="11" name="TextBox 10"/>
          <p:cNvSpPr txBox="1"/>
          <p:nvPr/>
        </p:nvSpPr>
        <p:spPr>
          <a:xfrm>
            <a:off x="75705" y="4789021"/>
            <a:ext cx="4280271" cy="1323439"/>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In this example, Greedy Mapping needs to recalculate a shortest potentially unblocked path to the closest vertex with unknown blockage status.</a:t>
            </a:r>
          </a:p>
        </p:txBody>
      </p:sp>
      <p:sp>
        <p:nvSpPr>
          <p:cNvPr id="8" name="Freeform 7"/>
          <p:cNvSpPr/>
          <p:nvPr/>
        </p:nvSpPr>
        <p:spPr>
          <a:xfrm>
            <a:off x="1648496" y="2550017"/>
            <a:ext cx="1584101" cy="2292439"/>
          </a:xfrm>
          <a:custGeom>
            <a:avLst/>
            <a:gdLst>
              <a:gd name="connsiteX0" fmla="*/ 0 w 1519707"/>
              <a:gd name="connsiteY0" fmla="*/ 2292439 h 2292439"/>
              <a:gd name="connsiteX1" fmla="*/ 1146219 w 1519707"/>
              <a:gd name="connsiteY1" fmla="*/ 347729 h 2292439"/>
              <a:gd name="connsiteX2" fmla="*/ 1455312 w 1519707"/>
              <a:gd name="connsiteY2" fmla="*/ 103031 h 2292439"/>
              <a:gd name="connsiteX3" fmla="*/ 1519707 w 1519707"/>
              <a:gd name="connsiteY3" fmla="*/ 0 h 2292439"/>
              <a:gd name="connsiteX0" fmla="*/ 0 w 1519707"/>
              <a:gd name="connsiteY0" fmla="*/ 2292439 h 2292439"/>
              <a:gd name="connsiteX1" fmla="*/ 1146219 w 1519707"/>
              <a:gd name="connsiteY1" fmla="*/ 347729 h 2292439"/>
              <a:gd name="connsiteX2" fmla="*/ 1352281 w 1519707"/>
              <a:gd name="connsiteY2" fmla="*/ 283335 h 2292439"/>
              <a:gd name="connsiteX3" fmla="*/ 1519707 w 1519707"/>
              <a:gd name="connsiteY3" fmla="*/ 0 h 2292439"/>
              <a:gd name="connsiteX0" fmla="*/ 0 w 1584101"/>
              <a:gd name="connsiteY0" fmla="*/ 2292439 h 2292439"/>
              <a:gd name="connsiteX1" fmla="*/ 1146219 w 1584101"/>
              <a:gd name="connsiteY1" fmla="*/ 347729 h 2292439"/>
              <a:gd name="connsiteX2" fmla="*/ 1352281 w 1584101"/>
              <a:gd name="connsiteY2" fmla="*/ 283335 h 2292439"/>
              <a:gd name="connsiteX3" fmla="*/ 1584101 w 1584101"/>
              <a:gd name="connsiteY3" fmla="*/ 0 h 2292439"/>
              <a:gd name="connsiteX0" fmla="*/ 0 w 1584101"/>
              <a:gd name="connsiteY0" fmla="*/ 2292439 h 2292439"/>
              <a:gd name="connsiteX1" fmla="*/ 901520 w 1584101"/>
              <a:gd name="connsiteY1" fmla="*/ 656822 h 2292439"/>
              <a:gd name="connsiteX2" fmla="*/ 1352281 w 1584101"/>
              <a:gd name="connsiteY2" fmla="*/ 283335 h 2292439"/>
              <a:gd name="connsiteX3" fmla="*/ 1584101 w 1584101"/>
              <a:gd name="connsiteY3" fmla="*/ 0 h 2292439"/>
            </a:gdLst>
            <a:ahLst/>
            <a:cxnLst>
              <a:cxn ang="0">
                <a:pos x="connsiteX0" y="connsiteY0"/>
              </a:cxn>
              <a:cxn ang="0">
                <a:pos x="connsiteX1" y="connsiteY1"/>
              </a:cxn>
              <a:cxn ang="0">
                <a:pos x="connsiteX2" y="connsiteY2"/>
              </a:cxn>
              <a:cxn ang="0">
                <a:pos x="connsiteX3" y="connsiteY3"/>
              </a:cxn>
            </a:cxnLst>
            <a:rect l="l" t="t" r="r" b="b"/>
            <a:pathLst>
              <a:path w="1584101" h="2292439">
                <a:moveTo>
                  <a:pt x="0" y="2292439"/>
                </a:moveTo>
                <a:cubicBezTo>
                  <a:pt x="451833" y="1502534"/>
                  <a:pt x="676140" y="991673"/>
                  <a:pt x="901520" y="656822"/>
                </a:cubicBezTo>
                <a:cubicBezTo>
                  <a:pt x="1126900" y="321971"/>
                  <a:pt x="1238518" y="392805"/>
                  <a:pt x="1352281" y="283335"/>
                </a:cubicBezTo>
                <a:cubicBezTo>
                  <a:pt x="1466044" y="173865"/>
                  <a:pt x="1583027" y="22538"/>
                  <a:pt x="1584101"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16200000">
            <a:off x="3824409" y="1673297"/>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16200000">
            <a:off x="1160113" y="1656311"/>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17549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716016" y="1601505"/>
            <a:ext cx="4280271" cy="1323439"/>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Reusing information from previous searches can potentially reduce the search time of heuristic search methods for Greedy Mapping.</a:t>
            </a:r>
          </a:p>
        </p:txBody>
      </p:sp>
      <p:sp>
        <p:nvSpPr>
          <p:cNvPr id="12" name="TextBox 11"/>
          <p:cNvSpPr txBox="1"/>
          <p:nvPr/>
        </p:nvSpPr>
        <p:spPr>
          <a:xfrm>
            <a:off x="107504" y="4927520"/>
            <a:ext cx="4280271" cy="1631216"/>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 </a:t>
            </a:r>
            <a:r>
              <a:rPr lang="en-NZ" sz="2000" b="1" dirty="0" err="1">
                <a:solidFill>
                  <a:srgbClr val="FF0000"/>
                </a:solidFill>
              </a:rPr>
              <a:t>replanning</a:t>
            </a:r>
            <a:r>
              <a:rPr lang="en-NZ" sz="2000" dirty="0"/>
              <a:t> the shortest path in Fig. 2 (right), </a:t>
            </a:r>
            <a:r>
              <a:rPr lang="en-NZ" sz="2000" b="1" dirty="0">
                <a:solidFill>
                  <a:srgbClr val="0000FF"/>
                </a:solidFill>
                <a:effectLst>
                  <a:outerShdw blurRad="38100" dist="38100" dir="2700000" algn="tl">
                    <a:srgbClr val="000000">
                      <a:alpha val="43137"/>
                    </a:srgbClr>
                  </a:outerShdw>
                </a:effectLst>
              </a:rPr>
              <a:t>D* </a:t>
            </a:r>
            <a:r>
              <a:rPr lang="en-NZ" sz="2000" b="1" dirty="0" err="1">
                <a:solidFill>
                  <a:srgbClr val="0000FF"/>
                </a:solidFill>
                <a:effectLst>
                  <a:outerShdw blurRad="38100" dist="38100" dir="2700000" algn="tl">
                    <a:srgbClr val="000000">
                      <a:alpha val="43137"/>
                    </a:srgbClr>
                  </a:outerShdw>
                </a:effectLst>
              </a:rPr>
              <a:t>Lite</a:t>
            </a:r>
            <a:r>
              <a:rPr lang="en-NZ" sz="2000" b="1" dirty="0">
                <a:solidFill>
                  <a:srgbClr val="0000FF"/>
                </a:solidFill>
                <a:effectLst>
                  <a:outerShdw blurRad="38100" dist="38100" dir="2700000" algn="tl">
                    <a:srgbClr val="000000">
                      <a:alpha val="43137"/>
                    </a:srgbClr>
                  </a:outerShdw>
                </a:effectLst>
              </a:rPr>
              <a:t> </a:t>
            </a:r>
            <a:r>
              <a:rPr lang="en-NZ" sz="2000" dirty="0"/>
              <a:t>only expands 3 vertices whose distances to the closest cell with unknown blockage status have changed {namely B2, B3, and B4}.</a:t>
            </a:r>
          </a:p>
        </p:txBody>
      </p:sp>
      <p:sp>
        <p:nvSpPr>
          <p:cNvPr id="9" name="Freeform 8"/>
          <p:cNvSpPr/>
          <p:nvPr/>
        </p:nvSpPr>
        <p:spPr>
          <a:xfrm>
            <a:off x="2305318" y="2389054"/>
            <a:ext cx="1258570" cy="3818563"/>
          </a:xfrm>
          <a:custGeom>
            <a:avLst/>
            <a:gdLst>
              <a:gd name="connsiteX0" fmla="*/ 0 w 1133341"/>
              <a:gd name="connsiteY0" fmla="*/ 4031087 h 4031087"/>
              <a:gd name="connsiteX1" fmla="*/ 540913 w 1133341"/>
              <a:gd name="connsiteY1" fmla="*/ 1854557 h 4031087"/>
              <a:gd name="connsiteX2" fmla="*/ 888643 w 1133341"/>
              <a:gd name="connsiteY2" fmla="*/ 1596980 h 4031087"/>
              <a:gd name="connsiteX3" fmla="*/ 1133341 w 1133341"/>
              <a:gd name="connsiteY3" fmla="*/ 0 h 4031087"/>
            </a:gdLst>
            <a:ahLst/>
            <a:cxnLst>
              <a:cxn ang="0">
                <a:pos x="connsiteX0" y="connsiteY0"/>
              </a:cxn>
              <a:cxn ang="0">
                <a:pos x="connsiteX1" y="connsiteY1"/>
              </a:cxn>
              <a:cxn ang="0">
                <a:pos x="connsiteX2" y="connsiteY2"/>
              </a:cxn>
              <a:cxn ang="0">
                <a:pos x="connsiteX3" y="connsiteY3"/>
              </a:cxn>
            </a:cxnLst>
            <a:rect l="l" t="t" r="r" b="b"/>
            <a:pathLst>
              <a:path w="1133341" h="4031087">
                <a:moveTo>
                  <a:pt x="0" y="4031087"/>
                </a:moveTo>
                <a:cubicBezTo>
                  <a:pt x="196403" y="3145664"/>
                  <a:pt x="392806" y="2260241"/>
                  <a:pt x="540913" y="1854557"/>
                </a:cubicBezTo>
                <a:cubicBezTo>
                  <a:pt x="689020" y="1448872"/>
                  <a:pt x="789905" y="1906073"/>
                  <a:pt x="888643" y="1596980"/>
                </a:cubicBezTo>
                <a:cubicBezTo>
                  <a:pt x="987381" y="1287887"/>
                  <a:pt x="1060361" y="643943"/>
                  <a:pt x="1133341" y="0"/>
                </a:cubicBezTo>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ight Brace 9"/>
          <p:cNvSpPr/>
          <p:nvPr/>
        </p:nvSpPr>
        <p:spPr>
          <a:xfrm rot="5400000">
            <a:off x="3415083" y="1749273"/>
            <a:ext cx="297610" cy="115212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5" name="TextBox 4"/>
          <p:cNvSpPr txBox="1"/>
          <p:nvPr/>
        </p:nvSpPr>
        <p:spPr>
          <a:xfrm>
            <a:off x="4716016" y="982469"/>
            <a:ext cx="4280271" cy="646331"/>
          </a:xfrm>
          <a:prstGeom prst="rect">
            <a:avLst/>
          </a:prstGeom>
          <a:solidFill>
            <a:srgbClr val="83CE3E"/>
          </a:solidFill>
          <a:ln>
            <a:solidFill>
              <a:srgbClr val="FF0000"/>
            </a:solidFill>
          </a:ln>
          <a:effectLst>
            <a:outerShdw blurRad="50800" dist="38100" dir="8100000" algn="tr" rotWithShape="0">
              <a:prstClr val="black">
                <a:alpha val="40000"/>
              </a:prstClr>
            </a:outerShdw>
          </a:effectLst>
        </p:spPr>
        <p:txBody>
          <a:bodyPr wrap="square" rtlCol="0">
            <a:spAutoFit/>
          </a:bodyPr>
          <a:lstStyle/>
          <a:p>
            <a:r>
              <a:rPr lang="en-NZ" dirty="0"/>
              <a:t>Advantage of Using Incremental Search with Greedy Mapping</a:t>
            </a:r>
          </a:p>
        </p:txBody>
      </p:sp>
    </p:spTree>
    <p:extLst>
      <p:ext uri="{BB962C8B-B14F-4D97-AF65-F5344CB8AC3E}">
        <p14:creationId xmlns:p14="http://schemas.microsoft.com/office/powerpoint/2010/main" val="38451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862592" y="1514812"/>
            <a:ext cx="4280271" cy="1323439"/>
          </a:xfrm>
          <a:prstGeom prst="rect">
            <a:avLst/>
          </a:prstGeom>
          <a:solidFill>
            <a:schemeClr val="accent5">
              <a:lumMod val="20000"/>
              <a:lumOff val="80000"/>
            </a:schemeClr>
          </a:solidFill>
          <a:ln>
            <a:solidFill>
              <a:srgbClr val="0000FF"/>
            </a:solidFill>
          </a:ln>
        </p:spPr>
        <p:txBody>
          <a:bodyPr wrap="square" rtlCol="0">
            <a:spAutoFit/>
          </a:bodyPr>
          <a:lstStyle/>
          <a:p>
            <a:r>
              <a:rPr lang="en-NZ" sz="2000" b="1" dirty="0">
                <a:solidFill>
                  <a:srgbClr val="0000FF"/>
                </a:solidFill>
                <a:effectLst>
                  <a:outerShdw blurRad="38100" dist="38100" dir="2700000" algn="tl">
                    <a:srgbClr val="000000">
                      <a:alpha val="43137"/>
                    </a:srgbClr>
                  </a:outerShdw>
                </a:effectLst>
              </a:rPr>
              <a:t>A* </a:t>
            </a:r>
            <a:r>
              <a:rPr lang="en-NZ" sz="2000" dirty="0"/>
              <a:t>on the other hand expands </a:t>
            </a:r>
            <a:r>
              <a:rPr lang="en-NZ" sz="2000" b="1" dirty="0">
                <a:solidFill>
                  <a:srgbClr val="FF0000"/>
                </a:solidFill>
              </a:rPr>
              <a:t>7 vertices</a:t>
            </a:r>
            <a:r>
              <a:rPr lang="en-NZ" sz="2000" dirty="0"/>
              <a:t> {namely C2, D2, D4, D5, E2, E5, and F2} and thus is less efficient than D* </a:t>
            </a:r>
            <a:r>
              <a:rPr lang="en-NZ" sz="2000" dirty="0" err="1"/>
              <a:t>Lite</a:t>
            </a:r>
            <a:r>
              <a:rPr lang="en-NZ" sz="2000" dirty="0"/>
              <a:t>.</a:t>
            </a:r>
          </a:p>
        </p:txBody>
      </p:sp>
      <p:sp>
        <p:nvSpPr>
          <p:cNvPr id="12" name="TextBox 11"/>
          <p:cNvSpPr txBox="1"/>
          <p:nvPr/>
        </p:nvSpPr>
        <p:spPr>
          <a:xfrm>
            <a:off x="107504" y="4927520"/>
            <a:ext cx="4280271" cy="1631216"/>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 </a:t>
            </a:r>
            <a:r>
              <a:rPr lang="en-NZ" sz="2000" dirty="0" err="1"/>
              <a:t>replanning</a:t>
            </a:r>
            <a:r>
              <a:rPr lang="en-NZ" sz="2000" dirty="0"/>
              <a:t> the shortest path in Fig. 2 (right), </a:t>
            </a:r>
            <a:r>
              <a:rPr lang="en-NZ" sz="2000" b="1" dirty="0">
                <a:solidFill>
                  <a:srgbClr val="0000FF"/>
                </a:solidFill>
                <a:effectLst>
                  <a:outerShdw blurRad="38100" dist="38100" dir="2700000" algn="tl">
                    <a:srgbClr val="000000">
                      <a:alpha val="43137"/>
                    </a:srgbClr>
                  </a:outerShdw>
                </a:effectLst>
              </a:rPr>
              <a:t>D* </a:t>
            </a:r>
            <a:r>
              <a:rPr lang="en-NZ" sz="2000" b="1" dirty="0" err="1">
                <a:solidFill>
                  <a:srgbClr val="0000FF"/>
                </a:solidFill>
                <a:effectLst>
                  <a:outerShdw blurRad="38100" dist="38100" dir="2700000" algn="tl">
                    <a:srgbClr val="000000">
                      <a:alpha val="43137"/>
                    </a:srgbClr>
                  </a:outerShdw>
                </a:effectLst>
              </a:rPr>
              <a:t>Lite</a:t>
            </a:r>
            <a:r>
              <a:rPr lang="en-NZ" sz="2000" b="1" dirty="0">
                <a:solidFill>
                  <a:srgbClr val="0000FF"/>
                </a:solidFill>
                <a:effectLst>
                  <a:outerShdw blurRad="38100" dist="38100" dir="2700000" algn="tl">
                    <a:srgbClr val="000000">
                      <a:alpha val="43137"/>
                    </a:srgbClr>
                  </a:outerShdw>
                </a:effectLst>
              </a:rPr>
              <a:t> </a:t>
            </a:r>
            <a:r>
              <a:rPr lang="en-NZ" sz="2000" dirty="0"/>
              <a:t>only expands </a:t>
            </a:r>
            <a:r>
              <a:rPr lang="en-NZ" sz="2000" b="1" dirty="0">
                <a:solidFill>
                  <a:srgbClr val="FF0000"/>
                </a:solidFill>
              </a:rPr>
              <a:t>3</a:t>
            </a:r>
            <a:r>
              <a:rPr lang="en-NZ" sz="2000" dirty="0"/>
              <a:t> </a:t>
            </a:r>
            <a:r>
              <a:rPr lang="en-NZ" sz="2000" b="1" dirty="0">
                <a:solidFill>
                  <a:srgbClr val="FF0000"/>
                </a:solidFill>
              </a:rPr>
              <a:t>vertices</a:t>
            </a:r>
            <a:r>
              <a:rPr lang="en-NZ" sz="2000" dirty="0"/>
              <a:t> whose distances to the closest cell with unknown blockage status have changed {namely B2, B3, and B4}.</a:t>
            </a:r>
          </a:p>
        </p:txBody>
      </p:sp>
      <p:sp>
        <p:nvSpPr>
          <p:cNvPr id="9" name="Freeform 8"/>
          <p:cNvSpPr/>
          <p:nvPr/>
        </p:nvSpPr>
        <p:spPr>
          <a:xfrm>
            <a:off x="2305318" y="2389054"/>
            <a:ext cx="1258570" cy="3818563"/>
          </a:xfrm>
          <a:custGeom>
            <a:avLst/>
            <a:gdLst>
              <a:gd name="connsiteX0" fmla="*/ 0 w 1133341"/>
              <a:gd name="connsiteY0" fmla="*/ 4031087 h 4031087"/>
              <a:gd name="connsiteX1" fmla="*/ 540913 w 1133341"/>
              <a:gd name="connsiteY1" fmla="*/ 1854557 h 4031087"/>
              <a:gd name="connsiteX2" fmla="*/ 888643 w 1133341"/>
              <a:gd name="connsiteY2" fmla="*/ 1596980 h 4031087"/>
              <a:gd name="connsiteX3" fmla="*/ 1133341 w 1133341"/>
              <a:gd name="connsiteY3" fmla="*/ 0 h 4031087"/>
            </a:gdLst>
            <a:ahLst/>
            <a:cxnLst>
              <a:cxn ang="0">
                <a:pos x="connsiteX0" y="connsiteY0"/>
              </a:cxn>
              <a:cxn ang="0">
                <a:pos x="connsiteX1" y="connsiteY1"/>
              </a:cxn>
              <a:cxn ang="0">
                <a:pos x="connsiteX2" y="connsiteY2"/>
              </a:cxn>
              <a:cxn ang="0">
                <a:pos x="connsiteX3" y="connsiteY3"/>
              </a:cxn>
            </a:cxnLst>
            <a:rect l="l" t="t" r="r" b="b"/>
            <a:pathLst>
              <a:path w="1133341" h="4031087">
                <a:moveTo>
                  <a:pt x="0" y="4031087"/>
                </a:moveTo>
                <a:cubicBezTo>
                  <a:pt x="196403" y="3145664"/>
                  <a:pt x="392806" y="2260241"/>
                  <a:pt x="540913" y="1854557"/>
                </a:cubicBezTo>
                <a:cubicBezTo>
                  <a:pt x="689020" y="1448872"/>
                  <a:pt x="789905" y="1906073"/>
                  <a:pt x="888643" y="1596980"/>
                </a:cubicBezTo>
                <a:cubicBezTo>
                  <a:pt x="987381" y="1287887"/>
                  <a:pt x="1060361" y="643943"/>
                  <a:pt x="1133341" y="0"/>
                </a:cubicBezTo>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ight Brace 9"/>
          <p:cNvSpPr/>
          <p:nvPr/>
        </p:nvSpPr>
        <p:spPr>
          <a:xfrm rot="5400000">
            <a:off x="3415083" y="1749273"/>
            <a:ext cx="297610" cy="115212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Tree>
    <p:extLst>
      <p:ext uri="{BB962C8B-B14F-4D97-AF65-F5344CB8AC3E}">
        <p14:creationId xmlns:p14="http://schemas.microsoft.com/office/powerpoint/2010/main" val="3657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09588"/>
            <a:ext cx="8077200"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05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Objectives</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NZ" dirty="0"/>
              <a:t>Navigation in an Unknown Terrain</a:t>
            </a:r>
          </a:p>
          <a:p>
            <a:pPr marL="514350" indent="-514350">
              <a:buFont typeface="+mj-lt"/>
              <a:buAutoNum type="arabicPeriod"/>
            </a:pPr>
            <a:r>
              <a:rPr lang="en-NZ" dirty="0"/>
              <a:t>Learn D*</a:t>
            </a:r>
            <a:r>
              <a:rPr lang="en-NZ" dirty="0" err="1"/>
              <a:t>Lite</a:t>
            </a:r>
            <a:r>
              <a:rPr lang="en-NZ" dirty="0"/>
              <a:t> Basic Version</a:t>
            </a:r>
          </a:p>
          <a:p>
            <a:pPr marL="514350" indent="-514350">
              <a:buFont typeface="+mj-lt"/>
              <a:buAutoNum type="arabicPeriod"/>
            </a:pPr>
            <a:r>
              <a:rPr lang="en-NZ" dirty="0"/>
              <a:t>Learn D*</a:t>
            </a:r>
            <a:r>
              <a:rPr lang="en-NZ" dirty="0" err="1"/>
              <a:t>Lite</a:t>
            </a:r>
            <a:r>
              <a:rPr lang="en-NZ" dirty="0"/>
              <a:t> Final Version</a:t>
            </a:r>
          </a:p>
          <a:p>
            <a:pPr marL="514350" indent="-514350">
              <a:buFont typeface="+mj-lt"/>
              <a:buAutoNum type="arabicPeriod"/>
            </a:pPr>
            <a:r>
              <a:rPr lang="en-NZ" dirty="0"/>
              <a:t>Hand-simulation of an initial path-planning stage (final version of D*</a:t>
            </a:r>
            <a:r>
              <a:rPr lang="en-NZ" dirty="0" err="1"/>
              <a:t>lite</a:t>
            </a:r>
            <a:r>
              <a:rPr lang="en-NZ" dirty="0"/>
              <a:t>)</a:t>
            </a:r>
          </a:p>
          <a:p>
            <a:pPr marL="514350" indent="-514350">
              <a:buFont typeface="+mj-lt"/>
              <a:buAutoNum type="arabicPeriod"/>
            </a:pPr>
            <a:r>
              <a:rPr lang="en-NZ" dirty="0"/>
              <a:t>Hand-simulation of a </a:t>
            </a:r>
            <a:r>
              <a:rPr lang="en-NZ" dirty="0" err="1"/>
              <a:t>replanning</a:t>
            </a:r>
            <a:r>
              <a:rPr lang="en-NZ" dirty="0"/>
              <a:t> stage (final version of D*</a:t>
            </a:r>
            <a:r>
              <a:rPr lang="en-NZ" dirty="0" err="1"/>
              <a:t>lite</a:t>
            </a:r>
            <a:r>
              <a:rPr lang="en-NZ" dirty="0"/>
              <a:t>)</a:t>
            </a:r>
          </a:p>
          <a:p>
            <a:pPr marL="514350" indent="-514350">
              <a:buFont typeface="+mj-lt"/>
              <a:buAutoNum type="arabicPeriod"/>
            </a:pPr>
            <a:r>
              <a:rPr lang="en-NZ" dirty="0">
                <a:solidFill>
                  <a:srgbClr val="0000FF"/>
                </a:solidFill>
              </a:rPr>
              <a:t>Mapping an unknown terrain</a:t>
            </a:r>
          </a:p>
          <a:p>
            <a:pPr marL="514350" indent="-514350">
              <a:buFont typeface="+mj-lt"/>
              <a:buAutoNum type="arabicPeriod"/>
            </a:pPr>
            <a:r>
              <a:rPr lang="en-NZ" dirty="0">
                <a:solidFill>
                  <a:srgbClr val="0000FF"/>
                </a:solidFill>
              </a:rPr>
              <a:t>Assignment #1 Instructions</a:t>
            </a:r>
          </a:p>
          <a:p>
            <a:pPr marL="514350" indent="-514350">
              <a:buFont typeface="+mj-lt"/>
              <a:buAutoNum type="arabicPeriod"/>
            </a:pPr>
            <a:r>
              <a:rPr lang="en-NZ" dirty="0">
                <a:solidFill>
                  <a:srgbClr val="0000FF"/>
                </a:solidFill>
              </a:rPr>
              <a:t>Start-up codes</a:t>
            </a:r>
          </a:p>
          <a:p>
            <a:pPr marL="514350" indent="-514350">
              <a:buFont typeface="+mj-lt"/>
              <a:buAutoNum type="arabicPeriod"/>
            </a:pPr>
            <a:r>
              <a:rPr lang="en-NZ" dirty="0">
                <a:solidFill>
                  <a:srgbClr val="0000FF"/>
                </a:solidFill>
              </a:rPr>
              <a:t>Tutorial Questions</a:t>
            </a:r>
          </a:p>
        </p:txBody>
      </p:sp>
    </p:spTree>
    <p:extLst>
      <p:ext uri="{BB962C8B-B14F-4D97-AF65-F5344CB8AC3E}">
        <p14:creationId xmlns:p14="http://schemas.microsoft.com/office/powerpoint/2010/main" val="223609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0531" y="2348880"/>
            <a:ext cx="8092583" cy="1077218"/>
          </a:xfrm>
          <a:prstGeom prst="rect">
            <a:avLst/>
          </a:prstGeom>
          <a:solidFill>
            <a:srgbClr val="FFFF99"/>
          </a:solidFill>
          <a:ln>
            <a:solidFill>
              <a:schemeClr val="accent1"/>
            </a:solidFill>
          </a:ln>
        </p:spPr>
        <p:txBody>
          <a:bodyPr wrap="square" rtlCol="0">
            <a:spAutoFit/>
          </a:bodyPr>
          <a:lstStyle/>
          <a:p>
            <a:r>
              <a:rPr lang="en-NZ" sz="3200" dirty="0">
                <a:solidFill>
                  <a:prstClr val="black"/>
                </a:solidFill>
              </a:rPr>
              <a:t>Efficient Implementation of </a:t>
            </a:r>
            <a:r>
              <a:rPr lang="en-NZ" sz="3200" b="1" dirty="0">
                <a:solidFill>
                  <a:prstClr val="black"/>
                </a:solidFill>
                <a:effectLst>
                  <a:outerShdw blurRad="38100" dist="38100" dir="2700000" algn="tl">
                    <a:srgbClr val="000000">
                      <a:alpha val="43137"/>
                    </a:srgbClr>
                  </a:outerShdw>
                </a:effectLst>
              </a:rPr>
              <a:t>Greedy Mapping </a:t>
            </a:r>
            <a:r>
              <a:rPr lang="en-NZ" sz="3200" dirty="0">
                <a:solidFill>
                  <a:prstClr val="black"/>
                </a:solidFill>
              </a:rPr>
              <a:t>using </a:t>
            </a:r>
            <a:r>
              <a:rPr lang="en-NZ" sz="3200" b="1" dirty="0">
                <a:solidFill>
                  <a:srgbClr val="FF0000"/>
                </a:solidFill>
                <a:effectLst>
                  <a:outerShdw blurRad="38100" dist="38100" dir="2700000" algn="tl">
                    <a:srgbClr val="000000">
                      <a:alpha val="43137"/>
                    </a:srgbClr>
                  </a:outerShdw>
                </a:effectLst>
              </a:rPr>
              <a:t>D* </a:t>
            </a:r>
            <a:r>
              <a:rPr lang="en-NZ" sz="3200" b="1" dirty="0" err="1">
                <a:solidFill>
                  <a:srgbClr val="FF0000"/>
                </a:solidFill>
                <a:effectLst>
                  <a:outerShdw blurRad="38100" dist="38100" dir="2700000" algn="tl">
                    <a:srgbClr val="000000">
                      <a:alpha val="43137"/>
                    </a:srgbClr>
                  </a:outerShdw>
                </a:effectLst>
              </a:rPr>
              <a:t>Lite</a:t>
            </a:r>
            <a:endParaRPr lang="en-NZ" sz="3200" b="1" dirty="0">
              <a:solidFill>
                <a:srgbClr val="FF0000"/>
              </a:solidFill>
              <a:effectLst>
                <a:outerShdw blurRad="38100" dist="38100" dir="2700000" algn="tl">
                  <a:srgbClr val="000000">
                    <a:alpha val="43137"/>
                  </a:srgbClr>
                </a:outerShdw>
              </a:effectLst>
            </a:endParaRPr>
          </a:p>
        </p:txBody>
      </p:sp>
      <p:sp>
        <p:nvSpPr>
          <p:cNvPr id="2" name="TextBox 1"/>
          <p:cNvSpPr txBox="1"/>
          <p:nvPr/>
        </p:nvSpPr>
        <p:spPr>
          <a:xfrm>
            <a:off x="1259632" y="5805264"/>
            <a:ext cx="6874382" cy="369332"/>
          </a:xfrm>
          <a:prstGeom prst="rect">
            <a:avLst/>
          </a:prstGeom>
          <a:noFill/>
        </p:spPr>
        <p:txBody>
          <a:bodyPr wrap="none" rtlCol="0">
            <a:spAutoFit/>
          </a:bodyPr>
          <a:lstStyle/>
          <a:p>
            <a:r>
              <a:rPr lang="en-NZ" i="1" dirty="0"/>
              <a:t>Reference:  </a:t>
            </a:r>
            <a:r>
              <a:rPr lang="en-NZ" dirty="0"/>
              <a:t>M. </a:t>
            </a:r>
            <a:r>
              <a:rPr lang="en-NZ" dirty="0" err="1"/>
              <a:t>Likhachev</a:t>
            </a:r>
            <a:r>
              <a:rPr lang="en-NZ" dirty="0"/>
              <a:t>, S. Koenig, Lifelong Planning for Mobile Robots</a:t>
            </a:r>
          </a:p>
        </p:txBody>
      </p:sp>
      <p:sp>
        <p:nvSpPr>
          <p:cNvPr id="3" name="TextBox 2"/>
          <p:cNvSpPr txBox="1"/>
          <p:nvPr/>
        </p:nvSpPr>
        <p:spPr>
          <a:xfrm>
            <a:off x="1259632" y="3572291"/>
            <a:ext cx="7128791" cy="461665"/>
          </a:xfrm>
          <a:prstGeom prst="rect">
            <a:avLst/>
          </a:prstGeom>
          <a:solidFill>
            <a:srgbClr val="00B0F0"/>
          </a:solidFill>
          <a:ln>
            <a:solidFill>
              <a:srgbClr val="002060"/>
            </a:solidFill>
          </a:ln>
          <a:effectLst>
            <a:glow rad="101600">
              <a:schemeClr val="accent4">
                <a:satMod val="175000"/>
                <a:alpha val="40000"/>
              </a:schemeClr>
            </a:glow>
            <a:outerShdw blurRad="50800" dist="38100" dir="8100000" algn="tr" rotWithShape="0">
              <a:prstClr val="black">
                <a:alpha val="40000"/>
              </a:prstClr>
            </a:outerShdw>
          </a:effectLst>
        </p:spPr>
        <p:txBody>
          <a:bodyPr wrap="square" rtlCol="0">
            <a:spAutoFit/>
          </a:bodyPr>
          <a:lstStyle/>
          <a:p>
            <a:pPr algn="ctr"/>
            <a:r>
              <a:rPr lang="en-NZ" sz="2400" b="1" dirty="0"/>
              <a:t>TECHNICAL DETAILS</a:t>
            </a:r>
          </a:p>
        </p:txBody>
      </p:sp>
    </p:spTree>
    <p:extLst>
      <p:ext uri="{BB962C8B-B14F-4D97-AF65-F5344CB8AC3E}">
        <p14:creationId xmlns:p14="http://schemas.microsoft.com/office/powerpoint/2010/main" val="362557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12" name="TextBox 11"/>
          <p:cNvSpPr txBox="1"/>
          <p:nvPr/>
        </p:nvSpPr>
        <p:spPr>
          <a:xfrm>
            <a:off x="251519" y="2816006"/>
            <a:ext cx="8640959"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sz="2000" b="1" dirty="0"/>
              <a:t>Introduce a new vertex, then construct an extended graph (Fig.2 , right).</a:t>
            </a:r>
          </a:p>
          <a:p>
            <a:pPr marL="800100" lvl="1" indent="-342900">
              <a:buFont typeface="Arial" pitchFamily="34" charset="0"/>
              <a:buChar char="•"/>
            </a:pPr>
            <a:r>
              <a:rPr lang="en-NZ" sz="2000" dirty="0"/>
              <a:t>Contains all edges from the original graph, </a:t>
            </a:r>
            <a:r>
              <a:rPr lang="en-NZ" sz="2000" u="sng" dirty="0"/>
              <a:t>except</a:t>
            </a:r>
            <a:r>
              <a:rPr lang="en-NZ" sz="2000" dirty="0"/>
              <a:t> those edges that go from vertices that are known to be </a:t>
            </a:r>
            <a:r>
              <a:rPr lang="en-NZ" sz="2000" b="1" dirty="0">
                <a:solidFill>
                  <a:srgbClr val="00B050"/>
                </a:solidFill>
              </a:rPr>
              <a:t>unblocked</a:t>
            </a:r>
            <a:r>
              <a:rPr lang="en-NZ" sz="2000" dirty="0"/>
              <a:t>  </a:t>
            </a:r>
            <a:r>
              <a:rPr lang="en-NZ" sz="2000" b="1" dirty="0">
                <a:solidFill>
                  <a:srgbClr val="00B050"/>
                </a:solidFill>
              </a:rPr>
              <a:t>or potentially unblocked </a:t>
            </a:r>
            <a:r>
              <a:rPr lang="en-NZ" sz="2000" b="1" dirty="0"/>
              <a:t>to</a:t>
            </a:r>
            <a:r>
              <a:rPr lang="en-NZ" sz="2000" dirty="0"/>
              <a:t> vertices that are known to be </a:t>
            </a:r>
            <a:r>
              <a:rPr lang="en-NZ" sz="2000" b="1" dirty="0">
                <a:solidFill>
                  <a:srgbClr val="FF0000"/>
                </a:solidFill>
              </a:rPr>
              <a:t>blocked</a:t>
            </a:r>
            <a:r>
              <a:rPr lang="en-NZ" sz="2000" dirty="0"/>
              <a:t>.  </a:t>
            </a:r>
          </a:p>
          <a:p>
            <a:pPr marL="800100" lvl="1" indent="-342900">
              <a:buFont typeface="Arial" pitchFamily="34" charset="0"/>
              <a:buChar char="•"/>
            </a:pPr>
            <a:r>
              <a:rPr lang="en-NZ" sz="2000" dirty="0"/>
              <a:t>This ensures that the planned path cannot contain vertices that are known to be blocked, and thus is potentially unblocked.</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3" idx="3"/>
          </p:cNvCxnSpPr>
          <p:nvPr/>
        </p:nvCxnSpPr>
        <p:spPr>
          <a:xfrm flipV="1">
            <a:off x="6356861" y="1231245"/>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5"/>
            <a:endCxn id="42" idx="1"/>
          </p:cNvCxnSpPr>
          <p:nvPr/>
        </p:nvCxnSpPr>
        <p:spPr>
          <a:xfrm>
            <a:off x="5563582" y="1236670"/>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276462" y="12859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5583018" y="1897993"/>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446593" y="191044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0" idx="4"/>
            <a:endCxn id="42" idx="0"/>
          </p:cNvCxnSpPr>
          <p:nvPr/>
        </p:nvCxnSpPr>
        <p:spPr>
          <a:xfrm flipH="1">
            <a:off x="6273089" y="1282573"/>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3" idx="3"/>
            <a:endCxn id="42" idx="7"/>
          </p:cNvCxnSpPr>
          <p:nvPr/>
        </p:nvCxnSpPr>
        <p:spPr>
          <a:xfrm flipH="1">
            <a:off x="6400382" y="1231245"/>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9" idx="5"/>
            <a:endCxn id="42" idx="1"/>
          </p:cNvCxnSpPr>
          <p:nvPr/>
        </p:nvCxnSpPr>
        <p:spPr>
          <a:xfrm>
            <a:off x="5563582" y="1236670"/>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1" idx="6"/>
            <a:endCxn id="42" idx="2"/>
          </p:cNvCxnSpPr>
          <p:nvPr/>
        </p:nvCxnSpPr>
        <p:spPr>
          <a:xfrm>
            <a:off x="5609161" y="1901465"/>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4" idx="2"/>
            <a:endCxn id="42" idx="6"/>
          </p:cNvCxnSpPr>
          <p:nvPr/>
        </p:nvCxnSpPr>
        <p:spPr>
          <a:xfrm flipH="1">
            <a:off x="6453109" y="1904263"/>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Tree>
    <p:extLst>
      <p:ext uri="{BB962C8B-B14F-4D97-AF65-F5344CB8AC3E}">
        <p14:creationId xmlns:p14="http://schemas.microsoft.com/office/powerpoint/2010/main" val="172861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6"/>
                                        </p:tgtEl>
                                      </p:cBhvr>
                                    </p:animEffect>
                                    <p:set>
                                      <p:cBhvr>
                                        <p:cTn id="17" dur="1" fill="hold">
                                          <p:stCondLst>
                                            <p:cond delay="499"/>
                                          </p:stCondLst>
                                        </p:cTn>
                                        <p:tgtEl>
                                          <p:spTgt spid="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55"/>
                                        </p:tgtEl>
                                      </p:cBhvr>
                                    </p:animEffect>
                                    <p:set>
                                      <p:cBhvr>
                                        <p:cTn id="47" dur="1" fill="hold">
                                          <p:stCondLst>
                                            <p:cond delay="499"/>
                                          </p:stCondLst>
                                        </p:cTn>
                                        <p:tgtEl>
                                          <p:spTgt spid="5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12" name="TextBox 11"/>
          <p:cNvSpPr txBox="1"/>
          <p:nvPr/>
        </p:nvSpPr>
        <p:spPr>
          <a:xfrm>
            <a:off x="251519" y="2771382"/>
            <a:ext cx="8640959" cy="1754326"/>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b="1" dirty="0"/>
              <a:t>Introduce a new vertex, then construct an extended graph (Fig.2 , right).</a:t>
            </a:r>
          </a:p>
          <a:p>
            <a:pPr marL="800100" lvl="1" indent="-342900">
              <a:buFont typeface="Arial" pitchFamily="34" charset="0"/>
              <a:buChar char="•"/>
            </a:pPr>
            <a:r>
              <a:rPr lang="en-NZ" dirty="0"/>
              <a:t>Contains all edges from the original graph, </a:t>
            </a:r>
            <a:r>
              <a:rPr lang="en-NZ" u="sng" dirty="0"/>
              <a:t>except</a:t>
            </a:r>
            <a:r>
              <a:rPr lang="en-NZ" dirty="0"/>
              <a:t> those edges that go from vertices that are known to be </a:t>
            </a:r>
            <a:r>
              <a:rPr lang="en-NZ" b="1" dirty="0">
                <a:solidFill>
                  <a:srgbClr val="00B050"/>
                </a:solidFill>
              </a:rPr>
              <a:t>unblocked</a:t>
            </a:r>
            <a:r>
              <a:rPr lang="en-NZ" dirty="0"/>
              <a:t>  </a:t>
            </a:r>
            <a:r>
              <a:rPr lang="en-NZ" b="1" dirty="0">
                <a:solidFill>
                  <a:srgbClr val="00B050"/>
                </a:solidFill>
              </a:rPr>
              <a:t>or potentially unblocked </a:t>
            </a:r>
            <a:r>
              <a:rPr lang="en-NZ" b="1" dirty="0"/>
              <a:t>to</a:t>
            </a:r>
            <a:r>
              <a:rPr lang="en-NZ" dirty="0"/>
              <a:t> vertices that are known to be </a:t>
            </a:r>
            <a:r>
              <a:rPr lang="en-NZ" b="1" dirty="0">
                <a:solidFill>
                  <a:srgbClr val="FF0000"/>
                </a:solidFill>
              </a:rPr>
              <a:t>blocked</a:t>
            </a:r>
            <a:r>
              <a:rPr lang="en-NZ" dirty="0"/>
              <a:t>.  </a:t>
            </a:r>
          </a:p>
          <a:p>
            <a:pPr marL="800100" lvl="1" indent="-342900">
              <a:buFont typeface="Arial" pitchFamily="34" charset="0"/>
              <a:buChar char="•"/>
            </a:pPr>
            <a:r>
              <a:rPr lang="en-NZ" dirty="0"/>
              <a:t>This ensures that the planned path cannot contain vertices that are known to be blocked and thus is potentially unblocked.</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8349" y="1261565"/>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385278" y="1219142"/>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61694" y="1232558"/>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98460" y="1896040"/>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65837" y="1904375"/>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74" name="TextBox 73"/>
          <p:cNvSpPr txBox="1"/>
          <p:nvPr/>
        </p:nvSpPr>
        <p:spPr>
          <a:xfrm>
            <a:off x="251519" y="4566607"/>
            <a:ext cx="8640959" cy="2246769"/>
          </a:xfrm>
          <a:prstGeom prst="rect">
            <a:avLst/>
          </a:prstGeom>
          <a:solidFill>
            <a:schemeClr val="accent5">
              <a:lumMod val="20000"/>
              <a:lumOff val="80000"/>
            </a:schemeClr>
          </a:solidFill>
          <a:ln>
            <a:solidFill>
              <a:srgbClr val="0000FF"/>
            </a:solidFill>
          </a:ln>
        </p:spPr>
        <p:txBody>
          <a:bodyPr wrap="square" rtlCol="0">
            <a:spAutoFit/>
          </a:bodyPr>
          <a:lstStyle/>
          <a:p>
            <a:pPr marL="800100" lvl="1" indent="-342900">
              <a:buFont typeface="Arial" pitchFamily="34" charset="0"/>
              <a:buChar char="•"/>
            </a:pPr>
            <a:r>
              <a:rPr lang="en-NZ" sz="2000" dirty="0"/>
              <a:t>The extended graph contains edges of the original graph that go from vertices that are </a:t>
            </a:r>
            <a:r>
              <a:rPr lang="en-NZ" sz="2000" b="1" dirty="0"/>
              <a:t>known to be </a:t>
            </a:r>
            <a:r>
              <a:rPr lang="en-NZ" sz="2000" b="1" dirty="0">
                <a:solidFill>
                  <a:srgbClr val="FF0000"/>
                </a:solidFill>
              </a:rPr>
              <a:t>blocked</a:t>
            </a:r>
            <a:r>
              <a:rPr lang="en-NZ" sz="2000" dirty="0">
                <a:solidFill>
                  <a:srgbClr val="FF0000"/>
                </a:solidFill>
              </a:rPr>
              <a:t> </a:t>
            </a:r>
            <a:r>
              <a:rPr lang="en-NZ" sz="2000" b="1" dirty="0"/>
              <a:t>to</a:t>
            </a:r>
            <a:r>
              <a:rPr lang="en-NZ" sz="2000" dirty="0"/>
              <a:t> </a:t>
            </a:r>
            <a:r>
              <a:rPr lang="en-NZ" sz="2000" b="1" dirty="0">
                <a:solidFill>
                  <a:srgbClr val="6600FF"/>
                </a:solidFill>
              </a:rPr>
              <a:t>other vertices</a:t>
            </a:r>
            <a:r>
              <a:rPr lang="en-NZ" sz="2000" dirty="0"/>
              <a:t>.</a:t>
            </a:r>
          </a:p>
          <a:p>
            <a:pPr marL="800100" lvl="1" indent="-342900">
              <a:buFont typeface="Arial" pitchFamily="34" charset="0"/>
              <a:buChar char="•"/>
            </a:pPr>
            <a:r>
              <a:rPr lang="en-NZ" sz="2000" dirty="0"/>
              <a:t>This is important in case the robot has mistakenly classified an unblocked vertex as blocked and then, due to actuator uncertainty, deviates from the planned path and reaches this vertex. </a:t>
            </a:r>
          </a:p>
          <a:p>
            <a:pPr marL="800100" lvl="1" indent="-342900">
              <a:buFont typeface="Arial" pitchFamily="34" charset="0"/>
              <a:buChar char="•"/>
            </a:pPr>
            <a:r>
              <a:rPr lang="en-NZ" sz="2000" dirty="0"/>
              <a:t>The robot believes that it can leave this vertex only if the edges of the extended graph that go from it to other vertices have not been deleted.</a:t>
            </a:r>
          </a:p>
        </p:txBody>
      </p:sp>
    </p:spTree>
    <p:extLst>
      <p:ext uri="{BB962C8B-B14F-4D97-AF65-F5344CB8AC3E}">
        <p14:creationId xmlns:p14="http://schemas.microsoft.com/office/powerpoint/2010/main" val="327223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3089" y="1268112"/>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410300" y="1229846"/>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56434" y="1237071"/>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16309" y="1926583"/>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65837" y="1920689"/>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56" name="TextBox 55"/>
          <p:cNvSpPr txBox="1"/>
          <p:nvPr/>
        </p:nvSpPr>
        <p:spPr>
          <a:xfrm>
            <a:off x="307587" y="2924944"/>
            <a:ext cx="8391981"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startAt="2"/>
            </a:pPr>
            <a:r>
              <a:rPr lang="en-NZ" sz="2000" b="1" dirty="0"/>
              <a:t>Create connections to the new vertex (Fig.2 , right).</a:t>
            </a:r>
          </a:p>
          <a:p>
            <a:pPr marL="800100" lvl="1" indent="-342900">
              <a:buFont typeface="Arial" pitchFamily="34" charset="0"/>
              <a:buChar char="•"/>
            </a:pPr>
            <a:r>
              <a:rPr lang="en-NZ" sz="2000" dirty="0"/>
              <a:t>Identify vertices with </a:t>
            </a:r>
            <a:r>
              <a:rPr lang="en-NZ" sz="2000" b="1" dirty="0">
                <a:solidFill>
                  <a:srgbClr val="6600FF"/>
                </a:solidFill>
              </a:rPr>
              <a:t>unknown blockage status </a:t>
            </a:r>
            <a:r>
              <a:rPr lang="en-NZ" sz="2000" dirty="0"/>
              <a:t>that can be reached with one edge traversal from vertices with known blockage status.</a:t>
            </a:r>
          </a:p>
          <a:p>
            <a:pPr marL="800100" lvl="1" indent="-342900">
              <a:buFont typeface="Arial" pitchFamily="34" charset="0"/>
              <a:buChar char="•"/>
            </a:pPr>
            <a:r>
              <a:rPr lang="en-NZ" sz="2000" dirty="0"/>
              <a:t>Connect them all to the new vertex.</a:t>
            </a:r>
          </a:p>
          <a:p>
            <a:pPr marL="800100" lvl="1" indent="-342900">
              <a:buFont typeface="Arial" pitchFamily="34" charset="0"/>
              <a:buChar char="•"/>
            </a:pPr>
            <a:r>
              <a:rPr lang="en-NZ" sz="2000" dirty="0"/>
              <a:t>This ensures that the planned path reaches a vertex with unknown blockage status, and, from there, the new vertex.</a:t>
            </a:r>
          </a:p>
        </p:txBody>
      </p:sp>
      <p:sp>
        <p:nvSpPr>
          <p:cNvPr id="6" name="Freeform 5"/>
          <p:cNvSpPr/>
          <p:nvPr/>
        </p:nvSpPr>
        <p:spPr>
          <a:xfrm>
            <a:off x="7274103" y="1551398"/>
            <a:ext cx="780836" cy="339047"/>
          </a:xfrm>
          <a:custGeom>
            <a:avLst/>
            <a:gdLst>
              <a:gd name="connsiteX0" fmla="*/ 0 w 780836"/>
              <a:gd name="connsiteY0" fmla="*/ 339047 h 339047"/>
              <a:gd name="connsiteX1" fmla="*/ 780836 w 780836"/>
              <a:gd name="connsiteY1" fmla="*/ 0 h 339047"/>
            </a:gdLst>
            <a:ahLst/>
            <a:cxnLst>
              <a:cxn ang="0">
                <a:pos x="connsiteX0" y="connsiteY0"/>
              </a:cxn>
              <a:cxn ang="0">
                <a:pos x="connsiteX1" y="connsiteY1"/>
              </a:cxn>
            </a:cxnLst>
            <a:rect l="l" t="t" r="r" b="b"/>
            <a:pathLst>
              <a:path w="780836" h="339047">
                <a:moveTo>
                  <a:pt x="0" y="339047"/>
                </a:moveTo>
                <a:lnTo>
                  <a:pt x="7808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Freeform 8"/>
          <p:cNvSpPr/>
          <p:nvPr/>
        </p:nvSpPr>
        <p:spPr>
          <a:xfrm>
            <a:off x="5496674" y="775914"/>
            <a:ext cx="2630185" cy="528903"/>
          </a:xfrm>
          <a:custGeom>
            <a:avLst/>
            <a:gdLst>
              <a:gd name="connsiteX0" fmla="*/ 0 w 2589088"/>
              <a:gd name="connsiteY0" fmla="*/ 164386 h 493159"/>
              <a:gd name="connsiteX1" fmla="*/ 1623317 w 2589088"/>
              <a:gd name="connsiteY1" fmla="*/ 0 h 493159"/>
              <a:gd name="connsiteX2" fmla="*/ 2589088 w 2589088"/>
              <a:gd name="connsiteY2" fmla="*/ 493159 h 493159"/>
              <a:gd name="connsiteX0" fmla="*/ 0 w 2589088"/>
              <a:gd name="connsiteY0" fmla="*/ 133563 h 462336"/>
              <a:gd name="connsiteX1" fmla="*/ 1736333 w 2589088"/>
              <a:gd name="connsiteY1" fmla="*/ 0 h 462336"/>
              <a:gd name="connsiteX2" fmla="*/ 2589088 w 2589088"/>
              <a:gd name="connsiteY2" fmla="*/ 462336 h 462336"/>
              <a:gd name="connsiteX0" fmla="*/ 0 w 2589088"/>
              <a:gd name="connsiteY0" fmla="*/ 145836 h 474609"/>
              <a:gd name="connsiteX1" fmla="*/ 1736333 w 2589088"/>
              <a:gd name="connsiteY1" fmla="*/ 12273 h 474609"/>
              <a:gd name="connsiteX2" fmla="*/ 2589088 w 2589088"/>
              <a:gd name="connsiteY2" fmla="*/ 474609 h 474609"/>
              <a:gd name="connsiteX0" fmla="*/ 0 w 2630185"/>
              <a:gd name="connsiteY0" fmla="*/ 148760 h 528903"/>
              <a:gd name="connsiteX1" fmla="*/ 1736333 w 2630185"/>
              <a:gd name="connsiteY1" fmla="*/ 15197 h 528903"/>
              <a:gd name="connsiteX2" fmla="*/ 2630185 w 2630185"/>
              <a:gd name="connsiteY2" fmla="*/ 528903 h 528903"/>
            </a:gdLst>
            <a:ahLst/>
            <a:cxnLst>
              <a:cxn ang="0">
                <a:pos x="connsiteX0" y="connsiteY0"/>
              </a:cxn>
              <a:cxn ang="0">
                <a:pos x="connsiteX1" y="connsiteY1"/>
              </a:cxn>
              <a:cxn ang="0">
                <a:pos x="connsiteX2" y="connsiteY2"/>
              </a:cxn>
            </a:cxnLst>
            <a:rect l="l" t="t" r="r" b="b"/>
            <a:pathLst>
              <a:path w="2630185" h="528903">
                <a:moveTo>
                  <a:pt x="0" y="148760"/>
                </a:moveTo>
                <a:cubicBezTo>
                  <a:pt x="578778" y="104239"/>
                  <a:pt x="1297969" y="-48160"/>
                  <a:pt x="1736333" y="15197"/>
                </a:cubicBezTo>
                <a:cubicBezTo>
                  <a:pt x="2174697" y="78554"/>
                  <a:pt x="2345933" y="374791"/>
                  <a:pt x="2630185" y="528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513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rgbClr val="FF0000"/>
                </a:solidFill>
              </a:rPr>
              <a:t>R</a:t>
            </a:r>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3089" y="1262687"/>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389861" y="1205150"/>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78093" y="1236670"/>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09161" y="1912466"/>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78567" y="1909688"/>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56" name="TextBox 55"/>
          <p:cNvSpPr txBox="1"/>
          <p:nvPr/>
        </p:nvSpPr>
        <p:spPr>
          <a:xfrm>
            <a:off x="251520" y="2924944"/>
            <a:ext cx="8525473" cy="1569660"/>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startAt="2"/>
            </a:pPr>
            <a:r>
              <a:rPr lang="en-NZ" sz="1600" b="1" dirty="0"/>
              <a:t>Create connections to the new vertex (Fig.2 , right).</a:t>
            </a:r>
          </a:p>
          <a:p>
            <a:pPr marL="800100" lvl="1" indent="-342900">
              <a:buFont typeface="Arial" pitchFamily="34" charset="0"/>
              <a:buChar char="•"/>
            </a:pPr>
            <a:r>
              <a:rPr lang="en-NZ" sz="1600" dirty="0"/>
              <a:t>Identify vertices with </a:t>
            </a:r>
            <a:r>
              <a:rPr lang="en-NZ" sz="1600" b="1" dirty="0">
                <a:solidFill>
                  <a:srgbClr val="6600FF"/>
                </a:solidFill>
              </a:rPr>
              <a:t>unknown blockage status </a:t>
            </a:r>
            <a:r>
              <a:rPr lang="en-NZ" sz="1600" dirty="0"/>
              <a:t>that can be reached with one edge traversal from vertices with known blockage status.</a:t>
            </a:r>
          </a:p>
          <a:p>
            <a:pPr marL="800100" lvl="1" indent="-342900">
              <a:buFont typeface="Arial" pitchFamily="34" charset="0"/>
              <a:buChar char="•"/>
            </a:pPr>
            <a:r>
              <a:rPr lang="en-NZ" sz="1600" dirty="0"/>
              <a:t>Connect them all to the new vertex.</a:t>
            </a:r>
          </a:p>
          <a:p>
            <a:pPr marL="800100" lvl="1" indent="-342900">
              <a:buFont typeface="Arial" pitchFamily="34" charset="0"/>
              <a:buChar char="•"/>
            </a:pPr>
            <a:r>
              <a:rPr lang="en-NZ" sz="1600" dirty="0"/>
              <a:t>This ensures that the planned path reaches a vertex with unknown blockage status, and, from there, the new vertex.</a:t>
            </a:r>
          </a:p>
        </p:txBody>
      </p:sp>
      <p:sp>
        <p:nvSpPr>
          <p:cNvPr id="6" name="Freeform 5"/>
          <p:cNvSpPr/>
          <p:nvPr/>
        </p:nvSpPr>
        <p:spPr>
          <a:xfrm>
            <a:off x="7274103" y="1551398"/>
            <a:ext cx="780836" cy="339047"/>
          </a:xfrm>
          <a:custGeom>
            <a:avLst/>
            <a:gdLst>
              <a:gd name="connsiteX0" fmla="*/ 0 w 780836"/>
              <a:gd name="connsiteY0" fmla="*/ 339047 h 339047"/>
              <a:gd name="connsiteX1" fmla="*/ 780836 w 780836"/>
              <a:gd name="connsiteY1" fmla="*/ 0 h 339047"/>
            </a:gdLst>
            <a:ahLst/>
            <a:cxnLst>
              <a:cxn ang="0">
                <a:pos x="connsiteX0" y="connsiteY0"/>
              </a:cxn>
              <a:cxn ang="0">
                <a:pos x="connsiteX1" y="connsiteY1"/>
              </a:cxn>
            </a:cxnLst>
            <a:rect l="l" t="t" r="r" b="b"/>
            <a:pathLst>
              <a:path w="780836" h="339047">
                <a:moveTo>
                  <a:pt x="0" y="339047"/>
                </a:moveTo>
                <a:lnTo>
                  <a:pt x="7808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Freeform 8"/>
          <p:cNvSpPr/>
          <p:nvPr/>
        </p:nvSpPr>
        <p:spPr>
          <a:xfrm>
            <a:off x="5496674" y="775914"/>
            <a:ext cx="2630185" cy="528903"/>
          </a:xfrm>
          <a:custGeom>
            <a:avLst/>
            <a:gdLst>
              <a:gd name="connsiteX0" fmla="*/ 0 w 2589088"/>
              <a:gd name="connsiteY0" fmla="*/ 164386 h 493159"/>
              <a:gd name="connsiteX1" fmla="*/ 1623317 w 2589088"/>
              <a:gd name="connsiteY1" fmla="*/ 0 h 493159"/>
              <a:gd name="connsiteX2" fmla="*/ 2589088 w 2589088"/>
              <a:gd name="connsiteY2" fmla="*/ 493159 h 493159"/>
              <a:gd name="connsiteX0" fmla="*/ 0 w 2589088"/>
              <a:gd name="connsiteY0" fmla="*/ 133563 h 462336"/>
              <a:gd name="connsiteX1" fmla="*/ 1736333 w 2589088"/>
              <a:gd name="connsiteY1" fmla="*/ 0 h 462336"/>
              <a:gd name="connsiteX2" fmla="*/ 2589088 w 2589088"/>
              <a:gd name="connsiteY2" fmla="*/ 462336 h 462336"/>
              <a:gd name="connsiteX0" fmla="*/ 0 w 2589088"/>
              <a:gd name="connsiteY0" fmla="*/ 145836 h 474609"/>
              <a:gd name="connsiteX1" fmla="*/ 1736333 w 2589088"/>
              <a:gd name="connsiteY1" fmla="*/ 12273 h 474609"/>
              <a:gd name="connsiteX2" fmla="*/ 2589088 w 2589088"/>
              <a:gd name="connsiteY2" fmla="*/ 474609 h 474609"/>
              <a:gd name="connsiteX0" fmla="*/ 0 w 2630185"/>
              <a:gd name="connsiteY0" fmla="*/ 148760 h 528903"/>
              <a:gd name="connsiteX1" fmla="*/ 1736333 w 2630185"/>
              <a:gd name="connsiteY1" fmla="*/ 15197 h 528903"/>
              <a:gd name="connsiteX2" fmla="*/ 2630185 w 2630185"/>
              <a:gd name="connsiteY2" fmla="*/ 528903 h 528903"/>
            </a:gdLst>
            <a:ahLst/>
            <a:cxnLst>
              <a:cxn ang="0">
                <a:pos x="connsiteX0" y="connsiteY0"/>
              </a:cxn>
              <a:cxn ang="0">
                <a:pos x="connsiteX1" y="connsiteY1"/>
              </a:cxn>
              <a:cxn ang="0">
                <a:pos x="connsiteX2" y="connsiteY2"/>
              </a:cxn>
            </a:cxnLst>
            <a:rect l="l" t="t" r="r" b="b"/>
            <a:pathLst>
              <a:path w="2630185" h="528903">
                <a:moveTo>
                  <a:pt x="0" y="148760"/>
                </a:moveTo>
                <a:cubicBezTo>
                  <a:pt x="578778" y="104239"/>
                  <a:pt x="1297969" y="-48160"/>
                  <a:pt x="1736333" y="15197"/>
                </a:cubicBezTo>
                <a:cubicBezTo>
                  <a:pt x="2174697" y="78554"/>
                  <a:pt x="2345933" y="374791"/>
                  <a:pt x="2630185" y="528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TextBox 56"/>
          <p:cNvSpPr txBox="1"/>
          <p:nvPr/>
        </p:nvSpPr>
        <p:spPr>
          <a:xfrm>
            <a:off x="251520" y="4494599"/>
            <a:ext cx="8525473" cy="2246769"/>
          </a:xfrm>
          <a:prstGeom prst="rect">
            <a:avLst/>
          </a:prstGeom>
          <a:solidFill>
            <a:schemeClr val="accent5">
              <a:lumMod val="20000"/>
              <a:lumOff val="80000"/>
            </a:schemeClr>
          </a:solidFill>
          <a:ln>
            <a:solidFill>
              <a:srgbClr val="0000FF"/>
            </a:solidFill>
          </a:ln>
        </p:spPr>
        <p:txBody>
          <a:bodyPr wrap="square" rtlCol="0">
            <a:spAutoFit/>
          </a:bodyPr>
          <a:lstStyle/>
          <a:p>
            <a:pPr lvl="1"/>
            <a:r>
              <a:rPr lang="en-NZ" sz="2000" dirty="0"/>
              <a:t>Figure on the right, shows a shortest potentially unblocked path on the extended graph.  It runs from the current vertex of the robot to the new vertex.  This corresponds to a shortest unblocked path on the original graph from the current vertex of the robot to a vertex with unknown blockage status, and vice-versa.  Note that the new vertex is used to help find the shortest path to the closest vertex with unknown blockage.  Therefore, </a:t>
            </a:r>
            <a:r>
              <a:rPr lang="en-NZ" sz="2000" b="1" dirty="0">
                <a:effectLst>
                  <a:outerShdw blurRad="38100" dist="38100" dir="2700000" algn="tl">
                    <a:srgbClr val="000000">
                      <a:alpha val="43137"/>
                    </a:srgbClr>
                  </a:outerShdw>
                </a:effectLst>
              </a:rPr>
              <a:t>D* </a:t>
            </a:r>
            <a:r>
              <a:rPr lang="en-NZ" sz="2000" b="1" dirty="0" err="1">
                <a:effectLst>
                  <a:outerShdw blurRad="38100" dist="38100" dir="2700000" algn="tl">
                    <a:srgbClr val="000000">
                      <a:alpha val="43137"/>
                    </a:srgbClr>
                  </a:outerShdw>
                </a:effectLst>
              </a:rPr>
              <a:t>Lite</a:t>
            </a:r>
            <a:r>
              <a:rPr lang="en-NZ" sz="2000" b="1" dirty="0">
                <a:effectLst>
                  <a:outerShdw blurRad="38100" dist="38100" dir="2700000" algn="tl">
                    <a:srgbClr val="000000">
                      <a:alpha val="43137"/>
                    </a:srgbClr>
                  </a:outerShdw>
                </a:effectLst>
              </a:rPr>
              <a:t> </a:t>
            </a:r>
            <a:r>
              <a:rPr lang="en-NZ" sz="2000" dirty="0"/>
              <a:t>can be applied to the </a:t>
            </a:r>
            <a:r>
              <a:rPr lang="en-NZ" sz="2000" b="1" dirty="0">
                <a:effectLst>
                  <a:outerShdw blurRad="38100" dist="38100" dir="2700000" algn="tl">
                    <a:srgbClr val="000000">
                      <a:alpha val="43137"/>
                    </a:srgbClr>
                  </a:outerShdw>
                </a:effectLst>
              </a:rPr>
              <a:t>extended graph</a:t>
            </a:r>
            <a:r>
              <a:rPr lang="en-NZ" sz="2000" dirty="0"/>
              <a:t>.</a:t>
            </a:r>
          </a:p>
        </p:txBody>
      </p:sp>
      <p:sp>
        <p:nvSpPr>
          <p:cNvPr id="4" name="Freeform 3"/>
          <p:cNvSpPr/>
          <p:nvPr/>
        </p:nvSpPr>
        <p:spPr>
          <a:xfrm>
            <a:off x="5391926" y="778059"/>
            <a:ext cx="2663014" cy="526757"/>
          </a:xfrm>
          <a:custGeom>
            <a:avLst/>
            <a:gdLst>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21275 h 506210"/>
              <a:gd name="connsiteX1" fmla="*/ 0 w 2671281"/>
              <a:gd name="connsiteY1" fmla="*/ 300727 h 506210"/>
              <a:gd name="connsiteX2" fmla="*/ 256854 w 2671281"/>
              <a:gd name="connsiteY2" fmla="*/ 136340 h 506210"/>
              <a:gd name="connsiteX3" fmla="*/ 1387011 w 2671281"/>
              <a:gd name="connsiteY3" fmla="*/ 13050 h 506210"/>
              <a:gd name="connsiteX4" fmla="*/ 1952090 w 2671281"/>
              <a:gd name="connsiteY4" fmla="*/ 23324 h 506210"/>
              <a:gd name="connsiteX5" fmla="*/ 2321959 w 2671281"/>
              <a:gd name="connsiteY5" fmla="*/ 187711 h 506210"/>
              <a:gd name="connsiteX6" fmla="*/ 2671281 w 2671281"/>
              <a:gd name="connsiteY6" fmla="*/ 506210 h 506210"/>
              <a:gd name="connsiteX0" fmla="*/ 700650 w 2693837"/>
              <a:gd name="connsiteY0" fmla="*/ 321275 h 506210"/>
              <a:gd name="connsiteX1" fmla="*/ 22556 w 2693837"/>
              <a:gd name="connsiteY1" fmla="*/ 300727 h 506210"/>
              <a:gd name="connsiteX2" fmla="*/ 279410 w 2693837"/>
              <a:gd name="connsiteY2" fmla="*/ 136340 h 506210"/>
              <a:gd name="connsiteX3" fmla="*/ 1409567 w 2693837"/>
              <a:gd name="connsiteY3" fmla="*/ 13050 h 506210"/>
              <a:gd name="connsiteX4" fmla="*/ 1974646 w 2693837"/>
              <a:gd name="connsiteY4" fmla="*/ 23324 h 506210"/>
              <a:gd name="connsiteX5" fmla="*/ 2344515 w 2693837"/>
              <a:gd name="connsiteY5" fmla="*/ 187711 h 506210"/>
              <a:gd name="connsiteX6" fmla="*/ 2693837 w 2693837"/>
              <a:gd name="connsiteY6" fmla="*/ 506210 h 50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3837" h="506210">
                <a:moveTo>
                  <a:pt x="700650" y="321275"/>
                </a:moveTo>
                <a:lnTo>
                  <a:pt x="22556" y="300727"/>
                </a:lnTo>
                <a:cubicBezTo>
                  <a:pt x="-47651" y="269905"/>
                  <a:pt x="48242" y="184286"/>
                  <a:pt x="279410" y="136340"/>
                </a:cubicBezTo>
                <a:cubicBezTo>
                  <a:pt x="510578" y="88394"/>
                  <a:pt x="1127028" y="31886"/>
                  <a:pt x="1409567" y="13050"/>
                </a:cubicBezTo>
                <a:cubicBezTo>
                  <a:pt x="1692106" y="-5786"/>
                  <a:pt x="1818821" y="-5786"/>
                  <a:pt x="1974646" y="23324"/>
                </a:cubicBezTo>
                <a:cubicBezTo>
                  <a:pt x="2130471" y="52434"/>
                  <a:pt x="2224650" y="107230"/>
                  <a:pt x="2344515" y="187711"/>
                </a:cubicBezTo>
                <a:cubicBezTo>
                  <a:pt x="2464380" y="268192"/>
                  <a:pt x="2577396" y="400044"/>
                  <a:pt x="2693837" y="506210"/>
                </a:cubicBezTo>
              </a:path>
            </a:pathLst>
          </a:custGeom>
          <a:noFill/>
          <a:ln>
            <a:solidFill>
              <a:srgbClr val="FF0000"/>
            </a:solidFill>
            <a:tailEnd type="arrow"/>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6940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repeatCount="indefinite" fill="hold" grpId="0" nodeType="click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rgbClr val="FF0000"/>
                </a:solidFill>
              </a:rPr>
              <a:t>R</a:t>
            </a:r>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3089" y="1262687"/>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389861" y="1205150"/>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78093" y="1236670"/>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09161" y="1912466"/>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78567" y="1909688"/>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6" name="Freeform 5"/>
          <p:cNvSpPr/>
          <p:nvPr/>
        </p:nvSpPr>
        <p:spPr>
          <a:xfrm>
            <a:off x="7274103" y="1551398"/>
            <a:ext cx="780836" cy="339047"/>
          </a:xfrm>
          <a:custGeom>
            <a:avLst/>
            <a:gdLst>
              <a:gd name="connsiteX0" fmla="*/ 0 w 780836"/>
              <a:gd name="connsiteY0" fmla="*/ 339047 h 339047"/>
              <a:gd name="connsiteX1" fmla="*/ 780836 w 780836"/>
              <a:gd name="connsiteY1" fmla="*/ 0 h 339047"/>
            </a:gdLst>
            <a:ahLst/>
            <a:cxnLst>
              <a:cxn ang="0">
                <a:pos x="connsiteX0" y="connsiteY0"/>
              </a:cxn>
              <a:cxn ang="0">
                <a:pos x="connsiteX1" y="connsiteY1"/>
              </a:cxn>
            </a:cxnLst>
            <a:rect l="l" t="t" r="r" b="b"/>
            <a:pathLst>
              <a:path w="780836" h="339047">
                <a:moveTo>
                  <a:pt x="0" y="339047"/>
                </a:moveTo>
                <a:lnTo>
                  <a:pt x="7808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Freeform 8"/>
          <p:cNvSpPr/>
          <p:nvPr/>
        </p:nvSpPr>
        <p:spPr>
          <a:xfrm>
            <a:off x="5496674" y="775914"/>
            <a:ext cx="2630185" cy="528903"/>
          </a:xfrm>
          <a:custGeom>
            <a:avLst/>
            <a:gdLst>
              <a:gd name="connsiteX0" fmla="*/ 0 w 2589088"/>
              <a:gd name="connsiteY0" fmla="*/ 164386 h 493159"/>
              <a:gd name="connsiteX1" fmla="*/ 1623317 w 2589088"/>
              <a:gd name="connsiteY1" fmla="*/ 0 h 493159"/>
              <a:gd name="connsiteX2" fmla="*/ 2589088 w 2589088"/>
              <a:gd name="connsiteY2" fmla="*/ 493159 h 493159"/>
              <a:gd name="connsiteX0" fmla="*/ 0 w 2589088"/>
              <a:gd name="connsiteY0" fmla="*/ 133563 h 462336"/>
              <a:gd name="connsiteX1" fmla="*/ 1736333 w 2589088"/>
              <a:gd name="connsiteY1" fmla="*/ 0 h 462336"/>
              <a:gd name="connsiteX2" fmla="*/ 2589088 w 2589088"/>
              <a:gd name="connsiteY2" fmla="*/ 462336 h 462336"/>
              <a:gd name="connsiteX0" fmla="*/ 0 w 2589088"/>
              <a:gd name="connsiteY0" fmla="*/ 145836 h 474609"/>
              <a:gd name="connsiteX1" fmla="*/ 1736333 w 2589088"/>
              <a:gd name="connsiteY1" fmla="*/ 12273 h 474609"/>
              <a:gd name="connsiteX2" fmla="*/ 2589088 w 2589088"/>
              <a:gd name="connsiteY2" fmla="*/ 474609 h 474609"/>
              <a:gd name="connsiteX0" fmla="*/ 0 w 2630185"/>
              <a:gd name="connsiteY0" fmla="*/ 148760 h 528903"/>
              <a:gd name="connsiteX1" fmla="*/ 1736333 w 2630185"/>
              <a:gd name="connsiteY1" fmla="*/ 15197 h 528903"/>
              <a:gd name="connsiteX2" fmla="*/ 2630185 w 2630185"/>
              <a:gd name="connsiteY2" fmla="*/ 528903 h 528903"/>
            </a:gdLst>
            <a:ahLst/>
            <a:cxnLst>
              <a:cxn ang="0">
                <a:pos x="connsiteX0" y="connsiteY0"/>
              </a:cxn>
              <a:cxn ang="0">
                <a:pos x="connsiteX1" y="connsiteY1"/>
              </a:cxn>
              <a:cxn ang="0">
                <a:pos x="connsiteX2" y="connsiteY2"/>
              </a:cxn>
            </a:cxnLst>
            <a:rect l="l" t="t" r="r" b="b"/>
            <a:pathLst>
              <a:path w="2630185" h="528903">
                <a:moveTo>
                  <a:pt x="0" y="148760"/>
                </a:moveTo>
                <a:cubicBezTo>
                  <a:pt x="578778" y="104239"/>
                  <a:pt x="1297969" y="-48160"/>
                  <a:pt x="1736333" y="15197"/>
                </a:cubicBezTo>
                <a:cubicBezTo>
                  <a:pt x="2174697" y="78554"/>
                  <a:pt x="2345933" y="374791"/>
                  <a:pt x="2630185" y="528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TextBox 56"/>
          <p:cNvSpPr txBox="1"/>
          <p:nvPr/>
        </p:nvSpPr>
        <p:spPr>
          <a:xfrm>
            <a:off x="260016" y="2924944"/>
            <a:ext cx="8525473" cy="1569660"/>
          </a:xfrm>
          <a:prstGeom prst="rect">
            <a:avLst/>
          </a:prstGeom>
          <a:solidFill>
            <a:schemeClr val="accent5">
              <a:lumMod val="20000"/>
              <a:lumOff val="80000"/>
            </a:schemeClr>
          </a:solidFill>
          <a:ln>
            <a:solidFill>
              <a:srgbClr val="0000FF"/>
            </a:solidFill>
          </a:ln>
        </p:spPr>
        <p:txBody>
          <a:bodyPr wrap="square" rtlCol="0">
            <a:spAutoFit/>
          </a:bodyPr>
          <a:lstStyle/>
          <a:p>
            <a:pPr lvl="1"/>
            <a:r>
              <a:rPr lang="en-NZ" sz="1600" dirty="0"/>
              <a:t>Figure on the right, shows a shortest potentially unblocked path on the extended graph.  It runs from the current vertex of the robot to the new vertex.  This corresponds to a shortest unblocked path on the original graph from the current vertex of the robot to a vertex with unknown blockage status, and vice-versa.  Note that the new vertex is used to help find the shortest path to the closest vertex with unknown blockage.  Therefore, </a:t>
            </a:r>
            <a:r>
              <a:rPr lang="en-NZ" sz="1600" b="1" dirty="0">
                <a:effectLst>
                  <a:outerShdw blurRad="38100" dist="38100" dir="2700000" algn="tl">
                    <a:srgbClr val="000000">
                      <a:alpha val="43137"/>
                    </a:srgbClr>
                  </a:outerShdw>
                </a:effectLst>
              </a:rPr>
              <a:t>D* </a:t>
            </a:r>
            <a:r>
              <a:rPr lang="en-NZ" sz="1600" b="1" dirty="0" err="1">
                <a:effectLst>
                  <a:outerShdw blurRad="38100" dist="38100" dir="2700000" algn="tl">
                    <a:srgbClr val="000000">
                      <a:alpha val="43137"/>
                    </a:srgbClr>
                  </a:outerShdw>
                </a:effectLst>
              </a:rPr>
              <a:t>Lite</a:t>
            </a:r>
            <a:r>
              <a:rPr lang="en-NZ" sz="1600" b="1" dirty="0">
                <a:effectLst>
                  <a:outerShdw blurRad="38100" dist="38100" dir="2700000" algn="tl">
                    <a:srgbClr val="000000">
                      <a:alpha val="43137"/>
                    </a:srgbClr>
                  </a:outerShdw>
                </a:effectLst>
              </a:rPr>
              <a:t> </a:t>
            </a:r>
            <a:r>
              <a:rPr lang="en-NZ" sz="1600" dirty="0"/>
              <a:t>can be applied to the </a:t>
            </a:r>
            <a:r>
              <a:rPr lang="en-NZ" sz="1600" b="1" dirty="0">
                <a:effectLst>
                  <a:outerShdw blurRad="38100" dist="38100" dir="2700000" algn="tl">
                    <a:srgbClr val="000000">
                      <a:alpha val="43137"/>
                    </a:srgbClr>
                  </a:outerShdw>
                </a:effectLst>
              </a:rPr>
              <a:t>extended graph</a:t>
            </a:r>
            <a:r>
              <a:rPr lang="en-NZ" sz="1600" dirty="0"/>
              <a:t>.</a:t>
            </a:r>
          </a:p>
        </p:txBody>
      </p:sp>
      <p:sp>
        <p:nvSpPr>
          <p:cNvPr id="4" name="Freeform 3"/>
          <p:cNvSpPr/>
          <p:nvPr/>
        </p:nvSpPr>
        <p:spPr>
          <a:xfrm>
            <a:off x="5391926" y="778059"/>
            <a:ext cx="2663014" cy="526757"/>
          </a:xfrm>
          <a:custGeom>
            <a:avLst/>
            <a:gdLst>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21275 h 506210"/>
              <a:gd name="connsiteX1" fmla="*/ 0 w 2671281"/>
              <a:gd name="connsiteY1" fmla="*/ 300727 h 506210"/>
              <a:gd name="connsiteX2" fmla="*/ 256854 w 2671281"/>
              <a:gd name="connsiteY2" fmla="*/ 136340 h 506210"/>
              <a:gd name="connsiteX3" fmla="*/ 1387011 w 2671281"/>
              <a:gd name="connsiteY3" fmla="*/ 13050 h 506210"/>
              <a:gd name="connsiteX4" fmla="*/ 1952090 w 2671281"/>
              <a:gd name="connsiteY4" fmla="*/ 23324 h 506210"/>
              <a:gd name="connsiteX5" fmla="*/ 2321959 w 2671281"/>
              <a:gd name="connsiteY5" fmla="*/ 187711 h 506210"/>
              <a:gd name="connsiteX6" fmla="*/ 2671281 w 2671281"/>
              <a:gd name="connsiteY6" fmla="*/ 506210 h 506210"/>
              <a:gd name="connsiteX0" fmla="*/ 700650 w 2693837"/>
              <a:gd name="connsiteY0" fmla="*/ 321275 h 506210"/>
              <a:gd name="connsiteX1" fmla="*/ 22556 w 2693837"/>
              <a:gd name="connsiteY1" fmla="*/ 300727 h 506210"/>
              <a:gd name="connsiteX2" fmla="*/ 279410 w 2693837"/>
              <a:gd name="connsiteY2" fmla="*/ 136340 h 506210"/>
              <a:gd name="connsiteX3" fmla="*/ 1409567 w 2693837"/>
              <a:gd name="connsiteY3" fmla="*/ 13050 h 506210"/>
              <a:gd name="connsiteX4" fmla="*/ 1974646 w 2693837"/>
              <a:gd name="connsiteY4" fmla="*/ 23324 h 506210"/>
              <a:gd name="connsiteX5" fmla="*/ 2344515 w 2693837"/>
              <a:gd name="connsiteY5" fmla="*/ 187711 h 506210"/>
              <a:gd name="connsiteX6" fmla="*/ 2693837 w 2693837"/>
              <a:gd name="connsiteY6" fmla="*/ 506210 h 50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3837" h="506210">
                <a:moveTo>
                  <a:pt x="700650" y="321275"/>
                </a:moveTo>
                <a:lnTo>
                  <a:pt x="22556" y="300727"/>
                </a:lnTo>
                <a:cubicBezTo>
                  <a:pt x="-47651" y="269905"/>
                  <a:pt x="48242" y="184286"/>
                  <a:pt x="279410" y="136340"/>
                </a:cubicBezTo>
                <a:cubicBezTo>
                  <a:pt x="510578" y="88394"/>
                  <a:pt x="1127028" y="31886"/>
                  <a:pt x="1409567" y="13050"/>
                </a:cubicBezTo>
                <a:cubicBezTo>
                  <a:pt x="1692106" y="-5786"/>
                  <a:pt x="1818821" y="-5786"/>
                  <a:pt x="1974646" y="23324"/>
                </a:cubicBezTo>
                <a:cubicBezTo>
                  <a:pt x="2130471" y="52434"/>
                  <a:pt x="2224650" y="107230"/>
                  <a:pt x="2344515" y="187711"/>
                </a:cubicBezTo>
                <a:cubicBezTo>
                  <a:pt x="2464380" y="268192"/>
                  <a:pt x="2577396" y="400044"/>
                  <a:pt x="2693837" y="506210"/>
                </a:cubicBezTo>
              </a:path>
            </a:pathLst>
          </a:custGeom>
          <a:noFill/>
          <a:ln>
            <a:solidFill>
              <a:srgbClr val="FF0000"/>
            </a:solidFill>
            <a:tailEnd type="arrow"/>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p:cNvSpPr txBox="1"/>
          <p:nvPr/>
        </p:nvSpPr>
        <p:spPr>
          <a:xfrm>
            <a:off x="258594" y="5107125"/>
            <a:ext cx="8389953" cy="1015663"/>
          </a:xfrm>
          <a:prstGeom prst="rect">
            <a:avLst/>
          </a:prstGeom>
          <a:noFill/>
          <a:ln>
            <a:solidFill>
              <a:srgbClr val="00B0F0"/>
            </a:solidFill>
          </a:ln>
        </p:spPr>
        <p:txBody>
          <a:bodyPr wrap="square" rtlCol="0">
            <a:spAutoFit/>
          </a:bodyPr>
          <a:lstStyle/>
          <a:p>
            <a:r>
              <a:rPr lang="en-NZ" sz="2000" dirty="0"/>
              <a:t>Note that the new vertex is only a virtual vertex.  On the way to the new vertex, as soon as the robot steps into a cell with unknown blockage status, that is already the closest unobserved cell that we are looking for.</a:t>
            </a:r>
          </a:p>
        </p:txBody>
      </p:sp>
    </p:spTree>
    <p:extLst>
      <p:ext uri="{BB962C8B-B14F-4D97-AF65-F5344CB8AC3E}">
        <p14:creationId xmlns:p14="http://schemas.microsoft.com/office/powerpoint/2010/main" val="39205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after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2622209"/>
            <a:ext cx="7416556" cy="523220"/>
          </a:xfrm>
          <a:prstGeom prst="rect">
            <a:avLst/>
          </a:prstGeom>
          <a:solidFill>
            <a:srgbClr val="00B0F0"/>
          </a:solidFill>
          <a:ln>
            <a:solidFill>
              <a:srgbClr val="002060"/>
            </a:solidFill>
          </a:ln>
          <a:effectLst>
            <a:glow rad="596900">
              <a:schemeClr val="accent4">
                <a:satMod val="175000"/>
                <a:alpha val="35000"/>
              </a:schemeClr>
            </a:glow>
            <a:outerShdw blurRad="50800" dist="38100" dir="8100000" algn="tr" rotWithShape="0">
              <a:prstClr val="black">
                <a:alpha val="40000"/>
              </a:prstClr>
            </a:outerShdw>
          </a:effectLst>
        </p:spPr>
        <p:txBody>
          <a:bodyPr wrap="square" rtlCol="0">
            <a:spAutoFit/>
          </a:bodyPr>
          <a:lstStyle/>
          <a:p>
            <a:pPr algn="ctr"/>
            <a:r>
              <a:rPr lang="en-NZ" sz="2800" b="1" dirty="0"/>
              <a:t>Another Example: </a:t>
            </a:r>
            <a:r>
              <a:rPr lang="en-NZ" sz="2800" b="1" dirty="0">
                <a:solidFill>
                  <a:prstClr val="black"/>
                </a:solidFill>
                <a:effectLst>
                  <a:outerShdw blurRad="38100" dist="38100" dir="2700000" algn="tl">
                    <a:srgbClr val="000000">
                      <a:alpha val="43137"/>
                    </a:srgbClr>
                  </a:outerShdw>
                </a:effectLst>
              </a:rPr>
              <a:t>Greedy Mapping </a:t>
            </a:r>
            <a:r>
              <a:rPr lang="en-NZ" sz="2800" dirty="0">
                <a:solidFill>
                  <a:prstClr val="black"/>
                </a:solidFill>
              </a:rPr>
              <a:t>using </a:t>
            </a:r>
            <a:r>
              <a:rPr lang="en-NZ" sz="2800" b="1" dirty="0">
                <a:solidFill>
                  <a:srgbClr val="FF0000"/>
                </a:solidFill>
                <a:effectLst>
                  <a:outerShdw blurRad="38100" dist="38100" dir="2700000" algn="tl">
                    <a:srgbClr val="000000">
                      <a:alpha val="43137"/>
                    </a:srgbClr>
                  </a:outerShdw>
                </a:effectLst>
              </a:rPr>
              <a:t>D* </a:t>
            </a:r>
            <a:r>
              <a:rPr lang="en-NZ" sz="2800" b="1" dirty="0" err="1">
                <a:solidFill>
                  <a:srgbClr val="FF0000"/>
                </a:solidFill>
                <a:effectLst>
                  <a:outerShdw blurRad="38100" dist="38100" dir="2700000" algn="tl">
                    <a:srgbClr val="000000">
                      <a:alpha val="43137"/>
                    </a:srgbClr>
                  </a:outerShdw>
                </a:effectLst>
              </a:rPr>
              <a:t>Lite</a:t>
            </a:r>
            <a:endParaRPr lang="en-NZ" sz="2800" b="1" dirty="0"/>
          </a:p>
        </p:txBody>
      </p:sp>
    </p:spTree>
    <p:extLst>
      <p:ext uri="{BB962C8B-B14F-4D97-AF65-F5344CB8AC3E}">
        <p14:creationId xmlns:p14="http://schemas.microsoft.com/office/powerpoint/2010/main" val="33631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12" name="TextBox 11"/>
          <p:cNvSpPr txBox="1"/>
          <p:nvPr/>
        </p:nvSpPr>
        <p:spPr>
          <a:xfrm>
            <a:off x="251520" y="4725144"/>
            <a:ext cx="8640959"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sz="2000" b="1" dirty="0"/>
              <a:t>Introduce a new vertex, then construct an extended graph (Fig.2 , right).</a:t>
            </a:r>
          </a:p>
          <a:p>
            <a:pPr marL="800100" lvl="1" indent="-342900">
              <a:buFont typeface="Arial" pitchFamily="34" charset="0"/>
              <a:buChar char="•"/>
            </a:pPr>
            <a:r>
              <a:rPr lang="en-NZ" sz="2000" dirty="0"/>
              <a:t>Contains all edges from the original graph, </a:t>
            </a:r>
            <a:r>
              <a:rPr lang="en-NZ" sz="2000" u="sng" dirty="0"/>
              <a:t>except</a:t>
            </a:r>
            <a:r>
              <a:rPr lang="en-NZ" sz="2000" dirty="0"/>
              <a:t> those edges that go from vertices that are known to be </a:t>
            </a:r>
            <a:r>
              <a:rPr lang="en-NZ" sz="2000" b="1" dirty="0">
                <a:solidFill>
                  <a:srgbClr val="00B050"/>
                </a:solidFill>
              </a:rPr>
              <a:t>unblocked</a:t>
            </a:r>
            <a:r>
              <a:rPr lang="en-NZ" sz="2000" dirty="0"/>
              <a:t>  </a:t>
            </a:r>
            <a:r>
              <a:rPr lang="en-NZ" sz="2000" b="1" dirty="0">
                <a:solidFill>
                  <a:srgbClr val="00B050"/>
                </a:solidFill>
              </a:rPr>
              <a:t>or potentially unblocked </a:t>
            </a:r>
            <a:r>
              <a:rPr lang="en-NZ" sz="2000" b="1" dirty="0"/>
              <a:t>to</a:t>
            </a:r>
            <a:r>
              <a:rPr lang="en-NZ" sz="2000" dirty="0"/>
              <a:t> vertices that are known to be </a:t>
            </a:r>
            <a:r>
              <a:rPr lang="en-NZ" sz="2000" b="1" dirty="0">
                <a:solidFill>
                  <a:srgbClr val="FF0000"/>
                </a:solidFill>
              </a:rPr>
              <a:t>blocked</a:t>
            </a:r>
            <a:r>
              <a:rPr lang="en-NZ" sz="2000" dirty="0"/>
              <a:t>.  </a:t>
            </a:r>
          </a:p>
          <a:p>
            <a:pPr marL="800100" lvl="1" indent="-342900">
              <a:buFont typeface="Arial" pitchFamily="34" charset="0"/>
              <a:buChar char="•"/>
            </a:pPr>
            <a:r>
              <a:rPr lang="en-NZ" sz="2000" dirty="0"/>
              <a:t>This ensures that the planned path cannot contain vertices that are known to be blocked and thus is potentially unblocked.</a:t>
            </a:r>
          </a:p>
        </p:txBody>
      </p:sp>
      <p:sp>
        <p:nvSpPr>
          <p:cNvPr id="5" name="Freeform 4"/>
          <p:cNvSpPr/>
          <p:nvPr/>
        </p:nvSpPr>
        <p:spPr>
          <a:xfrm>
            <a:off x="3683358" y="3863662"/>
            <a:ext cx="5209122" cy="953037"/>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56234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3577141" cy="259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12" name="TextBox 11"/>
          <p:cNvSpPr txBox="1"/>
          <p:nvPr/>
        </p:nvSpPr>
        <p:spPr>
          <a:xfrm>
            <a:off x="336956" y="4005064"/>
            <a:ext cx="8391981" cy="286232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sz="2000" b="1" dirty="0"/>
              <a:t>Introduce a new vertex, then construct an extended graph (Fig.2 , right).</a:t>
            </a:r>
          </a:p>
          <a:p>
            <a:pPr marL="800100" lvl="1" indent="-342900">
              <a:buFont typeface="Arial" pitchFamily="34" charset="0"/>
              <a:buChar char="•"/>
            </a:pPr>
            <a:r>
              <a:rPr lang="en-NZ" sz="2000" dirty="0"/>
              <a:t>(continuation…) The extended graph contains edges of the original graph that go from vertices that are </a:t>
            </a:r>
            <a:r>
              <a:rPr lang="en-NZ" sz="2000" b="1" dirty="0"/>
              <a:t>known to be </a:t>
            </a:r>
            <a:r>
              <a:rPr lang="en-NZ" sz="2000" b="1" dirty="0">
                <a:solidFill>
                  <a:srgbClr val="FF0000"/>
                </a:solidFill>
              </a:rPr>
              <a:t>blocked</a:t>
            </a:r>
            <a:r>
              <a:rPr lang="en-NZ" sz="2000" dirty="0">
                <a:solidFill>
                  <a:srgbClr val="FF0000"/>
                </a:solidFill>
              </a:rPr>
              <a:t> </a:t>
            </a:r>
            <a:r>
              <a:rPr lang="en-NZ" sz="2000" b="1" dirty="0"/>
              <a:t>to</a:t>
            </a:r>
            <a:r>
              <a:rPr lang="en-NZ" sz="2000" dirty="0"/>
              <a:t> </a:t>
            </a:r>
            <a:r>
              <a:rPr lang="en-NZ" sz="2000" b="1" dirty="0">
                <a:solidFill>
                  <a:srgbClr val="6600FF"/>
                </a:solidFill>
              </a:rPr>
              <a:t>other vertices</a:t>
            </a:r>
            <a:r>
              <a:rPr lang="en-NZ" sz="2000" dirty="0"/>
              <a:t>.</a:t>
            </a:r>
          </a:p>
          <a:p>
            <a:pPr marL="800100" lvl="1" indent="-342900">
              <a:buFont typeface="Arial" pitchFamily="34" charset="0"/>
              <a:buChar char="•"/>
            </a:pPr>
            <a:r>
              <a:rPr lang="en-NZ" sz="2000" dirty="0"/>
              <a:t>This is important in case the robot has mistakenly classified an unblocked vertex as blocked and then, due to actuator uncertainty, deviates from the planned path and reaches this vertex. </a:t>
            </a:r>
          </a:p>
          <a:p>
            <a:pPr marL="800100" lvl="1" indent="-342900">
              <a:buFont typeface="Arial" pitchFamily="34" charset="0"/>
              <a:buChar char="•"/>
            </a:pPr>
            <a:r>
              <a:rPr lang="en-NZ" sz="2000" dirty="0"/>
              <a:t>The robot believes that it can leave this vertex only if the edges of the extended graph that go from it to other vertices have not been deleted.</a:t>
            </a:r>
          </a:p>
        </p:txBody>
      </p:sp>
      <p:sp>
        <p:nvSpPr>
          <p:cNvPr id="5" name="Freeform 4"/>
          <p:cNvSpPr/>
          <p:nvPr/>
        </p:nvSpPr>
        <p:spPr>
          <a:xfrm>
            <a:off x="3683358" y="3863663"/>
            <a:ext cx="5209122" cy="285418"/>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00484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3577141" cy="259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12" name="TextBox 11"/>
          <p:cNvSpPr txBox="1"/>
          <p:nvPr/>
        </p:nvSpPr>
        <p:spPr>
          <a:xfrm>
            <a:off x="336956" y="4005064"/>
            <a:ext cx="8391981"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startAt="2"/>
            </a:pPr>
            <a:r>
              <a:rPr lang="en-NZ" sz="2000" b="1" dirty="0"/>
              <a:t>Create connections to the new vertex (Fig.2 , right).</a:t>
            </a:r>
          </a:p>
          <a:p>
            <a:pPr marL="800100" lvl="1" indent="-342900">
              <a:buFont typeface="Arial" pitchFamily="34" charset="0"/>
              <a:buChar char="•"/>
            </a:pPr>
            <a:r>
              <a:rPr lang="en-NZ" sz="2000" dirty="0"/>
              <a:t>Connect to the new vertex edges that link vertices with </a:t>
            </a:r>
            <a:r>
              <a:rPr lang="en-NZ" sz="2000" b="1" dirty="0">
                <a:solidFill>
                  <a:srgbClr val="6600FF"/>
                </a:solidFill>
              </a:rPr>
              <a:t>unknown blockage status </a:t>
            </a:r>
            <a:r>
              <a:rPr lang="en-NZ" sz="2000" dirty="0"/>
              <a:t>that can be reached with one edge traversal from vertices with known blockage status.</a:t>
            </a:r>
          </a:p>
          <a:p>
            <a:pPr marL="800100" lvl="1" indent="-342900">
              <a:buFont typeface="Arial" pitchFamily="34" charset="0"/>
              <a:buChar char="•"/>
            </a:pPr>
            <a:r>
              <a:rPr lang="en-NZ" sz="2000" dirty="0"/>
              <a:t>This ensures that the planned path reaches a vertex with unknown blockage status, and, from there, the new vertex.</a:t>
            </a:r>
          </a:p>
        </p:txBody>
      </p:sp>
      <p:sp>
        <p:nvSpPr>
          <p:cNvPr id="5" name="Freeform 4"/>
          <p:cNvSpPr/>
          <p:nvPr/>
        </p:nvSpPr>
        <p:spPr>
          <a:xfrm>
            <a:off x="3683358" y="3863663"/>
            <a:ext cx="5209122" cy="285418"/>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8869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3"/>
          <p:cNvSpPr/>
          <p:nvPr/>
        </p:nvSpPr>
        <p:spPr>
          <a:xfrm>
            <a:off x="899592" y="2132856"/>
            <a:ext cx="7322855" cy="2096541"/>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prstClr val="black">
                    <a:lumMod val="95000"/>
                    <a:lumOff val="5000"/>
                  </a:prstClr>
                </a:solidFill>
                <a:effectLst>
                  <a:outerShdw blurRad="63500" dir="3600000" algn="tl" rotWithShape="0">
                    <a:srgbClr val="000000">
                      <a:alpha val="70000"/>
                    </a:srgbClr>
                  </a:outerShdw>
                </a:effectLst>
              </a:rPr>
              <a:t>Mapping</a:t>
            </a:r>
          </a:p>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an unknown terrain using D* Lite</a:t>
            </a:r>
          </a:p>
        </p:txBody>
      </p:sp>
      <p:sp>
        <p:nvSpPr>
          <p:cNvPr id="6" name="TextBox 5"/>
          <p:cNvSpPr txBox="1"/>
          <p:nvPr/>
        </p:nvSpPr>
        <p:spPr>
          <a:xfrm>
            <a:off x="323528" y="4501528"/>
            <a:ext cx="8620437" cy="523220"/>
          </a:xfrm>
          <a:prstGeom prst="rect">
            <a:avLst/>
          </a:prstGeom>
          <a:solidFill>
            <a:srgbClr val="FFFF99"/>
          </a:solidFill>
          <a:ln>
            <a:solidFill>
              <a:schemeClr val="accent1"/>
            </a:solidFill>
          </a:ln>
        </p:spPr>
        <p:txBody>
          <a:bodyPr wrap="none" rtlCol="0">
            <a:spAutoFit/>
          </a:bodyPr>
          <a:lstStyle/>
          <a:p>
            <a:r>
              <a:rPr lang="en-NZ" sz="2800" dirty="0">
                <a:solidFill>
                  <a:prstClr val="black"/>
                </a:solidFill>
              </a:rPr>
              <a:t>Efficient Implementation of </a:t>
            </a:r>
            <a:r>
              <a:rPr lang="en-NZ" sz="2800" b="1" dirty="0">
                <a:solidFill>
                  <a:prstClr val="black"/>
                </a:solidFill>
                <a:effectLst>
                  <a:outerShdw blurRad="38100" dist="38100" dir="2700000" algn="tl">
                    <a:srgbClr val="000000">
                      <a:alpha val="43137"/>
                    </a:srgbClr>
                  </a:outerShdw>
                </a:effectLst>
              </a:rPr>
              <a:t>Greedy Mapping </a:t>
            </a:r>
            <a:r>
              <a:rPr lang="en-NZ" sz="2800" dirty="0">
                <a:solidFill>
                  <a:prstClr val="black"/>
                </a:solidFill>
              </a:rPr>
              <a:t>using </a:t>
            </a:r>
            <a:r>
              <a:rPr lang="en-NZ" sz="2800" b="1" dirty="0">
                <a:solidFill>
                  <a:srgbClr val="FF0000"/>
                </a:solidFill>
                <a:effectLst>
                  <a:outerShdw blurRad="38100" dist="38100" dir="2700000" algn="tl">
                    <a:srgbClr val="000000">
                      <a:alpha val="43137"/>
                    </a:srgbClr>
                  </a:outerShdw>
                </a:effectLst>
              </a:rPr>
              <a:t>D* </a:t>
            </a:r>
            <a:r>
              <a:rPr lang="en-NZ" sz="2800" b="1" dirty="0" err="1">
                <a:solidFill>
                  <a:srgbClr val="FF0000"/>
                </a:solidFill>
                <a:effectLst>
                  <a:outerShdw blurRad="38100" dist="38100" dir="2700000" algn="tl">
                    <a:srgbClr val="000000">
                      <a:alpha val="43137"/>
                    </a:srgbClr>
                  </a:outerShdw>
                </a:effectLst>
              </a:rPr>
              <a:t>Lite</a:t>
            </a:r>
            <a:endParaRPr lang="en-NZ" sz="2800" b="1" dirty="0">
              <a:solidFill>
                <a:srgbClr val="FF0000"/>
              </a:solidFill>
              <a:effectLst>
                <a:outerShdw blurRad="38100" dist="38100" dir="2700000" algn="tl">
                  <a:srgbClr val="000000">
                    <a:alpha val="43137"/>
                  </a:srgbClr>
                </a:outerShdw>
              </a:effectLst>
            </a:endParaRPr>
          </a:p>
        </p:txBody>
      </p:sp>
      <p:sp>
        <p:nvSpPr>
          <p:cNvPr id="2" name="TextBox 1"/>
          <p:cNvSpPr txBox="1"/>
          <p:nvPr/>
        </p:nvSpPr>
        <p:spPr>
          <a:xfrm>
            <a:off x="1259632" y="5805264"/>
            <a:ext cx="6874382" cy="369332"/>
          </a:xfrm>
          <a:prstGeom prst="rect">
            <a:avLst/>
          </a:prstGeom>
          <a:noFill/>
        </p:spPr>
        <p:txBody>
          <a:bodyPr wrap="none" rtlCol="0">
            <a:spAutoFit/>
          </a:bodyPr>
          <a:lstStyle/>
          <a:p>
            <a:r>
              <a:rPr lang="en-NZ" i="1" dirty="0"/>
              <a:t>Reference:  </a:t>
            </a:r>
            <a:r>
              <a:rPr lang="en-NZ" dirty="0"/>
              <a:t>M. </a:t>
            </a:r>
            <a:r>
              <a:rPr lang="en-NZ" dirty="0" err="1"/>
              <a:t>Likhachev</a:t>
            </a:r>
            <a:r>
              <a:rPr lang="en-NZ" dirty="0"/>
              <a:t>, S. Koenig, Lifelong Planning for Mobile Robots</a:t>
            </a:r>
          </a:p>
        </p:txBody>
      </p:sp>
    </p:spTree>
    <p:extLst>
      <p:ext uri="{BB962C8B-B14F-4D97-AF65-F5344CB8AC3E}">
        <p14:creationId xmlns:p14="http://schemas.microsoft.com/office/powerpoint/2010/main" val="20600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3577141" cy="259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5" name="Freeform 4"/>
          <p:cNvSpPr/>
          <p:nvPr/>
        </p:nvSpPr>
        <p:spPr>
          <a:xfrm>
            <a:off x="5004048" y="3573016"/>
            <a:ext cx="2064663" cy="864096"/>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p:cNvSpPr txBox="1"/>
          <p:nvPr/>
        </p:nvSpPr>
        <p:spPr>
          <a:xfrm>
            <a:off x="293567" y="4437112"/>
            <a:ext cx="8525473" cy="2246769"/>
          </a:xfrm>
          <a:prstGeom prst="rect">
            <a:avLst/>
          </a:prstGeom>
          <a:solidFill>
            <a:schemeClr val="accent5">
              <a:lumMod val="20000"/>
              <a:lumOff val="80000"/>
            </a:schemeClr>
          </a:solidFill>
          <a:ln>
            <a:solidFill>
              <a:srgbClr val="0000FF"/>
            </a:solidFill>
          </a:ln>
        </p:spPr>
        <p:txBody>
          <a:bodyPr wrap="square" rtlCol="0">
            <a:spAutoFit/>
          </a:bodyPr>
          <a:lstStyle/>
          <a:p>
            <a:pPr lvl="1"/>
            <a:r>
              <a:rPr lang="en-NZ" sz="2000" dirty="0"/>
              <a:t>Fig. 2, (right), shows a shortest potentially unblocked path on the extended graph.  It runs from the current vertex of the robot to the new vertex.  This corresponds to a shortest unblocked path on the original graph from the current vertex of the robot to a vertex with unknown blockage status, and vice-versa.  Note that the new vertex is used to help find the shortest path to the closest vertex with unknown blockage.  Therefore, </a:t>
            </a:r>
            <a:r>
              <a:rPr lang="en-NZ" sz="2000" b="1" dirty="0">
                <a:effectLst>
                  <a:outerShdw blurRad="38100" dist="38100" dir="2700000" algn="tl">
                    <a:srgbClr val="000000">
                      <a:alpha val="43137"/>
                    </a:srgbClr>
                  </a:outerShdw>
                </a:effectLst>
              </a:rPr>
              <a:t>D* </a:t>
            </a:r>
            <a:r>
              <a:rPr lang="en-NZ" sz="2000" b="1" dirty="0" err="1">
                <a:effectLst>
                  <a:outerShdw blurRad="38100" dist="38100" dir="2700000" algn="tl">
                    <a:srgbClr val="000000">
                      <a:alpha val="43137"/>
                    </a:srgbClr>
                  </a:outerShdw>
                </a:effectLst>
              </a:rPr>
              <a:t>Lite</a:t>
            </a:r>
            <a:r>
              <a:rPr lang="en-NZ" sz="2000" b="1" dirty="0">
                <a:effectLst>
                  <a:outerShdw blurRad="38100" dist="38100" dir="2700000" algn="tl">
                    <a:srgbClr val="000000">
                      <a:alpha val="43137"/>
                    </a:srgbClr>
                  </a:outerShdw>
                </a:effectLst>
              </a:rPr>
              <a:t> </a:t>
            </a:r>
            <a:r>
              <a:rPr lang="en-NZ" sz="2000" dirty="0"/>
              <a:t>can be applied to the </a:t>
            </a:r>
            <a:r>
              <a:rPr lang="en-NZ" sz="2000" b="1" dirty="0">
                <a:effectLst>
                  <a:outerShdw blurRad="38100" dist="38100" dir="2700000" algn="tl">
                    <a:srgbClr val="000000">
                      <a:alpha val="43137"/>
                    </a:srgbClr>
                  </a:outerShdw>
                </a:effectLst>
              </a:rPr>
              <a:t>extended graph</a:t>
            </a:r>
            <a:r>
              <a:rPr lang="en-NZ" sz="2000" dirty="0"/>
              <a:t>.</a:t>
            </a:r>
          </a:p>
        </p:txBody>
      </p:sp>
      <p:sp>
        <p:nvSpPr>
          <p:cNvPr id="3" name="TextBox 2"/>
          <p:cNvSpPr txBox="1"/>
          <p:nvPr/>
        </p:nvSpPr>
        <p:spPr>
          <a:xfrm>
            <a:off x="7159740" y="3811904"/>
            <a:ext cx="1659300" cy="369332"/>
          </a:xfrm>
          <a:prstGeom prst="rect">
            <a:avLst/>
          </a:prstGeom>
          <a:solidFill>
            <a:schemeClr val="accent6">
              <a:lumMod val="20000"/>
              <a:lumOff val="80000"/>
            </a:schemeClr>
          </a:solidFill>
          <a:ln>
            <a:solidFill>
              <a:srgbClr val="0000FF"/>
            </a:solidFill>
          </a:ln>
        </p:spPr>
        <p:txBody>
          <a:bodyPr wrap="none" rtlCol="0">
            <a:spAutoFit/>
          </a:bodyPr>
          <a:lstStyle/>
          <a:p>
            <a:r>
              <a:rPr lang="en-NZ" dirty="0"/>
              <a:t>Extended graph</a:t>
            </a:r>
          </a:p>
        </p:txBody>
      </p:sp>
    </p:spTree>
    <p:extLst>
      <p:ext uri="{BB962C8B-B14F-4D97-AF65-F5344CB8AC3E}">
        <p14:creationId xmlns:p14="http://schemas.microsoft.com/office/powerpoint/2010/main" val="2788857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5370190"/>
            <a:ext cx="2976206" cy="14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8022" y="1700808"/>
            <a:ext cx="8208912" cy="2677656"/>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2400" dirty="0"/>
          </a:p>
          <a:p>
            <a:pPr marL="457200" indent="-457200">
              <a:buFont typeface="+mj-lt"/>
              <a:buAutoNum type="arabicPeriod"/>
            </a:pPr>
            <a:r>
              <a:rPr lang="en-NZ" sz="2400" b="1" dirty="0">
                <a:solidFill>
                  <a:srgbClr val="0000FF"/>
                </a:solidFill>
                <a:effectLst>
                  <a:outerShdw blurRad="38100" dist="38100" dir="2700000" algn="tl">
                    <a:srgbClr val="000000">
                      <a:alpha val="43137"/>
                    </a:srgbClr>
                  </a:outerShdw>
                </a:effectLst>
              </a:rPr>
              <a:t>Theoretical Foundation </a:t>
            </a:r>
            <a:r>
              <a:rPr lang="en-NZ" sz="2400" dirty="0"/>
              <a:t>– GM has a solid theoretical foundation that allows one to characterize its behaviour analytically.  </a:t>
            </a:r>
            <a:r>
              <a:rPr lang="en-NZ" sz="2400" dirty="0">
                <a:solidFill>
                  <a:srgbClr val="6600FF"/>
                </a:solidFill>
              </a:rPr>
              <a:t>It is guaranteed to map terrain under realistic assumptions and its mapping time can be proved to be reasonably small.</a:t>
            </a:r>
          </a:p>
        </p:txBody>
      </p:sp>
      <p:sp>
        <p:nvSpPr>
          <p:cNvPr id="3" name="TextBox 2"/>
          <p:cNvSpPr txBox="1"/>
          <p:nvPr/>
        </p:nvSpPr>
        <p:spPr>
          <a:xfrm>
            <a:off x="476492" y="1690298"/>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p>
            <a:r>
              <a:rPr lang="en-NZ" sz="2000" b="1" dirty="0"/>
              <a:t>DESIRABLE PROPERTIES</a:t>
            </a:r>
          </a:p>
        </p:txBody>
      </p:sp>
    </p:spTree>
    <p:extLst>
      <p:ext uri="{BB962C8B-B14F-4D97-AF65-F5344CB8AC3E}">
        <p14:creationId xmlns:p14="http://schemas.microsoft.com/office/powerpoint/2010/main" val="1079708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86701" cy="1143000"/>
          </a:xfrm>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01" y="0"/>
            <a:ext cx="2976206" cy="14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8022" y="1772816"/>
            <a:ext cx="8208912" cy="4031873"/>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1600" dirty="0"/>
          </a:p>
          <a:p>
            <a:pPr marL="457200" indent="-457200">
              <a:buFont typeface="+mj-lt"/>
              <a:buAutoNum type="arabicPeriod"/>
            </a:pPr>
            <a:r>
              <a:rPr lang="en-NZ" b="1" dirty="0">
                <a:effectLst>
                  <a:outerShdw blurRad="38100" dist="38100" dir="2700000" algn="tl">
                    <a:srgbClr val="000000">
                      <a:alpha val="43137"/>
                    </a:srgbClr>
                  </a:outerShdw>
                </a:effectLst>
              </a:rPr>
              <a:t>Theoretical Foundation </a:t>
            </a:r>
            <a:r>
              <a:rPr lang="en-NZ" dirty="0"/>
              <a:t>– GM has a solid theoretical foundation that allows one to characterize its behaviour analytically.  It is guaranteed to map terrain under realistic assumptions and its mapping time can be proved to be reasonably small.</a:t>
            </a:r>
          </a:p>
          <a:p>
            <a:pPr marL="457200" indent="-457200">
              <a:buFont typeface="+mj-lt"/>
              <a:buAutoNum type="arabicPeriod"/>
            </a:pPr>
            <a:endParaRPr lang="en-NZ" dirty="0"/>
          </a:p>
          <a:p>
            <a:pPr marL="457200" indent="-457200">
              <a:buFont typeface="+mj-lt"/>
              <a:buAutoNum type="arabicPeriod"/>
            </a:pPr>
            <a:r>
              <a:rPr lang="en-NZ" sz="2400" b="1" dirty="0">
                <a:solidFill>
                  <a:srgbClr val="0000FF"/>
                </a:solidFill>
              </a:rPr>
              <a:t>Simple Integration into Robot Architectures </a:t>
            </a:r>
            <a:r>
              <a:rPr lang="en-NZ" sz="2400" dirty="0"/>
              <a:t>– robust with respect to the inevitable inaccuracies and malfunctions of other architecture components.  It does not need to have control of the robot at all times, and can resume its operation from any location (in case the robot diverts from where Greedy Mapping expects it to move).</a:t>
            </a:r>
          </a:p>
        </p:txBody>
      </p:sp>
      <p:sp>
        <p:nvSpPr>
          <p:cNvPr id="6" name="TextBox 5"/>
          <p:cNvSpPr txBox="1"/>
          <p:nvPr/>
        </p:nvSpPr>
        <p:spPr>
          <a:xfrm>
            <a:off x="476492" y="1762306"/>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defPPr>
              <a:defRPr lang="en-US"/>
            </a:defPPr>
            <a:lvl1pPr>
              <a:defRPr sz="2000" b="1"/>
            </a:lvl1pPr>
          </a:lstStyle>
          <a:p>
            <a:r>
              <a:rPr lang="en-NZ" dirty="0"/>
              <a:t>DESIRABLE PROPERTIES</a:t>
            </a:r>
          </a:p>
        </p:txBody>
      </p:sp>
    </p:spTree>
    <p:extLst>
      <p:ext uri="{BB962C8B-B14F-4D97-AF65-F5344CB8AC3E}">
        <p14:creationId xmlns:p14="http://schemas.microsoft.com/office/powerpoint/2010/main" val="2441169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86701" cy="1143000"/>
          </a:xfrm>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01" y="0"/>
            <a:ext cx="2976206" cy="14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15425" y="1434108"/>
            <a:ext cx="8208912" cy="4647426"/>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1600" dirty="0"/>
          </a:p>
          <a:p>
            <a:pPr marL="457200" indent="-457200">
              <a:buFont typeface="+mj-lt"/>
              <a:buAutoNum type="arabicPeriod"/>
            </a:pPr>
            <a:r>
              <a:rPr lang="en-NZ" b="1" dirty="0">
                <a:effectLst>
                  <a:outerShdw blurRad="38100" dist="38100" dir="2700000" algn="tl">
                    <a:srgbClr val="000000">
                      <a:alpha val="43137"/>
                    </a:srgbClr>
                  </a:outerShdw>
                </a:effectLst>
              </a:rPr>
              <a:t>Theoretical Foundation </a:t>
            </a:r>
            <a:r>
              <a:rPr lang="en-NZ" dirty="0"/>
              <a:t>– GM has a solid theoretical foundation that allows one to characterize its behaviour analytically.  It is guaranteed to map terrain under realistic assumptions and its mapping time can be proved to be reasonably small.</a:t>
            </a:r>
          </a:p>
          <a:p>
            <a:pPr marL="457200" indent="-457200">
              <a:buFont typeface="+mj-lt"/>
              <a:buAutoNum type="arabicPeriod"/>
            </a:pPr>
            <a:endParaRPr lang="en-NZ" sz="1100" dirty="0"/>
          </a:p>
          <a:p>
            <a:pPr marL="457200" indent="-457200">
              <a:buFont typeface="+mj-lt"/>
              <a:buAutoNum type="arabicPeriod"/>
            </a:pPr>
            <a:r>
              <a:rPr lang="en-NZ" b="1" dirty="0"/>
              <a:t>Simple Integration into Robot Architectures </a:t>
            </a:r>
            <a:r>
              <a:rPr lang="en-NZ" dirty="0"/>
              <a:t>– robust with respect to the inevitable inaccuracies and malfunctions of other architecture components.  It does not need to have control of the robot at all times, and can resume its operation from any location (in case the robot diverts from where Greedy Mapping expects it to move).</a:t>
            </a:r>
          </a:p>
          <a:p>
            <a:pPr marL="457200" indent="-457200">
              <a:buFont typeface="+mj-lt"/>
              <a:buAutoNum type="arabicPeriod"/>
            </a:pPr>
            <a:endParaRPr lang="en-NZ" sz="1100" dirty="0"/>
          </a:p>
          <a:p>
            <a:pPr marL="457200" indent="-457200">
              <a:buFont typeface="+mj-lt"/>
              <a:buAutoNum type="arabicPeriod"/>
            </a:pPr>
            <a:r>
              <a:rPr lang="en-NZ" sz="2400" b="1" dirty="0">
                <a:solidFill>
                  <a:srgbClr val="0000FF"/>
                </a:solidFill>
                <a:effectLst>
                  <a:outerShdw blurRad="38100" dist="38100" dir="2700000" algn="tl">
                    <a:srgbClr val="000000">
                      <a:alpha val="43137"/>
                    </a:srgbClr>
                  </a:outerShdw>
                </a:effectLst>
              </a:rPr>
              <a:t>Prior Knowledge </a:t>
            </a:r>
            <a:r>
              <a:rPr lang="en-NZ" sz="2400" dirty="0"/>
              <a:t>– uses all of its knowledge about the terrain when it determines which unobserved cell is closest to the robot and how to get there quickly.</a:t>
            </a:r>
          </a:p>
          <a:p>
            <a:pPr marL="457200" indent="-457200">
              <a:buFont typeface="+mj-lt"/>
              <a:buAutoNum type="arabicPeriod"/>
            </a:pPr>
            <a:endParaRPr lang="en-NZ" dirty="0"/>
          </a:p>
        </p:txBody>
      </p:sp>
      <p:sp>
        <p:nvSpPr>
          <p:cNvPr id="6" name="TextBox 5"/>
          <p:cNvSpPr txBox="1"/>
          <p:nvPr/>
        </p:nvSpPr>
        <p:spPr>
          <a:xfrm>
            <a:off x="499074" y="1434108"/>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defPPr>
              <a:defRPr lang="en-US"/>
            </a:defPPr>
            <a:lvl1pPr>
              <a:defRPr sz="2000" b="1"/>
            </a:lvl1pPr>
          </a:lstStyle>
          <a:p>
            <a:r>
              <a:rPr lang="en-NZ" dirty="0"/>
              <a:t>DESIRABLE PROPERTIES</a:t>
            </a:r>
          </a:p>
        </p:txBody>
      </p:sp>
    </p:spTree>
    <p:extLst>
      <p:ext uri="{BB962C8B-B14F-4D97-AF65-F5344CB8AC3E}">
        <p14:creationId xmlns:p14="http://schemas.microsoft.com/office/powerpoint/2010/main" val="959914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86701" cy="1143000"/>
          </a:xfrm>
        </p:spPr>
        <p:txBody>
          <a:bodyPr/>
          <a:lstStyle/>
          <a:p>
            <a:r>
              <a:rPr lang="en-NZ" dirty="0"/>
              <a:t>Greedy Mapping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0"/>
            <a:ext cx="2503890" cy="1206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15425" y="1230123"/>
            <a:ext cx="8208912" cy="5570756"/>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1600" dirty="0"/>
          </a:p>
          <a:p>
            <a:pPr marL="457200" indent="-457200">
              <a:buFont typeface="+mj-lt"/>
              <a:buAutoNum type="arabicPeriod"/>
            </a:pPr>
            <a:r>
              <a:rPr lang="en-NZ" b="1" dirty="0">
                <a:effectLst>
                  <a:outerShdw blurRad="38100" dist="38100" dir="2700000" algn="tl">
                    <a:srgbClr val="000000">
                      <a:alpha val="43137"/>
                    </a:srgbClr>
                  </a:outerShdw>
                </a:effectLst>
              </a:rPr>
              <a:t>Theoretical Foundation </a:t>
            </a:r>
            <a:r>
              <a:rPr lang="en-NZ" dirty="0"/>
              <a:t>– GM has a solid theoretical foundation that allows one to characterize its behaviour analytically.  It is guaranteed to map terrain under realistic assumptions and its mapping time can be proved to be reasonably small.</a:t>
            </a:r>
          </a:p>
          <a:p>
            <a:pPr marL="457200" indent="-457200">
              <a:buFont typeface="+mj-lt"/>
              <a:buAutoNum type="arabicPeriod"/>
            </a:pPr>
            <a:endParaRPr lang="en-NZ" sz="1100" dirty="0"/>
          </a:p>
          <a:p>
            <a:pPr marL="457200" indent="-457200">
              <a:buFont typeface="+mj-lt"/>
              <a:buAutoNum type="arabicPeriod"/>
            </a:pPr>
            <a:r>
              <a:rPr lang="en-NZ" b="1" dirty="0"/>
              <a:t>Simple Integration into Robot Architectures </a:t>
            </a:r>
            <a:r>
              <a:rPr lang="en-NZ" dirty="0"/>
              <a:t>– robust with respect to the inevitable inaccuracies and malfunctions of other architecture components.  It does not need to have control of the robot at all times, and can resume its operation from any location (in case the robot diverts from where Greedy Mapping expects it to move).</a:t>
            </a:r>
          </a:p>
          <a:p>
            <a:pPr marL="457200" indent="-457200">
              <a:buFont typeface="+mj-lt"/>
              <a:buAutoNum type="arabicPeriod"/>
            </a:pPr>
            <a:endParaRPr lang="en-NZ" sz="1100" dirty="0"/>
          </a:p>
          <a:p>
            <a:pPr marL="457200" indent="-457200">
              <a:buFont typeface="+mj-lt"/>
              <a:buAutoNum type="arabicPeriod"/>
            </a:pPr>
            <a:r>
              <a:rPr lang="en-NZ" b="1" dirty="0">
                <a:effectLst>
                  <a:outerShdw blurRad="38100" dist="38100" dir="2700000" algn="tl">
                    <a:srgbClr val="000000">
                      <a:alpha val="43137"/>
                    </a:srgbClr>
                  </a:outerShdw>
                </a:effectLst>
              </a:rPr>
              <a:t>Prior Knowledge </a:t>
            </a:r>
            <a:r>
              <a:rPr lang="en-NZ" dirty="0"/>
              <a:t>– uses all of its knowledge about the terrain when it determines which unobserved cell is closest to the robot and how to get there quickly.</a:t>
            </a:r>
          </a:p>
          <a:p>
            <a:pPr marL="457200" indent="-457200">
              <a:buFont typeface="+mj-lt"/>
              <a:buAutoNum type="arabicPeriod"/>
            </a:pPr>
            <a:endParaRPr lang="en-NZ" sz="1100" dirty="0"/>
          </a:p>
          <a:p>
            <a:pPr marL="457200" indent="-457200">
              <a:buFont typeface="+mj-lt"/>
              <a:buAutoNum type="arabicPeriod"/>
            </a:pPr>
            <a:r>
              <a:rPr lang="en-NZ" sz="2400" b="1" dirty="0">
                <a:solidFill>
                  <a:srgbClr val="0000FF"/>
                </a:solidFill>
                <a:effectLst>
                  <a:outerShdw blurRad="38100" dist="38100" dir="2700000" algn="tl">
                    <a:srgbClr val="000000">
                      <a:alpha val="43137"/>
                    </a:srgbClr>
                  </a:outerShdw>
                </a:effectLst>
              </a:rPr>
              <a:t>Distributed Search </a:t>
            </a:r>
            <a:r>
              <a:rPr lang="en-NZ" sz="2400" dirty="0"/>
              <a:t>– multiple robots can each run Greedy Mapping and share their maps, thereby decreasing the mapping time.  Cooperative mapping is currently a very active research area.</a:t>
            </a:r>
            <a:endParaRPr lang="en-NZ" dirty="0"/>
          </a:p>
        </p:txBody>
      </p:sp>
      <p:sp>
        <p:nvSpPr>
          <p:cNvPr id="6" name="TextBox 5"/>
          <p:cNvSpPr txBox="1"/>
          <p:nvPr/>
        </p:nvSpPr>
        <p:spPr>
          <a:xfrm>
            <a:off x="479421" y="1206519"/>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defPPr>
              <a:defRPr lang="en-US"/>
            </a:defPPr>
            <a:lvl1pPr>
              <a:defRPr sz="2000" b="1"/>
            </a:lvl1pPr>
          </a:lstStyle>
          <a:p>
            <a:r>
              <a:rPr lang="en-NZ" dirty="0"/>
              <a:t>DESIRABLE PROPERTIES</a:t>
            </a:r>
          </a:p>
        </p:txBody>
      </p:sp>
    </p:spTree>
    <p:extLst>
      <p:ext uri="{BB962C8B-B14F-4D97-AF65-F5344CB8AC3E}">
        <p14:creationId xmlns:p14="http://schemas.microsoft.com/office/powerpoint/2010/main" val="373222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Conclusions</a:t>
            </a:r>
          </a:p>
        </p:txBody>
      </p:sp>
      <p:sp>
        <p:nvSpPr>
          <p:cNvPr id="3" name="Content Placeholder 2"/>
          <p:cNvSpPr>
            <a:spLocks noGrp="1"/>
          </p:cNvSpPr>
          <p:nvPr>
            <p:ph idx="1"/>
          </p:nvPr>
        </p:nvSpPr>
        <p:spPr>
          <a:xfrm>
            <a:off x="457200" y="1600200"/>
            <a:ext cx="8229600" cy="4781128"/>
          </a:xfrm>
        </p:spPr>
        <p:txBody>
          <a:bodyPr>
            <a:normAutofit/>
          </a:bodyPr>
          <a:lstStyle/>
          <a:p>
            <a:r>
              <a:rPr lang="en-NZ" b="1" dirty="0">
                <a:solidFill>
                  <a:srgbClr val="FF0000"/>
                </a:solidFill>
                <a:effectLst>
                  <a:outerShdw blurRad="38100" dist="38100" dir="2700000" algn="tl">
                    <a:srgbClr val="000000">
                      <a:alpha val="43137"/>
                    </a:srgbClr>
                  </a:outerShdw>
                </a:effectLst>
              </a:rPr>
              <a:t>D* </a:t>
            </a:r>
            <a:r>
              <a:rPr lang="en-NZ" b="1" dirty="0" err="1">
                <a:solidFill>
                  <a:srgbClr val="FF0000"/>
                </a:solidFill>
                <a:effectLst>
                  <a:outerShdw blurRad="38100" dist="38100" dir="2700000" algn="tl">
                    <a:srgbClr val="000000">
                      <a:alpha val="43137"/>
                    </a:srgbClr>
                  </a:outerShdw>
                </a:effectLst>
              </a:rPr>
              <a:t>Lite</a:t>
            </a:r>
            <a:r>
              <a:rPr lang="en-NZ" dirty="0"/>
              <a:t> is a fast re-planning method suitable for goal-directed robot navigation in unknown terrain as well as mapping an unknown terrain.</a:t>
            </a:r>
          </a:p>
          <a:p>
            <a:r>
              <a:rPr lang="en-NZ" dirty="0"/>
              <a:t>It implements the same navigation strategies as D*, and is at least as efficient as D*.</a:t>
            </a:r>
          </a:p>
        </p:txBody>
      </p:sp>
    </p:spTree>
    <p:extLst>
      <p:ext uri="{BB962C8B-B14F-4D97-AF65-F5344CB8AC3E}">
        <p14:creationId xmlns:p14="http://schemas.microsoft.com/office/powerpoint/2010/main" val="3211648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p:txBody>
          <a:bodyPr>
            <a:normAutofit fontScale="55000" lnSpcReduction="20000"/>
          </a:bodyPr>
          <a:lstStyle/>
          <a:p>
            <a:r>
              <a:rPr lang="en-NZ" sz="2000" dirty="0">
                <a:hlinkClick r:id="rId2"/>
              </a:rPr>
              <a:t>Anthony </a:t>
            </a:r>
            <a:r>
              <a:rPr lang="en-NZ" sz="2000" dirty="0" err="1">
                <a:hlinkClick r:id="rId2"/>
              </a:rPr>
              <a:t>Stentz</a:t>
            </a:r>
            <a:r>
              <a:rPr lang="en-NZ" sz="2000" dirty="0">
                <a:hlinkClick r:id="rId2"/>
              </a:rPr>
              <a:t>, Martial Hebert, A complete navigation system for goal acquisition in unknown environments. </a:t>
            </a:r>
            <a:r>
              <a:rPr lang="en-NZ" sz="2000" dirty="0" err="1">
                <a:hlinkClick r:id="rId2"/>
              </a:rPr>
              <a:t>Auton</a:t>
            </a:r>
            <a:r>
              <a:rPr lang="en-NZ" sz="2000" dirty="0">
                <a:hlinkClick r:id="rId2"/>
              </a:rPr>
              <a:t>. Robots 2(2): 127-145 (1995)</a:t>
            </a:r>
          </a:p>
          <a:p>
            <a:r>
              <a:rPr lang="en-NZ" sz="2000" dirty="0">
                <a:hlinkClick r:id="rId2"/>
              </a:rPr>
              <a:t>Joseph </a:t>
            </a:r>
            <a:r>
              <a:rPr lang="en-NZ" sz="2000" dirty="0" err="1">
                <a:hlinkClick r:id="rId2"/>
              </a:rPr>
              <a:t>Carsten</a:t>
            </a:r>
            <a:r>
              <a:rPr lang="en-NZ" sz="2000" dirty="0">
                <a:hlinkClick r:id="rId2"/>
              </a:rPr>
              <a:t>, Arturo Rankin, Dave Ferguson, Anthony </a:t>
            </a:r>
            <a:r>
              <a:rPr lang="en-NZ" sz="2000" dirty="0" err="1">
                <a:hlinkClick r:id="rId2"/>
              </a:rPr>
              <a:t>Stentz</a:t>
            </a:r>
            <a:r>
              <a:rPr lang="en-NZ" sz="2000" dirty="0">
                <a:hlinkClick r:id="rId2"/>
              </a:rPr>
              <a:t>, Global planning on the Mars Exploration Rovers: Software integration and surface testing. J. Field Robotics 26(4): 337-357 (2009)</a:t>
            </a:r>
          </a:p>
          <a:p>
            <a:r>
              <a:rPr lang="en-NZ" sz="2000" dirty="0">
                <a:hlinkClick r:id="rId2"/>
              </a:rPr>
              <a:t>S. Koenig, W. </a:t>
            </a:r>
            <a:r>
              <a:rPr lang="en-NZ" sz="2000" dirty="0" err="1">
                <a:hlinkClick r:id="rId2"/>
              </a:rPr>
              <a:t>Yeoh</a:t>
            </a:r>
            <a:r>
              <a:rPr lang="en-NZ" sz="2000" dirty="0">
                <a:hlinkClick r:id="rId2"/>
              </a:rPr>
              <a:t>, Project on Fast Trajectory </a:t>
            </a:r>
            <a:r>
              <a:rPr lang="en-NZ" sz="2000" dirty="0" err="1">
                <a:hlinkClick r:id="rId2"/>
              </a:rPr>
              <a:t>Replanning</a:t>
            </a:r>
            <a:r>
              <a:rPr lang="en-NZ" sz="2000" dirty="0">
                <a:hlinkClick r:id="rId2"/>
              </a:rPr>
              <a:t> for Computer Games</a:t>
            </a:r>
          </a:p>
          <a:p>
            <a:r>
              <a:rPr lang="en-NZ" sz="2000" dirty="0">
                <a:hlinkClick r:id="rId2"/>
              </a:rPr>
              <a:t>S. Koenig and M. </a:t>
            </a:r>
            <a:r>
              <a:rPr lang="en-NZ" sz="2000" dirty="0" err="1">
                <a:hlinkClick r:id="rId2"/>
              </a:rPr>
              <a:t>Likhachev</a:t>
            </a:r>
            <a:r>
              <a:rPr lang="en-NZ" sz="2000" dirty="0">
                <a:hlinkClick r:id="rId2"/>
              </a:rPr>
              <a:t>. Fast </a:t>
            </a:r>
            <a:r>
              <a:rPr lang="en-NZ" sz="2000" dirty="0" err="1">
                <a:hlinkClick r:id="rId2"/>
              </a:rPr>
              <a:t>Replanning</a:t>
            </a:r>
            <a:r>
              <a:rPr lang="en-NZ" sz="2000" dirty="0">
                <a:hlinkClick r:id="rId2"/>
              </a:rPr>
              <a:t> for Navigation in Unknown Terrain. Transactions on Robotics, 21, (3), 354-363, 2005.</a:t>
            </a:r>
          </a:p>
          <a:p>
            <a:r>
              <a:rPr lang="en-NZ" sz="2000" dirty="0">
                <a:hlinkClick r:id="rId2"/>
              </a:rPr>
              <a:t>S. Koenig and M. </a:t>
            </a:r>
            <a:r>
              <a:rPr lang="en-NZ" sz="2000" dirty="0" err="1">
                <a:hlinkClick r:id="rId2"/>
              </a:rPr>
              <a:t>Likhachev</a:t>
            </a:r>
            <a:r>
              <a:rPr lang="en-NZ" sz="2000" dirty="0">
                <a:hlinkClick r:id="rId2"/>
              </a:rPr>
              <a:t>. D* </a:t>
            </a:r>
            <a:r>
              <a:rPr lang="en-NZ" sz="2000" dirty="0" err="1">
                <a:hlinkClick r:id="rId2"/>
              </a:rPr>
              <a:t>Lite</a:t>
            </a:r>
            <a:r>
              <a:rPr lang="en-NZ" sz="2000" dirty="0">
                <a:hlinkClick r:id="rId2"/>
              </a:rPr>
              <a:t>. In Proceedings of the AAAI Conference of Artificial Intelligence (AAAI), 476-483, 2002.</a:t>
            </a:r>
          </a:p>
          <a:p>
            <a:r>
              <a:rPr lang="nb-NO" sz="2000" dirty="0">
                <a:hlinkClick r:id="rId2"/>
              </a:rPr>
              <a:t>M. Likhachev, S. Koenig, Lifelong Planning for Mobile Robots</a:t>
            </a:r>
          </a:p>
          <a:p>
            <a:endParaRPr lang="en-NZ" sz="2000" dirty="0">
              <a:hlinkClick r:id="rId2"/>
            </a:endParaRPr>
          </a:p>
          <a:p>
            <a:endParaRPr lang="en-NZ" sz="2000" dirty="0">
              <a:hlinkClick r:id="rId2"/>
            </a:endParaRPr>
          </a:p>
          <a:p>
            <a:r>
              <a:rPr lang="en-NZ" sz="2000" dirty="0">
                <a:hlinkClick r:id="rId2"/>
              </a:rPr>
              <a:t>http://idm-lab.org/publications.html</a:t>
            </a:r>
            <a:endParaRPr lang="en-NZ" sz="2000" dirty="0">
              <a:hlinkClick r:id="rId3"/>
            </a:endParaRPr>
          </a:p>
          <a:p>
            <a:r>
              <a:rPr lang="en-NZ" sz="2000" dirty="0">
                <a:hlinkClick r:id="rId3"/>
              </a:rPr>
              <a:t>http://idm-lab.org/project-a.html</a:t>
            </a:r>
            <a:endParaRPr lang="en-NZ" sz="2000" dirty="0"/>
          </a:p>
          <a:p>
            <a:r>
              <a:rPr lang="en-NZ" sz="2000" dirty="0">
                <a:hlinkClick r:id="rId4"/>
              </a:rPr>
              <a:t>http://homepages.dcc.ufmg.br/~lhrios/applet_d_lite/index.html</a:t>
            </a:r>
            <a:endParaRPr lang="en-NZ" sz="2000" dirty="0"/>
          </a:p>
          <a:p>
            <a:pPr fontAlgn="base"/>
            <a:r>
              <a:rPr lang="en-NZ" sz="2000" dirty="0">
                <a:hlinkClick r:id="rId5" tooltip="Link to Article"/>
              </a:rPr>
              <a:t>A complete navigation system for goal acquisition in unknown environments</a:t>
            </a:r>
            <a:r>
              <a:rPr lang="en-NZ" sz="2000" dirty="0"/>
              <a:t>, </a:t>
            </a:r>
            <a:r>
              <a:rPr lang="en-NZ" sz="2000" dirty="0">
                <a:hlinkClick r:id="rId6" tooltip="View content where Author is Anthony Stentz"/>
              </a:rPr>
              <a:t>Anthony </a:t>
            </a:r>
            <a:r>
              <a:rPr lang="en-NZ" sz="2000" dirty="0" err="1">
                <a:hlinkClick r:id="rId6" tooltip="View content where Author is Anthony Stentz"/>
              </a:rPr>
              <a:t>Stentz</a:t>
            </a:r>
            <a:r>
              <a:rPr lang="en-NZ" sz="2000" dirty="0"/>
              <a:t> and </a:t>
            </a:r>
            <a:r>
              <a:rPr lang="en-NZ" sz="2000" dirty="0">
                <a:hlinkClick r:id="rId7" tooltip="View content where Author is Martial Hebert"/>
              </a:rPr>
              <a:t>Martial Hebert</a:t>
            </a:r>
            <a:endParaRPr lang="en-NZ" sz="2000" dirty="0"/>
          </a:p>
          <a:p>
            <a:r>
              <a:rPr lang="en-NZ" sz="2000" dirty="0"/>
              <a:t>BUCKET sort: </a:t>
            </a:r>
            <a:r>
              <a:rPr lang="en-NZ" sz="2000" dirty="0">
                <a:hlinkClick r:id="rId8"/>
              </a:rPr>
              <a:t>https://www.cs.cmu.edu/~adamchik/15-121/lectures/Sorting%20Algorithms/sorting.html</a:t>
            </a:r>
            <a:endParaRPr lang="en-NZ" sz="2000" dirty="0"/>
          </a:p>
          <a:p>
            <a:r>
              <a:rPr lang="en-NZ" sz="2000" dirty="0"/>
              <a:t>Bucket sort: </a:t>
            </a:r>
            <a:r>
              <a:rPr lang="en-NZ" sz="2000" dirty="0">
                <a:hlinkClick r:id="rId9"/>
              </a:rPr>
              <a:t>https://www-927.ibm.com/ibm/cas/hspc/student/algorithms/BucketSort.html</a:t>
            </a:r>
            <a:endParaRPr lang="en-NZ" sz="2000" dirty="0"/>
          </a:p>
          <a:p>
            <a:endParaRPr lang="en-NZ" sz="2000" dirty="0"/>
          </a:p>
          <a:p>
            <a:r>
              <a:rPr lang="en-NZ" sz="2000" dirty="0"/>
              <a:t>Extra:</a:t>
            </a:r>
          </a:p>
          <a:p>
            <a:r>
              <a:rPr lang="en-NZ" sz="2000" dirty="0">
                <a:hlinkClick r:id="rId10"/>
              </a:rPr>
              <a:t>http://idm-lab.org/bib/abstracts/papers/aaai08-education.pdf</a:t>
            </a:r>
            <a:endParaRPr lang="en-NZ" sz="2000" dirty="0"/>
          </a:p>
          <a:p>
            <a:r>
              <a:rPr lang="en-NZ" sz="2000" dirty="0">
                <a:hlinkClick r:id="rId11"/>
              </a:rPr>
              <a:t>http://dspace.mit.edu/bitstream/handle/1721.1/36832/16-412JSpring2004/NR/rdonlyres/Aeronautics-and-Astronautics/16-412JSpring2004/8A4AE5FE-F1E8-4BE2-9014-18E466AEA141/0/l5acnstrintrplan.pdf</a:t>
            </a:r>
            <a:endParaRPr lang="en-NZ" sz="2000" dirty="0"/>
          </a:p>
          <a:p>
            <a:r>
              <a:rPr lang="en-NZ" sz="2000" dirty="0">
                <a:hlinkClick r:id="rId12"/>
              </a:rPr>
              <a:t>http://www.cs.berkeley.edu/~pabbeel/cs287-fa13/slides/Likhachev_robschooltutorial_oct10.pdf</a:t>
            </a:r>
            <a:endParaRPr lang="en-NZ" sz="2000" dirty="0"/>
          </a:p>
          <a:p>
            <a:endParaRPr lang="en-NZ" sz="2000" dirty="0"/>
          </a:p>
          <a:p>
            <a:endParaRPr lang="en-NZ" sz="2000" dirty="0"/>
          </a:p>
        </p:txBody>
      </p:sp>
    </p:spTree>
    <p:extLst>
      <p:ext uri="{BB962C8B-B14F-4D97-AF65-F5344CB8AC3E}">
        <p14:creationId xmlns:p14="http://schemas.microsoft.com/office/powerpoint/2010/main" val="319375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Possible Path-Planning Topics for Seminar Presentations</a:t>
            </a:r>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a:pPr>
            <a:r>
              <a:rPr lang="en-NZ" dirty="0"/>
              <a:t>A. Nash and S. Koenig. </a:t>
            </a:r>
            <a:r>
              <a:rPr lang="en-NZ" u="sng" dirty="0">
                <a:hlinkClick r:id="rId2"/>
              </a:rPr>
              <a:t>Any-Angle Path Planning</a:t>
            </a:r>
            <a:r>
              <a:rPr lang="en-NZ" dirty="0"/>
              <a:t>. </a:t>
            </a:r>
            <a:r>
              <a:rPr lang="en-NZ" i="1" dirty="0"/>
              <a:t>Artificial Intelligence Magazine, </a:t>
            </a:r>
            <a:r>
              <a:rPr lang="en-NZ" dirty="0"/>
              <a:t>34, (4), 85-107, 2013.</a:t>
            </a:r>
          </a:p>
          <a:p>
            <a:pPr marL="514350" indent="-514350">
              <a:buFont typeface="+mj-lt"/>
              <a:buAutoNum type="arabicPeriod"/>
            </a:pPr>
            <a:r>
              <a:rPr lang="en-NZ" dirty="0"/>
              <a:t>K. Daniel, A. Nash, S. Koenig and A. </a:t>
            </a:r>
            <a:r>
              <a:rPr lang="en-NZ" dirty="0" err="1"/>
              <a:t>Felner</a:t>
            </a:r>
            <a:r>
              <a:rPr lang="en-NZ" dirty="0"/>
              <a:t>. </a:t>
            </a:r>
            <a:r>
              <a:rPr lang="en-NZ" u="sng" dirty="0">
                <a:hlinkClick r:id="rId3"/>
              </a:rPr>
              <a:t>Theta*: Any-Angle Path Planning on Grids</a:t>
            </a:r>
            <a:r>
              <a:rPr lang="en-NZ" dirty="0"/>
              <a:t>. </a:t>
            </a:r>
            <a:r>
              <a:rPr lang="en-NZ" i="1" dirty="0"/>
              <a:t>Journal of Artificial Intelligence Research, </a:t>
            </a:r>
            <a:r>
              <a:rPr lang="en-NZ" dirty="0"/>
              <a:t>39, 533-579, 2010. </a:t>
            </a:r>
          </a:p>
          <a:p>
            <a:pPr marL="514350" lvl="0" indent="-514350">
              <a:buFont typeface="+mj-lt"/>
              <a:buAutoNum type="arabicPeriod"/>
            </a:pPr>
            <a:r>
              <a:rPr lang="en-NZ" dirty="0"/>
              <a:t>X. Sun, W. </a:t>
            </a:r>
            <a:r>
              <a:rPr lang="en-NZ" dirty="0" err="1"/>
              <a:t>Yeoh</a:t>
            </a:r>
            <a:r>
              <a:rPr lang="en-NZ" dirty="0"/>
              <a:t> and S. Koenig. </a:t>
            </a:r>
            <a:r>
              <a:rPr lang="en-NZ" u="sng" dirty="0">
                <a:hlinkClick r:id="rId4"/>
              </a:rPr>
              <a:t>Moving Target D* </a:t>
            </a:r>
            <a:r>
              <a:rPr lang="en-NZ" u="sng" dirty="0" err="1">
                <a:hlinkClick r:id="rId4"/>
              </a:rPr>
              <a:t>Lite</a:t>
            </a:r>
            <a:r>
              <a:rPr lang="en-NZ" dirty="0"/>
              <a:t>. In</a:t>
            </a:r>
            <a:r>
              <a:rPr lang="en-NZ" i="1" dirty="0"/>
              <a:t> Proceedings of the International Joint Conference on Autonomous Agents and </a:t>
            </a:r>
            <a:r>
              <a:rPr lang="en-NZ" i="1" dirty="0" err="1"/>
              <a:t>Multiagent</a:t>
            </a:r>
            <a:r>
              <a:rPr lang="en-NZ" i="1" dirty="0"/>
              <a:t> Systems (AAMAS),</a:t>
            </a:r>
            <a:r>
              <a:rPr lang="en-NZ" dirty="0"/>
              <a:t> 67-74, 2010.</a:t>
            </a:r>
          </a:p>
          <a:p>
            <a:pPr marL="514350" lvl="0" indent="-514350">
              <a:buFont typeface="+mj-lt"/>
              <a:buAutoNum type="arabicPeriod"/>
            </a:pPr>
            <a:r>
              <a:rPr lang="en-NZ" dirty="0"/>
              <a:t>C. Hernandez, X. Sun, S. Koenig and P. </a:t>
            </a:r>
            <a:r>
              <a:rPr lang="en-NZ" dirty="0" err="1"/>
              <a:t>Meseguer</a:t>
            </a:r>
            <a:r>
              <a:rPr lang="en-NZ" dirty="0"/>
              <a:t>. </a:t>
            </a:r>
            <a:r>
              <a:rPr lang="en-NZ" u="sng" dirty="0">
                <a:hlinkClick r:id="rId5"/>
              </a:rPr>
              <a:t>Tree Adaptive A*</a:t>
            </a:r>
            <a:r>
              <a:rPr lang="en-NZ" dirty="0"/>
              <a:t>. In</a:t>
            </a:r>
            <a:r>
              <a:rPr lang="en-NZ" i="1" dirty="0"/>
              <a:t> Proceedings of the International Joint Conference on Autonomous Agents and </a:t>
            </a:r>
            <a:r>
              <a:rPr lang="en-NZ" i="1" dirty="0" err="1"/>
              <a:t>Multiagent</a:t>
            </a:r>
            <a:r>
              <a:rPr lang="en-NZ" i="1" dirty="0"/>
              <a:t> Systems (AAMAS),</a:t>
            </a:r>
            <a:r>
              <a:rPr lang="en-NZ" dirty="0"/>
              <a:t> 123-130, 2011.</a:t>
            </a:r>
          </a:p>
          <a:p>
            <a:pPr marL="514350" lvl="0" indent="-514350">
              <a:buFont typeface="+mj-lt"/>
              <a:buAutoNum type="arabicPeriod"/>
            </a:pPr>
            <a:r>
              <a:rPr lang="en-NZ" dirty="0"/>
              <a:t>R. </a:t>
            </a:r>
            <a:r>
              <a:rPr lang="en-NZ" dirty="0" err="1"/>
              <a:t>Borie</a:t>
            </a:r>
            <a:r>
              <a:rPr lang="en-NZ" dirty="0"/>
              <a:t>, C. </a:t>
            </a:r>
            <a:r>
              <a:rPr lang="en-NZ" dirty="0" err="1"/>
              <a:t>Tovey</a:t>
            </a:r>
            <a:r>
              <a:rPr lang="en-NZ" dirty="0"/>
              <a:t> and S. Koenig. </a:t>
            </a:r>
            <a:r>
              <a:rPr lang="en-NZ" u="sng" dirty="0">
                <a:hlinkClick r:id="rId6"/>
              </a:rPr>
              <a:t>Algorithms and Complexity Results for Graph-Based Pursuit Evasion</a:t>
            </a:r>
            <a:r>
              <a:rPr lang="en-NZ" dirty="0"/>
              <a:t>. </a:t>
            </a:r>
            <a:r>
              <a:rPr lang="en-NZ" i="1" dirty="0"/>
              <a:t>Autonomous Robots, </a:t>
            </a:r>
            <a:r>
              <a:rPr lang="en-NZ" dirty="0"/>
              <a:t>31, (4), 317-332, 2011.</a:t>
            </a:r>
          </a:p>
          <a:p>
            <a:pPr marL="514350" lvl="0" indent="-514350">
              <a:buFont typeface="+mj-lt"/>
              <a:buAutoNum type="arabicPeriod"/>
            </a:pPr>
            <a:r>
              <a:rPr lang="en-NZ" dirty="0"/>
              <a:t>M. </a:t>
            </a:r>
            <a:r>
              <a:rPr lang="en-NZ" dirty="0" err="1"/>
              <a:t>Cirillo</a:t>
            </a:r>
            <a:r>
              <a:rPr lang="en-NZ" dirty="0"/>
              <a:t>, F. </a:t>
            </a:r>
            <a:r>
              <a:rPr lang="en-NZ" dirty="0" err="1"/>
              <a:t>Pecora</a:t>
            </a:r>
            <a:r>
              <a:rPr lang="en-NZ" dirty="0"/>
              <a:t>, H. </a:t>
            </a:r>
            <a:r>
              <a:rPr lang="en-NZ" dirty="0" err="1"/>
              <a:t>Andreasson</a:t>
            </a:r>
            <a:r>
              <a:rPr lang="en-NZ" dirty="0"/>
              <a:t>, T. </a:t>
            </a:r>
            <a:r>
              <a:rPr lang="en-NZ" dirty="0" err="1"/>
              <a:t>Uras</a:t>
            </a:r>
            <a:r>
              <a:rPr lang="en-NZ" dirty="0"/>
              <a:t> and S. Koenig. </a:t>
            </a:r>
            <a:r>
              <a:rPr lang="en-NZ" u="sng" dirty="0">
                <a:hlinkClick r:id="rId7"/>
              </a:rPr>
              <a:t>Integrated Motion Planning and Coordination for Industrial Vehicles</a:t>
            </a:r>
            <a:r>
              <a:rPr lang="en-NZ" dirty="0"/>
              <a:t>. In</a:t>
            </a:r>
            <a:r>
              <a:rPr lang="en-NZ" i="1" dirty="0"/>
              <a:t> Proceedings of the International Conference on Automated Planning and Scheduling (ICAPS),</a:t>
            </a:r>
            <a:r>
              <a:rPr lang="en-NZ" dirty="0"/>
              <a:t> 2014.</a:t>
            </a:r>
          </a:p>
        </p:txBody>
      </p:sp>
    </p:spTree>
    <p:extLst>
      <p:ext uri="{BB962C8B-B14F-4D97-AF65-F5344CB8AC3E}">
        <p14:creationId xmlns:p14="http://schemas.microsoft.com/office/powerpoint/2010/main" val="174450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780928"/>
            <a:ext cx="4896544" cy="1143000"/>
          </a:xfrm>
          <a:solidFill>
            <a:srgbClr val="FFFF99"/>
          </a:solidFill>
          <a:ln>
            <a:solidFill>
              <a:srgbClr val="FF0000"/>
            </a:solidFill>
          </a:ln>
        </p:spPr>
        <p:txBody>
          <a:bodyPr/>
          <a:lstStyle/>
          <a:p>
            <a:r>
              <a:rPr lang="en-NZ" b="1" dirty="0">
                <a:effectLst>
                  <a:glow rad="63500">
                    <a:schemeClr val="accent2">
                      <a:satMod val="175000"/>
                      <a:alpha val="40000"/>
                    </a:schemeClr>
                  </a:glow>
                  <a:outerShdw blurRad="38100" dist="38100" dir="2700000" algn="tl">
                    <a:srgbClr val="000000">
                      <a:alpha val="43137"/>
                    </a:srgbClr>
                  </a:outerShdw>
                  <a:reflection blurRad="6350" stA="18000" endPos="45500" dist="25400" dir="5400000" sy="-100000" algn="bl" rotWithShape="0"/>
                </a:effectLst>
              </a:rPr>
              <a:t>The End.</a:t>
            </a:r>
          </a:p>
        </p:txBody>
      </p:sp>
    </p:spTree>
    <p:extLst>
      <p:ext uri="{BB962C8B-B14F-4D97-AF65-F5344CB8AC3E}">
        <p14:creationId xmlns:p14="http://schemas.microsoft.com/office/powerpoint/2010/main" val="369480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5" name="TextBox 4"/>
          <p:cNvSpPr txBox="1"/>
          <p:nvPr/>
        </p:nvSpPr>
        <p:spPr>
          <a:xfrm>
            <a:off x="977967" y="6370806"/>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2993192" y="6375276"/>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65080" y="6375276"/>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1356826" y="372122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8" name="Freeform 17"/>
          <p:cNvSpPr/>
          <p:nvPr/>
        </p:nvSpPr>
        <p:spPr>
          <a:xfrm flipH="1">
            <a:off x="780762" y="3683124"/>
            <a:ext cx="654695" cy="492874"/>
          </a:xfrm>
          <a:custGeom>
            <a:avLst/>
            <a:gdLst>
              <a:gd name="connsiteX0" fmla="*/ 0 w 1145628"/>
              <a:gd name="connsiteY0" fmla="*/ 315310 h 315310"/>
              <a:gd name="connsiteX1" fmla="*/ 567559 w 1145628"/>
              <a:gd name="connsiteY1" fmla="*/ 73572 h 315310"/>
              <a:gd name="connsiteX2" fmla="*/ 851338 w 1145628"/>
              <a:gd name="connsiteY2" fmla="*/ 84083 h 315310"/>
              <a:gd name="connsiteX3" fmla="*/ 1145628 w 1145628"/>
              <a:gd name="connsiteY3" fmla="*/ 0 h 315310"/>
            </a:gdLst>
            <a:ahLst/>
            <a:cxnLst>
              <a:cxn ang="0">
                <a:pos x="connsiteX0" y="connsiteY0"/>
              </a:cxn>
              <a:cxn ang="0">
                <a:pos x="connsiteX1" y="connsiteY1"/>
              </a:cxn>
              <a:cxn ang="0">
                <a:pos x="connsiteX2" y="connsiteY2"/>
              </a:cxn>
              <a:cxn ang="0">
                <a:pos x="connsiteX3" y="connsiteY3"/>
              </a:cxn>
            </a:cxnLst>
            <a:rect l="l" t="t" r="r" b="b"/>
            <a:pathLst>
              <a:path w="1145628" h="315310">
                <a:moveTo>
                  <a:pt x="0" y="315310"/>
                </a:moveTo>
                <a:cubicBezTo>
                  <a:pt x="212834" y="213710"/>
                  <a:pt x="425669" y="112110"/>
                  <a:pt x="567559" y="73572"/>
                </a:cubicBezTo>
                <a:cubicBezTo>
                  <a:pt x="709449" y="35034"/>
                  <a:pt x="754993" y="96345"/>
                  <a:pt x="851338" y="84083"/>
                </a:cubicBezTo>
                <a:cubicBezTo>
                  <a:pt x="947683" y="71821"/>
                  <a:pt x="1046655" y="35910"/>
                  <a:pt x="1145628" y="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p:cNvSpPr txBox="1"/>
          <p:nvPr/>
        </p:nvSpPr>
        <p:spPr>
          <a:xfrm>
            <a:off x="408162" y="3351892"/>
            <a:ext cx="889218" cy="369332"/>
          </a:xfrm>
          <a:prstGeom prst="rect">
            <a:avLst/>
          </a:prstGeom>
          <a:noFill/>
          <a:ln>
            <a:noFill/>
          </a:ln>
        </p:spPr>
        <p:txBody>
          <a:bodyPr wrap="none" rtlCol="0">
            <a:spAutoFit/>
          </a:bodyPr>
          <a:lstStyle/>
          <a:p>
            <a:r>
              <a:rPr lang="en-NZ" dirty="0">
                <a:solidFill>
                  <a:srgbClr val="0000FF"/>
                </a:solidFill>
              </a:rPr>
              <a:t>sensors</a:t>
            </a:r>
          </a:p>
        </p:txBody>
      </p:sp>
      <p:sp>
        <p:nvSpPr>
          <p:cNvPr id="20" name="Freeform 19"/>
          <p:cNvSpPr/>
          <p:nvPr/>
        </p:nvSpPr>
        <p:spPr>
          <a:xfrm>
            <a:off x="1842175" y="4141449"/>
            <a:ext cx="315881" cy="12524"/>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Lst>
            <a:ahLst/>
            <a:cxnLst>
              <a:cxn ang="0">
                <a:pos x="connsiteX0" y="connsiteY0"/>
              </a:cxn>
              <a:cxn ang="0">
                <a:pos x="connsiteX1" y="connsiteY1"/>
              </a:cxn>
              <a:cxn ang="0">
                <a:pos x="connsiteX2" y="connsiteY2"/>
              </a:cxn>
            </a:cxnLst>
            <a:rect l="l" t="t" r="r" b="b"/>
            <a:pathLst>
              <a:path w="317612" h="13605">
                <a:moveTo>
                  <a:pt x="0" y="531"/>
                </a:moveTo>
                <a:lnTo>
                  <a:pt x="0" y="531"/>
                </a:lnTo>
                <a:cubicBezTo>
                  <a:pt x="185420" y="-739"/>
                  <a:pt x="89033" y="-855"/>
                  <a:pt x="317612" y="13605"/>
                </a:cubicBez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p:nvPr/>
        </p:nvCxnSpPr>
        <p:spPr>
          <a:xfrm>
            <a:off x="1844336" y="4133615"/>
            <a:ext cx="299690" cy="0"/>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21191" y="4027187"/>
            <a:ext cx="231149" cy="220563"/>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p:cNvSpPr txBox="1"/>
          <p:nvPr/>
        </p:nvSpPr>
        <p:spPr>
          <a:xfrm>
            <a:off x="5868144" y="4869160"/>
            <a:ext cx="3096344" cy="1815882"/>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Assumptions</a:t>
            </a:r>
            <a:r>
              <a:rPr lang="en-AU" sz="2000" b="0" dirty="0">
                <a:effectLst/>
              </a:rPr>
              <a:t>: </a:t>
            </a:r>
          </a:p>
          <a:p>
            <a:pPr marL="285750" indent="-285750">
              <a:buFont typeface="Arial" panose="020B0604020202020204" pitchFamily="34" charset="0"/>
              <a:buChar char="•"/>
            </a:pPr>
            <a:r>
              <a:rPr lang="en-AU" sz="1800" b="0" dirty="0">
                <a:effectLst/>
              </a:rPr>
              <a:t>the location of the robot is always known (e.g. from GPS data).</a:t>
            </a:r>
          </a:p>
          <a:p>
            <a:pPr marL="285750" indent="-285750">
              <a:buFont typeface="Arial" panose="020B0604020202020204" pitchFamily="34" charset="0"/>
              <a:buChar char="•"/>
            </a:pPr>
            <a:r>
              <a:rPr lang="en-AU" sz="1800" b="0" dirty="0">
                <a:effectLst/>
              </a:rPr>
              <a:t>There is neither position nor sensor uncertainty</a:t>
            </a:r>
            <a:r>
              <a:rPr lang="en-AU" sz="2000" b="0" dirty="0">
                <a:effectLst/>
              </a:rPr>
              <a:t>.</a:t>
            </a:r>
          </a:p>
        </p:txBody>
      </p:sp>
    </p:spTree>
    <p:extLst>
      <p:ext uri="{BB962C8B-B14F-4D97-AF65-F5344CB8AC3E}">
        <p14:creationId xmlns:p14="http://schemas.microsoft.com/office/powerpoint/2010/main" val="20926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1000"/>
                            </p:stCondLst>
                            <p:childTnLst>
                              <p:par>
                                <p:cTn id="43" presetID="32" presetClass="emph" presetSubtype="0" repeatCount="indefinite" fill="hold" nodeType="afterEffect">
                                  <p:stCondLst>
                                    <p:cond delay="0"/>
                                  </p:stCondLst>
                                  <p:endCondLst>
                                    <p:cond evt="onNext" delay="0">
                                      <p:tgtEl>
                                        <p:sldTgt/>
                                      </p:tgtEl>
                                    </p:cond>
                                  </p:endCondLst>
                                  <p:childTnLst>
                                    <p:animRot by="120000">
                                      <p:cBhvr>
                                        <p:cTn id="44" dur="100" fill="hold">
                                          <p:stCondLst>
                                            <p:cond delay="0"/>
                                          </p:stCondLst>
                                        </p:cTn>
                                        <p:tgtEl>
                                          <p:spTgt spid="21"/>
                                        </p:tgtEl>
                                        <p:attrNameLst>
                                          <p:attrName>r</p:attrName>
                                        </p:attrNameLst>
                                      </p:cBhvr>
                                    </p:animRot>
                                    <p:animRot by="-240000">
                                      <p:cBhvr>
                                        <p:cTn id="45" dur="200" fill="hold">
                                          <p:stCondLst>
                                            <p:cond delay="200"/>
                                          </p:stCondLst>
                                        </p:cTn>
                                        <p:tgtEl>
                                          <p:spTgt spid="21"/>
                                        </p:tgtEl>
                                        <p:attrNameLst>
                                          <p:attrName>r</p:attrName>
                                        </p:attrNameLst>
                                      </p:cBhvr>
                                    </p:animRot>
                                    <p:animRot by="240000">
                                      <p:cBhvr>
                                        <p:cTn id="46" dur="200" fill="hold">
                                          <p:stCondLst>
                                            <p:cond delay="400"/>
                                          </p:stCondLst>
                                        </p:cTn>
                                        <p:tgtEl>
                                          <p:spTgt spid="21"/>
                                        </p:tgtEl>
                                        <p:attrNameLst>
                                          <p:attrName>r</p:attrName>
                                        </p:attrNameLst>
                                      </p:cBhvr>
                                    </p:animRot>
                                    <p:animRot by="-240000">
                                      <p:cBhvr>
                                        <p:cTn id="47" dur="200" fill="hold">
                                          <p:stCondLst>
                                            <p:cond delay="600"/>
                                          </p:stCondLst>
                                        </p:cTn>
                                        <p:tgtEl>
                                          <p:spTgt spid="21"/>
                                        </p:tgtEl>
                                        <p:attrNameLst>
                                          <p:attrName>r</p:attrName>
                                        </p:attrNameLst>
                                      </p:cBhvr>
                                    </p:animRot>
                                    <p:animRot by="120000">
                                      <p:cBhvr>
                                        <p:cTn id="4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8" grpId="0" animBg="1"/>
      <p:bldP spid="19"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7786" y="6381328"/>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3013011" y="6385798"/>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3779912" y="372122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20" name="Freeform 19"/>
          <p:cNvSpPr/>
          <p:nvPr/>
        </p:nvSpPr>
        <p:spPr>
          <a:xfrm>
            <a:off x="4179536" y="4168269"/>
            <a:ext cx="602015" cy="329596"/>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 name="connsiteX0" fmla="*/ 79440 w 397052"/>
              <a:gd name="connsiteY0" fmla="*/ 5261 h 18335"/>
              <a:gd name="connsiteX1" fmla="*/ 0 w 397052"/>
              <a:gd name="connsiteY1" fmla="*/ 191 h 18335"/>
              <a:gd name="connsiteX2" fmla="*/ 397052 w 397052"/>
              <a:gd name="connsiteY2" fmla="*/ 18335 h 18335"/>
              <a:gd name="connsiteX0" fmla="*/ 79440 w 397052"/>
              <a:gd name="connsiteY0" fmla="*/ 5070 h 18144"/>
              <a:gd name="connsiteX1" fmla="*/ 0 w 397052"/>
              <a:gd name="connsiteY1" fmla="*/ 0 h 18144"/>
              <a:gd name="connsiteX2" fmla="*/ 397052 w 397052"/>
              <a:gd name="connsiteY2" fmla="*/ 18144 h 18144"/>
              <a:gd name="connsiteX0" fmla="*/ 79440 w 427027"/>
              <a:gd name="connsiteY0" fmla="*/ 5070 h 19300"/>
              <a:gd name="connsiteX1" fmla="*/ 0 w 427027"/>
              <a:gd name="connsiteY1" fmla="*/ 0 h 19300"/>
              <a:gd name="connsiteX2" fmla="*/ 397052 w 427027"/>
              <a:gd name="connsiteY2" fmla="*/ 18144 h 19300"/>
              <a:gd name="connsiteX3" fmla="*/ 398996 w 427027"/>
              <a:gd name="connsiteY3" fmla="*/ 17435 h 19300"/>
              <a:gd name="connsiteX0" fmla="*/ 79440 w 557875"/>
              <a:gd name="connsiteY0" fmla="*/ 5070 h 19300"/>
              <a:gd name="connsiteX1" fmla="*/ 0 w 557875"/>
              <a:gd name="connsiteY1" fmla="*/ 0 h 19300"/>
              <a:gd name="connsiteX2" fmla="*/ 397052 w 557875"/>
              <a:gd name="connsiteY2" fmla="*/ 18144 h 19300"/>
              <a:gd name="connsiteX3" fmla="*/ 557875 w 557875"/>
              <a:gd name="connsiteY3" fmla="*/ 17435 h 19300"/>
              <a:gd name="connsiteX0" fmla="*/ 79440 w 557875"/>
              <a:gd name="connsiteY0" fmla="*/ 5070 h 17545"/>
              <a:gd name="connsiteX1" fmla="*/ 0 w 557875"/>
              <a:gd name="connsiteY1" fmla="*/ 0 h 17545"/>
              <a:gd name="connsiteX2" fmla="*/ 264652 w 557875"/>
              <a:gd name="connsiteY2" fmla="*/ 15102 h 17545"/>
              <a:gd name="connsiteX3" fmla="*/ 557875 w 557875"/>
              <a:gd name="connsiteY3" fmla="*/ 17435 h 17545"/>
            </a:gdLst>
            <a:ahLst/>
            <a:cxnLst>
              <a:cxn ang="0">
                <a:pos x="connsiteX0" y="connsiteY0"/>
              </a:cxn>
              <a:cxn ang="0">
                <a:pos x="connsiteX1" y="connsiteY1"/>
              </a:cxn>
              <a:cxn ang="0">
                <a:pos x="connsiteX2" y="connsiteY2"/>
              </a:cxn>
              <a:cxn ang="0">
                <a:pos x="connsiteX3" y="connsiteY3"/>
              </a:cxn>
            </a:cxnLst>
            <a:rect l="l" t="t" r="r" b="b"/>
            <a:pathLst>
              <a:path w="557875" h="17545">
                <a:moveTo>
                  <a:pt x="79440" y="5070"/>
                </a:moveTo>
                <a:lnTo>
                  <a:pt x="0" y="0"/>
                </a:lnTo>
                <a:lnTo>
                  <a:pt x="264652" y="15102"/>
                </a:lnTo>
                <a:cubicBezTo>
                  <a:pt x="331151" y="18008"/>
                  <a:pt x="557470" y="17583"/>
                  <a:pt x="557875" y="17435"/>
                </a:cubicBez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p:nvPr/>
        </p:nvCxnSpPr>
        <p:spPr>
          <a:xfrm>
            <a:off x="4185246" y="4175998"/>
            <a:ext cx="352221" cy="321867"/>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035734" y="4027686"/>
            <a:ext cx="329538" cy="295855"/>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24" name="TextBox 23">
            <a:extLst>
              <a:ext uri="{FF2B5EF4-FFF2-40B4-BE49-F238E27FC236}">
                <a16:creationId xmlns:a16="http://schemas.microsoft.com/office/drawing/2014/main" id="{54C80870-AB8B-43D7-9429-8C7FFFA63C69}"/>
              </a:ext>
            </a:extLst>
          </p:cNvPr>
          <p:cNvSpPr txBox="1"/>
          <p:nvPr/>
        </p:nvSpPr>
        <p:spPr>
          <a:xfrm>
            <a:off x="5868144" y="4869160"/>
            <a:ext cx="3096344" cy="1815882"/>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Assumptions</a:t>
            </a:r>
            <a:r>
              <a:rPr lang="en-AU" sz="2000" b="0" dirty="0">
                <a:effectLst/>
              </a:rPr>
              <a:t>: </a:t>
            </a:r>
          </a:p>
          <a:p>
            <a:pPr marL="285750" indent="-285750">
              <a:buFont typeface="Arial" panose="020B0604020202020204" pitchFamily="34" charset="0"/>
              <a:buChar char="•"/>
            </a:pPr>
            <a:r>
              <a:rPr lang="en-AU" sz="1800" b="0" dirty="0">
                <a:effectLst/>
              </a:rPr>
              <a:t>the location of the robot is always known (e.g. from GPS data).</a:t>
            </a:r>
          </a:p>
          <a:p>
            <a:pPr marL="285750" indent="-285750">
              <a:buFont typeface="Arial" panose="020B0604020202020204" pitchFamily="34" charset="0"/>
              <a:buChar char="•"/>
            </a:pPr>
            <a:r>
              <a:rPr lang="en-AU" sz="1800" b="0" dirty="0">
                <a:effectLst/>
              </a:rPr>
              <a:t>There is neither position nor sensor uncertainty</a:t>
            </a:r>
            <a:r>
              <a:rPr lang="en-AU" sz="2000" b="0" dirty="0">
                <a:effectLst/>
              </a:rPr>
              <a:t>.</a:t>
            </a:r>
          </a:p>
        </p:txBody>
      </p:sp>
    </p:spTree>
    <p:extLst>
      <p:ext uri="{BB962C8B-B14F-4D97-AF65-F5344CB8AC3E}">
        <p14:creationId xmlns:p14="http://schemas.microsoft.com/office/powerpoint/2010/main" val="27654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32" presetClass="emph" presetSubtype="0" repeatCount="indefinite" fill="hold" nodeType="afterEffect">
                                  <p:stCondLst>
                                    <p:cond delay="0"/>
                                  </p:stCondLst>
                                  <p:endCondLst>
                                    <p:cond evt="onNext" delay="0">
                                      <p:tgtEl>
                                        <p:sldTgt/>
                                      </p:tgtEl>
                                    </p:cond>
                                  </p:end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7786" y="6381328"/>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3013011" y="6385798"/>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6278090" y="402411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20" name="Freeform 19"/>
          <p:cNvSpPr/>
          <p:nvPr/>
        </p:nvSpPr>
        <p:spPr>
          <a:xfrm flipH="1" flipV="1">
            <a:off x="6383555" y="3607211"/>
            <a:ext cx="294159" cy="863949"/>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 name="connsiteX0" fmla="*/ 79440 w 397052"/>
              <a:gd name="connsiteY0" fmla="*/ 5261 h 18335"/>
              <a:gd name="connsiteX1" fmla="*/ 0 w 397052"/>
              <a:gd name="connsiteY1" fmla="*/ 191 h 18335"/>
              <a:gd name="connsiteX2" fmla="*/ 397052 w 397052"/>
              <a:gd name="connsiteY2" fmla="*/ 18335 h 18335"/>
              <a:gd name="connsiteX0" fmla="*/ 79440 w 397052"/>
              <a:gd name="connsiteY0" fmla="*/ 5070 h 18144"/>
              <a:gd name="connsiteX1" fmla="*/ 0 w 397052"/>
              <a:gd name="connsiteY1" fmla="*/ 0 h 18144"/>
              <a:gd name="connsiteX2" fmla="*/ 397052 w 397052"/>
              <a:gd name="connsiteY2" fmla="*/ 18144 h 18144"/>
              <a:gd name="connsiteX0" fmla="*/ 79440 w 427027"/>
              <a:gd name="connsiteY0" fmla="*/ 5070 h 19300"/>
              <a:gd name="connsiteX1" fmla="*/ 0 w 427027"/>
              <a:gd name="connsiteY1" fmla="*/ 0 h 19300"/>
              <a:gd name="connsiteX2" fmla="*/ 397052 w 427027"/>
              <a:gd name="connsiteY2" fmla="*/ 18144 h 19300"/>
              <a:gd name="connsiteX3" fmla="*/ 398996 w 427027"/>
              <a:gd name="connsiteY3" fmla="*/ 17435 h 19300"/>
              <a:gd name="connsiteX0" fmla="*/ 79440 w 557875"/>
              <a:gd name="connsiteY0" fmla="*/ 5070 h 19300"/>
              <a:gd name="connsiteX1" fmla="*/ 0 w 557875"/>
              <a:gd name="connsiteY1" fmla="*/ 0 h 19300"/>
              <a:gd name="connsiteX2" fmla="*/ 397052 w 557875"/>
              <a:gd name="connsiteY2" fmla="*/ 18144 h 19300"/>
              <a:gd name="connsiteX3" fmla="*/ 557875 w 557875"/>
              <a:gd name="connsiteY3" fmla="*/ 17435 h 19300"/>
              <a:gd name="connsiteX0" fmla="*/ 79440 w 557875"/>
              <a:gd name="connsiteY0" fmla="*/ 5070 h 17545"/>
              <a:gd name="connsiteX1" fmla="*/ 0 w 557875"/>
              <a:gd name="connsiteY1" fmla="*/ 0 h 17545"/>
              <a:gd name="connsiteX2" fmla="*/ 264652 w 557875"/>
              <a:gd name="connsiteY2" fmla="*/ 15102 h 17545"/>
              <a:gd name="connsiteX3" fmla="*/ 557875 w 557875"/>
              <a:gd name="connsiteY3" fmla="*/ 17435 h 17545"/>
              <a:gd name="connsiteX0" fmla="*/ 79440 w 557875"/>
              <a:gd name="connsiteY0" fmla="*/ 5070 h 17436"/>
              <a:gd name="connsiteX1" fmla="*/ 0 w 557875"/>
              <a:gd name="connsiteY1" fmla="*/ 0 h 17436"/>
              <a:gd name="connsiteX2" fmla="*/ 473367 w 557875"/>
              <a:gd name="connsiteY2" fmla="*/ 3938 h 17436"/>
              <a:gd name="connsiteX3" fmla="*/ 557875 w 557875"/>
              <a:gd name="connsiteY3" fmla="*/ 17435 h 17436"/>
              <a:gd name="connsiteX0" fmla="*/ 0 w 557875"/>
              <a:gd name="connsiteY0" fmla="*/ 0 h 17436"/>
              <a:gd name="connsiteX1" fmla="*/ 473367 w 557875"/>
              <a:gd name="connsiteY1" fmla="*/ 3938 h 17436"/>
              <a:gd name="connsiteX2" fmla="*/ 557875 w 557875"/>
              <a:gd name="connsiteY2" fmla="*/ 17435 h 17436"/>
              <a:gd name="connsiteX0" fmla="*/ 0 w 517345"/>
              <a:gd name="connsiteY0" fmla="*/ 0 h 17250"/>
              <a:gd name="connsiteX1" fmla="*/ 473367 w 517345"/>
              <a:gd name="connsiteY1" fmla="*/ 3938 h 17250"/>
              <a:gd name="connsiteX2" fmla="*/ 511494 w 517345"/>
              <a:gd name="connsiteY2" fmla="*/ 17249 h 17250"/>
              <a:gd name="connsiteX0" fmla="*/ 0 w 524795"/>
              <a:gd name="connsiteY0" fmla="*/ 0 h 15948"/>
              <a:gd name="connsiteX1" fmla="*/ 473367 w 524795"/>
              <a:gd name="connsiteY1" fmla="*/ 3938 h 15948"/>
              <a:gd name="connsiteX2" fmla="*/ 523090 w 524795"/>
              <a:gd name="connsiteY2" fmla="*/ 15947 h 15948"/>
              <a:gd name="connsiteX0" fmla="*/ 0 w 524795"/>
              <a:gd name="connsiteY0" fmla="*/ 0 h 16878"/>
              <a:gd name="connsiteX1" fmla="*/ 473367 w 524795"/>
              <a:gd name="connsiteY1" fmla="*/ 3938 h 16878"/>
              <a:gd name="connsiteX2" fmla="*/ 523089 w 524795"/>
              <a:gd name="connsiteY2" fmla="*/ 16877 h 16878"/>
              <a:gd name="connsiteX0" fmla="*/ 0 w 523089"/>
              <a:gd name="connsiteY0" fmla="*/ 0 h 16877"/>
              <a:gd name="connsiteX1" fmla="*/ 473367 w 523089"/>
              <a:gd name="connsiteY1" fmla="*/ 3938 h 16877"/>
              <a:gd name="connsiteX2" fmla="*/ 523089 w 523089"/>
              <a:gd name="connsiteY2" fmla="*/ 16877 h 16877"/>
              <a:gd name="connsiteX0" fmla="*/ 0 w 537140"/>
              <a:gd name="connsiteY0" fmla="*/ 0 h 16877"/>
              <a:gd name="connsiteX1" fmla="*/ 537140 w 537140"/>
              <a:gd name="connsiteY1" fmla="*/ 4310 h 16877"/>
              <a:gd name="connsiteX2" fmla="*/ 523089 w 537140"/>
              <a:gd name="connsiteY2" fmla="*/ 16877 h 16877"/>
            </a:gdLst>
            <a:ahLst/>
            <a:cxnLst>
              <a:cxn ang="0">
                <a:pos x="connsiteX0" y="connsiteY0"/>
              </a:cxn>
              <a:cxn ang="0">
                <a:pos x="connsiteX1" y="connsiteY1"/>
              </a:cxn>
              <a:cxn ang="0">
                <a:pos x="connsiteX2" y="connsiteY2"/>
              </a:cxn>
            </a:cxnLst>
            <a:rect l="l" t="t" r="r" b="b"/>
            <a:pathLst>
              <a:path w="537140" h="16877">
                <a:moveTo>
                  <a:pt x="0" y="0"/>
                </a:moveTo>
                <a:lnTo>
                  <a:pt x="537140" y="4310"/>
                </a:lnTo>
                <a:lnTo>
                  <a:pt x="523089" y="16877"/>
                </a:ln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p:nvPr/>
        </p:nvCxnSpPr>
        <p:spPr>
          <a:xfrm flipH="1" flipV="1">
            <a:off x="6378445" y="4221929"/>
            <a:ext cx="311223" cy="288873"/>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33912" y="4330576"/>
            <a:ext cx="329538" cy="295855"/>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24" name="TextBox 23">
            <a:extLst>
              <a:ext uri="{FF2B5EF4-FFF2-40B4-BE49-F238E27FC236}">
                <a16:creationId xmlns:a16="http://schemas.microsoft.com/office/drawing/2014/main" id="{B4EF1A48-704D-4ECC-86DA-2374FFEC9E5C}"/>
              </a:ext>
            </a:extLst>
          </p:cNvPr>
          <p:cNvSpPr txBox="1"/>
          <p:nvPr/>
        </p:nvSpPr>
        <p:spPr>
          <a:xfrm>
            <a:off x="5868144" y="4869160"/>
            <a:ext cx="3096344" cy="1815882"/>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Assumptions</a:t>
            </a:r>
            <a:r>
              <a:rPr lang="en-AU" sz="2000" b="0" dirty="0">
                <a:effectLst/>
              </a:rPr>
              <a:t>: </a:t>
            </a:r>
          </a:p>
          <a:p>
            <a:pPr marL="285750" indent="-285750">
              <a:buFont typeface="Arial" panose="020B0604020202020204" pitchFamily="34" charset="0"/>
              <a:buChar char="•"/>
            </a:pPr>
            <a:r>
              <a:rPr lang="en-AU" sz="1800" b="0" dirty="0">
                <a:effectLst/>
              </a:rPr>
              <a:t>the location of the robot is always known (e.g. from GPS data).</a:t>
            </a:r>
          </a:p>
          <a:p>
            <a:pPr marL="285750" indent="-285750">
              <a:buFont typeface="Arial" panose="020B0604020202020204" pitchFamily="34" charset="0"/>
              <a:buChar char="•"/>
            </a:pPr>
            <a:r>
              <a:rPr lang="en-AU" sz="1800" b="0" dirty="0">
                <a:effectLst/>
              </a:rPr>
              <a:t>There is neither position nor sensor uncertainty</a:t>
            </a:r>
            <a:r>
              <a:rPr lang="en-AU" sz="2000" b="0" dirty="0">
                <a:effectLst/>
              </a:rPr>
              <a:t>.</a:t>
            </a:r>
          </a:p>
        </p:txBody>
      </p:sp>
    </p:spTree>
    <p:extLst>
      <p:ext uri="{BB962C8B-B14F-4D97-AF65-F5344CB8AC3E}">
        <p14:creationId xmlns:p14="http://schemas.microsoft.com/office/powerpoint/2010/main" val="218473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32" presetClass="emph" presetSubtype="0" repeatCount="indefinite" fill="hold" nodeType="afterEffect">
                                  <p:stCondLst>
                                    <p:cond delay="0"/>
                                  </p:stCondLst>
                                  <p:endCondLst>
                                    <p:cond evt="onNext" delay="0">
                                      <p:tgtEl>
                                        <p:sldTgt/>
                                      </p:tgtEl>
                                    </p:cond>
                                  </p:end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cxnSp>
        <p:nvCxnSpPr>
          <p:cNvPr id="21" name="Straight Arrow Connector 20"/>
          <p:cNvCxnSpPr/>
          <p:nvPr/>
        </p:nvCxnSpPr>
        <p:spPr>
          <a:xfrm flipH="1" flipV="1">
            <a:off x="2047073" y="5229200"/>
            <a:ext cx="1" cy="507968"/>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897283" y="5602688"/>
            <a:ext cx="299580" cy="268959"/>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9" name="TextBox 8">
            <a:extLst>
              <a:ext uri="{FF2B5EF4-FFF2-40B4-BE49-F238E27FC236}">
                <a16:creationId xmlns:a16="http://schemas.microsoft.com/office/drawing/2014/main" id="{B8DA1C39-F22E-4260-B00D-3A5FFDB5C78B}"/>
              </a:ext>
            </a:extLst>
          </p:cNvPr>
          <p:cNvSpPr txBox="1"/>
          <p:nvPr/>
        </p:nvSpPr>
        <p:spPr>
          <a:xfrm>
            <a:off x="5868144" y="4869160"/>
            <a:ext cx="3096344" cy="1815882"/>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Assumptions</a:t>
            </a:r>
            <a:r>
              <a:rPr lang="en-AU" sz="2000" b="0" dirty="0">
                <a:effectLst/>
              </a:rPr>
              <a:t>: </a:t>
            </a:r>
          </a:p>
          <a:p>
            <a:pPr marL="285750" indent="-285750">
              <a:buFont typeface="Arial" panose="020B0604020202020204" pitchFamily="34" charset="0"/>
              <a:buChar char="•"/>
            </a:pPr>
            <a:r>
              <a:rPr lang="en-AU" sz="1800" b="0" dirty="0">
                <a:effectLst/>
              </a:rPr>
              <a:t>the location of the robot is always known (e.g. from GPS data).</a:t>
            </a:r>
          </a:p>
          <a:p>
            <a:pPr marL="285750" indent="-285750">
              <a:buFont typeface="Arial" panose="020B0604020202020204" pitchFamily="34" charset="0"/>
              <a:buChar char="•"/>
            </a:pPr>
            <a:r>
              <a:rPr lang="en-AU" sz="1800" b="0" dirty="0">
                <a:effectLst/>
              </a:rPr>
              <a:t>There is neither position nor sensor uncertainty</a:t>
            </a:r>
            <a:r>
              <a:rPr lang="en-AU" sz="2000" b="0" dirty="0">
                <a:effectLst/>
              </a:rPr>
              <a:t>.</a:t>
            </a:r>
          </a:p>
        </p:txBody>
      </p:sp>
    </p:spTree>
    <p:extLst>
      <p:ext uri="{BB962C8B-B14F-4D97-AF65-F5344CB8AC3E}">
        <p14:creationId xmlns:p14="http://schemas.microsoft.com/office/powerpoint/2010/main" val="26247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endCondLst>
                                    <p:cond evt="onNext" delay="0">
                                      <p:tgtEl>
                                        <p:sldTgt/>
                                      </p:tgtEl>
                                    </p:cond>
                                  </p:end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7786" y="6381328"/>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3013011" y="6385798"/>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3792810" y="495396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20" name="Freeform 19"/>
          <p:cNvSpPr/>
          <p:nvPr/>
        </p:nvSpPr>
        <p:spPr>
          <a:xfrm>
            <a:off x="4211483" y="5413709"/>
            <a:ext cx="523582" cy="11676"/>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 name="connsiteX0" fmla="*/ 79440 w 397052"/>
              <a:gd name="connsiteY0" fmla="*/ 5261 h 18335"/>
              <a:gd name="connsiteX1" fmla="*/ 0 w 397052"/>
              <a:gd name="connsiteY1" fmla="*/ 191 h 18335"/>
              <a:gd name="connsiteX2" fmla="*/ 397052 w 397052"/>
              <a:gd name="connsiteY2" fmla="*/ 18335 h 18335"/>
              <a:gd name="connsiteX0" fmla="*/ 79440 w 397052"/>
              <a:gd name="connsiteY0" fmla="*/ 5070 h 18144"/>
              <a:gd name="connsiteX1" fmla="*/ 0 w 397052"/>
              <a:gd name="connsiteY1" fmla="*/ 0 h 18144"/>
              <a:gd name="connsiteX2" fmla="*/ 397052 w 397052"/>
              <a:gd name="connsiteY2" fmla="*/ 18144 h 18144"/>
              <a:gd name="connsiteX0" fmla="*/ 79440 w 427027"/>
              <a:gd name="connsiteY0" fmla="*/ 5070 h 19300"/>
              <a:gd name="connsiteX1" fmla="*/ 0 w 427027"/>
              <a:gd name="connsiteY1" fmla="*/ 0 h 19300"/>
              <a:gd name="connsiteX2" fmla="*/ 397052 w 427027"/>
              <a:gd name="connsiteY2" fmla="*/ 18144 h 19300"/>
              <a:gd name="connsiteX3" fmla="*/ 398996 w 427027"/>
              <a:gd name="connsiteY3" fmla="*/ 17435 h 19300"/>
              <a:gd name="connsiteX0" fmla="*/ 79440 w 557875"/>
              <a:gd name="connsiteY0" fmla="*/ 5070 h 19300"/>
              <a:gd name="connsiteX1" fmla="*/ 0 w 557875"/>
              <a:gd name="connsiteY1" fmla="*/ 0 h 19300"/>
              <a:gd name="connsiteX2" fmla="*/ 397052 w 557875"/>
              <a:gd name="connsiteY2" fmla="*/ 18144 h 19300"/>
              <a:gd name="connsiteX3" fmla="*/ 557875 w 557875"/>
              <a:gd name="connsiteY3" fmla="*/ 17435 h 19300"/>
              <a:gd name="connsiteX0" fmla="*/ 79440 w 557875"/>
              <a:gd name="connsiteY0" fmla="*/ 5070 h 17545"/>
              <a:gd name="connsiteX1" fmla="*/ 0 w 557875"/>
              <a:gd name="connsiteY1" fmla="*/ 0 h 17545"/>
              <a:gd name="connsiteX2" fmla="*/ 264652 w 557875"/>
              <a:gd name="connsiteY2" fmla="*/ 15102 h 17545"/>
              <a:gd name="connsiteX3" fmla="*/ 557875 w 557875"/>
              <a:gd name="connsiteY3" fmla="*/ 17435 h 17545"/>
              <a:gd name="connsiteX0" fmla="*/ 79440 w 557875"/>
              <a:gd name="connsiteY0" fmla="*/ 5070 h 17436"/>
              <a:gd name="connsiteX1" fmla="*/ 0 w 557875"/>
              <a:gd name="connsiteY1" fmla="*/ 0 h 17436"/>
              <a:gd name="connsiteX2" fmla="*/ 473367 w 557875"/>
              <a:gd name="connsiteY2" fmla="*/ 3938 h 17436"/>
              <a:gd name="connsiteX3" fmla="*/ 557875 w 557875"/>
              <a:gd name="connsiteY3" fmla="*/ 17435 h 17436"/>
              <a:gd name="connsiteX0" fmla="*/ 0 w 557875"/>
              <a:gd name="connsiteY0" fmla="*/ 0 h 17436"/>
              <a:gd name="connsiteX1" fmla="*/ 473367 w 557875"/>
              <a:gd name="connsiteY1" fmla="*/ 3938 h 17436"/>
              <a:gd name="connsiteX2" fmla="*/ 557875 w 557875"/>
              <a:gd name="connsiteY2" fmla="*/ 17435 h 17436"/>
              <a:gd name="connsiteX0" fmla="*/ 0 w 517345"/>
              <a:gd name="connsiteY0" fmla="*/ 0 h 17250"/>
              <a:gd name="connsiteX1" fmla="*/ 473367 w 517345"/>
              <a:gd name="connsiteY1" fmla="*/ 3938 h 17250"/>
              <a:gd name="connsiteX2" fmla="*/ 511494 w 517345"/>
              <a:gd name="connsiteY2" fmla="*/ 17249 h 17250"/>
              <a:gd name="connsiteX0" fmla="*/ 0 w 524795"/>
              <a:gd name="connsiteY0" fmla="*/ 0 h 15948"/>
              <a:gd name="connsiteX1" fmla="*/ 473367 w 524795"/>
              <a:gd name="connsiteY1" fmla="*/ 3938 h 15948"/>
              <a:gd name="connsiteX2" fmla="*/ 523090 w 524795"/>
              <a:gd name="connsiteY2" fmla="*/ 15947 h 15948"/>
              <a:gd name="connsiteX0" fmla="*/ 0 w 524795"/>
              <a:gd name="connsiteY0" fmla="*/ 0 h 16878"/>
              <a:gd name="connsiteX1" fmla="*/ 473367 w 524795"/>
              <a:gd name="connsiteY1" fmla="*/ 3938 h 16878"/>
              <a:gd name="connsiteX2" fmla="*/ 523089 w 524795"/>
              <a:gd name="connsiteY2" fmla="*/ 16877 h 16878"/>
              <a:gd name="connsiteX0" fmla="*/ 0 w 523089"/>
              <a:gd name="connsiteY0" fmla="*/ 0 h 16877"/>
              <a:gd name="connsiteX1" fmla="*/ 473367 w 523089"/>
              <a:gd name="connsiteY1" fmla="*/ 3938 h 16877"/>
              <a:gd name="connsiteX2" fmla="*/ 523089 w 523089"/>
              <a:gd name="connsiteY2" fmla="*/ 16877 h 16877"/>
              <a:gd name="connsiteX0" fmla="*/ 0 w 537140"/>
              <a:gd name="connsiteY0" fmla="*/ 0 h 16877"/>
              <a:gd name="connsiteX1" fmla="*/ 537140 w 537140"/>
              <a:gd name="connsiteY1" fmla="*/ 4310 h 16877"/>
              <a:gd name="connsiteX2" fmla="*/ 523089 w 537140"/>
              <a:gd name="connsiteY2" fmla="*/ 16877 h 16877"/>
              <a:gd name="connsiteX0" fmla="*/ 0 w 537140"/>
              <a:gd name="connsiteY0" fmla="*/ 0 h 4310"/>
              <a:gd name="connsiteX1" fmla="*/ 537140 w 537140"/>
              <a:gd name="connsiteY1" fmla="*/ 4310 h 4310"/>
            </a:gdLst>
            <a:ahLst/>
            <a:cxnLst>
              <a:cxn ang="0">
                <a:pos x="connsiteX0" y="connsiteY0"/>
              </a:cxn>
              <a:cxn ang="0">
                <a:pos x="connsiteX1" y="connsiteY1"/>
              </a:cxn>
            </a:cxnLst>
            <a:rect l="l" t="t" r="r" b="b"/>
            <a:pathLst>
              <a:path w="537140" h="4310">
                <a:moveTo>
                  <a:pt x="0" y="0"/>
                </a:moveTo>
                <a:lnTo>
                  <a:pt x="537140" y="4310"/>
                </a:ln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a:endCxn id="20" idx="1"/>
          </p:cNvCxnSpPr>
          <p:nvPr/>
        </p:nvCxnSpPr>
        <p:spPr>
          <a:xfrm flipV="1">
            <a:off x="4204389" y="5425385"/>
            <a:ext cx="530676" cy="15268"/>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048632" y="5260426"/>
            <a:ext cx="329538" cy="295855"/>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24" name="TextBox 23">
            <a:extLst>
              <a:ext uri="{FF2B5EF4-FFF2-40B4-BE49-F238E27FC236}">
                <a16:creationId xmlns:a16="http://schemas.microsoft.com/office/drawing/2014/main" id="{6135988E-80DB-47B2-A653-9117BEF7C4A4}"/>
              </a:ext>
            </a:extLst>
          </p:cNvPr>
          <p:cNvSpPr txBox="1"/>
          <p:nvPr/>
        </p:nvSpPr>
        <p:spPr>
          <a:xfrm>
            <a:off x="5868144" y="4869160"/>
            <a:ext cx="3096344" cy="1815882"/>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Assumptions</a:t>
            </a:r>
            <a:r>
              <a:rPr lang="en-AU" sz="2000" b="0" dirty="0">
                <a:effectLst/>
              </a:rPr>
              <a:t>: </a:t>
            </a:r>
          </a:p>
          <a:p>
            <a:pPr marL="285750" indent="-285750">
              <a:buFont typeface="Arial" panose="020B0604020202020204" pitchFamily="34" charset="0"/>
              <a:buChar char="•"/>
            </a:pPr>
            <a:r>
              <a:rPr lang="en-AU" sz="1800" b="0" dirty="0">
                <a:effectLst/>
              </a:rPr>
              <a:t>the location of the robot is always known (e.g. from GPS data).</a:t>
            </a:r>
          </a:p>
          <a:p>
            <a:pPr marL="285750" indent="-285750">
              <a:buFont typeface="Arial" panose="020B0604020202020204" pitchFamily="34" charset="0"/>
              <a:buChar char="•"/>
            </a:pPr>
            <a:r>
              <a:rPr lang="en-AU" sz="1800" b="0" dirty="0">
                <a:effectLst/>
              </a:rPr>
              <a:t>There is neither position nor sensor uncertainty</a:t>
            </a:r>
            <a:r>
              <a:rPr lang="en-AU" sz="2000" b="0" dirty="0">
                <a:effectLst/>
              </a:rPr>
              <a:t>.</a:t>
            </a:r>
          </a:p>
        </p:txBody>
      </p:sp>
    </p:spTree>
    <p:extLst>
      <p:ext uri="{BB962C8B-B14F-4D97-AF65-F5344CB8AC3E}">
        <p14:creationId xmlns:p14="http://schemas.microsoft.com/office/powerpoint/2010/main" val="339261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32" presetClass="emph" presetSubtype="0" repeatCount="indefinite" fill="hold" nodeType="afterEffect">
                                  <p:stCondLst>
                                    <p:cond delay="0"/>
                                  </p:stCondLst>
                                  <p:endCondLst>
                                    <p:cond evt="onNext" delay="0">
                                      <p:tgtEl>
                                        <p:sldTgt/>
                                      </p:tgtEl>
                                    </p:cond>
                                  </p:end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 Advantages</a:t>
            </a:r>
          </a:p>
        </p:txBody>
      </p:sp>
      <p:sp>
        <p:nvSpPr>
          <p:cNvPr id="4" name="Rectangle 3"/>
          <p:cNvSpPr/>
          <p:nvPr/>
        </p:nvSpPr>
        <p:spPr>
          <a:xfrm>
            <a:off x="755576" y="1679084"/>
            <a:ext cx="7704855" cy="461665"/>
          </a:xfrm>
          <a:prstGeom prst="rect">
            <a:avLst/>
          </a:prstGeom>
          <a:solidFill>
            <a:srgbClr val="FFFFE1"/>
          </a:solidFill>
          <a:ln>
            <a:solidFill>
              <a:srgbClr val="0000FF"/>
            </a:solidFill>
          </a:ln>
        </p:spPr>
        <p:txBody>
          <a:bodyPr wrap="square">
            <a:spAutoFit/>
          </a:bodyPr>
          <a:lstStyle/>
          <a:p>
            <a:pPr marL="342900" indent="-342900">
              <a:buFont typeface="Arial" panose="020B0604020202020204" pitchFamily="34" charset="0"/>
              <a:buChar char="•"/>
            </a:pPr>
            <a:r>
              <a:rPr lang="en-NZ" sz="2400" dirty="0"/>
              <a:t>utilises prior map knowledge, if available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2381239"/>
            <a:ext cx="1807971" cy="1268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974904"/>
            <a:ext cx="3755504" cy="126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55575" y="4110808"/>
            <a:ext cx="7704855" cy="461665"/>
          </a:xfrm>
          <a:prstGeom prst="rect">
            <a:avLst/>
          </a:prstGeom>
          <a:solidFill>
            <a:srgbClr val="FFFFE1"/>
          </a:solidFill>
          <a:ln>
            <a:solidFill>
              <a:srgbClr val="0000FF"/>
            </a:solidFill>
          </a:ln>
        </p:spPr>
        <p:txBody>
          <a:bodyPr wrap="square">
            <a:spAutoFit/>
          </a:bodyPr>
          <a:lstStyle/>
          <a:p>
            <a:pPr marL="342900" indent="-342900">
              <a:buFont typeface="Arial" panose="020B0604020202020204" pitchFamily="34" charset="0"/>
              <a:buChar char="•"/>
            </a:pPr>
            <a:r>
              <a:rPr lang="en-NZ" sz="2400" dirty="0"/>
              <a:t>Can be used by multiple robots that share their maps</a:t>
            </a:r>
          </a:p>
        </p:txBody>
      </p:sp>
    </p:spTree>
    <p:extLst>
      <p:ext uri="{BB962C8B-B14F-4D97-AF65-F5344CB8AC3E}">
        <p14:creationId xmlns:p14="http://schemas.microsoft.com/office/powerpoint/2010/main" val="3304074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D* Lite&amp;quot;&quot;/&gt;&lt;property id=&quot;20307&quot; value=&quot;256&quot;/&gt;&lt;/object&gt;&lt;object type=&quot;3&quot; unique_id=&quot;10004&quot;&gt;&lt;property id=&quot;20148&quot; value=&quot;5&quot;/&gt;&lt;property id=&quot;20300&quot; value=&quot;Slide 2 - &amp;quot;Objectives&amp;quot;&quot;/&gt;&lt;property id=&quot;20307&quot; value=&quot;433&quot;/&gt;&lt;/object&gt;&lt;object type=&quot;3&quot; unique_id=&quot;10005&quot;&gt;&lt;property id=&quot;20148&quot; value=&quot;5&quot;/&gt;&lt;property id=&quot;20300&quot; value=&quot;Slide 3&quot;/&gt;&lt;property id=&quot;20307&quot; value=&quot;409&quot;/&gt;&lt;/object&gt;&lt;object type=&quot;3&quot; unique_id=&quot;10006&quot;&gt;&lt;property id=&quot;20148&quot; value=&quot;5&quot;/&gt;&lt;property id=&quot;20300&quot; value=&quot;Slide 4 - &amp;quot;Greedy Mapping`&amp;quot;&quot;/&gt;&lt;property id=&quot;20307&quot; value=&quot;410&quot;/&gt;&lt;/object&gt;&lt;object type=&quot;3&quot; unique_id=&quot;10007&quot;&gt;&lt;property id=&quot;20148&quot; value=&quot;5&quot;/&gt;&lt;property id=&quot;20300&quot; value=&quot;Slide 5 - &amp;quot;Greedy Mapping&amp;quot;&quot;/&gt;&lt;property id=&quot;20307&quot; value=&quot;411&quot;/&gt;&lt;/object&gt;&lt;object type=&quot;3&quot; unique_id=&quot;10008&quot;&gt;&lt;property id=&quot;20148&quot; value=&quot;5&quot;/&gt;&lt;property id=&quot;20300&quot; value=&quot;Slide 6 - &amp;quot;Greedy Mapping&amp;quot;&quot;/&gt;&lt;property id=&quot;20307&quot; value=&quot;412&quot;/&gt;&lt;/object&gt;&lt;object type=&quot;3&quot; unique_id=&quot;10009&quot;&gt;&lt;property id=&quot;20148&quot; value=&quot;5&quot;/&gt;&lt;property id=&quot;20300&quot; value=&quot;Slide 7 - &amp;quot;Greedy Mapping&amp;quot;&quot;/&gt;&lt;property id=&quot;20307&quot; value=&quot;413&quot;/&gt;&lt;/object&gt;&lt;object type=&quot;3&quot; unique_id=&quot;10010&quot;&gt;&lt;property id=&quot;20148&quot; value=&quot;5&quot;/&gt;&lt;property id=&quot;20300&quot; value=&quot;Slide 8 - &amp;quot;Greedy Mapping&amp;quot;&quot;/&gt;&lt;property id=&quot;20307&quot; value=&quot;414&quot;/&gt;&lt;/object&gt;&lt;object type=&quot;3&quot; unique_id=&quot;10011&quot;&gt;&lt;property id=&quot;20148&quot; value=&quot;5&quot;/&gt;&lt;property id=&quot;20300&quot; value=&quot;Slide 9 - &amp;quot;Greedy Mapping: Advantages&amp;quot;&quot;/&gt;&lt;property id=&quot;20307&quot; value=&quot;415&quot;/&gt;&lt;/object&gt;&lt;object type=&quot;3&quot; unique_id=&quot;10012&quot;&gt;&lt;property id=&quot;20148&quot; value=&quot;5&quot;/&gt;&lt;property id=&quot;20300&quot; value=&quot;Slide 10 - &amp;quot;Greedy Mapping: Advantages&amp;quot;&quot;/&gt;&lt;property id=&quot;20307&quot; value=&quot;484&quot;/&gt;&lt;/object&gt;&lt;object type=&quot;3&quot; unique_id=&quot;10013&quot;&gt;&lt;property id=&quot;20148&quot; value=&quot;5&quot;/&gt;&lt;property id=&quot;20300&quot; value=&quot;Slide 11 - &amp;quot;Greedy Mapping:  Robot Implementation&amp;quot;&quot;/&gt;&lt;property id=&quot;20307&quot; value=&quot;416&quot;/&gt;&lt;/object&gt;&lt;object type=&quot;3&quot; unique_id=&quot;10014&quot;&gt;&lt;property id=&quot;20148&quot; value=&quot;5&quot;/&gt;&lt;property id=&quot;20300&quot; value=&quot;Slide 12 - &amp;quot;Closest Unobserved Cell&amp;quot;&quot;/&gt;&lt;property id=&quot;20307&quot; value=&quot;474&quot;/&gt;&lt;/object&gt;&lt;object type=&quot;3&quot; unique_id=&quot;10015&quot;&gt;&lt;property id=&quot;20148&quot; value=&quot;5&quot;/&gt;&lt;property id=&quot;20300&quot; value=&quot;Slide 13 - &amp;quot;Representation of Mapping as a Graph-Search Problem&amp;quot;&quot;/&gt;&lt;property id=&quot;20307&quot; value=&quot;475&quot;/&gt;&lt;/object&gt;&lt;object type=&quot;3&quot; unique_id=&quot;10016&quot;&gt;&lt;property id=&quot;20148&quot; value=&quot;5&quot;/&gt;&lt;property id=&quot;20300&quot; value=&quot;Slide 14 - &amp;quot;Greedy Mapping&amp;quot;&quot;/&gt;&lt;property id=&quot;20307&quot; value=&quot;476&quot;/&gt;&lt;/object&gt;&lt;object type=&quot;3&quot; unique_id=&quot;10017&quot;&gt;&lt;property id=&quot;20148&quot; value=&quot;5&quot;/&gt;&lt;property id=&quot;20300&quot; value=&quot;Slide 15 - &amp;quot;Greedy Mapping&amp;quot;&quot;/&gt;&lt;property id=&quot;20307&quot; value=&quot;418&quot;/&gt;&lt;/object&gt;&lt;object type=&quot;3&quot; unique_id=&quot;10018&quot;&gt;&lt;property id=&quot;20148&quot; value=&quot;5&quot;/&gt;&lt;property id=&quot;20300&quot; value=&quot;Slide 16 - &amp;quot;Greedy Mapping&amp;quot;&quot;/&gt;&lt;property id=&quot;20307&quot; value=&quot;419&quot;/&gt;&lt;/object&gt;&lt;object type=&quot;3&quot; unique_id=&quot;10019&quot;&gt;&lt;property id=&quot;20148&quot; value=&quot;5&quot;/&gt;&lt;property id=&quot;20300&quot; value=&quot;Slide 17 - &amp;quot;Greedy Mapping&amp;quot;&quot;/&gt;&lt;property id=&quot;20307&quot; value=&quot;420&quot;/&gt;&lt;/object&gt;&lt;object type=&quot;3&quot; unique_id=&quot;10020&quot;&gt;&lt;property id=&quot;20148&quot; value=&quot;5&quot;/&gt;&lt;property id=&quot;20300&quot; value=&quot;Slide 18 - &amp;quot;Greedy Mapping&amp;quot;&quot;/&gt;&lt;property id=&quot;20307&quot; value=&quot;421&quot;/&gt;&lt;/object&gt;&lt;object type=&quot;3&quot; unique_id=&quot;10021&quot;&gt;&lt;property id=&quot;20148&quot; value=&quot;5&quot;/&gt;&lt;property id=&quot;20300&quot; value=&quot;Slide 19&quot;/&gt;&lt;property id=&quot;20307&quot; value=&quot;485&quot;/&gt;&lt;/object&gt;&lt;object type=&quot;3&quot; unique_id=&quot;10022&quot;&gt;&lt;property id=&quot;20148&quot; value=&quot;5&quot;/&gt;&lt;property id=&quot;20300&quot; value=&quot;Slide 20&quot;/&gt;&lt;property id=&quot;20307&quot; value=&quot;422&quot;/&gt;&lt;/object&gt;&lt;object type=&quot;3&quot; unique_id=&quot;10023&quot;&gt;&lt;property id=&quot;20148&quot; value=&quot;5&quot;/&gt;&lt;property id=&quot;20300&quot; value=&quot;Slide 21 - &amp;quot;Implementing Greedy Mapping using D* Lite&amp;quot;&quot;/&gt;&lt;property id=&quot;20307&quot; value=&quot;423&quot;/&gt;&lt;/object&gt;&lt;object type=&quot;3&quot; unique_id=&quot;10024&quot;&gt;&lt;property id=&quot;20148&quot; value=&quot;5&quot;/&gt;&lt;property id=&quot;20300&quot; value=&quot;Slide 22 - &amp;quot;Implementing Greedy Mapping using D* Lite&amp;quot;&quot;/&gt;&lt;property id=&quot;20307&quot; value=&quot;479&quot;/&gt;&lt;/object&gt;&lt;object type=&quot;3&quot; unique_id=&quot;10025&quot;&gt;&lt;property id=&quot;20148&quot; value=&quot;5&quot;/&gt;&lt;property id=&quot;20300&quot; value=&quot;Slide 23 - &amp;quot;Implementing Greedy Mapping using D* Lite&amp;quot;&quot;/&gt;&lt;property id=&quot;20307&quot; value=&quot;480&quot;/&gt;&lt;/object&gt;&lt;object type=&quot;3&quot; unique_id=&quot;10026&quot;&gt;&lt;property id=&quot;20148&quot; value=&quot;5&quot;/&gt;&lt;property id=&quot;20300&quot; value=&quot;Slide 24 - &amp;quot;Implementing Greedy Mapping using D* Lite&amp;quot;&quot;/&gt;&lt;property id=&quot;20307&quot; value=&quot;481&quot;/&gt;&lt;/object&gt;&lt;object type=&quot;3&quot; unique_id=&quot;10027&quot;&gt;&lt;property id=&quot;20148&quot; value=&quot;5&quot;/&gt;&lt;property id=&quot;20300&quot; value=&quot;Slide 25 - &amp;quot;Implementing Greedy Mapping using D* Lite&amp;quot;&quot;/&gt;&lt;property id=&quot;20307&quot; value=&quot;483&quot;/&gt;&lt;/object&gt;&lt;object type=&quot;3&quot; unique_id=&quot;10028&quot;&gt;&lt;property id=&quot;20148&quot; value=&quot;5&quot;/&gt;&lt;property id=&quot;20300&quot; value=&quot;Slide 26&quot;/&gt;&lt;property id=&quot;20307&quot; value=&quot;482&quot;/&gt;&lt;/object&gt;&lt;object type=&quot;3&quot; unique_id=&quot;10029&quot;&gt;&lt;property id=&quot;20148&quot; value=&quot;5&quot;/&gt;&lt;property id=&quot;20300&quot; value=&quot;Slide 27 - &amp;quot;Implementing Greedy Mapping using D* Lite&amp;quot;&quot;/&gt;&lt;property id=&quot;20307&quot; value=&quot;477&quot;/&gt;&lt;/object&gt;&lt;object type=&quot;3&quot; unique_id=&quot;10030&quot;&gt;&lt;property id=&quot;20148&quot; value=&quot;5&quot;/&gt;&lt;property id=&quot;20300&quot; value=&quot;Slide 28 - &amp;quot;Implementing Greedy Mapping using D* Lite&amp;quot;&quot;/&gt;&lt;property id=&quot;20307&quot; value=&quot;424&quot;/&gt;&lt;/object&gt;&lt;object type=&quot;3&quot; unique_id=&quot;10031&quot;&gt;&lt;property id=&quot;20148&quot; value=&quot;5&quot;/&gt;&lt;property id=&quot;20300&quot; value=&quot;Slide 29 - &amp;quot;Implementing Greedy Mapping using D* Lite&amp;quot;&quot;/&gt;&lt;property id=&quot;20307&quot; value=&quot;425&quot;/&gt;&lt;/object&gt;&lt;object type=&quot;3&quot; unique_id=&quot;10032&quot;&gt;&lt;property id=&quot;20148&quot; value=&quot;5&quot;/&gt;&lt;property id=&quot;20300&quot; value=&quot;Slide 30 - &amp;quot;Implementing Greedy Mapping using D* Lite&amp;quot;&quot;/&gt;&lt;property id=&quot;20307&quot; value=&quot;426&quot;/&gt;&lt;/object&gt;&lt;object type=&quot;3&quot; unique_id=&quot;10033&quot;&gt;&lt;property id=&quot;20148&quot; value=&quot;5&quot;/&gt;&lt;property id=&quot;20300&quot; value=&quot;Slide 31 - &amp;quot;Greedy Mapping&amp;quot;&quot;/&gt;&lt;property id=&quot;20307&quot; value=&quot;427&quot;/&gt;&lt;/object&gt;&lt;object type=&quot;3&quot; unique_id=&quot;10034&quot;&gt;&lt;property id=&quot;20148&quot; value=&quot;5&quot;/&gt;&lt;property id=&quot;20300&quot; value=&quot;Slide 32 - &amp;quot;Greedy Mapping&amp;quot;&quot;/&gt;&lt;property id=&quot;20307&quot; value=&quot;428&quot;/&gt;&lt;/object&gt;&lt;object type=&quot;3&quot; unique_id=&quot;10035&quot;&gt;&lt;property id=&quot;20148&quot; value=&quot;5&quot;/&gt;&lt;property id=&quot;20300&quot; value=&quot;Slide 33 - &amp;quot;Greedy Mapping&amp;quot;&quot;/&gt;&lt;property id=&quot;20307&quot; value=&quot;429&quot;/&gt;&lt;/object&gt;&lt;object type=&quot;3&quot; unique_id=&quot;10036&quot;&gt;&lt;property id=&quot;20148&quot; value=&quot;5&quot;/&gt;&lt;property id=&quot;20300&quot; value=&quot;Slide 34 - &amp;quot;Greedy Mapping&amp;quot;&quot;/&gt;&lt;property id=&quot;20307&quot; value=&quot;430&quot;/&gt;&lt;/object&gt;&lt;object type=&quot;3&quot; unique_id=&quot;10037&quot;&gt;&lt;property id=&quot;20148&quot; value=&quot;5&quot;/&gt;&lt;property id=&quot;20300&quot; value=&quot;Slide 35 - &amp;quot;Conclusions&amp;quot;&quot;/&gt;&lt;property id=&quot;20307&quot; value=&quot;431&quot;/&gt;&lt;/object&gt;&lt;object type=&quot;3&quot; unique_id=&quot;10038&quot;&gt;&lt;property id=&quot;20148&quot; value=&quot;5&quot;/&gt;&lt;property id=&quot;20300&quot; value=&quot;Slide 36 - &amp;quot;References&amp;quot;&quot;/&gt;&lt;property id=&quot;20307&quot; value=&quot;432&quot;/&gt;&lt;/object&gt;&lt;object type=&quot;3&quot; unique_id=&quot;10039&quot;&gt;&lt;property id=&quot;20148&quot; value=&quot;5&quot;/&gt;&lt;property id=&quot;20300&quot; value=&quot;Slide 37 - &amp;quot;Possible Path-Planning Topics for Seminar Presentations&amp;quot;&quot;/&gt;&lt;property id=&quot;20307&quot; value=&quot;446&quot;/&gt;&lt;/object&gt;&lt;object type=&quot;3&quot; unique_id=&quot;10040&quot;&gt;&lt;property id=&quot;20148&quot; value=&quot;5&quot;/&gt;&lt;property id=&quot;20300&quot; value=&quot;Slide 38 - &amp;quot;The End.&amp;quot;&quot;/&gt;&lt;property id=&quot;20307&quot; value=&quot;380&quot;/&gt;&lt;/object&gt;&lt;/object&gt;&lt;object type=&quot;8&quot; unique_id=&quot;10080&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14151</TotalTime>
  <Words>3582</Words>
  <Application>Microsoft Office PowerPoint</Application>
  <PresentationFormat>On-screen Show (4:3)</PresentationFormat>
  <Paragraphs>266</Paragraphs>
  <Slides>38</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Office Theme</vt:lpstr>
      <vt:lpstr>D* Lite</vt:lpstr>
      <vt:lpstr>Objectives</vt:lpstr>
      <vt:lpstr>PowerPoint Presentation</vt:lpstr>
      <vt:lpstr>Greedy Mapping`</vt:lpstr>
      <vt:lpstr>Greedy Mapping</vt:lpstr>
      <vt:lpstr>Greedy Mapping</vt:lpstr>
      <vt:lpstr>Greedy Mapping</vt:lpstr>
      <vt:lpstr>Greedy Mapping</vt:lpstr>
      <vt:lpstr>Greedy Mapping: Advantages</vt:lpstr>
      <vt:lpstr>Greedy Mapping: Advantages</vt:lpstr>
      <vt:lpstr>Greedy Mapping:  Robot Implementation</vt:lpstr>
      <vt:lpstr>Closest Unobserved Cell</vt:lpstr>
      <vt:lpstr>Representation of Mapping as a Graph-Search Problem</vt:lpstr>
      <vt:lpstr>Greedy Mapping</vt:lpstr>
      <vt:lpstr>Greedy Mapping</vt:lpstr>
      <vt:lpstr>Greedy Mapping</vt:lpstr>
      <vt:lpstr>Greedy Mapping</vt:lpstr>
      <vt:lpstr>Greedy Mapping</vt:lpstr>
      <vt:lpstr>PowerPoint Presentation</vt:lpstr>
      <vt:lpstr>PowerPoint Presentation</vt:lpstr>
      <vt:lpstr>Implementing Greedy Mapping using D* Lite</vt:lpstr>
      <vt:lpstr>Implementing Greedy Mapping using D* Lite</vt:lpstr>
      <vt:lpstr>Implementing Greedy Mapping using D* Lite</vt:lpstr>
      <vt:lpstr>Implementing Greedy Mapping using D* Lite</vt:lpstr>
      <vt:lpstr>Implementing Greedy Mapping using D* Lite</vt:lpstr>
      <vt:lpstr>PowerPoint Presentation</vt:lpstr>
      <vt:lpstr>Implementing Greedy Mapping using D* Lite</vt:lpstr>
      <vt:lpstr>Implementing Greedy Mapping using D* Lite</vt:lpstr>
      <vt:lpstr>Implementing Greedy Mapping using D* Lite</vt:lpstr>
      <vt:lpstr>Implementing Greedy Mapping using D* Lite</vt:lpstr>
      <vt:lpstr>Greedy Mapping</vt:lpstr>
      <vt:lpstr>Greedy Mapping</vt:lpstr>
      <vt:lpstr>Greedy Mapping</vt:lpstr>
      <vt:lpstr>Greedy Mapping</vt:lpstr>
      <vt:lpstr>Conclusions</vt:lpstr>
      <vt:lpstr>References</vt:lpstr>
      <vt:lpstr>Possible Path-Planning Topics for Seminar Presentations</vt:lpstr>
      <vt:lpstr>The End.</vt:lpstr>
    </vt:vector>
  </TitlesOfParts>
  <Company>Massey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nhreyes</dc:creator>
  <cp:lastModifiedBy>Napoleon Reyes</cp:lastModifiedBy>
  <cp:revision>564</cp:revision>
  <cp:lastPrinted>2014-07-31T05:47:45Z</cp:lastPrinted>
  <dcterms:created xsi:type="dcterms:W3CDTF">2012-07-15T02:54:56Z</dcterms:created>
  <dcterms:modified xsi:type="dcterms:W3CDTF">2020-08-01T21:37:57Z</dcterms:modified>
</cp:coreProperties>
</file>