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59" r:id="rId6"/>
    <p:sldId id="267" r:id="rId7"/>
    <p:sldId id="263" r:id="rId8"/>
    <p:sldId id="306" r:id="rId9"/>
    <p:sldId id="307" r:id="rId10"/>
    <p:sldId id="308" r:id="rId11"/>
    <p:sldId id="309" r:id="rId12"/>
    <p:sldId id="269" r:id="rId13"/>
    <p:sldId id="268" r:id="rId14"/>
    <p:sldId id="270" r:id="rId15"/>
    <p:sldId id="271" r:id="rId16"/>
    <p:sldId id="274" r:id="rId17"/>
    <p:sldId id="278" r:id="rId18"/>
    <p:sldId id="280" r:id="rId19"/>
    <p:sldId id="275" r:id="rId20"/>
    <p:sldId id="277" r:id="rId21"/>
    <p:sldId id="298" r:id="rId22"/>
    <p:sldId id="290" r:id="rId23"/>
    <p:sldId id="276" r:id="rId24"/>
    <p:sldId id="285" r:id="rId25"/>
    <p:sldId id="282" r:id="rId26"/>
    <p:sldId id="299" r:id="rId27"/>
    <p:sldId id="284" r:id="rId28"/>
    <p:sldId id="260" r:id="rId29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SimSun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SimSun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SimSun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SimSun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SimSun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SimSun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SimSun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SimSun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C47"/>
    <a:srgbClr val="D2A000"/>
    <a:srgbClr val="00ADEE"/>
    <a:srgbClr val="BF4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002"/>
        <p:guide pos="35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2CC">
            <a:alpha val="34999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>
              <a:latin typeface="Calibri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Calibri" pitchFamily="2" charset="0"/>
              </a:rPr>
            </a:fld>
            <a:endParaRPr lang="zh-CN" altLang="en-US" dirty="0">
              <a:latin typeface="Calibri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SimSun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SimSun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SimSun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SimSun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SimSun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SimSun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SimSun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SimSun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media" Target="/Users/jihuiwu/Desktop/955.mov" TargetMode="External"/><Relationship Id="rId3" Type="http://schemas.openxmlformats.org/officeDocument/2006/relationships/video" Target="/Users/jihuiwu/Desktop/955.mov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矩形 3"/>
          <p:cNvSpPr/>
          <p:nvPr/>
        </p:nvSpPr>
        <p:spPr>
          <a:xfrm>
            <a:off x="0" y="0"/>
            <a:ext cx="12204065" cy="472948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2" charset="0"/>
            </a:endParaRPr>
          </a:p>
        </p:txBody>
      </p:sp>
      <p:sp>
        <p:nvSpPr>
          <p:cNvPr id="3075" name="文本框 4"/>
          <p:cNvSpPr txBox="1"/>
          <p:nvPr/>
        </p:nvSpPr>
        <p:spPr>
          <a:xfrm>
            <a:off x="617855" y="3881120"/>
            <a:ext cx="1074991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AI player in Flappy Bird 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3076" name="文本框 5"/>
          <p:cNvSpPr txBox="1"/>
          <p:nvPr/>
        </p:nvSpPr>
        <p:spPr>
          <a:xfrm>
            <a:off x="617855" y="4932045"/>
            <a:ext cx="30892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Jihui Wu (Joe 19034794)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2530" y="3307715"/>
            <a:ext cx="1662430" cy="16624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Reinforcement learning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67155" y="62496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2" name="Rectangle 38941"/>
          <p:cNvSpPr/>
          <p:nvPr/>
        </p:nvSpPr>
        <p:spPr>
          <a:xfrm>
            <a:off x="819150" y="1414780"/>
            <a:ext cx="7285990" cy="101219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defRPr/>
            </a:pPr>
            <a:r>
              <a:rPr lang="en-NZ" sz="2400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It’s related to early mathematical psychology models of </a:t>
            </a:r>
            <a:r>
              <a:rPr lang="en-N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conditioning</a:t>
            </a:r>
            <a:r>
              <a:rPr lang="en-NZ" sz="2400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, or </a:t>
            </a:r>
            <a:r>
              <a:rPr lang="en-N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behaviour learning </a:t>
            </a:r>
            <a:r>
              <a:rPr lang="en-NZ" sz="2400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in animals</a:t>
            </a: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1910" y="-146685"/>
            <a:ext cx="1561465" cy="1561465"/>
          </a:xfrm>
          <a:prstGeom prst="rect">
            <a:avLst/>
          </a:prstGeom>
        </p:spPr>
      </p:pic>
      <p:pic>
        <p:nvPicPr>
          <p:cNvPr id="6" name="Picture 5" descr="IMGBIN_flappy-bird-blue-red-flappy-bird-color-png_SpfU0N3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420" y="4335780"/>
            <a:ext cx="2045970" cy="20459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9150" y="4533900"/>
            <a:ext cx="7403465" cy="171513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defRPr/>
            </a:pPr>
            <a:r>
              <a:rPr lang="en-US" sz="2400" dirty="0">
                <a:solidFill>
                  <a:srgbClr val="FFC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We train an agent to take different actions in diferent kinds of states , and then record rewards.</a:t>
            </a:r>
            <a:endParaRPr lang="en-US" sz="2400" dirty="0">
              <a:solidFill>
                <a:srgbClr val="FFC000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>
              <a:defRPr/>
            </a:pPr>
            <a:endParaRPr lang="en-US" sz="2400" dirty="0">
              <a:solidFill>
                <a:srgbClr val="FFC000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>
              <a:defRPr/>
            </a:pPr>
            <a:r>
              <a:rPr lang="en-US" sz="2400" dirty="0">
                <a:solidFill>
                  <a:srgbClr val="FFC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map state and action to rewards</a:t>
            </a:r>
            <a:endParaRPr lang="en-US" sz="2400" dirty="0">
              <a:solidFill>
                <a:srgbClr val="FFC000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>
              <a:defRPr/>
            </a:pPr>
            <a:endParaRPr lang="en-US" sz="2000" i="1">
              <a:solidFill>
                <a:srgbClr val="FFC000"/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defRPr/>
            </a:pPr>
            <a:endParaRPr lang="en-US" sz="2000" i="1">
              <a:solidFill>
                <a:srgbClr val="FFC000"/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9150" y="2698115"/>
            <a:ext cx="7652385" cy="101219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defRPr/>
            </a:pP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The animal will have memory that taking which action will receive high rewards in different situation.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150" y="3710305"/>
            <a:ext cx="7285990" cy="101219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defRPr/>
            </a:pPr>
            <a:r>
              <a:rPr lang="en-US" sz="2400" i="1">
                <a:solidFill>
                  <a:srgbClr val="FFC000"/>
                </a:solidFill>
                <a:latin typeface="Times New Roman" panose="02020603050405020304" pitchFamily="18" charset="0"/>
                <a:ea typeface="SimSun" pitchFamily="2" charset="-122"/>
              </a:rPr>
              <a:t>So, What should we do in reinforcement learning???</a:t>
            </a:r>
            <a:endParaRPr lang="en-US" sz="2400" i="1">
              <a:solidFill>
                <a:srgbClr val="FFC000"/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Reinforcement learning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67155" y="62496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2" name="Rectangle 38941"/>
          <p:cNvSpPr/>
          <p:nvPr/>
        </p:nvSpPr>
        <p:spPr>
          <a:xfrm>
            <a:off x="6682740" y="1301750"/>
            <a:ext cx="4267200" cy="3848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RL model(S-A-R)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S– set of states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 A– set of actions</a:t>
            </a:r>
            <a:endParaRPr lang="en-US" altLang="zh-CN" sz="2000" baseline="-250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 R(s,a)– the  reward for taking        action </a:t>
            </a: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a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in state </a:t>
            </a: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s</a:t>
            </a: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sp>
        <p:nvSpPr>
          <p:cNvPr id="38924" name="Text Box 38923"/>
          <p:cNvSpPr txBox="1"/>
          <p:nvPr/>
        </p:nvSpPr>
        <p:spPr>
          <a:xfrm>
            <a:off x="6388100" y="5000625"/>
            <a:ext cx="4016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sz="2000" i="1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SimSun" pitchFamily="2" charset="-122"/>
              </a:rPr>
              <a:t>0</a:t>
            </a:r>
            <a:endParaRPr lang="en-US" altLang="zh-CN" sz="2000" i="1" baseline="-25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SimSun" pitchFamily="2" charset="-122"/>
            </a:endParaRPr>
          </a:p>
        </p:txBody>
      </p:sp>
      <p:grpSp>
        <p:nvGrpSpPr>
          <p:cNvPr id="38925" name="Group 38924"/>
          <p:cNvGrpSpPr/>
          <p:nvPr/>
        </p:nvGrpSpPr>
        <p:grpSpPr>
          <a:xfrm>
            <a:off x="6844949" y="4832350"/>
            <a:ext cx="1295751" cy="793750"/>
            <a:chOff x="1834" y="2774"/>
            <a:chExt cx="820" cy="500"/>
          </a:xfrm>
        </p:grpSpPr>
        <p:sp>
          <p:nvSpPr>
            <p:cNvPr id="38926" name="Text Box 38925"/>
            <p:cNvSpPr txBox="1"/>
            <p:nvPr/>
          </p:nvSpPr>
          <p:spPr>
            <a:xfrm>
              <a:off x="2074" y="3024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90204" pitchFamily="34" charset="0"/>
                  <a:ea typeface="SimSun" pitchFamily="2" charset="-122"/>
                </a:rPr>
                <a:t>r</a:t>
              </a:r>
              <a:r>
                <a:rPr lang="en-US" altLang="zh-CN" sz="2000" i="1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90204" pitchFamily="34" charset="0"/>
                  <a:ea typeface="SimSun" pitchFamily="2" charset="-122"/>
                </a:rPr>
                <a:t>0</a:t>
              </a:r>
              <a:endParaRPr lang="en-US" altLang="zh-CN" sz="2000" i="1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SimSun" pitchFamily="2" charset="-122"/>
              </a:endParaRPr>
            </a:p>
          </p:txBody>
        </p:sp>
        <p:grpSp>
          <p:nvGrpSpPr>
            <p:cNvPr id="38927" name="Group 38926"/>
            <p:cNvGrpSpPr/>
            <p:nvPr/>
          </p:nvGrpSpPr>
          <p:grpSpPr>
            <a:xfrm>
              <a:off x="1834" y="2774"/>
              <a:ext cx="528" cy="250"/>
              <a:chOff x="3418" y="2294"/>
              <a:chExt cx="528" cy="250"/>
            </a:xfrm>
          </p:grpSpPr>
          <p:sp>
            <p:nvSpPr>
              <p:cNvPr id="38928" name="Text Box 38927"/>
              <p:cNvSpPr txBox="1"/>
              <p:nvPr/>
            </p:nvSpPr>
            <p:spPr>
              <a:xfrm>
                <a:off x="3446" y="2294"/>
                <a:ext cx="26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>
                  <a:spcBef>
                    <a:spcPct val="20000"/>
                  </a:spcBef>
                </a:pPr>
                <a:r>
                  <a:rPr lang="en-US" altLang="zh-CN" sz="20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90204" pitchFamily="34" charset="0"/>
                    <a:ea typeface="SimSun" pitchFamily="2" charset="-122"/>
                  </a:rPr>
                  <a:t>a</a:t>
                </a:r>
                <a:r>
                  <a:rPr lang="en-US" altLang="zh-CN" sz="2000" i="1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90204" pitchFamily="34" charset="0"/>
                    <a:ea typeface="SimSun" pitchFamily="2" charset="-122"/>
                  </a:rPr>
                  <a:t>0</a:t>
                </a:r>
                <a:endParaRPr lang="en-US" altLang="zh-CN" sz="2000" i="1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90204" pitchFamily="34" charset="0"/>
                  <a:ea typeface="SimSun" pitchFamily="2" charset="-122"/>
                </a:endParaRPr>
              </a:p>
            </p:txBody>
          </p:sp>
          <p:sp>
            <p:nvSpPr>
              <p:cNvPr id="38929" name="Straight Connector 38928"/>
              <p:cNvSpPr/>
              <p:nvPr/>
            </p:nvSpPr>
            <p:spPr>
              <a:xfrm>
                <a:off x="3418" y="2544"/>
                <a:ext cx="528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sm" len="sm"/>
                <a:tailEnd type="triangle" w="sm" len="sm"/>
              </a:ln>
            </p:spPr>
          </p:sp>
        </p:grpSp>
        <p:sp>
          <p:nvSpPr>
            <p:cNvPr id="38930" name="Text Box 38929"/>
            <p:cNvSpPr txBox="1"/>
            <p:nvPr/>
          </p:nvSpPr>
          <p:spPr>
            <a:xfrm>
              <a:off x="2400" y="2887"/>
              <a:ext cx="2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90204" pitchFamily="34" charset="0"/>
                  <a:ea typeface="SimSun" pitchFamily="2" charset="-122"/>
                </a:rPr>
                <a:t>s</a:t>
              </a:r>
              <a:r>
                <a:rPr lang="en-US" altLang="zh-CN" sz="2000" i="1" baseline="-25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90204" pitchFamily="34" charset="0"/>
                  <a:ea typeface="SimSun" pitchFamily="2" charset="-122"/>
                </a:rPr>
                <a:t>1</a:t>
              </a:r>
              <a:endParaRPr lang="en-US" altLang="zh-CN" sz="2000" i="1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SimSun" pitchFamily="2" charset="-122"/>
              </a:endParaRPr>
            </a:p>
          </p:txBody>
        </p:sp>
      </p:grpSp>
      <p:grpSp>
        <p:nvGrpSpPr>
          <p:cNvPr id="38931" name="Group 38930"/>
          <p:cNvGrpSpPr/>
          <p:nvPr/>
        </p:nvGrpSpPr>
        <p:grpSpPr>
          <a:xfrm>
            <a:off x="8140361" y="4832350"/>
            <a:ext cx="1344952" cy="793750"/>
            <a:chOff x="4234" y="2294"/>
            <a:chExt cx="851" cy="500"/>
          </a:xfrm>
        </p:grpSpPr>
        <p:sp>
          <p:nvSpPr>
            <p:cNvPr id="38932" name="Text Box 38931"/>
            <p:cNvSpPr txBox="1"/>
            <p:nvPr/>
          </p:nvSpPr>
          <p:spPr>
            <a:xfrm>
              <a:off x="4255" y="2294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90204" pitchFamily="34" charset="0"/>
                  <a:ea typeface="SimSun" pitchFamily="2" charset="-122"/>
                </a:rPr>
                <a:t>a1</a:t>
              </a:r>
              <a:endPara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SimSun" pitchFamily="2" charset="-122"/>
              </a:endParaRPr>
            </a:p>
          </p:txBody>
        </p:sp>
        <p:sp>
          <p:nvSpPr>
            <p:cNvPr id="38933" name="Text Box 38932"/>
            <p:cNvSpPr txBox="1"/>
            <p:nvPr/>
          </p:nvSpPr>
          <p:spPr>
            <a:xfrm>
              <a:off x="4474" y="2544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90204" pitchFamily="34" charset="0"/>
                  <a:ea typeface="SimSun" pitchFamily="2" charset="-122"/>
                </a:rPr>
                <a:t>r1</a:t>
              </a:r>
              <a:endPara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SimSun" pitchFamily="2" charset="-122"/>
              </a:endParaRPr>
            </a:p>
          </p:txBody>
        </p:sp>
        <p:sp>
          <p:nvSpPr>
            <p:cNvPr id="38934" name="Straight Connector 38933"/>
            <p:cNvSpPr/>
            <p:nvPr/>
          </p:nvSpPr>
          <p:spPr>
            <a:xfrm>
              <a:off x="4234" y="2544"/>
              <a:ext cx="56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8935" name="Text Box 38934"/>
            <p:cNvSpPr txBox="1"/>
            <p:nvPr/>
          </p:nvSpPr>
          <p:spPr>
            <a:xfrm>
              <a:off x="4800" y="2407"/>
              <a:ext cx="28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90204" pitchFamily="34" charset="0"/>
                  <a:ea typeface="SimSun" pitchFamily="2" charset="-122"/>
                </a:rPr>
                <a:t>s2</a:t>
              </a:r>
              <a:endPara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SimSun" pitchFamily="2" charset="-122"/>
              </a:endParaRPr>
            </a:p>
          </p:txBody>
        </p:sp>
      </p:grpSp>
      <p:grpSp>
        <p:nvGrpSpPr>
          <p:cNvPr id="38936" name="Group 38935"/>
          <p:cNvGrpSpPr/>
          <p:nvPr/>
        </p:nvGrpSpPr>
        <p:grpSpPr>
          <a:xfrm>
            <a:off x="9456004" y="4832350"/>
            <a:ext cx="1493624" cy="793750"/>
            <a:chOff x="5050" y="2294"/>
            <a:chExt cx="746" cy="500"/>
          </a:xfrm>
        </p:grpSpPr>
        <p:sp>
          <p:nvSpPr>
            <p:cNvPr id="38937" name="Text Box 38936"/>
            <p:cNvSpPr txBox="1"/>
            <p:nvPr/>
          </p:nvSpPr>
          <p:spPr>
            <a:xfrm>
              <a:off x="5078" y="2294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90204" pitchFamily="34" charset="0"/>
                  <a:ea typeface="SimSun" pitchFamily="2" charset="-122"/>
                </a:rPr>
                <a:t>a2</a:t>
              </a:r>
              <a:endPara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SimSun" pitchFamily="2" charset="-122"/>
              </a:endParaRPr>
            </a:p>
          </p:txBody>
        </p:sp>
        <p:sp>
          <p:nvSpPr>
            <p:cNvPr id="38938" name="Text Box 38937"/>
            <p:cNvSpPr txBox="1"/>
            <p:nvPr/>
          </p:nvSpPr>
          <p:spPr>
            <a:xfrm>
              <a:off x="5310" y="2544"/>
              <a:ext cx="2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90204" pitchFamily="34" charset="0"/>
                  <a:ea typeface="SimSun" pitchFamily="2" charset="-122"/>
                </a:rPr>
                <a:t>r2</a:t>
              </a:r>
              <a:endPara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SimSun" pitchFamily="2" charset="-122"/>
              </a:endParaRPr>
            </a:p>
          </p:txBody>
        </p:sp>
        <p:sp>
          <p:nvSpPr>
            <p:cNvPr id="38939" name="Straight Connector 38938"/>
            <p:cNvSpPr/>
            <p:nvPr/>
          </p:nvSpPr>
          <p:spPr>
            <a:xfrm>
              <a:off x="5050" y="2544"/>
              <a:ext cx="52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8940" name="Text Box 38939"/>
            <p:cNvSpPr txBox="1"/>
            <p:nvPr/>
          </p:nvSpPr>
          <p:spPr>
            <a:xfrm>
              <a:off x="5542" y="2400"/>
              <a:ext cx="2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90204" pitchFamily="34" charset="0"/>
                  <a:ea typeface="SimSun" pitchFamily="2" charset="-122"/>
                </a:rPr>
                <a:t>s3  </a:t>
              </a:r>
              <a:endPara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SimSun" pitchFamily="2" charset="-122"/>
              </a:endParaRPr>
            </a:p>
          </p:txBody>
        </p:sp>
      </p:grpSp>
      <p:pic>
        <p:nvPicPr>
          <p:cNvPr id="4" name="Picture 3" descr="a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1301750"/>
            <a:ext cx="5165090" cy="4987290"/>
          </a:xfrm>
          <a:prstGeom prst="rect">
            <a:avLst/>
          </a:prstGeom>
        </p:spPr>
      </p:pic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10" y="-146685"/>
            <a:ext cx="1561465" cy="15614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2" grpId="0"/>
      <p:bldP spid="389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94488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  Reinforcement learning - State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2" name="Rectangle 38941"/>
          <p:cNvSpPr/>
          <p:nvPr/>
        </p:nvSpPr>
        <p:spPr>
          <a:xfrm>
            <a:off x="5359400" y="1907540"/>
            <a:ext cx="5701665" cy="254063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S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tate →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(Δx, Δy)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Δx: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Vertical distance from lower pipe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Δy: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Horizontal distance from next pair of pipes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har char="•"/>
            </a:pP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235" y="1245870"/>
            <a:ext cx="2721610" cy="4773295"/>
          </a:xfrm>
          <a:prstGeom prst="rect">
            <a:avLst/>
          </a:prstGeom>
        </p:spPr>
      </p:pic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21285"/>
            <a:ext cx="1561465" cy="15614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Reinforcement learning 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2" name="Rectangle 38941"/>
          <p:cNvSpPr/>
          <p:nvPr/>
        </p:nvSpPr>
        <p:spPr>
          <a:xfrm>
            <a:off x="2834640" y="1714500"/>
            <a:ext cx="2247900" cy="251523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r>
              <a:rPr lang="en-US" altLang="zh-CN" sz="3200">
                <a:solidFill>
                  <a:srgbClr val="00ADEE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A</a:t>
            </a:r>
            <a:r>
              <a:rPr lang="en-US" altLang="zh-CN" sz="3200" b="1">
                <a:solidFill>
                  <a:srgbClr val="00ADEE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ction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Click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Do nothing</a:t>
            </a: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pic>
        <p:nvPicPr>
          <p:cNvPr id="4" name="Picture 3" descr="IMGBIN_fly-heroes-king-bird-flappy-bird-birds-king-png_gp3V3DZ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4548505"/>
            <a:ext cx="1633855" cy="15741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72050" y="3908425"/>
            <a:ext cx="2247900" cy="251523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r>
              <a:rPr lang="en-US" altLang="zh-CN" sz="3200" b="1">
                <a:solidFill>
                  <a:srgbClr val="00ADEE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Reward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Die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Survive</a:t>
            </a: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86025" y="3343275"/>
            <a:ext cx="4275455" cy="469900"/>
          </a:xfrm>
          <a:prstGeom prst="rightArrow">
            <a:avLst/>
          </a:prstGeom>
          <a:solidFill>
            <a:srgbClr val="00ADE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46835" y="3009900"/>
            <a:ext cx="2247900" cy="251523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State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Δ</a:t>
            </a: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x,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Δ</a:t>
            </a: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y)</a:t>
            </a: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4220" y="3009900"/>
            <a:ext cx="2247900" cy="251523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NextState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Δ</a:t>
            </a: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x',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Δ</a:t>
            </a: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y')</a:t>
            </a: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pic>
        <p:nvPicPr>
          <p:cNvPr id="10" name="Picture 9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46685"/>
            <a:ext cx="1561465" cy="15614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8892540" y="3343275"/>
            <a:ext cx="1062355" cy="469900"/>
          </a:xfrm>
          <a:prstGeom prst="rightArrow">
            <a:avLst/>
          </a:prstGeom>
          <a:solidFill>
            <a:srgbClr val="00ADE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58095" y="3149600"/>
            <a:ext cx="2247900" cy="251523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.....</a:t>
            </a: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6025" y="5650865"/>
            <a:ext cx="5751195" cy="7727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Record &amp; learn to form a successful policy</a:t>
            </a:r>
            <a:endParaRPr lang="en-US" altLang="zh-CN" sz="2400" i="1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2" grpId="0"/>
      <p:bldP spid="6" grpId="0" animBg="1"/>
      <p:bldP spid="5" grpId="0"/>
      <p:bldP spid="8" grpId="0"/>
      <p:bldP spid="12" grpId="0"/>
      <p:bldP spid="11" grpId="0" animBg="1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libri" pitchFamily="2" charset="0"/>
              </a:rPr>
              <a:t>     Q - Learning (Watkins, 1989)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8310" y="608076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4554855"/>
            <a:ext cx="2045970" cy="2045970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</a:rPr>
            </a:fld>
            <a:endParaRPr lang="nl-NL" altLang="en-US" sz="1000" smtClean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</a:endParaRPr>
          </a:p>
        </p:txBody>
      </p:sp>
      <p:cxnSp>
        <p:nvCxnSpPr>
          <p:cNvPr id="15366" name="AutoShape 25"/>
          <p:cNvCxnSpPr>
            <a:cxnSpLocks noChangeShapeType="1"/>
            <a:endCxn id="15365" idx="0"/>
          </p:cNvCxnSpPr>
          <p:nvPr/>
        </p:nvCxnSpPr>
        <p:spPr bwMode="auto">
          <a:xfrm rot="5400000">
            <a:off x="7919403" y="1524635"/>
            <a:ext cx="2286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AutoShape 26"/>
          <p:cNvCxnSpPr>
            <a:cxnSpLocks noChangeShapeType="1"/>
            <a:stCxn id="15365" idx="2"/>
            <a:endCxn id="15364" idx="0"/>
          </p:cNvCxnSpPr>
          <p:nvPr/>
        </p:nvCxnSpPr>
        <p:spPr bwMode="auto">
          <a:xfrm>
            <a:off x="8031957" y="3274060"/>
            <a:ext cx="1905" cy="2127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27"/>
          <p:cNvCxnSpPr>
            <a:cxnSpLocks noChangeShapeType="1"/>
            <a:stCxn id="15364" idx="2"/>
            <a:endCxn id="15372" idx="0"/>
          </p:cNvCxnSpPr>
          <p:nvPr/>
        </p:nvCxnSpPr>
        <p:spPr bwMode="auto">
          <a:xfrm>
            <a:off x="8034080" y="4020185"/>
            <a:ext cx="2540" cy="40830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28"/>
          <p:cNvCxnSpPr>
            <a:cxnSpLocks noChangeShapeType="1"/>
            <a:stCxn id="15372" idx="2"/>
            <a:endCxn id="15375" idx="0"/>
          </p:cNvCxnSpPr>
          <p:nvPr/>
        </p:nvCxnSpPr>
        <p:spPr bwMode="auto">
          <a:xfrm>
            <a:off x="8036561" y="5537835"/>
            <a:ext cx="4445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Text Box 32"/>
          <p:cNvSpPr txBox="1">
            <a:spLocks noChangeArrowheads="1"/>
          </p:cNvSpPr>
          <p:nvPr/>
        </p:nvSpPr>
        <p:spPr bwMode="auto">
          <a:xfrm>
            <a:off x="8974138" y="524256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r>
              <a:rPr lang="en-US" altLang="en-US">
                <a:solidFill>
                  <a:schemeClr val="bg1">
                    <a:lumMod val="95000"/>
                  </a:schemeClr>
                </a:solidFill>
              </a:rPr>
              <a:t>Yes</a:t>
            </a:r>
            <a:endParaRPr lang="en-US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371" name="Text Box 33"/>
          <p:cNvSpPr txBox="1">
            <a:spLocks noChangeArrowheads="1"/>
          </p:cNvSpPr>
          <p:nvPr/>
        </p:nvSpPr>
        <p:spPr bwMode="auto">
          <a:xfrm>
            <a:off x="6805613" y="430276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r>
              <a:rPr lang="en-US" altLang="en-US">
                <a:solidFill>
                  <a:schemeClr val="bg1">
                    <a:lumMod val="95000"/>
                  </a:schemeClr>
                </a:solidFill>
              </a:rPr>
              <a:t>No</a:t>
            </a:r>
            <a:endParaRPr lang="en-US" altLang="en-US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5373" name="Shape 51"/>
          <p:cNvCxnSpPr>
            <a:cxnSpLocks noChangeShapeType="1"/>
            <a:stCxn id="15375" idx="2"/>
          </p:cNvCxnSpPr>
          <p:nvPr/>
        </p:nvCxnSpPr>
        <p:spPr bwMode="auto">
          <a:xfrm rot="5400000" flipH="1">
            <a:off x="5651500" y="3878898"/>
            <a:ext cx="4746625" cy="31750"/>
          </a:xfrm>
          <a:prstGeom prst="bentConnector5">
            <a:avLst>
              <a:gd name="adj1" fmla="val -4815"/>
              <a:gd name="adj2" fmla="val 10064787"/>
              <a:gd name="adj3" fmla="val 100343"/>
            </a:avLst>
          </a:prstGeom>
          <a:noFill/>
          <a:ln w="317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AutoShape 21"/>
          <p:cNvSpPr>
            <a:spLocks noChangeArrowheads="1"/>
          </p:cNvSpPr>
          <p:nvPr/>
        </p:nvSpPr>
        <p:spPr bwMode="auto">
          <a:xfrm>
            <a:off x="7312025" y="967423"/>
            <a:ext cx="1447800" cy="444500"/>
          </a:xfrm>
          <a:prstGeom prst="flowChartTerminator">
            <a:avLst/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US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7312660" y="967423"/>
            <a:ext cx="1447800" cy="444500"/>
          </a:xfrm>
          <a:prstGeom prst="flowChartTerminator">
            <a:avLst/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US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6243638" y="5868035"/>
            <a:ext cx="3613150" cy="425450"/>
          </a:xfrm>
          <a:prstGeom prst="flowChartProcess">
            <a:avLst/>
          </a:prstGeom>
          <a:solidFill>
            <a:srgbClr val="D2A000"/>
          </a:solidFill>
          <a:ln w="28575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>
                    <a:lumMod val="95000"/>
                  </a:schemeClr>
                </a:solidFill>
              </a:rPr>
              <a:t>Transition to new state (s)</a:t>
            </a:r>
            <a:endParaRPr lang="en-US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7312660" y="992823"/>
            <a:ext cx="1447800" cy="444500"/>
          </a:xfrm>
          <a:prstGeom prst="flowChartTerminator">
            <a:avLst/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US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6234113" y="4428173"/>
            <a:ext cx="3622675" cy="1109662"/>
          </a:xfrm>
          <a:prstGeom prst="flowChartProcess">
            <a:avLst/>
          </a:prstGeom>
          <a:solidFill>
            <a:srgbClr val="0070C0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</a:rPr>
              <a:t>For state (s), and action (a) pair,</a:t>
            </a:r>
            <a:endParaRPr lang="en-US" alt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NZ" altLang="en-US" sz="2400" b="1" dirty="0">
                <a:solidFill>
                  <a:srgbClr val="FF0000"/>
                </a:solidFill>
              </a:rPr>
              <a:t>Update the Q-value, </a:t>
            </a:r>
            <a:endParaRPr lang="en-NZ" alt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NZ" altLang="en-US" b="1" dirty="0">
                <a:solidFill>
                  <a:schemeClr val="bg1">
                    <a:lumMod val="95000"/>
                  </a:schemeClr>
                </a:solidFill>
              </a:rPr>
              <a:t>given the reward (r)</a:t>
            </a:r>
            <a:endParaRPr lang="en-NZ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5958929" y="3486785"/>
            <a:ext cx="4132521" cy="533400"/>
          </a:xfrm>
          <a:prstGeom prst="flowChartProcess">
            <a:avLst/>
          </a:prstGeom>
          <a:solidFill>
            <a:srgbClr val="BF4D87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</a:rPr>
              <a:t>Receive Reward / Punishment (r)</a:t>
            </a:r>
            <a:endParaRPr lang="en-US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6727190" y="1622108"/>
            <a:ext cx="2595563" cy="1633537"/>
          </a:xfrm>
          <a:prstGeom prst="flowChartAlternateProcess">
            <a:avLst/>
          </a:prstGeom>
          <a:solidFill>
            <a:srgbClr val="0070C0"/>
          </a:solidFill>
          <a:ln w="28575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>
                    <a:lumMod val="95000"/>
                  </a:schemeClr>
                </a:solidFill>
              </a:rPr>
              <a:t>For the </a:t>
            </a:r>
            <a:endParaRPr lang="en-US" altLang="en-US" b="1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en-US" b="1">
                <a:solidFill>
                  <a:schemeClr val="bg1">
                    <a:lumMod val="95000"/>
                  </a:schemeClr>
                </a:solidFill>
              </a:rPr>
              <a:t>current state (s),</a:t>
            </a:r>
            <a:endParaRPr lang="en-US" altLang="en-US" b="1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NZ" altLang="en-US" b="1">
                <a:solidFill>
                  <a:schemeClr val="bg1">
                    <a:lumMod val="95000"/>
                  </a:schemeClr>
                </a:solidFill>
              </a:rPr>
              <a:t>Select an action (a)</a:t>
            </a:r>
            <a:endParaRPr lang="en-NZ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7317105" y="967423"/>
            <a:ext cx="1447800" cy="444500"/>
          </a:xfrm>
          <a:prstGeom prst="flowChartTerminator">
            <a:avLst/>
          </a:prstGeom>
          <a:solidFill>
            <a:srgbClr val="D2A000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US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9150" y="1228090"/>
            <a:ext cx="3206750" cy="183705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ADEE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Q-Learning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one variant of RL</a:t>
            </a:r>
            <a:endParaRPr lang="en-NZ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most popular</a:t>
            </a:r>
            <a:endParaRPr lang="en-NZ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en-NZ" sz="2000" b="1" i="1" dirty="0">
              <a:solidFill>
                <a:srgbClr val="FF0000"/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en-NZ" sz="2000" b="1" i="1" dirty="0">
              <a:solidFill>
                <a:srgbClr val="FF0000"/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15365" y="3727450"/>
            <a:ext cx="36334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NZ" altLang="en-US" b="1" dirty="0">
                <a:solidFill>
                  <a:srgbClr val="FF0000"/>
                </a:solidFill>
                <a:sym typeface="+mn-ea"/>
              </a:rPr>
              <a:t>Q-value</a:t>
            </a:r>
            <a:r>
              <a:rPr lang="en-US" altLang="en-NZ" b="1" dirty="0">
                <a:solidFill>
                  <a:srgbClr val="FF0000"/>
                </a:solidFill>
                <a:sym typeface="+mn-ea"/>
              </a:rPr>
              <a:t>: expecation/prediction of the reward based on experience</a:t>
            </a:r>
            <a:endParaRPr lang="en-US" altLang="en-NZ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4730" y="3255645"/>
            <a:ext cx="3633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NZ" altLang="en-US" b="1" dirty="0">
                <a:solidFill>
                  <a:srgbClr val="FF0000"/>
                </a:solidFill>
                <a:sym typeface="+mn-ea"/>
              </a:rPr>
              <a:t>Q-value</a:t>
            </a:r>
            <a:r>
              <a:rPr lang="en-US" altLang="en-NZ" b="1" dirty="0">
                <a:solidFill>
                  <a:srgbClr val="FF0000"/>
                </a:solidFill>
                <a:sym typeface="+mn-ea"/>
              </a:rPr>
              <a:t>???</a:t>
            </a:r>
            <a:endParaRPr lang="en-US" altLang="en-NZ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3" grpId="0" bldLvl="0" animBg="1"/>
      <p:bldP spid="22" grpId="0" animBg="1"/>
      <p:bldP spid="20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Q - Learning update 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4156075"/>
            <a:ext cx="2197735" cy="2197735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9930" y="1122680"/>
            <a:ext cx="9016365" cy="7219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Q-Learning update function (Bellman equation) </a:t>
            </a:r>
            <a:endParaRPr lang="en-US" altLang="zh-CN" sz="3200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    (action-utility function)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90204" pitchFamily="34" charset="0"/>
              <a:defRPr/>
            </a:pPr>
            <a:endParaRPr lang="en-NZ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  <a:buFont typeface="Arial" panose="020B0604020202090204" pitchFamily="34" charset="0"/>
              <a:defRPr/>
            </a:pPr>
            <a:endParaRPr lang="en-NZ" sz="24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endParaRPr lang="en-US" altLang="zh-CN" sz="2000" i="1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000" i="1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1645" y="3536315"/>
            <a:ext cx="6375400" cy="22586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600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Q(s,a) - Q value for state s, taking action </a:t>
            </a:r>
            <a:r>
              <a:rPr lang="en-US" sz="2600" b="1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a</a:t>
            </a:r>
            <a:endParaRPr lang="en-US" sz="2600">
              <a:solidFill>
                <a:srgbClr val="00ADEE"/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α: learning rate</a:t>
            </a:r>
            <a:endParaRPr lang="en-US" sz="26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γ: discont factor</a:t>
            </a:r>
            <a:endParaRPr lang="en-US" sz="26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maxQ: the maximum Q value for the nextstate</a:t>
            </a:r>
            <a:endParaRPr lang="en-US" sz="26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r: reward for entering the nextState</a:t>
            </a:r>
            <a:endParaRPr lang="en-US" sz="26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26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</a:t>
            </a:r>
            <a:endParaRPr lang="en-US" sz="26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2471420"/>
            <a:ext cx="9384665" cy="8362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Q - Learning update 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4156075"/>
            <a:ext cx="2197735" cy="2197735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9930" y="1262380"/>
            <a:ext cx="9016365" cy="7219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r>
              <a:rPr lang="en-US" altLang="en-NZ" sz="3200" b="1" dirty="0">
                <a:solidFill>
                  <a:schemeClr val="accent2"/>
                </a:solidFill>
                <a:sym typeface="+mn-ea"/>
              </a:rPr>
              <a:t>α 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- Learning rate </a:t>
            </a:r>
            <a:endParaRPr lang="en-NZ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90204" pitchFamily="34" charset="0"/>
              <a:defRPr/>
            </a:pPr>
            <a:endParaRPr lang="en-NZ" sz="2400" b="1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4270" y="2907030"/>
            <a:ext cx="9095740" cy="1044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The learning rate </a:t>
            </a:r>
            <a:r>
              <a:rPr lang="en-US" altLang="en-NZ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para</a:t>
            </a: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en-US" altLang="en-NZ" sz="2400" dirty="0">
                <a:solidFill>
                  <a:schemeClr val="accent2"/>
                </a:solidFill>
                <a:sym typeface="+mn-ea"/>
              </a:rPr>
              <a:t>α</a:t>
            </a: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 defines how important new learned information is to the agent.</a:t>
            </a:r>
            <a:endParaRPr lang="en-NZ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SimSun" pitchFamily="2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4745" y="2165350"/>
            <a:ext cx="10717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NZ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Q[S,A] ← </a:t>
            </a:r>
            <a:r>
              <a:rPr lang="zh-CN" altLang="en-NZ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(1-</a:t>
            </a:r>
            <a:r>
              <a:rPr lang="zh-CN" altLang="en-NZ" sz="3600" b="1" u="sng" dirty="0">
                <a:solidFill>
                  <a:srgbClr val="EF8C47"/>
                </a:solidFill>
                <a:latin typeface="+mn-lt"/>
                <a:sym typeface="+mn-ea"/>
              </a:rPr>
              <a:t>α</a:t>
            </a:r>
            <a:r>
              <a:rPr lang="zh-CN" altLang="en-NZ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)*Q[S,A]</a:t>
            </a:r>
            <a:r>
              <a:rPr lang="zh-CN" altLang="en-NZ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 + </a:t>
            </a:r>
            <a:r>
              <a:rPr lang="zh-CN" altLang="en-NZ" sz="3600" dirty="0">
                <a:solidFill>
                  <a:srgbClr val="EF8C47"/>
                </a:solidFill>
                <a:latin typeface="+mn-lt"/>
                <a:sym typeface="+mn-ea"/>
              </a:rPr>
              <a:t>α</a:t>
            </a:r>
            <a:r>
              <a:rPr lang="zh-CN" altLang="en-NZ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*(R(S,a) + γ* max Q[S',a])</a:t>
            </a:r>
            <a:endParaRPr lang="zh-CN" altLang="en-NZ" sz="3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6315" y="3449955"/>
            <a:ext cx="7867015" cy="130873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NZ" sz="2400" b="1" dirty="0">
                <a:solidFill>
                  <a:srgbClr val="00ADEE"/>
                </a:solidFill>
                <a:latin typeface="Arial" panose="020B0604020202090204" pitchFamily="34" charset="0"/>
                <a:sym typeface="+mn-ea"/>
              </a:rPr>
              <a:t>↓</a:t>
            </a:r>
            <a:r>
              <a:rPr lang="en-NZ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 </a:t>
            </a:r>
            <a:r>
              <a:rPr lang="zh-CN" altLang="en-NZ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：</a:t>
            </a: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 learning can be </a:t>
            </a:r>
            <a:r>
              <a:rPr lang="en-NZ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slow</a:t>
            </a:r>
            <a:endParaRPr lang="en-NZ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SimSun" pitchFamily="2" charset="-122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6315" y="4156075"/>
            <a:ext cx="8966200" cy="28174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NZ" sz="2400" b="1" dirty="0">
                <a:solidFill>
                  <a:srgbClr val="00ADEE"/>
                </a:solidFill>
                <a:latin typeface="Arial" panose="020B0604020202090204" pitchFamily="34" charset="0"/>
                <a:sym typeface="+mn-ea"/>
              </a:rPr>
              <a:t>↑</a:t>
            </a: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 </a:t>
            </a:r>
            <a:r>
              <a:rPr lang="zh-CN" altLang="en-NZ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：</a:t>
            </a:r>
            <a:r>
              <a:rPr lang="zh-CN" altLang="en-NZ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(1-</a:t>
            </a:r>
            <a:r>
              <a:rPr lang="zh-CN" altLang="en-NZ" sz="2400" b="1" u="sng" dirty="0">
                <a:solidFill>
                  <a:schemeClr val="accent2"/>
                </a:solidFill>
                <a:latin typeface="+mn-lt"/>
                <a:sym typeface="+mn-ea"/>
              </a:rPr>
              <a:t>α</a:t>
            </a:r>
            <a:r>
              <a:rPr lang="zh-CN" altLang="en-NZ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)*Q[S,A] </a:t>
            </a:r>
            <a:r>
              <a:rPr lang="en-US" altLang="zh-CN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-&gt;0</a:t>
            </a:r>
            <a:endParaRPr lang="zh-CN" altLang="en-NZ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+mn-ea"/>
            </a:endParaRPr>
          </a:p>
          <a:p>
            <a:pPr lvl="2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 previously learned information </a:t>
            </a:r>
            <a:r>
              <a:rPr lang="en-NZ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can be lost</a:t>
            </a: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;</a:t>
            </a:r>
            <a:endParaRPr lang="en-NZ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2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 can result to instability in the learning process</a:t>
            </a:r>
            <a:endParaRPr lang="en-NZ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Q - Learning update 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4156075"/>
            <a:ext cx="2197735" cy="2197735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9930" y="1262380"/>
            <a:ext cx="9016365" cy="7219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r>
              <a:rPr lang="en-NZ" sz="3200" b="1" dirty="0">
                <a:solidFill>
                  <a:schemeClr val="accent2"/>
                </a:solidFill>
                <a:sym typeface="Symbol" panose="05050102010706020507"/>
              </a:rPr>
              <a:t></a:t>
            </a:r>
            <a:r>
              <a:rPr lang="en-US" altLang="en-NZ" sz="3200" b="1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- Discount factor </a:t>
            </a:r>
            <a:endParaRPr lang="en-NZ" sz="2400" b="1" dirty="0">
              <a:solidFill>
                <a:srgbClr val="00ADEE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90204" pitchFamily="34" charset="0"/>
              <a:defRPr/>
            </a:pPr>
            <a:endParaRPr lang="en-NZ" sz="2400" b="1" dirty="0">
              <a:solidFill>
                <a:srgbClr val="00ADEE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endParaRPr lang="en-US" altLang="zh-CN" sz="2000" b="1" i="1">
              <a:solidFill>
                <a:srgbClr val="00ADEE"/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000" b="1" i="1">
              <a:solidFill>
                <a:srgbClr val="00ADEE"/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31745" y="3169285"/>
            <a:ext cx="8966200" cy="28174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defRPr/>
            </a:pP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The </a:t>
            </a:r>
            <a:r>
              <a:rPr lang="en-NZ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discount factor (</a:t>
            </a:r>
            <a:r>
              <a:rPr lang="en-NZ" sz="2400" b="1" dirty="0">
                <a:solidFill>
                  <a:srgbClr val="00ADEE"/>
                </a:solidFill>
                <a:sym typeface="Symbol" panose="05050102010706020507"/>
              </a:rPr>
              <a:t></a:t>
            </a:r>
            <a:r>
              <a:rPr lang="en-NZ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defines whether new information is more important than the previously learned information. Range [0, 1]</a:t>
            </a:r>
            <a:endParaRPr lang="en-NZ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pitchFamily="2" charset="2"/>
              <a:defRPr/>
            </a:pPr>
            <a:endParaRPr lang="en-NZ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SimSun" pitchFamily="2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4745" y="2165350"/>
            <a:ext cx="10717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NZ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Q[S,A] ← (1-</a:t>
            </a:r>
            <a:r>
              <a:rPr lang="zh-CN" altLang="en-NZ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α</a:t>
            </a:r>
            <a:r>
              <a:rPr lang="zh-CN" altLang="en-NZ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)*Q[S,A] + α*(R(S,a) + </a:t>
            </a:r>
            <a:r>
              <a:rPr lang="zh-CN" altLang="en-NZ" sz="3600" b="1" u="sng" dirty="0">
                <a:solidFill>
                  <a:srgbClr val="00ADEE"/>
                </a:solidFill>
                <a:latin typeface="+mn-lt"/>
                <a:sym typeface="+mn-ea"/>
              </a:rPr>
              <a:t>γ</a:t>
            </a:r>
            <a:r>
              <a:rPr lang="zh-CN" altLang="en-NZ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* max Q[S',a]</a:t>
            </a:r>
            <a:r>
              <a:rPr lang="zh-CN" altLang="en-NZ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)</a:t>
            </a:r>
            <a:endParaRPr lang="zh-CN" altLang="en-NZ" sz="3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1745" y="4156075"/>
            <a:ext cx="8799195" cy="12388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defRPr/>
            </a:pPr>
            <a:endParaRPr lang="en-NZ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If immediate rewards are more important than long-term rewards, set discount factor = 0</a:t>
            </a:r>
            <a:endParaRPr lang="en-NZ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NZ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SimSun" pitchFamily="2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34745" y="2165350"/>
            <a:ext cx="10717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NZ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Q[S,A] ← (1-</a:t>
            </a:r>
            <a:r>
              <a:rPr lang="zh-CN" altLang="en-NZ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α</a:t>
            </a:r>
            <a:r>
              <a:rPr lang="zh-CN" altLang="en-NZ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)*Q[S,A] + α*(R(S,a) + </a:t>
            </a:r>
            <a:r>
              <a:rPr lang="zh-CN" altLang="en-NZ" sz="3600" b="1" u="sng" dirty="0">
                <a:solidFill>
                  <a:schemeClr val="accent2"/>
                </a:solidFill>
                <a:latin typeface="+mn-lt"/>
                <a:sym typeface="+mn-ea"/>
              </a:rPr>
              <a:t>γ</a:t>
            </a:r>
            <a:r>
              <a:rPr lang="zh-CN" altLang="en-NZ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* max Q[S',a]</a:t>
            </a:r>
            <a:r>
              <a:rPr lang="zh-CN" altLang="en-NZ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)</a:t>
            </a:r>
            <a:endParaRPr lang="zh-CN" altLang="en-NZ" sz="3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531745" y="5394325"/>
            <a:ext cx="87985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ea"/>
              </a:rPr>
              <a:t>If future (delayed) rewards are more important, set discount factor close to 1.</a:t>
            </a:r>
            <a:endParaRPr lang="en-NZ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Q - Learning update 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4156075"/>
            <a:ext cx="2197735" cy="2197735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844800" y="3644900"/>
          <a:ext cx="8534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State(m*n)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Click(jump)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Do nothing(stay)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</a:rPr>
                        <a:t>(</a:t>
                      </a:r>
                      <a:r>
                        <a:rPr lang="en-US" altLang="zh-C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Δx1,Δy1)</a:t>
                      </a:r>
                      <a:endParaRPr lang="en-US" altLang="zh-CN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(Δx1,Δy2)</a:t>
                      </a:r>
                      <a:endParaRPr lang="en-US" altLang="zh-CN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-100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(Δxm,Δyn-1)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-1000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(Δxm,Δyn)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-100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9930" y="1236980"/>
            <a:ext cx="5726430" cy="5314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Criteria for updating Q-table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2844800" y="2113915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State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Score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die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-100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survive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+1/frame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Update Q value 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4156075"/>
            <a:ext cx="2197735" cy="2197735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6045" y="1358265"/>
            <a:ext cx="10310495" cy="485711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endParaRPr lang="en-US" altLang="zh-CN" sz="3200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Initialize </a:t>
            </a:r>
            <a:r>
              <a:rPr lang="en-US" altLang="zh-CN" sz="2400">
                <a:solidFill>
                  <a:srgbClr val="D2A000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Q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table as </a:t>
            </a:r>
            <a:r>
              <a:rPr lang="en-US" altLang="zh-CN" sz="2400">
                <a:solidFill>
                  <a:srgbClr val="D2A000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{}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or </a:t>
            </a:r>
            <a:r>
              <a:rPr lang="en-US" altLang="zh-CN" sz="2400">
                <a:solidFill>
                  <a:srgbClr val="D2A000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[m*n][2]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;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D2A000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Repeat(Until Q is sufficiently good): </a:t>
            </a:r>
            <a:endParaRPr lang="en-US" altLang="zh-CN" sz="2400">
              <a:solidFill>
                <a:srgbClr val="D2A000"/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D2A000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  Initialize position S, start a game: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   </a:t>
            </a:r>
            <a:r>
              <a:rPr lang="en-US" altLang="zh-CN" sz="2400">
                <a:solidFill>
                  <a:srgbClr val="D2A000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while (</a:t>
            </a:r>
            <a:r>
              <a:rPr lang="en-US" altLang="zh-CN" sz="2400" b="1" i="1" u="sng">
                <a:solidFill>
                  <a:srgbClr val="D2A000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S != died</a:t>
            </a:r>
            <a:r>
              <a:rPr lang="en-US" altLang="zh-CN" sz="2400">
                <a:solidFill>
                  <a:srgbClr val="D2A000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)：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      use strategy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π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，receive action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a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=π(S)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      adopt action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a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，receive new position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S'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and reward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R(S,a)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      Q[S,A] ← Q[S,A] + α*(R(S,a) + γ* max Q[S',a]- Q[S,A])   //update Q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      S ← S'   //update S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4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22400" y="1180465"/>
            <a:ext cx="3148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D2A000"/>
                </a:solidFill>
                <a:sym typeface="+mn-ea"/>
              </a:rPr>
              <a:t>Pseudocode</a:t>
            </a:r>
            <a:endParaRPr lang="en-US" altLang="zh-CN" sz="2800" dirty="0">
              <a:solidFill>
                <a:srgbClr val="D2A000"/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矩形 3"/>
          <p:cNvSpPr/>
          <p:nvPr/>
        </p:nvSpPr>
        <p:spPr>
          <a:xfrm>
            <a:off x="0" y="2565400"/>
            <a:ext cx="490538" cy="1643063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2" charset="0"/>
            </a:endParaRPr>
          </a:p>
        </p:txBody>
      </p:sp>
      <p:sp>
        <p:nvSpPr>
          <p:cNvPr id="4099" name="文本框 4"/>
          <p:cNvSpPr txBox="1"/>
          <p:nvPr/>
        </p:nvSpPr>
        <p:spPr>
          <a:xfrm>
            <a:off x="2423795" y="2968625"/>
            <a:ext cx="24237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Outline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4100" name="矩形 6"/>
          <p:cNvSpPr/>
          <p:nvPr/>
        </p:nvSpPr>
        <p:spPr>
          <a:xfrm>
            <a:off x="5659438" y="1824038"/>
            <a:ext cx="423862" cy="398462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2" charset="0"/>
            </a:endParaRPr>
          </a:p>
        </p:txBody>
      </p:sp>
      <p:sp>
        <p:nvSpPr>
          <p:cNvPr id="4101" name="文本框 9"/>
          <p:cNvSpPr txBox="1"/>
          <p:nvPr/>
        </p:nvSpPr>
        <p:spPr>
          <a:xfrm>
            <a:off x="6083300" y="1841500"/>
            <a:ext cx="33020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Flappy bird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4104" name="矩形 9"/>
          <p:cNvSpPr/>
          <p:nvPr/>
        </p:nvSpPr>
        <p:spPr>
          <a:xfrm>
            <a:off x="5659438" y="3121025"/>
            <a:ext cx="423862" cy="398463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2" charset="0"/>
            </a:endParaRPr>
          </a:p>
        </p:txBody>
      </p:sp>
      <p:sp>
        <p:nvSpPr>
          <p:cNvPr id="4105" name="文本框 9"/>
          <p:cNvSpPr txBox="1"/>
          <p:nvPr/>
        </p:nvSpPr>
        <p:spPr>
          <a:xfrm>
            <a:off x="6083300" y="3138805"/>
            <a:ext cx="32251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Reinforcement Learning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4108" name="矩形 13"/>
          <p:cNvSpPr/>
          <p:nvPr/>
        </p:nvSpPr>
        <p:spPr>
          <a:xfrm>
            <a:off x="5659438" y="4443413"/>
            <a:ext cx="423862" cy="398462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2" charset="0"/>
            </a:endParaRPr>
          </a:p>
        </p:txBody>
      </p:sp>
      <p:sp>
        <p:nvSpPr>
          <p:cNvPr id="4109" name="文本框 9"/>
          <p:cNvSpPr txBox="1"/>
          <p:nvPr/>
        </p:nvSpPr>
        <p:spPr>
          <a:xfrm>
            <a:off x="6083300" y="4460875"/>
            <a:ext cx="2081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Q-learning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" y="2451100"/>
            <a:ext cx="1662430" cy="16624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dirty="0">
                <a:solidFill>
                  <a:srgbClr val="FFFFFF"/>
                </a:solidFill>
                <a:latin typeface="Calibri" pitchFamily="2" charset="0"/>
              </a:rPr>
              <a:t>Code for updating Q</a:t>
            </a:r>
            <a:endParaRPr 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3000" y="1490980"/>
            <a:ext cx="10691495" cy="452310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p>
            <a:pPr indent="-457200">
              <a:lnSpc>
                <a:spcPct val="200000"/>
              </a:lnSpc>
              <a:defRPr/>
            </a:pPr>
            <a:r>
              <a:rPr lang="en-US" sz="2400">
                <a:latin typeface="+mj-lt"/>
              </a:rPr>
              <a:t>function reward(Q, S, S_, A, R) {</a:t>
            </a:r>
            <a:endParaRPr lang="en-US" sz="2400">
              <a:latin typeface="+mj-lt"/>
            </a:endParaRPr>
          </a:p>
          <a:p>
            <a:pPr indent="-457200">
              <a:lnSpc>
                <a:spcPct val="200000"/>
              </a:lnSpc>
              <a:defRPr/>
            </a:pPr>
            <a:r>
              <a:rPr lang="en-US" sz="2400">
                <a:latin typeface="+mj-lt"/>
              </a:rPr>
              <a:t>    if (S &amp;&amp; S_ &amp;&amp; A in [0, 1] &amp;&amp; S in Q &amp;&amp; S_ in Q)</a:t>
            </a:r>
            <a:endParaRPr lang="en-US" sz="2400">
              <a:latin typeface="+mj-lt"/>
            </a:endParaRPr>
          </a:p>
          <a:p>
            <a:pPr indent="-457200">
              <a:lnSpc>
                <a:spcPct val="200000"/>
              </a:lnSpc>
              <a:defRPr/>
            </a:pPr>
            <a:r>
              <a:rPr lang="en-US" sz="2400">
                <a:latin typeface="+mj-lt"/>
              </a:rPr>
              <a:t>        Q[S][A] = (1 - qlAlpha) * Q[S][A] + qlAlpha * (R + qlGamma * max(Q[S_]));</a:t>
            </a:r>
            <a:endParaRPr lang="en-US" sz="2400">
              <a:latin typeface="+mj-lt"/>
            </a:endParaRPr>
          </a:p>
          <a:p>
            <a:pPr indent="-457200">
              <a:lnSpc>
                <a:spcPct val="200000"/>
              </a:lnSpc>
              <a:defRPr/>
            </a:pPr>
            <a:r>
              <a:rPr lang="en-US" sz="2400">
                <a:latin typeface="+mj-lt"/>
              </a:rPr>
              <a:t>    return Q;</a:t>
            </a:r>
            <a:endParaRPr lang="en-US" sz="2400">
              <a:latin typeface="+mj-lt"/>
            </a:endParaRPr>
          </a:p>
          <a:p>
            <a:pPr indent="-457200">
              <a:lnSpc>
                <a:spcPct val="200000"/>
              </a:lnSpc>
              <a:defRPr/>
            </a:pPr>
            <a:r>
              <a:rPr lang="en-US" sz="2400">
                <a:latin typeface="+mj-lt"/>
              </a:rPr>
              <a:t>}</a:t>
            </a:r>
            <a:endParaRPr lang="en-US" sz="2400">
              <a:latin typeface="+mj-lt"/>
            </a:endParaRPr>
          </a:p>
          <a:p>
            <a:pPr indent="-457200">
              <a:lnSpc>
                <a:spcPct val="200000"/>
              </a:lnSpc>
              <a:defRPr/>
            </a:pPr>
            <a:r>
              <a:rPr lang="en-US" sz="2400">
                <a:latin typeface="+mj-lt"/>
              </a:rPr>
              <a:t>          </a:t>
            </a:r>
            <a:endParaRPr lang="en-US" sz="2400">
              <a:latin typeface="+mj-lt"/>
            </a:endParaRPr>
          </a:p>
        </p:txBody>
      </p: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4403090"/>
            <a:ext cx="2197735" cy="21977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Update Q value 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4403090"/>
            <a:ext cx="2197735" cy="2197735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22400" y="1180465"/>
            <a:ext cx="3148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D2A000"/>
                </a:solidFill>
                <a:sym typeface="+mn-ea"/>
              </a:rPr>
              <a:t>An example</a:t>
            </a:r>
            <a:endParaRPr lang="en-US" altLang="zh-CN" sz="2800" dirty="0">
              <a:solidFill>
                <a:srgbClr val="D2A000"/>
              </a:solidFill>
              <a:sym typeface="+mn-ea"/>
            </a:endParaRPr>
          </a:p>
        </p:txBody>
      </p:sp>
      <p:graphicFrame>
        <p:nvGraphicFramePr>
          <p:cNvPr id="0" name="Table -1"/>
          <p:cNvGraphicFramePr/>
          <p:nvPr/>
        </p:nvGraphicFramePr>
        <p:xfrm>
          <a:off x="103505" y="2113915"/>
          <a:ext cx="5076190" cy="2289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3515"/>
                <a:gridCol w="1569085"/>
                <a:gridCol w="2053590"/>
              </a:tblGrid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State(Δx,Δy)</a:t>
                      </a:r>
                      <a:endParaRPr lang="en-US" altLang="zh-CN" sz="1800" b="1">
                        <a:solidFill>
                          <a:srgbClr val="FFFFFF"/>
                        </a:solidFill>
                        <a:highlight>
                          <a:srgbClr val="5B9BD5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Click(jump)</a:t>
                      </a:r>
                      <a:endParaRPr lang="en-US" altLang="zh-CN" sz="1800" b="1">
                        <a:solidFill>
                          <a:srgbClr val="FFFFFF"/>
                        </a:solidFill>
                        <a:highlight>
                          <a:srgbClr val="5B9BD5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nothing(stay)</a:t>
                      </a:r>
                      <a:endParaRPr lang="en-US" altLang="zh-CN" sz="1800" b="1">
                        <a:solidFill>
                          <a:srgbClr val="FFFFFF"/>
                        </a:solidFill>
                        <a:highlight>
                          <a:srgbClr val="5B9BD5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595959"/>
                          </a:solidFill>
                          <a:highlight>
                            <a:srgbClr val="D2DEE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(30,50)</a:t>
                      </a:r>
                      <a:endParaRPr lang="en-US" altLang="zh-CN" sz="1800" b="1">
                        <a:solidFill>
                          <a:srgbClr val="595959"/>
                        </a:solidFill>
                        <a:highlight>
                          <a:srgbClr val="D2DEEF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highlight>
                            <a:srgbClr val="D2DEE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0 -&gt; 30</a:t>
                      </a:r>
                      <a:endParaRPr lang="en-US" altLang="zh-CN" sz="2000" b="0">
                        <a:highlight>
                          <a:srgbClr val="D2DEEF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highlight>
                            <a:srgbClr val="D2DEE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1800" b="0">
                        <a:solidFill>
                          <a:srgbClr val="000000"/>
                        </a:solidFill>
                        <a:highlight>
                          <a:srgbClr val="D2DEEF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595959"/>
                          </a:solidFill>
                          <a:highlight>
                            <a:srgbClr val="D2DEE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zh-CN" sz="1800" b="1">
                        <a:solidFill>
                          <a:srgbClr val="595959"/>
                        </a:solidFill>
                        <a:highlight>
                          <a:srgbClr val="D2DEEF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highlight>
                            <a:srgbClr val="D2DEE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zh-CN" sz="1800" b="0">
                        <a:solidFill>
                          <a:srgbClr val="000000"/>
                        </a:solidFill>
                        <a:highlight>
                          <a:srgbClr val="D2DEEF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highlight>
                            <a:srgbClr val="D2DEE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zh-CN" sz="1800" b="0">
                        <a:solidFill>
                          <a:srgbClr val="000000"/>
                        </a:solidFill>
                        <a:highlight>
                          <a:srgbClr val="D2DEEF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595959"/>
                          </a:solidFill>
                          <a:highlight>
                            <a:srgbClr val="EAEFF7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(30,55)</a:t>
                      </a:r>
                      <a:endParaRPr lang="en-US" altLang="zh-CN" sz="1800" b="1">
                        <a:solidFill>
                          <a:srgbClr val="595959"/>
                        </a:solidFill>
                        <a:highlight>
                          <a:srgbClr val="EAEFF7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highlight>
                            <a:srgbClr val="EAEFF7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1800" b="0">
                        <a:solidFill>
                          <a:srgbClr val="000000"/>
                        </a:solidFill>
                        <a:highlight>
                          <a:srgbClr val="EAEFF7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highlight>
                            <a:srgbClr val="EAEFF7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</a:t>
                      </a:r>
                      <a:endParaRPr lang="en-US" altLang="zh-CN" sz="1800" b="0">
                        <a:solidFill>
                          <a:srgbClr val="000000"/>
                        </a:solidFill>
                        <a:highlight>
                          <a:srgbClr val="EAEFF7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highlight>
                            <a:srgbClr val="D2DEE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zh-CN" sz="1800" b="0">
                        <a:solidFill>
                          <a:srgbClr val="000000"/>
                        </a:solidFill>
                        <a:highlight>
                          <a:srgbClr val="D2DEEF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highlight>
                            <a:srgbClr val="D2DEE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zh-CN" sz="1800" b="0">
                        <a:solidFill>
                          <a:srgbClr val="000000"/>
                        </a:solidFill>
                        <a:highlight>
                          <a:srgbClr val="D2DEEF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highlight>
                            <a:srgbClr val="D2DEE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zh-CN" sz="1800" b="0">
                        <a:solidFill>
                          <a:srgbClr val="000000"/>
                        </a:solidFill>
                        <a:highlight>
                          <a:srgbClr val="D2DEEF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635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5179695" y="344170"/>
            <a:ext cx="694817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400" b="0">
                <a:solidFill>
                  <a:srgbClr val="7F7F7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 this case,  we set α=0.6, because we values information from new learning, and set γ=0.8, because in this case, the punishment is often delayed.(1) The bird is in state (30,50) ;(2) According to the action selection policy π, it choose to explore </a:t>
            </a:r>
            <a:r>
              <a:rPr lang="en-US" altLang="zh-CN" sz="2400" b="0">
                <a:solidFill>
                  <a:srgbClr val="7F7F7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‘click’ (0 is the initial Q-value)</a:t>
            </a:r>
            <a:endParaRPr lang="en-US" altLang="zh-CN" sz="2400" b="0">
              <a:solidFill>
                <a:srgbClr val="7F7F7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0" indent="0" algn="l"/>
            <a:r>
              <a:rPr lang="en-US" altLang="zh-CN" sz="2400" b="0">
                <a:solidFill>
                  <a:srgbClr val="7F7F7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(3) Get the reward from the environment 10;  (4) The agent will enter into the next state(30,55):       Qmax(30,55) = 50;(4) According to the Q function, do the calculation</a:t>
            </a:r>
            <a:r>
              <a:rPr lang="en-US" altLang="zh-CN" sz="2400" b="0">
                <a:solidFill>
                  <a:srgbClr val="0072C6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Q[S,A] ← Q[S,A] + α*(R(S,a) + γ* max Q[S',a]- Q[S,A])   </a:t>
            </a:r>
            <a:r>
              <a:rPr lang="en-US" altLang="zh-CN" sz="2400" b="0">
                <a:solidFill>
                  <a:srgbClr val="7F7F7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Q((30,50),’jump’)</a:t>
            </a:r>
            <a:r>
              <a:rPr lang="en-US" altLang="zh-CN" sz="2400" b="0">
                <a:solidFill>
                  <a:srgbClr val="0072C6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← </a:t>
            </a:r>
            <a:r>
              <a:rPr lang="en-US" altLang="zh-CN" sz="2400" b="0">
                <a:solidFill>
                  <a:srgbClr val="7F7F7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0+0.6(10+ 0.8*50-0)= 30(5)update the  Q((30,50),’jump’) value to be 30 in the Q table.</a:t>
            </a:r>
            <a:endParaRPr lang="en-US" altLang="zh-CN" sz="2400" b="0">
              <a:solidFill>
                <a:srgbClr val="7F7F7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Policy for action selection (1)</a:t>
            </a:r>
            <a:endParaRPr lang="zh-CN" alt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4403090"/>
            <a:ext cx="2197735" cy="2197735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2819400" y="4527550"/>
          <a:ext cx="897826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755"/>
                <a:gridCol w="2992755"/>
                <a:gridCol w="299275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State(m*n)</a:t>
                      </a:r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Click(jump)</a:t>
                      </a:r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Do nothing(stay)</a:t>
                      </a:r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</a:rPr>
                        <a:t>(</a:t>
                      </a:r>
                      <a:r>
                        <a:rPr lang="en-US" altLang="zh-CN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Δx-1,Δy-1)</a:t>
                      </a:r>
                      <a:endParaRPr lang="en-US" altLang="zh-CN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imSun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(Δx-1,Δy-2)</a:t>
                      </a:r>
                      <a:endParaRPr lang="en-US" altLang="zh-CN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imSun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-100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...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...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...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(Δx-m,Δ-n-1)</a:t>
                      </a:r>
                      <a:endParaRPr lang="en-US" altLang="zh-CN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imSun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-1000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(Δx-m,Δ-n)</a:t>
                      </a:r>
                      <a:endParaRPr lang="en-US" altLang="zh-CN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imSun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50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-100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942" name="Rectangle 38941"/>
          <p:cNvSpPr/>
          <p:nvPr/>
        </p:nvSpPr>
        <p:spPr>
          <a:xfrm>
            <a:off x="1691640" y="1216660"/>
            <a:ext cx="9232900" cy="302831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Greedy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   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always select the action with the highest Q value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directely base on Q-value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advantages: seems to have the highest expectation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disadvantages: 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</a:rPr>
              <a:t>Localized optimal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dirty="0">
                <a:solidFill>
                  <a:srgbClr val="FFFFFF"/>
                </a:solidFill>
                <a:latin typeface="Calibri" pitchFamily="2" charset="0"/>
              </a:rPr>
              <a:t>Code for Greedy Policy</a:t>
            </a:r>
            <a:endParaRPr 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4244975"/>
            <a:ext cx="2197735" cy="2197735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646045" y="1180148"/>
            <a:ext cx="8796338" cy="396938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p>
            <a:pPr indent="-457200">
              <a:lnSpc>
                <a:spcPct val="150000"/>
              </a:lnSpc>
              <a:defRPr/>
            </a:pPr>
            <a:r>
              <a:rPr lang="en-US" sz="2400">
                <a:latin typeface="+mj-lt"/>
              </a:rPr>
              <a:t> function updateQL(gameState){</a:t>
            </a:r>
            <a:endParaRPr lang="en-US" sz="2400">
              <a:latin typeface="+mj-lt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sz="2400">
                <a:latin typeface="+mj-lt"/>
              </a:rPr>
              <a:t>           ...</a:t>
            </a:r>
            <a:endParaRPr lang="en-US" sz="2400">
              <a:latin typeface="+mj-lt"/>
            </a:endParaRPr>
          </a:p>
          <a:p>
            <a:pPr lvl="2" indent="-457200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/>
                </a:solidFill>
                <a:latin typeface="+mj-lt"/>
                <a:sym typeface="+mn-ea"/>
              </a:rPr>
              <a:t>if (actionPolicy== </a:t>
            </a:r>
            <a:r>
              <a:rPr lang="en-US" sz="2400" b="1" dirty="0">
                <a:solidFill>
                  <a:srgbClr val="D2A000"/>
                </a:solidFill>
                <a:latin typeface="+mj-lt"/>
                <a:sym typeface="+mn-ea"/>
              </a:rPr>
              <a:t>GREEDY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+mn-ea"/>
              </a:rPr>
              <a:t>) {  </a:t>
            </a:r>
            <a:endParaRPr lang="en-US" sz="2400" dirty="0">
              <a:solidFill>
                <a:schemeClr val="tx1"/>
              </a:solidFill>
              <a:latin typeface="+mj-lt"/>
              <a:sym typeface="+mn-ea"/>
            </a:endParaRPr>
          </a:p>
          <a:p>
            <a:pPr lvl="2" indent="-457200">
              <a:lnSpc>
                <a:spcPct val="150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+mj-lt"/>
                <a:sym typeface="+mn-ea"/>
              </a:rPr>
              <a:t>      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+mn-ea"/>
              </a:rPr>
              <a:t> //0 for stay, 1 for jump</a:t>
            </a:r>
            <a:endParaRPr lang="en-US" sz="2400" dirty="0">
              <a:solidFill>
                <a:srgbClr val="002060"/>
              </a:solidFill>
              <a:latin typeface="+mj-lt"/>
              <a:sym typeface="+mn-ea"/>
            </a:endParaRPr>
          </a:p>
          <a:p>
            <a:pPr lvl="2" indent="-457200">
              <a:lnSpc>
                <a:spcPct val="150000"/>
              </a:lnSpc>
              <a:defRPr/>
            </a:pPr>
            <a:r>
              <a:rPr lang="en-US" sz="2400">
                <a:latin typeface="+mj-lt"/>
                <a:sym typeface="+mn-ea"/>
              </a:rPr>
              <a:t>            A_ = Q[S_][0] &gt;= Q[S_][1] ? 0 : 1;     </a:t>
            </a:r>
            <a:endParaRPr lang="en-US" sz="2400">
              <a:latin typeface="+mj-lt"/>
              <a:sym typeface="+mn-ea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     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}</a:t>
            </a:r>
            <a:endParaRPr lang="en-US" sz="2400">
              <a:latin typeface="+mj-lt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sz="2400">
                <a:latin typeface="+mj-lt"/>
              </a:rPr>
              <a:t>}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Policy for action selection (2)</a:t>
            </a:r>
            <a:endParaRPr lang="zh-CN" alt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4244975"/>
            <a:ext cx="2197735" cy="2197735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2819400" y="4439920"/>
          <a:ext cx="897826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755"/>
                <a:gridCol w="2992755"/>
                <a:gridCol w="299275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State(m*n)</a:t>
                      </a:r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Click(jump)</a:t>
                      </a:r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Do nothing(stay)</a:t>
                      </a:r>
                      <a:endParaRPr 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</a:rPr>
                        <a:t>(</a:t>
                      </a:r>
                      <a:r>
                        <a:rPr lang="en-US" altLang="zh-CN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Δx-1,Δy-1)</a:t>
                      </a:r>
                      <a:endParaRPr lang="en-US" altLang="zh-CN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imSun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(Δx-1,Δy-2)</a:t>
                      </a:r>
                      <a:endParaRPr lang="en-US" altLang="zh-CN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imSun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-100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...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...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...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(Δx-m,Δ-n-1)</a:t>
                      </a:r>
                      <a:endParaRPr lang="en-US" altLang="zh-CN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imSun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-1000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SimSun" pitchFamily="2" charset="-122"/>
                          <a:sym typeface="+mn-ea"/>
                        </a:rPr>
                        <a:t>(Δx-m,Δ-n)</a:t>
                      </a:r>
                      <a:endParaRPr lang="en-US" altLang="zh-CN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imSun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50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-100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44040" y="1402080"/>
            <a:ext cx="9232900" cy="302831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ε-Greedy (Probabilistic greedy)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  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explore the env and experiment all possible actions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probabilistically choose action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indirectly based on Q-value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Q-value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90204" pitchFamily="34" charset="0"/>
                <a:ea typeface="SimSun" pitchFamily="2" charset="-122"/>
              </a:rPr>
              <a:t>↑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SimSun" pitchFamily="2" charset="-122"/>
              </a:rPr>
              <a:t>  =&gt; possibility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90204" pitchFamily="34" charset="0"/>
                <a:ea typeface="SimSun" pitchFamily="2" charset="-122"/>
              </a:rPr>
              <a:t>↑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dirty="0">
                <a:solidFill>
                  <a:srgbClr val="FFFFFF"/>
                </a:solidFill>
                <a:latin typeface="Calibri" pitchFamily="2" charset="0"/>
              </a:rPr>
              <a:t>Code for Greedy Policy</a:t>
            </a:r>
            <a:endParaRPr 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2242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4244975"/>
            <a:ext cx="2197735" cy="2197735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734945" y="1074738"/>
            <a:ext cx="8796338" cy="470789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p>
            <a:pPr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latin typeface="+mj-lt"/>
              </a:rPr>
              <a:t> function updateQL(gameState){</a:t>
            </a:r>
            <a:endParaRPr lang="en-US" sz="2400">
              <a:latin typeface="+mj-lt"/>
            </a:endParaRPr>
          </a:p>
          <a:p>
            <a:pPr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latin typeface="+mj-lt"/>
              </a:rPr>
              <a:t>           ...</a:t>
            </a:r>
            <a:endParaRPr lang="en-US" sz="2400">
              <a:latin typeface="+mj-lt"/>
            </a:endParaRPr>
          </a:p>
          <a:p>
            <a:pPr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j-lt"/>
                <a:sym typeface="+mn-ea"/>
              </a:rPr>
              <a:t>    if (actionPolicy==</a:t>
            </a:r>
            <a:r>
              <a:rPr lang="en-US" sz="2400" b="1" dirty="0">
                <a:latin typeface="+mj-lt"/>
                <a:sym typeface="+mn-ea"/>
              </a:rPr>
              <a:t> </a:t>
            </a:r>
            <a:r>
              <a:rPr lang="en-US" sz="2400" b="1" dirty="0">
                <a:solidFill>
                  <a:srgbClr val="D2A000"/>
                </a:solidFill>
                <a:latin typeface="+mj-lt"/>
                <a:sym typeface="+mn-ea"/>
              </a:rPr>
              <a:t>EPSILON_GREEDY</a:t>
            </a:r>
            <a:r>
              <a:rPr lang="en-US" sz="2400" dirty="0">
                <a:latin typeface="+mj-lt"/>
                <a:sym typeface="+mn-ea"/>
              </a:rPr>
              <a:t>) {  </a:t>
            </a:r>
            <a:endParaRPr lang="en-US" sz="2400">
              <a:latin typeface="+mj-lt"/>
            </a:endParaRPr>
          </a:p>
          <a:p>
            <a:pPr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+mj-lt"/>
                <a:sym typeface="+mn-ea"/>
              </a:rPr>
              <a:t> if (Math.random() &lt; qlEpsilon) { // explore</a:t>
            </a:r>
            <a:endParaRPr lang="en-US" sz="2400" dirty="0">
              <a:solidFill>
                <a:schemeClr val="tx1"/>
              </a:solidFill>
              <a:latin typeface="+mj-lt"/>
              <a:sym typeface="+mn-ea"/>
            </a:endParaRPr>
          </a:p>
          <a:p>
            <a:pPr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+mj-lt"/>
                <a:sym typeface="+mn-ea"/>
              </a:rPr>
              <a:t>            A_ = Math.random() &lt; qlExploreJumpRate ? 1 : 0;</a:t>
            </a:r>
            <a:endParaRPr lang="en-US" sz="2400" dirty="0">
              <a:solidFill>
                <a:schemeClr val="tx1"/>
              </a:solidFill>
              <a:latin typeface="+mj-lt"/>
              <a:sym typeface="+mn-ea"/>
            </a:endParaRPr>
          </a:p>
          <a:p>
            <a:pPr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+mj-lt"/>
                <a:sym typeface="+mn-ea"/>
              </a:rPr>
              <a:t>        } else if (S_ in Q) { // exploit </a:t>
            </a:r>
            <a:endParaRPr lang="en-US" sz="2400" dirty="0">
              <a:solidFill>
                <a:schemeClr val="tx1"/>
              </a:solidFill>
              <a:latin typeface="+mj-lt"/>
              <a:sym typeface="+mn-ea"/>
            </a:endParaRPr>
          </a:p>
          <a:p>
            <a:pPr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+mj-lt"/>
                <a:sym typeface="+mn-ea"/>
              </a:rPr>
              <a:t>            A_ = Q[S_][0] &gt;= Q[S_][1] ? 0 : 1;</a:t>
            </a:r>
            <a:endParaRPr lang="en-US" sz="2400" dirty="0">
              <a:solidFill>
                <a:schemeClr val="tx1"/>
              </a:solidFill>
              <a:latin typeface="+mj-lt"/>
              <a:sym typeface="+mn-ea"/>
            </a:endParaRPr>
          </a:p>
          <a:p>
            <a:pPr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+mj-lt"/>
                <a:sym typeface="+mn-ea"/>
              </a:rPr>
              <a:t>        }</a:t>
            </a:r>
            <a:r>
              <a:rPr lang="en-US" sz="2400">
                <a:solidFill>
                  <a:schemeClr val="tx1"/>
                </a:solidFill>
                <a:latin typeface="+mj-lt"/>
                <a:sym typeface="+mn-ea"/>
              </a:rPr>
              <a:t>  </a:t>
            </a:r>
            <a:endParaRPr lang="en-US" sz="2400">
              <a:solidFill>
                <a:schemeClr val="tx1"/>
              </a:solidFill>
              <a:latin typeface="+mj-lt"/>
              <a:sym typeface="+mn-ea"/>
            </a:endParaRPr>
          </a:p>
          <a:p>
            <a:pPr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chemeClr val="tx1"/>
                </a:solidFill>
                <a:latin typeface="+mj-lt"/>
                <a:sym typeface="+mn-ea"/>
              </a:rPr>
              <a:t>}  </a:t>
            </a:r>
            <a:endParaRPr lang="en-US" sz="2400">
              <a:solidFill>
                <a:schemeClr val="tx1"/>
              </a:solidFill>
              <a:latin typeface="+mj-lt"/>
              <a:sym typeface="+mn-ea"/>
            </a:endParaRPr>
          </a:p>
          <a:p>
            <a:pPr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}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dirty="0">
                <a:solidFill>
                  <a:srgbClr val="FFFFFF"/>
                </a:solidFill>
                <a:latin typeface="Calibri" pitchFamily="2" charset="0"/>
              </a:rPr>
              <a:t>Performance</a:t>
            </a:r>
            <a:endParaRPr 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63004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GBIN_flappy-bird-blue-red-flappy-bird-color-png_SpfU0N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4244975"/>
            <a:ext cx="2197735" cy="2197735"/>
          </a:xfrm>
          <a:prstGeom prst="rect">
            <a:avLst/>
          </a:prstGeom>
        </p:spPr>
      </p:pic>
      <p:pic>
        <p:nvPicPr>
          <p:cNvPr id="9" name="Picture 8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-159385"/>
            <a:ext cx="1561465" cy="1561465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/>
        </p:nvSpPr>
        <p:spPr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2000">
                <a:solidFill>
                  <a:schemeClr val="tx1"/>
                </a:solidFill>
                <a:latin typeface="Times" panose="00000500000000020000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0000500000000020000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000050000000002000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0000500000000020000" charset="0"/>
              </a:defRPr>
            </a:lvl9pPr>
          </a:lstStyle>
          <a:p>
            <a:fld id="{64AE7123-47E6-46F7-B77F-52944B6B6423}" type="slidenum">
              <a:rPr lang="nl-NL" altLang="en-US" sz="1000" smtClean="0">
                <a:solidFill>
                  <a:schemeClr val="bg2"/>
                </a:solidFill>
                <a:latin typeface="Verdana" panose="020B0604030504040204" pitchFamily="34" charset="0"/>
              </a:rPr>
            </a:fld>
            <a:endParaRPr lang="nl-NL" altLang="en-US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955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17130" y="382270"/>
            <a:ext cx="3541395" cy="5918200"/>
          </a:xfrm>
          <a:prstGeom prst="rect">
            <a:avLst/>
          </a:prstGeom>
        </p:spPr>
      </p:pic>
      <p:pic>
        <p:nvPicPr>
          <p:cNvPr id="13" name="Picture 12" descr="Screen Shot 2019-10-07 at 12.09.09 P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165" y="4015105"/>
            <a:ext cx="3759200" cy="2209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4395" y="1402080"/>
            <a:ext cx="6528435" cy="27984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Params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  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Game size: 512*288px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maxΔ:  320* (172+48) px;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en-NZ" sz="1800" b="1" dirty="0">
                <a:solidFill>
                  <a:schemeClr val="accent2"/>
                </a:solidFill>
                <a:sym typeface="+mn-ea"/>
              </a:rPr>
              <a:t>α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(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learning rate): 0.6 (values new information)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NZ" sz="1800" b="1" dirty="0">
                <a:solidFill>
                  <a:schemeClr val="accent2"/>
                </a:solidFill>
                <a:sym typeface="Symbol" panose="05050102010706020507"/>
              </a:rPr>
              <a:t>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(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discount factor): 0.8 (delayed reward)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15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2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"/>
          <p:cNvSpPr txBox="1"/>
          <p:nvPr/>
        </p:nvSpPr>
        <p:spPr>
          <a:xfrm>
            <a:off x="5430838" y="2845435"/>
            <a:ext cx="20748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Thanks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7171" name="矩形 6"/>
          <p:cNvSpPr/>
          <p:nvPr/>
        </p:nvSpPr>
        <p:spPr>
          <a:xfrm>
            <a:off x="5164138" y="2917825"/>
            <a:ext cx="152400" cy="500063"/>
          </a:xfrm>
          <a:prstGeom prst="rect">
            <a:avLst/>
          </a:prstGeom>
          <a:solidFill>
            <a:srgbClr val="BF9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sp>
        <p:nvSpPr>
          <p:cNvPr id="7172" name="矩形 10"/>
          <p:cNvSpPr/>
          <p:nvPr/>
        </p:nvSpPr>
        <p:spPr>
          <a:xfrm>
            <a:off x="7315200" y="2917825"/>
            <a:ext cx="152400" cy="500063"/>
          </a:xfrm>
          <a:prstGeom prst="rect">
            <a:avLst/>
          </a:prstGeom>
          <a:solidFill>
            <a:srgbClr val="BF9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5490" y="2228215"/>
            <a:ext cx="1878965" cy="18789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6" name="文本框 31"/>
          <p:cNvSpPr txBox="1"/>
          <p:nvPr/>
        </p:nvSpPr>
        <p:spPr>
          <a:xfrm>
            <a:off x="3544888" y="2906713"/>
            <a:ext cx="6002337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WPS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演示助您快速创建极具感染力的演示文稿，打造令人震撼的影院效果。</a:t>
            </a:r>
            <a:r>
              <a:rPr lang="en-US" altLang="x-none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WPS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演示助您快速创建极具感染力的演示文稿，打造令人震撼的影院效果。</a:t>
            </a:r>
            <a:r>
              <a:rPr lang="en-US" altLang="x-none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WPS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演示助您快速创建极具感染力的演示文稿，打造令人震撼的影院效果。</a:t>
            </a:r>
            <a:r>
              <a:rPr lang="en-US" altLang="x-none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WPS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演示助您快速创建极具感染力的演示文稿，打造令人震撼的影院效果。</a:t>
            </a:r>
            <a:r>
              <a:rPr lang="en-US" altLang="x-none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WPS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演示助您快速创建极具感染力的演示文稿，打造令人震撼的影院效果。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" y="1300480"/>
            <a:ext cx="10349230" cy="4801235"/>
          </a:xfrm>
          <a:prstGeom prst="rect">
            <a:avLst/>
          </a:prstGeom>
        </p:spPr>
      </p:pic>
      <p:sp>
        <p:nvSpPr>
          <p:cNvPr id="3" name="矩形 5"/>
          <p:cNvSpPr/>
          <p:nvPr/>
        </p:nvSpPr>
        <p:spPr>
          <a:xfrm>
            <a:off x="1015365" y="459105"/>
            <a:ext cx="3091815" cy="437515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   Flappy Bird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990" y="-172085"/>
            <a:ext cx="1561465" cy="15614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6" name="文本框 31"/>
          <p:cNvSpPr txBox="1"/>
          <p:nvPr/>
        </p:nvSpPr>
        <p:spPr>
          <a:xfrm>
            <a:off x="2234883" y="1475423"/>
            <a:ext cx="60023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Actions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27" name="矩形 5"/>
          <p:cNvSpPr/>
          <p:nvPr/>
        </p:nvSpPr>
        <p:spPr>
          <a:xfrm>
            <a:off x="8445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Analysis 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sp>
        <p:nvSpPr>
          <p:cNvPr id="4100" name="矩形 6"/>
          <p:cNvSpPr/>
          <p:nvPr/>
        </p:nvSpPr>
        <p:spPr>
          <a:xfrm>
            <a:off x="1721168" y="1568133"/>
            <a:ext cx="423862" cy="398462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58051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31"/>
          <p:cNvSpPr txBox="1"/>
          <p:nvPr/>
        </p:nvSpPr>
        <p:spPr>
          <a:xfrm>
            <a:off x="2234883" y="3603943"/>
            <a:ext cx="60023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(rewards)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框 31"/>
          <p:cNvSpPr txBox="1"/>
          <p:nvPr/>
        </p:nvSpPr>
        <p:spPr>
          <a:xfrm>
            <a:off x="2234883" y="4064318"/>
            <a:ext cx="6002337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crashing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surviving (next frame)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6"/>
          <p:cNvSpPr/>
          <p:nvPr/>
        </p:nvSpPr>
        <p:spPr>
          <a:xfrm>
            <a:off x="1721168" y="3666173"/>
            <a:ext cx="423862" cy="398462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sp>
        <p:nvSpPr>
          <p:cNvPr id="22" name="文本框 31"/>
          <p:cNvSpPr txBox="1"/>
          <p:nvPr/>
        </p:nvSpPr>
        <p:spPr>
          <a:xfrm>
            <a:off x="2234883" y="2058988"/>
            <a:ext cx="6002337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nothing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5"/>
          <p:cNvSpPr/>
          <p:nvPr/>
        </p:nvSpPr>
        <p:spPr>
          <a:xfrm>
            <a:off x="10477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Rules in this game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pic>
        <p:nvPicPr>
          <p:cNvPr id="25" name="Picture 24" descr="IMGBIN_flappy-bird-blue-xbox-360-png_xeh3Ec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2230" y="6985"/>
            <a:ext cx="1561465" cy="1561465"/>
          </a:xfrm>
          <a:prstGeom prst="rect">
            <a:avLst/>
          </a:prstGeom>
        </p:spPr>
      </p:pic>
      <p:pic>
        <p:nvPicPr>
          <p:cNvPr id="26" name="Picture 25" descr="IMGBIN_fly-heroes-king-bird-flappy-bird-birds-king-png_gp3V3DZ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45" y="4064635"/>
            <a:ext cx="1633855" cy="1574165"/>
          </a:xfrm>
          <a:prstGeom prst="rect">
            <a:avLst/>
          </a:prstGeom>
        </p:spPr>
      </p:pic>
      <p:sp>
        <p:nvSpPr>
          <p:cNvPr id="38942" name="Rectangle 38941"/>
          <p:cNvSpPr/>
          <p:nvPr/>
        </p:nvSpPr>
        <p:spPr>
          <a:xfrm>
            <a:off x="6936740" y="1610995"/>
            <a:ext cx="4394200" cy="251523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rgbClr val="00ADEE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Simple rules</a:t>
            </a:r>
            <a:endParaRPr lang="en-US" altLang="zh-CN" sz="32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⸮⸮⸮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charset="0"/>
              <a:ea typeface="SimSun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rgbClr val="00ADEE"/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Insanely difficult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  <a:sym typeface="+mn-ea"/>
              </a:rPr>
              <a:t>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/>
      <p:bldP spid="18" grpId="0"/>
      <p:bldP spid="389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6" name="文本框 31"/>
          <p:cNvSpPr txBox="1"/>
          <p:nvPr/>
        </p:nvSpPr>
        <p:spPr>
          <a:xfrm>
            <a:off x="2235200" y="1475740"/>
            <a:ext cx="6675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a human player improve  the score?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27" name="矩形 5"/>
          <p:cNvSpPr/>
          <p:nvPr/>
        </p:nvSpPr>
        <p:spPr>
          <a:xfrm>
            <a:off x="7810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Analysis - Human player 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sp>
        <p:nvSpPr>
          <p:cNvPr id="4100" name="矩形 6"/>
          <p:cNvSpPr/>
          <p:nvPr/>
        </p:nvSpPr>
        <p:spPr>
          <a:xfrm>
            <a:off x="1721168" y="1568133"/>
            <a:ext cx="423862" cy="398462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99235" y="58051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31"/>
          <p:cNvSpPr txBox="1"/>
          <p:nvPr/>
        </p:nvSpPr>
        <p:spPr>
          <a:xfrm>
            <a:off x="2234883" y="3172143"/>
            <a:ext cx="60023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it works?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框 31"/>
          <p:cNvSpPr txBox="1"/>
          <p:nvPr/>
        </p:nvSpPr>
        <p:spPr>
          <a:xfrm>
            <a:off x="2234883" y="3632518"/>
            <a:ext cx="6002337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learning process of our brain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muscle memory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conditioned reflex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reaction time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6"/>
          <p:cNvSpPr/>
          <p:nvPr/>
        </p:nvSpPr>
        <p:spPr>
          <a:xfrm>
            <a:off x="1721168" y="3234373"/>
            <a:ext cx="423862" cy="398462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</a:endParaRPr>
          </a:p>
        </p:txBody>
      </p:sp>
      <p:sp>
        <p:nvSpPr>
          <p:cNvPr id="22" name="文本框 31"/>
          <p:cNvSpPr txBox="1"/>
          <p:nvPr/>
        </p:nvSpPr>
        <p:spPr>
          <a:xfrm>
            <a:off x="2234883" y="2058988"/>
            <a:ext cx="6002337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7325" y="-84455"/>
            <a:ext cx="1560195" cy="15601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5126" grpId="0"/>
      <p:bldP spid="22" grpId="0"/>
      <p:bldP spid="19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6" name="文本框 31"/>
          <p:cNvSpPr txBox="1"/>
          <p:nvPr/>
        </p:nvSpPr>
        <p:spPr>
          <a:xfrm>
            <a:off x="3545205" y="2703830"/>
            <a:ext cx="62172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How we can use an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AI player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 to improve the score?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240" y="2202815"/>
            <a:ext cx="1878965" cy="1878965"/>
          </a:xfrm>
          <a:prstGeom prst="rect">
            <a:avLst/>
          </a:prstGeom>
        </p:spPr>
      </p:pic>
      <p:sp>
        <p:nvSpPr>
          <p:cNvPr id="2" name="文本框 31"/>
          <p:cNvSpPr txBox="1"/>
          <p:nvPr/>
        </p:nvSpPr>
        <p:spPr>
          <a:xfrm>
            <a:off x="3545205" y="3811905"/>
            <a:ext cx="62172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- </a:t>
            </a:r>
            <a:r>
              <a:rPr lang="en-US" sz="2400" b="1" dirty="0">
                <a:solidFill>
                  <a:srgbClr val="D2A000"/>
                </a:solidFill>
                <a:latin typeface="微软雅黑" pitchFamily="2" charset="-122"/>
                <a:ea typeface="微软雅黑" pitchFamily="2" charset="-122"/>
              </a:rPr>
              <a:t>Reinforcement learning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2" charset="-122"/>
              <a:ea typeface="微软雅黑" pitchFamily="2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2" charset="-122"/>
                <a:ea typeface="微软雅黑" pitchFamily="2" charset="-122"/>
              </a:rPr>
              <a:t>......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machine learning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67155" y="62496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1910" y="-146685"/>
            <a:ext cx="1561465" cy="1561465"/>
          </a:xfrm>
          <a:prstGeom prst="rect">
            <a:avLst/>
          </a:prstGeom>
        </p:spPr>
      </p:pic>
      <p:pic>
        <p:nvPicPr>
          <p:cNvPr id="2" name="Picture 1" descr="Screen Shot 2019-10-16 at 9.17.55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0" y="2047240"/>
            <a:ext cx="8846185" cy="386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2530" y="1219200"/>
            <a:ext cx="10229850" cy="33775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Classification of machine learning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Reinforcement learning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67155" y="62496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2" name="Rectangle 38941"/>
          <p:cNvSpPr/>
          <p:nvPr/>
        </p:nvSpPr>
        <p:spPr>
          <a:xfrm>
            <a:off x="819150" y="1889760"/>
            <a:ext cx="5086350" cy="307911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Reinforcement learning                                 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1. RL is about learning what to do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sym typeface="+mn-ea"/>
              </a:rPr>
              <a:t>2. how to map situation to actions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itchFamily="2" charset="-122"/>
              </a:rPr>
              <a:t>3. to maximize the rewards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400">
              <a:solidFill>
                <a:srgbClr val="00ADEE"/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rgbClr val="D2A000"/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1910" y="-146685"/>
            <a:ext cx="1561465" cy="1561465"/>
          </a:xfrm>
          <a:prstGeom prst="rect">
            <a:avLst/>
          </a:prstGeom>
        </p:spPr>
      </p:pic>
      <p:sp>
        <p:nvSpPr>
          <p:cNvPr id="5126" name="文本框 31"/>
          <p:cNvSpPr txBox="1"/>
          <p:nvPr/>
        </p:nvSpPr>
        <p:spPr>
          <a:xfrm>
            <a:off x="5054600" y="1875155"/>
            <a:ext cx="696023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itchFamily="2" charset="0"/>
                <a:ea typeface="SimSun" pitchFamily="2" charset="-122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rgbClr val="FFC000"/>
              </a:solidFill>
              <a:latin typeface="微软雅黑" pitchFamily="2" charset="-122"/>
              <a:ea typeface="微软雅黑" pitchFamily="2" charset="-122"/>
            </a:endParaRP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FFC000"/>
                </a:solidFill>
                <a:latin typeface="微软雅黑" pitchFamily="2" charset="-122"/>
                <a:ea typeface="微软雅黑" pitchFamily="2" charset="-122"/>
              </a:rPr>
              <a:t>We do not need to feed it with data.</a:t>
            </a:r>
            <a:endParaRPr lang="en-US" sz="2400" b="1" dirty="0">
              <a:solidFill>
                <a:srgbClr val="FFC000"/>
              </a:solidFill>
              <a:latin typeface="微软雅黑" pitchFamily="2" charset="-122"/>
              <a:ea typeface="微软雅黑" pitchFamily="2" charset="-122"/>
            </a:endParaRP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FFC000"/>
                </a:solidFill>
                <a:latin typeface="微软雅黑" pitchFamily="2" charset="-122"/>
                <a:ea typeface="微软雅黑" pitchFamily="2" charset="-122"/>
              </a:rPr>
              <a:t>instead, it explores to get data</a:t>
            </a:r>
            <a:endParaRPr lang="en-US" sz="2400" dirty="0">
              <a:solidFill>
                <a:srgbClr val="FFC000"/>
              </a:solidFill>
              <a:latin typeface="微软雅黑" pitchFamily="2" charset="-122"/>
              <a:ea typeface="微软雅黑" pitchFamily="2" charset="-122"/>
            </a:endParaRP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FFC000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6" name="Picture 5" descr="IMGBIN_flappy-bird-blue-red-flappy-bird-color-png_SpfU0N3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0" y="3891915"/>
            <a:ext cx="2045970" cy="20459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48755" y="1766570"/>
            <a:ext cx="35077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00ADEE"/>
                </a:solidFill>
                <a:latin typeface="Times New Roman" panose="02020603050405020304" pitchFamily="18" charset="0"/>
                <a:sym typeface="+mn-ea"/>
              </a:rPr>
              <a:t>*.What makes it different ?</a:t>
            </a:r>
            <a:endParaRPr lang="en-US" altLang="zh-CN" sz="2400">
              <a:solidFill>
                <a:srgbClr val="00ADEE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矩形 5"/>
          <p:cNvSpPr/>
          <p:nvPr/>
        </p:nvSpPr>
        <p:spPr>
          <a:xfrm>
            <a:off x="819150" y="509270"/>
            <a:ext cx="3829685" cy="483870"/>
          </a:xfrm>
          <a:prstGeom prst="rect">
            <a:avLst/>
          </a:prstGeom>
          <a:solidFill>
            <a:srgbClr val="D2A000"/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Calibri" pitchFamily="2" charset="0"/>
              </a:rPr>
              <a:t>Reinforcement learning</a:t>
            </a:r>
            <a:endParaRPr lang="en-US" altLang="zh-CN" dirty="0">
              <a:solidFill>
                <a:srgbClr val="FFFFFF"/>
              </a:solidFill>
              <a:latin typeface="Calibri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67155" y="6249670"/>
            <a:ext cx="6737985" cy="0"/>
          </a:xfrm>
          <a:prstGeom prst="line">
            <a:avLst/>
          </a:prstGeom>
          <a:ln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2" name="Rectangle 38941"/>
          <p:cNvSpPr/>
          <p:nvPr/>
        </p:nvSpPr>
        <p:spPr>
          <a:xfrm>
            <a:off x="819150" y="1414780"/>
            <a:ext cx="7285990" cy="313753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742950" indent="-742950" eaLnBrk="1" hangingPunct="1">
              <a:buFont typeface="+mj-lt"/>
              <a:buAutoNum type="arabicPeriod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179705" indent="0" eaLnBrk="1" hangingPunct="1">
              <a:spcBef>
                <a:spcPts val="0"/>
              </a:spcBef>
              <a:buFont typeface="Verdana" panose="020B0604030504040204" pitchFamily="34" charset="0"/>
              <a:buNone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The biological motivation for RL is a simple trial and error.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ts val="0"/>
              </a:spcBef>
              <a:buFont typeface="Verdana" panose="020B0604030504040204" pitchFamily="34" charset="0"/>
              <a:buNone/>
              <a:defRPr/>
            </a:pP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9705" indent="0" eaLnBrk="1" hangingPunct="1">
              <a:spcBef>
                <a:spcPts val="0"/>
              </a:spcBef>
              <a:buFont typeface="Arial" panose="020B0604020202090204" pitchFamily="34" charset="0"/>
              <a:buChar char="•"/>
              <a:defRPr/>
            </a:pPr>
            <a:r>
              <a:rPr lang="en-N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NZ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Positive reinforcement </a:t>
            </a:r>
            <a:r>
              <a:rPr lang="en-N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– given to an agent for a good response</a:t>
            </a:r>
            <a:endParaRPr lang="en-NZ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9705" indent="0" eaLnBrk="1" hangingPunct="1">
              <a:spcBef>
                <a:spcPts val="0"/>
              </a:spcBef>
              <a:buFont typeface="Arial" panose="020B0604020202090204" pitchFamily="34" charset="0"/>
              <a:buChar char="•"/>
              <a:defRPr/>
            </a:pPr>
            <a:r>
              <a:rPr lang="en-N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NZ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Negative reinforcement (punishment) </a:t>
            </a:r>
            <a:r>
              <a:rPr lang="en-N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– for a poor response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 eaLnBrk="1" hangingPunct="1">
              <a:defRPr/>
            </a:pP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itchFamily="2" charset="-122"/>
            </a:endParaRPr>
          </a:p>
        </p:txBody>
      </p:sp>
      <p:pic>
        <p:nvPicPr>
          <p:cNvPr id="5" name="Picture 4" descr="IMGBIN_flappy-bird-blue-xbox-360-png_xeh3Ec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1910" y="-146685"/>
            <a:ext cx="1561465" cy="1561465"/>
          </a:xfrm>
          <a:prstGeom prst="rect">
            <a:avLst/>
          </a:prstGeom>
        </p:spPr>
      </p:pic>
      <p:pic>
        <p:nvPicPr>
          <p:cNvPr id="6" name="Picture 5" descr="IMGBIN_flappy-bird-blue-red-flappy-bird-color-png_SpfU0N3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420" y="4335780"/>
            <a:ext cx="2045970" cy="2045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6192</Words>
  <Application>WPS Presentation</Application>
  <PresentationFormat>宽屏</PresentationFormat>
  <Paragraphs>522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SimSun</vt:lpstr>
      <vt:lpstr>Wingdings</vt:lpstr>
      <vt:lpstr>Calibri</vt:lpstr>
      <vt:lpstr>微软雅黑</vt:lpstr>
      <vt:lpstr>Times New Roman</vt:lpstr>
      <vt:lpstr>Symbol</vt:lpstr>
      <vt:lpstr>Times</vt:lpstr>
      <vt:lpstr>Verdana</vt:lpstr>
      <vt:lpstr>Symbol</vt:lpstr>
      <vt:lpstr>Helvetica Neue</vt:lpstr>
      <vt:lpstr>HYQiHeiKW</vt:lpstr>
      <vt:lpstr/>
      <vt:lpstr>Arial Unicode MS</vt:lpstr>
      <vt:lpstr>HYShuSongErKW</vt:lpstr>
      <vt:lpstr>Calibri Light</vt:lpstr>
      <vt:lpstr>Arimo for Powerline</vt:lpstr>
      <vt:lpstr>PingFang SC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jihuiwu</cp:lastModifiedBy>
  <cp:revision>403</cp:revision>
  <dcterms:created xsi:type="dcterms:W3CDTF">2019-10-16T20:46:48Z</dcterms:created>
  <dcterms:modified xsi:type="dcterms:W3CDTF">2019-10-16T20:46:48Z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1033-1.1.0.1454</vt:lpwstr>
  </property>
</Properties>
</file>