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1"/>
  </p:notesMasterIdLst>
  <p:sldIdLst>
    <p:sldId id="294" r:id="rId2"/>
    <p:sldId id="295" r:id="rId3"/>
    <p:sldId id="296" r:id="rId4"/>
    <p:sldId id="297" r:id="rId5"/>
    <p:sldId id="302" r:id="rId6"/>
    <p:sldId id="301" r:id="rId7"/>
    <p:sldId id="303" r:id="rId8"/>
    <p:sldId id="298" r:id="rId9"/>
    <p:sldId id="299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99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7" autoAdjust="0"/>
    <p:restoredTop sz="94660"/>
  </p:normalViewPr>
  <p:slideViewPr>
    <p:cSldViewPr>
      <p:cViewPr varScale="1">
        <p:scale>
          <a:sx n="86" d="100"/>
          <a:sy n="8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50F01-9524-49E7-B631-3586BB217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CA93C-7126-4D27-9370-77F063F0F9C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819CF-8945-4BE1-B25B-28F34A55BB90}" type="datetimeFigureOut">
              <a:rPr lang="en-US"/>
              <a:pPr>
                <a:defRPr/>
              </a:pPr>
              <a:t>7/17/2020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146E3F-0D37-4E2E-AA9C-8D98F1DF4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D30F4C-C374-4C54-906D-C2C0CD693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B39B-A9F4-410D-9056-E619902114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45EA-369D-41D0-91F1-D3A85FE19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7FAECD-6F83-40C0-BAB9-A467BB731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F18C04B-35E7-4164-B0BF-AD27A1FDC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3194AB-7690-454E-8C1E-4DAD710E90E5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A306287-DC0A-46B9-A506-BA807B234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56D97-34BA-4876-A7FE-3887995FC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2797FF1-781D-4528-BA6B-CEDA9ED57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1A7164-D206-46B3-A3EE-06A8C2597126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CEA64E3-1FB8-4C31-9DA9-E370D1B36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6793F7A-D9E8-4480-A234-34404BCF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F3FB83-4315-4478-B645-E87DD14D9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44C8DF-5871-4EA9-9B32-9E1E56EA08D3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3AF27DC-169E-4AD5-B171-29DD37370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DA93F4-59CC-49B4-920A-2C30BA0CD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6523131-12DC-4B9B-8CB4-F79DF1BC1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69D3A0-1465-4C07-A14C-F9D4DEC12580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4593450-0111-4886-A693-C424B3C1B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48890E0-FB12-4026-B842-38B024C9F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FA21C46-4F48-43BB-AB18-B968CE71F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301867-56FC-4B67-985D-E32684F8D79F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927430B-AE15-408B-8BEA-009617A20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D5ABE16-D776-455F-A741-A9B948238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DDD777-D93B-409B-8B28-67F7FE992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B5103B-01CF-4288-9621-7D3B167ACAB6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F053A38-04C4-481E-8338-E993BEF20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8AE3C3E-E53E-447B-9794-5AFE19DC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58AAE0A-134B-4B13-86B4-78AC0E250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03C313-5A99-4D89-AB87-C1DD81712DF8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0FEAC54-052A-497E-9857-73B1496D1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98A245C-6126-4791-B4FB-25DD7910E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F60168B-4642-4D74-A9E8-9A993BA48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67217-5BEB-45D5-8AF3-A7ECF3839617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8419872-AFF4-46AE-A0B3-4CE243E92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D8EA3AC-C637-4BB6-AB8A-32D4027F0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3977A74-85BD-4DDE-8C4D-4123BE792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A54D47-81EC-4676-9B4F-3833755F5DA0}" type="slidenum">
              <a:rPr lang="en-NZ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E1D9DDB-E129-42B4-A906-035792845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5806898-3DF6-4F85-B65D-216A149C7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544F-7273-4E79-9FBD-8F306497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5BBC-AD07-4B1F-A285-1F759C8C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1983-3634-4E05-9D14-3A24E895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282D-7EAD-45B7-BA48-30B3DCFD19A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68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2F81-C60B-4D8C-8907-E5EAF4A2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4B72-2EE0-4409-8949-D24FF9A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208B-B179-45F3-B26E-CA9EA1F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820F-0FC6-4159-940A-56A8E435B7C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41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3B1E-3F48-4442-9E0C-7FC5FE9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AE63-DD5D-4D14-867D-838C54CE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A98A-9B14-4826-9995-A200ECDC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6EF0-4741-4144-B4F5-14730E7770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355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5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065C7-53BD-44D7-8619-33F940F1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949F-382D-4A19-A310-0A688B6E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D2393-F0E3-4297-BCDD-5E0C5F0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42A2-9B33-4B5E-8390-F9432A61C54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61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60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19B61D-4B41-4CDC-8559-8E3C4446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7EBEE6-06C5-48A4-A24C-1136C2D1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4472E1-DDA4-4AA4-BDB2-4F6B96E1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7F60D-B864-4C51-930B-974E76F7289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3619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60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60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898ED-FE51-4425-AFAF-42AB9042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D66C3-2C5A-4E1E-807A-984D4928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DBF8B-A98F-4B7F-B666-D50B1EFB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43883-ADF3-41C9-9E5F-CA29931F494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484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A2F07A-5C85-4C5C-9616-F24661033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A38C3A-0551-4ED8-BBED-79E26CA22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6CF745-3C58-4F8D-ACF8-E2FCFC2FF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AA229-20B5-4F82-824A-A242E8D65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45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9140825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1989138"/>
            <a:ext cx="4187825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0763" y="1989150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0763" y="4068775"/>
            <a:ext cx="4189412" cy="192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615D3A-E288-4672-8B99-1A3B92B04C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4A86-700A-4C57-B096-29539061235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62238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9140825" cy="121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989138"/>
            <a:ext cx="4187825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763" y="1989138"/>
            <a:ext cx="4189412" cy="400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53CFC-297A-4557-85C3-A85BF7E448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731F-7F1C-4B03-BACC-F3F64971A9B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825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65C0-75E7-45F3-9B8D-EA152549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43B7-9087-41C3-BD05-67C10C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0E9B-FE6A-46FB-91D1-D9D7065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3C464-3106-4D7E-8A8C-48A9932E0AD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20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91CE-9324-470A-B9BD-98B402A9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1C17-448A-4E79-8C8A-1BB79B89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E737-D838-42C6-AD91-A414FA02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DFD3-4C72-433D-B7F1-8BD8DB1F35A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49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BE67-AFF6-4357-A4AE-7C44A61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B6DA-2163-4547-AA4A-4672F8A5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F1BF-B541-4912-8646-5315AB7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65A7A-68B6-40A3-A493-D06D1131277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75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A82D6-794E-4E9A-B4CA-360F9634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5EAD4-3885-4C71-BB08-A44B4FD1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DA9FC-6CBC-483B-B40E-2EAE93E6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011D-891D-4BDD-BD48-8E11779B591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1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AAFC7-2048-4B83-A4F9-ED99CAB6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4131-1EB2-45CD-B449-446C00F1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0B46F-15CE-499B-9405-B00AC1C6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E7D67-7B03-408E-A7CC-CF4631D1B55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170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B7417-4341-4C70-9070-CD7FEBC4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6409-EC5C-4F09-B7A8-755D0EC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E3797-C8FD-4503-8F3D-BAAF240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F7AC4-A565-4D30-8FA7-6798CDA1896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13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1847-1A12-4920-BC2C-6D2A6039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B18E6-32E8-4407-ADDC-F2A73CB0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064F-7C44-4291-9C77-A8783598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33D87-166C-40DA-A2C1-0F3E2B7C260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085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38C3-824E-49C2-8C48-D464DCA1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630-E7A8-4F67-BEBB-743CD226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F1B0-49B5-4A1B-8484-B71AC5C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0D02B-A9A3-4A24-A32F-2BC2361AF3D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4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144B039-5424-422E-A561-5277E7B22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8C3A61-EA6C-4BC7-A1A6-7B1A8B30F2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i="0" u="none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18E0DA-8001-429C-B397-DE15877E69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D17874-4486-4FDB-8040-CB316E8341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534568B-3280-426B-A7DA-45EEAB2ED0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  <p:sp>
        <p:nvSpPr>
          <p:cNvPr id="2054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FAACF4F-157C-4F73-8BBE-1F8417ADE4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100" y="6540500"/>
            <a:ext cx="342900" cy="3175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3DA0E96-C009-4994-BD5C-E0B42051E8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NZ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950091C8-DF42-4F57-A103-AE5885ABC9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7788" y="127000"/>
            <a:ext cx="1446212" cy="7921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>
                <a:solidFill>
                  <a:srgbClr val="FFFF00"/>
                </a:solidFill>
              </a:rPr>
              <a:t>159.740</a:t>
            </a:r>
            <a:endParaRPr lang="en-NZ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33" name="Title Placeholder 1">
            <a:extLst>
              <a:ext uri="{FF2B5EF4-FFF2-40B4-BE49-F238E27FC236}">
                <a16:creationId xmlns:a16="http://schemas.microsoft.com/office/drawing/2014/main" id="{A787E0A6-5000-489F-999C-658EC3FBD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5" r:id="rId5"/>
    <p:sldLayoutId id="2147484706" r:id="rId6"/>
    <p:sldLayoutId id="2147484707" r:id="rId7"/>
    <p:sldLayoutId id="2147484708" r:id="rId8"/>
    <p:sldLayoutId id="2147484709" r:id="rId9"/>
    <p:sldLayoutId id="2147484710" r:id="rId10"/>
    <p:sldLayoutId id="2147484711" r:id="rId11"/>
    <p:sldLayoutId id="2147484712" r:id="rId12"/>
    <p:sldLayoutId id="2147484713" r:id="rId13"/>
    <p:sldLayoutId id="2147484714" r:id="rId14"/>
    <p:sldLayoutId id="2147484715" r:id="rId15"/>
    <p:sldLayoutId id="2147484716" r:id="rId16"/>
    <p:sldLayoutId id="2147484717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A98BD5E-78F3-4F73-AB15-2961B806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NZ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653395-B017-4FC1-B596-5C347D1489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6351" y="2911924"/>
            <a:ext cx="7284846" cy="816010"/>
          </a:xfrm>
          <a:gradFill rotWithShape="1">
            <a:gsLst>
              <a:gs pos="0">
                <a:srgbClr val="EFEB3B">
                  <a:gamma/>
                  <a:shade val="46275"/>
                  <a:invGamma/>
                  <a:alpha val="74001"/>
                </a:srgbClr>
              </a:gs>
              <a:gs pos="50000">
                <a:srgbClr val="EFEB3B">
                  <a:alpha val="14000"/>
                </a:srgbClr>
              </a:gs>
              <a:gs pos="100000">
                <a:srgbClr val="EFEB3B">
                  <a:gamma/>
                  <a:shade val="46275"/>
                  <a:invGamma/>
                  <a:alpha val="74001"/>
                </a:srgbClr>
              </a:gs>
            </a:gsLst>
            <a:lin ang="5400000" scaled="1"/>
          </a:gradFill>
          <a:ln w="57150" cmpd="thinThick">
            <a:miter lim="800000"/>
            <a:headEnd/>
            <a:tailEnd/>
          </a:ln>
        </p:spPr>
        <p:txBody>
          <a:bodyPr rtlCol="0" anchor="t">
            <a:normAutofit/>
          </a:bodyPr>
          <a:lstStyle/>
          <a:p>
            <a:pPr algn="l" eaLnBrk="1" hangingPunct="1">
              <a:defRPr/>
            </a:pPr>
            <a:r>
              <a:rPr lang="en-US" sz="3600" b="1" dirty="0"/>
              <a:t>Studies in Intelligent Systems</a:t>
            </a:r>
            <a:endParaRPr lang="en-NZ" sz="3600" b="1" dirty="0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EC24583-5E63-4EC8-B84C-2F5D4DF6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14425"/>
            <a:ext cx="82089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Paper Coordinator: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Dr. Napoleon H. Reyes, Ph.D.</a:t>
            </a:r>
            <a:endParaRPr lang="en-NZ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6A9FDCC6-7B17-4C5F-BB86-EF158FC9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612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Computer Science</a:t>
            </a:r>
            <a:endParaRPr lang="en-NZ" altLang="en-US" sz="2400" b="1">
              <a:solidFill>
                <a:srgbClr val="000000"/>
              </a:solidFill>
            </a:endParaRP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5714942F-CE7A-4A68-A817-72552FE6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48038"/>
            <a:ext cx="835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School of Natural and Computational Sciences</a:t>
            </a:r>
            <a:endParaRPr lang="en-NZ" altLang="en-US" sz="2400" b="1">
              <a:solidFill>
                <a:srgbClr val="000000"/>
              </a:solidFill>
            </a:endParaRP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BDDB2EBE-68B2-4FC9-B3FC-D6853EE3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59225"/>
            <a:ext cx="835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Rm. 3.13 MS, or MS Lab 7, Albany Campus</a:t>
            </a:r>
            <a:endParaRPr lang="en-NZ" altLang="en-US" sz="2400" b="1">
              <a:solidFill>
                <a:srgbClr val="000000"/>
              </a:solidFill>
            </a:endParaRP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44C01280-CB28-4E1D-8AF7-E204C9CA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83518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email:   </a:t>
            </a:r>
            <a:r>
              <a:rPr lang="en-US" altLang="en-US" sz="2400" b="1">
                <a:solidFill>
                  <a:srgbClr val="FF0000"/>
                </a:solidFill>
              </a:rPr>
              <a:t>n.h.reyes@massey.ac.nz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Tel. No.:   64 9 4140800 x 43143 or 41572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Fax No.:   64 9 441 8181</a:t>
            </a: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4981491E-2B17-4904-BD50-1EB74D9D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127000"/>
            <a:ext cx="1446212" cy="7921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00"/>
                </a:solidFill>
              </a:rPr>
              <a:t>159.740</a:t>
            </a:r>
            <a:endParaRPr lang="en-NZ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58 -0.08929 C 0.09166 -0.11381 0.11875 -0.13856 0.13246 -0.16608 C 0.146 -0.1943 0.15138 -0.23178 0.1467 -0.25838 C 0.14236 -0.28498 0.13142 -0.30673 0.10746 -0.3257 C 0.08333 -0.34513 0.04375 -0.36109 0.00243 -0.37358 C -0.03907 -0.38653 -0.08976 -0.39463 -0.14011 -0.40226 " pathEditMode="relative" rAng="0" ptsTypes="aaaaaA">
                                      <p:cBhvr>
                                        <p:cTn id="6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-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/>
      <p:bldP spid="12308" grpId="0"/>
      <p:bldP spid="12309" grpId="0"/>
      <p:bldP spid="12312" grpId="0"/>
      <p:bldP spid="12313" grpId="0"/>
      <p:bldP spid="123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C4AE4211-1DD6-419C-8268-187483DAA9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Topics for Discussion</a:t>
            </a:r>
            <a:endParaRPr lang="en-NZ" altLang="en-US" b="1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BFDCE8FD-FAB0-4540-8E03-12ED71FB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423988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>
                <a:solidFill>
                  <a:srgbClr val="0066FF"/>
                </a:solidFill>
              </a:rPr>
              <a:t>Pre-requisites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FCFE4126-1EDD-4183-8788-5AFDFB1B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962150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Course Overview</a:t>
            </a:r>
            <a:endParaRPr lang="en-NZ" altLang="en-US" sz="2800" b="1">
              <a:solidFill>
                <a:srgbClr val="0066FF"/>
              </a:solidFill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20C6FA21-0CED-4D43-8491-BAD2992D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2490788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Learning Outcomes</a:t>
            </a:r>
            <a:endParaRPr lang="en-NZ" altLang="en-US" sz="2800" b="1">
              <a:solidFill>
                <a:srgbClr val="0066FF"/>
              </a:solidFill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615FF952-F1FE-414A-8590-7411C1C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038475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Texts and Course Material</a:t>
            </a:r>
            <a:endParaRPr lang="en-NZ" altLang="en-US" sz="2800" b="1">
              <a:solidFill>
                <a:srgbClr val="0066FF"/>
              </a:solidFill>
            </a:endParaRP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91B6D824-91E4-4774-8C87-03846634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5478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7A2175EF-F44B-4AAB-BFC4-145E64B6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0764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0186" name="Oval 10">
            <a:extLst>
              <a:ext uri="{FF2B5EF4-FFF2-40B4-BE49-F238E27FC236}">
                <a16:creationId xmlns:a16="http://schemas.microsoft.com/office/drawing/2014/main" id="{FAAA52D7-449C-40FB-87D9-111E1B1C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606675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0187" name="Oval 11">
            <a:extLst>
              <a:ext uri="{FF2B5EF4-FFF2-40B4-BE49-F238E27FC236}">
                <a16:creationId xmlns:a16="http://schemas.microsoft.com/office/drawing/2014/main" id="{1F767DB6-451B-4829-BE55-CD4C57D1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31496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7E554051-B0F5-41FC-B78E-DA32DE0F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630613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Assessment</a:t>
            </a:r>
            <a:endParaRPr lang="en-NZ" altLang="en-US" sz="2800" b="1">
              <a:solidFill>
                <a:srgbClr val="0066FF"/>
              </a:solidFill>
            </a:endParaRPr>
          </a:p>
        </p:txBody>
      </p:sp>
      <p:sp>
        <p:nvSpPr>
          <p:cNvPr id="50189" name="Oval 13">
            <a:extLst>
              <a:ext uri="{FF2B5EF4-FFF2-40B4-BE49-F238E27FC236}">
                <a16:creationId xmlns:a16="http://schemas.microsoft.com/office/drawing/2014/main" id="{DE7DEF0E-E6D9-4DB7-B525-26CB0620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3741738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7F3725F5-772A-4E5D-A258-B74E5A2F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4187825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0066FF"/>
                </a:solidFill>
              </a:rPr>
              <a:t>Course Schedule</a:t>
            </a:r>
            <a:endParaRPr lang="en-NZ" altLang="en-US" sz="2800" b="1">
              <a:solidFill>
                <a:srgbClr val="0066FF"/>
              </a:solidFill>
            </a:endParaRPr>
          </a:p>
        </p:txBody>
      </p:sp>
      <p:sp>
        <p:nvSpPr>
          <p:cNvPr id="50191" name="Oval 15">
            <a:extLst>
              <a:ext uri="{FF2B5EF4-FFF2-40B4-BE49-F238E27FC236}">
                <a16:creationId xmlns:a16="http://schemas.microsoft.com/office/drawing/2014/main" id="{D3EA618B-03DC-4F16-AEF5-FF4F2FE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42989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50180" grpId="0"/>
      <p:bldP spid="50180" grpId="1"/>
      <p:bldP spid="50182" grpId="0"/>
      <p:bldP spid="50182" grpId="1"/>
      <p:bldP spid="50183" grpId="0"/>
      <p:bldP spid="50183" grpId="1"/>
      <p:bldP spid="50184" grpId="0" animBg="1"/>
      <p:bldP spid="50185" grpId="0" animBg="1"/>
      <p:bldP spid="50186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4869E1BA-7445-463A-BE93-461522B1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2994025"/>
            <a:ext cx="719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rgbClr val="A3A3A3"/>
                </a:solidFill>
              </a:rPr>
              <a:t>Design, and in some cases implement selected algorithms for navigation, control, classification, learning and optimization problems.</a:t>
            </a:r>
            <a:endParaRPr lang="en-NZ" altLang="en-US" sz="2000" b="1">
              <a:solidFill>
                <a:srgbClr val="A3A3A3"/>
              </a:solidFill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FA685A63-7044-485C-BE81-BB2C696B77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Learning Outcomes</a:t>
            </a:r>
            <a:endParaRPr lang="en-NZ" altLang="en-US" b="1"/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0DFBFF10-979D-41F0-BDA1-745ADBD61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2216150"/>
            <a:ext cx="719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rgbClr val="A3A3A3"/>
                </a:solidFill>
              </a:rPr>
              <a:t>Describe, evaluate and explain the main algorithms used in building intelligent systems.</a:t>
            </a:r>
            <a:endParaRPr lang="en-NZ" altLang="en-US" sz="2000" b="1">
              <a:solidFill>
                <a:srgbClr val="A3A3A3"/>
              </a:solidFill>
            </a:endParaRP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E8962F7-B3F6-422D-BB57-167C4C5B3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016375"/>
            <a:ext cx="719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000" b="1">
                <a:solidFill>
                  <a:srgbClr val="A3A3A3"/>
                </a:solidFill>
              </a:rPr>
              <a:t>Critically assess the advantages and disadvantages of applying various intelligent techniques to solving real-world problems.</a:t>
            </a:r>
            <a:endParaRPr lang="en-NZ" altLang="en-US" sz="2000" b="1">
              <a:solidFill>
                <a:srgbClr val="A3A3A3"/>
              </a:solidFill>
            </a:endParaRPr>
          </a:p>
        </p:txBody>
      </p:sp>
      <p:sp>
        <p:nvSpPr>
          <p:cNvPr id="78855" name="Oval 7">
            <a:extLst>
              <a:ext uri="{FF2B5EF4-FFF2-40B4-BE49-F238E27FC236}">
                <a16:creationId xmlns:a16="http://schemas.microsoft.com/office/drawing/2014/main" id="{FD781D4E-A183-4F8A-96BC-4DC68491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339975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78856" name="Oval 8">
            <a:extLst>
              <a:ext uri="{FF2B5EF4-FFF2-40B4-BE49-F238E27FC236}">
                <a16:creationId xmlns:a16="http://schemas.microsoft.com/office/drawing/2014/main" id="{5953CE3D-B8F3-4956-A130-08DFBEB3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0607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78857" name="Oval 9">
            <a:extLst>
              <a:ext uri="{FF2B5EF4-FFF2-40B4-BE49-F238E27FC236}">
                <a16:creationId xmlns:a16="http://schemas.microsoft.com/office/drawing/2014/main" id="{EA9ECD10-6E68-4A9E-A406-86A252B0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094163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94173BE5-305D-4697-B57B-4D55134E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330325"/>
            <a:ext cx="8351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rgbClr val="0066FF"/>
                </a:solidFill>
              </a:rPr>
              <a:t>On successful completion of the course, the students should be able to:</a:t>
            </a:r>
            <a:endParaRPr lang="en-NZ" altLang="en-US" sz="2200" b="1">
              <a:solidFill>
                <a:srgbClr val="0066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fixed" rAng="0" ptsTypes="aaaaaA">
                                      <p:cBhvr>
                                        <p:cTn id="6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  <p:bldP spid="78853" grpId="0"/>
      <p:bldP spid="78853" grpId="1"/>
      <p:bldP spid="78854" grpId="0"/>
      <p:bldP spid="78854" grpId="1"/>
      <p:bldP spid="78855" grpId="0" animBg="1"/>
      <p:bldP spid="78856" grpId="0" animBg="1"/>
      <p:bldP spid="788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8F1CCD7E-5360-47F2-A28A-076B0511CF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Assessment</a:t>
            </a:r>
            <a:endParaRPr lang="en-NZ" altLang="en-US" b="1"/>
          </a:p>
        </p:txBody>
      </p:sp>
      <p:sp>
        <p:nvSpPr>
          <p:cNvPr id="26627" name="Text Box 21">
            <a:extLst>
              <a:ext uri="{FF2B5EF4-FFF2-40B4-BE49-F238E27FC236}">
                <a16:creationId xmlns:a16="http://schemas.microsoft.com/office/drawing/2014/main" id="{9F26F101-0F10-4520-870E-5453ECC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266825"/>
            <a:ext cx="719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>
                <a:solidFill>
                  <a:srgbClr val="3366FF"/>
                </a:solidFill>
              </a:rPr>
              <a:t>2 assignments (C++ programming):   40%</a:t>
            </a:r>
          </a:p>
        </p:txBody>
      </p:sp>
      <p:sp>
        <p:nvSpPr>
          <p:cNvPr id="26628" name="Oval 22">
            <a:extLst>
              <a:ext uri="{FF2B5EF4-FFF2-40B4-BE49-F238E27FC236}">
                <a16:creationId xmlns:a16="http://schemas.microsoft.com/office/drawing/2014/main" id="{981DBB17-09D8-45A0-ADC8-DC0E89D08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3827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26629" name="Text Box 23">
            <a:extLst>
              <a:ext uri="{FF2B5EF4-FFF2-40B4-BE49-F238E27FC236}">
                <a16:creationId xmlns:a16="http://schemas.microsoft.com/office/drawing/2014/main" id="{A5662B96-0EC7-4F04-8916-76ED0346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106613"/>
            <a:ext cx="719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>
                <a:solidFill>
                  <a:srgbClr val="3366FF"/>
                </a:solidFill>
              </a:rPr>
              <a:t>Seminar + written report + program:  30%</a:t>
            </a:r>
          </a:p>
        </p:txBody>
      </p:sp>
      <p:sp>
        <p:nvSpPr>
          <p:cNvPr id="26630" name="Oval 24">
            <a:extLst>
              <a:ext uri="{FF2B5EF4-FFF2-40B4-BE49-F238E27FC236}">
                <a16:creationId xmlns:a16="http://schemas.microsoft.com/office/drawing/2014/main" id="{4BF16A7C-1C6A-4AC0-A87E-CE34D782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22250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58393" name="Rectangle 25">
            <a:extLst>
              <a:ext uri="{FF2B5EF4-FFF2-40B4-BE49-F238E27FC236}">
                <a16:creationId xmlns:a16="http://schemas.microsoft.com/office/drawing/2014/main" id="{C7FADF7C-F394-4C1E-9327-8EFA565E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64000"/>
            <a:ext cx="8280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NZ" sz="2400" dirty="0">
                <a:solidFill>
                  <a:srgbClr val="000000"/>
                </a:solidFill>
                <a:latin typeface="Arial" charset="0"/>
              </a:rPr>
              <a:t>The course will be assessed by a combination of practical and theoretical works.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NZ" sz="2400" dirty="0">
                <a:solidFill>
                  <a:srgbClr val="000000"/>
                </a:solidFill>
                <a:latin typeface="Arial" charset="0"/>
              </a:rPr>
              <a:t>There will be lots of programming tasks, one seminar and one three hour class test. The class test will be a </a:t>
            </a:r>
            <a:r>
              <a:rPr lang="en-NZ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CLOSED BOOK</a:t>
            </a:r>
            <a:r>
              <a:rPr lang="en-NZ" sz="2400" dirty="0">
                <a:solidFill>
                  <a:srgbClr val="000000"/>
                </a:solidFill>
                <a:latin typeface="Arial" charset="0"/>
              </a:rPr>
              <a:t> test.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NZ" sz="2400" dirty="0">
                <a:solidFill>
                  <a:srgbClr val="000000"/>
                </a:solidFill>
                <a:latin typeface="Arial" charset="0"/>
              </a:rPr>
              <a:t>Bring your calculator during the test.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NZ" sz="2400" dirty="0">
                <a:solidFill>
                  <a:srgbClr val="000000"/>
                </a:solidFill>
                <a:latin typeface="Arial" charset="0"/>
              </a:rPr>
              <a:t>All assignments will be submitted in class/electronically.</a:t>
            </a:r>
            <a:endParaRPr lang="en-AU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32" name="Text Box 23">
            <a:extLst>
              <a:ext uri="{FF2B5EF4-FFF2-40B4-BE49-F238E27FC236}">
                <a16:creationId xmlns:a16="http://schemas.microsoft.com/office/drawing/2014/main" id="{D6AC31E5-6ABE-4F6E-B367-BC6CC50A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2976563"/>
            <a:ext cx="719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>
                <a:solidFill>
                  <a:srgbClr val="3366FF"/>
                </a:solidFill>
              </a:rPr>
              <a:t>Class Test (3 hours):   30%</a:t>
            </a:r>
          </a:p>
        </p:txBody>
      </p:sp>
      <p:sp>
        <p:nvSpPr>
          <p:cNvPr id="26633" name="Oval 24">
            <a:extLst>
              <a:ext uri="{FF2B5EF4-FFF2-40B4-BE49-F238E27FC236}">
                <a16:creationId xmlns:a16="http://schemas.microsoft.com/office/drawing/2014/main" id="{AF6A11F5-D1B8-41CD-AA8A-B7F95074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90863"/>
            <a:ext cx="306388" cy="295275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26634" name="TextBox 1">
            <a:extLst>
              <a:ext uri="{FF2B5EF4-FFF2-40B4-BE49-F238E27FC236}">
                <a16:creationId xmlns:a16="http://schemas.microsoft.com/office/drawing/2014/main" id="{75A6BCB5-71E7-4A98-B9B7-82081B8A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070225"/>
            <a:ext cx="286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27th (Tuesday) of October</a:t>
            </a:r>
          </a:p>
        </p:txBody>
      </p:sp>
      <p:sp>
        <p:nvSpPr>
          <p:cNvPr id="26635" name="TextBox 10">
            <a:extLst>
              <a:ext uri="{FF2B5EF4-FFF2-40B4-BE49-F238E27FC236}">
                <a16:creationId xmlns:a16="http://schemas.microsoft.com/office/drawing/2014/main" id="{D27C6AD3-1C12-4635-A243-9EEDDEFC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84438"/>
            <a:ext cx="183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12th of October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1">
            <a:extLst>
              <a:ext uri="{FF2B5EF4-FFF2-40B4-BE49-F238E27FC236}">
                <a16:creationId xmlns:a16="http://schemas.microsoft.com/office/drawing/2014/main" id="{BC6877CA-C42F-4478-9F2C-C6B6D0B0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8785225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NZ" altLang="en-US" sz="1800" b="1" dirty="0"/>
              <a:t>1. Search/Planning, </a:t>
            </a:r>
            <a:r>
              <a:rPr lang="en-NZ" altLang="en-US" sz="1800" b="1" dirty="0" err="1"/>
              <a:t>Replanning</a:t>
            </a:r>
            <a:endParaRPr lang="en-NZ" altLang="en-US" sz="1800" b="1" dirty="0"/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Any-Path Search: Depth-First Search, Breadth First Search,</a:t>
            </a:r>
          </a:p>
          <a:p>
            <a:pPr marL="457200" lvl="1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    Best-First Search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Optimal, Uninformed Search: Uniform Cost Search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Optimal, Informed Search: A*, IDA*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Informed, Incremental and Optimal Search: Lifelong Planning A*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Informed, Incremental and Optimal Search: D* Lite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altLang="en-US" sz="1800" b="1" dirty="0">
                <a:solidFill>
                  <a:srgbClr val="3366FF"/>
                </a:solidFill>
              </a:rPr>
              <a:t>M</a:t>
            </a:r>
            <a:r>
              <a:rPr lang="en-NZ" altLang="en-US" sz="1800" b="1" dirty="0" err="1">
                <a:solidFill>
                  <a:srgbClr val="3366FF"/>
                </a:solidFill>
              </a:rPr>
              <a:t>apping</a:t>
            </a:r>
            <a:endParaRPr lang="en-NZ" altLang="en-US" sz="1800" b="1" dirty="0">
              <a:solidFill>
                <a:srgbClr val="3366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NZ" altLang="en-US" sz="1800" b="1" dirty="0">
                <a:solidFill>
                  <a:srgbClr val="009900"/>
                </a:solidFill>
              </a:rPr>
              <a:t>Assignment #1 – Re-planning (Optimal and Incremental Search)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NZ" altLang="en-US" sz="1800" b="1" dirty="0"/>
              <a:t>2. Machine Learning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Reinforcement Learning (Q-Learning, Actor-Critique Model)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Supervised Learning (Backpropagation), Regularisation, I/O Encoding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sz="1800" b="1" dirty="0">
                <a:solidFill>
                  <a:srgbClr val="3366FF"/>
                </a:solidFill>
              </a:rPr>
              <a:t>Deep Learning (Convolutional Networks), </a:t>
            </a:r>
            <a:r>
              <a:rPr lang="en-NZ" altLang="en-US" sz="1800" b="1" dirty="0" err="1">
                <a:solidFill>
                  <a:srgbClr val="3366FF"/>
                </a:solidFill>
              </a:rPr>
              <a:t>AlexNet</a:t>
            </a:r>
            <a:r>
              <a:rPr lang="en-NZ" altLang="en-US" sz="1800" b="1" dirty="0">
                <a:solidFill>
                  <a:srgbClr val="3366FF"/>
                </a:solidFill>
              </a:rPr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altLang="en-US" sz="1800" b="1" dirty="0">
                <a:solidFill>
                  <a:srgbClr val="3366FF"/>
                </a:solidFill>
              </a:rPr>
              <a:t>A</a:t>
            </a:r>
            <a:r>
              <a:rPr lang="en-NZ" altLang="en-US" sz="1800" b="1" dirty="0" err="1">
                <a:solidFill>
                  <a:srgbClr val="3366FF"/>
                </a:solidFill>
              </a:rPr>
              <a:t>utoencoder</a:t>
            </a:r>
            <a:r>
              <a:rPr lang="en-NZ" altLang="en-US" sz="1800" b="1" dirty="0">
                <a:solidFill>
                  <a:srgbClr val="3366FF"/>
                </a:solidFill>
              </a:rPr>
              <a:t> network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07DCF8A-93D2-46C4-8106-E93A2EC632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Topics</a:t>
            </a:r>
            <a:endParaRPr lang="en-NZ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FC1C7-D21E-4C7F-AAA1-5B20E8886F1E}"/>
              </a:ext>
            </a:extLst>
          </p:cNvPr>
          <p:cNvSpPr txBox="1"/>
          <p:nvPr/>
        </p:nvSpPr>
        <p:spPr>
          <a:xfrm>
            <a:off x="7229475" y="1916113"/>
            <a:ext cx="1819275" cy="107791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NZ" sz="1600" dirty="0"/>
              <a:t>See the paper and Assessment Guide for the actual schedule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1">
            <a:extLst>
              <a:ext uri="{FF2B5EF4-FFF2-40B4-BE49-F238E27FC236}">
                <a16:creationId xmlns:a16="http://schemas.microsoft.com/office/drawing/2014/main" id="{CF911DCA-CB45-490A-9CDA-228A6529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6825"/>
            <a:ext cx="8497888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NZ" altLang="en-US" b="1" dirty="0">
                <a:solidFill>
                  <a:srgbClr val="009900"/>
                </a:solidFill>
              </a:rPr>
              <a:t>Assignment #2 – Letter Recognition</a:t>
            </a:r>
            <a:endParaRPr lang="en-NZ" altLang="en-US" b="1" dirty="0">
              <a:solidFill>
                <a:srgbClr val="3366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NZ" altLang="en-US" b="1" dirty="0"/>
              <a:t>3. Applications: Navigation, Motor Control, Classification, Mapping, Game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Fuzzy - A*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Navigation in Unknown Terrain, Fuzzy - D*</a:t>
            </a:r>
            <a:r>
              <a:rPr lang="en-NZ" altLang="en-US" b="1" dirty="0" err="1">
                <a:solidFill>
                  <a:srgbClr val="3366FF"/>
                </a:solidFill>
              </a:rPr>
              <a:t>lite</a:t>
            </a:r>
            <a:endParaRPr lang="en-NZ" altLang="en-US" b="1" dirty="0">
              <a:solidFill>
                <a:srgbClr val="3366FF"/>
              </a:solidFill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Mapping an Unknown Terrain, D*lite + Greedy Mapping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Neural Nets, Letter Recognition, Control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Reinforcement, Control, Path-planning, etc.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endParaRPr lang="en-NZ" altLang="en-US" b="1" dirty="0">
              <a:solidFill>
                <a:srgbClr val="3366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NZ" altLang="en-US" b="1" dirty="0"/>
              <a:t>4. Optimisation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Genetic Algorithm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Neuro-Fuzzy Systems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NZ" altLang="en-US" b="1" dirty="0">
                <a:solidFill>
                  <a:srgbClr val="3366FF"/>
                </a:solidFill>
              </a:rPr>
              <a:t>Genetic-Fuzzy Systems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endParaRPr lang="en-NZ" altLang="en-US" b="1" dirty="0">
              <a:solidFill>
                <a:srgbClr val="3366FF"/>
              </a:solidFill>
            </a:endParaRPr>
          </a:p>
          <a:p>
            <a:pPr marL="457200" lvl="1" indent="0" eaLnBrk="1" hangingPunct="1">
              <a:spcBef>
                <a:spcPct val="50000"/>
              </a:spcBef>
              <a:defRPr/>
            </a:pPr>
            <a:endParaRPr lang="en-NZ" altLang="en-US" b="1" dirty="0">
              <a:solidFill>
                <a:srgbClr val="3366FF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E9AEE78-2760-4906-9D60-C822B4F3D1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Topics</a:t>
            </a:r>
            <a:endParaRPr lang="en-NZ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1">
            <a:extLst>
              <a:ext uri="{FF2B5EF4-FFF2-40B4-BE49-F238E27FC236}">
                <a16:creationId xmlns:a16="http://schemas.microsoft.com/office/drawing/2014/main" id="{BDFA9A66-1482-47DD-A1F8-AFB020CA5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6825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1800" b="1" dirty="0"/>
              <a:t>Vision (Optional)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NZ" altLang="en-US" sz="1800" b="1" dirty="0">
                <a:solidFill>
                  <a:srgbClr val="3366FF"/>
                </a:solidFill>
              </a:rPr>
              <a:t>Colour-based object recognition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NZ" altLang="en-US" sz="1800" b="1" dirty="0">
                <a:solidFill>
                  <a:srgbClr val="3366FF"/>
                </a:solidFill>
              </a:rPr>
              <a:t>Fuzzy colour processing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NZ" altLang="en-US" sz="1800" b="1" dirty="0">
                <a:solidFill>
                  <a:srgbClr val="3366FF"/>
                </a:solidFill>
              </a:rPr>
              <a:t>Labelling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1800" b="1" dirty="0"/>
              <a:t>Complete Robot System (Optional)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NZ" altLang="en-US" sz="1800" b="1" dirty="0">
                <a:solidFill>
                  <a:srgbClr val="3366FF"/>
                </a:solidFill>
              </a:rPr>
              <a:t> Micro-Soccer Robot Game (FIRA)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NZ" altLang="en-US" sz="1800" b="1" dirty="0">
                <a:solidFill>
                  <a:srgbClr val="3366FF"/>
                </a:solidFill>
              </a:rPr>
              <a:t>Hardware Interfacing 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NZ" altLang="en-US" sz="1800" b="1" dirty="0">
                <a:solidFill>
                  <a:srgbClr val="3366FF"/>
                </a:solidFill>
              </a:rPr>
              <a:t>Vision System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NZ" altLang="en-US" sz="1800" b="1" dirty="0">
                <a:solidFill>
                  <a:srgbClr val="3366FF"/>
                </a:solidFill>
              </a:rPr>
              <a:t>Motor Control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NZ" altLang="en-US" sz="1800" b="1" dirty="0">
                <a:solidFill>
                  <a:srgbClr val="3366FF"/>
                </a:solidFill>
              </a:rPr>
              <a:t>Communication System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NZ" altLang="en-US" sz="1800" b="1" dirty="0">
              <a:solidFill>
                <a:srgbClr val="3366FF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61E8CF9-AD77-409B-901A-2CD573DF81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4075" y="2781300"/>
            <a:ext cx="6551613" cy="1035050"/>
          </a:xfrm>
          <a:extLs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 eaLnBrk="1" hangingPunct="1"/>
            <a:r>
              <a:rPr lang="en-US" altLang="en-US" b="1"/>
              <a:t>Topics</a:t>
            </a:r>
            <a:endParaRPr lang="en-NZ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6D27706F-4160-45DB-946E-2B92BAE498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231775"/>
            <a:ext cx="7321550" cy="747713"/>
          </a:xfrm>
          <a:ln w="57150" cmpd="thickThin">
            <a:miter lim="800000"/>
            <a:headEnd/>
            <a:tailEnd/>
          </a:ln>
        </p:spPr>
        <p:txBody>
          <a:bodyPr rtlCol="0" anchor="t">
            <a:normAutofit fontScale="90000"/>
          </a:bodyPr>
          <a:lstStyle/>
          <a:p>
            <a:pPr algn="l" eaLnBrk="1" hangingPunct="1"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+ report + code</a:t>
            </a:r>
            <a:endParaRPr lang="en-NZ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ACDD0BD9-7525-452C-9910-F99DD995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1484313"/>
            <a:ext cx="6561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 research topic will have to be proposed a month before the day of presentation.  Upon approval, you can work on it for your seminar.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903096F6-1117-4A65-9C13-25225057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0988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289CD8D-617C-4EFC-B73B-79F0C82B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2524125"/>
            <a:ext cx="779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 seminar must be presented in class (15-20 minutes)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BEB16405-3308-4903-847F-079011A5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9080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5BE2039-59F4-4B30-A6D3-D82BF4DE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9975"/>
            <a:ext cx="9144000" cy="368300"/>
          </a:xfrm>
          <a:prstGeom prst="rect">
            <a:avLst/>
          </a:prstGeom>
          <a:solidFill>
            <a:srgbClr val="0066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RESEARCH ASSIGNMENT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AE94CA2-0773-48EA-8FD3-3ED9201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2984500"/>
            <a:ext cx="74406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The report should discuss the background theory, details of the algorithms and a sample application.  C++ implementation of the algorithm demonstration is required.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D6B3238-EB00-4418-95C0-9E18C0E9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100388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602DC80-D91B-4892-B66C-3811C424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102100"/>
            <a:ext cx="65611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All formulas must be explained in the report, and there should be an accompanying sample computation for each formula.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BC06233F-F30F-48B9-9334-EE6FA859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168775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B89D3AD-0AAA-462B-9F0E-5F5057FC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5192713"/>
            <a:ext cx="65611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 sample code simulating the algorithm must be submitted.  In your documentation, provide a set of instructions on how to use the code.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FACADD45-DC03-4881-9E03-7F92E028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259388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966B706-6734-49E0-A3A8-E2311A9DC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6264275"/>
            <a:ext cx="807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30 % = 10% (oral presentation) + 20% (technical report &amp; codes)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8CB3444D-3F2B-4910-8104-5C44F2D2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309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F5F73-1D16-4A09-844E-F2D9E0C6AD26}"/>
              </a:ext>
            </a:extLst>
          </p:cNvPr>
          <p:cNvSpPr txBox="1"/>
          <p:nvPr/>
        </p:nvSpPr>
        <p:spPr>
          <a:xfrm>
            <a:off x="7657265" y="259914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12</a:t>
            </a:r>
            <a:r>
              <a:rPr lang="en-NZ" sz="1200" baseline="30000" dirty="0">
                <a:solidFill>
                  <a:srgbClr val="FF0000"/>
                </a:solidFill>
              </a:rPr>
              <a:t>th</a:t>
            </a:r>
            <a:r>
              <a:rPr lang="en-NZ" sz="1200" dirty="0">
                <a:solidFill>
                  <a:srgbClr val="FF0000"/>
                </a:solidFill>
              </a:rPr>
              <a:t> of October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DA8D-0DB3-448D-AF85-DC49399C6617}"/>
              </a:ext>
            </a:extLst>
          </p:cNvPr>
          <p:cNvSpPr txBox="1"/>
          <p:nvPr/>
        </p:nvSpPr>
        <p:spPr>
          <a:xfrm>
            <a:off x="7629525" y="1594838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14</a:t>
            </a:r>
            <a:r>
              <a:rPr lang="en-NZ" sz="1200" baseline="30000" dirty="0">
                <a:solidFill>
                  <a:srgbClr val="FF0000"/>
                </a:solidFill>
              </a:rPr>
              <a:t>th</a:t>
            </a:r>
            <a:r>
              <a:rPr lang="en-NZ" sz="1200" dirty="0">
                <a:solidFill>
                  <a:srgbClr val="FF0000"/>
                </a:solidFill>
              </a:rPr>
              <a:t> of September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6" grpId="1"/>
      <p:bldP spid="54279" grpId="0" animBg="1"/>
      <p:bldP spid="7" grpId="0"/>
      <p:bldP spid="7" grpId="1"/>
      <p:bldP spid="10" grpId="0" animBg="1"/>
      <p:bldP spid="19" grpId="0" animBg="1"/>
      <p:bldP spid="8" grpId="0"/>
      <p:bldP spid="8" grpId="1"/>
      <p:bldP spid="9" grpId="0" animBg="1"/>
      <p:bldP spid="11" grpId="0"/>
      <p:bldP spid="11" grpId="1"/>
      <p:bldP spid="12" grpId="0" animBg="1"/>
      <p:bldP spid="13" grpId="0"/>
      <p:bldP spid="13" grpId="1"/>
      <p:bldP spid="14" grpId="0" animBg="1"/>
      <p:bldP spid="15" grpId="0"/>
      <p:bldP spid="15" grpId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280AEFA7-4F23-400A-A3EC-C200EFA05A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231775"/>
            <a:ext cx="7321550" cy="747713"/>
          </a:xfrm>
          <a:ln w="57150" cmpd="thickThin">
            <a:miter lim="800000"/>
            <a:headEnd/>
            <a:tailEnd/>
          </a:ln>
        </p:spPr>
        <p:txBody>
          <a:bodyPr rtlCol="0" anchor="t">
            <a:normAutofit/>
          </a:bodyPr>
          <a:lstStyle/>
          <a:p>
            <a:pPr algn="l" eaLnBrk="1" hangingPunct="1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Research Topics</a:t>
            </a:r>
            <a:endParaRPr lang="en-NZ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4AA47817-5B43-4EAB-AC0B-75B93001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1663700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Other optimisation algorithms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E1DDA595-0155-46E2-8F08-06C2BD9D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730375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160D57-3CB9-44BF-B038-AA7EAF31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357438"/>
            <a:ext cx="681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Other robot navigation algorithms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47CEEE9-8CFD-4DDB-A441-3D145D47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424113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E8370F8-B3DE-44E5-8B44-6B52A78A4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9975"/>
            <a:ext cx="9144000" cy="368300"/>
          </a:xfrm>
          <a:prstGeom prst="rect">
            <a:avLst/>
          </a:prstGeom>
          <a:solidFill>
            <a:srgbClr val="0066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RESEARCH ASSIGNMENT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C92DCE8-AEE6-46EC-B376-06860BB0D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930525"/>
            <a:ext cx="612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Algorithms for complex, specialised robot behaviours, multi-behaviour intelligence, etc.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76E33E7-56A3-45CF-A387-70EAD72E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29972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3F5CEA1-BE4F-4211-9DB6-37DA6D5B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729038"/>
            <a:ext cx="7570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Other machine learning algorithms </a:t>
            </a:r>
            <a:r>
              <a:rPr lang="en-NZ" altLang="en-US" sz="1800" i="1">
                <a:solidFill>
                  <a:srgbClr val="A3A3A3"/>
                </a:solidFill>
              </a:rPr>
              <a:t>(e.g. deep learning variants)</a:t>
            </a:r>
            <a:endParaRPr lang="en-NZ" altLang="en-US" sz="2000" i="1">
              <a:solidFill>
                <a:srgbClr val="A3A3A3"/>
              </a:solidFill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F0BE64B4-0A9D-46E2-A548-7AA4AE05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37957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BA5C62B4-0EC4-484A-89B3-B5A0947DD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364038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Any hybrid algorithms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F1500A88-E699-4530-985C-6A56E013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4307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174B8E7-4457-4102-8834-FB00CD94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5045075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000" b="1">
                <a:solidFill>
                  <a:srgbClr val="A3A3A3"/>
                </a:solidFill>
              </a:rPr>
              <a:t>Other search algorithms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266F5070-5002-4315-B8A4-9A8E9BA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11175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NZ" altLang="en-US" sz="1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6" grpId="1"/>
      <p:bldP spid="54279" grpId="0" animBg="1"/>
      <p:bldP spid="7" grpId="0"/>
      <p:bldP spid="7" grpId="1"/>
      <p:bldP spid="10" grpId="0" animBg="1"/>
      <p:bldP spid="19" grpId="0" animBg="1"/>
      <p:bldP spid="8" grpId="0"/>
      <p:bldP spid="8" grpId="1"/>
      <p:bldP spid="9" grpId="0" animBg="1"/>
      <p:bldP spid="11" grpId="0"/>
      <p:bldP spid="11" grpId="1"/>
      <p:bldP spid="12" grpId="0" animBg="1"/>
      <p:bldP spid="13" grpId="0"/>
      <p:bldP spid="13" grpId="1"/>
      <p:bldP spid="14" grpId="0" animBg="1"/>
      <p:bldP spid="15" grpId="0"/>
      <p:bldP spid="15" grpId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tudies in Intelligent Systems&amp;quot;&quot;/&gt;&lt;property id=&quot;20307&quot; value=&quot;294&quot;/&gt;&lt;/object&gt;&lt;object type=&quot;3&quot; unique_id=&quot;10004&quot;&gt;&lt;property id=&quot;20148&quot; value=&quot;5&quot;/&gt;&lt;property id=&quot;20300&quot; value=&quot;Slide 2 - &amp;quot;Topics for Discussion&amp;quot;&quot;/&gt;&lt;property id=&quot;20307&quot; value=&quot;295&quot;/&gt;&lt;/object&gt;&lt;object type=&quot;3&quot; unique_id=&quot;10005&quot;&gt;&lt;property id=&quot;20148&quot; value=&quot;5&quot;/&gt;&lt;property id=&quot;20300&quot; value=&quot;Slide 3 - &amp;quot;Learning Outcomes&amp;quot;&quot;/&gt;&lt;property id=&quot;20307&quot; value=&quot;296&quot;/&gt;&lt;/object&gt;&lt;object type=&quot;3&quot; unique_id=&quot;10006&quot;&gt;&lt;property id=&quot;20148&quot; value=&quot;5&quot;/&gt;&lt;property id=&quot;20300&quot; value=&quot;Slide 4 - &amp;quot;Assessment&amp;quot;&quot;/&gt;&lt;property id=&quot;20307&quot; value=&quot;297&quot;/&gt;&lt;/object&gt;&lt;object type=&quot;3&quot; unique_id=&quot;10007&quot;&gt;&lt;property id=&quot;20148&quot; value=&quot;5&quot;/&gt;&lt;property id=&quot;20300&quot; value=&quot;Slide 5 - &amp;quot;Topics&amp;quot;&quot;/&gt;&lt;property id=&quot;20307&quot; value=&quot;302&quot;/&gt;&lt;/object&gt;&lt;object type=&quot;3&quot; unique_id=&quot;10008&quot;&gt;&lt;property id=&quot;20148&quot; value=&quot;5&quot;/&gt;&lt;property id=&quot;20300&quot; value=&quot;Slide 6 - &amp;quot;Topics&amp;quot;&quot;/&gt;&lt;property id=&quot;20307&quot; value=&quot;301&quot;/&gt;&lt;/object&gt;&lt;object type=&quot;3&quot; unique_id=&quot;10009&quot;&gt;&lt;property id=&quot;20148&quot; value=&quot;5&quot;/&gt;&lt;property id=&quot;20300&quot; value=&quot;Slide 7 - &amp;quot;Topics&amp;quot;&quot;/&gt;&lt;property id=&quot;20307&quot; value=&quot;303&quot;/&gt;&lt;/object&gt;&lt;object type=&quot;3&quot; unique_id=&quot;10010&quot;&gt;&lt;property id=&quot;20148&quot; value=&quot;5&quot;/&gt;&lt;property id=&quot;20300&quot; value=&quot;Slide 8 - &amp;quot;Seminar + report + code&amp;quot;&quot;/&gt;&lt;property id=&quot;20307&quot; value=&quot;298&quot;/&gt;&lt;/object&gt;&lt;object type=&quot;3&quot; unique_id=&quot;10011&quot;&gt;&lt;property id=&quot;20148&quot; value=&quot;5&quot;/&gt;&lt;property id=&quot;20300&quot; value=&quot;Slide 9 - &amp;quot;Candidate Research Topics&amp;quot;&quot;/&gt;&lt;property id=&quot;20307&quot; value=&quot;299&quot;/&gt;&lt;/object&gt;&lt;/object&gt;&lt;object type=&quot;8&quot; unique_id=&quot;10022&quot;&gt;&lt;/object&gt;&lt;/object&gt;&lt;/database&gt;"/>
  <p:tag name="MMPROD_NEXTUNIQUEID" val="10009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2.1|2.1|1.3|1.6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1.1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4.8|15.8|11.5|1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9.3|9.2|7.1|0.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661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Default Design</vt:lpstr>
      <vt:lpstr>Studies in Intelligent Systems</vt:lpstr>
      <vt:lpstr>Topics for Discussion</vt:lpstr>
      <vt:lpstr>Learning Outcomes</vt:lpstr>
      <vt:lpstr>Assessment</vt:lpstr>
      <vt:lpstr>Topics</vt:lpstr>
      <vt:lpstr>Topics</vt:lpstr>
      <vt:lpstr>Topics</vt:lpstr>
      <vt:lpstr>Seminar + report + code</vt:lpstr>
      <vt:lpstr>Candidate Research Topics</vt:lpstr>
    </vt:vector>
  </TitlesOfParts>
  <Company>Information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nhreyes</dc:creator>
  <cp:lastModifiedBy>Napoleon Reyes</cp:lastModifiedBy>
  <cp:revision>155</cp:revision>
  <dcterms:created xsi:type="dcterms:W3CDTF">2009-07-11T09:01:45Z</dcterms:created>
  <dcterms:modified xsi:type="dcterms:W3CDTF">2020-07-17T00:21:47Z</dcterms:modified>
</cp:coreProperties>
</file>