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433" r:id="rId3"/>
    <p:sldId id="409" r:id="rId4"/>
    <p:sldId id="410" r:id="rId5"/>
    <p:sldId id="411" r:id="rId6"/>
    <p:sldId id="412" r:id="rId7"/>
    <p:sldId id="413" r:id="rId8"/>
    <p:sldId id="414" r:id="rId9"/>
    <p:sldId id="415" r:id="rId10"/>
    <p:sldId id="484" r:id="rId11"/>
    <p:sldId id="416" r:id="rId12"/>
    <p:sldId id="474" r:id="rId13"/>
    <p:sldId id="475" r:id="rId14"/>
    <p:sldId id="476" r:id="rId15"/>
    <p:sldId id="418" r:id="rId16"/>
    <p:sldId id="419" r:id="rId17"/>
    <p:sldId id="420" r:id="rId18"/>
    <p:sldId id="421" r:id="rId19"/>
    <p:sldId id="485" r:id="rId20"/>
    <p:sldId id="422" r:id="rId21"/>
    <p:sldId id="423" r:id="rId22"/>
    <p:sldId id="479" r:id="rId23"/>
    <p:sldId id="480" r:id="rId24"/>
    <p:sldId id="481" r:id="rId25"/>
    <p:sldId id="483" r:id="rId26"/>
    <p:sldId id="482" r:id="rId27"/>
    <p:sldId id="477" r:id="rId28"/>
    <p:sldId id="424" r:id="rId29"/>
    <p:sldId id="425" r:id="rId30"/>
    <p:sldId id="426" r:id="rId31"/>
    <p:sldId id="427" r:id="rId32"/>
    <p:sldId id="428" r:id="rId33"/>
    <p:sldId id="429" r:id="rId34"/>
    <p:sldId id="430" r:id="rId35"/>
    <p:sldId id="431" r:id="rId36"/>
    <p:sldId id="432" r:id="rId37"/>
    <p:sldId id="446" r:id="rId38"/>
    <p:sldId id="380" r:id="rId39"/>
  </p:sldIdLst>
  <p:sldSz cx="9144000" cy="6858000" type="screen4x3"/>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FFFFE1"/>
    <a:srgbClr val="CCFFCC"/>
    <a:srgbClr val="83CE3E"/>
    <a:srgbClr val="00B0F0"/>
    <a:srgbClr val="6600FF"/>
    <a:srgbClr val="FFFF99"/>
    <a:srgbClr val="FF0000"/>
    <a:srgbClr val="FFDD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5" autoAdjust="0"/>
    <p:restoredTop sz="90781" autoAdjust="0"/>
  </p:normalViewPr>
  <p:slideViewPr>
    <p:cSldViewPr>
      <p:cViewPr varScale="1">
        <p:scale>
          <a:sx n="110" d="100"/>
          <a:sy n="110" d="100"/>
        </p:scale>
        <p:origin x="1445" y="72"/>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31003275-06D7-4EA7-9503-12547247F3E7}" type="datetimeFigureOut">
              <a:rPr lang="en-NZ" smtClean="0"/>
              <a:t>6/08/2019</a:t>
            </a:fld>
            <a:endParaRPr lang="en-NZ"/>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E53FE1DB-47B7-4F3C-9C90-AF64DD69EFA6}" type="slidenum">
              <a:rPr lang="en-NZ" smtClean="0"/>
              <a:t>‹#›</a:t>
            </a:fld>
            <a:endParaRPr lang="en-NZ"/>
          </a:p>
        </p:txBody>
      </p:sp>
    </p:spTree>
    <p:extLst>
      <p:ext uri="{BB962C8B-B14F-4D97-AF65-F5344CB8AC3E}">
        <p14:creationId xmlns:p14="http://schemas.microsoft.com/office/powerpoint/2010/main" val="3876189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GPS satellites are simply beacons, like lighthouses, that a device uses to calculate its own latitude and longitude. The satellites do not transmit any mapping information.</a:t>
            </a:r>
            <a:endParaRPr lang="en-AU" dirty="0"/>
          </a:p>
        </p:txBody>
      </p:sp>
      <p:sp>
        <p:nvSpPr>
          <p:cNvPr id="4" name="Slide Number Placeholder 3"/>
          <p:cNvSpPr>
            <a:spLocks noGrp="1"/>
          </p:cNvSpPr>
          <p:nvPr>
            <p:ph type="sldNum" sz="quarter" idx="10"/>
          </p:nvPr>
        </p:nvSpPr>
        <p:spPr/>
        <p:txBody>
          <a:bodyPr/>
          <a:lstStyle/>
          <a:p>
            <a:fld id="{E53FE1DB-47B7-4F3C-9C90-AF64DD69EFA6}" type="slidenum">
              <a:rPr lang="en-NZ" smtClean="0"/>
              <a:t>4</a:t>
            </a:fld>
            <a:endParaRPr lang="en-NZ"/>
          </a:p>
        </p:txBody>
      </p:sp>
    </p:spTree>
    <p:extLst>
      <p:ext uri="{BB962C8B-B14F-4D97-AF65-F5344CB8AC3E}">
        <p14:creationId xmlns:p14="http://schemas.microsoft.com/office/powerpoint/2010/main" val="3586926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Prevent the robot from making paths that lead toward blocked</a:t>
            </a:r>
            <a:r>
              <a:rPr lang="en-NZ" baseline="0" dirty="0"/>
              <a:t> cells by deleting all edges that lead toward block cells in the extended graph.</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23</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Prevent the robot from making paths that lead toward blocked</a:t>
            </a:r>
            <a:r>
              <a:rPr lang="en-NZ" baseline="0" dirty="0"/>
              <a:t> cells by deleting all edges that lead toward block cells in the extended graph.</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24</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Prevent the robot from making paths that lead toward blocked</a:t>
            </a:r>
            <a:r>
              <a:rPr lang="en-NZ" baseline="0" dirty="0"/>
              <a:t> cells by deleting all edges that lead toward block cells in the extended graph.</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25</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Prevent the robot from making paths that lead toward blocked</a:t>
            </a:r>
            <a:r>
              <a:rPr lang="en-NZ" baseline="0" dirty="0"/>
              <a:t> cells by deleting all edges that lead toward block cells in the extended graph.</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27</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Provide paths that will allow a robot to exit/escape from cells that are marked</a:t>
            </a:r>
            <a:r>
              <a:rPr lang="en-NZ" baseline="0" dirty="0"/>
              <a:t> to be blocked (but in reality, a cell that is not actually blocked), </a:t>
            </a:r>
            <a:r>
              <a:rPr lang="en-NZ" dirty="0"/>
              <a:t>in case a robot</a:t>
            </a:r>
            <a:r>
              <a:rPr lang="en-NZ" baseline="0" dirty="0"/>
              <a:t> gets there accidentally</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28</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Connect the following cells to the NEW</a:t>
            </a:r>
            <a:r>
              <a:rPr lang="en-NZ" baseline="0" dirty="0"/>
              <a:t> VERTEX:</a:t>
            </a:r>
            <a:endParaRPr lang="en-NZ" dirty="0"/>
          </a:p>
          <a:p>
            <a:r>
              <a:rPr lang="en-NZ" dirty="0"/>
              <a:t>   </a:t>
            </a:r>
            <a:r>
              <a:rPr lang="en-NZ" baseline="0" dirty="0"/>
              <a:t>    - </a:t>
            </a:r>
            <a:r>
              <a:rPr lang="en-NZ" dirty="0"/>
              <a:t>cells (with unknown blockage status) that are connected to cells with known blockage status</a:t>
            </a:r>
          </a:p>
          <a:p>
            <a:endParaRPr lang="en-NZ" dirty="0"/>
          </a:p>
          <a:p>
            <a:r>
              <a:rPr lang="en-NZ" dirty="0"/>
              <a:t>-This</a:t>
            </a:r>
            <a:r>
              <a:rPr lang="en-NZ" baseline="0" dirty="0"/>
              <a:t> will allow paths towards the new vertex via unknown cells.</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29</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30</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a:solidFill>
                  <a:schemeClr val="tx1"/>
                </a:solidFill>
                <a:latin typeface="+mn-lt"/>
                <a:ea typeface="+mn-ea"/>
                <a:cs typeface="+mn-cs"/>
              </a:rPr>
              <a:t>The laser </a:t>
            </a:r>
            <a:r>
              <a:rPr lang="en-AU" sz="1200" b="0" i="0" u="none" strike="noStrike" kern="1200" baseline="0" dirty="0">
                <a:solidFill>
                  <a:schemeClr val="tx1"/>
                </a:solidFill>
                <a:latin typeface="+mn-lt"/>
                <a:ea typeface="+mn-ea"/>
                <a:cs typeface="+mn-cs"/>
              </a:rPr>
              <a:t>scanner is highly accurate and has sufficient resolution and range accuracy.</a:t>
            </a:r>
            <a:endParaRPr lang="en-AU" dirty="0"/>
          </a:p>
        </p:txBody>
      </p:sp>
      <p:sp>
        <p:nvSpPr>
          <p:cNvPr id="4" name="Slide Number Placeholder 3"/>
          <p:cNvSpPr>
            <a:spLocks noGrp="1"/>
          </p:cNvSpPr>
          <p:nvPr>
            <p:ph type="sldNum" sz="quarter" idx="10"/>
          </p:nvPr>
        </p:nvSpPr>
        <p:spPr/>
        <p:txBody>
          <a:bodyPr/>
          <a:lstStyle/>
          <a:p>
            <a:fld id="{E53FE1DB-47B7-4F3C-9C90-AF64DD69EFA6}" type="slidenum">
              <a:rPr lang="en-NZ" smtClean="0"/>
              <a:t>11</a:t>
            </a:fld>
            <a:endParaRPr lang="en-NZ"/>
          </a:p>
        </p:txBody>
      </p:sp>
    </p:spTree>
    <p:extLst>
      <p:ext uri="{BB962C8B-B14F-4D97-AF65-F5344CB8AC3E}">
        <p14:creationId xmlns:p14="http://schemas.microsoft.com/office/powerpoint/2010/main" val="68763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robot knows the graph but initially</a:t>
            </a:r>
            <a:r>
              <a:rPr lang="en-NZ" baseline="0" dirty="0"/>
              <a:t> does not know exactly which vertices are blocked.</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14</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15</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16</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17</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18</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Prevent the robot from making paths that lead toward blocked</a:t>
            </a:r>
            <a:r>
              <a:rPr lang="en-NZ" baseline="0" dirty="0"/>
              <a:t> cells by deleting all edges that lead toward block cells in the extended graph.</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21</a:t>
            </a:fld>
            <a:endParaRPr lang="en-NZ"/>
          </a:p>
        </p:txBody>
      </p:sp>
    </p:spTree>
    <p:extLst>
      <p:ext uri="{BB962C8B-B14F-4D97-AF65-F5344CB8AC3E}">
        <p14:creationId xmlns:p14="http://schemas.microsoft.com/office/powerpoint/2010/main" val="2718742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Prevent the robot from making paths that lead toward blocked</a:t>
            </a:r>
            <a:r>
              <a:rPr lang="en-NZ" baseline="0" dirty="0"/>
              <a:t> cells by deleting all edges that lead toward block cells in the extended graph.</a:t>
            </a:r>
            <a:endParaRPr lang="en-NZ" dirty="0"/>
          </a:p>
        </p:txBody>
      </p:sp>
      <p:sp>
        <p:nvSpPr>
          <p:cNvPr id="4" name="Slide Number Placeholder 3"/>
          <p:cNvSpPr>
            <a:spLocks noGrp="1"/>
          </p:cNvSpPr>
          <p:nvPr>
            <p:ph type="sldNum" sz="quarter" idx="10"/>
          </p:nvPr>
        </p:nvSpPr>
        <p:spPr/>
        <p:txBody>
          <a:bodyPr/>
          <a:lstStyle/>
          <a:p>
            <a:fld id="{E53FE1DB-47B7-4F3C-9C90-AF64DD69EFA6}" type="slidenum">
              <a:rPr lang="en-NZ" smtClean="0"/>
              <a:t>22</a:t>
            </a:fld>
            <a:endParaRPr lang="en-NZ"/>
          </a:p>
        </p:txBody>
      </p:sp>
    </p:spTree>
    <p:extLst>
      <p:ext uri="{BB962C8B-B14F-4D97-AF65-F5344CB8AC3E}">
        <p14:creationId xmlns:p14="http://schemas.microsoft.com/office/powerpoint/2010/main" val="27187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t>6/08/2019</a:t>
            </a:fld>
            <a:endParaRPr lang="en-NZ" dirty="0"/>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6B5E78E-8791-4DB0-95A4-CCAD0F8B5E34}" type="slidenum">
              <a:rPr lang="en-NZ" smtClean="0"/>
              <a:t>‹#›</a:t>
            </a:fld>
            <a:endParaRPr lang="en-NZ" dirty="0"/>
          </a:p>
        </p:txBody>
      </p:sp>
      <p:sp>
        <p:nvSpPr>
          <p:cNvPr id="7" name="TextBox 6"/>
          <p:cNvSpPr txBox="1"/>
          <p:nvPr userDrawn="1"/>
        </p:nvSpPr>
        <p:spPr>
          <a:xfrm>
            <a:off x="6516216" y="6387256"/>
            <a:ext cx="2462597" cy="369332"/>
          </a:xfrm>
          <a:prstGeom prst="rect">
            <a:avLst/>
          </a:prstGeom>
          <a:noFill/>
        </p:spPr>
        <p:txBody>
          <a:bodyPr wrap="none" rtlCol="0">
            <a:spAutoFit/>
          </a:bodyPr>
          <a:lstStyle/>
          <a:p>
            <a:r>
              <a:rPr lang="en-NZ" dirty="0"/>
              <a:t>n.h.reyes@massey.ac.nz</a:t>
            </a:r>
          </a:p>
        </p:txBody>
      </p:sp>
    </p:spTree>
    <p:extLst>
      <p:ext uri="{BB962C8B-B14F-4D97-AF65-F5344CB8AC3E}">
        <p14:creationId xmlns:p14="http://schemas.microsoft.com/office/powerpoint/2010/main" val="37356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t>6/08/2019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3839830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t>6/08/2019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801941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30F07DC5-BD5D-468E-BE4E-A090769F59E0}" type="datetimeFigureOut">
              <a:rPr lang="en-NZ" smtClean="0"/>
              <a:t>6/08/2019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348380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07DC5-BD5D-468E-BE4E-A090769F59E0}" type="datetimeFigureOut">
              <a:rPr lang="en-NZ" smtClean="0"/>
              <a:t>6/08/2019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112896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30F07DC5-BD5D-468E-BE4E-A090769F59E0}" type="datetimeFigureOut">
              <a:rPr lang="en-NZ" smtClean="0"/>
              <a:t>6/08/2019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351963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30F07DC5-BD5D-468E-BE4E-A090769F59E0}" type="datetimeFigureOut">
              <a:rPr lang="en-NZ" smtClean="0"/>
              <a:t>6/08/2019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14596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30F07DC5-BD5D-468E-BE4E-A090769F59E0}" type="datetimeFigureOut">
              <a:rPr lang="en-NZ" smtClean="0"/>
              <a:t>6/08/2019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150166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07DC5-BD5D-468E-BE4E-A090769F59E0}" type="datetimeFigureOut">
              <a:rPr lang="en-NZ" smtClean="0"/>
              <a:t>6/08/2019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283020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07DC5-BD5D-468E-BE4E-A090769F59E0}" type="datetimeFigureOut">
              <a:rPr lang="en-NZ" smtClean="0"/>
              <a:t>6/08/2019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25725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07DC5-BD5D-468E-BE4E-A090769F59E0}" type="datetimeFigureOut">
              <a:rPr lang="en-NZ" smtClean="0"/>
              <a:t>6/08/2019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6B5E78E-8791-4DB0-95A4-CCAD0F8B5E34}" type="slidenum">
              <a:rPr lang="en-NZ" smtClean="0"/>
              <a:t>‹#›</a:t>
            </a:fld>
            <a:endParaRPr lang="en-NZ"/>
          </a:p>
        </p:txBody>
      </p:sp>
    </p:spTree>
    <p:extLst>
      <p:ext uri="{BB962C8B-B14F-4D97-AF65-F5344CB8AC3E}">
        <p14:creationId xmlns:p14="http://schemas.microsoft.com/office/powerpoint/2010/main" val="246573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07DC5-BD5D-468E-BE4E-A090769F59E0}" type="datetimeFigureOut">
              <a:rPr lang="en-NZ" smtClean="0"/>
              <a:t>6/08/2019</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5E78E-8791-4DB0-95A4-CCAD0F8B5E34}" type="slidenum">
              <a:rPr lang="en-NZ" smtClean="0"/>
              <a:t>‹#›</a:t>
            </a:fld>
            <a:endParaRPr lang="en-NZ"/>
          </a:p>
        </p:txBody>
      </p:sp>
    </p:spTree>
    <p:extLst>
      <p:ext uri="{BB962C8B-B14F-4D97-AF65-F5344CB8AC3E}">
        <p14:creationId xmlns:p14="http://schemas.microsoft.com/office/powerpoint/2010/main" val="381690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cs.cmu.edu/~adamchik/15-121/lectures/Sorting%20Algorithms/sorting.html" TargetMode="External"/><Relationship Id="rId3" Type="http://schemas.openxmlformats.org/officeDocument/2006/relationships/hyperlink" Target="http://idm-lab.org/project-a.html" TargetMode="External"/><Relationship Id="rId7" Type="http://schemas.openxmlformats.org/officeDocument/2006/relationships/hyperlink" Target="https://springerlink3-metapress-com.ezproxy.massey.ac.nz/content/?Author=Martial+Hebert" TargetMode="External"/><Relationship Id="rId12" Type="http://schemas.openxmlformats.org/officeDocument/2006/relationships/hyperlink" Target="http://www.cs.berkeley.edu/~pabbeel/cs287-fa13/slides/Likhachev_robschooltutorial_oct10.pdf" TargetMode="External"/><Relationship Id="rId2" Type="http://schemas.openxmlformats.org/officeDocument/2006/relationships/hyperlink" Target="http://idm-lab.org/publications.html" TargetMode="External"/><Relationship Id="rId1" Type="http://schemas.openxmlformats.org/officeDocument/2006/relationships/slideLayout" Target="../slideLayouts/slideLayout2.xml"/><Relationship Id="rId6" Type="http://schemas.openxmlformats.org/officeDocument/2006/relationships/hyperlink" Target="https://springerlink3-metapress-com.ezproxy.massey.ac.nz/content/?Author=Anthony+Stentz" TargetMode="External"/><Relationship Id="rId11" Type="http://schemas.openxmlformats.org/officeDocument/2006/relationships/hyperlink" Target="http://dspace.mit.edu/bitstream/handle/1721.1/36832/16-412JSpring2004/NR/rdonlyres/Aeronautics-and-Astronautics/16-412JSpring2004/8A4AE5FE-F1E8-4BE2-9014-18E466AEA141/0/l5acnstrintrplan.pdf" TargetMode="External"/><Relationship Id="rId5" Type="http://schemas.openxmlformats.org/officeDocument/2006/relationships/hyperlink" Target="https://springerlink3-metapress-com.ezproxy.massey.ac.nz/content/g8359786074656v7/" TargetMode="External"/><Relationship Id="rId10" Type="http://schemas.openxmlformats.org/officeDocument/2006/relationships/hyperlink" Target="http://idm-lab.org/bib/abstracts/papers/aaai08-education.pdf" TargetMode="External"/><Relationship Id="rId4" Type="http://schemas.openxmlformats.org/officeDocument/2006/relationships/hyperlink" Target="http://homepages.dcc.ufmg.br/~lhrios/applet_d_lite/index.html" TargetMode="External"/><Relationship Id="rId9" Type="http://schemas.openxmlformats.org/officeDocument/2006/relationships/hyperlink" Target="https://www-927.ibm.com/ibm/cas/hspc/student/algorithms/BucketSort.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idm-lab.org/bib/abstracts/Koen10r.html" TargetMode="External"/><Relationship Id="rId7" Type="http://schemas.openxmlformats.org/officeDocument/2006/relationships/hyperlink" Target="http://idm-lab.org/bib/abstracts/Koen14b.html" TargetMode="External"/><Relationship Id="rId2" Type="http://schemas.openxmlformats.org/officeDocument/2006/relationships/hyperlink" Target="http://idm-lab.org/bib/abstracts/Koen13h.html" TargetMode="External"/><Relationship Id="rId1" Type="http://schemas.openxmlformats.org/officeDocument/2006/relationships/slideLayout" Target="../slideLayouts/slideLayout2.xml"/><Relationship Id="rId6" Type="http://schemas.openxmlformats.org/officeDocument/2006/relationships/hyperlink" Target="http://idm-lab.org/bib/abstracts/Koen11d.html" TargetMode="External"/><Relationship Id="rId5" Type="http://schemas.openxmlformats.org/officeDocument/2006/relationships/hyperlink" Target="http://idm-lab.org/bib/abstracts/Koen11b.html" TargetMode="External"/><Relationship Id="rId4" Type="http://schemas.openxmlformats.org/officeDocument/2006/relationships/hyperlink" Target="http://idm-lab.org/bib/abstracts/Koen10ctemp.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16831"/>
            <a:ext cx="7772400" cy="1008113"/>
          </a:xfrm>
        </p:spPr>
        <p:txBody>
          <a:bodyPr>
            <a:normAutofit/>
          </a:bodyPr>
          <a:lstStyle/>
          <a:p>
            <a:r>
              <a:rPr lang="en-NZ" sz="6000" b="1" dirty="0">
                <a:effectLst>
                  <a:outerShdw blurRad="38100" dist="38100" dir="2700000" algn="tl">
                    <a:srgbClr val="000000">
                      <a:alpha val="43137"/>
                    </a:srgbClr>
                  </a:outerShdw>
                </a:effectLst>
              </a:rPr>
              <a:t>D* </a:t>
            </a:r>
            <a:r>
              <a:rPr lang="en-NZ" sz="6000" b="1" dirty="0" err="1">
                <a:effectLst>
                  <a:outerShdw blurRad="38100" dist="38100" dir="2700000" algn="tl">
                    <a:srgbClr val="000000">
                      <a:alpha val="43137"/>
                    </a:srgbClr>
                  </a:outerShdw>
                </a:effectLst>
              </a:rPr>
              <a:t>Lite</a:t>
            </a:r>
            <a:endParaRPr lang="en-NZ" sz="60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035275" y="3046942"/>
            <a:ext cx="3145458" cy="476086"/>
          </a:xfrm>
          <a:solidFill>
            <a:schemeClr val="bg2">
              <a:lumMod val="90000"/>
            </a:schemeClr>
          </a:solidFill>
          <a:ln>
            <a:solidFill>
              <a:srgbClr val="FF0000"/>
            </a:solidFill>
          </a:ln>
          <a:effectLst>
            <a:glow rad="63500">
              <a:schemeClr val="accent5">
                <a:satMod val="175000"/>
                <a:alpha val="40000"/>
              </a:schemeClr>
            </a:glow>
            <a:outerShdw blurRad="50800" dist="38100" dir="8100000" algn="tr" rotWithShape="0">
              <a:prstClr val="black">
                <a:alpha val="40000"/>
              </a:prstClr>
            </a:outerShdw>
          </a:effectLst>
        </p:spPr>
        <p:txBody>
          <a:bodyPr anchor="ctr">
            <a:normAutofit fontScale="92500" lnSpcReduction="20000"/>
          </a:bodyPr>
          <a:lstStyle/>
          <a:p>
            <a:r>
              <a:rPr lang="en-NZ" b="1" dirty="0">
                <a:solidFill>
                  <a:srgbClr val="0000FF"/>
                </a:solidFill>
              </a:rPr>
              <a:t>Part 2</a:t>
            </a:r>
            <a:endParaRPr lang="en-NZ" b="1" dirty="0">
              <a:solidFill>
                <a:srgbClr val="008000"/>
              </a:solidFill>
            </a:endParaRPr>
          </a:p>
        </p:txBody>
      </p:sp>
      <p:sp>
        <p:nvSpPr>
          <p:cNvPr id="5" name="TextBox 4"/>
          <p:cNvSpPr txBox="1"/>
          <p:nvPr/>
        </p:nvSpPr>
        <p:spPr>
          <a:xfrm>
            <a:off x="6516216" y="6387256"/>
            <a:ext cx="2462597" cy="369332"/>
          </a:xfrm>
          <a:prstGeom prst="rect">
            <a:avLst/>
          </a:prstGeom>
          <a:noFill/>
        </p:spPr>
        <p:txBody>
          <a:bodyPr wrap="none" rtlCol="0">
            <a:spAutoFit/>
          </a:bodyPr>
          <a:lstStyle/>
          <a:p>
            <a:r>
              <a:rPr lang="en-NZ" dirty="0"/>
              <a:t>n.h.reyes@massey.ac.nz</a:t>
            </a:r>
          </a:p>
        </p:txBody>
      </p:sp>
    </p:spTree>
    <p:extLst>
      <p:ext uri="{BB962C8B-B14F-4D97-AF65-F5344CB8AC3E}">
        <p14:creationId xmlns:p14="http://schemas.microsoft.com/office/powerpoint/2010/main" val="1706724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Greedy Mapping: Advantages</a:t>
            </a:r>
          </a:p>
        </p:txBody>
      </p:sp>
      <p:sp>
        <p:nvSpPr>
          <p:cNvPr id="4" name="Rectangle 3"/>
          <p:cNvSpPr/>
          <p:nvPr/>
        </p:nvSpPr>
        <p:spPr>
          <a:xfrm>
            <a:off x="755576" y="1679084"/>
            <a:ext cx="7704855" cy="1569660"/>
          </a:xfrm>
          <a:prstGeom prst="rect">
            <a:avLst/>
          </a:prstGeom>
          <a:solidFill>
            <a:srgbClr val="FFFFE1"/>
          </a:solidFill>
          <a:ln>
            <a:solidFill>
              <a:srgbClr val="0000FF"/>
            </a:solidFill>
          </a:ln>
        </p:spPr>
        <p:txBody>
          <a:bodyPr wrap="square">
            <a:spAutoFit/>
          </a:bodyPr>
          <a:lstStyle/>
          <a:p>
            <a:pPr marL="342900" indent="-342900">
              <a:buFont typeface="Arial" panose="020B0604020202020204" pitchFamily="34" charset="0"/>
              <a:buChar char="•"/>
            </a:pPr>
            <a:r>
              <a:rPr lang="en-NZ" sz="2400" dirty="0"/>
              <a:t>It is </a:t>
            </a:r>
            <a:r>
              <a:rPr lang="en-NZ" sz="2400" b="1" dirty="0">
                <a:solidFill>
                  <a:srgbClr val="0000FF"/>
                </a:solidFill>
              </a:rPr>
              <a:t>robust</a:t>
            </a:r>
            <a:r>
              <a:rPr lang="en-NZ" sz="2400" dirty="0"/>
              <a:t> with respect to the </a:t>
            </a:r>
            <a:r>
              <a:rPr lang="en-NZ" sz="2400" dirty="0">
                <a:solidFill>
                  <a:srgbClr val="008000"/>
                </a:solidFill>
              </a:rPr>
              <a:t>inevitable inaccuracies </a:t>
            </a:r>
            <a:r>
              <a:rPr lang="en-NZ" sz="2400" dirty="0"/>
              <a:t>and </a:t>
            </a:r>
            <a:r>
              <a:rPr lang="en-NZ" sz="2400" dirty="0">
                <a:solidFill>
                  <a:srgbClr val="008000"/>
                </a:solidFill>
              </a:rPr>
              <a:t>malfunctions </a:t>
            </a:r>
            <a:r>
              <a:rPr lang="en-NZ" sz="2400" dirty="0"/>
              <a:t>of </a:t>
            </a:r>
            <a:r>
              <a:rPr lang="en-NZ" sz="2400" dirty="0">
                <a:solidFill>
                  <a:srgbClr val="008000"/>
                </a:solidFill>
              </a:rPr>
              <a:t>other architecture components</a:t>
            </a:r>
            <a:r>
              <a:rPr lang="en-NZ" sz="2400" dirty="0"/>
              <a:t>.  The algorithm does not need to have control of the robot at all times.</a:t>
            </a:r>
          </a:p>
        </p:txBody>
      </p:sp>
      <p:sp>
        <p:nvSpPr>
          <p:cNvPr id="7" name="Rectangle 6"/>
          <p:cNvSpPr/>
          <p:nvPr/>
        </p:nvSpPr>
        <p:spPr>
          <a:xfrm>
            <a:off x="755575" y="3501008"/>
            <a:ext cx="7704855" cy="1569660"/>
          </a:xfrm>
          <a:prstGeom prst="rect">
            <a:avLst/>
          </a:prstGeom>
          <a:solidFill>
            <a:schemeClr val="accent3">
              <a:lumMod val="20000"/>
              <a:lumOff val="80000"/>
            </a:schemeClr>
          </a:solidFill>
          <a:ln>
            <a:solidFill>
              <a:srgbClr val="0000FF"/>
            </a:solidFill>
          </a:ln>
        </p:spPr>
        <p:txBody>
          <a:bodyPr wrap="square">
            <a:spAutoFit/>
          </a:bodyPr>
          <a:lstStyle/>
          <a:p>
            <a:pPr marL="342900" indent="-342900">
              <a:buFont typeface="Arial" panose="020B0604020202020204" pitchFamily="34" charset="0"/>
              <a:buChar char="•"/>
            </a:pPr>
            <a:r>
              <a:rPr lang="en-NZ" sz="2400" dirty="0"/>
              <a:t>e.g.  The robot may pre-empt the greedy mapping algorithm once it realises that its battery is running out.  The robot may have to move towards a power outlet, re-charge then resume its mapping operation from there.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5229200"/>
            <a:ext cx="1771080" cy="1244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8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anim calcmode="lin" valueType="num">
                                      <p:cBhvr>
                                        <p:cTn id="12" dur="1000" fill="hold"/>
                                        <p:tgtEl>
                                          <p:spTgt spid="1026"/>
                                        </p:tgtEl>
                                        <p:attrNameLst>
                                          <p:attrName>ppt_x</p:attrName>
                                        </p:attrNameLst>
                                      </p:cBhvr>
                                      <p:tavLst>
                                        <p:tav tm="0">
                                          <p:val>
                                            <p:strVal val="#ppt_x"/>
                                          </p:val>
                                        </p:tav>
                                        <p:tav tm="100000">
                                          <p:val>
                                            <p:strVal val="#ppt_x"/>
                                          </p:val>
                                        </p:tav>
                                      </p:tavLst>
                                    </p:anim>
                                    <p:anim calcmode="lin" valueType="num">
                                      <p:cBhvr>
                                        <p:cTn id="1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Greedy Mapping: </a:t>
            </a:r>
            <a:br>
              <a:rPr lang="en-NZ" dirty="0"/>
            </a:br>
            <a:r>
              <a:rPr lang="en-NZ" dirty="0"/>
              <a:t>Robot Implementation</a:t>
            </a:r>
          </a:p>
        </p:txBody>
      </p:sp>
      <p:sp>
        <p:nvSpPr>
          <p:cNvPr id="7" name="Rectangle 6"/>
          <p:cNvSpPr/>
          <p:nvPr/>
        </p:nvSpPr>
        <p:spPr>
          <a:xfrm>
            <a:off x="3491880" y="6473080"/>
            <a:ext cx="5394410" cy="307777"/>
          </a:xfrm>
          <a:prstGeom prst="rect">
            <a:avLst/>
          </a:prstGeom>
          <a:solidFill>
            <a:srgbClr val="FFFF99"/>
          </a:solidFill>
          <a:ln>
            <a:solidFill>
              <a:srgbClr val="0000FF"/>
            </a:solidFill>
          </a:ln>
        </p:spPr>
        <p:txBody>
          <a:bodyPr wrap="square">
            <a:spAutoFit/>
          </a:bodyPr>
          <a:lstStyle/>
          <a:p>
            <a:pPr algn="ctr"/>
            <a:r>
              <a:rPr lang="en-NZ" sz="1400" dirty="0"/>
              <a:t>Greedy On-Line Planning, Sven Koenig, Georgia Tech; Jan. 2002</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7130" y="1772816"/>
            <a:ext cx="4468001"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151" y="3717032"/>
            <a:ext cx="3447452" cy="2198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ine Callout 2 2"/>
          <p:cNvSpPr/>
          <p:nvPr/>
        </p:nvSpPr>
        <p:spPr>
          <a:xfrm>
            <a:off x="5148064" y="5731924"/>
            <a:ext cx="1533066" cy="432048"/>
          </a:xfrm>
          <a:prstGeom prst="borderCallout2">
            <a:avLst>
              <a:gd name="adj1" fmla="val 59176"/>
              <a:gd name="adj2" fmla="val 379"/>
              <a:gd name="adj3" fmla="val 54420"/>
              <a:gd name="adj4" fmla="val -16667"/>
              <a:gd name="adj5" fmla="val -26086"/>
              <a:gd name="adj6" fmla="val -186063"/>
            </a:avLst>
          </a:prstGeom>
          <a:ln>
            <a:solidFill>
              <a:srgbClr val="FFFF00"/>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free space</a:t>
            </a:r>
          </a:p>
        </p:txBody>
      </p:sp>
      <p:sp>
        <p:nvSpPr>
          <p:cNvPr id="8" name="Line Callout 2 7"/>
          <p:cNvSpPr/>
          <p:nvPr/>
        </p:nvSpPr>
        <p:spPr>
          <a:xfrm>
            <a:off x="1691680" y="2348880"/>
            <a:ext cx="1533066" cy="432048"/>
          </a:xfrm>
          <a:prstGeom prst="borderCallout2">
            <a:avLst>
              <a:gd name="adj1" fmla="val 94846"/>
              <a:gd name="adj2" fmla="val 20484"/>
              <a:gd name="adj3" fmla="val 106737"/>
              <a:gd name="adj4" fmla="val 14831"/>
              <a:gd name="adj5" fmla="val 359814"/>
              <a:gd name="adj6" fmla="val -9808"/>
            </a:avLst>
          </a:prstGeom>
          <a:ln>
            <a:solidFill>
              <a:srgbClr val="FFFF00"/>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obstacle</a:t>
            </a:r>
          </a:p>
        </p:txBody>
      </p:sp>
      <p:sp>
        <p:nvSpPr>
          <p:cNvPr id="9" name="Line Callout 2 8"/>
          <p:cNvSpPr/>
          <p:nvPr/>
        </p:nvSpPr>
        <p:spPr>
          <a:xfrm>
            <a:off x="162843" y="6257056"/>
            <a:ext cx="1533066" cy="432048"/>
          </a:xfrm>
          <a:prstGeom prst="borderCallout2">
            <a:avLst>
              <a:gd name="adj1" fmla="val 2103"/>
              <a:gd name="adj2" fmla="val 41930"/>
              <a:gd name="adj3" fmla="val -66858"/>
              <a:gd name="adj4" fmla="val 49680"/>
              <a:gd name="adj5" fmla="val -158593"/>
              <a:gd name="adj6" fmla="val 56539"/>
            </a:avLst>
          </a:prstGeom>
          <a:ln>
            <a:solidFill>
              <a:srgbClr val="FFFF00"/>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unknown</a:t>
            </a:r>
          </a:p>
        </p:txBody>
      </p:sp>
      <p:sp>
        <p:nvSpPr>
          <p:cNvPr id="4" name="TextBox 3"/>
          <p:cNvSpPr txBox="1"/>
          <p:nvPr/>
        </p:nvSpPr>
        <p:spPr>
          <a:xfrm>
            <a:off x="4882546" y="4509120"/>
            <a:ext cx="4002571" cy="646331"/>
          </a:xfrm>
          <a:prstGeom prst="rect">
            <a:avLst/>
          </a:prstGeom>
          <a:noFill/>
        </p:spPr>
        <p:txBody>
          <a:bodyPr wrap="none" rtlCol="0">
            <a:spAutoFit/>
          </a:bodyPr>
          <a:lstStyle/>
          <a:p>
            <a:r>
              <a:rPr lang="en-AU" b="1" dirty="0"/>
              <a:t>Sensor</a:t>
            </a:r>
            <a:r>
              <a:rPr lang="en-AU" dirty="0"/>
              <a:t>:  Laser scanner (180 degree scan)</a:t>
            </a:r>
          </a:p>
          <a:p>
            <a:r>
              <a:rPr lang="en-AU" b="1" dirty="0"/>
              <a:t>Cell size</a:t>
            </a:r>
            <a:r>
              <a:rPr lang="en-AU" dirty="0"/>
              <a:t>: 10cm x 10cm</a:t>
            </a:r>
          </a:p>
        </p:txBody>
      </p:sp>
    </p:spTree>
    <p:extLst>
      <p:ext uri="{BB962C8B-B14F-4D97-AF65-F5344CB8AC3E}">
        <p14:creationId xmlns:p14="http://schemas.microsoft.com/office/powerpoint/2010/main" val="13016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Closest Unobserved Cell</a:t>
            </a:r>
          </a:p>
        </p:txBody>
      </p:sp>
      <p:sp>
        <p:nvSpPr>
          <p:cNvPr id="3" name="Content Placeholder 2"/>
          <p:cNvSpPr>
            <a:spLocks noGrp="1"/>
          </p:cNvSpPr>
          <p:nvPr>
            <p:ph idx="1"/>
          </p:nvPr>
        </p:nvSpPr>
        <p:spPr>
          <a:xfrm>
            <a:off x="457200" y="1600200"/>
            <a:ext cx="8229600" cy="3556991"/>
          </a:xfrm>
        </p:spPr>
        <p:txBody>
          <a:bodyPr>
            <a:normAutofit fontScale="92500"/>
          </a:bodyPr>
          <a:lstStyle/>
          <a:p>
            <a:r>
              <a:rPr lang="en-NZ" dirty="0"/>
              <a:t>In order to apply an optimal path-planning algorithm with the greedy mapping algorithm, we need to find the closest unobserved cell first.  </a:t>
            </a:r>
          </a:p>
          <a:p>
            <a:r>
              <a:rPr lang="en-NZ" dirty="0"/>
              <a:t>However, there are lots of unobserved cells.  Do we need to calculate the shortest path to each and every one of them?  Exactly, what is an efficient way of solving this problem?</a:t>
            </a:r>
          </a:p>
        </p:txBody>
      </p:sp>
    </p:spTree>
    <p:extLst>
      <p:ext uri="{BB962C8B-B14F-4D97-AF65-F5344CB8AC3E}">
        <p14:creationId xmlns:p14="http://schemas.microsoft.com/office/powerpoint/2010/main" val="371233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88" y="2430016"/>
            <a:ext cx="7797552" cy="1143000"/>
          </a:xfrm>
          <a:solidFill>
            <a:srgbClr val="83CE3E"/>
          </a:solidFill>
          <a:ln>
            <a:solidFill>
              <a:srgbClr val="00B0F0"/>
            </a:solidFill>
          </a:ln>
          <a:effectLst>
            <a:glow rad="228600">
              <a:schemeClr val="accent5">
                <a:satMod val="175000"/>
                <a:alpha val="40000"/>
              </a:schemeClr>
            </a:glow>
            <a:outerShdw blurRad="50800" dist="38100" dir="8100000" algn="tr" rotWithShape="0">
              <a:prstClr val="black">
                <a:alpha val="40000"/>
              </a:prstClr>
            </a:outerShdw>
          </a:effectLst>
        </p:spPr>
        <p:txBody>
          <a:bodyPr>
            <a:normAutofit fontScale="90000"/>
          </a:bodyPr>
          <a:lstStyle/>
          <a:p>
            <a:r>
              <a:rPr lang="en-NZ" dirty="0"/>
              <a:t>Representation of </a:t>
            </a:r>
            <a:r>
              <a:rPr lang="en-NZ" b="1" dirty="0">
                <a:solidFill>
                  <a:srgbClr val="FF0000"/>
                </a:solidFill>
                <a:effectLst>
                  <a:outerShdw blurRad="38100" dist="38100" dir="2700000" algn="tl">
                    <a:srgbClr val="000000">
                      <a:alpha val="43137"/>
                    </a:srgbClr>
                  </a:outerShdw>
                </a:effectLst>
              </a:rPr>
              <a:t>Mapping</a:t>
            </a:r>
            <a:r>
              <a:rPr lang="en-NZ" dirty="0">
                <a:solidFill>
                  <a:srgbClr val="FF0000"/>
                </a:solidFill>
                <a:effectLst>
                  <a:outerShdw blurRad="38100" dist="38100" dir="2700000" algn="tl">
                    <a:srgbClr val="000000">
                      <a:alpha val="43137"/>
                    </a:srgbClr>
                  </a:outerShdw>
                </a:effectLst>
              </a:rPr>
              <a:t> </a:t>
            </a:r>
            <a:r>
              <a:rPr lang="en-NZ" dirty="0"/>
              <a:t>as a Graph-Search Problem</a:t>
            </a:r>
          </a:p>
        </p:txBody>
      </p:sp>
    </p:spTree>
    <p:extLst>
      <p:ext uri="{BB962C8B-B14F-4D97-AF65-F5344CB8AC3E}">
        <p14:creationId xmlns:p14="http://schemas.microsoft.com/office/powerpoint/2010/main" val="2693728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3" y="0"/>
            <a:ext cx="8229600" cy="778098"/>
          </a:xfrm>
        </p:spPr>
        <p:txBody>
          <a:bodyPr/>
          <a:lstStyle/>
          <a:p>
            <a:r>
              <a:rPr lang="en-NZ" dirty="0"/>
              <a:t>Greedy Mapping</a:t>
            </a:r>
          </a:p>
        </p:txBody>
      </p:sp>
      <p:sp>
        <p:nvSpPr>
          <p:cNvPr id="4" name="Rectangle 3"/>
          <p:cNvSpPr/>
          <p:nvPr/>
        </p:nvSpPr>
        <p:spPr>
          <a:xfrm>
            <a:off x="179512" y="879103"/>
            <a:ext cx="4969174" cy="461665"/>
          </a:xfrm>
          <a:prstGeom prst="rect">
            <a:avLst/>
          </a:prstGeom>
          <a:solidFill>
            <a:srgbClr val="FFFF99"/>
          </a:solidFill>
          <a:ln>
            <a:solidFill>
              <a:srgbClr val="0000FF"/>
            </a:solidFill>
          </a:ln>
        </p:spPr>
        <p:txBody>
          <a:bodyPr wrap="square">
            <a:spAutoFit/>
          </a:bodyPr>
          <a:lstStyle/>
          <a:p>
            <a:pPr algn="ctr"/>
            <a:r>
              <a:rPr lang="en-NZ" sz="2400" dirty="0"/>
              <a:t>Fig. 1. Example Mapping Task</a:t>
            </a:r>
          </a:p>
        </p:txBody>
      </p:sp>
      <p:sp>
        <p:nvSpPr>
          <p:cNvPr id="5" name="TextBox 4"/>
          <p:cNvSpPr txBox="1"/>
          <p:nvPr/>
        </p:nvSpPr>
        <p:spPr>
          <a:xfrm>
            <a:off x="4499992" y="1916832"/>
            <a:ext cx="4104456" cy="646331"/>
          </a:xfrm>
          <a:prstGeom prst="rect">
            <a:avLst/>
          </a:prstGeom>
          <a:solidFill>
            <a:srgbClr val="00B0F0"/>
          </a:solidFill>
          <a:ln>
            <a:solidFill>
              <a:srgbClr val="0070C0"/>
            </a:solidFill>
          </a:ln>
          <a:effectLst>
            <a:glow rad="101600">
              <a:schemeClr val="accent4">
                <a:satMod val="175000"/>
                <a:alpha val="40000"/>
              </a:schemeClr>
            </a:glow>
          </a:effectLst>
        </p:spPr>
        <p:txBody>
          <a:bodyPr wrap="square" rtlCol="0">
            <a:spAutoFit/>
          </a:bodyPr>
          <a:lstStyle/>
          <a:p>
            <a:r>
              <a:rPr lang="en-NZ" dirty="0">
                <a:latin typeface="Arial" pitchFamily="34" charset="0"/>
                <a:cs typeface="Arial" pitchFamily="34" charset="0"/>
              </a:rPr>
              <a:t>1. Impose a regular 8-connected grid over a terrain.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922463"/>
            <a:ext cx="168592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700808"/>
            <a:ext cx="22860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79255" y="5229200"/>
            <a:ext cx="8441218" cy="1477328"/>
          </a:xfrm>
          <a:prstGeom prst="rect">
            <a:avLst/>
          </a:prstGeom>
          <a:solidFill>
            <a:schemeClr val="bg1">
              <a:lumMod val="75000"/>
            </a:schemeClr>
          </a:solidFill>
          <a:ln>
            <a:solidFill>
              <a:srgbClr val="00B0F0"/>
            </a:solidFill>
          </a:ln>
          <a:effectLst>
            <a:outerShdw blurRad="50800" dist="38100" dir="8100000" algn="tr" rotWithShape="0">
              <a:prstClr val="black">
                <a:alpha val="40000"/>
              </a:prstClr>
            </a:outerShdw>
          </a:effectLst>
        </p:spPr>
        <p:txBody>
          <a:bodyPr wrap="square" rtlCol="0">
            <a:spAutoFit/>
          </a:bodyPr>
          <a:lstStyle/>
          <a:p>
            <a:pPr marL="285750" indent="-285750">
              <a:buFont typeface="Arial" pitchFamily="34" charset="0"/>
              <a:buChar char="•"/>
            </a:pPr>
            <a:r>
              <a:rPr lang="en-NZ" dirty="0"/>
              <a:t>The robot only roughly  knows the graph; initially, it does not know exactly which vertices are blocked.</a:t>
            </a:r>
          </a:p>
          <a:p>
            <a:pPr marL="285750" indent="-285750">
              <a:buFont typeface="Arial" pitchFamily="34" charset="0"/>
              <a:buChar char="•"/>
            </a:pPr>
            <a:r>
              <a:rPr lang="en-NZ" dirty="0"/>
              <a:t>Prior knowledge about the blockage status of cells are utilised.</a:t>
            </a:r>
          </a:p>
          <a:p>
            <a:pPr marL="285750" indent="-285750">
              <a:buFont typeface="Arial" pitchFamily="34" charset="0"/>
              <a:buChar char="•"/>
            </a:pPr>
            <a:r>
              <a:rPr lang="en-NZ" dirty="0"/>
              <a:t>Using an on-board sensor, the robot is able to tell the blockage status of cells within its vicinity.</a:t>
            </a:r>
          </a:p>
        </p:txBody>
      </p:sp>
      <p:sp>
        <p:nvSpPr>
          <p:cNvPr id="9" name="Line Callout 1 8"/>
          <p:cNvSpPr/>
          <p:nvPr/>
        </p:nvSpPr>
        <p:spPr>
          <a:xfrm>
            <a:off x="3923928" y="3789040"/>
            <a:ext cx="1512168" cy="864096"/>
          </a:xfrm>
          <a:prstGeom prst="borderCallout1">
            <a:avLst>
              <a:gd name="adj1" fmla="val 51591"/>
              <a:gd name="adj2" fmla="val -687"/>
              <a:gd name="adj3" fmla="val -62653"/>
              <a:gd name="adj4" fmla="val -118264"/>
            </a:avLst>
          </a:prstGeom>
          <a:solidFill>
            <a:schemeClr val="accent3">
              <a:lumMod val="40000"/>
              <a:lumOff val="60000"/>
            </a:schemeClr>
          </a:solidFill>
          <a:ln>
            <a:solidFill>
              <a:schemeClr val="accent3">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600" dirty="0">
                <a:solidFill>
                  <a:schemeClr val="tx1"/>
                </a:solidFill>
              </a:rPr>
              <a:t>Distance from closest unobserved cell</a:t>
            </a:r>
          </a:p>
        </p:txBody>
      </p:sp>
    </p:spTree>
    <p:extLst>
      <p:ext uri="{BB962C8B-B14F-4D97-AF65-F5344CB8AC3E}">
        <p14:creationId xmlns:p14="http://schemas.microsoft.com/office/powerpoint/2010/main" val="149871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3" y="0"/>
            <a:ext cx="8229600" cy="778098"/>
          </a:xfrm>
        </p:spPr>
        <p:txBody>
          <a:bodyPr/>
          <a:lstStyle/>
          <a:p>
            <a:r>
              <a:rPr lang="en-NZ" dirty="0"/>
              <a:t>Greedy Mapping</a:t>
            </a: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352518"/>
            <a:ext cx="4562203"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022" y="3132180"/>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669706" y="5589240"/>
            <a:ext cx="4467892"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3" name="TextBox 2"/>
          <p:cNvSpPr txBox="1"/>
          <p:nvPr/>
        </p:nvSpPr>
        <p:spPr>
          <a:xfrm>
            <a:off x="4669706" y="1065615"/>
            <a:ext cx="4280271" cy="1938992"/>
          </a:xfrm>
          <a:prstGeom prst="rect">
            <a:avLst/>
          </a:prstGeom>
          <a:solidFill>
            <a:schemeClr val="accent5">
              <a:lumMod val="20000"/>
              <a:lumOff val="80000"/>
            </a:schemeClr>
          </a:solidFill>
          <a:ln>
            <a:solidFill>
              <a:srgbClr val="0000FF"/>
            </a:solidFill>
          </a:ln>
        </p:spPr>
        <p:txBody>
          <a:bodyPr wrap="square" rtlCol="0">
            <a:spAutoFit/>
          </a:bodyPr>
          <a:lstStyle/>
          <a:p>
            <a:r>
              <a:rPr lang="en-NZ" sz="2000" dirty="0"/>
              <a:t>Whenever the robot gains information about the blockage status of vertices, the shortest potentially unblocked path from its current vertex to the closest vertex with unknown blockage status can change.</a:t>
            </a:r>
          </a:p>
        </p:txBody>
      </p:sp>
      <p:sp>
        <p:nvSpPr>
          <p:cNvPr id="5" name="Freeform 4"/>
          <p:cNvSpPr/>
          <p:nvPr/>
        </p:nvSpPr>
        <p:spPr>
          <a:xfrm>
            <a:off x="3606085" y="1236372"/>
            <a:ext cx="1159098" cy="837127"/>
          </a:xfrm>
          <a:custGeom>
            <a:avLst/>
            <a:gdLst>
              <a:gd name="connsiteX0" fmla="*/ 1159098 w 1159098"/>
              <a:gd name="connsiteY0" fmla="*/ 0 h 837127"/>
              <a:gd name="connsiteX1" fmla="*/ 463639 w 1159098"/>
              <a:gd name="connsiteY1" fmla="*/ 321972 h 837127"/>
              <a:gd name="connsiteX2" fmla="*/ 412123 w 1159098"/>
              <a:gd name="connsiteY2" fmla="*/ 489397 h 837127"/>
              <a:gd name="connsiteX3" fmla="*/ 0 w 1159098"/>
              <a:gd name="connsiteY3" fmla="*/ 837127 h 837127"/>
            </a:gdLst>
            <a:ahLst/>
            <a:cxnLst>
              <a:cxn ang="0">
                <a:pos x="connsiteX0" y="connsiteY0"/>
              </a:cxn>
              <a:cxn ang="0">
                <a:pos x="connsiteX1" y="connsiteY1"/>
              </a:cxn>
              <a:cxn ang="0">
                <a:pos x="connsiteX2" y="connsiteY2"/>
              </a:cxn>
              <a:cxn ang="0">
                <a:pos x="connsiteX3" y="connsiteY3"/>
              </a:cxn>
            </a:cxnLst>
            <a:rect l="l" t="t" r="r" b="b"/>
            <a:pathLst>
              <a:path w="1159098" h="837127">
                <a:moveTo>
                  <a:pt x="1159098" y="0"/>
                </a:moveTo>
                <a:cubicBezTo>
                  <a:pt x="873616" y="120203"/>
                  <a:pt x="588135" y="240406"/>
                  <a:pt x="463639" y="321972"/>
                </a:cubicBezTo>
                <a:cubicBezTo>
                  <a:pt x="339143" y="403538"/>
                  <a:pt x="489396" y="403538"/>
                  <a:pt x="412123" y="489397"/>
                </a:cubicBezTo>
                <a:cubicBezTo>
                  <a:pt x="334850" y="575256"/>
                  <a:pt x="167425" y="706191"/>
                  <a:pt x="0" y="837127"/>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p:cNvSpPr txBox="1"/>
          <p:nvPr/>
        </p:nvSpPr>
        <p:spPr>
          <a:xfrm>
            <a:off x="4679594" y="701480"/>
            <a:ext cx="4283262" cy="369332"/>
          </a:xfrm>
          <a:prstGeom prst="rect">
            <a:avLst/>
          </a:prstGeom>
          <a:solidFill>
            <a:srgbClr val="FFC000"/>
          </a:solidFill>
          <a:ln>
            <a:solidFill>
              <a:srgbClr val="0000FF"/>
            </a:solidFill>
          </a:ln>
        </p:spPr>
        <p:txBody>
          <a:bodyPr wrap="square" rtlCol="0">
            <a:spAutoFit/>
          </a:bodyPr>
          <a:lstStyle/>
          <a:p>
            <a:r>
              <a:rPr lang="en-NZ" dirty="0"/>
              <a:t>Robot with a sensor range of 2 cells.</a:t>
            </a:r>
          </a:p>
        </p:txBody>
      </p:sp>
      <p:sp>
        <p:nvSpPr>
          <p:cNvPr id="10" name="Isosceles Triangle 9"/>
          <p:cNvSpPr/>
          <p:nvPr/>
        </p:nvSpPr>
        <p:spPr>
          <a:xfrm rot="16200000">
            <a:off x="3824409" y="1673297"/>
            <a:ext cx="415062" cy="936104"/>
          </a:xfrm>
          <a:prstGeom prst="triangle">
            <a:avLst/>
          </a:prstGeom>
          <a:solidFill>
            <a:srgbClr val="FFFF99">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Isosceles Triangle 10"/>
          <p:cNvSpPr/>
          <p:nvPr/>
        </p:nvSpPr>
        <p:spPr>
          <a:xfrm rot="16200000">
            <a:off x="1160113" y="1656311"/>
            <a:ext cx="415062" cy="936104"/>
          </a:xfrm>
          <a:prstGeom prst="triangle">
            <a:avLst/>
          </a:prstGeom>
          <a:solidFill>
            <a:srgbClr val="FFFF99">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extBox 11"/>
          <p:cNvSpPr txBox="1"/>
          <p:nvPr/>
        </p:nvSpPr>
        <p:spPr>
          <a:xfrm>
            <a:off x="251520" y="5112186"/>
            <a:ext cx="4104456" cy="923330"/>
          </a:xfrm>
          <a:prstGeom prst="rect">
            <a:avLst/>
          </a:prstGeom>
          <a:solidFill>
            <a:srgbClr val="00B0F0"/>
          </a:solidFill>
          <a:ln>
            <a:solidFill>
              <a:srgbClr val="0070C0"/>
            </a:solidFill>
          </a:ln>
          <a:effectLst>
            <a:glow rad="101600">
              <a:schemeClr val="accent4">
                <a:satMod val="175000"/>
                <a:alpha val="40000"/>
              </a:schemeClr>
            </a:glow>
          </a:effectLst>
        </p:spPr>
        <p:txBody>
          <a:bodyPr wrap="square" rtlCol="0">
            <a:spAutoFit/>
          </a:bodyPr>
          <a:lstStyle/>
          <a:p>
            <a:r>
              <a:rPr lang="en-NZ" dirty="0">
                <a:latin typeface="Arial" pitchFamily="34" charset="0"/>
                <a:cs typeface="Arial" pitchFamily="34" charset="0"/>
              </a:rPr>
              <a:t>2. Let the robot gain new information as it moves.  Perform course correction whenever necessary.</a:t>
            </a:r>
          </a:p>
        </p:txBody>
      </p:sp>
    </p:spTree>
    <p:extLst>
      <p:ext uri="{BB962C8B-B14F-4D97-AF65-F5344CB8AC3E}">
        <p14:creationId xmlns:p14="http://schemas.microsoft.com/office/powerpoint/2010/main" val="1797036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3" y="0"/>
            <a:ext cx="8229600" cy="778098"/>
          </a:xfrm>
        </p:spPr>
        <p:txBody>
          <a:bodyPr/>
          <a:lstStyle/>
          <a:p>
            <a:r>
              <a:rPr lang="en-NZ" dirty="0"/>
              <a:t>Greedy Mapping</a:t>
            </a: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352518"/>
            <a:ext cx="4562203"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022" y="3132180"/>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669706" y="5589240"/>
            <a:ext cx="4467892"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3" name="TextBox 2"/>
          <p:cNvSpPr txBox="1"/>
          <p:nvPr/>
        </p:nvSpPr>
        <p:spPr>
          <a:xfrm>
            <a:off x="4669706" y="1065615"/>
            <a:ext cx="4280271" cy="1938992"/>
          </a:xfrm>
          <a:prstGeom prst="rect">
            <a:avLst/>
          </a:prstGeom>
          <a:solidFill>
            <a:schemeClr val="accent5">
              <a:lumMod val="20000"/>
              <a:lumOff val="80000"/>
            </a:schemeClr>
          </a:solidFill>
          <a:ln>
            <a:solidFill>
              <a:srgbClr val="0000FF"/>
            </a:solidFill>
          </a:ln>
        </p:spPr>
        <p:txBody>
          <a:bodyPr wrap="square" rtlCol="0">
            <a:spAutoFit/>
          </a:bodyPr>
          <a:lstStyle/>
          <a:p>
            <a:r>
              <a:rPr lang="en-NZ" sz="2000" dirty="0"/>
              <a:t>Whenever the robot gains information about the blockage status of vertices, the shortest potentially unblocked path from its current vertex to the closest vertex with unknown blockage status can change.</a:t>
            </a:r>
          </a:p>
        </p:txBody>
      </p:sp>
      <p:sp>
        <p:nvSpPr>
          <p:cNvPr id="5" name="Freeform 4"/>
          <p:cNvSpPr/>
          <p:nvPr/>
        </p:nvSpPr>
        <p:spPr>
          <a:xfrm>
            <a:off x="3606085" y="1236372"/>
            <a:ext cx="1159098" cy="837127"/>
          </a:xfrm>
          <a:custGeom>
            <a:avLst/>
            <a:gdLst>
              <a:gd name="connsiteX0" fmla="*/ 1159098 w 1159098"/>
              <a:gd name="connsiteY0" fmla="*/ 0 h 837127"/>
              <a:gd name="connsiteX1" fmla="*/ 463639 w 1159098"/>
              <a:gd name="connsiteY1" fmla="*/ 321972 h 837127"/>
              <a:gd name="connsiteX2" fmla="*/ 412123 w 1159098"/>
              <a:gd name="connsiteY2" fmla="*/ 489397 h 837127"/>
              <a:gd name="connsiteX3" fmla="*/ 0 w 1159098"/>
              <a:gd name="connsiteY3" fmla="*/ 837127 h 837127"/>
            </a:gdLst>
            <a:ahLst/>
            <a:cxnLst>
              <a:cxn ang="0">
                <a:pos x="connsiteX0" y="connsiteY0"/>
              </a:cxn>
              <a:cxn ang="0">
                <a:pos x="connsiteX1" y="connsiteY1"/>
              </a:cxn>
              <a:cxn ang="0">
                <a:pos x="connsiteX2" y="connsiteY2"/>
              </a:cxn>
              <a:cxn ang="0">
                <a:pos x="connsiteX3" y="connsiteY3"/>
              </a:cxn>
            </a:cxnLst>
            <a:rect l="l" t="t" r="r" b="b"/>
            <a:pathLst>
              <a:path w="1159098" h="837127">
                <a:moveTo>
                  <a:pt x="1159098" y="0"/>
                </a:moveTo>
                <a:cubicBezTo>
                  <a:pt x="873616" y="120203"/>
                  <a:pt x="588135" y="240406"/>
                  <a:pt x="463639" y="321972"/>
                </a:cubicBezTo>
                <a:cubicBezTo>
                  <a:pt x="339143" y="403538"/>
                  <a:pt x="489396" y="403538"/>
                  <a:pt x="412123" y="489397"/>
                </a:cubicBezTo>
                <a:cubicBezTo>
                  <a:pt x="334850" y="575256"/>
                  <a:pt x="167425" y="706191"/>
                  <a:pt x="0" y="837127"/>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p:cNvSpPr txBox="1"/>
          <p:nvPr/>
        </p:nvSpPr>
        <p:spPr>
          <a:xfrm>
            <a:off x="4679594" y="701480"/>
            <a:ext cx="4283262" cy="369332"/>
          </a:xfrm>
          <a:prstGeom prst="rect">
            <a:avLst/>
          </a:prstGeom>
          <a:solidFill>
            <a:srgbClr val="FFC000"/>
          </a:solidFill>
          <a:ln>
            <a:solidFill>
              <a:srgbClr val="0000FF"/>
            </a:solidFill>
          </a:ln>
        </p:spPr>
        <p:txBody>
          <a:bodyPr wrap="square" rtlCol="0">
            <a:spAutoFit/>
          </a:bodyPr>
          <a:lstStyle/>
          <a:p>
            <a:r>
              <a:rPr lang="en-NZ" dirty="0"/>
              <a:t>Robot with a sensor range of 2 cells.</a:t>
            </a:r>
          </a:p>
        </p:txBody>
      </p:sp>
      <p:sp>
        <p:nvSpPr>
          <p:cNvPr id="11" name="TextBox 10"/>
          <p:cNvSpPr txBox="1"/>
          <p:nvPr/>
        </p:nvSpPr>
        <p:spPr>
          <a:xfrm>
            <a:off x="75705" y="4789021"/>
            <a:ext cx="4280271" cy="1323439"/>
          </a:xfrm>
          <a:prstGeom prst="rect">
            <a:avLst/>
          </a:prstGeom>
          <a:solidFill>
            <a:schemeClr val="accent5">
              <a:lumMod val="20000"/>
              <a:lumOff val="80000"/>
            </a:schemeClr>
          </a:solidFill>
          <a:ln>
            <a:solidFill>
              <a:srgbClr val="0000FF"/>
            </a:solidFill>
          </a:ln>
        </p:spPr>
        <p:txBody>
          <a:bodyPr wrap="square" rtlCol="0">
            <a:spAutoFit/>
          </a:bodyPr>
          <a:lstStyle/>
          <a:p>
            <a:r>
              <a:rPr lang="en-NZ" sz="2000" dirty="0"/>
              <a:t>In this example, Greedy Mapping needs to recalculate a shortest potentially unblocked path to the closest vertex with unknown blockage status.</a:t>
            </a:r>
          </a:p>
        </p:txBody>
      </p:sp>
      <p:sp>
        <p:nvSpPr>
          <p:cNvPr id="8" name="Freeform 7"/>
          <p:cNvSpPr/>
          <p:nvPr/>
        </p:nvSpPr>
        <p:spPr>
          <a:xfrm>
            <a:off x="1648496" y="2550017"/>
            <a:ext cx="1584101" cy="2292439"/>
          </a:xfrm>
          <a:custGeom>
            <a:avLst/>
            <a:gdLst>
              <a:gd name="connsiteX0" fmla="*/ 0 w 1519707"/>
              <a:gd name="connsiteY0" fmla="*/ 2292439 h 2292439"/>
              <a:gd name="connsiteX1" fmla="*/ 1146219 w 1519707"/>
              <a:gd name="connsiteY1" fmla="*/ 347729 h 2292439"/>
              <a:gd name="connsiteX2" fmla="*/ 1455312 w 1519707"/>
              <a:gd name="connsiteY2" fmla="*/ 103031 h 2292439"/>
              <a:gd name="connsiteX3" fmla="*/ 1519707 w 1519707"/>
              <a:gd name="connsiteY3" fmla="*/ 0 h 2292439"/>
              <a:gd name="connsiteX0" fmla="*/ 0 w 1519707"/>
              <a:gd name="connsiteY0" fmla="*/ 2292439 h 2292439"/>
              <a:gd name="connsiteX1" fmla="*/ 1146219 w 1519707"/>
              <a:gd name="connsiteY1" fmla="*/ 347729 h 2292439"/>
              <a:gd name="connsiteX2" fmla="*/ 1352281 w 1519707"/>
              <a:gd name="connsiteY2" fmla="*/ 283335 h 2292439"/>
              <a:gd name="connsiteX3" fmla="*/ 1519707 w 1519707"/>
              <a:gd name="connsiteY3" fmla="*/ 0 h 2292439"/>
              <a:gd name="connsiteX0" fmla="*/ 0 w 1584101"/>
              <a:gd name="connsiteY0" fmla="*/ 2292439 h 2292439"/>
              <a:gd name="connsiteX1" fmla="*/ 1146219 w 1584101"/>
              <a:gd name="connsiteY1" fmla="*/ 347729 h 2292439"/>
              <a:gd name="connsiteX2" fmla="*/ 1352281 w 1584101"/>
              <a:gd name="connsiteY2" fmla="*/ 283335 h 2292439"/>
              <a:gd name="connsiteX3" fmla="*/ 1584101 w 1584101"/>
              <a:gd name="connsiteY3" fmla="*/ 0 h 2292439"/>
              <a:gd name="connsiteX0" fmla="*/ 0 w 1584101"/>
              <a:gd name="connsiteY0" fmla="*/ 2292439 h 2292439"/>
              <a:gd name="connsiteX1" fmla="*/ 901520 w 1584101"/>
              <a:gd name="connsiteY1" fmla="*/ 656822 h 2292439"/>
              <a:gd name="connsiteX2" fmla="*/ 1352281 w 1584101"/>
              <a:gd name="connsiteY2" fmla="*/ 283335 h 2292439"/>
              <a:gd name="connsiteX3" fmla="*/ 1584101 w 1584101"/>
              <a:gd name="connsiteY3" fmla="*/ 0 h 2292439"/>
            </a:gdLst>
            <a:ahLst/>
            <a:cxnLst>
              <a:cxn ang="0">
                <a:pos x="connsiteX0" y="connsiteY0"/>
              </a:cxn>
              <a:cxn ang="0">
                <a:pos x="connsiteX1" y="connsiteY1"/>
              </a:cxn>
              <a:cxn ang="0">
                <a:pos x="connsiteX2" y="connsiteY2"/>
              </a:cxn>
              <a:cxn ang="0">
                <a:pos x="connsiteX3" y="connsiteY3"/>
              </a:cxn>
            </a:cxnLst>
            <a:rect l="l" t="t" r="r" b="b"/>
            <a:pathLst>
              <a:path w="1584101" h="2292439">
                <a:moveTo>
                  <a:pt x="0" y="2292439"/>
                </a:moveTo>
                <a:cubicBezTo>
                  <a:pt x="451833" y="1502534"/>
                  <a:pt x="676140" y="991673"/>
                  <a:pt x="901520" y="656822"/>
                </a:cubicBezTo>
                <a:cubicBezTo>
                  <a:pt x="1126900" y="321971"/>
                  <a:pt x="1238518" y="392805"/>
                  <a:pt x="1352281" y="283335"/>
                </a:cubicBezTo>
                <a:cubicBezTo>
                  <a:pt x="1466044" y="173865"/>
                  <a:pt x="1583027" y="22538"/>
                  <a:pt x="1584101"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p:cNvSpPr/>
          <p:nvPr/>
        </p:nvSpPr>
        <p:spPr>
          <a:xfrm rot="16200000">
            <a:off x="3824409" y="1673297"/>
            <a:ext cx="415062" cy="936104"/>
          </a:xfrm>
          <a:prstGeom prst="triangle">
            <a:avLst/>
          </a:prstGeom>
          <a:solidFill>
            <a:srgbClr val="FFFF99">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Isosceles Triangle 12"/>
          <p:cNvSpPr/>
          <p:nvPr/>
        </p:nvSpPr>
        <p:spPr>
          <a:xfrm rot="16200000">
            <a:off x="1160113" y="1656311"/>
            <a:ext cx="415062" cy="936104"/>
          </a:xfrm>
          <a:prstGeom prst="triangle">
            <a:avLst/>
          </a:prstGeom>
          <a:solidFill>
            <a:srgbClr val="FFFF99">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175496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3" y="0"/>
            <a:ext cx="8229600" cy="778098"/>
          </a:xfrm>
        </p:spPr>
        <p:txBody>
          <a:bodyPr/>
          <a:lstStyle/>
          <a:p>
            <a:r>
              <a:rPr lang="en-NZ" dirty="0"/>
              <a:t>Greedy Mapping</a:t>
            </a: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352518"/>
            <a:ext cx="4562203"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022" y="3132180"/>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669706" y="5589240"/>
            <a:ext cx="4467892"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3" name="TextBox 2"/>
          <p:cNvSpPr txBox="1"/>
          <p:nvPr/>
        </p:nvSpPr>
        <p:spPr>
          <a:xfrm>
            <a:off x="4716016" y="1601505"/>
            <a:ext cx="4280271" cy="1323439"/>
          </a:xfrm>
          <a:prstGeom prst="rect">
            <a:avLst/>
          </a:prstGeom>
          <a:solidFill>
            <a:schemeClr val="accent5">
              <a:lumMod val="20000"/>
              <a:lumOff val="80000"/>
            </a:schemeClr>
          </a:solidFill>
          <a:ln>
            <a:solidFill>
              <a:srgbClr val="0000FF"/>
            </a:solidFill>
          </a:ln>
        </p:spPr>
        <p:txBody>
          <a:bodyPr wrap="square" rtlCol="0">
            <a:spAutoFit/>
          </a:bodyPr>
          <a:lstStyle/>
          <a:p>
            <a:r>
              <a:rPr lang="en-NZ" sz="2000" dirty="0"/>
              <a:t>Reusing information from previous searches can potentially reduce the search time of heuristic search methods for Greedy Mapping.</a:t>
            </a:r>
          </a:p>
        </p:txBody>
      </p:sp>
      <p:sp>
        <p:nvSpPr>
          <p:cNvPr id="12" name="TextBox 11"/>
          <p:cNvSpPr txBox="1"/>
          <p:nvPr/>
        </p:nvSpPr>
        <p:spPr>
          <a:xfrm>
            <a:off x="107504" y="4927520"/>
            <a:ext cx="4280271" cy="1631216"/>
          </a:xfrm>
          <a:prstGeom prst="rect">
            <a:avLst/>
          </a:prstGeom>
          <a:solidFill>
            <a:schemeClr val="accent5">
              <a:lumMod val="20000"/>
              <a:lumOff val="80000"/>
            </a:schemeClr>
          </a:solidFill>
          <a:ln>
            <a:solidFill>
              <a:srgbClr val="0000FF"/>
            </a:solidFill>
          </a:ln>
        </p:spPr>
        <p:txBody>
          <a:bodyPr wrap="square" rtlCol="0">
            <a:spAutoFit/>
          </a:bodyPr>
          <a:lstStyle/>
          <a:p>
            <a:r>
              <a:rPr lang="en-NZ" sz="2000" dirty="0"/>
              <a:t>When </a:t>
            </a:r>
            <a:r>
              <a:rPr lang="en-NZ" sz="2000" b="1" dirty="0" err="1">
                <a:solidFill>
                  <a:srgbClr val="FF0000"/>
                </a:solidFill>
              </a:rPr>
              <a:t>replanning</a:t>
            </a:r>
            <a:r>
              <a:rPr lang="en-NZ" sz="2000" dirty="0"/>
              <a:t> the shortest path in Fig. 2 (right), </a:t>
            </a:r>
            <a:r>
              <a:rPr lang="en-NZ" sz="2000" b="1" dirty="0">
                <a:solidFill>
                  <a:srgbClr val="0000FF"/>
                </a:solidFill>
                <a:effectLst>
                  <a:outerShdw blurRad="38100" dist="38100" dir="2700000" algn="tl">
                    <a:srgbClr val="000000">
                      <a:alpha val="43137"/>
                    </a:srgbClr>
                  </a:outerShdw>
                </a:effectLst>
              </a:rPr>
              <a:t>D* </a:t>
            </a:r>
            <a:r>
              <a:rPr lang="en-NZ" sz="2000" b="1" dirty="0" err="1">
                <a:solidFill>
                  <a:srgbClr val="0000FF"/>
                </a:solidFill>
                <a:effectLst>
                  <a:outerShdw blurRad="38100" dist="38100" dir="2700000" algn="tl">
                    <a:srgbClr val="000000">
                      <a:alpha val="43137"/>
                    </a:srgbClr>
                  </a:outerShdw>
                </a:effectLst>
              </a:rPr>
              <a:t>Lite</a:t>
            </a:r>
            <a:r>
              <a:rPr lang="en-NZ" sz="2000" b="1" dirty="0">
                <a:solidFill>
                  <a:srgbClr val="0000FF"/>
                </a:solidFill>
                <a:effectLst>
                  <a:outerShdw blurRad="38100" dist="38100" dir="2700000" algn="tl">
                    <a:srgbClr val="000000">
                      <a:alpha val="43137"/>
                    </a:srgbClr>
                  </a:outerShdw>
                </a:effectLst>
              </a:rPr>
              <a:t> </a:t>
            </a:r>
            <a:r>
              <a:rPr lang="en-NZ" sz="2000" dirty="0"/>
              <a:t>only expands 3 vertices whose distances to the closest cell with unknown blockage status have changed {namely B2, B3, and B4}.</a:t>
            </a:r>
          </a:p>
        </p:txBody>
      </p:sp>
      <p:sp>
        <p:nvSpPr>
          <p:cNvPr id="9" name="Freeform 8"/>
          <p:cNvSpPr/>
          <p:nvPr/>
        </p:nvSpPr>
        <p:spPr>
          <a:xfrm>
            <a:off x="2305318" y="2389054"/>
            <a:ext cx="1258570" cy="3818563"/>
          </a:xfrm>
          <a:custGeom>
            <a:avLst/>
            <a:gdLst>
              <a:gd name="connsiteX0" fmla="*/ 0 w 1133341"/>
              <a:gd name="connsiteY0" fmla="*/ 4031087 h 4031087"/>
              <a:gd name="connsiteX1" fmla="*/ 540913 w 1133341"/>
              <a:gd name="connsiteY1" fmla="*/ 1854557 h 4031087"/>
              <a:gd name="connsiteX2" fmla="*/ 888643 w 1133341"/>
              <a:gd name="connsiteY2" fmla="*/ 1596980 h 4031087"/>
              <a:gd name="connsiteX3" fmla="*/ 1133341 w 1133341"/>
              <a:gd name="connsiteY3" fmla="*/ 0 h 4031087"/>
            </a:gdLst>
            <a:ahLst/>
            <a:cxnLst>
              <a:cxn ang="0">
                <a:pos x="connsiteX0" y="connsiteY0"/>
              </a:cxn>
              <a:cxn ang="0">
                <a:pos x="connsiteX1" y="connsiteY1"/>
              </a:cxn>
              <a:cxn ang="0">
                <a:pos x="connsiteX2" y="connsiteY2"/>
              </a:cxn>
              <a:cxn ang="0">
                <a:pos x="connsiteX3" y="connsiteY3"/>
              </a:cxn>
            </a:cxnLst>
            <a:rect l="l" t="t" r="r" b="b"/>
            <a:pathLst>
              <a:path w="1133341" h="4031087">
                <a:moveTo>
                  <a:pt x="0" y="4031087"/>
                </a:moveTo>
                <a:cubicBezTo>
                  <a:pt x="196403" y="3145664"/>
                  <a:pt x="392806" y="2260241"/>
                  <a:pt x="540913" y="1854557"/>
                </a:cubicBezTo>
                <a:cubicBezTo>
                  <a:pt x="689020" y="1448872"/>
                  <a:pt x="789905" y="1906073"/>
                  <a:pt x="888643" y="1596980"/>
                </a:cubicBezTo>
                <a:cubicBezTo>
                  <a:pt x="987381" y="1287887"/>
                  <a:pt x="1060361" y="643943"/>
                  <a:pt x="1133341" y="0"/>
                </a:cubicBezTo>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ight Brace 9"/>
          <p:cNvSpPr/>
          <p:nvPr/>
        </p:nvSpPr>
        <p:spPr>
          <a:xfrm rot="5400000">
            <a:off x="3415083" y="1749273"/>
            <a:ext cx="297610" cy="115212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5" name="TextBox 4"/>
          <p:cNvSpPr txBox="1"/>
          <p:nvPr/>
        </p:nvSpPr>
        <p:spPr>
          <a:xfrm>
            <a:off x="4716016" y="982469"/>
            <a:ext cx="4280271" cy="646331"/>
          </a:xfrm>
          <a:prstGeom prst="rect">
            <a:avLst/>
          </a:prstGeom>
          <a:solidFill>
            <a:srgbClr val="83CE3E"/>
          </a:solidFill>
          <a:ln>
            <a:solidFill>
              <a:srgbClr val="FF0000"/>
            </a:solidFill>
          </a:ln>
          <a:effectLst>
            <a:outerShdw blurRad="50800" dist="38100" dir="8100000" algn="tr" rotWithShape="0">
              <a:prstClr val="black">
                <a:alpha val="40000"/>
              </a:prstClr>
            </a:outerShdw>
          </a:effectLst>
        </p:spPr>
        <p:txBody>
          <a:bodyPr wrap="square" rtlCol="0">
            <a:spAutoFit/>
          </a:bodyPr>
          <a:lstStyle/>
          <a:p>
            <a:r>
              <a:rPr lang="en-NZ" dirty="0"/>
              <a:t>Advantage of Using Incremental Search with Greedy Mapping</a:t>
            </a:r>
          </a:p>
        </p:txBody>
      </p:sp>
    </p:spTree>
    <p:extLst>
      <p:ext uri="{BB962C8B-B14F-4D97-AF65-F5344CB8AC3E}">
        <p14:creationId xmlns:p14="http://schemas.microsoft.com/office/powerpoint/2010/main" val="384517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3" y="0"/>
            <a:ext cx="8229600" cy="778098"/>
          </a:xfrm>
        </p:spPr>
        <p:txBody>
          <a:bodyPr/>
          <a:lstStyle/>
          <a:p>
            <a:r>
              <a:rPr lang="en-NZ" dirty="0"/>
              <a:t>Greedy Mapping</a:t>
            </a: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352518"/>
            <a:ext cx="4562203"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022" y="3132180"/>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669706" y="5589240"/>
            <a:ext cx="4467892"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3" name="TextBox 2"/>
          <p:cNvSpPr txBox="1"/>
          <p:nvPr/>
        </p:nvSpPr>
        <p:spPr>
          <a:xfrm>
            <a:off x="4862592" y="1514812"/>
            <a:ext cx="4280271" cy="1323439"/>
          </a:xfrm>
          <a:prstGeom prst="rect">
            <a:avLst/>
          </a:prstGeom>
          <a:solidFill>
            <a:schemeClr val="accent5">
              <a:lumMod val="20000"/>
              <a:lumOff val="80000"/>
            </a:schemeClr>
          </a:solidFill>
          <a:ln>
            <a:solidFill>
              <a:srgbClr val="0000FF"/>
            </a:solidFill>
          </a:ln>
        </p:spPr>
        <p:txBody>
          <a:bodyPr wrap="square" rtlCol="0">
            <a:spAutoFit/>
          </a:bodyPr>
          <a:lstStyle/>
          <a:p>
            <a:r>
              <a:rPr lang="en-NZ" sz="2000" b="1" dirty="0">
                <a:solidFill>
                  <a:srgbClr val="0000FF"/>
                </a:solidFill>
                <a:effectLst>
                  <a:outerShdw blurRad="38100" dist="38100" dir="2700000" algn="tl">
                    <a:srgbClr val="000000">
                      <a:alpha val="43137"/>
                    </a:srgbClr>
                  </a:outerShdw>
                </a:effectLst>
              </a:rPr>
              <a:t>A* </a:t>
            </a:r>
            <a:r>
              <a:rPr lang="en-NZ" sz="2000" dirty="0"/>
              <a:t>on the other hand expands </a:t>
            </a:r>
            <a:r>
              <a:rPr lang="en-NZ" sz="2000" b="1" dirty="0">
                <a:solidFill>
                  <a:srgbClr val="FF0000"/>
                </a:solidFill>
              </a:rPr>
              <a:t>7 vertices</a:t>
            </a:r>
            <a:r>
              <a:rPr lang="en-NZ" sz="2000" dirty="0"/>
              <a:t> {namely C2, D2, D4, D5, E2, E5, and F2} and thus is less efficient than D* </a:t>
            </a:r>
            <a:r>
              <a:rPr lang="en-NZ" sz="2000" dirty="0" err="1"/>
              <a:t>Lite</a:t>
            </a:r>
            <a:r>
              <a:rPr lang="en-NZ" sz="2000" dirty="0"/>
              <a:t>.</a:t>
            </a:r>
          </a:p>
        </p:txBody>
      </p:sp>
      <p:sp>
        <p:nvSpPr>
          <p:cNvPr id="12" name="TextBox 11"/>
          <p:cNvSpPr txBox="1"/>
          <p:nvPr/>
        </p:nvSpPr>
        <p:spPr>
          <a:xfrm>
            <a:off x="107504" y="4927520"/>
            <a:ext cx="4280271" cy="1631216"/>
          </a:xfrm>
          <a:prstGeom prst="rect">
            <a:avLst/>
          </a:prstGeom>
          <a:solidFill>
            <a:schemeClr val="accent5">
              <a:lumMod val="20000"/>
              <a:lumOff val="80000"/>
            </a:schemeClr>
          </a:solidFill>
          <a:ln>
            <a:solidFill>
              <a:srgbClr val="0000FF"/>
            </a:solidFill>
          </a:ln>
        </p:spPr>
        <p:txBody>
          <a:bodyPr wrap="square" rtlCol="0">
            <a:spAutoFit/>
          </a:bodyPr>
          <a:lstStyle/>
          <a:p>
            <a:r>
              <a:rPr lang="en-NZ" sz="2000" dirty="0"/>
              <a:t>When </a:t>
            </a:r>
            <a:r>
              <a:rPr lang="en-NZ" sz="2000" dirty="0" err="1"/>
              <a:t>replanning</a:t>
            </a:r>
            <a:r>
              <a:rPr lang="en-NZ" sz="2000" dirty="0"/>
              <a:t> the shortest path in Fig. 2 (right), </a:t>
            </a:r>
            <a:r>
              <a:rPr lang="en-NZ" sz="2000" b="1" dirty="0">
                <a:solidFill>
                  <a:srgbClr val="0000FF"/>
                </a:solidFill>
                <a:effectLst>
                  <a:outerShdw blurRad="38100" dist="38100" dir="2700000" algn="tl">
                    <a:srgbClr val="000000">
                      <a:alpha val="43137"/>
                    </a:srgbClr>
                  </a:outerShdw>
                </a:effectLst>
              </a:rPr>
              <a:t>D* </a:t>
            </a:r>
            <a:r>
              <a:rPr lang="en-NZ" sz="2000" b="1" dirty="0" err="1">
                <a:solidFill>
                  <a:srgbClr val="0000FF"/>
                </a:solidFill>
                <a:effectLst>
                  <a:outerShdw blurRad="38100" dist="38100" dir="2700000" algn="tl">
                    <a:srgbClr val="000000">
                      <a:alpha val="43137"/>
                    </a:srgbClr>
                  </a:outerShdw>
                </a:effectLst>
              </a:rPr>
              <a:t>Lite</a:t>
            </a:r>
            <a:r>
              <a:rPr lang="en-NZ" sz="2000" b="1" dirty="0">
                <a:solidFill>
                  <a:srgbClr val="0000FF"/>
                </a:solidFill>
                <a:effectLst>
                  <a:outerShdw blurRad="38100" dist="38100" dir="2700000" algn="tl">
                    <a:srgbClr val="000000">
                      <a:alpha val="43137"/>
                    </a:srgbClr>
                  </a:outerShdw>
                </a:effectLst>
              </a:rPr>
              <a:t> </a:t>
            </a:r>
            <a:r>
              <a:rPr lang="en-NZ" sz="2000" dirty="0"/>
              <a:t>only expands </a:t>
            </a:r>
            <a:r>
              <a:rPr lang="en-NZ" sz="2000" b="1" dirty="0">
                <a:solidFill>
                  <a:srgbClr val="FF0000"/>
                </a:solidFill>
              </a:rPr>
              <a:t>3</a:t>
            </a:r>
            <a:r>
              <a:rPr lang="en-NZ" sz="2000" dirty="0"/>
              <a:t> </a:t>
            </a:r>
            <a:r>
              <a:rPr lang="en-NZ" sz="2000" b="1" dirty="0">
                <a:solidFill>
                  <a:srgbClr val="FF0000"/>
                </a:solidFill>
              </a:rPr>
              <a:t>vertices</a:t>
            </a:r>
            <a:r>
              <a:rPr lang="en-NZ" sz="2000" dirty="0"/>
              <a:t> whose distances to the closest cell with unknown blockage status have changed {namely B2, B3, and B4}.</a:t>
            </a:r>
          </a:p>
        </p:txBody>
      </p:sp>
      <p:sp>
        <p:nvSpPr>
          <p:cNvPr id="9" name="Freeform 8"/>
          <p:cNvSpPr/>
          <p:nvPr/>
        </p:nvSpPr>
        <p:spPr>
          <a:xfrm>
            <a:off x="2305318" y="2389054"/>
            <a:ext cx="1258570" cy="3818563"/>
          </a:xfrm>
          <a:custGeom>
            <a:avLst/>
            <a:gdLst>
              <a:gd name="connsiteX0" fmla="*/ 0 w 1133341"/>
              <a:gd name="connsiteY0" fmla="*/ 4031087 h 4031087"/>
              <a:gd name="connsiteX1" fmla="*/ 540913 w 1133341"/>
              <a:gd name="connsiteY1" fmla="*/ 1854557 h 4031087"/>
              <a:gd name="connsiteX2" fmla="*/ 888643 w 1133341"/>
              <a:gd name="connsiteY2" fmla="*/ 1596980 h 4031087"/>
              <a:gd name="connsiteX3" fmla="*/ 1133341 w 1133341"/>
              <a:gd name="connsiteY3" fmla="*/ 0 h 4031087"/>
            </a:gdLst>
            <a:ahLst/>
            <a:cxnLst>
              <a:cxn ang="0">
                <a:pos x="connsiteX0" y="connsiteY0"/>
              </a:cxn>
              <a:cxn ang="0">
                <a:pos x="connsiteX1" y="connsiteY1"/>
              </a:cxn>
              <a:cxn ang="0">
                <a:pos x="connsiteX2" y="connsiteY2"/>
              </a:cxn>
              <a:cxn ang="0">
                <a:pos x="connsiteX3" y="connsiteY3"/>
              </a:cxn>
            </a:cxnLst>
            <a:rect l="l" t="t" r="r" b="b"/>
            <a:pathLst>
              <a:path w="1133341" h="4031087">
                <a:moveTo>
                  <a:pt x="0" y="4031087"/>
                </a:moveTo>
                <a:cubicBezTo>
                  <a:pt x="196403" y="3145664"/>
                  <a:pt x="392806" y="2260241"/>
                  <a:pt x="540913" y="1854557"/>
                </a:cubicBezTo>
                <a:cubicBezTo>
                  <a:pt x="689020" y="1448872"/>
                  <a:pt x="789905" y="1906073"/>
                  <a:pt x="888643" y="1596980"/>
                </a:cubicBezTo>
                <a:cubicBezTo>
                  <a:pt x="987381" y="1287887"/>
                  <a:pt x="1060361" y="643943"/>
                  <a:pt x="1133341" y="0"/>
                </a:cubicBezTo>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ight Brace 9"/>
          <p:cNvSpPr/>
          <p:nvPr/>
        </p:nvSpPr>
        <p:spPr>
          <a:xfrm rot="5400000">
            <a:off x="3415083" y="1749273"/>
            <a:ext cx="297610" cy="115212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Tree>
    <p:extLst>
      <p:ext uri="{BB962C8B-B14F-4D97-AF65-F5344CB8AC3E}">
        <p14:creationId xmlns:p14="http://schemas.microsoft.com/office/powerpoint/2010/main" val="36574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09588"/>
            <a:ext cx="8077200" cy="583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05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Objectives</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NZ" dirty="0"/>
              <a:t>Navigation in an Unknown Terrain</a:t>
            </a:r>
          </a:p>
          <a:p>
            <a:pPr marL="514350" indent="-514350">
              <a:buFont typeface="+mj-lt"/>
              <a:buAutoNum type="arabicPeriod"/>
            </a:pPr>
            <a:r>
              <a:rPr lang="en-NZ" dirty="0"/>
              <a:t>Learn D*</a:t>
            </a:r>
            <a:r>
              <a:rPr lang="en-NZ" dirty="0" err="1"/>
              <a:t>Lite</a:t>
            </a:r>
            <a:r>
              <a:rPr lang="en-NZ" dirty="0"/>
              <a:t> Basic Version</a:t>
            </a:r>
          </a:p>
          <a:p>
            <a:pPr marL="514350" indent="-514350">
              <a:buFont typeface="+mj-lt"/>
              <a:buAutoNum type="arabicPeriod"/>
            </a:pPr>
            <a:r>
              <a:rPr lang="en-NZ" dirty="0"/>
              <a:t>Learn D*</a:t>
            </a:r>
            <a:r>
              <a:rPr lang="en-NZ" dirty="0" err="1"/>
              <a:t>Lite</a:t>
            </a:r>
            <a:r>
              <a:rPr lang="en-NZ" dirty="0"/>
              <a:t> Final Version</a:t>
            </a:r>
          </a:p>
          <a:p>
            <a:pPr marL="514350" indent="-514350">
              <a:buFont typeface="+mj-lt"/>
              <a:buAutoNum type="arabicPeriod"/>
            </a:pPr>
            <a:r>
              <a:rPr lang="en-NZ" dirty="0"/>
              <a:t>Hand-simulation of an initial path-planning stage (final version of D*</a:t>
            </a:r>
            <a:r>
              <a:rPr lang="en-NZ" dirty="0" err="1"/>
              <a:t>lite</a:t>
            </a:r>
            <a:r>
              <a:rPr lang="en-NZ" dirty="0"/>
              <a:t>)</a:t>
            </a:r>
          </a:p>
          <a:p>
            <a:pPr marL="514350" indent="-514350">
              <a:buFont typeface="+mj-lt"/>
              <a:buAutoNum type="arabicPeriod"/>
            </a:pPr>
            <a:r>
              <a:rPr lang="en-NZ" dirty="0"/>
              <a:t>Hand-simulation of a </a:t>
            </a:r>
            <a:r>
              <a:rPr lang="en-NZ" dirty="0" err="1"/>
              <a:t>replanning</a:t>
            </a:r>
            <a:r>
              <a:rPr lang="en-NZ" dirty="0"/>
              <a:t> stage (final version of D*</a:t>
            </a:r>
            <a:r>
              <a:rPr lang="en-NZ" dirty="0" err="1"/>
              <a:t>lite</a:t>
            </a:r>
            <a:r>
              <a:rPr lang="en-NZ" dirty="0"/>
              <a:t>)</a:t>
            </a:r>
          </a:p>
          <a:p>
            <a:pPr marL="514350" indent="-514350">
              <a:buFont typeface="+mj-lt"/>
              <a:buAutoNum type="arabicPeriod"/>
            </a:pPr>
            <a:r>
              <a:rPr lang="en-NZ" dirty="0">
                <a:solidFill>
                  <a:srgbClr val="0000FF"/>
                </a:solidFill>
              </a:rPr>
              <a:t>Mapping an unknown terrain</a:t>
            </a:r>
          </a:p>
          <a:p>
            <a:pPr marL="514350" indent="-514350">
              <a:buFont typeface="+mj-lt"/>
              <a:buAutoNum type="arabicPeriod"/>
            </a:pPr>
            <a:r>
              <a:rPr lang="en-NZ" dirty="0">
                <a:solidFill>
                  <a:srgbClr val="0000FF"/>
                </a:solidFill>
              </a:rPr>
              <a:t>Assignment #1 Instructions</a:t>
            </a:r>
          </a:p>
          <a:p>
            <a:pPr marL="514350" indent="-514350">
              <a:buFont typeface="+mj-lt"/>
              <a:buAutoNum type="arabicPeriod"/>
            </a:pPr>
            <a:r>
              <a:rPr lang="en-NZ" dirty="0">
                <a:solidFill>
                  <a:srgbClr val="0000FF"/>
                </a:solidFill>
              </a:rPr>
              <a:t>Start-up codes</a:t>
            </a:r>
          </a:p>
          <a:p>
            <a:pPr marL="514350" indent="-514350">
              <a:buFont typeface="+mj-lt"/>
              <a:buAutoNum type="arabicPeriod"/>
            </a:pPr>
            <a:r>
              <a:rPr lang="en-NZ" dirty="0">
                <a:solidFill>
                  <a:srgbClr val="0000FF"/>
                </a:solidFill>
              </a:rPr>
              <a:t>Tutorial Questions</a:t>
            </a:r>
          </a:p>
        </p:txBody>
      </p:sp>
    </p:spTree>
    <p:extLst>
      <p:ext uri="{BB962C8B-B14F-4D97-AF65-F5344CB8AC3E}">
        <p14:creationId xmlns:p14="http://schemas.microsoft.com/office/powerpoint/2010/main" val="2236094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0531" y="2348880"/>
            <a:ext cx="8092583" cy="1077218"/>
          </a:xfrm>
          <a:prstGeom prst="rect">
            <a:avLst/>
          </a:prstGeom>
          <a:solidFill>
            <a:srgbClr val="FFFF99"/>
          </a:solidFill>
          <a:ln>
            <a:solidFill>
              <a:schemeClr val="accent1"/>
            </a:solidFill>
          </a:ln>
        </p:spPr>
        <p:txBody>
          <a:bodyPr wrap="square" rtlCol="0">
            <a:spAutoFit/>
          </a:bodyPr>
          <a:lstStyle/>
          <a:p>
            <a:r>
              <a:rPr lang="en-NZ" sz="3200" dirty="0">
                <a:solidFill>
                  <a:prstClr val="black"/>
                </a:solidFill>
              </a:rPr>
              <a:t>Efficient Implementation of </a:t>
            </a:r>
            <a:r>
              <a:rPr lang="en-NZ" sz="3200" b="1" dirty="0">
                <a:solidFill>
                  <a:prstClr val="black"/>
                </a:solidFill>
                <a:effectLst>
                  <a:outerShdw blurRad="38100" dist="38100" dir="2700000" algn="tl">
                    <a:srgbClr val="000000">
                      <a:alpha val="43137"/>
                    </a:srgbClr>
                  </a:outerShdw>
                </a:effectLst>
              </a:rPr>
              <a:t>Greedy Mapping </a:t>
            </a:r>
            <a:r>
              <a:rPr lang="en-NZ" sz="3200" dirty="0">
                <a:solidFill>
                  <a:prstClr val="black"/>
                </a:solidFill>
              </a:rPr>
              <a:t>using </a:t>
            </a:r>
            <a:r>
              <a:rPr lang="en-NZ" sz="3200" b="1" dirty="0">
                <a:solidFill>
                  <a:srgbClr val="FF0000"/>
                </a:solidFill>
                <a:effectLst>
                  <a:outerShdw blurRad="38100" dist="38100" dir="2700000" algn="tl">
                    <a:srgbClr val="000000">
                      <a:alpha val="43137"/>
                    </a:srgbClr>
                  </a:outerShdw>
                </a:effectLst>
              </a:rPr>
              <a:t>D* </a:t>
            </a:r>
            <a:r>
              <a:rPr lang="en-NZ" sz="3200" b="1" dirty="0" err="1">
                <a:solidFill>
                  <a:srgbClr val="FF0000"/>
                </a:solidFill>
                <a:effectLst>
                  <a:outerShdw blurRad="38100" dist="38100" dir="2700000" algn="tl">
                    <a:srgbClr val="000000">
                      <a:alpha val="43137"/>
                    </a:srgbClr>
                  </a:outerShdw>
                </a:effectLst>
              </a:rPr>
              <a:t>Lite</a:t>
            </a:r>
            <a:endParaRPr lang="en-NZ" sz="3200" b="1" dirty="0">
              <a:solidFill>
                <a:srgbClr val="FF0000"/>
              </a:solidFill>
              <a:effectLst>
                <a:outerShdw blurRad="38100" dist="38100" dir="2700000" algn="tl">
                  <a:srgbClr val="000000">
                    <a:alpha val="43137"/>
                  </a:srgbClr>
                </a:outerShdw>
              </a:effectLst>
            </a:endParaRPr>
          </a:p>
        </p:txBody>
      </p:sp>
      <p:sp>
        <p:nvSpPr>
          <p:cNvPr id="2" name="TextBox 1"/>
          <p:cNvSpPr txBox="1"/>
          <p:nvPr/>
        </p:nvSpPr>
        <p:spPr>
          <a:xfrm>
            <a:off x="1259632" y="5805264"/>
            <a:ext cx="6874382" cy="369332"/>
          </a:xfrm>
          <a:prstGeom prst="rect">
            <a:avLst/>
          </a:prstGeom>
          <a:noFill/>
        </p:spPr>
        <p:txBody>
          <a:bodyPr wrap="none" rtlCol="0">
            <a:spAutoFit/>
          </a:bodyPr>
          <a:lstStyle/>
          <a:p>
            <a:r>
              <a:rPr lang="en-NZ" i="1" dirty="0"/>
              <a:t>Reference:  </a:t>
            </a:r>
            <a:r>
              <a:rPr lang="en-NZ" dirty="0"/>
              <a:t>M. </a:t>
            </a:r>
            <a:r>
              <a:rPr lang="en-NZ" dirty="0" err="1"/>
              <a:t>Likhachev</a:t>
            </a:r>
            <a:r>
              <a:rPr lang="en-NZ" dirty="0"/>
              <a:t>, S. Koenig, Lifelong Planning for Mobile Robots</a:t>
            </a:r>
          </a:p>
        </p:txBody>
      </p:sp>
      <p:sp>
        <p:nvSpPr>
          <p:cNvPr id="3" name="TextBox 2"/>
          <p:cNvSpPr txBox="1"/>
          <p:nvPr/>
        </p:nvSpPr>
        <p:spPr>
          <a:xfrm>
            <a:off x="1259632" y="3572291"/>
            <a:ext cx="7128791" cy="461665"/>
          </a:xfrm>
          <a:prstGeom prst="rect">
            <a:avLst/>
          </a:prstGeom>
          <a:solidFill>
            <a:srgbClr val="00B0F0"/>
          </a:solidFill>
          <a:ln>
            <a:solidFill>
              <a:srgbClr val="002060"/>
            </a:solidFill>
          </a:ln>
          <a:effectLst>
            <a:glow rad="101600">
              <a:schemeClr val="accent4">
                <a:satMod val="175000"/>
                <a:alpha val="40000"/>
              </a:schemeClr>
            </a:glow>
            <a:outerShdw blurRad="50800" dist="38100" dir="8100000" algn="tr" rotWithShape="0">
              <a:prstClr val="black">
                <a:alpha val="40000"/>
              </a:prstClr>
            </a:outerShdw>
          </a:effectLst>
        </p:spPr>
        <p:txBody>
          <a:bodyPr wrap="square" rtlCol="0">
            <a:spAutoFit/>
          </a:bodyPr>
          <a:lstStyle/>
          <a:p>
            <a:pPr algn="ctr"/>
            <a:r>
              <a:rPr lang="en-NZ" sz="2400" b="1" dirty="0"/>
              <a:t>TECHNICAL DETAILS</a:t>
            </a:r>
          </a:p>
        </p:txBody>
      </p:sp>
    </p:spTree>
    <p:extLst>
      <p:ext uri="{BB962C8B-B14F-4D97-AF65-F5344CB8AC3E}">
        <p14:creationId xmlns:p14="http://schemas.microsoft.com/office/powerpoint/2010/main" val="3625571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7" name="Rectangle 6"/>
          <p:cNvSpPr/>
          <p:nvPr/>
        </p:nvSpPr>
        <p:spPr>
          <a:xfrm>
            <a:off x="757853" y="2302887"/>
            <a:ext cx="2448272" cy="338554"/>
          </a:xfrm>
          <a:prstGeom prst="rect">
            <a:avLst/>
          </a:prstGeom>
          <a:solidFill>
            <a:srgbClr val="FFFF99"/>
          </a:solidFill>
          <a:ln>
            <a:solidFill>
              <a:srgbClr val="0000FF"/>
            </a:solidFill>
          </a:ln>
        </p:spPr>
        <p:txBody>
          <a:bodyPr wrap="square">
            <a:spAutoFit/>
          </a:bodyPr>
          <a:lstStyle/>
          <a:p>
            <a:pPr algn="ctr"/>
            <a:r>
              <a:rPr lang="en-NZ" sz="1600" dirty="0"/>
              <a:t>Original Graph</a:t>
            </a:r>
          </a:p>
        </p:txBody>
      </p:sp>
      <p:sp>
        <p:nvSpPr>
          <p:cNvPr id="12" name="TextBox 11"/>
          <p:cNvSpPr txBox="1"/>
          <p:nvPr/>
        </p:nvSpPr>
        <p:spPr>
          <a:xfrm>
            <a:off x="251519" y="2816006"/>
            <a:ext cx="8640959" cy="1938992"/>
          </a:xfrm>
          <a:prstGeom prst="rect">
            <a:avLst/>
          </a:prstGeom>
          <a:solidFill>
            <a:schemeClr val="accent5">
              <a:lumMod val="20000"/>
              <a:lumOff val="80000"/>
            </a:schemeClr>
          </a:solidFill>
          <a:ln>
            <a:solidFill>
              <a:srgbClr val="0000FF"/>
            </a:solidFill>
          </a:ln>
        </p:spPr>
        <p:txBody>
          <a:bodyPr wrap="square" rtlCol="0">
            <a:spAutoFit/>
          </a:bodyPr>
          <a:lstStyle/>
          <a:p>
            <a:pPr marL="457200" indent="-457200">
              <a:buFont typeface="+mj-lt"/>
              <a:buAutoNum type="arabicPeriod"/>
            </a:pPr>
            <a:r>
              <a:rPr lang="en-NZ" sz="2000" b="1" dirty="0"/>
              <a:t>Introduce a new vertex, then construct an extended graph (Fig.2 , right).</a:t>
            </a:r>
          </a:p>
          <a:p>
            <a:pPr marL="800100" lvl="1" indent="-342900">
              <a:buFont typeface="Arial" pitchFamily="34" charset="0"/>
              <a:buChar char="•"/>
            </a:pPr>
            <a:r>
              <a:rPr lang="en-NZ" sz="2000" dirty="0"/>
              <a:t>Contains all edges from the original graph, </a:t>
            </a:r>
            <a:r>
              <a:rPr lang="en-NZ" sz="2000" u="sng" dirty="0"/>
              <a:t>except</a:t>
            </a:r>
            <a:r>
              <a:rPr lang="en-NZ" sz="2000" dirty="0"/>
              <a:t> those edges that go from vertices that are known to be </a:t>
            </a:r>
            <a:r>
              <a:rPr lang="en-NZ" sz="2000" b="1" dirty="0">
                <a:solidFill>
                  <a:srgbClr val="00B050"/>
                </a:solidFill>
              </a:rPr>
              <a:t>unblocked</a:t>
            </a:r>
            <a:r>
              <a:rPr lang="en-NZ" sz="2000" dirty="0"/>
              <a:t>  </a:t>
            </a:r>
            <a:r>
              <a:rPr lang="en-NZ" sz="2000" b="1" dirty="0">
                <a:solidFill>
                  <a:srgbClr val="00B050"/>
                </a:solidFill>
              </a:rPr>
              <a:t>or potentially unblocked </a:t>
            </a:r>
            <a:r>
              <a:rPr lang="en-NZ" sz="2000" b="1" dirty="0"/>
              <a:t>to</a:t>
            </a:r>
            <a:r>
              <a:rPr lang="en-NZ" sz="2000" dirty="0"/>
              <a:t> vertices that are known to be </a:t>
            </a:r>
            <a:r>
              <a:rPr lang="en-NZ" sz="2000" b="1" dirty="0">
                <a:solidFill>
                  <a:srgbClr val="FF0000"/>
                </a:solidFill>
              </a:rPr>
              <a:t>blocked</a:t>
            </a:r>
            <a:r>
              <a:rPr lang="en-NZ" sz="2000" dirty="0"/>
              <a:t>.  </a:t>
            </a:r>
          </a:p>
          <a:p>
            <a:pPr marL="800100" lvl="1" indent="-342900">
              <a:buFont typeface="Arial" pitchFamily="34" charset="0"/>
              <a:buChar char="•"/>
            </a:pPr>
            <a:r>
              <a:rPr lang="en-NZ" sz="2000" dirty="0"/>
              <a:t>This ensures that the planned path cannot contain vertices that are known to be blocked, and thus is potentially unblocked.</a:t>
            </a:r>
          </a:p>
        </p:txBody>
      </p:sp>
      <p:sp>
        <p:nvSpPr>
          <p:cNvPr id="3" name="Oval 2"/>
          <p:cNvSpPr/>
          <p:nvPr/>
        </p:nvSpPr>
        <p:spPr>
          <a:xfrm>
            <a:off x="954648" y="911485"/>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Oval 9"/>
          <p:cNvSpPr/>
          <p:nvPr/>
        </p:nvSpPr>
        <p:spPr>
          <a:xfrm>
            <a:off x="1801969" y="904661"/>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947500" y="170357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Oval 12"/>
          <p:cNvSpPr/>
          <p:nvPr/>
        </p:nvSpPr>
        <p:spPr>
          <a:xfrm>
            <a:off x="1791448" y="1711796"/>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Oval 15"/>
          <p:cNvSpPr/>
          <p:nvPr/>
        </p:nvSpPr>
        <p:spPr>
          <a:xfrm>
            <a:off x="2638128" y="906060"/>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Oval 16"/>
          <p:cNvSpPr/>
          <p:nvPr/>
        </p:nvSpPr>
        <p:spPr>
          <a:xfrm>
            <a:off x="2627607" y="1706371"/>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8" name="Straight Arrow Connector 7"/>
          <p:cNvCxnSpPr>
            <a:stCxn id="11" idx="7"/>
            <a:endCxn id="10" idx="3"/>
          </p:cNvCxnSpPr>
          <p:nvPr/>
        </p:nvCxnSpPr>
        <p:spPr>
          <a:xfrm flipV="1">
            <a:off x="1254813" y="1211974"/>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6" idx="3"/>
          </p:cNvCxnSpPr>
          <p:nvPr/>
        </p:nvCxnSpPr>
        <p:spPr>
          <a:xfrm flipV="1">
            <a:off x="2055240" y="1213373"/>
            <a:ext cx="635615" cy="54348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5"/>
            <a:endCxn id="13" idx="1"/>
          </p:cNvCxnSpPr>
          <p:nvPr/>
        </p:nvCxnSpPr>
        <p:spPr>
          <a:xfrm>
            <a:off x="1261961" y="1218798"/>
            <a:ext cx="582214" cy="54572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2104761" y="1211289"/>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 idx="4"/>
            <a:endCxn id="11" idx="0"/>
          </p:cNvCxnSpPr>
          <p:nvPr/>
        </p:nvCxnSpPr>
        <p:spPr>
          <a:xfrm flipH="1">
            <a:off x="1127520" y="1271525"/>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974841" y="1268053"/>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4"/>
            <a:endCxn id="17" idx="0"/>
          </p:cNvCxnSpPr>
          <p:nvPr/>
        </p:nvCxnSpPr>
        <p:spPr>
          <a:xfrm flipH="1">
            <a:off x="2807627" y="1266100"/>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p:cNvCxnSpPr>
          <p:nvPr/>
        </p:nvCxnSpPr>
        <p:spPr>
          <a:xfrm flipH="1" flipV="1">
            <a:off x="1300392" y="1072986"/>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281397" y="1880121"/>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151488" y="106713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2144972" y="189256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256269" y="929357"/>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Oval 39"/>
          <p:cNvSpPr/>
          <p:nvPr/>
        </p:nvSpPr>
        <p:spPr>
          <a:xfrm>
            <a:off x="6103590" y="92253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 name="Oval 40"/>
          <p:cNvSpPr/>
          <p:nvPr/>
        </p:nvSpPr>
        <p:spPr>
          <a:xfrm>
            <a:off x="5249121" y="172144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 name="Oval 41"/>
          <p:cNvSpPr/>
          <p:nvPr/>
        </p:nvSpPr>
        <p:spPr>
          <a:xfrm>
            <a:off x="6093069" y="1729668"/>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Oval 42"/>
          <p:cNvSpPr/>
          <p:nvPr/>
        </p:nvSpPr>
        <p:spPr>
          <a:xfrm>
            <a:off x="6939749" y="923932"/>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Oval 43"/>
          <p:cNvSpPr/>
          <p:nvPr/>
        </p:nvSpPr>
        <p:spPr>
          <a:xfrm>
            <a:off x="6929228" y="1724243"/>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5" name="Straight Arrow Connector 44"/>
          <p:cNvCxnSpPr>
            <a:stCxn id="41" idx="7"/>
            <a:endCxn id="40" idx="3"/>
          </p:cNvCxnSpPr>
          <p:nvPr/>
        </p:nvCxnSpPr>
        <p:spPr>
          <a:xfrm flipV="1">
            <a:off x="5556434" y="1229846"/>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3" idx="3"/>
          </p:cNvCxnSpPr>
          <p:nvPr/>
        </p:nvCxnSpPr>
        <p:spPr>
          <a:xfrm flipV="1">
            <a:off x="6356861" y="1231245"/>
            <a:ext cx="635615" cy="54348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5"/>
            <a:endCxn id="42" idx="1"/>
          </p:cNvCxnSpPr>
          <p:nvPr/>
        </p:nvCxnSpPr>
        <p:spPr>
          <a:xfrm>
            <a:off x="5563582" y="1236670"/>
            <a:ext cx="582214" cy="54572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4" idx="1"/>
          </p:cNvCxnSpPr>
          <p:nvPr/>
        </p:nvCxnSpPr>
        <p:spPr>
          <a:xfrm>
            <a:off x="6406382" y="1229161"/>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9" idx="4"/>
            <a:endCxn id="41" idx="0"/>
          </p:cNvCxnSpPr>
          <p:nvPr/>
        </p:nvCxnSpPr>
        <p:spPr>
          <a:xfrm flipH="1">
            <a:off x="5429141" y="1289397"/>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276462" y="1285925"/>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4"/>
            <a:endCxn id="44" idx="0"/>
          </p:cNvCxnSpPr>
          <p:nvPr/>
        </p:nvCxnSpPr>
        <p:spPr>
          <a:xfrm flipH="1">
            <a:off x="7109248" y="1283972"/>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2"/>
          </p:cNvCxnSpPr>
          <p:nvPr/>
        </p:nvCxnSpPr>
        <p:spPr>
          <a:xfrm flipH="1" flipV="1">
            <a:off x="5602013" y="109085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5583018" y="1897993"/>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6453109" y="1085010"/>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6446593" y="1910440"/>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0" idx="4"/>
            <a:endCxn id="42" idx="0"/>
          </p:cNvCxnSpPr>
          <p:nvPr/>
        </p:nvCxnSpPr>
        <p:spPr>
          <a:xfrm flipH="1">
            <a:off x="6273089" y="1282573"/>
            <a:ext cx="10521" cy="44709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3" idx="3"/>
            <a:endCxn id="42" idx="7"/>
          </p:cNvCxnSpPr>
          <p:nvPr/>
        </p:nvCxnSpPr>
        <p:spPr>
          <a:xfrm flipH="1">
            <a:off x="6400382" y="1231245"/>
            <a:ext cx="592094" cy="55115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9" idx="5"/>
            <a:endCxn id="42" idx="1"/>
          </p:cNvCxnSpPr>
          <p:nvPr/>
        </p:nvCxnSpPr>
        <p:spPr>
          <a:xfrm>
            <a:off x="5563582" y="1236670"/>
            <a:ext cx="582214" cy="5457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1" idx="6"/>
            <a:endCxn id="42" idx="2"/>
          </p:cNvCxnSpPr>
          <p:nvPr/>
        </p:nvCxnSpPr>
        <p:spPr>
          <a:xfrm>
            <a:off x="5609161" y="1901465"/>
            <a:ext cx="483908" cy="8223"/>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4" idx="2"/>
            <a:endCxn id="42" idx="6"/>
          </p:cNvCxnSpPr>
          <p:nvPr/>
        </p:nvCxnSpPr>
        <p:spPr>
          <a:xfrm flipH="1">
            <a:off x="6453109" y="1904263"/>
            <a:ext cx="476119" cy="54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048953" y="2322525"/>
            <a:ext cx="2448272" cy="338554"/>
          </a:xfrm>
          <a:prstGeom prst="rect">
            <a:avLst/>
          </a:prstGeom>
          <a:solidFill>
            <a:srgbClr val="FFFF99"/>
          </a:solidFill>
          <a:ln>
            <a:solidFill>
              <a:srgbClr val="0000FF"/>
            </a:solidFill>
          </a:ln>
        </p:spPr>
        <p:txBody>
          <a:bodyPr wrap="square">
            <a:spAutoFit/>
          </a:bodyPr>
          <a:lstStyle/>
          <a:p>
            <a:pPr algn="ctr"/>
            <a:r>
              <a:rPr lang="en-NZ" sz="1600" dirty="0"/>
              <a:t>Extended Graph</a:t>
            </a:r>
          </a:p>
        </p:txBody>
      </p:sp>
      <p:sp>
        <p:nvSpPr>
          <p:cNvPr id="72" name="Oval 71"/>
          <p:cNvSpPr/>
          <p:nvPr/>
        </p:nvSpPr>
        <p:spPr>
          <a:xfrm>
            <a:off x="8028384" y="127152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9" name="TextBox 68"/>
          <p:cNvSpPr txBox="1"/>
          <p:nvPr/>
        </p:nvSpPr>
        <p:spPr>
          <a:xfrm>
            <a:off x="7763766" y="1632252"/>
            <a:ext cx="894989" cy="276999"/>
          </a:xfrm>
          <a:prstGeom prst="rect">
            <a:avLst/>
          </a:prstGeom>
          <a:noFill/>
        </p:spPr>
        <p:txBody>
          <a:bodyPr wrap="none" rtlCol="0">
            <a:spAutoFit/>
          </a:bodyPr>
          <a:lstStyle/>
          <a:p>
            <a:r>
              <a:rPr lang="en-NZ" sz="1200" dirty="0"/>
              <a:t>New vertex</a:t>
            </a:r>
          </a:p>
        </p:txBody>
      </p:sp>
    </p:spTree>
    <p:extLst>
      <p:ext uri="{BB962C8B-B14F-4D97-AF65-F5344CB8AC3E}">
        <p14:creationId xmlns:p14="http://schemas.microsoft.com/office/powerpoint/2010/main" val="172861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6"/>
                                        </p:tgtEl>
                                      </p:cBhvr>
                                    </p:animEffect>
                                    <p:set>
                                      <p:cBhvr>
                                        <p:cTn id="17" dur="1" fill="hold">
                                          <p:stCondLst>
                                            <p:cond delay="499"/>
                                          </p:stCondLst>
                                        </p:cTn>
                                        <p:tgtEl>
                                          <p:spTgt spid="4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53"/>
                                        </p:tgtEl>
                                      </p:cBhvr>
                                    </p:animEffect>
                                    <p:set>
                                      <p:cBhvr>
                                        <p:cTn id="37" dur="1" fill="hold">
                                          <p:stCondLst>
                                            <p:cond delay="499"/>
                                          </p:stCondLst>
                                        </p:cTn>
                                        <p:tgtEl>
                                          <p:spTgt spid="5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55"/>
                                        </p:tgtEl>
                                      </p:cBhvr>
                                    </p:animEffect>
                                    <p:set>
                                      <p:cBhvr>
                                        <p:cTn id="47" dur="1" fill="hold">
                                          <p:stCondLst>
                                            <p:cond delay="499"/>
                                          </p:stCondLst>
                                        </p:cTn>
                                        <p:tgtEl>
                                          <p:spTgt spid="5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7" name="Rectangle 6"/>
          <p:cNvSpPr/>
          <p:nvPr/>
        </p:nvSpPr>
        <p:spPr>
          <a:xfrm>
            <a:off x="757853" y="2302887"/>
            <a:ext cx="2448272" cy="338554"/>
          </a:xfrm>
          <a:prstGeom prst="rect">
            <a:avLst/>
          </a:prstGeom>
          <a:solidFill>
            <a:srgbClr val="FFFF99"/>
          </a:solidFill>
          <a:ln>
            <a:solidFill>
              <a:srgbClr val="0000FF"/>
            </a:solidFill>
          </a:ln>
        </p:spPr>
        <p:txBody>
          <a:bodyPr wrap="square">
            <a:spAutoFit/>
          </a:bodyPr>
          <a:lstStyle/>
          <a:p>
            <a:pPr algn="ctr"/>
            <a:r>
              <a:rPr lang="en-NZ" sz="1600" dirty="0"/>
              <a:t>Original Graph</a:t>
            </a:r>
          </a:p>
        </p:txBody>
      </p:sp>
      <p:sp>
        <p:nvSpPr>
          <p:cNvPr id="12" name="TextBox 11"/>
          <p:cNvSpPr txBox="1"/>
          <p:nvPr/>
        </p:nvSpPr>
        <p:spPr>
          <a:xfrm>
            <a:off x="251519" y="2771382"/>
            <a:ext cx="8640959" cy="1754326"/>
          </a:xfrm>
          <a:prstGeom prst="rect">
            <a:avLst/>
          </a:prstGeom>
          <a:solidFill>
            <a:schemeClr val="accent5">
              <a:lumMod val="20000"/>
              <a:lumOff val="80000"/>
            </a:schemeClr>
          </a:solidFill>
          <a:ln>
            <a:solidFill>
              <a:srgbClr val="0000FF"/>
            </a:solidFill>
          </a:ln>
        </p:spPr>
        <p:txBody>
          <a:bodyPr wrap="square" rtlCol="0">
            <a:spAutoFit/>
          </a:bodyPr>
          <a:lstStyle/>
          <a:p>
            <a:pPr marL="457200" indent="-457200">
              <a:buFont typeface="+mj-lt"/>
              <a:buAutoNum type="arabicPeriod"/>
            </a:pPr>
            <a:r>
              <a:rPr lang="en-NZ" b="1" dirty="0"/>
              <a:t>Introduce a new vertex, then construct an extended graph (Fig.2 , right).</a:t>
            </a:r>
          </a:p>
          <a:p>
            <a:pPr marL="800100" lvl="1" indent="-342900">
              <a:buFont typeface="Arial" pitchFamily="34" charset="0"/>
              <a:buChar char="•"/>
            </a:pPr>
            <a:r>
              <a:rPr lang="en-NZ" dirty="0"/>
              <a:t>Contains all edges from the original graph, </a:t>
            </a:r>
            <a:r>
              <a:rPr lang="en-NZ" u="sng" dirty="0"/>
              <a:t>except</a:t>
            </a:r>
            <a:r>
              <a:rPr lang="en-NZ" dirty="0"/>
              <a:t> those edges that go from vertices that are known to be </a:t>
            </a:r>
            <a:r>
              <a:rPr lang="en-NZ" b="1" dirty="0">
                <a:solidFill>
                  <a:srgbClr val="00B050"/>
                </a:solidFill>
              </a:rPr>
              <a:t>unblocked</a:t>
            </a:r>
            <a:r>
              <a:rPr lang="en-NZ" dirty="0"/>
              <a:t>  </a:t>
            </a:r>
            <a:r>
              <a:rPr lang="en-NZ" b="1" dirty="0">
                <a:solidFill>
                  <a:srgbClr val="00B050"/>
                </a:solidFill>
              </a:rPr>
              <a:t>or potentially unblocked </a:t>
            </a:r>
            <a:r>
              <a:rPr lang="en-NZ" b="1" dirty="0"/>
              <a:t>to</a:t>
            </a:r>
            <a:r>
              <a:rPr lang="en-NZ" dirty="0"/>
              <a:t> vertices that are known to be </a:t>
            </a:r>
            <a:r>
              <a:rPr lang="en-NZ" b="1" dirty="0">
                <a:solidFill>
                  <a:srgbClr val="FF0000"/>
                </a:solidFill>
              </a:rPr>
              <a:t>blocked</a:t>
            </a:r>
            <a:r>
              <a:rPr lang="en-NZ" dirty="0"/>
              <a:t>.  </a:t>
            </a:r>
          </a:p>
          <a:p>
            <a:pPr marL="800100" lvl="1" indent="-342900">
              <a:buFont typeface="Arial" pitchFamily="34" charset="0"/>
              <a:buChar char="•"/>
            </a:pPr>
            <a:r>
              <a:rPr lang="en-NZ" dirty="0"/>
              <a:t>This ensures that the planned path cannot contain vertices that are known to be blocked and thus is potentially unblocked.</a:t>
            </a:r>
          </a:p>
        </p:txBody>
      </p:sp>
      <p:sp>
        <p:nvSpPr>
          <p:cNvPr id="3" name="Oval 2"/>
          <p:cNvSpPr/>
          <p:nvPr/>
        </p:nvSpPr>
        <p:spPr>
          <a:xfrm>
            <a:off x="954648" y="911485"/>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Oval 9"/>
          <p:cNvSpPr/>
          <p:nvPr/>
        </p:nvSpPr>
        <p:spPr>
          <a:xfrm>
            <a:off x="1801969" y="904661"/>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947500" y="170357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Oval 12"/>
          <p:cNvSpPr/>
          <p:nvPr/>
        </p:nvSpPr>
        <p:spPr>
          <a:xfrm>
            <a:off x="1791448" y="1711796"/>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Oval 15"/>
          <p:cNvSpPr/>
          <p:nvPr/>
        </p:nvSpPr>
        <p:spPr>
          <a:xfrm>
            <a:off x="2638128" y="906060"/>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Oval 16"/>
          <p:cNvSpPr/>
          <p:nvPr/>
        </p:nvSpPr>
        <p:spPr>
          <a:xfrm>
            <a:off x="2627607" y="1706371"/>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8" name="Straight Arrow Connector 7"/>
          <p:cNvCxnSpPr>
            <a:stCxn id="11" idx="7"/>
            <a:endCxn id="10" idx="3"/>
          </p:cNvCxnSpPr>
          <p:nvPr/>
        </p:nvCxnSpPr>
        <p:spPr>
          <a:xfrm flipV="1">
            <a:off x="1254813" y="1211974"/>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6" idx="3"/>
          </p:cNvCxnSpPr>
          <p:nvPr/>
        </p:nvCxnSpPr>
        <p:spPr>
          <a:xfrm flipV="1">
            <a:off x="2055240" y="1213373"/>
            <a:ext cx="635615" cy="54348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5"/>
            <a:endCxn id="13" idx="1"/>
          </p:cNvCxnSpPr>
          <p:nvPr/>
        </p:nvCxnSpPr>
        <p:spPr>
          <a:xfrm>
            <a:off x="1261961" y="1218798"/>
            <a:ext cx="582214" cy="54572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2104761" y="1211289"/>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 idx="4"/>
            <a:endCxn id="11" idx="0"/>
          </p:cNvCxnSpPr>
          <p:nvPr/>
        </p:nvCxnSpPr>
        <p:spPr>
          <a:xfrm flipH="1">
            <a:off x="1127520" y="1271525"/>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974841" y="1268053"/>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4"/>
            <a:endCxn id="17" idx="0"/>
          </p:cNvCxnSpPr>
          <p:nvPr/>
        </p:nvCxnSpPr>
        <p:spPr>
          <a:xfrm flipH="1">
            <a:off x="2807627" y="1266100"/>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p:cNvCxnSpPr>
          <p:nvPr/>
        </p:nvCxnSpPr>
        <p:spPr>
          <a:xfrm flipH="1" flipV="1">
            <a:off x="1300392" y="1072986"/>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281397" y="1880121"/>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151488" y="106713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2144972" y="189256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256269" y="929357"/>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Oval 39"/>
          <p:cNvSpPr/>
          <p:nvPr/>
        </p:nvSpPr>
        <p:spPr>
          <a:xfrm>
            <a:off x="6103590" y="92253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 name="Oval 40"/>
          <p:cNvSpPr/>
          <p:nvPr/>
        </p:nvSpPr>
        <p:spPr>
          <a:xfrm>
            <a:off x="5249121" y="172144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 name="Oval 41"/>
          <p:cNvSpPr/>
          <p:nvPr/>
        </p:nvSpPr>
        <p:spPr>
          <a:xfrm>
            <a:off x="6093069" y="1729668"/>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Oval 42"/>
          <p:cNvSpPr/>
          <p:nvPr/>
        </p:nvSpPr>
        <p:spPr>
          <a:xfrm>
            <a:off x="6939749" y="923932"/>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Oval 43"/>
          <p:cNvSpPr/>
          <p:nvPr/>
        </p:nvSpPr>
        <p:spPr>
          <a:xfrm>
            <a:off x="6929228" y="1724243"/>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5" name="Straight Arrow Connector 44"/>
          <p:cNvCxnSpPr>
            <a:stCxn id="41" idx="7"/>
            <a:endCxn id="40" idx="3"/>
          </p:cNvCxnSpPr>
          <p:nvPr/>
        </p:nvCxnSpPr>
        <p:spPr>
          <a:xfrm flipV="1">
            <a:off x="5556434" y="1229846"/>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4" idx="1"/>
          </p:cNvCxnSpPr>
          <p:nvPr/>
        </p:nvCxnSpPr>
        <p:spPr>
          <a:xfrm>
            <a:off x="6406382" y="1229161"/>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9" idx="4"/>
            <a:endCxn id="41" idx="0"/>
          </p:cNvCxnSpPr>
          <p:nvPr/>
        </p:nvCxnSpPr>
        <p:spPr>
          <a:xfrm flipH="1">
            <a:off x="5429141" y="1289397"/>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4"/>
            <a:endCxn id="44" idx="0"/>
          </p:cNvCxnSpPr>
          <p:nvPr/>
        </p:nvCxnSpPr>
        <p:spPr>
          <a:xfrm flipH="1">
            <a:off x="7109248" y="1283972"/>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2"/>
          </p:cNvCxnSpPr>
          <p:nvPr/>
        </p:nvCxnSpPr>
        <p:spPr>
          <a:xfrm flipH="1" flipV="1">
            <a:off x="5602013" y="109085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6453109" y="1085010"/>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278349" y="1261565"/>
            <a:ext cx="10521" cy="44709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6385278" y="1219142"/>
            <a:ext cx="592094" cy="55115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561694" y="1232558"/>
            <a:ext cx="582214" cy="5457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98460" y="1896040"/>
            <a:ext cx="483908" cy="8223"/>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6465837" y="1904375"/>
            <a:ext cx="476119" cy="54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048953" y="2322525"/>
            <a:ext cx="2448272" cy="338554"/>
          </a:xfrm>
          <a:prstGeom prst="rect">
            <a:avLst/>
          </a:prstGeom>
          <a:solidFill>
            <a:srgbClr val="FFFF99"/>
          </a:solidFill>
          <a:ln>
            <a:solidFill>
              <a:srgbClr val="0000FF"/>
            </a:solidFill>
          </a:ln>
        </p:spPr>
        <p:txBody>
          <a:bodyPr wrap="square">
            <a:spAutoFit/>
          </a:bodyPr>
          <a:lstStyle/>
          <a:p>
            <a:pPr algn="ctr"/>
            <a:r>
              <a:rPr lang="en-NZ" sz="1600" dirty="0"/>
              <a:t>Extended Graph</a:t>
            </a:r>
          </a:p>
        </p:txBody>
      </p:sp>
      <p:sp>
        <p:nvSpPr>
          <p:cNvPr id="72" name="Oval 71"/>
          <p:cNvSpPr/>
          <p:nvPr/>
        </p:nvSpPr>
        <p:spPr>
          <a:xfrm>
            <a:off x="8028384" y="127152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9" name="TextBox 68"/>
          <p:cNvSpPr txBox="1"/>
          <p:nvPr/>
        </p:nvSpPr>
        <p:spPr>
          <a:xfrm>
            <a:off x="7763766" y="1632252"/>
            <a:ext cx="894989" cy="276999"/>
          </a:xfrm>
          <a:prstGeom prst="rect">
            <a:avLst/>
          </a:prstGeom>
          <a:noFill/>
        </p:spPr>
        <p:txBody>
          <a:bodyPr wrap="none" rtlCol="0">
            <a:spAutoFit/>
          </a:bodyPr>
          <a:lstStyle/>
          <a:p>
            <a:r>
              <a:rPr lang="en-NZ" sz="1200" dirty="0"/>
              <a:t>New vertex</a:t>
            </a:r>
          </a:p>
        </p:txBody>
      </p:sp>
      <p:sp>
        <p:nvSpPr>
          <p:cNvPr id="74" name="TextBox 73"/>
          <p:cNvSpPr txBox="1"/>
          <p:nvPr/>
        </p:nvSpPr>
        <p:spPr>
          <a:xfrm>
            <a:off x="251519" y="4566607"/>
            <a:ext cx="8640959" cy="2246769"/>
          </a:xfrm>
          <a:prstGeom prst="rect">
            <a:avLst/>
          </a:prstGeom>
          <a:solidFill>
            <a:schemeClr val="accent5">
              <a:lumMod val="20000"/>
              <a:lumOff val="80000"/>
            </a:schemeClr>
          </a:solidFill>
          <a:ln>
            <a:solidFill>
              <a:srgbClr val="0000FF"/>
            </a:solidFill>
          </a:ln>
        </p:spPr>
        <p:txBody>
          <a:bodyPr wrap="square" rtlCol="0">
            <a:spAutoFit/>
          </a:bodyPr>
          <a:lstStyle/>
          <a:p>
            <a:pPr marL="800100" lvl="1" indent="-342900">
              <a:buFont typeface="Arial" pitchFamily="34" charset="0"/>
              <a:buChar char="•"/>
            </a:pPr>
            <a:r>
              <a:rPr lang="en-NZ" sz="2000" dirty="0"/>
              <a:t>The extended graph contains edges of the original graph that go from vertices that are </a:t>
            </a:r>
            <a:r>
              <a:rPr lang="en-NZ" sz="2000" b="1" dirty="0"/>
              <a:t>known to be </a:t>
            </a:r>
            <a:r>
              <a:rPr lang="en-NZ" sz="2000" b="1" dirty="0">
                <a:solidFill>
                  <a:srgbClr val="FF0000"/>
                </a:solidFill>
              </a:rPr>
              <a:t>blocked</a:t>
            </a:r>
            <a:r>
              <a:rPr lang="en-NZ" sz="2000" dirty="0">
                <a:solidFill>
                  <a:srgbClr val="FF0000"/>
                </a:solidFill>
              </a:rPr>
              <a:t> </a:t>
            </a:r>
            <a:r>
              <a:rPr lang="en-NZ" sz="2000" b="1" dirty="0"/>
              <a:t>to</a:t>
            </a:r>
            <a:r>
              <a:rPr lang="en-NZ" sz="2000" dirty="0"/>
              <a:t> </a:t>
            </a:r>
            <a:r>
              <a:rPr lang="en-NZ" sz="2000" b="1" dirty="0">
                <a:solidFill>
                  <a:srgbClr val="6600FF"/>
                </a:solidFill>
              </a:rPr>
              <a:t>other vertices</a:t>
            </a:r>
            <a:r>
              <a:rPr lang="en-NZ" sz="2000" dirty="0"/>
              <a:t>.</a:t>
            </a:r>
          </a:p>
          <a:p>
            <a:pPr marL="800100" lvl="1" indent="-342900">
              <a:buFont typeface="Arial" pitchFamily="34" charset="0"/>
              <a:buChar char="•"/>
            </a:pPr>
            <a:r>
              <a:rPr lang="en-NZ" sz="2000" dirty="0"/>
              <a:t>This is important in case the robot has mistakenly classified an unblocked vertex as blocked and then, due to actuator uncertainty, deviates from the planned path and reaches this vertex. </a:t>
            </a:r>
          </a:p>
          <a:p>
            <a:pPr marL="800100" lvl="1" indent="-342900">
              <a:buFont typeface="Arial" pitchFamily="34" charset="0"/>
              <a:buChar char="•"/>
            </a:pPr>
            <a:r>
              <a:rPr lang="en-NZ" sz="2000" dirty="0"/>
              <a:t>The robot believes that it can leave this vertex only if the edges of the extended graph that go from it to other vertices have not been deleted.</a:t>
            </a:r>
          </a:p>
        </p:txBody>
      </p:sp>
    </p:spTree>
    <p:extLst>
      <p:ext uri="{BB962C8B-B14F-4D97-AF65-F5344CB8AC3E}">
        <p14:creationId xmlns:p14="http://schemas.microsoft.com/office/powerpoint/2010/main" val="3272234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7" name="Rectangle 6"/>
          <p:cNvSpPr/>
          <p:nvPr/>
        </p:nvSpPr>
        <p:spPr>
          <a:xfrm>
            <a:off x="757853" y="2302887"/>
            <a:ext cx="2448272" cy="338554"/>
          </a:xfrm>
          <a:prstGeom prst="rect">
            <a:avLst/>
          </a:prstGeom>
          <a:solidFill>
            <a:srgbClr val="FFFF99"/>
          </a:solidFill>
          <a:ln>
            <a:solidFill>
              <a:srgbClr val="0000FF"/>
            </a:solidFill>
          </a:ln>
        </p:spPr>
        <p:txBody>
          <a:bodyPr wrap="square">
            <a:spAutoFit/>
          </a:bodyPr>
          <a:lstStyle/>
          <a:p>
            <a:pPr algn="ctr"/>
            <a:r>
              <a:rPr lang="en-NZ" sz="1600" dirty="0"/>
              <a:t>Original Graph</a:t>
            </a:r>
          </a:p>
        </p:txBody>
      </p:sp>
      <p:sp>
        <p:nvSpPr>
          <p:cNvPr id="3" name="Oval 2"/>
          <p:cNvSpPr/>
          <p:nvPr/>
        </p:nvSpPr>
        <p:spPr>
          <a:xfrm>
            <a:off x="954648" y="911485"/>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Oval 9"/>
          <p:cNvSpPr/>
          <p:nvPr/>
        </p:nvSpPr>
        <p:spPr>
          <a:xfrm>
            <a:off x="1801969" y="904661"/>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947500" y="170357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Oval 12"/>
          <p:cNvSpPr/>
          <p:nvPr/>
        </p:nvSpPr>
        <p:spPr>
          <a:xfrm>
            <a:off x="1791448" y="1711796"/>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Oval 15"/>
          <p:cNvSpPr/>
          <p:nvPr/>
        </p:nvSpPr>
        <p:spPr>
          <a:xfrm>
            <a:off x="2638128" y="906060"/>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Oval 16"/>
          <p:cNvSpPr/>
          <p:nvPr/>
        </p:nvSpPr>
        <p:spPr>
          <a:xfrm>
            <a:off x="2627607" y="1706371"/>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8" name="Straight Arrow Connector 7"/>
          <p:cNvCxnSpPr>
            <a:stCxn id="11" idx="7"/>
            <a:endCxn id="10" idx="3"/>
          </p:cNvCxnSpPr>
          <p:nvPr/>
        </p:nvCxnSpPr>
        <p:spPr>
          <a:xfrm flipV="1">
            <a:off x="1254813" y="1211974"/>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6" idx="3"/>
          </p:cNvCxnSpPr>
          <p:nvPr/>
        </p:nvCxnSpPr>
        <p:spPr>
          <a:xfrm flipV="1">
            <a:off x="2055240" y="1213373"/>
            <a:ext cx="635615" cy="54348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5"/>
            <a:endCxn id="13" idx="1"/>
          </p:cNvCxnSpPr>
          <p:nvPr/>
        </p:nvCxnSpPr>
        <p:spPr>
          <a:xfrm>
            <a:off x="1261961" y="1218798"/>
            <a:ext cx="582214" cy="54572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2104761" y="1211289"/>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 idx="4"/>
            <a:endCxn id="11" idx="0"/>
          </p:cNvCxnSpPr>
          <p:nvPr/>
        </p:nvCxnSpPr>
        <p:spPr>
          <a:xfrm flipH="1">
            <a:off x="1127520" y="1271525"/>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974841" y="1268053"/>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4"/>
            <a:endCxn id="17" idx="0"/>
          </p:cNvCxnSpPr>
          <p:nvPr/>
        </p:nvCxnSpPr>
        <p:spPr>
          <a:xfrm flipH="1">
            <a:off x="2807627" y="1266100"/>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p:cNvCxnSpPr>
          <p:nvPr/>
        </p:nvCxnSpPr>
        <p:spPr>
          <a:xfrm flipH="1" flipV="1">
            <a:off x="1300392" y="1072986"/>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281397" y="1880121"/>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151488" y="106713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2144972" y="189256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256269" y="929357"/>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Oval 39"/>
          <p:cNvSpPr/>
          <p:nvPr/>
        </p:nvSpPr>
        <p:spPr>
          <a:xfrm>
            <a:off x="6103590" y="92253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 name="Oval 40"/>
          <p:cNvSpPr/>
          <p:nvPr/>
        </p:nvSpPr>
        <p:spPr>
          <a:xfrm>
            <a:off x="5249121" y="172144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 name="Oval 41"/>
          <p:cNvSpPr/>
          <p:nvPr/>
        </p:nvSpPr>
        <p:spPr>
          <a:xfrm>
            <a:off x="6093069" y="1729668"/>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Oval 42"/>
          <p:cNvSpPr/>
          <p:nvPr/>
        </p:nvSpPr>
        <p:spPr>
          <a:xfrm>
            <a:off x="6939749" y="923932"/>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Oval 43"/>
          <p:cNvSpPr/>
          <p:nvPr/>
        </p:nvSpPr>
        <p:spPr>
          <a:xfrm>
            <a:off x="6929228" y="1724243"/>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5" name="Straight Arrow Connector 44"/>
          <p:cNvCxnSpPr>
            <a:stCxn id="41" idx="7"/>
            <a:endCxn id="40" idx="3"/>
          </p:cNvCxnSpPr>
          <p:nvPr/>
        </p:nvCxnSpPr>
        <p:spPr>
          <a:xfrm flipV="1">
            <a:off x="5556434" y="1229846"/>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4" idx="1"/>
          </p:cNvCxnSpPr>
          <p:nvPr/>
        </p:nvCxnSpPr>
        <p:spPr>
          <a:xfrm>
            <a:off x="6406382" y="1229161"/>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9" idx="4"/>
            <a:endCxn id="41" idx="0"/>
          </p:cNvCxnSpPr>
          <p:nvPr/>
        </p:nvCxnSpPr>
        <p:spPr>
          <a:xfrm flipH="1">
            <a:off x="5429141" y="1289397"/>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4"/>
            <a:endCxn id="44" idx="0"/>
          </p:cNvCxnSpPr>
          <p:nvPr/>
        </p:nvCxnSpPr>
        <p:spPr>
          <a:xfrm flipH="1">
            <a:off x="7109248" y="1283972"/>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2"/>
          </p:cNvCxnSpPr>
          <p:nvPr/>
        </p:nvCxnSpPr>
        <p:spPr>
          <a:xfrm flipH="1" flipV="1">
            <a:off x="5602013" y="109085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6453109" y="1085010"/>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273089" y="1268112"/>
            <a:ext cx="10521" cy="44709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6410300" y="1229846"/>
            <a:ext cx="592094" cy="55115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556434" y="1237071"/>
            <a:ext cx="582214" cy="5457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616309" y="1926583"/>
            <a:ext cx="483908" cy="8223"/>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6465837" y="1920689"/>
            <a:ext cx="476119" cy="54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048953" y="2322525"/>
            <a:ext cx="2448272" cy="338554"/>
          </a:xfrm>
          <a:prstGeom prst="rect">
            <a:avLst/>
          </a:prstGeom>
          <a:solidFill>
            <a:srgbClr val="FFFF99"/>
          </a:solidFill>
          <a:ln>
            <a:solidFill>
              <a:srgbClr val="0000FF"/>
            </a:solidFill>
          </a:ln>
        </p:spPr>
        <p:txBody>
          <a:bodyPr wrap="square">
            <a:spAutoFit/>
          </a:bodyPr>
          <a:lstStyle/>
          <a:p>
            <a:pPr algn="ctr"/>
            <a:r>
              <a:rPr lang="en-NZ" sz="1600" dirty="0"/>
              <a:t>Extended Graph</a:t>
            </a:r>
          </a:p>
        </p:txBody>
      </p:sp>
      <p:sp>
        <p:nvSpPr>
          <p:cNvPr id="72" name="Oval 71"/>
          <p:cNvSpPr/>
          <p:nvPr/>
        </p:nvSpPr>
        <p:spPr>
          <a:xfrm>
            <a:off x="8028384" y="127152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9" name="TextBox 68"/>
          <p:cNvSpPr txBox="1"/>
          <p:nvPr/>
        </p:nvSpPr>
        <p:spPr>
          <a:xfrm>
            <a:off x="7763766" y="1632252"/>
            <a:ext cx="894989" cy="276999"/>
          </a:xfrm>
          <a:prstGeom prst="rect">
            <a:avLst/>
          </a:prstGeom>
          <a:noFill/>
        </p:spPr>
        <p:txBody>
          <a:bodyPr wrap="none" rtlCol="0">
            <a:spAutoFit/>
          </a:bodyPr>
          <a:lstStyle/>
          <a:p>
            <a:r>
              <a:rPr lang="en-NZ" sz="1200" dirty="0"/>
              <a:t>New vertex</a:t>
            </a:r>
          </a:p>
        </p:txBody>
      </p:sp>
      <p:sp>
        <p:nvSpPr>
          <p:cNvPr id="56" name="TextBox 55"/>
          <p:cNvSpPr txBox="1"/>
          <p:nvPr/>
        </p:nvSpPr>
        <p:spPr>
          <a:xfrm>
            <a:off x="307587" y="2924944"/>
            <a:ext cx="8391981" cy="1938992"/>
          </a:xfrm>
          <a:prstGeom prst="rect">
            <a:avLst/>
          </a:prstGeom>
          <a:solidFill>
            <a:schemeClr val="accent5">
              <a:lumMod val="20000"/>
              <a:lumOff val="80000"/>
            </a:schemeClr>
          </a:solidFill>
          <a:ln>
            <a:solidFill>
              <a:srgbClr val="0000FF"/>
            </a:solidFill>
          </a:ln>
        </p:spPr>
        <p:txBody>
          <a:bodyPr wrap="square" rtlCol="0">
            <a:spAutoFit/>
          </a:bodyPr>
          <a:lstStyle/>
          <a:p>
            <a:pPr marL="457200" indent="-457200">
              <a:buFont typeface="+mj-lt"/>
              <a:buAutoNum type="arabicPeriod" startAt="2"/>
            </a:pPr>
            <a:r>
              <a:rPr lang="en-NZ" sz="2000" b="1" dirty="0"/>
              <a:t>Create connections to the new vertex (Fig.2 , right).</a:t>
            </a:r>
          </a:p>
          <a:p>
            <a:pPr marL="800100" lvl="1" indent="-342900">
              <a:buFont typeface="Arial" pitchFamily="34" charset="0"/>
              <a:buChar char="•"/>
            </a:pPr>
            <a:r>
              <a:rPr lang="en-NZ" sz="2000" dirty="0"/>
              <a:t>Identify vertices with </a:t>
            </a:r>
            <a:r>
              <a:rPr lang="en-NZ" sz="2000" b="1" dirty="0">
                <a:solidFill>
                  <a:srgbClr val="6600FF"/>
                </a:solidFill>
              </a:rPr>
              <a:t>unknown blockage status </a:t>
            </a:r>
            <a:r>
              <a:rPr lang="en-NZ" sz="2000" dirty="0"/>
              <a:t>that can be reached with one edge traversal from vertices with known blockage status.</a:t>
            </a:r>
          </a:p>
          <a:p>
            <a:pPr marL="800100" lvl="1" indent="-342900">
              <a:buFont typeface="Arial" pitchFamily="34" charset="0"/>
              <a:buChar char="•"/>
            </a:pPr>
            <a:r>
              <a:rPr lang="en-NZ" sz="2000" dirty="0"/>
              <a:t>Connect them all to the new vertex.</a:t>
            </a:r>
          </a:p>
          <a:p>
            <a:pPr marL="800100" lvl="1" indent="-342900">
              <a:buFont typeface="Arial" pitchFamily="34" charset="0"/>
              <a:buChar char="•"/>
            </a:pPr>
            <a:r>
              <a:rPr lang="en-NZ" sz="2000" dirty="0"/>
              <a:t>This ensures that the planned path reaches a vertex with unknown blockage status, and, from there, the new vertex.</a:t>
            </a:r>
          </a:p>
        </p:txBody>
      </p:sp>
      <p:sp>
        <p:nvSpPr>
          <p:cNvPr id="6" name="Freeform 5"/>
          <p:cNvSpPr/>
          <p:nvPr/>
        </p:nvSpPr>
        <p:spPr>
          <a:xfrm>
            <a:off x="7274103" y="1551398"/>
            <a:ext cx="780836" cy="339047"/>
          </a:xfrm>
          <a:custGeom>
            <a:avLst/>
            <a:gdLst>
              <a:gd name="connsiteX0" fmla="*/ 0 w 780836"/>
              <a:gd name="connsiteY0" fmla="*/ 339047 h 339047"/>
              <a:gd name="connsiteX1" fmla="*/ 780836 w 780836"/>
              <a:gd name="connsiteY1" fmla="*/ 0 h 339047"/>
            </a:gdLst>
            <a:ahLst/>
            <a:cxnLst>
              <a:cxn ang="0">
                <a:pos x="connsiteX0" y="connsiteY0"/>
              </a:cxn>
              <a:cxn ang="0">
                <a:pos x="connsiteX1" y="connsiteY1"/>
              </a:cxn>
            </a:cxnLst>
            <a:rect l="l" t="t" r="r" b="b"/>
            <a:pathLst>
              <a:path w="780836" h="339047">
                <a:moveTo>
                  <a:pt x="0" y="339047"/>
                </a:moveTo>
                <a:lnTo>
                  <a:pt x="78083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Freeform 8"/>
          <p:cNvSpPr/>
          <p:nvPr/>
        </p:nvSpPr>
        <p:spPr>
          <a:xfrm>
            <a:off x="5496674" y="775914"/>
            <a:ext cx="2630185" cy="528903"/>
          </a:xfrm>
          <a:custGeom>
            <a:avLst/>
            <a:gdLst>
              <a:gd name="connsiteX0" fmla="*/ 0 w 2589088"/>
              <a:gd name="connsiteY0" fmla="*/ 164386 h 493159"/>
              <a:gd name="connsiteX1" fmla="*/ 1623317 w 2589088"/>
              <a:gd name="connsiteY1" fmla="*/ 0 h 493159"/>
              <a:gd name="connsiteX2" fmla="*/ 2589088 w 2589088"/>
              <a:gd name="connsiteY2" fmla="*/ 493159 h 493159"/>
              <a:gd name="connsiteX0" fmla="*/ 0 w 2589088"/>
              <a:gd name="connsiteY0" fmla="*/ 133563 h 462336"/>
              <a:gd name="connsiteX1" fmla="*/ 1736333 w 2589088"/>
              <a:gd name="connsiteY1" fmla="*/ 0 h 462336"/>
              <a:gd name="connsiteX2" fmla="*/ 2589088 w 2589088"/>
              <a:gd name="connsiteY2" fmla="*/ 462336 h 462336"/>
              <a:gd name="connsiteX0" fmla="*/ 0 w 2589088"/>
              <a:gd name="connsiteY0" fmla="*/ 145836 h 474609"/>
              <a:gd name="connsiteX1" fmla="*/ 1736333 w 2589088"/>
              <a:gd name="connsiteY1" fmla="*/ 12273 h 474609"/>
              <a:gd name="connsiteX2" fmla="*/ 2589088 w 2589088"/>
              <a:gd name="connsiteY2" fmla="*/ 474609 h 474609"/>
              <a:gd name="connsiteX0" fmla="*/ 0 w 2630185"/>
              <a:gd name="connsiteY0" fmla="*/ 148760 h 528903"/>
              <a:gd name="connsiteX1" fmla="*/ 1736333 w 2630185"/>
              <a:gd name="connsiteY1" fmla="*/ 15197 h 528903"/>
              <a:gd name="connsiteX2" fmla="*/ 2630185 w 2630185"/>
              <a:gd name="connsiteY2" fmla="*/ 528903 h 528903"/>
            </a:gdLst>
            <a:ahLst/>
            <a:cxnLst>
              <a:cxn ang="0">
                <a:pos x="connsiteX0" y="connsiteY0"/>
              </a:cxn>
              <a:cxn ang="0">
                <a:pos x="connsiteX1" y="connsiteY1"/>
              </a:cxn>
              <a:cxn ang="0">
                <a:pos x="connsiteX2" y="connsiteY2"/>
              </a:cxn>
            </a:cxnLst>
            <a:rect l="l" t="t" r="r" b="b"/>
            <a:pathLst>
              <a:path w="2630185" h="528903">
                <a:moveTo>
                  <a:pt x="0" y="148760"/>
                </a:moveTo>
                <a:cubicBezTo>
                  <a:pt x="578778" y="104239"/>
                  <a:pt x="1297969" y="-48160"/>
                  <a:pt x="1736333" y="15197"/>
                </a:cubicBezTo>
                <a:cubicBezTo>
                  <a:pt x="2174697" y="78554"/>
                  <a:pt x="2345933" y="374791"/>
                  <a:pt x="2630185" y="5289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6513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7" name="Rectangle 6"/>
          <p:cNvSpPr/>
          <p:nvPr/>
        </p:nvSpPr>
        <p:spPr>
          <a:xfrm>
            <a:off x="757853" y="2302887"/>
            <a:ext cx="2448272" cy="338554"/>
          </a:xfrm>
          <a:prstGeom prst="rect">
            <a:avLst/>
          </a:prstGeom>
          <a:solidFill>
            <a:srgbClr val="FFFF99"/>
          </a:solidFill>
          <a:ln>
            <a:solidFill>
              <a:srgbClr val="0000FF"/>
            </a:solidFill>
          </a:ln>
        </p:spPr>
        <p:txBody>
          <a:bodyPr wrap="square">
            <a:spAutoFit/>
          </a:bodyPr>
          <a:lstStyle/>
          <a:p>
            <a:pPr algn="ctr"/>
            <a:r>
              <a:rPr lang="en-NZ" sz="1600" dirty="0"/>
              <a:t>Original Graph</a:t>
            </a:r>
          </a:p>
        </p:txBody>
      </p:sp>
      <p:sp>
        <p:nvSpPr>
          <p:cNvPr id="3" name="Oval 2"/>
          <p:cNvSpPr/>
          <p:nvPr/>
        </p:nvSpPr>
        <p:spPr>
          <a:xfrm>
            <a:off x="954648" y="911485"/>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Oval 9"/>
          <p:cNvSpPr/>
          <p:nvPr/>
        </p:nvSpPr>
        <p:spPr>
          <a:xfrm>
            <a:off x="1801969" y="904661"/>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947500" y="170357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Oval 12"/>
          <p:cNvSpPr/>
          <p:nvPr/>
        </p:nvSpPr>
        <p:spPr>
          <a:xfrm>
            <a:off x="1791448" y="1711796"/>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Oval 15"/>
          <p:cNvSpPr/>
          <p:nvPr/>
        </p:nvSpPr>
        <p:spPr>
          <a:xfrm>
            <a:off x="2638128" y="906060"/>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Oval 16"/>
          <p:cNvSpPr/>
          <p:nvPr/>
        </p:nvSpPr>
        <p:spPr>
          <a:xfrm>
            <a:off x="2627607" y="1706371"/>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8" name="Straight Arrow Connector 7"/>
          <p:cNvCxnSpPr>
            <a:stCxn id="11" idx="7"/>
            <a:endCxn id="10" idx="3"/>
          </p:cNvCxnSpPr>
          <p:nvPr/>
        </p:nvCxnSpPr>
        <p:spPr>
          <a:xfrm flipV="1">
            <a:off x="1254813" y="1211974"/>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6" idx="3"/>
          </p:cNvCxnSpPr>
          <p:nvPr/>
        </p:nvCxnSpPr>
        <p:spPr>
          <a:xfrm flipV="1">
            <a:off x="2055240" y="1213373"/>
            <a:ext cx="635615" cy="54348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5"/>
            <a:endCxn id="13" idx="1"/>
          </p:cNvCxnSpPr>
          <p:nvPr/>
        </p:nvCxnSpPr>
        <p:spPr>
          <a:xfrm>
            <a:off x="1261961" y="1218798"/>
            <a:ext cx="582214" cy="54572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2104761" y="1211289"/>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 idx="4"/>
            <a:endCxn id="11" idx="0"/>
          </p:cNvCxnSpPr>
          <p:nvPr/>
        </p:nvCxnSpPr>
        <p:spPr>
          <a:xfrm flipH="1">
            <a:off x="1127520" y="1271525"/>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974841" y="1268053"/>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4"/>
            <a:endCxn id="17" idx="0"/>
          </p:cNvCxnSpPr>
          <p:nvPr/>
        </p:nvCxnSpPr>
        <p:spPr>
          <a:xfrm flipH="1">
            <a:off x="2807627" y="1266100"/>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p:cNvCxnSpPr>
          <p:nvPr/>
        </p:nvCxnSpPr>
        <p:spPr>
          <a:xfrm flipH="1" flipV="1">
            <a:off x="1300392" y="1072986"/>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281397" y="1880121"/>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151488" y="106713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2144972" y="189256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256269" y="929357"/>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Oval 39"/>
          <p:cNvSpPr/>
          <p:nvPr/>
        </p:nvSpPr>
        <p:spPr>
          <a:xfrm>
            <a:off x="6103590" y="92253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rgbClr val="FF0000"/>
                </a:solidFill>
              </a:rPr>
              <a:t>R</a:t>
            </a:r>
          </a:p>
        </p:txBody>
      </p:sp>
      <p:sp>
        <p:nvSpPr>
          <p:cNvPr id="41" name="Oval 40"/>
          <p:cNvSpPr/>
          <p:nvPr/>
        </p:nvSpPr>
        <p:spPr>
          <a:xfrm>
            <a:off x="5249121" y="172144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 name="Oval 41"/>
          <p:cNvSpPr/>
          <p:nvPr/>
        </p:nvSpPr>
        <p:spPr>
          <a:xfrm>
            <a:off x="6093069" y="1729668"/>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Oval 42"/>
          <p:cNvSpPr/>
          <p:nvPr/>
        </p:nvSpPr>
        <p:spPr>
          <a:xfrm>
            <a:off x="6939749" y="923932"/>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Oval 43"/>
          <p:cNvSpPr/>
          <p:nvPr/>
        </p:nvSpPr>
        <p:spPr>
          <a:xfrm>
            <a:off x="6929228" y="1724243"/>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5" name="Straight Arrow Connector 44"/>
          <p:cNvCxnSpPr>
            <a:stCxn id="41" idx="7"/>
            <a:endCxn id="40" idx="3"/>
          </p:cNvCxnSpPr>
          <p:nvPr/>
        </p:nvCxnSpPr>
        <p:spPr>
          <a:xfrm flipV="1">
            <a:off x="5556434" y="1229846"/>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4" idx="1"/>
          </p:cNvCxnSpPr>
          <p:nvPr/>
        </p:nvCxnSpPr>
        <p:spPr>
          <a:xfrm>
            <a:off x="6406382" y="1229161"/>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9" idx="4"/>
            <a:endCxn id="41" idx="0"/>
          </p:cNvCxnSpPr>
          <p:nvPr/>
        </p:nvCxnSpPr>
        <p:spPr>
          <a:xfrm flipH="1">
            <a:off x="5429141" y="1289397"/>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4"/>
            <a:endCxn id="44" idx="0"/>
          </p:cNvCxnSpPr>
          <p:nvPr/>
        </p:nvCxnSpPr>
        <p:spPr>
          <a:xfrm flipH="1">
            <a:off x="7109248" y="1283972"/>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2"/>
          </p:cNvCxnSpPr>
          <p:nvPr/>
        </p:nvCxnSpPr>
        <p:spPr>
          <a:xfrm flipH="1" flipV="1">
            <a:off x="5602013" y="109085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6453109" y="1085010"/>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273089" y="1262687"/>
            <a:ext cx="10521" cy="44709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6389861" y="1205150"/>
            <a:ext cx="592094" cy="55115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578093" y="1236670"/>
            <a:ext cx="582214" cy="5457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609161" y="1912466"/>
            <a:ext cx="483908" cy="8223"/>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6478567" y="1909688"/>
            <a:ext cx="476119" cy="54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048953" y="2322525"/>
            <a:ext cx="2448272" cy="338554"/>
          </a:xfrm>
          <a:prstGeom prst="rect">
            <a:avLst/>
          </a:prstGeom>
          <a:solidFill>
            <a:srgbClr val="FFFF99"/>
          </a:solidFill>
          <a:ln>
            <a:solidFill>
              <a:srgbClr val="0000FF"/>
            </a:solidFill>
          </a:ln>
        </p:spPr>
        <p:txBody>
          <a:bodyPr wrap="square">
            <a:spAutoFit/>
          </a:bodyPr>
          <a:lstStyle/>
          <a:p>
            <a:pPr algn="ctr"/>
            <a:r>
              <a:rPr lang="en-NZ" sz="1600" dirty="0"/>
              <a:t>Extended Graph</a:t>
            </a:r>
          </a:p>
        </p:txBody>
      </p:sp>
      <p:sp>
        <p:nvSpPr>
          <p:cNvPr id="72" name="Oval 71"/>
          <p:cNvSpPr/>
          <p:nvPr/>
        </p:nvSpPr>
        <p:spPr>
          <a:xfrm>
            <a:off x="8028384" y="127152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9" name="TextBox 68"/>
          <p:cNvSpPr txBox="1"/>
          <p:nvPr/>
        </p:nvSpPr>
        <p:spPr>
          <a:xfrm>
            <a:off x="7763766" y="1632252"/>
            <a:ext cx="894989" cy="276999"/>
          </a:xfrm>
          <a:prstGeom prst="rect">
            <a:avLst/>
          </a:prstGeom>
          <a:noFill/>
        </p:spPr>
        <p:txBody>
          <a:bodyPr wrap="none" rtlCol="0">
            <a:spAutoFit/>
          </a:bodyPr>
          <a:lstStyle/>
          <a:p>
            <a:r>
              <a:rPr lang="en-NZ" sz="1200" dirty="0"/>
              <a:t>New vertex</a:t>
            </a:r>
          </a:p>
        </p:txBody>
      </p:sp>
      <p:sp>
        <p:nvSpPr>
          <p:cNvPr id="56" name="TextBox 55"/>
          <p:cNvSpPr txBox="1"/>
          <p:nvPr/>
        </p:nvSpPr>
        <p:spPr>
          <a:xfrm>
            <a:off x="251520" y="2924944"/>
            <a:ext cx="8525473" cy="1569660"/>
          </a:xfrm>
          <a:prstGeom prst="rect">
            <a:avLst/>
          </a:prstGeom>
          <a:solidFill>
            <a:schemeClr val="accent5">
              <a:lumMod val="20000"/>
              <a:lumOff val="80000"/>
            </a:schemeClr>
          </a:solidFill>
          <a:ln>
            <a:solidFill>
              <a:srgbClr val="0000FF"/>
            </a:solidFill>
          </a:ln>
        </p:spPr>
        <p:txBody>
          <a:bodyPr wrap="square" rtlCol="0">
            <a:spAutoFit/>
          </a:bodyPr>
          <a:lstStyle/>
          <a:p>
            <a:pPr marL="457200" indent="-457200">
              <a:buFont typeface="+mj-lt"/>
              <a:buAutoNum type="arabicPeriod" startAt="2"/>
            </a:pPr>
            <a:r>
              <a:rPr lang="en-NZ" sz="1600" b="1" dirty="0"/>
              <a:t>Create connections to the new vertex (Fig.2 , right).</a:t>
            </a:r>
          </a:p>
          <a:p>
            <a:pPr marL="800100" lvl="1" indent="-342900">
              <a:buFont typeface="Arial" pitchFamily="34" charset="0"/>
              <a:buChar char="•"/>
            </a:pPr>
            <a:r>
              <a:rPr lang="en-NZ" sz="1600" dirty="0"/>
              <a:t>Identify vertices with </a:t>
            </a:r>
            <a:r>
              <a:rPr lang="en-NZ" sz="1600" b="1" dirty="0">
                <a:solidFill>
                  <a:srgbClr val="6600FF"/>
                </a:solidFill>
              </a:rPr>
              <a:t>unknown blockage status </a:t>
            </a:r>
            <a:r>
              <a:rPr lang="en-NZ" sz="1600" dirty="0"/>
              <a:t>that can be reached with one edge traversal from vertices with known blockage status.</a:t>
            </a:r>
          </a:p>
          <a:p>
            <a:pPr marL="800100" lvl="1" indent="-342900">
              <a:buFont typeface="Arial" pitchFamily="34" charset="0"/>
              <a:buChar char="•"/>
            </a:pPr>
            <a:r>
              <a:rPr lang="en-NZ" sz="1600" dirty="0"/>
              <a:t>Connect them all to the new vertex.</a:t>
            </a:r>
          </a:p>
          <a:p>
            <a:pPr marL="800100" lvl="1" indent="-342900">
              <a:buFont typeface="Arial" pitchFamily="34" charset="0"/>
              <a:buChar char="•"/>
            </a:pPr>
            <a:r>
              <a:rPr lang="en-NZ" sz="1600" dirty="0"/>
              <a:t>This ensures that the planned path reaches a vertex with unknown blockage status, and, from there, the new vertex.</a:t>
            </a:r>
          </a:p>
        </p:txBody>
      </p:sp>
      <p:sp>
        <p:nvSpPr>
          <p:cNvPr id="6" name="Freeform 5"/>
          <p:cNvSpPr/>
          <p:nvPr/>
        </p:nvSpPr>
        <p:spPr>
          <a:xfrm>
            <a:off x="7274103" y="1551398"/>
            <a:ext cx="780836" cy="339047"/>
          </a:xfrm>
          <a:custGeom>
            <a:avLst/>
            <a:gdLst>
              <a:gd name="connsiteX0" fmla="*/ 0 w 780836"/>
              <a:gd name="connsiteY0" fmla="*/ 339047 h 339047"/>
              <a:gd name="connsiteX1" fmla="*/ 780836 w 780836"/>
              <a:gd name="connsiteY1" fmla="*/ 0 h 339047"/>
            </a:gdLst>
            <a:ahLst/>
            <a:cxnLst>
              <a:cxn ang="0">
                <a:pos x="connsiteX0" y="connsiteY0"/>
              </a:cxn>
              <a:cxn ang="0">
                <a:pos x="connsiteX1" y="connsiteY1"/>
              </a:cxn>
            </a:cxnLst>
            <a:rect l="l" t="t" r="r" b="b"/>
            <a:pathLst>
              <a:path w="780836" h="339047">
                <a:moveTo>
                  <a:pt x="0" y="339047"/>
                </a:moveTo>
                <a:lnTo>
                  <a:pt x="78083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Freeform 8"/>
          <p:cNvSpPr/>
          <p:nvPr/>
        </p:nvSpPr>
        <p:spPr>
          <a:xfrm>
            <a:off x="5496674" y="775914"/>
            <a:ext cx="2630185" cy="528903"/>
          </a:xfrm>
          <a:custGeom>
            <a:avLst/>
            <a:gdLst>
              <a:gd name="connsiteX0" fmla="*/ 0 w 2589088"/>
              <a:gd name="connsiteY0" fmla="*/ 164386 h 493159"/>
              <a:gd name="connsiteX1" fmla="*/ 1623317 w 2589088"/>
              <a:gd name="connsiteY1" fmla="*/ 0 h 493159"/>
              <a:gd name="connsiteX2" fmla="*/ 2589088 w 2589088"/>
              <a:gd name="connsiteY2" fmla="*/ 493159 h 493159"/>
              <a:gd name="connsiteX0" fmla="*/ 0 w 2589088"/>
              <a:gd name="connsiteY0" fmla="*/ 133563 h 462336"/>
              <a:gd name="connsiteX1" fmla="*/ 1736333 w 2589088"/>
              <a:gd name="connsiteY1" fmla="*/ 0 h 462336"/>
              <a:gd name="connsiteX2" fmla="*/ 2589088 w 2589088"/>
              <a:gd name="connsiteY2" fmla="*/ 462336 h 462336"/>
              <a:gd name="connsiteX0" fmla="*/ 0 w 2589088"/>
              <a:gd name="connsiteY0" fmla="*/ 145836 h 474609"/>
              <a:gd name="connsiteX1" fmla="*/ 1736333 w 2589088"/>
              <a:gd name="connsiteY1" fmla="*/ 12273 h 474609"/>
              <a:gd name="connsiteX2" fmla="*/ 2589088 w 2589088"/>
              <a:gd name="connsiteY2" fmla="*/ 474609 h 474609"/>
              <a:gd name="connsiteX0" fmla="*/ 0 w 2630185"/>
              <a:gd name="connsiteY0" fmla="*/ 148760 h 528903"/>
              <a:gd name="connsiteX1" fmla="*/ 1736333 w 2630185"/>
              <a:gd name="connsiteY1" fmla="*/ 15197 h 528903"/>
              <a:gd name="connsiteX2" fmla="*/ 2630185 w 2630185"/>
              <a:gd name="connsiteY2" fmla="*/ 528903 h 528903"/>
            </a:gdLst>
            <a:ahLst/>
            <a:cxnLst>
              <a:cxn ang="0">
                <a:pos x="connsiteX0" y="connsiteY0"/>
              </a:cxn>
              <a:cxn ang="0">
                <a:pos x="connsiteX1" y="connsiteY1"/>
              </a:cxn>
              <a:cxn ang="0">
                <a:pos x="connsiteX2" y="connsiteY2"/>
              </a:cxn>
            </a:cxnLst>
            <a:rect l="l" t="t" r="r" b="b"/>
            <a:pathLst>
              <a:path w="2630185" h="528903">
                <a:moveTo>
                  <a:pt x="0" y="148760"/>
                </a:moveTo>
                <a:cubicBezTo>
                  <a:pt x="578778" y="104239"/>
                  <a:pt x="1297969" y="-48160"/>
                  <a:pt x="1736333" y="15197"/>
                </a:cubicBezTo>
                <a:cubicBezTo>
                  <a:pt x="2174697" y="78554"/>
                  <a:pt x="2345933" y="374791"/>
                  <a:pt x="2630185" y="5289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7" name="TextBox 56"/>
          <p:cNvSpPr txBox="1"/>
          <p:nvPr/>
        </p:nvSpPr>
        <p:spPr>
          <a:xfrm>
            <a:off x="251520" y="4494599"/>
            <a:ext cx="8525473" cy="2246769"/>
          </a:xfrm>
          <a:prstGeom prst="rect">
            <a:avLst/>
          </a:prstGeom>
          <a:solidFill>
            <a:schemeClr val="accent5">
              <a:lumMod val="20000"/>
              <a:lumOff val="80000"/>
            </a:schemeClr>
          </a:solidFill>
          <a:ln>
            <a:solidFill>
              <a:srgbClr val="0000FF"/>
            </a:solidFill>
          </a:ln>
        </p:spPr>
        <p:txBody>
          <a:bodyPr wrap="square" rtlCol="0">
            <a:spAutoFit/>
          </a:bodyPr>
          <a:lstStyle/>
          <a:p>
            <a:pPr lvl="1"/>
            <a:r>
              <a:rPr lang="en-NZ" sz="2000" dirty="0"/>
              <a:t>Figure on the right, shows a shortest potentially unblocked path on the extended graph.  It runs from the current vertex of the robot to the new vertex.  This corresponds to a shortest unblocked path on the original graph from the current vertex of the robot to a vertex with unknown blockage status, and vice-versa.  Note that the new vertex is used to help find the shortest path to the closest vertex with unknown blockage.  Therefore, </a:t>
            </a:r>
            <a:r>
              <a:rPr lang="en-NZ" sz="2000" b="1" dirty="0">
                <a:effectLst>
                  <a:outerShdw blurRad="38100" dist="38100" dir="2700000" algn="tl">
                    <a:srgbClr val="000000">
                      <a:alpha val="43137"/>
                    </a:srgbClr>
                  </a:outerShdw>
                </a:effectLst>
              </a:rPr>
              <a:t>D* </a:t>
            </a:r>
            <a:r>
              <a:rPr lang="en-NZ" sz="2000" b="1" dirty="0" err="1">
                <a:effectLst>
                  <a:outerShdw blurRad="38100" dist="38100" dir="2700000" algn="tl">
                    <a:srgbClr val="000000">
                      <a:alpha val="43137"/>
                    </a:srgbClr>
                  </a:outerShdw>
                </a:effectLst>
              </a:rPr>
              <a:t>Lite</a:t>
            </a:r>
            <a:r>
              <a:rPr lang="en-NZ" sz="2000" b="1" dirty="0">
                <a:effectLst>
                  <a:outerShdw blurRad="38100" dist="38100" dir="2700000" algn="tl">
                    <a:srgbClr val="000000">
                      <a:alpha val="43137"/>
                    </a:srgbClr>
                  </a:outerShdw>
                </a:effectLst>
              </a:rPr>
              <a:t> </a:t>
            </a:r>
            <a:r>
              <a:rPr lang="en-NZ" sz="2000" dirty="0"/>
              <a:t>can be applied to the </a:t>
            </a:r>
            <a:r>
              <a:rPr lang="en-NZ" sz="2000" b="1" dirty="0">
                <a:effectLst>
                  <a:outerShdw blurRad="38100" dist="38100" dir="2700000" algn="tl">
                    <a:srgbClr val="000000">
                      <a:alpha val="43137"/>
                    </a:srgbClr>
                  </a:outerShdw>
                </a:effectLst>
              </a:rPr>
              <a:t>extended graph</a:t>
            </a:r>
            <a:r>
              <a:rPr lang="en-NZ" sz="2000" dirty="0"/>
              <a:t>.</a:t>
            </a:r>
          </a:p>
        </p:txBody>
      </p:sp>
      <p:sp>
        <p:nvSpPr>
          <p:cNvPr id="4" name="Freeform 3"/>
          <p:cNvSpPr/>
          <p:nvPr/>
        </p:nvSpPr>
        <p:spPr>
          <a:xfrm>
            <a:off x="5391926" y="778059"/>
            <a:ext cx="2663014" cy="526757"/>
          </a:xfrm>
          <a:custGeom>
            <a:avLst/>
            <a:gdLst>
              <a:gd name="connsiteX0" fmla="*/ 678094 w 2671281"/>
              <a:gd name="connsiteY0" fmla="*/ 308225 h 493160"/>
              <a:gd name="connsiteX1" fmla="*/ 0 w 2671281"/>
              <a:gd name="connsiteY1" fmla="*/ 287677 h 493160"/>
              <a:gd name="connsiteX2" fmla="*/ 256854 w 2671281"/>
              <a:gd name="connsiteY2" fmla="*/ 123290 h 493160"/>
              <a:gd name="connsiteX3" fmla="*/ 1387011 w 2671281"/>
              <a:gd name="connsiteY3" fmla="*/ 0 h 493160"/>
              <a:gd name="connsiteX4" fmla="*/ 1952090 w 2671281"/>
              <a:gd name="connsiteY4" fmla="*/ 10274 h 493160"/>
              <a:gd name="connsiteX5" fmla="*/ 2321959 w 2671281"/>
              <a:gd name="connsiteY5" fmla="*/ 174661 h 493160"/>
              <a:gd name="connsiteX6" fmla="*/ 2671281 w 2671281"/>
              <a:gd name="connsiteY6" fmla="*/ 493160 h 493160"/>
              <a:gd name="connsiteX0" fmla="*/ 678094 w 2671281"/>
              <a:gd name="connsiteY0" fmla="*/ 308225 h 493160"/>
              <a:gd name="connsiteX1" fmla="*/ 0 w 2671281"/>
              <a:gd name="connsiteY1" fmla="*/ 287677 h 493160"/>
              <a:gd name="connsiteX2" fmla="*/ 256854 w 2671281"/>
              <a:gd name="connsiteY2" fmla="*/ 123290 h 493160"/>
              <a:gd name="connsiteX3" fmla="*/ 1387011 w 2671281"/>
              <a:gd name="connsiteY3" fmla="*/ 0 h 493160"/>
              <a:gd name="connsiteX4" fmla="*/ 1952090 w 2671281"/>
              <a:gd name="connsiteY4" fmla="*/ 10274 h 493160"/>
              <a:gd name="connsiteX5" fmla="*/ 2321959 w 2671281"/>
              <a:gd name="connsiteY5" fmla="*/ 174661 h 493160"/>
              <a:gd name="connsiteX6" fmla="*/ 2671281 w 2671281"/>
              <a:gd name="connsiteY6" fmla="*/ 493160 h 493160"/>
              <a:gd name="connsiteX0" fmla="*/ 678094 w 2671281"/>
              <a:gd name="connsiteY0" fmla="*/ 321275 h 506210"/>
              <a:gd name="connsiteX1" fmla="*/ 0 w 2671281"/>
              <a:gd name="connsiteY1" fmla="*/ 300727 h 506210"/>
              <a:gd name="connsiteX2" fmla="*/ 256854 w 2671281"/>
              <a:gd name="connsiteY2" fmla="*/ 136340 h 506210"/>
              <a:gd name="connsiteX3" fmla="*/ 1387011 w 2671281"/>
              <a:gd name="connsiteY3" fmla="*/ 13050 h 506210"/>
              <a:gd name="connsiteX4" fmla="*/ 1952090 w 2671281"/>
              <a:gd name="connsiteY4" fmla="*/ 23324 h 506210"/>
              <a:gd name="connsiteX5" fmla="*/ 2321959 w 2671281"/>
              <a:gd name="connsiteY5" fmla="*/ 187711 h 506210"/>
              <a:gd name="connsiteX6" fmla="*/ 2671281 w 2671281"/>
              <a:gd name="connsiteY6" fmla="*/ 506210 h 506210"/>
              <a:gd name="connsiteX0" fmla="*/ 700650 w 2693837"/>
              <a:gd name="connsiteY0" fmla="*/ 321275 h 506210"/>
              <a:gd name="connsiteX1" fmla="*/ 22556 w 2693837"/>
              <a:gd name="connsiteY1" fmla="*/ 300727 h 506210"/>
              <a:gd name="connsiteX2" fmla="*/ 279410 w 2693837"/>
              <a:gd name="connsiteY2" fmla="*/ 136340 h 506210"/>
              <a:gd name="connsiteX3" fmla="*/ 1409567 w 2693837"/>
              <a:gd name="connsiteY3" fmla="*/ 13050 h 506210"/>
              <a:gd name="connsiteX4" fmla="*/ 1974646 w 2693837"/>
              <a:gd name="connsiteY4" fmla="*/ 23324 h 506210"/>
              <a:gd name="connsiteX5" fmla="*/ 2344515 w 2693837"/>
              <a:gd name="connsiteY5" fmla="*/ 187711 h 506210"/>
              <a:gd name="connsiteX6" fmla="*/ 2693837 w 2693837"/>
              <a:gd name="connsiteY6" fmla="*/ 506210 h 50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3837" h="506210">
                <a:moveTo>
                  <a:pt x="700650" y="321275"/>
                </a:moveTo>
                <a:lnTo>
                  <a:pt x="22556" y="300727"/>
                </a:lnTo>
                <a:cubicBezTo>
                  <a:pt x="-47651" y="269905"/>
                  <a:pt x="48242" y="184286"/>
                  <a:pt x="279410" y="136340"/>
                </a:cubicBezTo>
                <a:cubicBezTo>
                  <a:pt x="510578" y="88394"/>
                  <a:pt x="1127028" y="31886"/>
                  <a:pt x="1409567" y="13050"/>
                </a:cubicBezTo>
                <a:cubicBezTo>
                  <a:pt x="1692106" y="-5786"/>
                  <a:pt x="1818821" y="-5786"/>
                  <a:pt x="1974646" y="23324"/>
                </a:cubicBezTo>
                <a:cubicBezTo>
                  <a:pt x="2130471" y="52434"/>
                  <a:pt x="2224650" y="107230"/>
                  <a:pt x="2344515" y="187711"/>
                </a:cubicBezTo>
                <a:cubicBezTo>
                  <a:pt x="2464380" y="268192"/>
                  <a:pt x="2577396" y="400044"/>
                  <a:pt x="2693837" y="506210"/>
                </a:cubicBezTo>
              </a:path>
            </a:pathLst>
          </a:custGeom>
          <a:noFill/>
          <a:ln>
            <a:solidFill>
              <a:srgbClr val="FF0000"/>
            </a:solidFill>
            <a:tailEnd type="arrow"/>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69409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repeatCount="indefinite" fill="hold" grpId="0" nodeType="clickEffect">
                                  <p:stCondLst>
                                    <p:cond delay="0"/>
                                  </p:stCondLst>
                                  <p:endCondLst>
                                    <p:cond evt="onNext" delay="0">
                                      <p:tgtEl>
                                        <p:sldTgt/>
                                      </p:tgtEl>
                                    </p:cond>
                                  </p:end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7" name="Rectangle 6"/>
          <p:cNvSpPr/>
          <p:nvPr/>
        </p:nvSpPr>
        <p:spPr>
          <a:xfrm>
            <a:off x="757853" y="2302887"/>
            <a:ext cx="2448272" cy="338554"/>
          </a:xfrm>
          <a:prstGeom prst="rect">
            <a:avLst/>
          </a:prstGeom>
          <a:solidFill>
            <a:srgbClr val="FFFF99"/>
          </a:solidFill>
          <a:ln>
            <a:solidFill>
              <a:srgbClr val="0000FF"/>
            </a:solidFill>
          </a:ln>
        </p:spPr>
        <p:txBody>
          <a:bodyPr wrap="square">
            <a:spAutoFit/>
          </a:bodyPr>
          <a:lstStyle/>
          <a:p>
            <a:pPr algn="ctr"/>
            <a:r>
              <a:rPr lang="en-NZ" sz="1600" dirty="0"/>
              <a:t>Original Graph</a:t>
            </a:r>
          </a:p>
        </p:txBody>
      </p:sp>
      <p:sp>
        <p:nvSpPr>
          <p:cNvPr id="3" name="Oval 2"/>
          <p:cNvSpPr/>
          <p:nvPr/>
        </p:nvSpPr>
        <p:spPr>
          <a:xfrm>
            <a:off x="954648" y="911485"/>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Oval 9"/>
          <p:cNvSpPr/>
          <p:nvPr/>
        </p:nvSpPr>
        <p:spPr>
          <a:xfrm>
            <a:off x="1801969" y="904661"/>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947500" y="170357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Oval 12"/>
          <p:cNvSpPr/>
          <p:nvPr/>
        </p:nvSpPr>
        <p:spPr>
          <a:xfrm>
            <a:off x="1791448" y="1711796"/>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Oval 15"/>
          <p:cNvSpPr/>
          <p:nvPr/>
        </p:nvSpPr>
        <p:spPr>
          <a:xfrm>
            <a:off x="2638128" y="906060"/>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Oval 16"/>
          <p:cNvSpPr/>
          <p:nvPr/>
        </p:nvSpPr>
        <p:spPr>
          <a:xfrm>
            <a:off x="2627607" y="1706371"/>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8" name="Straight Arrow Connector 7"/>
          <p:cNvCxnSpPr>
            <a:stCxn id="11" idx="7"/>
            <a:endCxn id="10" idx="3"/>
          </p:cNvCxnSpPr>
          <p:nvPr/>
        </p:nvCxnSpPr>
        <p:spPr>
          <a:xfrm flipV="1">
            <a:off x="1254813" y="1211974"/>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6" idx="3"/>
          </p:cNvCxnSpPr>
          <p:nvPr/>
        </p:nvCxnSpPr>
        <p:spPr>
          <a:xfrm flipV="1">
            <a:off x="2055240" y="1213373"/>
            <a:ext cx="635615" cy="54348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5"/>
            <a:endCxn id="13" idx="1"/>
          </p:cNvCxnSpPr>
          <p:nvPr/>
        </p:nvCxnSpPr>
        <p:spPr>
          <a:xfrm>
            <a:off x="1261961" y="1218798"/>
            <a:ext cx="582214" cy="54572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2104761" y="1211289"/>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 idx="4"/>
            <a:endCxn id="11" idx="0"/>
          </p:cNvCxnSpPr>
          <p:nvPr/>
        </p:nvCxnSpPr>
        <p:spPr>
          <a:xfrm flipH="1">
            <a:off x="1127520" y="1271525"/>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974841" y="1268053"/>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4"/>
            <a:endCxn id="17" idx="0"/>
          </p:cNvCxnSpPr>
          <p:nvPr/>
        </p:nvCxnSpPr>
        <p:spPr>
          <a:xfrm flipH="1">
            <a:off x="2807627" y="1266100"/>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p:cNvCxnSpPr>
          <p:nvPr/>
        </p:nvCxnSpPr>
        <p:spPr>
          <a:xfrm flipH="1" flipV="1">
            <a:off x="1300392" y="1072986"/>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281397" y="1880121"/>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151488" y="106713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2144972" y="189256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256269" y="929357"/>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Oval 39"/>
          <p:cNvSpPr/>
          <p:nvPr/>
        </p:nvSpPr>
        <p:spPr>
          <a:xfrm>
            <a:off x="6103590" y="922533"/>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rgbClr val="FF0000"/>
                </a:solidFill>
              </a:rPr>
              <a:t>R</a:t>
            </a:r>
          </a:p>
        </p:txBody>
      </p:sp>
      <p:sp>
        <p:nvSpPr>
          <p:cNvPr id="41" name="Oval 40"/>
          <p:cNvSpPr/>
          <p:nvPr/>
        </p:nvSpPr>
        <p:spPr>
          <a:xfrm>
            <a:off x="5249121" y="172144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 name="Oval 41"/>
          <p:cNvSpPr/>
          <p:nvPr/>
        </p:nvSpPr>
        <p:spPr>
          <a:xfrm>
            <a:off x="6093069" y="1729668"/>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Oval 42"/>
          <p:cNvSpPr/>
          <p:nvPr/>
        </p:nvSpPr>
        <p:spPr>
          <a:xfrm>
            <a:off x="6939749" y="923932"/>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Oval 43"/>
          <p:cNvSpPr/>
          <p:nvPr/>
        </p:nvSpPr>
        <p:spPr>
          <a:xfrm>
            <a:off x="6929228" y="1724243"/>
            <a:ext cx="360040" cy="3600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5" name="Straight Arrow Connector 44"/>
          <p:cNvCxnSpPr>
            <a:stCxn id="41" idx="7"/>
            <a:endCxn id="40" idx="3"/>
          </p:cNvCxnSpPr>
          <p:nvPr/>
        </p:nvCxnSpPr>
        <p:spPr>
          <a:xfrm flipV="1">
            <a:off x="5556434" y="1229846"/>
            <a:ext cx="599883" cy="54432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4" idx="1"/>
          </p:cNvCxnSpPr>
          <p:nvPr/>
        </p:nvCxnSpPr>
        <p:spPr>
          <a:xfrm>
            <a:off x="6406382" y="1229161"/>
            <a:ext cx="575573" cy="547809"/>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9" idx="4"/>
            <a:endCxn id="41" idx="0"/>
          </p:cNvCxnSpPr>
          <p:nvPr/>
        </p:nvCxnSpPr>
        <p:spPr>
          <a:xfrm flipH="1">
            <a:off x="5429141" y="1289397"/>
            <a:ext cx="7148" cy="43204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4"/>
            <a:endCxn id="44" idx="0"/>
          </p:cNvCxnSpPr>
          <p:nvPr/>
        </p:nvCxnSpPr>
        <p:spPr>
          <a:xfrm flipH="1">
            <a:off x="7109248" y="1283972"/>
            <a:ext cx="10521" cy="44027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2"/>
          </p:cNvCxnSpPr>
          <p:nvPr/>
        </p:nvCxnSpPr>
        <p:spPr>
          <a:xfrm flipH="1" flipV="1">
            <a:off x="5602013" y="1090858"/>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6453109" y="1085010"/>
            <a:ext cx="501577" cy="11695"/>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273089" y="1262687"/>
            <a:ext cx="10521" cy="44709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6389861" y="1205150"/>
            <a:ext cx="592094" cy="55115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578093" y="1236670"/>
            <a:ext cx="582214" cy="5457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609161" y="1912466"/>
            <a:ext cx="483908" cy="8223"/>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6478567" y="1909688"/>
            <a:ext cx="476119" cy="5425"/>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048953" y="2322525"/>
            <a:ext cx="2448272" cy="338554"/>
          </a:xfrm>
          <a:prstGeom prst="rect">
            <a:avLst/>
          </a:prstGeom>
          <a:solidFill>
            <a:srgbClr val="FFFF99"/>
          </a:solidFill>
          <a:ln>
            <a:solidFill>
              <a:srgbClr val="0000FF"/>
            </a:solidFill>
          </a:ln>
        </p:spPr>
        <p:txBody>
          <a:bodyPr wrap="square">
            <a:spAutoFit/>
          </a:bodyPr>
          <a:lstStyle/>
          <a:p>
            <a:pPr algn="ctr"/>
            <a:r>
              <a:rPr lang="en-NZ" sz="1600" dirty="0"/>
              <a:t>Extended Graph</a:t>
            </a:r>
          </a:p>
        </p:txBody>
      </p:sp>
      <p:sp>
        <p:nvSpPr>
          <p:cNvPr id="72" name="Oval 71"/>
          <p:cNvSpPr/>
          <p:nvPr/>
        </p:nvSpPr>
        <p:spPr>
          <a:xfrm>
            <a:off x="8028384" y="1271525"/>
            <a:ext cx="360040" cy="3600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9" name="TextBox 68"/>
          <p:cNvSpPr txBox="1"/>
          <p:nvPr/>
        </p:nvSpPr>
        <p:spPr>
          <a:xfrm>
            <a:off x="7763766" y="1632252"/>
            <a:ext cx="894989" cy="276999"/>
          </a:xfrm>
          <a:prstGeom prst="rect">
            <a:avLst/>
          </a:prstGeom>
          <a:noFill/>
        </p:spPr>
        <p:txBody>
          <a:bodyPr wrap="none" rtlCol="0">
            <a:spAutoFit/>
          </a:bodyPr>
          <a:lstStyle/>
          <a:p>
            <a:r>
              <a:rPr lang="en-NZ" sz="1200" dirty="0"/>
              <a:t>New vertex</a:t>
            </a:r>
          </a:p>
        </p:txBody>
      </p:sp>
      <p:sp>
        <p:nvSpPr>
          <p:cNvPr id="6" name="Freeform 5"/>
          <p:cNvSpPr/>
          <p:nvPr/>
        </p:nvSpPr>
        <p:spPr>
          <a:xfrm>
            <a:off x="7274103" y="1551398"/>
            <a:ext cx="780836" cy="339047"/>
          </a:xfrm>
          <a:custGeom>
            <a:avLst/>
            <a:gdLst>
              <a:gd name="connsiteX0" fmla="*/ 0 w 780836"/>
              <a:gd name="connsiteY0" fmla="*/ 339047 h 339047"/>
              <a:gd name="connsiteX1" fmla="*/ 780836 w 780836"/>
              <a:gd name="connsiteY1" fmla="*/ 0 h 339047"/>
            </a:gdLst>
            <a:ahLst/>
            <a:cxnLst>
              <a:cxn ang="0">
                <a:pos x="connsiteX0" y="connsiteY0"/>
              </a:cxn>
              <a:cxn ang="0">
                <a:pos x="connsiteX1" y="connsiteY1"/>
              </a:cxn>
            </a:cxnLst>
            <a:rect l="l" t="t" r="r" b="b"/>
            <a:pathLst>
              <a:path w="780836" h="339047">
                <a:moveTo>
                  <a:pt x="0" y="339047"/>
                </a:moveTo>
                <a:lnTo>
                  <a:pt x="78083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Freeform 8"/>
          <p:cNvSpPr/>
          <p:nvPr/>
        </p:nvSpPr>
        <p:spPr>
          <a:xfrm>
            <a:off x="5496674" y="775914"/>
            <a:ext cx="2630185" cy="528903"/>
          </a:xfrm>
          <a:custGeom>
            <a:avLst/>
            <a:gdLst>
              <a:gd name="connsiteX0" fmla="*/ 0 w 2589088"/>
              <a:gd name="connsiteY0" fmla="*/ 164386 h 493159"/>
              <a:gd name="connsiteX1" fmla="*/ 1623317 w 2589088"/>
              <a:gd name="connsiteY1" fmla="*/ 0 h 493159"/>
              <a:gd name="connsiteX2" fmla="*/ 2589088 w 2589088"/>
              <a:gd name="connsiteY2" fmla="*/ 493159 h 493159"/>
              <a:gd name="connsiteX0" fmla="*/ 0 w 2589088"/>
              <a:gd name="connsiteY0" fmla="*/ 133563 h 462336"/>
              <a:gd name="connsiteX1" fmla="*/ 1736333 w 2589088"/>
              <a:gd name="connsiteY1" fmla="*/ 0 h 462336"/>
              <a:gd name="connsiteX2" fmla="*/ 2589088 w 2589088"/>
              <a:gd name="connsiteY2" fmla="*/ 462336 h 462336"/>
              <a:gd name="connsiteX0" fmla="*/ 0 w 2589088"/>
              <a:gd name="connsiteY0" fmla="*/ 145836 h 474609"/>
              <a:gd name="connsiteX1" fmla="*/ 1736333 w 2589088"/>
              <a:gd name="connsiteY1" fmla="*/ 12273 h 474609"/>
              <a:gd name="connsiteX2" fmla="*/ 2589088 w 2589088"/>
              <a:gd name="connsiteY2" fmla="*/ 474609 h 474609"/>
              <a:gd name="connsiteX0" fmla="*/ 0 w 2630185"/>
              <a:gd name="connsiteY0" fmla="*/ 148760 h 528903"/>
              <a:gd name="connsiteX1" fmla="*/ 1736333 w 2630185"/>
              <a:gd name="connsiteY1" fmla="*/ 15197 h 528903"/>
              <a:gd name="connsiteX2" fmla="*/ 2630185 w 2630185"/>
              <a:gd name="connsiteY2" fmla="*/ 528903 h 528903"/>
            </a:gdLst>
            <a:ahLst/>
            <a:cxnLst>
              <a:cxn ang="0">
                <a:pos x="connsiteX0" y="connsiteY0"/>
              </a:cxn>
              <a:cxn ang="0">
                <a:pos x="connsiteX1" y="connsiteY1"/>
              </a:cxn>
              <a:cxn ang="0">
                <a:pos x="connsiteX2" y="connsiteY2"/>
              </a:cxn>
            </a:cxnLst>
            <a:rect l="l" t="t" r="r" b="b"/>
            <a:pathLst>
              <a:path w="2630185" h="528903">
                <a:moveTo>
                  <a:pt x="0" y="148760"/>
                </a:moveTo>
                <a:cubicBezTo>
                  <a:pt x="578778" y="104239"/>
                  <a:pt x="1297969" y="-48160"/>
                  <a:pt x="1736333" y="15197"/>
                </a:cubicBezTo>
                <a:cubicBezTo>
                  <a:pt x="2174697" y="78554"/>
                  <a:pt x="2345933" y="374791"/>
                  <a:pt x="2630185" y="5289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7" name="TextBox 56"/>
          <p:cNvSpPr txBox="1"/>
          <p:nvPr/>
        </p:nvSpPr>
        <p:spPr>
          <a:xfrm>
            <a:off x="260016" y="2924944"/>
            <a:ext cx="8525473" cy="1569660"/>
          </a:xfrm>
          <a:prstGeom prst="rect">
            <a:avLst/>
          </a:prstGeom>
          <a:solidFill>
            <a:schemeClr val="accent5">
              <a:lumMod val="20000"/>
              <a:lumOff val="80000"/>
            </a:schemeClr>
          </a:solidFill>
          <a:ln>
            <a:solidFill>
              <a:srgbClr val="0000FF"/>
            </a:solidFill>
          </a:ln>
        </p:spPr>
        <p:txBody>
          <a:bodyPr wrap="square" rtlCol="0">
            <a:spAutoFit/>
          </a:bodyPr>
          <a:lstStyle/>
          <a:p>
            <a:pPr lvl="1"/>
            <a:r>
              <a:rPr lang="en-NZ" sz="1600" dirty="0"/>
              <a:t>Figure on the right, shows a shortest potentially unblocked path on the extended graph.  It runs from the current vertex of the robot to the new vertex.  This corresponds to a shortest unblocked path on the original graph from the current vertex of the robot to a vertex with unknown blockage status, and vice-versa.  Note that the new vertex is used to help find the shortest path to the closest vertex with unknown blockage.  Therefore, </a:t>
            </a:r>
            <a:r>
              <a:rPr lang="en-NZ" sz="1600" b="1" dirty="0">
                <a:effectLst>
                  <a:outerShdw blurRad="38100" dist="38100" dir="2700000" algn="tl">
                    <a:srgbClr val="000000">
                      <a:alpha val="43137"/>
                    </a:srgbClr>
                  </a:outerShdw>
                </a:effectLst>
              </a:rPr>
              <a:t>D* </a:t>
            </a:r>
            <a:r>
              <a:rPr lang="en-NZ" sz="1600" b="1" dirty="0" err="1">
                <a:effectLst>
                  <a:outerShdw blurRad="38100" dist="38100" dir="2700000" algn="tl">
                    <a:srgbClr val="000000">
                      <a:alpha val="43137"/>
                    </a:srgbClr>
                  </a:outerShdw>
                </a:effectLst>
              </a:rPr>
              <a:t>Lite</a:t>
            </a:r>
            <a:r>
              <a:rPr lang="en-NZ" sz="1600" b="1" dirty="0">
                <a:effectLst>
                  <a:outerShdw blurRad="38100" dist="38100" dir="2700000" algn="tl">
                    <a:srgbClr val="000000">
                      <a:alpha val="43137"/>
                    </a:srgbClr>
                  </a:outerShdw>
                </a:effectLst>
              </a:rPr>
              <a:t> </a:t>
            </a:r>
            <a:r>
              <a:rPr lang="en-NZ" sz="1600" dirty="0"/>
              <a:t>can be applied to the </a:t>
            </a:r>
            <a:r>
              <a:rPr lang="en-NZ" sz="1600" b="1" dirty="0">
                <a:effectLst>
                  <a:outerShdw blurRad="38100" dist="38100" dir="2700000" algn="tl">
                    <a:srgbClr val="000000">
                      <a:alpha val="43137"/>
                    </a:srgbClr>
                  </a:outerShdw>
                </a:effectLst>
              </a:rPr>
              <a:t>extended graph</a:t>
            </a:r>
            <a:r>
              <a:rPr lang="en-NZ" sz="1600" dirty="0"/>
              <a:t>.</a:t>
            </a:r>
          </a:p>
        </p:txBody>
      </p:sp>
      <p:sp>
        <p:nvSpPr>
          <p:cNvPr id="4" name="Freeform 3"/>
          <p:cNvSpPr/>
          <p:nvPr/>
        </p:nvSpPr>
        <p:spPr>
          <a:xfrm>
            <a:off x="5391926" y="778059"/>
            <a:ext cx="2663014" cy="526757"/>
          </a:xfrm>
          <a:custGeom>
            <a:avLst/>
            <a:gdLst>
              <a:gd name="connsiteX0" fmla="*/ 678094 w 2671281"/>
              <a:gd name="connsiteY0" fmla="*/ 308225 h 493160"/>
              <a:gd name="connsiteX1" fmla="*/ 0 w 2671281"/>
              <a:gd name="connsiteY1" fmla="*/ 287677 h 493160"/>
              <a:gd name="connsiteX2" fmla="*/ 256854 w 2671281"/>
              <a:gd name="connsiteY2" fmla="*/ 123290 h 493160"/>
              <a:gd name="connsiteX3" fmla="*/ 1387011 w 2671281"/>
              <a:gd name="connsiteY3" fmla="*/ 0 h 493160"/>
              <a:gd name="connsiteX4" fmla="*/ 1952090 w 2671281"/>
              <a:gd name="connsiteY4" fmla="*/ 10274 h 493160"/>
              <a:gd name="connsiteX5" fmla="*/ 2321959 w 2671281"/>
              <a:gd name="connsiteY5" fmla="*/ 174661 h 493160"/>
              <a:gd name="connsiteX6" fmla="*/ 2671281 w 2671281"/>
              <a:gd name="connsiteY6" fmla="*/ 493160 h 493160"/>
              <a:gd name="connsiteX0" fmla="*/ 678094 w 2671281"/>
              <a:gd name="connsiteY0" fmla="*/ 308225 h 493160"/>
              <a:gd name="connsiteX1" fmla="*/ 0 w 2671281"/>
              <a:gd name="connsiteY1" fmla="*/ 287677 h 493160"/>
              <a:gd name="connsiteX2" fmla="*/ 256854 w 2671281"/>
              <a:gd name="connsiteY2" fmla="*/ 123290 h 493160"/>
              <a:gd name="connsiteX3" fmla="*/ 1387011 w 2671281"/>
              <a:gd name="connsiteY3" fmla="*/ 0 h 493160"/>
              <a:gd name="connsiteX4" fmla="*/ 1952090 w 2671281"/>
              <a:gd name="connsiteY4" fmla="*/ 10274 h 493160"/>
              <a:gd name="connsiteX5" fmla="*/ 2321959 w 2671281"/>
              <a:gd name="connsiteY5" fmla="*/ 174661 h 493160"/>
              <a:gd name="connsiteX6" fmla="*/ 2671281 w 2671281"/>
              <a:gd name="connsiteY6" fmla="*/ 493160 h 493160"/>
              <a:gd name="connsiteX0" fmla="*/ 678094 w 2671281"/>
              <a:gd name="connsiteY0" fmla="*/ 321275 h 506210"/>
              <a:gd name="connsiteX1" fmla="*/ 0 w 2671281"/>
              <a:gd name="connsiteY1" fmla="*/ 300727 h 506210"/>
              <a:gd name="connsiteX2" fmla="*/ 256854 w 2671281"/>
              <a:gd name="connsiteY2" fmla="*/ 136340 h 506210"/>
              <a:gd name="connsiteX3" fmla="*/ 1387011 w 2671281"/>
              <a:gd name="connsiteY3" fmla="*/ 13050 h 506210"/>
              <a:gd name="connsiteX4" fmla="*/ 1952090 w 2671281"/>
              <a:gd name="connsiteY4" fmla="*/ 23324 h 506210"/>
              <a:gd name="connsiteX5" fmla="*/ 2321959 w 2671281"/>
              <a:gd name="connsiteY5" fmla="*/ 187711 h 506210"/>
              <a:gd name="connsiteX6" fmla="*/ 2671281 w 2671281"/>
              <a:gd name="connsiteY6" fmla="*/ 506210 h 506210"/>
              <a:gd name="connsiteX0" fmla="*/ 700650 w 2693837"/>
              <a:gd name="connsiteY0" fmla="*/ 321275 h 506210"/>
              <a:gd name="connsiteX1" fmla="*/ 22556 w 2693837"/>
              <a:gd name="connsiteY1" fmla="*/ 300727 h 506210"/>
              <a:gd name="connsiteX2" fmla="*/ 279410 w 2693837"/>
              <a:gd name="connsiteY2" fmla="*/ 136340 h 506210"/>
              <a:gd name="connsiteX3" fmla="*/ 1409567 w 2693837"/>
              <a:gd name="connsiteY3" fmla="*/ 13050 h 506210"/>
              <a:gd name="connsiteX4" fmla="*/ 1974646 w 2693837"/>
              <a:gd name="connsiteY4" fmla="*/ 23324 h 506210"/>
              <a:gd name="connsiteX5" fmla="*/ 2344515 w 2693837"/>
              <a:gd name="connsiteY5" fmla="*/ 187711 h 506210"/>
              <a:gd name="connsiteX6" fmla="*/ 2693837 w 2693837"/>
              <a:gd name="connsiteY6" fmla="*/ 506210 h 50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3837" h="506210">
                <a:moveTo>
                  <a:pt x="700650" y="321275"/>
                </a:moveTo>
                <a:lnTo>
                  <a:pt x="22556" y="300727"/>
                </a:lnTo>
                <a:cubicBezTo>
                  <a:pt x="-47651" y="269905"/>
                  <a:pt x="48242" y="184286"/>
                  <a:pt x="279410" y="136340"/>
                </a:cubicBezTo>
                <a:cubicBezTo>
                  <a:pt x="510578" y="88394"/>
                  <a:pt x="1127028" y="31886"/>
                  <a:pt x="1409567" y="13050"/>
                </a:cubicBezTo>
                <a:cubicBezTo>
                  <a:pt x="1692106" y="-5786"/>
                  <a:pt x="1818821" y="-5786"/>
                  <a:pt x="1974646" y="23324"/>
                </a:cubicBezTo>
                <a:cubicBezTo>
                  <a:pt x="2130471" y="52434"/>
                  <a:pt x="2224650" y="107230"/>
                  <a:pt x="2344515" y="187711"/>
                </a:cubicBezTo>
                <a:cubicBezTo>
                  <a:pt x="2464380" y="268192"/>
                  <a:pt x="2577396" y="400044"/>
                  <a:pt x="2693837" y="506210"/>
                </a:cubicBezTo>
              </a:path>
            </a:pathLst>
          </a:custGeom>
          <a:noFill/>
          <a:ln>
            <a:solidFill>
              <a:srgbClr val="FF0000"/>
            </a:solidFill>
            <a:tailEnd type="arrow"/>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TextBox 4"/>
          <p:cNvSpPr txBox="1"/>
          <p:nvPr/>
        </p:nvSpPr>
        <p:spPr>
          <a:xfrm>
            <a:off x="258594" y="5107125"/>
            <a:ext cx="8389953" cy="1015663"/>
          </a:xfrm>
          <a:prstGeom prst="rect">
            <a:avLst/>
          </a:prstGeom>
          <a:noFill/>
          <a:ln>
            <a:solidFill>
              <a:srgbClr val="00B0F0"/>
            </a:solidFill>
          </a:ln>
        </p:spPr>
        <p:txBody>
          <a:bodyPr wrap="square" rtlCol="0">
            <a:spAutoFit/>
          </a:bodyPr>
          <a:lstStyle/>
          <a:p>
            <a:r>
              <a:rPr lang="en-NZ" sz="2000" dirty="0"/>
              <a:t>Note that the new vertex is only a virtual vertex.  On the way to the new vertex, as soon as the robot steps into a cell with unknown blockage status, that is already the closest unobserved cell that we are looking for.</a:t>
            </a:r>
          </a:p>
        </p:txBody>
      </p:sp>
    </p:spTree>
    <p:extLst>
      <p:ext uri="{BB962C8B-B14F-4D97-AF65-F5344CB8AC3E}">
        <p14:creationId xmlns:p14="http://schemas.microsoft.com/office/powerpoint/2010/main" val="39205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grpId="0" nodeType="afterEffect">
                                  <p:stCondLst>
                                    <p:cond delay="0"/>
                                  </p:stCondLst>
                                  <p:endCondLst>
                                    <p:cond evt="onNext" delay="0">
                                      <p:tgtEl>
                                        <p:sldTgt/>
                                      </p:tgtEl>
                                    </p:cond>
                                  </p:end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9592" y="2622209"/>
            <a:ext cx="7416556" cy="523220"/>
          </a:xfrm>
          <a:prstGeom prst="rect">
            <a:avLst/>
          </a:prstGeom>
          <a:solidFill>
            <a:srgbClr val="00B0F0"/>
          </a:solidFill>
          <a:ln>
            <a:solidFill>
              <a:srgbClr val="002060"/>
            </a:solidFill>
          </a:ln>
          <a:effectLst>
            <a:glow rad="596900">
              <a:schemeClr val="accent4">
                <a:satMod val="175000"/>
                <a:alpha val="35000"/>
              </a:schemeClr>
            </a:glow>
            <a:outerShdw blurRad="50800" dist="38100" dir="8100000" algn="tr" rotWithShape="0">
              <a:prstClr val="black">
                <a:alpha val="40000"/>
              </a:prstClr>
            </a:outerShdw>
          </a:effectLst>
        </p:spPr>
        <p:txBody>
          <a:bodyPr wrap="square" rtlCol="0">
            <a:spAutoFit/>
          </a:bodyPr>
          <a:lstStyle/>
          <a:p>
            <a:pPr algn="ctr"/>
            <a:r>
              <a:rPr lang="en-NZ" sz="2800" b="1" dirty="0"/>
              <a:t>Another Example: </a:t>
            </a:r>
            <a:r>
              <a:rPr lang="en-NZ" sz="2800" b="1" dirty="0">
                <a:solidFill>
                  <a:prstClr val="black"/>
                </a:solidFill>
                <a:effectLst>
                  <a:outerShdw blurRad="38100" dist="38100" dir="2700000" algn="tl">
                    <a:srgbClr val="000000">
                      <a:alpha val="43137"/>
                    </a:srgbClr>
                  </a:outerShdw>
                </a:effectLst>
              </a:rPr>
              <a:t>Greedy Mapping </a:t>
            </a:r>
            <a:r>
              <a:rPr lang="en-NZ" sz="2800" dirty="0">
                <a:solidFill>
                  <a:prstClr val="black"/>
                </a:solidFill>
              </a:rPr>
              <a:t>using </a:t>
            </a:r>
            <a:r>
              <a:rPr lang="en-NZ" sz="2800" b="1" dirty="0">
                <a:solidFill>
                  <a:srgbClr val="FF0000"/>
                </a:solidFill>
                <a:effectLst>
                  <a:outerShdw blurRad="38100" dist="38100" dir="2700000" algn="tl">
                    <a:srgbClr val="000000">
                      <a:alpha val="43137"/>
                    </a:srgbClr>
                  </a:outerShdw>
                </a:effectLst>
              </a:rPr>
              <a:t>D* </a:t>
            </a:r>
            <a:r>
              <a:rPr lang="en-NZ" sz="2800" b="1" dirty="0" err="1">
                <a:solidFill>
                  <a:srgbClr val="FF0000"/>
                </a:solidFill>
                <a:effectLst>
                  <a:outerShdw blurRad="38100" dist="38100" dir="2700000" algn="tl">
                    <a:srgbClr val="000000">
                      <a:alpha val="43137"/>
                    </a:srgbClr>
                  </a:outerShdw>
                </a:effectLst>
              </a:rPr>
              <a:t>Lite</a:t>
            </a:r>
            <a:endParaRPr lang="en-NZ" sz="2800" b="1" dirty="0"/>
          </a:p>
        </p:txBody>
      </p:sp>
    </p:spTree>
    <p:extLst>
      <p:ext uri="{BB962C8B-B14F-4D97-AF65-F5344CB8AC3E}">
        <p14:creationId xmlns:p14="http://schemas.microsoft.com/office/powerpoint/2010/main" val="336313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17" y="1283229"/>
            <a:ext cx="4562203"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412776"/>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010923" y="898834"/>
            <a:ext cx="4115576"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12" name="TextBox 11"/>
          <p:cNvSpPr txBox="1"/>
          <p:nvPr/>
        </p:nvSpPr>
        <p:spPr>
          <a:xfrm>
            <a:off x="251520" y="4725144"/>
            <a:ext cx="8640959" cy="1938992"/>
          </a:xfrm>
          <a:prstGeom prst="rect">
            <a:avLst/>
          </a:prstGeom>
          <a:solidFill>
            <a:schemeClr val="accent5">
              <a:lumMod val="20000"/>
              <a:lumOff val="80000"/>
            </a:schemeClr>
          </a:solidFill>
          <a:ln>
            <a:solidFill>
              <a:srgbClr val="0000FF"/>
            </a:solidFill>
          </a:ln>
        </p:spPr>
        <p:txBody>
          <a:bodyPr wrap="square" rtlCol="0">
            <a:spAutoFit/>
          </a:bodyPr>
          <a:lstStyle/>
          <a:p>
            <a:pPr marL="457200" indent="-457200">
              <a:buFont typeface="+mj-lt"/>
              <a:buAutoNum type="arabicPeriod"/>
            </a:pPr>
            <a:r>
              <a:rPr lang="en-NZ" sz="2000" b="1" dirty="0"/>
              <a:t>Introduce a new vertex, then construct an extended graph (Fig.2 , right).</a:t>
            </a:r>
          </a:p>
          <a:p>
            <a:pPr marL="800100" lvl="1" indent="-342900">
              <a:buFont typeface="Arial" pitchFamily="34" charset="0"/>
              <a:buChar char="•"/>
            </a:pPr>
            <a:r>
              <a:rPr lang="en-NZ" sz="2000" dirty="0"/>
              <a:t>Contains all edges from the original graph, </a:t>
            </a:r>
            <a:r>
              <a:rPr lang="en-NZ" sz="2000" u="sng" dirty="0"/>
              <a:t>except</a:t>
            </a:r>
            <a:r>
              <a:rPr lang="en-NZ" sz="2000" dirty="0"/>
              <a:t> those edges that go from vertices that are known to be </a:t>
            </a:r>
            <a:r>
              <a:rPr lang="en-NZ" sz="2000" b="1" dirty="0">
                <a:solidFill>
                  <a:srgbClr val="00B050"/>
                </a:solidFill>
              </a:rPr>
              <a:t>unblocked</a:t>
            </a:r>
            <a:r>
              <a:rPr lang="en-NZ" sz="2000" dirty="0"/>
              <a:t>  </a:t>
            </a:r>
            <a:r>
              <a:rPr lang="en-NZ" sz="2000" b="1" dirty="0">
                <a:solidFill>
                  <a:srgbClr val="00B050"/>
                </a:solidFill>
              </a:rPr>
              <a:t>or potentially unblocked </a:t>
            </a:r>
            <a:r>
              <a:rPr lang="en-NZ" sz="2000" b="1" dirty="0"/>
              <a:t>to</a:t>
            </a:r>
            <a:r>
              <a:rPr lang="en-NZ" sz="2000" dirty="0"/>
              <a:t> vertices that are known to be </a:t>
            </a:r>
            <a:r>
              <a:rPr lang="en-NZ" sz="2000" b="1" dirty="0">
                <a:solidFill>
                  <a:srgbClr val="FF0000"/>
                </a:solidFill>
              </a:rPr>
              <a:t>blocked</a:t>
            </a:r>
            <a:r>
              <a:rPr lang="en-NZ" sz="2000" dirty="0"/>
              <a:t>.  </a:t>
            </a:r>
          </a:p>
          <a:p>
            <a:pPr marL="800100" lvl="1" indent="-342900">
              <a:buFont typeface="Arial" pitchFamily="34" charset="0"/>
              <a:buChar char="•"/>
            </a:pPr>
            <a:r>
              <a:rPr lang="en-NZ" sz="2000" dirty="0"/>
              <a:t>This ensures that the planned path cannot contain vertices that are known to be blocked and thus is potentially unblocked.</a:t>
            </a:r>
          </a:p>
        </p:txBody>
      </p:sp>
      <p:sp>
        <p:nvSpPr>
          <p:cNvPr id="5" name="Freeform 4"/>
          <p:cNvSpPr/>
          <p:nvPr/>
        </p:nvSpPr>
        <p:spPr>
          <a:xfrm>
            <a:off x="3683358" y="3863662"/>
            <a:ext cx="5209122" cy="953037"/>
          </a:xfrm>
          <a:custGeom>
            <a:avLst/>
            <a:gdLst>
              <a:gd name="connsiteX0" fmla="*/ 0 w 5164428"/>
              <a:gd name="connsiteY0" fmla="*/ 953037 h 953037"/>
              <a:gd name="connsiteX1" fmla="*/ 2125014 w 5164428"/>
              <a:gd name="connsiteY1" fmla="*/ 450761 h 953037"/>
              <a:gd name="connsiteX2" fmla="*/ 2588653 w 5164428"/>
              <a:gd name="connsiteY2" fmla="*/ 540913 h 953037"/>
              <a:gd name="connsiteX3" fmla="*/ 5164428 w 5164428"/>
              <a:gd name="connsiteY3" fmla="*/ 0 h 953037"/>
            </a:gdLst>
            <a:ahLst/>
            <a:cxnLst>
              <a:cxn ang="0">
                <a:pos x="connsiteX0" y="connsiteY0"/>
              </a:cxn>
              <a:cxn ang="0">
                <a:pos x="connsiteX1" y="connsiteY1"/>
              </a:cxn>
              <a:cxn ang="0">
                <a:pos x="connsiteX2" y="connsiteY2"/>
              </a:cxn>
              <a:cxn ang="0">
                <a:pos x="connsiteX3" y="connsiteY3"/>
              </a:cxn>
            </a:cxnLst>
            <a:rect l="l" t="t" r="r" b="b"/>
            <a:pathLst>
              <a:path w="5164428" h="953037">
                <a:moveTo>
                  <a:pt x="0" y="953037"/>
                </a:moveTo>
                <a:cubicBezTo>
                  <a:pt x="846786" y="736242"/>
                  <a:pt x="1693572" y="519448"/>
                  <a:pt x="2125014" y="450761"/>
                </a:cubicBezTo>
                <a:cubicBezTo>
                  <a:pt x="2556456" y="382074"/>
                  <a:pt x="2082084" y="616040"/>
                  <a:pt x="2588653" y="540913"/>
                </a:cubicBezTo>
                <a:cubicBezTo>
                  <a:pt x="3095222" y="465786"/>
                  <a:pt x="4129825" y="232893"/>
                  <a:pt x="5164428"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56234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17" y="1283229"/>
            <a:ext cx="3577141" cy="2597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412776"/>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010923" y="898834"/>
            <a:ext cx="4115576"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12" name="TextBox 11"/>
          <p:cNvSpPr txBox="1"/>
          <p:nvPr/>
        </p:nvSpPr>
        <p:spPr>
          <a:xfrm>
            <a:off x="336956" y="4005064"/>
            <a:ext cx="8391981" cy="2862322"/>
          </a:xfrm>
          <a:prstGeom prst="rect">
            <a:avLst/>
          </a:prstGeom>
          <a:solidFill>
            <a:schemeClr val="accent5">
              <a:lumMod val="20000"/>
              <a:lumOff val="80000"/>
            </a:schemeClr>
          </a:solidFill>
          <a:ln>
            <a:solidFill>
              <a:srgbClr val="0000FF"/>
            </a:solidFill>
          </a:ln>
        </p:spPr>
        <p:txBody>
          <a:bodyPr wrap="square" rtlCol="0">
            <a:spAutoFit/>
          </a:bodyPr>
          <a:lstStyle/>
          <a:p>
            <a:pPr marL="457200" indent="-457200">
              <a:buFont typeface="+mj-lt"/>
              <a:buAutoNum type="arabicPeriod"/>
            </a:pPr>
            <a:r>
              <a:rPr lang="en-NZ" sz="2000" b="1" dirty="0"/>
              <a:t>Introduce a new vertex, then construct an extended graph (Fig.2 , right).</a:t>
            </a:r>
          </a:p>
          <a:p>
            <a:pPr marL="800100" lvl="1" indent="-342900">
              <a:buFont typeface="Arial" pitchFamily="34" charset="0"/>
              <a:buChar char="•"/>
            </a:pPr>
            <a:r>
              <a:rPr lang="en-NZ" sz="2000" dirty="0"/>
              <a:t>(continuation…) The extended graph contains edges of the original graph that go from vertices that are </a:t>
            </a:r>
            <a:r>
              <a:rPr lang="en-NZ" sz="2000" b="1" dirty="0"/>
              <a:t>known to be </a:t>
            </a:r>
            <a:r>
              <a:rPr lang="en-NZ" sz="2000" b="1" dirty="0">
                <a:solidFill>
                  <a:srgbClr val="FF0000"/>
                </a:solidFill>
              </a:rPr>
              <a:t>blocked</a:t>
            </a:r>
            <a:r>
              <a:rPr lang="en-NZ" sz="2000" dirty="0">
                <a:solidFill>
                  <a:srgbClr val="FF0000"/>
                </a:solidFill>
              </a:rPr>
              <a:t> </a:t>
            </a:r>
            <a:r>
              <a:rPr lang="en-NZ" sz="2000" b="1" dirty="0"/>
              <a:t>to</a:t>
            </a:r>
            <a:r>
              <a:rPr lang="en-NZ" sz="2000" dirty="0"/>
              <a:t> </a:t>
            </a:r>
            <a:r>
              <a:rPr lang="en-NZ" sz="2000" b="1" dirty="0">
                <a:solidFill>
                  <a:srgbClr val="6600FF"/>
                </a:solidFill>
              </a:rPr>
              <a:t>other vertices</a:t>
            </a:r>
            <a:r>
              <a:rPr lang="en-NZ" sz="2000" dirty="0"/>
              <a:t>.</a:t>
            </a:r>
          </a:p>
          <a:p>
            <a:pPr marL="800100" lvl="1" indent="-342900">
              <a:buFont typeface="Arial" pitchFamily="34" charset="0"/>
              <a:buChar char="•"/>
            </a:pPr>
            <a:r>
              <a:rPr lang="en-NZ" sz="2000" dirty="0"/>
              <a:t>This is important in case the robot has mistakenly classified an unblocked vertex as blocked and then, due to actuator uncertainty, deviates from the planned path and reaches this vertex. </a:t>
            </a:r>
          </a:p>
          <a:p>
            <a:pPr marL="800100" lvl="1" indent="-342900">
              <a:buFont typeface="Arial" pitchFamily="34" charset="0"/>
              <a:buChar char="•"/>
            </a:pPr>
            <a:r>
              <a:rPr lang="en-NZ" sz="2000" dirty="0"/>
              <a:t>The robot believes that it can leave this vertex only if the edges of the extended graph that go from it to other vertices have not been deleted.</a:t>
            </a:r>
          </a:p>
        </p:txBody>
      </p:sp>
      <p:sp>
        <p:nvSpPr>
          <p:cNvPr id="5" name="Freeform 4"/>
          <p:cNvSpPr/>
          <p:nvPr/>
        </p:nvSpPr>
        <p:spPr>
          <a:xfrm>
            <a:off x="3683358" y="3863663"/>
            <a:ext cx="5209122" cy="285418"/>
          </a:xfrm>
          <a:custGeom>
            <a:avLst/>
            <a:gdLst>
              <a:gd name="connsiteX0" fmla="*/ 0 w 5164428"/>
              <a:gd name="connsiteY0" fmla="*/ 953037 h 953037"/>
              <a:gd name="connsiteX1" fmla="*/ 2125014 w 5164428"/>
              <a:gd name="connsiteY1" fmla="*/ 450761 h 953037"/>
              <a:gd name="connsiteX2" fmla="*/ 2588653 w 5164428"/>
              <a:gd name="connsiteY2" fmla="*/ 540913 h 953037"/>
              <a:gd name="connsiteX3" fmla="*/ 5164428 w 5164428"/>
              <a:gd name="connsiteY3" fmla="*/ 0 h 953037"/>
            </a:gdLst>
            <a:ahLst/>
            <a:cxnLst>
              <a:cxn ang="0">
                <a:pos x="connsiteX0" y="connsiteY0"/>
              </a:cxn>
              <a:cxn ang="0">
                <a:pos x="connsiteX1" y="connsiteY1"/>
              </a:cxn>
              <a:cxn ang="0">
                <a:pos x="connsiteX2" y="connsiteY2"/>
              </a:cxn>
              <a:cxn ang="0">
                <a:pos x="connsiteX3" y="connsiteY3"/>
              </a:cxn>
            </a:cxnLst>
            <a:rect l="l" t="t" r="r" b="b"/>
            <a:pathLst>
              <a:path w="5164428" h="953037">
                <a:moveTo>
                  <a:pt x="0" y="953037"/>
                </a:moveTo>
                <a:cubicBezTo>
                  <a:pt x="846786" y="736242"/>
                  <a:pt x="1693572" y="519448"/>
                  <a:pt x="2125014" y="450761"/>
                </a:cubicBezTo>
                <a:cubicBezTo>
                  <a:pt x="2556456" y="382074"/>
                  <a:pt x="2082084" y="616040"/>
                  <a:pt x="2588653" y="540913"/>
                </a:cubicBezTo>
                <a:cubicBezTo>
                  <a:pt x="3095222" y="465786"/>
                  <a:pt x="4129825" y="232893"/>
                  <a:pt x="5164428"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004845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17" y="1283229"/>
            <a:ext cx="3577141" cy="2597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412776"/>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010923" y="898834"/>
            <a:ext cx="4115576"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12" name="TextBox 11"/>
          <p:cNvSpPr txBox="1"/>
          <p:nvPr/>
        </p:nvSpPr>
        <p:spPr>
          <a:xfrm>
            <a:off x="336956" y="4005064"/>
            <a:ext cx="8391981" cy="1938992"/>
          </a:xfrm>
          <a:prstGeom prst="rect">
            <a:avLst/>
          </a:prstGeom>
          <a:solidFill>
            <a:schemeClr val="accent5">
              <a:lumMod val="20000"/>
              <a:lumOff val="80000"/>
            </a:schemeClr>
          </a:solidFill>
          <a:ln>
            <a:solidFill>
              <a:srgbClr val="0000FF"/>
            </a:solidFill>
          </a:ln>
        </p:spPr>
        <p:txBody>
          <a:bodyPr wrap="square" rtlCol="0">
            <a:spAutoFit/>
          </a:bodyPr>
          <a:lstStyle/>
          <a:p>
            <a:pPr marL="457200" indent="-457200">
              <a:buFont typeface="+mj-lt"/>
              <a:buAutoNum type="arabicPeriod" startAt="2"/>
            </a:pPr>
            <a:r>
              <a:rPr lang="en-NZ" sz="2000" b="1" dirty="0"/>
              <a:t>Create connections to the new vertex (Fig.2 , right).</a:t>
            </a:r>
          </a:p>
          <a:p>
            <a:pPr marL="800100" lvl="1" indent="-342900">
              <a:buFont typeface="Arial" pitchFamily="34" charset="0"/>
              <a:buChar char="•"/>
            </a:pPr>
            <a:r>
              <a:rPr lang="en-NZ" sz="2000" dirty="0"/>
              <a:t>Connect to the new vertex edges that link vertices with </a:t>
            </a:r>
            <a:r>
              <a:rPr lang="en-NZ" sz="2000" b="1" dirty="0">
                <a:solidFill>
                  <a:srgbClr val="6600FF"/>
                </a:solidFill>
              </a:rPr>
              <a:t>unknown blockage status </a:t>
            </a:r>
            <a:r>
              <a:rPr lang="en-NZ" sz="2000" dirty="0"/>
              <a:t>that can be reached with one edge traversal from vertices with known blockage status.</a:t>
            </a:r>
          </a:p>
          <a:p>
            <a:pPr marL="800100" lvl="1" indent="-342900">
              <a:buFont typeface="Arial" pitchFamily="34" charset="0"/>
              <a:buChar char="•"/>
            </a:pPr>
            <a:r>
              <a:rPr lang="en-NZ" sz="2000" dirty="0"/>
              <a:t>This ensures that the planned path reaches a vertex with unknown blockage status, and, from there, the new vertex.</a:t>
            </a:r>
          </a:p>
        </p:txBody>
      </p:sp>
      <p:sp>
        <p:nvSpPr>
          <p:cNvPr id="5" name="Freeform 4"/>
          <p:cNvSpPr/>
          <p:nvPr/>
        </p:nvSpPr>
        <p:spPr>
          <a:xfrm>
            <a:off x="3683358" y="3863663"/>
            <a:ext cx="5209122" cy="285418"/>
          </a:xfrm>
          <a:custGeom>
            <a:avLst/>
            <a:gdLst>
              <a:gd name="connsiteX0" fmla="*/ 0 w 5164428"/>
              <a:gd name="connsiteY0" fmla="*/ 953037 h 953037"/>
              <a:gd name="connsiteX1" fmla="*/ 2125014 w 5164428"/>
              <a:gd name="connsiteY1" fmla="*/ 450761 h 953037"/>
              <a:gd name="connsiteX2" fmla="*/ 2588653 w 5164428"/>
              <a:gd name="connsiteY2" fmla="*/ 540913 h 953037"/>
              <a:gd name="connsiteX3" fmla="*/ 5164428 w 5164428"/>
              <a:gd name="connsiteY3" fmla="*/ 0 h 953037"/>
            </a:gdLst>
            <a:ahLst/>
            <a:cxnLst>
              <a:cxn ang="0">
                <a:pos x="connsiteX0" y="connsiteY0"/>
              </a:cxn>
              <a:cxn ang="0">
                <a:pos x="connsiteX1" y="connsiteY1"/>
              </a:cxn>
              <a:cxn ang="0">
                <a:pos x="connsiteX2" y="connsiteY2"/>
              </a:cxn>
              <a:cxn ang="0">
                <a:pos x="connsiteX3" y="connsiteY3"/>
              </a:cxn>
            </a:cxnLst>
            <a:rect l="l" t="t" r="r" b="b"/>
            <a:pathLst>
              <a:path w="5164428" h="953037">
                <a:moveTo>
                  <a:pt x="0" y="953037"/>
                </a:moveTo>
                <a:cubicBezTo>
                  <a:pt x="846786" y="736242"/>
                  <a:pt x="1693572" y="519448"/>
                  <a:pt x="2125014" y="450761"/>
                </a:cubicBezTo>
                <a:cubicBezTo>
                  <a:pt x="2556456" y="382074"/>
                  <a:pt x="2082084" y="616040"/>
                  <a:pt x="2588653" y="540913"/>
                </a:cubicBezTo>
                <a:cubicBezTo>
                  <a:pt x="3095222" y="465786"/>
                  <a:pt x="4129825" y="232893"/>
                  <a:pt x="5164428"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8869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Diagonal Corner Rectangle 3"/>
          <p:cNvSpPr/>
          <p:nvPr/>
        </p:nvSpPr>
        <p:spPr>
          <a:xfrm>
            <a:off x="899592" y="2132856"/>
            <a:ext cx="7322855" cy="2096541"/>
          </a:xfrm>
          <a:prstGeom prst="snip2DiagRect">
            <a:avLst/>
          </a:prstGeom>
          <a:gradFill flip="none" rotWithShape="1">
            <a:gsLst>
              <a:gs pos="0">
                <a:srgbClr val="001E00"/>
              </a:gs>
              <a:gs pos="50000">
                <a:srgbClr val="19C602"/>
              </a:gs>
              <a:gs pos="100000">
                <a:srgbClr val="CCFFFF"/>
              </a:gs>
            </a:gsLst>
            <a:lin ang="0" scaled="1"/>
            <a:tileRect/>
          </a:gradFill>
          <a:ln w="57150">
            <a:solidFill>
              <a:srgbClr val="000000"/>
            </a:solidFill>
          </a:ln>
          <a:effectLst>
            <a:glow rad="139700">
              <a:schemeClr val="accent1">
                <a:satMod val="175000"/>
                <a:alpha val="40000"/>
              </a:schemeClr>
            </a:glow>
            <a:outerShdw blurRad="241300" dist="50800" dir="5400000" sx="93000" sy="93000" algn="ctr" rotWithShape="0">
              <a:srgbClr val="000000">
                <a:alpha val="74000"/>
              </a:srgbClr>
            </a:outerShdw>
          </a:effectLst>
          <a:scene3d>
            <a:camera prst="orthographicFront"/>
            <a:lightRig rig="threePt" dir="t"/>
          </a:scene3d>
          <a:sp3d extrusionH="38100">
            <a:bevelT w="101600" prst="riblet"/>
          </a:sp3d>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buFont typeface="Times New Roman" pitchFamily="16" charset="0"/>
              <a:buNone/>
              <a:defRPr/>
            </a:pPr>
            <a:r>
              <a:rPr lang="en-US" sz="4800" b="1" dirty="0">
                <a:ln w="18415" cmpd="sng">
                  <a:solidFill>
                    <a:srgbClr val="FFFFFF"/>
                  </a:solidFill>
                  <a:prstDash val="solid"/>
                </a:ln>
                <a:solidFill>
                  <a:prstClr val="black">
                    <a:lumMod val="95000"/>
                    <a:lumOff val="5000"/>
                  </a:prstClr>
                </a:solidFill>
                <a:effectLst>
                  <a:outerShdw blurRad="63500" dir="3600000" algn="tl" rotWithShape="0">
                    <a:srgbClr val="000000">
                      <a:alpha val="70000"/>
                    </a:srgbClr>
                  </a:outerShdw>
                </a:effectLst>
              </a:rPr>
              <a:t>Mapping</a:t>
            </a:r>
          </a:p>
          <a:p>
            <a:pPr algn="ctr">
              <a:buFont typeface="Times New Roman" pitchFamily="16" charset="0"/>
              <a:buNone/>
              <a:defRPr/>
            </a:pPr>
            <a:r>
              <a:rPr lang="en-US" sz="4800" b="1" dirty="0">
                <a:ln w="18415" cmpd="sng">
                  <a:solidFill>
                    <a:srgbClr val="FFFFFF"/>
                  </a:solidFill>
                  <a:prstDash val="solid"/>
                </a:ln>
                <a:solidFill>
                  <a:srgbClr val="0000FF"/>
                </a:solidFill>
                <a:effectLst>
                  <a:outerShdw blurRad="63500" dir="3600000" algn="tl" rotWithShape="0">
                    <a:srgbClr val="000000">
                      <a:alpha val="70000"/>
                    </a:srgbClr>
                  </a:outerShdw>
                </a:effectLst>
              </a:rPr>
              <a:t>an unknown terrain using D* Lite</a:t>
            </a:r>
          </a:p>
        </p:txBody>
      </p:sp>
      <p:sp>
        <p:nvSpPr>
          <p:cNvPr id="6" name="TextBox 5"/>
          <p:cNvSpPr txBox="1"/>
          <p:nvPr/>
        </p:nvSpPr>
        <p:spPr>
          <a:xfrm>
            <a:off x="323528" y="4501528"/>
            <a:ext cx="8620437" cy="523220"/>
          </a:xfrm>
          <a:prstGeom prst="rect">
            <a:avLst/>
          </a:prstGeom>
          <a:solidFill>
            <a:srgbClr val="FFFF99"/>
          </a:solidFill>
          <a:ln>
            <a:solidFill>
              <a:schemeClr val="accent1"/>
            </a:solidFill>
          </a:ln>
        </p:spPr>
        <p:txBody>
          <a:bodyPr wrap="none" rtlCol="0">
            <a:spAutoFit/>
          </a:bodyPr>
          <a:lstStyle/>
          <a:p>
            <a:r>
              <a:rPr lang="en-NZ" sz="2800" dirty="0">
                <a:solidFill>
                  <a:prstClr val="black"/>
                </a:solidFill>
              </a:rPr>
              <a:t>Efficient Implementation of </a:t>
            </a:r>
            <a:r>
              <a:rPr lang="en-NZ" sz="2800" b="1" dirty="0">
                <a:solidFill>
                  <a:prstClr val="black"/>
                </a:solidFill>
                <a:effectLst>
                  <a:outerShdw blurRad="38100" dist="38100" dir="2700000" algn="tl">
                    <a:srgbClr val="000000">
                      <a:alpha val="43137"/>
                    </a:srgbClr>
                  </a:outerShdw>
                </a:effectLst>
              </a:rPr>
              <a:t>Greedy Mapping </a:t>
            </a:r>
            <a:r>
              <a:rPr lang="en-NZ" sz="2800" dirty="0">
                <a:solidFill>
                  <a:prstClr val="black"/>
                </a:solidFill>
              </a:rPr>
              <a:t>using </a:t>
            </a:r>
            <a:r>
              <a:rPr lang="en-NZ" sz="2800" b="1" dirty="0">
                <a:solidFill>
                  <a:srgbClr val="FF0000"/>
                </a:solidFill>
                <a:effectLst>
                  <a:outerShdw blurRad="38100" dist="38100" dir="2700000" algn="tl">
                    <a:srgbClr val="000000">
                      <a:alpha val="43137"/>
                    </a:srgbClr>
                  </a:outerShdw>
                </a:effectLst>
              </a:rPr>
              <a:t>D* </a:t>
            </a:r>
            <a:r>
              <a:rPr lang="en-NZ" sz="2800" b="1" dirty="0" err="1">
                <a:solidFill>
                  <a:srgbClr val="FF0000"/>
                </a:solidFill>
                <a:effectLst>
                  <a:outerShdw blurRad="38100" dist="38100" dir="2700000" algn="tl">
                    <a:srgbClr val="000000">
                      <a:alpha val="43137"/>
                    </a:srgbClr>
                  </a:outerShdw>
                </a:effectLst>
              </a:rPr>
              <a:t>Lite</a:t>
            </a:r>
            <a:endParaRPr lang="en-NZ" sz="2800" b="1" dirty="0">
              <a:solidFill>
                <a:srgbClr val="FF0000"/>
              </a:solidFill>
              <a:effectLst>
                <a:outerShdw blurRad="38100" dist="38100" dir="2700000" algn="tl">
                  <a:srgbClr val="000000">
                    <a:alpha val="43137"/>
                  </a:srgbClr>
                </a:outerShdw>
              </a:effectLst>
            </a:endParaRPr>
          </a:p>
        </p:txBody>
      </p:sp>
      <p:sp>
        <p:nvSpPr>
          <p:cNvPr id="2" name="TextBox 1"/>
          <p:cNvSpPr txBox="1"/>
          <p:nvPr/>
        </p:nvSpPr>
        <p:spPr>
          <a:xfrm>
            <a:off x="1259632" y="5805264"/>
            <a:ext cx="6874382" cy="369332"/>
          </a:xfrm>
          <a:prstGeom prst="rect">
            <a:avLst/>
          </a:prstGeom>
          <a:noFill/>
        </p:spPr>
        <p:txBody>
          <a:bodyPr wrap="none" rtlCol="0">
            <a:spAutoFit/>
          </a:bodyPr>
          <a:lstStyle/>
          <a:p>
            <a:r>
              <a:rPr lang="en-NZ" i="1" dirty="0"/>
              <a:t>Reference:  </a:t>
            </a:r>
            <a:r>
              <a:rPr lang="en-NZ" dirty="0"/>
              <a:t>M. </a:t>
            </a:r>
            <a:r>
              <a:rPr lang="en-NZ" dirty="0" err="1"/>
              <a:t>Likhachev</a:t>
            </a:r>
            <a:r>
              <a:rPr lang="en-NZ" dirty="0"/>
              <a:t>, S. Koenig, Lifelong Planning for Mobile Robots</a:t>
            </a:r>
          </a:p>
        </p:txBody>
      </p:sp>
    </p:spTree>
    <p:extLst>
      <p:ext uri="{BB962C8B-B14F-4D97-AF65-F5344CB8AC3E}">
        <p14:creationId xmlns:p14="http://schemas.microsoft.com/office/powerpoint/2010/main" val="206007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78098"/>
          </a:xfrm>
          <a:solidFill>
            <a:schemeClr val="accent6">
              <a:lumMod val="40000"/>
              <a:lumOff val="60000"/>
            </a:schemeClr>
          </a:solidFill>
        </p:spPr>
        <p:txBody>
          <a:bodyPr>
            <a:noAutofit/>
          </a:bodyPr>
          <a:lstStyle/>
          <a:p>
            <a:r>
              <a:rPr lang="en-NZ" sz="3200" dirty="0"/>
              <a:t>Implementing </a:t>
            </a:r>
            <a:r>
              <a:rPr lang="en-NZ" sz="3200" b="1" dirty="0">
                <a:effectLst>
                  <a:outerShdw blurRad="38100" dist="38100" dir="2700000" algn="tl">
                    <a:srgbClr val="000000">
                      <a:alpha val="43137"/>
                    </a:srgbClr>
                  </a:outerShdw>
                </a:effectLst>
              </a:rPr>
              <a:t>Greedy Mapping </a:t>
            </a:r>
            <a:r>
              <a:rPr lang="en-NZ" sz="3200" dirty="0"/>
              <a:t>using </a:t>
            </a:r>
            <a:r>
              <a:rPr lang="en-NZ" sz="3200" b="1" dirty="0">
                <a:effectLst>
                  <a:outerShdw blurRad="38100" dist="38100" dir="2700000" algn="tl">
                    <a:srgbClr val="000000">
                      <a:alpha val="43137"/>
                    </a:srgbClr>
                  </a:outerShdw>
                </a:effectLst>
              </a:rPr>
              <a:t>D* </a:t>
            </a:r>
            <a:r>
              <a:rPr lang="en-NZ" sz="3200" b="1" dirty="0" err="1">
                <a:effectLst>
                  <a:outerShdw blurRad="38100" dist="38100" dir="2700000" algn="tl">
                    <a:srgbClr val="000000">
                      <a:alpha val="43137"/>
                    </a:srgbClr>
                  </a:outerShdw>
                </a:effectLst>
              </a:rPr>
              <a:t>Lite</a:t>
            </a:r>
            <a:endParaRPr lang="en-NZ" sz="3200" b="1" dirty="0">
              <a:effectLst>
                <a:outerShdw blurRad="38100" dist="38100" dir="2700000" algn="tl">
                  <a:srgbClr val="000000">
                    <a:alpha val="43137"/>
                  </a:srgbClr>
                </a:outerShdw>
              </a:effectLst>
            </a:endParaRPr>
          </a:p>
        </p:txBody>
      </p:sp>
      <p:sp>
        <p:nvSpPr>
          <p:cNvPr id="4" name="Rectangle 3"/>
          <p:cNvSpPr/>
          <p:nvPr/>
        </p:nvSpPr>
        <p:spPr>
          <a:xfrm>
            <a:off x="467544" y="886146"/>
            <a:ext cx="3528392" cy="338554"/>
          </a:xfrm>
          <a:prstGeom prst="rect">
            <a:avLst/>
          </a:prstGeom>
          <a:solidFill>
            <a:srgbClr val="FFFF99"/>
          </a:solidFill>
          <a:ln>
            <a:solidFill>
              <a:srgbClr val="0000FF"/>
            </a:solidFill>
          </a:ln>
        </p:spPr>
        <p:txBody>
          <a:bodyPr wrap="square">
            <a:spAutoFit/>
          </a:bodyPr>
          <a:lstStyle/>
          <a:p>
            <a:pPr algn="ctr"/>
            <a:r>
              <a:rPr lang="en-NZ" sz="1600" dirty="0"/>
              <a:t>Fig. 1. Example Mapping Task</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17" y="1283229"/>
            <a:ext cx="3577141" cy="2597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412776"/>
            <a:ext cx="4115576" cy="245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010923" y="898834"/>
            <a:ext cx="4115576" cy="338554"/>
          </a:xfrm>
          <a:prstGeom prst="rect">
            <a:avLst/>
          </a:prstGeom>
          <a:solidFill>
            <a:srgbClr val="FFFF99"/>
          </a:solidFill>
          <a:ln>
            <a:solidFill>
              <a:srgbClr val="0000FF"/>
            </a:solidFill>
          </a:ln>
        </p:spPr>
        <p:txBody>
          <a:bodyPr wrap="square">
            <a:spAutoFit/>
          </a:bodyPr>
          <a:lstStyle/>
          <a:p>
            <a:pPr algn="ctr"/>
            <a:r>
              <a:rPr lang="en-NZ" sz="1600" dirty="0"/>
              <a:t>Fig. 2. Graphs for the Example Mapping Task</a:t>
            </a:r>
          </a:p>
        </p:txBody>
      </p:sp>
      <p:sp>
        <p:nvSpPr>
          <p:cNvPr id="5" name="Freeform 4"/>
          <p:cNvSpPr/>
          <p:nvPr/>
        </p:nvSpPr>
        <p:spPr>
          <a:xfrm>
            <a:off x="5004048" y="3573016"/>
            <a:ext cx="2064663" cy="864096"/>
          </a:xfrm>
          <a:custGeom>
            <a:avLst/>
            <a:gdLst>
              <a:gd name="connsiteX0" fmla="*/ 0 w 5164428"/>
              <a:gd name="connsiteY0" fmla="*/ 953037 h 953037"/>
              <a:gd name="connsiteX1" fmla="*/ 2125014 w 5164428"/>
              <a:gd name="connsiteY1" fmla="*/ 450761 h 953037"/>
              <a:gd name="connsiteX2" fmla="*/ 2588653 w 5164428"/>
              <a:gd name="connsiteY2" fmla="*/ 540913 h 953037"/>
              <a:gd name="connsiteX3" fmla="*/ 5164428 w 5164428"/>
              <a:gd name="connsiteY3" fmla="*/ 0 h 953037"/>
            </a:gdLst>
            <a:ahLst/>
            <a:cxnLst>
              <a:cxn ang="0">
                <a:pos x="connsiteX0" y="connsiteY0"/>
              </a:cxn>
              <a:cxn ang="0">
                <a:pos x="connsiteX1" y="connsiteY1"/>
              </a:cxn>
              <a:cxn ang="0">
                <a:pos x="connsiteX2" y="connsiteY2"/>
              </a:cxn>
              <a:cxn ang="0">
                <a:pos x="connsiteX3" y="connsiteY3"/>
              </a:cxn>
            </a:cxnLst>
            <a:rect l="l" t="t" r="r" b="b"/>
            <a:pathLst>
              <a:path w="5164428" h="953037">
                <a:moveTo>
                  <a:pt x="0" y="953037"/>
                </a:moveTo>
                <a:cubicBezTo>
                  <a:pt x="846786" y="736242"/>
                  <a:pt x="1693572" y="519448"/>
                  <a:pt x="2125014" y="450761"/>
                </a:cubicBezTo>
                <a:cubicBezTo>
                  <a:pt x="2556456" y="382074"/>
                  <a:pt x="2082084" y="616040"/>
                  <a:pt x="2588653" y="540913"/>
                </a:cubicBezTo>
                <a:cubicBezTo>
                  <a:pt x="3095222" y="465786"/>
                  <a:pt x="4129825" y="232893"/>
                  <a:pt x="5164428"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p:cNvSpPr txBox="1"/>
          <p:nvPr/>
        </p:nvSpPr>
        <p:spPr>
          <a:xfrm>
            <a:off x="293567" y="4437112"/>
            <a:ext cx="8525473" cy="2246769"/>
          </a:xfrm>
          <a:prstGeom prst="rect">
            <a:avLst/>
          </a:prstGeom>
          <a:solidFill>
            <a:schemeClr val="accent5">
              <a:lumMod val="20000"/>
              <a:lumOff val="80000"/>
            </a:schemeClr>
          </a:solidFill>
          <a:ln>
            <a:solidFill>
              <a:srgbClr val="0000FF"/>
            </a:solidFill>
          </a:ln>
        </p:spPr>
        <p:txBody>
          <a:bodyPr wrap="square" rtlCol="0">
            <a:spAutoFit/>
          </a:bodyPr>
          <a:lstStyle/>
          <a:p>
            <a:pPr lvl="1"/>
            <a:r>
              <a:rPr lang="en-NZ" sz="2000" dirty="0"/>
              <a:t>Fig. 2, (right), shows a shortest potentially unblocked path on the extended graph.  It runs from the current vertex of the robot to the new vertex.  This corresponds to a shortest unblocked path on the original graph from the current vertex of the robot to a vertex with unknown blockage status, and vice-versa.  Note that the new vertex is used to help find the shortest path to the closest vertex with unknown blockage.  Therefore, </a:t>
            </a:r>
            <a:r>
              <a:rPr lang="en-NZ" sz="2000" b="1" dirty="0">
                <a:effectLst>
                  <a:outerShdw blurRad="38100" dist="38100" dir="2700000" algn="tl">
                    <a:srgbClr val="000000">
                      <a:alpha val="43137"/>
                    </a:srgbClr>
                  </a:outerShdw>
                </a:effectLst>
              </a:rPr>
              <a:t>D* </a:t>
            </a:r>
            <a:r>
              <a:rPr lang="en-NZ" sz="2000" b="1" dirty="0" err="1">
                <a:effectLst>
                  <a:outerShdw blurRad="38100" dist="38100" dir="2700000" algn="tl">
                    <a:srgbClr val="000000">
                      <a:alpha val="43137"/>
                    </a:srgbClr>
                  </a:outerShdw>
                </a:effectLst>
              </a:rPr>
              <a:t>Lite</a:t>
            </a:r>
            <a:r>
              <a:rPr lang="en-NZ" sz="2000" b="1" dirty="0">
                <a:effectLst>
                  <a:outerShdw blurRad="38100" dist="38100" dir="2700000" algn="tl">
                    <a:srgbClr val="000000">
                      <a:alpha val="43137"/>
                    </a:srgbClr>
                  </a:outerShdw>
                </a:effectLst>
              </a:rPr>
              <a:t> </a:t>
            </a:r>
            <a:r>
              <a:rPr lang="en-NZ" sz="2000" dirty="0"/>
              <a:t>can be applied to the </a:t>
            </a:r>
            <a:r>
              <a:rPr lang="en-NZ" sz="2000" b="1" dirty="0">
                <a:effectLst>
                  <a:outerShdw blurRad="38100" dist="38100" dir="2700000" algn="tl">
                    <a:srgbClr val="000000">
                      <a:alpha val="43137"/>
                    </a:srgbClr>
                  </a:outerShdw>
                </a:effectLst>
              </a:rPr>
              <a:t>extended graph</a:t>
            </a:r>
            <a:r>
              <a:rPr lang="en-NZ" sz="2000" dirty="0"/>
              <a:t>.</a:t>
            </a:r>
          </a:p>
        </p:txBody>
      </p:sp>
      <p:sp>
        <p:nvSpPr>
          <p:cNvPr id="3" name="TextBox 2"/>
          <p:cNvSpPr txBox="1"/>
          <p:nvPr/>
        </p:nvSpPr>
        <p:spPr>
          <a:xfrm>
            <a:off x="7159740" y="3811904"/>
            <a:ext cx="1659300" cy="369332"/>
          </a:xfrm>
          <a:prstGeom prst="rect">
            <a:avLst/>
          </a:prstGeom>
          <a:solidFill>
            <a:schemeClr val="accent6">
              <a:lumMod val="20000"/>
              <a:lumOff val="80000"/>
            </a:schemeClr>
          </a:solidFill>
          <a:ln>
            <a:solidFill>
              <a:srgbClr val="0000FF"/>
            </a:solidFill>
          </a:ln>
        </p:spPr>
        <p:txBody>
          <a:bodyPr wrap="none" rtlCol="0">
            <a:spAutoFit/>
          </a:bodyPr>
          <a:lstStyle/>
          <a:p>
            <a:r>
              <a:rPr lang="en-NZ" dirty="0"/>
              <a:t>Extended graph</a:t>
            </a:r>
          </a:p>
        </p:txBody>
      </p:sp>
    </p:spTree>
    <p:extLst>
      <p:ext uri="{BB962C8B-B14F-4D97-AF65-F5344CB8AC3E}">
        <p14:creationId xmlns:p14="http://schemas.microsoft.com/office/powerpoint/2010/main" val="2788857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Greedy Mapping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5370190"/>
            <a:ext cx="2976206" cy="1434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08022" y="1700808"/>
            <a:ext cx="8208912" cy="2677656"/>
          </a:xfrm>
          <a:prstGeom prst="rect">
            <a:avLst/>
          </a:prstGeom>
          <a:solidFill>
            <a:srgbClr val="FFFF99"/>
          </a:solidFill>
          <a:ln>
            <a:solidFill>
              <a:srgbClr val="0000FF"/>
            </a:solidFill>
          </a:ln>
        </p:spPr>
        <p:txBody>
          <a:bodyPr wrap="square">
            <a:spAutoFit/>
          </a:bodyPr>
          <a:lstStyle/>
          <a:p>
            <a:r>
              <a:rPr lang="en-NZ" sz="2400" dirty="0"/>
              <a:t>Greedy Mapping (GM) has the following desirable properties:</a:t>
            </a:r>
          </a:p>
          <a:p>
            <a:endParaRPr lang="en-NZ" sz="2400" dirty="0"/>
          </a:p>
          <a:p>
            <a:pPr marL="457200" indent="-457200">
              <a:buFont typeface="+mj-lt"/>
              <a:buAutoNum type="arabicPeriod"/>
            </a:pPr>
            <a:r>
              <a:rPr lang="en-NZ" sz="2400" b="1" dirty="0">
                <a:solidFill>
                  <a:srgbClr val="0000FF"/>
                </a:solidFill>
                <a:effectLst>
                  <a:outerShdw blurRad="38100" dist="38100" dir="2700000" algn="tl">
                    <a:srgbClr val="000000">
                      <a:alpha val="43137"/>
                    </a:srgbClr>
                  </a:outerShdw>
                </a:effectLst>
              </a:rPr>
              <a:t>Theoretical Foundation </a:t>
            </a:r>
            <a:r>
              <a:rPr lang="en-NZ" sz="2400" dirty="0"/>
              <a:t>– GM has a solid theoretical foundation that allows one to characterize its behaviour analytically.  </a:t>
            </a:r>
            <a:r>
              <a:rPr lang="en-NZ" sz="2400" dirty="0">
                <a:solidFill>
                  <a:srgbClr val="6600FF"/>
                </a:solidFill>
              </a:rPr>
              <a:t>It is guaranteed to map terrain under realistic assumptions and its mapping time can be proved to be reasonably small.</a:t>
            </a:r>
          </a:p>
        </p:txBody>
      </p:sp>
      <p:sp>
        <p:nvSpPr>
          <p:cNvPr id="3" name="TextBox 2"/>
          <p:cNvSpPr txBox="1"/>
          <p:nvPr/>
        </p:nvSpPr>
        <p:spPr>
          <a:xfrm>
            <a:off x="476492" y="1690298"/>
            <a:ext cx="8280920" cy="400110"/>
          </a:xfrm>
          <a:prstGeom prst="rect">
            <a:avLst/>
          </a:prstGeom>
          <a:solidFill>
            <a:srgbClr val="00B0F0"/>
          </a:solidFill>
          <a:ln>
            <a:solidFill>
              <a:srgbClr val="00B0F0"/>
            </a:solidFill>
          </a:ln>
          <a:effectLst>
            <a:glow rad="139700">
              <a:schemeClr val="accent4">
                <a:satMod val="175000"/>
                <a:alpha val="40000"/>
              </a:schemeClr>
            </a:glow>
            <a:outerShdw blurRad="50800" dist="38100" dir="8100000" algn="tr" rotWithShape="0">
              <a:prstClr val="black">
                <a:alpha val="40000"/>
              </a:prstClr>
            </a:outerShdw>
          </a:effectLst>
        </p:spPr>
        <p:txBody>
          <a:bodyPr wrap="square" rtlCol="0">
            <a:spAutoFit/>
          </a:bodyPr>
          <a:lstStyle/>
          <a:p>
            <a:r>
              <a:rPr lang="en-NZ" sz="2000" b="1" dirty="0"/>
              <a:t>DESIRABLE PROPERTIES</a:t>
            </a:r>
          </a:p>
        </p:txBody>
      </p:sp>
    </p:spTree>
    <p:extLst>
      <p:ext uri="{BB962C8B-B14F-4D97-AF65-F5344CB8AC3E}">
        <p14:creationId xmlns:p14="http://schemas.microsoft.com/office/powerpoint/2010/main" val="1079708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86701" cy="1143000"/>
          </a:xfrm>
        </p:spPr>
        <p:txBody>
          <a:bodyPr/>
          <a:lstStyle/>
          <a:p>
            <a:r>
              <a:rPr lang="en-NZ" dirty="0"/>
              <a:t>Greedy Mapping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901" y="0"/>
            <a:ext cx="2976206" cy="1434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08022" y="1772816"/>
            <a:ext cx="8208912" cy="4031873"/>
          </a:xfrm>
          <a:prstGeom prst="rect">
            <a:avLst/>
          </a:prstGeom>
          <a:solidFill>
            <a:srgbClr val="FFFF99"/>
          </a:solidFill>
          <a:ln>
            <a:solidFill>
              <a:srgbClr val="0000FF"/>
            </a:solidFill>
          </a:ln>
        </p:spPr>
        <p:txBody>
          <a:bodyPr wrap="square">
            <a:spAutoFit/>
          </a:bodyPr>
          <a:lstStyle/>
          <a:p>
            <a:r>
              <a:rPr lang="en-NZ" sz="2400" dirty="0"/>
              <a:t>Greedy Mapping (GM) has the following desirable properties:</a:t>
            </a:r>
          </a:p>
          <a:p>
            <a:endParaRPr lang="en-NZ" sz="1600" dirty="0"/>
          </a:p>
          <a:p>
            <a:pPr marL="457200" indent="-457200">
              <a:buFont typeface="+mj-lt"/>
              <a:buAutoNum type="arabicPeriod"/>
            </a:pPr>
            <a:r>
              <a:rPr lang="en-NZ" b="1" dirty="0">
                <a:effectLst>
                  <a:outerShdw blurRad="38100" dist="38100" dir="2700000" algn="tl">
                    <a:srgbClr val="000000">
                      <a:alpha val="43137"/>
                    </a:srgbClr>
                  </a:outerShdw>
                </a:effectLst>
              </a:rPr>
              <a:t>Theoretical Foundation </a:t>
            </a:r>
            <a:r>
              <a:rPr lang="en-NZ" dirty="0"/>
              <a:t>– GM has a solid theoretical foundation that allows one to characterize its behaviour analytically.  It is guaranteed to map terrain under realistic assumptions and its mapping time can be proved to be reasonably small.</a:t>
            </a:r>
          </a:p>
          <a:p>
            <a:pPr marL="457200" indent="-457200">
              <a:buFont typeface="+mj-lt"/>
              <a:buAutoNum type="arabicPeriod"/>
            </a:pPr>
            <a:endParaRPr lang="en-NZ" dirty="0"/>
          </a:p>
          <a:p>
            <a:pPr marL="457200" indent="-457200">
              <a:buFont typeface="+mj-lt"/>
              <a:buAutoNum type="arabicPeriod"/>
            </a:pPr>
            <a:r>
              <a:rPr lang="en-NZ" sz="2400" b="1" dirty="0">
                <a:solidFill>
                  <a:srgbClr val="0000FF"/>
                </a:solidFill>
              </a:rPr>
              <a:t>Simple Integration into Robot Architectures </a:t>
            </a:r>
            <a:r>
              <a:rPr lang="en-NZ" sz="2400" dirty="0"/>
              <a:t>– robust with respect to the inevitable inaccuracies and malfunctions of other architecture components.  It does not need to have control of the robot at all times, and can resume its operation from any location (in case the robot diverts from where Greedy Mapping expects it to move).</a:t>
            </a:r>
          </a:p>
        </p:txBody>
      </p:sp>
      <p:sp>
        <p:nvSpPr>
          <p:cNvPr id="6" name="TextBox 5"/>
          <p:cNvSpPr txBox="1"/>
          <p:nvPr/>
        </p:nvSpPr>
        <p:spPr>
          <a:xfrm>
            <a:off x="476492" y="1762306"/>
            <a:ext cx="8280920" cy="400110"/>
          </a:xfrm>
          <a:prstGeom prst="rect">
            <a:avLst/>
          </a:prstGeom>
          <a:solidFill>
            <a:srgbClr val="00B0F0"/>
          </a:solidFill>
          <a:ln>
            <a:solidFill>
              <a:srgbClr val="00B0F0"/>
            </a:solidFill>
          </a:ln>
          <a:effectLst>
            <a:glow rad="139700">
              <a:schemeClr val="accent4">
                <a:satMod val="175000"/>
                <a:alpha val="40000"/>
              </a:schemeClr>
            </a:glow>
            <a:outerShdw blurRad="50800" dist="38100" dir="8100000" algn="tr" rotWithShape="0">
              <a:prstClr val="black">
                <a:alpha val="40000"/>
              </a:prstClr>
            </a:outerShdw>
          </a:effectLst>
        </p:spPr>
        <p:txBody>
          <a:bodyPr wrap="square" rtlCol="0">
            <a:spAutoFit/>
          </a:bodyPr>
          <a:lstStyle>
            <a:defPPr>
              <a:defRPr lang="en-US"/>
            </a:defPPr>
            <a:lvl1pPr>
              <a:defRPr sz="2000" b="1"/>
            </a:lvl1pPr>
          </a:lstStyle>
          <a:p>
            <a:r>
              <a:rPr lang="en-NZ" dirty="0"/>
              <a:t>DESIRABLE PROPERTIES</a:t>
            </a:r>
          </a:p>
        </p:txBody>
      </p:sp>
    </p:spTree>
    <p:extLst>
      <p:ext uri="{BB962C8B-B14F-4D97-AF65-F5344CB8AC3E}">
        <p14:creationId xmlns:p14="http://schemas.microsoft.com/office/powerpoint/2010/main" val="2441169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86701" cy="1143000"/>
          </a:xfrm>
        </p:spPr>
        <p:txBody>
          <a:bodyPr/>
          <a:lstStyle/>
          <a:p>
            <a:r>
              <a:rPr lang="en-NZ" dirty="0"/>
              <a:t>Greedy Mapping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901" y="0"/>
            <a:ext cx="2976206" cy="1434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15425" y="1434108"/>
            <a:ext cx="8208912" cy="4647426"/>
          </a:xfrm>
          <a:prstGeom prst="rect">
            <a:avLst/>
          </a:prstGeom>
          <a:solidFill>
            <a:srgbClr val="FFFF99"/>
          </a:solidFill>
          <a:ln>
            <a:solidFill>
              <a:srgbClr val="0000FF"/>
            </a:solidFill>
          </a:ln>
        </p:spPr>
        <p:txBody>
          <a:bodyPr wrap="square">
            <a:spAutoFit/>
          </a:bodyPr>
          <a:lstStyle/>
          <a:p>
            <a:r>
              <a:rPr lang="en-NZ" sz="2400" dirty="0"/>
              <a:t>Greedy Mapping (GM) has the following desirable properties:</a:t>
            </a:r>
          </a:p>
          <a:p>
            <a:endParaRPr lang="en-NZ" sz="1600" dirty="0"/>
          </a:p>
          <a:p>
            <a:pPr marL="457200" indent="-457200">
              <a:buFont typeface="+mj-lt"/>
              <a:buAutoNum type="arabicPeriod"/>
            </a:pPr>
            <a:r>
              <a:rPr lang="en-NZ" b="1" dirty="0">
                <a:effectLst>
                  <a:outerShdw blurRad="38100" dist="38100" dir="2700000" algn="tl">
                    <a:srgbClr val="000000">
                      <a:alpha val="43137"/>
                    </a:srgbClr>
                  </a:outerShdw>
                </a:effectLst>
              </a:rPr>
              <a:t>Theoretical Foundation </a:t>
            </a:r>
            <a:r>
              <a:rPr lang="en-NZ" dirty="0"/>
              <a:t>– GM has a solid theoretical foundation that allows one to characterize its behaviour analytically.  It is guaranteed to map terrain under realistic assumptions and its mapping time can be proved to be reasonably small.</a:t>
            </a:r>
          </a:p>
          <a:p>
            <a:pPr marL="457200" indent="-457200">
              <a:buFont typeface="+mj-lt"/>
              <a:buAutoNum type="arabicPeriod"/>
            </a:pPr>
            <a:endParaRPr lang="en-NZ" sz="1100" dirty="0"/>
          </a:p>
          <a:p>
            <a:pPr marL="457200" indent="-457200">
              <a:buFont typeface="+mj-lt"/>
              <a:buAutoNum type="arabicPeriod"/>
            </a:pPr>
            <a:r>
              <a:rPr lang="en-NZ" b="1" dirty="0"/>
              <a:t>Simple Integration into Robot Architectures </a:t>
            </a:r>
            <a:r>
              <a:rPr lang="en-NZ" dirty="0"/>
              <a:t>– robust with respect to the inevitable inaccuracies and malfunctions of other architecture components.  It does not need to have control of the robot at all times, and can resume its operation from any location (in case the robot diverts from where Greedy Mapping expects it to move).</a:t>
            </a:r>
          </a:p>
          <a:p>
            <a:pPr marL="457200" indent="-457200">
              <a:buFont typeface="+mj-lt"/>
              <a:buAutoNum type="arabicPeriod"/>
            </a:pPr>
            <a:endParaRPr lang="en-NZ" sz="1100" dirty="0"/>
          </a:p>
          <a:p>
            <a:pPr marL="457200" indent="-457200">
              <a:buFont typeface="+mj-lt"/>
              <a:buAutoNum type="arabicPeriod"/>
            </a:pPr>
            <a:r>
              <a:rPr lang="en-NZ" sz="2400" b="1" dirty="0">
                <a:solidFill>
                  <a:srgbClr val="0000FF"/>
                </a:solidFill>
                <a:effectLst>
                  <a:outerShdw blurRad="38100" dist="38100" dir="2700000" algn="tl">
                    <a:srgbClr val="000000">
                      <a:alpha val="43137"/>
                    </a:srgbClr>
                  </a:outerShdw>
                </a:effectLst>
              </a:rPr>
              <a:t>Prior Knowledge </a:t>
            </a:r>
            <a:r>
              <a:rPr lang="en-NZ" sz="2400" dirty="0"/>
              <a:t>– uses all of its knowledge about the terrain when it determines which unobserved cell is closest to the robot and how to get there quickly.</a:t>
            </a:r>
          </a:p>
          <a:p>
            <a:pPr marL="457200" indent="-457200">
              <a:buFont typeface="+mj-lt"/>
              <a:buAutoNum type="arabicPeriod"/>
            </a:pPr>
            <a:endParaRPr lang="en-NZ" dirty="0"/>
          </a:p>
        </p:txBody>
      </p:sp>
      <p:sp>
        <p:nvSpPr>
          <p:cNvPr id="6" name="TextBox 5"/>
          <p:cNvSpPr txBox="1"/>
          <p:nvPr/>
        </p:nvSpPr>
        <p:spPr>
          <a:xfrm>
            <a:off x="499074" y="1434108"/>
            <a:ext cx="8280920" cy="400110"/>
          </a:xfrm>
          <a:prstGeom prst="rect">
            <a:avLst/>
          </a:prstGeom>
          <a:solidFill>
            <a:srgbClr val="00B0F0"/>
          </a:solidFill>
          <a:ln>
            <a:solidFill>
              <a:srgbClr val="00B0F0"/>
            </a:solidFill>
          </a:ln>
          <a:effectLst>
            <a:glow rad="139700">
              <a:schemeClr val="accent4">
                <a:satMod val="175000"/>
                <a:alpha val="40000"/>
              </a:schemeClr>
            </a:glow>
            <a:outerShdw blurRad="50800" dist="38100" dir="8100000" algn="tr" rotWithShape="0">
              <a:prstClr val="black">
                <a:alpha val="40000"/>
              </a:prstClr>
            </a:outerShdw>
          </a:effectLst>
        </p:spPr>
        <p:txBody>
          <a:bodyPr wrap="square" rtlCol="0">
            <a:spAutoFit/>
          </a:bodyPr>
          <a:lstStyle>
            <a:defPPr>
              <a:defRPr lang="en-US"/>
            </a:defPPr>
            <a:lvl1pPr>
              <a:defRPr sz="2000" b="1"/>
            </a:lvl1pPr>
          </a:lstStyle>
          <a:p>
            <a:r>
              <a:rPr lang="en-NZ" dirty="0"/>
              <a:t>DESIRABLE PROPERTIES</a:t>
            </a:r>
          </a:p>
        </p:txBody>
      </p:sp>
    </p:spTree>
    <p:extLst>
      <p:ext uri="{BB962C8B-B14F-4D97-AF65-F5344CB8AC3E}">
        <p14:creationId xmlns:p14="http://schemas.microsoft.com/office/powerpoint/2010/main" val="959914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86701" cy="1143000"/>
          </a:xfrm>
        </p:spPr>
        <p:txBody>
          <a:bodyPr/>
          <a:lstStyle/>
          <a:p>
            <a:r>
              <a:rPr lang="en-NZ" dirty="0"/>
              <a:t>Greedy Mapping</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0"/>
            <a:ext cx="2503890" cy="1206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15425" y="1230123"/>
            <a:ext cx="8208912" cy="5570756"/>
          </a:xfrm>
          <a:prstGeom prst="rect">
            <a:avLst/>
          </a:prstGeom>
          <a:solidFill>
            <a:srgbClr val="FFFF99"/>
          </a:solidFill>
          <a:ln>
            <a:solidFill>
              <a:srgbClr val="0000FF"/>
            </a:solidFill>
          </a:ln>
        </p:spPr>
        <p:txBody>
          <a:bodyPr wrap="square">
            <a:spAutoFit/>
          </a:bodyPr>
          <a:lstStyle/>
          <a:p>
            <a:r>
              <a:rPr lang="en-NZ" sz="2400" dirty="0"/>
              <a:t>Greedy Mapping (GM) has the following desirable properties:</a:t>
            </a:r>
          </a:p>
          <a:p>
            <a:endParaRPr lang="en-NZ" sz="1600" dirty="0"/>
          </a:p>
          <a:p>
            <a:pPr marL="457200" indent="-457200">
              <a:buFont typeface="+mj-lt"/>
              <a:buAutoNum type="arabicPeriod"/>
            </a:pPr>
            <a:r>
              <a:rPr lang="en-NZ" b="1" dirty="0">
                <a:effectLst>
                  <a:outerShdw blurRad="38100" dist="38100" dir="2700000" algn="tl">
                    <a:srgbClr val="000000">
                      <a:alpha val="43137"/>
                    </a:srgbClr>
                  </a:outerShdw>
                </a:effectLst>
              </a:rPr>
              <a:t>Theoretical Foundation </a:t>
            </a:r>
            <a:r>
              <a:rPr lang="en-NZ" dirty="0"/>
              <a:t>– GM has a solid theoretical foundation that allows one to characterize its behaviour analytically.  It is guaranteed to map terrain under realistic assumptions and its mapping time can be proved to be reasonably small.</a:t>
            </a:r>
          </a:p>
          <a:p>
            <a:pPr marL="457200" indent="-457200">
              <a:buFont typeface="+mj-lt"/>
              <a:buAutoNum type="arabicPeriod"/>
            </a:pPr>
            <a:endParaRPr lang="en-NZ" sz="1100" dirty="0"/>
          </a:p>
          <a:p>
            <a:pPr marL="457200" indent="-457200">
              <a:buFont typeface="+mj-lt"/>
              <a:buAutoNum type="arabicPeriod"/>
            </a:pPr>
            <a:r>
              <a:rPr lang="en-NZ" b="1" dirty="0"/>
              <a:t>Simple Integration into Robot Architectures </a:t>
            </a:r>
            <a:r>
              <a:rPr lang="en-NZ" dirty="0"/>
              <a:t>– robust with respect to the inevitable inaccuracies and malfunctions of other architecture components.  It does not need to have control of the robot at all times, and can resume its operation from any location (in case the robot diverts from where Greedy Mapping expects it to move).</a:t>
            </a:r>
          </a:p>
          <a:p>
            <a:pPr marL="457200" indent="-457200">
              <a:buFont typeface="+mj-lt"/>
              <a:buAutoNum type="arabicPeriod"/>
            </a:pPr>
            <a:endParaRPr lang="en-NZ" sz="1100" dirty="0"/>
          </a:p>
          <a:p>
            <a:pPr marL="457200" indent="-457200">
              <a:buFont typeface="+mj-lt"/>
              <a:buAutoNum type="arabicPeriod"/>
            </a:pPr>
            <a:r>
              <a:rPr lang="en-NZ" b="1" dirty="0">
                <a:effectLst>
                  <a:outerShdw blurRad="38100" dist="38100" dir="2700000" algn="tl">
                    <a:srgbClr val="000000">
                      <a:alpha val="43137"/>
                    </a:srgbClr>
                  </a:outerShdw>
                </a:effectLst>
              </a:rPr>
              <a:t>Prior Knowledge </a:t>
            </a:r>
            <a:r>
              <a:rPr lang="en-NZ" dirty="0"/>
              <a:t>– uses all of its knowledge about the terrain when it determines which unobserved cell is closest to the robot and how to get there quickly.</a:t>
            </a:r>
          </a:p>
          <a:p>
            <a:pPr marL="457200" indent="-457200">
              <a:buFont typeface="+mj-lt"/>
              <a:buAutoNum type="arabicPeriod"/>
            </a:pPr>
            <a:endParaRPr lang="en-NZ" sz="1100" dirty="0"/>
          </a:p>
          <a:p>
            <a:pPr marL="457200" indent="-457200">
              <a:buFont typeface="+mj-lt"/>
              <a:buAutoNum type="arabicPeriod"/>
            </a:pPr>
            <a:r>
              <a:rPr lang="en-NZ" sz="2400" b="1" dirty="0">
                <a:solidFill>
                  <a:srgbClr val="0000FF"/>
                </a:solidFill>
                <a:effectLst>
                  <a:outerShdw blurRad="38100" dist="38100" dir="2700000" algn="tl">
                    <a:srgbClr val="000000">
                      <a:alpha val="43137"/>
                    </a:srgbClr>
                  </a:outerShdw>
                </a:effectLst>
              </a:rPr>
              <a:t>Distributed Search </a:t>
            </a:r>
            <a:r>
              <a:rPr lang="en-NZ" sz="2400" dirty="0"/>
              <a:t>– multiple robots can each run Greedy Mapping and share their maps, thereby decreasing the mapping time.  Cooperative mapping is currently a very active research area.</a:t>
            </a:r>
            <a:endParaRPr lang="en-NZ" dirty="0"/>
          </a:p>
        </p:txBody>
      </p:sp>
      <p:sp>
        <p:nvSpPr>
          <p:cNvPr id="6" name="TextBox 5"/>
          <p:cNvSpPr txBox="1"/>
          <p:nvPr/>
        </p:nvSpPr>
        <p:spPr>
          <a:xfrm>
            <a:off x="479421" y="1206519"/>
            <a:ext cx="8280920" cy="400110"/>
          </a:xfrm>
          <a:prstGeom prst="rect">
            <a:avLst/>
          </a:prstGeom>
          <a:solidFill>
            <a:srgbClr val="00B0F0"/>
          </a:solidFill>
          <a:ln>
            <a:solidFill>
              <a:srgbClr val="00B0F0"/>
            </a:solidFill>
          </a:ln>
          <a:effectLst>
            <a:glow rad="139700">
              <a:schemeClr val="accent4">
                <a:satMod val="175000"/>
                <a:alpha val="40000"/>
              </a:schemeClr>
            </a:glow>
            <a:outerShdw blurRad="50800" dist="38100" dir="8100000" algn="tr" rotWithShape="0">
              <a:prstClr val="black">
                <a:alpha val="40000"/>
              </a:prstClr>
            </a:outerShdw>
          </a:effectLst>
        </p:spPr>
        <p:txBody>
          <a:bodyPr wrap="square" rtlCol="0">
            <a:spAutoFit/>
          </a:bodyPr>
          <a:lstStyle>
            <a:defPPr>
              <a:defRPr lang="en-US"/>
            </a:defPPr>
            <a:lvl1pPr>
              <a:defRPr sz="2000" b="1"/>
            </a:lvl1pPr>
          </a:lstStyle>
          <a:p>
            <a:r>
              <a:rPr lang="en-NZ" dirty="0"/>
              <a:t>DESIRABLE PROPERTIES</a:t>
            </a:r>
          </a:p>
        </p:txBody>
      </p:sp>
    </p:spTree>
    <p:extLst>
      <p:ext uri="{BB962C8B-B14F-4D97-AF65-F5344CB8AC3E}">
        <p14:creationId xmlns:p14="http://schemas.microsoft.com/office/powerpoint/2010/main" val="3732229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effectLst>
                  <a:outerShdw blurRad="38100" dist="38100" dir="2700000" algn="tl">
                    <a:srgbClr val="000000">
                      <a:alpha val="43137"/>
                    </a:srgbClr>
                  </a:outerShdw>
                </a:effectLst>
              </a:rPr>
              <a:t>Conclusions</a:t>
            </a:r>
          </a:p>
        </p:txBody>
      </p:sp>
      <p:sp>
        <p:nvSpPr>
          <p:cNvPr id="3" name="Content Placeholder 2"/>
          <p:cNvSpPr>
            <a:spLocks noGrp="1"/>
          </p:cNvSpPr>
          <p:nvPr>
            <p:ph idx="1"/>
          </p:nvPr>
        </p:nvSpPr>
        <p:spPr>
          <a:xfrm>
            <a:off x="457200" y="1600200"/>
            <a:ext cx="8229600" cy="4781128"/>
          </a:xfrm>
        </p:spPr>
        <p:txBody>
          <a:bodyPr>
            <a:normAutofit/>
          </a:bodyPr>
          <a:lstStyle/>
          <a:p>
            <a:r>
              <a:rPr lang="en-NZ" b="1" dirty="0">
                <a:solidFill>
                  <a:srgbClr val="FF0000"/>
                </a:solidFill>
                <a:effectLst>
                  <a:outerShdw blurRad="38100" dist="38100" dir="2700000" algn="tl">
                    <a:srgbClr val="000000">
                      <a:alpha val="43137"/>
                    </a:srgbClr>
                  </a:outerShdw>
                </a:effectLst>
              </a:rPr>
              <a:t>D* </a:t>
            </a:r>
            <a:r>
              <a:rPr lang="en-NZ" b="1" dirty="0" err="1">
                <a:solidFill>
                  <a:srgbClr val="FF0000"/>
                </a:solidFill>
                <a:effectLst>
                  <a:outerShdw blurRad="38100" dist="38100" dir="2700000" algn="tl">
                    <a:srgbClr val="000000">
                      <a:alpha val="43137"/>
                    </a:srgbClr>
                  </a:outerShdw>
                </a:effectLst>
              </a:rPr>
              <a:t>Lite</a:t>
            </a:r>
            <a:r>
              <a:rPr lang="en-NZ" dirty="0"/>
              <a:t> is a fast re-planning method suitable for goal-directed robot navigation in unknown terrain as well as mapping an unknown terrain.</a:t>
            </a:r>
          </a:p>
          <a:p>
            <a:r>
              <a:rPr lang="en-NZ" dirty="0"/>
              <a:t>It implements the same navigation strategies as D*, and is at least as efficient as D*.</a:t>
            </a:r>
          </a:p>
        </p:txBody>
      </p:sp>
    </p:spTree>
    <p:extLst>
      <p:ext uri="{BB962C8B-B14F-4D97-AF65-F5344CB8AC3E}">
        <p14:creationId xmlns:p14="http://schemas.microsoft.com/office/powerpoint/2010/main" val="3211648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effectLst>
                  <a:outerShdw blurRad="38100" dist="38100" dir="2700000" algn="tl">
                    <a:srgbClr val="000000">
                      <a:alpha val="43137"/>
                    </a:srgbClr>
                  </a:outerShdw>
                </a:effectLst>
              </a:rPr>
              <a:t>References</a:t>
            </a:r>
          </a:p>
        </p:txBody>
      </p:sp>
      <p:sp>
        <p:nvSpPr>
          <p:cNvPr id="3" name="Content Placeholder 2"/>
          <p:cNvSpPr>
            <a:spLocks noGrp="1"/>
          </p:cNvSpPr>
          <p:nvPr>
            <p:ph idx="1"/>
          </p:nvPr>
        </p:nvSpPr>
        <p:spPr/>
        <p:txBody>
          <a:bodyPr>
            <a:normAutofit fontScale="55000" lnSpcReduction="20000"/>
          </a:bodyPr>
          <a:lstStyle/>
          <a:p>
            <a:r>
              <a:rPr lang="en-NZ" sz="2000" dirty="0">
                <a:hlinkClick r:id="rId2"/>
              </a:rPr>
              <a:t>Anthony </a:t>
            </a:r>
            <a:r>
              <a:rPr lang="en-NZ" sz="2000" dirty="0" err="1">
                <a:hlinkClick r:id="rId2"/>
              </a:rPr>
              <a:t>Stentz</a:t>
            </a:r>
            <a:r>
              <a:rPr lang="en-NZ" sz="2000" dirty="0">
                <a:hlinkClick r:id="rId2"/>
              </a:rPr>
              <a:t>, Martial Hebert, A complete navigation system for goal acquisition in unknown environments. </a:t>
            </a:r>
            <a:r>
              <a:rPr lang="en-NZ" sz="2000" dirty="0" err="1">
                <a:hlinkClick r:id="rId2"/>
              </a:rPr>
              <a:t>Auton</a:t>
            </a:r>
            <a:r>
              <a:rPr lang="en-NZ" sz="2000" dirty="0">
                <a:hlinkClick r:id="rId2"/>
              </a:rPr>
              <a:t>. Robots 2(2): 127-145 (1995)</a:t>
            </a:r>
          </a:p>
          <a:p>
            <a:r>
              <a:rPr lang="en-NZ" sz="2000" dirty="0">
                <a:hlinkClick r:id="rId2"/>
              </a:rPr>
              <a:t>Joseph </a:t>
            </a:r>
            <a:r>
              <a:rPr lang="en-NZ" sz="2000" dirty="0" err="1">
                <a:hlinkClick r:id="rId2"/>
              </a:rPr>
              <a:t>Carsten</a:t>
            </a:r>
            <a:r>
              <a:rPr lang="en-NZ" sz="2000" dirty="0">
                <a:hlinkClick r:id="rId2"/>
              </a:rPr>
              <a:t>, Arturo Rankin, Dave Ferguson, Anthony </a:t>
            </a:r>
            <a:r>
              <a:rPr lang="en-NZ" sz="2000" dirty="0" err="1">
                <a:hlinkClick r:id="rId2"/>
              </a:rPr>
              <a:t>Stentz</a:t>
            </a:r>
            <a:r>
              <a:rPr lang="en-NZ" sz="2000" dirty="0">
                <a:hlinkClick r:id="rId2"/>
              </a:rPr>
              <a:t>, Global planning on the Mars Exploration Rovers: Software integration and surface testing. J. Field Robotics 26(4): 337-357 (2009)</a:t>
            </a:r>
          </a:p>
          <a:p>
            <a:r>
              <a:rPr lang="en-NZ" sz="2000" dirty="0">
                <a:hlinkClick r:id="rId2"/>
              </a:rPr>
              <a:t>S. Koenig, W. </a:t>
            </a:r>
            <a:r>
              <a:rPr lang="en-NZ" sz="2000" dirty="0" err="1">
                <a:hlinkClick r:id="rId2"/>
              </a:rPr>
              <a:t>Yeoh</a:t>
            </a:r>
            <a:r>
              <a:rPr lang="en-NZ" sz="2000" dirty="0">
                <a:hlinkClick r:id="rId2"/>
              </a:rPr>
              <a:t>, Project on Fast Trajectory </a:t>
            </a:r>
            <a:r>
              <a:rPr lang="en-NZ" sz="2000" dirty="0" err="1">
                <a:hlinkClick r:id="rId2"/>
              </a:rPr>
              <a:t>Replanning</a:t>
            </a:r>
            <a:r>
              <a:rPr lang="en-NZ" sz="2000" dirty="0">
                <a:hlinkClick r:id="rId2"/>
              </a:rPr>
              <a:t> for Computer Games</a:t>
            </a:r>
          </a:p>
          <a:p>
            <a:r>
              <a:rPr lang="en-NZ" sz="2000" dirty="0">
                <a:hlinkClick r:id="rId2"/>
              </a:rPr>
              <a:t>S. Koenig and M. </a:t>
            </a:r>
            <a:r>
              <a:rPr lang="en-NZ" sz="2000" dirty="0" err="1">
                <a:hlinkClick r:id="rId2"/>
              </a:rPr>
              <a:t>Likhachev</a:t>
            </a:r>
            <a:r>
              <a:rPr lang="en-NZ" sz="2000" dirty="0">
                <a:hlinkClick r:id="rId2"/>
              </a:rPr>
              <a:t>. Fast </a:t>
            </a:r>
            <a:r>
              <a:rPr lang="en-NZ" sz="2000" dirty="0" err="1">
                <a:hlinkClick r:id="rId2"/>
              </a:rPr>
              <a:t>Replanning</a:t>
            </a:r>
            <a:r>
              <a:rPr lang="en-NZ" sz="2000" dirty="0">
                <a:hlinkClick r:id="rId2"/>
              </a:rPr>
              <a:t> for Navigation in Unknown Terrain. Transactions on Robotics, 21, (3), 354-363, 2005.</a:t>
            </a:r>
          </a:p>
          <a:p>
            <a:r>
              <a:rPr lang="en-NZ" sz="2000" dirty="0">
                <a:hlinkClick r:id="rId2"/>
              </a:rPr>
              <a:t>S. Koenig and M. </a:t>
            </a:r>
            <a:r>
              <a:rPr lang="en-NZ" sz="2000" dirty="0" err="1">
                <a:hlinkClick r:id="rId2"/>
              </a:rPr>
              <a:t>Likhachev</a:t>
            </a:r>
            <a:r>
              <a:rPr lang="en-NZ" sz="2000" dirty="0">
                <a:hlinkClick r:id="rId2"/>
              </a:rPr>
              <a:t>. D* </a:t>
            </a:r>
            <a:r>
              <a:rPr lang="en-NZ" sz="2000" dirty="0" err="1">
                <a:hlinkClick r:id="rId2"/>
              </a:rPr>
              <a:t>Lite</a:t>
            </a:r>
            <a:r>
              <a:rPr lang="en-NZ" sz="2000" dirty="0">
                <a:hlinkClick r:id="rId2"/>
              </a:rPr>
              <a:t>. In Proceedings of the AAAI Conference of Artificial Intelligence (AAAI), 476-483, 2002.</a:t>
            </a:r>
          </a:p>
          <a:p>
            <a:r>
              <a:rPr lang="nb-NO" sz="2000" dirty="0">
                <a:hlinkClick r:id="rId2"/>
              </a:rPr>
              <a:t>M. Likhachev, S. Koenig, Lifelong Planning for Mobile Robots</a:t>
            </a:r>
          </a:p>
          <a:p>
            <a:endParaRPr lang="en-NZ" sz="2000" dirty="0">
              <a:hlinkClick r:id="rId2"/>
            </a:endParaRPr>
          </a:p>
          <a:p>
            <a:endParaRPr lang="en-NZ" sz="2000" dirty="0">
              <a:hlinkClick r:id="rId2"/>
            </a:endParaRPr>
          </a:p>
          <a:p>
            <a:r>
              <a:rPr lang="en-NZ" sz="2000" dirty="0">
                <a:hlinkClick r:id="rId2"/>
              </a:rPr>
              <a:t>http://idm-lab.org/publications.html</a:t>
            </a:r>
            <a:endParaRPr lang="en-NZ" sz="2000" dirty="0">
              <a:hlinkClick r:id="rId3"/>
            </a:endParaRPr>
          </a:p>
          <a:p>
            <a:r>
              <a:rPr lang="en-NZ" sz="2000" dirty="0">
                <a:hlinkClick r:id="rId3"/>
              </a:rPr>
              <a:t>http://idm-lab.org/project-a.html</a:t>
            </a:r>
            <a:endParaRPr lang="en-NZ" sz="2000" dirty="0"/>
          </a:p>
          <a:p>
            <a:r>
              <a:rPr lang="en-NZ" sz="2000" dirty="0">
                <a:hlinkClick r:id="rId4"/>
              </a:rPr>
              <a:t>http://homepages.dcc.ufmg.br/~lhrios/applet_d_lite/index.html</a:t>
            </a:r>
            <a:endParaRPr lang="en-NZ" sz="2000" dirty="0"/>
          </a:p>
          <a:p>
            <a:pPr fontAlgn="base"/>
            <a:r>
              <a:rPr lang="en-NZ" sz="2000" dirty="0">
                <a:hlinkClick r:id="rId5" tooltip="Link to Article"/>
              </a:rPr>
              <a:t>A complete navigation system for goal acquisition in unknown environments</a:t>
            </a:r>
            <a:r>
              <a:rPr lang="en-NZ" sz="2000" dirty="0"/>
              <a:t>, </a:t>
            </a:r>
            <a:r>
              <a:rPr lang="en-NZ" sz="2000" dirty="0">
                <a:hlinkClick r:id="rId6" tooltip="View content where Author is Anthony Stentz"/>
              </a:rPr>
              <a:t>Anthony </a:t>
            </a:r>
            <a:r>
              <a:rPr lang="en-NZ" sz="2000" dirty="0" err="1">
                <a:hlinkClick r:id="rId6" tooltip="View content where Author is Anthony Stentz"/>
              </a:rPr>
              <a:t>Stentz</a:t>
            </a:r>
            <a:r>
              <a:rPr lang="en-NZ" sz="2000" dirty="0"/>
              <a:t> and </a:t>
            </a:r>
            <a:r>
              <a:rPr lang="en-NZ" sz="2000" dirty="0">
                <a:hlinkClick r:id="rId7" tooltip="View content where Author is Martial Hebert"/>
              </a:rPr>
              <a:t>Martial Hebert</a:t>
            </a:r>
            <a:endParaRPr lang="en-NZ" sz="2000" dirty="0"/>
          </a:p>
          <a:p>
            <a:r>
              <a:rPr lang="en-NZ" sz="2000" dirty="0"/>
              <a:t>BUCKET sort: </a:t>
            </a:r>
            <a:r>
              <a:rPr lang="en-NZ" sz="2000" dirty="0">
                <a:hlinkClick r:id="rId8"/>
              </a:rPr>
              <a:t>https://www.cs.cmu.edu/~adamchik/15-121/lectures/Sorting%20Algorithms/sorting.html</a:t>
            </a:r>
            <a:endParaRPr lang="en-NZ" sz="2000" dirty="0"/>
          </a:p>
          <a:p>
            <a:r>
              <a:rPr lang="en-NZ" sz="2000" dirty="0"/>
              <a:t>Bucket sort: </a:t>
            </a:r>
            <a:r>
              <a:rPr lang="en-NZ" sz="2000" dirty="0">
                <a:hlinkClick r:id="rId9"/>
              </a:rPr>
              <a:t>https://www-927.ibm.com/ibm/cas/hspc/student/algorithms/BucketSort.html</a:t>
            </a:r>
            <a:endParaRPr lang="en-NZ" sz="2000" dirty="0"/>
          </a:p>
          <a:p>
            <a:endParaRPr lang="en-NZ" sz="2000" dirty="0"/>
          </a:p>
          <a:p>
            <a:r>
              <a:rPr lang="en-NZ" sz="2000" dirty="0"/>
              <a:t>Extra:</a:t>
            </a:r>
          </a:p>
          <a:p>
            <a:r>
              <a:rPr lang="en-NZ" sz="2000" dirty="0">
                <a:hlinkClick r:id="rId10"/>
              </a:rPr>
              <a:t>http://idm-lab.org/bib/abstracts/papers/aaai08-education.pdf</a:t>
            </a:r>
            <a:endParaRPr lang="en-NZ" sz="2000" dirty="0"/>
          </a:p>
          <a:p>
            <a:r>
              <a:rPr lang="en-NZ" sz="2000" dirty="0">
                <a:hlinkClick r:id="rId11"/>
              </a:rPr>
              <a:t>http://dspace.mit.edu/bitstream/handle/1721.1/36832/16-412JSpring2004/NR/rdonlyres/Aeronautics-and-Astronautics/16-412JSpring2004/8A4AE5FE-F1E8-4BE2-9014-18E466AEA141/0/l5acnstrintrplan.pdf</a:t>
            </a:r>
            <a:endParaRPr lang="en-NZ" sz="2000" dirty="0"/>
          </a:p>
          <a:p>
            <a:r>
              <a:rPr lang="en-NZ" sz="2000" dirty="0">
                <a:hlinkClick r:id="rId12"/>
              </a:rPr>
              <a:t>http://www.cs.berkeley.edu/~pabbeel/cs287-fa13/slides/Likhachev_robschooltutorial_oct10.pdf</a:t>
            </a:r>
            <a:endParaRPr lang="en-NZ" sz="2000" dirty="0"/>
          </a:p>
          <a:p>
            <a:endParaRPr lang="en-NZ" sz="2000" dirty="0"/>
          </a:p>
          <a:p>
            <a:endParaRPr lang="en-NZ" sz="2000" dirty="0"/>
          </a:p>
        </p:txBody>
      </p:sp>
    </p:spTree>
    <p:extLst>
      <p:ext uri="{BB962C8B-B14F-4D97-AF65-F5344CB8AC3E}">
        <p14:creationId xmlns:p14="http://schemas.microsoft.com/office/powerpoint/2010/main" val="3193757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Possible Path-Planning Topics for Seminar Presentations</a:t>
            </a:r>
          </a:p>
        </p:txBody>
      </p:sp>
      <p:sp>
        <p:nvSpPr>
          <p:cNvPr id="3" name="Content Placeholder 2"/>
          <p:cNvSpPr>
            <a:spLocks noGrp="1"/>
          </p:cNvSpPr>
          <p:nvPr>
            <p:ph idx="1"/>
          </p:nvPr>
        </p:nvSpPr>
        <p:spPr/>
        <p:txBody>
          <a:bodyPr>
            <a:normAutofit fontScale="55000" lnSpcReduction="20000"/>
          </a:bodyPr>
          <a:lstStyle/>
          <a:p>
            <a:pPr marL="514350" lvl="0" indent="-514350">
              <a:buFont typeface="+mj-lt"/>
              <a:buAutoNum type="arabicPeriod"/>
            </a:pPr>
            <a:r>
              <a:rPr lang="en-NZ" dirty="0"/>
              <a:t>A. Nash and S. Koenig. </a:t>
            </a:r>
            <a:r>
              <a:rPr lang="en-NZ" u="sng" dirty="0">
                <a:hlinkClick r:id="rId2"/>
              </a:rPr>
              <a:t>Any-Angle Path Planning</a:t>
            </a:r>
            <a:r>
              <a:rPr lang="en-NZ" dirty="0"/>
              <a:t>. </a:t>
            </a:r>
            <a:r>
              <a:rPr lang="en-NZ" i="1" dirty="0"/>
              <a:t>Artificial Intelligence Magazine, </a:t>
            </a:r>
            <a:r>
              <a:rPr lang="en-NZ" dirty="0"/>
              <a:t>34, (4), 85-107, 2013.</a:t>
            </a:r>
          </a:p>
          <a:p>
            <a:pPr marL="514350" indent="-514350">
              <a:buFont typeface="+mj-lt"/>
              <a:buAutoNum type="arabicPeriod"/>
            </a:pPr>
            <a:r>
              <a:rPr lang="en-NZ" dirty="0"/>
              <a:t>K. Daniel, A. Nash, S. Koenig and A. </a:t>
            </a:r>
            <a:r>
              <a:rPr lang="en-NZ" dirty="0" err="1"/>
              <a:t>Felner</a:t>
            </a:r>
            <a:r>
              <a:rPr lang="en-NZ" dirty="0"/>
              <a:t>. </a:t>
            </a:r>
            <a:r>
              <a:rPr lang="en-NZ" u="sng" dirty="0">
                <a:hlinkClick r:id="rId3"/>
              </a:rPr>
              <a:t>Theta*: Any-Angle Path Planning on Grids</a:t>
            </a:r>
            <a:r>
              <a:rPr lang="en-NZ" dirty="0"/>
              <a:t>. </a:t>
            </a:r>
            <a:r>
              <a:rPr lang="en-NZ" i="1" dirty="0"/>
              <a:t>Journal of Artificial Intelligence Research, </a:t>
            </a:r>
            <a:r>
              <a:rPr lang="en-NZ" dirty="0"/>
              <a:t>39, 533-579, 2010. </a:t>
            </a:r>
          </a:p>
          <a:p>
            <a:pPr marL="514350" lvl="0" indent="-514350">
              <a:buFont typeface="+mj-lt"/>
              <a:buAutoNum type="arabicPeriod"/>
            </a:pPr>
            <a:r>
              <a:rPr lang="en-NZ" dirty="0"/>
              <a:t>X. Sun, W. </a:t>
            </a:r>
            <a:r>
              <a:rPr lang="en-NZ" dirty="0" err="1"/>
              <a:t>Yeoh</a:t>
            </a:r>
            <a:r>
              <a:rPr lang="en-NZ" dirty="0"/>
              <a:t> and S. Koenig. </a:t>
            </a:r>
            <a:r>
              <a:rPr lang="en-NZ" u="sng" dirty="0">
                <a:hlinkClick r:id="rId4"/>
              </a:rPr>
              <a:t>Moving Target D* </a:t>
            </a:r>
            <a:r>
              <a:rPr lang="en-NZ" u="sng" dirty="0" err="1">
                <a:hlinkClick r:id="rId4"/>
              </a:rPr>
              <a:t>Lite</a:t>
            </a:r>
            <a:r>
              <a:rPr lang="en-NZ" dirty="0"/>
              <a:t>. In</a:t>
            </a:r>
            <a:r>
              <a:rPr lang="en-NZ" i="1" dirty="0"/>
              <a:t> Proceedings of the International Joint Conference on Autonomous Agents and </a:t>
            </a:r>
            <a:r>
              <a:rPr lang="en-NZ" i="1" dirty="0" err="1"/>
              <a:t>Multiagent</a:t>
            </a:r>
            <a:r>
              <a:rPr lang="en-NZ" i="1" dirty="0"/>
              <a:t> Systems (AAMAS),</a:t>
            </a:r>
            <a:r>
              <a:rPr lang="en-NZ" dirty="0"/>
              <a:t> 67-74, 2010.</a:t>
            </a:r>
          </a:p>
          <a:p>
            <a:pPr marL="514350" lvl="0" indent="-514350">
              <a:buFont typeface="+mj-lt"/>
              <a:buAutoNum type="arabicPeriod"/>
            </a:pPr>
            <a:r>
              <a:rPr lang="en-NZ" dirty="0"/>
              <a:t>C. Hernandez, X. Sun, S. Koenig and P. </a:t>
            </a:r>
            <a:r>
              <a:rPr lang="en-NZ" dirty="0" err="1"/>
              <a:t>Meseguer</a:t>
            </a:r>
            <a:r>
              <a:rPr lang="en-NZ" dirty="0"/>
              <a:t>. </a:t>
            </a:r>
            <a:r>
              <a:rPr lang="en-NZ" u="sng" dirty="0">
                <a:hlinkClick r:id="rId5"/>
              </a:rPr>
              <a:t>Tree Adaptive A*</a:t>
            </a:r>
            <a:r>
              <a:rPr lang="en-NZ" dirty="0"/>
              <a:t>. In</a:t>
            </a:r>
            <a:r>
              <a:rPr lang="en-NZ" i="1" dirty="0"/>
              <a:t> Proceedings of the International Joint Conference on Autonomous Agents and </a:t>
            </a:r>
            <a:r>
              <a:rPr lang="en-NZ" i="1" dirty="0" err="1"/>
              <a:t>Multiagent</a:t>
            </a:r>
            <a:r>
              <a:rPr lang="en-NZ" i="1" dirty="0"/>
              <a:t> Systems (AAMAS),</a:t>
            </a:r>
            <a:r>
              <a:rPr lang="en-NZ" dirty="0"/>
              <a:t> 123-130, 2011.</a:t>
            </a:r>
          </a:p>
          <a:p>
            <a:pPr marL="514350" lvl="0" indent="-514350">
              <a:buFont typeface="+mj-lt"/>
              <a:buAutoNum type="arabicPeriod"/>
            </a:pPr>
            <a:r>
              <a:rPr lang="en-NZ" dirty="0"/>
              <a:t>R. </a:t>
            </a:r>
            <a:r>
              <a:rPr lang="en-NZ" dirty="0" err="1"/>
              <a:t>Borie</a:t>
            </a:r>
            <a:r>
              <a:rPr lang="en-NZ" dirty="0"/>
              <a:t>, C. </a:t>
            </a:r>
            <a:r>
              <a:rPr lang="en-NZ" dirty="0" err="1"/>
              <a:t>Tovey</a:t>
            </a:r>
            <a:r>
              <a:rPr lang="en-NZ" dirty="0"/>
              <a:t> and S. Koenig. </a:t>
            </a:r>
            <a:r>
              <a:rPr lang="en-NZ" u="sng" dirty="0">
                <a:hlinkClick r:id="rId6"/>
              </a:rPr>
              <a:t>Algorithms and Complexity Results for Graph-Based Pursuit Evasion</a:t>
            </a:r>
            <a:r>
              <a:rPr lang="en-NZ" dirty="0"/>
              <a:t>. </a:t>
            </a:r>
            <a:r>
              <a:rPr lang="en-NZ" i="1" dirty="0"/>
              <a:t>Autonomous Robots, </a:t>
            </a:r>
            <a:r>
              <a:rPr lang="en-NZ" dirty="0"/>
              <a:t>31, (4), 317-332, 2011.</a:t>
            </a:r>
          </a:p>
          <a:p>
            <a:pPr marL="514350" lvl="0" indent="-514350">
              <a:buFont typeface="+mj-lt"/>
              <a:buAutoNum type="arabicPeriod"/>
            </a:pPr>
            <a:r>
              <a:rPr lang="en-NZ" dirty="0"/>
              <a:t>M. </a:t>
            </a:r>
            <a:r>
              <a:rPr lang="en-NZ" dirty="0" err="1"/>
              <a:t>Cirillo</a:t>
            </a:r>
            <a:r>
              <a:rPr lang="en-NZ" dirty="0"/>
              <a:t>, F. </a:t>
            </a:r>
            <a:r>
              <a:rPr lang="en-NZ" dirty="0" err="1"/>
              <a:t>Pecora</a:t>
            </a:r>
            <a:r>
              <a:rPr lang="en-NZ" dirty="0"/>
              <a:t>, H. </a:t>
            </a:r>
            <a:r>
              <a:rPr lang="en-NZ" dirty="0" err="1"/>
              <a:t>Andreasson</a:t>
            </a:r>
            <a:r>
              <a:rPr lang="en-NZ" dirty="0"/>
              <a:t>, T. </a:t>
            </a:r>
            <a:r>
              <a:rPr lang="en-NZ" dirty="0" err="1"/>
              <a:t>Uras</a:t>
            </a:r>
            <a:r>
              <a:rPr lang="en-NZ" dirty="0"/>
              <a:t> and S. Koenig. </a:t>
            </a:r>
            <a:r>
              <a:rPr lang="en-NZ" u="sng" dirty="0">
                <a:hlinkClick r:id="rId7"/>
              </a:rPr>
              <a:t>Integrated Motion Planning and Coordination for Industrial Vehicles</a:t>
            </a:r>
            <a:r>
              <a:rPr lang="en-NZ" dirty="0"/>
              <a:t>. In</a:t>
            </a:r>
            <a:r>
              <a:rPr lang="en-NZ" i="1" dirty="0"/>
              <a:t> Proceedings of the International Conference on Automated Planning and Scheduling (ICAPS),</a:t>
            </a:r>
            <a:r>
              <a:rPr lang="en-NZ" dirty="0"/>
              <a:t> 2014.</a:t>
            </a:r>
          </a:p>
        </p:txBody>
      </p:sp>
    </p:spTree>
    <p:extLst>
      <p:ext uri="{BB962C8B-B14F-4D97-AF65-F5344CB8AC3E}">
        <p14:creationId xmlns:p14="http://schemas.microsoft.com/office/powerpoint/2010/main" val="1744506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2780928"/>
            <a:ext cx="4896544" cy="1143000"/>
          </a:xfrm>
          <a:solidFill>
            <a:srgbClr val="FFFF99"/>
          </a:solidFill>
          <a:ln>
            <a:solidFill>
              <a:srgbClr val="FF0000"/>
            </a:solidFill>
          </a:ln>
        </p:spPr>
        <p:txBody>
          <a:bodyPr/>
          <a:lstStyle/>
          <a:p>
            <a:r>
              <a:rPr lang="en-NZ" b="1" dirty="0">
                <a:effectLst>
                  <a:glow rad="63500">
                    <a:schemeClr val="accent2">
                      <a:satMod val="175000"/>
                      <a:alpha val="40000"/>
                    </a:schemeClr>
                  </a:glow>
                  <a:outerShdw blurRad="38100" dist="38100" dir="2700000" algn="tl">
                    <a:srgbClr val="000000">
                      <a:alpha val="43137"/>
                    </a:srgbClr>
                  </a:outerShdw>
                  <a:reflection blurRad="6350" stA="18000" endPos="45500" dist="25400" dir="5400000" sy="-100000" algn="bl" rotWithShape="0"/>
                </a:effectLst>
              </a:rPr>
              <a:t>The End.</a:t>
            </a:r>
          </a:p>
        </p:txBody>
      </p:sp>
    </p:spTree>
    <p:extLst>
      <p:ext uri="{BB962C8B-B14F-4D97-AF65-F5344CB8AC3E}">
        <p14:creationId xmlns:p14="http://schemas.microsoft.com/office/powerpoint/2010/main" val="369480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Greedy Mapping`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7" y="3212976"/>
            <a:ext cx="6562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55576" y="1357316"/>
            <a:ext cx="7704855" cy="1569660"/>
          </a:xfrm>
          <a:prstGeom prst="rect">
            <a:avLst/>
          </a:prstGeom>
          <a:solidFill>
            <a:srgbClr val="FFFFE1"/>
          </a:solidFill>
          <a:ln>
            <a:solidFill>
              <a:srgbClr val="0000FF"/>
            </a:solidFill>
          </a:ln>
        </p:spPr>
        <p:txBody>
          <a:bodyPr wrap="square">
            <a:spAutoFit/>
          </a:bodyPr>
          <a:lstStyle/>
          <a:p>
            <a:r>
              <a:rPr lang="en-NZ" sz="2400" b="1" dirty="0">
                <a:effectLst>
                  <a:outerShdw blurRad="38100" dist="38100" dir="2700000" algn="tl">
                    <a:srgbClr val="000000">
                      <a:alpha val="43137"/>
                    </a:srgbClr>
                  </a:outerShdw>
                </a:effectLst>
              </a:rPr>
              <a:t>Greedy Mapping </a:t>
            </a:r>
            <a:r>
              <a:rPr lang="en-NZ" sz="2400" dirty="0"/>
              <a:t>is a simple </a:t>
            </a:r>
            <a:r>
              <a:rPr lang="en-NZ" sz="2400" b="1" dirty="0">
                <a:solidFill>
                  <a:srgbClr val="0000FF"/>
                </a:solidFill>
              </a:rPr>
              <a:t>sensor-based planning method </a:t>
            </a:r>
            <a:r>
              <a:rPr lang="en-NZ" sz="2400" dirty="0"/>
              <a:t>that discretizes terrain into cells and then always </a:t>
            </a:r>
            <a:r>
              <a:rPr lang="en-NZ" sz="2400" dirty="0">
                <a:solidFill>
                  <a:srgbClr val="008000"/>
                </a:solidFill>
              </a:rPr>
              <a:t>moves the robot on a shortest path to closest unobserved</a:t>
            </a:r>
            <a:r>
              <a:rPr lang="en-NZ" sz="2400" dirty="0"/>
              <a:t> (or unvisited) cell, until the terrain is mapped.</a:t>
            </a:r>
          </a:p>
        </p:txBody>
      </p:sp>
      <p:sp>
        <p:nvSpPr>
          <p:cNvPr id="5" name="TextBox 4"/>
          <p:cNvSpPr txBox="1"/>
          <p:nvPr/>
        </p:nvSpPr>
        <p:spPr>
          <a:xfrm>
            <a:off x="977967" y="6370806"/>
            <a:ext cx="1992790" cy="369332"/>
          </a:xfrm>
          <a:prstGeom prst="rect">
            <a:avLst/>
          </a:prstGeom>
          <a:solidFill>
            <a:srgbClr val="FFFF99"/>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Sense environment</a:t>
            </a:r>
          </a:p>
        </p:txBody>
      </p:sp>
      <p:sp>
        <p:nvSpPr>
          <p:cNvPr id="6" name="TextBox 5"/>
          <p:cNvSpPr txBox="1"/>
          <p:nvPr/>
        </p:nvSpPr>
        <p:spPr>
          <a:xfrm>
            <a:off x="2993192" y="6375276"/>
            <a:ext cx="1524456" cy="369332"/>
          </a:xfrm>
          <a:prstGeom prst="rect">
            <a:avLst/>
          </a:prstGeom>
          <a:solidFill>
            <a:srgbClr val="FFDD71"/>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Calculate path</a:t>
            </a:r>
          </a:p>
        </p:txBody>
      </p:sp>
      <p:sp>
        <p:nvSpPr>
          <p:cNvPr id="7" name="TextBox 6"/>
          <p:cNvSpPr txBox="1"/>
          <p:nvPr/>
        </p:nvSpPr>
        <p:spPr>
          <a:xfrm>
            <a:off x="4565080" y="6375276"/>
            <a:ext cx="707181" cy="369332"/>
          </a:xfrm>
          <a:prstGeom prst="rect">
            <a:avLst/>
          </a:prstGeom>
          <a:solidFill>
            <a:srgbClr val="00B0F0">
              <a:alpha val="83137"/>
            </a:srgbClr>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move</a:t>
            </a:r>
          </a:p>
        </p:txBody>
      </p:sp>
      <p:grpSp>
        <p:nvGrpSpPr>
          <p:cNvPr id="8" name="Group 7"/>
          <p:cNvGrpSpPr/>
          <p:nvPr/>
        </p:nvGrpSpPr>
        <p:grpSpPr>
          <a:xfrm>
            <a:off x="1356826" y="3721224"/>
            <a:ext cx="792089" cy="864096"/>
            <a:chOff x="1244392" y="3395092"/>
            <a:chExt cx="792089" cy="864096"/>
          </a:xfrm>
        </p:grpSpPr>
        <p:grpSp>
          <p:nvGrpSpPr>
            <p:cNvPr id="9" name="Group 8"/>
            <p:cNvGrpSpPr/>
            <p:nvPr/>
          </p:nvGrpSpPr>
          <p:grpSpPr>
            <a:xfrm>
              <a:off x="1244392" y="3395092"/>
              <a:ext cx="792089" cy="864096"/>
              <a:chOff x="1244392" y="3395092"/>
              <a:chExt cx="792089" cy="864096"/>
            </a:xfrm>
          </p:grpSpPr>
          <p:sp>
            <p:nvSpPr>
              <p:cNvPr id="14" name="Isosceles Triangle 13"/>
              <p:cNvSpPr/>
              <p:nvPr/>
            </p:nvSpPr>
            <p:spPr>
              <a:xfrm rot="10800000">
                <a:off x="1516695" y="3395092"/>
                <a:ext cx="230446" cy="331802"/>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Isosceles Triangle 14"/>
              <p:cNvSpPr/>
              <p:nvPr/>
            </p:nvSpPr>
            <p:spPr>
              <a:xfrm rot="5400000">
                <a:off x="1320403" y="3627610"/>
                <a:ext cx="223786" cy="375807"/>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Isosceles Triangle 15"/>
              <p:cNvSpPr/>
              <p:nvPr/>
            </p:nvSpPr>
            <p:spPr>
              <a:xfrm rot="16200000">
                <a:off x="1715746" y="3606672"/>
                <a:ext cx="247063" cy="39440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Isosceles Triangle 16"/>
              <p:cNvSpPr/>
              <p:nvPr/>
            </p:nvSpPr>
            <p:spPr>
              <a:xfrm>
                <a:off x="1537006" y="3905532"/>
                <a:ext cx="210135" cy="35365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10" name="Isosceles Triangle 9"/>
            <p:cNvSpPr/>
            <p:nvPr/>
          </p:nvSpPr>
          <p:spPr>
            <a:xfrm rot="13515193" flipH="1" flipV="1">
              <a:off x="1343260" y="3876532"/>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Isosceles Triangle 10"/>
            <p:cNvSpPr/>
            <p:nvPr/>
          </p:nvSpPr>
          <p:spPr>
            <a:xfrm rot="18722745" flipH="1" flipV="1">
              <a:off x="1334703" y="3444174"/>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p:cNvSpPr/>
            <p:nvPr/>
          </p:nvSpPr>
          <p:spPr>
            <a:xfrm rot="8075327" flipH="1" flipV="1">
              <a:off x="1751747" y="3889211"/>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Isosceles Triangle 12"/>
            <p:cNvSpPr/>
            <p:nvPr/>
          </p:nvSpPr>
          <p:spPr>
            <a:xfrm rot="3274616" flipH="1" flipV="1">
              <a:off x="1742026" y="3418170"/>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18" name="Freeform 17"/>
          <p:cNvSpPr/>
          <p:nvPr/>
        </p:nvSpPr>
        <p:spPr>
          <a:xfrm flipH="1">
            <a:off x="780762" y="3683124"/>
            <a:ext cx="654695" cy="492874"/>
          </a:xfrm>
          <a:custGeom>
            <a:avLst/>
            <a:gdLst>
              <a:gd name="connsiteX0" fmla="*/ 0 w 1145628"/>
              <a:gd name="connsiteY0" fmla="*/ 315310 h 315310"/>
              <a:gd name="connsiteX1" fmla="*/ 567559 w 1145628"/>
              <a:gd name="connsiteY1" fmla="*/ 73572 h 315310"/>
              <a:gd name="connsiteX2" fmla="*/ 851338 w 1145628"/>
              <a:gd name="connsiteY2" fmla="*/ 84083 h 315310"/>
              <a:gd name="connsiteX3" fmla="*/ 1145628 w 1145628"/>
              <a:gd name="connsiteY3" fmla="*/ 0 h 315310"/>
            </a:gdLst>
            <a:ahLst/>
            <a:cxnLst>
              <a:cxn ang="0">
                <a:pos x="connsiteX0" y="connsiteY0"/>
              </a:cxn>
              <a:cxn ang="0">
                <a:pos x="connsiteX1" y="connsiteY1"/>
              </a:cxn>
              <a:cxn ang="0">
                <a:pos x="connsiteX2" y="connsiteY2"/>
              </a:cxn>
              <a:cxn ang="0">
                <a:pos x="connsiteX3" y="connsiteY3"/>
              </a:cxn>
            </a:cxnLst>
            <a:rect l="l" t="t" r="r" b="b"/>
            <a:pathLst>
              <a:path w="1145628" h="315310">
                <a:moveTo>
                  <a:pt x="0" y="315310"/>
                </a:moveTo>
                <a:cubicBezTo>
                  <a:pt x="212834" y="213710"/>
                  <a:pt x="425669" y="112110"/>
                  <a:pt x="567559" y="73572"/>
                </a:cubicBezTo>
                <a:cubicBezTo>
                  <a:pt x="709449" y="35034"/>
                  <a:pt x="754993" y="96345"/>
                  <a:pt x="851338" y="84083"/>
                </a:cubicBezTo>
                <a:cubicBezTo>
                  <a:pt x="947683" y="71821"/>
                  <a:pt x="1046655" y="35910"/>
                  <a:pt x="1145628" y="0"/>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TextBox 18"/>
          <p:cNvSpPr txBox="1"/>
          <p:nvPr/>
        </p:nvSpPr>
        <p:spPr>
          <a:xfrm>
            <a:off x="408162" y="3351892"/>
            <a:ext cx="889218" cy="369332"/>
          </a:xfrm>
          <a:prstGeom prst="rect">
            <a:avLst/>
          </a:prstGeom>
          <a:noFill/>
          <a:ln>
            <a:noFill/>
          </a:ln>
        </p:spPr>
        <p:txBody>
          <a:bodyPr wrap="none" rtlCol="0">
            <a:spAutoFit/>
          </a:bodyPr>
          <a:lstStyle/>
          <a:p>
            <a:r>
              <a:rPr lang="en-NZ" dirty="0">
                <a:solidFill>
                  <a:srgbClr val="0000FF"/>
                </a:solidFill>
              </a:rPr>
              <a:t>sensors</a:t>
            </a:r>
          </a:p>
        </p:txBody>
      </p:sp>
      <p:sp>
        <p:nvSpPr>
          <p:cNvPr id="20" name="Freeform 19"/>
          <p:cNvSpPr/>
          <p:nvPr/>
        </p:nvSpPr>
        <p:spPr>
          <a:xfrm>
            <a:off x="1842175" y="4141449"/>
            <a:ext cx="315881" cy="12524"/>
          </a:xfrm>
          <a:custGeom>
            <a:avLst/>
            <a:gdLst>
              <a:gd name="connsiteX0" fmla="*/ 0 w 1394460"/>
              <a:gd name="connsiteY0" fmla="*/ 22860 h 312420"/>
              <a:gd name="connsiteX1" fmla="*/ 0 w 1394460"/>
              <a:gd name="connsiteY1" fmla="*/ 22860 h 312420"/>
              <a:gd name="connsiteX2" fmla="*/ 68580 w 1394460"/>
              <a:gd name="connsiteY2" fmla="*/ 15240 h 312420"/>
              <a:gd name="connsiteX3" fmla="*/ 99060 w 1394460"/>
              <a:gd name="connsiteY3" fmla="*/ 7620 h 312420"/>
              <a:gd name="connsiteX4" fmla="*/ 289560 w 1394460"/>
              <a:gd name="connsiteY4" fmla="*/ 0 h 312420"/>
              <a:gd name="connsiteX5" fmla="*/ 647700 w 1394460"/>
              <a:gd name="connsiteY5" fmla="*/ 7620 h 312420"/>
              <a:gd name="connsiteX6" fmla="*/ 716280 w 1394460"/>
              <a:gd name="connsiteY6" fmla="*/ 15240 h 312420"/>
              <a:gd name="connsiteX7" fmla="*/ 1112520 w 1394460"/>
              <a:gd name="connsiteY7" fmla="*/ 15240 h 312420"/>
              <a:gd name="connsiteX8" fmla="*/ 1394460 w 1394460"/>
              <a:gd name="connsiteY8" fmla="*/ 312420 h 312420"/>
              <a:gd name="connsiteX0" fmla="*/ 0 w 1371475"/>
              <a:gd name="connsiteY0" fmla="*/ 22860 h 295865"/>
              <a:gd name="connsiteX1" fmla="*/ 0 w 1371475"/>
              <a:gd name="connsiteY1" fmla="*/ 22860 h 295865"/>
              <a:gd name="connsiteX2" fmla="*/ 68580 w 1371475"/>
              <a:gd name="connsiteY2" fmla="*/ 15240 h 295865"/>
              <a:gd name="connsiteX3" fmla="*/ 99060 w 1371475"/>
              <a:gd name="connsiteY3" fmla="*/ 7620 h 295865"/>
              <a:gd name="connsiteX4" fmla="*/ 289560 w 1371475"/>
              <a:gd name="connsiteY4" fmla="*/ 0 h 295865"/>
              <a:gd name="connsiteX5" fmla="*/ 647700 w 1371475"/>
              <a:gd name="connsiteY5" fmla="*/ 7620 h 295865"/>
              <a:gd name="connsiteX6" fmla="*/ 716280 w 1371475"/>
              <a:gd name="connsiteY6" fmla="*/ 15240 h 295865"/>
              <a:gd name="connsiteX7" fmla="*/ 1112520 w 1371475"/>
              <a:gd name="connsiteY7" fmla="*/ 15240 h 295865"/>
              <a:gd name="connsiteX8" fmla="*/ 1371475 w 1371475"/>
              <a:gd name="connsiteY8" fmla="*/ 295865 h 295865"/>
              <a:gd name="connsiteX0" fmla="*/ 0 w 1371475"/>
              <a:gd name="connsiteY0" fmla="*/ 22860 h 295865"/>
              <a:gd name="connsiteX1" fmla="*/ 0 w 1371475"/>
              <a:gd name="connsiteY1" fmla="*/ 22860 h 295865"/>
              <a:gd name="connsiteX2" fmla="*/ 68580 w 1371475"/>
              <a:gd name="connsiteY2" fmla="*/ 15240 h 295865"/>
              <a:gd name="connsiteX3" fmla="*/ 289560 w 1371475"/>
              <a:gd name="connsiteY3" fmla="*/ 0 h 295865"/>
              <a:gd name="connsiteX4" fmla="*/ 647700 w 1371475"/>
              <a:gd name="connsiteY4" fmla="*/ 7620 h 295865"/>
              <a:gd name="connsiteX5" fmla="*/ 716280 w 1371475"/>
              <a:gd name="connsiteY5" fmla="*/ 15240 h 295865"/>
              <a:gd name="connsiteX6" fmla="*/ 1112520 w 1371475"/>
              <a:gd name="connsiteY6" fmla="*/ 15240 h 295865"/>
              <a:gd name="connsiteX7" fmla="*/ 1371475 w 1371475"/>
              <a:gd name="connsiteY7" fmla="*/ 295865 h 295865"/>
              <a:gd name="connsiteX0" fmla="*/ 0 w 1371475"/>
              <a:gd name="connsiteY0" fmla="*/ 15240 h 288245"/>
              <a:gd name="connsiteX1" fmla="*/ 0 w 1371475"/>
              <a:gd name="connsiteY1" fmla="*/ 15240 h 288245"/>
              <a:gd name="connsiteX2" fmla="*/ 68580 w 1371475"/>
              <a:gd name="connsiteY2" fmla="*/ 7620 h 288245"/>
              <a:gd name="connsiteX3" fmla="*/ 647700 w 1371475"/>
              <a:gd name="connsiteY3" fmla="*/ 0 h 288245"/>
              <a:gd name="connsiteX4" fmla="*/ 716280 w 1371475"/>
              <a:gd name="connsiteY4" fmla="*/ 7620 h 288245"/>
              <a:gd name="connsiteX5" fmla="*/ 1112520 w 1371475"/>
              <a:gd name="connsiteY5" fmla="*/ 7620 h 288245"/>
              <a:gd name="connsiteX6" fmla="*/ 1371475 w 1371475"/>
              <a:gd name="connsiteY6" fmla="*/ 288245 h 288245"/>
              <a:gd name="connsiteX0" fmla="*/ 1929 w 1373404"/>
              <a:gd name="connsiteY0" fmla="*/ 8184 h 281189"/>
              <a:gd name="connsiteX1" fmla="*/ 1929 w 1373404"/>
              <a:gd name="connsiteY1" fmla="*/ 8184 h 281189"/>
              <a:gd name="connsiteX2" fmla="*/ 70509 w 1373404"/>
              <a:gd name="connsiteY2" fmla="*/ 564 h 281189"/>
              <a:gd name="connsiteX3" fmla="*/ 718209 w 1373404"/>
              <a:gd name="connsiteY3" fmla="*/ 564 h 281189"/>
              <a:gd name="connsiteX4" fmla="*/ 1114449 w 1373404"/>
              <a:gd name="connsiteY4" fmla="*/ 564 h 281189"/>
              <a:gd name="connsiteX5" fmla="*/ 1373404 w 1373404"/>
              <a:gd name="connsiteY5" fmla="*/ 281189 h 281189"/>
              <a:gd name="connsiteX0" fmla="*/ 29143 w 1400618"/>
              <a:gd name="connsiteY0" fmla="*/ 28692 h 301697"/>
              <a:gd name="connsiteX1" fmla="*/ 29143 w 1400618"/>
              <a:gd name="connsiteY1" fmla="*/ 28692 h 301697"/>
              <a:gd name="connsiteX2" fmla="*/ 97723 w 1400618"/>
              <a:gd name="connsiteY2" fmla="*/ 21072 h 301697"/>
              <a:gd name="connsiteX3" fmla="*/ 1141663 w 1400618"/>
              <a:gd name="connsiteY3" fmla="*/ 21072 h 301697"/>
              <a:gd name="connsiteX4" fmla="*/ 1400618 w 1400618"/>
              <a:gd name="connsiteY4" fmla="*/ 301697 h 301697"/>
              <a:gd name="connsiteX0" fmla="*/ 0 w 1371475"/>
              <a:gd name="connsiteY0" fmla="*/ 26283 h 299288"/>
              <a:gd name="connsiteX1" fmla="*/ 0 w 1371475"/>
              <a:gd name="connsiteY1" fmla="*/ 26283 h 299288"/>
              <a:gd name="connsiteX2" fmla="*/ 1112520 w 1371475"/>
              <a:gd name="connsiteY2" fmla="*/ 18663 h 299288"/>
              <a:gd name="connsiteX3" fmla="*/ 1371475 w 1371475"/>
              <a:gd name="connsiteY3" fmla="*/ 299288 h 299288"/>
              <a:gd name="connsiteX0" fmla="*/ 0 w 1112520"/>
              <a:gd name="connsiteY0" fmla="*/ 26283 h 26283"/>
              <a:gd name="connsiteX1" fmla="*/ 0 w 1112520"/>
              <a:gd name="connsiteY1" fmla="*/ 26283 h 26283"/>
              <a:gd name="connsiteX2" fmla="*/ 1112520 w 1112520"/>
              <a:gd name="connsiteY2" fmla="*/ 18663 h 26283"/>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17612"/>
              <a:gd name="connsiteY0" fmla="*/ 11584 h 24658"/>
              <a:gd name="connsiteX1" fmla="*/ 0 w 317612"/>
              <a:gd name="connsiteY1" fmla="*/ 11584 h 24658"/>
              <a:gd name="connsiteX2" fmla="*/ 317612 w 317612"/>
              <a:gd name="connsiteY2" fmla="*/ 24658 h 24658"/>
              <a:gd name="connsiteX0" fmla="*/ 0 w 317612"/>
              <a:gd name="connsiteY0" fmla="*/ 531 h 13605"/>
              <a:gd name="connsiteX1" fmla="*/ 0 w 317612"/>
              <a:gd name="connsiteY1" fmla="*/ 531 h 13605"/>
              <a:gd name="connsiteX2" fmla="*/ 317612 w 317612"/>
              <a:gd name="connsiteY2" fmla="*/ 13605 h 13605"/>
            </a:gdLst>
            <a:ahLst/>
            <a:cxnLst>
              <a:cxn ang="0">
                <a:pos x="connsiteX0" y="connsiteY0"/>
              </a:cxn>
              <a:cxn ang="0">
                <a:pos x="connsiteX1" y="connsiteY1"/>
              </a:cxn>
              <a:cxn ang="0">
                <a:pos x="connsiteX2" y="connsiteY2"/>
              </a:cxn>
            </a:cxnLst>
            <a:rect l="l" t="t" r="r" b="b"/>
            <a:pathLst>
              <a:path w="317612" h="13605">
                <a:moveTo>
                  <a:pt x="0" y="531"/>
                </a:moveTo>
                <a:lnTo>
                  <a:pt x="0" y="531"/>
                </a:lnTo>
                <a:cubicBezTo>
                  <a:pt x="185420" y="-739"/>
                  <a:pt x="89033" y="-855"/>
                  <a:pt x="317612" y="13605"/>
                </a:cubicBezTo>
              </a:path>
            </a:pathLst>
          </a:custGeom>
          <a:noFill/>
          <a:ln>
            <a:solidFill>
              <a:srgbClr val="FF0000"/>
            </a:solidFill>
            <a:tailEnd type="triangle" w="lg" len="lg"/>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21" name="Straight Arrow Connector 20"/>
          <p:cNvCxnSpPr/>
          <p:nvPr/>
        </p:nvCxnSpPr>
        <p:spPr>
          <a:xfrm>
            <a:off x="1844336" y="4133615"/>
            <a:ext cx="299690" cy="0"/>
          </a:xfrm>
          <a:prstGeom prst="straightConnector1">
            <a:avLst/>
          </a:prstGeom>
          <a:ln w="41275">
            <a:solidFill>
              <a:srgbClr val="0000FF"/>
            </a:solidFill>
            <a:tailEnd type="arrow"/>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621191" y="4027187"/>
            <a:ext cx="231149" cy="220563"/>
          </a:xfrm>
          <a:prstGeom prst="ellipse">
            <a:avLst/>
          </a:prstGeom>
          <a:solidFill>
            <a:srgbClr val="FFC000">
              <a:alpha val="35000"/>
            </a:srgbClr>
          </a:solidFill>
          <a:ln>
            <a:solidFill>
              <a:srgbClr val="FF00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 name="TextBox 2"/>
          <p:cNvSpPr txBox="1"/>
          <p:nvPr/>
        </p:nvSpPr>
        <p:spPr>
          <a:xfrm>
            <a:off x="5940152" y="5805264"/>
            <a:ext cx="3096344" cy="1015663"/>
          </a:xfrm>
          <a:prstGeom prst="rect">
            <a:avLst/>
          </a:prstGeom>
          <a:solidFill>
            <a:srgbClr val="FFFFE1"/>
          </a:solidFill>
          <a:ln>
            <a:solidFill>
              <a:srgbClr val="0000FF"/>
            </a:solidFill>
          </a:ln>
        </p:spPr>
        <p:txBody>
          <a:bodyPr wrap="square">
            <a:spAutoFit/>
          </a:bodyPr>
          <a:lstStyle>
            <a:defPPr>
              <a:defRPr lang="en-US"/>
            </a:defPPr>
            <a:lvl1pPr>
              <a:defRPr sz="2400" b="1">
                <a:effectLst>
                  <a:outerShdw blurRad="38100" dist="38100" dir="2700000" algn="tl">
                    <a:srgbClr val="000000">
                      <a:alpha val="43137"/>
                    </a:srgbClr>
                  </a:outerShdw>
                </a:effectLst>
              </a:defRPr>
            </a:lvl1pPr>
          </a:lstStyle>
          <a:p>
            <a:r>
              <a:rPr lang="en-AU" sz="2000" i="1" u="sng" dirty="0">
                <a:effectLst/>
              </a:rPr>
              <a:t>Assumption</a:t>
            </a:r>
            <a:r>
              <a:rPr lang="en-AU" sz="2000" b="0" dirty="0">
                <a:effectLst/>
              </a:rPr>
              <a:t>: the location of the robot is always known (e.g. from GPS data).</a:t>
            </a:r>
          </a:p>
        </p:txBody>
      </p:sp>
    </p:spTree>
    <p:extLst>
      <p:ext uri="{BB962C8B-B14F-4D97-AF65-F5344CB8AC3E}">
        <p14:creationId xmlns:p14="http://schemas.microsoft.com/office/powerpoint/2010/main" val="209262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500"/>
                            </p:stCondLst>
                            <p:childTnLst>
                              <p:par>
                                <p:cTn id="16" presetID="14" presetClass="entr" presetSubtype="1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par>
                          <p:cTn id="19" fill="hold">
                            <p:stCondLst>
                              <p:cond delay="1000"/>
                            </p:stCondLst>
                            <p:childTnLst>
                              <p:par>
                                <p:cTn id="20" presetID="14" presetClass="entr" presetSubtype="1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1000"/>
                            </p:stCondLst>
                            <p:childTnLst>
                              <p:par>
                                <p:cTn id="43" presetID="32" presetClass="emph" presetSubtype="0" repeatCount="indefinite" fill="hold" nodeType="afterEffect">
                                  <p:stCondLst>
                                    <p:cond delay="0"/>
                                  </p:stCondLst>
                                  <p:endCondLst>
                                    <p:cond evt="onNext" delay="0">
                                      <p:tgtEl>
                                        <p:sldTgt/>
                                      </p:tgtEl>
                                    </p:cond>
                                  </p:endCondLst>
                                  <p:childTnLst>
                                    <p:animRot by="120000">
                                      <p:cBhvr>
                                        <p:cTn id="44" dur="100" fill="hold">
                                          <p:stCondLst>
                                            <p:cond delay="0"/>
                                          </p:stCondLst>
                                        </p:cTn>
                                        <p:tgtEl>
                                          <p:spTgt spid="21"/>
                                        </p:tgtEl>
                                        <p:attrNameLst>
                                          <p:attrName>r</p:attrName>
                                        </p:attrNameLst>
                                      </p:cBhvr>
                                    </p:animRot>
                                    <p:animRot by="-240000">
                                      <p:cBhvr>
                                        <p:cTn id="45" dur="200" fill="hold">
                                          <p:stCondLst>
                                            <p:cond delay="200"/>
                                          </p:stCondLst>
                                        </p:cTn>
                                        <p:tgtEl>
                                          <p:spTgt spid="21"/>
                                        </p:tgtEl>
                                        <p:attrNameLst>
                                          <p:attrName>r</p:attrName>
                                        </p:attrNameLst>
                                      </p:cBhvr>
                                    </p:animRot>
                                    <p:animRot by="240000">
                                      <p:cBhvr>
                                        <p:cTn id="46" dur="200" fill="hold">
                                          <p:stCondLst>
                                            <p:cond delay="400"/>
                                          </p:stCondLst>
                                        </p:cTn>
                                        <p:tgtEl>
                                          <p:spTgt spid="21"/>
                                        </p:tgtEl>
                                        <p:attrNameLst>
                                          <p:attrName>r</p:attrName>
                                        </p:attrNameLst>
                                      </p:cBhvr>
                                    </p:animRot>
                                    <p:animRot by="-240000">
                                      <p:cBhvr>
                                        <p:cTn id="47" dur="200" fill="hold">
                                          <p:stCondLst>
                                            <p:cond delay="600"/>
                                          </p:stCondLst>
                                        </p:cTn>
                                        <p:tgtEl>
                                          <p:spTgt spid="21"/>
                                        </p:tgtEl>
                                        <p:attrNameLst>
                                          <p:attrName>r</p:attrName>
                                        </p:attrNameLst>
                                      </p:cBhvr>
                                    </p:animRot>
                                    <p:animRot by="120000">
                                      <p:cBhvr>
                                        <p:cTn id="48"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8" grpId="0" animBg="1"/>
      <p:bldP spid="19" grpId="0"/>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Greedy Mapping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3212976"/>
            <a:ext cx="6562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97786" y="6381328"/>
            <a:ext cx="1992790" cy="369332"/>
          </a:xfrm>
          <a:prstGeom prst="rect">
            <a:avLst/>
          </a:prstGeom>
          <a:solidFill>
            <a:srgbClr val="FFFF99"/>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Sense environment</a:t>
            </a:r>
          </a:p>
        </p:txBody>
      </p:sp>
      <p:sp>
        <p:nvSpPr>
          <p:cNvPr id="6" name="TextBox 5"/>
          <p:cNvSpPr txBox="1"/>
          <p:nvPr/>
        </p:nvSpPr>
        <p:spPr>
          <a:xfrm>
            <a:off x="3013011" y="6385798"/>
            <a:ext cx="1524456" cy="369332"/>
          </a:xfrm>
          <a:prstGeom prst="rect">
            <a:avLst/>
          </a:prstGeom>
          <a:solidFill>
            <a:srgbClr val="FFDD71"/>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Calculate path</a:t>
            </a:r>
          </a:p>
        </p:txBody>
      </p:sp>
      <p:sp>
        <p:nvSpPr>
          <p:cNvPr id="7" name="TextBox 6"/>
          <p:cNvSpPr txBox="1"/>
          <p:nvPr/>
        </p:nvSpPr>
        <p:spPr>
          <a:xfrm>
            <a:off x="4584899" y="6385798"/>
            <a:ext cx="707181" cy="369332"/>
          </a:xfrm>
          <a:prstGeom prst="rect">
            <a:avLst/>
          </a:prstGeom>
          <a:solidFill>
            <a:srgbClr val="00B0F0">
              <a:alpha val="83137"/>
            </a:srgbClr>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move</a:t>
            </a:r>
          </a:p>
        </p:txBody>
      </p:sp>
      <p:grpSp>
        <p:nvGrpSpPr>
          <p:cNvPr id="8" name="Group 7"/>
          <p:cNvGrpSpPr/>
          <p:nvPr/>
        </p:nvGrpSpPr>
        <p:grpSpPr>
          <a:xfrm>
            <a:off x="3779912" y="3721224"/>
            <a:ext cx="792089" cy="864096"/>
            <a:chOff x="1244392" y="3395092"/>
            <a:chExt cx="792089" cy="864096"/>
          </a:xfrm>
        </p:grpSpPr>
        <p:grpSp>
          <p:nvGrpSpPr>
            <p:cNvPr id="9" name="Group 8"/>
            <p:cNvGrpSpPr/>
            <p:nvPr/>
          </p:nvGrpSpPr>
          <p:grpSpPr>
            <a:xfrm>
              <a:off x="1244392" y="3395092"/>
              <a:ext cx="792089" cy="864096"/>
              <a:chOff x="1244392" y="3395092"/>
              <a:chExt cx="792089" cy="864096"/>
            </a:xfrm>
          </p:grpSpPr>
          <p:sp>
            <p:nvSpPr>
              <p:cNvPr id="14" name="Isosceles Triangle 13"/>
              <p:cNvSpPr/>
              <p:nvPr/>
            </p:nvSpPr>
            <p:spPr>
              <a:xfrm rot="10800000">
                <a:off x="1516695" y="3395092"/>
                <a:ext cx="230446" cy="331802"/>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Isosceles Triangle 14"/>
              <p:cNvSpPr/>
              <p:nvPr/>
            </p:nvSpPr>
            <p:spPr>
              <a:xfrm rot="5400000">
                <a:off x="1320403" y="3627610"/>
                <a:ext cx="223786" cy="375807"/>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Isosceles Triangle 15"/>
              <p:cNvSpPr/>
              <p:nvPr/>
            </p:nvSpPr>
            <p:spPr>
              <a:xfrm rot="16200000">
                <a:off x="1715746" y="3606672"/>
                <a:ext cx="247063" cy="39440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Isosceles Triangle 16"/>
              <p:cNvSpPr/>
              <p:nvPr/>
            </p:nvSpPr>
            <p:spPr>
              <a:xfrm>
                <a:off x="1537006" y="3905532"/>
                <a:ext cx="210135" cy="35365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10" name="Isosceles Triangle 9"/>
            <p:cNvSpPr/>
            <p:nvPr/>
          </p:nvSpPr>
          <p:spPr>
            <a:xfrm rot="13515193" flipH="1" flipV="1">
              <a:off x="1343260" y="3876532"/>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Isosceles Triangle 10"/>
            <p:cNvSpPr/>
            <p:nvPr/>
          </p:nvSpPr>
          <p:spPr>
            <a:xfrm rot="18722745" flipH="1" flipV="1">
              <a:off x="1334703" y="3444174"/>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p:cNvSpPr/>
            <p:nvPr/>
          </p:nvSpPr>
          <p:spPr>
            <a:xfrm rot="8075327" flipH="1" flipV="1">
              <a:off x="1751747" y="3889211"/>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Isosceles Triangle 12"/>
            <p:cNvSpPr/>
            <p:nvPr/>
          </p:nvSpPr>
          <p:spPr>
            <a:xfrm rot="3274616" flipH="1" flipV="1">
              <a:off x="1742026" y="3418170"/>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20" name="Freeform 19"/>
          <p:cNvSpPr/>
          <p:nvPr/>
        </p:nvSpPr>
        <p:spPr>
          <a:xfrm>
            <a:off x="4179536" y="4168269"/>
            <a:ext cx="602015" cy="329596"/>
          </a:xfrm>
          <a:custGeom>
            <a:avLst/>
            <a:gdLst>
              <a:gd name="connsiteX0" fmla="*/ 0 w 1394460"/>
              <a:gd name="connsiteY0" fmla="*/ 22860 h 312420"/>
              <a:gd name="connsiteX1" fmla="*/ 0 w 1394460"/>
              <a:gd name="connsiteY1" fmla="*/ 22860 h 312420"/>
              <a:gd name="connsiteX2" fmla="*/ 68580 w 1394460"/>
              <a:gd name="connsiteY2" fmla="*/ 15240 h 312420"/>
              <a:gd name="connsiteX3" fmla="*/ 99060 w 1394460"/>
              <a:gd name="connsiteY3" fmla="*/ 7620 h 312420"/>
              <a:gd name="connsiteX4" fmla="*/ 289560 w 1394460"/>
              <a:gd name="connsiteY4" fmla="*/ 0 h 312420"/>
              <a:gd name="connsiteX5" fmla="*/ 647700 w 1394460"/>
              <a:gd name="connsiteY5" fmla="*/ 7620 h 312420"/>
              <a:gd name="connsiteX6" fmla="*/ 716280 w 1394460"/>
              <a:gd name="connsiteY6" fmla="*/ 15240 h 312420"/>
              <a:gd name="connsiteX7" fmla="*/ 1112520 w 1394460"/>
              <a:gd name="connsiteY7" fmla="*/ 15240 h 312420"/>
              <a:gd name="connsiteX8" fmla="*/ 1394460 w 1394460"/>
              <a:gd name="connsiteY8" fmla="*/ 312420 h 312420"/>
              <a:gd name="connsiteX0" fmla="*/ 0 w 1371475"/>
              <a:gd name="connsiteY0" fmla="*/ 22860 h 295865"/>
              <a:gd name="connsiteX1" fmla="*/ 0 w 1371475"/>
              <a:gd name="connsiteY1" fmla="*/ 22860 h 295865"/>
              <a:gd name="connsiteX2" fmla="*/ 68580 w 1371475"/>
              <a:gd name="connsiteY2" fmla="*/ 15240 h 295865"/>
              <a:gd name="connsiteX3" fmla="*/ 99060 w 1371475"/>
              <a:gd name="connsiteY3" fmla="*/ 7620 h 295865"/>
              <a:gd name="connsiteX4" fmla="*/ 289560 w 1371475"/>
              <a:gd name="connsiteY4" fmla="*/ 0 h 295865"/>
              <a:gd name="connsiteX5" fmla="*/ 647700 w 1371475"/>
              <a:gd name="connsiteY5" fmla="*/ 7620 h 295865"/>
              <a:gd name="connsiteX6" fmla="*/ 716280 w 1371475"/>
              <a:gd name="connsiteY6" fmla="*/ 15240 h 295865"/>
              <a:gd name="connsiteX7" fmla="*/ 1112520 w 1371475"/>
              <a:gd name="connsiteY7" fmla="*/ 15240 h 295865"/>
              <a:gd name="connsiteX8" fmla="*/ 1371475 w 1371475"/>
              <a:gd name="connsiteY8" fmla="*/ 295865 h 295865"/>
              <a:gd name="connsiteX0" fmla="*/ 0 w 1371475"/>
              <a:gd name="connsiteY0" fmla="*/ 22860 h 295865"/>
              <a:gd name="connsiteX1" fmla="*/ 0 w 1371475"/>
              <a:gd name="connsiteY1" fmla="*/ 22860 h 295865"/>
              <a:gd name="connsiteX2" fmla="*/ 68580 w 1371475"/>
              <a:gd name="connsiteY2" fmla="*/ 15240 h 295865"/>
              <a:gd name="connsiteX3" fmla="*/ 289560 w 1371475"/>
              <a:gd name="connsiteY3" fmla="*/ 0 h 295865"/>
              <a:gd name="connsiteX4" fmla="*/ 647700 w 1371475"/>
              <a:gd name="connsiteY4" fmla="*/ 7620 h 295865"/>
              <a:gd name="connsiteX5" fmla="*/ 716280 w 1371475"/>
              <a:gd name="connsiteY5" fmla="*/ 15240 h 295865"/>
              <a:gd name="connsiteX6" fmla="*/ 1112520 w 1371475"/>
              <a:gd name="connsiteY6" fmla="*/ 15240 h 295865"/>
              <a:gd name="connsiteX7" fmla="*/ 1371475 w 1371475"/>
              <a:gd name="connsiteY7" fmla="*/ 295865 h 295865"/>
              <a:gd name="connsiteX0" fmla="*/ 0 w 1371475"/>
              <a:gd name="connsiteY0" fmla="*/ 15240 h 288245"/>
              <a:gd name="connsiteX1" fmla="*/ 0 w 1371475"/>
              <a:gd name="connsiteY1" fmla="*/ 15240 h 288245"/>
              <a:gd name="connsiteX2" fmla="*/ 68580 w 1371475"/>
              <a:gd name="connsiteY2" fmla="*/ 7620 h 288245"/>
              <a:gd name="connsiteX3" fmla="*/ 647700 w 1371475"/>
              <a:gd name="connsiteY3" fmla="*/ 0 h 288245"/>
              <a:gd name="connsiteX4" fmla="*/ 716280 w 1371475"/>
              <a:gd name="connsiteY4" fmla="*/ 7620 h 288245"/>
              <a:gd name="connsiteX5" fmla="*/ 1112520 w 1371475"/>
              <a:gd name="connsiteY5" fmla="*/ 7620 h 288245"/>
              <a:gd name="connsiteX6" fmla="*/ 1371475 w 1371475"/>
              <a:gd name="connsiteY6" fmla="*/ 288245 h 288245"/>
              <a:gd name="connsiteX0" fmla="*/ 1929 w 1373404"/>
              <a:gd name="connsiteY0" fmla="*/ 8184 h 281189"/>
              <a:gd name="connsiteX1" fmla="*/ 1929 w 1373404"/>
              <a:gd name="connsiteY1" fmla="*/ 8184 h 281189"/>
              <a:gd name="connsiteX2" fmla="*/ 70509 w 1373404"/>
              <a:gd name="connsiteY2" fmla="*/ 564 h 281189"/>
              <a:gd name="connsiteX3" fmla="*/ 718209 w 1373404"/>
              <a:gd name="connsiteY3" fmla="*/ 564 h 281189"/>
              <a:gd name="connsiteX4" fmla="*/ 1114449 w 1373404"/>
              <a:gd name="connsiteY4" fmla="*/ 564 h 281189"/>
              <a:gd name="connsiteX5" fmla="*/ 1373404 w 1373404"/>
              <a:gd name="connsiteY5" fmla="*/ 281189 h 281189"/>
              <a:gd name="connsiteX0" fmla="*/ 29143 w 1400618"/>
              <a:gd name="connsiteY0" fmla="*/ 28692 h 301697"/>
              <a:gd name="connsiteX1" fmla="*/ 29143 w 1400618"/>
              <a:gd name="connsiteY1" fmla="*/ 28692 h 301697"/>
              <a:gd name="connsiteX2" fmla="*/ 97723 w 1400618"/>
              <a:gd name="connsiteY2" fmla="*/ 21072 h 301697"/>
              <a:gd name="connsiteX3" fmla="*/ 1141663 w 1400618"/>
              <a:gd name="connsiteY3" fmla="*/ 21072 h 301697"/>
              <a:gd name="connsiteX4" fmla="*/ 1400618 w 1400618"/>
              <a:gd name="connsiteY4" fmla="*/ 301697 h 301697"/>
              <a:gd name="connsiteX0" fmla="*/ 0 w 1371475"/>
              <a:gd name="connsiteY0" fmla="*/ 26283 h 299288"/>
              <a:gd name="connsiteX1" fmla="*/ 0 w 1371475"/>
              <a:gd name="connsiteY1" fmla="*/ 26283 h 299288"/>
              <a:gd name="connsiteX2" fmla="*/ 1112520 w 1371475"/>
              <a:gd name="connsiteY2" fmla="*/ 18663 h 299288"/>
              <a:gd name="connsiteX3" fmla="*/ 1371475 w 1371475"/>
              <a:gd name="connsiteY3" fmla="*/ 299288 h 299288"/>
              <a:gd name="connsiteX0" fmla="*/ 0 w 1112520"/>
              <a:gd name="connsiteY0" fmla="*/ 26283 h 26283"/>
              <a:gd name="connsiteX1" fmla="*/ 0 w 1112520"/>
              <a:gd name="connsiteY1" fmla="*/ 26283 h 26283"/>
              <a:gd name="connsiteX2" fmla="*/ 1112520 w 1112520"/>
              <a:gd name="connsiteY2" fmla="*/ 18663 h 26283"/>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17612"/>
              <a:gd name="connsiteY0" fmla="*/ 11584 h 24658"/>
              <a:gd name="connsiteX1" fmla="*/ 0 w 317612"/>
              <a:gd name="connsiteY1" fmla="*/ 11584 h 24658"/>
              <a:gd name="connsiteX2" fmla="*/ 317612 w 317612"/>
              <a:gd name="connsiteY2" fmla="*/ 24658 h 24658"/>
              <a:gd name="connsiteX0" fmla="*/ 0 w 317612"/>
              <a:gd name="connsiteY0" fmla="*/ 531 h 13605"/>
              <a:gd name="connsiteX1" fmla="*/ 0 w 317612"/>
              <a:gd name="connsiteY1" fmla="*/ 531 h 13605"/>
              <a:gd name="connsiteX2" fmla="*/ 317612 w 317612"/>
              <a:gd name="connsiteY2" fmla="*/ 13605 h 13605"/>
              <a:gd name="connsiteX0" fmla="*/ 79440 w 397052"/>
              <a:gd name="connsiteY0" fmla="*/ 5261 h 18335"/>
              <a:gd name="connsiteX1" fmla="*/ 0 w 397052"/>
              <a:gd name="connsiteY1" fmla="*/ 191 h 18335"/>
              <a:gd name="connsiteX2" fmla="*/ 397052 w 397052"/>
              <a:gd name="connsiteY2" fmla="*/ 18335 h 18335"/>
              <a:gd name="connsiteX0" fmla="*/ 79440 w 397052"/>
              <a:gd name="connsiteY0" fmla="*/ 5070 h 18144"/>
              <a:gd name="connsiteX1" fmla="*/ 0 w 397052"/>
              <a:gd name="connsiteY1" fmla="*/ 0 h 18144"/>
              <a:gd name="connsiteX2" fmla="*/ 397052 w 397052"/>
              <a:gd name="connsiteY2" fmla="*/ 18144 h 18144"/>
              <a:gd name="connsiteX0" fmla="*/ 79440 w 427027"/>
              <a:gd name="connsiteY0" fmla="*/ 5070 h 19300"/>
              <a:gd name="connsiteX1" fmla="*/ 0 w 427027"/>
              <a:gd name="connsiteY1" fmla="*/ 0 h 19300"/>
              <a:gd name="connsiteX2" fmla="*/ 397052 w 427027"/>
              <a:gd name="connsiteY2" fmla="*/ 18144 h 19300"/>
              <a:gd name="connsiteX3" fmla="*/ 398996 w 427027"/>
              <a:gd name="connsiteY3" fmla="*/ 17435 h 19300"/>
              <a:gd name="connsiteX0" fmla="*/ 79440 w 557875"/>
              <a:gd name="connsiteY0" fmla="*/ 5070 h 19300"/>
              <a:gd name="connsiteX1" fmla="*/ 0 w 557875"/>
              <a:gd name="connsiteY1" fmla="*/ 0 h 19300"/>
              <a:gd name="connsiteX2" fmla="*/ 397052 w 557875"/>
              <a:gd name="connsiteY2" fmla="*/ 18144 h 19300"/>
              <a:gd name="connsiteX3" fmla="*/ 557875 w 557875"/>
              <a:gd name="connsiteY3" fmla="*/ 17435 h 19300"/>
              <a:gd name="connsiteX0" fmla="*/ 79440 w 557875"/>
              <a:gd name="connsiteY0" fmla="*/ 5070 h 17545"/>
              <a:gd name="connsiteX1" fmla="*/ 0 w 557875"/>
              <a:gd name="connsiteY1" fmla="*/ 0 h 17545"/>
              <a:gd name="connsiteX2" fmla="*/ 264652 w 557875"/>
              <a:gd name="connsiteY2" fmla="*/ 15102 h 17545"/>
              <a:gd name="connsiteX3" fmla="*/ 557875 w 557875"/>
              <a:gd name="connsiteY3" fmla="*/ 17435 h 17545"/>
            </a:gdLst>
            <a:ahLst/>
            <a:cxnLst>
              <a:cxn ang="0">
                <a:pos x="connsiteX0" y="connsiteY0"/>
              </a:cxn>
              <a:cxn ang="0">
                <a:pos x="connsiteX1" y="connsiteY1"/>
              </a:cxn>
              <a:cxn ang="0">
                <a:pos x="connsiteX2" y="connsiteY2"/>
              </a:cxn>
              <a:cxn ang="0">
                <a:pos x="connsiteX3" y="connsiteY3"/>
              </a:cxn>
            </a:cxnLst>
            <a:rect l="l" t="t" r="r" b="b"/>
            <a:pathLst>
              <a:path w="557875" h="17545">
                <a:moveTo>
                  <a:pt x="79440" y="5070"/>
                </a:moveTo>
                <a:lnTo>
                  <a:pt x="0" y="0"/>
                </a:lnTo>
                <a:lnTo>
                  <a:pt x="264652" y="15102"/>
                </a:lnTo>
                <a:cubicBezTo>
                  <a:pt x="331151" y="18008"/>
                  <a:pt x="557470" y="17583"/>
                  <a:pt x="557875" y="17435"/>
                </a:cubicBezTo>
              </a:path>
            </a:pathLst>
          </a:custGeom>
          <a:noFill/>
          <a:ln>
            <a:solidFill>
              <a:srgbClr val="FF0000"/>
            </a:solidFill>
            <a:tailEnd type="triangle" w="lg" len="lg"/>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21" name="Straight Arrow Connector 20"/>
          <p:cNvCxnSpPr/>
          <p:nvPr/>
        </p:nvCxnSpPr>
        <p:spPr>
          <a:xfrm>
            <a:off x="4185246" y="4175998"/>
            <a:ext cx="352221" cy="321867"/>
          </a:xfrm>
          <a:prstGeom prst="straightConnector1">
            <a:avLst/>
          </a:prstGeom>
          <a:ln w="41275">
            <a:solidFill>
              <a:srgbClr val="0000FF"/>
            </a:solidFill>
            <a:tailEnd type="arrow"/>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035734" y="4027686"/>
            <a:ext cx="329538" cy="295855"/>
          </a:xfrm>
          <a:prstGeom prst="ellipse">
            <a:avLst/>
          </a:prstGeom>
          <a:solidFill>
            <a:srgbClr val="FFC000">
              <a:alpha val="35000"/>
            </a:srgbClr>
          </a:solidFill>
          <a:ln>
            <a:solidFill>
              <a:srgbClr val="FF00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Rectangle 22"/>
          <p:cNvSpPr/>
          <p:nvPr/>
        </p:nvSpPr>
        <p:spPr>
          <a:xfrm>
            <a:off x="755576" y="1357316"/>
            <a:ext cx="7704855" cy="1569660"/>
          </a:xfrm>
          <a:prstGeom prst="rect">
            <a:avLst/>
          </a:prstGeom>
          <a:solidFill>
            <a:srgbClr val="FFFFE1"/>
          </a:solidFill>
          <a:ln>
            <a:solidFill>
              <a:srgbClr val="0000FF"/>
            </a:solidFill>
          </a:ln>
        </p:spPr>
        <p:txBody>
          <a:bodyPr wrap="square">
            <a:spAutoFit/>
          </a:bodyPr>
          <a:lstStyle/>
          <a:p>
            <a:r>
              <a:rPr lang="en-NZ" sz="2400" b="1" dirty="0">
                <a:effectLst>
                  <a:outerShdw blurRad="38100" dist="38100" dir="2700000" algn="tl">
                    <a:srgbClr val="000000">
                      <a:alpha val="43137"/>
                    </a:srgbClr>
                  </a:outerShdw>
                </a:effectLst>
              </a:rPr>
              <a:t>Greedy Mapping </a:t>
            </a:r>
            <a:r>
              <a:rPr lang="en-NZ" sz="2400" dirty="0"/>
              <a:t>is a simple </a:t>
            </a:r>
            <a:r>
              <a:rPr lang="en-NZ" sz="2400" b="1" dirty="0">
                <a:solidFill>
                  <a:srgbClr val="0000FF"/>
                </a:solidFill>
              </a:rPr>
              <a:t>sensor-based planning method </a:t>
            </a:r>
            <a:r>
              <a:rPr lang="en-NZ" sz="2400" dirty="0"/>
              <a:t>that discretizes terrain into cells and then always </a:t>
            </a:r>
            <a:r>
              <a:rPr lang="en-NZ" sz="2400" dirty="0">
                <a:solidFill>
                  <a:srgbClr val="008000"/>
                </a:solidFill>
              </a:rPr>
              <a:t>moves the robot on a shortest path to closest unobserved</a:t>
            </a:r>
            <a:r>
              <a:rPr lang="en-NZ" sz="2400" dirty="0"/>
              <a:t> (or unvisited) cell, until the terrain is mapped.</a:t>
            </a:r>
          </a:p>
        </p:txBody>
      </p:sp>
      <p:sp>
        <p:nvSpPr>
          <p:cNvPr id="25" name="TextBox 24"/>
          <p:cNvSpPr txBox="1"/>
          <p:nvPr/>
        </p:nvSpPr>
        <p:spPr>
          <a:xfrm>
            <a:off x="5940152" y="6047640"/>
            <a:ext cx="3096344" cy="707886"/>
          </a:xfrm>
          <a:prstGeom prst="rect">
            <a:avLst/>
          </a:prstGeom>
          <a:solidFill>
            <a:srgbClr val="FFFFE1"/>
          </a:solidFill>
          <a:ln>
            <a:solidFill>
              <a:srgbClr val="0000FF"/>
            </a:solidFill>
          </a:ln>
        </p:spPr>
        <p:txBody>
          <a:bodyPr wrap="square">
            <a:spAutoFit/>
          </a:bodyPr>
          <a:lstStyle>
            <a:defPPr>
              <a:defRPr lang="en-US"/>
            </a:defPPr>
            <a:lvl1pPr>
              <a:defRPr sz="2400" b="1">
                <a:effectLst>
                  <a:outerShdw blurRad="38100" dist="38100" dir="2700000" algn="tl">
                    <a:srgbClr val="000000">
                      <a:alpha val="43137"/>
                    </a:srgbClr>
                  </a:outerShdw>
                </a:effectLst>
              </a:defRPr>
            </a:lvl1pPr>
          </a:lstStyle>
          <a:p>
            <a:r>
              <a:rPr lang="en-AU" sz="2000" i="1" u="sng" dirty="0">
                <a:effectLst/>
              </a:rPr>
              <a:t>Assumption</a:t>
            </a:r>
            <a:r>
              <a:rPr lang="en-AU" sz="2000" b="0" dirty="0">
                <a:effectLst/>
              </a:rPr>
              <a:t>: the location of the robot is always known.</a:t>
            </a:r>
          </a:p>
        </p:txBody>
      </p:sp>
    </p:spTree>
    <p:extLst>
      <p:ext uri="{BB962C8B-B14F-4D97-AF65-F5344CB8AC3E}">
        <p14:creationId xmlns:p14="http://schemas.microsoft.com/office/powerpoint/2010/main" val="276543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par>
                          <p:cTn id="34" fill="hold">
                            <p:stCondLst>
                              <p:cond delay="1000"/>
                            </p:stCondLst>
                            <p:childTnLst>
                              <p:par>
                                <p:cTn id="35" presetID="32" presetClass="emph" presetSubtype="0" repeatCount="indefinite" fill="hold" nodeType="afterEffect">
                                  <p:stCondLst>
                                    <p:cond delay="0"/>
                                  </p:stCondLst>
                                  <p:endCondLst>
                                    <p:cond evt="onNext" delay="0">
                                      <p:tgtEl>
                                        <p:sldTgt/>
                                      </p:tgtEl>
                                    </p:cond>
                                  </p:endCondLst>
                                  <p:childTnLst>
                                    <p:animRot by="120000">
                                      <p:cBhvr>
                                        <p:cTn id="36" dur="100" fill="hold">
                                          <p:stCondLst>
                                            <p:cond delay="0"/>
                                          </p:stCondLst>
                                        </p:cTn>
                                        <p:tgtEl>
                                          <p:spTgt spid="21"/>
                                        </p:tgtEl>
                                        <p:attrNameLst>
                                          <p:attrName>r</p:attrName>
                                        </p:attrNameLst>
                                      </p:cBhvr>
                                    </p:animRot>
                                    <p:animRot by="-240000">
                                      <p:cBhvr>
                                        <p:cTn id="37" dur="200" fill="hold">
                                          <p:stCondLst>
                                            <p:cond delay="200"/>
                                          </p:stCondLst>
                                        </p:cTn>
                                        <p:tgtEl>
                                          <p:spTgt spid="21"/>
                                        </p:tgtEl>
                                        <p:attrNameLst>
                                          <p:attrName>r</p:attrName>
                                        </p:attrNameLst>
                                      </p:cBhvr>
                                    </p:animRot>
                                    <p:animRot by="240000">
                                      <p:cBhvr>
                                        <p:cTn id="38" dur="200" fill="hold">
                                          <p:stCondLst>
                                            <p:cond delay="400"/>
                                          </p:stCondLst>
                                        </p:cTn>
                                        <p:tgtEl>
                                          <p:spTgt spid="21"/>
                                        </p:tgtEl>
                                        <p:attrNameLst>
                                          <p:attrName>r</p:attrName>
                                        </p:attrNameLst>
                                      </p:cBhvr>
                                    </p:animRot>
                                    <p:animRot by="-240000">
                                      <p:cBhvr>
                                        <p:cTn id="39" dur="200" fill="hold">
                                          <p:stCondLst>
                                            <p:cond delay="600"/>
                                          </p:stCondLst>
                                        </p:cTn>
                                        <p:tgtEl>
                                          <p:spTgt spid="21"/>
                                        </p:tgtEl>
                                        <p:attrNameLst>
                                          <p:attrName>r</p:attrName>
                                        </p:attrNameLst>
                                      </p:cBhvr>
                                    </p:animRot>
                                    <p:animRot by="120000">
                                      <p:cBhvr>
                                        <p:cTn id="40"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Greedy Mapping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3212976"/>
            <a:ext cx="6562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97786" y="6381328"/>
            <a:ext cx="1992790" cy="369332"/>
          </a:xfrm>
          <a:prstGeom prst="rect">
            <a:avLst/>
          </a:prstGeom>
          <a:solidFill>
            <a:srgbClr val="FFFF99"/>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Sense environment</a:t>
            </a:r>
          </a:p>
        </p:txBody>
      </p:sp>
      <p:sp>
        <p:nvSpPr>
          <p:cNvPr id="6" name="TextBox 5"/>
          <p:cNvSpPr txBox="1"/>
          <p:nvPr/>
        </p:nvSpPr>
        <p:spPr>
          <a:xfrm>
            <a:off x="3013011" y="6385798"/>
            <a:ext cx="1524456" cy="369332"/>
          </a:xfrm>
          <a:prstGeom prst="rect">
            <a:avLst/>
          </a:prstGeom>
          <a:solidFill>
            <a:srgbClr val="FFDD71"/>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Calculate path</a:t>
            </a:r>
          </a:p>
        </p:txBody>
      </p:sp>
      <p:sp>
        <p:nvSpPr>
          <p:cNvPr id="7" name="TextBox 6"/>
          <p:cNvSpPr txBox="1"/>
          <p:nvPr/>
        </p:nvSpPr>
        <p:spPr>
          <a:xfrm>
            <a:off x="4584899" y="6385798"/>
            <a:ext cx="707181" cy="369332"/>
          </a:xfrm>
          <a:prstGeom prst="rect">
            <a:avLst/>
          </a:prstGeom>
          <a:solidFill>
            <a:srgbClr val="00B0F0">
              <a:alpha val="83137"/>
            </a:srgbClr>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move</a:t>
            </a:r>
          </a:p>
        </p:txBody>
      </p:sp>
      <p:grpSp>
        <p:nvGrpSpPr>
          <p:cNvPr id="8" name="Group 7"/>
          <p:cNvGrpSpPr/>
          <p:nvPr/>
        </p:nvGrpSpPr>
        <p:grpSpPr>
          <a:xfrm>
            <a:off x="6278090" y="4024114"/>
            <a:ext cx="792089" cy="864096"/>
            <a:chOff x="1244392" y="3395092"/>
            <a:chExt cx="792089" cy="864096"/>
          </a:xfrm>
        </p:grpSpPr>
        <p:grpSp>
          <p:nvGrpSpPr>
            <p:cNvPr id="9" name="Group 8"/>
            <p:cNvGrpSpPr/>
            <p:nvPr/>
          </p:nvGrpSpPr>
          <p:grpSpPr>
            <a:xfrm>
              <a:off x="1244392" y="3395092"/>
              <a:ext cx="792089" cy="864096"/>
              <a:chOff x="1244392" y="3395092"/>
              <a:chExt cx="792089" cy="864096"/>
            </a:xfrm>
          </p:grpSpPr>
          <p:sp>
            <p:nvSpPr>
              <p:cNvPr id="14" name="Isosceles Triangle 13"/>
              <p:cNvSpPr/>
              <p:nvPr/>
            </p:nvSpPr>
            <p:spPr>
              <a:xfrm rot="10800000">
                <a:off x="1516695" y="3395092"/>
                <a:ext cx="230446" cy="331802"/>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Isosceles Triangle 14"/>
              <p:cNvSpPr/>
              <p:nvPr/>
            </p:nvSpPr>
            <p:spPr>
              <a:xfrm rot="5400000">
                <a:off x="1320403" y="3627610"/>
                <a:ext cx="223786" cy="375807"/>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Isosceles Triangle 15"/>
              <p:cNvSpPr/>
              <p:nvPr/>
            </p:nvSpPr>
            <p:spPr>
              <a:xfrm rot="16200000">
                <a:off x="1715746" y="3606672"/>
                <a:ext cx="247063" cy="39440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Isosceles Triangle 16"/>
              <p:cNvSpPr/>
              <p:nvPr/>
            </p:nvSpPr>
            <p:spPr>
              <a:xfrm>
                <a:off x="1537006" y="3905532"/>
                <a:ext cx="210135" cy="35365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10" name="Isosceles Triangle 9"/>
            <p:cNvSpPr/>
            <p:nvPr/>
          </p:nvSpPr>
          <p:spPr>
            <a:xfrm rot="13515193" flipH="1" flipV="1">
              <a:off x="1343260" y="3876532"/>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Isosceles Triangle 10"/>
            <p:cNvSpPr/>
            <p:nvPr/>
          </p:nvSpPr>
          <p:spPr>
            <a:xfrm rot="18722745" flipH="1" flipV="1">
              <a:off x="1334703" y="3444174"/>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p:cNvSpPr/>
            <p:nvPr/>
          </p:nvSpPr>
          <p:spPr>
            <a:xfrm rot="8075327" flipH="1" flipV="1">
              <a:off x="1751747" y="3889211"/>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Isosceles Triangle 12"/>
            <p:cNvSpPr/>
            <p:nvPr/>
          </p:nvSpPr>
          <p:spPr>
            <a:xfrm rot="3274616" flipH="1" flipV="1">
              <a:off x="1742026" y="3418170"/>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20" name="Freeform 19"/>
          <p:cNvSpPr/>
          <p:nvPr/>
        </p:nvSpPr>
        <p:spPr>
          <a:xfrm flipH="1" flipV="1">
            <a:off x="6383555" y="3607211"/>
            <a:ext cx="294159" cy="863949"/>
          </a:xfrm>
          <a:custGeom>
            <a:avLst/>
            <a:gdLst>
              <a:gd name="connsiteX0" fmla="*/ 0 w 1394460"/>
              <a:gd name="connsiteY0" fmla="*/ 22860 h 312420"/>
              <a:gd name="connsiteX1" fmla="*/ 0 w 1394460"/>
              <a:gd name="connsiteY1" fmla="*/ 22860 h 312420"/>
              <a:gd name="connsiteX2" fmla="*/ 68580 w 1394460"/>
              <a:gd name="connsiteY2" fmla="*/ 15240 h 312420"/>
              <a:gd name="connsiteX3" fmla="*/ 99060 w 1394460"/>
              <a:gd name="connsiteY3" fmla="*/ 7620 h 312420"/>
              <a:gd name="connsiteX4" fmla="*/ 289560 w 1394460"/>
              <a:gd name="connsiteY4" fmla="*/ 0 h 312420"/>
              <a:gd name="connsiteX5" fmla="*/ 647700 w 1394460"/>
              <a:gd name="connsiteY5" fmla="*/ 7620 h 312420"/>
              <a:gd name="connsiteX6" fmla="*/ 716280 w 1394460"/>
              <a:gd name="connsiteY6" fmla="*/ 15240 h 312420"/>
              <a:gd name="connsiteX7" fmla="*/ 1112520 w 1394460"/>
              <a:gd name="connsiteY7" fmla="*/ 15240 h 312420"/>
              <a:gd name="connsiteX8" fmla="*/ 1394460 w 1394460"/>
              <a:gd name="connsiteY8" fmla="*/ 312420 h 312420"/>
              <a:gd name="connsiteX0" fmla="*/ 0 w 1371475"/>
              <a:gd name="connsiteY0" fmla="*/ 22860 h 295865"/>
              <a:gd name="connsiteX1" fmla="*/ 0 w 1371475"/>
              <a:gd name="connsiteY1" fmla="*/ 22860 h 295865"/>
              <a:gd name="connsiteX2" fmla="*/ 68580 w 1371475"/>
              <a:gd name="connsiteY2" fmla="*/ 15240 h 295865"/>
              <a:gd name="connsiteX3" fmla="*/ 99060 w 1371475"/>
              <a:gd name="connsiteY3" fmla="*/ 7620 h 295865"/>
              <a:gd name="connsiteX4" fmla="*/ 289560 w 1371475"/>
              <a:gd name="connsiteY4" fmla="*/ 0 h 295865"/>
              <a:gd name="connsiteX5" fmla="*/ 647700 w 1371475"/>
              <a:gd name="connsiteY5" fmla="*/ 7620 h 295865"/>
              <a:gd name="connsiteX6" fmla="*/ 716280 w 1371475"/>
              <a:gd name="connsiteY6" fmla="*/ 15240 h 295865"/>
              <a:gd name="connsiteX7" fmla="*/ 1112520 w 1371475"/>
              <a:gd name="connsiteY7" fmla="*/ 15240 h 295865"/>
              <a:gd name="connsiteX8" fmla="*/ 1371475 w 1371475"/>
              <a:gd name="connsiteY8" fmla="*/ 295865 h 295865"/>
              <a:gd name="connsiteX0" fmla="*/ 0 w 1371475"/>
              <a:gd name="connsiteY0" fmla="*/ 22860 h 295865"/>
              <a:gd name="connsiteX1" fmla="*/ 0 w 1371475"/>
              <a:gd name="connsiteY1" fmla="*/ 22860 h 295865"/>
              <a:gd name="connsiteX2" fmla="*/ 68580 w 1371475"/>
              <a:gd name="connsiteY2" fmla="*/ 15240 h 295865"/>
              <a:gd name="connsiteX3" fmla="*/ 289560 w 1371475"/>
              <a:gd name="connsiteY3" fmla="*/ 0 h 295865"/>
              <a:gd name="connsiteX4" fmla="*/ 647700 w 1371475"/>
              <a:gd name="connsiteY4" fmla="*/ 7620 h 295865"/>
              <a:gd name="connsiteX5" fmla="*/ 716280 w 1371475"/>
              <a:gd name="connsiteY5" fmla="*/ 15240 h 295865"/>
              <a:gd name="connsiteX6" fmla="*/ 1112520 w 1371475"/>
              <a:gd name="connsiteY6" fmla="*/ 15240 h 295865"/>
              <a:gd name="connsiteX7" fmla="*/ 1371475 w 1371475"/>
              <a:gd name="connsiteY7" fmla="*/ 295865 h 295865"/>
              <a:gd name="connsiteX0" fmla="*/ 0 w 1371475"/>
              <a:gd name="connsiteY0" fmla="*/ 15240 h 288245"/>
              <a:gd name="connsiteX1" fmla="*/ 0 w 1371475"/>
              <a:gd name="connsiteY1" fmla="*/ 15240 h 288245"/>
              <a:gd name="connsiteX2" fmla="*/ 68580 w 1371475"/>
              <a:gd name="connsiteY2" fmla="*/ 7620 h 288245"/>
              <a:gd name="connsiteX3" fmla="*/ 647700 w 1371475"/>
              <a:gd name="connsiteY3" fmla="*/ 0 h 288245"/>
              <a:gd name="connsiteX4" fmla="*/ 716280 w 1371475"/>
              <a:gd name="connsiteY4" fmla="*/ 7620 h 288245"/>
              <a:gd name="connsiteX5" fmla="*/ 1112520 w 1371475"/>
              <a:gd name="connsiteY5" fmla="*/ 7620 h 288245"/>
              <a:gd name="connsiteX6" fmla="*/ 1371475 w 1371475"/>
              <a:gd name="connsiteY6" fmla="*/ 288245 h 288245"/>
              <a:gd name="connsiteX0" fmla="*/ 1929 w 1373404"/>
              <a:gd name="connsiteY0" fmla="*/ 8184 h 281189"/>
              <a:gd name="connsiteX1" fmla="*/ 1929 w 1373404"/>
              <a:gd name="connsiteY1" fmla="*/ 8184 h 281189"/>
              <a:gd name="connsiteX2" fmla="*/ 70509 w 1373404"/>
              <a:gd name="connsiteY2" fmla="*/ 564 h 281189"/>
              <a:gd name="connsiteX3" fmla="*/ 718209 w 1373404"/>
              <a:gd name="connsiteY3" fmla="*/ 564 h 281189"/>
              <a:gd name="connsiteX4" fmla="*/ 1114449 w 1373404"/>
              <a:gd name="connsiteY4" fmla="*/ 564 h 281189"/>
              <a:gd name="connsiteX5" fmla="*/ 1373404 w 1373404"/>
              <a:gd name="connsiteY5" fmla="*/ 281189 h 281189"/>
              <a:gd name="connsiteX0" fmla="*/ 29143 w 1400618"/>
              <a:gd name="connsiteY0" fmla="*/ 28692 h 301697"/>
              <a:gd name="connsiteX1" fmla="*/ 29143 w 1400618"/>
              <a:gd name="connsiteY1" fmla="*/ 28692 h 301697"/>
              <a:gd name="connsiteX2" fmla="*/ 97723 w 1400618"/>
              <a:gd name="connsiteY2" fmla="*/ 21072 h 301697"/>
              <a:gd name="connsiteX3" fmla="*/ 1141663 w 1400618"/>
              <a:gd name="connsiteY3" fmla="*/ 21072 h 301697"/>
              <a:gd name="connsiteX4" fmla="*/ 1400618 w 1400618"/>
              <a:gd name="connsiteY4" fmla="*/ 301697 h 301697"/>
              <a:gd name="connsiteX0" fmla="*/ 0 w 1371475"/>
              <a:gd name="connsiteY0" fmla="*/ 26283 h 299288"/>
              <a:gd name="connsiteX1" fmla="*/ 0 w 1371475"/>
              <a:gd name="connsiteY1" fmla="*/ 26283 h 299288"/>
              <a:gd name="connsiteX2" fmla="*/ 1112520 w 1371475"/>
              <a:gd name="connsiteY2" fmla="*/ 18663 h 299288"/>
              <a:gd name="connsiteX3" fmla="*/ 1371475 w 1371475"/>
              <a:gd name="connsiteY3" fmla="*/ 299288 h 299288"/>
              <a:gd name="connsiteX0" fmla="*/ 0 w 1112520"/>
              <a:gd name="connsiteY0" fmla="*/ 26283 h 26283"/>
              <a:gd name="connsiteX1" fmla="*/ 0 w 1112520"/>
              <a:gd name="connsiteY1" fmla="*/ 26283 h 26283"/>
              <a:gd name="connsiteX2" fmla="*/ 1112520 w 1112520"/>
              <a:gd name="connsiteY2" fmla="*/ 18663 h 26283"/>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17612"/>
              <a:gd name="connsiteY0" fmla="*/ 11584 h 24658"/>
              <a:gd name="connsiteX1" fmla="*/ 0 w 317612"/>
              <a:gd name="connsiteY1" fmla="*/ 11584 h 24658"/>
              <a:gd name="connsiteX2" fmla="*/ 317612 w 317612"/>
              <a:gd name="connsiteY2" fmla="*/ 24658 h 24658"/>
              <a:gd name="connsiteX0" fmla="*/ 0 w 317612"/>
              <a:gd name="connsiteY0" fmla="*/ 531 h 13605"/>
              <a:gd name="connsiteX1" fmla="*/ 0 w 317612"/>
              <a:gd name="connsiteY1" fmla="*/ 531 h 13605"/>
              <a:gd name="connsiteX2" fmla="*/ 317612 w 317612"/>
              <a:gd name="connsiteY2" fmla="*/ 13605 h 13605"/>
              <a:gd name="connsiteX0" fmla="*/ 79440 w 397052"/>
              <a:gd name="connsiteY0" fmla="*/ 5261 h 18335"/>
              <a:gd name="connsiteX1" fmla="*/ 0 w 397052"/>
              <a:gd name="connsiteY1" fmla="*/ 191 h 18335"/>
              <a:gd name="connsiteX2" fmla="*/ 397052 w 397052"/>
              <a:gd name="connsiteY2" fmla="*/ 18335 h 18335"/>
              <a:gd name="connsiteX0" fmla="*/ 79440 w 397052"/>
              <a:gd name="connsiteY0" fmla="*/ 5070 h 18144"/>
              <a:gd name="connsiteX1" fmla="*/ 0 w 397052"/>
              <a:gd name="connsiteY1" fmla="*/ 0 h 18144"/>
              <a:gd name="connsiteX2" fmla="*/ 397052 w 397052"/>
              <a:gd name="connsiteY2" fmla="*/ 18144 h 18144"/>
              <a:gd name="connsiteX0" fmla="*/ 79440 w 427027"/>
              <a:gd name="connsiteY0" fmla="*/ 5070 h 19300"/>
              <a:gd name="connsiteX1" fmla="*/ 0 w 427027"/>
              <a:gd name="connsiteY1" fmla="*/ 0 h 19300"/>
              <a:gd name="connsiteX2" fmla="*/ 397052 w 427027"/>
              <a:gd name="connsiteY2" fmla="*/ 18144 h 19300"/>
              <a:gd name="connsiteX3" fmla="*/ 398996 w 427027"/>
              <a:gd name="connsiteY3" fmla="*/ 17435 h 19300"/>
              <a:gd name="connsiteX0" fmla="*/ 79440 w 557875"/>
              <a:gd name="connsiteY0" fmla="*/ 5070 h 19300"/>
              <a:gd name="connsiteX1" fmla="*/ 0 w 557875"/>
              <a:gd name="connsiteY1" fmla="*/ 0 h 19300"/>
              <a:gd name="connsiteX2" fmla="*/ 397052 w 557875"/>
              <a:gd name="connsiteY2" fmla="*/ 18144 h 19300"/>
              <a:gd name="connsiteX3" fmla="*/ 557875 w 557875"/>
              <a:gd name="connsiteY3" fmla="*/ 17435 h 19300"/>
              <a:gd name="connsiteX0" fmla="*/ 79440 w 557875"/>
              <a:gd name="connsiteY0" fmla="*/ 5070 h 17545"/>
              <a:gd name="connsiteX1" fmla="*/ 0 w 557875"/>
              <a:gd name="connsiteY1" fmla="*/ 0 h 17545"/>
              <a:gd name="connsiteX2" fmla="*/ 264652 w 557875"/>
              <a:gd name="connsiteY2" fmla="*/ 15102 h 17545"/>
              <a:gd name="connsiteX3" fmla="*/ 557875 w 557875"/>
              <a:gd name="connsiteY3" fmla="*/ 17435 h 17545"/>
              <a:gd name="connsiteX0" fmla="*/ 79440 w 557875"/>
              <a:gd name="connsiteY0" fmla="*/ 5070 h 17436"/>
              <a:gd name="connsiteX1" fmla="*/ 0 w 557875"/>
              <a:gd name="connsiteY1" fmla="*/ 0 h 17436"/>
              <a:gd name="connsiteX2" fmla="*/ 473367 w 557875"/>
              <a:gd name="connsiteY2" fmla="*/ 3938 h 17436"/>
              <a:gd name="connsiteX3" fmla="*/ 557875 w 557875"/>
              <a:gd name="connsiteY3" fmla="*/ 17435 h 17436"/>
              <a:gd name="connsiteX0" fmla="*/ 0 w 557875"/>
              <a:gd name="connsiteY0" fmla="*/ 0 h 17436"/>
              <a:gd name="connsiteX1" fmla="*/ 473367 w 557875"/>
              <a:gd name="connsiteY1" fmla="*/ 3938 h 17436"/>
              <a:gd name="connsiteX2" fmla="*/ 557875 w 557875"/>
              <a:gd name="connsiteY2" fmla="*/ 17435 h 17436"/>
              <a:gd name="connsiteX0" fmla="*/ 0 w 517345"/>
              <a:gd name="connsiteY0" fmla="*/ 0 h 17250"/>
              <a:gd name="connsiteX1" fmla="*/ 473367 w 517345"/>
              <a:gd name="connsiteY1" fmla="*/ 3938 h 17250"/>
              <a:gd name="connsiteX2" fmla="*/ 511494 w 517345"/>
              <a:gd name="connsiteY2" fmla="*/ 17249 h 17250"/>
              <a:gd name="connsiteX0" fmla="*/ 0 w 524795"/>
              <a:gd name="connsiteY0" fmla="*/ 0 h 15948"/>
              <a:gd name="connsiteX1" fmla="*/ 473367 w 524795"/>
              <a:gd name="connsiteY1" fmla="*/ 3938 h 15948"/>
              <a:gd name="connsiteX2" fmla="*/ 523090 w 524795"/>
              <a:gd name="connsiteY2" fmla="*/ 15947 h 15948"/>
              <a:gd name="connsiteX0" fmla="*/ 0 w 524795"/>
              <a:gd name="connsiteY0" fmla="*/ 0 h 16878"/>
              <a:gd name="connsiteX1" fmla="*/ 473367 w 524795"/>
              <a:gd name="connsiteY1" fmla="*/ 3938 h 16878"/>
              <a:gd name="connsiteX2" fmla="*/ 523089 w 524795"/>
              <a:gd name="connsiteY2" fmla="*/ 16877 h 16878"/>
              <a:gd name="connsiteX0" fmla="*/ 0 w 523089"/>
              <a:gd name="connsiteY0" fmla="*/ 0 h 16877"/>
              <a:gd name="connsiteX1" fmla="*/ 473367 w 523089"/>
              <a:gd name="connsiteY1" fmla="*/ 3938 h 16877"/>
              <a:gd name="connsiteX2" fmla="*/ 523089 w 523089"/>
              <a:gd name="connsiteY2" fmla="*/ 16877 h 16877"/>
              <a:gd name="connsiteX0" fmla="*/ 0 w 537140"/>
              <a:gd name="connsiteY0" fmla="*/ 0 h 16877"/>
              <a:gd name="connsiteX1" fmla="*/ 537140 w 537140"/>
              <a:gd name="connsiteY1" fmla="*/ 4310 h 16877"/>
              <a:gd name="connsiteX2" fmla="*/ 523089 w 537140"/>
              <a:gd name="connsiteY2" fmla="*/ 16877 h 16877"/>
            </a:gdLst>
            <a:ahLst/>
            <a:cxnLst>
              <a:cxn ang="0">
                <a:pos x="connsiteX0" y="connsiteY0"/>
              </a:cxn>
              <a:cxn ang="0">
                <a:pos x="connsiteX1" y="connsiteY1"/>
              </a:cxn>
              <a:cxn ang="0">
                <a:pos x="connsiteX2" y="connsiteY2"/>
              </a:cxn>
            </a:cxnLst>
            <a:rect l="l" t="t" r="r" b="b"/>
            <a:pathLst>
              <a:path w="537140" h="16877">
                <a:moveTo>
                  <a:pt x="0" y="0"/>
                </a:moveTo>
                <a:lnTo>
                  <a:pt x="537140" y="4310"/>
                </a:lnTo>
                <a:lnTo>
                  <a:pt x="523089" y="16877"/>
                </a:lnTo>
              </a:path>
            </a:pathLst>
          </a:custGeom>
          <a:noFill/>
          <a:ln>
            <a:solidFill>
              <a:srgbClr val="FF0000"/>
            </a:solidFill>
            <a:tailEnd type="triangle" w="lg" len="lg"/>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21" name="Straight Arrow Connector 20"/>
          <p:cNvCxnSpPr/>
          <p:nvPr/>
        </p:nvCxnSpPr>
        <p:spPr>
          <a:xfrm flipH="1" flipV="1">
            <a:off x="6378445" y="4221929"/>
            <a:ext cx="311223" cy="288873"/>
          </a:xfrm>
          <a:prstGeom prst="straightConnector1">
            <a:avLst/>
          </a:prstGeom>
          <a:ln w="41275">
            <a:solidFill>
              <a:srgbClr val="0000FF"/>
            </a:solidFill>
            <a:tailEnd type="arrow"/>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533912" y="4330576"/>
            <a:ext cx="329538" cy="295855"/>
          </a:xfrm>
          <a:prstGeom prst="ellipse">
            <a:avLst/>
          </a:prstGeom>
          <a:solidFill>
            <a:srgbClr val="FFC000">
              <a:alpha val="35000"/>
            </a:srgbClr>
          </a:solidFill>
          <a:ln>
            <a:solidFill>
              <a:srgbClr val="FF00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Rectangle 22"/>
          <p:cNvSpPr/>
          <p:nvPr/>
        </p:nvSpPr>
        <p:spPr>
          <a:xfrm>
            <a:off x="755576" y="1357316"/>
            <a:ext cx="7704855" cy="1569660"/>
          </a:xfrm>
          <a:prstGeom prst="rect">
            <a:avLst/>
          </a:prstGeom>
          <a:solidFill>
            <a:srgbClr val="FFFFE1"/>
          </a:solidFill>
          <a:ln>
            <a:solidFill>
              <a:srgbClr val="0000FF"/>
            </a:solidFill>
          </a:ln>
        </p:spPr>
        <p:txBody>
          <a:bodyPr wrap="square">
            <a:spAutoFit/>
          </a:bodyPr>
          <a:lstStyle/>
          <a:p>
            <a:r>
              <a:rPr lang="en-NZ" sz="2400" b="1" dirty="0">
                <a:effectLst>
                  <a:outerShdw blurRad="38100" dist="38100" dir="2700000" algn="tl">
                    <a:srgbClr val="000000">
                      <a:alpha val="43137"/>
                    </a:srgbClr>
                  </a:outerShdw>
                </a:effectLst>
              </a:rPr>
              <a:t>Greedy Mapping </a:t>
            </a:r>
            <a:r>
              <a:rPr lang="en-NZ" sz="2400" dirty="0"/>
              <a:t>is a simple </a:t>
            </a:r>
            <a:r>
              <a:rPr lang="en-NZ" sz="2400" b="1" dirty="0">
                <a:solidFill>
                  <a:srgbClr val="0000FF"/>
                </a:solidFill>
              </a:rPr>
              <a:t>sensor-based planning method </a:t>
            </a:r>
            <a:r>
              <a:rPr lang="en-NZ" sz="2400" dirty="0"/>
              <a:t>that discretizes terrain into cells and then always </a:t>
            </a:r>
            <a:r>
              <a:rPr lang="en-NZ" sz="2400" dirty="0">
                <a:solidFill>
                  <a:srgbClr val="008000"/>
                </a:solidFill>
              </a:rPr>
              <a:t>moves the robot on a shortest path to closest unobserved</a:t>
            </a:r>
            <a:r>
              <a:rPr lang="en-NZ" sz="2400" dirty="0"/>
              <a:t> (or unvisited) cell, until the terrain is mapped.</a:t>
            </a:r>
          </a:p>
        </p:txBody>
      </p:sp>
      <p:sp>
        <p:nvSpPr>
          <p:cNvPr id="25" name="TextBox 24"/>
          <p:cNvSpPr txBox="1"/>
          <p:nvPr/>
        </p:nvSpPr>
        <p:spPr>
          <a:xfrm>
            <a:off x="5940152" y="6047640"/>
            <a:ext cx="3096344" cy="707886"/>
          </a:xfrm>
          <a:prstGeom prst="rect">
            <a:avLst/>
          </a:prstGeom>
          <a:solidFill>
            <a:srgbClr val="FFFFE1"/>
          </a:solidFill>
          <a:ln>
            <a:solidFill>
              <a:srgbClr val="0000FF"/>
            </a:solidFill>
          </a:ln>
        </p:spPr>
        <p:txBody>
          <a:bodyPr wrap="square">
            <a:spAutoFit/>
          </a:bodyPr>
          <a:lstStyle>
            <a:defPPr>
              <a:defRPr lang="en-US"/>
            </a:defPPr>
            <a:lvl1pPr>
              <a:defRPr sz="2400" b="1">
                <a:effectLst>
                  <a:outerShdw blurRad="38100" dist="38100" dir="2700000" algn="tl">
                    <a:srgbClr val="000000">
                      <a:alpha val="43137"/>
                    </a:srgbClr>
                  </a:outerShdw>
                </a:effectLst>
              </a:defRPr>
            </a:lvl1pPr>
          </a:lstStyle>
          <a:p>
            <a:r>
              <a:rPr lang="en-AU" sz="2000" i="1" u="sng" dirty="0">
                <a:effectLst/>
              </a:rPr>
              <a:t>Assumption</a:t>
            </a:r>
            <a:r>
              <a:rPr lang="en-AU" sz="2000" b="0" dirty="0">
                <a:effectLst/>
              </a:rPr>
              <a:t>: the location of the robot is always known.</a:t>
            </a:r>
          </a:p>
        </p:txBody>
      </p:sp>
    </p:spTree>
    <p:extLst>
      <p:ext uri="{BB962C8B-B14F-4D97-AF65-F5344CB8AC3E}">
        <p14:creationId xmlns:p14="http://schemas.microsoft.com/office/powerpoint/2010/main" val="218473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par>
                          <p:cTn id="34" fill="hold">
                            <p:stCondLst>
                              <p:cond delay="1000"/>
                            </p:stCondLst>
                            <p:childTnLst>
                              <p:par>
                                <p:cTn id="35" presetID="32" presetClass="emph" presetSubtype="0" repeatCount="indefinite" fill="hold" nodeType="afterEffect">
                                  <p:stCondLst>
                                    <p:cond delay="0"/>
                                  </p:stCondLst>
                                  <p:endCondLst>
                                    <p:cond evt="onNext" delay="0">
                                      <p:tgtEl>
                                        <p:sldTgt/>
                                      </p:tgtEl>
                                    </p:cond>
                                  </p:endCondLst>
                                  <p:childTnLst>
                                    <p:animRot by="120000">
                                      <p:cBhvr>
                                        <p:cTn id="36" dur="100" fill="hold">
                                          <p:stCondLst>
                                            <p:cond delay="0"/>
                                          </p:stCondLst>
                                        </p:cTn>
                                        <p:tgtEl>
                                          <p:spTgt spid="21"/>
                                        </p:tgtEl>
                                        <p:attrNameLst>
                                          <p:attrName>r</p:attrName>
                                        </p:attrNameLst>
                                      </p:cBhvr>
                                    </p:animRot>
                                    <p:animRot by="-240000">
                                      <p:cBhvr>
                                        <p:cTn id="37" dur="200" fill="hold">
                                          <p:stCondLst>
                                            <p:cond delay="200"/>
                                          </p:stCondLst>
                                        </p:cTn>
                                        <p:tgtEl>
                                          <p:spTgt spid="21"/>
                                        </p:tgtEl>
                                        <p:attrNameLst>
                                          <p:attrName>r</p:attrName>
                                        </p:attrNameLst>
                                      </p:cBhvr>
                                    </p:animRot>
                                    <p:animRot by="240000">
                                      <p:cBhvr>
                                        <p:cTn id="38" dur="200" fill="hold">
                                          <p:stCondLst>
                                            <p:cond delay="400"/>
                                          </p:stCondLst>
                                        </p:cTn>
                                        <p:tgtEl>
                                          <p:spTgt spid="21"/>
                                        </p:tgtEl>
                                        <p:attrNameLst>
                                          <p:attrName>r</p:attrName>
                                        </p:attrNameLst>
                                      </p:cBhvr>
                                    </p:animRot>
                                    <p:animRot by="-240000">
                                      <p:cBhvr>
                                        <p:cTn id="39" dur="200" fill="hold">
                                          <p:stCondLst>
                                            <p:cond delay="600"/>
                                          </p:stCondLst>
                                        </p:cTn>
                                        <p:tgtEl>
                                          <p:spTgt spid="21"/>
                                        </p:tgtEl>
                                        <p:attrNameLst>
                                          <p:attrName>r</p:attrName>
                                        </p:attrNameLst>
                                      </p:cBhvr>
                                    </p:animRot>
                                    <p:animRot by="120000">
                                      <p:cBhvr>
                                        <p:cTn id="40"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Greedy Mapping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3212976"/>
            <a:ext cx="6562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84899" y="6385798"/>
            <a:ext cx="707181" cy="369332"/>
          </a:xfrm>
          <a:prstGeom prst="rect">
            <a:avLst/>
          </a:prstGeom>
          <a:solidFill>
            <a:srgbClr val="00B0F0">
              <a:alpha val="83137"/>
            </a:srgbClr>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move</a:t>
            </a:r>
          </a:p>
        </p:txBody>
      </p:sp>
      <p:cxnSp>
        <p:nvCxnSpPr>
          <p:cNvPr id="21" name="Straight Arrow Connector 20"/>
          <p:cNvCxnSpPr/>
          <p:nvPr/>
        </p:nvCxnSpPr>
        <p:spPr>
          <a:xfrm flipH="1" flipV="1">
            <a:off x="2047073" y="5229200"/>
            <a:ext cx="1" cy="507968"/>
          </a:xfrm>
          <a:prstGeom prst="straightConnector1">
            <a:avLst/>
          </a:prstGeom>
          <a:ln w="41275">
            <a:solidFill>
              <a:srgbClr val="0000FF"/>
            </a:solidFill>
            <a:tailEnd type="arrow"/>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897283" y="5602688"/>
            <a:ext cx="299580" cy="268959"/>
          </a:xfrm>
          <a:prstGeom prst="ellipse">
            <a:avLst/>
          </a:prstGeom>
          <a:solidFill>
            <a:srgbClr val="FFC000">
              <a:alpha val="35000"/>
            </a:srgbClr>
          </a:solidFill>
          <a:ln>
            <a:solidFill>
              <a:srgbClr val="FF00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p:cNvSpPr/>
          <p:nvPr/>
        </p:nvSpPr>
        <p:spPr>
          <a:xfrm>
            <a:off x="755576" y="1357316"/>
            <a:ext cx="7704855" cy="1569660"/>
          </a:xfrm>
          <a:prstGeom prst="rect">
            <a:avLst/>
          </a:prstGeom>
          <a:solidFill>
            <a:srgbClr val="FFFFE1"/>
          </a:solidFill>
          <a:ln>
            <a:solidFill>
              <a:srgbClr val="0000FF"/>
            </a:solidFill>
          </a:ln>
        </p:spPr>
        <p:txBody>
          <a:bodyPr wrap="square">
            <a:spAutoFit/>
          </a:bodyPr>
          <a:lstStyle/>
          <a:p>
            <a:r>
              <a:rPr lang="en-NZ" sz="2400" b="1" dirty="0">
                <a:effectLst>
                  <a:outerShdw blurRad="38100" dist="38100" dir="2700000" algn="tl">
                    <a:srgbClr val="000000">
                      <a:alpha val="43137"/>
                    </a:srgbClr>
                  </a:outerShdw>
                </a:effectLst>
              </a:rPr>
              <a:t>Greedy Mapping </a:t>
            </a:r>
            <a:r>
              <a:rPr lang="en-NZ" sz="2400" dirty="0"/>
              <a:t>is a simple </a:t>
            </a:r>
            <a:r>
              <a:rPr lang="en-NZ" sz="2400" b="1" dirty="0">
                <a:solidFill>
                  <a:srgbClr val="0000FF"/>
                </a:solidFill>
              </a:rPr>
              <a:t>sensor-based planning method </a:t>
            </a:r>
            <a:r>
              <a:rPr lang="en-NZ" sz="2400" dirty="0"/>
              <a:t>that discretizes terrain into cells and then always </a:t>
            </a:r>
            <a:r>
              <a:rPr lang="en-NZ" sz="2400" dirty="0">
                <a:solidFill>
                  <a:srgbClr val="008000"/>
                </a:solidFill>
              </a:rPr>
              <a:t>moves the robot on a shortest path to closest unobserved</a:t>
            </a:r>
            <a:r>
              <a:rPr lang="en-NZ" sz="2400" dirty="0"/>
              <a:t> (or unvisited) cell, until the terrain is mapped.</a:t>
            </a:r>
          </a:p>
        </p:txBody>
      </p:sp>
      <p:sp>
        <p:nvSpPr>
          <p:cNvPr id="10" name="TextBox 9"/>
          <p:cNvSpPr txBox="1"/>
          <p:nvPr/>
        </p:nvSpPr>
        <p:spPr>
          <a:xfrm>
            <a:off x="5940152" y="6047640"/>
            <a:ext cx="3096344" cy="707886"/>
          </a:xfrm>
          <a:prstGeom prst="rect">
            <a:avLst/>
          </a:prstGeom>
          <a:solidFill>
            <a:srgbClr val="FFFFE1"/>
          </a:solidFill>
          <a:ln>
            <a:solidFill>
              <a:srgbClr val="0000FF"/>
            </a:solidFill>
          </a:ln>
        </p:spPr>
        <p:txBody>
          <a:bodyPr wrap="square">
            <a:spAutoFit/>
          </a:bodyPr>
          <a:lstStyle>
            <a:defPPr>
              <a:defRPr lang="en-US"/>
            </a:defPPr>
            <a:lvl1pPr>
              <a:defRPr sz="2400" b="1">
                <a:effectLst>
                  <a:outerShdw blurRad="38100" dist="38100" dir="2700000" algn="tl">
                    <a:srgbClr val="000000">
                      <a:alpha val="43137"/>
                    </a:srgbClr>
                  </a:outerShdw>
                </a:effectLst>
              </a:defRPr>
            </a:lvl1pPr>
          </a:lstStyle>
          <a:p>
            <a:r>
              <a:rPr lang="en-AU" sz="2000" i="1" u="sng" dirty="0">
                <a:effectLst/>
              </a:rPr>
              <a:t>Assumption</a:t>
            </a:r>
            <a:r>
              <a:rPr lang="en-AU" sz="2000" b="0" dirty="0">
                <a:effectLst/>
              </a:rPr>
              <a:t>: the location of the robot is always known.</a:t>
            </a:r>
          </a:p>
        </p:txBody>
      </p:sp>
    </p:spTree>
    <p:extLst>
      <p:ext uri="{BB962C8B-B14F-4D97-AF65-F5344CB8AC3E}">
        <p14:creationId xmlns:p14="http://schemas.microsoft.com/office/powerpoint/2010/main" val="262475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32" presetClass="emph" presetSubtype="0" repeatCount="indefinite" fill="hold" nodeType="afterEffect">
                                  <p:stCondLst>
                                    <p:cond delay="0"/>
                                  </p:stCondLst>
                                  <p:endCondLst>
                                    <p:cond evt="onNext" delay="0">
                                      <p:tgtEl>
                                        <p:sldTgt/>
                                      </p:tgtEl>
                                    </p:cond>
                                  </p:endCondLst>
                                  <p:childTnLst>
                                    <p:animRot by="120000">
                                      <p:cBhvr>
                                        <p:cTn id="14" dur="100" fill="hold">
                                          <p:stCondLst>
                                            <p:cond delay="0"/>
                                          </p:stCondLst>
                                        </p:cTn>
                                        <p:tgtEl>
                                          <p:spTgt spid="21"/>
                                        </p:tgtEl>
                                        <p:attrNameLst>
                                          <p:attrName>r</p:attrName>
                                        </p:attrNameLst>
                                      </p:cBhvr>
                                    </p:animRot>
                                    <p:animRot by="-240000">
                                      <p:cBhvr>
                                        <p:cTn id="15" dur="200" fill="hold">
                                          <p:stCondLst>
                                            <p:cond delay="200"/>
                                          </p:stCondLst>
                                        </p:cTn>
                                        <p:tgtEl>
                                          <p:spTgt spid="21"/>
                                        </p:tgtEl>
                                        <p:attrNameLst>
                                          <p:attrName>r</p:attrName>
                                        </p:attrNameLst>
                                      </p:cBhvr>
                                    </p:animRot>
                                    <p:animRot by="240000">
                                      <p:cBhvr>
                                        <p:cTn id="16" dur="200" fill="hold">
                                          <p:stCondLst>
                                            <p:cond delay="400"/>
                                          </p:stCondLst>
                                        </p:cTn>
                                        <p:tgtEl>
                                          <p:spTgt spid="21"/>
                                        </p:tgtEl>
                                        <p:attrNameLst>
                                          <p:attrName>r</p:attrName>
                                        </p:attrNameLst>
                                      </p:cBhvr>
                                    </p:animRot>
                                    <p:animRot by="-240000">
                                      <p:cBhvr>
                                        <p:cTn id="17" dur="200" fill="hold">
                                          <p:stCondLst>
                                            <p:cond delay="600"/>
                                          </p:stCondLst>
                                        </p:cTn>
                                        <p:tgtEl>
                                          <p:spTgt spid="21"/>
                                        </p:tgtEl>
                                        <p:attrNameLst>
                                          <p:attrName>r</p:attrName>
                                        </p:attrNameLst>
                                      </p:cBhvr>
                                    </p:animRot>
                                    <p:animRot by="120000">
                                      <p:cBhvr>
                                        <p:cTn id="18"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Greedy Mapping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3212976"/>
            <a:ext cx="6562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97786" y="6381328"/>
            <a:ext cx="1992790" cy="369332"/>
          </a:xfrm>
          <a:prstGeom prst="rect">
            <a:avLst/>
          </a:prstGeom>
          <a:solidFill>
            <a:srgbClr val="FFFF99"/>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Sense environment</a:t>
            </a:r>
          </a:p>
        </p:txBody>
      </p:sp>
      <p:sp>
        <p:nvSpPr>
          <p:cNvPr id="6" name="TextBox 5"/>
          <p:cNvSpPr txBox="1"/>
          <p:nvPr/>
        </p:nvSpPr>
        <p:spPr>
          <a:xfrm>
            <a:off x="3013011" y="6385798"/>
            <a:ext cx="1524456" cy="369332"/>
          </a:xfrm>
          <a:prstGeom prst="rect">
            <a:avLst/>
          </a:prstGeom>
          <a:solidFill>
            <a:srgbClr val="FFDD71"/>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Calculate path</a:t>
            </a:r>
          </a:p>
        </p:txBody>
      </p:sp>
      <p:sp>
        <p:nvSpPr>
          <p:cNvPr id="7" name="TextBox 6"/>
          <p:cNvSpPr txBox="1"/>
          <p:nvPr/>
        </p:nvSpPr>
        <p:spPr>
          <a:xfrm>
            <a:off x="4584899" y="6385798"/>
            <a:ext cx="707181" cy="369332"/>
          </a:xfrm>
          <a:prstGeom prst="rect">
            <a:avLst/>
          </a:prstGeom>
          <a:solidFill>
            <a:srgbClr val="00B0F0">
              <a:alpha val="83137"/>
            </a:srgbClr>
          </a:solidFill>
          <a:effectLst>
            <a:glow rad="63500">
              <a:schemeClr val="accent3">
                <a:satMod val="175000"/>
                <a:alpha val="40000"/>
              </a:schemeClr>
            </a:glow>
            <a:outerShdw blurRad="50800" dist="38100" dir="8100000" algn="tr" rotWithShape="0">
              <a:prstClr val="black">
                <a:alpha val="40000"/>
              </a:prstClr>
            </a:outerShdw>
          </a:effectLst>
        </p:spPr>
        <p:txBody>
          <a:bodyPr wrap="none" rtlCol="0">
            <a:spAutoFit/>
          </a:bodyPr>
          <a:lstStyle/>
          <a:p>
            <a:r>
              <a:rPr lang="en-NZ" dirty="0"/>
              <a:t>move</a:t>
            </a:r>
          </a:p>
        </p:txBody>
      </p:sp>
      <p:grpSp>
        <p:nvGrpSpPr>
          <p:cNvPr id="8" name="Group 7"/>
          <p:cNvGrpSpPr/>
          <p:nvPr/>
        </p:nvGrpSpPr>
        <p:grpSpPr>
          <a:xfrm>
            <a:off x="3792810" y="4953964"/>
            <a:ext cx="792089" cy="864096"/>
            <a:chOff x="1244392" y="3395092"/>
            <a:chExt cx="792089" cy="864096"/>
          </a:xfrm>
        </p:grpSpPr>
        <p:grpSp>
          <p:nvGrpSpPr>
            <p:cNvPr id="9" name="Group 8"/>
            <p:cNvGrpSpPr/>
            <p:nvPr/>
          </p:nvGrpSpPr>
          <p:grpSpPr>
            <a:xfrm>
              <a:off x="1244392" y="3395092"/>
              <a:ext cx="792089" cy="864096"/>
              <a:chOff x="1244392" y="3395092"/>
              <a:chExt cx="792089" cy="864096"/>
            </a:xfrm>
          </p:grpSpPr>
          <p:sp>
            <p:nvSpPr>
              <p:cNvPr id="14" name="Isosceles Triangle 13"/>
              <p:cNvSpPr/>
              <p:nvPr/>
            </p:nvSpPr>
            <p:spPr>
              <a:xfrm rot="10800000">
                <a:off x="1516695" y="3395092"/>
                <a:ext cx="230446" cy="331802"/>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Isosceles Triangle 14"/>
              <p:cNvSpPr/>
              <p:nvPr/>
            </p:nvSpPr>
            <p:spPr>
              <a:xfrm rot="5400000">
                <a:off x="1320403" y="3627610"/>
                <a:ext cx="223786" cy="375807"/>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Isosceles Triangle 15"/>
              <p:cNvSpPr/>
              <p:nvPr/>
            </p:nvSpPr>
            <p:spPr>
              <a:xfrm rot="16200000">
                <a:off x="1715746" y="3606672"/>
                <a:ext cx="247063" cy="39440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Isosceles Triangle 16"/>
              <p:cNvSpPr/>
              <p:nvPr/>
            </p:nvSpPr>
            <p:spPr>
              <a:xfrm>
                <a:off x="1537006" y="3905532"/>
                <a:ext cx="210135" cy="353656"/>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10" name="Isosceles Triangle 9"/>
            <p:cNvSpPr/>
            <p:nvPr/>
          </p:nvSpPr>
          <p:spPr>
            <a:xfrm rot="13515193" flipH="1" flipV="1">
              <a:off x="1343260" y="3876532"/>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Isosceles Triangle 10"/>
            <p:cNvSpPr/>
            <p:nvPr/>
          </p:nvSpPr>
          <p:spPr>
            <a:xfrm rot="18722745" flipH="1" flipV="1">
              <a:off x="1334703" y="3444174"/>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p:cNvSpPr/>
            <p:nvPr/>
          </p:nvSpPr>
          <p:spPr>
            <a:xfrm rot="8075327" flipH="1" flipV="1">
              <a:off x="1751747" y="3889211"/>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Isosceles Triangle 12"/>
            <p:cNvSpPr/>
            <p:nvPr/>
          </p:nvSpPr>
          <p:spPr>
            <a:xfrm rot="3274616" flipH="1" flipV="1">
              <a:off x="1742026" y="3418170"/>
              <a:ext cx="216876" cy="340175"/>
            </a:xfrm>
            <a:prstGeom prst="triangle">
              <a:avLst/>
            </a:prstGeom>
            <a:solidFill>
              <a:srgbClr val="FFFF99"/>
            </a:solidFill>
            <a:ln>
              <a:solidFill>
                <a:srgbClr val="FF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20" name="Freeform 19"/>
          <p:cNvSpPr/>
          <p:nvPr/>
        </p:nvSpPr>
        <p:spPr>
          <a:xfrm>
            <a:off x="4211483" y="5413709"/>
            <a:ext cx="523582" cy="11676"/>
          </a:xfrm>
          <a:custGeom>
            <a:avLst/>
            <a:gdLst>
              <a:gd name="connsiteX0" fmla="*/ 0 w 1394460"/>
              <a:gd name="connsiteY0" fmla="*/ 22860 h 312420"/>
              <a:gd name="connsiteX1" fmla="*/ 0 w 1394460"/>
              <a:gd name="connsiteY1" fmla="*/ 22860 h 312420"/>
              <a:gd name="connsiteX2" fmla="*/ 68580 w 1394460"/>
              <a:gd name="connsiteY2" fmla="*/ 15240 h 312420"/>
              <a:gd name="connsiteX3" fmla="*/ 99060 w 1394460"/>
              <a:gd name="connsiteY3" fmla="*/ 7620 h 312420"/>
              <a:gd name="connsiteX4" fmla="*/ 289560 w 1394460"/>
              <a:gd name="connsiteY4" fmla="*/ 0 h 312420"/>
              <a:gd name="connsiteX5" fmla="*/ 647700 w 1394460"/>
              <a:gd name="connsiteY5" fmla="*/ 7620 h 312420"/>
              <a:gd name="connsiteX6" fmla="*/ 716280 w 1394460"/>
              <a:gd name="connsiteY6" fmla="*/ 15240 h 312420"/>
              <a:gd name="connsiteX7" fmla="*/ 1112520 w 1394460"/>
              <a:gd name="connsiteY7" fmla="*/ 15240 h 312420"/>
              <a:gd name="connsiteX8" fmla="*/ 1394460 w 1394460"/>
              <a:gd name="connsiteY8" fmla="*/ 312420 h 312420"/>
              <a:gd name="connsiteX0" fmla="*/ 0 w 1371475"/>
              <a:gd name="connsiteY0" fmla="*/ 22860 h 295865"/>
              <a:gd name="connsiteX1" fmla="*/ 0 w 1371475"/>
              <a:gd name="connsiteY1" fmla="*/ 22860 h 295865"/>
              <a:gd name="connsiteX2" fmla="*/ 68580 w 1371475"/>
              <a:gd name="connsiteY2" fmla="*/ 15240 h 295865"/>
              <a:gd name="connsiteX3" fmla="*/ 99060 w 1371475"/>
              <a:gd name="connsiteY3" fmla="*/ 7620 h 295865"/>
              <a:gd name="connsiteX4" fmla="*/ 289560 w 1371475"/>
              <a:gd name="connsiteY4" fmla="*/ 0 h 295865"/>
              <a:gd name="connsiteX5" fmla="*/ 647700 w 1371475"/>
              <a:gd name="connsiteY5" fmla="*/ 7620 h 295865"/>
              <a:gd name="connsiteX6" fmla="*/ 716280 w 1371475"/>
              <a:gd name="connsiteY6" fmla="*/ 15240 h 295865"/>
              <a:gd name="connsiteX7" fmla="*/ 1112520 w 1371475"/>
              <a:gd name="connsiteY7" fmla="*/ 15240 h 295865"/>
              <a:gd name="connsiteX8" fmla="*/ 1371475 w 1371475"/>
              <a:gd name="connsiteY8" fmla="*/ 295865 h 295865"/>
              <a:gd name="connsiteX0" fmla="*/ 0 w 1371475"/>
              <a:gd name="connsiteY0" fmla="*/ 22860 h 295865"/>
              <a:gd name="connsiteX1" fmla="*/ 0 w 1371475"/>
              <a:gd name="connsiteY1" fmla="*/ 22860 h 295865"/>
              <a:gd name="connsiteX2" fmla="*/ 68580 w 1371475"/>
              <a:gd name="connsiteY2" fmla="*/ 15240 h 295865"/>
              <a:gd name="connsiteX3" fmla="*/ 289560 w 1371475"/>
              <a:gd name="connsiteY3" fmla="*/ 0 h 295865"/>
              <a:gd name="connsiteX4" fmla="*/ 647700 w 1371475"/>
              <a:gd name="connsiteY4" fmla="*/ 7620 h 295865"/>
              <a:gd name="connsiteX5" fmla="*/ 716280 w 1371475"/>
              <a:gd name="connsiteY5" fmla="*/ 15240 h 295865"/>
              <a:gd name="connsiteX6" fmla="*/ 1112520 w 1371475"/>
              <a:gd name="connsiteY6" fmla="*/ 15240 h 295865"/>
              <a:gd name="connsiteX7" fmla="*/ 1371475 w 1371475"/>
              <a:gd name="connsiteY7" fmla="*/ 295865 h 295865"/>
              <a:gd name="connsiteX0" fmla="*/ 0 w 1371475"/>
              <a:gd name="connsiteY0" fmla="*/ 15240 h 288245"/>
              <a:gd name="connsiteX1" fmla="*/ 0 w 1371475"/>
              <a:gd name="connsiteY1" fmla="*/ 15240 h 288245"/>
              <a:gd name="connsiteX2" fmla="*/ 68580 w 1371475"/>
              <a:gd name="connsiteY2" fmla="*/ 7620 h 288245"/>
              <a:gd name="connsiteX3" fmla="*/ 647700 w 1371475"/>
              <a:gd name="connsiteY3" fmla="*/ 0 h 288245"/>
              <a:gd name="connsiteX4" fmla="*/ 716280 w 1371475"/>
              <a:gd name="connsiteY4" fmla="*/ 7620 h 288245"/>
              <a:gd name="connsiteX5" fmla="*/ 1112520 w 1371475"/>
              <a:gd name="connsiteY5" fmla="*/ 7620 h 288245"/>
              <a:gd name="connsiteX6" fmla="*/ 1371475 w 1371475"/>
              <a:gd name="connsiteY6" fmla="*/ 288245 h 288245"/>
              <a:gd name="connsiteX0" fmla="*/ 1929 w 1373404"/>
              <a:gd name="connsiteY0" fmla="*/ 8184 h 281189"/>
              <a:gd name="connsiteX1" fmla="*/ 1929 w 1373404"/>
              <a:gd name="connsiteY1" fmla="*/ 8184 h 281189"/>
              <a:gd name="connsiteX2" fmla="*/ 70509 w 1373404"/>
              <a:gd name="connsiteY2" fmla="*/ 564 h 281189"/>
              <a:gd name="connsiteX3" fmla="*/ 718209 w 1373404"/>
              <a:gd name="connsiteY3" fmla="*/ 564 h 281189"/>
              <a:gd name="connsiteX4" fmla="*/ 1114449 w 1373404"/>
              <a:gd name="connsiteY4" fmla="*/ 564 h 281189"/>
              <a:gd name="connsiteX5" fmla="*/ 1373404 w 1373404"/>
              <a:gd name="connsiteY5" fmla="*/ 281189 h 281189"/>
              <a:gd name="connsiteX0" fmla="*/ 29143 w 1400618"/>
              <a:gd name="connsiteY0" fmla="*/ 28692 h 301697"/>
              <a:gd name="connsiteX1" fmla="*/ 29143 w 1400618"/>
              <a:gd name="connsiteY1" fmla="*/ 28692 h 301697"/>
              <a:gd name="connsiteX2" fmla="*/ 97723 w 1400618"/>
              <a:gd name="connsiteY2" fmla="*/ 21072 h 301697"/>
              <a:gd name="connsiteX3" fmla="*/ 1141663 w 1400618"/>
              <a:gd name="connsiteY3" fmla="*/ 21072 h 301697"/>
              <a:gd name="connsiteX4" fmla="*/ 1400618 w 1400618"/>
              <a:gd name="connsiteY4" fmla="*/ 301697 h 301697"/>
              <a:gd name="connsiteX0" fmla="*/ 0 w 1371475"/>
              <a:gd name="connsiteY0" fmla="*/ 26283 h 299288"/>
              <a:gd name="connsiteX1" fmla="*/ 0 w 1371475"/>
              <a:gd name="connsiteY1" fmla="*/ 26283 h 299288"/>
              <a:gd name="connsiteX2" fmla="*/ 1112520 w 1371475"/>
              <a:gd name="connsiteY2" fmla="*/ 18663 h 299288"/>
              <a:gd name="connsiteX3" fmla="*/ 1371475 w 1371475"/>
              <a:gd name="connsiteY3" fmla="*/ 299288 h 299288"/>
              <a:gd name="connsiteX0" fmla="*/ 0 w 1112520"/>
              <a:gd name="connsiteY0" fmla="*/ 26283 h 26283"/>
              <a:gd name="connsiteX1" fmla="*/ 0 w 1112520"/>
              <a:gd name="connsiteY1" fmla="*/ 26283 h 26283"/>
              <a:gd name="connsiteX2" fmla="*/ 1112520 w 1112520"/>
              <a:gd name="connsiteY2" fmla="*/ 18663 h 26283"/>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08035"/>
              <a:gd name="connsiteY0" fmla="*/ 11584 h 24658"/>
              <a:gd name="connsiteX1" fmla="*/ 0 w 308035"/>
              <a:gd name="connsiteY1" fmla="*/ 11584 h 24658"/>
              <a:gd name="connsiteX2" fmla="*/ 308035 w 308035"/>
              <a:gd name="connsiteY2" fmla="*/ 24658 h 24658"/>
              <a:gd name="connsiteX0" fmla="*/ 0 w 317612"/>
              <a:gd name="connsiteY0" fmla="*/ 11584 h 24658"/>
              <a:gd name="connsiteX1" fmla="*/ 0 w 317612"/>
              <a:gd name="connsiteY1" fmla="*/ 11584 h 24658"/>
              <a:gd name="connsiteX2" fmla="*/ 317612 w 317612"/>
              <a:gd name="connsiteY2" fmla="*/ 24658 h 24658"/>
              <a:gd name="connsiteX0" fmla="*/ 0 w 317612"/>
              <a:gd name="connsiteY0" fmla="*/ 531 h 13605"/>
              <a:gd name="connsiteX1" fmla="*/ 0 w 317612"/>
              <a:gd name="connsiteY1" fmla="*/ 531 h 13605"/>
              <a:gd name="connsiteX2" fmla="*/ 317612 w 317612"/>
              <a:gd name="connsiteY2" fmla="*/ 13605 h 13605"/>
              <a:gd name="connsiteX0" fmla="*/ 79440 w 397052"/>
              <a:gd name="connsiteY0" fmla="*/ 5261 h 18335"/>
              <a:gd name="connsiteX1" fmla="*/ 0 w 397052"/>
              <a:gd name="connsiteY1" fmla="*/ 191 h 18335"/>
              <a:gd name="connsiteX2" fmla="*/ 397052 w 397052"/>
              <a:gd name="connsiteY2" fmla="*/ 18335 h 18335"/>
              <a:gd name="connsiteX0" fmla="*/ 79440 w 397052"/>
              <a:gd name="connsiteY0" fmla="*/ 5070 h 18144"/>
              <a:gd name="connsiteX1" fmla="*/ 0 w 397052"/>
              <a:gd name="connsiteY1" fmla="*/ 0 h 18144"/>
              <a:gd name="connsiteX2" fmla="*/ 397052 w 397052"/>
              <a:gd name="connsiteY2" fmla="*/ 18144 h 18144"/>
              <a:gd name="connsiteX0" fmla="*/ 79440 w 427027"/>
              <a:gd name="connsiteY0" fmla="*/ 5070 h 19300"/>
              <a:gd name="connsiteX1" fmla="*/ 0 w 427027"/>
              <a:gd name="connsiteY1" fmla="*/ 0 h 19300"/>
              <a:gd name="connsiteX2" fmla="*/ 397052 w 427027"/>
              <a:gd name="connsiteY2" fmla="*/ 18144 h 19300"/>
              <a:gd name="connsiteX3" fmla="*/ 398996 w 427027"/>
              <a:gd name="connsiteY3" fmla="*/ 17435 h 19300"/>
              <a:gd name="connsiteX0" fmla="*/ 79440 w 557875"/>
              <a:gd name="connsiteY0" fmla="*/ 5070 h 19300"/>
              <a:gd name="connsiteX1" fmla="*/ 0 w 557875"/>
              <a:gd name="connsiteY1" fmla="*/ 0 h 19300"/>
              <a:gd name="connsiteX2" fmla="*/ 397052 w 557875"/>
              <a:gd name="connsiteY2" fmla="*/ 18144 h 19300"/>
              <a:gd name="connsiteX3" fmla="*/ 557875 w 557875"/>
              <a:gd name="connsiteY3" fmla="*/ 17435 h 19300"/>
              <a:gd name="connsiteX0" fmla="*/ 79440 w 557875"/>
              <a:gd name="connsiteY0" fmla="*/ 5070 h 17545"/>
              <a:gd name="connsiteX1" fmla="*/ 0 w 557875"/>
              <a:gd name="connsiteY1" fmla="*/ 0 h 17545"/>
              <a:gd name="connsiteX2" fmla="*/ 264652 w 557875"/>
              <a:gd name="connsiteY2" fmla="*/ 15102 h 17545"/>
              <a:gd name="connsiteX3" fmla="*/ 557875 w 557875"/>
              <a:gd name="connsiteY3" fmla="*/ 17435 h 17545"/>
              <a:gd name="connsiteX0" fmla="*/ 79440 w 557875"/>
              <a:gd name="connsiteY0" fmla="*/ 5070 h 17436"/>
              <a:gd name="connsiteX1" fmla="*/ 0 w 557875"/>
              <a:gd name="connsiteY1" fmla="*/ 0 h 17436"/>
              <a:gd name="connsiteX2" fmla="*/ 473367 w 557875"/>
              <a:gd name="connsiteY2" fmla="*/ 3938 h 17436"/>
              <a:gd name="connsiteX3" fmla="*/ 557875 w 557875"/>
              <a:gd name="connsiteY3" fmla="*/ 17435 h 17436"/>
              <a:gd name="connsiteX0" fmla="*/ 0 w 557875"/>
              <a:gd name="connsiteY0" fmla="*/ 0 h 17436"/>
              <a:gd name="connsiteX1" fmla="*/ 473367 w 557875"/>
              <a:gd name="connsiteY1" fmla="*/ 3938 h 17436"/>
              <a:gd name="connsiteX2" fmla="*/ 557875 w 557875"/>
              <a:gd name="connsiteY2" fmla="*/ 17435 h 17436"/>
              <a:gd name="connsiteX0" fmla="*/ 0 w 517345"/>
              <a:gd name="connsiteY0" fmla="*/ 0 h 17250"/>
              <a:gd name="connsiteX1" fmla="*/ 473367 w 517345"/>
              <a:gd name="connsiteY1" fmla="*/ 3938 h 17250"/>
              <a:gd name="connsiteX2" fmla="*/ 511494 w 517345"/>
              <a:gd name="connsiteY2" fmla="*/ 17249 h 17250"/>
              <a:gd name="connsiteX0" fmla="*/ 0 w 524795"/>
              <a:gd name="connsiteY0" fmla="*/ 0 h 15948"/>
              <a:gd name="connsiteX1" fmla="*/ 473367 w 524795"/>
              <a:gd name="connsiteY1" fmla="*/ 3938 h 15948"/>
              <a:gd name="connsiteX2" fmla="*/ 523090 w 524795"/>
              <a:gd name="connsiteY2" fmla="*/ 15947 h 15948"/>
              <a:gd name="connsiteX0" fmla="*/ 0 w 524795"/>
              <a:gd name="connsiteY0" fmla="*/ 0 h 16878"/>
              <a:gd name="connsiteX1" fmla="*/ 473367 w 524795"/>
              <a:gd name="connsiteY1" fmla="*/ 3938 h 16878"/>
              <a:gd name="connsiteX2" fmla="*/ 523089 w 524795"/>
              <a:gd name="connsiteY2" fmla="*/ 16877 h 16878"/>
              <a:gd name="connsiteX0" fmla="*/ 0 w 523089"/>
              <a:gd name="connsiteY0" fmla="*/ 0 h 16877"/>
              <a:gd name="connsiteX1" fmla="*/ 473367 w 523089"/>
              <a:gd name="connsiteY1" fmla="*/ 3938 h 16877"/>
              <a:gd name="connsiteX2" fmla="*/ 523089 w 523089"/>
              <a:gd name="connsiteY2" fmla="*/ 16877 h 16877"/>
              <a:gd name="connsiteX0" fmla="*/ 0 w 537140"/>
              <a:gd name="connsiteY0" fmla="*/ 0 h 16877"/>
              <a:gd name="connsiteX1" fmla="*/ 537140 w 537140"/>
              <a:gd name="connsiteY1" fmla="*/ 4310 h 16877"/>
              <a:gd name="connsiteX2" fmla="*/ 523089 w 537140"/>
              <a:gd name="connsiteY2" fmla="*/ 16877 h 16877"/>
              <a:gd name="connsiteX0" fmla="*/ 0 w 537140"/>
              <a:gd name="connsiteY0" fmla="*/ 0 h 4310"/>
              <a:gd name="connsiteX1" fmla="*/ 537140 w 537140"/>
              <a:gd name="connsiteY1" fmla="*/ 4310 h 4310"/>
            </a:gdLst>
            <a:ahLst/>
            <a:cxnLst>
              <a:cxn ang="0">
                <a:pos x="connsiteX0" y="connsiteY0"/>
              </a:cxn>
              <a:cxn ang="0">
                <a:pos x="connsiteX1" y="connsiteY1"/>
              </a:cxn>
            </a:cxnLst>
            <a:rect l="l" t="t" r="r" b="b"/>
            <a:pathLst>
              <a:path w="537140" h="4310">
                <a:moveTo>
                  <a:pt x="0" y="0"/>
                </a:moveTo>
                <a:lnTo>
                  <a:pt x="537140" y="4310"/>
                </a:lnTo>
              </a:path>
            </a:pathLst>
          </a:custGeom>
          <a:noFill/>
          <a:ln>
            <a:solidFill>
              <a:srgbClr val="FF0000"/>
            </a:solidFill>
            <a:tailEnd type="triangle" w="lg" len="lg"/>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21" name="Straight Arrow Connector 20"/>
          <p:cNvCxnSpPr>
            <a:endCxn id="20" idx="1"/>
          </p:cNvCxnSpPr>
          <p:nvPr/>
        </p:nvCxnSpPr>
        <p:spPr>
          <a:xfrm flipV="1">
            <a:off x="4204389" y="5425385"/>
            <a:ext cx="530676" cy="15268"/>
          </a:xfrm>
          <a:prstGeom prst="straightConnector1">
            <a:avLst/>
          </a:prstGeom>
          <a:ln w="41275">
            <a:solidFill>
              <a:srgbClr val="0000FF"/>
            </a:solidFill>
            <a:tailEnd type="arrow"/>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048632" y="5260426"/>
            <a:ext cx="329538" cy="295855"/>
          </a:xfrm>
          <a:prstGeom prst="ellipse">
            <a:avLst/>
          </a:prstGeom>
          <a:solidFill>
            <a:srgbClr val="FFC000">
              <a:alpha val="35000"/>
            </a:srgbClr>
          </a:solidFill>
          <a:ln>
            <a:solidFill>
              <a:srgbClr val="FF00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Rectangle 22"/>
          <p:cNvSpPr/>
          <p:nvPr/>
        </p:nvSpPr>
        <p:spPr>
          <a:xfrm>
            <a:off x="755576" y="1357316"/>
            <a:ext cx="7704855" cy="1569660"/>
          </a:xfrm>
          <a:prstGeom prst="rect">
            <a:avLst/>
          </a:prstGeom>
          <a:solidFill>
            <a:srgbClr val="FFFFE1"/>
          </a:solidFill>
          <a:ln>
            <a:solidFill>
              <a:srgbClr val="0000FF"/>
            </a:solidFill>
          </a:ln>
        </p:spPr>
        <p:txBody>
          <a:bodyPr wrap="square">
            <a:spAutoFit/>
          </a:bodyPr>
          <a:lstStyle/>
          <a:p>
            <a:r>
              <a:rPr lang="en-NZ" sz="2400" b="1" dirty="0">
                <a:effectLst>
                  <a:outerShdw blurRad="38100" dist="38100" dir="2700000" algn="tl">
                    <a:srgbClr val="000000">
                      <a:alpha val="43137"/>
                    </a:srgbClr>
                  </a:outerShdw>
                </a:effectLst>
              </a:rPr>
              <a:t>Greedy Mapping </a:t>
            </a:r>
            <a:r>
              <a:rPr lang="en-NZ" sz="2400" dirty="0"/>
              <a:t>is a simple </a:t>
            </a:r>
            <a:r>
              <a:rPr lang="en-NZ" sz="2400" b="1" dirty="0">
                <a:solidFill>
                  <a:srgbClr val="0000FF"/>
                </a:solidFill>
              </a:rPr>
              <a:t>sensor-based planning method </a:t>
            </a:r>
            <a:r>
              <a:rPr lang="en-NZ" sz="2400" dirty="0"/>
              <a:t>that discretizes terrain into cells and then always </a:t>
            </a:r>
            <a:r>
              <a:rPr lang="en-NZ" sz="2400" dirty="0">
                <a:solidFill>
                  <a:srgbClr val="008000"/>
                </a:solidFill>
              </a:rPr>
              <a:t>moves the robot on a shortest path to closest unobserved</a:t>
            </a:r>
            <a:r>
              <a:rPr lang="en-NZ" sz="2400" dirty="0"/>
              <a:t> (or unvisited) cell, until the terrain is mapped.</a:t>
            </a:r>
          </a:p>
        </p:txBody>
      </p:sp>
      <p:sp>
        <p:nvSpPr>
          <p:cNvPr id="25" name="TextBox 24"/>
          <p:cNvSpPr txBox="1"/>
          <p:nvPr/>
        </p:nvSpPr>
        <p:spPr>
          <a:xfrm>
            <a:off x="5940152" y="6047640"/>
            <a:ext cx="3096344" cy="707886"/>
          </a:xfrm>
          <a:prstGeom prst="rect">
            <a:avLst/>
          </a:prstGeom>
          <a:solidFill>
            <a:srgbClr val="FFFFE1"/>
          </a:solidFill>
          <a:ln>
            <a:solidFill>
              <a:srgbClr val="0000FF"/>
            </a:solidFill>
          </a:ln>
        </p:spPr>
        <p:txBody>
          <a:bodyPr wrap="square">
            <a:spAutoFit/>
          </a:bodyPr>
          <a:lstStyle>
            <a:defPPr>
              <a:defRPr lang="en-US"/>
            </a:defPPr>
            <a:lvl1pPr>
              <a:defRPr sz="2400" b="1">
                <a:effectLst>
                  <a:outerShdw blurRad="38100" dist="38100" dir="2700000" algn="tl">
                    <a:srgbClr val="000000">
                      <a:alpha val="43137"/>
                    </a:srgbClr>
                  </a:outerShdw>
                </a:effectLst>
              </a:defRPr>
            </a:lvl1pPr>
          </a:lstStyle>
          <a:p>
            <a:r>
              <a:rPr lang="en-AU" sz="2000" i="1" u="sng" dirty="0">
                <a:effectLst/>
              </a:rPr>
              <a:t>Assumption</a:t>
            </a:r>
            <a:r>
              <a:rPr lang="en-AU" sz="2000" b="0" dirty="0">
                <a:effectLst/>
              </a:rPr>
              <a:t>: the location of the robot is always known.</a:t>
            </a:r>
          </a:p>
        </p:txBody>
      </p:sp>
    </p:spTree>
    <p:extLst>
      <p:ext uri="{BB962C8B-B14F-4D97-AF65-F5344CB8AC3E}">
        <p14:creationId xmlns:p14="http://schemas.microsoft.com/office/powerpoint/2010/main" val="339261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par>
                          <p:cTn id="34" fill="hold">
                            <p:stCondLst>
                              <p:cond delay="1000"/>
                            </p:stCondLst>
                            <p:childTnLst>
                              <p:par>
                                <p:cTn id="35" presetID="32" presetClass="emph" presetSubtype="0" repeatCount="indefinite" fill="hold" nodeType="afterEffect">
                                  <p:stCondLst>
                                    <p:cond delay="0"/>
                                  </p:stCondLst>
                                  <p:endCondLst>
                                    <p:cond evt="onNext" delay="0">
                                      <p:tgtEl>
                                        <p:sldTgt/>
                                      </p:tgtEl>
                                    </p:cond>
                                  </p:endCondLst>
                                  <p:childTnLst>
                                    <p:animRot by="120000">
                                      <p:cBhvr>
                                        <p:cTn id="36" dur="100" fill="hold">
                                          <p:stCondLst>
                                            <p:cond delay="0"/>
                                          </p:stCondLst>
                                        </p:cTn>
                                        <p:tgtEl>
                                          <p:spTgt spid="21"/>
                                        </p:tgtEl>
                                        <p:attrNameLst>
                                          <p:attrName>r</p:attrName>
                                        </p:attrNameLst>
                                      </p:cBhvr>
                                    </p:animRot>
                                    <p:animRot by="-240000">
                                      <p:cBhvr>
                                        <p:cTn id="37" dur="200" fill="hold">
                                          <p:stCondLst>
                                            <p:cond delay="200"/>
                                          </p:stCondLst>
                                        </p:cTn>
                                        <p:tgtEl>
                                          <p:spTgt spid="21"/>
                                        </p:tgtEl>
                                        <p:attrNameLst>
                                          <p:attrName>r</p:attrName>
                                        </p:attrNameLst>
                                      </p:cBhvr>
                                    </p:animRot>
                                    <p:animRot by="240000">
                                      <p:cBhvr>
                                        <p:cTn id="38" dur="200" fill="hold">
                                          <p:stCondLst>
                                            <p:cond delay="400"/>
                                          </p:stCondLst>
                                        </p:cTn>
                                        <p:tgtEl>
                                          <p:spTgt spid="21"/>
                                        </p:tgtEl>
                                        <p:attrNameLst>
                                          <p:attrName>r</p:attrName>
                                        </p:attrNameLst>
                                      </p:cBhvr>
                                    </p:animRot>
                                    <p:animRot by="-240000">
                                      <p:cBhvr>
                                        <p:cTn id="39" dur="200" fill="hold">
                                          <p:stCondLst>
                                            <p:cond delay="600"/>
                                          </p:stCondLst>
                                        </p:cTn>
                                        <p:tgtEl>
                                          <p:spTgt spid="21"/>
                                        </p:tgtEl>
                                        <p:attrNameLst>
                                          <p:attrName>r</p:attrName>
                                        </p:attrNameLst>
                                      </p:cBhvr>
                                    </p:animRot>
                                    <p:animRot by="120000">
                                      <p:cBhvr>
                                        <p:cTn id="40"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Greedy Mapping: Advantages</a:t>
            </a:r>
          </a:p>
        </p:txBody>
      </p:sp>
      <p:sp>
        <p:nvSpPr>
          <p:cNvPr id="4" name="Rectangle 3"/>
          <p:cNvSpPr/>
          <p:nvPr/>
        </p:nvSpPr>
        <p:spPr>
          <a:xfrm>
            <a:off x="755576" y="1679084"/>
            <a:ext cx="7704855" cy="461665"/>
          </a:xfrm>
          <a:prstGeom prst="rect">
            <a:avLst/>
          </a:prstGeom>
          <a:solidFill>
            <a:srgbClr val="FFFFE1"/>
          </a:solidFill>
          <a:ln>
            <a:solidFill>
              <a:srgbClr val="0000FF"/>
            </a:solidFill>
          </a:ln>
        </p:spPr>
        <p:txBody>
          <a:bodyPr wrap="square">
            <a:spAutoFit/>
          </a:bodyPr>
          <a:lstStyle/>
          <a:p>
            <a:pPr marL="342900" indent="-342900">
              <a:buFont typeface="Arial" panose="020B0604020202020204" pitchFamily="34" charset="0"/>
              <a:buChar char="•"/>
            </a:pPr>
            <a:r>
              <a:rPr lang="en-NZ" sz="2400" dirty="0"/>
              <a:t>utilises prior map knowledge, if available</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8" y="2381239"/>
            <a:ext cx="1807971" cy="1268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974904"/>
            <a:ext cx="3755504" cy="126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755575" y="4110808"/>
            <a:ext cx="7704855" cy="461665"/>
          </a:xfrm>
          <a:prstGeom prst="rect">
            <a:avLst/>
          </a:prstGeom>
          <a:solidFill>
            <a:srgbClr val="FFFFE1"/>
          </a:solidFill>
          <a:ln>
            <a:solidFill>
              <a:srgbClr val="0000FF"/>
            </a:solidFill>
          </a:ln>
        </p:spPr>
        <p:txBody>
          <a:bodyPr wrap="square">
            <a:spAutoFit/>
          </a:bodyPr>
          <a:lstStyle/>
          <a:p>
            <a:pPr marL="342900" indent="-342900">
              <a:buFont typeface="Arial" panose="020B0604020202020204" pitchFamily="34" charset="0"/>
              <a:buChar char="•"/>
            </a:pPr>
            <a:r>
              <a:rPr lang="en-NZ" sz="2400" dirty="0"/>
              <a:t>Can be used by multiple robots that share their maps</a:t>
            </a:r>
          </a:p>
        </p:txBody>
      </p:sp>
    </p:spTree>
    <p:extLst>
      <p:ext uri="{BB962C8B-B14F-4D97-AF65-F5344CB8AC3E}">
        <p14:creationId xmlns:p14="http://schemas.microsoft.com/office/powerpoint/2010/main" val="3304074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14017</TotalTime>
  <Words>3180</Words>
  <Application>Microsoft Office PowerPoint</Application>
  <PresentationFormat>On-screen Show (4:3)</PresentationFormat>
  <Paragraphs>256</Paragraphs>
  <Slides>38</Slides>
  <Notes>16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Times New Roman</vt:lpstr>
      <vt:lpstr>Office Theme</vt:lpstr>
      <vt:lpstr>D* Lite</vt:lpstr>
      <vt:lpstr>Objectives</vt:lpstr>
      <vt:lpstr>PowerPoint Presentation</vt:lpstr>
      <vt:lpstr>Greedy Mapping`</vt:lpstr>
      <vt:lpstr>Greedy Mapping</vt:lpstr>
      <vt:lpstr>Greedy Mapping</vt:lpstr>
      <vt:lpstr>Greedy Mapping</vt:lpstr>
      <vt:lpstr>Greedy Mapping</vt:lpstr>
      <vt:lpstr>Greedy Mapping: Advantages</vt:lpstr>
      <vt:lpstr>Greedy Mapping: Advantages</vt:lpstr>
      <vt:lpstr>Greedy Mapping:  Robot Implementation</vt:lpstr>
      <vt:lpstr>Closest Unobserved Cell</vt:lpstr>
      <vt:lpstr>Representation of Mapping as a Graph-Search Problem</vt:lpstr>
      <vt:lpstr>Greedy Mapping</vt:lpstr>
      <vt:lpstr>Greedy Mapping</vt:lpstr>
      <vt:lpstr>Greedy Mapping</vt:lpstr>
      <vt:lpstr>Greedy Mapping</vt:lpstr>
      <vt:lpstr>Greedy Mapping</vt:lpstr>
      <vt:lpstr>PowerPoint Presentation</vt:lpstr>
      <vt:lpstr>PowerPoint Presentation</vt:lpstr>
      <vt:lpstr>Implementing Greedy Mapping using D* Lite</vt:lpstr>
      <vt:lpstr>Implementing Greedy Mapping using D* Lite</vt:lpstr>
      <vt:lpstr>Implementing Greedy Mapping using D* Lite</vt:lpstr>
      <vt:lpstr>Implementing Greedy Mapping using D* Lite</vt:lpstr>
      <vt:lpstr>Implementing Greedy Mapping using D* Lite</vt:lpstr>
      <vt:lpstr>PowerPoint Presentation</vt:lpstr>
      <vt:lpstr>Implementing Greedy Mapping using D* Lite</vt:lpstr>
      <vt:lpstr>Implementing Greedy Mapping using D* Lite</vt:lpstr>
      <vt:lpstr>Implementing Greedy Mapping using D* Lite</vt:lpstr>
      <vt:lpstr>Implementing Greedy Mapping using D* Lite</vt:lpstr>
      <vt:lpstr>Greedy Mapping</vt:lpstr>
      <vt:lpstr>Greedy Mapping</vt:lpstr>
      <vt:lpstr>Greedy Mapping</vt:lpstr>
      <vt:lpstr>Greedy Mapping</vt:lpstr>
      <vt:lpstr>Conclusions</vt:lpstr>
      <vt:lpstr>References</vt:lpstr>
      <vt:lpstr>Possible Path-Planning Topics for Seminar Presentations</vt:lpstr>
      <vt:lpstr>The End.</vt:lpstr>
    </vt:vector>
  </TitlesOfParts>
  <Company>Massey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nhreyes</dc:creator>
  <cp:lastModifiedBy>Reyes, Napoleon</cp:lastModifiedBy>
  <cp:revision>558</cp:revision>
  <cp:lastPrinted>2014-07-31T05:47:45Z</cp:lastPrinted>
  <dcterms:created xsi:type="dcterms:W3CDTF">2012-07-15T02:54:56Z</dcterms:created>
  <dcterms:modified xsi:type="dcterms:W3CDTF">2019-08-06T05:06:11Z</dcterms:modified>
</cp:coreProperties>
</file>