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ppt/theme/themeOverride6.xml" ContentType="application/vnd.openxmlformats-officedocument.themeOverride+xml"/>
  <Override PartName="/ppt/notesSlides/notesSlide14.xml" ContentType="application/vnd.openxmlformats-officedocument.presentationml.notesSlide+xml"/>
  <Override PartName="/ppt/theme/themeOverride7.xml" ContentType="application/vnd.openxmlformats-officedocument.themeOverr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1.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heme/themeOverride12.xml" ContentType="application/vnd.openxmlformats-officedocument.themeOverr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heme/themeOverride13.xml" ContentType="application/vnd.openxmlformats-officedocument.themeOverr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 id="2147483672" r:id="rId3"/>
    <p:sldMasterId id="2147483684" r:id="rId4"/>
    <p:sldMasterId id="2147483696" r:id="rId5"/>
    <p:sldMasterId id="2147483710" r:id="rId6"/>
    <p:sldMasterId id="2147483722" r:id="rId7"/>
    <p:sldMasterId id="2147483734" r:id="rId8"/>
  </p:sldMasterIdLst>
  <p:notesMasterIdLst>
    <p:notesMasterId r:id="rId163"/>
  </p:notesMasterIdLst>
  <p:handoutMasterIdLst>
    <p:handoutMasterId r:id="rId164"/>
  </p:handoutMasterIdLst>
  <p:sldIdLst>
    <p:sldId id="648" r:id="rId9"/>
    <p:sldId id="649" r:id="rId10"/>
    <p:sldId id="307" r:id="rId11"/>
    <p:sldId id="657" r:id="rId12"/>
    <p:sldId id="572" r:id="rId13"/>
    <p:sldId id="443" r:id="rId14"/>
    <p:sldId id="656" r:id="rId15"/>
    <p:sldId id="658" r:id="rId16"/>
    <p:sldId id="442" r:id="rId17"/>
    <p:sldId id="659" r:id="rId18"/>
    <p:sldId id="444" r:id="rId19"/>
    <p:sldId id="647" r:id="rId20"/>
    <p:sldId id="438" r:id="rId21"/>
    <p:sldId id="661" r:id="rId22"/>
    <p:sldId id="660" r:id="rId23"/>
    <p:sldId id="478" r:id="rId24"/>
    <p:sldId id="709" r:id="rId25"/>
    <p:sldId id="435" r:id="rId26"/>
    <p:sldId id="663" r:id="rId27"/>
    <p:sldId id="449" r:id="rId28"/>
    <p:sldId id="666" r:id="rId29"/>
    <p:sldId id="667" r:id="rId30"/>
    <p:sldId id="668" r:id="rId31"/>
    <p:sldId id="665" r:id="rId32"/>
    <p:sldId id="669" r:id="rId33"/>
    <p:sldId id="664" r:id="rId34"/>
    <p:sldId id="434" r:id="rId35"/>
    <p:sldId id="450" r:id="rId36"/>
    <p:sldId id="561" r:id="rId37"/>
    <p:sldId id="671" r:id="rId38"/>
    <p:sldId id="672" r:id="rId39"/>
    <p:sldId id="670" r:id="rId40"/>
    <p:sldId id="673" r:id="rId41"/>
    <p:sldId id="674" r:id="rId42"/>
    <p:sldId id="675" r:id="rId43"/>
    <p:sldId id="676" r:id="rId44"/>
    <p:sldId id="677" r:id="rId45"/>
    <p:sldId id="678" r:id="rId46"/>
    <p:sldId id="610" r:id="rId47"/>
    <p:sldId id="679" r:id="rId48"/>
    <p:sldId id="680" r:id="rId49"/>
    <p:sldId id="681" r:id="rId50"/>
    <p:sldId id="682" r:id="rId51"/>
    <p:sldId id="684" r:id="rId52"/>
    <p:sldId id="683" r:id="rId53"/>
    <p:sldId id="685" r:id="rId54"/>
    <p:sldId id="686" r:id="rId55"/>
    <p:sldId id="687" r:id="rId56"/>
    <p:sldId id="613" r:id="rId57"/>
    <p:sldId id="651" r:id="rId58"/>
    <p:sldId id="461" r:id="rId59"/>
    <p:sldId id="462" r:id="rId60"/>
    <p:sldId id="463" r:id="rId61"/>
    <p:sldId id="652" r:id="rId62"/>
    <p:sldId id="653" r:id="rId63"/>
    <p:sldId id="464" r:id="rId64"/>
    <p:sldId id="654" r:id="rId65"/>
    <p:sldId id="655" r:id="rId66"/>
    <p:sldId id="575" r:id="rId67"/>
    <p:sldId id="576" r:id="rId68"/>
    <p:sldId id="650" r:id="rId69"/>
    <p:sldId id="283" r:id="rId70"/>
    <p:sldId id="264" r:id="rId71"/>
    <p:sldId id="324" r:id="rId72"/>
    <p:sldId id="614" r:id="rId73"/>
    <p:sldId id="488" r:id="rId74"/>
    <p:sldId id="490" r:id="rId75"/>
    <p:sldId id="507" r:id="rId76"/>
    <p:sldId id="339" r:id="rId77"/>
    <p:sldId id="691" r:id="rId78"/>
    <p:sldId id="690" r:id="rId79"/>
    <p:sldId id="692" r:id="rId80"/>
    <p:sldId id="693" r:id="rId81"/>
    <p:sldId id="694" r:id="rId82"/>
    <p:sldId id="695" r:id="rId83"/>
    <p:sldId id="689" r:id="rId84"/>
    <p:sldId id="365" r:id="rId85"/>
    <p:sldId id="696" r:id="rId86"/>
    <p:sldId id="562" r:id="rId87"/>
    <p:sldId id="600" r:id="rId88"/>
    <p:sldId id="601" r:id="rId89"/>
    <p:sldId id="602" r:id="rId90"/>
    <p:sldId id="603" r:id="rId91"/>
    <p:sldId id="697" r:id="rId92"/>
    <p:sldId id="604" r:id="rId93"/>
    <p:sldId id="605" r:id="rId94"/>
    <p:sldId id="606" r:id="rId95"/>
    <p:sldId id="535" r:id="rId96"/>
    <p:sldId id="532" r:id="rId97"/>
    <p:sldId id="534" r:id="rId98"/>
    <p:sldId id="537" r:id="rId99"/>
    <p:sldId id="538" r:id="rId100"/>
    <p:sldId id="539" r:id="rId101"/>
    <p:sldId id="542" r:id="rId102"/>
    <p:sldId id="540" r:id="rId103"/>
    <p:sldId id="543" r:id="rId104"/>
    <p:sldId id="544" r:id="rId105"/>
    <p:sldId id="545" r:id="rId106"/>
    <p:sldId id="702" r:id="rId107"/>
    <p:sldId id="701" r:id="rId108"/>
    <p:sldId id="700" r:id="rId109"/>
    <p:sldId id="699" r:id="rId110"/>
    <p:sldId id="698" r:id="rId111"/>
    <p:sldId id="547" r:id="rId112"/>
    <p:sldId id="548" r:id="rId113"/>
    <p:sldId id="712" r:id="rId114"/>
    <p:sldId id="550" r:id="rId115"/>
    <p:sldId id="551" r:id="rId116"/>
    <p:sldId id="714" r:id="rId117"/>
    <p:sldId id="715" r:id="rId118"/>
    <p:sldId id="718" r:id="rId119"/>
    <p:sldId id="555" r:id="rId120"/>
    <p:sldId id="559" r:id="rId121"/>
    <p:sldId id="560" r:id="rId122"/>
    <p:sldId id="573" r:id="rId123"/>
    <p:sldId id="710" r:id="rId124"/>
    <p:sldId id="637" r:id="rId125"/>
    <p:sldId id="590" r:id="rId126"/>
    <p:sldId id="598" r:id="rId127"/>
    <p:sldId id="639" r:id="rId128"/>
    <p:sldId id="638" r:id="rId129"/>
    <p:sldId id="636" r:id="rId130"/>
    <p:sldId id="640" r:id="rId131"/>
    <p:sldId id="641" r:id="rId132"/>
    <p:sldId id="599" r:id="rId133"/>
    <p:sldId id="642" r:id="rId134"/>
    <p:sldId id="643" r:id="rId135"/>
    <p:sldId id="644" r:id="rId136"/>
    <p:sldId id="645" r:id="rId137"/>
    <p:sldId id="646" r:id="rId138"/>
    <p:sldId id="707" r:id="rId139"/>
    <p:sldId id="708" r:id="rId140"/>
    <p:sldId id="574" r:id="rId141"/>
    <p:sldId id="577" r:id="rId142"/>
    <p:sldId id="578" r:id="rId143"/>
    <p:sldId id="579" r:id="rId144"/>
    <p:sldId id="580" r:id="rId145"/>
    <p:sldId id="711" r:id="rId146"/>
    <p:sldId id="581" r:id="rId147"/>
    <p:sldId id="582" r:id="rId148"/>
    <p:sldId id="583" r:id="rId149"/>
    <p:sldId id="584" r:id="rId150"/>
    <p:sldId id="585" r:id="rId151"/>
    <p:sldId id="586" r:id="rId152"/>
    <p:sldId id="587" r:id="rId153"/>
    <p:sldId id="588" r:id="rId154"/>
    <p:sldId id="597" r:id="rId155"/>
    <p:sldId id="591" r:id="rId156"/>
    <p:sldId id="589" r:id="rId157"/>
    <p:sldId id="713" r:id="rId158"/>
    <p:sldId id="704" r:id="rId159"/>
    <p:sldId id="703" r:id="rId160"/>
    <p:sldId id="705" r:id="rId161"/>
    <p:sldId id="706" r:id="rId162"/>
  </p:sldIdLst>
  <p:sldSz cx="9906000" cy="6858000" type="A4"/>
  <p:notesSz cx="7102475" cy="10234613"/>
  <p:custDataLst>
    <p:tags r:id="rId165"/>
  </p:custDataLst>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8000"/>
    <a:srgbClr val="0066FF"/>
    <a:srgbClr val="0000FF"/>
    <a:srgbClr val="009900"/>
    <a:srgbClr val="FFCC99"/>
    <a:srgbClr val="FF0000"/>
    <a:srgbClr val="FFFF9F"/>
    <a:srgbClr val="FFFF66"/>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81199" autoAdjust="0"/>
  </p:normalViewPr>
  <p:slideViewPr>
    <p:cSldViewPr>
      <p:cViewPr varScale="1">
        <p:scale>
          <a:sx n="101" d="100"/>
          <a:sy n="101" d="100"/>
        </p:scale>
        <p:origin x="4157" y="72"/>
      </p:cViewPr>
      <p:guideLst>
        <p:guide orient="horz" pos="2160"/>
        <p:guide pos="3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9.xml"/><Relationship Id="rId21" Type="http://schemas.openxmlformats.org/officeDocument/2006/relationships/slide" Target="slides/slide13.xml"/><Relationship Id="rId42" Type="http://schemas.openxmlformats.org/officeDocument/2006/relationships/slide" Target="slides/slide34.xml"/><Relationship Id="rId63" Type="http://schemas.openxmlformats.org/officeDocument/2006/relationships/slide" Target="slides/slide55.xml"/><Relationship Id="rId84" Type="http://schemas.openxmlformats.org/officeDocument/2006/relationships/slide" Target="slides/slide76.xml"/><Relationship Id="rId138" Type="http://schemas.openxmlformats.org/officeDocument/2006/relationships/slide" Target="slides/slide130.xml"/><Relationship Id="rId159" Type="http://schemas.openxmlformats.org/officeDocument/2006/relationships/slide" Target="slides/slide151.xml"/><Relationship Id="rId107" Type="http://schemas.openxmlformats.org/officeDocument/2006/relationships/slide" Target="slides/slide99.xml"/><Relationship Id="rId11" Type="http://schemas.openxmlformats.org/officeDocument/2006/relationships/slide" Target="slides/slide3.xml"/><Relationship Id="rId32" Type="http://schemas.openxmlformats.org/officeDocument/2006/relationships/slide" Target="slides/slide24.xml"/><Relationship Id="rId53" Type="http://schemas.openxmlformats.org/officeDocument/2006/relationships/slide" Target="slides/slide45.xml"/><Relationship Id="rId74" Type="http://schemas.openxmlformats.org/officeDocument/2006/relationships/slide" Target="slides/slide66.xml"/><Relationship Id="rId128" Type="http://schemas.openxmlformats.org/officeDocument/2006/relationships/slide" Target="slides/slide120.xml"/><Relationship Id="rId149" Type="http://schemas.openxmlformats.org/officeDocument/2006/relationships/slide" Target="slides/slide141.xml"/><Relationship Id="rId5" Type="http://schemas.openxmlformats.org/officeDocument/2006/relationships/slideMaster" Target="slideMasters/slideMaster5.xml"/><Relationship Id="rId95" Type="http://schemas.openxmlformats.org/officeDocument/2006/relationships/slide" Target="slides/slide87.xml"/><Relationship Id="rId160" Type="http://schemas.openxmlformats.org/officeDocument/2006/relationships/slide" Target="slides/slide152.xml"/><Relationship Id="rId22" Type="http://schemas.openxmlformats.org/officeDocument/2006/relationships/slide" Target="slides/slide14.xml"/><Relationship Id="rId43" Type="http://schemas.openxmlformats.org/officeDocument/2006/relationships/slide" Target="slides/slide35.xml"/><Relationship Id="rId64" Type="http://schemas.openxmlformats.org/officeDocument/2006/relationships/slide" Target="slides/slide56.xml"/><Relationship Id="rId118" Type="http://schemas.openxmlformats.org/officeDocument/2006/relationships/slide" Target="slides/slide110.xml"/><Relationship Id="rId139" Type="http://schemas.openxmlformats.org/officeDocument/2006/relationships/slide" Target="slides/slide131.xml"/><Relationship Id="rId85" Type="http://schemas.openxmlformats.org/officeDocument/2006/relationships/slide" Target="slides/slide77.xml"/><Relationship Id="rId150" Type="http://schemas.openxmlformats.org/officeDocument/2006/relationships/slide" Target="slides/slide142.xml"/><Relationship Id="rId12" Type="http://schemas.openxmlformats.org/officeDocument/2006/relationships/slide" Target="slides/slide4.xml"/><Relationship Id="rId33" Type="http://schemas.openxmlformats.org/officeDocument/2006/relationships/slide" Target="slides/slide25.xml"/><Relationship Id="rId108" Type="http://schemas.openxmlformats.org/officeDocument/2006/relationships/slide" Target="slides/slide100.xml"/><Relationship Id="rId129" Type="http://schemas.openxmlformats.org/officeDocument/2006/relationships/slide" Target="slides/slide121.xml"/><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slide" Target="slides/slide88.xml"/><Relationship Id="rId140" Type="http://schemas.openxmlformats.org/officeDocument/2006/relationships/slide" Target="slides/slide132.xml"/><Relationship Id="rId145" Type="http://schemas.openxmlformats.org/officeDocument/2006/relationships/slide" Target="slides/slide137.xml"/><Relationship Id="rId161" Type="http://schemas.openxmlformats.org/officeDocument/2006/relationships/slide" Target="slides/slide153.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5.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slide" Target="slides/slide106.xml"/><Relationship Id="rId119" Type="http://schemas.openxmlformats.org/officeDocument/2006/relationships/slide" Target="slides/slide111.xml"/><Relationship Id="rId44" Type="http://schemas.openxmlformats.org/officeDocument/2006/relationships/slide" Target="slides/slide36.xml"/><Relationship Id="rId60" Type="http://schemas.openxmlformats.org/officeDocument/2006/relationships/slide" Target="slides/slide52.xml"/><Relationship Id="rId65" Type="http://schemas.openxmlformats.org/officeDocument/2006/relationships/slide" Target="slides/slide57.xml"/><Relationship Id="rId81" Type="http://schemas.openxmlformats.org/officeDocument/2006/relationships/slide" Target="slides/slide73.xml"/><Relationship Id="rId86" Type="http://schemas.openxmlformats.org/officeDocument/2006/relationships/slide" Target="slides/slide78.xml"/><Relationship Id="rId130" Type="http://schemas.openxmlformats.org/officeDocument/2006/relationships/slide" Target="slides/slide122.xml"/><Relationship Id="rId135" Type="http://schemas.openxmlformats.org/officeDocument/2006/relationships/slide" Target="slides/slide127.xml"/><Relationship Id="rId151" Type="http://schemas.openxmlformats.org/officeDocument/2006/relationships/slide" Target="slides/slide143.xml"/><Relationship Id="rId156" Type="http://schemas.openxmlformats.org/officeDocument/2006/relationships/slide" Target="slides/slide148.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slide" Target="slides/slide10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slide" Target="slides/slide112.xml"/><Relationship Id="rId125" Type="http://schemas.openxmlformats.org/officeDocument/2006/relationships/slide" Target="slides/slide117.xml"/><Relationship Id="rId141" Type="http://schemas.openxmlformats.org/officeDocument/2006/relationships/slide" Target="slides/slide133.xml"/><Relationship Id="rId146" Type="http://schemas.openxmlformats.org/officeDocument/2006/relationships/slide" Target="slides/slide138.xml"/><Relationship Id="rId167"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162" Type="http://schemas.openxmlformats.org/officeDocument/2006/relationships/slide" Target="slides/slide154.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15" Type="http://schemas.openxmlformats.org/officeDocument/2006/relationships/slide" Target="slides/slide107.xml"/><Relationship Id="rId131" Type="http://schemas.openxmlformats.org/officeDocument/2006/relationships/slide" Target="slides/slide123.xml"/><Relationship Id="rId136" Type="http://schemas.openxmlformats.org/officeDocument/2006/relationships/slide" Target="slides/slide128.xml"/><Relationship Id="rId157" Type="http://schemas.openxmlformats.org/officeDocument/2006/relationships/slide" Target="slides/slide149.xml"/><Relationship Id="rId61" Type="http://schemas.openxmlformats.org/officeDocument/2006/relationships/slide" Target="slides/slide53.xml"/><Relationship Id="rId82" Type="http://schemas.openxmlformats.org/officeDocument/2006/relationships/slide" Target="slides/slide74.xml"/><Relationship Id="rId152" Type="http://schemas.openxmlformats.org/officeDocument/2006/relationships/slide" Target="slides/slide14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126" Type="http://schemas.openxmlformats.org/officeDocument/2006/relationships/slide" Target="slides/slide118.xml"/><Relationship Id="rId147" Type="http://schemas.openxmlformats.org/officeDocument/2006/relationships/slide" Target="slides/slide139.xml"/><Relationship Id="rId168"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slide" Target="slides/slide113.xml"/><Relationship Id="rId142" Type="http://schemas.openxmlformats.org/officeDocument/2006/relationships/slide" Target="slides/slide134.xml"/><Relationship Id="rId163"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slide" Target="slides/slide108.xml"/><Relationship Id="rId137" Type="http://schemas.openxmlformats.org/officeDocument/2006/relationships/slide" Target="slides/slide129.xml"/><Relationship Id="rId158" Type="http://schemas.openxmlformats.org/officeDocument/2006/relationships/slide" Target="slides/slide150.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slide" Target="slides/slide103.xml"/><Relationship Id="rId132" Type="http://schemas.openxmlformats.org/officeDocument/2006/relationships/slide" Target="slides/slide124.xml"/><Relationship Id="rId153" Type="http://schemas.openxmlformats.org/officeDocument/2006/relationships/slide" Target="slides/slide145.xml"/><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106" Type="http://schemas.openxmlformats.org/officeDocument/2006/relationships/slide" Target="slides/slide98.xml"/><Relationship Id="rId127" Type="http://schemas.openxmlformats.org/officeDocument/2006/relationships/slide" Target="slides/slide119.xml"/><Relationship Id="rId10" Type="http://schemas.openxmlformats.org/officeDocument/2006/relationships/slide" Target="slides/slide2.xml"/><Relationship Id="rId31" Type="http://schemas.openxmlformats.org/officeDocument/2006/relationships/slide" Target="slides/slide23.xml"/><Relationship Id="rId52" Type="http://schemas.openxmlformats.org/officeDocument/2006/relationships/slide" Target="slides/slide44.xml"/><Relationship Id="rId73" Type="http://schemas.openxmlformats.org/officeDocument/2006/relationships/slide" Target="slides/slide65.xml"/><Relationship Id="rId78" Type="http://schemas.openxmlformats.org/officeDocument/2006/relationships/slide" Target="slides/slide70.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slide" Target="slides/slide114.xml"/><Relationship Id="rId143" Type="http://schemas.openxmlformats.org/officeDocument/2006/relationships/slide" Target="slides/slide135.xml"/><Relationship Id="rId148" Type="http://schemas.openxmlformats.org/officeDocument/2006/relationships/slide" Target="slides/slide140.xml"/><Relationship Id="rId164" Type="http://schemas.openxmlformats.org/officeDocument/2006/relationships/handoutMaster" Target="handoutMasters/handoutMaster1.xml"/><Relationship Id="rId16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26" Type="http://schemas.openxmlformats.org/officeDocument/2006/relationships/slide" Target="slides/slide18.xml"/><Relationship Id="rId47" Type="http://schemas.openxmlformats.org/officeDocument/2006/relationships/slide" Target="slides/slide39.xml"/><Relationship Id="rId68" Type="http://schemas.openxmlformats.org/officeDocument/2006/relationships/slide" Target="slides/slide60.xml"/><Relationship Id="rId89" Type="http://schemas.openxmlformats.org/officeDocument/2006/relationships/slide" Target="slides/slide81.xml"/><Relationship Id="rId112" Type="http://schemas.openxmlformats.org/officeDocument/2006/relationships/slide" Target="slides/slide104.xml"/><Relationship Id="rId133" Type="http://schemas.openxmlformats.org/officeDocument/2006/relationships/slide" Target="slides/slide125.xml"/><Relationship Id="rId154" Type="http://schemas.openxmlformats.org/officeDocument/2006/relationships/slide" Target="slides/slide146.xml"/><Relationship Id="rId16" Type="http://schemas.openxmlformats.org/officeDocument/2006/relationships/slide" Target="slides/slide8.xml"/><Relationship Id="rId37" Type="http://schemas.openxmlformats.org/officeDocument/2006/relationships/slide" Target="slides/slide29.xml"/><Relationship Id="rId58" Type="http://schemas.openxmlformats.org/officeDocument/2006/relationships/slide" Target="slides/slide50.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slide" Target="slides/slide115.xml"/><Relationship Id="rId144" Type="http://schemas.openxmlformats.org/officeDocument/2006/relationships/slide" Target="slides/slide136.xml"/><Relationship Id="rId90" Type="http://schemas.openxmlformats.org/officeDocument/2006/relationships/slide" Target="slides/slide82.xml"/><Relationship Id="rId165" Type="http://schemas.openxmlformats.org/officeDocument/2006/relationships/tags" Target="tags/tag1.xml"/><Relationship Id="rId27" Type="http://schemas.openxmlformats.org/officeDocument/2006/relationships/slide" Target="slides/slide19.xml"/><Relationship Id="rId48" Type="http://schemas.openxmlformats.org/officeDocument/2006/relationships/slide" Target="slides/slide40.xml"/><Relationship Id="rId69" Type="http://schemas.openxmlformats.org/officeDocument/2006/relationships/slide" Target="slides/slide61.xml"/><Relationship Id="rId113" Type="http://schemas.openxmlformats.org/officeDocument/2006/relationships/slide" Target="slides/slide105.xml"/><Relationship Id="rId134" Type="http://schemas.openxmlformats.org/officeDocument/2006/relationships/slide" Target="slides/slide126.xml"/><Relationship Id="rId80" Type="http://schemas.openxmlformats.org/officeDocument/2006/relationships/slide" Target="slides/slide72.xml"/><Relationship Id="rId155" Type="http://schemas.openxmlformats.org/officeDocument/2006/relationships/slide" Target="slides/slide147.xml"/><Relationship Id="rId17" Type="http://schemas.openxmlformats.org/officeDocument/2006/relationships/slide" Target="slides/slide9.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24" Type="http://schemas.openxmlformats.org/officeDocument/2006/relationships/slide" Target="slides/slide1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547688"/>
          </a:xfrm>
          <a:prstGeom prst="rect">
            <a:avLst/>
          </a:prstGeom>
          <a:noFill/>
          <a:ln w="9525">
            <a:noFill/>
            <a:miter lim="800000"/>
            <a:headEnd/>
            <a:tailEnd/>
          </a:ln>
          <a:effectLst/>
        </p:spPr>
        <p:txBody>
          <a:bodyPr vert="horz" wrap="square" lIns="94540" tIns="47270" rIns="94540" bIns="47270" numCol="1" anchor="t" anchorCtr="0" compatLnSpc="1">
            <a:prstTxWarp prst="textNoShape">
              <a:avLst/>
            </a:prstTxWarp>
          </a:bodyPr>
          <a:lstStyle>
            <a:lvl1pPr algn="l" defTabSz="946150" eaLnBrk="0" hangingPunct="0">
              <a:defRPr sz="1200">
                <a:cs typeface="+mn-cs"/>
              </a:defRPr>
            </a:lvl1pPr>
          </a:lstStyle>
          <a:p>
            <a:pPr>
              <a:defRPr/>
            </a:pPr>
            <a:endParaRPr lang="en-AU"/>
          </a:p>
        </p:txBody>
      </p:sp>
      <p:sp>
        <p:nvSpPr>
          <p:cNvPr id="46083" name="Rectangle 3"/>
          <p:cNvSpPr>
            <a:spLocks noGrp="1" noChangeArrowheads="1"/>
          </p:cNvSpPr>
          <p:nvPr>
            <p:ph type="dt" sz="quarter" idx="1"/>
          </p:nvPr>
        </p:nvSpPr>
        <p:spPr bwMode="auto">
          <a:xfrm>
            <a:off x="4062413" y="0"/>
            <a:ext cx="3027362" cy="547688"/>
          </a:xfrm>
          <a:prstGeom prst="rect">
            <a:avLst/>
          </a:prstGeom>
          <a:noFill/>
          <a:ln w="9525">
            <a:noFill/>
            <a:miter lim="800000"/>
            <a:headEnd/>
            <a:tailEnd/>
          </a:ln>
          <a:effectLst/>
        </p:spPr>
        <p:txBody>
          <a:bodyPr vert="horz" wrap="square" lIns="94540" tIns="47270" rIns="94540" bIns="47270" numCol="1" anchor="t" anchorCtr="0" compatLnSpc="1">
            <a:prstTxWarp prst="textNoShape">
              <a:avLst/>
            </a:prstTxWarp>
          </a:bodyPr>
          <a:lstStyle>
            <a:lvl1pPr algn="r" defTabSz="946150" eaLnBrk="0" hangingPunct="0">
              <a:defRPr sz="1200">
                <a:cs typeface="+mn-cs"/>
              </a:defRPr>
            </a:lvl1pPr>
          </a:lstStyle>
          <a:p>
            <a:pPr>
              <a:defRPr/>
            </a:pPr>
            <a:endParaRPr lang="en-AU"/>
          </a:p>
        </p:txBody>
      </p:sp>
      <p:sp>
        <p:nvSpPr>
          <p:cNvPr id="46084" name="Rectangle 4"/>
          <p:cNvSpPr>
            <a:spLocks noGrp="1" noChangeArrowheads="1"/>
          </p:cNvSpPr>
          <p:nvPr>
            <p:ph type="ftr" sz="quarter" idx="2"/>
          </p:nvPr>
        </p:nvSpPr>
        <p:spPr bwMode="auto">
          <a:xfrm>
            <a:off x="0" y="9699625"/>
            <a:ext cx="3106738" cy="547688"/>
          </a:xfrm>
          <a:prstGeom prst="rect">
            <a:avLst/>
          </a:prstGeom>
          <a:noFill/>
          <a:ln w="9525">
            <a:noFill/>
            <a:miter lim="800000"/>
            <a:headEnd/>
            <a:tailEnd/>
          </a:ln>
          <a:effectLst/>
        </p:spPr>
        <p:txBody>
          <a:bodyPr vert="horz" wrap="square" lIns="94540" tIns="47270" rIns="94540" bIns="47270" numCol="1" anchor="b" anchorCtr="0" compatLnSpc="1">
            <a:prstTxWarp prst="textNoShape">
              <a:avLst/>
            </a:prstTxWarp>
          </a:bodyPr>
          <a:lstStyle>
            <a:lvl1pPr algn="l" defTabSz="946150" eaLnBrk="0" hangingPunct="0">
              <a:defRPr sz="1200">
                <a:cs typeface="+mn-cs"/>
              </a:defRPr>
            </a:lvl1pPr>
          </a:lstStyle>
          <a:p>
            <a:pPr>
              <a:defRPr/>
            </a:pPr>
            <a:endParaRPr lang="en-AU"/>
          </a:p>
        </p:txBody>
      </p:sp>
      <p:sp>
        <p:nvSpPr>
          <p:cNvPr id="46085" name="Rectangle 5"/>
          <p:cNvSpPr>
            <a:spLocks noGrp="1" noChangeArrowheads="1"/>
          </p:cNvSpPr>
          <p:nvPr>
            <p:ph type="sldNum" sz="quarter" idx="3"/>
          </p:nvPr>
        </p:nvSpPr>
        <p:spPr bwMode="auto">
          <a:xfrm>
            <a:off x="4062413" y="9699625"/>
            <a:ext cx="3027362" cy="547688"/>
          </a:xfrm>
          <a:prstGeom prst="rect">
            <a:avLst/>
          </a:prstGeom>
          <a:noFill/>
          <a:ln w="9525">
            <a:noFill/>
            <a:miter lim="800000"/>
            <a:headEnd/>
            <a:tailEnd/>
          </a:ln>
          <a:effectLst/>
        </p:spPr>
        <p:txBody>
          <a:bodyPr vert="horz" wrap="square" lIns="94540" tIns="47270" rIns="94540" bIns="47270" numCol="1" anchor="b" anchorCtr="0" compatLnSpc="1">
            <a:prstTxWarp prst="textNoShape">
              <a:avLst/>
            </a:prstTxWarp>
          </a:bodyPr>
          <a:lstStyle>
            <a:lvl1pPr algn="r" defTabSz="946150" eaLnBrk="0" hangingPunct="0">
              <a:defRPr sz="1200">
                <a:cs typeface="+mn-cs"/>
              </a:defRPr>
            </a:lvl1pPr>
          </a:lstStyle>
          <a:p>
            <a:pPr>
              <a:defRPr/>
            </a:pPr>
            <a:fld id="{D2E66866-0E68-451D-9155-48ACF0CD6A43}" type="slidenum">
              <a:rPr lang="en-AU"/>
              <a:pPr>
                <a:defRPr/>
              </a:pPr>
              <a:t>‹#›</a:t>
            </a:fld>
            <a:endParaRPr lang="en-AU"/>
          </a:p>
        </p:txBody>
      </p:sp>
    </p:spTree>
    <p:extLst>
      <p:ext uri="{BB962C8B-B14F-4D97-AF65-F5344CB8AC3E}">
        <p14:creationId xmlns:p14="http://schemas.microsoft.com/office/powerpoint/2010/main" val="3628452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4540" tIns="47270" rIns="94540" bIns="47270" numCol="1" anchor="t" anchorCtr="0" compatLnSpc="1">
            <a:prstTxWarp prst="textNoShape">
              <a:avLst/>
            </a:prstTxWarp>
          </a:bodyPr>
          <a:lstStyle>
            <a:lvl1pPr algn="l" defTabSz="946150" eaLnBrk="0" hangingPunct="0">
              <a:defRPr sz="1200">
                <a:cs typeface="+mn-cs"/>
              </a:defRPr>
            </a:lvl1pPr>
          </a:lstStyle>
          <a:p>
            <a:pPr>
              <a:defRPr/>
            </a:pPr>
            <a:endParaRPr lang="en-US"/>
          </a:p>
        </p:txBody>
      </p:sp>
      <p:sp>
        <p:nvSpPr>
          <p:cNvPr id="3075" name="Rectangle 3"/>
          <p:cNvSpPr>
            <a:spLocks noGrp="1" noChangeArrowheads="1"/>
          </p:cNvSpPr>
          <p:nvPr>
            <p:ph type="dt" idx="1"/>
          </p:nvPr>
        </p:nvSpPr>
        <p:spPr bwMode="auto">
          <a:xfrm>
            <a:off x="4024313" y="0"/>
            <a:ext cx="3078162" cy="511175"/>
          </a:xfrm>
          <a:prstGeom prst="rect">
            <a:avLst/>
          </a:prstGeom>
          <a:noFill/>
          <a:ln w="9525">
            <a:noFill/>
            <a:miter lim="800000"/>
            <a:headEnd/>
            <a:tailEnd/>
          </a:ln>
          <a:effectLst/>
        </p:spPr>
        <p:txBody>
          <a:bodyPr vert="horz" wrap="square" lIns="94540" tIns="47270" rIns="94540" bIns="47270" numCol="1" anchor="t" anchorCtr="0" compatLnSpc="1">
            <a:prstTxWarp prst="textNoShape">
              <a:avLst/>
            </a:prstTxWarp>
          </a:bodyPr>
          <a:lstStyle>
            <a:lvl1pPr algn="r" defTabSz="946150" eaLnBrk="0" hangingPunct="0">
              <a:defRPr sz="1200">
                <a:cs typeface="+mn-cs"/>
              </a:defRPr>
            </a:lvl1pPr>
          </a:lstStyle>
          <a:p>
            <a:pPr>
              <a:defRPr/>
            </a:pPr>
            <a:endParaRPr lang="en-US"/>
          </a:p>
        </p:txBody>
      </p:sp>
      <p:sp>
        <p:nvSpPr>
          <p:cNvPr id="71684" name="Rectangle 4"/>
          <p:cNvSpPr>
            <a:spLocks noGrp="1" noRot="1" noChangeAspect="1" noChangeArrowheads="1" noTextEdit="1"/>
          </p:cNvSpPr>
          <p:nvPr>
            <p:ph type="sldImg" idx="2"/>
          </p:nvPr>
        </p:nvSpPr>
        <p:spPr bwMode="auto">
          <a:xfrm>
            <a:off x="782638" y="768350"/>
            <a:ext cx="554196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47738" y="4860925"/>
            <a:ext cx="5207000" cy="4605338"/>
          </a:xfrm>
          <a:prstGeom prst="rect">
            <a:avLst/>
          </a:prstGeom>
          <a:noFill/>
          <a:ln w="9525">
            <a:noFill/>
            <a:miter lim="800000"/>
            <a:headEnd/>
            <a:tailEnd/>
          </a:ln>
          <a:effectLst/>
        </p:spPr>
        <p:txBody>
          <a:bodyPr vert="horz" wrap="square" lIns="94540" tIns="47270" rIns="94540" bIns="4727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3438"/>
            <a:ext cx="3078163" cy="511175"/>
          </a:xfrm>
          <a:prstGeom prst="rect">
            <a:avLst/>
          </a:prstGeom>
          <a:noFill/>
          <a:ln w="9525">
            <a:noFill/>
            <a:miter lim="800000"/>
            <a:headEnd/>
            <a:tailEnd/>
          </a:ln>
          <a:effectLst/>
        </p:spPr>
        <p:txBody>
          <a:bodyPr vert="horz" wrap="square" lIns="94540" tIns="47270" rIns="94540" bIns="47270" numCol="1" anchor="b" anchorCtr="0" compatLnSpc="1">
            <a:prstTxWarp prst="textNoShape">
              <a:avLst/>
            </a:prstTxWarp>
          </a:bodyPr>
          <a:lstStyle>
            <a:lvl1pPr algn="l" defTabSz="946150" eaLnBrk="0" hangingPunct="0">
              <a:defRPr sz="1200">
                <a:cs typeface="+mn-cs"/>
              </a:defRPr>
            </a:lvl1pPr>
          </a:lstStyle>
          <a:p>
            <a:pPr>
              <a:defRPr/>
            </a:pPr>
            <a:endParaRPr lang="en-US"/>
          </a:p>
        </p:txBody>
      </p:sp>
      <p:sp>
        <p:nvSpPr>
          <p:cNvPr id="3079" name="Rectangle 7"/>
          <p:cNvSpPr>
            <a:spLocks noGrp="1" noChangeArrowheads="1"/>
          </p:cNvSpPr>
          <p:nvPr>
            <p:ph type="sldNum" sz="quarter" idx="5"/>
          </p:nvPr>
        </p:nvSpPr>
        <p:spPr bwMode="auto">
          <a:xfrm>
            <a:off x="4024313" y="9723438"/>
            <a:ext cx="3078162" cy="511175"/>
          </a:xfrm>
          <a:prstGeom prst="rect">
            <a:avLst/>
          </a:prstGeom>
          <a:noFill/>
          <a:ln w="9525">
            <a:noFill/>
            <a:miter lim="800000"/>
            <a:headEnd/>
            <a:tailEnd/>
          </a:ln>
          <a:effectLst/>
        </p:spPr>
        <p:txBody>
          <a:bodyPr vert="horz" wrap="square" lIns="94540" tIns="47270" rIns="94540" bIns="47270" numCol="1" anchor="b" anchorCtr="0" compatLnSpc="1">
            <a:prstTxWarp prst="textNoShape">
              <a:avLst/>
            </a:prstTxWarp>
          </a:bodyPr>
          <a:lstStyle>
            <a:lvl1pPr algn="r" defTabSz="946150" eaLnBrk="0" hangingPunct="0">
              <a:defRPr sz="1200">
                <a:cs typeface="+mn-cs"/>
              </a:defRPr>
            </a:lvl1pPr>
          </a:lstStyle>
          <a:p>
            <a:pPr>
              <a:defRPr/>
            </a:pPr>
            <a:fld id="{53E4868A-21DF-4F85-BE2E-6E8EDADD5696}" type="slidenum">
              <a:rPr lang="en-US"/>
              <a:pPr>
                <a:defRPr/>
              </a:pPr>
              <a:t>‹#›</a:t>
            </a:fld>
            <a:endParaRPr lang="en-US"/>
          </a:p>
        </p:txBody>
      </p:sp>
    </p:spTree>
    <p:extLst>
      <p:ext uri="{BB962C8B-B14F-4D97-AF65-F5344CB8AC3E}">
        <p14:creationId xmlns:p14="http://schemas.microsoft.com/office/powerpoint/2010/main" val="1621185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768350"/>
            <a:ext cx="5541963" cy="3836988"/>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AE4BDEF1-9B24-41B4-A411-C5F8570C6798}"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2710204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8175CBAD-48FB-46BD-87E9-982475AE6661}" type="slidenum">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Now the algorithms that we’re going to study requires some structured representation of the states of the real-world that we are going to explore.  The algorithms operate on Trees / Graphs.</a:t>
            </a:r>
          </a:p>
        </p:txBody>
      </p:sp>
    </p:spTree>
    <p:extLst>
      <p:ext uri="{BB962C8B-B14F-4D97-AF65-F5344CB8AC3E}">
        <p14:creationId xmlns:p14="http://schemas.microsoft.com/office/powerpoint/2010/main" val="30519695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t>C:\CORE\Massey_Papers_2016\159740-2016\Website\159740\Demo_2016\Search_2016_v12.7_fast_URDL_IDA</a:t>
            </a:r>
          </a:p>
          <a:p>
            <a:endParaRPr lang="en-NZ"/>
          </a:p>
          <a:p>
            <a:r>
              <a:rPr lang="en-NZ"/>
              <a:t>As the tree grows exponentially very large, eventually, IDA* approaches the same number of node expansions asymptotically as A* - meaning the number of node expansions produced by IDA* is greater than A*’s, but the difference becomes smaller and smaller as the problem grows exponentially.</a:t>
            </a:r>
          </a:p>
          <a:p>
            <a:endParaRPr lang="en-NZ"/>
          </a:p>
        </p:txBody>
      </p:sp>
      <p:sp>
        <p:nvSpPr>
          <p:cNvPr id="9830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13E0698B-8862-4612-A596-FA39721AB8F8}" type="slidenum">
              <a:rPr lang="en-US" smtClean="0"/>
              <a:pPr>
                <a:defRPr/>
              </a:pPr>
              <a:t>147</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t>C:\CORE\Massey_Papers_2016\159740-2016\Website\159740\Demo_2016\Search_2016_v12.7_fast_URDL_IDA</a:t>
            </a:r>
          </a:p>
          <a:p>
            <a:endParaRPr lang="en-NZ"/>
          </a:p>
          <a:p>
            <a:r>
              <a:rPr lang="en-NZ"/>
              <a:t>As the tree grows exponentially very large, eventually, IDA* approaches the same number of node expansions asymptotically as A* - meaning the number of node expansions produced by IDA* is greater than A*’s, but the difference becomes smaller and smaller as the problem grows exponentially.</a:t>
            </a:r>
          </a:p>
          <a:p>
            <a:endParaRPr lang="en-NZ"/>
          </a:p>
        </p:txBody>
      </p:sp>
      <p:sp>
        <p:nvSpPr>
          <p:cNvPr id="9830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905A9642-2173-4B2E-AE76-DF8AE2EC8E2B}" type="slidenum">
              <a:rPr lang="en-US" smtClean="0"/>
              <a:pPr>
                <a:defRPr/>
              </a:pPr>
              <a:t>148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3CD2CB56-576E-458D-BCFC-EFB456BDBD72}" type="slidenum">
              <a:rPr lang="en-US" altLang="en-US" smtClean="0"/>
              <a:pPr>
                <a:defRPr/>
              </a:pPr>
              <a:t>11</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DAFB364E-CDA1-47CA-859E-565F6AB7E2B1}" type="slidenum">
              <a:rPr lang="en-US" altLang="en-US">
                <a:solidFill>
                  <a:prstClr val="black"/>
                </a:solidFill>
              </a:rPr>
              <a:pPr/>
              <a:t>12</a:t>
            </a:fld>
            <a:endParaRPr lang="en-US" altLang="en-US">
              <a:solidFill>
                <a:prstClr val="black"/>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So how do we know if we can solve a problem using Search algorithms?  </a:t>
            </a:r>
          </a:p>
          <a:p>
            <a:r>
              <a:rPr lang="en-GB" altLang="en-US" dirty="0"/>
              <a:t>First, we need to identify 3 main components.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30E585F4-419C-403E-96D2-50237C572001}" type="slidenum">
              <a:rPr lang="en-US" altLang="en-US" smtClean="0"/>
              <a:pPr>
                <a:defRPr/>
              </a:pPr>
              <a:t>13</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30E585F4-419C-403E-96D2-50237C572001}" type="slidenum">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779931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30E585F4-419C-403E-96D2-50237C572001}" type="slidenum">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024239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980198F6-C509-4374-AD26-2B9FF62128D8}" type="slidenum">
              <a:rPr lang="en-US" altLang="en-US" smtClean="0"/>
              <a:pPr>
                <a:defRPr/>
              </a:pPr>
              <a:t>16</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AE40DE6F-4C5D-415D-9DEC-FE7598C050E4}" type="slidenum">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184434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AE40DE6F-4C5D-415D-9DEC-FE7598C050E4}" type="slidenum">
              <a:rPr lang="en-US" altLang="en-US" smtClean="0"/>
              <a:pPr>
                <a:defRPr/>
              </a:pPr>
              <a:t>18</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AE40DE6F-4C5D-415D-9DEC-FE7598C050E4}" type="slidenum">
              <a:rPr lang="en-US" altLang="en-US" smtClean="0"/>
              <a:pPr>
                <a:defRPr/>
              </a:pPr>
              <a:t>19</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5989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768350"/>
            <a:ext cx="5541963" cy="3836988"/>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AE4BDEF1-9B24-41B4-A411-C5F8570C6798}" type="slidenum">
              <a:rPr lang="en-NZ" smtClean="0">
                <a:solidFill>
                  <a:prstClr val="black"/>
                </a:solidFill>
              </a:rPr>
              <a:pPr/>
              <a:t>2</a:t>
            </a:fld>
            <a:endParaRPr lang="en-NZ">
              <a:solidFill>
                <a:prstClr val="black"/>
              </a:solidFill>
            </a:endParaRPr>
          </a:p>
        </p:txBody>
      </p:sp>
    </p:spTree>
    <p:extLst>
      <p:ext uri="{BB962C8B-B14F-4D97-AF65-F5344CB8AC3E}">
        <p14:creationId xmlns:p14="http://schemas.microsoft.com/office/powerpoint/2010/main" val="2710204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2C66B5B4-ABDC-44FE-BC26-DB99BF1A31EC}" type="slidenum">
              <a:rPr lang="en-US" altLang="en-US" smtClean="0"/>
              <a:pPr>
                <a:defRPr/>
              </a:pPr>
              <a:t>20</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2C66B5B4-ABDC-44FE-BC26-DB99BF1A31EC}" type="slidenum">
              <a:rPr lang="en-US" altLang="en-US" smtClean="0"/>
              <a:pPr>
                <a:defRPr/>
              </a:pPr>
              <a:t>21</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913893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2C66B5B4-ABDC-44FE-BC26-DB99BF1A31EC}" type="slidenum">
              <a:rPr lang="en-US" altLang="en-US" smtClean="0"/>
              <a:pPr>
                <a:defRPr/>
              </a:pPr>
              <a:t>22</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224896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2C66B5B4-ABDC-44FE-BC26-DB99BF1A31EC}" type="slidenum">
              <a:rPr lang="en-US" altLang="en-US" smtClean="0"/>
              <a:pPr>
                <a:defRPr/>
              </a:pPr>
              <a:t>23</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803183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2C66B5B4-ABDC-44FE-BC26-DB99BF1A31EC}" type="slidenum">
              <a:rPr lang="en-US" altLang="en-US" smtClean="0"/>
              <a:pPr>
                <a:defRPr/>
              </a:pPr>
              <a:t>24</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433299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2C66B5B4-ABDC-44FE-BC26-DB99BF1A31EC}" type="slidenum">
              <a:rPr lang="en-US" altLang="en-US" smtClean="0"/>
              <a:pPr>
                <a:defRPr/>
              </a:pPr>
              <a:t>25</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370987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2C66B5B4-ABDC-44FE-BC26-DB99BF1A31EC}" type="slidenum">
              <a:rPr lang="en-US" altLang="en-US" smtClean="0"/>
              <a:pPr>
                <a:defRPr/>
              </a:pPr>
              <a:t>26</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373659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620D375C-3752-47A0-A93E-B29D3E6260D6}" type="slidenum">
              <a:rPr lang="en-US" altLang="en-US" smtClean="0"/>
              <a:pPr>
                <a:defRPr/>
              </a:pPr>
              <a:t>27</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7E82A84E-788E-47A2-BE41-06B0419AE69A}" type="slidenum">
              <a:rPr lang="en-US" altLang="en-US" smtClean="0"/>
              <a:pPr>
                <a:defRPr/>
              </a:pPr>
              <a:t>28</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90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060DFC4D-15EC-4252-8D09-479570EF2011}" type="slidenum">
              <a:rPr lang="en-US" altLang="en-US" smtClean="0"/>
              <a:pPr>
                <a:defRPr/>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F4F72101-2372-4B0E-ABAC-13918FB7E9EB}" type="slidenum">
              <a:rPr lang="en-US" altLang="en-US" smtClean="0"/>
              <a:pPr>
                <a:defRPr/>
              </a:pPr>
              <a:t>3</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FE50B733-6A41-4034-AF8D-40E8236BB414}" type="slidenum">
              <a:rPr lang="en-US" altLang="en-US">
                <a:solidFill>
                  <a:prstClr val="black"/>
                </a:solidFill>
              </a:rPr>
              <a:pPr/>
              <a:t>30</a:t>
            </a:fld>
            <a:endParaRPr lang="en-US" altLang="en-US">
              <a:solidFill>
                <a:prstClr val="black"/>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831038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FE50B733-6A41-4034-AF8D-40E8236BB414}" type="slidenum">
              <a:rPr lang="en-US" altLang="en-US">
                <a:solidFill>
                  <a:prstClr val="black"/>
                </a:solidFill>
              </a:rPr>
              <a:pPr/>
              <a:t>31</a:t>
            </a:fld>
            <a:endParaRPr lang="en-US" altLang="en-US">
              <a:solidFill>
                <a:prstClr val="black"/>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310725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FE50B733-6A41-4034-AF8D-40E8236BB414}" type="slidenum">
              <a:rPr lang="en-US" altLang="en-US">
                <a:solidFill>
                  <a:prstClr val="black"/>
                </a:solidFill>
              </a:rPr>
              <a:pPr/>
              <a:t>32</a:t>
            </a:fld>
            <a:endParaRPr lang="en-US" altLang="en-US">
              <a:solidFill>
                <a:prstClr val="black"/>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992591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FE50B733-6A41-4034-AF8D-40E8236BB414}" type="slidenum">
              <a:rPr lang="en-US" altLang="en-US">
                <a:solidFill>
                  <a:prstClr val="black"/>
                </a:solidFill>
              </a:rPr>
              <a:pPr/>
              <a:t>33</a:t>
            </a:fld>
            <a:endParaRPr lang="en-US" altLang="en-US">
              <a:solidFill>
                <a:prstClr val="black"/>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273016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FE50B733-6A41-4034-AF8D-40E8236BB414}" type="slidenum">
              <a:rPr lang="en-US" altLang="en-US">
                <a:solidFill>
                  <a:prstClr val="black"/>
                </a:solidFill>
              </a:rPr>
              <a:pPr/>
              <a:t>34</a:t>
            </a:fld>
            <a:endParaRPr lang="en-US" altLang="en-US">
              <a:solidFill>
                <a:prstClr val="black"/>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367371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FE50B733-6A41-4034-AF8D-40E8236BB414}" type="slidenum">
              <a:rPr lang="en-US" altLang="en-US">
                <a:solidFill>
                  <a:prstClr val="black"/>
                </a:solidFill>
              </a:rPr>
              <a:pPr/>
              <a:t>35</a:t>
            </a:fld>
            <a:endParaRPr lang="en-US" altLang="en-US">
              <a:solidFill>
                <a:prstClr val="black"/>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565827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FE50B733-6A41-4034-AF8D-40E8236BB414}" type="slidenum">
              <a:rPr lang="en-US" altLang="en-US">
                <a:solidFill>
                  <a:prstClr val="black"/>
                </a:solidFill>
              </a:rPr>
              <a:pPr/>
              <a:t>36</a:t>
            </a:fld>
            <a:endParaRPr lang="en-US" altLang="en-US">
              <a:solidFill>
                <a:prstClr val="black"/>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935192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FE50B733-6A41-4034-AF8D-40E8236BB414}" type="slidenum">
              <a:rPr lang="en-US" altLang="en-US">
                <a:solidFill>
                  <a:prstClr val="black"/>
                </a:solidFill>
              </a:rPr>
              <a:pPr/>
              <a:t>37</a:t>
            </a:fld>
            <a:endParaRPr lang="en-US" altLang="en-US">
              <a:solidFill>
                <a:prstClr val="black"/>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7383142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FE50B733-6A41-4034-AF8D-40E8236BB414}" type="slidenum">
              <a:rPr lang="en-US" altLang="en-US">
                <a:solidFill>
                  <a:prstClr val="black"/>
                </a:solidFill>
              </a:rPr>
              <a:pPr/>
              <a:t>38</a:t>
            </a:fld>
            <a:endParaRPr lang="en-US" altLang="en-US">
              <a:solidFill>
                <a:prstClr val="black"/>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070812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23D92989-39D7-40A1-A2C5-9442B914D9F8}" type="slidenum">
              <a:rPr lang="en-US" altLang="en-US">
                <a:solidFill>
                  <a:prstClr val="black"/>
                </a:solidFill>
              </a:rPr>
              <a:pPr/>
              <a:t>39</a:t>
            </a:fld>
            <a:endParaRPr lang="en-US" altLang="en-US">
              <a:solidFill>
                <a:prstClr val="black"/>
              </a:solidFill>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934AA9B6-58DF-4228-8D6D-3BE657EA89E3}" type="slidenum">
              <a:rPr lang="en-US" altLang="en-US" smtClean="0"/>
              <a:pPr>
                <a:defRPr/>
              </a:pPr>
              <a:t>4</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a:p>
            <a:r>
              <a:rPr lang="en-US" altLang="en-US" dirty="0"/>
              <a:t>First we are going to study a family of Search algorithms.  As we will soon learn, search plays a key role in many parts of AI.</a:t>
            </a:r>
          </a:p>
          <a:p>
            <a:r>
              <a:rPr lang="en-US" altLang="en-US" dirty="0"/>
              <a:t>Other AI algorithms work in conjunction with search algorithms.  It is used largely in games like chess, robot navigation and even mathematical theorem proving.</a:t>
            </a:r>
          </a:p>
          <a:p>
            <a:r>
              <a:rPr lang="en-US" altLang="en-US" dirty="0"/>
              <a:t>They provide the conceptual backbone of almost every approach to systematic exploration of alternatives. </a:t>
            </a:r>
            <a:endParaRPr lang="en-GB" altLang="en-US" dirty="0"/>
          </a:p>
          <a:p>
            <a:endParaRPr lang="en-GB" altLang="en-US" dirty="0"/>
          </a:p>
          <a:p>
            <a:r>
              <a:rPr lang="en-GB" altLang="en-US" dirty="0"/>
              <a:t>=====================================================================================</a:t>
            </a:r>
          </a:p>
          <a:p>
            <a:r>
              <a:rPr lang="en-GB" altLang="en-US" dirty="0"/>
              <a:t>Search algorithms provide the fundamental concepts to almost every algorithms that systematically explore plans of actions or ways of accomplishing some task.</a:t>
            </a:r>
          </a:p>
          <a:p>
            <a:r>
              <a:rPr lang="en-GB" altLang="en-US" dirty="0"/>
              <a:t>The possibilities of applications are enormous.  We could be solving a problem that involves mathematical proving, assembling parts according to some structure, planning for a travel, and so on and so forth.</a:t>
            </a:r>
          </a:p>
          <a:p>
            <a:endParaRPr lang="en-GB" altLang="en-US" dirty="0"/>
          </a:p>
          <a:p>
            <a:r>
              <a:rPr lang="en-GB" altLang="en-US" dirty="0"/>
              <a:t>=====================================================================================================</a:t>
            </a:r>
          </a:p>
        </p:txBody>
      </p:sp>
    </p:spTree>
    <p:extLst>
      <p:ext uri="{BB962C8B-B14F-4D97-AF65-F5344CB8AC3E}">
        <p14:creationId xmlns:p14="http://schemas.microsoft.com/office/powerpoint/2010/main" val="3044023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E50B733-6A41-4034-AF8D-40E8236BB414}" type="slidenum">
              <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7730663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E50B733-6A41-4034-AF8D-40E8236BB414}" type="slidenum">
              <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41</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285073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E50B733-6A41-4034-AF8D-40E8236BB414}" type="slidenum">
              <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42</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528962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E50B733-6A41-4034-AF8D-40E8236BB414}" type="slidenum">
              <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1539359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E50B733-6A41-4034-AF8D-40E8236BB414}" type="slidenum">
              <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44</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5615445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E50B733-6A41-4034-AF8D-40E8236BB414}" type="slidenum">
              <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35809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E50B733-6A41-4034-AF8D-40E8236BB414}" type="slidenum">
              <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46</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7069675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E50B733-6A41-4034-AF8D-40E8236BB414}" type="slidenum">
              <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924364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E50B733-6A41-4034-AF8D-40E8236BB414}" type="slidenum">
              <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6938582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58EB7465-E77D-4657-A47B-E50F66847DE0}" type="slidenum">
              <a:rPr lang="en-US" altLang="en-US">
                <a:solidFill>
                  <a:prstClr val="black"/>
                </a:solidFill>
              </a:rPr>
              <a:pPr/>
              <a:t>49</a:t>
            </a:fld>
            <a:endParaRPr lang="en-US" altLang="en-US">
              <a:solidFill>
                <a:prstClr val="black"/>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934AA9B6-58DF-4228-8D6D-3BE657EA89E3}" type="slidenum">
              <a:rPr lang="en-US" altLang="en-US" smtClean="0"/>
              <a:pPr>
                <a:defRPr/>
              </a:pPr>
              <a:t>5</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a:p>
            <a:r>
              <a:rPr lang="en-US" altLang="en-US" dirty="0"/>
              <a:t>First we are going to study a family of Search algorithms.  As we will soon learn, search plays a key role in many parts of AI.</a:t>
            </a:r>
          </a:p>
          <a:p>
            <a:r>
              <a:rPr lang="en-US" altLang="en-US" dirty="0"/>
              <a:t>Other AI algorithms work in conjunction with search algorithms.  It is used largely in games like chess, robot navigation and even mathematical theorem proving.</a:t>
            </a:r>
          </a:p>
          <a:p>
            <a:r>
              <a:rPr lang="en-US" altLang="en-US" dirty="0"/>
              <a:t>They provide the conceptual backbone of almost every approach to systematic exploration of alternatives. </a:t>
            </a:r>
            <a:endParaRPr lang="en-GB" altLang="en-US" dirty="0"/>
          </a:p>
          <a:p>
            <a:endParaRPr lang="en-GB" altLang="en-US" dirty="0"/>
          </a:p>
          <a:p>
            <a:r>
              <a:rPr lang="en-GB" altLang="en-US" dirty="0"/>
              <a:t>=====================================================================================</a:t>
            </a:r>
          </a:p>
          <a:p>
            <a:r>
              <a:rPr lang="en-GB" altLang="en-US" dirty="0"/>
              <a:t>Search algorithms provide the fundamental concepts to almost every algorithms that systematically explore plans of actions or ways of accomplishing some task.</a:t>
            </a:r>
          </a:p>
          <a:p>
            <a:r>
              <a:rPr lang="en-GB" altLang="en-US" dirty="0"/>
              <a:t>The possibilities of applications are enormous.  We could be solving a problem that involves mathematical proving, assembling parts according to some structure, planning for a travel, and so on and so forth.</a:t>
            </a:r>
          </a:p>
          <a:p>
            <a:endParaRPr lang="en-GB" altLang="en-US" dirty="0"/>
          </a:p>
          <a:p>
            <a:r>
              <a:rPr lang="en-GB" altLang="en-US" dirty="0"/>
              <a: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7A6A3EE5-4B13-4371-8DCD-F050D1D70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spcBef>
                <a:spcPct val="30000"/>
              </a:spcBef>
              <a:defRPr sz="1200">
                <a:solidFill>
                  <a:schemeClr val="tx1"/>
                </a:solidFill>
                <a:latin typeface="Times New Roman" panose="02020603050405020304" pitchFamily="18" charset="0"/>
              </a:defRPr>
            </a:lvl1pPr>
            <a:lvl2pPr marL="742950" indent="-285750" defTabSz="946150">
              <a:spcBef>
                <a:spcPct val="30000"/>
              </a:spcBef>
              <a:defRPr sz="1200">
                <a:solidFill>
                  <a:schemeClr val="tx1"/>
                </a:solidFill>
                <a:latin typeface="Times New Roman" panose="02020603050405020304" pitchFamily="18" charset="0"/>
              </a:defRPr>
            </a:lvl2pPr>
            <a:lvl3pPr marL="1143000" indent="-228600" defTabSz="946150">
              <a:spcBef>
                <a:spcPct val="30000"/>
              </a:spcBef>
              <a:defRPr sz="1200">
                <a:solidFill>
                  <a:schemeClr val="tx1"/>
                </a:solidFill>
                <a:latin typeface="Times New Roman" panose="02020603050405020304" pitchFamily="18" charset="0"/>
              </a:defRPr>
            </a:lvl3pPr>
            <a:lvl4pPr marL="1600200" indent="-228600" defTabSz="946150">
              <a:spcBef>
                <a:spcPct val="30000"/>
              </a:spcBef>
              <a:defRPr sz="1200">
                <a:solidFill>
                  <a:schemeClr val="tx1"/>
                </a:solidFill>
                <a:latin typeface="Times New Roman" panose="02020603050405020304" pitchFamily="18" charset="0"/>
              </a:defRPr>
            </a:lvl4pPr>
            <a:lvl5pPr marL="2057400" indent="-228600" defTabSz="946150">
              <a:spcBef>
                <a:spcPct val="30000"/>
              </a:spcBef>
              <a:defRPr sz="1200">
                <a:solidFill>
                  <a:schemeClr val="tx1"/>
                </a:solidFill>
                <a:latin typeface="Times New Roman" panose="02020603050405020304" pitchFamily="18" charset="0"/>
              </a:defRPr>
            </a:lvl5pPr>
            <a:lvl6pPr marL="2514600" indent="-228600" defTabSz="9461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61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61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615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360345B4-547A-45CA-89E5-F964AF4ECD0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1" name="Rectangle 2">
            <a:extLst>
              <a:ext uri="{FF2B5EF4-FFF2-40B4-BE49-F238E27FC236}">
                <a16:creationId xmlns:a16="http://schemas.microsoft.com/office/drawing/2014/main" id="{E898E505-C0B9-4759-AC12-EE690E6C95F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947CADB8-345A-4820-9C1D-233295BBE2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6D6A17E0-538A-48AC-B17C-85BACAA92C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spcBef>
                <a:spcPct val="30000"/>
              </a:spcBef>
              <a:defRPr sz="1200">
                <a:solidFill>
                  <a:schemeClr val="tx1"/>
                </a:solidFill>
                <a:latin typeface="Times New Roman" panose="02020603050405020304" pitchFamily="18" charset="0"/>
              </a:defRPr>
            </a:lvl1pPr>
            <a:lvl2pPr marL="742950" indent="-285750" defTabSz="946150">
              <a:spcBef>
                <a:spcPct val="30000"/>
              </a:spcBef>
              <a:defRPr sz="1200">
                <a:solidFill>
                  <a:schemeClr val="tx1"/>
                </a:solidFill>
                <a:latin typeface="Times New Roman" panose="02020603050405020304" pitchFamily="18" charset="0"/>
              </a:defRPr>
            </a:lvl2pPr>
            <a:lvl3pPr marL="1143000" indent="-228600" defTabSz="946150">
              <a:spcBef>
                <a:spcPct val="30000"/>
              </a:spcBef>
              <a:defRPr sz="1200">
                <a:solidFill>
                  <a:schemeClr val="tx1"/>
                </a:solidFill>
                <a:latin typeface="Times New Roman" panose="02020603050405020304" pitchFamily="18" charset="0"/>
              </a:defRPr>
            </a:lvl3pPr>
            <a:lvl4pPr marL="1600200" indent="-228600" defTabSz="946150">
              <a:spcBef>
                <a:spcPct val="30000"/>
              </a:spcBef>
              <a:defRPr sz="1200">
                <a:solidFill>
                  <a:schemeClr val="tx1"/>
                </a:solidFill>
                <a:latin typeface="Times New Roman" panose="02020603050405020304" pitchFamily="18" charset="0"/>
              </a:defRPr>
            </a:lvl4pPr>
            <a:lvl5pPr marL="2057400" indent="-228600" defTabSz="946150">
              <a:spcBef>
                <a:spcPct val="30000"/>
              </a:spcBef>
              <a:defRPr sz="1200">
                <a:solidFill>
                  <a:schemeClr val="tx1"/>
                </a:solidFill>
                <a:latin typeface="Times New Roman" panose="02020603050405020304" pitchFamily="18" charset="0"/>
              </a:defRPr>
            </a:lvl5pPr>
            <a:lvl6pPr marL="2514600" indent="-228600" defTabSz="9461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61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61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615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BB4E8058-E367-4F44-A41B-9C0D7E36406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79" name="Rectangle 2">
            <a:extLst>
              <a:ext uri="{FF2B5EF4-FFF2-40B4-BE49-F238E27FC236}">
                <a16:creationId xmlns:a16="http://schemas.microsoft.com/office/drawing/2014/main" id="{160CDE82-B8CA-4A8F-8ABB-E22ED17CDA75}"/>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B5D4D049-9185-46D5-B834-5C16D32F58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36B0AD2D-E038-42E4-A013-DD108EC5F4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spcBef>
                <a:spcPct val="30000"/>
              </a:spcBef>
              <a:defRPr sz="1200">
                <a:solidFill>
                  <a:schemeClr val="tx1"/>
                </a:solidFill>
                <a:latin typeface="Times New Roman" panose="02020603050405020304" pitchFamily="18" charset="0"/>
              </a:defRPr>
            </a:lvl1pPr>
            <a:lvl2pPr marL="742950" indent="-285750" defTabSz="946150">
              <a:spcBef>
                <a:spcPct val="30000"/>
              </a:spcBef>
              <a:defRPr sz="1200">
                <a:solidFill>
                  <a:schemeClr val="tx1"/>
                </a:solidFill>
                <a:latin typeface="Times New Roman" panose="02020603050405020304" pitchFamily="18" charset="0"/>
              </a:defRPr>
            </a:lvl2pPr>
            <a:lvl3pPr marL="1143000" indent="-228600" defTabSz="946150">
              <a:spcBef>
                <a:spcPct val="30000"/>
              </a:spcBef>
              <a:defRPr sz="1200">
                <a:solidFill>
                  <a:schemeClr val="tx1"/>
                </a:solidFill>
                <a:latin typeface="Times New Roman" panose="02020603050405020304" pitchFamily="18" charset="0"/>
              </a:defRPr>
            </a:lvl3pPr>
            <a:lvl4pPr marL="1600200" indent="-228600" defTabSz="946150">
              <a:spcBef>
                <a:spcPct val="30000"/>
              </a:spcBef>
              <a:defRPr sz="1200">
                <a:solidFill>
                  <a:schemeClr val="tx1"/>
                </a:solidFill>
                <a:latin typeface="Times New Roman" panose="02020603050405020304" pitchFamily="18" charset="0"/>
              </a:defRPr>
            </a:lvl4pPr>
            <a:lvl5pPr marL="2057400" indent="-228600" defTabSz="946150">
              <a:spcBef>
                <a:spcPct val="30000"/>
              </a:spcBef>
              <a:defRPr sz="1200">
                <a:solidFill>
                  <a:schemeClr val="tx1"/>
                </a:solidFill>
                <a:latin typeface="Times New Roman" panose="02020603050405020304" pitchFamily="18" charset="0"/>
              </a:defRPr>
            </a:lvl5pPr>
            <a:lvl6pPr marL="2514600" indent="-228600" defTabSz="9461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61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61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615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ACEDF69C-9F0C-49E1-B5A7-B0398BECF62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53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3427" name="Rectangle 2">
            <a:extLst>
              <a:ext uri="{FF2B5EF4-FFF2-40B4-BE49-F238E27FC236}">
                <a16:creationId xmlns:a16="http://schemas.microsoft.com/office/drawing/2014/main" id="{5C6C4FE8-B075-48DF-889F-37CC6F23596D}"/>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FD775424-A988-49BC-A4E7-59D4B76136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22C97C2C-A088-47EA-A0FF-6340E7702A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spcBef>
                <a:spcPct val="30000"/>
              </a:spcBef>
              <a:defRPr sz="1200">
                <a:solidFill>
                  <a:schemeClr val="tx1"/>
                </a:solidFill>
                <a:latin typeface="Times New Roman" panose="02020603050405020304" pitchFamily="18" charset="0"/>
              </a:defRPr>
            </a:lvl1pPr>
            <a:lvl2pPr marL="742950" indent="-285750" defTabSz="946150">
              <a:spcBef>
                <a:spcPct val="30000"/>
              </a:spcBef>
              <a:defRPr sz="1200">
                <a:solidFill>
                  <a:schemeClr val="tx1"/>
                </a:solidFill>
                <a:latin typeface="Times New Roman" panose="02020603050405020304" pitchFamily="18" charset="0"/>
              </a:defRPr>
            </a:lvl2pPr>
            <a:lvl3pPr marL="1143000" indent="-228600" defTabSz="946150">
              <a:spcBef>
                <a:spcPct val="30000"/>
              </a:spcBef>
              <a:defRPr sz="1200">
                <a:solidFill>
                  <a:schemeClr val="tx1"/>
                </a:solidFill>
                <a:latin typeface="Times New Roman" panose="02020603050405020304" pitchFamily="18" charset="0"/>
              </a:defRPr>
            </a:lvl3pPr>
            <a:lvl4pPr marL="1600200" indent="-228600" defTabSz="946150">
              <a:spcBef>
                <a:spcPct val="30000"/>
              </a:spcBef>
              <a:defRPr sz="1200">
                <a:solidFill>
                  <a:schemeClr val="tx1"/>
                </a:solidFill>
                <a:latin typeface="Times New Roman" panose="02020603050405020304" pitchFamily="18" charset="0"/>
              </a:defRPr>
            </a:lvl4pPr>
            <a:lvl5pPr marL="2057400" indent="-228600" defTabSz="946150">
              <a:spcBef>
                <a:spcPct val="30000"/>
              </a:spcBef>
              <a:defRPr sz="1200">
                <a:solidFill>
                  <a:schemeClr val="tx1"/>
                </a:solidFill>
                <a:latin typeface="Times New Roman" panose="02020603050405020304" pitchFamily="18" charset="0"/>
              </a:defRPr>
            </a:lvl5pPr>
            <a:lvl6pPr marL="2514600" indent="-228600" defTabSz="9461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61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61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615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3776FC53-DB73-457B-B84B-1B406D86765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54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5475" name="Rectangle 2">
            <a:extLst>
              <a:ext uri="{FF2B5EF4-FFF2-40B4-BE49-F238E27FC236}">
                <a16:creationId xmlns:a16="http://schemas.microsoft.com/office/drawing/2014/main" id="{B8AA9515-7FDD-400D-8FF8-F296BDA7E1CA}"/>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9D290C54-A688-4719-98DE-20F46459DD78}"/>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GB" altLang="en-US" dirty="0">
                <a:solidFill>
                  <a:schemeClr val="accent1">
                    <a:lumMod val="60000"/>
                    <a:lumOff val="40000"/>
                  </a:schemeClr>
                </a:solidFill>
              </a:rPr>
              <a:t>After expanding node H, at depth=3</a:t>
            </a:r>
          </a:p>
          <a:p>
            <a:pPr>
              <a:defRPr/>
            </a:pPr>
            <a:r>
              <a:rPr lang="en-GB" altLang="en-US" dirty="0" err="1">
                <a:solidFill>
                  <a:schemeClr val="accent1">
                    <a:lumMod val="60000"/>
                    <a:lumOff val="40000"/>
                  </a:schemeClr>
                </a:solidFill>
              </a:rPr>
              <a:t>maxQlength</a:t>
            </a:r>
            <a:r>
              <a:rPr lang="en-GB" altLang="en-US" dirty="0">
                <a:solidFill>
                  <a:schemeClr val="accent1">
                    <a:lumMod val="60000"/>
                    <a:lumOff val="40000"/>
                  </a:schemeClr>
                </a:solidFill>
              </a:rPr>
              <a:t>=5</a:t>
            </a: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r>
              <a:rPr lang="en-GB" altLang="en-US" dirty="0">
                <a:solidFill>
                  <a:schemeClr val="accent1">
                    <a:lumMod val="60000"/>
                    <a:lumOff val="40000"/>
                  </a:schemeClr>
                </a:solidFill>
              </a:rPr>
              <a:t>After expanding node H, at depth=3</a:t>
            </a:r>
          </a:p>
          <a:p>
            <a:pPr>
              <a:defRPr/>
            </a:pPr>
            <a:r>
              <a:rPr lang="en-GB" altLang="en-US" dirty="0" err="1">
                <a:solidFill>
                  <a:schemeClr val="accent1">
                    <a:lumMod val="60000"/>
                    <a:lumOff val="40000"/>
                  </a:schemeClr>
                </a:solidFill>
              </a:rPr>
              <a:t>maxQlength</a:t>
            </a:r>
            <a:r>
              <a:rPr lang="en-GB" altLang="en-US" dirty="0">
                <a:solidFill>
                  <a:schemeClr val="accent1">
                    <a:lumMod val="60000"/>
                    <a:lumOff val="40000"/>
                  </a:schemeClr>
                </a:solidFill>
              </a:rPr>
              <a:t>=5</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DF5B48F-EAB4-4B8B-8BB9-DF68BF2AB3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spcBef>
                <a:spcPct val="30000"/>
              </a:spcBef>
              <a:defRPr sz="1200">
                <a:solidFill>
                  <a:schemeClr val="tx1"/>
                </a:solidFill>
                <a:latin typeface="Times New Roman" panose="02020603050405020304" pitchFamily="18" charset="0"/>
              </a:defRPr>
            </a:lvl1pPr>
            <a:lvl2pPr marL="742950" indent="-285750" defTabSz="946150">
              <a:spcBef>
                <a:spcPct val="30000"/>
              </a:spcBef>
              <a:defRPr sz="1200">
                <a:solidFill>
                  <a:schemeClr val="tx1"/>
                </a:solidFill>
                <a:latin typeface="Times New Roman" panose="02020603050405020304" pitchFamily="18" charset="0"/>
              </a:defRPr>
            </a:lvl2pPr>
            <a:lvl3pPr marL="1143000" indent="-228600" defTabSz="946150">
              <a:spcBef>
                <a:spcPct val="30000"/>
              </a:spcBef>
              <a:defRPr sz="1200">
                <a:solidFill>
                  <a:schemeClr val="tx1"/>
                </a:solidFill>
                <a:latin typeface="Times New Roman" panose="02020603050405020304" pitchFamily="18" charset="0"/>
              </a:defRPr>
            </a:lvl3pPr>
            <a:lvl4pPr marL="1600200" indent="-228600" defTabSz="946150">
              <a:spcBef>
                <a:spcPct val="30000"/>
              </a:spcBef>
              <a:defRPr sz="1200">
                <a:solidFill>
                  <a:schemeClr val="tx1"/>
                </a:solidFill>
                <a:latin typeface="Times New Roman" panose="02020603050405020304" pitchFamily="18" charset="0"/>
              </a:defRPr>
            </a:lvl4pPr>
            <a:lvl5pPr marL="2057400" indent="-228600" defTabSz="946150">
              <a:spcBef>
                <a:spcPct val="30000"/>
              </a:spcBef>
              <a:defRPr sz="1200">
                <a:solidFill>
                  <a:schemeClr val="tx1"/>
                </a:solidFill>
                <a:latin typeface="Times New Roman" panose="02020603050405020304" pitchFamily="18" charset="0"/>
              </a:defRPr>
            </a:lvl5pPr>
            <a:lvl6pPr marL="2514600" indent="-228600" defTabSz="9461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61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61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615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F55F98F4-DF2B-4E1F-8221-B22D867AEC7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55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7523" name="Rectangle 2">
            <a:extLst>
              <a:ext uri="{FF2B5EF4-FFF2-40B4-BE49-F238E27FC236}">
                <a16:creationId xmlns:a16="http://schemas.microsoft.com/office/drawing/2014/main" id="{23915726-E578-4237-AF2B-1984C7086E17}"/>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88D64132-0F20-49A7-A764-F1155333C7BC}"/>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GB" altLang="en-US" dirty="0">
                <a:solidFill>
                  <a:schemeClr val="accent1">
                    <a:lumMod val="60000"/>
                    <a:lumOff val="40000"/>
                  </a:schemeClr>
                </a:solidFill>
              </a:rPr>
              <a:t>After expanding node H, at depth=3</a:t>
            </a:r>
          </a:p>
          <a:p>
            <a:pPr>
              <a:defRPr/>
            </a:pPr>
            <a:r>
              <a:rPr lang="en-GB" altLang="en-US" dirty="0" err="1">
                <a:solidFill>
                  <a:schemeClr val="accent1">
                    <a:lumMod val="60000"/>
                    <a:lumOff val="40000"/>
                  </a:schemeClr>
                </a:solidFill>
              </a:rPr>
              <a:t>maxQlength</a:t>
            </a:r>
            <a:r>
              <a:rPr lang="en-GB" altLang="en-US" dirty="0">
                <a:solidFill>
                  <a:schemeClr val="accent1">
                    <a:lumMod val="60000"/>
                    <a:lumOff val="40000"/>
                  </a:schemeClr>
                </a:solidFill>
              </a:rPr>
              <a:t>=5</a:t>
            </a: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endParaRPr lang="en-GB" altLang="en-US" dirty="0">
              <a:solidFill>
                <a:schemeClr val="accent1">
                  <a:lumMod val="60000"/>
                  <a:lumOff val="40000"/>
                </a:schemeClr>
              </a:solidFill>
            </a:endParaRPr>
          </a:p>
          <a:p>
            <a:pPr>
              <a:defRPr/>
            </a:pPr>
            <a:r>
              <a:rPr lang="en-GB" altLang="en-US" dirty="0">
                <a:solidFill>
                  <a:schemeClr val="accent1">
                    <a:lumMod val="60000"/>
                    <a:lumOff val="40000"/>
                  </a:schemeClr>
                </a:solidFill>
              </a:rPr>
              <a:t>After expanding node H, at depth=3</a:t>
            </a:r>
          </a:p>
          <a:p>
            <a:pPr>
              <a:defRPr/>
            </a:pPr>
            <a:r>
              <a:rPr lang="en-GB" altLang="en-US" dirty="0" err="1">
                <a:solidFill>
                  <a:schemeClr val="accent1">
                    <a:lumMod val="60000"/>
                    <a:lumOff val="40000"/>
                  </a:schemeClr>
                </a:solidFill>
              </a:rPr>
              <a:t>maxQlength</a:t>
            </a:r>
            <a:r>
              <a:rPr lang="en-GB" altLang="en-US" dirty="0">
                <a:solidFill>
                  <a:schemeClr val="accent1">
                    <a:lumMod val="60000"/>
                    <a:lumOff val="40000"/>
                  </a:schemeClr>
                </a:solidFill>
              </a:rPr>
              <a:t>=5</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7DB8313C-A0CB-4030-8339-D33119EC90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spcBef>
                <a:spcPct val="30000"/>
              </a:spcBef>
              <a:defRPr sz="1200">
                <a:solidFill>
                  <a:schemeClr val="tx1"/>
                </a:solidFill>
                <a:latin typeface="Times New Roman" panose="02020603050405020304" pitchFamily="18" charset="0"/>
              </a:defRPr>
            </a:lvl1pPr>
            <a:lvl2pPr marL="742950" indent="-285750" defTabSz="946150">
              <a:spcBef>
                <a:spcPct val="30000"/>
              </a:spcBef>
              <a:defRPr sz="1200">
                <a:solidFill>
                  <a:schemeClr val="tx1"/>
                </a:solidFill>
                <a:latin typeface="Times New Roman" panose="02020603050405020304" pitchFamily="18" charset="0"/>
              </a:defRPr>
            </a:lvl2pPr>
            <a:lvl3pPr marL="1143000" indent="-228600" defTabSz="946150">
              <a:spcBef>
                <a:spcPct val="30000"/>
              </a:spcBef>
              <a:defRPr sz="1200">
                <a:solidFill>
                  <a:schemeClr val="tx1"/>
                </a:solidFill>
                <a:latin typeface="Times New Roman" panose="02020603050405020304" pitchFamily="18" charset="0"/>
              </a:defRPr>
            </a:lvl3pPr>
            <a:lvl4pPr marL="1600200" indent="-228600" defTabSz="946150">
              <a:spcBef>
                <a:spcPct val="30000"/>
              </a:spcBef>
              <a:defRPr sz="1200">
                <a:solidFill>
                  <a:schemeClr val="tx1"/>
                </a:solidFill>
                <a:latin typeface="Times New Roman" panose="02020603050405020304" pitchFamily="18" charset="0"/>
              </a:defRPr>
            </a:lvl4pPr>
            <a:lvl5pPr marL="2057400" indent="-228600" defTabSz="946150">
              <a:spcBef>
                <a:spcPct val="30000"/>
              </a:spcBef>
              <a:defRPr sz="1200">
                <a:solidFill>
                  <a:schemeClr val="tx1"/>
                </a:solidFill>
                <a:latin typeface="Times New Roman" panose="02020603050405020304" pitchFamily="18" charset="0"/>
              </a:defRPr>
            </a:lvl5pPr>
            <a:lvl6pPr marL="2514600" indent="-228600" defTabSz="9461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61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61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615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980A26E7-0534-4BD1-8667-32537197F8D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56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9571" name="Rectangle 2">
            <a:extLst>
              <a:ext uri="{FF2B5EF4-FFF2-40B4-BE49-F238E27FC236}">
                <a16:creationId xmlns:a16="http://schemas.microsoft.com/office/drawing/2014/main" id="{48EEBD98-DC25-4FD1-9A76-2928C6BE94F5}"/>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A729AD14-7917-401E-A256-CB0CBCCA72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For BFS, the worst case space happens after expanding the right-most node at depth (d-1).  At this point, all of the nodes at depth d resides in the Q, and none of them expanded.</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522148D-FAC4-42BA-BBA8-7CBB11CF9D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spcBef>
                <a:spcPct val="30000"/>
              </a:spcBef>
              <a:defRPr sz="1200">
                <a:solidFill>
                  <a:schemeClr val="tx1"/>
                </a:solidFill>
                <a:latin typeface="Times New Roman" panose="02020603050405020304" pitchFamily="18" charset="0"/>
              </a:defRPr>
            </a:lvl1pPr>
            <a:lvl2pPr marL="742950" indent="-285750" defTabSz="946150">
              <a:spcBef>
                <a:spcPct val="30000"/>
              </a:spcBef>
              <a:defRPr sz="1200">
                <a:solidFill>
                  <a:schemeClr val="tx1"/>
                </a:solidFill>
                <a:latin typeface="Times New Roman" panose="02020603050405020304" pitchFamily="18" charset="0"/>
              </a:defRPr>
            </a:lvl2pPr>
            <a:lvl3pPr marL="1143000" indent="-228600" defTabSz="946150">
              <a:spcBef>
                <a:spcPct val="30000"/>
              </a:spcBef>
              <a:defRPr sz="1200">
                <a:solidFill>
                  <a:schemeClr val="tx1"/>
                </a:solidFill>
                <a:latin typeface="Times New Roman" panose="02020603050405020304" pitchFamily="18" charset="0"/>
              </a:defRPr>
            </a:lvl3pPr>
            <a:lvl4pPr marL="1600200" indent="-228600" defTabSz="946150">
              <a:spcBef>
                <a:spcPct val="30000"/>
              </a:spcBef>
              <a:defRPr sz="1200">
                <a:solidFill>
                  <a:schemeClr val="tx1"/>
                </a:solidFill>
                <a:latin typeface="Times New Roman" panose="02020603050405020304" pitchFamily="18" charset="0"/>
              </a:defRPr>
            </a:lvl4pPr>
            <a:lvl5pPr marL="2057400" indent="-228600" defTabSz="946150">
              <a:spcBef>
                <a:spcPct val="30000"/>
              </a:spcBef>
              <a:defRPr sz="1200">
                <a:solidFill>
                  <a:schemeClr val="tx1"/>
                </a:solidFill>
                <a:latin typeface="Times New Roman" panose="02020603050405020304" pitchFamily="18" charset="0"/>
              </a:defRPr>
            </a:lvl5pPr>
            <a:lvl6pPr marL="2514600" indent="-228600" defTabSz="9461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61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61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615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B884AC29-8B0E-4C7A-8174-CC65CB80E34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57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1619" name="Rectangle 2">
            <a:extLst>
              <a:ext uri="{FF2B5EF4-FFF2-40B4-BE49-F238E27FC236}">
                <a16:creationId xmlns:a16="http://schemas.microsoft.com/office/drawing/2014/main" id="{AA8E7ADD-DE0F-42F1-BEB2-0FCE309B89E2}"/>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7D9089EB-8ACD-448A-88E2-AF0F45F57D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maxQLength=8</a:t>
            </a:r>
          </a:p>
          <a:p>
            <a:r>
              <a:rPr lang="en-GB" altLang="en-US"/>
              <a:t>After expanding (FBS), at depth=2</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C13276A-CD4F-41BE-8593-93911D7025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spcBef>
                <a:spcPct val="30000"/>
              </a:spcBef>
              <a:defRPr sz="1200">
                <a:solidFill>
                  <a:schemeClr val="tx1"/>
                </a:solidFill>
                <a:latin typeface="Times New Roman" panose="02020603050405020304" pitchFamily="18" charset="0"/>
              </a:defRPr>
            </a:lvl1pPr>
            <a:lvl2pPr marL="742950" indent="-285750" defTabSz="946150">
              <a:spcBef>
                <a:spcPct val="30000"/>
              </a:spcBef>
              <a:defRPr sz="1200">
                <a:solidFill>
                  <a:schemeClr val="tx1"/>
                </a:solidFill>
                <a:latin typeface="Times New Roman" panose="02020603050405020304" pitchFamily="18" charset="0"/>
              </a:defRPr>
            </a:lvl2pPr>
            <a:lvl3pPr marL="1143000" indent="-228600" defTabSz="946150">
              <a:spcBef>
                <a:spcPct val="30000"/>
              </a:spcBef>
              <a:defRPr sz="1200">
                <a:solidFill>
                  <a:schemeClr val="tx1"/>
                </a:solidFill>
                <a:latin typeface="Times New Roman" panose="02020603050405020304" pitchFamily="18" charset="0"/>
              </a:defRPr>
            </a:lvl3pPr>
            <a:lvl4pPr marL="1600200" indent="-228600" defTabSz="946150">
              <a:spcBef>
                <a:spcPct val="30000"/>
              </a:spcBef>
              <a:defRPr sz="1200">
                <a:solidFill>
                  <a:schemeClr val="tx1"/>
                </a:solidFill>
                <a:latin typeface="Times New Roman" panose="02020603050405020304" pitchFamily="18" charset="0"/>
              </a:defRPr>
            </a:lvl4pPr>
            <a:lvl5pPr marL="2057400" indent="-228600" defTabSz="946150">
              <a:spcBef>
                <a:spcPct val="30000"/>
              </a:spcBef>
              <a:defRPr sz="1200">
                <a:solidFill>
                  <a:schemeClr val="tx1"/>
                </a:solidFill>
                <a:latin typeface="Times New Roman" panose="02020603050405020304" pitchFamily="18" charset="0"/>
              </a:defRPr>
            </a:lvl5pPr>
            <a:lvl6pPr marL="2514600" indent="-228600" defTabSz="9461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61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61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615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17DDBA14-2995-4386-BCBE-A4FA53D0D71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58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3667" name="Rectangle 2">
            <a:extLst>
              <a:ext uri="{FF2B5EF4-FFF2-40B4-BE49-F238E27FC236}">
                <a16:creationId xmlns:a16="http://schemas.microsoft.com/office/drawing/2014/main" id="{037AB4C5-64AF-4826-848D-B602F8A18442}"/>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402B2975-B253-4310-8DD4-736F42EAC9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maxQLength=8</a:t>
            </a:r>
          </a:p>
          <a:p>
            <a:r>
              <a:rPr lang="en-GB" altLang="en-US"/>
              <a:t>After expanding (FBS), at depth=2</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6C774B9E-3140-4992-8672-00F58BA5DC17}" type="slidenum">
              <a:rPr lang="en-US" altLang="en-US" smtClean="0">
                <a:solidFill>
                  <a:srgbClr val="000000"/>
                </a:solidFill>
              </a:rPr>
              <a:pPr>
                <a:defRPr/>
              </a:pPr>
              <a:t>59</a:t>
            </a:fld>
            <a:endParaRPr lang="en-US" altLang="en-US">
              <a:solidFill>
                <a:srgbClr val="000000"/>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ED254FE2-F528-4A11-978D-15B12E964FC2}" type="slidenum">
              <a:rPr lang="en-US" altLang="en-US" smtClean="0">
                <a:solidFill>
                  <a:srgbClr val="000000"/>
                </a:solidFill>
              </a:rPr>
              <a:pPr>
                <a:defRPr/>
              </a:pPr>
              <a:t>60</a:t>
            </a:fld>
            <a:endParaRPr lang="en-US" altLang="en-US">
              <a:solidFill>
                <a:srgbClr val="000000"/>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B21D9412-212F-4111-A2E5-A9DF3BD15BC4}" type="slidenum">
              <a:rPr lang="en-US" altLang="en-US" smtClean="0"/>
              <a:pPr>
                <a:defRPr/>
              </a:pPr>
              <a:t>6</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spcBef>
                <a:spcPct val="30000"/>
              </a:spcBef>
              <a:defRPr sz="1200">
                <a:solidFill>
                  <a:schemeClr val="tx1"/>
                </a:solidFill>
                <a:latin typeface="Times New Roman" pitchFamily="18" charset="0"/>
              </a:defRPr>
            </a:lvl1pPr>
            <a:lvl2pPr marL="742950" indent="-285750" defTabSz="946150" eaLnBrk="0" hangingPunct="0">
              <a:spcBef>
                <a:spcPct val="30000"/>
              </a:spcBef>
              <a:defRPr sz="1200">
                <a:solidFill>
                  <a:schemeClr val="tx1"/>
                </a:solidFill>
                <a:latin typeface="Times New Roman" pitchFamily="18" charset="0"/>
              </a:defRPr>
            </a:lvl2pPr>
            <a:lvl3pPr marL="1143000" indent="-228600" defTabSz="946150" eaLnBrk="0" hangingPunct="0">
              <a:spcBef>
                <a:spcPct val="30000"/>
              </a:spcBef>
              <a:defRPr sz="1200">
                <a:solidFill>
                  <a:schemeClr val="tx1"/>
                </a:solidFill>
                <a:latin typeface="Times New Roman" pitchFamily="18" charset="0"/>
              </a:defRPr>
            </a:lvl3pPr>
            <a:lvl4pPr marL="1600200" indent="-228600" defTabSz="946150" eaLnBrk="0" hangingPunct="0">
              <a:spcBef>
                <a:spcPct val="30000"/>
              </a:spcBef>
              <a:defRPr sz="1200">
                <a:solidFill>
                  <a:schemeClr val="tx1"/>
                </a:solidFill>
                <a:latin typeface="Times New Roman" pitchFamily="18" charset="0"/>
              </a:defRPr>
            </a:lvl4pPr>
            <a:lvl5pPr marL="2057400" indent="-228600" defTabSz="946150" eaLnBrk="0" hangingPunct="0">
              <a:spcBef>
                <a:spcPct val="30000"/>
              </a:spcBef>
              <a:defRPr sz="1200">
                <a:solidFill>
                  <a:schemeClr val="tx1"/>
                </a:solidFill>
                <a:latin typeface="Times New Roman" pitchFamily="18" charset="0"/>
              </a:defRPr>
            </a:lvl5pPr>
            <a:lvl6pPr marL="2514600" indent="-228600" defTabSz="946150" eaLnBrk="0" fontAlgn="base" hangingPunct="0">
              <a:spcBef>
                <a:spcPct val="30000"/>
              </a:spcBef>
              <a:spcAft>
                <a:spcPct val="0"/>
              </a:spcAft>
              <a:defRPr sz="1200">
                <a:solidFill>
                  <a:schemeClr val="tx1"/>
                </a:solidFill>
                <a:latin typeface="Times New Roman" pitchFamily="18" charset="0"/>
              </a:defRPr>
            </a:lvl6pPr>
            <a:lvl7pPr marL="2971800" indent="-228600" defTabSz="946150" eaLnBrk="0" fontAlgn="base" hangingPunct="0">
              <a:spcBef>
                <a:spcPct val="30000"/>
              </a:spcBef>
              <a:spcAft>
                <a:spcPct val="0"/>
              </a:spcAft>
              <a:defRPr sz="1200">
                <a:solidFill>
                  <a:schemeClr val="tx1"/>
                </a:solidFill>
                <a:latin typeface="Times New Roman" pitchFamily="18" charset="0"/>
              </a:defRPr>
            </a:lvl7pPr>
            <a:lvl8pPr marL="3429000" indent="-228600" defTabSz="946150" eaLnBrk="0" fontAlgn="base" hangingPunct="0">
              <a:spcBef>
                <a:spcPct val="30000"/>
              </a:spcBef>
              <a:spcAft>
                <a:spcPct val="0"/>
              </a:spcAft>
              <a:defRPr sz="1200">
                <a:solidFill>
                  <a:schemeClr val="tx1"/>
                </a:solidFill>
                <a:latin typeface="Times New Roman" pitchFamily="18" charset="0"/>
              </a:defRPr>
            </a:lvl8pPr>
            <a:lvl9pPr marL="3886200" indent="-228600" defTabSz="94615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0B6E070-F523-4C7A-A039-7B859EA86B15}" type="slidenum">
              <a:rPr lang="en-US" altLang="en-US">
                <a:solidFill>
                  <a:prstClr val="black"/>
                </a:solidFill>
              </a:rPr>
              <a:pPr>
                <a:spcBef>
                  <a:spcPct val="0"/>
                </a:spcBef>
              </a:pPr>
              <a:t>61</a:t>
            </a:fld>
            <a:endParaRPr lang="en-US" altLang="en-US">
              <a:solidFill>
                <a:prstClr val="black"/>
              </a:solidFill>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Have you ever</a:t>
            </a:r>
            <a:r>
              <a:rPr lang="en-NZ" baseline="0" dirty="0"/>
              <a:t> wondered how to write a program that can solve a puzzle problem.</a:t>
            </a:r>
          </a:p>
          <a:p>
            <a:endParaRPr lang="en-NZ" baseline="0" dirty="0"/>
          </a:p>
          <a:p>
            <a:r>
              <a:rPr lang="en-NZ" baseline="0" dirty="0"/>
              <a:t>Let us consider the 8-puzzle problem.  Many of you are probably familiar with it already.  Given a Start state (an arbitrary arrangement of tiles on the board), find the sequence of steps that will arrange the tiles according to the Goal State defined.  </a:t>
            </a:r>
          </a:p>
          <a:p>
            <a:endParaRPr lang="en-NZ" baseline="0" dirty="0"/>
          </a:p>
          <a:p>
            <a:r>
              <a:rPr lang="en-NZ" baseline="0" dirty="0"/>
              <a:t>You can slide the tile Up, Down, Left or Right, provided that no other tile is blocking the direction of the movement.  Of course, you are not allowed to pluck any of the tiles out of the board and then insert it back on your preferred position.  </a:t>
            </a:r>
          </a:p>
          <a:p>
            <a:endParaRPr lang="en-NZ" baseline="0" dirty="0"/>
          </a:p>
          <a:p>
            <a:r>
              <a:rPr lang="en-NZ" baseline="0" dirty="0"/>
              <a:t>Wouldn’t it be nice to learn an algorithm that can always solve the puzzle problem really quickly?</a:t>
            </a: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40438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algorithm will look for any possible solution to the puzzle problem by traversing the tree systematically.  The algorithm dives deep into the tree up to some maximum</a:t>
            </a:r>
            <a:r>
              <a:rPr lang="en-NZ" baseline="0" dirty="0"/>
              <a:t> depth, and then it backtracks if no solution is found along that path.  Here we can see that the tree traversal is done from top to bottom, moving left to right.  After 31 moves, the algorithm was able to find a solution.</a:t>
            </a:r>
          </a:p>
          <a:p>
            <a:endParaRPr lang="en-NZ" baseline="0" dirty="0"/>
          </a:p>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61632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EBFC010D-777C-4F10-82F4-9E3A701D6625}" type="slidenum">
              <a:rPr lang="en-US" altLang="en-US" smtClean="0"/>
              <a:pPr>
                <a:defRPr/>
              </a:pPr>
              <a:t>66</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313AACF8-6FBB-4782-A938-116FA00C4827}" type="slidenum">
              <a:rPr lang="en-US" altLang="en-US" smtClean="0"/>
              <a:pPr>
                <a:defRPr/>
              </a:pPr>
              <a:t>67</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C525E956-A80F-427D-BA91-3203FB0BF5C8}" type="slidenum">
              <a:rPr lang="en-US" altLang="en-US" smtClean="0"/>
              <a:pPr>
                <a:defRPr/>
              </a:pPr>
              <a:t>68</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4B5CC594-A8F7-48AB-84D7-470AF6DBA008}" type="slidenum">
              <a:rPr lang="en-US" altLang="en-US" smtClean="0"/>
              <a:pPr>
                <a:defRPr/>
              </a:pPr>
              <a:t>70</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0599885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4B5CC594-A8F7-48AB-84D7-470AF6DBA008}" type="slidenum">
              <a:rPr lang="en-US" altLang="en-US" smtClean="0"/>
              <a:pPr>
                <a:defRPr/>
              </a:pPr>
              <a:t>71</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9549426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4B5CC594-A8F7-48AB-84D7-470AF6DBA008}" type="slidenum">
              <a:rPr lang="en-US" altLang="en-US" smtClean="0"/>
              <a:pPr>
                <a:defRPr/>
              </a:pPr>
              <a:t>72</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4645590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4B5CC594-A8F7-48AB-84D7-470AF6DBA008}" type="slidenum">
              <a:rPr lang="en-US" altLang="en-US" smtClean="0"/>
              <a:pPr>
                <a:defRPr/>
              </a:pPr>
              <a:t>73</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80503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B21D9412-212F-4111-A2E5-A9DF3BD15BC4}" type="slidenum">
              <a:rPr lang="en-US" altLang="en-US" smtClean="0"/>
              <a:pPr>
                <a:defRPr/>
              </a:pPr>
              <a:t>7</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9181377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4B5CC594-A8F7-48AB-84D7-470AF6DBA008}" type="slidenum">
              <a:rPr lang="en-US" altLang="en-US" smtClean="0"/>
              <a:pPr>
                <a:defRPr/>
              </a:pPr>
              <a:t>74</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0163185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4B5CC594-A8F7-48AB-84D7-470AF6DBA008}" type="slidenum">
              <a:rPr lang="en-US" altLang="en-US" smtClean="0"/>
              <a:pPr>
                <a:defRPr/>
              </a:pPr>
              <a:t>75</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6737921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4B5CC594-A8F7-48AB-84D7-470AF6DBA008}" type="slidenum">
              <a:rPr lang="en-US" altLang="en-US" smtClean="0"/>
              <a:pPr>
                <a:defRPr/>
              </a:pPr>
              <a:t>76</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9182146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B49A4A63-07C1-4A37-97D0-C083D8CD2EF9}" type="slidenum">
              <a:rPr lang="en-US" altLang="en-US" smtClean="0"/>
              <a:pPr>
                <a:defRPr/>
              </a:pPr>
              <a:t>78</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42200969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B49A4A63-07C1-4A37-97D0-C083D8CD2EF9}" type="slidenum">
              <a:rPr lang="en-US" altLang="en-US" smtClean="0"/>
              <a:pPr>
                <a:defRPr/>
              </a:pPr>
              <a:t>79</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3E79B245-7BA4-43C6-A5E2-D08A74EEA670}" type="slidenum">
              <a:rPr lang="en-US" altLang="en-US">
                <a:solidFill>
                  <a:prstClr val="black"/>
                </a:solidFill>
              </a:rPr>
              <a:pPr/>
              <a:t>80</a:t>
            </a:fld>
            <a:endParaRPr lang="en-US" altLang="en-US">
              <a:solidFill>
                <a:prstClr val="black"/>
              </a:solidFill>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6873ACE5-5355-4992-A186-23B7572D6349}" type="slidenum">
              <a:rPr lang="en-US" altLang="en-US">
                <a:solidFill>
                  <a:prstClr val="black"/>
                </a:solidFill>
              </a:rPr>
              <a:pPr/>
              <a:t>81</a:t>
            </a:fld>
            <a:endParaRPr lang="en-US" altLang="en-US">
              <a:solidFill>
                <a:prstClr val="black"/>
              </a:solidFill>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791650B6-161A-456F-B34A-5308B756667D}" type="slidenum">
              <a:rPr lang="en-US" altLang="en-US">
                <a:solidFill>
                  <a:prstClr val="black"/>
                </a:solidFill>
              </a:rPr>
              <a:pPr/>
              <a:t>82</a:t>
            </a:fld>
            <a:endParaRPr lang="en-US" altLang="en-US">
              <a:solidFill>
                <a:prstClr val="black"/>
              </a:solidFill>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7A28CCE1-A397-4764-B8B6-FC3C16416ADD}" type="slidenum">
              <a:rPr lang="en-US" altLang="en-US">
                <a:solidFill>
                  <a:prstClr val="black"/>
                </a:solidFill>
              </a:rPr>
              <a:pPr/>
              <a:t>83</a:t>
            </a:fld>
            <a:endParaRPr lang="en-US" altLang="en-US">
              <a:solidFill>
                <a:prstClr val="black"/>
              </a:solidFill>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97EEA22F-5C81-401E-A1EA-58DA983E05C5}" type="slidenum">
              <a:rPr lang="en-US" altLang="en-US">
                <a:solidFill>
                  <a:prstClr val="black"/>
                </a:solidFill>
              </a:rPr>
              <a:pPr/>
              <a:t>84</a:t>
            </a:fld>
            <a:endParaRPr lang="en-US" altLang="en-US">
              <a:solidFill>
                <a:prstClr val="black"/>
              </a:solidFill>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a:t>Absolute value = the magnitude of a real number without regard to its sign.</a:t>
            </a:r>
            <a:endParaRPr lang="en-GB" altLang="en-US"/>
          </a:p>
        </p:txBody>
      </p:sp>
    </p:spTree>
    <p:extLst>
      <p:ext uri="{BB962C8B-B14F-4D97-AF65-F5344CB8AC3E}">
        <p14:creationId xmlns:p14="http://schemas.microsoft.com/office/powerpoint/2010/main" val="2249970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marL="0" marR="0" lvl="0" indent="0" algn="r" defTabSz="946150" rtl="0" eaLnBrk="0" fontAlgn="base" latinLnBrk="0" hangingPunct="0">
              <a:lnSpc>
                <a:spcPct val="100000"/>
              </a:lnSpc>
              <a:spcBef>
                <a:spcPct val="0"/>
              </a:spcBef>
              <a:spcAft>
                <a:spcPct val="0"/>
              </a:spcAft>
              <a:buClrTx/>
              <a:buSzTx/>
              <a:buFontTx/>
              <a:buNone/>
              <a:tabLst/>
              <a:defRPr/>
            </a:pPr>
            <a:fld id="{8175CBAD-48FB-46BD-87E9-982475AE6661}" type="slidenum">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4615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Now the algorithms that we’re going to study requires some structured representation of the states of the real-world that we are going to explore.  The algorithms operate on Trees / Graphs.</a:t>
            </a:r>
          </a:p>
        </p:txBody>
      </p:sp>
    </p:spTree>
    <p:extLst>
      <p:ext uri="{BB962C8B-B14F-4D97-AF65-F5344CB8AC3E}">
        <p14:creationId xmlns:p14="http://schemas.microsoft.com/office/powerpoint/2010/main" val="39671057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97EEA22F-5C81-401E-A1EA-58DA983E05C5}" type="slidenum">
              <a:rPr lang="en-US" altLang="en-US">
                <a:solidFill>
                  <a:prstClr val="black"/>
                </a:solidFill>
              </a:rPr>
              <a:pPr/>
              <a:t>85</a:t>
            </a:fld>
            <a:endParaRPr lang="en-US" altLang="en-US">
              <a:solidFill>
                <a:prstClr val="black"/>
              </a:solidFill>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a:t>Absolute value = the magnitude of a real number without regard to its sign.</a:t>
            </a:r>
            <a:endParaRPr lang="en-GB"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8FB894E6-5842-40A9-A6DA-D102E0E3F591}" type="slidenum">
              <a:rPr lang="en-US" altLang="en-US">
                <a:solidFill>
                  <a:prstClr val="black"/>
                </a:solidFill>
              </a:rPr>
              <a:pPr/>
              <a:t>86</a:t>
            </a:fld>
            <a:endParaRPr lang="en-US" altLang="en-US">
              <a:solidFill>
                <a:prstClr val="black"/>
              </a:solidFill>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a:t>Absolute value = the magnitude of a real number without regard to its sign.</a:t>
            </a:r>
            <a:endParaRPr lang="en-GB"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fld id="{794E69EE-2922-4FEB-AD3E-6015775DE1CC}" type="slidenum">
              <a:rPr lang="en-US" altLang="en-US">
                <a:solidFill>
                  <a:prstClr val="black"/>
                </a:solidFill>
              </a:rPr>
              <a:pPr/>
              <a:t>87</a:t>
            </a:fld>
            <a:endParaRPr lang="en-US" altLang="en-US">
              <a:solidFill>
                <a:prstClr val="black"/>
              </a:solidFill>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a:t>Absolute value = the magnitude of a real number without regard to its sign.</a:t>
            </a:r>
            <a:endParaRPr lang="en-GB"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4865B061-5FF9-42A2-8E4E-38ACF20177FB}" type="slidenum">
              <a:rPr lang="en-US" altLang="en-US" smtClean="0"/>
              <a:pPr>
                <a:defRPr/>
              </a:pPr>
              <a:t>88</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a:t>We can store either the </a:t>
            </a:r>
            <a:r>
              <a:rPr lang="en-NZ" b="1" dirty="0"/>
              <a:t>g-cost</a:t>
            </a:r>
            <a:r>
              <a:rPr lang="en-NZ" dirty="0"/>
              <a:t> or the </a:t>
            </a:r>
            <a:r>
              <a:rPr lang="en-NZ" b="1" dirty="0"/>
              <a:t>f-cost</a:t>
            </a:r>
            <a:r>
              <a:rPr lang="en-NZ" dirty="0"/>
              <a:t> to allow for the corrections to be made.  The results will be the same as corrections can only happen when two nodes with the same f-cost and same states are discovered by the algorithm.</a:t>
            </a:r>
          </a:p>
          <a:p>
            <a:endParaRPr lang="en-NZ" dirty="0"/>
          </a:p>
        </p:txBody>
      </p:sp>
      <p:sp>
        <p:nvSpPr>
          <p:cNvPr id="4" name="Slide Number Placeholder 3"/>
          <p:cNvSpPr>
            <a:spLocks noGrp="1"/>
          </p:cNvSpPr>
          <p:nvPr>
            <p:ph type="sldNum" sz="quarter" idx="5"/>
          </p:nvPr>
        </p:nvSpPr>
        <p:spPr/>
        <p:txBody>
          <a:bodyPr/>
          <a:lstStyle/>
          <a:p>
            <a:pPr>
              <a:defRPr/>
            </a:pPr>
            <a:fld id="{53E4868A-21DF-4F85-BE2E-6E8EDADD5696}" type="slidenum">
              <a:rPr lang="en-US" smtClean="0"/>
              <a:pPr>
                <a:defRPr/>
              </a:pPr>
              <a:t>110</a:t>
            </a:fld>
            <a:endParaRPr lang="en-US"/>
          </a:p>
        </p:txBody>
      </p:sp>
    </p:spTree>
    <p:extLst>
      <p:ext uri="{BB962C8B-B14F-4D97-AF65-F5344CB8AC3E}">
        <p14:creationId xmlns:p14="http://schemas.microsoft.com/office/powerpoint/2010/main" val="7633841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latin typeface="Arial" panose="020B0604020202020204" pitchFamily="34" charset="0"/>
                <a:cs typeface="Arial" panose="020B0604020202020204" pitchFamily="34" charset="0"/>
              </a:rPr>
              <a:t>IDA* expands approximately the same number of nodes as A* in an exponential tree search.</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olidFill>
                <a:srgbClr val="000000"/>
              </a:solidFill>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latin typeface="Arial" panose="020B0604020202020204" pitchFamily="34" charset="0"/>
                <a:cs typeface="Arial" panose="020B0604020202020204" pitchFamily="34" charset="0"/>
              </a:rPr>
              <a:t>Memory-bounded refers to limiting the expansion of nodes, based on some criteria (e.g. f-cost)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olidFill>
                <a:srgbClr val="000000"/>
              </a:solidFill>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latin typeface="Arial" panose="020B0604020202020204" pitchFamily="34" charset="0"/>
                <a:cs typeface="Arial" panose="020B0604020202020204" pitchFamily="34" charset="0"/>
              </a:rPr>
              <a:t>Since it explores the tree following DFS, it is practical for many problems with unit step costs, it is not a goal-directed search.</a:t>
            </a:r>
          </a:p>
          <a:p>
            <a:endParaRPr lang="en-AU" dirty="0"/>
          </a:p>
        </p:txBody>
      </p:sp>
      <p:sp>
        <p:nvSpPr>
          <p:cNvPr id="4" name="Slide Number Placeholder 3"/>
          <p:cNvSpPr>
            <a:spLocks noGrp="1"/>
          </p:cNvSpPr>
          <p:nvPr>
            <p:ph type="sldNum" sz="quarter" idx="10"/>
          </p:nvPr>
        </p:nvSpPr>
        <p:spPr/>
        <p:txBody>
          <a:bodyPr/>
          <a:lstStyle/>
          <a:p>
            <a:pPr>
              <a:defRPr/>
            </a:pPr>
            <a:fld id="{53E4868A-21DF-4F85-BE2E-6E8EDADD5696}" type="slidenum">
              <a:rPr lang="en-US" smtClean="0"/>
              <a:pPr>
                <a:defRPr/>
              </a:pPr>
              <a:t>117</a:t>
            </a:fld>
            <a:endParaRPr lang="en-US"/>
          </a:p>
        </p:txBody>
      </p:sp>
    </p:spTree>
    <p:extLst>
      <p:ext uri="{BB962C8B-B14F-4D97-AF65-F5344CB8AC3E}">
        <p14:creationId xmlns:p14="http://schemas.microsoft.com/office/powerpoint/2010/main" val="5154820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21EA6B7E-D66E-4BEE-A47B-001930F28720}" type="slidenum">
              <a:rPr lang="en-US" smtClean="0"/>
              <a:pPr>
                <a:defRPr/>
              </a:pPr>
              <a:t>118</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A9F41499-3F2E-4D30-8E95-B69D961FC426}" type="slidenum">
              <a:rPr lang="en-US" smtClean="0"/>
              <a:pPr>
                <a:defRPr/>
              </a:pPr>
              <a:t>119</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A9F41499-3F2E-4D30-8E95-B69D961FC426}" type="slidenum">
              <a:rPr lang="en-US">
                <a:solidFill>
                  <a:prstClr val="black"/>
                </a:solidFill>
              </a:rPr>
              <a:pPr>
                <a:defRPr/>
              </a:pPr>
              <a:t>120</a:t>
            </a:fld>
            <a:endParaRPr lang="en-US">
              <a:solidFill>
                <a:prstClr val="black"/>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A9F41499-3F2E-4D30-8E95-B69D961FC426}" type="slidenum">
              <a:rPr lang="en-US" smtClean="0"/>
              <a:pPr>
                <a:defRPr/>
              </a:pPr>
              <a:t>121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a:solidFill>
                  <a:schemeClr val="tx1"/>
                </a:solidFill>
                <a:latin typeface="Times New Roman" pitchFamily="18" charset="0"/>
              </a:defRPr>
            </a:lvl1pPr>
            <a:lvl2pPr marL="742950" indent="-285750" defTabSz="946150" eaLnBrk="0" hangingPunct="0">
              <a:defRPr>
                <a:solidFill>
                  <a:schemeClr val="tx1"/>
                </a:solidFill>
                <a:latin typeface="Times New Roman" pitchFamily="18" charset="0"/>
              </a:defRPr>
            </a:lvl2pPr>
            <a:lvl3pPr marL="1143000" indent="-228600" defTabSz="946150" eaLnBrk="0" hangingPunct="0">
              <a:defRPr>
                <a:solidFill>
                  <a:schemeClr val="tx1"/>
                </a:solidFill>
                <a:latin typeface="Times New Roman" pitchFamily="18" charset="0"/>
              </a:defRPr>
            </a:lvl3pPr>
            <a:lvl4pPr marL="1600200" indent="-228600" defTabSz="946150" eaLnBrk="0" hangingPunct="0">
              <a:defRPr>
                <a:solidFill>
                  <a:schemeClr val="tx1"/>
                </a:solidFill>
                <a:latin typeface="Times New Roman" pitchFamily="18" charset="0"/>
              </a:defRPr>
            </a:lvl4pPr>
            <a:lvl5pPr marL="2057400" indent="-228600" defTabSz="946150" eaLnBrk="0" hangingPunct="0">
              <a:defRPr>
                <a:solidFill>
                  <a:schemeClr val="tx1"/>
                </a:solidFill>
                <a:latin typeface="Times New Roman" pitchFamily="18" charset="0"/>
              </a:defRPr>
            </a:lvl5pPr>
            <a:lvl6pPr marL="2514600" indent="-228600" defTabSz="946150" eaLnBrk="0" fontAlgn="base" hangingPunct="0">
              <a:spcBef>
                <a:spcPct val="0"/>
              </a:spcBef>
              <a:spcAft>
                <a:spcPct val="0"/>
              </a:spcAft>
              <a:defRPr>
                <a:solidFill>
                  <a:schemeClr val="tx1"/>
                </a:solidFill>
                <a:latin typeface="Times New Roman" pitchFamily="18" charset="0"/>
              </a:defRPr>
            </a:lvl6pPr>
            <a:lvl7pPr marL="2971800" indent="-228600" defTabSz="946150" eaLnBrk="0" fontAlgn="base" hangingPunct="0">
              <a:spcBef>
                <a:spcPct val="0"/>
              </a:spcBef>
              <a:spcAft>
                <a:spcPct val="0"/>
              </a:spcAft>
              <a:defRPr>
                <a:solidFill>
                  <a:schemeClr val="tx1"/>
                </a:solidFill>
                <a:latin typeface="Times New Roman" pitchFamily="18" charset="0"/>
              </a:defRPr>
            </a:lvl7pPr>
            <a:lvl8pPr marL="3429000" indent="-228600" defTabSz="946150" eaLnBrk="0" fontAlgn="base" hangingPunct="0">
              <a:spcBef>
                <a:spcPct val="0"/>
              </a:spcBef>
              <a:spcAft>
                <a:spcPct val="0"/>
              </a:spcAft>
              <a:defRPr>
                <a:solidFill>
                  <a:schemeClr val="tx1"/>
                </a:solidFill>
                <a:latin typeface="Times New Roman" pitchFamily="18" charset="0"/>
              </a:defRPr>
            </a:lvl8pPr>
            <a:lvl9pPr marL="3886200" indent="-228600" defTabSz="946150" eaLnBrk="0" fontAlgn="base" hangingPunct="0">
              <a:spcBef>
                <a:spcPct val="0"/>
              </a:spcBef>
              <a:spcAft>
                <a:spcPct val="0"/>
              </a:spcAft>
              <a:defRPr>
                <a:solidFill>
                  <a:schemeClr val="tx1"/>
                </a:solidFill>
                <a:latin typeface="Times New Roman" pitchFamily="18" charset="0"/>
              </a:defRPr>
            </a:lvl9pPr>
          </a:lstStyle>
          <a:p>
            <a:pPr>
              <a:defRPr/>
            </a:pPr>
            <a:fld id="{8175CBAD-48FB-46BD-87E9-982475AE6661}" type="slidenum">
              <a:rPr lang="en-US" altLang="en-US" smtClean="0"/>
              <a:pPr>
                <a:defRPr/>
              </a:pPr>
              <a:t>9</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Now the algorithms that we’re going to study requires some structured representation of the states of the real-world that we are going to explore.  The algorithms operate on Trees / Graphs.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1C012919-ACE7-4534-A2AC-B3CB92BE79F1}" type="slidenum">
              <a:rPr lang="en-US" smtClean="0"/>
              <a:pPr>
                <a:defRPr/>
              </a:pPr>
              <a:t>122</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1C012919-ACE7-4534-A2AC-B3CB92BE79F1}" type="slidenum">
              <a:rPr lang="en-US" smtClean="0"/>
              <a:pPr>
                <a:defRPr/>
              </a:pPr>
              <a:t>123</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1C012919-ACE7-4534-A2AC-B3CB92BE79F1}" type="slidenum">
              <a:rPr lang="en-US" smtClean="0"/>
              <a:pPr>
                <a:defRPr/>
              </a:pPr>
              <a:t>124</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1C012919-ACE7-4534-A2AC-B3CB92BE79F1}" type="slidenum">
              <a:rPr lang="en-US" smtClean="0"/>
              <a:pPr>
                <a:defRPr/>
              </a:pPr>
              <a:t>125</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1C012919-ACE7-4534-A2AC-B3CB92BE79F1}" type="slidenum">
              <a:rPr lang="en-US" smtClean="0"/>
              <a:pPr>
                <a:defRPr/>
              </a:pPr>
              <a:t>126</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1C012919-ACE7-4534-A2AC-B3CB92BE79F1}" type="slidenum">
              <a:rPr lang="en-US" smtClean="0"/>
              <a:pPr>
                <a:defRPr/>
              </a:pPr>
              <a:t>127</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1C012919-ACE7-4534-A2AC-B3CB92BE79F1}" type="slidenum">
              <a:rPr lang="en-US" smtClean="0"/>
              <a:pPr>
                <a:defRPr/>
              </a:pPr>
              <a:t>128</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 name="Slide Number Placeholder 3"/>
          <p:cNvSpPr>
            <a:spLocks noGrp="1"/>
          </p:cNvSpPr>
          <p:nvPr>
            <p:ph type="sldNum" sz="quarter" idx="5"/>
          </p:nvPr>
        </p:nvSpPr>
        <p:spPr/>
        <p:txBody>
          <a:bodyPr/>
          <a:lstStyle/>
          <a:p>
            <a:pPr>
              <a:defRPr/>
            </a:pPr>
            <a:fld id="{1C012919-ACE7-4534-A2AC-B3CB92BE79F1}" type="slidenum">
              <a:rPr lang="en-US" smtClean="0"/>
              <a:pPr>
                <a:defRPr/>
              </a:pPr>
              <a:t>129</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dirty="0"/>
          </a:p>
        </p:txBody>
      </p:sp>
      <p:sp>
        <p:nvSpPr>
          <p:cNvPr id="4" name="Slide Number Placeholder 3"/>
          <p:cNvSpPr>
            <a:spLocks noGrp="1"/>
          </p:cNvSpPr>
          <p:nvPr>
            <p:ph type="sldNum" sz="quarter" idx="5"/>
          </p:nvPr>
        </p:nvSpPr>
        <p:spPr/>
        <p:txBody>
          <a:bodyPr/>
          <a:lstStyle/>
          <a:p>
            <a:pPr>
              <a:defRPr/>
            </a:pPr>
            <a:fld id="{1C012919-ACE7-4534-A2AC-B3CB92BE79F1}" type="slidenum">
              <a:rPr lang="en-US">
                <a:solidFill>
                  <a:prstClr val="black"/>
                </a:solidFill>
              </a:rPr>
              <a:pPr>
                <a:defRPr/>
              </a:pPr>
              <a:t>130</a:t>
            </a:fld>
            <a:endParaRPr lang="en-US">
              <a:solidFill>
                <a:prstClr val="black"/>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pPr>
              <a:defRPr/>
            </a:pPr>
            <a:fld id="{53E4868A-21DF-4F85-BE2E-6E8EDADD5696}" type="slidenum">
              <a:rPr lang="en-US" smtClean="0"/>
              <a:pPr>
                <a:defRPr/>
              </a:pPr>
              <a:t>131</a:t>
            </a:fld>
            <a:endParaRPr lang="en-US"/>
          </a:p>
        </p:txBody>
      </p:sp>
    </p:spTree>
    <p:extLst>
      <p:ext uri="{BB962C8B-B14F-4D97-AF65-F5344CB8AC3E}">
        <p14:creationId xmlns:p14="http://schemas.microsoft.com/office/powerpoint/2010/main" val="2644574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F1FF17-9221-4B02-A140-D0AE707D63F9}" type="slidenum">
              <a:rPr lang="en-US"/>
              <a:pPr>
                <a:defRPr/>
              </a:pPr>
              <a:t>‹#›</a:t>
            </a:fld>
            <a:endParaRPr lang="en-US"/>
          </a:p>
        </p:txBody>
      </p:sp>
    </p:spTree>
    <p:extLst>
      <p:ext uri="{BB962C8B-B14F-4D97-AF65-F5344CB8AC3E}">
        <p14:creationId xmlns:p14="http://schemas.microsoft.com/office/powerpoint/2010/main" val="34646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F2EDB8-B176-451F-9A79-0E5F12A4253E}" type="slidenum">
              <a:rPr lang="en-US"/>
              <a:pPr>
                <a:defRPr/>
              </a:pPr>
              <a:t>‹#›</a:t>
            </a:fld>
            <a:endParaRPr lang="en-US"/>
          </a:p>
        </p:txBody>
      </p:sp>
    </p:spTree>
    <p:extLst>
      <p:ext uri="{BB962C8B-B14F-4D97-AF65-F5344CB8AC3E}">
        <p14:creationId xmlns:p14="http://schemas.microsoft.com/office/powerpoint/2010/main" val="62278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43A22B-D523-4B9A-A70B-A5D0DE22716C}" type="slidenum">
              <a:rPr lang="en-US"/>
              <a:pPr>
                <a:defRPr/>
              </a:pPr>
              <a:t>‹#›</a:t>
            </a:fld>
            <a:endParaRPr lang="en-US"/>
          </a:p>
        </p:txBody>
      </p:sp>
    </p:spTree>
    <p:extLst>
      <p:ext uri="{BB962C8B-B14F-4D97-AF65-F5344CB8AC3E}">
        <p14:creationId xmlns:p14="http://schemas.microsoft.com/office/powerpoint/2010/main" val="2357956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9C2F96D-9EB9-45B5-A7FD-1309463770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06366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6475AF2-279F-4527-A48F-4F1829DFB2E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0433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8DE81F3-07A8-4124-BDFA-AE7F251914F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2928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66B2E0-FE13-4F40-92C9-AF26ADC9665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942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F14AF16-FF8A-4E56-A9CC-F1F18F6C925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54298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4C2FEAD-71ED-426D-A870-AC2A667B8A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40624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7FFF55E-E079-4686-A686-2BA8F73F38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81104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F4A2527-6CDB-461E-8AAF-44DB128D75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8156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015488-9DCC-4450-AA1B-DFB624E8308E}" type="slidenum">
              <a:rPr lang="en-US"/>
              <a:pPr>
                <a:defRPr/>
              </a:pPr>
              <a:t>‹#›</a:t>
            </a:fld>
            <a:endParaRPr lang="en-US"/>
          </a:p>
        </p:txBody>
      </p:sp>
    </p:spTree>
    <p:extLst>
      <p:ext uri="{BB962C8B-B14F-4D97-AF65-F5344CB8AC3E}">
        <p14:creationId xmlns:p14="http://schemas.microsoft.com/office/powerpoint/2010/main" val="1865348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EFD9CD4-0D5D-4945-B0E6-F6D96C3E3C4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00215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C64295D-2CA9-4858-A771-928C3B166EF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6769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E7A6341-DFBA-43D4-9370-A1BD20886D1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25626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339369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7658219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1320230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606745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8" name="Footer Placeholder 7"/>
          <p:cNvSpPr>
            <a:spLocks noGrp="1"/>
          </p:cNvSpPr>
          <p:nvPr>
            <p:ph type="ftr" sz="quarter" idx="11"/>
          </p:nvPr>
        </p:nvSpPr>
        <p:spPr/>
        <p:txBody>
          <a:bodyPr/>
          <a:lstStyle/>
          <a:p>
            <a:endParaRPr lang="en-NZ">
              <a:solidFill>
                <a:prstClr val="black">
                  <a:tint val="75000"/>
                </a:prstClr>
              </a:solidFill>
            </a:endParaRPr>
          </a:p>
        </p:txBody>
      </p:sp>
      <p:sp>
        <p:nvSpPr>
          <p:cNvPr id="9" name="Slide Number Placeholder 8"/>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1881076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4" name="Footer Placeholder 3"/>
          <p:cNvSpPr>
            <a:spLocks noGrp="1"/>
          </p:cNvSpPr>
          <p:nvPr>
            <p:ph type="ftr" sz="quarter" idx="11"/>
          </p:nvPr>
        </p:nvSpPr>
        <p:spPr/>
        <p:txBody>
          <a:bodyPr/>
          <a:lstStyle/>
          <a:p>
            <a:endParaRPr lang="en-NZ">
              <a:solidFill>
                <a:prstClr val="black">
                  <a:tint val="75000"/>
                </a:prstClr>
              </a:solidFill>
            </a:endParaRPr>
          </a:p>
        </p:txBody>
      </p:sp>
      <p:sp>
        <p:nvSpPr>
          <p:cNvPr id="5" name="Slide Number Placeholder 4"/>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690256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3" name="Footer Placeholder 2"/>
          <p:cNvSpPr>
            <a:spLocks noGrp="1"/>
          </p:cNvSpPr>
          <p:nvPr>
            <p:ph type="ftr" sz="quarter" idx="11"/>
          </p:nvPr>
        </p:nvSpPr>
        <p:spPr/>
        <p:txBody>
          <a:bodyPr/>
          <a:lstStyle/>
          <a:p>
            <a:endParaRPr lang="en-NZ">
              <a:solidFill>
                <a:prstClr val="black">
                  <a:tint val="75000"/>
                </a:prstClr>
              </a:solidFill>
            </a:endParaRPr>
          </a:p>
        </p:txBody>
      </p:sp>
      <p:sp>
        <p:nvSpPr>
          <p:cNvPr id="4" name="Slide Number Placeholder 3"/>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98198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E61CE2-8551-4588-9E71-4A5F287174C3}" type="slidenum">
              <a:rPr lang="en-US"/>
              <a:pPr>
                <a:defRPr/>
              </a:pPr>
              <a:t>‹#›</a:t>
            </a:fld>
            <a:endParaRPr lang="en-US"/>
          </a:p>
        </p:txBody>
      </p:sp>
    </p:spTree>
    <p:extLst>
      <p:ext uri="{BB962C8B-B14F-4D97-AF65-F5344CB8AC3E}">
        <p14:creationId xmlns:p14="http://schemas.microsoft.com/office/powerpoint/2010/main" val="35644729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834374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389953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8213968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622775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E2DBA1-533D-4690-AFF1-15D58FFC548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964308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12B34B-AC61-4A34-9FA2-E3DF6BDA20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07991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709D10C-3DCF-4162-B781-DD2DE896A3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704351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FABB85-D57D-4ADA-ACA1-DB6C338D63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8929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B4A3E34-36A8-405D-8DC6-5A5565F20B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99954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F0583C6-FF9D-4F6B-AFD1-88F89AEC43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6180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C4E253B-97EF-47CF-9E45-AD6582260465}" type="slidenum">
              <a:rPr lang="en-US"/>
              <a:pPr>
                <a:defRPr/>
              </a:pPr>
              <a:t>‹#›</a:t>
            </a:fld>
            <a:endParaRPr lang="en-US"/>
          </a:p>
        </p:txBody>
      </p:sp>
    </p:spTree>
    <p:extLst>
      <p:ext uri="{BB962C8B-B14F-4D97-AF65-F5344CB8AC3E}">
        <p14:creationId xmlns:p14="http://schemas.microsoft.com/office/powerpoint/2010/main" val="5757712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0C02282-9CE8-4068-B598-9C50F15337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77040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DE07B92-4369-4567-BA7D-3DF72A427AE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318339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906007B-781D-46A4-AB03-9892AE8D68F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91113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1B2C219-991A-4538-89F9-51C79EFC18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20817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F946CF0-2B74-48FC-B514-E6338E0924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254812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4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84698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2080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23"/>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96118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30104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221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95C81E3-F0AF-4D0C-B7F1-A46D5468950A}" type="slidenum">
              <a:rPr lang="en-US"/>
              <a:pPr>
                <a:defRPr/>
              </a:pPr>
              <a:t>‹#›</a:t>
            </a:fld>
            <a:endParaRPr lang="en-US"/>
          </a:p>
        </p:txBody>
      </p:sp>
    </p:spTree>
    <p:extLst>
      <p:ext uri="{BB962C8B-B14F-4D97-AF65-F5344CB8AC3E}">
        <p14:creationId xmlns:p14="http://schemas.microsoft.com/office/powerpoint/2010/main" val="13947502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15357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00340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7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1892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92890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52648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61"/>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61"/>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8132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5300" y="274661"/>
            <a:ext cx="89154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AC88407-8F5E-4BE0-BEB1-0997210F313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667712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838200"/>
          </a:xfrm>
        </p:spPr>
        <p:txBody>
          <a:bodyPr/>
          <a:lstStyle/>
          <a:p>
            <a:r>
              <a:rPr lang="en-US"/>
              <a:t>Click to edit Master title style</a:t>
            </a:r>
          </a:p>
        </p:txBody>
      </p:sp>
      <p:sp>
        <p:nvSpPr>
          <p:cNvPr id="3" name="Text Placeholder 2"/>
          <p:cNvSpPr>
            <a:spLocks noGrp="1"/>
          </p:cNvSpPr>
          <p:nvPr>
            <p:ph type="body" sz="half" idx="1"/>
          </p:nvPr>
        </p:nvSpPr>
        <p:spPr>
          <a:xfrm>
            <a:off x="495300" y="1600206"/>
            <a:ext cx="437515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6"/>
            <a:ext cx="437515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78E6B3B-BB6D-4279-ADFC-1C80A24EBEA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31760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6EA24C4-95DA-42A7-B05B-73FFF6225F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01EA370-DFFE-4C6D-99D1-226A78E569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6CBE2E7-1DFF-4ABE-8445-411EDDD52E70}"/>
              </a:ext>
            </a:extLst>
          </p:cNvPr>
          <p:cNvSpPr>
            <a:spLocks noGrp="1" noChangeArrowheads="1"/>
          </p:cNvSpPr>
          <p:nvPr>
            <p:ph type="sldNum" sz="quarter" idx="12"/>
          </p:nvPr>
        </p:nvSpPr>
        <p:spPr>
          <a:ln/>
        </p:spPr>
        <p:txBody>
          <a:bodyPr/>
          <a:lstStyle>
            <a:lvl1pPr>
              <a:defRPr/>
            </a:lvl1pPr>
          </a:lstStyle>
          <a:p>
            <a:pPr>
              <a:defRPr/>
            </a:pPr>
            <a:fld id="{4E71DDB9-C25F-4AF4-A7EE-71AAE4368F8A}" type="slidenum">
              <a:rPr lang="en-US" altLang="en-US"/>
              <a:pPr>
                <a:defRPr/>
              </a:pPr>
              <a:t>‹#›</a:t>
            </a:fld>
            <a:endParaRPr lang="en-US" altLang="en-US"/>
          </a:p>
        </p:txBody>
      </p:sp>
    </p:spTree>
    <p:extLst>
      <p:ext uri="{BB962C8B-B14F-4D97-AF65-F5344CB8AC3E}">
        <p14:creationId xmlns:p14="http://schemas.microsoft.com/office/powerpoint/2010/main" val="32211277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0EEE36-DFB0-40FA-8E2E-8A96F49980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D100B77-1C86-4EAD-AE8C-97D1AE4B1A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CAE7CA-B2B7-4FEB-9753-3BEF15C11350}"/>
              </a:ext>
            </a:extLst>
          </p:cNvPr>
          <p:cNvSpPr>
            <a:spLocks noGrp="1" noChangeArrowheads="1"/>
          </p:cNvSpPr>
          <p:nvPr>
            <p:ph type="sldNum" sz="quarter" idx="12"/>
          </p:nvPr>
        </p:nvSpPr>
        <p:spPr>
          <a:ln/>
        </p:spPr>
        <p:txBody>
          <a:bodyPr/>
          <a:lstStyle>
            <a:lvl1pPr>
              <a:defRPr/>
            </a:lvl1pPr>
          </a:lstStyle>
          <a:p>
            <a:pPr>
              <a:defRPr/>
            </a:pPr>
            <a:fld id="{DEAEED03-2FA0-45F7-ADBF-A5DF6547AFA6}" type="slidenum">
              <a:rPr lang="en-US" altLang="en-US"/>
              <a:pPr>
                <a:defRPr/>
              </a:pPr>
              <a:t>‹#›</a:t>
            </a:fld>
            <a:endParaRPr lang="en-US" altLang="en-US"/>
          </a:p>
        </p:txBody>
      </p:sp>
    </p:spTree>
    <p:extLst>
      <p:ext uri="{BB962C8B-B14F-4D97-AF65-F5344CB8AC3E}">
        <p14:creationId xmlns:p14="http://schemas.microsoft.com/office/powerpoint/2010/main" val="380602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2A6AC37-F00E-4637-8709-0C3479C4E4FF}" type="slidenum">
              <a:rPr lang="en-US"/>
              <a:pPr>
                <a:defRPr/>
              </a:pPr>
              <a:t>‹#›</a:t>
            </a:fld>
            <a:endParaRPr lang="en-US"/>
          </a:p>
        </p:txBody>
      </p:sp>
    </p:spTree>
    <p:extLst>
      <p:ext uri="{BB962C8B-B14F-4D97-AF65-F5344CB8AC3E}">
        <p14:creationId xmlns:p14="http://schemas.microsoft.com/office/powerpoint/2010/main" val="3421411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02DB58D-A82E-4F6C-9F7C-8333955A48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56A9847-FF88-44CD-BD87-C1240C549A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ABCABD9-DC52-4A07-B4D4-0FA482B56299}"/>
              </a:ext>
            </a:extLst>
          </p:cNvPr>
          <p:cNvSpPr>
            <a:spLocks noGrp="1" noChangeArrowheads="1"/>
          </p:cNvSpPr>
          <p:nvPr>
            <p:ph type="sldNum" sz="quarter" idx="12"/>
          </p:nvPr>
        </p:nvSpPr>
        <p:spPr>
          <a:ln/>
        </p:spPr>
        <p:txBody>
          <a:bodyPr/>
          <a:lstStyle>
            <a:lvl1pPr>
              <a:defRPr/>
            </a:lvl1pPr>
          </a:lstStyle>
          <a:p>
            <a:pPr>
              <a:defRPr/>
            </a:pPr>
            <a:fld id="{F575C7A6-4977-4C4F-92E8-C734A7DEFF91}" type="slidenum">
              <a:rPr lang="en-US" altLang="en-US"/>
              <a:pPr>
                <a:defRPr/>
              </a:pPr>
              <a:t>‹#›</a:t>
            </a:fld>
            <a:endParaRPr lang="en-US" altLang="en-US"/>
          </a:p>
        </p:txBody>
      </p:sp>
    </p:spTree>
    <p:extLst>
      <p:ext uri="{BB962C8B-B14F-4D97-AF65-F5344CB8AC3E}">
        <p14:creationId xmlns:p14="http://schemas.microsoft.com/office/powerpoint/2010/main" val="39961082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0CBAD91-1F0B-4173-BDE9-C629A967BE6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188683D-F8BA-4407-88C3-7283220214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F578F54-5BD9-47E8-A374-D84603D4D643}"/>
              </a:ext>
            </a:extLst>
          </p:cNvPr>
          <p:cNvSpPr>
            <a:spLocks noGrp="1" noChangeArrowheads="1"/>
          </p:cNvSpPr>
          <p:nvPr>
            <p:ph type="sldNum" sz="quarter" idx="12"/>
          </p:nvPr>
        </p:nvSpPr>
        <p:spPr>
          <a:ln/>
        </p:spPr>
        <p:txBody>
          <a:bodyPr/>
          <a:lstStyle>
            <a:lvl1pPr>
              <a:defRPr/>
            </a:lvl1pPr>
          </a:lstStyle>
          <a:p>
            <a:pPr>
              <a:defRPr/>
            </a:pPr>
            <a:fld id="{9574F8E3-784C-4223-B3F0-224A6A487876}" type="slidenum">
              <a:rPr lang="en-US" altLang="en-US"/>
              <a:pPr>
                <a:defRPr/>
              </a:pPr>
              <a:t>‹#›</a:t>
            </a:fld>
            <a:endParaRPr lang="en-US" altLang="en-US"/>
          </a:p>
        </p:txBody>
      </p:sp>
    </p:spTree>
    <p:extLst>
      <p:ext uri="{BB962C8B-B14F-4D97-AF65-F5344CB8AC3E}">
        <p14:creationId xmlns:p14="http://schemas.microsoft.com/office/powerpoint/2010/main" val="30051212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C341E0B-B214-4458-858E-78139CBB940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6499AC6-7E8E-4C56-8E5B-2E7A28AC74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E69DA0E-ABCB-41A9-9384-7935596BC2E4}"/>
              </a:ext>
            </a:extLst>
          </p:cNvPr>
          <p:cNvSpPr>
            <a:spLocks noGrp="1" noChangeArrowheads="1"/>
          </p:cNvSpPr>
          <p:nvPr>
            <p:ph type="sldNum" sz="quarter" idx="12"/>
          </p:nvPr>
        </p:nvSpPr>
        <p:spPr>
          <a:ln/>
        </p:spPr>
        <p:txBody>
          <a:bodyPr/>
          <a:lstStyle>
            <a:lvl1pPr>
              <a:defRPr/>
            </a:lvl1pPr>
          </a:lstStyle>
          <a:p>
            <a:pPr>
              <a:defRPr/>
            </a:pPr>
            <a:fld id="{0E2A3B0B-964A-465C-A113-6D6CF73B96AF}" type="slidenum">
              <a:rPr lang="en-US" altLang="en-US"/>
              <a:pPr>
                <a:defRPr/>
              </a:pPr>
              <a:t>‹#›</a:t>
            </a:fld>
            <a:endParaRPr lang="en-US" altLang="en-US"/>
          </a:p>
        </p:txBody>
      </p:sp>
    </p:spTree>
    <p:extLst>
      <p:ext uri="{BB962C8B-B14F-4D97-AF65-F5344CB8AC3E}">
        <p14:creationId xmlns:p14="http://schemas.microsoft.com/office/powerpoint/2010/main" val="24906088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3EBCC39-E85A-438F-8D0A-B6B267C6209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B27B052-95DB-4C02-913E-5ABCE79B7C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FAF3942-7A33-487E-93D1-76025D93329C}"/>
              </a:ext>
            </a:extLst>
          </p:cNvPr>
          <p:cNvSpPr>
            <a:spLocks noGrp="1" noChangeArrowheads="1"/>
          </p:cNvSpPr>
          <p:nvPr>
            <p:ph type="sldNum" sz="quarter" idx="12"/>
          </p:nvPr>
        </p:nvSpPr>
        <p:spPr>
          <a:ln/>
        </p:spPr>
        <p:txBody>
          <a:bodyPr/>
          <a:lstStyle>
            <a:lvl1pPr>
              <a:defRPr/>
            </a:lvl1pPr>
          </a:lstStyle>
          <a:p>
            <a:pPr>
              <a:defRPr/>
            </a:pPr>
            <a:fld id="{5C8D9382-428F-4D8A-B5C4-621D51E9BE47}" type="slidenum">
              <a:rPr lang="en-US" altLang="en-US"/>
              <a:pPr>
                <a:defRPr/>
              </a:pPr>
              <a:t>‹#›</a:t>
            </a:fld>
            <a:endParaRPr lang="en-US" altLang="en-US"/>
          </a:p>
        </p:txBody>
      </p:sp>
    </p:spTree>
    <p:extLst>
      <p:ext uri="{BB962C8B-B14F-4D97-AF65-F5344CB8AC3E}">
        <p14:creationId xmlns:p14="http://schemas.microsoft.com/office/powerpoint/2010/main" val="38951716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Action Button: Go Back or Previous 1" descr="back to previous slide">
            <a:hlinkClick r:id="" action="ppaction://hlinkshowjump?jump=lastslideviewed" highlightClick="1"/>
            <a:extLst>
              <a:ext uri="{FF2B5EF4-FFF2-40B4-BE49-F238E27FC236}">
                <a16:creationId xmlns:a16="http://schemas.microsoft.com/office/drawing/2014/main" id="{36589C66-5A51-40A6-935B-AE6E16F98BC8}"/>
              </a:ext>
            </a:extLst>
          </p:cNvPr>
          <p:cNvSpPr/>
          <p:nvPr userDrawn="1"/>
        </p:nvSpPr>
        <p:spPr bwMode="auto">
          <a:xfrm>
            <a:off x="9218613" y="6507163"/>
            <a:ext cx="215900" cy="180975"/>
          </a:xfrm>
          <a:prstGeom prst="actionButtonBackPrevious">
            <a:avLst/>
          </a:prstGeom>
          <a:solidFill>
            <a:schemeClr val="bg1">
              <a:lumMod val="75000"/>
            </a:schemeClr>
          </a:solidFill>
          <a:ln w="9525" cap="flat" cmpd="sng" algn="ctr">
            <a:solidFill>
              <a:schemeClr val="bg1">
                <a:lumMod val="65000"/>
              </a:schemeClr>
            </a:solidFill>
            <a:prstDash val="solid"/>
            <a:round/>
            <a:headEnd type="none" w="med" len="med"/>
            <a:tailEnd type="triangle" w="med" len="med"/>
          </a:ln>
          <a:effectLst/>
        </p:spPr>
        <p:txBody>
          <a:bodyPr>
            <a:spAutoFit/>
          </a:bodyPr>
          <a:lstStyle/>
          <a:p>
            <a:pPr algn="ctr">
              <a:defRPr/>
            </a:pPr>
            <a:endParaRPr lang="en-NZ"/>
          </a:p>
        </p:txBody>
      </p:sp>
      <p:sp>
        <p:nvSpPr>
          <p:cNvPr id="3" name="TextBox 2">
            <a:extLst>
              <a:ext uri="{FF2B5EF4-FFF2-40B4-BE49-F238E27FC236}">
                <a16:creationId xmlns:a16="http://schemas.microsoft.com/office/drawing/2014/main" id="{62359710-033B-44F6-9F41-A9F6EE3B7851}"/>
              </a:ext>
            </a:extLst>
          </p:cNvPr>
          <p:cNvSpPr txBox="1">
            <a:spLocks noChangeArrowheads="1"/>
          </p:cNvSpPr>
          <p:nvPr userDrawn="1"/>
        </p:nvSpPr>
        <p:spPr bwMode="auto">
          <a:xfrm>
            <a:off x="9417050" y="6491288"/>
            <a:ext cx="428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r>
              <a:rPr lang="en-GB" altLang="en-US" sz="900">
                <a:latin typeface="Arial" panose="020B0604020202020204" pitchFamily="34" charset="0"/>
                <a:cs typeface="Arial" panose="020B0604020202020204" pitchFamily="34" charset="0"/>
              </a:rPr>
              <a:t>back</a:t>
            </a:r>
            <a:endParaRPr lang="en-NZ" altLang="en-US" sz="900">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311E12CA-30EA-464E-A243-8941EC587D99}"/>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E95471C-7693-467C-88D1-AB7B8ED784A3}"/>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C9B1B41-E699-443F-96B1-DBE7D7A9718B}"/>
              </a:ext>
            </a:extLst>
          </p:cNvPr>
          <p:cNvSpPr>
            <a:spLocks noGrp="1" noChangeArrowheads="1"/>
          </p:cNvSpPr>
          <p:nvPr>
            <p:ph type="sldNum" sz="quarter" idx="12"/>
          </p:nvPr>
        </p:nvSpPr>
        <p:spPr/>
        <p:txBody>
          <a:bodyPr/>
          <a:lstStyle>
            <a:lvl1pPr>
              <a:defRPr/>
            </a:lvl1pPr>
          </a:lstStyle>
          <a:p>
            <a:pPr>
              <a:defRPr/>
            </a:pPr>
            <a:fld id="{525A89FE-CBA3-4AE1-A367-4D85B535627A}" type="slidenum">
              <a:rPr lang="en-US" altLang="en-US"/>
              <a:pPr>
                <a:defRPr/>
              </a:pPr>
              <a:t>‹#›</a:t>
            </a:fld>
            <a:endParaRPr lang="en-US" altLang="en-US"/>
          </a:p>
        </p:txBody>
      </p:sp>
    </p:spTree>
    <p:extLst>
      <p:ext uri="{BB962C8B-B14F-4D97-AF65-F5344CB8AC3E}">
        <p14:creationId xmlns:p14="http://schemas.microsoft.com/office/powerpoint/2010/main" val="3748814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6B9B64F-08B0-479D-9CEF-BC731357502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DC6B96C-596B-4C87-96C5-B1015B6E5B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249C72A-ACB0-4FCB-AD56-2271863F4615}"/>
              </a:ext>
            </a:extLst>
          </p:cNvPr>
          <p:cNvSpPr>
            <a:spLocks noGrp="1" noChangeArrowheads="1"/>
          </p:cNvSpPr>
          <p:nvPr>
            <p:ph type="sldNum" sz="quarter" idx="12"/>
          </p:nvPr>
        </p:nvSpPr>
        <p:spPr>
          <a:ln/>
        </p:spPr>
        <p:txBody>
          <a:bodyPr/>
          <a:lstStyle>
            <a:lvl1pPr>
              <a:defRPr/>
            </a:lvl1pPr>
          </a:lstStyle>
          <a:p>
            <a:pPr>
              <a:defRPr/>
            </a:pPr>
            <a:fld id="{50125A2D-612F-459A-86E8-BADF6D426D68}" type="slidenum">
              <a:rPr lang="en-US" altLang="en-US"/>
              <a:pPr>
                <a:defRPr/>
              </a:pPr>
              <a:t>‹#›</a:t>
            </a:fld>
            <a:endParaRPr lang="en-US" altLang="en-US"/>
          </a:p>
        </p:txBody>
      </p:sp>
    </p:spTree>
    <p:extLst>
      <p:ext uri="{BB962C8B-B14F-4D97-AF65-F5344CB8AC3E}">
        <p14:creationId xmlns:p14="http://schemas.microsoft.com/office/powerpoint/2010/main" val="30320595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95C213D-E045-451F-9C97-D902265817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D4EE7DF-C05E-496E-A937-D584DED094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5537308-1632-4AAA-B379-37F23545AAA5}"/>
              </a:ext>
            </a:extLst>
          </p:cNvPr>
          <p:cNvSpPr>
            <a:spLocks noGrp="1" noChangeArrowheads="1"/>
          </p:cNvSpPr>
          <p:nvPr>
            <p:ph type="sldNum" sz="quarter" idx="12"/>
          </p:nvPr>
        </p:nvSpPr>
        <p:spPr>
          <a:ln/>
        </p:spPr>
        <p:txBody>
          <a:bodyPr/>
          <a:lstStyle>
            <a:lvl1pPr>
              <a:defRPr/>
            </a:lvl1pPr>
          </a:lstStyle>
          <a:p>
            <a:pPr>
              <a:defRPr/>
            </a:pPr>
            <a:fld id="{E4669487-0DBD-4A39-98B4-7C3B928051D2}" type="slidenum">
              <a:rPr lang="en-US" altLang="en-US"/>
              <a:pPr>
                <a:defRPr/>
              </a:pPr>
              <a:t>‹#›</a:t>
            </a:fld>
            <a:endParaRPr lang="en-US" altLang="en-US"/>
          </a:p>
        </p:txBody>
      </p:sp>
    </p:spTree>
    <p:extLst>
      <p:ext uri="{BB962C8B-B14F-4D97-AF65-F5344CB8AC3E}">
        <p14:creationId xmlns:p14="http://schemas.microsoft.com/office/powerpoint/2010/main" val="42488065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DB07397-96CD-4BDB-A710-C64A6E7300B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AFBD070-FCD8-4462-B016-B25B416C9E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6BC344C-42DF-4639-8C4C-08ACC8EFFBF5}"/>
              </a:ext>
            </a:extLst>
          </p:cNvPr>
          <p:cNvSpPr>
            <a:spLocks noGrp="1" noChangeArrowheads="1"/>
          </p:cNvSpPr>
          <p:nvPr>
            <p:ph type="sldNum" sz="quarter" idx="12"/>
          </p:nvPr>
        </p:nvSpPr>
        <p:spPr>
          <a:ln/>
        </p:spPr>
        <p:txBody>
          <a:bodyPr/>
          <a:lstStyle>
            <a:lvl1pPr>
              <a:defRPr/>
            </a:lvl1pPr>
          </a:lstStyle>
          <a:p>
            <a:pPr>
              <a:defRPr/>
            </a:pPr>
            <a:fld id="{DB94F3B2-2F21-44C0-9958-ABC4E574EACB}" type="slidenum">
              <a:rPr lang="en-US" altLang="en-US"/>
              <a:pPr>
                <a:defRPr/>
              </a:pPr>
              <a:t>‹#›</a:t>
            </a:fld>
            <a:endParaRPr lang="en-US" altLang="en-US"/>
          </a:p>
        </p:txBody>
      </p:sp>
    </p:spTree>
    <p:extLst>
      <p:ext uri="{BB962C8B-B14F-4D97-AF65-F5344CB8AC3E}">
        <p14:creationId xmlns:p14="http://schemas.microsoft.com/office/powerpoint/2010/main" val="32926968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9A67352-3939-47BA-A842-B474F0DCBB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B8B9C2-7136-42D9-8D35-ECCA753247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B91606A-3C04-49A5-854A-AFE568451ADC}"/>
              </a:ext>
            </a:extLst>
          </p:cNvPr>
          <p:cNvSpPr>
            <a:spLocks noGrp="1" noChangeArrowheads="1"/>
          </p:cNvSpPr>
          <p:nvPr>
            <p:ph type="sldNum" sz="quarter" idx="12"/>
          </p:nvPr>
        </p:nvSpPr>
        <p:spPr>
          <a:ln/>
        </p:spPr>
        <p:txBody>
          <a:bodyPr/>
          <a:lstStyle>
            <a:lvl1pPr>
              <a:defRPr/>
            </a:lvl1pPr>
          </a:lstStyle>
          <a:p>
            <a:pPr>
              <a:defRPr/>
            </a:pPr>
            <a:fld id="{E14778EA-ACCD-4E2F-8182-2DBBC24AAB02}" type="slidenum">
              <a:rPr lang="en-US" altLang="en-US"/>
              <a:pPr>
                <a:defRPr/>
              </a:pPr>
              <a:t>‹#›</a:t>
            </a:fld>
            <a:endParaRPr lang="en-US" altLang="en-US"/>
          </a:p>
        </p:txBody>
      </p:sp>
    </p:spTree>
    <p:extLst>
      <p:ext uri="{BB962C8B-B14F-4D97-AF65-F5344CB8AC3E}">
        <p14:creationId xmlns:p14="http://schemas.microsoft.com/office/powerpoint/2010/main" val="37752452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69958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A6F935F-CFAA-4E56-BE18-2A9FE91BB389}" type="slidenum">
              <a:rPr lang="en-US"/>
              <a:pPr>
                <a:defRPr/>
              </a:pPr>
              <a:t>‹#›</a:t>
            </a:fld>
            <a:endParaRPr lang="en-US"/>
          </a:p>
        </p:txBody>
      </p:sp>
    </p:spTree>
    <p:extLst>
      <p:ext uri="{BB962C8B-B14F-4D97-AF65-F5344CB8AC3E}">
        <p14:creationId xmlns:p14="http://schemas.microsoft.com/office/powerpoint/2010/main" val="34868878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32266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489044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7850" y="1600201"/>
            <a:ext cx="4122341" cy="4640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5292" y="1600201"/>
            <a:ext cx="4124060" cy="4640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Action Button: Go Back or Previous 4">
            <a:hlinkClick r:id="" action="ppaction://hlinkshowjump?jump=lastslideviewed" highlightClick="1"/>
            <a:extLst>
              <a:ext uri="{FF2B5EF4-FFF2-40B4-BE49-F238E27FC236}">
                <a16:creationId xmlns:a16="http://schemas.microsoft.com/office/drawing/2014/main" id="{05A5F4EF-EDDA-4880-AA6D-E4A60DADC9EA}"/>
              </a:ext>
            </a:extLst>
          </p:cNvPr>
          <p:cNvSpPr/>
          <p:nvPr userDrawn="1"/>
        </p:nvSpPr>
        <p:spPr bwMode="auto">
          <a:xfrm>
            <a:off x="7323836" y="6577584"/>
            <a:ext cx="231140" cy="152400"/>
          </a:xfrm>
          <a:prstGeom prst="actionButtonBackPreviou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bg1"/>
              </a:solidFill>
              <a:effectLst/>
              <a:latin typeface="Times New Roman" pitchFamily="18" charset="0"/>
            </a:endParaRPr>
          </a:p>
        </p:txBody>
      </p:sp>
      <p:sp>
        <p:nvSpPr>
          <p:cNvPr id="6" name="TextBox 5">
            <a:extLst>
              <a:ext uri="{FF2B5EF4-FFF2-40B4-BE49-F238E27FC236}">
                <a16:creationId xmlns:a16="http://schemas.microsoft.com/office/drawing/2014/main" id="{5D1521EE-B033-45A8-8704-D5773E72C3EB}"/>
              </a:ext>
            </a:extLst>
          </p:cNvPr>
          <p:cNvSpPr txBox="1"/>
          <p:nvPr userDrawn="1"/>
        </p:nvSpPr>
        <p:spPr>
          <a:xfrm>
            <a:off x="7558175" y="6515285"/>
            <a:ext cx="476412" cy="276999"/>
          </a:xfrm>
          <a:prstGeom prst="rect">
            <a:avLst/>
          </a:prstGeom>
          <a:noFill/>
        </p:spPr>
        <p:txBody>
          <a:bodyPr wrap="none" rtlCol="0">
            <a:spAutoFit/>
          </a:bodyPr>
          <a:lstStyle/>
          <a:p>
            <a:r>
              <a:rPr lang="en-GB" sz="1200" dirty="0">
                <a:solidFill>
                  <a:schemeClr val="bg1">
                    <a:lumMod val="50000"/>
                  </a:schemeClr>
                </a:solidFill>
              </a:rPr>
              <a:t>back</a:t>
            </a:r>
            <a:endParaRPr lang="en-NZ" sz="1200" dirty="0">
              <a:solidFill>
                <a:schemeClr val="bg1">
                  <a:lumMod val="50000"/>
                </a:schemeClr>
              </a:solidFill>
            </a:endParaRPr>
          </a:p>
        </p:txBody>
      </p:sp>
    </p:spTree>
    <p:extLst>
      <p:ext uri="{BB962C8B-B14F-4D97-AF65-F5344CB8AC3E}">
        <p14:creationId xmlns:p14="http://schemas.microsoft.com/office/powerpoint/2010/main" val="21192587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14904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65856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2446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4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56429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74976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39688"/>
            <a:ext cx="2476500" cy="62801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39688"/>
            <a:ext cx="7264400" cy="62801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372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97530E-2721-4F99-9E3B-545B3A34E795}" type="slidenum">
              <a:rPr lang="en-US"/>
              <a:pPr>
                <a:defRPr/>
              </a:pPr>
              <a:t>‹#›</a:t>
            </a:fld>
            <a:endParaRPr lang="en-US"/>
          </a:p>
        </p:txBody>
      </p:sp>
    </p:spTree>
    <p:extLst>
      <p:ext uri="{BB962C8B-B14F-4D97-AF65-F5344CB8AC3E}">
        <p14:creationId xmlns:p14="http://schemas.microsoft.com/office/powerpoint/2010/main" val="38691026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0823925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8872783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9028672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7409231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8" name="Footer Placeholder 7"/>
          <p:cNvSpPr>
            <a:spLocks noGrp="1"/>
          </p:cNvSpPr>
          <p:nvPr>
            <p:ph type="ftr" sz="quarter" idx="11"/>
          </p:nvPr>
        </p:nvSpPr>
        <p:spPr/>
        <p:txBody>
          <a:bodyPr/>
          <a:lstStyle/>
          <a:p>
            <a:endParaRPr lang="en-NZ">
              <a:solidFill>
                <a:prstClr val="black">
                  <a:tint val="75000"/>
                </a:prstClr>
              </a:solidFill>
            </a:endParaRPr>
          </a:p>
        </p:txBody>
      </p:sp>
      <p:sp>
        <p:nvSpPr>
          <p:cNvPr id="9" name="Slide Number Placeholder 8"/>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8279010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4" name="Footer Placeholder 3"/>
          <p:cNvSpPr>
            <a:spLocks noGrp="1"/>
          </p:cNvSpPr>
          <p:nvPr>
            <p:ph type="ftr" sz="quarter" idx="11"/>
          </p:nvPr>
        </p:nvSpPr>
        <p:spPr/>
        <p:txBody>
          <a:bodyPr/>
          <a:lstStyle/>
          <a:p>
            <a:endParaRPr lang="en-NZ">
              <a:solidFill>
                <a:prstClr val="black">
                  <a:tint val="75000"/>
                </a:prstClr>
              </a:solidFill>
            </a:endParaRPr>
          </a:p>
        </p:txBody>
      </p:sp>
      <p:sp>
        <p:nvSpPr>
          <p:cNvPr id="5" name="Slide Number Placeholder 4"/>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93821689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3" name="Footer Placeholder 2"/>
          <p:cNvSpPr>
            <a:spLocks noGrp="1"/>
          </p:cNvSpPr>
          <p:nvPr>
            <p:ph type="ftr" sz="quarter" idx="11"/>
          </p:nvPr>
        </p:nvSpPr>
        <p:spPr/>
        <p:txBody>
          <a:bodyPr/>
          <a:lstStyle/>
          <a:p>
            <a:endParaRPr lang="en-NZ">
              <a:solidFill>
                <a:prstClr val="black">
                  <a:tint val="75000"/>
                </a:prstClr>
              </a:solidFill>
            </a:endParaRPr>
          </a:p>
        </p:txBody>
      </p:sp>
      <p:sp>
        <p:nvSpPr>
          <p:cNvPr id="4" name="Slide Number Placeholder 3"/>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5055389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362962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7722846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18770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CB883C-C220-4AD3-84D7-FC1BF3423F93}" type="slidenum">
              <a:rPr lang="en-US"/>
              <a:pPr>
                <a:defRPr/>
              </a:pPr>
              <a:t>‹#›</a:t>
            </a:fld>
            <a:endParaRPr lang="en-US"/>
          </a:p>
        </p:txBody>
      </p:sp>
    </p:spTree>
    <p:extLst>
      <p:ext uri="{BB962C8B-B14F-4D97-AF65-F5344CB8AC3E}">
        <p14:creationId xmlns:p14="http://schemas.microsoft.com/office/powerpoint/2010/main" val="11590076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39577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cs typeface="+mn-cs"/>
              </a:defRPr>
            </a:lvl1pPr>
          </a:lstStyle>
          <a:p>
            <a:pPr>
              <a:defRPr/>
            </a:pPr>
            <a:fld id="{649CBDFC-D709-4780-9319-1CCC547215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b="0" i="0" u="none">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0" i="0" u="none">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endParaRPr lang="en-US">
              <a:solidFill>
                <a:srgbClr val="000000"/>
              </a:solidFill>
              <a:cs typeface="+mn-cs"/>
            </a:endParaRPr>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solidFill>
                <a:srgbClr val="000000"/>
              </a:solidFill>
              <a:cs typeface="+mn-cs"/>
            </a:endParaRPr>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095C3A02-97EF-48AD-BEB4-34C3741ED437}" type="slidenum">
              <a:rPr lang="en-US">
                <a:solidFill>
                  <a:srgbClr val="000000"/>
                </a:solidFill>
                <a:cs typeface="+mn-cs"/>
              </a:rPr>
              <a:pPr>
                <a:defRPr/>
              </a:pPr>
              <a:t>‹#›</a:t>
            </a:fld>
            <a:endParaRPr lang="en-US">
              <a:solidFill>
                <a:srgbClr val="000000"/>
              </a:solidFill>
              <a:cs typeface="+mn-cs"/>
            </a:endParaRPr>
          </a:p>
        </p:txBody>
      </p:sp>
    </p:spTree>
    <p:extLst>
      <p:ext uri="{BB962C8B-B14F-4D97-AF65-F5344CB8AC3E}">
        <p14:creationId xmlns:p14="http://schemas.microsoft.com/office/powerpoint/2010/main" val="2959474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30F07DC5-BD5D-468E-BE4E-A090769F59E0}" type="datetimeFigureOut">
              <a:rPr lang="en-NZ" smtClean="0">
                <a:solidFill>
                  <a:prstClr val="black">
                    <a:tint val="75000"/>
                  </a:prstClr>
                </a:solidFill>
                <a:latin typeface="Calibri"/>
                <a:cs typeface="+mn-cs"/>
              </a:rPr>
              <a:pPr fontAlgn="auto">
                <a:spcBef>
                  <a:spcPts val="0"/>
                </a:spcBef>
                <a:spcAft>
                  <a:spcPts val="0"/>
                </a:spcAft>
              </a:pPr>
              <a:t>2/08/2020</a:t>
            </a:fld>
            <a:endParaRPr lang="en-NZ">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NZ">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C6B5E78E-8791-4DB0-95A4-CCAD0F8B5E34}" type="slidenum">
              <a:rPr lang="en-NZ" smtClean="0">
                <a:solidFill>
                  <a:prstClr val="black">
                    <a:tint val="75000"/>
                  </a:prstClr>
                </a:solidFill>
                <a:latin typeface="Calibri"/>
                <a:cs typeface="+mn-cs"/>
              </a:rPr>
              <a:pPr fontAlgn="auto">
                <a:spcBef>
                  <a:spcPts val="0"/>
                </a:spcBef>
                <a:spcAft>
                  <a:spcPts val="0"/>
                </a:spcAft>
              </a:pPr>
              <a:t>‹#›</a:t>
            </a:fld>
            <a:endParaRPr lang="en-NZ">
              <a:solidFill>
                <a:prstClr val="black">
                  <a:tint val="75000"/>
                </a:prstClr>
              </a:solidFill>
              <a:latin typeface="Calibri"/>
              <a:cs typeface="+mn-cs"/>
            </a:endParaRPr>
          </a:p>
        </p:txBody>
      </p:sp>
    </p:spTree>
    <p:extLst>
      <p:ext uri="{BB962C8B-B14F-4D97-AF65-F5344CB8AC3E}">
        <p14:creationId xmlns:p14="http://schemas.microsoft.com/office/powerpoint/2010/main" val="729222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endParaRPr lang="en-US">
              <a:solidFill>
                <a:srgbClr val="000000"/>
              </a:solidFill>
              <a:cs typeface="+mn-cs"/>
            </a:endParaRPr>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solidFill>
                <a:srgbClr val="000000"/>
              </a:solidFill>
              <a:cs typeface="+mn-cs"/>
            </a:endParaRPr>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C000180A-506A-4877-A35F-29E1421CB01F}" type="slidenum">
              <a:rPr lang="en-US">
                <a:solidFill>
                  <a:srgbClr val="000000"/>
                </a:solidFill>
                <a:cs typeface="+mn-cs"/>
              </a:rPr>
              <a:pPr>
                <a:defRPr/>
              </a:pPr>
              <a:t>‹#›</a:t>
            </a:fld>
            <a:endParaRPr lang="en-US">
              <a:solidFill>
                <a:srgbClr val="000000"/>
              </a:solidFill>
              <a:cs typeface="+mn-cs"/>
            </a:endParaRPr>
          </a:p>
        </p:txBody>
      </p:sp>
    </p:spTree>
    <p:extLst>
      <p:ext uri="{BB962C8B-B14F-4D97-AF65-F5344CB8AC3E}">
        <p14:creationId xmlns:p14="http://schemas.microsoft.com/office/powerpoint/2010/main" val="1184119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7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AE7AA-6102-4B22-89BA-B1B4A992781E}" type="datetimeFigureOut">
              <a:rPr lang="en-US" smtClean="0">
                <a:solidFill>
                  <a:prstClr val="black">
                    <a:tint val="75000"/>
                  </a:prstClr>
                </a:solidFill>
              </a:rPr>
              <a:pPr/>
              <a:t>8/2/2020</a:t>
            </a:fld>
            <a:endParaRPr lang="en-US">
              <a:solidFill>
                <a:prstClr val="black">
                  <a:tint val="75000"/>
                </a:prstClr>
              </a:solidFill>
            </a:endParaRPr>
          </a:p>
        </p:txBody>
      </p:sp>
      <p:sp>
        <p:nvSpPr>
          <p:cNvPr id="5" name="Footer Placeholder 4"/>
          <p:cNvSpPr>
            <a:spLocks noGrp="1"/>
          </p:cNvSpPr>
          <p:nvPr>
            <p:ph type="ftr" sz="quarter" idx="3"/>
          </p:nvPr>
        </p:nvSpPr>
        <p:spPr>
          <a:xfrm>
            <a:off x="3384550" y="635637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099300" y="635637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FA95C-2555-48FB-8E1F-B75D5CC806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48384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A4BCB33-CEA0-4AF7-8A03-13930AA8DDF8}"/>
              </a:ext>
            </a:extLst>
          </p:cNvPr>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4E5D11A-F57A-445A-8FF2-C188F41BBA4E}"/>
              </a:ext>
            </a:extLst>
          </p:cNvPr>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43AEA43-9B9A-4A08-A6EB-5AF0C1F9FDAC}"/>
              </a:ext>
            </a:extLst>
          </p:cNvPr>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endParaRPr lang="en-US"/>
          </a:p>
        </p:txBody>
      </p:sp>
      <p:sp>
        <p:nvSpPr>
          <p:cNvPr id="1029" name="Rectangle 5">
            <a:extLst>
              <a:ext uri="{FF2B5EF4-FFF2-40B4-BE49-F238E27FC236}">
                <a16:creationId xmlns:a16="http://schemas.microsoft.com/office/drawing/2014/main" id="{D98EB84D-250F-4955-9A33-368F171CC786}"/>
              </a:ext>
            </a:extLst>
          </p:cNvPr>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p>
        </p:txBody>
      </p:sp>
      <p:sp>
        <p:nvSpPr>
          <p:cNvPr id="1030" name="Rectangle 6">
            <a:extLst>
              <a:ext uri="{FF2B5EF4-FFF2-40B4-BE49-F238E27FC236}">
                <a16:creationId xmlns:a16="http://schemas.microsoft.com/office/drawing/2014/main" id="{C78E71AC-2A05-4BDC-812F-FFC7C650BEEB}"/>
              </a:ext>
            </a:extLst>
          </p:cNvPr>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DAD8EE27-3474-4FA4-9349-3AC7E59EC233}" type="slidenum">
              <a:rPr lang="en-US" altLang="en-US"/>
              <a:pPr>
                <a:defRPr/>
              </a:pPr>
              <a:t>‹#›</a:t>
            </a:fld>
            <a:endParaRPr lang="en-US" altLang="en-US"/>
          </a:p>
        </p:txBody>
      </p:sp>
    </p:spTree>
    <p:extLst>
      <p:ext uri="{BB962C8B-B14F-4D97-AF65-F5344CB8AC3E}">
        <p14:creationId xmlns:p14="http://schemas.microsoft.com/office/powerpoint/2010/main" val="25646636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8997950" y="6400800"/>
            <a:ext cx="495300" cy="292710"/>
          </a:xfrm>
          <a:prstGeom prst="rect">
            <a:avLst/>
          </a:prstGeom>
          <a:noFill/>
          <a:ln>
            <a:noFill/>
          </a:ln>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8" charset="0"/>
              </a:defRPr>
            </a:lvl9pPr>
          </a:lstStyle>
          <a:p>
            <a:pPr algn="r">
              <a:lnSpc>
                <a:spcPct val="92000"/>
              </a:lnSpc>
              <a:buClr>
                <a:srgbClr val="000000"/>
              </a:buClr>
              <a:buSzPct val="100000"/>
              <a:buFont typeface="Times New Roman" pitchFamily="18" charset="0"/>
              <a:buNone/>
              <a:defRPr/>
            </a:pPr>
            <a:fld id="{4467C63F-3F55-4FA4-B482-6D4790D73C11}" type="slidenum">
              <a:rPr lang="en-GB" sz="1400" smtClean="0">
                <a:solidFill>
                  <a:schemeClr val="tx1"/>
                </a:solidFill>
              </a:rPr>
              <a:pPr algn="r">
                <a:lnSpc>
                  <a:spcPct val="92000"/>
                </a:lnSpc>
                <a:buClr>
                  <a:srgbClr val="000000"/>
                </a:buClr>
                <a:buSzPct val="100000"/>
                <a:buFont typeface="Times New Roman" pitchFamily="18" charset="0"/>
                <a:buNone/>
                <a:defRPr/>
              </a:pPr>
              <a:t>‹#›</a:t>
            </a:fld>
            <a:endParaRPr lang="en-GB" sz="1400">
              <a:solidFill>
                <a:schemeClr val="tx1"/>
              </a:solidFill>
            </a:endParaRPr>
          </a:p>
        </p:txBody>
      </p:sp>
      <p:sp>
        <p:nvSpPr>
          <p:cNvPr id="1027" name="Rectangle 3"/>
          <p:cNvSpPr>
            <a:spLocks noGrp="1" noChangeArrowheads="1"/>
          </p:cNvSpPr>
          <p:nvPr>
            <p:ph type="title"/>
          </p:nvPr>
        </p:nvSpPr>
        <p:spPr bwMode="auto">
          <a:xfrm>
            <a:off x="0" y="-39688"/>
            <a:ext cx="9906000" cy="1020763"/>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noFill/>
            <a:miter lim="800000"/>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8" name="Rectangle 4"/>
          <p:cNvSpPr>
            <a:spLocks noGrp="1" noChangeArrowheads="1"/>
          </p:cNvSpPr>
          <p:nvPr>
            <p:ph type="body" idx="1"/>
          </p:nvPr>
        </p:nvSpPr>
        <p:spPr bwMode="auto">
          <a:xfrm>
            <a:off x="577850" y="1600201"/>
            <a:ext cx="8411502"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extLst>
      <p:ext uri="{BB962C8B-B14F-4D97-AF65-F5344CB8AC3E}">
        <p14:creationId xmlns:p14="http://schemas.microsoft.com/office/powerpoint/2010/main" val="288090575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449263" rtl="0" eaLnBrk="0" fontAlgn="base" hangingPunct="0">
        <a:spcBef>
          <a:spcPct val="0"/>
        </a:spcBef>
        <a:spcAft>
          <a:spcPct val="0"/>
        </a:spcAft>
        <a:buClr>
          <a:srgbClr val="3333CC"/>
        </a:buClr>
        <a:buSzPct val="100000"/>
        <a:buFont typeface="Comic Sans MS" pitchFamily="66" charset="0"/>
        <a:defRPr sz="3600" u="sng">
          <a:solidFill>
            <a:schemeClr val="bg1"/>
          </a:solidFill>
          <a:effectLst>
            <a:outerShdw blurRad="38100" dist="38100" dir="2700000" algn="tl">
              <a:srgbClr val="000000"/>
            </a:outerShdw>
          </a:effectLst>
          <a:latin typeface="+mj-lt"/>
          <a:ea typeface="+mj-ea"/>
          <a:cs typeface="+mj-cs"/>
        </a:defRPr>
      </a:lvl1pPr>
      <a:lvl2pPr algn="l" defTabSz="449263" rtl="0" eaLnBrk="0" fontAlgn="base" hangingPunct="0">
        <a:spcBef>
          <a:spcPct val="0"/>
        </a:spcBef>
        <a:spcAft>
          <a:spcPct val="0"/>
        </a:spcAft>
        <a:buClr>
          <a:srgbClr val="3333CC"/>
        </a:buClr>
        <a:buSzPct val="100000"/>
        <a:buFont typeface="Comic Sans MS" pitchFamily="66" charset="0"/>
        <a:defRPr sz="3600" u="sng">
          <a:solidFill>
            <a:schemeClr val="bg1"/>
          </a:solidFill>
          <a:latin typeface="Arial Black" pitchFamily="34" charset="0"/>
        </a:defRPr>
      </a:lvl2pPr>
      <a:lvl3pPr algn="l" defTabSz="449263" rtl="0" eaLnBrk="0" fontAlgn="base" hangingPunct="0">
        <a:spcBef>
          <a:spcPct val="0"/>
        </a:spcBef>
        <a:spcAft>
          <a:spcPct val="0"/>
        </a:spcAft>
        <a:buClr>
          <a:srgbClr val="3333CC"/>
        </a:buClr>
        <a:buSzPct val="100000"/>
        <a:buFont typeface="Comic Sans MS" pitchFamily="66" charset="0"/>
        <a:defRPr sz="3600" u="sng">
          <a:solidFill>
            <a:schemeClr val="bg1"/>
          </a:solidFill>
          <a:latin typeface="Arial Black" pitchFamily="34" charset="0"/>
        </a:defRPr>
      </a:lvl3pPr>
      <a:lvl4pPr algn="l" defTabSz="449263" rtl="0" eaLnBrk="0" fontAlgn="base" hangingPunct="0">
        <a:spcBef>
          <a:spcPct val="0"/>
        </a:spcBef>
        <a:spcAft>
          <a:spcPct val="0"/>
        </a:spcAft>
        <a:buClr>
          <a:srgbClr val="3333CC"/>
        </a:buClr>
        <a:buSzPct val="100000"/>
        <a:buFont typeface="Comic Sans MS" pitchFamily="66" charset="0"/>
        <a:defRPr sz="3600" u="sng">
          <a:solidFill>
            <a:schemeClr val="bg1"/>
          </a:solidFill>
          <a:latin typeface="Arial Black" pitchFamily="34" charset="0"/>
        </a:defRPr>
      </a:lvl4pPr>
      <a:lvl5pPr algn="l" defTabSz="449263" rtl="0" eaLnBrk="0" fontAlgn="base" hangingPunct="0">
        <a:spcBef>
          <a:spcPct val="0"/>
        </a:spcBef>
        <a:spcAft>
          <a:spcPct val="0"/>
        </a:spcAft>
        <a:buClr>
          <a:srgbClr val="3333CC"/>
        </a:buClr>
        <a:buSzPct val="100000"/>
        <a:buFont typeface="Comic Sans MS" pitchFamily="66" charset="0"/>
        <a:defRPr sz="3600" u="sng">
          <a:solidFill>
            <a:schemeClr val="bg1"/>
          </a:solidFill>
          <a:latin typeface="Arial Black" pitchFamily="34" charset="0"/>
        </a:defRPr>
      </a:lvl5pPr>
      <a:lvl6pPr marL="457200" algn="l" defTabSz="449263" rtl="0" eaLnBrk="0" fontAlgn="base" hangingPunct="0">
        <a:spcBef>
          <a:spcPct val="0"/>
        </a:spcBef>
        <a:spcAft>
          <a:spcPct val="0"/>
        </a:spcAft>
        <a:buClr>
          <a:srgbClr val="3333CC"/>
        </a:buClr>
        <a:buSzPct val="100000"/>
        <a:buFont typeface="Comic Sans MS" pitchFamily="66" charset="0"/>
        <a:defRPr sz="4400">
          <a:solidFill>
            <a:srgbClr val="000000"/>
          </a:solidFill>
          <a:latin typeface="Times New Roman" pitchFamily="18" charset="0"/>
        </a:defRPr>
      </a:lvl6pPr>
      <a:lvl7pPr marL="914400" algn="l" defTabSz="449263" rtl="0" eaLnBrk="0" fontAlgn="base" hangingPunct="0">
        <a:spcBef>
          <a:spcPct val="0"/>
        </a:spcBef>
        <a:spcAft>
          <a:spcPct val="0"/>
        </a:spcAft>
        <a:buClr>
          <a:srgbClr val="3333CC"/>
        </a:buClr>
        <a:buSzPct val="100000"/>
        <a:buFont typeface="Comic Sans MS" pitchFamily="66" charset="0"/>
        <a:defRPr sz="4400">
          <a:solidFill>
            <a:srgbClr val="000000"/>
          </a:solidFill>
          <a:latin typeface="Times New Roman" pitchFamily="18" charset="0"/>
        </a:defRPr>
      </a:lvl7pPr>
      <a:lvl8pPr marL="1371600" algn="l" defTabSz="449263" rtl="0" eaLnBrk="0" fontAlgn="base" hangingPunct="0">
        <a:spcBef>
          <a:spcPct val="0"/>
        </a:spcBef>
        <a:spcAft>
          <a:spcPct val="0"/>
        </a:spcAft>
        <a:buClr>
          <a:srgbClr val="3333CC"/>
        </a:buClr>
        <a:buSzPct val="100000"/>
        <a:buFont typeface="Comic Sans MS" pitchFamily="66" charset="0"/>
        <a:defRPr sz="4400">
          <a:solidFill>
            <a:srgbClr val="000000"/>
          </a:solidFill>
          <a:latin typeface="Times New Roman" pitchFamily="18" charset="0"/>
        </a:defRPr>
      </a:lvl8pPr>
      <a:lvl9pPr marL="1828800" algn="l" defTabSz="449263" rtl="0" eaLnBrk="0" fontAlgn="base" hangingPunct="0">
        <a:spcBef>
          <a:spcPct val="0"/>
        </a:spcBef>
        <a:spcAft>
          <a:spcPct val="0"/>
        </a:spcAft>
        <a:buClr>
          <a:srgbClr val="3333CC"/>
        </a:buClr>
        <a:buSzPct val="100000"/>
        <a:buFont typeface="Comic Sans MS" pitchFamily="66" charset="0"/>
        <a:defRPr sz="4400">
          <a:solidFill>
            <a:srgbClr val="000000"/>
          </a:solidFill>
          <a:latin typeface="Times New Roman" pitchFamily="18" charset="0"/>
        </a:defRPr>
      </a:lvl9pPr>
    </p:titleStyle>
    <p:bodyStyle>
      <a:lvl1pPr marL="334963" indent="-334963" algn="l" defTabSz="449263" rtl="0" eaLnBrk="0" fontAlgn="base" hangingPunct="0">
        <a:spcBef>
          <a:spcPts val="700"/>
        </a:spcBef>
        <a:spcAft>
          <a:spcPct val="0"/>
        </a:spcAft>
        <a:buClr>
          <a:srgbClr val="3333CC"/>
        </a:buClr>
        <a:buSzPct val="85000"/>
        <a:buFont typeface="ZapfDingbats" pitchFamily="82" charset="2"/>
        <a:buChar char=""/>
        <a:defRPr sz="2800">
          <a:solidFill>
            <a:srgbClr val="000000"/>
          </a:solidFill>
          <a:latin typeface="+mn-lt"/>
          <a:ea typeface="+mn-ea"/>
          <a:cs typeface="+mn-cs"/>
        </a:defRPr>
      </a:lvl1pPr>
      <a:lvl2pPr marL="735013" indent="-277813" algn="l" defTabSz="449263" rtl="0" eaLnBrk="0" fontAlgn="base" hangingPunct="0">
        <a:spcBef>
          <a:spcPts val="600"/>
        </a:spcBef>
        <a:spcAft>
          <a:spcPct val="0"/>
        </a:spcAft>
        <a:buClr>
          <a:srgbClr val="3333CC"/>
        </a:buClr>
        <a:buSzPct val="75000"/>
        <a:buFont typeface="ZapfDingbats" pitchFamily="82" charset="2"/>
        <a:buChar char=""/>
        <a:defRPr sz="2400">
          <a:solidFill>
            <a:srgbClr val="000000"/>
          </a:solidFill>
          <a:latin typeface="+mn-lt"/>
        </a:defRPr>
      </a:lvl2pPr>
      <a:lvl3pPr marL="1143000" indent="-228600" algn="l" defTabSz="449263" rtl="0" eaLnBrk="0" fontAlgn="base" hangingPunct="0">
        <a:spcBef>
          <a:spcPts val="500"/>
        </a:spcBef>
        <a:spcAft>
          <a:spcPct val="0"/>
        </a:spcAft>
        <a:buClr>
          <a:srgbClr val="000000"/>
        </a:buClr>
        <a:buSzPct val="100000"/>
        <a:buFont typeface="Comic Sans MS" pitchFamily="66" charset="0"/>
        <a:buChar char="•"/>
        <a:defRPr sz="2000">
          <a:solidFill>
            <a:srgbClr val="000000"/>
          </a:solidFill>
          <a:latin typeface="Comic Sans MS" pitchFamily="6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Times New Roman" pitchFamily="18" charset="0"/>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Times New Roman" pitchFamily="18" charset="0"/>
        </a:defRPr>
      </a:lvl5pPr>
      <a:lvl6pPr marL="2514600" indent="-228600" algn="l" defTabSz="449263"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Times New Roman" pitchFamily="18" charset="0"/>
        </a:defRPr>
      </a:lvl6pPr>
      <a:lvl7pPr marL="2971800" indent="-228600" algn="l" defTabSz="449263"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Times New Roman" pitchFamily="18" charset="0"/>
        </a:defRPr>
      </a:lvl7pPr>
      <a:lvl8pPr marL="3429000" indent="-228600" algn="l" defTabSz="449263"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Times New Roman" pitchFamily="18" charset="0"/>
        </a:defRPr>
      </a:lvl8pPr>
      <a:lvl9pPr marL="3886200" indent="-228600" algn="l" defTabSz="449263"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07DC5-BD5D-468E-BE4E-A090769F59E0}" type="datetimeFigureOut">
              <a:rPr lang="en-NZ" smtClean="0">
                <a:solidFill>
                  <a:prstClr val="black">
                    <a:tint val="75000"/>
                  </a:prstClr>
                </a:solidFill>
              </a:rPr>
              <a:pPr/>
              <a:t>2/08/2020</a:t>
            </a:fld>
            <a:endParaRPr lang="en-NZ">
              <a:solidFill>
                <a:prstClr val="black">
                  <a:tint val="75000"/>
                </a:prstClr>
              </a:solidFill>
            </a:endParaRPr>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solidFill>
                <a:prstClr val="black">
                  <a:tint val="75000"/>
                </a:prstClr>
              </a:solidFill>
            </a:endParaRPr>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5E78E-8791-4DB0-95A4-CCAD0F8B5E34}"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94151884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2.gi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slide" Target="slide15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slide" Target="slide150.xml"/><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2.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6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81.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hemeOverride" Target="../theme/themeOverride12.xml"/></Relationships>
</file>

<file path=ppt/slides/_rels/slide6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6.xml"/><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8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Search Algorithms</a:t>
            </a:r>
          </a:p>
        </p:txBody>
      </p:sp>
      <p:sp>
        <p:nvSpPr>
          <p:cNvPr id="4" name="TextBox 3"/>
          <p:cNvSpPr txBox="1"/>
          <p:nvPr/>
        </p:nvSpPr>
        <p:spPr>
          <a:xfrm>
            <a:off x="2720753" y="3381150"/>
            <a:ext cx="3911071" cy="461665"/>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none" rtlCol="0">
            <a:spAutoFit/>
          </a:bodyPr>
          <a:lstStyle/>
          <a:p>
            <a:pPr fontAlgn="auto">
              <a:spcBef>
                <a:spcPts val="0"/>
              </a:spcBef>
              <a:spcAft>
                <a:spcPts val="0"/>
              </a:spcAft>
            </a:pPr>
            <a:r>
              <a:rPr lang="en-NZ" sz="2400" b="1" dirty="0">
                <a:solidFill>
                  <a:srgbClr val="0000FF"/>
                </a:solidFill>
                <a:latin typeface="Calibri"/>
                <a:cs typeface="+mn-cs"/>
              </a:rPr>
              <a:t>UNINFORMED vs. INFORMED</a:t>
            </a:r>
          </a:p>
        </p:txBody>
      </p:sp>
      <p:sp>
        <p:nvSpPr>
          <p:cNvPr id="6" name="TextBox 5"/>
          <p:cNvSpPr txBox="1"/>
          <p:nvPr/>
        </p:nvSpPr>
        <p:spPr>
          <a:xfrm>
            <a:off x="4514953" y="4398203"/>
            <a:ext cx="3964483" cy="461665"/>
          </a:xfrm>
          <a:prstGeom prst="rect">
            <a:avLst/>
          </a:prstGeom>
          <a:noFill/>
        </p:spPr>
        <p:txBody>
          <a:bodyPr wrap="none" rtlCol="0">
            <a:spAutoFit/>
          </a:bodyPr>
          <a:lstStyle/>
          <a:p>
            <a:pPr fontAlgn="auto">
              <a:spcBef>
                <a:spcPts val="0"/>
              </a:spcBef>
              <a:spcAft>
                <a:spcPts val="0"/>
              </a:spcAft>
            </a:pPr>
            <a:r>
              <a:rPr lang="en-NZ" sz="2400" b="1" dirty="0">
                <a:solidFill>
                  <a:schemeClr val="bg1">
                    <a:lumMod val="50000"/>
                  </a:schemeClr>
                </a:solidFill>
                <a:latin typeface="Calibri"/>
                <a:cs typeface="+mn-cs"/>
              </a:rPr>
              <a:t>COMPLETE  vs. INCREMENTAL</a:t>
            </a:r>
          </a:p>
        </p:txBody>
      </p:sp>
      <p:sp>
        <p:nvSpPr>
          <p:cNvPr id="5" name="TextBox 4"/>
          <p:cNvSpPr txBox="1"/>
          <p:nvPr/>
        </p:nvSpPr>
        <p:spPr>
          <a:xfrm>
            <a:off x="848544" y="2269321"/>
            <a:ext cx="3519040" cy="461665"/>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none" rtlCol="0">
            <a:spAutoFit/>
          </a:bodyPr>
          <a:lstStyle/>
          <a:p>
            <a:pPr fontAlgn="auto">
              <a:spcBef>
                <a:spcPts val="0"/>
              </a:spcBef>
              <a:spcAft>
                <a:spcPts val="0"/>
              </a:spcAft>
            </a:pPr>
            <a:r>
              <a:rPr lang="en-NZ" sz="2400" b="1" dirty="0">
                <a:solidFill>
                  <a:srgbClr val="008000"/>
                </a:solidFill>
                <a:latin typeface="Calibri"/>
                <a:cs typeface="+mn-cs"/>
              </a:rPr>
              <a:t>Any-Path vs. Optimal Path</a:t>
            </a:r>
          </a:p>
        </p:txBody>
      </p:sp>
      <p:sp>
        <p:nvSpPr>
          <p:cNvPr id="3" name="TextBox 2"/>
          <p:cNvSpPr txBox="1"/>
          <p:nvPr/>
        </p:nvSpPr>
        <p:spPr>
          <a:xfrm>
            <a:off x="5313040" y="4859868"/>
            <a:ext cx="2319866" cy="369332"/>
          </a:xfrm>
          <a:prstGeom prst="rect">
            <a:avLst/>
          </a:prstGeom>
          <a:noFill/>
        </p:spPr>
        <p:txBody>
          <a:bodyPr wrap="none" rtlCol="0">
            <a:spAutoFit/>
          </a:bodyPr>
          <a:lstStyle/>
          <a:p>
            <a:r>
              <a:rPr lang="en-AU" dirty="0">
                <a:solidFill>
                  <a:srgbClr val="FF0000"/>
                </a:solidFill>
              </a:rPr>
              <a:t>(Advanced algorithms)</a:t>
            </a:r>
          </a:p>
        </p:txBody>
      </p:sp>
      <p:sp>
        <p:nvSpPr>
          <p:cNvPr id="7" name="Right Brace 6"/>
          <p:cNvSpPr/>
          <p:nvPr/>
        </p:nvSpPr>
        <p:spPr>
          <a:xfrm>
            <a:off x="6472973" y="1909278"/>
            <a:ext cx="928299" cy="223224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TextBox 7"/>
          <p:cNvSpPr txBox="1"/>
          <p:nvPr/>
        </p:nvSpPr>
        <p:spPr>
          <a:xfrm>
            <a:off x="7113240" y="2546320"/>
            <a:ext cx="2435282" cy="369332"/>
          </a:xfrm>
          <a:prstGeom prst="rect">
            <a:avLst/>
          </a:prstGeom>
          <a:noFill/>
        </p:spPr>
        <p:txBody>
          <a:bodyPr wrap="none" rtlCol="0">
            <a:spAutoFit/>
          </a:bodyPr>
          <a:lstStyle/>
          <a:p>
            <a:r>
              <a:rPr lang="en-AU" dirty="0">
                <a:solidFill>
                  <a:srgbClr val="FF0000"/>
                </a:solidFill>
              </a:rPr>
              <a:t>(Foundation algorithms)</a:t>
            </a:r>
          </a:p>
        </p:txBody>
      </p:sp>
    </p:spTree>
    <p:extLst>
      <p:ext uri="{BB962C8B-B14F-4D97-AF65-F5344CB8AC3E}">
        <p14:creationId xmlns:p14="http://schemas.microsoft.com/office/powerpoint/2010/main" val="413223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99"/>
            </a:gs>
            <a:gs pos="100000">
              <a:srgbClr val="00D000"/>
            </a:gs>
          </a:gsLst>
          <a:lin ang="2700000" scaled="1"/>
        </a:gradFill>
        <a:effectLst/>
      </p:bgPr>
    </p:bg>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33827"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Helvetica" pitchFamily="34" charset="0"/>
                <a:ea typeface="+mn-ea"/>
                <a:cs typeface="Arial" charset="0"/>
              </a:rPr>
              <a:t>Background and Motivation</a:t>
            </a:r>
          </a:p>
        </p:txBody>
      </p:sp>
      <p:sp>
        <p:nvSpPr>
          <p:cNvPr id="333828" name="Text Box 4"/>
          <p:cNvSpPr txBox="1">
            <a:spLocks noChangeArrowheads="1"/>
          </p:cNvSpPr>
          <p:nvPr/>
        </p:nvSpPr>
        <p:spPr bwMode="auto">
          <a:xfrm>
            <a:off x="200025" y="1557338"/>
            <a:ext cx="9432925"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charset="0"/>
                <a:ea typeface="+mn-ea"/>
                <a:cs typeface="Arial" charset="0"/>
              </a:rPr>
              <a:t>Trees and Graphs</a:t>
            </a:r>
            <a:endParaRPr kumimoji="0" lang="en-GB"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charset="0"/>
              <a:ea typeface="+mn-ea"/>
              <a:cs typeface="Arial" charset="0"/>
            </a:endParaRPr>
          </a:p>
        </p:txBody>
      </p:sp>
      <p:sp>
        <p:nvSpPr>
          <p:cNvPr id="333829"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5127" name="Line 13"/>
          <p:cNvSpPr>
            <a:spLocks noChangeShapeType="1"/>
          </p:cNvSpPr>
          <p:nvPr/>
        </p:nvSpPr>
        <p:spPr bwMode="auto">
          <a:xfrm flipH="1">
            <a:off x="2936875" y="3048000"/>
            <a:ext cx="2016125" cy="649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28" name="Line 14"/>
          <p:cNvSpPr>
            <a:spLocks noChangeShapeType="1"/>
          </p:cNvSpPr>
          <p:nvPr/>
        </p:nvSpPr>
        <p:spPr bwMode="auto">
          <a:xfrm flipH="1">
            <a:off x="4808538" y="3121025"/>
            <a:ext cx="144462" cy="576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29" name="Line 15"/>
          <p:cNvSpPr>
            <a:spLocks noChangeShapeType="1"/>
          </p:cNvSpPr>
          <p:nvPr/>
        </p:nvSpPr>
        <p:spPr bwMode="auto">
          <a:xfrm>
            <a:off x="5024438" y="3048000"/>
            <a:ext cx="1296987"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0" name="Line 19"/>
          <p:cNvSpPr>
            <a:spLocks noChangeShapeType="1"/>
          </p:cNvSpPr>
          <p:nvPr/>
        </p:nvSpPr>
        <p:spPr bwMode="auto">
          <a:xfrm flipH="1">
            <a:off x="2649538" y="3913188"/>
            <a:ext cx="144462"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1" name="Line 20"/>
          <p:cNvSpPr>
            <a:spLocks noChangeShapeType="1"/>
          </p:cNvSpPr>
          <p:nvPr/>
        </p:nvSpPr>
        <p:spPr bwMode="auto">
          <a:xfrm flipH="1">
            <a:off x="1928813" y="3913188"/>
            <a:ext cx="792162"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2" name="Line 21"/>
          <p:cNvSpPr>
            <a:spLocks noChangeShapeType="1"/>
          </p:cNvSpPr>
          <p:nvPr/>
        </p:nvSpPr>
        <p:spPr bwMode="auto">
          <a:xfrm>
            <a:off x="2865438" y="3913188"/>
            <a:ext cx="431800"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3" name="Line 25"/>
          <p:cNvSpPr>
            <a:spLocks noChangeShapeType="1"/>
          </p:cNvSpPr>
          <p:nvPr/>
        </p:nvSpPr>
        <p:spPr bwMode="auto">
          <a:xfrm flipH="1">
            <a:off x="4700588" y="3913188"/>
            <a:ext cx="144462"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4" name="Line 26"/>
          <p:cNvSpPr>
            <a:spLocks noChangeShapeType="1"/>
          </p:cNvSpPr>
          <p:nvPr/>
        </p:nvSpPr>
        <p:spPr bwMode="auto">
          <a:xfrm flipH="1">
            <a:off x="3979863" y="3913188"/>
            <a:ext cx="792162"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5" name="Line 27"/>
          <p:cNvSpPr>
            <a:spLocks noChangeShapeType="1"/>
          </p:cNvSpPr>
          <p:nvPr/>
        </p:nvSpPr>
        <p:spPr bwMode="auto">
          <a:xfrm>
            <a:off x="4916488" y="3913188"/>
            <a:ext cx="431800"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6" name="Line 31"/>
          <p:cNvSpPr>
            <a:spLocks noChangeShapeType="1"/>
          </p:cNvSpPr>
          <p:nvPr/>
        </p:nvSpPr>
        <p:spPr bwMode="auto">
          <a:xfrm>
            <a:off x="6321425" y="3840163"/>
            <a:ext cx="431800" cy="649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7" name="Line 32"/>
          <p:cNvSpPr>
            <a:spLocks noChangeShapeType="1"/>
          </p:cNvSpPr>
          <p:nvPr/>
        </p:nvSpPr>
        <p:spPr bwMode="auto">
          <a:xfrm flipH="1">
            <a:off x="6032500" y="3840163"/>
            <a:ext cx="217488"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8" name="Line 33"/>
          <p:cNvSpPr>
            <a:spLocks noChangeShapeType="1"/>
          </p:cNvSpPr>
          <p:nvPr/>
        </p:nvSpPr>
        <p:spPr bwMode="auto">
          <a:xfrm>
            <a:off x="6392863" y="3768725"/>
            <a:ext cx="1081087"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33" name="Oval 9"/>
          <p:cNvSpPr>
            <a:spLocks noChangeArrowheads="1"/>
          </p:cNvSpPr>
          <p:nvPr/>
        </p:nvSpPr>
        <p:spPr bwMode="auto">
          <a:xfrm>
            <a:off x="4737100" y="28321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34" name="Oval 10"/>
          <p:cNvSpPr>
            <a:spLocks noChangeArrowheads="1"/>
          </p:cNvSpPr>
          <p:nvPr/>
        </p:nvSpPr>
        <p:spPr bwMode="auto">
          <a:xfrm>
            <a:off x="6103938" y="3552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35" name="Oval 11"/>
          <p:cNvSpPr>
            <a:spLocks noChangeArrowheads="1"/>
          </p:cNvSpPr>
          <p:nvPr/>
        </p:nvSpPr>
        <p:spPr bwMode="auto">
          <a:xfrm>
            <a:off x="4592638" y="3552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36" name="Oval 12"/>
          <p:cNvSpPr>
            <a:spLocks noChangeArrowheads="1"/>
          </p:cNvSpPr>
          <p:nvPr/>
        </p:nvSpPr>
        <p:spPr bwMode="auto">
          <a:xfrm>
            <a:off x="2576513" y="3624263"/>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0" name="Oval 16"/>
          <p:cNvSpPr>
            <a:spLocks noChangeArrowheads="1"/>
          </p:cNvSpPr>
          <p:nvPr/>
        </p:nvSpPr>
        <p:spPr bwMode="auto">
          <a:xfrm>
            <a:off x="1784350"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1" name="Oval 17"/>
          <p:cNvSpPr>
            <a:spLocks noChangeArrowheads="1"/>
          </p:cNvSpPr>
          <p:nvPr/>
        </p:nvSpPr>
        <p:spPr bwMode="auto">
          <a:xfrm>
            <a:off x="243363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2" name="Oval 18"/>
          <p:cNvSpPr>
            <a:spLocks noChangeArrowheads="1"/>
          </p:cNvSpPr>
          <p:nvPr/>
        </p:nvSpPr>
        <p:spPr bwMode="auto">
          <a:xfrm>
            <a:off x="308133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6" name="Oval 22"/>
          <p:cNvSpPr>
            <a:spLocks noChangeArrowheads="1"/>
          </p:cNvSpPr>
          <p:nvPr/>
        </p:nvSpPr>
        <p:spPr bwMode="auto">
          <a:xfrm>
            <a:off x="3835400"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7" name="Oval 23"/>
          <p:cNvSpPr>
            <a:spLocks noChangeArrowheads="1"/>
          </p:cNvSpPr>
          <p:nvPr/>
        </p:nvSpPr>
        <p:spPr bwMode="auto">
          <a:xfrm>
            <a:off x="448468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8" name="Oval 24"/>
          <p:cNvSpPr>
            <a:spLocks noChangeArrowheads="1"/>
          </p:cNvSpPr>
          <p:nvPr/>
        </p:nvSpPr>
        <p:spPr bwMode="auto">
          <a:xfrm>
            <a:off x="513238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52" name="Oval 28"/>
          <p:cNvSpPr>
            <a:spLocks noChangeArrowheads="1"/>
          </p:cNvSpPr>
          <p:nvPr/>
        </p:nvSpPr>
        <p:spPr bwMode="auto">
          <a:xfrm>
            <a:off x="588803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53" name="Oval 29"/>
          <p:cNvSpPr>
            <a:spLocks noChangeArrowheads="1"/>
          </p:cNvSpPr>
          <p:nvPr/>
        </p:nvSpPr>
        <p:spPr bwMode="auto">
          <a:xfrm>
            <a:off x="6537325"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54" name="Oval 30"/>
          <p:cNvSpPr>
            <a:spLocks noChangeArrowheads="1"/>
          </p:cNvSpPr>
          <p:nvPr/>
        </p:nvSpPr>
        <p:spPr bwMode="auto">
          <a:xfrm>
            <a:off x="7185025"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53" name="AutoShape 36"/>
          <p:cNvSpPr>
            <a:spLocks/>
          </p:cNvSpPr>
          <p:nvPr/>
        </p:nvSpPr>
        <p:spPr bwMode="auto">
          <a:xfrm>
            <a:off x="5821363" y="2646363"/>
            <a:ext cx="914400" cy="330200"/>
          </a:xfrm>
          <a:prstGeom prst="callout1">
            <a:avLst>
              <a:gd name="adj1" fmla="val 34616"/>
              <a:gd name="adj2" fmla="val -8333"/>
              <a:gd name="adj3" fmla="val 100000"/>
              <a:gd name="adj4" fmla="val -79167"/>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root</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54" name="AutoShape 37"/>
          <p:cNvSpPr>
            <a:spLocks/>
          </p:cNvSpPr>
          <p:nvPr/>
        </p:nvSpPr>
        <p:spPr bwMode="auto">
          <a:xfrm>
            <a:off x="717550" y="2905125"/>
            <a:ext cx="923925" cy="473075"/>
          </a:xfrm>
          <a:prstGeom prst="callout1">
            <a:avLst>
              <a:gd name="adj1" fmla="val 24162"/>
              <a:gd name="adj2" fmla="val 108245"/>
              <a:gd name="adj3" fmla="val 175167"/>
              <a:gd name="adj4" fmla="val 208593"/>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Node (vertex)</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55" name="AutoShape 38"/>
          <p:cNvSpPr>
            <a:spLocks/>
          </p:cNvSpPr>
          <p:nvPr/>
        </p:nvSpPr>
        <p:spPr bwMode="auto">
          <a:xfrm>
            <a:off x="7545388" y="3408363"/>
            <a:ext cx="1008062" cy="619125"/>
          </a:xfrm>
          <a:prstGeom prst="callout1">
            <a:avLst>
              <a:gd name="adj1" fmla="val 18463"/>
              <a:gd name="adj2" fmla="val -7560"/>
              <a:gd name="adj3" fmla="val 100000"/>
              <a:gd name="adj4" fmla="val -71810"/>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Link (edge)</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56" name="AutoShape 39"/>
          <p:cNvSpPr>
            <a:spLocks/>
          </p:cNvSpPr>
          <p:nvPr/>
        </p:nvSpPr>
        <p:spPr bwMode="auto">
          <a:xfrm>
            <a:off x="560388" y="5497513"/>
            <a:ext cx="1152525" cy="431800"/>
          </a:xfrm>
          <a:prstGeom prst="callout1">
            <a:avLst>
              <a:gd name="adj1" fmla="val 26472"/>
              <a:gd name="adj2" fmla="val 106611"/>
              <a:gd name="adj3" fmla="val -183454"/>
              <a:gd name="adj4" fmla="val 123829"/>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Terminal (leaf)</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pic>
        <p:nvPicPr>
          <p:cNvPr id="38" name="Picture 17"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764588" y="1976438"/>
            <a:ext cx="11414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utoShape 18"/>
          <p:cNvSpPr>
            <a:spLocks noChangeArrowheads="1"/>
          </p:cNvSpPr>
          <p:nvPr/>
        </p:nvSpPr>
        <p:spPr bwMode="auto">
          <a:xfrm>
            <a:off x="6524625" y="1643063"/>
            <a:ext cx="2357438" cy="433387"/>
          </a:xfrm>
          <a:prstGeom prst="wedgeRoundRectCallout">
            <a:avLst>
              <a:gd name="adj1" fmla="val 44180"/>
              <a:gd name="adj2" fmla="val 118664"/>
              <a:gd name="adj3" fmla="val 16667"/>
            </a:avLst>
          </a:prstGeom>
          <a:gradFill rotWithShape="1">
            <a:gsLst>
              <a:gs pos="0">
                <a:schemeClr val="bg1"/>
              </a:gs>
              <a:gs pos="100000">
                <a:schemeClr val="bg1">
                  <a:gamma/>
                  <a:shade val="46275"/>
                  <a:invGamma/>
                </a:schemeClr>
              </a:gs>
            </a:gsLst>
            <a:path path="rect">
              <a:fillToRect l="50000" t="50000" r="50000" b="50000"/>
            </a:path>
          </a:gradFill>
          <a:ln w="25400">
            <a:solidFill>
              <a:srgbClr val="FF0000"/>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Arial" charset="0"/>
              </a:rPr>
              <a:t>No loops are allowed!</a:t>
            </a:r>
          </a:p>
        </p:txBody>
      </p:sp>
      <p:sp>
        <p:nvSpPr>
          <p:cNvPr id="40" name="Line 33">
            <a:extLst>
              <a:ext uri="{FF2B5EF4-FFF2-40B4-BE49-F238E27FC236}">
                <a16:creationId xmlns:a16="http://schemas.microsoft.com/office/drawing/2014/main" id="{674A4639-E4A9-481A-9022-D65332E9B4C0}"/>
              </a:ext>
            </a:extLst>
          </p:cNvPr>
          <p:cNvSpPr>
            <a:spLocks noChangeShapeType="1"/>
          </p:cNvSpPr>
          <p:nvPr/>
        </p:nvSpPr>
        <p:spPr bwMode="auto">
          <a:xfrm>
            <a:off x="7600799" y="4653543"/>
            <a:ext cx="654487" cy="456620"/>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41" name="Oval 10">
            <a:extLst>
              <a:ext uri="{FF2B5EF4-FFF2-40B4-BE49-F238E27FC236}">
                <a16:creationId xmlns:a16="http://schemas.microsoft.com/office/drawing/2014/main" id="{B4352FD8-2F51-4F3B-8F66-11EC5EA0A819}"/>
              </a:ext>
            </a:extLst>
          </p:cNvPr>
          <p:cNvSpPr>
            <a:spLocks noChangeArrowheads="1"/>
          </p:cNvSpPr>
          <p:nvPr/>
        </p:nvSpPr>
        <p:spPr bwMode="auto">
          <a:xfrm>
            <a:off x="8191532" y="5010733"/>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cxnSp>
        <p:nvCxnSpPr>
          <p:cNvPr id="7" name="Straight Connector 6">
            <a:extLst>
              <a:ext uri="{FF2B5EF4-FFF2-40B4-BE49-F238E27FC236}">
                <a16:creationId xmlns:a16="http://schemas.microsoft.com/office/drawing/2014/main" id="{2FEB848A-5769-49BC-9903-638BE9AA8EBC}"/>
              </a:ext>
            </a:extLst>
          </p:cNvPr>
          <p:cNvCxnSpPr>
            <a:cxnSpLocks/>
          </p:cNvCxnSpPr>
          <p:nvPr/>
        </p:nvCxnSpPr>
        <p:spPr bwMode="auto">
          <a:xfrm flipH="1">
            <a:off x="8191532" y="4833938"/>
            <a:ext cx="556493" cy="796577"/>
          </a:xfrm>
          <a:prstGeom prst="line">
            <a:avLst/>
          </a:prstGeom>
          <a:gradFill rotWithShape="1">
            <a:gsLst>
              <a:gs pos="0">
                <a:srgbClr val="FF6600"/>
              </a:gs>
              <a:gs pos="100000">
                <a:schemeClr val="bg1"/>
              </a:gs>
            </a:gsLst>
            <a:lin ang="2700000" scaled="1"/>
          </a:gradFill>
          <a:ln w="15875" cap="flat" cmpd="sng" algn="ctr">
            <a:solidFill>
              <a:srgbClr val="FF000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143DC647-BA6F-4ADE-A8C8-4AA3027D09A9}"/>
              </a:ext>
            </a:extLst>
          </p:cNvPr>
          <p:cNvCxnSpPr>
            <a:cxnSpLocks/>
          </p:cNvCxnSpPr>
          <p:nvPr/>
        </p:nvCxnSpPr>
        <p:spPr bwMode="auto">
          <a:xfrm>
            <a:off x="8159849" y="4833938"/>
            <a:ext cx="494649" cy="796577"/>
          </a:xfrm>
          <a:prstGeom prst="line">
            <a:avLst/>
          </a:prstGeom>
          <a:gradFill rotWithShape="1">
            <a:gsLst>
              <a:gs pos="0">
                <a:srgbClr val="FF6600"/>
              </a:gs>
              <a:gs pos="100000">
                <a:schemeClr val="bg1"/>
              </a:gs>
            </a:gsLst>
            <a:lin ang="2700000" scaled="1"/>
          </a:gradFill>
          <a:ln w="15875" cap="flat" cmpd="sng" algn="ctr">
            <a:solidFill>
              <a:srgbClr val="FF0000"/>
            </a:solidFill>
            <a:prstDash val="solid"/>
            <a:round/>
            <a:headEnd type="none" w="med" len="med"/>
            <a:tailEnd type="none" w="med" len="med"/>
          </a:ln>
          <a:effectLst/>
        </p:spPr>
      </p:cxnSp>
      <p:sp>
        <p:nvSpPr>
          <p:cNvPr id="51" name="Text Box 34">
            <a:extLst>
              <a:ext uri="{FF2B5EF4-FFF2-40B4-BE49-F238E27FC236}">
                <a16:creationId xmlns:a16="http://schemas.microsoft.com/office/drawing/2014/main" id="{BE638177-372B-4668-BCEB-855782D4E361}"/>
              </a:ext>
            </a:extLst>
          </p:cNvPr>
          <p:cNvSpPr txBox="1">
            <a:spLocks noChangeArrowheads="1"/>
          </p:cNvSpPr>
          <p:nvPr/>
        </p:nvSpPr>
        <p:spPr bwMode="auto">
          <a:xfrm>
            <a:off x="2552306" y="5827782"/>
            <a:ext cx="5591963" cy="707886"/>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a:outerShdw blurRad="50800" dist="38100" dir="8100000" algn="tr" rotWithShape="0">
              <a:prstClr val="black">
                <a:alpha val="40000"/>
              </a:prstClr>
            </a:outerShdw>
          </a:effectLst>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r>
              <a:rPr lang="en-US" altLang="en-US" sz="2000" dirty="0"/>
              <a:t>No local loops are allowed - within a path, there must be no repeating states.</a:t>
            </a:r>
          </a:p>
        </p:txBody>
      </p:sp>
      <p:sp>
        <p:nvSpPr>
          <p:cNvPr id="52" name="Line 33">
            <a:extLst>
              <a:ext uri="{FF2B5EF4-FFF2-40B4-BE49-F238E27FC236}">
                <a16:creationId xmlns:a16="http://schemas.microsoft.com/office/drawing/2014/main" id="{B35B3DB9-C953-4D5E-839A-A96D9098A451}"/>
              </a:ext>
            </a:extLst>
          </p:cNvPr>
          <p:cNvSpPr>
            <a:spLocks noChangeShapeType="1"/>
          </p:cNvSpPr>
          <p:nvPr/>
        </p:nvSpPr>
        <p:spPr bwMode="auto">
          <a:xfrm flipH="1">
            <a:off x="7091496" y="4694818"/>
            <a:ext cx="271362" cy="415345"/>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3" name="Oval 10">
            <a:extLst>
              <a:ext uri="{FF2B5EF4-FFF2-40B4-BE49-F238E27FC236}">
                <a16:creationId xmlns:a16="http://schemas.microsoft.com/office/drawing/2014/main" id="{EA301966-A326-402B-B9BE-DDEBCB005C13}"/>
              </a:ext>
            </a:extLst>
          </p:cNvPr>
          <p:cNvSpPr>
            <a:spLocks noChangeArrowheads="1"/>
          </p:cNvSpPr>
          <p:nvPr/>
        </p:nvSpPr>
        <p:spPr bwMode="auto">
          <a:xfrm>
            <a:off x="6899893" y="4996535"/>
            <a:ext cx="468312"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b="1" dirty="0">
                <a:solidFill>
                  <a:srgbClr val="000000"/>
                </a:solidFill>
              </a:rPr>
              <a:t>A</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cxnSp>
        <p:nvCxnSpPr>
          <p:cNvPr id="54" name="Straight Connector 53">
            <a:extLst>
              <a:ext uri="{FF2B5EF4-FFF2-40B4-BE49-F238E27FC236}">
                <a16:creationId xmlns:a16="http://schemas.microsoft.com/office/drawing/2014/main" id="{C69C516F-4EAA-41CD-A8D9-C506C46A9E09}"/>
              </a:ext>
            </a:extLst>
          </p:cNvPr>
          <p:cNvCxnSpPr>
            <a:cxnSpLocks/>
          </p:cNvCxnSpPr>
          <p:nvPr/>
        </p:nvCxnSpPr>
        <p:spPr bwMode="auto">
          <a:xfrm flipH="1">
            <a:off x="6899893" y="4833938"/>
            <a:ext cx="556493" cy="796577"/>
          </a:xfrm>
          <a:prstGeom prst="line">
            <a:avLst/>
          </a:prstGeom>
          <a:gradFill rotWithShape="1">
            <a:gsLst>
              <a:gs pos="0">
                <a:srgbClr val="FF6600"/>
              </a:gs>
              <a:gs pos="100000">
                <a:schemeClr val="bg1"/>
              </a:gs>
            </a:gsLst>
            <a:lin ang="2700000" scaled="1"/>
          </a:gradFill>
          <a:ln w="15875" cap="flat" cmpd="sng" algn="ctr">
            <a:solidFill>
              <a:srgbClr val="FF000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3B7A2A81-3C88-4539-A0BC-447701D02F6F}"/>
              </a:ext>
            </a:extLst>
          </p:cNvPr>
          <p:cNvCxnSpPr>
            <a:cxnSpLocks/>
          </p:cNvCxnSpPr>
          <p:nvPr/>
        </p:nvCxnSpPr>
        <p:spPr bwMode="auto">
          <a:xfrm>
            <a:off x="6868210" y="4833938"/>
            <a:ext cx="494649" cy="796577"/>
          </a:xfrm>
          <a:prstGeom prst="line">
            <a:avLst/>
          </a:prstGeom>
          <a:gradFill rotWithShape="1">
            <a:gsLst>
              <a:gs pos="0">
                <a:srgbClr val="FF6600"/>
              </a:gs>
              <a:gs pos="100000">
                <a:schemeClr val="bg1"/>
              </a:gs>
            </a:gsLst>
            <a:lin ang="2700000" scaled="1"/>
          </a:gradFill>
          <a:ln w="158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792089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3829"/>
                                        </p:tgtEl>
                                        <p:attrNameLst>
                                          <p:attrName>style.visibility</p:attrName>
                                        </p:attrNameLst>
                                      </p:cBhvr>
                                      <p:to>
                                        <p:strVal val="visible"/>
                                      </p:to>
                                    </p:set>
                                    <p:animEffect transition="in" filter="checkerboard(across)">
                                      <p:cBhvr>
                                        <p:cTn id="7" dur="500"/>
                                        <p:tgtEl>
                                          <p:spTgt spid="333829"/>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slide(fromBottom)">
                                      <p:cBhvr>
                                        <p:cTn id="11" dur="500"/>
                                        <p:tgtEl>
                                          <p:spTgt spid="38"/>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slide(fromBottom)">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nimBg="1"/>
      <p:bldP spid="3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801B6B8-70D6-449E-B8F2-112709FDFD9C}" type="slidenum">
              <a:rPr lang="en-US" altLang="en-US" smtClean="0"/>
              <a:pPr>
                <a:defRPr/>
              </a:pPr>
              <a:t>100</a:t>
            </a:fld>
            <a:endParaRPr lang="en-US" altLang="en-US"/>
          </a:p>
        </p:txBody>
      </p:sp>
      <p:sp>
        <p:nvSpPr>
          <p:cNvPr id="4587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87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(with Strict Expanded List)</a:t>
            </a:r>
          </a:p>
        </p:txBody>
      </p:sp>
      <p:sp>
        <p:nvSpPr>
          <p:cNvPr id="4587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7894" name="Rectangle 5"/>
          <p:cNvSpPr>
            <a:spLocks noChangeArrowheads="1"/>
          </p:cNvSpPr>
          <p:nvPr/>
        </p:nvSpPr>
        <p:spPr bwMode="auto">
          <a:xfrm>
            <a:off x="180181" y="1479427"/>
            <a:ext cx="9056688"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Note that the heuristic is </a:t>
            </a:r>
            <a:r>
              <a:rPr lang="en-US" altLang="en-US" sz="2000" b="1" u="sng"/>
              <a:t>admissible and consistent</a:t>
            </a:r>
            <a:r>
              <a:rPr lang="en-US" altLang="en-US" sz="2000"/>
              <a:t>.</a:t>
            </a:r>
            <a:endParaRPr lang="en-GB" altLang="en-US" sz="2000"/>
          </a:p>
        </p:txBody>
      </p:sp>
      <p:sp>
        <p:nvSpPr>
          <p:cNvPr id="37895" name="Rectangle 6"/>
          <p:cNvSpPr>
            <a:spLocks noChangeArrowheads="1"/>
          </p:cNvSpPr>
          <p:nvPr/>
        </p:nvSpPr>
        <p:spPr bwMode="auto">
          <a:xfrm>
            <a:off x="6528231" y="2708275"/>
            <a:ext cx="3312245" cy="208756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37896" name="Line 7"/>
          <p:cNvSpPr>
            <a:spLocks noChangeShapeType="1"/>
          </p:cNvSpPr>
          <p:nvPr/>
        </p:nvSpPr>
        <p:spPr bwMode="auto">
          <a:xfrm flipV="1">
            <a:off x="8618102" y="3367088"/>
            <a:ext cx="71755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0" name="Oval 8"/>
          <p:cNvSpPr>
            <a:spLocks noChangeArrowheads="1"/>
          </p:cNvSpPr>
          <p:nvPr/>
        </p:nvSpPr>
        <p:spPr bwMode="auto">
          <a:xfrm>
            <a:off x="7251264" y="34274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58761" name="Oval 9"/>
          <p:cNvSpPr>
            <a:spLocks noChangeArrowheads="1"/>
          </p:cNvSpPr>
          <p:nvPr/>
        </p:nvSpPr>
        <p:spPr bwMode="auto">
          <a:xfrm>
            <a:off x="8302189" y="35385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58762" name="Oval 10"/>
          <p:cNvSpPr>
            <a:spLocks noChangeArrowheads="1"/>
          </p:cNvSpPr>
          <p:nvPr/>
        </p:nvSpPr>
        <p:spPr bwMode="auto">
          <a:xfrm>
            <a:off x="9264214" y="3006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37900" name="Line 11"/>
          <p:cNvSpPr>
            <a:spLocks noChangeShapeType="1"/>
          </p:cNvSpPr>
          <p:nvPr/>
        </p:nvSpPr>
        <p:spPr bwMode="auto">
          <a:xfrm flipH="1" flipV="1">
            <a:off x="6960752" y="4148138"/>
            <a:ext cx="1154112" cy="3603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1" name="Line 12"/>
          <p:cNvSpPr>
            <a:spLocks noChangeShapeType="1"/>
          </p:cNvSpPr>
          <p:nvPr/>
        </p:nvSpPr>
        <p:spPr bwMode="auto">
          <a:xfrm flipH="1">
            <a:off x="8232339" y="3949700"/>
            <a:ext cx="228600"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2" name="Line 13"/>
          <p:cNvSpPr>
            <a:spLocks noChangeShapeType="1"/>
          </p:cNvSpPr>
          <p:nvPr/>
        </p:nvSpPr>
        <p:spPr bwMode="auto">
          <a:xfrm>
            <a:off x="7683064" y="3641725"/>
            <a:ext cx="647700" cy="7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6" name="Oval 14"/>
          <p:cNvSpPr>
            <a:spLocks noChangeArrowheads="1"/>
          </p:cNvSpPr>
          <p:nvPr/>
        </p:nvSpPr>
        <p:spPr bwMode="auto">
          <a:xfrm>
            <a:off x="6600389" y="38592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37904" name="Line 15"/>
          <p:cNvSpPr>
            <a:spLocks noChangeShapeType="1"/>
          </p:cNvSpPr>
          <p:nvPr/>
        </p:nvSpPr>
        <p:spPr bwMode="auto">
          <a:xfrm flipH="1">
            <a:off x="6960752" y="3789363"/>
            <a:ext cx="360362"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58768" name="Oval 16"/>
          <p:cNvSpPr>
            <a:spLocks noChangeArrowheads="1"/>
          </p:cNvSpPr>
          <p:nvPr/>
        </p:nvSpPr>
        <p:spPr bwMode="auto">
          <a:xfrm>
            <a:off x="7897377" y="42926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58769" name="Text Box 17"/>
          <p:cNvSpPr txBox="1">
            <a:spLocks noChangeArrowheads="1"/>
          </p:cNvSpPr>
          <p:nvPr/>
        </p:nvSpPr>
        <p:spPr bwMode="auto">
          <a:xfrm>
            <a:off x="6936939" y="35893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0" name="Text Box 18"/>
          <p:cNvSpPr txBox="1">
            <a:spLocks noChangeArrowheads="1"/>
          </p:cNvSpPr>
          <p:nvPr/>
        </p:nvSpPr>
        <p:spPr bwMode="auto">
          <a:xfrm>
            <a:off x="7805302" y="36274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1" name="Text Box 19"/>
          <p:cNvSpPr txBox="1">
            <a:spLocks noChangeArrowheads="1"/>
          </p:cNvSpPr>
          <p:nvPr/>
        </p:nvSpPr>
        <p:spPr bwMode="auto">
          <a:xfrm>
            <a:off x="7263964" y="4292600"/>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2" name="Text Box 20"/>
          <p:cNvSpPr txBox="1">
            <a:spLocks noChangeArrowheads="1"/>
          </p:cNvSpPr>
          <p:nvPr/>
        </p:nvSpPr>
        <p:spPr bwMode="auto">
          <a:xfrm>
            <a:off x="8672077" y="3151188"/>
            <a:ext cx="4508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100</a:t>
            </a:r>
            <a:endParaRPr lang="en-GB" sz="1400" b="1">
              <a:solidFill>
                <a:srgbClr val="FF0000"/>
              </a:solidFill>
              <a:effectLst>
                <a:outerShdw blurRad="38100" dist="38100" dir="2700000" algn="tl">
                  <a:srgbClr val="C0C0C0"/>
                </a:outerShdw>
              </a:effectLst>
              <a:cs typeface="+mn-cs"/>
            </a:endParaRPr>
          </a:p>
        </p:txBody>
      </p:sp>
      <p:sp>
        <p:nvSpPr>
          <p:cNvPr id="458773" name="Text Box 21"/>
          <p:cNvSpPr txBox="1">
            <a:spLocks noChangeArrowheads="1"/>
          </p:cNvSpPr>
          <p:nvPr/>
        </p:nvSpPr>
        <p:spPr bwMode="auto">
          <a:xfrm>
            <a:off x="8054539" y="400526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4" name="Text Box 22"/>
          <p:cNvSpPr txBox="1">
            <a:spLocks noChangeArrowheads="1"/>
          </p:cNvSpPr>
          <p:nvPr/>
        </p:nvSpPr>
        <p:spPr bwMode="auto">
          <a:xfrm>
            <a:off x="6528231" y="4868863"/>
            <a:ext cx="3312246" cy="669925"/>
          </a:xfrm>
          <a:prstGeom prst="rect">
            <a:avLst/>
          </a:prstGeom>
          <a:noFill/>
          <a:ln w="28575" algn="ctr">
            <a:solidFill>
              <a:srgbClr val="FF0000"/>
            </a:solidFill>
            <a:miter lim="800000"/>
            <a:headEnd/>
            <a:tailEnd/>
          </a:ln>
          <a:effectLst/>
        </p:spPr>
        <p:txBody>
          <a:bodyPr wrap="square">
            <a:spAutoFit/>
          </a:bodyPr>
          <a:lstStyle/>
          <a:p>
            <a:pPr algn="ctr" eaLnBrk="0" hangingPunct="0">
              <a:defRPr/>
            </a:pPr>
            <a:r>
              <a:rPr lang="en-US" b="1" u="sng" dirty="0">
                <a:cs typeface="+mn-cs"/>
              </a:rPr>
              <a:t>Heuristic Values:</a:t>
            </a:r>
          </a:p>
          <a:p>
            <a:pPr algn="ctr" eaLnBrk="0" hangingPunct="0">
              <a:defRPr/>
            </a:pPr>
            <a:r>
              <a:rPr lang="en-US" dirty="0">
                <a:cs typeface="+mn-cs"/>
              </a:rPr>
              <a:t>A=100, B=</a:t>
            </a:r>
            <a:r>
              <a:rPr lang="en-US" b="1" dirty="0">
                <a:solidFill>
                  <a:srgbClr val="FF0000"/>
                </a:solidFill>
                <a:effectLst>
                  <a:outerShdw blurRad="38100" dist="38100" dir="2700000" algn="tl">
                    <a:srgbClr val="C0C0C0"/>
                  </a:outerShdw>
                </a:effectLst>
                <a:cs typeface="+mn-cs"/>
              </a:rPr>
              <a:t>88</a:t>
            </a:r>
            <a:r>
              <a:rPr lang="en-US" dirty="0">
                <a:cs typeface="+mn-cs"/>
              </a:rPr>
              <a:t>, C=100, S=90, G=0</a:t>
            </a:r>
            <a:endParaRPr lang="en-GB" dirty="0">
              <a:cs typeface="+mn-cs"/>
            </a:endParaRPr>
          </a:p>
        </p:txBody>
      </p:sp>
      <p:graphicFrame>
        <p:nvGraphicFramePr>
          <p:cNvPr id="458844" name="Group 92"/>
          <p:cNvGraphicFramePr>
            <a:graphicFrameLocks noGrp="1"/>
          </p:cNvGraphicFramePr>
          <p:nvPr>
            <p:extLst>
              <p:ext uri="{D42A27DB-BD31-4B8C-83A1-F6EECF244321}">
                <p14:modId xmlns:p14="http://schemas.microsoft.com/office/powerpoint/2010/main" val="2063869906"/>
              </p:ext>
            </p:extLst>
          </p:nvPr>
        </p:nvGraphicFramePr>
        <p:xfrm>
          <a:off x="184554" y="1940481"/>
          <a:ext cx="6055471" cy="4100379"/>
        </p:xfrm>
        <a:graphic>
          <a:graphicData uri="http://schemas.openxmlformats.org/drawingml/2006/table">
            <a:tbl>
              <a:tblPr/>
              <a:tblGrid>
                <a:gridCol w="628786">
                  <a:extLst>
                    <a:ext uri="{9D8B030D-6E8A-4147-A177-3AD203B41FA5}">
                      <a16:colId xmlns:a16="http://schemas.microsoft.com/office/drawing/2014/main" val="20000"/>
                    </a:ext>
                  </a:extLst>
                </a:gridCol>
                <a:gridCol w="1259340">
                  <a:extLst>
                    <a:ext uri="{9D8B030D-6E8A-4147-A177-3AD203B41FA5}">
                      <a16:colId xmlns:a16="http://schemas.microsoft.com/office/drawing/2014/main" val="2485346820"/>
                    </a:ext>
                  </a:extLst>
                </a:gridCol>
                <a:gridCol w="2905687">
                  <a:extLst>
                    <a:ext uri="{9D8B030D-6E8A-4147-A177-3AD203B41FA5}">
                      <a16:colId xmlns:a16="http://schemas.microsoft.com/office/drawing/2014/main" val="20001"/>
                    </a:ext>
                  </a:extLst>
                </a:gridCol>
                <a:gridCol w="1261658">
                  <a:extLst>
                    <a:ext uri="{9D8B030D-6E8A-4147-A177-3AD203B41FA5}">
                      <a16:colId xmlns:a16="http://schemas.microsoft.com/office/drawing/2014/main" val="20002"/>
                    </a:ext>
                  </a:extLst>
                </a:gridCol>
              </a:tblGrid>
              <a:tr h="8229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1" i="0" u="none" strike="noStrike" cap="none" normalizeH="0" baseline="0" dirty="0">
                          <a:ln>
                            <a:noFill/>
                          </a:ln>
                          <a:solidFill>
                            <a:schemeClr val="tx1"/>
                          </a:solidFill>
                          <a:effectLst/>
                          <a:latin typeface="Times New Roman" pitchFamily="18" charset="0"/>
                        </a:rPr>
                        <a:t>Dequeued</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Enqueued</a:t>
                      </a:r>
                      <a:endParaRPr kumimoji="0" lang="en-GB" sz="24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Expanded List</a:t>
                      </a:r>
                      <a:endParaRPr kumimoji="0" lang="en-GB" sz="18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(101 AS)(90 BS)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a:t>
                      </a:r>
                      <a:endParaRPr kumimoji="0" lang="en-GB" sz="2000" b="0" i="0" u="none" strike="noStrike" cap="none" normalizeH="0" baseline="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 BS)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(104 CBS)(101 AS)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 B</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32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18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16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16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2116313"/>
                  </a:ext>
                </a:extLst>
              </a:tr>
            </a:tbl>
          </a:graphicData>
        </a:graphic>
      </p:graphicFrame>
      <p:sp>
        <p:nvSpPr>
          <p:cNvPr id="37942" name="Text Box 49"/>
          <p:cNvSpPr txBox="1">
            <a:spLocks noChangeArrowheads="1"/>
          </p:cNvSpPr>
          <p:nvPr/>
        </p:nvSpPr>
        <p:spPr bwMode="auto">
          <a:xfrm>
            <a:off x="1044575" y="65913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endParaRPr lang="en-GB" altLang="en-US"/>
          </a:p>
        </p:txBody>
      </p:sp>
      <p:sp>
        <p:nvSpPr>
          <p:cNvPr id="37944" name="Line 87"/>
          <p:cNvSpPr>
            <a:spLocks noChangeShapeType="1"/>
          </p:cNvSpPr>
          <p:nvPr/>
        </p:nvSpPr>
        <p:spPr bwMode="auto">
          <a:xfrm flipV="1">
            <a:off x="2076658" y="2845505"/>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45" name="Rectangle 93"/>
          <p:cNvSpPr>
            <a:spLocks noChangeArrowheads="1"/>
          </p:cNvSpPr>
          <p:nvPr/>
        </p:nvSpPr>
        <p:spPr bwMode="auto">
          <a:xfrm>
            <a:off x="1369607" y="6231509"/>
            <a:ext cx="8351838" cy="590550"/>
          </a:xfrm>
          <a:prstGeom prst="rect">
            <a:avLst/>
          </a:prstGeom>
          <a:gradFill rotWithShape="1">
            <a:gsLst>
              <a:gs pos="0">
                <a:srgbClr val="FF6600"/>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sz="1600"/>
              <a:t>If we modify the heuristic in the example we have been considering so that it is </a:t>
            </a:r>
            <a:r>
              <a:rPr lang="en-US" altLang="en-US" sz="1600" b="1"/>
              <a:t>consistent</a:t>
            </a:r>
            <a:r>
              <a:rPr lang="en-US" altLang="en-US" sz="1600"/>
              <a:t>, as we have done here </a:t>
            </a:r>
            <a:r>
              <a:rPr lang="en-US" altLang="en-US" sz="1600" b="1"/>
              <a:t>by increasing the value of h(B)</a:t>
            </a:r>
            <a:r>
              <a:rPr lang="en-US" altLang="en-US" sz="1600"/>
              <a:t>, then A* (with the Expanded List) will work.</a:t>
            </a:r>
            <a:endParaRPr lang="en-GB" altLang="en-US" sz="1600"/>
          </a:p>
        </p:txBody>
      </p:sp>
      <p:sp>
        <p:nvSpPr>
          <p:cNvPr id="29" name="Line 87">
            <a:extLst>
              <a:ext uri="{FF2B5EF4-FFF2-40B4-BE49-F238E27FC236}">
                <a16:creationId xmlns:a16="http://schemas.microsoft.com/office/drawing/2014/main" id="{D5309D7C-E61F-4696-915B-66AE34AE6D37}"/>
              </a:ext>
            </a:extLst>
          </p:cNvPr>
          <p:cNvSpPr>
            <a:spLocks noChangeShapeType="1"/>
          </p:cNvSpPr>
          <p:nvPr/>
        </p:nvSpPr>
        <p:spPr bwMode="auto">
          <a:xfrm flipV="1">
            <a:off x="3181518" y="3365814"/>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1" name="Rectangle 30">
            <a:extLst>
              <a:ext uri="{FF2B5EF4-FFF2-40B4-BE49-F238E27FC236}">
                <a16:creationId xmlns:a16="http://schemas.microsoft.com/office/drawing/2014/main" id="{869163CC-9F59-4CE3-841A-26DBE0C38AC6}"/>
              </a:ext>
            </a:extLst>
          </p:cNvPr>
          <p:cNvSpPr/>
          <p:nvPr/>
        </p:nvSpPr>
        <p:spPr>
          <a:xfrm>
            <a:off x="6528230" y="5590401"/>
            <a:ext cx="3312245" cy="430887"/>
          </a:xfrm>
          <a:prstGeom prst="rect">
            <a:avLst/>
          </a:prstGeom>
          <a:solidFill>
            <a:schemeClr val="bg1"/>
          </a:solidFill>
          <a:ln>
            <a:solidFill>
              <a:srgbClr val="C00000"/>
            </a:solidFill>
          </a:ln>
        </p:spPr>
        <p:txBody>
          <a:bodyPr wrap="square">
            <a:spAutoFit/>
          </a:bodyPr>
          <a:lstStyle/>
          <a:p>
            <a:pPr algn="ctr">
              <a:defRPr/>
            </a:pPr>
            <a:r>
              <a:rPr lang="en-US" sz="1100" dirty="0">
                <a:latin typeface="Arial" charset="0"/>
              </a:rPr>
              <a:t>For our convention in class, add the path extensions to the </a:t>
            </a:r>
            <a:r>
              <a:rPr lang="en-US" sz="1100" b="1" u="sng" dirty="0">
                <a:solidFill>
                  <a:srgbClr val="0000FF"/>
                </a:solidFill>
                <a:effectLst>
                  <a:outerShdw blurRad="38100" dist="38100" dir="2700000" algn="tl">
                    <a:srgbClr val="000000">
                      <a:alpha val="43137"/>
                    </a:srgbClr>
                  </a:outerShdw>
                </a:effectLst>
                <a:latin typeface="Arial" charset="0"/>
              </a:rPr>
              <a:t>front</a:t>
            </a:r>
            <a:r>
              <a:rPr lang="en-US" sz="1100" dirty="0">
                <a:solidFill>
                  <a:srgbClr val="0000FF"/>
                </a:solidFill>
                <a:effectLst>
                  <a:outerShdw blurRad="38100" dist="38100" dir="2700000" algn="tl">
                    <a:srgbClr val="000000">
                      <a:alpha val="43137"/>
                    </a:srgbClr>
                  </a:outerShdw>
                </a:effectLst>
                <a:latin typeface="Arial" charset="0"/>
              </a:rPr>
              <a:t> </a:t>
            </a:r>
            <a:r>
              <a:rPr lang="en-US" sz="1100" dirty="0">
                <a:latin typeface="Arial" charset="0"/>
              </a:rPr>
              <a:t>of the Queue.</a:t>
            </a:r>
          </a:p>
        </p:txBody>
      </p:sp>
    </p:spTree>
    <p:extLst>
      <p:ext uri="{BB962C8B-B14F-4D97-AF65-F5344CB8AC3E}">
        <p14:creationId xmlns:p14="http://schemas.microsoft.com/office/powerpoint/2010/main" val="3628879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8756"/>
                                        </p:tgtEl>
                                        <p:attrNameLst>
                                          <p:attrName>style.visibility</p:attrName>
                                        </p:attrNameLst>
                                      </p:cBhvr>
                                      <p:to>
                                        <p:strVal val="visible"/>
                                      </p:to>
                                    </p:set>
                                    <p:animEffect transition="in" filter="checkerboard(across)">
                                      <p:cBhvr>
                                        <p:cTn id="7"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801B6B8-70D6-449E-B8F2-112709FDFD9C}" type="slidenum">
              <a:rPr lang="en-US" altLang="en-US" smtClean="0"/>
              <a:pPr>
                <a:defRPr/>
              </a:pPr>
              <a:t>101</a:t>
            </a:fld>
            <a:endParaRPr lang="en-US" altLang="en-US"/>
          </a:p>
        </p:txBody>
      </p:sp>
      <p:sp>
        <p:nvSpPr>
          <p:cNvPr id="4587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87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(with Strict Expanded List)</a:t>
            </a:r>
          </a:p>
        </p:txBody>
      </p:sp>
      <p:sp>
        <p:nvSpPr>
          <p:cNvPr id="4587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7894" name="Rectangle 5"/>
          <p:cNvSpPr>
            <a:spLocks noChangeArrowheads="1"/>
          </p:cNvSpPr>
          <p:nvPr/>
        </p:nvSpPr>
        <p:spPr bwMode="auto">
          <a:xfrm>
            <a:off x="180181" y="1479427"/>
            <a:ext cx="9056688"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Note that the heuristic is </a:t>
            </a:r>
            <a:r>
              <a:rPr lang="en-US" altLang="en-US" sz="2000" b="1" u="sng"/>
              <a:t>admissible and consistent</a:t>
            </a:r>
            <a:r>
              <a:rPr lang="en-US" altLang="en-US" sz="2000"/>
              <a:t>.</a:t>
            </a:r>
            <a:endParaRPr lang="en-GB" altLang="en-US" sz="2000"/>
          </a:p>
        </p:txBody>
      </p:sp>
      <p:sp>
        <p:nvSpPr>
          <p:cNvPr id="37895" name="Rectangle 6"/>
          <p:cNvSpPr>
            <a:spLocks noChangeArrowheads="1"/>
          </p:cNvSpPr>
          <p:nvPr/>
        </p:nvSpPr>
        <p:spPr bwMode="auto">
          <a:xfrm>
            <a:off x="6528231" y="2708275"/>
            <a:ext cx="3312245" cy="208756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37896" name="Line 7"/>
          <p:cNvSpPr>
            <a:spLocks noChangeShapeType="1"/>
          </p:cNvSpPr>
          <p:nvPr/>
        </p:nvSpPr>
        <p:spPr bwMode="auto">
          <a:xfrm flipV="1">
            <a:off x="8618102" y="3367088"/>
            <a:ext cx="71755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0" name="Oval 8"/>
          <p:cNvSpPr>
            <a:spLocks noChangeArrowheads="1"/>
          </p:cNvSpPr>
          <p:nvPr/>
        </p:nvSpPr>
        <p:spPr bwMode="auto">
          <a:xfrm>
            <a:off x="7251264" y="34274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58761" name="Oval 9"/>
          <p:cNvSpPr>
            <a:spLocks noChangeArrowheads="1"/>
          </p:cNvSpPr>
          <p:nvPr/>
        </p:nvSpPr>
        <p:spPr bwMode="auto">
          <a:xfrm>
            <a:off x="8302189" y="35385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58762" name="Oval 10"/>
          <p:cNvSpPr>
            <a:spLocks noChangeArrowheads="1"/>
          </p:cNvSpPr>
          <p:nvPr/>
        </p:nvSpPr>
        <p:spPr bwMode="auto">
          <a:xfrm>
            <a:off x="9264214" y="3006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37900" name="Line 11"/>
          <p:cNvSpPr>
            <a:spLocks noChangeShapeType="1"/>
          </p:cNvSpPr>
          <p:nvPr/>
        </p:nvSpPr>
        <p:spPr bwMode="auto">
          <a:xfrm flipH="1" flipV="1">
            <a:off x="6960752" y="4148138"/>
            <a:ext cx="1154112" cy="3603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1" name="Line 12"/>
          <p:cNvSpPr>
            <a:spLocks noChangeShapeType="1"/>
          </p:cNvSpPr>
          <p:nvPr/>
        </p:nvSpPr>
        <p:spPr bwMode="auto">
          <a:xfrm flipH="1">
            <a:off x="8232339" y="3949700"/>
            <a:ext cx="228600"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2" name="Line 13"/>
          <p:cNvSpPr>
            <a:spLocks noChangeShapeType="1"/>
          </p:cNvSpPr>
          <p:nvPr/>
        </p:nvSpPr>
        <p:spPr bwMode="auto">
          <a:xfrm>
            <a:off x="7683064" y="3641725"/>
            <a:ext cx="647700" cy="7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6" name="Oval 14"/>
          <p:cNvSpPr>
            <a:spLocks noChangeArrowheads="1"/>
          </p:cNvSpPr>
          <p:nvPr/>
        </p:nvSpPr>
        <p:spPr bwMode="auto">
          <a:xfrm>
            <a:off x="6600389" y="38592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37904" name="Line 15"/>
          <p:cNvSpPr>
            <a:spLocks noChangeShapeType="1"/>
          </p:cNvSpPr>
          <p:nvPr/>
        </p:nvSpPr>
        <p:spPr bwMode="auto">
          <a:xfrm flipH="1">
            <a:off x="6960752" y="3789363"/>
            <a:ext cx="360362"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58768" name="Oval 16"/>
          <p:cNvSpPr>
            <a:spLocks noChangeArrowheads="1"/>
          </p:cNvSpPr>
          <p:nvPr/>
        </p:nvSpPr>
        <p:spPr bwMode="auto">
          <a:xfrm>
            <a:off x="7897377" y="42926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58769" name="Text Box 17"/>
          <p:cNvSpPr txBox="1">
            <a:spLocks noChangeArrowheads="1"/>
          </p:cNvSpPr>
          <p:nvPr/>
        </p:nvSpPr>
        <p:spPr bwMode="auto">
          <a:xfrm>
            <a:off x="6936939" y="35893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0" name="Text Box 18"/>
          <p:cNvSpPr txBox="1">
            <a:spLocks noChangeArrowheads="1"/>
          </p:cNvSpPr>
          <p:nvPr/>
        </p:nvSpPr>
        <p:spPr bwMode="auto">
          <a:xfrm>
            <a:off x="7805302" y="36274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1" name="Text Box 19"/>
          <p:cNvSpPr txBox="1">
            <a:spLocks noChangeArrowheads="1"/>
          </p:cNvSpPr>
          <p:nvPr/>
        </p:nvSpPr>
        <p:spPr bwMode="auto">
          <a:xfrm>
            <a:off x="7263964" y="4292600"/>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2" name="Text Box 20"/>
          <p:cNvSpPr txBox="1">
            <a:spLocks noChangeArrowheads="1"/>
          </p:cNvSpPr>
          <p:nvPr/>
        </p:nvSpPr>
        <p:spPr bwMode="auto">
          <a:xfrm>
            <a:off x="8672077" y="3151188"/>
            <a:ext cx="4508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100</a:t>
            </a:r>
            <a:endParaRPr lang="en-GB" sz="1400" b="1">
              <a:solidFill>
                <a:srgbClr val="FF0000"/>
              </a:solidFill>
              <a:effectLst>
                <a:outerShdw blurRad="38100" dist="38100" dir="2700000" algn="tl">
                  <a:srgbClr val="C0C0C0"/>
                </a:outerShdw>
              </a:effectLst>
              <a:cs typeface="+mn-cs"/>
            </a:endParaRPr>
          </a:p>
        </p:txBody>
      </p:sp>
      <p:sp>
        <p:nvSpPr>
          <p:cNvPr id="458773" name="Text Box 21"/>
          <p:cNvSpPr txBox="1">
            <a:spLocks noChangeArrowheads="1"/>
          </p:cNvSpPr>
          <p:nvPr/>
        </p:nvSpPr>
        <p:spPr bwMode="auto">
          <a:xfrm>
            <a:off x="8054539" y="400526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4" name="Text Box 22"/>
          <p:cNvSpPr txBox="1">
            <a:spLocks noChangeArrowheads="1"/>
          </p:cNvSpPr>
          <p:nvPr/>
        </p:nvSpPr>
        <p:spPr bwMode="auto">
          <a:xfrm>
            <a:off x="6528231" y="4868863"/>
            <a:ext cx="3312246" cy="669925"/>
          </a:xfrm>
          <a:prstGeom prst="rect">
            <a:avLst/>
          </a:prstGeom>
          <a:noFill/>
          <a:ln w="28575" algn="ctr">
            <a:solidFill>
              <a:srgbClr val="FF0000"/>
            </a:solidFill>
            <a:miter lim="800000"/>
            <a:headEnd/>
            <a:tailEnd/>
          </a:ln>
          <a:effectLst/>
        </p:spPr>
        <p:txBody>
          <a:bodyPr wrap="square">
            <a:spAutoFit/>
          </a:bodyPr>
          <a:lstStyle/>
          <a:p>
            <a:pPr algn="ctr" eaLnBrk="0" hangingPunct="0">
              <a:defRPr/>
            </a:pPr>
            <a:r>
              <a:rPr lang="en-US" b="1" u="sng" dirty="0">
                <a:cs typeface="+mn-cs"/>
              </a:rPr>
              <a:t>Heuristic Values:</a:t>
            </a:r>
          </a:p>
          <a:p>
            <a:pPr algn="ctr" eaLnBrk="0" hangingPunct="0">
              <a:defRPr/>
            </a:pPr>
            <a:r>
              <a:rPr lang="en-US" dirty="0">
                <a:cs typeface="+mn-cs"/>
              </a:rPr>
              <a:t>A=100, B=</a:t>
            </a:r>
            <a:r>
              <a:rPr lang="en-US" b="1" dirty="0">
                <a:solidFill>
                  <a:srgbClr val="FF0000"/>
                </a:solidFill>
                <a:effectLst>
                  <a:outerShdw blurRad="38100" dist="38100" dir="2700000" algn="tl">
                    <a:srgbClr val="C0C0C0"/>
                  </a:outerShdw>
                </a:effectLst>
                <a:cs typeface="+mn-cs"/>
              </a:rPr>
              <a:t>88</a:t>
            </a:r>
            <a:r>
              <a:rPr lang="en-US" dirty="0">
                <a:cs typeface="+mn-cs"/>
              </a:rPr>
              <a:t>, C=100, S=90, G=0</a:t>
            </a:r>
            <a:endParaRPr lang="en-GB" dirty="0">
              <a:cs typeface="+mn-cs"/>
            </a:endParaRPr>
          </a:p>
        </p:txBody>
      </p:sp>
      <p:graphicFrame>
        <p:nvGraphicFramePr>
          <p:cNvPr id="458844" name="Group 92"/>
          <p:cNvGraphicFramePr>
            <a:graphicFrameLocks noGrp="1"/>
          </p:cNvGraphicFramePr>
          <p:nvPr>
            <p:extLst>
              <p:ext uri="{D42A27DB-BD31-4B8C-83A1-F6EECF244321}">
                <p14:modId xmlns:p14="http://schemas.microsoft.com/office/powerpoint/2010/main" val="2711355829"/>
              </p:ext>
            </p:extLst>
          </p:nvPr>
        </p:nvGraphicFramePr>
        <p:xfrm>
          <a:off x="184554" y="1940481"/>
          <a:ext cx="6055471" cy="4100379"/>
        </p:xfrm>
        <a:graphic>
          <a:graphicData uri="http://schemas.openxmlformats.org/drawingml/2006/table">
            <a:tbl>
              <a:tblPr/>
              <a:tblGrid>
                <a:gridCol w="628786">
                  <a:extLst>
                    <a:ext uri="{9D8B030D-6E8A-4147-A177-3AD203B41FA5}">
                      <a16:colId xmlns:a16="http://schemas.microsoft.com/office/drawing/2014/main" val="20000"/>
                    </a:ext>
                  </a:extLst>
                </a:gridCol>
                <a:gridCol w="1259340">
                  <a:extLst>
                    <a:ext uri="{9D8B030D-6E8A-4147-A177-3AD203B41FA5}">
                      <a16:colId xmlns:a16="http://schemas.microsoft.com/office/drawing/2014/main" val="2485346820"/>
                    </a:ext>
                  </a:extLst>
                </a:gridCol>
                <a:gridCol w="2905687">
                  <a:extLst>
                    <a:ext uri="{9D8B030D-6E8A-4147-A177-3AD203B41FA5}">
                      <a16:colId xmlns:a16="http://schemas.microsoft.com/office/drawing/2014/main" val="20001"/>
                    </a:ext>
                  </a:extLst>
                </a:gridCol>
                <a:gridCol w="1261658">
                  <a:extLst>
                    <a:ext uri="{9D8B030D-6E8A-4147-A177-3AD203B41FA5}">
                      <a16:colId xmlns:a16="http://schemas.microsoft.com/office/drawing/2014/main" val="20002"/>
                    </a:ext>
                  </a:extLst>
                </a:gridCol>
              </a:tblGrid>
              <a:tr h="8229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1" i="0" u="none" strike="noStrike" cap="none" normalizeH="0" baseline="0" dirty="0">
                          <a:ln>
                            <a:noFill/>
                          </a:ln>
                          <a:solidFill>
                            <a:schemeClr val="tx1"/>
                          </a:solidFill>
                          <a:effectLst/>
                          <a:latin typeface="Times New Roman" pitchFamily="18" charset="0"/>
                        </a:rPr>
                        <a:t>Dequeued</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Enqueued</a:t>
                      </a:r>
                      <a:endParaRPr kumimoji="0" lang="en-GB" sz="24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Expanded List</a:t>
                      </a:r>
                      <a:endParaRPr kumimoji="0" lang="en-GB" sz="18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(101 AS)(90 BS)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a:t>
                      </a:r>
                      <a:endParaRPr kumimoji="0" lang="en-GB" sz="2000" b="0" i="0" u="none" strike="noStrike" cap="none" normalizeH="0" baseline="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 BS)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(104 CBS)(101 AS)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 B</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32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(101 AS)</a:t>
                      </a:r>
                      <a:endParaRPr kumimoji="0" lang="en-GB" sz="18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(102 CAS)(104 CBS)</a:t>
                      </a: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 B,A</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16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16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2116313"/>
                  </a:ext>
                </a:extLst>
              </a:tr>
            </a:tbl>
          </a:graphicData>
        </a:graphic>
      </p:graphicFrame>
      <p:sp>
        <p:nvSpPr>
          <p:cNvPr id="37942" name="Text Box 49"/>
          <p:cNvSpPr txBox="1">
            <a:spLocks noChangeArrowheads="1"/>
          </p:cNvSpPr>
          <p:nvPr/>
        </p:nvSpPr>
        <p:spPr bwMode="auto">
          <a:xfrm>
            <a:off x="1044575" y="65913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endParaRPr lang="en-GB" altLang="en-US"/>
          </a:p>
        </p:txBody>
      </p:sp>
      <p:sp>
        <p:nvSpPr>
          <p:cNvPr id="37944" name="Line 87"/>
          <p:cNvSpPr>
            <a:spLocks noChangeShapeType="1"/>
          </p:cNvSpPr>
          <p:nvPr/>
        </p:nvSpPr>
        <p:spPr bwMode="auto">
          <a:xfrm flipV="1">
            <a:off x="2144688" y="2873747"/>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45" name="Rectangle 93"/>
          <p:cNvSpPr>
            <a:spLocks noChangeArrowheads="1"/>
          </p:cNvSpPr>
          <p:nvPr/>
        </p:nvSpPr>
        <p:spPr bwMode="auto">
          <a:xfrm>
            <a:off x="1369607" y="6231509"/>
            <a:ext cx="8351838" cy="590550"/>
          </a:xfrm>
          <a:prstGeom prst="rect">
            <a:avLst/>
          </a:prstGeom>
          <a:gradFill rotWithShape="1">
            <a:gsLst>
              <a:gs pos="0">
                <a:srgbClr val="FF6600"/>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sz="1600"/>
              <a:t>If we modify the heuristic in the example we have been considering so that it is </a:t>
            </a:r>
            <a:r>
              <a:rPr lang="en-US" altLang="en-US" sz="1600" b="1"/>
              <a:t>consistent</a:t>
            </a:r>
            <a:r>
              <a:rPr lang="en-US" altLang="en-US" sz="1600"/>
              <a:t>, as we have done here </a:t>
            </a:r>
            <a:r>
              <a:rPr lang="en-US" altLang="en-US" sz="1600" b="1"/>
              <a:t>by increasing the value of h(B)</a:t>
            </a:r>
            <a:r>
              <a:rPr lang="en-US" altLang="en-US" sz="1600"/>
              <a:t>, then A* (with the Expanded List) will work.</a:t>
            </a:r>
            <a:endParaRPr lang="en-GB" altLang="en-US" sz="1600"/>
          </a:p>
        </p:txBody>
      </p:sp>
      <p:sp>
        <p:nvSpPr>
          <p:cNvPr id="29" name="Line 87">
            <a:extLst>
              <a:ext uri="{FF2B5EF4-FFF2-40B4-BE49-F238E27FC236}">
                <a16:creationId xmlns:a16="http://schemas.microsoft.com/office/drawing/2014/main" id="{D5309D7C-E61F-4696-915B-66AE34AE6D37}"/>
              </a:ext>
            </a:extLst>
          </p:cNvPr>
          <p:cNvSpPr>
            <a:spLocks noChangeShapeType="1"/>
          </p:cNvSpPr>
          <p:nvPr/>
        </p:nvSpPr>
        <p:spPr bwMode="auto">
          <a:xfrm flipV="1">
            <a:off x="3056046" y="3361324"/>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0" name="Line 87">
            <a:extLst>
              <a:ext uri="{FF2B5EF4-FFF2-40B4-BE49-F238E27FC236}">
                <a16:creationId xmlns:a16="http://schemas.microsoft.com/office/drawing/2014/main" id="{C7D1355B-DF2B-4289-9604-615C0A36F367}"/>
              </a:ext>
            </a:extLst>
          </p:cNvPr>
          <p:cNvSpPr>
            <a:spLocks noChangeShapeType="1"/>
          </p:cNvSpPr>
          <p:nvPr/>
        </p:nvSpPr>
        <p:spPr bwMode="auto">
          <a:xfrm flipV="1">
            <a:off x="3386917" y="3836918"/>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2" name="Rectangle 31">
            <a:extLst>
              <a:ext uri="{FF2B5EF4-FFF2-40B4-BE49-F238E27FC236}">
                <a16:creationId xmlns:a16="http://schemas.microsoft.com/office/drawing/2014/main" id="{CC62D7CA-B500-43C6-9E99-80FB01566720}"/>
              </a:ext>
            </a:extLst>
          </p:cNvPr>
          <p:cNvSpPr/>
          <p:nvPr/>
        </p:nvSpPr>
        <p:spPr>
          <a:xfrm>
            <a:off x="6528230" y="5590401"/>
            <a:ext cx="3312245" cy="430887"/>
          </a:xfrm>
          <a:prstGeom prst="rect">
            <a:avLst/>
          </a:prstGeom>
          <a:solidFill>
            <a:schemeClr val="bg1"/>
          </a:solidFill>
          <a:ln>
            <a:solidFill>
              <a:srgbClr val="C00000"/>
            </a:solidFill>
          </a:ln>
        </p:spPr>
        <p:txBody>
          <a:bodyPr wrap="square">
            <a:spAutoFit/>
          </a:bodyPr>
          <a:lstStyle/>
          <a:p>
            <a:pPr algn="ctr">
              <a:defRPr/>
            </a:pPr>
            <a:r>
              <a:rPr lang="en-US" sz="1100" dirty="0">
                <a:latin typeface="Arial" charset="0"/>
              </a:rPr>
              <a:t>For our convention in class, add the path extensions to the </a:t>
            </a:r>
            <a:r>
              <a:rPr lang="en-US" sz="1100" b="1" u="sng" dirty="0">
                <a:solidFill>
                  <a:srgbClr val="0000FF"/>
                </a:solidFill>
                <a:effectLst>
                  <a:outerShdw blurRad="38100" dist="38100" dir="2700000" algn="tl">
                    <a:srgbClr val="000000">
                      <a:alpha val="43137"/>
                    </a:srgbClr>
                  </a:outerShdw>
                </a:effectLst>
                <a:latin typeface="Arial" charset="0"/>
              </a:rPr>
              <a:t>front</a:t>
            </a:r>
            <a:r>
              <a:rPr lang="en-US" sz="1100" dirty="0">
                <a:solidFill>
                  <a:srgbClr val="0000FF"/>
                </a:solidFill>
                <a:effectLst>
                  <a:outerShdw blurRad="38100" dist="38100" dir="2700000" algn="tl">
                    <a:srgbClr val="000000">
                      <a:alpha val="43137"/>
                    </a:srgbClr>
                  </a:outerShdw>
                </a:effectLst>
                <a:latin typeface="Arial" charset="0"/>
              </a:rPr>
              <a:t> </a:t>
            </a:r>
            <a:r>
              <a:rPr lang="en-US" sz="1100" dirty="0">
                <a:latin typeface="Arial" charset="0"/>
              </a:rPr>
              <a:t>of the Queue.</a:t>
            </a:r>
          </a:p>
        </p:txBody>
      </p:sp>
      <p:sp>
        <p:nvSpPr>
          <p:cNvPr id="31" name="Line 87">
            <a:extLst>
              <a:ext uri="{FF2B5EF4-FFF2-40B4-BE49-F238E27FC236}">
                <a16:creationId xmlns:a16="http://schemas.microsoft.com/office/drawing/2014/main" id="{5C2CE668-92F8-433D-AB7B-D9823865F60C}"/>
              </a:ext>
            </a:extLst>
          </p:cNvPr>
          <p:cNvSpPr>
            <a:spLocks noChangeShapeType="1"/>
          </p:cNvSpPr>
          <p:nvPr/>
        </p:nvSpPr>
        <p:spPr bwMode="auto">
          <a:xfrm flipV="1">
            <a:off x="3419976" y="4385434"/>
            <a:ext cx="703700" cy="246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3" name="Line 87">
            <a:extLst>
              <a:ext uri="{FF2B5EF4-FFF2-40B4-BE49-F238E27FC236}">
                <a16:creationId xmlns:a16="http://schemas.microsoft.com/office/drawing/2014/main" id="{AB9CD72A-4C0A-4706-AB69-B0B8B1405A12}"/>
              </a:ext>
            </a:extLst>
          </p:cNvPr>
          <p:cNvSpPr>
            <a:spLocks noChangeShapeType="1"/>
          </p:cNvSpPr>
          <p:nvPr/>
        </p:nvSpPr>
        <p:spPr bwMode="auto">
          <a:xfrm>
            <a:off x="3408183" y="4417333"/>
            <a:ext cx="846003" cy="246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AU"/>
          </a:p>
        </p:txBody>
      </p:sp>
    </p:spTree>
    <p:extLst>
      <p:ext uri="{BB962C8B-B14F-4D97-AF65-F5344CB8AC3E}">
        <p14:creationId xmlns:p14="http://schemas.microsoft.com/office/powerpoint/2010/main" val="3221195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8756"/>
                                        </p:tgtEl>
                                        <p:attrNameLst>
                                          <p:attrName>style.visibility</p:attrName>
                                        </p:attrNameLst>
                                      </p:cBhvr>
                                      <p:to>
                                        <p:strVal val="visible"/>
                                      </p:to>
                                    </p:set>
                                    <p:animEffect transition="in" filter="checkerboard(across)">
                                      <p:cBhvr>
                                        <p:cTn id="7"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801B6B8-70D6-449E-B8F2-112709FDFD9C}" type="slidenum">
              <a:rPr lang="en-US" altLang="en-US" smtClean="0"/>
              <a:pPr>
                <a:defRPr/>
              </a:pPr>
              <a:t>102</a:t>
            </a:fld>
            <a:endParaRPr lang="en-US" altLang="en-US"/>
          </a:p>
        </p:txBody>
      </p:sp>
      <p:sp>
        <p:nvSpPr>
          <p:cNvPr id="4587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87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(with Strict Expanded List)</a:t>
            </a:r>
          </a:p>
        </p:txBody>
      </p:sp>
      <p:sp>
        <p:nvSpPr>
          <p:cNvPr id="4587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7894" name="Rectangle 5"/>
          <p:cNvSpPr>
            <a:spLocks noChangeArrowheads="1"/>
          </p:cNvSpPr>
          <p:nvPr/>
        </p:nvSpPr>
        <p:spPr bwMode="auto">
          <a:xfrm>
            <a:off x="180181" y="1479427"/>
            <a:ext cx="9056688"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Note that the heuristic is </a:t>
            </a:r>
            <a:r>
              <a:rPr lang="en-US" altLang="en-US" sz="2000" b="1" u="sng"/>
              <a:t>admissible and consistent</a:t>
            </a:r>
            <a:r>
              <a:rPr lang="en-US" altLang="en-US" sz="2000"/>
              <a:t>.</a:t>
            </a:r>
            <a:endParaRPr lang="en-GB" altLang="en-US" sz="2000"/>
          </a:p>
        </p:txBody>
      </p:sp>
      <p:sp>
        <p:nvSpPr>
          <p:cNvPr id="37895" name="Rectangle 6"/>
          <p:cNvSpPr>
            <a:spLocks noChangeArrowheads="1"/>
          </p:cNvSpPr>
          <p:nvPr/>
        </p:nvSpPr>
        <p:spPr bwMode="auto">
          <a:xfrm>
            <a:off x="6528231" y="2708275"/>
            <a:ext cx="3312245" cy="208756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37896" name="Line 7"/>
          <p:cNvSpPr>
            <a:spLocks noChangeShapeType="1"/>
          </p:cNvSpPr>
          <p:nvPr/>
        </p:nvSpPr>
        <p:spPr bwMode="auto">
          <a:xfrm flipV="1">
            <a:off x="8618102" y="3367088"/>
            <a:ext cx="71755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0" name="Oval 8"/>
          <p:cNvSpPr>
            <a:spLocks noChangeArrowheads="1"/>
          </p:cNvSpPr>
          <p:nvPr/>
        </p:nvSpPr>
        <p:spPr bwMode="auto">
          <a:xfrm>
            <a:off x="7251264" y="34274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58761" name="Oval 9"/>
          <p:cNvSpPr>
            <a:spLocks noChangeArrowheads="1"/>
          </p:cNvSpPr>
          <p:nvPr/>
        </p:nvSpPr>
        <p:spPr bwMode="auto">
          <a:xfrm>
            <a:off x="8302189" y="35385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58762" name="Oval 10"/>
          <p:cNvSpPr>
            <a:spLocks noChangeArrowheads="1"/>
          </p:cNvSpPr>
          <p:nvPr/>
        </p:nvSpPr>
        <p:spPr bwMode="auto">
          <a:xfrm>
            <a:off x="9264214" y="3006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37900" name="Line 11"/>
          <p:cNvSpPr>
            <a:spLocks noChangeShapeType="1"/>
          </p:cNvSpPr>
          <p:nvPr/>
        </p:nvSpPr>
        <p:spPr bwMode="auto">
          <a:xfrm flipH="1" flipV="1">
            <a:off x="6960752" y="4148138"/>
            <a:ext cx="1154112" cy="3603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1" name="Line 12"/>
          <p:cNvSpPr>
            <a:spLocks noChangeShapeType="1"/>
          </p:cNvSpPr>
          <p:nvPr/>
        </p:nvSpPr>
        <p:spPr bwMode="auto">
          <a:xfrm flipH="1">
            <a:off x="8232339" y="3949700"/>
            <a:ext cx="228600"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2" name="Line 13"/>
          <p:cNvSpPr>
            <a:spLocks noChangeShapeType="1"/>
          </p:cNvSpPr>
          <p:nvPr/>
        </p:nvSpPr>
        <p:spPr bwMode="auto">
          <a:xfrm>
            <a:off x="7683064" y="3641725"/>
            <a:ext cx="647700" cy="7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6" name="Oval 14"/>
          <p:cNvSpPr>
            <a:spLocks noChangeArrowheads="1"/>
          </p:cNvSpPr>
          <p:nvPr/>
        </p:nvSpPr>
        <p:spPr bwMode="auto">
          <a:xfrm>
            <a:off x="6600389" y="38592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37904" name="Line 15"/>
          <p:cNvSpPr>
            <a:spLocks noChangeShapeType="1"/>
          </p:cNvSpPr>
          <p:nvPr/>
        </p:nvSpPr>
        <p:spPr bwMode="auto">
          <a:xfrm flipH="1">
            <a:off x="6960752" y="3789363"/>
            <a:ext cx="360362"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58768" name="Oval 16"/>
          <p:cNvSpPr>
            <a:spLocks noChangeArrowheads="1"/>
          </p:cNvSpPr>
          <p:nvPr/>
        </p:nvSpPr>
        <p:spPr bwMode="auto">
          <a:xfrm>
            <a:off x="7897377" y="42926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58769" name="Text Box 17"/>
          <p:cNvSpPr txBox="1">
            <a:spLocks noChangeArrowheads="1"/>
          </p:cNvSpPr>
          <p:nvPr/>
        </p:nvSpPr>
        <p:spPr bwMode="auto">
          <a:xfrm>
            <a:off x="6936939" y="35893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0" name="Text Box 18"/>
          <p:cNvSpPr txBox="1">
            <a:spLocks noChangeArrowheads="1"/>
          </p:cNvSpPr>
          <p:nvPr/>
        </p:nvSpPr>
        <p:spPr bwMode="auto">
          <a:xfrm>
            <a:off x="7805302" y="36274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1" name="Text Box 19"/>
          <p:cNvSpPr txBox="1">
            <a:spLocks noChangeArrowheads="1"/>
          </p:cNvSpPr>
          <p:nvPr/>
        </p:nvSpPr>
        <p:spPr bwMode="auto">
          <a:xfrm>
            <a:off x="7263964" y="4292600"/>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2" name="Text Box 20"/>
          <p:cNvSpPr txBox="1">
            <a:spLocks noChangeArrowheads="1"/>
          </p:cNvSpPr>
          <p:nvPr/>
        </p:nvSpPr>
        <p:spPr bwMode="auto">
          <a:xfrm>
            <a:off x="8672077" y="3151188"/>
            <a:ext cx="4508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100</a:t>
            </a:r>
            <a:endParaRPr lang="en-GB" sz="1400" b="1">
              <a:solidFill>
                <a:srgbClr val="FF0000"/>
              </a:solidFill>
              <a:effectLst>
                <a:outerShdw blurRad="38100" dist="38100" dir="2700000" algn="tl">
                  <a:srgbClr val="C0C0C0"/>
                </a:outerShdw>
              </a:effectLst>
              <a:cs typeface="+mn-cs"/>
            </a:endParaRPr>
          </a:p>
        </p:txBody>
      </p:sp>
      <p:sp>
        <p:nvSpPr>
          <p:cNvPr id="458773" name="Text Box 21"/>
          <p:cNvSpPr txBox="1">
            <a:spLocks noChangeArrowheads="1"/>
          </p:cNvSpPr>
          <p:nvPr/>
        </p:nvSpPr>
        <p:spPr bwMode="auto">
          <a:xfrm>
            <a:off x="8054539" y="400526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4" name="Text Box 22"/>
          <p:cNvSpPr txBox="1">
            <a:spLocks noChangeArrowheads="1"/>
          </p:cNvSpPr>
          <p:nvPr/>
        </p:nvSpPr>
        <p:spPr bwMode="auto">
          <a:xfrm>
            <a:off x="6528231" y="4868863"/>
            <a:ext cx="3312246" cy="669925"/>
          </a:xfrm>
          <a:prstGeom prst="rect">
            <a:avLst/>
          </a:prstGeom>
          <a:noFill/>
          <a:ln w="28575" algn="ctr">
            <a:solidFill>
              <a:srgbClr val="FF0000"/>
            </a:solidFill>
            <a:miter lim="800000"/>
            <a:headEnd/>
            <a:tailEnd/>
          </a:ln>
          <a:effectLst/>
        </p:spPr>
        <p:txBody>
          <a:bodyPr wrap="square">
            <a:spAutoFit/>
          </a:bodyPr>
          <a:lstStyle/>
          <a:p>
            <a:pPr algn="ctr" eaLnBrk="0" hangingPunct="0">
              <a:defRPr/>
            </a:pPr>
            <a:r>
              <a:rPr lang="en-US" b="1" u="sng" dirty="0">
                <a:cs typeface="+mn-cs"/>
              </a:rPr>
              <a:t>Heuristic Values:</a:t>
            </a:r>
          </a:p>
          <a:p>
            <a:pPr algn="ctr" eaLnBrk="0" hangingPunct="0">
              <a:defRPr/>
            </a:pPr>
            <a:r>
              <a:rPr lang="en-US" dirty="0">
                <a:cs typeface="+mn-cs"/>
              </a:rPr>
              <a:t>A=100, B=</a:t>
            </a:r>
            <a:r>
              <a:rPr lang="en-US" b="1" dirty="0">
                <a:solidFill>
                  <a:srgbClr val="FF0000"/>
                </a:solidFill>
                <a:effectLst>
                  <a:outerShdw blurRad="38100" dist="38100" dir="2700000" algn="tl">
                    <a:srgbClr val="C0C0C0"/>
                  </a:outerShdw>
                </a:effectLst>
                <a:cs typeface="+mn-cs"/>
              </a:rPr>
              <a:t>88</a:t>
            </a:r>
            <a:r>
              <a:rPr lang="en-US" dirty="0">
                <a:cs typeface="+mn-cs"/>
              </a:rPr>
              <a:t>, C=100, S=90, G=0</a:t>
            </a:r>
            <a:endParaRPr lang="en-GB" dirty="0">
              <a:cs typeface="+mn-cs"/>
            </a:endParaRPr>
          </a:p>
        </p:txBody>
      </p:sp>
      <p:graphicFrame>
        <p:nvGraphicFramePr>
          <p:cNvPr id="458844" name="Group 92"/>
          <p:cNvGraphicFramePr>
            <a:graphicFrameLocks noGrp="1"/>
          </p:cNvGraphicFramePr>
          <p:nvPr>
            <p:extLst>
              <p:ext uri="{D42A27DB-BD31-4B8C-83A1-F6EECF244321}">
                <p14:modId xmlns:p14="http://schemas.microsoft.com/office/powerpoint/2010/main" val="3115814048"/>
              </p:ext>
            </p:extLst>
          </p:nvPr>
        </p:nvGraphicFramePr>
        <p:xfrm>
          <a:off x="184554" y="1940481"/>
          <a:ext cx="6055471" cy="4100379"/>
        </p:xfrm>
        <a:graphic>
          <a:graphicData uri="http://schemas.openxmlformats.org/drawingml/2006/table">
            <a:tbl>
              <a:tblPr/>
              <a:tblGrid>
                <a:gridCol w="628786">
                  <a:extLst>
                    <a:ext uri="{9D8B030D-6E8A-4147-A177-3AD203B41FA5}">
                      <a16:colId xmlns:a16="http://schemas.microsoft.com/office/drawing/2014/main" val="20000"/>
                    </a:ext>
                  </a:extLst>
                </a:gridCol>
                <a:gridCol w="1259340">
                  <a:extLst>
                    <a:ext uri="{9D8B030D-6E8A-4147-A177-3AD203B41FA5}">
                      <a16:colId xmlns:a16="http://schemas.microsoft.com/office/drawing/2014/main" val="2485346820"/>
                    </a:ext>
                  </a:extLst>
                </a:gridCol>
                <a:gridCol w="2905687">
                  <a:extLst>
                    <a:ext uri="{9D8B030D-6E8A-4147-A177-3AD203B41FA5}">
                      <a16:colId xmlns:a16="http://schemas.microsoft.com/office/drawing/2014/main" val="20001"/>
                    </a:ext>
                  </a:extLst>
                </a:gridCol>
                <a:gridCol w="1261658">
                  <a:extLst>
                    <a:ext uri="{9D8B030D-6E8A-4147-A177-3AD203B41FA5}">
                      <a16:colId xmlns:a16="http://schemas.microsoft.com/office/drawing/2014/main" val="20002"/>
                    </a:ext>
                  </a:extLst>
                </a:gridCol>
              </a:tblGrid>
              <a:tr h="8229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1" i="0" u="none" strike="noStrike" cap="none" normalizeH="0" baseline="0" dirty="0">
                          <a:ln>
                            <a:noFill/>
                          </a:ln>
                          <a:solidFill>
                            <a:schemeClr val="tx1"/>
                          </a:solidFill>
                          <a:effectLst/>
                          <a:latin typeface="Times New Roman" pitchFamily="18" charset="0"/>
                        </a:rPr>
                        <a:t>Dequeued</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Enqueued</a:t>
                      </a:r>
                      <a:endParaRPr kumimoji="0" lang="en-GB" sz="24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Expanded List</a:t>
                      </a:r>
                      <a:endParaRPr kumimoji="0" lang="en-GB" sz="18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(101 AS)(90 BS)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a:t>
                      </a:r>
                      <a:endParaRPr kumimoji="0" lang="en-GB" sz="2000" b="0" i="0" u="none" strike="noStrike" cap="none" normalizeH="0" baseline="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 BS)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(104 CBS)(101 AS)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 B</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32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(101 AS)</a:t>
                      </a:r>
                      <a:endParaRPr kumimoji="0" lang="en-GB" sz="18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(102 CAS)(104 CBS)</a:t>
                      </a: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 B,A</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(102 CAS)</a:t>
                      </a:r>
                      <a:endParaRPr kumimoji="0" lang="en-GB" sz="16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(102 GCAS) </a:t>
                      </a: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 B, A, C</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16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2116313"/>
                  </a:ext>
                </a:extLst>
              </a:tr>
            </a:tbl>
          </a:graphicData>
        </a:graphic>
      </p:graphicFrame>
      <p:sp>
        <p:nvSpPr>
          <p:cNvPr id="37942" name="Text Box 49"/>
          <p:cNvSpPr txBox="1">
            <a:spLocks noChangeArrowheads="1"/>
          </p:cNvSpPr>
          <p:nvPr/>
        </p:nvSpPr>
        <p:spPr bwMode="auto">
          <a:xfrm>
            <a:off x="1044575" y="65913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endParaRPr lang="en-GB" altLang="en-US"/>
          </a:p>
        </p:txBody>
      </p:sp>
      <p:sp>
        <p:nvSpPr>
          <p:cNvPr id="37944" name="Line 87"/>
          <p:cNvSpPr>
            <a:spLocks noChangeShapeType="1"/>
          </p:cNvSpPr>
          <p:nvPr/>
        </p:nvSpPr>
        <p:spPr bwMode="auto">
          <a:xfrm flipV="1">
            <a:off x="2076658" y="2845505"/>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45" name="Rectangle 93"/>
          <p:cNvSpPr>
            <a:spLocks noChangeArrowheads="1"/>
          </p:cNvSpPr>
          <p:nvPr/>
        </p:nvSpPr>
        <p:spPr bwMode="auto">
          <a:xfrm>
            <a:off x="1369607" y="6231509"/>
            <a:ext cx="8351838" cy="590550"/>
          </a:xfrm>
          <a:prstGeom prst="rect">
            <a:avLst/>
          </a:prstGeom>
          <a:gradFill rotWithShape="1">
            <a:gsLst>
              <a:gs pos="0">
                <a:srgbClr val="FF6600"/>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sz="1600"/>
              <a:t>If we modify the heuristic in the example we have been considering so that it is </a:t>
            </a:r>
            <a:r>
              <a:rPr lang="en-US" altLang="en-US" sz="1600" b="1"/>
              <a:t>consistent</a:t>
            </a:r>
            <a:r>
              <a:rPr lang="en-US" altLang="en-US" sz="1600"/>
              <a:t>, as we have done here </a:t>
            </a:r>
            <a:r>
              <a:rPr lang="en-US" altLang="en-US" sz="1600" b="1"/>
              <a:t>by increasing the value of h(B)</a:t>
            </a:r>
            <a:r>
              <a:rPr lang="en-US" altLang="en-US" sz="1600"/>
              <a:t>, then A* (with the Expanded List) will work.</a:t>
            </a:r>
            <a:endParaRPr lang="en-GB" altLang="en-US" sz="1600"/>
          </a:p>
        </p:txBody>
      </p:sp>
      <p:sp>
        <p:nvSpPr>
          <p:cNvPr id="29" name="Line 87">
            <a:extLst>
              <a:ext uri="{FF2B5EF4-FFF2-40B4-BE49-F238E27FC236}">
                <a16:creationId xmlns:a16="http://schemas.microsoft.com/office/drawing/2014/main" id="{D5309D7C-E61F-4696-915B-66AE34AE6D37}"/>
              </a:ext>
            </a:extLst>
          </p:cNvPr>
          <p:cNvSpPr>
            <a:spLocks noChangeShapeType="1"/>
          </p:cNvSpPr>
          <p:nvPr/>
        </p:nvSpPr>
        <p:spPr bwMode="auto">
          <a:xfrm flipV="1">
            <a:off x="3035067" y="3336425"/>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0" name="Line 87">
            <a:extLst>
              <a:ext uri="{FF2B5EF4-FFF2-40B4-BE49-F238E27FC236}">
                <a16:creationId xmlns:a16="http://schemas.microsoft.com/office/drawing/2014/main" id="{C7D1355B-DF2B-4289-9604-615C0A36F367}"/>
              </a:ext>
            </a:extLst>
          </p:cNvPr>
          <p:cNvSpPr>
            <a:spLocks noChangeShapeType="1"/>
          </p:cNvSpPr>
          <p:nvPr/>
        </p:nvSpPr>
        <p:spPr bwMode="auto">
          <a:xfrm flipV="1">
            <a:off x="3359335" y="3859213"/>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1" name="Line 87">
            <a:extLst>
              <a:ext uri="{FF2B5EF4-FFF2-40B4-BE49-F238E27FC236}">
                <a16:creationId xmlns:a16="http://schemas.microsoft.com/office/drawing/2014/main" id="{CFB29B3A-38E1-4CDC-8753-D325CB503301}"/>
              </a:ext>
            </a:extLst>
          </p:cNvPr>
          <p:cNvSpPr>
            <a:spLocks noChangeShapeType="1"/>
          </p:cNvSpPr>
          <p:nvPr/>
        </p:nvSpPr>
        <p:spPr bwMode="auto">
          <a:xfrm flipV="1">
            <a:off x="2368986" y="4404242"/>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3" name="Rectangle 32">
            <a:extLst>
              <a:ext uri="{FF2B5EF4-FFF2-40B4-BE49-F238E27FC236}">
                <a16:creationId xmlns:a16="http://schemas.microsoft.com/office/drawing/2014/main" id="{064E753C-A705-4C3E-B163-1A62B3681143}"/>
              </a:ext>
            </a:extLst>
          </p:cNvPr>
          <p:cNvSpPr/>
          <p:nvPr/>
        </p:nvSpPr>
        <p:spPr>
          <a:xfrm>
            <a:off x="6528230" y="5590401"/>
            <a:ext cx="3312245" cy="430887"/>
          </a:xfrm>
          <a:prstGeom prst="rect">
            <a:avLst/>
          </a:prstGeom>
          <a:solidFill>
            <a:schemeClr val="bg1"/>
          </a:solidFill>
          <a:ln>
            <a:solidFill>
              <a:srgbClr val="C00000"/>
            </a:solidFill>
          </a:ln>
        </p:spPr>
        <p:txBody>
          <a:bodyPr wrap="square">
            <a:spAutoFit/>
          </a:bodyPr>
          <a:lstStyle/>
          <a:p>
            <a:pPr algn="ctr">
              <a:defRPr/>
            </a:pPr>
            <a:r>
              <a:rPr lang="en-US" sz="1100" dirty="0">
                <a:latin typeface="Arial" charset="0"/>
              </a:rPr>
              <a:t>For our convention in class, add the path extensions to the </a:t>
            </a:r>
            <a:r>
              <a:rPr lang="en-US" sz="1100" b="1" u="sng" dirty="0">
                <a:solidFill>
                  <a:srgbClr val="0000FF"/>
                </a:solidFill>
                <a:effectLst>
                  <a:outerShdw blurRad="38100" dist="38100" dir="2700000" algn="tl">
                    <a:srgbClr val="000000">
                      <a:alpha val="43137"/>
                    </a:srgbClr>
                  </a:outerShdw>
                </a:effectLst>
                <a:latin typeface="Arial" charset="0"/>
              </a:rPr>
              <a:t>front</a:t>
            </a:r>
            <a:r>
              <a:rPr lang="en-US" sz="1100" dirty="0">
                <a:solidFill>
                  <a:srgbClr val="0000FF"/>
                </a:solidFill>
                <a:effectLst>
                  <a:outerShdw blurRad="38100" dist="38100" dir="2700000" algn="tl">
                    <a:srgbClr val="000000">
                      <a:alpha val="43137"/>
                    </a:srgbClr>
                  </a:outerShdw>
                </a:effectLst>
                <a:latin typeface="Arial" charset="0"/>
              </a:rPr>
              <a:t> </a:t>
            </a:r>
            <a:r>
              <a:rPr lang="en-US" sz="1100" dirty="0">
                <a:latin typeface="Arial" charset="0"/>
              </a:rPr>
              <a:t>of the Queue.</a:t>
            </a:r>
          </a:p>
        </p:txBody>
      </p:sp>
      <p:sp>
        <p:nvSpPr>
          <p:cNvPr id="32" name="Line 87">
            <a:extLst>
              <a:ext uri="{FF2B5EF4-FFF2-40B4-BE49-F238E27FC236}">
                <a16:creationId xmlns:a16="http://schemas.microsoft.com/office/drawing/2014/main" id="{EC97B52E-DF3F-44A6-B0F8-E9282B9B4A33}"/>
              </a:ext>
            </a:extLst>
          </p:cNvPr>
          <p:cNvSpPr>
            <a:spLocks noChangeShapeType="1"/>
          </p:cNvSpPr>
          <p:nvPr/>
        </p:nvSpPr>
        <p:spPr bwMode="auto">
          <a:xfrm flipV="1">
            <a:off x="3419976" y="4385434"/>
            <a:ext cx="703700" cy="246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4" name="Line 87">
            <a:extLst>
              <a:ext uri="{FF2B5EF4-FFF2-40B4-BE49-F238E27FC236}">
                <a16:creationId xmlns:a16="http://schemas.microsoft.com/office/drawing/2014/main" id="{5DED85A8-5888-4700-92C8-3E37B81DBE6A}"/>
              </a:ext>
            </a:extLst>
          </p:cNvPr>
          <p:cNvSpPr>
            <a:spLocks noChangeShapeType="1"/>
          </p:cNvSpPr>
          <p:nvPr/>
        </p:nvSpPr>
        <p:spPr bwMode="auto">
          <a:xfrm>
            <a:off x="3408183" y="4417333"/>
            <a:ext cx="846003" cy="246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AU"/>
          </a:p>
        </p:txBody>
      </p:sp>
    </p:spTree>
    <p:extLst>
      <p:ext uri="{BB962C8B-B14F-4D97-AF65-F5344CB8AC3E}">
        <p14:creationId xmlns:p14="http://schemas.microsoft.com/office/powerpoint/2010/main" val="2041282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8756"/>
                                        </p:tgtEl>
                                        <p:attrNameLst>
                                          <p:attrName>style.visibility</p:attrName>
                                        </p:attrNameLst>
                                      </p:cBhvr>
                                      <p:to>
                                        <p:strVal val="visible"/>
                                      </p:to>
                                    </p:set>
                                    <p:animEffect transition="in" filter="checkerboard(across)">
                                      <p:cBhvr>
                                        <p:cTn id="7"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801B6B8-70D6-449E-B8F2-112709FDFD9C}" type="slidenum">
              <a:rPr lang="en-US" altLang="en-US" smtClean="0"/>
              <a:pPr>
                <a:defRPr/>
              </a:pPr>
              <a:t>103</a:t>
            </a:fld>
            <a:endParaRPr lang="en-US" altLang="en-US"/>
          </a:p>
        </p:txBody>
      </p:sp>
      <p:sp>
        <p:nvSpPr>
          <p:cNvPr id="4587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87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(with Strict Expanded List)</a:t>
            </a:r>
          </a:p>
        </p:txBody>
      </p:sp>
      <p:sp>
        <p:nvSpPr>
          <p:cNvPr id="4587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7894" name="Rectangle 5"/>
          <p:cNvSpPr>
            <a:spLocks noChangeArrowheads="1"/>
          </p:cNvSpPr>
          <p:nvPr/>
        </p:nvSpPr>
        <p:spPr bwMode="auto">
          <a:xfrm>
            <a:off x="180181" y="1479427"/>
            <a:ext cx="9056688"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Note that the heuristic is </a:t>
            </a:r>
            <a:r>
              <a:rPr lang="en-US" altLang="en-US" sz="2000" b="1" u="sng"/>
              <a:t>admissible and consistent</a:t>
            </a:r>
            <a:r>
              <a:rPr lang="en-US" altLang="en-US" sz="2000"/>
              <a:t>.</a:t>
            </a:r>
            <a:endParaRPr lang="en-GB" altLang="en-US" sz="2000"/>
          </a:p>
        </p:txBody>
      </p:sp>
      <p:sp>
        <p:nvSpPr>
          <p:cNvPr id="37895" name="Rectangle 6"/>
          <p:cNvSpPr>
            <a:spLocks noChangeArrowheads="1"/>
          </p:cNvSpPr>
          <p:nvPr/>
        </p:nvSpPr>
        <p:spPr bwMode="auto">
          <a:xfrm>
            <a:off x="6528231" y="2708275"/>
            <a:ext cx="3312245" cy="208756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37896" name="Line 7"/>
          <p:cNvSpPr>
            <a:spLocks noChangeShapeType="1"/>
          </p:cNvSpPr>
          <p:nvPr/>
        </p:nvSpPr>
        <p:spPr bwMode="auto">
          <a:xfrm flipV="1">
            <a:off x="8618102" y="3367088"/>
            <a:ext cx="71755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0" name="Oval 8"/>
          <p:cNvSpPr>
            <a:spLocks noChangeArrowheads="1"/>
          </p:cNvSpPr>
          <p:nvPr/>
        </p:nvSpPr>
        <p:spPr bwMode="auto">
          <a:xfrm>
            <a:off x="7251264" y="34274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58761" name="Oval 9"/>
          <p:cNvSpPr>
            <a:spLocks noChangeArrowheads="1"/>
          </p:cNvSpPr>
          <p:nvPr/>
        </p:nvSpPr>
        <p:spPr bwMode="auto">
          <a:xfrm>
            <a:off x="8302189" y="35385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58762" name="Oval 10"/>
          <p:cNvSpPr>
            <a:spLocks noChangeArrowheads="1"/>
          </p:cNvSpPr>
          <p:nvPr/>
        </p:nvSpPr>
        <p:spPr bwMode="auto">
          <a:xfrm>
            <a:off x="9264214" y="3006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37900" name="Line 11"/>
          <p:cNvSpPr>
            <a:spLocks noChangeShapeType="1"/>
          </p:cNvSpPr>
          <p:nvPr/>
        </p:nvSpPr>
        <p:spPr bwMode="auto">
          <a:xfrm flipH="1" flipV="1">
            <a:off x="6960752" y="4148138"/>
            <a:ext cx="1154112" cy="3603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1" name="Line 12"/>
          <p:cNvSpPr>
            <a:spLocks noChangeShapeType="1"/>
          </p:cNvSpPr>
          <p:nvPr/>
        </p:nvSpPr>
        <p:spPr bwMode="auto">
          <a:xfrm flipH="1">
            <a:off x="8232339" y="3949700"/>
            <a:ext cx="228600"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2" name="Line 13"/>
          <p:cNvSpPr>
            <a:spLocks noChangeShapeType="1"/>
          </p:cNvSpPr>
          <p:nvPr/>
        </p:nvSpPr>
        <p:spPr bwMode="auto">
          <a:xfrm>
            <a:off x="7683064" y="3641725"/>
            <a:ext cx="647700" cy="7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6" name="Oval 14"/>
          <p:cNvSpPr>
            <a:spLocks noChangeArrowheads="1"/>
          </p:cNvSpPr>
          <p:nvPr/>
        </p:nvSpPr>
        <p:spPr bwMode="auto">
          <a:xfrm>
            <a:off x="6600389" y="38592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37904" name="Line 15"/>
          <p:cNvSpPr>
            <a:spLocks noChangeShapeType="1"/>
          </p:cNvSpPr>
          <p:nvPr/>
        </p:nvSpPr>
        <p:spPr bwMode="auto">
          <a:xfrm flipH="1">
            <a:off x="6960752" y="3789363"/>
            <a:ext cx="360362"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58768" name="Oval 16"/>
          <p:cNvSpPr>
            <a:spLocks noChangeArrowheads="1"/>
          </p:cNvSpPr>
          <p:nvPr/>
        </p:nvSpPr>
        <p:spPr bwMode="auto">
          <a:xfrm>
            <a:off x="7897377" y="42926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58769" name="Text Box 17"/>
          <p:cNvSpPr txBox="1">
            <a:spLocks noChangeArrowheads="1"/>
          </p:cNvSpPr>
          <p:nvPr/>
        </p:nvSpPr>
        <p:spPr bwMode="auto">
          <a:xfrm>
            <a:off x="6936939" y="35893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0" name="Text Box 18"/>
          <p:cNvSpPr txBox="1">
            <a:spLocks noChangeArrowheads="1"/>
          </p:cNvSpPr>
          <p:nvPr/>
        </p:nvSpPr>
        <p:spPr bwMode="auto">
          <a:xfrm>
            <a:off x="7805302" y="36274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1" name="Text Box 19"/>
          <p:cNvSpPr txBox="1">
            <a:spLocks noChangeArrowheads="1"/>
          </p:cNvSpPr>
          <p:nvPr/>
        </p:nvSpPr>
        <p:spPr bwMode="auto">
          <a:xfrm>
            <a:off x="7263964" y="4292600"/>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2" name="Text Box 20"/>
          <p:cNvSpPr txBox="1">
            <a:spLocks noChangeArrowheads="1"/>
          </p:cNvSpPr>
          <p:nvPr/>
        </p:nvSpPr>
        <p:spPr bwMode="auto">
          <a:xfrm>
            <a:off x="8672077" y="3151188"/>
            <a:ext cx="4508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100</a:t>
            </a:r>
            <a:endParaRPr lang="en-GB" sz="1400" b="1">
              <a:solidFill>
                <a:srgbClr val="FF0000"/>
              </a:solidFill>
              <a:effectLst>
                <a:outerShdw blurRad="38100" dist="38100" dir="2700000" algn="tl">
                  <a:srgbClr val="C0C0C0"/>
                </a:outerShdw>
              </a:effectLst>
              <a:cs typeface="+mn-cs"/>
            </a:endParaRPr>
          </a:p>
        </p:txBody>
      </p:sp>
      <p:sp>
        <p:nvSpPr>
          <p:cNvPr id="458773" name="Text Box 21"/>
          <p:cNvSpPr txBox="1">
            <a:spLocks noChangeArrowheads="1"/>
          </p:cNvSpPr>
          <p:nvPr/>
        </p:nvSpPr>
        <p:spPr bwMode="auto">
          <a:xfrm>
            <a:off x="8054539" y="400526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4" name="Text Box 22"/>
          <p:cNvSpPr txBox="1">
            <a:spLocks noChangeArrowheads="1"/>
          </p:cNvSpPr>
          <p:nvPr/>
        </p:nvSpPr>
        <p:spPr bwMode="auto">
          <a:xfrm>
            <a:off x="6528231" y="4868863"/>
            <a:ext cx="3312246" cy="669925"/>
          </a:xfrm>
          <a:prstGeom prst="rect">
            <a:avLst/>
          </a:prstGeom>
          <a:noFill/>
          <a:ln w="28575" algn="ctr">
            <a:solidFill>
              <a:srgbClr val="FF0000"/>
            </a:solidFill>
            <a:miter lim="800000"/>
            <a:headEnd/>
            <a:tailEnd/>
          </a:ln>
          <a:effectLst/>
        </p:spPr>
        <p:txBody>
          <a:bodyPr wrap="square">
            <a:spAutoFit/>
          </a:bodyPr>
          <a:lstStyle/>
          <a:p>
            <a:pPr algn="ctr" eaLnBrk="0" hangingPunct="0">
              <a:defRPr/>
            </a:pPr>
            <a:r>
              <a:rPr lang="en-US" b="1" u="sng" dirty="0">
                <a:cs typeface="+mn-cs"/>
              </a:rPr>
              <a:t>Heuristic Values:</a:t>
            </a:r>
          </a:p>
          <a:p>
            <a:pPr algn="ctr" eaLnBrk="0" hangingPunct="0">
              <a:defRPr/>
            </a:pPr>
            <a:r>
              <a:rPr lang="en-US" dirty="0">
                <a:cs typeface="+mn-cs"/>
              </a:rPr>
              <a:t>A=100, B=</a:t>
            </a:r>
            <a:r>
              <a:rPr lang="en-US" b="1" dirty="0">
                <a:solidFill>
                  <a:srgbClr val="FF0000"/>
                </a:solidFill>
                <a:effectLst>
                  <a:outerShdw blurRad="38100" dist="38100" dir="2700000" algn="tl">
                    <a:srgbClr val="C0C0C0"/>
                  </a:outerShdw>
                </a:effectLst>
                <a:cs typeface="+mn-cs"/>
              </a:rPr>
              <a:t>88</a:t>
            </a:r>
            <a:r>
              <a:rPr lang="en-US" dirty="0">
                <a:cs typeface="+mn-cs"/>
              </a:rPr>
              <a:t>, C=100, S=90, G=0</a:t>
            </a:r>
            <a:endParaRPr lang="en-GB" dirty="0">
              <a:cs typeface="+mn-cs"/>
            </a:endParaRPr>
          </a:p>
        </p:txBody>
      </p:sp>
      <p:graphicFrame>
        <p:nvGraphicFramePr>
          <p:cNvPr id="458844" name="Group 92"/>
          <p:cNvGraphicFramePr>
            <a:graphicFrameLocks noGrp="1"/>
          </p:cNvGraphicFramePr>
          <p:nvPr>
            <p:extLst>
              <p:ext uri="{D42A27DB-BD31-4B8C-83A1-F6EECF244321}">
                <p14:modId xmlns:p14="http://schemas.microsoft.com/office/powerpoint/2010/main" val="2705617718"/>
              </p:ext>
            </p:extLst>
          </p:nvPr>
        </p:nvGraphicFramePr>
        <p:xfrm>
          <a:off x="184554" y="1940481"/>
          <a:ext cx="6202389" cy="4212571"/>
        </p:xfrm>
        <a:graphic>
          <a:graphicData uri="http://schemas.openxmlformats.org/drawingml/2006/table">
            <a:tbl>
              <a:tblPr/>
              <a:tblGrid>
                <a:gridCol w="644042">
                  <a:extLst>
                    <a:ext uri="{9D8B030D-6E8A-4147-A177-3AD203B41FA5}">
                      <a16:colId xmlns:a16="http://schemas.microsoft.com/office/drawing/2014/main" val="20000"/>
                    </a:ext>
                  </a:extLst>
                </a:gridCol>
                <a:gridCol w="1289894">
                  <a:extLst>
                    <a:ext uri="{9D8B030D-6E8A-4147-A177-3AD203B41FA5}">
                      <a16:colId xmlns:a16="http://schemas.microsoft.com/office/drawing/2014/main" val="2485346820"/>
                    </a:ext>
                  </a:extLst>
                </a:gridCol>
                <a:gridCol w="2976185">
                  <a:extLst>
                    <a:ext uri="{9D8B030D-6E8A-4147-A177-3AD203B41FA5}">
                      <a16:colId xmlns:a16="http://schemas.microsoft.com/office/drawing/2014/main" val="20001"/>
                    </a:ext>
                  </a:extLst>
                </a:gridCol>
                <a:gridCol w="1292268">
                  <a:extLst>
                    <a:ext uri="{9D8B030D-6E8A-4147-A177-3AD203B41FA5}">
                      <a16:colId xmlns:a16="http://schemas.microsoft.com/office/drawing/2014/main" val="20002"/>
                    </a:ext>
                  </a:extLst>
                </a:gridCol>
              </a:tblGrid>
              <a:tr h="8229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1" i="0" u="none" strike="noStrike" cap="none" normalizeH="0" baseline="0" dirty="0">
                          <a:ln>
                            <a:noFill/>
                          </a:ln>
                          <a:solidFill>
                            <a:schemeClr val="tx1"/>
                          </a:solidFill>
                          <a:effectLst/>
                          <a:latin typeface="Times New Roman" pitchFamily="18" charset="0"/>
                        </a:rPr>
                        <a:t>Dequeued</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Enqueued</a:t>
                      </a:r>
                      <a:endParaRPr kumimoji="0" lang="en-GB" sz="24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Expanded List</a:t>
                      </a:r>
                      <a:endParaRPr kumimoji="0" lang="en-GB" sz="18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(101 AS)(90 BS)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a:t>
                      </a:r>
                      <a:endParaRPr kumimoji="0" lang="en-GB" sz="2000" b="0" i="0" u="none" strike="noStrike" cap="none" normalizeH="0" baseline="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 BS)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(104 CBS)(101 AS)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 B</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32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(101 AS)</a:t>
                      </a:r>
                      <a:endParaRPr kumimoji="0" lang="en-GB" sz="18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(102 CAS)(104 CBS)</a:t>
                      </a: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 B,A</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(102 CAS)</a:t>
                      </a:r>
                      <a:endParaRPr kumimoji="0" lang="en-GB" sz="16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(102 GCAS) </a:t>
                      </a: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 B, A, C</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Times New Roman" pitchFamily="18" charset="0"/>
                        </a:rPr>
                        <a:t>(102 GCAS)</a:t>
                      </a:r>
                      <a:endParaRPr kumimoji="0" lang="en-GB" sz="16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S, B, A, C</a:t>
                      </a:r>
                      <a:r>
                        <a:rPr kumimoji="0" lang="en-GB" sz="2000" b="0" i="0" u="none" strike="noStrike" cap="none" normalizeH="0" baseline="0" dirty="0">
                          <a:ln>
                            <a:noFill/>
                          </a:ln>
                          <a:solidFill>
                            <a:schemeClr val="tx1"/>
                          </a:solidFill>
                          <a:effectLst/>
                          <a:latin typeface="Times New Roman" pitchFamily="18" charset="0"/>
                        </a:rPr>
                        <a:t>, G</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2116313"/>
                  </a:ext>
                </a:extLst>
              </a:tr>
            </a:tbl>
          </a:graphicData>
        </a:graphic>
      </p:graphicFrame>
      <p:sp>
        <p:nvSpPr>
          <p:cNvPr id="37944" name="Line 87"/>
          <p:cNvSpPr>
            <a:spLocks noChangeShapeType="1"/>
          </p:cNvSpPr>
          <p:nvPr/>
        </p:nvSpPr>
        <p:spPr bwMode="auto">
          <a:xfrm flipV="1">
            <a:off x="2076658" y="2845505"/>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45" name="Rectangle 93"/>
          <p:cNvSpPr>
            <a:spLocks noChangeArrowheads="1"/>
          </p:cNvSpPr>
          <p:nvPr/>
        </p:nvSpPr>
        <p:spPr bwMode="auto">
          <a:xfrm>
            <a:off x="1369607" y="6231509"/>
            <a:ext cx="8351838" cy="590550"/>
          </a:xfrm>
          <a:prstGeom prst="rect">
            <a:avLst/>
          </a:prstGeom>
          <a:gradFill rotWithShape="1">
            <a:gsLst>
              <a:gs pos="0">
                <a:srgbClr val="FF6600"/>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sz="1600"/>
              <a:t>If we modify the heuristic in the example we have been considering so that it is </a:t>
            </a:r>
            <a:r>
              <a:rPr lang="en-US" altLang="en-US" sz="1600" b="1"/>
              <a:t>consistent</a:t>
            </a:r>
            <a:r>
              <a:rPr lang="en-US" altLang="en-US" sz="1600"/>
              <a:t>, as we have done here </a:t>
            </a:r>
            <a:r>
              <a:rPr lang="en-US" altLang="en-US" sz="1600" b="1"/>
              <a:t>by increasing the value of h(B)</a:t>
            </a:r>
            <a:r>
              <a:rPr lang="en-US" altLang="en-US" sz="1600"/>
              <a:t>, then A* (with the Expanded List) will work.</a:t>
            </a:r>
            <a:endParaRPr lang="en-GB" altLang="en-US" sz="1600"/>
          </a:p>
        </p:txBody>
      </p:sp>
      <p:sp>
        <p:nvSpPr>
          <p:cNvPr id="29" name="Line 87">
            <a:extLst>
              <a:ext uri="{FF2B5EF4-FFF2-40B4-BE49-F238E27FC236}">
                <a16:creationId xmlns:a16="http://schemas.microsoft.com/office/drawing/2014/main" id="{D5309D7C-E61F-4696-915B-66AE34AE6D37}"/>
              </a:ext>
            </a:extLst>
          </p:cNvPr>
          <p:cNvSpPr>
            <a:spLocks noChangeShapeType="1"/>
          </p:cNvSpPr>
          <p:nvPr/>
        </p:nvSpPr>
        <p:spPr bwMode="auto">
          <a:xfrm flipV="1">
            <a:off x="3152800" y="3343206"/>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0" name="Line 87">
            <a:extLst>
              <a:ext uri="{FF2B5EF4-FFF2-40B4-BE49-F238E27FC236}">
                <a16:creationId xmlns:a16="http://schemas.microsoft.com/office/drawing/2014/main" id="{C7D1355B-DF2B-4289-9604-615C0A36F367}"/>
              </a:ext>
            </a:extLst>
          </p:cNvPr>
          <p:cNvSpPr>
            <a:spLocks noChangeShapeType="1"/>
          </p:cNvSpPr>
          <p:nvPr/>
        </p:nvSpPr>
        <p:spPr bwMode="auto">
          <a:xfrm flipV="1">
            <a:off x="3397686" y="3836918"/>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1" name="Line 87">
            <a:extLst>
              <a:ext uri="{FF2B5EF4-FFF2-40B4-BE49-F238E27FC236}">
                <a16:creationId xmlns:a16="http://schemas.microsoft.com/office/drawing/2014/main" id="{CFB29B3A-38E1-4CDC-8753-D325CB503301}"/>
              </a:ext>
            </a:extLst>
          </p:cNvPr>
          <p:cNvSpPr>
            <a:spLocks noChangeShapeType="1"/>
          </p:cNvSpPr>
          <p:nvPr/>
        </p:nvSpPr>
        <p:spPr bwMode="auto">
          <a:xfrm flipV="1">
            <a:off x="2368986" y="4404242"/>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2" name="Line 87">
            <a:extLst>
              <a:ext uri="{FF2B5EF4-FFF2-40B4-BE49-F238E27FC236}">
                <a16:creationId xmlns:a16="http://schemas.microsoft.com/office/drawing/2014/main" id="{DB23C88C-99FC-47C6-B2CB-4AE1F7E279A3}"/>
              </a:ext>
            </a:extLst>
          </p:cNvPr>
          <p:cNvSpPr>
            <a:spLocks noChangeShapeType="1"/>
          </p:cNvSpPr>
          <p:nvPr/>
        </p:nvSpPr>
        <p:spPr bwMode="auto">
          <a:xfrm flipV="1">
            <a:off x="2449100" y="4957693"/>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3" name="Rectangle 32">
            <a:extLst>
              <a:ext uri="{FF2B5EF4-FFF2-40B4-BE49-F238E27FC236}">
                <a16:creationId xmlns:a16="http://schemas.microsoft.com/office/drawing/2014/main" id="{E36CF1B9-2136-436D-9211-D566B87BE1C8}"/>
              </a:ext>
            </a:extLst>
          </p:cNvPr>
          <p:cNvSpPr/>
          <p:nvPr/>
        </p:nvSpPr>
        <p:spPr>
          <a:xfrm>
            <a:off x="6528230" y="5590401"/>
            <a:ext cx="3312245" cy="430887"/>
          </a:xfrm>
          <a:prstGeom prst="rect">
            <a:avLst/>
          </a:prstGeom>
          <a:solidFill>
            <a:schemeClr val="bg1"/>
          </a:solidFill>
          <a:ln>
            <a:solidFill>
              <a:srgbClr val="C00000"/>
            </a:solidFill>
          </a:ln>
        </p:spPr>
        <p:txBody>
          <a:bodyPr wrap="square">
            <a:spAutoFit/>
          </a:bodyPr>
          <a:lstStyle/>
          <a:p>
            <a:pPr algn="ctr">
              <a:defRPr/>
            </a:pPr>
            <a:r>
              <a:rPr lang="en-US" sz="1100" dirty="0">
                <a:latin typeface="Arial" charset="0"/>
              </a:rPr>
              <a:t>For our convention in class, add the path extensions to the </a:t>
            </a:r>
            <a:r>
              <a:rPr lang="en-US" sz="1100" b="1" u="sng" dirty="0">
                <a:solidFill>
                  <a:srgbClr val="0000FF"/>
                </a:solidFill>
                <a:effectLst>
                  <a:outerShdw blurRad="38100" dist="38100" dir="2700000" algn="tl">
                    <a:srgbClr val="000000">
                      <a:alpha val="43137"/>
                    </a:srgbClr>
                  </a:outerShdw>
                </a:effectLst>
                <a:latin typeface="Arial" charset="0"/>
              </a:rPr>
              <a:t>front</a:t>
            </a:r>
            <a:r>
              <a:rPr lang="en-US" sz="1100" dirty="0">
                <a:solidFill>
                  <a:srgbClr val="0000FF"/>
                </a:solidFill>
                <a:effectLst>
                  <a:outerShdw blurRad="38100" dist="38100" dir="2700000" algn="tl">
                    <a:srgbClr val="000000">
                      <a:alpha val="43137"/>
                    </a:srgbClr>
                  </a:outerShdw>
                </a:effectLst>
                <a:latin typeface="Arial" charset="0"/>
              </a:rPr>
              <a:t> </a:t>
            </a:r>
            <a:r>
              <a:rPr lang="en-US" sz="1100" dirty="0">
                <a:latin typeface="Arial" charset="0"/>
              </a:rPr>
              <a:t>of the Queue.</a:t>
            </a:r>
          </a:p>
        </p:txBody>
      </p:sp>
      <p:sp>
        <p:nvSpPr>
          <p:cNvPr id="34" name="Line 87">
            <a:extLst>
              <a:ext uri="{FF2B5EF4-FFF2-40B4-BE49-F238E27FC236}">
                <a16:creationId xmlns:a16="http://schemas.microsoft.com/office/drawing/2014/main" id="{1C64359B-F81C-4E87-9ED9-62EA70983331}"/>
              </a:ext>
            </a:extLst>
          </p:cNvPr>
          <p:cNvSpPr>
            <a:spLocks noChangeShapeType="1"/>
          </p:cNvSpPr>
          <p:nvPr/>
        </p:nvSpPr>
        <p:spPr bwMode="auto">
          <a:xfrm flipV="1">
            <a:off x="3419976" y="4385434"/>
            <a:ext cx="703700" cy="246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5" name="Line 87">
            <a:extLst>
              <a:ext uri="{FF2B5EF4-FFF2-40B4-BE49-F238E27FC236}">
                <a16:creationId xmlns:a16="http://schemas.microsoft.com/office/drawing/2014/main" id="{A9BC98C9-0E7C-4B01-BA4D-1E04D5A15AC3}"/>
              </a:ext>
            </a:extLst>
          </p:cNvPr>
          <p:cNvSpPr>
            <a:spLocks noChangeShapeType="1"/>
          </p:cNvSpPr>
          <p:nvPr/>
        </p:nvSpPr>
        <p:spPr bwMode="auto">
          <a:xfrm>
            <a:off x="3408183" y="4417333"/>
            <a:ext cx="846003" cy="246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AU"/>
          </a:p>
        </p:txBody>
      </p:sp>
    </p:spTree>
    <p:extLst>
      <p:ext uri="{BB962C8B-B14F-4D97-AF65-F5344CB8AC3E}">
        <p14:creationId xmlns:p14="http://schemas.microsoft.com/office/powerpoint/2010/main" val="2838060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8756"/>
                                        </p:tgtEl>
                                        <p:attrNameLst>
                                          <p:attrName>style.visibility</p:attrName>
                                        </p:attrNameLst>
                                      </p:cBhvr>
                                      <p:to>
                                        <p:strVal val="visible"/>
                                      </p:to>
                                    </p:set>
                                    <p:animEffect transition="in" filter="checkerboard(across)">
                                      <p:cBhvr>
                                        <p:cTn id="7"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5C196F2-3C8C-456E-AEDC-9164CFC8A3DB}" type="slidenum">
              <a:rPr lang="en-US" altLang="en-US" smtClean="0"/>
              <a:pPr>
                <a:defRPr/>
              </a:pPr>
              <a:t>104</a:t>
            </a:fld>
            <a:endParaRPr lang="en-US" altLang="en-US"/>
          </a:p>
        </p:txBody>
      </p:sp>
      <p:sp>
        <p:nvSpPr>
          <p:cNvPr id="45977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977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Dealing with inconsistent heuristic</a:t>
            </a:r>
          </a:p>
        </p:txBody>
      </p:sp>
      <p:sp>
        <p:nvSpPr>
          <p:cNvPr id="459780"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8918" name="Rectangle 5"/>
          <p:cNvSpPr>
            <a:spLocks noChangeArrowheads="1"/>
          </p:cNvSpPr>
          <p:nvPr/>
        </p:nvSpPr>
        <p:spPr bwMode="auto">
          <a:xfrm>
            <a:off x="360363" y="1844675"/>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What can we do if we have an </a:t>
            </a:r>
            <a:r>
              <a:rPr lang="en-US" altLang="en-US" sz="2000" b="1">
                <a:solidFill>
                  <a:srgbClr val="FF0000"/>
                </a:solidFill>
              </a:rPr>
              <a:t>inconsistent heuristic </a:t>
            </a:r>
            <a:r>
              <a:rPr lang="en-US" altLang="en-US" sz="2000"/>
              <a:t>but we still want optimal paths?</a:t>
            </a:r>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9780"/>
                                        </p:tgtEl>
                                        <p:attrNameLst>
                                          <p:attrName>style.visibility</p:attrName>
                                        </p:attrNameLst>
                                      </p:cBhvr>
                                      <p:to>
                                        <p:strVal val="visible"/>
                                      </p:to>
                                    </p:set>
                                    <p:animEffect transition="in" filter="checkerboard(across)">
                                      <p:cBhvr>
                                        <p:cTn id="7" dur="500"/>
                                        <p:tgtEl>
                                          <p:spTgt spid="459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DE155A7-5726-4FA9-B530-CBFB0DF92F00}" type="slidenum">
              <a:rPr lang="en-US" altLang="en-US" smtClean="0"/>
              <a:pPr>
                <a:defRPr/>
              </a:pPr>
              <a:t>105</a:t>
            </a:fld>
            <a:endParaRPr lang="en-US" altLang="en-US"/>
          </a:p>
        </p:txBody>
      </p:sp>
      <p:sp>
        <p:nvSpPr>
          <p:cNvPr id="46080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6080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Dealing with inconsistent heuristic</a:t>
            </a:r>
          </a:p>
        </p:txBody>
      </p:sp>
      <p:sp>
        <p:nvSpPr>
          <p:cNvPr id="46080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9942" name="Rectangle 5"/>
          <p:cNvSpPr>
            <a:spLocks noChangeArrowheads="1"/>
          </p:cNvSpPr>
          <p:nvPr/>
        </p:nvSpPr>
        <p:spPr bwMode="auto">
          <a:xfrm>
            <a:off x="360363" y="1700213"/>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What can we do if we have an inconsistent heuristic but we still want optimal paths?</a:t>
            </a:r>
            <a:endParaRPr lang="en-GB" altLang="en-US" sz="2000"/>
          </a:p>
        </p:txBody>
      </p:sp>
      <p:sp>
        <p:nvSpPr>
          <p:cNvPr id="39943" name="Rectangle 6"/>
          <p:cNvSpPr>
            <a:spLocks noChangeArrowheads="1"/>
          </p:cNvSpPr>
          <p:nvPr/>
        </p:nvSpPr>
        <p:spPr bwMode="auto">
          <a:xfrm>
            <a:off x="344488" y="2205038"/>
            <a:ext cx="9056687" cy="415925"/>
          </a:xfrm>
          <a:prstGeom prst="rect">
            <a:avLst/>
          </a:prstGeom>
          <a:gradFill rotWithShape="1">
            <a:gsLst>
              <a:gs pos="0">
                <a:srgbClr val="3399FF"/>
              </a:gs>
              <a:gs pos="100000">
                <a:schemeClr val="bg1"/>
              </a:gs>
            </a:gsLst>
            <a:lin ang="2700000" scaled="1"/>
          </a:gradFill>
          <a:ln w="19050" algn="ctr">
            <a:solidFill>
              <a:srgbClr val="FF0000"/>
            </a:solidFill>
            <a:miter lim="800000"/>
            <a:headEnd/>
            <a:tailEnd/>
          </a:ln>
        </p:spPr>
        <p:txBody>
          <a:bodyPr>
            <a:spAutoFit/>
          </a:bodyPr>
          <a:lstStyle/>
          <a:p>
            <a:pPr eaLnBrk="0" hangingPunct="0"/>
            <a:r>
              <a:rPr lang="en-US" altLang="en-US" sz="2000"/>
              <a:t>Modify A* so that it </a:t>
            </a:r>
            <a:r>
              <a:rPr lang="en-US" altLang="en-US" sz="2000" b="1"/>
              <a:t>detects</a:t>
            </a:r>
            <a:r>
              <a:rPr lang="en-US" altLang="en-US" sz="2000"/>
              <a:t> and </a:t>
            </a:r>
            <a:r>
              <a:rPr lang="en-US" altLang="en-US" sz="2000" b="1"/>
              <a:t>corrects</a:t>
            </a:r>
            <a:r>
              <a:rPr lang="en-US" altLang="en-US" sz="2000"/>
              <a:t> when inconsistency has led us astray.</a:t>
            </a:r>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0804"/>
                                        </p:tgtEl>
                                        <p:attrNameLst>
                                          <p:attrName>style.visibility</p:attrName>
                                        </p:attrNameLst>
                                      </p:cBhvr>
                                      <p:to>
                                        <p:strVal val="visible"/>
                                      </p:to>
                                    </p:set>
                                    <p:animEffect transition="in" filter="checkerboard(across)">
                                      <p:cBhvr>
                                        <p:cTn id="7" dur="500"/>
                                        <p:tgtEl>
                                          <p:spTgt spid="460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D5E8454-5C5B-4D14-B817-DEDA5AB2D303}"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106</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638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4638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Dealing with inconsistent heuristic</a:t>
            </a:r>
          </a:p>
        </p:txBody>
      </p:sp>
      <p:sp>
        <p:nvSpPr>
          <p:cNvPr id="4638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43014" name="Rectangle 5"/>
          <p:cNvSpPr>
            <a:spLocks noChangeArrowheads="1"/>
          </p:cNvSpPr>
          <p:nvPr/>
        </p:nvSpPr>
        <p:spPr bwMode="auto">
          <a:xfrm>
            <a:off x="360363" y="1556792"/>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What can we do if we have an inconsistent heuristic but we still want optimal paths?</a:t>
            </a:r>
            <a:endParaRPr kumimoji="0" lang="en-GB" altLang="en-US" sz="20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43015" name="Rectangle 6"/>
          <p:cNvSpPr>
            <a:spLocks noChangeArrowheads="1"/>
          </p:cNvSpPr>
          <p:nvPr/>
        </p:nvSpPr>
        <p:spPr bwMode="auto">
          <a:xfrm>
            <a:off x="344488" y="2061617"/>
            <a:ext cx="9056687" cy="409575"/>
          </a:xfrm>
          <a:prstGeom prst="rect">
            <a:avLst/>
          </a:prstGeom>
          <a:gradFill rotWithShape="1">
            <a:gsLst>
              <a:gs pos="0">
                <a:srgbClr val="3399FF"/>
              </a:gs>
              <a:gs pos="100000">
                <a:schemeClr val="bg1"/>
              </a:gs>
            </a:gsLst>
            <a:lin ang="2700000" scaled="1"/>
          </a:gradFill>
          <a:ln w="12700" algn="ctr">
            <a:solidFill>
              <a:srgbClr val="FF0000"/>
            </a:solid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Modify A* so that it detects and corrects when inconsistency has led us astray.</a:t>
            </a:r>
            <a:endParaRPr kumimoji="0" lang="en-GB" altLang="en-US" sz="20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43016" name="Rectangle 7"/>
          <p:cNvSpPr>
            <a:spLocks noChangeArrowheads="1"/>
          </p:cNvSpPr>
          <p:nvPr/>
        </p:nvSpPr>
        <p:spPr bwMode="auto">
          <a:xfrm>
            <a:off x="344488" y="2564854"/>
            <a:ext cx="9056687" cy="690563"/>
          </a:xfrm>
          <a:prstGeom prst="rect">
            <a:avLst/>
          </a:prstGeom>
          <a:gradFill rotWithShape="1">
            <a:gsLst>
              <a:gs pos="0">
                <a:srgbClr val="3399FF"/>
              </a:gs>
              <a:gs pos="100000">
                <a:schemeClr val="bg1"/>
              </a:gs>
            </a:gsLst>
            <a:lin ang="2700000" scaled="1"/>
          </a:gradFill>
          <a:ln w="19050" algn="ctr">
            <a:solidFill>
              <a:srgbClr val="FF0000"/>
            </a:solid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Assume we are adding node</a:t>
            </a:r>
            <a:r>
              <a:rPr kumimoji="0" lang="en-US" altLang="en-US" sz="2000" b="0" i="0" u="none" strike="noStrike" kern="1200" cap="none" spc="0" normalizeH="0" baseline="-25000" noProof="0">
                <a:ln>
                  <a:noFill/>
                </a:ln>
                <a:solidFill>
                  <a:srgbClr val="000000"/>
                </a:solidFill>
                <a:effectLst/>
                <a:uLnTx/>
                <a:uFillTx/>
                <a:latin typeface="Times New Roman" pitchFamily="18" charset="0"/>
                <a:ea typeface="+mn-ea"/>
                <a:cs typeface="Arial" charset="0"/>
              </a:rPr>
              <a:t>1</a:t>
            </a:r>
            <a:r>
              <a:rPr kumimoji="0" lang="en-US" alt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to Q and node</a:t>
            </a:r>
            <a:r>
              <a:rPr kumimoji="0" lang="en-US" altLang="en-US" sz="2000" b="0" i="0" u="none" strike="noStrike" kern="1200" cap="none" spc="0" normalizeH="0" baseline="-25000" noProof="0">
                <a:ln>
                  <a:noFill/>
                </a:ln>
                <a:solidFill>
                  <a:srgbClr val="000000"/>
                </a:solidFill>
                <a:effectLst/>
                <a:uLnTx/>
                <a:uFillTx/>
                <a:latin typeface="Times New Roman" pitchFamily="18" charset="0"/>
                <a:ea typeface="+mn-ea"/>
                <a:cs typeface="Arial" charset="0"/>
              </a:rPr>
              <a:t>2 </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is present in Expanded List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with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Arial" charset="0"/>
              </a:rPr>
              <a:t>node</a:t>
            </a:r>
            <a:r>
              <a:rPr kumimoji="0" lang="en-US" altLang="en-US" sz="1800" b="1" i="0" u="none" strike="noStrike" kern="1200" cap="none" spc="0" normalizeH="0" baseline="-25000" noProof="0">
                <a:ln>
                  <a:noFill/>
                </a:ln>
                <a:solidFill>
                  <a:srgbClr val="000000"/>
                </a:solidFill>
                <a:effectLst/>
                <a:uLnTx/>
                <a:uFillTx/>
                <a:latin typeface="Times New Roman" pitchFamily="18" charset="0"/>
                <a:ea typeface="+mn-ea"/>
                <a:cs typeface="Arial" charset="0"/>
              </a:rPr>
              <a:t>1</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Arial" charset="0"/>
              </a:rPr>
              <a:t>.state = node</a:t>
            </a:r>
            <a:r>
              <a:rPr kumimoji="0" lang="en-US" altLang="en-US" sz="1800" b="1" i="0" u="none" strike="noStrike" kern="1200" cap="none" spc="0" normalizeH="0" baseline="-25000" noProof="0">
                <a:ln>
                  <a:noFill/>
                </a:ln>
                <a:solidFill>
                  <a:srgbClr val="000000"/>
                </a:solidFill>
                <a:effectLst/>
                <a:uLnTx/>
                <a:uFillTx/>
                <a:latin typeface="Times New Roman" pitchFamily="18" charset="0"/>
                <a:ea typeface="+mn-ea"/>
                <a:cs typeface="Arial" charset="0"/>
              </a:rPr>
              <a:t>2</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Arial" charset="0"/>
              </a:rPr>
              <a:t>.state</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11" name="TextBox 10">
            <a:extLst>
              <a:ext uri="{FF2B5EF4-FFF2-40B4-BE49-F238E27FC236}">
                <a16:creationId xmlns:a16="http://schemas.microsoft.com/office/drawing/2014/main" id="{BDDE094E-BAA4-46B2-B0A4-6F29D79CEB8C}"/>
              </a:ext>
            </a:extLst>
          </p:cNvPr>
          <p:cNvSpPr txBox="1"/>
          <p:nvPr/>
        </p:nvSpPr>
        <p:spPr>
          <a:xfrm>
            <a:off x="2779474" y="3581501"/>
            <a:ext cx="1111202" cy="400110"/>
          </a:xfrm>
          <a:prstGeom prst="rect">
            <a:avLst/>
          </a:prstGeom>
          <a:noFill/>
        </p:spPr>
        <p:txBody>
          <a:bodyPr wrap="none" rtlCol="0">
            <a:spAutoFit/>
          </a:bodyPr>
          <a:lstStyle/>
          <a:p>
            <a:r>
              <a:rPr lang="en-NZ" sz="2000" b="1" dirty="0">
                <a:solidFill>
                  <a:srgbClr val="0000FF"/>
                </a:solidFill>
                <a:latin typeface="Arial" panose="020B0604020202020204" pitchFamily="34" charset="0"/>
                <a:cs typeface="Arial" panose="020B0604020202020204" pitchFamily="34" charset="0"/>
              </a:rPr>
              <a:t>(6 </a:t>
            </a:r>
            <a:r>
              <a:rPr lang="en-NZ" sz="2000" b="1" dirty="0">
                <a:solidFill>
                  <a:srgbClr val="FF0000"/>
                </a:solidFill>
                <a:latin typeface="Arial" panose="020B0604020202020204" pitchFamily="34" charset="0"/>
                <a:cs typeface="Arial" panose="020B0604020202020204" pitchFamily="34" charset="0"/>
              </a:rPr>
              <a:t>C</a:t>
            </a:r>
            <a:r>
              <a:rPr lang="en-NZ" sz="2000" b="1" dirty="0">
                <a:solidFill>
                  <a:srgbClr val="0000FF"/>
                </a:solidFill>
                <a:latin typeface="Arial" panose="020B0604020202020204" pitchFamily="34" charset="0"/>
                <a:cs typeface="Arial" panose="020B0604020202020204" pitchFamily="34" charset="0"/>
              </a:rPr>
              <a:t>BS)</a:t>
            </a:r>
          </a:p>
        </p:txBody>
      </p:sp>
      <p:sp>
        <p:nvSpPr>
          <p:cNvPr id="12" name="TextBox 11">
            <a:extLst>
              <a:ext uri="{FF2B5EF4-FFF2-40B4-BE49-F238E27FC236}">
                <a16:creationId xmlns:a16="http://schemas.microsoft.com/office/drawing/2014/main" id="{8C0454EF-9B64-4903-B832-69159F64281E}"/>
              </a:ext>
            </a:extLst>
          </p:cNvPr>
          <p:cNvSpPr txBox="1"/>
          <p:nvPr/>
        </p:nvSpPr>
        <p:spPr>
          <a:xfrm>
            <a:off x="4381644" y="4541058"/>
            <a:ext cx="2376264" cy="400110"/>
          </a:xfrm>
          <a:prstGeom prst="rect">
            <a:avLst/>
          </a:prstGeom>
          <a:solidFill>
            <a:srgbClr val="FFFFCC"/>
          </a:solidFill>
          <a:ln>
            <a:solidFill>
              <a:srgbClr val="C00000"/>
            </a:solidFill>
          </a:ln>
        </p:spPr>
        <p:txBody>
          <a:bodyPr wrap="square" rtlCol="0">
            <a:spAutoFit/>
          </a:bodyPr>
          <a:lstStyle/>
          <a:p>
            <a:r>
              <a:rPr lang="en-NZ" sz="2000" b="1" dirty="0">
                <a:latin typeface="Arial" panose="020B0604020202020204" pitchFamily="34" charset="0"/>
                <a:cs typeface="Arial" panose="020B0604020202020204" pitchFamily="34" charset="0"/>
              </a:rPr>
              <a:t>   (10 FEDS) …</a:t>
            </a:r>
          </a:p>
        </p:txBody>
      </p:sp>
      <p:sp>
        <p:nvSpPr>
          <p:cNvPr id="13" name="Rectangle 12">
            <a:extLst>
              <a:ext uri="{FF2B5EF4-FFF2-40B4-BE49-F238E27FC236}">
                <a16:creationId xmlns:a16="http://schemas.microsoft.com/office/drawing/2014/main" id="{606F198E-3D3A-4CED-A563-34479592B683}"/>
              </a:ext>
            </a:extLst>
          </p:cNvPr>
          <p:cNvSpPr/>
          <p:nvPr/>
        </p:nvSpPr>
        <p:spPr>
          <a:xfrm>
            <a:off x="4381644" y="4164531"/>
            <a:ext cx="2376264" cy="369332"/>
          </a:xfrm>
          <a:prstGeom prst="rect">
            <a:avLst/>
          </a:prstGeom>
          <a:solidFill>
            <a:schemeClr val="bg1">
              <a:lumMod val="85000"/>
            </a:schemeClr>
          </a:solidFill>
          <a:ln>
            <a:solidFill>
              <a:schemeClr val="tx1"/>
            </a:solidFill>
          </a:ln>
        </p:spPr>
        <p:txBody>
          <a:bodyPr wrap="square">
            <a:spAutoFit/>
          </a:bodyPr>
          <a:lstStyle/>
          <a:p>
            <a:r>
              <a:rPr lang="en-NZ" b="1" dirty="0">
                <a:latin typeface="Arial" panose="020B0604020202020204" pitchFamily="34" charset="0"/>
                <a:cs typeface="Arial" panose="020B0604020202020204" pitchFamily="34" charset="0"/>
              </a:rPr>
              <a:t>Q </a:t>
            </a:r>
          </a:p>
        </p:txBody>
      </p:sp>
      <p:sp>
        <p:nvSpPr>
          <p:cNvPr id="14" name="TextBox 13">
            <a:extLst>
              <a:ext uri="{FF2B5EF4-FFF2-40B4-BE49-F238E27FC236}">
                <a16:creationId xmlns:a16="http://schemas.microsoft.com/office/drawing/2014/main" id="{55BFE109-3731-4E12-86E2-2FD97271FAD3}"/>
              </a:ext>
            </a:extLst>
          </p:cNvPr>
          <p:cNvSpPr txBox="1"/>
          <p:nvPr/>
        </p:nvSpPr>
        <p:spPr>
          <a:xfrm>
            <a:off x="7045941" y="4541058"/>
            <a:ext cx="2480166" cy="400110"/>
          </a:xfrm>
          <a:prstGeom prst="rect">
            <a:avLst/>
          </a:prstGeom>
          <a:solidFill>
            <a:srgbClr val="FFFFCC"/>
          </a:solidFill>
          <a:ln>
            <a:solidFill>
              <a:srgbClr val="C00000"/>
            </a:solidFill>
          </a:ln>
        </p:spPr>
        <p:txBody>
          <a:bodyPr wrap="square" rtlCol="0">
            <a:spAutoFit/>
          </a:bodyPr>
          <a:lstStyle/>
          <a:p>
            <a:r>
              <a:rPr lang="en-NZ" sz="2000" b="1" dirty="0">
                <a:latin typeface="Arial" panose="020B0604020202020204" pitchFamily="34" charset="0"/>
                <a:cs typeface="Arial" panose="020B0604020202020204" pitchFamily="34" charset="0"/>
              </a:rPr>
              <a:t> C</a:t>
            </a:r>
          </a:p>
        </p:txBody>
      </p:sp>
      <p:sp>
        <p:nvSpPr>
          <p:cNvPr id="15" name="Rectangle 14">
            <a:extLst>
              <a:ext uri="{FF2B5EF4-FFF2-40B4-BE49-F238E27FC236}">
                <a16:creationId xmlns:a16="http://schemas.microsoft.com/office/drawing/2014/main" id="{E1DC1724-081D-4FFB-A281-4806870526BC}"/>
              </a:ext>
            </a:extLst>
          </p:cNvPr>
          <p:cNvSpPr/>
          <p:nvPr/>
        </p:nvSpPr>
        <p:spPr>
          <a:xfrm>
            <a:off x="7045941" y="4164531"/>
            <a:ext cx="2480166" cy="369332"/>
          </a:xfrm>
          <a:prstGeom prst="rect">
            <a:avLst/>
          </a:prstGeom>
          <a:solidFill>
            <a:schemeClr val="bg1">
              <a:lumMod val="85000"/>
            </a:schemeClr>
          </a:solidFill>
          <a:ln>
            <a:solidFill>
              <a:schemeClr val="tx1"/>
            </a:solidFill>
          </a:ln>
        </p:spPr>
        <p:txBody>
          <a:bodyPr wrap="none">
            <a:spAutoFit/>
          </a:bodyPr>
          <a:lstStyle/>
          <a:p>
            <a:r>
              <a:rPr lang="en-NZ" b="1" dirty="0">
                <a:latin typeface="Arial" panose="020B0604020202020204" pitchFamily="34" charset="0"/>
                <a:cs typeface="Arial" panose="020B0604020202020204" pitchFamily="34" charset="0"/>
              </a:rPr>
              <a:t>Strict Expanded List </a:t>
            </a:r>
          </a:p>
        </p:txBody>
      </p:sp>
      <p:sp>
        <p:nvSpPr>
          <p:cNvPr id="16" name="TextBox 15">
            <a:extLst>
              <a:ext uri="{FF2B5EF4-FFF2-40B4-BE49-F238E27FC236}">
                <a16:creationId xmlns:a16="http://schemas.microsoft.com/office/drawing/2014/main" id="{A0177760-E62B-435B-9117-D1CB5027B911}"/>
              </a:ext>
            </a:extLst>
          </p:cNvPr>
          <p:cNvSpPr txBox="1"/>
          <p:nvPr/>
        </p:nvSpPr>
        <p:spPr>
          <a:xfrm>
            <a:off x="272480" y="3444099"/>
            <a:ext cx="1324402" cy="400110"/>
          </a:xfrm>
          <a:prstGeom prst="rect">
            <a:avLst/>
          </a:prstGeom>
          <a:noFill/>
        </p:spPr>
        <p:txBody>
          <a:bodyPr wrap="none" rtlCol="0">
            <a:spAutoFit/>
          </a:bodyPr>
          <a:lstStyle/>
          <a:p>
            <a:r>
              <a:rPr lang="en-NZ" sz="2000" b="1" u="sng" dirty="0">
                <a:solidFill>
                  <a:srgbClr val="008000"/>
                </a:solidFill>
                <a:latin typeface="Arial" panose="020B0604020202020204" pitchFamily="34" charset="0"/>
                <a:cs typeface="Arial" panose="020B0604020202020204" pitchFamily="34" charset="0"/>
              </a:rPr>
              <a:t>Example:</a:t>
            </a:r>
          </a:p>
        </p:txBody>
      </p:sp>
      <p:sp>
        <p:nvSpPr>
          <p:cNvPr id="17" name="Rectangle 16">
            <a:extLst>
              <a:ext uri="{FF2B5EF4-FFF2-40B4-BE49-F238E27FC236}">
                <a16:creationId xmlns:a16="http://schemas.microsoft.com/office/drawing/2014/main" id="{1E4C8503-C6E1-432C-9E66-6C8E3C74D30D}"/>
              </a:ext>
            </a:extLst>
          </p:cNvPr>
          <p:cNvSpPr/>
          <p:nvPr/>
        </p:nvSpPr>
        <p:spPr>
          <a:xfrm>
            <a:off x="367721" y="3896910"/>
            <a:ext cx="3062355" cy="646331"/>
          </a:xfrm>
          <a:prstGeom prst="rect">
            <a:avLst/>
          </a:prstGeom>
        </p:spPr>
        <p:txBody>
          <a:bodyPr wrap="square">
            <a:spAutoFit/>
          </a:bodyPr>
          <a:lstStyle/>
          <a:p>
            <a:r>
              <a:rPr lang="en-NZ" dirty="0">
                <a:latin typeface="Arial" panose="020B0604020202020204" pitchFamily="34" charset="0"/>
                <a:cs typeface="Arial" panose="020B0604020202020204" pitchFamily="34" charset="0"/>
              </a:rPr>
              <a:t>We have a node we are considering adding into Q: </a:t>
            </a:r>
          </a:p>
        </p:txBody>
      </p:sp>
      <p:sp>
        <p:nvSpPr>
          <p:cNvPr id="18" name="Oval 8">
            <a:extLst>
              <a:ext uri="{FF2B5EF4-FFF2-40B4-BE49-F238E27FC236}">
                <a16:creationId xmlns:a16="http://schemas.microsoft.com/office/drawing/2014/main" id="{86780F25-7618-4979-82ED-E03CEE152494}"/>
              </a:ext>
            </a:extLst>
          </p:cNvPr>
          <p:cNvSpPr>
            <a:spLocks noChangeArrowheads="1"/>
          </p:cNvSpPr>
          <p:nvPr/>
        </p:nvSpPr>
        <p:spPr bwMode="auto">
          <a:xfrm>
            <a:off x="1778546" y="5069939"/>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19" name="Oval 9">
            <a:extLst>
              <a:ext uri="{FF2B5EF4-FFF2-40B4-BE49-F238E27FC236}">
                <a16:creationId xmlns:a16="http://schemas.microsoft.com/office/drawing/2014/main" id="{BBEC1D80-881E-4A13-90D5-AFCBE1746A17}"/>
              </a:ext>
            </a:extLst>
          </p:cNvPr>
          <p:cNvSpPr>
            <a:spLocks noChangeArrowheads="1"/>
          </p:cNvSpPr>
          <p:nvPr/>
        </p:nvSpPr>
        <p:spPr bwMode="auto">
          <a:xfrm>
            <a:off x="2758033" y="600381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20" name="Line 11">
            <a:extLst>
              <a:ext uri="{FF2B5EF4-FFF2-40B4-BE49-F238E27FC236}">
                <a16:creationId xmlns:a16="http://schemas.microsoft.com/office/drawing/2014/main" id="{B2E31234-D941-4B53-80A4-6F4EF703FE7F}"/>
              </a:ext>
            </a:extLst>
          </p:cNvPr>
          <p:cNvSpPr>
            <a:spLocks noChangeShapeType="1"/>
          </p:cNvSpPr>
          <p:nvPr/>
        </p:nvSpPr>
        <p:spPr bwMode="auto">
          <a:xfrm flipH="1" flipV="1">
            <a:off x="1280071" y="5932096"/>
            <a:ext cx="531812" cy="23728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21" name="Oval 14">
            <a:extLst>
              <a:ext uri="{FF2B5EF4-FFF2-40B4-BE49-F238E27FC236}">
                <a16:creationId xmlns:a16="http://schemas.microsoft.com/office/drawing/2014/main" id="{2EBB285E-2FB1-4F65-A507-0A0AB8FD202D}"/>
              </a:ext>
            </a:extLst>
          </p:cNvPr>
          <p:cNvSpPr>
            <a:spLocks noChangeArrowheads="1"/>
          </p:cNvSpPr>
          <p:nvPr/>
        </p:nvSpPr>
        <p:spPr bwMode="auto">
          <a:xfrm>
            <a:off x="919708" y="5643171"/>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22" name="Oval 16">
            <a:extLst>
              <a:ext uri="{FF2B5EF4-FFF2-40B4-BE49-F238E27FC236}">
                <a16:creationId xmlns:a16="http://schemas.microsoft.com/office/drawing/2014/main" id="{5C0C1B85-4DBF-4213-830F-AA4FE23789D2}"/>
              </a:ext>
            </a:extLst>
          </p:cNvPr>
          <p:cNvSpPr>
            <a:spLocks noChangeArrowheads="1"/>
          </p:cNvSpPr>
          <p:nvPr/>
        </p:nvSpPr>
        <p:spPr bwMode="auto">
          <a:xfrm>
            <a:off x="1813032" y="6022949"/>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B</a:t>
            </a:r>
            <a:endParaRPr lang="en-GB" sz="1600" b="1" dirty="0">
              <a:cs typeface="+mn-cs"/>
            </a:endParaRPr>
          </a:p>
        </p:txBody>
      </p:sp>
      <p:sp>
        <p:nvSpPr>
          <p:cNvPr id="23" name="Text Box 18">
            <a:extLst>
              <a:ext uri="{FF2B5EF4-FFF2-40B4-BE49-F238E27FC236}">
                <a16:creationId xmlns:a16="http://schemas.microsoft.com/office/drawing/2014/main" id="{CC21428A-BBFB-4A5B-8925-FA81AC6C8C1E}"/>
              </a:ext>
            </a:extLst>
          </p:cNvPr>
          <p:cNvSpPr txBox="1">
            <a:spLocks noChangeArrowheads="1"/>
          </p:cNvSpPr>
          <p:nvPr/>
        </p:nvSpPr>
        <p:spPr bwMode="auto">
          <a:xfrm>
            <a:off x="2061121" y="5544665"/>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24" name="Text Box 19">
            <a:extLst>
              <a:ext uri="{FF2B5EF4-FFF2-40B4-BE49-F238E27FC236}">
                <a16:creationId xmlns:a16="http://schemas.microsoft.com/office/drawing/2014/main" id="{D17D1FB2-6406-465D-A365-062F9325E2FF}"/>
              </a:ext>
            </a:extLst>
          </p:cNvPr>
          <p:cNvSpPr txBox="1">
            <a:spLocks noChangeArrowheads="1"/>
          </p:cNvSpPr>
          <p:nvPr/>
        </p:nvSpPr>
        <p:spPr bwMode="auto">
          <a:xfrm>
            <a:off x="2416992" y="6362759"/>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2</a:t>
            </a:r>
            <a:endParaRPr lang="en-GB" sz="1400" b="1" dirty="0">
              <a:solidFill>
                <a:srgbClr val="FF0000"/>
              </a:solidFill>
              <a:effectLst>
                <a:outerShdw blurRad="38100" dist="38100" dir="2700000" algn="tl">
                  <a:srgbClr val="C0C0C0"/>
                </a:outerShdw>
              </a:effectLst>
              <a:cs typeface="+mn-cs"/>
            </a:endParaRPr>
          </a:p>
        </p:txBody>
      </p:sp>
      <p:sp>
        <p:nvSpPr>
          <p:cNvPr id="25" name="Line 11">
            <a:extLst>
              <a:ext uri="{FF2B5EF4-FFF2-40B4-BE49-F238E27FC236}">
                <a16:creationId xmlns:a16="http://schemas.microsoft.com/office/drawing/2014/main" id="{928A507C-E0E9-4534-A0AD-4B1DE404BA6A}"/>
              </a:ext>
            </a:extLst>
          </p:cNvPr>
          <p:cNvSpPr>
            <a:spLocks noChangeShapeType="1"/>
          </p:cNvSpPr>
          <p:nvPr/>
        </p:nvSpPr>
        <p:spPr bwMode="auto">
          <a:xfrm flipH="1">
            <a:off x="1280071" y="5392264"/>
            <a:ext cx="531812" cy="30480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26" name="Line 11">
            <a:extLst>
              <a:ext uri="{FF2B5EF4-FFF2-40B4-BE49-F238E27FC236}">
                <a16:creationId xmlns:a16="http://schemas.microsoft.com/office/drawing/2014/main" id="{4EFDA847-DDEB-485D-B0EA-D2EF02E417A5}"/>
              </a:ext>
            </a:extLst>
          </p:cNvPr>
          <p:cNvSpPr>
            <a:spLocks noChangeShapeType="1"/>
          </p:cNvSpPr>
          <p:nvPr/>
        </p:nvSpPr>
        <p:spPr bwMode="auto">
          <a:xfrm flipH="1" flipV="1">
            <a:off x="2035719" y="5556142"/>
            <a:ext cx="36959" cy="44767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27" name="Text Box 18">
            <a:extLst>
              <a:ext uri="{FF2B5EF4-FFF2-40B4-BE49-F238E27FC236}">
                <a16:creationId xmlns:a16="http://schemas.microsoft.com/office/drawing/2014/main" id="{0BBCFD26-A4E6-47A8-86ED-9F0245D659D8}"/>
              </a:ext>
            </a:extLst>
          </p:cNvPr>
          <p:cNvSpPr txBox="1">
            <a:spLocks noChangeArrowheads="1"/>
          </p:cNvSpPr>
          <p:nvPr/>
        </p:nvSpPr>
        <p:spPr bwMode="auto">
          <a:xfrm>
            <a:off x="1314667" y="5239864"/>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28" name="Text Box 18">
            <a:extLst>
              <a:ext uri="{FF2B5EF4-FFF2-40B4-BE49-F238E27FC236}">
                <a16:creationId xmlns:a16="http://schemas.microsoft.com/office/drawing/2014/main" id="{A0008BA3-9552-4A57-A5D8-FC927D20DDC3}"/>
              </a:ext>
            </a:extLst>
          </p:cNvPr>
          <p:cNvSpPr txBox="1">
            <a:spLocks noChangeArrowheads="1"/>
          </p:cNvSpPr>
          <p:nvPr/>
        </p:nvSpPr>
        <p:spPr bwMode="auto">
          <a:xfrm>
            <a:off x="1326902" y="6021077"/>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29" name="Line 11">
            <a:extLst>
              <a:ext uri="{FF2B5EF4-FFF2-40B4-BE49-F238E27FC236}">
                <a16:creationId xmlns:a16="http://schemas.microsoft.com/office/drawing/2014/main" id="{2EAFE1AA-D3D8-426F-817F-F288CA14F8B4}"/>
              </a:ext>
            </a:extLst>
          </p:cNvPr>
          <p:cNvSpPr>
            <a:spLocks noChangeShapeType="1"/>
          </p:cNvSpPr>
          <p:nvPr/>
        </p:nvSpPr>
        <p:spPr bwMode="auto">
          <a:xfrm flipH="1">
            <a:off x="2281343" y="6276016"/>
            <a:ext cx="497327" cy="1609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30" name="TextBox 29">
            <a:extLst>
              <a:ext uri="{FF2B5EF4-FFF2-40B4-BE49-F238E27FC236}">
                <a16:creationId xmlns:a16="http://schemas.microsoft.com/office/drawing/2014/main" id="{08C8706F-174C-45F9-B222-371479BB5014}"/>
              </a:ext>
            </a:extLst>
          </p:cNvPr>
          <p:cNvSpPr txBox="1"/>
          <p:nvPr/>
        </p:nvSpPr>
        <p:spPr>
          <a:xfrm>
            <a:off x="2274544" y="5071702"/>
            <a:ext cx="415498" cy="369332"/>
          </a:xfrm>
          <a:prstGeom prst="rect">
            <a:avLst/>
          </a:prstGeom>
          <a:noFill/>
        </p:spPr>
        <p:txBody>
          <a:bodyPr wrap="none" rtlCol="0">
            <a:spAutoFit/>
          </a:bodyPr>
          <a:lstStyle/>
          <a:p>
            <a:r>
              <a:rPr lang="en-NZ" dirty="0"/>
              <a:t>…</a:t>
            </a:r>
          </a:p>
        </p:txBody>
      </p:sp>
      <p:sp>
        <p:nvSpPr>
          <p:cNvPr id="31" name="TextBox 30">
            <a:extLst>
              <a:ext uri="{FF2B5EF4-FFF2-40B4-BE49-F238E27FC236}">
                <a16:creationId xmlns:a16="http://schemas.microsoft.com/office/drawing/2014/main" id="{14A4AC19-59CE-46CF-BD7F-85F4EF0F7B6A}"/>
              </a:ext>
            </a:extLst>
          </p:cNvPr>
          <p:cNvSpPr txBox="1"/>
          <p:nvPr/>
        </p:nvSpPr>
        <p:spPr>
          <a:xfrm>
            <a:off x="3245340" y="5974290"/>
            <a:ext cx="415498" cy="369332"/>
          </a:xfrm>
          <a:prstGeom prst="rect">
            <a:avLst/>
          </a:prstGeom>
          <a:noFill/>
        </p:spPr>
        <p:txBody>
          <a:bodyPr wrap="none" rtlCol="0">
            <a:spAutoFit/>
          </a:bodyPr>
          <a:lstStyle/>
          <a:p>
            <a:r>
              <a:rPr lang="en-NZ" dirty="0"/>
              <a:t>…</a:t>
            </a:r>
          </a:p>
        </p:txBody>
      </p:sp>
      <p:sp>
        <p:nvSpPr>
          <p:cNvPr id="32" name="Freeform: Shape 31">
            <a:extLst>
              <a:ext uri="{FF2B5EF4-FFF2-40B4-BE49-F238E27FC236}">
                <a16:creationId xmlns:a16="http://schemas.microsoft.com/office/drawing/2014/main" id="{DF2A389A-2955-4F3C-8DF3-6FD4888E2F77}"/>
              </a:ext>
            </a:extLst>
          </p:cNvPr>
          <p:cNvSpPr/>
          <p:nvPr/>
        </p:nvSpPr>
        <p:spPr bwMode="auto">
          <a:xfrm>
            <a:off x="3661563" y="3988806"/>
            <a:ext cx="792211" cy="756761"/>
          </a:xfrm>
          <a:custGeom>
            <a:avLst/>
            <a:gdLst>
              <a:gd name="connsiteX0" fmla="*/ 0 w 1213944"/>
              <a:gd name="connsiteY0" fmla="*/ 158181 h 631146"/>
              <a:gd name="connsiteX1" fmla="*/ 528144 w 1213944"/>
              <a:gd name="connsiteY1" fmla="*/ 24174 h 631146"/>
              <a:gd name="connsiteX2" fmla="*/ 898634 w 1213944"/>
              <a:gd name="connsiteY2" fmla="*/ 63588 h 631146"/>
              <a:gd name="connsiteX3" fmla="*/ 1213944 w 1213944"/>
              <a:gd name="connsiteY3" fmla="*/ 631146 h 631146"/>
              <a:gd name="connsiteX0" fmla="*/ 0 w 1174531"/>
              <a:gd name="connsiteY0" fmla="*/ 233547 h 635567"/>
              <a:gd name="connsiteX1" fmla="*/ 488731 w 1174531"/>
              <a:gd name="connsiteY1" fmla="*/ 28595 h 635567"/>
              <a:gd name="connsiteX2" fmla="*/ 859221 w 1174531"/>
              <a:gd name="connsiteY2" fmla="*/ 68009 h 635567"/>
              <a:gd name="connsiteX3" fmla="*/ 1174531 w 1174531"/>
              <a:gd name="connsiteY3" fmla="*/ 635567 h 635567"/>
              <a:gd name="connsiteX0" fmla="*/ 0 w 1174531"/>
              <a:gd name="connsiteY0" fmla="*/ 233547 h 635567"/>
              <a:gd name="connsiteX1" fmla="*/ 409904 w 1174531"/>
              <a:gd name="connsiteY1" fmla="*/ 28595 h 635567"/>
              <a:gd name="connsiteX2" fmla="*/ 859221 w 1174531"/>
              <a:gd name="connsiteY2" fmla="*/ 68009 h 635567"/>
              <a:gd name="connsiteX3" fmla="*/ 1174531 w 1174531"/>
              <a:gd name="connsiteY3" fmla="*/ 635567 h 635567"/>
              <a:gd name="connsiteX0" fmla="*/ 0 w 1174531"/>
              <a:gd name="connsiteY0" fmla="*/ 225567 h 627587"/>
              <a:gd name="connsiteX1" fmla="*/ 409904 w 1174531"/>
              <a:gd name="connsiteY1" fmla="*/ 20615 h 627587"/>
              <a:gd name="connsiteX2" fmla="*/ 914401 w 1174531"/>
              <a:gd name="connsiteY2" fmla="*/ 75795 h 627587"/>
              <a:gd name="connsiteX3" fmla="*/ 1174531 w 1174531"/>
              <a:gd name="connsiteY3" fmla="*/ 627587 h 627587"/>
              <a:gd name="connsiteX0" fmla="*/ 0 w 1087821"/>
              <a:gd name="connsiteY0" fmla="*/ 225567 h 627587"/>
              <a:gd name="connsiteX1" fmla="*/ 323194 w 1087821"/>
              <a:gd name="connsiteY1" fmla="*/ 20615 h 627587"/>
              <a:gd name="connsiteX2" fmla="*/ 827691 w 1087821"/>
              <a:gd name="connsiteY2" fmla="*/ 75795 h 627587"/>
              <a:gd name="connsiteX3" fmla="*/ 1087821 w 1087821"/>
              <a:gd name="connsiteY3" fmla="*/ 627587 h 627587"/>
              <a:gd name="connsiteX0" fmla="*/ 0 w 1087821"/>
              <a:gd name="connsiteY0" fmla="*/ 230936 h 632956"/>
              <a:gd name="connsiteX1" fmla="*/ 386256 w 1087821"/>
              <a:gd name="connsiteY1" fmla="*/ 18101 h 632956"/>
              <a:gd name="connsiteX2" fmla="*/ 827691 w 1087821"/>
              <a:gd name="connsiteY2" fmla="*/ 81164 h 632956"/>
              <a:gd name="connsiteX3" fmla="*/ 1087821 w 1087821"/>
              <a:gd name="connsiteY3" fmla="*/ 632956 h 632956"/>
              <a:gd name="connsiteX0" fmla="*/ 0 w 977462"/>
              <a:gd name="connsiteY0" fmla="*/ 188684 h 630118"/>
              <a:gd name="connsiteX1" fmla="*/ 275897 w 977462"/>
              <a:gd name="connsiteY1" fmla="*/ 15263 h 630118"/>
              <a:gd name="connsiteX2" fmla="*/ 717332 w 977462"/>
              <a:gd name="connsiteY2" fmla="*/ 78326 h 630118"/>
              <a:gd name="connsiteX3" fmla="*/ 977462 w 977462"/>
              <a:gd name="connsiteY3" fmla="*/ 630118 h 630118"/>
              <a:gd name="connsiteX0" fmla="*/ 0 w 701565"/>
              <a:gd name="connsiteY0" fmla="*/ 15263 h 630118"/>
              <a:gd name="connsiteX1" fmla="*/ 441435 w 701565"/>
              <a:gd name="connsiteY1" fmla="*/ 78326 h 630118"/>
              <a:gd name="connsiteX2" fmla="*/ 701565 w 701565"/>
              <a:gd name="connsiteY2" fmla="*/ 630118 h 630118"/>
            </a:gdLst>
            <a:ahLst/>
            <a:cxnLst>
              <a:cxn ang="0">
                <a:pos x="connsiteX0" y="connsiteY0"/>
              </a:cxn>
              <a:cxn ang="0">
                <a:pos x="connsiteX1" y="connsiteY1"/>
              </a:cxn>
              <a:cxn ang="0">
                <a:pos x="connsiteX2" y="connsiteY2"/>
              </a:cxn>
            </a:cxnLst>
            <a:rect l="l" t="t" r="r" b="b"/>
            <a:pathLst>
              <a:path w="701565" h="630118">
                <a:moveTo>
                  <a:pt x="0" y="15263"/>
                </a:moveTo>
                <a:cubicBezTo>
                  <a:pt x="119555" y="-3130"/>
                  <a:pt x="324508" y="-24150"/>
                  <a:pt x="441435" y="78326"/>
                </a:cubicBezTo>
                <a:cubicBezTo>
                  <a:pt x="558362" y="180802"/>
                  <a:pt x="601060" y="396920"/>
                  <a:pt x="701565" y="630118"/>
                </a:cubicBezTo>
              </a:path>
            </a:pathLst>
          </a:custGeom>
          <a:noFill/>
          <a:ln w="349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33" name="TextBox 32">
            <a:extLst>
              <a:ext uri="{FF2B5EF4-FFF2-40B4-BE49-F238E27FC236}">
                <a16:creationId xmlns:a16="http://schemas.microsoft.com/office/drawing/2014/main" id="{129E8793-9C87-4486-80DE-8A02CC8558EE}"/>
              </a:ext>
            </a:extLst>
          </p:cNvPr>
          <p:cNvSpPr txBox="1"/>
          <p:nvPr/>
        </p:nvSpPr>
        <p:spPr>
          <a:xfrm>
            <a:off x="3850207" y="3602145"/>
            <a:ext cx="593432" cy="461665"/>
          </a:xfrm>
          <a:prstGeom prst="rect">
            <a:avLst/>
          </a:prstGeom>
          <a:noFill/>
        </p:spPr>
        <p:txBody>
          <a:bodyPr wrap="none" rtlCol="0">
            <a:spAutoFit/>
          </a:bodyPr>
          <a:lstStyle/>
          <a:p>
            <a:r>
              <a:rPr lang="en-NZ" sz="2400" dirty="0">
                <a:solidFill>
                  <a:srgbClr val="FF0000"/>
                </a:solidFill>
              </a:rPr>
              <a:t>???</a:t>
            </a:r>
          </a:p>
        </p:txBody>
      </p:sp>
      <p:sp>
        <p:nvSpPr>
          <p:cNvPr id="34" name="Oval 33">
            <a:extLst>
              <a:ext uri="{FF2B5EF4-FFF2-40B4-BE49-F238E27FC236}">
                <a16:creationId xmlns:a16="http://schemas.microsoft.com/office/drawing/2014/main" id="{9230C727-66F4-4C31-A9F3-C64F9655C6F7}"/>
              </a:ext>
            </a:extLst>
          </p:cNvPr>
          <p:cNvSpPr/>
          <p:nvPr/>
        </p:nvSpPr>
        <p:spPr bwMode="auto">
          <a:xfrm>
            <a:off x="7074333" y="4543626"/>
            <a:ext cx="456123" cy="381775"/>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20145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checkerboard(across)">
                                      <p:cBhvr>
                                        <p:cTn id="7"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2E3E8450-B8C1-4E64-86FE-94727E09F5C1}" type="slidenum">
              <a:rPr lang="en-US" altLang="en-US" smtClean="0"/>
              <a:pPr>
                <a:defRPr/>
              </a:pPr>
              <a:t>107</a:t>
            </a:fld>
            <a:endParaRPr lang="en-US" altLang="en-US"/>
          </a:p>
        </p:txBody>
      </p:sp>
      <p:sp>
        <p:nvSpPr>
          <p:cNvPr id="46285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6285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Dealing with inconsistent heuristic</a:t>
            </a:r>
          </a:p>
        </p:txBody>
      </p:sp>
      <p:sp>
        <p:nvSpPr>
          <p:cNvPr id="462852"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41990" name="Rectangle 5"/>
          <p:cNvSpPr>
            <a:spLocks noChangeArrowheads="1"/>
          </p:cNvSpPr>
          <p:nvPr/>
        </p:nvSpPr>
        <p:spPr bwMode="auto">
          <a:xfrm>
            <a:off x="360363" y="1700213"/>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What can we do if we have an inconsistent heuristic but we still want optimal paths?</a:t>
            </a:r>
            <a:endParaRPr lang="en-GB" altLang="en-US" sz="2000"/>
          </a:p>
        </p:txBody>
      </p:sp>
      <p:sp>
        <p:nvSpPr>
          <p:cNvPr id="41991" name="Rectangle 6"/>
          <p:cNvSpPr>
            <a:spLocks noChangeArrowheads="1"/>
          </p:cNvSpPr>
          <p:nvPr/>
        </p:nvSpPr>
        <p:spPr bwMode="auto">
          <a:xfrm>
            <a:off x="344488" y="2205038"/>
            <a:ext cx="9056687" cy="409575"/>
          </a:xfrm>
          <a:prstGeom prst="rect">
            <a:avLst/>
          </a:prstGeom>
          <a:gradFill rotWithShape="1">
            <a:gsLst>
              <a:gs pos="0">
                <a:srgbClr val="3399FF"/>
              </a:gs>
              <a:gs pos="100000">
                <a:schemeClr val="bg1"/>
              </a:gs>
            </a:gsLst>
            <a:lin ang="2700000" scaled="1"/>
          </a:gradFill>
          <a:ln w="12700" algn="ctr">
            <a:solidFill>
              <a:srgbClr val="FF0000"/>
            </a:solidFill>
            <a:miter lim="800000"/>
            <a:headEnd/>
            <a:tailEnd/>
          </a:ln>
        </p:spPr>
        <p:txBody>
          <a:bodyPr>
            <a:spAutoFit/>
          </a:bodyPr>
          <a:lstStyle/>
          <a:p>
            <a:pPr eaLnBrk="0" hangingPunct="0"/>
            <a:r>
              <a:rPr lang="en-US" altLang="en-US" sz="2000"/>
              <a:t>Modify A* so that it detects and corrects when inconsistency has led us astray.</a:t>
            </a:r>
            <a:endParaRPr lang="en-GB" altLang="en-US" sz="2000"/>
          </a:p>
        </p:txBody>
      </p:sp>
      <p:sp>
        <p:nvSpPr>
          <p:cNvPr id="41992" name="Rectangle 7"/>
          <p:cNvSpPr>
            <a:spLocks noChangeArrowheads="1"/>
          </p:cNvSpPr>
          <p:nvPr/>
        </p:nvSpPr>
        <p:spPr bwMode="auto">
          <a:xfrm>
            <a:off x="344488" y="2708275"/>
            <a:ext cx="9056687" cy="690563"/>
          </a:xfrm>
          <a:prstGeom prst="rect">
            <a:avLst/>
          </a:prstGeom>
          <a:gradFill rotWithShape="1">
            <a:gsLst>
              <a:gs pos="0">
                <a:srgbClr val="3399FF"/>
              </a:gs>
              <a:gs pos="100000">
                <a:schemeClr val="bg1"/>
              </a:gs>
            </a:gsLst>
            <a:lin ang="2700000" scaled="1"/>
          </a:gradFill>
          <a:ln w="19050" algn="ctr">
            <a:solidFill>
              <a:srgbClr val="FF0000"/>
            </a:solidFill>
            <a:miter lim="800000"/>
            <a:headEnd/>
            <a:tailEnd/>
          </a:ln>
        </p:spPr>
        <p:txBody>
          <a:bodyPr>
            <a:spAutoFit/>
          </a:bodyPr>
          <a:lstStyle/>
          <a:p>
            <a:pPr eaLnBrk="0" hangingPunct="0"/>
            <a:r>
              <a:rPr lang="en-US" altLang="en-US" sz="2000"/>
              <a:t>Assume we are adding node</a:t>
            </a:r>
            <a:r>
              <a:rPr lang="en-US" altLang="en-US" sz="2000" baseline="-25000"/>
              <a:t>1</a:t>
            </a:r>
            <a:r>
              <a:rPr lang="en-US" altLang="en-US" sz="2000"/>
              <a:t> to Q and node</a:t>
            </a:r>
            <a:r>
              <a:rPr lang="en-US" altLang="en-US" sz="2000" baseline="-25000"/>
              <a:t>2 </a:t>
            </a:r>
            <a:r>
              <a:rPr lang="en-US" altLang="en-US"/>
              <a:t>is present in Expanded List </a:t>
            </a:r>
          </a:p>
          <a:p>
            <a:pPr eaLnBrk="0" hangingPunct="0"/>
            <a:r>
              <a:rPr lang="en-US" altLang="en-US"/>
              <a:t>with  </a:t>
            </a:r>
            <a:r>
              <a:rPr lang="en-US" altLang="en-US" b="1"/>
              <a:t>node</a:t>
            </a:r>
            <a:r>
              <a:rPr lang="en-US" altLang="en-US" b="1" baseline="-25000"/>
              <a:t>1</a:t>
            </a:r>
            <a:r>
              <a:rPr lang="en-US" altLang="en-US" b="1"/>
              <a:t>.state = node</a:t>
            </a:r>
            <a:r>
              <a:rPr lang="en-US" altLang="en-US" b="1" baseline="-25000"/>
              <a:t>2</a:t>
            </a:r>
            <a:r>
              <a:rPr lang="en-US" altLang="en-US" b="1"/>
              <a:t>.state</a:t>
            </a:r>
            <a:r>
              <a:rPr lang="en-US" altLang="en-US"/>
              <a:t>.</a:t>
            </a:r>
            <a:endParaRPr lang="en-GB" altLang="en-US"/>
          </a:p>
        </p:txBody>
      </p:sp>
      <p:sp>
        <p:nvSpPr>
          <p:cNvPr id="120841" name="Rectangle 8"/>
          <p:cNvSpPr>
            <a:spLocks noChangeArrowheads="1"/>
          </p:cNvSpPr>
          <p:nvPr/>
        </p:nvSpPr>
        <p:spPr bwMode="auto">
          <a:xfrm>
            <a:off x="1352550" y="3500438"/>
            <a:ext cx="8048625" cy="690562"/>
          </a:xfrm>
          <a:prstGeom prst="rect">
            <a:avLst/>
          </a:prstGeom>
          <a:gradFill rotWithShape="1">
            <a:gsLst>
              <a:gs pos="0">
                <a:srgbClr val="3399FF"/>
              </a:gs>
              <a:gs pos="100000">
                <a:schemeClr val="bg1"/>
              </a:gs>
            </a:gsLst>
            <a:lin ang="2700000" scaled="1"/>
          </a:gradFill>
          <a:ln w="19050" algn="ctr">
            <a:solidFill>
              <a:srgbClr val="FF0000"/>
            </a:solidFill>
            <a:miter lim="800000"/>
            <a:headEnd/>
            <a:tailEnd/>
          </a:ln>
        </p:spPr>
        <p:txBody>
          <a:bodyPr>
            <a:spAutoFit/>
          </a:bodyPr>
          <a:lstStyle/>
          <a:p>
            <a:pPr marL="233363" indent="-233363" eaLnBrk="0" hangingPunct="0"/>
            <a:r>
              <a:rPr lang="en-US" altLang="en-US" sz="2000" b="1" u="sng" dirty="0"/>
              <a:t>Strict Expanded List</a:t>
            </a:r>
            <a:r>
              <a:rPr lang="en-US" altLang="en-US" sz="2000" dirty="0"/>
              <a:t>:</a:t>
            </a:r>
          </a:p>
          <a:p>
            <a:pPr marL="796925" lvl="1" indent="-287338" eaLnBrk="0" hangingPunct="0">
              <a:buFontTx/>
              <a:buChar char="•"/>
              <a:defRPr/>
            </a:pPr>
            <a:r>
              <a:rPr lang="en-US" dirty="0">
                <a:cs typeface="+mn-cs"/>
              </a:rPr>
              <a:t>Do </a:t>
            </a:r>
            <a:r>
              <a:rPr lang="en-US" u="sng" dirty="0">
                <a:cs typeface="+mn-cs"/>
              </a:rPr>
              <a:t>NOT</a:t>
            </a:r>
            <a:r>
              <a:rPr lang="en-US" dirty="0">
                <a:cs typeface="+mn-cs"/>
              </a:rPr>
              <a:t> add </a:t>
            </a:r>
            <a:r>
              <a:rPr lang="en-US" b="1" dirty="0">
                <a:effectLst>
                  <a:outerShdw blurRad="38100" dist="38100" dir="2700000" algn="tl">
                    <a:srgbClr val="000000">
                      <a:alpha val="43137"/>
                    </a:srgbClr>
                  </a:outerShdw>
                </a:effectLst>
                <a:cs typeface="+mn-cs"/>
              </a:rPr>
              <a:t>node</a:t>
            </a:r>
            <a:r>
              <a:rPr lang="en-US" b="1" baseline="-25000" dirty="0">
                <a:effectLst>
                  <a:outerShdw blurRad="38100" dist="38100" dir="2700000" algn="tl">
                    <a:srgbClr val="000000">
                      <a:alpha val="43137"/>
                    </a:srgbClr>
                  </a:outerShdw>
                </a:effectLst>
                <a:cs typeface="+mn-cs"/>
              </a:rPr>
              <a:t>1</a:t>
            </a:r>
            <a:r>
              <a:rPr lang="en-US" dirty="0">
                <a:cs typeface="+mn-cs"/>
              </a:rPr>
              <a:t> to Q.</a:t>
            </a:r>
            <a:endParaRPr lang="en-GB"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2852"/>
                                        </p:tgtEl>
                                        <p:attrNameLst>
                                          <p:attrName>style.visibility</p:attrName>
                                        </p:attrNameLst>
                                      </p:cBhvr>
                                      <p:to>
                                        <p:strVal val="visible"/>
                                      </p:to>
                                    </p:set>
                                    <p:animEffect transition="in" filter="checkerboard(across)">
                                      <p:cBhvr>
                                        <p:cTn id="7" dur="500"/>
                                        <p:tgtEl>
                                          <p:spTgt spid="462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1D5E8454-5C5B-4D14-B817-DEDA5AB2D303}" type="slidenum">
              <a:rPr lang="en-US" altLang="en-US" smtClean="0"/>
              <a:pPr>
                <a:defRPr/>
              </a:pPr>
              <a:t>108</a:t>
            </a:fld>
            <a:endParaRPr lang="en-US" altLang="en-US"/>
          </a:p>
        </p:txBody>
      </p:sp>
      <p:sp>
        <p:nvSpPr>
          <p:cNvPr id="4638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638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Dealing with inconsistent heuristic</a:t>
            </a:r>
          </a:p>
        </p:txBody>
      </p:sp>
      <p:sp>
        <p:nvSpPr>
          <p:cNvPr id="4638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43014" name="Rectangle 5"/>
          <p:cNvSpPr>
            <a:spLocks noChangeArrowheads="1"/>
          </p:cNvSpPr>
          <p:nvPr/>
        </p:nvSpPr>
        <p:spPr bwMode="auto">
          <a:xfrm>
            <a:off x="360363" y="1700213"/>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What can we do if we have an inconsistent heuristic but we still want optimal paths?</a:t>
            </a:r>
            <a:endParaRPr lang="en-GB" altLang="en-US" sz="2000"/>
          </a:p>
        </p:txBody>
      </p:sp>
      <p:sp>
        <p:nvSpPr>
          <p:cNvPr id="43015" name="Rectangle 6"/>
          <p:cNvSpPr>
            <a:spLocks noChangeArrowheads="1"/>
          </p:cNvSpPr>
          <p:nvPr/>
        </p:nvSpPr>
        <p:spPr bwMode="auto">
          <a:xfrm>
            <a:off x="344488" y="2205038"/>
            <a:ext cx="9056687" cy="409575"/>
          </a:xfrm>
          <a:prstGeom prst="rect">
            <a:avLst/>
          </a:prstGeom>
          <a:gradFill rotWithShape="1">
            <a:gsLst>
              <a:gs pos="0">
                <a:srgbClr val="3399FF"/>
              </a:gs>
              <a:gs pos="100000">
                <a:schemeClr val="bg1"/>
              </a:gs>
            </a:gsLst>
            <a:lin ang="2700000" scaled="1"/>
          </a:gradFill>
          <a:ln w="12700" algn="ctr">
            <a:solidFill>
              <a:srgbClr val="FF0000"/>
            </a:solidFill>
            <a:miter lim="800000"/>
            <a:headEnd/>
            <a:tailEnd/>
          </a:ln>
        </p:spPr>
        <p:txBody>
          <a:bodyPr>
            <a:spAutoFit/>
          </a:bodyPr>
          <a:lstStyle/>
          <a:p>
            <a:pPr eaLnBrk="0" hangingPunct="0"/>
            <a:r>
              <a:rPr lang="en-US" altLang="en-US" sz="2000"/>
              <a:t>Modify A* so that it detects and corrects when inconsistency has led us astray.</a:t>
            </a:r>
            <a:endParaRPr lang="en-GB" altLang="en-US" sz="2000"/>
          </a:p>
        </p:txBody>
      </p:sp>
      <p:sp>
        <p:nvSpPr>
          <p:cNvPr id="43016" name="Rectangle 7"/>
          <p:cNvSpPr>
            <a:spLocks noChangeArrowheads="1"/>
          </p:cNvSpPr>
          <p:nvPr/>
        </p:nvSpPr>
        <p:spPr bwMode="auto">
          <a:xfrm>
            <a:off x="344488" y="2708275"/>
            <a:ext cx="9056687" cy="690563"/>
          </a:xfrm>
          <a:prstGeom prst="rect">
            <a:avLst/>
          </a:prstGeom>
          <a:gradFill rotWithShape="1">
            <a:gsLst>
              <a:gs pos="0">
                <a:srgbClr val="3399FF"/>
              </a:gs>
              <a:gs pos="100000">
                <a:schemeClr val="bg1"/>
              </a:gs>
            </a:gsLst>
            <a:lin ang="2700000" scaled="1"/>
          </a:gradFill>
          <a:ln w="19050" algn="ctr">
            <a:solidFill>
              <a:srgbClr val="FF0000"/>
            </a:solidFill>
            <a:miter lim="800000"/>
            <a:headEnd/>
            <a:tailEnd/>
          </a:ln>
        </p:spPr>
        <p:txBody>
          <a:bodyPr>
            <a:spAutoFit/>
          </a:bodyPr>
          <a:lstStyle/>
          <a:p>
            <a:pPr eaLnBrk="0" hangingPunct="0"/>
            <a:r>
              <a:rPr lang="en-US" altLang="en-US" sz="2000"/>
              <a:t>Assume we are adding node</a:t>
            </a:r>
            <a:r>
              <a:rPr lang="en-US" altLang="en-US" sz="2000" baseline="-25000"/>
              <a:t>1</a:t>
            </a:r>
            <a:r>
              <a:rPr lang="en-US" altLang="en-US" sz="2000"/>
              <a:t> to Q and node</a:t>
            </a:r>
            <a:r>
              <a:rPr lang="en-US" altLang="en-US" sz="2000" baseline="-25000"/>
              <a:t>2 </a:t>
            </a:r>
            <a:r>
              <a:rPr lang="en-US" altLang="en-US"/>
              <a:t>is present in Expanded List </a:t>
            </a:r>
          </a:p>
          <a:p>
            <a:pPr eaLnBrk="0" hangingPunct="0"/>
            <a:r>
              <a:rPr lang="en-US" altLang="en-US"/>
              <a:t>with  </a:t>
            </a:r>
            <a:r>
              <a:rPr lang="en-US" altLang="en-US" b="1"/>
              <a:t>node</a:t>
            </a:r>
            <a:r>
              <a:rPr lang="en-US" altLang="en-US" b="1" baseline="-25000"/>
              <a:t>1</a:t>
            </a:r>
            <a:r>
              <a:rPr lang="en-US" altLang="en-US" b="1"/>
              <a:t>.state = node</a:t>
            </a:r>
            <a:r>
              <a:rPr lang="en-US" altLang="en-US" b="1" baseline="-25000"/>
              <a:t>2</a:t>
            </a:r>
            <a:r>
              <a:rPr lang="en-US" altLang="en-US" b="1"/>
              <a:t>.state</a:t>
            </a:r>
            <a:r>
              <a:rPr lang="en-US" altLang="en-US"/>
              <a:t>.</a:t>
            </a:r>
            <a:endParaRPr lang="en-GB" altLang="en-US"/>
          </a:p>
        </p:txBody>
      </p:sp>
      <p:sp>
        <p:nvSpPr>
          <p:cNvPr id="43017" name="Rectangle 8"/>
          <p:cNvSpPr>
            <a:spLocks noChangeArrowheads="1"/>
          </p:cNvSpPr>
          <p:nvPr/>
        </p:nvSpPr>
        <p:spPr bwMode="auto">
          <a:xfrm>
            <a:off x="1352550" y="3500438"/>
            <a:ext cx="8048625" cy="684212"/>
          </a:xfrm>
          <a:prstGeom prst="rect">
            <a:avLst/>
          </a:prstGeom>
          <a:gradFill rotWithShape="1">
            <a:gsLst>
              <a:gs pos="0">
                <a:srgbClr val="3399FF"/>
              </a:gs>
              <a:gs pos="100000">
                <a:schemeClr val="bg1"/>
              </a:gs>
            </a:gsLst>
            <a:lin ang="2700000" scaled="1"/>
          </a:gradFill>
          <a:ln w="12700" algn="ctr">
            <a:solidFill>
              <a:srgbClr val="FF0000"/>
            </a:solidFill>
            <a:miter lim="800000"/>
            <a:headEnd/>
            <a:tailEnd/>
          </a:ln>
        </p:spPr>
        <p:txBody>
          <a:bodyPr>
            <a:spAutoFit/>
          </a:bodyPr>
          <a:lstStyle/>
          <a:p>
            <a:pPr marL="233363" indent="-233363" eaLnBrk="0" hangingPunct="0"/>
            <a:r>
              <a:rPr lang="en-US" altLang="en-US" sz="2000" b="1" u="sng" dirty="0"/>
              <a:t>Strict Expanded List</a:t>
            </a:r>
            <a:r>
              <a:rPr lang="en-US" altLang="en-US" sz="2000" dirty="0"/>
              <a:t>:</a:t>
            </a:r>
          </a:p>
          <a:p>
            <a:pPr lvl="1" eaLnBrk="0" hangingPunct="0">
              <a:buFontTx/>
              <a:buChar char="•"/>
            </a:pPr>
            <a:r>
              <a:rPr lang="en-US" altLang="en-US" dirty="0"/>
              <a:t> Do </a:t>
            </a:r>
            <a:r>
              <a:rPr lang="en-US" altLang="en-US" u="sng" dirty="0"/>
              <a:t>NOT</a:t>
            </a:r>
            <a:r>
              <a:rPr lang="en-US" altLang="en-US" dirty="0"/>
              <a:t> add node</a:t>
            </a:r>
            <a:r>
              <a:rPr lang="en-US" altLang="en-US" baseline="-25000" dirty="0"/>
              <a:t>1</a:t>
            </a:r>
            <a:r>
              <a:rPr lang="en-US" altLang="en-US" dirty="0"/>
              <a:t> to Q.</a:t>
            </a:r>
            <a:endParaRPr lang="en-GB" altLang="en-US" dirty="0"/>
          </a:p>
        </p:txBody>
      </p:sp>
      <p:sp>
        <p:nvSpPr>
          <p:cNvPr id="43018" name="Rectangle 9"/>
          <p:cNvSpPr>
            <a:spLocks noChangeArrowheads="1"/>
          </p:cNvSpPr>
          <p:nvPr/>
        </p:nvSpPr>
        <p:spPr bwMode="auto">
          <a:xfrm>
            <a:off x="1352550" y="4292600"/>
            <a:ext cx="8048625" cy="1789113"/>
          </a:xfrm>
          <a:prstGeom prst="rect">
            <a:avLst/>
          </a:prstGeom>
          <a:gradFill rotWithShape="1">
            <a:gsLst>
              <a:gs pos="0">
                <a:srgbClr val="3399FF"/>
              </a:gs>
              <a:gs pos="100000">
                <a:schemeClr val="bg1"/>
              </a:gs>
            </a:gsLst>
            <a:lin ang="2700000" scaled="1"/>
          </a:gradFill>
          <a:ln w="19050" algn="ctr">
            <a:solidFill>
              <a:srgbClr val="FF0000"/>
            </a:solidFill>
            <a:miter lim="800000"/>
            <a:headEnd/>
            <a:tailEnd/>
          </a:ln>
        </p:spPr>
        <p:txBody>
          <a:bodyPr>
            <a:spAutoFit/>
          </a:bodyPr>
          <a:lstStyle/>
          <a:p>
            <a:pPr marL="457200" indent="-457200" eaLnBrk="0" hangingPunct="0"/>
            <a:r>
              <a:rPr lang="en-US" altLang="en-US" sz="2000" b="1" u="sng"/>
              <a:t>Non-Strict Expanded List:</a:t>
            </a:r>
          </a:p>
          <a:p>
            <a:pPr marL="457200" indent="-457200" eaLnBrk="0" hangingPunct="0"/>
            <a:endParaRPr lang="en-US" altLang="en-US" b="1"/>
          </a:p>
          <a:p>
            <a:pPr marL="688975" lvl="1" indent="-231775" eaLnBrk="0" hangingPunct="0">
              <a:buFontTx/>
              <a:buChar char="•"/>
            </a:pPr>
            <a:r>
              <a:rPr lang="en-US" altLang="en-US"/>
              <a:t>If (</a:t>
            </a:r>
            <a:r>
              <a:rPr lang="en-US" altLang="en-US" b="1"/>
              <a:t>node</a:t>
            </a:r>
            <a:r>
              <a:rPr lang="en-US" altLang="en-US" b="1" baseline="-25000"/>
              <a:t>1</a:t>
            </a:r>
            <a:r>
              <a:rPr lang="en-US" altLang="en-US" b="1"/>
              <a:t>.path_length</a:t>
            </a:r>
            <a:r>
              <a:rPr lang="en-US" altLang="en-US"/>
              <a:t>  &lt;  </a:t>
            </a:r>
            <a:r>
              <a:rPr lang="en-US" altLang="en-US" b="1"/>
              <a:t>node</a:t>
            </a:r>
            <a:r>
              <a:rPr lang="en-US" altLang="en-US" b="1" baseline="-25000"/>
              <a:t>2</a:t>
            </a:r>
            <a:r>
              <a:rPr lang="en-US" altLang="en-US" b="1"/>
              <a:t>.path_length</a:t>
            </a:r>
            <a:r>
              <a:rPr lang="en-US" altLang="en-US"/>
              <a:t>), then</a:t>
            </a:r>
          </a:p>
          <a:p>
            <a:pPr marL="688975" lvl="1" indent="-231775" eaLnBrk="0" hangingPunct="0"/>
            <a:endParaRPr lang="en-US" altLang="en-US"/>
          </a:p>
          <a:p>
            <a:pPr marL="1147763" lvl="2" indent="-344488" eaLnBrk="0" hangingPunct="0">
              <a:buFontTx/>
              <a:buAutoNum type="arabicPeriod"/>
            </a:pPr>
            <a:r>
              <a:rPr lang="en-US" altLang="en-US"/>
              <a:t>Delete node</a:t>
            </a:r>
            <a:r>
              <a:rPr lang="en-US" altLang="en-US" baseline="-25000"/>
              <a:t>2</a:t>
            </a:r>
            <a:r>
              <a:rPr lang="en-US" altLang="en-US"/>
              <a:t> from Expanded List</a:t>
            </a:r>
          </a:p>
          <a:p>
            <a:pPr marL="1147763" lvl="2" indent="-344488" eaLnBrk="0" hangingPunct="0">
              <a:buFontTx/>
              <a:buAutoNum type="arabicPeriod"/>
            </a:pPr>
            <a:r>
              <a:rPr lang="en-US" altLang="en-US"/>
              <a:t>Add node</a:t>
            </a:r>
            <a:r>
              <a:rPr lang="en-US" altLang="en-US" baseline="-25000"/>
              <a:t>1</a:t>
            </a:r>
            <a:r>
              <a:rPr lang="en-US" altLang="en-US"/>
              <a:t> to Q.</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checkerboard(across)">
                                      <p:cBhvr>
                                        <p:cTn id="7"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0CF4B9-ADF8-47D7-B882-59DF00A11DE9}"/>
              </a:ext>
            </a:extLst>
          </p:cNvPr>
          <p:cNvSpPr>
            <a:spLocks noGrp="1"/>
          </p:cNvSpPr>
          <p:nvPr>
            <p:ph type="sldNum" sz="quarter" idx="12"/>
          </p:nvPr>
        </p:nvSpPr>
        <p:spPr/>
        <p:txBody>
          <a:bodyPr/>
          <a:lstStyle/>
          <a:p>
            <a:pPr>
              <a:defRPr/>
            </a:pPr>
            <a:fld id="{4A6F935F-CFAA-4E56-BE18-2A9FE91BB389}" type="slidenum">
              <a:rPr lang="en-US" smtClean="0"/>
              <a:pPr>
                <a:defRPr/>
              </a:pPr>
              <a:t>109</a:t>
            </a:fld>
            <a:endParaRPr lang="en-US"/>
          </a:p>
        </p:txBody>
      </p:sp>
      <p:sp>
        <p:nvSpPr>
          <p:cNvPr id="3" name="TextBox 2">
            <a:extLst>
              <a:ext uri="{FF2B5EF4-FFF2-40B4-BE49-F238E27FC236}">
                <a16:creationId xmlns:a16="http://schemas.microsoft.com/office/drawing/2014/main" id="{8CA2448A-2CD0-4518-A724-64437A12E560}"/>
              </a:ext>
            </a:extLst>
          </p:cNvPr>
          <p:cNvSpPr txBox="1"/>
          <p:nvPr/>
        </p:nvSpPr>
        <p:spPr>
          <a:xfrm>
            <a:off x="3518234" y="3140968"/>
            <a:ext cx="4942379" cy="369332"/>
          </a:xfrm>
          <a:prstGeom prst="rect">
            <a:avLst/>
          </a:prstGeom>
          <a:noFill/>
        </p:spPr>
        <p:txBody>
          <a:bodyPr wrap="none" rtlCol="0">
            <a:spAutoFit/>
          </a:bodyPr>
          <a:lstStyle/>
          <a:p>
            <a:r>
              <a:rPr lang="en-NZ" dirty="0">
                <a:latin typeface="Arial" panose="020B0604020202020204" pitchFamily="34" charset="0"/>
                <a:cs typeface="Arial" panose="020B0604020202020204" pitchFamily="34" charset="0"/>
              </a:rPr>
              <a:t>Store the </a:t>
            </a:r>
            <a:r>
              <a:rPr lang="en-NZ" b="1" dirty="0">
                <a:solidFill>
                  <a:srgbClr val="FF0000"/>
                </a:solidFill>
                <a:latin typeface="Arial" panose="020B0604020202020204" pitchFamily="34" charset="0"/>
                <a:cs typeface="Arial" panose="020B0604020202020204" pitchFamily="34" charset="0"/>
              </a:rPr>
              <a:t>f-cost</a:t>
            </a:r>
            <a:r>
              <a:rPr lang="en-NZ" dirty="0">
                <a:latin typeface="Arial" panose="020B0604020202020204" pitchFamily="34" charset="0"/>
                <a:cs typeface="Arial" panose="020B0604020202020204" pitchFamily="34" charset="0"/>
              </a:rPr>
              <a:t> as part of each state recorded</a:t>
            </a:r>
          </a:p>
        </p:txBody>
      </p:sp>
      <p:sp>
        <p:nvSpPr>
          <p:cNvPr id="4" name="TextBox 3">
            <a:extLst>
              <a:ext uri="{FF2B5EF4-FFF2-40B4-BE49-F238E27FC236}">
                <a16:creationId xmlns:a16="http://schemas.microsoft.com/office/drawing/2014/main" id="{BAC6BF05-C551-4EFD-9BC1-DA479667A3C3}"/>
              </a:ext>
            </a:extLst>
          </p:cNvPr>
          <p:cNvSpPr txBox="1"/>
          <p:nvPr/>
        </p:nvSpPr>
        <p:spPr>
          <a:xfrm>
            <a:off x="1489551" y="2435945"/>
            <a:ext cx="6926897" cy="584775"/>
          </a:xfrm>
          <a:prstGeom prst="rect">
            <a:avLst/>
          </a:prstGeom>
          <a:solidFill>
            <a:schemeClr val="bg1">
              <a:lumMod val="95000"/>
            </a:schemeClr>
          </a:solidFill>
          <a:ln>
            <a:solidFill>
              <a:srgbClr val="FF0000"/>
            </a:solidFill>
          </a:ln>
          <a:effectLst>
            <a:outerShdw blurRad="50800" dist="38100" dir="8100000" algn="tr" rotWithShape="0">
              <a:prstClr val="black">
                <a:alpha val="40000"/>
              </a:prstClr>
            </a:outerShdw>
          </a:effectLst>
        </p:spPr>
        <p:txBody>
          <a:bodyPr>
            <a:spAutoFit/>
          </a:bodyPr>
          <a:lstStyle>
            <a:defPPr>
              <a:defRPr lang="en-US"/>
            </a:defPPr>
            <a:lvl1pPr marL="0" marR="0" lvl="0" indent="0" algn="ctr" defTabSz="914400" eaLnBrk="1" latinLnBrk="0" hangingPunct="1">
              <a:lnSpc>
                <a:spcPct val="100000"/>
              </a:lnSpc>
              <a:buClrTx/>
              <a:buSzTx/>
              <a:buFontTx/>
              <a:buNone/>
              <a:tabLst/>
              <a:defRPr kumimoji="0" sz="4400" b="1" i="0" u="none" strike="noStrike" cap="none" spc="0" normalizeH="0" baseline="0">
                <a:ln>
                  <a:noFill/>
                </a:ln>
                <a:solidFill>
                  <a:srgbClr val="FF000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defRPr>
            </a:lvl1pPr>
          </a:lstStyle>
          <a:p>
            <a:r>
              <a:rPr lang="en-NZ" sz="3200" dirty="0">
                <a:solidFill>
                  <a:srgbClr val="0066FF"/>
                </a:solidFill>
              </a:rPr>
              <a:t>Non-Strict Expanded List</a:t>
            </a:r>
          </a:p>
        </p:txBody>
      </p:sp>
      <p:sp>
        <p:nvSpPr>
          <p:cNvPr id="5" name="Action Button: Go Forward or Next 4">
            <a:hlinkClick r:id="rId2" action="ppaction://hlinksldjump" highlightClick="1"/>
            <a:extLst>
              <a:ext uri="{FF2B5EF4-FFF2-40B4-BE49-F238E27FC236}">
                <a16:creationId xmlns:a16="http://schemas.microsoft.com/office/drawing/2014/main" id="{2E451F8C-698C-448B-B116-DCF86EFC8FFF}"/>
              </a:ext>
            </a:extLst>
          </p:cNvPr>
          <p:cNvSpPr/>
          <p:nvPr/>
        </p:nvSpPr>
        <p:spPr bwMode="auto">
          <a:xfrm>
            <a:off x="3688446" y="4236823"/>
            <a:ext cx="576064" cy="431378"/>
          </a:xfrm>
          <a:prstGeom prst="actionButtonForwardNext">
            <a:avLst/>
          </a:prstGeom>
          <a:solidFill>
            <a:schemeClr val="bg2">
              <a:lumMod val="40000"/>
              <a:lumOff val="60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A452CFFD-300B-41D3-A011-23439B4D83E7}"/>
              </a:ext>
            </a:extLst>
          </p:cNvPr>
          <p:cNvSpPr txBox="1"/>
          <p:nvPr/>
        </p:nvSpPr>
        <p:spPr>
          <a:xfrm>
            <a:off x="4376936" y="4294329"/>
            <a:ext cx="3409908" cy="369332"/>
          </a:xfrm>
          <a:prstGeom prst="rect">
            <a:avLst/>
          </a:prstGeom>
          <a:noFill/>
        </p:spPr>
        <p:txBody>
          <a:bodyPr wrap="none" rtlCol="0">
            <a:spAutoFit/>
          </a:bodyPr>
          <a:lstStyle/>
          <a:p>
            <a:r>
              <a:rPr lang="en-NZ" dirty="0"/>
              <a:t>Alternative approach (store g-cost)</a:t>
            </a:r>
          </a:p>
        </p:txBody>
      </p:sp>
    </p:spTree>
    <p:extLst>
      <p:ext uri="{BB962C8B-B14F-4D97-AF65-F5344CB8AC3E}">
        <p14:creationId xmlns:p14="http://schemas.microsoft.com/office/powerpoint/2010/main" val="278262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725CBB92-D709-480D-8475-DC6D7638AB1A}" type="slidenum">
              <a:rPr lang="en-US" altLang="en-US" smtClean="0"/>
              <a:pPr>
                <a:defRPr/>
              </a:pPr>
              <a:t>11</a:t>
            </a:fld>
            <a:endParaRPr lang="en-US" altLang="en-US"/>
          </a:p>
        </p:txBody>
      </p:sp>
      <p:sp>
        <p:nvSpPr>
          <p:cNvPr id="3358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358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Examples of Graphs</a:t>
            </a:r>
          </a:p>
        </p:txBody>
      </p:sp>
      <p:sp>
        <p:nvSpPr>
          <p:cNvPr id="335876" name="Text Box 4"/>
          <p:cNvSpPr txBox="1">
            <a:spLocks noChangeArrowheads="1"/>
          </p:cNvSpPr>
          <p:nvPr/>
        </p:nvSpPr>
        <p:spPr bwMode="auto">
          <a:xfrm>
            <a:off x="0" y="1484313"/>
            <a:ext cx="9432925" cy="457200"/>
          </a:xfrm>
          <a:prstGeom prst="rect">
            <a:avLst/>
          </a:prstGeom>
          <a:noFill/>
          <a:ln w="9525">
            <a:noFill/>
            <a:miter lim="800000"/>
            <a:headEnd/>
            <a:tailEnd/>
          </a:ln>
          <a:effectLst/>
        </p:spPr>
        <p:txBody>
          <a:bodyPr>
            <a:spAutoFit/>
          </a:bodyPr>
          <a:lstStyle/>
          <a:p>
            <a:pPr eaLnBrk="0" hangingPunct="0">
              <a:defRPr/>
            </a:pPr>
            <a:r>
              <a:rPr lang="en-NZ" sz="2400" b="1">
                <a:solidFill>
                  <a:schemeClr val="accent2"/>
                </a:solidFill>
                <a:effectLst>
                  <a:outerShdw blurRad="38100" dist="38100" dir="2700000" algn="tl">
                    <a:srgbClr val="C0C0C0"/>
                  </a:outerShdw>
                </a:effectLst>
                <a:latin typeface="Arial" charset="0"/>
                <a:cs typeface="+mn-cs"/>
              </a:rPr>
              <a:t>Planning actions (graph of possible states of the world)</a:t>
            </a:r>
            <a:endParaRPr lang="en-GB" sz="2400" b="1">
              <a:solidFill>
                <a:schemeClr val="accent2"/>
              </a:solidFill>
              <a:effectLst>
                <a:outerShdw blurRad="38100" dist="38100" dir="2700000" algn="tl">
                  <a:srgbClr val="C0C0C0"/>
                </a:outerShdw>
              </a:effectLst>
              <a:latin typeface="Arial" charset="0"/>
              <a:cs typeface="+mn-cs"/>
            </a:endParaRPr>
          </a:p>
        </p:txBody>
      </p:sp>
      <p:sp>
        <p:nvSpPr>
          <p:cNvPr id="335877"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35892" name="Rectangle 20"/>
          <p:cNvSpPr>
            <a:spLocks noChangeArrowheads="1"/>
          </p:cNvSpPr>
          <p:nvPr/>
        </p:nvSpPr>
        <p:spPr bwMode="auto">
          <a:xfrm>
            <a:off x="649288" y="4348163"/>
            <a:ext cx="503237" cy="376237"/>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A</a:t>
            </a:r>
            <a:endParaRPr lang="en-GB">
              <a:cs typeface="+mn-cs"/>
            </a:endParaRPr>
          </a:p>
        </p:txBody>
      </p:sp>
      <p:sp>
        <p:nvSpPr>
          <p:cNvPr id="335893" name="Rectangle 21"/>
          <p:cNvSpPr>
            <a:spLocks noChangeArrowheads="1"/>
          </p:cNvSpPr>
          <p:nvPr/>
        </p:nvSpPr>
        <p:spPr bwMode="auto">
          <a:xfrm>
            <a:off x="1296988" y="4348163"/>
            <a:ext cx="503237" cy="376237"/>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B</a:t>
            </a:r>
            <a:endParaRPr lang="en-GB">
              <a:cs typeface="+mn-cs"/>
            </a:endParaRPr>
          </a:p>
        </p:txBody>
      </p:sp>
      <p:sp>
        <p:nvSpPr>
          <p:cNvPr id="335894" name="Rectangle 22"/>
          <p:cNvSpPr>
            <a:spLocks noChangeArrowheads="1"/>
          </p:cNvSpPr>
          <p:nvPr/>
        </p:nvSpPr>
        <p:spPr bwMode="auto">
          <a:xfrm>
            <a:off x="1944688" y="4348163"/>
            <a:ext cx="503237" cy="376237"/>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C</a:t>
            </a:r>
            <a:endParaRPr lang="en-GB">
              <a:cs typeface="+mn-cs"/>
            </a:endParaRPr>
          </a:p>
        </p:txBody>
      </p:sp>
      <p:sp>
        <p:nvSpPr>
          <p:cNvPr id="6154" name="Line 23"/>
          <p:cNvSpPr>
            <a:spLocks noChangeShapeType="1"/>
          </p:cNvSpPr>
          <p:nvPr/>
        </p:nvSpPr>
        <p:spPr bwMode="auto">
          <a:xfrm>
            <a:off x="360363" y="4724400"/>
            <a:ext cx="23764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35896" name="Rectangle 24"/>
          <p:cNvSpPr>
            <a:spLocks noChangeArrowheads="1"/>
          </p:cNvSpPr>
          <p:nvPr/>
        </p:nvSpPr>
        <p:spPr bwMode="auto">
          <a:xfrm>
            <a:off x="3457575" y="3124200"/>
            <a:ext cx="503238" cy="376238"/>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A</a:t>
            </a:r>
            <a:endParaRPr lang="en-GB">
              <a:cs typeface="+mn-cs"/>
            </a:endParaRPr>
          </a:p>
        </p:txBody>
      </p:sp>
      <p:sp>
        <p:nvSpPr>
          <p:cNvPr id="335897" name="Rectangle 25"/>
          <p:cNvSpPr>
            <a:spLocks noChangeArrowheads="1"/>
          </p:cNvSpPr>
          <p:nvPr/>
        </p:nvSpPr>
        <p:spPr bwMode="auto">
          <a:xfrm>
            <a:off x="4105275" y="3124200"/>
            <a:ext cx="503238" cy="376238"/>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B</a:t>
            </a:r>
            <a:endParaRPr lang="en-GB">
              <a:cs typeface="+mn-cs"/>
            </a:endParaRPr>
          </a:p>
        </p:txBody>
      </p:sp>
      <p:sp>
        <p:nvSpPr>
          <p:cNvPr id="335898" name="Rectangle 26"/>
          <p:cNvSpPr>
            <a:spLocks noChangeArrowheads="1"/>
          </p:cNvSpPr>
          <p:nvPr/>
        </p:nvSpPr>
        <p:spPr bwMode="auto">
          <a:xfrm>
            <a:off x="3457575" y="2741613"/>
            <a:ext cx="503238" cy="376237"/>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C</a:t>
            </a:r>
            <a:endParaRPr lang="en-GB">
              <a:cs typeface="+mn-cs"/>
            </a:endParaRPr>
          </a:p>
        </p:txBody>
      </p:sp>
      <p:sp>
        <p:nvSpPr>
          <p:cNvPr id="6158" name="Line 27"/>
          <p:cNvSpPr>
            <a:spLocks noChangeShapeType="1"/>
          </p:cNvSpPr>
          <p:nvPr/>
        </p:nvSpPr>
        <p:spPr bwMode="auto">
          <a:xfrm>
            <a:off x="3168650" y="3500438"/>
            <a:ext cx="2376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35900" name="Rectangle 28"/>
          <p:cNvSpPr>
            <a:spLocks noChangeArrowheads="1"/>
          </p:cNvSpPr>
          <p:nvPr/>
        </p:nvSpPr>
        <p:spPr bwMode="auto">
          <a:xfrm>
            <a:off x="3241675" y="5429250"/>
            <a:ext cx="503238" cy="376238"/>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A</a:t>
            </a:r>
            <a:endParaRPr lang="en-GB">
              <a:cs typeface="+mn-cs"/>
            </a:endParaRPr>
          </a:p>
        </p:txBody>
      </p:sp>
      <p:sp>
        <p:nvSpPr>
          <p:cNvPr id="335901" name="Rectangle 29"/>
          <p:cNvSpPr>
            <a:spLocks noChangeArrowheads="1"/>
          </p:cNvSpPr>
          <p:nvPr/>
        </p:nvSpPr>
        <p:spPr bwMode="auto">
          <a:xfrm>
            <a:off x="3889375" y="5429250"/>
            <a:ext cx="503238" cy="376238"/>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B</a:t>
            </a:r>
            <a:endParaRPr lang="en-GB">
              <a:cs typeface="+mn-cs"/>
            </a:endParaRPr>
          </a:p>
        </p:txBody>
      </p:sp>
      <p:sp>
        <p:nvSpPr>
          <p:cNvPr id="335902" name="Rectangle 30"/>
          <p:cNvSpPr>
            <a:spLocks noChangeArrowheads="1"/>
          </p:cNvSpPr>
          <p:nvPr/>
        </p:nvSpPr>
        <p:spPr bwMode="auto">
          <a:xfrm>
            <a:off x="3889375" y="5040313"/>
            <a:ext cx="503238" cy="376237"/>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C</a:t>
            </a:r>
            <a:endParaRPr lang="en-GB">
              <a:cs typeface="+mn-cs"/>
            </a:endParaRPr>
          </a:p>
        </p:txBody>
      </p:sp>
      <p:sp>
        <p:nvSpPr>
          <p:cNvPr id="6162" name="Line 31"/>
          <p:cNvSpPr>
            <a:spLocks noChangeShapeType="1"/>
          </p:cNvSpPr>
          <p:nvPr/>
        </p:nvSpPr>
        <p:spPr bwMode="auto">
          <a:xfrm>
            <a:off x="2952750" y="5805488"/>
            <a:ext cx="2376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35904" name="Rectangle 32"/>
          <p:cNvSpPr>
            <a:spLocks noChangeArrowheads="1"/>
          </p:cNvSpPr>
          <p:nvPr/>
        </p:nvSpPr>
        <p:spPr bwMode="auto">
          <a:xfrm>
            <a:off x="6842125" y="3124200"/>
            <a:ext cx="503238" cy="376238"/>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A</a:t>
            </a:r>
            <a:endParaRPr lang="en-GB">
              <a:cs typeface="+mn-cs"/>
            </a:endParaRPr>
          </a:p>
        </p:txBody>
      </p:sp>
      <p:sp>
        <p:nvSpPr>
          <p:cNvPr id="335905" name="Rectangle 33"/>
          <p:cNvSpPr>
            <a:spLocks noChangeArrowheads="1"/>
          </p:cNvSpPr>
          <p:nvPr/>
        </p:nvSpPr>
        <p:spPr bwMode="auto">
          <a:xfrm>
            <a:off x="6842125" y="2349500"/>
            <a:ext cx="503238" cy="376238"/>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B</a:t>
            </a:r>
            <a:endParaRPr lang="en-GB">
              <a:cs typeface="+mn-cs"/>
            </a:endParaRPr>
          </a:p>
        </p:txBody>
      </p:sp>
      <p:sp>
        <p:nvSpPr>
          <p:cNvPr id="335906" name="Rectangle 34"/>
          <p:cNvSpPr>
            <a:spLocks noChangeArrowheads="1"/>
          </p:cNvSpPr>
          <p:nvPr/>
        </p:nvSpPr>
        <p:spPr bwMode="auto">
          <a:xfrm>
            <a:off x="6842125" y="2741613"/>
            <a:ext cx="503238" cy="376237"/>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C</a:t>
            </a:r>
            <a:endParaRPr lang="en-GB">
              <a:cs typeface="+mn-cs"/>
            </a:endParaRPr>
          </a:p>
        </p:txBody>
      </p:sp>
      <p:sp>
        <p:nvSpPr>
          <p:cNvPr id="6166" name="Line 35"/>
          <p:cNvSpPr>
            <a:spLocks noChangeShapeType="1"/>
          </p:cNvSpPr>
          <p:nvPr/>
        </p:nvSpPr>
        <p:spPr bwMode="auto">
          <a:xfrm>
            <a:off x="6553200" y="3500438"/>
            <a:ext cx="2376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35908" name="Rectangle 36"/>
          <p:cNvSpPr>
            <a:spLocks noChangeArrowheads="1"/>
          </p:cNvSpPr>
          <p:nvPr/>
        </p:nvSpPr>
        <p:spPr bwMode="auto">
          <a:xfrm>
            <a:off x="7418388" y="4735513"/>
            <a:ext cx="503237" cy="376237"/>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A</a:t>
            </a:r>
            <a:endParaRPr lang="en-GB">
              <a:cs typeface="+mn-cs"/>
            </a:endParaRPr>
          </a:p>
        </p:txBody>
      </p:sp>
      <p:sp>
        <p:nvSpPr>
          <p:cNvPr id="335909" name="Rectangle 37"/>
          <p:cNvSpPr>
            <a:spLocks noChangeArrowheads="1"/>
          </p:cNvSpPr>
          <p:nvPr/>
        </p:nvSpPr>
        <p:spPr bwMode="auto">
          <a:xfrm>
            <a:off x="7418388" y="5500688"/>
            <a:ext cx="503237" cy="376237"/>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B</a:t>
            </a:r>
            <a:endParaRPr lang="en-GB">
              <a:cs typeface="+mn-cs"/>
            </a:endParaRPr>
          </a:p>
        </p:txBody>
      </p:sp>
      <p:sp>
        <p:nvSpPr>
          <p:cNvPr id="335910" name="Rectangle 38"/>
          <p:cNvSpPr>
            <a:spLocks noChangeArrowheads="1"/>
          </p:cNvSpPr>
          <p:nvPr/>
        </p:nvSpPr>
        <p:spPr bwMode="auto">
          <a:xfrm>
            <a:off x="7418388" y="5118100"/>
            <a:ext cx="503237" cy="376238"/>
          </a:xfrm>
          <a:prstGeom prst="rect">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miter lim="800000"/>
            <a:headEnd/>
            <a:tailEnd/>
          </a:ln>
          <a:effectLst/>
        </p:spPr>
        <p:txBody>
          <a:bodyPr anchor="ctr">
            <a:spAutoFit/>
          </a:bodyPr>
          <a:lstStyle/>
          <a:p>
            <a:pPr algn="ctr" eaLnBrk="0" hangingPunct="0">
              <a:defRPr/>
            </a:pPr>
            <a:r>
              <a:rPr lang="en-US">
                <a:cs typeface="+mn-cs"/>
              </a:rPr>
              <a:t>C</a:t>
            </a:r>
            <a:endParaRPr lang="en-GB">
              <a:cs typeface="+mn-cs"/>
            </a:endParaRPr>
          </a:p>
        </p:txBody>
      </p:sp>
      <p:sp>
        <p:nvSpPr>
          <p:cNvPr id="6170" name="Line 39"/>
          <p:cNvSpPr>
            <a:spLocks noChangeShapeType="1"/>
          </p:cNvSpPr>
          <p:nvPr/>
        </p:nvSpPr>
        <p:spPr bwMode="auto">
          <a:xfrm>
            <a:off x="6481763" y="5876925"/>
            <a:ext cx="23764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171" name="Oval 40"/>
          <p:cNvSpPr>
            <a:spLocks noChangeArrowheads="1"/>
          </p:cNvSpPr>
          <p:nvPr/>
        </p:nvSpPr>
        <p:spPr bwMode="auto">
          <a:xfrm>
            <a:off x="160338" y="3644900"/>
            <a:ext cx="2792412" cy="1655763"/>
          </a:xfrm>
          <a:prstGeom prst="ellipse">
            <a:avLst/>
          </a:prstGeom>
          <a:noFill/>
          <a:ln w="28575" algn="ctr">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6172" name="Oval 41"/>
          <p:cNvSpPr>
            <a:spLocks noChangeArrowheads="1"/>
          </p:cNvSpPr>
          <p:nvPr/>
        </p:nvSpPr>
        <p:spPr bwMode="auto">
          <a:xfrm>
            <a:off x="2881313" y="2276475"/>
            <a:ext cx="2792412" cy="1655763"/>
          </a:xfrm>
          <a:prstGeom prst="ellipse">
            <a:avLst/>
          </a:prstGeom>
          <a:noFill/>
          <a:ln w="28575" algn="ctr">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6173" name="Oval 42"/>
          <p:cNvSpPr>
            <a:spLocks noChangeArrowheads="1"/>
          </p:cNvSpPr>
          <p:nvPr/>
        </p:nvSpPr>
        <p:spPr bwMode="auto">
          <a:xfrm>
            <a:off x="2736850" y="4797425"/>
            <a:ext cx="2792413" cy="1655763"/>
          </a:xfrm>
          <a:prstGeom prst="ellipse">
            <a:avLst/>
          </a:prstGeom>
          <a:noFill/>
          <a:ln w="28575" algn="ctr">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6174" name="Oval 43"/>
          <p:cNvSpPr>
            <a:spLocks noChangeArrowheads="1"/>
          </p:cNvSpPr>
          <p:nvPr/>
        </p:nvSpPr>
        <p:spPr bwMode="auto">
          <a:xfrm>
            <a:off x="6121400" y="2205038"/>
            <a:ext cx="2792413" cy="1655762"/>
          </a:xfrm>
          <a:prstGeom prst="ellipse">
            <a:avLst/>
          </a:prstGeom>
          <a:noFill/>
          <a:ln w="28575" algn="ctr">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6175" name="Oval 44"/>
          <p:cNvSpPr>
            <a:spLocks noChangeArrowheads="1"/>
          </p:cNvSpPr>
          <p:nvPr/>
        </p:nvSpPr>
        <p:spPr bwMode="auto">
          <a:xfrm>
            <a:off x="6192838" y="4581525"/>
            <a:ext cx="2792412" cy="1655763"/>
          </a:xfrm>
          <a:prstGeom prst="ellipse">
            <a:avLst/>
          </a:prstGeom>
          <a:noFill/>
          <a:ln w="28575" algn="ctr">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6176" name="Line 45"/>
          <p:cNvSpPr>
            <a:spLocks noChangeShapeType="1"/>
          </p:cNvSpPr>
          <p:nvPr/>
        </p:nvSpPr>
        <p:spPr bwMode="auto">
          <a:xfrm flipV="1">
            <a:off x="2952750" y="3860800"/>
            <a:ext cx="576263" cy="5762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177" name="Line 46"/>
          <p:cNvSpPr>
            <a:spLocks noChangeShapeType="1"/>
          </p:cNvSpPr>
          <p:nvPr/>
        </p:nvSpPr>
        <p:spPr bwMode="auto">
          <a:xfrm>
            <a:off x="2952750" y="4581525"/>
            <a:ext cx="576263" cy="2873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178" name="Line 47"/>
          <p:cNvSpPr>
            <a:spLocks noChangeShapeType="1"/>
          </p:cNvSpPr>
          <p:nvPr/>
        </p:nvSpPr>
        <p:spPr bwMode="auto">
          <a:xfrm flipV="1">
            <a:off x="4176713" y="3932238"/>
            <a:ext cx="0" cy="8651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179" name="Line 48"/>
          <p:cNvSpPr>
            <a:spLocks noChangeShapeType="1"/>
          </p:cNvSpPr>
          <p:nvPr/>
        </p:nvSpPr>
        <p:spPr bwMode="auto">
          <a:xfrm>
            <a:off x="5689600" y="2997200"/>
            <a:ext cx="431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180" name="Line 49"/>
          <p:cNvSpPr>
            <a:spLocks noChangeShapeType="1"/>
          </p:cNvSpPr>
          <p:nvPr/>
        </p:nvSpPr>
        <p:spPr bwMode="auto">
          <a:xfrm>
            <a:off x="5473700" y="5445125"/>
            <a:ext cx="7191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181" name="Text Box 51"/>
          <p:cNvSpPr txBox="1">
            <a:spLocks noChangeArrowheads="1"/>
          </p:cNvSpPr>
          <p:nvPr/>
        </p:nvSpPr>
        <p:spPr bwMode="auto">
          <a:xfrm>
            <a:off x="1728788" y="3213100"/>
            <a:ext cx="120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a:t>Put C on A</a:t>
            </a:r>
            <a:endParaRPr lang="en-GB" altLang="en-US"/>
          </a:p>
        </p:txBody>
      </p:sp>
      <p:sp>
        <p:nvSpPr>
          <p:cNvPr id="6182" name="Text Box 52"/>
          <p:cNvSpPr txBox="1">
            <a:spLocks noChangeArrowheads="1"/>
          </p:cNvSpPr>
          <p:nvPr/>
        </p:nvSpPr>
        <p:spPr bwMode="auto">
          <a:xfrm>
            <a:off x="1368425" y="5445125"/>
            <a:ext cx="120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a:t>Put C on B</a:t>
            </a:r>
            <a:endParaRPr lang="en-GB" altLang="en-US"/>
          </a:p>
        </p:txBody>
      </p:sp>
      <p:sp>
        <p:nvSpPr>
          <p:cNvPr id="6183" name="Text Box 53"/>
          <p:cNvSpPr txBox="1">
            <a:spLocks noChangeArrowheads="1"/>
          </p:cNvSpPr>
          <p:nvPr/>
        </p:nvSpPr>
        <p:spPr bwMode="auto">
          <a:xfrm>
            <a:off x="5381625" y="3643313"/>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a:t>Put B on C</a:t>
            </a:r>
            <a:endParaRPr lang="en-GB" altLang="en-US"/>
          </a:p>
        </p:txBody>
      </p:sp>
      <p:sp>
        <p:nvSpPr>
          <p:cNvPr id="6184" name="Text Box 54"/>
          <p:cNvSpPr txBox="1">
            <a:spLocks noChangeArrowheads="1"/>
          </p:cNvSpPr>
          <p:nvPr/>
        </p:nvSpPr>
        <p:spPr bwMode="auto">
          <a:xfrm>
            <a:off x="5473700" y="5949950"/>
            <a:ext cx="120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a:t>Put A on C</a:t>
            </a:r>
            <a:endParaRPr lang="en-GB" altLang="en-US"/>
          </a:p>
        </p:txBody>
      </p:sp>
      <p:sp>
        <p:nvSpPr>
          <p:cNvPr id="6185" name="Text Box 55"/>
          <p:cNvSpPr txBox="1">
            <a:spLocks noChangeArrowheads="1"/>
          </p:cNvSpPr>
          <p:nvPr/>
        </p:nvSpPr>
        <p:spPr bwMode="auto">
          <a:xfrm>
            <a:off x="200025" y="1916113"/>
            <a:ext cx="5676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a:t>Here, the nodes denote descriptions of the state of the world</a:t>
            </a:r>
            <a:endParaRPr lang="en-GB" altLang="en-US"/>
          </a:p>
        </p:txBody>
      </p:sp>
      <p:sp>
        <p:nvSpPr>
          <p:cNvPr id="6186" name="Text Box 56"/>
          <p:cNvSpPr txBox="1">
            <a:spLocks noChangeArrowheads="1"/>
          </p:cNvSpPr>
          <p:nvPr/>
        </p:nvSpPr>
        <p:spPr bwMode="auto">
          <a:xfrm>
            <a:off x="344488" y="2349500"/>
            <a:ext cx="2533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a:t>Path</a:t>
            </a:r>
            <a:r>
              <a:rPr lang="en-US" altLang="en-US"/>
              <a:t> = “</a:t>
            </a:r>
            <a:r>
              <a:rPr lang="en-US" altLang="en-US" b="1"/>
              <a:t>plan of actions</a:t>
            </a:r>
            <a:r>
              <a:rPr lang="en-US" altLang="en-US"/>
              <a:t>”</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5877"/>
                                        </p:tgtEl>
                                        <p:attrNameLst>
                                          <p:attrName>style.visibility</p:attrName>
                                        </p:attrNameLst>
                                      </p:cBhvr>
                                      <p:to>
                                        <p:strVal val="visible"/>
                                      </p:to>
                                    </p:set>
                                    <p:animEffect transition="in" filter="checkerboard(across)">
                                      <p:cBhvr>
                                        <p:cTn id="7" dur="500"/>
                                        <p:tgtEl>
                                          <p:spTgt spid="335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638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Dealing with inconsistent heuristic</a:t>
            </a:r>
          </a:p>
        </p:txBody>
      </p:sp>
      <p:sp>
        <p:nvSpPr>
          <p:cNvPr id="4638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2" name="TextBox 1">
            <a:extLst>
              <a:ext uri="{FF2B5EF4-FFF2-40B4-BE49-F238E27FC236}">
                <a16:creationId xmlns:a16="http://schemas.microsoft.com/office/drawing/2014/main" id="{D1CFC2DD-32BF-49C9-AD98-457642A75061}"/>
              </a:ext>
            </a:extLst>
          </p:cNvPr>
          <p:cNvSpPr txBox="1"/>
          <p:nvPr/>
        </p:nvSpPr>
        <p:spPr>
          <a:xfrm>
            <a:off x="1929475" y="2548417"/>
            <a:ext cx="1111202" cy="400110"/>
          </a:xfrm>
          <a:prstGeom prst="rect">
            <a:avLst/>
          </a:prstGeom>
          <a:noFill/>
        </p:spPr>
        <p:txBody>
          <a:bodyPr wrap="none" rtlCol="0">
            <a:spAutoFit/>
          </a:bodyPr>
          <a:lstStyle/>
          <a:p>
            <a:r>
              <a:rPr lang="en-NZ" sz="2000" b="1" dirty="0">
                <a:solidFill>
                  <a:srgbClr val="0000FF"/>
                </a:solidFill>
                <a:latin typeface="Arial" panose="020B0604020202020204" pitchFamily="34" charset="0"/>
                <a:cs typeface="Arial" panose="020B0604020202020204" pitchFamily="34" charset="0"/>
              </a:rPr>
              <a:t>(6 </a:t>
            </a:r>
            <a:r>
              <a:rPr lang="en-NZ" sz="2000" b="1" dirty="0">
                <a:solidFill>
                  <a:srgbClr val="FF0000"/>
                </a:solidFill>
                <a:latin typeface="Arial" panose="020B0604020202020204" pitchFamily="34" charset="0"/>
                <a:cs typeface="Arial" panose="020B0604020202020204" pitchFamily="34" charset="0"/>
              </a:rPr>
              <a:t>C</a:t>
            </a:r>
            <a:r>
              <a:rPr lang="en-NZ" sz="2000" b="1" dirty="0">
                <a:solidFill>
                  <a:srgbClr val="0000FF"/>
                </a:solidFill>
                <a:latin typeface="Arial" panose="020B0604020202020204" pitchFamily="34" charset="0"/>
                <a:cs typeface="Arial" panose="020B0604020202020204" pitchFamily="34" charset="0"/>
              </a:rPr>
              <a:t>BS)</a:t>
            </a:r>
          </a:p>
        </p:txBody>
      </p:sp>
      <p:sp>
        <p:nvSpPr>
          <p:cNvPr id="12" name="TextBox 11">
            <a:extLst>
              <a:ext uri="{FF2B5EF4-FFF2-40B4-BE49-F238E27FC236}">
                <a16:creationId xmlns:a16="http://schemas.microsoft.com/office/drawing/2014/main" id="{EE4A177E-7A9E-46E7-A50B-2C7D8AC31F73}"/>
              </a:ext>
            </a:extLst>
          </p:cNvPr>
          <p:cNvSpPr txBox="1"/>
          <p:nvPr/>
        </p:nvSpPr>
        <p:spPr>
          <a:xfrm>
            <a:off x="4160912" y="2924944"/>
            <a:ext cx="2376264" cy="400110"/>
          </a:xfrm>
          <a:prstGeom prst="rect">
            <a:avLst/>
          </a:prstGeom>
          <a:solidFill>
            <a:srgbClr val="FFFFCC"/>
          </a:solidFill>
          <a:ln>
            <a:solidFill>
              <a:srgbClr val="C00000"/>
            </a:solidFill>
          </a:ln>
        </p:spPr>
        <p:txBody>
          <a:bodyPr wrap="square" rtlCol="0">
            <a:spAutoFit/>
          </a:bodyPr>
          <a:lstStyle/>
          <a:p>
            <a:r>
              <a:rPr lang="en-NZ" sz="2000" b="1" dirty="0">
                <a:latin typeface="Arial" panose="020B0604020202020204" pitchFamily="34" charset="0"/>
                <a:cs typeface="Arial" panose="020B0604020202020204" pitchFamily="34" charset="0"/>
              </a:rPr>
              <a:t>   (10 FEDS) …</a:t>
            </a:r>
          </a:p>
        </p:txBody>
      </p:sp>
      <p:sp>
        <p:nvSpPr>
          <p:cNvPr id="4" name="Rectangle 3">
            <a:extLst>
              <a:ext uri="{FF2B5EF4-FFF2-40B4-BE49-F238E27FC236}">
                <a16:creationId xmlns:a16="http://schemas.microsoft.com/office/drawing/2014/main" id="{004226FE-56AA-43A1-9BB3-EBCD00E046BA}"/>
              </a:ext>
            </a:extLst>
          </p:cNvPr>
          <p:cNvSpPr/>
          <p:nvPr/>
        </p:nvSpPr>
        <p:spPr>
          <a:xfrm>
            <a:off x="4160912" y="2548417"/>
            <a:ext cx="2376264" cy="369332"/>
          </a:xfrm>
          <a:prstGeom prst="rect">
            <a:avLst/>
          </a:prstGeom>
          <a:solidFill>
            <a:schemeClr val="bg1">
              <a:lumMod val="85000"/>
            </a:schemeClr>
          </a:solidFill>
          <a:ln>
            <a:solidFill>
              <a:schemeClr val="tx1"/>
            </a:solidFill>
          </a:ln>
        </p:spPr>
        <p:txBody>
          <a:bodyPr wrap="square">
            <a:spAutoFit/>
          </a:bodyPr>
          <a:lstStyle/>
          <a:p>
            <a:r>
              <a:rPr lang="en-NZ" b="1" dirty="0">
                <a:latin typeface="Arial" panose="020B0604020202020204" pitchFamily="34" charset="0"/>
                <a:cs typeface="Arial" panose="020B0604020202020204" pitchFamily="34" charset="0"/>
              </a:rPr>
              <a:t>Q </a:t>
            </a:r>
          </a:p>
        </p:txBody>
      </p:sp>
      <p:sp>
        <p:nvSpPr>
          <p:cNvPr id="16" name="TextBox 15">
            <a:extLst>
              <a:ext uri="{FF2B5EF4-FFF2-40B4-BE49-F238E27FC236}">
                <a16:creationId xmlns:a16="http://schemas.microsoft.com/office/drawing/2014/main" id="{7761136C-E85E-45CA-A48A-226C5A3E5E67}"/>
              </a:ext>
            </a:extLst>
          </p:cNvPr>
          <p:cNvSpPr txBox="1"/>
          <p:nvPr/>
        </p:nvSpPr>
        <p:spPr>
          <a:xfrm>
            <a:off x="6825208" y="2924944"/>
            <a:ext cx="3005951" cy="400110"/>
          </a:xfrm>
          <a:prstGeom prst="rect">
            <a:avLst/>
          </a:prstGeom>
          <a:solidFill>
            <a:srgbClr val="FFFFCC"/>
          </a:solidFill>
          <a:ln>
            <a:solidFill>
              <a:srgbClr val="C00000"/>
            </a:solidFill>
          </a:ln>
        </p:spPr>
        <p:txBody>
          <a:bodyPr wrap="square" rtlCol="0">
            <a:spAutoFit/>
          </a:bodyPr>
          <a:lstStyle/>
          <a:p>
            <a:r>
              <a:rPr lang="en-NZ" sz="2000" b="1" dirty="0">
                <a:latin typeface="Arial" panose="020B0604020202020204" pitchFamily="34" charset="0"/>
                <a:cs typeface="Arial" panose="020B0604020202020204" pitchFamily="34" charset="0"/>
              </a:rPr>
              <a:t>7C</a:t>
            </a:r>
          </a:p>
        </p:txBody>
      </p:sp>
      <p:sp>
        <p:nvSpPr>
          <p:cNvPr id="17" name="Rectangle 16">
            <a:extLst>
              <a:ext uri="{FF2B5EF4-FFF2-40B4-BE49-F238E27FC236}">
                <a16:creationId xmlns:a16="http://schemas.microsoft.com/office/drawing/2014/main" id="{396B1337-D5DA-485D-AD0E-A148741A0322}"/>
              </a:ext>
            </a:extLst>
          </p:cNvPr>
          <p:cNvSpPr/>
          <p:nvPr/>
        </p:nvSpPr>
        <p:spPr>
          <a:xfrm>
            <a:off x="6825209" y="2548417"/>
            <a:ext cx="3005951" cy="369332"/>
          </a:xfrm>
          <a:prstGeom prst="rect">
            <a:avLst/>
          </a:prstGeom>
          <a:solidFill>
            <a:schemeClr val="bg1">
              <a:lumMod val="85000"/>
            </a:schemeClr>
          </a:solidFill>
          <a:ln>
            <a:solidFill>
              <a:schemeClr val="tx1"/>
            </a:solidFill>
          </a:ln>
        </p:spPr>
        <p:txBody>
          <a:bodyPr wrap="none">
            <a:spAutoFit/>
          </a:bodyPr>
          <a:lstStyle/>
          <a:p>
            <a:r>
              <a:rPr lang="en-NZ" b="1" dirty="0">
                <a:latin typeface="Arial" panose="020B0604020202020204" pitchFamily="34" charset="0"/>
                <a:cs typeface="Arial" panose="020B0604020202020204" pitchFamily="34" charset="0"/>
              </a:rPr>
              <a:t>Non-Strict Expanded List </a:t>
            </a:r>
          </a:p>
        </p:txBody>
      </p:sp>
      <p:sp>
        <p:nvSpPr>
          <p:cNvPr id="5" name="TextBox 4">
            <a:extLst>
              <a:ext uri="{FF2B5EF4-FFF2-40B4-BE49-F238E27FC236}">
                <a16:creationId xmlns:a16="http://schemas.microsoft.com/office/drawing/2014/main" id="{B94370BE-DB26-4AF3-B0E9-C9A6ADE67C8F}"/>
              </a:ext>
            </a:extLst>
          </p:cNvPr>
          <p:cNvSpPr txBox="1"/>
          <p:nvPr/>
        </p:nvSpPr>
        <p:spPr>
          <a:xfrm>
            <a:off x="200472" y="1531984"/>
            <a:ext cx="1324402" cy="400110"/>
          </a:xfrm>
          <a:prstGeom prst="rect">
            <a:avLst/>
          </a:prstGeom>
          <a:noFill/>
        </p:spPr>
        <p:txBody>
          <a:bodyPr wrap="none" rtlCol="0">
            <a:spAutoFit/>
          </a:bodyPr>
          <a:lstStyle/>
          <a:p>
            <a:r>
              <a:rPr lang="en-NZ" sz="2000" b="1" u="sng" dirty="0">
                <a:solidFill>
                  <a:srgbClr val="008000"/>
                </a:solidFill>
                <a:latin typeface="Arial" panose="020B0604020202020204" pitchFamily="34" charset="0"/>
                <a:cs typeface="Arial" panose="020B0604020202020204" pitchFamily="34" charset="0"/>
              </a:rPr>
              <a:t>Example:</a:t>
            </a:r>
          </a:p>
        </p:txBody>
      </p:sp>
      <p:sp>
        <p:nvSpPr>
          <p:cNvPr id="6" name="Rectangle 5">
            <a:extLst>
              <a:ext uri="{FF2B5EF4-FFF2-40B4-BE49-F238E27FC236}">
                <a16:creationId xmlns:a16="http://schemas.microsoft.com/office/drawing/2014/main" id="{7778A988-3489-40DF-AF5C-6B4DCDCA7995}"/>
              </a:ext>
            </a:extLst>
          </p:cNvPr>
          <p:cNvSpPr/>
          <p:nvPr/>
        </p:nvSpPr>
        <p:spPr>
          <a:xfrm>
            <a:off x="215073" y="2006568"/>
            <a:ext cx="3062355" cy="646331"/>
          </a:xfrm>
          <a:prstGeom prst="rect">
            <a:avLst/>
          </a:prstGeom>
        </p:spPr>
        <p:txBody>
          <a:bodyPr wrap="square">
            <a:spAutoFit/>
          </a:bodyPr>
          <a:lstStyle/>
          <a:p>
            <a:r>
              <a:rPr lang="en-NZ" dirty="0">
                <a:latin typeface="Arial" panose="020B0604020202020204" pitchFamily="34" charset="0"/>
                <a:cs typeface="Arial" panose="020B0604020202020204" pitchFamily="34" charset="0"/>
              </a:rPr>
              <a:t>We have a node we are considering adding into Q: </a:t>
            </a:r>
          </a:p>
        </p:txBody>
      </p:sp>
      <p:sp>
        <p:nvSpPr>
          <p:cNvPr id="20" name="Oval 8">
            <a:extLst>
              <a:ext uri="{FF2B5EF4-FFF2-40B4-BE49-F238E27FC236}">
                <a16:creationId xmlns:a16="http://schemas.microsoft.com/office/drawing/2014/main" id="{7B8370B1-3623-4EA9-98EF-707083B2655B}"/>
              </a:ext>
            </a:extLst>
          </p:cNvPr>
          <p:cNvSpPr>
            <a:spLocks noChangeArrowheads="1"/>
          </p:cNvSpPr>
          <p:nvPr/>
        </p:nvSpPr>
        <p:spPr bwMode="auto">
          <a:xfrm>
            <a:off x="1778546" y="369771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21" name="Oval 9">
            <a:extLst>
              <a:ext uri="{FF2B5EF4-FFF2-40B4-BE49-F238E27FC236}">
                <a16:creationId xmlns:a16="http://schemas.microsoft.com/office/drawing/2014/main" id="{F30B3968-629A-42A0-8944-21E49CFC2C51}"/>
              </a:ext>
            </a:extLst>
          </p:cNvPr>
          <p:cNvSpPr>
            <a:spLocks noChangeArrowheads="1"/>
          </p:cNvSpPr>
          <p:nvPr/>
        </p:nvSpPr>
        <p:spPr bwMode="auto">
          <a:xfrm>
            <a:off x="2758033" y="4631589"/>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22" name="Line 11">
            <a:extLst>
              <a:ext uri="{FF2B5EF4-FFF2-40B4-BE49-F238E27FC236}">
                <a16:creationId xmlns:a16="http://schemas.microsoft.com/office/drawing/2014/main" id="{2E5D17E9-F637-4EBC-8110-B00D8675377D}"/>
              </a:ext>
            </a:extLst>
          </p:cNvPr>
          <p:cNvSpPr>
            <a:spLocks noChangeShapeType="1"/>
          </p:cNvSpPr>
          <p:nvPr/>
        </p:nvSpPr>
        <p:spPr bwMode="auto">
          <a:xfrm flipH="1" flipV="1">
            <a:off x="1280071" y="4559867"/>
            <a:ext cx="531812" cy="23728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23" name="Oval 14">
            <a:extLst>
              <a:ext uri="{FF2B5EF4-FFF2-40B4-BE49-F238E27FC236}">
                <a16:creationId xmlns:a16="http://schemas.microsoft.com/office/drawing/2014/main" id="{886EA755-B0E7-4593-A7D9-FF70FCCED674}"/>
              </a:ext>
            </a:extLst>
          </p:cNvPr>
          <p:cNvSpPr>
            <a:spLocks noChangeArrowheads="1"/>
          </p:cNvSpPr>
          <p:nvPr/>
        </p:nvSpPr>
        <p:spPr bwMode="auto">
          <a:xfrm>
            <a:off x="919708" y="4270942"/>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24" name="Oval 16">
            <a:extLst>
              <a:ext uri="{FF2B5EF4-FFF2-40B4-BE49-F238E27FC236}">
                <a16:creationId xmlns:a16="http://schemas.microsoft.com/office/drawing/2014/main" id="{401524EF-CC5F-4D42-80AE-49C627CB1FB6}"/>
              </a:ext>
            </a:extLst>
          </p:cNvPr>
          <p:cNvSpPr>
            <a:spLocks noChangeArrowheads="1"/>
          </p:cNvSpPr>
          <p:nvPr/>
        </p:nvSpPr>
        <p:spPr bwMode="auto">
          <a:xfrm>
            <a:off x="1813032" y="465072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B</a:t>
            </a:r>
            <a:endParaRPr lang="en-GB" sz="1600" b="1" dirty="0">
              <a:cs typeface="+mn-cs"/>
            </a:endParaRPr>
          </a:p>
        </p:txBody>
      </p:sp>
      <p:sp>
        <p:nvSpPr>
          <p:cNvPr id="25" name="Text Box 18">
            <a:extLst>
              <a:ext uri="{FF2B5EF4-FFF2-40B4-BE49-F238E27FC236}">
                <a16:creationId xmlns:a16="http://schemas.microsoft.com/office/drawing/2014/main" id="{D6BE6B14-EC5A-4B24-8875-16D6AE74498A}"/>
              </a:ext>
            </a:extLst>
          </p:cNvPr>
          <p:cNvSpPr txBox="1">
            <a:spLocks noChangeArrowheads="1"/>
          </p:cNvSpPr>
          <p:nvPr/>
        </p:nvSpPr>
        <p:spPr bwMode="auto">
          <a:xfrm>
            <a:off x="2061121" y="4172436"/>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1</a:t>
            </a:r>
            <a:endParaRPr lang="en-GB" sz="1400" b="1" dirty="0">
              <a:solidFill>
                <a:srgbClr val="FF0000"/>
              </a:solidFill>
              <a:effectLst>
                <a:outerShdw blurRad="38100" dist="38100" dir="2700000" algn="tl">
                  <a:srgbClr val="C0C0C0"/>
                </a:outerShdw>
              </a:effectLst>
              <a:cs typeface="+mn-cs"/>
            </a:endParaRPr>
          </a:p>
        </p:txBody>
      </p:sp>
      <p:sp>
        <p:nvSpPr>
          <p:cNvPr id="26" name="Text Box 19">
            <a:extLst>
              <a:ext uri="{FF2B5EF4-FFF2-40B4-BE49-F238E27FC236}">
                <a16:creationId xmlns:a16="http://schemas.microsoft.com/office/drawing/2014/main" id="{F1B01F25-9765-44BA-A04A-C5ACCBD89E6C}"/>
              </a:ext>
            </a:extLst>
          </p:cNvPr>
          <p:cNvSpPr txBox="1">
            <a:spLocks noChangeArrowheads="1"/>
          </p:cNvSpPr>
          <p:nvPr/>
        </p:nvSpPr>
        <p:spPr bwMode="auto">
          <a:xfrm>
            <a:off x="2416992" y="4990530"/>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2</a:t>
            </a:r>
            <a:endParaRPr lang="en-GB" sz="1400" b="1" dirty="0">
              <a:solidFill>
                <a:srgbClr val="FF0000"/>
              </a:solidFill>
              <a:effectLst>
                <a:outerShdw blurRad="38100" dist="38100" dir="2700000" algn="tl">
                  <a:srgbClr val="C0C0C0"/>
                </a:outerShdw>
              </a:effectLst>
              <a:cs typeface="+mn-cs"/>
            </a:endParaRPr>
          </a:p>
        </p:txBody>
      </p:sp>
      <p:sp>
        <p:nvSpPr>
          <p:cNvPr id="27" name="Line 11">
            <a:extLst>
              <a:ext uri="{FF2B5EF4-FFF2-40B4-BE49-F238E27FC236}">
                <a16:creationId xmlns:a16="http://schemas.microsoft.com/office/drawing/2014/main" id="{D64B19BE-7D5E-4905-B359-9FCC1F2DD21D}"/>
              </a:ext>
            </a:extLst>
          </p:cNvPr>
          <p:cNvSpPr>
            <a:spLocks noChangeShapeType="1"/>
          </p:cNvSpPr>
          <p:nvPr/>
        </p:nvSpPr>
        <p:spPr bwMode="auto">
          <a:xfrm flipH="1">
            <a:off x="1280071" y="4020035"/>
            <a:ext cx="531812" cy="30480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28" name="Line 11">
            <a:extLst>
              <a:ext uri="{FF2B5EF4-FFF2-40B4-BE49-F238E27FC236}">
                <a16:creationId xmlns:a16="http://schemas.microsoft.com/office/drawing/2014/main" id="{DF595F01-F5BE-4647-9CCE-D5D40023C6D4}"/>
              </a:ext>
            </a:extLst>
          </p:cNvPr>
          <p:cNvSpPr>
            <a:spLocks noChangeShapeType="1"/>
          </p:cNvSpPr>
          <p:nvPr/>
        </p:nvSpPr>
        <p:spPr bwMode="auto">
          <a:xfrm flipH="1" flipV="1">
            <a:off x="2035719" y="4183913"/>
            <a:ext cx="36959" cy="44767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29" name="Text Box 18">
            <a:extLst>
              <a:ext uri="{FF2B5EF4-FFF2-40B4-BE49-F238E27FC236}">
                <a16:creationId xmlns:a16="http://schemas.microsoft.com/office/drawing/2014/main" id="{EE495580-D5E5-40EA-9699-450AFA22E49D}"/>
              </a:ext>
            </a:extLst>
          </p:cNvPr>
          <p:cNvSpPr txBox="1">
            <a:spLocks noChangeArrowheads="1"/>
          </p:cNvSpPr>
          <p:nvPr/>
        </p:nvSpPr>
        <p:spPr bwMode="auto">
          <a:xfrm>
            <a:off x="1314667" y="3867635"/>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30" name="Text Box 18">
            <a:extLst>
              <a:ext uri="{FF2B5EF4-FFF2-40B4-BE49-F238E27FC236}">
                <a16:creationId xmlns:a16="http://schemas.microsoft.com/office/drawing/2014/main" id="{AA5045ED-550C-4F7A-8645-FE17E0CC6197}"/>
              </a:ext>
            </a:extLst>
          </p:cNvPr>
          <p:cNvSpPr txBox="1">
            <a:spLocks noChangeArrowheads="1"/>
          </p:cNvSpPr>
          <p:nvPr/>
        </p:nvSpPr>
        <p:spPr bwMode="auto">
          <a:xfrm>
            <a:off x="1326902" y="464884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31" name="Line 11">
            <a:extLst>
              <a:ext uri="{FF2B5EF4-FFF2-40B4-BE49-F238E27FC236}">
                <a16:creationId xmlns:a16="http://schemas.microsoft.com/office/drawing/2014/main" id="{CE28E1B2-473C-49FC-AC9A-A67E1A2829B6}"/>
              </a:ext>
            </a:extLst>
          </p:cNvPr>
          <p:cNvSpPr>
            <a:spLocks noChangeShapeType="1"/>
          </p:cNvSpPr>
          <p:nvPr/>
        </p:nvSpPr>
        <p:spPr bwMode="auto">
          <a:xfrm flipH="1">
            <a:off x="2281343" y="4903787"/>
            <a:ext cx="497327" cy="1609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7" name="TextBox 6">
            <a:extLst>
              <a:ext uri="{FF2B5EF4-FFF2-40B4-BE49-F238E27FC236}">
                <a16:creationId xmlns:a16="http://schemas.microsoft.com/office/drawing/2014/main" id="{A4058097-E420-457A-83D0-863FEC334273}"/>
              </a:ext>
            </a:extLst>
          </p:cNvPr>
          <p:cNvSpPr txBox="1"/>
          <p:nvPr/>
        </p:nvSpPr>
        <p:spPr>
          <a:xfrm>
            <a:off x="2274544" y="3699473"/>
            <a:ext cx="415498" cy="369332"/>
          </a:xfrm>
          <a:prstGeom prst="rect">
            <a:avLst/>
          </a:prstGeom>
          <a:noFill/>
        </p:spPr>
        <p:txBody>
          <a:bodyPr wrap="none" rtlCol="0">
            <a:spAutoFit/>
          </a:bodyPr>
          <a:lstStyle/>
          <a:p>
            <a:r>
              <a:rPr lang="en-NZ" dirty="0"/>
              <a:t>…</a:t>
            </a:r>
          </a:p>
        </p:txBody>
      </p:sp>
      <p:sp>
        <p:nvSpPr>
          <p:cNvPr id="33" name="TextBox 32">
            <a:extLst>
              <a:ext uri="{FF2B5EF4-FFF2-40B4-BE49-F238E27FC236}">
                <a16:creationId xmlns:a16="http://schemas.microsoft.com/office/drawing/2014/main" id="{1106A25F-4AEA-4F4B-8D0A-3654B1B8CF3D}"/>
              </a:ext>
            </a:extLst>
          </p:cNvPr>
          <p:cNvSpPr txBox="1"/>
          <p:nvPr/>
        </p:nvSpPr>
        <p:spPr>
          <a:xfrm>
            <a:off x="3245340" y="4602061"/>
            <a:ext cx="415498" cy="369332"/>
          </a:xfrm>
          <a:prstGeom prst="rect">
            <a:avLst/>
          </a:prstGeom>
          <a:noFill/>
        </p:spPr>
        <p:txBody>
          <a:bodyPr wrap="none" rtlCol="0">
            <a:spAutoFit/>
          </a:bodyPr>
          <a:lstStyle/>
          <a:p>
            <a:r>
              <a:rPr lang="en-NZ" dirty="0"/>
              <a:t>…</a:t>
            </a:r>
          </a:p>
        </p:txBody>
      </p:sp>
      <p:sp>
        <p:nvSpPr>
          <p:cNvPr id="34" name="Freeform: Shape 33">
            <a:extLst>
              <a:ext uri="{FF2B5EF4-FFF2-40B4-BE49-F238E27FC236}">
                <a16:creationId xmlns:a16="http://schemas.microsoft.com/office/drawing/2014/main" id="{848ABBD0-90D9-4F4C-AE1C-1EA4B486F967}"/>
              </a:ext>
            </a:extLst>
          </p:cNvPr>
          <p:cNvSpPr/>
          <p:nvPr/>
        </p:nvSpPr>
        <p:spPr bwMode="auto">
          <a:xfrm>
            <a:off x="3368825" y="2548416"/>
            <a:ext cx="864218" cy="581037"/>
          </a:xfrm>
          <a:custGeom>
            <a:avLst/>
            <a:gdLst>
              <a:gd name="connsiteX0" fmla="*/ 0 w 1213944"/>
              <a:gd name="connsiteY0" fmla="*/ 158181 h 631146"/>
              <a:gd name="connsiteX1" fmla="*/ 528144 w 1213944"/>
              <a:gd name="connsiteY1" fmla="*/ 24174 h 631146"/>
              <a:gd name="connsiteX2" fmla="*/ 898634 w 1213944"/>
              <a:gd name="connsiteY2" fmla="*/ 63588 h 631146"/>
              <a:gd name="connsiteX3" fmla="*/ 1213944 w 1213944"/>
              <a:gd name="connsiteY3" fmla="*/ 631146 h 631146"/>
              <a:gd name="connsiteX0" fmla="*/ 0 w 1174531"/>
              <a:gd name="connsiteY0" fmla="*/ 233547 h 635567"/>
              <a:gd name="connsiteX1" fmla="*/ 488731 w 1174531"/>
              <a:gd name="connsiteY1" fmla="*/ 28595 h 635567"/>
              <a:gd name="connsiteX2" fmla="*/ 859221 w 1174531"/>
              <a:gd name="connsiteY2" fmla="*/ 68009 h 635567"/>
              <a:gd name="connsiteX3" fmla="*/ 1174531 w 1174531"/>
              <a:gd name="connsiteY3" fmla="*/ 635567 h 635567"/>
              <a:gd name="connsiteX0" fmla="*/ 0 w 1174531"/>
              <a:gd name="connsiteY0" fmla="*/ 233547 h 635567"/>
              <a:gd name="connsiteX1" fmla="*/ 409904 w 1174531"/>
              <a:gd name="connsiteY1" fmla="*/ 28595 h 635567"/>
              <a:gd name="connsiteX2" fmla="*/ 859221 w 1174531"/>
              <a:gd name="connsiteY2" fmla="*/ 68009 h 635567"/>
              <a:gd name="connsiteX3" fmla="*/ 1174531 w 1174531"/>
              <a:gd name="connsiteY3" fmla="*/ 635567 h 635567"/>
              <a:gd name="connsiteX0" fmla="*/ 0 w 1174531"/>
              <a:gd name="connsiteY0" fmla="*/ 225567 h 627587"/>
              <a:gd name="connsiteX1" fmla="*/ 409904 w 1174531"/>
              <a:gd name="connsiteY1" fmla="*/ 20615 h 627587"/>
              <a:gd name="connsiteX2" fmla="*/ 914401 w 1174531"/>
              <a:gd name="connsiteY2" fmla="*/ 75795 h 627587"/>
              <a:gd name="connsiteX3" fmla="*/ 1174531 w 1174531"/>
              <a:gd name="connsiteY3" fmla="*/ 627587 h 627587"/>
              <a:gd name="connsiteX0" fmla="*/ 0 w 1087821"/>
              <a:gd name="connsiteY0" fmla="*/ 225567 h 627587"/>
              <a:gd name="connsiteX1" fmla="*/ 323194 w 1087821"/>
              <a:gd name="connsiteY1" fmla="*/ 20615 h 627587"/>
              <a:gd name="connsiteX2" fmla="*/ 827691 w 1087821"/>
              <a:gd name="connsiteY2" fmla="*/ 75795 h 627587"/>
              <a:gd name="connsiteX3" fmla="*/ 1087821 w 1087821"/>
              <a:gd name="connsiteY3" fmla="*/ 627587 h 627587"/>
              <a:gd name="connsiteX0" fmla="*/ 0 w 1087821"/>
              <a:gd name="connsiteY0" fmla="*/ 230936 h 632956"/>
              <a:gd name="connsiteX1" fmla="*/ 386256 w 1087821"/>
              <a:gd name="connsiteY1" fmla="*/ 18101 h 632956"/>
              <a:gd name="connsiteX2" fmla="*/ 827691 w 1087821"/>
              <a:gd name="connsiteY2" fmla="*/ 81164 h 632956"/>
              <a:gd name="connsiteX3" fmla="*/ 1087821 w 1087821"/>
              <a:gd name="connsiteY3" fmla="*/ 632956 h 632956"/>
              <a:gd name="connsiteX0" fmla="*/ 0 w 977462"/>
              <a:gd name="connsiteY0" fmla="*/ 188684 h 630118"/>
              <a:gd name="connsiteX1" fmla="*/ 275897 w 977462"/>
              <a:gd name="connsiteY1" fmla="*/ 15263 h 630118"/>
              <a:gd name="connsiteX2" fmla="*/ 717332 w 977462"/>
              <a:gd name="connsiteY2" fmla="*/ 78326 h 630118"/>
              <a:gd name="connsiteX3" fmla="*/ 977462 w 977462"/>
              <a:gd name="connsiteY3" fmla="*/ 630118 h 630118"/>
              <a:gd name="connsiteX0" fmla="*/ 0 w 701565"/>
              <a:gd name="connsiteY0" fmla="*/ 15263 h 630118"/>
              <a:gd name="connsiteX1" fmla="*/ 441435 w 701565"/>
              <a:gd name="connsiteY1" fmla="*/ 78326 h 630118"/>
              <a:gd name="connsiteX2" fmla="*/ 701565 w 701565"/>
              <a:gd name="connsiteY2" fmla="*/ 630118 h 630118"/>
            </a:gdLst>
            <a:ahLst/>
            <a:cxnLst>
              <a:cxn ang="0">
                <a:pos x="connsiteX0" y="connsiteY0"/>
              </a:cxn>
              <a:cxn ang="0">
                <a:pos x="connsiteX1" y="connsiteY1"/>
              </a:cxn>
              <a:cxn ang="0">
                <a:pos x="connsiteX2" y="connsiteY2"/>
              </a:cxn>
            </a:cxnLst>
            <a:rect l="l" t="t" r="r" b="b"/>
            <a:pathLst>
              <a:path w="701565" h="630118">
                <a:moveTo>
                  <a:pt x="0" y="15263"/>
                </a:moveTo>
                <a:cubicBezTo>
                  <a:pt x="119555" y="-3130"/>
                  <a:pt x="324508" y="-24150"/>
                  <a:pt x="441435" y="78326"/>
                </a:cubicBezTo>
                <a:cubicBezTo>
                  <a:pt x="558362" y="180802"/>
                  <a:pt x="601060" y="396920"/>
                  <a:pt x="701565" y="630118"/>
                </a:cubicBezTo>
              </a:path>
            </a:pathLst>
          </a:custGeom>
          <a:noFill/>
          <a:ln w="349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36" name="TextBox 35">
            <a:extLst>
              <a:ext uri="{FF2B5EF4-FFF2-40B4-BE49-F238E27FC236}">
                <a16:creationId xmlns:a16="http://schemas.microsoft.com/office/drawing/2014/main" id="{862BB442-FFA0-42FB-983D-E579AF95152B}"/>
              </a:ext>
            </a:extLst>
          </p:cNvPr>
          <p:cNvSpPr txBox="1"/>
          <p:nvPr/>
        </p:nvSpPr>
        <p:spPr>
          <a:xfrm>
            <a:off x="3494195" y="2128977"/>
            <a:ext cx="593432" cy="461665"/>
          </a:xfrm>
          <a:prstGeom prst="rect">
            <a:avLst/>
          </a:prstGeom>
          <a:noFill/>
        </p:spPr>
        <p:txBody>
          <a:bodyPr wrap="none" rtlCol="0">
            <a:spAutoFit/>
          </a:bodyPr>
          <a:lstStyle/>
          <a:p>
            <a:r>
              <a:rPr lang="en-NZ" sz="2400" dirty="0">
                <a:solidFill>
                  <a:srgbClr val="FF0000"/>
                </a:solidFill>
              </a:rPr>
              <a:t>???</a:t>
            </a:r>
          </a:p>
        </p:txBody>
      </p:sp>
      <p:sp>
        <p:nvSpPr>
          <p:cNvPr id="37" name="Oval 36">
            <a:extLst>
              <a:ext uri="{FF2B5EF4-FFF2-40B4-BE49-F238E27FC236}">
                <a16:creationId xmlns:a16="http://schemas.microsoft.com/office/drawing/2014/main" id="{13D1B032-8DB7-48AC-B8B2-849AD7360995}"/>
              </a:ext>
            </a:extLst>
          </p:cNvPr>
          <p:cNvSpPr/>
          <p:nvPr/>
        </p:nvSpPr>
        <p:spPr bwMode="auto">
          <a:xfrm>
            <a:off x="6853601" y="2927512"/>
            <a:ext cx="456123" cy="381775"/>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3" name="TextBox 2">
            <a:extLst>
              <a:ext uri="{FF2B5EF4-FFF2-40B4-BE49-F238E27FC236}">
                <a16:creationId xmlns:a16="http://schemas.microsoft.com/office/drawing/2014/main" id="{0531C9AD-6CD1-49D9-A915-D3DB26AA2EC6}"/>
              </a:ext>
            </a:extLst>
          </p:cNvPr>
          <p:cNvSpPr txBox="1"/>
          <p:nvPr/>
        </p:nvSpPr>
        <p:spPr>
          <a:xfrm>
            <a:off x="7095956" y="3987769"/>
            <a:ext cx="710451" cy="369332"/>
          </a:xfrm>
          <a:prstGeom prst="rect">
            <a:avLst/>
          </a:prstGeom>
          <a:noFill/>
        </p:spPr>
        <p:txBody>
          <a:bodyPr wrap="none" rtlCol="0">
            <a:spAutoFit/>
          </a:bodyPr>
          <a:lstStyle/>
          <a:p>
            <a:r>
              <a:rPr lang="en-NZ" dirty="0"/>
              <a:t>f-cost</a:t>
            </a:r>
          </a:p>
        </p:txBody>
      </p:sp>
      <p:sp>
        <p:nvSpPr>
          <p:cNvPr id="8" name="Freeform: Shape 7">
            <a:extLst>
              <a:ext uri="{FF2B5EF4-FFF2-40B4-BE49-F238E27FC236}">
                <a16:creationId xmlns:a16="http://schemas.microsoft.com/office/drawing/2014/main" id="{F37A0408-2FB8-4B3F-BF62-A5DA1180F8BF}"/>
              </a:ext>
            </a:extLst>
          </p:cNvPr>
          <p:cNvSpPr/>
          <p:nvPr/>
        </p:nvSpPr>
        <p:spPr bwMode="auto">
          <a:xfrm>
            <a:off x="6830078" y="3264635"/>
            <a:ext cx="243297" cy="929514"/>
          </a:xfrm>
          <a:custGeom>
            <a:avLst/>
            <a:gdLst>
              <a:gd name="connsiteX0" fmla="*/ 160170 w 243297"/>
              <a:gd name="connsiteY0" fmla="*/ 0 h 929514"/>
              <a:gd name="connsiteX1" fmla="*/ 1472 w 243297"/>
              <a:gd name="connsiteY1" fmla="*/ 755702 h 929514"/>
              <a:gd name="connsiteX2" fmla="*/ 243297 w 243297"/>
              <a:gd name="connsiteY2" fmla="*/ 929514 h 929514"/>
            </a:gdLst>
            <a:ahLst/>
            <a:cxnLst>
              <a:cxn ang="0">
                <a:pos x="connsiteX0" y="connsiteY0"/>
              </a:cxn>
              <a:cxn ang="0">
                <a:pos x="connsiteX1" y="connsiteY1"/>
              </a:cxn>
              <a:cxn ang="0">
                <a:pos x="connsiteX2" y="connsiteY2"/>
              </a:cxn>
            </a:cxnLst>
            <a:rect l="l" t="t" r="r" b="b"/>
            <a:pathLst>
              <a:path w="243297" h="929514">
                <a:moveTo>
                  <a:pt x="160170" y="0"/>
                </a:moveTo>
                <a:cubicBezTo>
                  <a:pt x="73894" y="300391"/>
                  <a:pt x="-12382" y="600783"/>
                  <a:pt x="1472" y="755702"/>
                </a:cubicBezTo>
                <a:cubicBezTo>
                  <a:pt x="15326" y="910621"/>
                  <a:pt x="129311" y="920067"/>
                  <a:pt x="243297" y="929514"/>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32" name="TextBox 31">
            <a:extLst>
              <a:ext uri="{FF2B5EF4-FFF2-40B4-BE49-F238E27FC236}">
                <a16:creationId xmlns:a16="http://schemas.microsoft.com/office/drawing/2014/main" id="{8E50CEBE-E599-4699-9523-D34FAE85EACB}"/>
              </a:ext>
            </a:extLst>
          </p:cNvPr>
          <p:cNvSpPr txBox="1"/>
          <p:nvPr/>
        </p:nvSpPr>
        <p:spPr>
          <a:xfrm>
            <a:off x="2197646" y="3073482"/>
            <a:ext cx="710451" cy="369332"/>
          </a:xfrm>
          <a:prstGeom prst="rect">
            <a:avLst/>
          </a:prstGeom>
          <a:noFill/>
        </p:spPr>
        <p:txBody>
          <a:bodyPr wrap="none" rtlCol="0">
            <a:spAutoFit/>
          </a:bodyPr>
          <a:lstStyle/>
          <a:p>
            <a:r>
              <a:rPr lang="en-NZ" dirty="0"/>
              <a:t>f-cost</a:t>
            </a:r>
          </a:p>
        </p:txBody>
      </p:sp>
      <p:sp>
        <p:nvSpPr>
          <p:cNvPr id="35" name="Freeform: Shape 34">
            <a:extLst>
              <a:ext uri="{FF2B5EF4-FFF2-40B4-BE49-F238E27FC236}">
                <a16:creationId xmlns:a16="http://schemas.microsoft.com/office/drawing/2014/main" id="{96448E7A-0345-4E05-BD52-E804CF68189C}"/>
              </a:ext>
            </a:extLst>
          </p:cNvPr>
          <p:cNvSpPr/>
          <p:nvPr/>
        </p:nvSpPr>
        <p:spPr bwMode="auto">
          <a:xfrm>
            <a:off x="1829381" y="2893350"/>
            <a:ext cx="417478" cy="400111"/>
          </a:xfrm>
          <a:custGeom>
            <a:avLst/>
            <a:gdLst>
              <a:gd name="connsiteX0" fmla="*/ 160170 w 243297"/>
              <a:gd name="connsiteY0" fmla="*/ 0 h 929514"/>
              <a:gd name="connsiteX1" fmla="*/ 1472 w 243297"/>
              <a:gd name="connsiteY1" fmla="*/ 755702 h 929514"/>
              <a:gd name="connsiteX2" fmla="*/ 243297 w 243297"/>
              <a:gd name="connsiteY2" fmla="*/ 929514 h 929514"/>
            </a:gdLst>
            <a:ahLst/>
            <a:cxnLst>
              <a:cxn ang="0">
                <a:pos x="connsiteX0" y="connsiteY0"/>
              </a:cxn>
              <a:cxn ang="0">
                <a:pos x="connsiteX1" y="connsiteY1"/>
              </a:cxn>
              <a:cxn ang="0">
                <a:pos x="connsiteX2" y="connsiteY2"/>
              </a:cxn>
            </a:cxnLst>
            <a:rect l="l" t="t" r="r" b="b"/>
            <a:pathLst>
              <a:path w="243297" h="929514">
                <a:moveTo>
                  <a:pt x="160170" y="0"/>
                </a:moveTo>
                <a:cubicBezTo>
                  <a:pt x="73894" y="300391"/>
                  <a:pt x="-12382" y="600783"/>
                  <a:pt x="1472" y="755702"/>
                </a:cubicBezTo>
                <a:cubicBezTo>
                  <a:pt x="15326" y="910621"/>
                  <a:pt x="129311" y="920067"/>
                  <a:pt x="243297" y="929514"/>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9" name="TextBox 8">
            <a:extLst>
              <a:ext uri="{FF2B5EF4-FFF2-40B4-BE49-F238E27FC236}">
                <a16:creationId xmlns:a16="http://schemas.microsoft.com/office/drawing/2014/main" id="{E364308C-315F-436A-A1EF-61E6B3921CB3}"/>
              </a:ext>
            </a:extLst>
          </p:cNvPr>
          <p:cNvSpPr txBox="1"/>
          <p:nvPr/>
        </p:nvSpPr>
        <p:spPr>
          <a:xfrm>
            <a:off x="5889104" y="4718617"/>
            <a:ext cx="3600401" cy="923330"/>
          </a:xfrm>
          <a:prstGeom prst="rect">
            <a:avLst/>
          </a:prstGeom>
          <a:solidFill>
            <a:schemeClr val="accent5">
              <a:lumMod val="20000"/>
              <a:lumOff val="80000"/>
            </a:schemeClr>
          </a:solidFill>
          <a:ln>
            <a:solidFill>
              <a:srgbClr val="00B0F0"/>
            </a:solidFill>
          </a:ln>
          <a:effectLst>
            <a:outerShdw blurRad="50800" dist="38100" dir="8100000" algn="tr" rotWithShape="0">
              <a:prstClr val="black">
                <a:alpha val="40000"/>
              </a:prstClr>
            </a:outerShdw>
          </a:effectLst>
        </p:spPr>
        <p:txBody>
          <a:bodyPr wrap="square" rtlCol="0">
            <a:spAutoFit/>
          </a:bodyPr>
          <a:lstStyle/>
          <a:p>
            <a:r>
              <a:rPr lang="en-NZ" dirty="0"/>
              <a:t>We can store either the </a:t>
            </a:r>
            <a:r>
              <a:rPr lang="en-NZ" b="1" dirty="0"/>
              <a:t>g-cost</a:t>
            </a:r>
            <a:r>
              <a:rPr lang="en-NZ" dirty="0"/>
              <a:t> or the </a:t>
            </a:r>
            <a:r>
              <a:rPr lang="en-NZ" b="1" dirty="0"/>
              <a:t>f-cost</a:t>
            </a:r>
            <a:r>
              <a:rPr lang="en-NZ" dirty="0"/>
              <a:t> to allow for the corrections to be made</a:t>
            </a:r>
          </a:p>
        </p:txBody>
      </p:sp>
      <p:sp>
        <p:nvSpPr>
          <p:cNvPr id="10" name="Action Button: Go Forward or Next 9">
            <a:hlinkClick r:id="rId3" action="ppaction://hlinksldjump" highlightClick="1"/>
            <a:extLst>
              <a:ext uri="{FF2B5EF4-FFF2-40B4-BE49-F238E27FC236}">
                <a16:creationId xmlns:a16="http://schemas.microsoft.com/office/drawing/2014/main" id="{B25A30A7-4C68-4066-9FA3-90994E510D73}"/>
              </a:ext>
            </a:extLst>
          </p:cNvPr>
          <p:cNvSpPr/>
          <p:nvPr/>
        </p:nvSpPr>
        <p:spPr bwMode="auto">
          <a:xfrm>
            <a:off x="5529064" y="5915797"/>
            <a:ext cx="576064" cy="431378"/>
          </a:xfrm>
          <a:prstGeom prst="actionButtonForwardNext">
            <a:avLst/>
          </a:prstGeom>
          <a:solidFill>
            <a:schemeClr val="bg2">
              <a:lumMod val="40000"/>
              <a:lumOff val="60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11" name="TextBox 10">
            <a:extLst>
              <a:ext uri="{FF2B5EF4-FFF2-40B4-BE49-F238E27FC236}">
                <a16:creationId xmlns:a16="http://schemas.microsoft.com/office/drawing/2014/main" id="{AF30B2ED-F8FE-48AE-AB98-55F0390D950C}"/>
              </a:ext>
            </a:extLst>
          </p:cNvPr>
          <p:cNvSpPr txBox="1"/>
          <p:nvPr/>
        </p:nvSpPr>
        <p:spPr>
          <a:xfrm>
            <a:off x="6217554" y="5973303"/>
            <a:ext cx="3409908" cy="369332"/>
          </a:xfrm>
          <a:prstGeom prst="rect">
            <a:avLst/>
          </a:prstGeom>
          <a:noFill/>
        </p:spPr>
        <p:txBody>
          <a:bodyPr wrap="none" rtlCol="0">
            <a:spAutoFit/>
          </a:bodyPr>
          <a:lstStyle/>
          <a:p>
            <a:r>
              <a:rPr lang="en-NZ" dirty="0"/>
              <a:t>Alternative approach (store g-cost)</a:t>
            </a:r>
          </a:p>
        </p:txBody>
      </p:sp>
    </p:spTree>
    <p:extLst>
      <p:ext uri="{BB962C8B-B14F-4D97-AF65-F5344CB8AC3E}">
        <p14:creationId xmlns:p14="http://schemas.microsoft.com/office/powerpoint/2010/main" val="531752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checkerboard(across)">
                                      <p:cBhvr>
                                        <p:cTn id="7"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1D5E8454-5C5B-4D14-B817-DEDA5AB2D303}" type="slidenum">
              <a:rPr lang="en-US" altLang="en-US" smtClean="0"/>
              <a:pPr>
                <a:defRPr/>
              </a:pPr>
              <a:t>111</a:t>
            </a:fld>
            <a:endParaRPr lang="en-US" altLang="en-US"/>
          </a:p>
        </p:txBody>
      </p:sp>
      <p:sp>
        <p:nvSpPr>
          <p:cNvPr id="4638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638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Dealing with inconsistent heuristic</a:t>
            </a:r>
          </a:p>
        </p:txBody>
      </p:sp>
      <p:sp>
        <p:nvSpPr>
          <p:cNvPr id="4638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2" name="TextBox 1">
            <a:extLst>
              <a:ext uri="{FF2B5EF4-FFF2-40B4-BE49-F238E27FC236}">
                <a16:creationId xmlns:a16="http://schemas.microsoft.com/office/drawing/2014/main" id="{D1CFC2DD-32BF-49C9-AD98-457642A75061}"/>
              </a:ext>
            </a:extLst>
          </p:cNvPr>
          <p:cNvSpPr txBox="1"/>
          <p:nvPr/>
        </p:nvSpPr>
        <p:spPr>
          <a:xfrm>
            <a:off x="1929475" y="2548417"/>
            <a:ext cx="1111202" cy="400110"/>
          </a:xfrm>
          <a:prstGeom prst="rect">
            <a:avLst/>
          </a:prstGeom>
          <a:noFill/>
        </p:spPr>
        <p:txBody>
          <a:bodyPr wrap="none" rtlCol="0">
            <a:spAutoFit/>
          </a:bodyPr>
          <a:lstStyle/>
          <a:p>
            <a:r>
              <a:rPr lang="en-NZ" sz="2000" b="1" dirty="0">
                <a:solidFill>
                  <a:srgbClr val="0000FF"/>
                </a:solidFill>
                <a:latin typeface="Arial" panose="020B0604020202020204" pitchFamily="34" charset="0"/>
                <a:cs typeface="Arial" panose="020B0604020202020204" pitchFamily="34" charset="0"/>
              </a:rPr>
              <a:t>(6 </a:t>
            </a:r>
            <a:r>
              <a:rPr lang="en-NZ" sz="2000" b="1" dirty="0">
                <a:solidFill>
                  <a:srgbClr val="FF0000"/>
                </a:solidFill>
                <a:latin typeface="Arial" panose="020B0604020202020204" pitchFamily="34" charset="0"/>
                <a:cs typeface="Arial" panose="020B0604020202020204" pitchFamily="34" charset="0"/>
              </a:rPr>
              <a:t>C</a:t>
            </a:r>
            <a:r>
              <a:rPr lang="en-NZ" sz="2000" b="1" dirty="0">
                <a:solidFill>
                  <a:srgbClr val="0000FF"/>
                </a:solidFill>
                <a:latin typeface="Arial" panose="020B0604020202020204" pitchFamily="34" charset="0"/>
                <a:cs typeface="Arial" panose="020B0604020202020204" pitchFamily="34" charset="0"/>
              </a:rPr>
              <a:t>BS)</a:t>
            </a:r>
          </a:p>
        </p:txBody>
      </p:sp>
      <p:sp>
        <p:nvSpPr>
          <p:cNvPr id="12" name="TextBox 11">
            <a:extLst>
              <a:ext uri="{FF2B5EF4-FFF2-40B4-BE49-F238E27FC236}">
                <a16:creationId xmlns:a16="http://schemas.microsoft.com/office/drawing/2014/main" id="{EE4A177E-7A9E-46E7-A50B-2C7D8AC31F73}"/>
              </a:ext>
            </a:extLst>
          </p:cNvPr>
          <p:cNvSpPr txBox="1"/>
          <p:nvPr/>
        </p:nvSpPr>
        <p:spPr>
          <a:xfrm>
            <a:off x="4160912" y="2924944"/>
            <a:ext cx="2376264" cy="400110"/>
          </a:xfrm>
          <a:prstGeom prst="rect">
            <a:avLst/>
          </a:prstGeom>
          <a:solidFill>
            <a:srgbClr val="FFFFCC"/>
          </a:solidFill>
          <a:ln>
            <a:solidFill>
              <a:srgbClr val="C00000"/>
            </a:solidFill>
          </a:ln>
        </p:spPr>
        <p:txBody>
          <a:bodyPr wrap="square" rtlCol="0">
            <a:spAutoFit/>
          </a:bodyPr>
          <a:lstStyle/>
          <a:p>
            <a:r>
              <a:rPr lang="en-NZ" sz="2000" b="1" dirty="0">
                <a:latin typeface="Arial" panose="020B0604020202020204" pitchFamily="34" charset="0"/>
                <a:cs typeface="Arial" panose="020B0604020202020204" pitchFamily="34" charset="0"/>
              </a:rPr>
              <a:t>   (10 FEDS) …</a:t>
            </a:r>
          </a:p>
        </p:txBody>
      </p:sp>
      <p:sp>
        <p:nvSpPr>
          <p:cNvPr id="3" name="Rectangle 2">
            <a:extLst>
              <a:ext uri="{FF2B5EF4-FFF2-40B4-BE49-F238E27FC236}">
                <a16:creationId xmlns:a16="http://schemas.microsoft.com/office/drawing/2014/main" id="{85E156CB-6E8B-442A-B3AB-74CFE12DD727}"/>
              </a:ext>
            </a:extLst>
          </p:cNvPr>
          <p:cNvSpPr/>
          <p:nvPr/>
        </p:nvSpPr>
        <p:spPr>
          <a:xfrm>
            <a:off x="3660838" y="5229200"/>
            <a:ext cx="3656770" cy="400110"/>
          </a:xfrm>
          <a:prstGeom prst="rect">
            <a:avLst/>
          </a:prstGeom>
        </p:spPr>
        <p:txBody>
          <a:bodyPr wrap="none">
            <a:spAutoFit/>
          </a:bodyPr>
          <a:lstStyle/>
          <a:p>
            <a:r>
              <a:rPr lang="en-NZ" sz="2000" dirty="0">
                <a:latin typeface="Arial" panose="020B0604020202020204" pitchFamily="34" charset="0"/>
                <a:cs typeface="Arial" panose="020B0604020202020204" pitchFamily="34" charset="0"/>
              </a:rPr>
              <a:t>f-cost(</a:t>
            </a:r>
            <a:r>
              <a:rPr lang="en-NZ" sz="2000" b="1" dirty="0">
                <a:solidFill>
                  <a:srgbClr val="0000FF"/>
                </a:solidFill>
                <a:latin typeface="Arial" panose="020B0604020202020204" pitchFamily="34" charset="0"/>
                <a:cs typeface="Arial" panose="020B0604020202020204" pitchFamily="34" charset="0"/>
              </a:rPr>
              <a:t>CBS) </a:t>
            </a:r>
            <a:r>
              <a:rPr lang="en-NZ" sz="2000" b="1" dirty="0">
                <a:latin typeface="Arial" panose="020B0604020202020204" pitchFamily="34" charset="0"/>
                <a:cs typeface="Arial" panose="020B0604020202020204" pitchFamily="34" charset="0"/>
              </a:rPr>
              <a:t>= g(S-B-C) + h(C)</a:t>
            </a:r>
            <a:endParaRPr lang="en-NZ" sz="2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04835F79-F5CC-4EE0-9421-D95B6F40D1F7}"/>
              </a:ext>
            </a:extLst>
          </p:cNvPr>
          <p:cNvSpPr/>
          <p:nvPr/>
        </p:nvSpPr>
        <p:spPr>
          <a:xfrm>
            <a:off x="3660838" y="6048345"/>
            <a:ext cx="4113627" cy="400110"/>
          </a:xfrm>
          <a:prstGeom prst="rect">
            <a:avLst/>
          </a:prstGeom>
        </p:spPr>
        <p:txBody>
          <a:bodyPr wrap="none">
            <a:spAutoFit/>
          </a:bodyPr>
          <a:lstStyle/>
          <a:p>
            <a:r>
              <a:rPr lang="en-NZ" sz="2000" dirty="0">
                <a:latin typeface="Arial" panose="020B0604020202020204" pitchFamily="34" charset="0"/>
                <a:cs typeface="Arial" panose="020B0604020202020204" pitchFamily="34" charset="0"/>
              </a:rPr>
              <a:t>f-cost(</a:t>
            </a:r>
            <a:r>
              <a:rPr lang="en-NZ" sz="2000" b="1" dirty="0">
                <a:solidFill>
                  <a:srgbClr val="0000FF"/>
                </a:solidFill>
                <a:latin typeface="Arial" panose="020B0604020202020204" pitchFamily="34" charset="0"/>
                <a:cs typeface="Arial" panose="020B0604020202020204" pitchFamily="34" charset="0"/>
              </a:rPr>
              <a:t>CBAS) </a:t>
            </a:r>
            <a:r>
              <a:rPr lang="en-NZ" sz="2000" b="1" dirty="0">
                <a:latin typeface="Arial" panose="020B0604020202020204" pitchFamily="34" charset="0"/>
                <a:cs typeface="Arial" panose="020B0604020202020204" pitchFamily="34" charset="0"/>
              </a:rPr>
              <a:t>= g(S-A-B-C) + h(C)</a:t>
            </a:r>
            <a:endParaRPr lang="en-NZ"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04226FE-56AA-43A1-9BB3-EBCD00E046BA}"/>
              </a:ext>
            </a:extLst>
          </p:cNvPr>
          <p:cNvSpPr/>
          <p:nvPr/>
        </p:nvSpPr>
        <p:spPr>
          <a:xfrm>
            <a:off x="4160912" y="2548417"/>
            <a:ext cx="2376264" cy="369332"/>
          </a:xfrm>
          <a:prstGeom prst="rect">
            <a:avLst/>
          </a:prstGeom>
          <a:solidFill>
            <a:schemeClr val="bg1">
              <a:lumMod val="85000"/>
            </a:schemeClr>
          </a:solidFill>
          <a:ln>
            <a:solidFill>
              <a:schemeClr val="tx1"/>
            </a:solidFill>
          </a:ln>
        </p:spPr>
        <p:txBody>
          <a:bodyPr wrap="square">
            <a:spAutoFit/>
          </a:bodyPr>
          <a:lstStyle/>
          <a:p>
            <a:r>
              <a:rPr lang="en-NZ" b="1" dirty="0">
                <a:latin typeface="Arial" panose="020B0604020202020204" pitchFamily="34" charset="0"/>
                <a:cs typeface="Arial" panose="020B0604020202020204" pitchFamily="34" charset="0"/>
              </a:rPr>
              <a:t>Q </a:t>
            </a:r>
          </a:p>
        </p:txBody>
      </p:sp>
      <p:sp>
        <p:nvSpPr>
          <p:cNvPr id="16" name="TextBox 15">
            <a:extLst>
              <a:ext uri="{FF2B5EF4-FFF2-40B4-BE49-F238E27FC236}">
                <a16:creationId xmlns:a16="http://schemas.microsoft.com/office/drawing/2014/main" id="{7761136C-E85E-45CA-A48A-226C5A3E5E67}"/>
              </a:ext>
            </a:extLst>
          </p:cNvPr>
          <p:cNvSpPr txBox="1"/>
          <p:nvPr/>
        </p:nvSpPr>
        <p:spPr>
          <a:xfrm>
            <a:off x="6825208" y="2924944"/>
            <a:ext cx="3005951" cy="400110"/>
          </a:xfrm>
          <a:prstGeom prst="rect">
            <a:avLst/>
          </a:prstGeom>
          <a:solidFill>
            <a:srgbClr val="FFFFCC"/>
          </a:solidFill>
          <a:ln>
            <a:solidFill>
              <a:srgbClr val="C00000"/>
            </a:solidFill>
          </a:ln>
        </p:spPr>
        <p:txBody>
          <a:bodyPr wrap="square" rtlCol="0">
            <a:spAutoFit/>
          </a:bodyPr>
          <a:lstStyle/>
          <a:p>
            <a:r>
              <a:rPr lang="en-NZ" sz="2000" b="1" dirty="0">
                <a:latin typeface="Arial" panose="020B0604020202020204" pitchFamily="34" charset="0"/>
                <a:cs typeface="Arial" panose="020B0604020202020204" pitchFamily="34" charset="0"/>
              </a:rPr>
              <a:t>7C</a:t>
            </a:r>
          </a:p>
        </p:txBody>
      </p:sp>
      <p:sp>
        <p:nvSpPr>
          <p:cNvPr id="17" name="Rectangle 16">
            <a:extLst>
              <a:ext uri="{FF2B5EF4-FFF2-40B4-BE49-F238E27FC236}">
                <a16:creationId xmlns:a16="http://schemas.microsoft.com/office/drawing/2014/main" id="{396B1337-D5DA-485D-AD0E-A148741A0322}"/>
              </a:ext>
            </a:extLst>
          </p:cNvPr>
          <p:cNvSpPr/>
          <p:nvPr/>
        </p:nvSpPr>
        <p:spPr>
          <a:xfrm>
            <a:off x="6825209" y="2548417"/>
            <a:ext cx="3005951" cy="369332"/>
          </a:xfrm>
          <a:prstGeom prst="rect">
            <a:avLst/>
          </a:prstGeom>
          <a:solidFill>
            <a:schemeClr val="bg1">
              <a:lumMod val="85000"/>
            </a:schemeClr>
          </a:solidFill>
          <a:ln>
            <a:solidFill>
              <a:schemeClr val="tx1"/>
            </a:solidFill>
          </a:ln>
        </p:spPr>
        <p:txBody>
          <a:bodyPr wrap="none">
            <a:spAutoFit/>
          </a:bodyPr>
          <a:lstStyle/>
          <a:p>
            <a:r>
              <a:rPr lang="en-NZ" b="1" dirty="0">
                <a:latin typeface="Arial" panose="020B0604020202020204" pitchFamily="34" charset="0"/>
                <a:cs typeface="Arial" panose="020B0604020202020204" pitchFamily="34" charset="0"/>
              </a:rPr>
              <a:t>Non-Strict Expanded List </a:t>
            </a:r>
          </a:p>
        </p:txBody>
      </p:sp>
      <p:sp>
        <p:nvSpPr>
          <p:cNvPr id="5" name="TextBox 4">
            <a:extLst>
              <a:ext uri="{FF2B5EF4-FFF2-40B4-BE49-F238E27FC236}">
                <a16:creationId xmlns:a16="http://schemas.microsoft.com/office/drawing/2014/main" id="{B94370BE-DB26-4AF3-B0E9-C9A6ADE67C8F}"/>
              </a:ext>
            </a:extLst>
          </p:cNvPr>
          <p:cNvSpPr txBox="1"/>
          <p:nvPr/>
        </p:nvSpPr>
        <p:spPr>
          <a:xfrm>
            <a:off x="200472" y="1531984"/>
            <a:ext cx="1253869" cy="400110"/>
          </a:xfrm>
          <a:prstGeom prst="rect">
            <a:avLst/>
          </a:prstGeom>
          <a:noFill/>
        </p:spPr>
        <p:txBody>
          <a:bodyPr wrap="none" rtlCol="0">
            <a:spAutoFit/>
          </a:bodyPr>
          <a:lstStyle>
            <a:defPPr>
              <a:defRPr lang="en-US"/>
            </a:defPPr>
            <a:lvl1pPr>
              <a:defRPr sz="2000" b="1" u="sng">
                <a:solidFill>
                  <a:srgbClr val="008000"/>
                </a:solidFill>
                <a:latin typeface="Arial" panose="020B0604020202020204" pitchFamily="34" charset="0"/>
                <a:cs typeface="Arial" panose="020B0604020202020204" pitchFamily="34" charset="0"/>
              </a:defRPr>
            </a:lvl1pPr>
          </a:lstStyle>
          <a:p>
            <a:r>
              <a:rPr lang="en-NZ" dirty="0"/>
              <a:t>Example:</a:t>
            </a:r>
          </a:p>
        </p:txBody>
      </p:sp>
      <p:sp>
        <p:nvSpPr>
          <p:cNvPr id="20" name="Oval 8">
            <a:extLst>
              <a:ext uri="{FF2B5EF4-FFF2-40B4-BE49-F238E27FC236}">
                <a16:creationId xmlns:a16="http://schemas.microsoft.com/office/drawing/2014/main" id="{7B8370B1-3623-4EA9-98EF-707083B2655B}"/>
              </a:ext>
            </a:extLst>
          </p:cNvPr>
          <p:cNvSpPr>
            <a:spLocks noChangeArrowheads="1"/>
          </p:cNvSpPr>
          <p:nvPr/>
        </p:nvSpPr>
        <p:spPr bwMode="auto">
          <a:xfrm>
            <a:off x="1778546" y="369771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21" name="Oval 9">
            <a:extLst>
              <a:ext uri="{FF2B5EF4-FFF2-40B4-BE49-F238E27FC236}">
                <a16:creationId xmlns:a16="http://schemas.microsoft.com/office/drawing/2014/main" id="{F30B3968-629A-42A0-8944-21E49CFC2C51}"/>
              </a:ext>
            </a:extLst>
          </p:cNvPr>
          <p:cNvSpPr>
            <a:spLocks noChangeArrowheads="1"/>
          </p:cNvSpPr>
          <p:nvPr/>
        </p:nvSpPr>
        <p:spPr bwMode="auto">
          <a:xfrm>
            <a:off x="2758033" y="4631589"/>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22" name="Line 11">
            <a:extLst>
              <a:ext uri="{FF2B5EF4-FFF2-40B4-BE49-F238E27FC236}">
                <a16:creationId xmlns:a16="http://schemas.microsoft.com/office/drawing/2014/main" id="{2E5D17E9-F637-4EBC-8110-B00D8675377D}"/>
              </a:ext>
            </a:extLst>
          </p:cNvPr>
          <p:cNvSpPr>
            <a:spLocks noChangeShapeType="1"/>
          </p:cNvSpPr>
          <p:nvPr/>
        </p:nvSpPr>
        <p:spPr bwMode="auto">
          <a:xfrm flipH="1" flipV="1">
            <a:off x="1280071" y="4559867"/>
            <a:ext cx="531812" cy="23728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23" name="Oval 14">
            <a:extLst>
              <a:ext uri="{FF2B5EF4-FFF2-40B4-BE49-F238E27FC236}">
                <a16:creationId xmlns:a16="http://schemas.microsoft.com/office/drawing/2014/main" id="{886EA755-B0E7-4593-A7D9-FF70FCCED674}"/>
              </a:ext>
            </a:extLst>
          </p:cNvPr>
          <p:cNvSpPr>
            <a:spLocks noChangeArrowheads="1"/>
          </p:cNvSpPr>
          <p:nvPr/>
        </p:nvSpPr>
        <p:spPr bwMode="auto">
          <a:xfrm>
            <a:off x="919708" y="4270942"/>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24" name="Oval 16">
            <a:extLst>
              <a:ext uri="{FF2B5EF4-FFF2-40B4-BE49-F238E27FC236}">
                <a16:creationId xmlns:a16="http://schemas.microsoft.com/office/drawing/2014/main" id="{401524EF-CC5F-4D42-80AE-49C627CB1FB6}"/>
              </a:ext>
            </a:extLst>
          </p:cNvPr>
          <p:cNvSpPr>
            <a:spLocks noChangeArrowheads="1"/>
          </p:cNvSpPr>
          <p:nvPr/>
        </p:nvSpPr>
        <p:spPr bwMode="auto">
          <a:xfrm>
            <a:off x="1813032" y="465072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B</a:t>
            </a:r>
            <a:endParaRPr lang="en-GB" sz="1600" b="1" dirty="0">
              <a:cs typeface="+mn-cs"/>
            </a:endParaRPr>
          </a:p>
        </p:txBody>
      </p:sp>
      <p:sp>
        <p:nvSpPr>
          <p:cNvPr id="25" name="Text Box 18">
            <a:extLst>
              <a:ext uri="{FF2B5EF4-FFF2-40B4-BE49-F238E27FC236}">
                <a16:creationId xmlns:a16="http://schemas.microsoft.com/office/drawing/2014/main" id="{D6BE6B14-EC5A-4B24-8875-16D6AE74498A}"/>
              </a:ext>
            </a:extLst>
          </p:cNvPr>
          <p:cNvSpPr txBox="1">
            <a:spLocks noChangeArrowheads="1"/>
          </p:cNvSpPr>
          <p:nvPr/>
        </p:nvSpPr>
        <p:spPr bwMode="auto">
          <a:xfrm>
            <a:off x="2061121" y="4172436"/>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26" name="Text Box 19">
            <a:extLst>
              <a:ext uri="{FF2B5EF4-FFF2-40B4-BE49-F238E27FC236}">
                <a16:creationId xmlns:a16="http://schemas.microsoft.com/office/drawing/2014/main" id="{F1B01F25-9765-44BA-A04A-C5ACCBD89E6C}"/>
              </a:ext>
            </a:extLst>
          </p:cNvPr>
          <p:cNvSpPr txBox="1">
            <a:spLocks noChangeArrowheads="1"/>
          </p:cNvSpPr>
          <p:nvPr/>
        </p:nvSpPr>
        <p:spPr bwMode="auto">
          <a:xfrm>
            <a:off x="2416992" y="4990530"/>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2</a:t>
            </a:r>
            <a:endParaRPr lang="en-GB" sz="1400" b="1" dirty="0">
              <a:solidFill>
                <a:srgbClr val="FF0000"/>
              </a:solidFill>
              <a:effectLst>
                <a:outerShdw blurRad="38100" dist="38100" dir="2700000" algn="tl">
                  <a:srgbClr val="C0C0C0"/>
                </a:outerShdw>
              </a:effectLst>
              <a:cs typeface="+mn-cs"/>
            </a:endParaRPr>
          </a:p>
        </p:txBody>
      </p:sp>
      <p:sp>
        <p:nvSpPr>
          <p:cNvPr id="27" name="Line 11">
            <a:extLst>
              <a:ext uri="{FF2B5EF4-FFF2-40B4-BE49-F238E27FC236}">
                <a16:creationId xmlns:a16="http://schemas.microsoft.com/office/drawing/2014/main" id="{D64B19BE-7D5E-4905-B359-9FCC1F2DD21D}"/>
              </a:ext>
            </a:extLst>
          </p:cNvPr>
          <p:cNvSpPr>
            <a:spLocks noChangeShapeType="1"/>
          </p:cNvSpPr>
          <p:nvPr/>
        </p:nvSpPr>
        <p:spPr bwMode="auto">
          <a:xfrm flipH="1">
            <a:off x="1280071" y="4020035"/>
            <a:ext cx="531812" cy="30480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28" name="Line 11">
            <a:extLst>
              <a:ext uri="{FF2B5EF4-FFF2-40B4-BE49-F238E27FC236}">
                <a16:creationId xmlns:a16="http://schemas.microsoft.com/office/drawing/2014/main" id="{DF595F01-F5BE-4647-9CCE-D5D40023C6D4}"/>
              </a:ext>
            </a:extLst>
          </p:cNvPr>
          <p:cNvSpPr>
            <a:spLocks noChangeShapeType="1"/>
          </p:cNvSpPr>
          <p:nvPr/>
        </p:nvSpPr>
        <p:spPr bwMode="auto">
          <a:xfrm flipH="1" flipV="1">
            <a:off x="2035719" y="4183913"/>
            <a:ext cx="36959" cy="44767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29" name="Text Box 18">
            <a:extLst>
              <a:ext uri="{FF2B5EF4-FFF2-40B4-BE49-F238E27FC236}">
                <a16:creationId xmlns:a16="http://schemas.microsoft.com/office/drawing/2014/main" id="{EE495580-D5E5-40EA-9699-450AFA22E49D}"/>
              </a:ext>
            </a:extLst>
          </p:cNvPr>
          <p:cNvSpPr txBox="1">
            <a:spLocks noChangeArrowheads="1"/>
          </p:cNvSpPr>
          <p:nvPr/>
        </p:nvSpPr>
        <p:spPr bwMode="auto">
          <a:xfrm>
            <a:off x="1314667" y="3867635"/>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30" name="Text Box 18">
            <a:extLst>
              <a:ext uri="{FF2B5EF4-FFF2-40B4-BE49-F238E27FC236}">
                <a16:creationId xmlns:a16="http://schemas.microsoft.com/office/drawing/2014/main" id="{AA5045ED-550C-4F7A-8645-FE17E0CC6197}"/>
              </a:ext>
            </a:extLst>
          </p:cNvPr>
          <p:cNvSpPr txBox="1">
            <a:spLocks noChangeArrowheads="1"/>
          </p:cNvSpPr>
          <p:nvPr/>
        </p:nvSpPr>
        <p:spPr bwMode="auto">
          <a:xfrm>
            <a:off x="1326902" y="464884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31" name="Line 11">
            <a:extLst>
              <a:ext uri="{FF2B5EF4-FFF2-40B4-BE49-F238E27FC236}">
                <a16:creationId xmlns:a16="http://schemas.microsoft.com/office/drawing/2014/main" id="{CE28E1B2-473C-49FC-AC9A-A67E1A2829B6}"/>
              </a:ext>
            </a:extLst>
          </p:cNvPr>
          <p:cNvSpPr>
            <a:spLocks noChangeShapeType="1"/>
          </p:cNvSpPr>
          <p:nvPr/>
        </p:nvSpPr>
        <p:spPr bwMode="auto">
          <a:xfrm flipH="1">
            <a:off x="2281343" y="4903787"/>
            <a:ext cx="497327" cy="1609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7" name="TextBox 6">
            <a:extLst>
              <a:ext uri="{FF2B5EF4-FFF2-40B4-BE49-F238E27FC236}">
                <a16:creationId xmlns:a16="http://schemas.microsoft.com/office/drawing/2014/main" id="{A4058097-E420-457A-83D0-863FEC334273}"/>
              </a:ext>
            </a:extLst>
          </p:cNvPr>
          <p:cNvSpPr txBox="1"/>
          <p:nvPr/>
        </p:nvSpPr>
        <p:spPr>
          <a:xfrm>
            <a:off x="2274544" y="3699473"/>
            <a:ext cx="415498" cy="369332"/>
          </a:xfrm>
          <a:prstGeom prst="rect">
            <a:avLst/>
          </a:prstGeom>
          <a:noFill/>
        </p:spPr>
        <p:txBody>
          <a:bodyPr wrap="none" rtlCol="0">
            <a:spAutoFit/>
          </a:bodyPr>
          <a:lstStyle/>
          <a:p>
            <a:r>
              <a:rPr lang="en-NZ" dirty="0"/>
              <a:t>…</a:t>
            </a:r>
          </a:p>
        </p:txBody>
      </p:sp>
      <p:sp>
        <p:nvSpPr>
          <p:cNvPr id="33" name="TextBox 32">
            <a:extLst>
              <a:ext uri="{FF2B5EF4-FFF2-40B4-BE49-F238E27FC236}">
                <a16:creationId xmlns:a16="http://schemas.microsoft.com/office/drawing/2014/main" id="{1106A25F-4AEA-4F4B-8D0A-3654B1B8CF3D}"/>
              </a:ext>
            </a:extLst>
          </p:cNvPr>
          <p:cNvSpPr txBox="1"/>
          <p:nvPr/>
        </p:nvSpPr>
        <p:spPr>
          <a:xfrm>
            <a:off x="3245340" y="4602061"/>
            <a:ext cx="415498" cy="369332"/>
          </a:xfrm>
          <a:prstGeom prst="rect">
            <a:avLst/>
          </a:prstGeom>
          <a:noFill/>
        </p:spPr>
        <p:txBody>
          <a:bodyPr wrap="none" rtlCol="0">
            <a:spAutoFit/>
          </a:bodyPr>
          <a:lstStyle/>
          <a:p>
            <a:r>
              <a:rPr lang="en-NZ" dirty="0"/>
              <a:t>…</a:t>
            </a:r>
          </a:p>
        </p:txBody>
      </p:sp>
      <p:sp>
        <p:nvSpPr>
          <p:cNvPr id="8" name="TextBox 7">
            <a:extLst>
              <a:ext uri="{FF2B5EF4-FFF2-40B4-BE49-F238E27FC236}">
                <a16:creationId xmlns:a16="http://schemas.microsoft.com/office/drawing/2014/main" id="{2788DD80-CDD7-479A-AFBC-3D13AD1A58FC}"/>
              </a:ext>
            </a:extLst>
          </p:cNvPr>
          <p:cNvSpPr txBox="1"/>
          <p:nvPr/>
        </p:nvSpPr>
        <p:spPr>
          <a:xfrm>
            <a:off x="5889104" y="5606534"/>
            <a:ext cx="2002471" cy="369332"/>
          </a:xfrm>
          <a:prstGeom prst="rect">
            <a:avLst/>
          </a:prstGeom>
          <a:noFill/>
        </p:spPr>
        <p:txBody>
          <a:bodyPr wrap="none" rtlCol="0">
            <a:spAutoFit/>
          </a:bodyPr>
          <a:lstStyle/>
          <a:p>
            <a:r>
              <a:rPr lang="en-NZ" dirty="0">
                <a:solidFill>
                  <a:srgbClr val="FF0000"/>
                </a:solidFill>
              </a:rPr>
              <a:t>3      +     3       =   6</a:t>
            </a:r>
          </a:p>
        </p:txBody>
      </p:sp>
      <p:sp>
        <p:nvSpPr>
          <p:cNvPr id="35" name="TextBox 34">
            <a:extLst>
              <a:ext uri="{FF2B5EF4-FFF2-40B4-BE49-F238E27FC236}">
                <a16:creationId xmlns:a16="http://schemas.microsoft.com/office/drawing/2014/main" id="{5858251A-73E0-4E42-921E-A2BE57FFB818}"/>
              </a:ext>
            </a:extLst>
          </p:cNvPr>
          <p:cNvSpPr txBox="1"/>
          <p:nvPr/>
        </p:nvSpPr>
        <p:spPr>
          <a:xfrm>
            <a:off x="6235774" y="6322313"/>
            <a:ext cx="1944763" cy="369332"/>
          </a:xfrm>
          <a:prstGeom prst="rect">
            <a:avLst/>
          </a:prstGeom>
          <a:noFill/>
        </p:spPr>
        <p:txBody>
          <a:bodyPr wrap="none" rtlCol="0">
            <a:spAutoFit/>
          </a:bodyPr>
          <a:lstStyle/>
          <a:p>
            <a:r>
              <a:rPr lang="en-NZ" b="1" dirty="0">
                <a:solidFill>
                  <a:srgbClr val="FF0000"/>
                </a:solidFill>
              </a:rPr>
              <a:t>4 </a:t>
            </a:r>
            <a:r>
              <a:rPr lang="en-NZ" dirty="0">
                <a:solidFill>
                  <a:srgbClr val="FF0000"/>
                </a:solidFill>
              </a:rPr>
              <a:t>     +     3        = 7</a:t>
            </a:r>
          </a:p>
        </p:txBody>
      </p:sp>
      <p:sp>
        <p:nvSpPr>
          <p:cNvPr id="9" name="Freeform: Shape 8">
            <a:extLst>
              <a:ext uri="{FF2B5EF4-FFF2-40B4-BE49-F238E27FC236}">
                <a16:creationId xmlns:a16="http://schemas.microsoft.com/office/drawing/2014/main" id="{BA78F8D3-3529-43BA-9CF3-CE7E1D4559C8}"/>
              </a:ext>
            </a:extLst>
          </p:cNvPr>
          <p:cNvSpPr/>
          <p:nvPr/>
        </p:nvSpPr>
        <p:spPr bwMode="auto">
          <a:xfrm>
            <a:off x="3368825" y="2548416"/>
            <a:ext cx="864218" cy="581037"/>
          </a:xfrm>
          <a:custGeom>
            <a:avLst/>
            <a:gdLst>
              <a:gd name="connsiteX0" fmla="*/ 0 w 1213944"/>
              <a:gd name="connsiteY0" fmla="*/ 158181 h 631146"/>
              <a:gd name="connsiteX1" fmla="*/ 528144 w 1213944"/>
              <a:gd name="connsiteY1" fmla="*/ 24174 h 631146"/>
              <a:gd name="connsiteX2" fmla="*/ 898634 w 1213944"/>
              <a:gd name="connsiteY2" fmla="*/ 63588 h 631146"/>
              <a:gd name="connsiteX3" fmla="*/ 1213944 w 1213944"/>
              <a:gd name="connsiteY3" fmla="*/ 631146 h 631146"/>
              <a:gd name="connsiteX0" fmla="*/ 0 w 1174531"/>
              <a:gd name="connsiteY0" fmla="*/ 233547 h 635567"/>
              <a:gd name="connsiteX1" fmla="*/ 488731 w 1174531"/>
              <a:gd name="connsiteY1" fmla="*/ 28595 h 635567"/>
              <a:gd name="connsiteX2" fmla="*/ 859221 w 1174531"/>
              <a:gd name="connsiteY2" fmla="*/ 68009 h 635567"/>
              <a:gd name="connsiteX3" fmla="*/ 1174531 w 1174531"/>
              <a:gd name="connsiteY3" fmla="*/ 635567 h 635567"/>
              <a:gd name="connsiteX0" fmla="*/ 0 w 1174531"/>
              <a:gd name="connsiteY0" fmla="*/ 233547 h 635567"/>
              <a:gd name="connsiteX1" fmla="*/ 409904 w 1174531"/>
              <a:gd name="connsiteY1" fmla="*/ 28595 h 635567"/>
              <a:gd name="connsiteX2" fmla="*/ 859221 w 1174531"/>
              <a:gd name="connsiteY2" fmla="*/ 68009 h 635567"/>
              <a:gd name="connsiteX3" fmla="*/ 1174531 w 1174531"/>
              <a:gd name="connsiteY3" fmla="*/ 635567 h 635567"/>
              <a:gd name="connsiteX0" fmla="*/ 0 w 1174531"/>
              <a:gd name="connsiteY0" fmla="*/ 225567 h 627587"/>
              <a:gd name="connsiteX1" fmla="*/ 409904 w 1174531"/>
              <a:gd name="connsiteY1" fmla="*/ 20615 h 627587"/>
              <a:gd name="connsiteX2" fmla="*/ 914401 w 1174531"/>
              <a:gd name="connsiteY2" fmla="*/ 75795 h 627587"/>
              <a:gd name="connsiteX3" fmla="*/ 1174531 w 1174531"/>
              <a:gd name="connsiteY3" fmla="*/ 627587 h 627587"/>
              <a:gd name="connsiteX0" fmla="*/ 0 w 1087821"/>
              <a:gd name="connsiteY0" fmla="*/ 225567 h 627587"/>
              <a:gd name="connsiteX1" fmla="*/ 323194 w 1087821"/>
              <a:gd name="connsiteY1" fmla="*/ 20615 h 627587"/>
              <a:gd name="connsiteX2" fmla="*/ 827691 w 1087821"/>
              <a:gd name="connsiteY2" fmla="*/ 75795 h 627587"/>
              <a:gd name="connsiteX3" fmla="*/ 1087821 w 1087821"/>
              <a:gd name="connsiteY3" fmla="*/ 627587 h 627587"/>
              <a:gd name="connsiteX0" fmla="*/ 0 w 1087821"/>
              <a:gd name="connsiteY0" fmla="*/ 230936 h 632956"/>
              <a:gd name="connsiteX1" fmla="*/ 386256 w 1087821"/>
              <a:gd name="connsiteY1" fmla="*/ 18101 h 632956"/>
              <a:gd name="connsiteX2" fmla="*/ 827691 w 1087821"/>
              <a:gd name="connsiteY2" fmla="*/ 81164 h 632956"/>
              <a:gd name="connsiteX3" fmla="*/ 1087821 w 1087821"/>
              <a:gd name="connsiteY3" fmla="*/ 632956 h 632956"/>
              <a:gd name="connsiteX0" fmla="*/ 0 w 977462"/>
              <a:gd name="connsiteY0" fmla="*/ 188684 h 630118"/>
              <a:gd name="connsiteX1" fmla="*/ 275897 w 977462"/>
              <a:gd name="connsiteY1" fmla="*/ 15263 h 630118"/>
              <a:gd name="connsiteX2" fmla="*/ 717332 w 977462"/>
              <a:gd name="connsiteY2" fmla="*/ 78326 h 630118"/>
              <a:gd name="connsiteX3" fmla="*/ 977462 w 977462"/>
              <a:gd name="connsiteY3" fmla="*/ 630118 h 630118"/>
              <a:gd name="connsiteX0" fmla="*/ 0 w 701565"/>
              <a:gd name="connsiteY0" fmla="*/ 15263 h 630118"/>
              <a:gd name="connsiteX1" fmla="*/ 441435 w 701565"/>
              <a:gd name="connsiteY1" fmla="*/ 78326 h 630118"/>
              <a:gd name="connsiteX2" fmla="*/ 701565 w 701565"/>
              <a:gd name="connsiteY2" fmla="*/ 630118 h 630118"/>
            </a:gdLst>
            <a:ahLst/>
            <a:cxnLst>
              <a:cxn ang="0">
                <a:pos x="connsiteX0" y="connsiteY0"/>
              </a:cxn>
              <a:cxn ang="0">
                <a:pos x="connsiteX1" y="connsiteY1"/>
              </a:cxn>
              <a:cxn ang="0">
                <a:pos x="connsiteX2" y="connsiteY2"/>
              </a:cxn>
            </a:cxnLst>
            <a:rect l="l" t="t" r="r" b="b"/>
            <a:pathLst>
              <a:path w="701565" h="630118">
                <a:moveTo>
                  <a:pt x="0" y="15263"/>
                </a:moveTo>
                <a:cubicBezTo>
                  <a:pt x="119555" y="-3130"/>
                  <a:pt x="324508" y="-24150"/>
                  <a:pt x="441435" y="78326"/>
                </a:cubicBezTo>
                <a:cubicBezTo>
                  <a:pt x="558362" y="180802"/>
                  <a:pt x="601060" y="396920"/>
                  <a:pt x="701565" y="630118"/>
                </a:cubicBezTo>
              </a:path>
            </a:pathLst>
          </a:custGeom>
          <a:noFill/>
          <a:ln w="349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10" name="TextBox 9">
            <a:extLst>
              <a:ext uri="{FF2B5EF4-FFF2-40B4-BE49-F238E27FC236}">
                <a16:creationId xmlns:a16="http://schemas.microsoft.com/office/drawing/2014/main" id="{B9A25B9A-CA2D-48CA-8F9D-8C1B08E88600}"/>
              </a:ext>
            </a:extLst>
          </p:cNvPr>
          <p:cNvSpPr txBox="1"/>
          <p:nvPr/>
        </p:nvSpPr>
        <p:spPr>
          <a:xfrm>
            <a:off x="3494195" y="2128977"/>
            <a:ext cx="593432" cy="461665"/>
          </a:xfrm>
          <a:prstGeom prst="rect">
            <a:avLst/>
          </a:prstGeom>
          <a:noFill/>
        </p:spPr>
        <p:txBody>
          <a:bodyPr wrap="none" rtlCol="0">
            <a:spAutoFit/>
          </a:bodyPr>
          <a:lstStyle/>
          <a:p>
            <a:r>
              <a:rPr lang="en-NZ" sz="2400" dirty="0">
                <a:solidFill>
                  <a:srgbClr val="FF0000"/>
                </a:solidFill>
              </a:rPr>
              <a:t>???</a:t>
            </a:r>
          </a:p>
        </p:txBody>
      </p:sp>
      <p:sp>
        <p:nvSpPr>
          <p:cNvPr id="11" name="Oval 10">
            <a:extLst>
              <a:ext uri="{FF2B5EF4-FFF2-40B4-BE49-F238E27FC236}">
                <a16:creationId xmlns:a16="http://schemas.microsoft.com/office/drawing/2014/main" id="{D58B8770-679C-4458-B33C-E0811671B890}"/>
              </a:ext>
            </a:extLst>
          </p:cNvPr>
          <p:cNvSpPr/>
          <p:nvPr/>
        </p:nvSpPr>
        <p:spPr bwMode="auto">
          <a:xfrm>
            <a:off x="7545288" y="5629310"/>
            <a:ext cx="381338" cy="377758"/>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34" name="Oval 33">
            <a:extLst>
              <a:ext uri="{FF2B5EF4-FFF2-40B4-BE49-F238E27FC236}">
                <a16:creationId xmlns:a16="http://schemas.microsoft.com/office/drawing/2014/main" id="{374041D5-56F5-4F8F-B175-E4D26AABAA2E}"/>
              </a:ext>
            </a:extLst>
          </p:cNvPr>
          <p:cNvSpPr/>
          <p:nvPr/>
        </p:nvSpPr>
        <p:spPr bwMode="auto">
          <a:xfrm>
            <a:off x="6853601" y="2927512"/>
            <a:ext cx="456123" cy="381775"/>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13" name="TextBox 12">
            <a:extLst>
              <a:ext uri="{FF2B5EF4-FFF2-40B4-BE49-F238E27FC236}">
                <a16:creationId xmlns:a16="http://schemas.microsoft.com/office/drawing/2014/main" id="{C4C91328-187D-4876-9F68-669D995E9EA7}"/>
              </a:ext>
            </a:extLst>
          </p:cNvPr>
          <p:cNvSpPr txBox="1"/>
          <p:nvPr/>
        </p:nvSpPr>
        <p:spPr>
          <a:xfrm>
            <a:off x="5848121" y="3786780"/>
            <a:ext cx="4057879" cy="923330"/>
          </a:xfrm>
          <a:prstGeom prst="rect">
            <a:avLst/>
          </a:prstGeom>
          <a:noFill/>
        </p:spPr>
        <p:txBody>
          <a:bodyPr wrap="square" rtlCol="0">
            <a:spAutoFit/>
          </a:bodyPr>
          <a:lstStyle/>
          <a:p>
            <a:r>
              <a:rPr lang="en-NZ" b="1" dirty="0">
                <a:latin typeface="Arial" panose="020B0604020202020204" pitchFamily="34" charset="0"/>
                <a:cs typeface="Arial" panose="020B0604020202020204" pitchFamily="34" charset="0"/>
              </a:rPr>
              <a:t>6 &lt; 7</a:t>
            </a:r>
            <a:r>
              <a:rPr lang="en-NZ" dirty="0">
                <a:latin typeface="Arial" panose="020B0604020202020204" pitchFamily="34" charset="0"/>
                <a:cs typeface="Arial" panose="020B0604020202020204" pitchFamily="34" charset="0"/>
              </a:rPr>
              <a:t>, and so we should add </a:t>
            </a:r>
            <a:r>
              <a:rPr lang="en-NZ" b="1" dirty="0">
                <a:solidFill>
                  <a:srgbClr val="0000FF"/>
                </a:solidFill>
                <a:latin typeface="Arial" panose="020B0604020202020204" pitchFamily="34" charset="0"/>
                <a:cs typeface="Arial" panose="020B0604020202020204" pitchFamily="34" charset="0"/>
              </a:rPr>
              <a:t>(6 CBS) </a:t>
            </a:r>
            <a:r>
              <a:rPr lang="en-NZ" dirty="0">
                <a:latin typeface="Arial" panose="020B0604020202020204" pitchFamily="34" charset="0"/>
                <a:cs typeface="Arial" panose="020B0604020202020204" pitchFamily="34" charset="0"/>
              </a:rPr>
              <a:t>into the Q, then delete 7C from the Non-Strict Expanded list</a:t>
            </a:r>
          </a:p>
        </p:txBody>
      </p:sp>
      <p:sp>
        <p:nvSpPr>
          <p:cNvPr id="15" name="Freeform: Shape 14">
            <a:extLst>
              <a:ext uri="{FF2B5EF4-FFF2-40B4-BE49-F238E27FC236}">
                <a16:creationId xmlns:a16="http://schemas.microsoft.com/office/drawing/2014/main" id="{299D6CE7-C523-4BB8-8D05-B5CC1E8686AF}"/>
              </a:ext>
            </a:extLst>
          </p:cNvPr>
          <p:cNvSpPr/>
          <p:nvPr/>
        </p:nvSpPr>
        <p:spPr bwMode="auto">
          <a:xfrm>
            <a:off x="5756943" y="4000518"/>
            <a:ext cx="1881047" cy="1630427"/>
          </a:xfrm>
          <a:custGeom>
            <a:avLst/>
            <a:gdLst>
              <a:gd name="connsiteX0" fmla="*/ 568092 w 568092"/>
              <a:gd name="connsiteY0" fmla="*/ 0 h 1836892"/>
              <a:gd name="connsiteX1" fmla="*/ 66386 w 568092"/>
              <a:gd name="connsiteY1" fmla="*/ 517891 h 1836892"/>
              <a:gd name="connsiteX2" fmla="*/ 50202 w 568092"/>
              <a:gd name="connsiteY2" fmla="*/ 1610315 h 1836892"/>
              <a:gd name="connsiteX3" fmla="*/ 479079 w 568092"/>
              <a:gd name="connsiteY3" fmla="*/ 1836892 h 1836892"/>
              <a:gd name="connsiteX0" fmla="*/ 66386 w 479079"/>
              <a:gd name="connsiteY0" fmla="*/ 0 h 1319001"/>
              <a:gd name="connsiteX1" fmla="*/ 50202 w 479079"/>
              <a:gd name="connsiteY1" fmla="*/ 1092424 h 1319001"/>
              <a:gd name="connsiteX2" fmla="*/ 479079 w 479079"/>
              <a:gd name="connsiteY2" fmla="*/ 1319001 h 1319001"/>
              <a:gd name="connsiteX0" fmla="*/ 97563 w 461894"/>
              <a:gd name="connsiteY0" fmla="*/ 0 h 1799366"/>
              <a:gd name="connsiteX1" fmla="*/ 33017 w 461894"/>
              <a:gd name="connsiteY1" fmla="*/ 1572789 h 1799366"/>
              <a:gd name="connsiteX2" fmla="*/ 461894 w 461894"/>
              <a:gd name="connsiteY2" fmla="*/ 1799366 h 1799366"/>
              <a:gd name="connsiteX0" fmla="*/ 20026 w 384357"/>
              <a:gd name="connsiteY0" fmla="*/ 0 h 1799366"/>
              <a:gd name="connsiteX1" fmla="*/ 218969 w 384357"/>
              <a:gd name="connsiteY1" fmla="*/ 1212516 h 1799366"/>
              <a:gd name="connsiteX2" fmla="*/ 384357 w 384357"/>
              <a:gd name="connsiteY2" fmla="*/ 1799366 h 1799366"/>
              <a:gd name="connsiteX0" fmla="*/ 20026 w 395736"/>
              <a:gd name="connsiteY0" fmla="*/ 0 h 1799366"/>
              <a:gd name="connsiteX1" fmla="*/ 218969 w 395736"/>
              <a:gd name="connsiteY1" fmla="*/ 1212516 h 1799366"/>
              <a:gd name="connsiteX2" fmla="*/ 386502 w 395736"/>
              <a:gd name="connsiteY2" fmla="*/ 1510128 h 1799366"/>
              <a:gd name="connsiteX3" fmla="*/ 384357 w 395736"/>
              <a:gd name="connsiteY3" fmla="*/ 1799366 h 1799366"/>
              <a:gd name="connsiteX0" fmla="*/ 20026 w 395736"/>
              <a:gd name="connsiteY0" fmla="*/ 0 h 1799366"/>
              <a:gd name="connsiteX1" fmla="*/ 218969 w 395736"/>
              <a:gd name="connsiteY1" fmla="*/ 1212516 h 1799366"/>
              <a:gd name="connsiteX2" fmla="*/ 283107 w 395736"/>
              <a:gd name="connsiteY2" fmla="*/ 1277951 h 1799366"/>
              <a:gd name="connsiteX3" fmla="*/ 386502 w 395736"/>
              <a:gd name="connsiteY3" fmla="*/ 1510128 h 1799366"/>
              <a:gd name="connsiteX4" fmla="*/ 384357 w 395736"/>
              <a:gd name="connsiteY4" fmla="*/ 1799366 h 1799366"/>
              <a:gd name="connsiteX0" fmla="*/ 20753 w 396463"/>
              <a:gd name="connsiteY0" fmla="*/ 0 h 1799366"/>
              <a:gd name="connsiteX1" fmla="*/ 209690 w 396463"/>
              <a:gd name="connsiteY1" fmla="*/ 1092425 h 1799366"/>
              <a:gd name="connsiteX2" fmla="*/ 283834 w 396463"/>
              <a:gd name="connsiteY2" fmla="*/ 1277951 h 1799366"/>
              <a:gd name="connsiteX3" fmla="*/ 387229 w 396463"/>
              <a:gd name="connsiteY3" fmla="*/ 1510128 h 1799366"/>
              <a:gd name="connsiteX4" fmla="*/ 385084 w 396463"/>
              <a:gd name="connsiteY4" fmla="*/ 1799366 h 1799366"/>
              <a:gd name="connsiteX0" fmla="*/ 20753 w 396463"/>
              <a:gd name="connsiteY0" fmla="*/ 0 h 1799366"/>
              <a:gd name="connsiteX1" fmla="*/ 209690 w 396463"/>
              <a:gd name="connsiteY1" fmla="*/ 1092425 h 1799366"/>
              <a:gd name="connsiteX2" fmla="*/ 253817 w 396463"/>
              <a:gd name="connsiteY2" fmla="*/ 1181879 h 1799366"/>
              <a:gd name="connsiteX3" fmla="*/ 283834 w 396463"/>
              <a:gd name="connsiteY3" fmla="*/ 1277951 h 1799366"/>
              <a:gd name="connsiteX4" fmla="*/ 387229 w 396463"/>
              <a:gd name="connsiteY4" fmla="*/ 1510128 h 1799366"/>
              <a:gd name="connsiteX5" fmla="*/ 385084 w 396463"/>
              <a:gd name="connsiteY5" fmla="*/ 1799366 h 1799366"/>
              <a:gd name="connsiteX0" fmla="*/ 20753 w 396463"/>
              <a:gd name="connsiteY0" fmla="*/ 0 h 1799366"/>
              <a:gd name="connsiteX1" fmla="*/ 209690 w 396463"/>
              <a:gd name="connsiteY1" fmla="*/ 1092425 h 1799366"/>
              <a:gd name="connsiteX2" fmla="*/ 283834 w 396463"/>
              <a:gd name="connsiteY2" fmla="*/ 1277951 h 1799366"/>
              <a:gd name="connsiteX3" fmla="*/ 387229 w 396463"/>
              <a:gd name="connsiteY3" fmla="*/ 1510128 h 1799366"/>
              <a:gd name="connsiteX4" fmla="*/ 385084 w 396463"/>
              <a:gd name="connsiteY4" fmla="*/ 1799366 h 1799366"/>
              <a:gd name="connsiteX0" fmla="*/ 20753 w 415102"/>
              <a:gd name="connsiteY0" fmla="*/ 0 h 1727310"/>
              <a:gd name="connsiteX1" fmla="*/ 209690 w 415102"/>
              <a:gd name="connsiteY1" fmla="*/ 1092425 h 1727310"/>
              <a:gd name="connsiteX2" fmla="*/ 283834 w 415102"/>
              <a:gd name="connsiteY2" fmla="*/ 1277951 h 1727310"/>
              <a:gd name="connsiteX3" fmla="*/ 387229 w 415102"/>
              <a:gd name="connsiteY3" fmla="*/ 1510128 h 1727310"/>
              <a:gd name="connsiteX4" fmla="*/ 415102 w 415102"/>
              <a:gd name="connsiteY4" fmla="*/ 1727310 h 1727310"/>
              <a:gd name="connsiteX0" fmla="*/ 20753 w 415102"/>
              <a:gd name="connsiteY0" fmla="*/ 0 h 1727310"/>
              <a:gd name="connsiteX1" fmla="*/ 209690 w 415102"/>
              <a:gd name="connsiteY1" fmla="*/ 1092425 h 1727310"/>
              <a:gd name="connsiteX2" fmla="*/ 387229 w 415102"/>
              <a:gd name="connsiteY2" fmla="*/ 1510128 h 1727310"/>
              <a:gd name="connsiteX3" fmla="*/ 415102 w 415102"/>
              <a:gd name="connsiteY3" fmla="*/ 1727310 h 1727310"/>
            </a:gdLst>
            <a:ahLst/>
            <a:cxnLst>
              <a:cxn ang="0">
                <a:pos x="connsiteX0" y="connsiteY0"/>
              </a:cxn>
              <a:cxn ang="0">
                <a:pos x="connsiteX1" y="connsiteY1"/>
              </a:cxn>
              <a:cxn ang="0">
                <a:pos x="connsiteX2" y="connsiteY2"/>
              </a:cxn>
              <a:cxn ang="0">
                <a:pos x="connsiteX3" y="connsiteY3"/>
              </a:cxn>
            </a:cxnLst>
            <a:rect l="l" t="t" r="r" b="b"/>
            <a:pathLst>
              <a:path w="415102" h="1727310">
                <a:moveTo>
                  <a:pt x="20753" y="0"/>
                </a:moveTo>
                <a:cubicBezTo>
                  <a:pt x="-65562" y="268386"/>
                  <a:pt x="140908" y="872592"/>
                  <a:pt x="209690" y="1092425"/>
                </a:cubicBezTo>
                <a:cubicBezTo>
                  <a:pt x="270769" y="1344113"/>
                  <a:pt x="352994" y="1404314"/>
                  <a:pt x="387229" y="1510128"/>
                </a:cubicBezTo>
                <a:cubicBezTo>
                  <a:pt x="414794" y="1607936"/>
                  <a:pt x="400451" y="1715131"/>
                  <a:pt x="415102" y="1727310"/>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18" name="Freeform: Shape 17">
            <a:extLst>
              <a:ext uri="{FF2B5EF4-FFF2-40B4-BE49-F238E27FC236}">
                <a16:creationId xmlns:a16="http://schemas.microsoft.com/office/drawing/2014/main" id="{2B5D28B4-639E-4399-93EF-6664354F509B}"/>
              </a:ext>
            </a:extLst>
          </p:cNvPr>
          <p:cNvSpPr/>
          <p:nvPr/>
        </p:nvSpPr>
        <p:spPr bwMode="auto">
          <a:xfrm>
            <a:off x="6465536" y="3269182"/>
            <a:ext cx="477430" cy="574535"/>
          </a:xfrm>
          <a:custGeom>
            <a:avLst/>
            <a:gdLst>
              <a:gd name="connsiteX0" fmla="*/ 477430 w 477430"/>
              <a:gd name="connsiteY0" fmla="*/ 0 h 574535"/>
              <a:gd name="connsiteX1" fmla="*/ 250853 w 477430"/>
              <a:gd name="connsiteY1" fmla="*/ 226577 h 574535"/>
              <a:gd name="connsiteX2" fmla="*/ 0 w 477430"/>
              <a:gd name="connsiteY2" fmla="*/ 574535 h 574535"/>
            </a:gdLst>
            <a:ahLst/>
            <a:cxnLst>
              <a:cxn ang="0">
                <a:pos x="connsiteX0" y="connsiteY0"/>
              </a:cxn>
              <a:cxn ang="0">
                <a:pos x="connsiteX1" y="connsiteY1"/>
              </a:cxn>
              <a:cxn ang="0">
                <a:pos x="connsiteX2" y="connsiteY2"/>
              </a:cxn>
            </a:cxnLst>
            <a:rect l="l" t="t" r="r" b="b"/>
            <a:pathLst>
              <a:path w="477430" h="574535">
                <a:moveTo>
                  <a:pt x="477430" y="0"/>
                </a:moveTo>
                <a:cubicBezTo>
                  <a:pt x="403927" y="65410"/>
                  <a:pt x="330425" y="130821"/>
                  <a:pt x="250853" y="226577"/>
                </a:cubicBezTo>
                <a:cubicBezTo>
                  <a:pt x="171281" y="322333"/>
                  <a:pt x="85640" y="448434"/>
                  <a:pt x="0" y="574535"/>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38" name="Rectangle 37">
            <a:extLst>
              <a:ext uri="{FF2B5EF4-FFF2-40B4-BE49-F238E27FC236}">
                <a16:creationId xmlns:a16="http://schemas.microsoft.com/office/drawing/2014/main" id="{1885415C-86C8-4FB5-A3B2-C7AD64980D7E}"/>
              </a:ext>
            </a:extLst>
          </p:cNvPr>
          <p:cNvSpPr/>
          <p:nvPr/>
        </p:nvSpPr>
        <p:spPr>
          <a:xfrm>
            <a:off x="215073" y="2006568"/>
            <a:ext cx="3062355" cy="646331"/>
          </a:xfrm>
          <a:prstGeom prst="rect">
            <a:avLst/>
          </a:prstGeom>
        </p:spPr>
        <p:txBody>
          <a:bodyPr wrap="square">
            <a:spAutoFit/>
          </a:bodyPr>
          <a:lstStyle/>
          <a:p>
            <a:r>
              <a:rPr lang="en-NZ" dirty="0">
                <a:latin typeface="Arial" panose="020B0604020202020204" pitchFamily="34" charset="0"/>
                <a:cs typeface="Arial" panose="020B0604020202020204" pitchFamily="34" charset="0"/>
              </a:rPr>
              <a:t>We have a node we are considering adding into Q: </a:t>
            </a:r>
          </a:p>
        </p:txBody>
      </p:sp>
    </p:spTree>
    <p:extLst>
      <p:ext uri="{BB962C8B-B14F-4D97-AF65-F5344CB8AC3E}">
        <p14:creationId xmlns:p14="http://schemas.microsoft.com/office/powerpoint/2010/main" val="2921296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checkerboard(across)">
                                      <p:cBhvr>
                                        <p:cTn id="7"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F677FCA3-32F4-4E95-B1A0-25DE16F4CB48}" type="slidenum">
              <a:rPr lang="en-US" altLang="en-US" smtClean="0"/>
              <a:pPr>
                <a:defRPr/>
              </a:pPr>
              <a:t>112</a:t>
            </a:fld>
            <a:endParaRPr lang="en-US" altLang="en-US"/>
          </a:p>
        </p:txBody>
      </p:sp>
      <p:sp>
        <p:nvSpPr>
          <p:cNvPr id="46797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6797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Worst Case Complexity</a:t>
            </a:r>
          </a:p>
        </p:txBody>
      </p:sp>
      <p:sp>
        <p:nvSpPr>
          <p:cNvPr id="467972"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44038" name="Rectangle 5"/>
          <p:cNvSpPr>
            <a:spLocks noChangeArrowheads="1"/>
          </p:cNvSpPr>
          <p:nvPr/>
        </p:nvSpPr>
        <p:spPr bwMode="auto">
          <a:xfrm>
            <a:off x="360363" y="1700213"/>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The number of states in the search space may be exponential in some “depth” parameter, e.g. number of actions in a plan, number of moves in a game.</a:t>
            </a:r>
            <a:endParaRPr lang="en-GB" altLang="en-US" sz="2000"/>
          </a:p>
        </p:txBody>
      </p:sp>
      <p:sp>
        <p:nvSpPr>
          <p:cNvPr id="44039" name="Rectangle 6"/>
          <p:cNvSpPr>
            <a:spLocks noChangeArrowheads="1"/>
          </p:cNvSpPr>
          <p:nvPr/>
        </p:nvSpPr>
        <p:spPr bwMode="auto">
          <a:xfrm>
            <a:off x="344488" y="2492375"/>
            <a:ext cx="9056687" cy="714375"/>
          </a:xfrm>
          <a:prstGeom prst="rect">
            <a:avLst/>
          </a:prstGeom>
          <a:gradFill rotWithShape="1">
            <a:gsLst>
              <a:gs pos="0">
                <a:srgbClr val="3399FF"/>
              </a:gs>
              <a:gs pos="100000">
                <a:schemeClr val="bg1"/>
              </a:gs>
            </a:gsLst>
            <a:lin ang="2700000" scaled="1"/>
          </a:gradFill>
          <a:ln w="12700" algn="ctr">
            <a:solidFill>
              <a:srgbClr val="FF0000"/>
            </a:solidFill>
            <a:miter lim="800000"/>
            <a:headEnd/>
            <a:tailEnd/>
          </a:ln>
        </p:spPr>
        <p:txBody>
          <a:bodyPr>
            <a:spAutoFit/>
          </a:bodyPr>
          <a:lstStyle/>
          <a:p>
            <a:pPr eaLnBrk="0" hangingPunct="0"/>
            <a:r>
              <a:rPr lang="en-US" altLang="en-US" sz="2000"/>
              <a:t>All the searches, with or without Visited or Expanded Lists, </a:t>
            </a:r>
            <a:r>
              <a:rPr lang="en-US" altLang="en-US" sz="2000" b="1"/>
              <a:t>may have to visit </a:t>
            </a:r>
            <a:r>
              <a:rPr lang="en-US" altLang="en-US" sz="2000"/>
              <a:t>(or expand) </a:t>
            </a:r>
            <a:r>
              <a:rPr lang="en-US" altLang="en-US" sz="2000" b="1"/>
              <a:t>each state </a:t>
            </a:r>
            <a:r>
              <a:rPr lang="en-US" altLang="en-US" sz="2000"/>
              <a:t>in the </a:t>
            </a:r>
            <a:r>
              <a:rPr lang="en-US" altLang="en-US" sz="2000" u="sng"/>
              <a:t>worst case</a:t>
            </a:r>
            <a:r>
              <a:rPr lang="en-US" altLang="en-US" sz="2000"/>
              <a:t>.</a:t>
            </a:r>
            <a:endParaRPr lang="en-GB" altLang="en-US" sz="2000"/>
          </a:p>
        </p:txBody>
      </p:sp>
      <p:sp>
        <p:nvSpPr>
          <p:cNvPr id="125960" name="Rectangle 7"/>
          <p:cNvSpPr>
            <a:spLocks noChangeArrowheads="1"/>
          </p:cNvSpPr>
          <p:nvPr/>
        </p:nvSpPr>
        <p:spPr bwMode="auto">
          <a:xfrm>
            <a:off x="344488" y="3284538"/>
            <a:ext cx="9056687" cy="714375"/>
          </a:xfrm>
          <a:prstGeom prst="rect">
            <a:avLst/>
          </a:prstGeom>
          <a:gradFill rotWithShape="1">
            <a:gsLst>
              <a:gs pos="0">
                <a:srgbClr val="3399FF"/>
              </a:gs>
              <a:gs pos="100000">
                <a:schemeClr val="bg1"/>
              </a:gs>
            </a:gsLst>
            <a:lin ang="2700000" scaled="1"/>
          </a:gradFill>
          <a:ln w="12700" algn="ctr">
            <a:solidFill>
              <a:srgbClr val="FF0000"/>
            </a:solidFill>
            <a:miter lim="800000"/>
            <a:headEnd/>
            <a:tailEnd/>
          </a:ln>
        </p:spPr>
        <p:txBody>
          <a:bodyPr>
            <a:spAutoFit/>
          </a:bodyPr>
          <a:lstStyle/>
          <a:p>
            <a:pPr eaLnBrk="0" hangingPunct="0">
              <a:defRPr/>
            </a:pPr>
            <a:r>
              <a:rPr lang="en-US" sz="2000" dirty="0">
                <a:cs typeface="+mn-cs"/>
              </a:rPr>
              <a:t>So, all searches will have </a:t>
            </a:r>
            <a:r>
              <a:rPr lang="en-US" sz="2000" b="1" dirty="0">
                <a:cs typeface="+mn-cs"/>
              </a:rPr>
              <a:t>worst case complexities </a:t>
            </a:r>
            <a:r>
              <a:rPr lang="en-US" sz="2000" dirty="0">
                <a:cs typeface="+mn-cs"/>
              </a:rPr>
              <a:t>that are at least </a:t>
            </a:r>
            <a:r>
              <a:rPr lang="en-US" sz="2000" b="1" dirty="0">
                <a:solidFill>
                  <a:srgbClr val="FF0000"/>
                </a:solidFill>
                <a:effectLst>
                  <a:outerShdw blurRad="38100" dist="38100" dir="2700000" algn="tl">
                    <a:srgbClr val="000000">
                      <a:alpha val="43137"/>
                    </a:srgbClr>
                  </a:outerShdw>
                </a:effectLst>
                <a:cs typeface="+mn-cs"/>
              </a:rPr>
              <a:t>proportional to the number of states</a:t>
            </a:r>
            <a:r>
              <a:rPr lang="en-US" sz="2000" dirty="0">
                <a:cs typeface="+mn-cs"/>
              </a:rPr>
              <a:t> and therefore exponential in the “depth” parameter.</a:t>
            </a:r>
            <a:endParaRPr lang="en-GB" sz="2000" dirty="0">
              <a:cs typeface="+mn-cs"/>
            </a:endParaRPr>
          </a:p>
        </p:txBody>
      </p:sp>
      <p:sp>
        <p:nvSpPr>
          <p:cNvPr id="44041" name="Rectangle 8"/>
          <p:cNvSpPr>
            <a:spLocks noChangeArrowheads="1"/>
          </p:cNvSpPr>
          <p:nvPr/>
        </p:nvSpPr>
        <p:spPr bwMode="auto">
          <a:xfrm>
            <a:off x="344488" y="4076700"/>
            <a:ext cx="9056687" cy="425450"/>
          </a:xfrm>
          <a:prstGeom prst="rect">
            <a:avLst/>
          </a:prstGeom>
          <a:gradFill rotWithShape="1">
            <a:gsLst>
              <a:gs pos="0">
                <a:srgbClr val="3399FF"/>
              </a:gs>
              <a:gs pos="100000">
                <a:schemeClr val="bg1"/>
              </a:gs>
            </a:gsLst>
            <a:lin ang="2700000" scaled="1"/>
          </a:gradFill>
          <a:ln w="28575" algn="ctr">
            <a:solidFill>
              <a:srgbClr val="FF0000"/>
            </a:solidFill>
            <a:miter lim="800000"/>
            <a:headEnd/>
            <a:tailEnd/>
          </a:ln>
        </p:spPr>
        <p:txBody>
          <a:bodyPr>
            <a:spAutoFit/>
          </a:bodyPr>
          <a:lstStyle/>
          <a:p>
            <a:pPr eaLnBrk="0" hangingPunct="0"/>
            <a:r>
              <a:rPr lang="en-US" altLang="en-US" sz="2000"/>
              <a:t>This is the bottom-line irreducible worst case cost of systematic searches.</a:t>
            </a:r>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7972"/>
                                        </p:tgtEl>
                                        <p:attrNameLst>
                                          <p:attrName>style.visibility</p:attrName>
                                        </p:attrNameLst>
                                      </p:cBhvr>
                                      <p:to>
                                        <p:strVal val="visible"/>
                                      </p:to>
                                    </p:set>
                                    <p:animEffect transition="in" filter="checkerboard(across)">
                                      <p:cBhvr>
                                        <p:cTn id="7" dur="500"/>
                                        <p:tgtEl>
                                          <p:spTgt spid="467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033D37E4-43EB-4A51-AC4F-491E879F7A9E}" type="slidenum">
              <a:rPr lang="en-US" altLang="en-US" smtClean="0"/>
              <a:pPr>
                <a:defRPr/>
              </a:pPr>
              <a:t>113</a:t>
            </a:fld>
            <a:endParaRPr lang="en-US" altLang="en-US"/>
          </a:p>
        </p:txBody>
      </p:sp>
      <p:sp>
        <p:nvSpPr>
          <p:cNvPr id="47309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7309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Worst Case Complexity</a:t>
            </a:r>
          </a:p>
        </p:txBody>
      </p:sp>
      <p:sp>
        <p:nvSpPr>
          <p:cNvPr id="473092"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45062" name="Text Box 5"/>
          <p:cNvSpPr txBox="1">
            <a:spLocks noChangeArrowheads="1"/>
          </p:cNvSpPr>
          <p:nvPr/>
        </p:nvSpPr>
        <p:spPr bwMode="auto">
          <a:xfrm>
            <a:off x="200025" y="1473200"/>
            <a:ext cx="9361488"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lvl1pPr marL="233363"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buFontTx/>
              <a:buChar char="•"/>
            </a:pPr>
            <a:r>
              <a:rPr lang="en-US" altLang="en-US" sz="2000"/>
              <a:t>A state space with N states may give rise to a search tree that has a number of nodes that is exponential in N, as in this example.</a:t>
            </a:r>
            <a:endParaRPr lang="en-GB" altLang="en-US" sz="2000"/>
          </a:p>
        </p:txBody>
      </p:sp>
      <p:sp>
        <p:nvSpPr>
          <p:cNvPr id="45063" name="Line 6"/>
          <p:cNvSpPr>
            <a:spLocks noChangeShapeType="1"/>
          </p:cNvSpPr>
          <p:nvPr/>
        </p:nvSpPr>
        <p:spPr bwMode="auto">
          <a:xfrm flipH="1">
            <a:off x="4905375" y="3509963"/>
            <a:ext cx="657225" cy="530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64" name="Line 7"/>
          <p:cNvSpPr>
            <a:spLocks noChangeShapeType="1"/>
          </p:cNvSpPr>
          <p:nvPr/>
        </p:nvSpPr>
        <p:spPr bwMode="auto">
          <a:xfrm flipH="1">
            <a:off x="7234238" y="3459163"/>
            <a:ext cx="287337"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65" name="Line 8"/>
          <p:cNvSpPr>
            <a:spLocks noChangeShapeType="1"/>
          </p:cNvSpPr>
          <p:nvPr/>
        </p:nvSpPr>
        <p:spPr bwMode="auto">
          <a:xfrm>
            <a:off x="7667625" y="3459163"/>
            <a:ext cx="303213"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66" name="Line 9"/>
          <p:cNvSpPr>
            <a:spLocks noChangeShapeType="1"/>
          </p:cNvSpPr>
          <p:nvPr/>
        </p:nvSpPr>
        <p:spPr bwMode="auto">
          <a:xfrm flipH="1">
            <a:off x="4456113" y="4189413"/>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67" name="Line 10"/>
          <p:cNvSpPr>
            <a:spLocks noChangeShapeType="1"/>
          </p:cNvSpPr>
          <p:nvPr/>
        </p:nvSpPr>
        <p:spPr bwMode="auto">
          <a:xfrm>
            <a:off x="4865688" y="4189413"/>
            <a:ext cx="203200"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68" name="Line 11"/>
          <p:cNvSpPr>
            <a:spLocks noChangeShapeType="1"/>
          </p:cNvSpPr>
          <p:nvPr/>
        </p:nvSpPr>
        <p:spPr bwMode="auto">
          <a:xfrm flipH="1">
            <a:off x="6826250" y="4189413"/>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69" name="Line 12"/>
          <p:cNvSpPr>
            <a:spLocks noChangeShapeType="1"/>
          </p:cNvSpPr>
          <p:nvPr/>
        </p:nvSpPr>
        <p:spPr bwMode="auto">
          <a:xfrm>
            <a:off x="7234238" y="4189413"/>
            <a:ext cx="204787"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70" name="Line 13"/>
          <p:cNvSpPr>
            <a:spLocks noChangeShapeType="1"/>
          </p:cNvSpPr>
          <p:nvPr/>
        </p:nvSpPr>
        <p:spPr bwMode="auto">
          <a:xfrm flipH="1">
            <a:off x="7929563" y="4170363"/>
            <a:ext cx="61912"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71" name="Line 14"/>
          <p:cNvSpPr>
            <a:spLocks noChangeShapeType="1"/>
          </p:cNvSpPr>
          <p:nvPr/>
        </p:nvSpPr>
        <p:spPr bwMode="auto">
          <a:xfrm>
            <a:off x="8072438" y="4089400"/>
            <a:ext cx="511175" cy="422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72" name="Oval 15"/>
          <p:cNvSpPr>
            <a:spLocks noChangeArrowheads="1"/>
          </p:cNvSpPr>
          <p:nvPr/>
        </p:nvSpPr>
        <p:spPr bwMode="auto">
          <a:xfrm>
            <a:off x="7908925" y="3871913"/>
            <a:ext cx="265113"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5073" name="Oval 16"/>
          <p:cNvSpPr>
            <a:spLocks noChangeArrowheads="1"/>
          </p:cNvSpPr>
          <p:nvPr/>
        </p:nvSpPr>
        <p:spPr bwMode="auto">
          <a:xfrm>
            <a:off x="7051675" y="3871913"/>
            <a:ext cx="265113"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5074" name="Oval 17"/>
          <p:cNvSpPr>
            <a:spLocks noChangeArrowheads="1"/>
          </p:cNvSpPr>
          <p:nvPr/>
        </p:nvSpPr>
        <p:spPr bwMode="auto">
          <a:xfrm>
            <a:off x="4700588" y="3922713"/>
            <a:ext cx="268287"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73106" name="Oval 18"/>
          <p:cNvSpPr>
            <a:spLocks noChangeArrowheads="1"/>
          </p:cNvSpPr>
          <p:nvPr/>
        </p:nvSpPr>
        <p:spPr bwMode="auto">
          <a:xfrm>
            <a:off x="4251325" y="4422775"/>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73107" name="Oval 19"/>
          <p:cNvSpPr>
            <a:spLocks noChangeArrowheads="1"/>
          </p:cNvSpPr>
          <p:nvPr/>
        </p:nvSpPr>
        <p:spPr bwMode="auto">
          <a:xfrm>
            <a:off x="4987925" y="4422775"/>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73108" name="Oval 20"/>
          <p:cNvSpPr>
            <a:spLocks noChangeArrowheads="1"/>
          </p:cNvSpPr>
          <p:nvPr/>
        </p:nvSpPr>
        <p:spPr bwMode="auto">
          <a:xfrm>
            <a:off x="6621463" y="4422775"/>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73109" name="Oval 21"/>
          <p:cNvSpPr>
            <a:spLocks noChangeArrowheads="1"/>
          </p:cNvSpPr>
          <p:nvPr/>
        </p:nvSpPr>
        <p:spPr bwMode="auto">
          <a:xfrm>
            <a:off x="7358063" y="4422775"/>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73110" name="Oval 22"/>
          <p:cNvSpPr>
            <a:spLocks noChangeArrowheads="1"/>
          </p:cNvSpPr>
          <p:nvPr/>
        </p:nvSpPr>
        <p:spPr bwMode="auto">
          <a:xfrm>
            <a:off x="7786688" y="4422775"/>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73111" name="Oval 23"/>
          <p:cNvSpPr>
            <a:spLocks noChangeArrowheads="1"/>
          </p:cNvSpPr>
          <p:nvPr/>
        </p:nvSpPr>
        <p:spPr bwMode="auto">
          <a:xfrm>
            <a:off x="8523288" y="4422775"/>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5081" name="Line 24"/>
          <p:cNvSpPr>
            <a:spLocks noChangeShapeType="1"/>
          </p:cNvSpPr>
          <p:nvPr/>
        </p:nvSpPr>
        <p:spPr bwMode="auto">
          <a:xfrm>
            <a:off x="5688013" y="3482975"/>
            <a:ext cx="285750" cy="5000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82" name="Line 25"/>
          <p:cNvSpPr>
            <a:spLocks noChangeShapeType="1"/>
          </p:cNvSpPr>
          <p:nvPr/>
        </p:nvSpPr>
        <p:spPr bwMode="auto">
          <a:xfrm flipH="1">
            <a:off x="5681663" y="4200525"/>
            <a:ext cx="327025"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83" name="Line 26"/>
          <p:cNvSpPr>
            <a:spLocks noChangeShapeType="1"/>
          </p:cNvSpPr>
          <p:nvPr/>
        </p:nvSpPr>
        <p:spPr bwMode="auto">
          <a:xfrm>
            <a:off x="6130925" y="4211638"/>
            <a:ext cx="163513"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84" name="Oval 27"/>
          <p:cNvSpPr>
            <a:spLocks noChangeArrowheads="1"/>
          </p:cNvSpPr>
          <p:nvPr/>
        </p:nvSpPr>
        <p:spPr bwMode="auto">
          <a:xfrm>
            <a:off x="5907088" y="3881438"/>
            <a:ext cx="268287"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73116" name="Oval 28"/>
          <p:cNvSpPr>
            <a:spLocks noChangeArrowheads="1"/>
          </p:cNvSpPr>
          <p:nvPr/>
        </p:nvSpPr>
        <p:spPr bwMode="auto">
          <a:xfrm>
            <a:off x="5478463" y="4433888"/>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73117" name="Oval 29"/>
          <p:cNvSpPr>
            <a:spLocks noChangeArrowheads="1"/>
          </p:cNvSpPr>
          <p:nvPr/>
        </p:nvSpPr>
        <p:spPr bwMode="auto">
          <a:xfrm>
            <a:off x="6213475" y="4432300"/>
            <a:ext cx="268288"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5087" name="Line 30"/>
          <p:cNvSpPr>
            <a:spLocks noChangeShapeType="1"/>
          </p:cNvSpPr>
          <p:nvPr/>
        </p:nvSpPr>
        <p:spPr bwMode="auto">
          <a:xfrm flipH="1">
            <a:off x="5722938" y="2606675"/>
            <a:ext cx="898525" cy="7524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88" name="Line 31"/>
          <p:cNvSpPr>
            <a:spLocks noChangeShapeType="1"/>
          </p:cNvSpPr>
          <p:nvPr/>
        </p:nvSpPr>
        <p:spPr bwMode="auto">
          <a:xfrm>
            <a:off x="6726238" y="2614613"/>
            <a:ext cx="776287" cy="701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89" name="Oval 32"/>
          <p:cNvSpPr>
            <a:spLocks noChangeArrowheads="1"/>
          </p:cNvSpPr>
          <p:nvPr/>
        </p:nvSpPr>
        <p:spPr bwMode="auto">
          <a:xfrm>
            <a:off x="6484938" y="2387600"/>
            <a:ext cx="268287" cy="447675"/>
          </a:xfrm>
          <a:prstGeom prst="ellipse">
            <a:avLst/>
          </a:prstGeom>
          <a:gradFill rotWithShape="1">
            <a:gsLst>
              <a:gs pos="0">
                <a:srgbClr val="01FF01"/>
              </a:gs>
              <a:gs pos="100000">
                <a:srgbClr val="007600"/>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5090" name="Oval 33"/>
          <p:cNvSpPr>
            <a:spLocks noChangeArrowheads="1"/>
          </p:cNvSpPr>
          <p:nvPr/>
        </p:nvSpPr>
        <p:spPr bwMode="auto">
          <a:xfrm>
            <a:off x="5480050" y="3190875"/>
            <a:ext cx="268288" cy="447675"/>
          </a:xfrm>
          <a:prstGeom prst="ellipse">
            <a:avLst/>
          </a:prstGeom>
          <a:gradFill rotWithShape="1">
            <a:gsLst>
              <a:gs pos="0">
                <a:srgbClr val="FF9999"/>
              </a:gs>
              <a:gs pos="100000">
                <a:srgbClr val="764747"/>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5091" name="Oval 34"/>
          <p:cNvSpPr>
            <a:spLocks noChangeArrowheads="1"/>
          </p:cNvSpPr>
          <p:nvPr/>
        </p:nvSpPr>
        <p:spPr bwMode="auto">
          <a:xfrm>
            <a:off x="7462838" y="3190875"/>
            <a:ext cx="265112" cy="447675"/>
          </a:xfrm>
          <a:prstGeom prst="ellipse">
            <a:avLst/>
          </a:prstGeom>
          <a:gradFill rotWithShape="1">
            <a:gsLst>
              <a:gs pos="0">
                <a:srgbClr val="FF9999"/>
              </a:gs>
              <a:gs pos="100000">
                <a:srgbClr val="764747"/>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5092" name="Text Box 35"/>
          <p:cNvSpPr txBox="1">
            <a:spLocks noChangeArrowheads="1"/>
          </p:cNvSpPr>
          <p:nvPr/>
        </p:nvSpPr>
        <p:spPr bwMode="auto">
          <a:xfrm>
            <a:off x="9291638" y="2389188"/>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a:solidFill>
                  <a:schemeClr val="accent2"/>
                </a:solidFill>
              </a:rPr>
              <a:t>d=0</a:t>
            </a:r>
            <a:endParaRPr lang="en-GB" altLang="en-US" b="1">
              <a:solidFill>
                <a:schemeClr val="accent2"/>
              </a:solidFill>
            </a:endParaRPr>
          </a:p>
        </p:txBody>
      </p:sp>
      <p:sp>
        <p:nvSpPr>
          <p:cNvPr id="45093" name="Text Box 36"/>
          <p:cNvSpPr txBox="1">
            <a:spLocks noChangeArrowheads="1"/>
          </p:cNvSpPr>
          <p:nvPr/>
        </p:nvSpPr>
        <p:spPr bwMode="auto">
          <a:xfrm>
            <a:off x="9293225" y="3246438"/>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a:solidFill>
                  <a:schemeClr val="accent2"/>
                </a:solidFill>
              </a:rPr>
              <a:t>d=1</a:t>
            </a:r>
            <a:endParaRPr lang="en-GB" altLang="en-US" b="1">
              <a:solidFill>
                <a:schemeClr val="accent2"/>
              </a:solidFill>
            </a:endParaRPr>
          </a:p>
        </p:txBody>
      </p:sp>
      <p:sp>
        <p:nvSpPr>
          <p:cNvPr id="45094" name="Text Box 37"/>
          <p:cNvSpPr txBox="1">
            <a:spLocks noChangeArrowheads="1"/>
          </p:cNvSpPr>
          <p:nvPr/>
        </p:nvSpPr>
        <p:spPr bwMode="auto">
          <a:xfrm>
            <a:off x="9293225" y="3902075"/>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a:solidFill>
                  <a:schemeClr val="accent2"/>
                </a:solidFill>
              </a:rPr>
              <a:t>d=2</a:t>
            </a:r>
            <a:endParaRPr lang="en-GB" altLang="en-US" b="1">
              <a:solidFill>
                <a:schemeClr val="accent2"/>
              </a:solidFill>
            </a:endParaRPr>
          </a:p>
        </p:txBody>
      </p:sp>
      <p:sp>
        <p:nvSpPr>
          <p:cNvPr id="45095" name="Text Box 38"/>
          <p:cNvSpPr txBox="1">
            <a:spLocks noChangeArrowheads="1"/>
          </p:cNvSpPr>
          <p:nvPr/>
        </p:nvSpPr>
        <p:spPr bwMode="auto">
          <a:xfrm>
            <a:off x="9293225" y="4470400"/>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a:solidFill>
                  <a:schemeClr val="accent2"/>
                </a:solidFill>
              </a:rPr>
              <a:t>d=3</a:t>
            </a:r>
            <a:endParaRPr lang="en-GB" altLang="en-US" b="1">
              <a:solidFill>
                <a:schemeClr val="accent2"/>
              </a:solidFill>
            </a:endParaRPr>
          </a:p>
        </p:txBody>
      </p:sp>
      <p:sp>
        <p:nvSpPr>
          <p:cNvPr id="45096" name="Text Box 39"/>
          <p:cNvSpPr txBox="1">
            <a:spLocks noChangeArrowheads="1"/>
          </p:cNvSpPr>
          <p:nvPr/>
        </p:nvSpPr>
        <p:spPr bwMode="auto">
          <a:xfrm>
            <a:off x="7832725" y="2492375"/>
            <a:ext cx="584200" cy="395288"/>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a:solidFill>
                  <a:schemeClr val="accent2"/>
                </a:solidFill>
              </a:rPr>
              <a:t>b=2</a:t>
            </a:r>
            <a:endParaRPr lang="en-GB" altLang="en-US" b="1">
              <a:solidFill>
                <a:schemeClr val="accent2"/>
              </a:solidFill>
            </a:endParaRPr>
          </a:p>
        </p:txBody>
      </p:sp>
      <p:sp>
        <p:nvSpPr>
          <p:cNvPr id="473128" name="Oval 40"/>
          <p:cNvSpPr>
            <a:spLocks noChangeArrowheads="1"/>
          </p:cNvSpPr>
          <p:nvPr/>
        </p:nvSpPr>
        <p:spPr bwMode="auto">
          <a:xfrm>
            <a:off x="1731963" y="4405313"/>
            <a:ext cx="268287"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5098" name="Freeform 41"/>
          <p:cNvSpPr>
            <a:spLocks/>
          </p:cNvSpPr>
          <p:nvPr/>
        </p:nvSpPr>
        <p:spPr bwMode="auto">
          <a:xfrm rot="10606916">
            <a:off x="1446213" y="2603500"/>
            <a:ext cx="309562" cy="720725"/>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45099" name="Freeform 42"/>
          <p:cNvSpPr>
            <a:spLocks/>
          </p:cNvSpPr>
          <p:nvPr/>
        </p:nvSpPr>
        <p:spPr bwMode="auto">
          <a:xfrm rot="10606916" flipH="1">
            <a:off x="1958975" y="2533650"/>
            <a:ext cx="288925" cy="792163"/>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45100" name="Oval 43"/>
          <p:cNvSpPr>
            <a:spLocks noChangeArrowheads="1"/>
          </p:cNvSpPr>
          <p:nvPr/>
        </p:nvSpPr>
        <p:spPr bwMode="auto">
          <a:xfrm>
            <a:off x="1731963" y="2389188"/>
            <a:ext cx="268287" cy="447675"/>
          </a:xfrm>
          <a:prstGeom prst="ellipse">
            <a:avLst/>
          </a:prstGeom>
          <a:gradFill rotWithShape="1">
            <a:gsLst>
              <a:gs pos="0">
                <a:srgbClr val="01FF01"/>
              </a:gs>
              <a:gs pos="100000">
                <a:srgbClr val="007600"/>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5101" name="Freeform 44"/>
          <p:cNvSpPr>
            <a:spLocks/>
          </p:cNvSpPr>
          <p:nvPr/>
        </p:nvSpPr>
        <p:spPr bwMode="auto">
          <a:xfrm rot="10606916">
            <a:off x="1435100" y="3970338"/>
            <a:ext cx="309563" cy="720725"/>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45102" name="Freeform 45"/>
          <p:cNvSpPr>
            <a:spLocks/>
          </p:cNvSpPr>
          <p:nvPr/>
        </p:nvSpPr>
        <p:spPr bwMode="auto">
          <a:xfrm rot="10606916" flipH="1">
            <a:off x="1947863" y="3900488"/>
            <a:ext cx="288925" cy="792162"/>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45103" name="Freeform 46"/>
          <p:cNvSpPr>
            <a:spLocks/>
          </p:cNvSpPr>
          <p:nvPr/>
        </p:nvSpPr>
        <p:spPr bwMode="auto">
          <a:xfrm rot="10606916">
            <a:off x="1446213" y="3206750"/>
            <a:ext cx="309562" cy="720725"/>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45104" name="Freeform 47"/>
          <p:cNvSpPr>
            <a:spLocks/>
          </p:cNvSpPr>
          <p:nvPr/>
        </p:nvSpPr>
        <p:spPr bwMode="auto">
          <a:xfrm rot="10606916" flipH="1">
            <a:off x="1947863" y="3136900"/>
            <a:ext cx="288925" cy="792163"/>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45105" name="Oval 48"/>
          <p:cNvSpPr>
            <a:spLocks noChangeArrowheads="1"/>
          </p:cNvSpPr>
          <p:nvPr/>
        </p:nvSpPr>
        <p:spPr bwMode="auto">
          <a:xfrm>
            <a:off x="1731963" y="3109913"/>
            <a:ext cx="268287" cy="447675"/>
          </a:xfrm>
          <a:prstGeom prst="ellipse">
            <a:avLst/>
          </a:prstGeom>
          <a:gradFill rotWithShape="1">
            <a:gsLst>
              <a:gs pos="0">
                <a:srgbClr val="FF9999"/>
              </a:gs>
              <a:gs pos="100000">
                <a:srgbClr val="764747"/>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5106" name="Oval 49"/>
          <p:cNvSpPr>
            <a:spLocks noChangeArrowheads="1"/>
          </p:cNvSpPr>
          <p:nvPr/>
        </p:nvSpPr>
        <p:spPr bwMode="auto">
          <a:xfrm>
            <a:off x="1731963" y="3829050"/>
            <a:ext cx="268287"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p>
            <a:pPr algn="ctr" eaLnBrk="0" hangingPunct="0"/>
            <a:endParaRPr lang="en-GB" altLang="en-US" sz="1600" b="1"/>
          </a:p>
        </p:txBody>
      </p:sp>
      <p:sp>
        <p:nvSpPr>
          <p:cNvPr id="45107" name="Rectangle 50"/>
          <p:cNvSpPr>
            <a:spLocks noChangeArrowheads="1"/>
          </p:cNvSpPr>
          <p:nvPr/>
        </p:nvSpPr>
        <p:spPr bwMode="auto">
          <a:xfrm>
            <a:off x="579438" y="2244725"/>
            <a:ext cx="2808287" cy="26638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45108" name="AutoShape 51"/>
          <p:cNvSpPr>
            <a:spLocks noChangeArrowheads="1"/>
          </p:cNvSpPr>
          <p:nvPr/>
        </p:nvSpPr>
        <p:spPr bwMode="auto">
          <a:xfrm>
            <a:off x="3387725" y="3325813"/>
            <a:ext cx="8636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99FF66"/>
              </a:gs>
              <a:gs pos="100000">
                <a:srgbClr val="FF6600"/>
              </a:gs>
            </a:gsLst>
            <a:path path="rect">
              <a:fillToRect l="50000" t="50000" r="50000" b="50000"/>
            </a:path>
          </a:gradFill>
          <a:ln w="28575" algn="ctr">
            <a:solidFill>
              <a:srgbClr val="FF0000"/>
            </a:solidFill>
            <a:miter lim="800000"/>
            <a:headEnd/>
            <a:tailEnd/>
          </a:ln>
        </p:spPr>
        <p:txBody>
          <a:bodyPr wrap="none" anchor="ctr"/>
          <a:lstStyle/>
          <a:p>
            <a:endParaRPr lang="en-AU"/>
          </a:p>
        </p:txBody>
      </p:sp>
      <p:sp>
        <p:nvSpPr>
          <p:cNvPr id="45109" name="Line 52"/>
          <p:cNvSpPr>
            <a:spLocks noChangeShapeType="1"/>
          </p:cNvSpPr>
          <p:nvPr/>
        </p:nvSpPr>
        <p:spPr bwMode="auto">
          <a:xfrm>
            <a:off x="9364663" y="1668463"/>
            <a:ext cx="0" cy="36004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473141" name="Text Box 53"/>
          <p:cNvSpPr txBox="1">
            <a:spLocks noChangeArrowheads="1"/>
          </p:cNvSpPr>
          <p:nvPr/>
        </p:nvSpPr>
        <p:spPr bwMode="auto">
          <a:xfrm>
            <a:off x="2544763" y="5084763"/>
            <a:ext cx="5216525" cy="346075"/>
          </a:xfrm>
          <a:prstGeom prst="rect">
            <a:avLst/>
          </a:prstGeom>
          <a:gradFill rotWithShape="1">
            <a:gsLst>
              <a:gs pos="0">
                <a:srgbClr val="FF6600"/>
              </a:gs>
              <a:gs pos="50000">
                <a:schemeClr val="bg1"/>
              </a:gs>
              <a:gs pos="100000">
                <a:srgbClr val="FF6600"/>
              </a:gs>
            </a:gsLst>
            <a:lin ang="5400000" scaled="1"/>
          </a:gradFill>
          <a:ln w="9525" algn="ctr">
            <a:solidFill>
              <a:srgbClr val="FF0000"/>
            </a:solidFill>
            <a:miter lim="800000"/>
            <a:headEnd/>
            <a:tailEnd/>
          </a:ln>
          <a:effectLst/>
        </p:spPr>
        <p:txBody>
          <a:bodyPr wrap="none">
            <a:spAutoFit/>
          </a:bodyPr>
          <a:lstStyle/>
          <a:p>
            <a:pPr algn="ctr" eaLnBrk="0" hangingPunct="0">
              <a:defRPr/>
            </a:pPr>
            <a:r>
              <a:rPr lang="en-US" sz="1600">
                <a:cs typeface="+mn-cs"/>
              </a:rPr>
              <a:t>A state space with </a:t>
            </a:r>
            <a:r>
              <a:rPr lang="en-US" sz="1600" b="1">
                <a:solidFill>
                  <a:srgbClr val="FF0000"/>
                </a:solidFill>
                <a:effectLst>
                  <a:outerShdw blurRad="38100" dist="38100" dir="2700000" algn="tl">
                    <a:srgbClr val="000000"/>
                  </a:outerShdw>
                </a:effectLst>
                <a:cs typeface="+mn-cs"/>
              </a:rPr>
              <a:t>N</a:t>
            </a:r>
            <a:r>
              <a:rPr lang="en-US" sz="1600">
                <a:cs typeface="+mn-cs"/>
              </a:rPr>
              <a:t> </a:t>
            </a:r>
            <a:r>
              <a:rPr lang="en-US" sz="1600">
                <a:solidFill>
                  <a:srgbClr val="FF0000"/>
                </a:solidFill>
                <a:effectLst>
                  <a:outerShdw blurRad="38100" dist="38100" dir="2700000" algn="tl">
                    <a:srgbClr val="000000"/>
                  </a:outerShdw>
                </a:effectLst>
                <a:cs typeface="+mn-cs"/>
              </a:rPr>
              <a:t>states</a:t>
            </a:r>
            <a:r>
              <a:rPr lang="en-US" sz="1600">
                <a:cs typeface="+mn-cs"/>
              </a:rPr>
              <a:t> can generate a tree with </a:t>
            </a:r>
            <a:r>
              <a:rPr lang="en-US" sz="1600" b="1">
                <a:solidFill>
                  <a:srgbClr val="FF0000"/>
                </a:solidFill>
                <a:effectLst>
                  <a:outerShdw blurRad="38100" dist="38100" dir="2700000" algn="tl">
                    <a:srgbClr val="000000"/>
                  </a:outerShdw>
                </a:effectLst>
                <a:cs typeface="+mn-cs"/>
              </a:rPr>
              <a:t>2</a:t>
            </a:r>
            <a:r>
              <a:rPr lang="en-US" sz="1600" b="1" baseline="30000">
                <a:solidFill>
                  <a:srgbClr val="FF0000"/>
                </a:solidFill>
                <a:effectLst>
                  <a:outerShdw blurRad="38100" dist="38100" dir="2700000" algn="tl">
                    <a:srgbClr val="000000"/>
                  </a:outerShdw>
                </a:effectLst>
                <a:cs typeface="+mn-cs"/>
              </a:rPr>
              <a:t>N</a:t>
            </a:r>
            <a:r>
              <a:rPr lang="en-US" sz="1600">
                <a:cs typeface="+mn-cs"/>
              </a:rPr>
              <a:t> </a:t>
            </a:r>
            <a:r>
              <a:rPr lang="en-US" sz="1600">
                <a:solidFill>
                  <a:srgbClr val="FF0000"/>
                </a:solidFill>
                <a:effectLst>
                  <a:outerShdw blurRad="38100" dist="38100" dir="2700000" algn="tl">
                    <a:srgbClr val="000000"/>
                  </a:outerShdw>
                </a:effectLst>
                <a:cs typeface="+mn-cs"/>
              </a:rPr>
              <a:t>nodes</a:t>
            </a:r>
            <a:r>
              <a:rPr lang="en-US" sz="1600">
                <a:cs typeface="+mn-cs"/>
              </a:rPr>
              <a:t>!</a:t>
            </a:r>
            <a:endParaRPr lang="en-GB" sz="1600">
              <a:cs typeface="+mn-cs"/>
            </a:endParaRPr>
          </a:p>
        </p:txBody>
      </p:sp>
      <p:sp>
        <p:nvSpPr>
          <p:cNvPr id="45111" name="Text Box 54"/>
          <p:cNvSpPr txBox="1">
            <a:spLocks noChangeArrowheads="1"/>
          </p:cNvSpPr>
          <p:nvPr/>
        </p:nvSpPr>
        <p:spPr bwMode="auto">
          <a:xfrm>
            <a:off x="273050" y="5516563"/>
            <a:ext cx="9359900" cy="730250"/>
          </a:xfrm>
          <a:prstGeom prst="rect">
            <a:avLst/>
          </a:prstGeom>
          <a:gradFill rotWithShape="1">
            <a:gsLst>
              <a:gs pos="0">
                <a:srgbClr val="3399FF"/>
              </a:gs>
              <a:gs pos="100000">
                <a:schemeClr val="bg1"/>
              </a:gs>
            </a:gsLst>
            <a:lin ang="2700000" scaled="1"/>
          </a:gradFill>
          <a:ln w="28575" algn="ctr">
            <a:solidFill>
              <a:srgbClr val="FF0000"/>
            </a:solidFill>
            <a:miter lim="800000"/>
            <a:headEnd/>
            <a:tailEnd/>
          </a:ln>
        </p:spPr>
        <p:txBody>
          <a:bodyPr>
            <a:spAutoFit/>
          </a:bodyPr>
          <a:lstStyle>
            <a:lvl1pPr marL="233363"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buFontTx/>
              <a:buChar char="•"/>
            </a:pPr>
            <a:r>
              <a:rPr lang="en-US" altLang="en-US" sz="2000"/>
              <a:t>Searches </a:t>
            </a:r>
            <a:r>
              <a:rPr lang="en-US" altLang="en-US" sz="2000" b="1" u="sng"/>
              <a:t>without</a:t>
            </a:r>
            <a:r>
              <a:rPr lang="en-US" altLang="en-US" sz="2000"/>
              <a:t> a Visited (Expanded) List may, in the worst case, visit (expand) every node in the search tree.</a:t>
            </a:r>
            <a:endParaRPr lang="en-GB" altLang="en-US" sz="2000"/>
          </a:p>
        </p:txBody>
      </p:sp>
      <p:sp>
        <p:nvSpPr>
          <p:cNvPr id="473143" name="Text Box 55"/>
          <p:cNvSpPr txBox="1">
            <a:spLocks noChangeArrowheads="1"/>
          </p:cNvSpPr>
          <p:nvPr/>
        </p:nvSpPr>
        <p:spPr bwMode="auto">
          <a:xfrm>
            <a:off x="273050" y="6316663"/>
            <a:ext cx="9359900" cy="400050"/>
          </a:xfrm>
          <a:prstGeom prst="rect">
            <a:avLst/>
          </a:prstGeom>
          <a:gradFill rotWithShape="1">
            <a:gsLst>
              <a:gs pos="0">
                <a:srgbClr val="3399FF"/>
              </a:gs>
              <a:gs pos="100000">
                <a:schemeClr val="bg1"/>
              </a:gs>
            </a:gsLst>
            <a:lin ang="2700000" scaled="1"/>
          </a:gradFill>
          <a:ln w="28575" algn="ctr">
            <a:solidFill>
              <a:srgbClr val="FF0000"/>
            </a:solidFill>
            <a:miter lim="800000"/>
            <a:headEnd/>
            <a:tailEnd/>
          </a:ln>
          <a:effectLst/>
        </p:spPr>
        <p:txBody>
          <a:bodyPr>
            <a:spAutoFit/>
          </a:bodyPr>
          <a:lstStyle/>
          <a:p>
            <a:pPr marL="233363" indent="-180975" eaLnBrk="0" hangingPunct="0">
              <a:buFontTx/>
              <a:buChar char="•"/>
              <a:defRPr/>
            </a:pPr>
            <a:r>
              <a:rPr lang="en-US" sz="2000" dirty="0">
                <a:cs typeface="+mn-cs"/>
              </a:rPr>
              <a:t>Searches with </a:t>
            </a:r>
            <a:r>
              <a:rPr lang="en-US" sz="2000" b="1" dirty="0">
                <a:cs typeface="+mn-cs"/>
              </a:rPr>
              <a:t>Strict Visited</a:t>
            </a:r>
            <a:r>
              <a:rPr lang="en-US" sz="2000" dirty="0">
                <a:cs typeface="+mn-cs"/>
              </a:rPr>
              <a:t> (Expanded Lists) will </a:t>
            </a:r>
            <a:r>
              <a:rPr lang="en-US" sz="2000" b="1" dirty="0">
                <a:cs typeface="+mn-cs"/>
              </a:rPr>
              <a:t>visit</a:t>
            </a:r>
            <a:r>
              <a:rPr lang="en-US" sz="2000" dirty="0">
                <a:cs typeface="+mn-cs"/>
              </a:rPr>
              <a:t> (expand) </a:t>
            </a:r>
            <a:r>
              <a:rPr lang="en-US" sz="2000" b="1" dirty="0">
                <a:cs typeface="+mn-cs"/>
              </a:rPr>
              <a:t>each state </a:t>
            </a:r>
            <a:r>
              <a:rPr lang="en-US" sz="2000" b="1" dirty="0">
                <a:solidFill>
                  <a:srgbClr val="FF0000"/>
                </a:solidFill>
                <a:effectLst>
                  <a:outerShdw blurRad="38100" dist="38100" dir="2700000" algn="tl">
                    <a:srgbClr val="000000"/>
                  </a:outerShdw>
                </a:effectLst>
                <a:cs typeface="+mn-cs"/>
              </a:rPr>
              <a:t>only</a:t>
            </a:r>
            <a:r>
              <a:rPr lang="en-US" sz="2000" dirty="0">
                <a:solidFill>
                  <a:srgbClr val="FF0000"/>
                </a:solidFill>
                <a:effectLst>
                  <a:outerShdw blurRad="38100" dist="38100" dir="2700000" algn="tl">
                    <a:srgbClr val="000000"/>
                  </a:outerShdw>
                </a:effectLst>
                <a:cs typeface="+mn-cs"/>
              </a:rPr>
              <a:t> once</a:t>
            </a:r>
            <a:endParaRPr lang="en-GB" sz="2000" dirty="0">
              <a:solidFill>
                <a:srgbClr val="FF0000"/>
              </a:solidFill>
              <a:effectLst>
                <a:outerShdw blurRad="38100" dist="38100" dir="2700000" algn="tl">
                  <a:srgbClr val="000000"/>
                </a:outerShdw>
              </a:effectLs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3092"/>
                                        </p:tgtEl>
                                        <p:attrNameLst>
                                          <p:attrName>style.visibility</p:attrName>
                                        </p:attrNameLst>
                                      </p:cBhvr>
                                      <p:to>
                                        <p:strVal val="visible"/>
                                      </p:to>
                                    </p:set>
                                    <p:animEffect transition="in" filter="checkerboard(across)">
                                      <p:cBhvr>
                                        <p:cTn id="7" dur="500"/>
                                        <p:tgtEl>
                                          <p:spTgt spid="473092"/>
                                        </p:tgtEl>
                                      </p:cBhvr>
                                    </p:animEffect>
                                  </p:childTnLst>
                                </p:cTn>
                              </p:par>
                            </p:childTnLst>
                          </p:cTn>
                        </p:par>
                        <p:par>
                          <p:cTn id="8" fill="hold" nodeType="afterGroup">
                            <p:stCondLst>
                              <p:cond delay="500"/>
                            </p:stCondLst>
                            <p:childTnLst>
                              <p:par>
                                <p:cTn id="9" presetID="34" presetClass="emph" presetSubtype="0" fill="hold" grpId="0" nodeType="afterEffect">
                                  <p:stCondLst>
                                    <p:cond delay="0"/>
                                  </p:stCondLst>
                                  <p:iterate type="wd">
                                    <p:tmPct val="10000"/>
                                  </p:iterate>
                                  <p:childTnLst>
                                    <p:animMotion origin="layout" path="M 0.0 0.0 L 0.0 -0.07213" pathEditMode="relative" ptsTypes="">
                                      <p:cBhvr>
                                        <p:cTn id="10" dur="250" accel="50000" decel="50000" autoRev="1" fill="hold">
                                          <p:stCondLst>
                                            <p:cond delay="0"/>
                                          </p:stCondLst>
                                        </p:cTn>
                                        <p:tgtEl>
                                          <p:spTgt spid="473141">
                                            <p:txEl>
                                              <p:charRg st="4294967295" end="4294967295"/>
                                            </p:txEl>
                                          </p:spTgt>
                                        </p:tgtEl>
                                        <p:attrNameLst>
                                          <p:attrName>ppt_x</p:attrName>
                                          <p:attrName>ppt_y</p:attrName>
                                        </p:attrNameLst>
                                      </p:cBhvr>
                                    </p:animMotion>
                                    <p:animRot by="1500000">
                                      <p:cBhvr>
                                        <p:cTn id="11" dur="125" fill="hold">
                                          <p:stCondLst>
                                            <p:cond delay="0"/>
                                          </p:stCondLst>
                                        </p:cTn>
                                        <p:tgtEl>
                                          <p:spTgt spid="473141">
                                            <p:txEl>
                                              <p:charRg st="4294967295" end="4294967295"/>
                                            </p:txEl>
                                          </p:spTgt>
                                        </p:tgtEl>
                                        <p:attrNameLst>
                                          <p:attrName>r</p:attrName>
                                        </p:attrNameLst>
                                      </p:cBhvr>
                                    </p:animRot>
                                    <p:animRot by="-1500000">
                                      <p:cBhvr>
                                        <p:cTn id="12" dur="125" fill="hold">
                                          <p:stCondLst>
                                            <p:cond delay="125"/>
                                          </p:stCondLst>
                                        </p:cTn>
                                        <p:tgtEl>
                                          <p:spTgt spid="473141">
                                            <p:txEl>
                                              <p:charRg st="4294967295" end="4294967295"/>
                                            </p:txEl>
                                          </p:spTgt>
                                        </p:tgtEl>
                                        <p:attrNameLst>
                                          <p:attrName>r</p:attrName>
                                        </p:attrNameLst>
                                      </p:cBhvr>
                                    </p:animRot>
                                    <p:animRot by="-1500000">
                                      <p:cBhvr>
                                        <p:cTn id="13" dur="125" fill="hold">
                                          <p:stCondLst>
                                            <p:cond delay="250"/>
                                          </p:stCondLst>
                                        </p:cTn>
                                        <p:tgtEl>
                                          <p:spTgt spid="473141">
                                            <p:txEl>
                                              <p:charRg st="4294967295" end="4294967295"/>
                                            </p:txEl>
                                          </p:spTgt>
                                        </p:tgtEl>
                                        <p:attrNameLst>
                                          <p:attrName>r</p:attrName>
                                        </p:attrNameLst>
                                      </p:cBhvr>
                                    </p:animRot>
                                    <p:animRot by="1500000">
                                      <p:cBhvr>
                                        <p:cTn id="14" dur="125" fill="hold">
                                          <p:stCondLst>
                                            <p:cond delay="375"/>
                                          </p:stCondLst>
                                        </p:cTn>
                                        <p:tgtEl>
                                          <p:spTgt spid="473141">
                                            <p:txEl>
                                              <p:charRg st="4294967295" end="429496729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2" grpId="0" animBg="1"/>
      <p:bldP spid="473141"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7EE9E423-96E6-4D0E-A209-565E5ADE5FEE}" type="slidenum">
              <a:rPr lang="en-US" altLang="en-US" smtClean="0"/>
              <a:pPr>
                <a:defRPr/>
              </a:pPr>
              <a:t>114</a:t>
            </a:fld>
            <a:endParaRPr lang="en-US" altLang="en-US"/>
          </a:p>
        </p:txBody>
      </p:sp>
      <p:sp>
        <p:nvSpPr>
          <p:cNvPr id="47411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7411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Optimality and Worst Case Complexity</a:t>
            </a:r>
          </a:p>
        </p:txBody>
      </p:sp>
      <p:sp>
        <p:nvSpPr>
          <p:cNvPr id="47411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aphicFrame>
        <p:nvGraphicFramePr>
          <p:cNvPr id="474209" name="Group 97"/>
          <p:cNvGraphicFramePr>
            <a:graphicFrameLocks noGrp="1"/>
          </p:cNvGraphicFramePr>
          <p:nvPr/>
        </p:nvGraphicFramePr>
        <p:xfrm>
          <a:off x="200025" y="2205038"/>
          <a:ext cx="9520238" cy="3022602"/>
        </p:xfrm>
        <a:graphic>
          <a:graphicData uri="http://schemas.openxmlformats.org/drawingml/2006/table">
            <a:tbl>
              <a:tblPr/>
              <a:tblGrid>
                <a:gridCol w="1584325">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682750">
                  <a:extLst>
                    <a:ext uri="{9D8B030D-6E8A-4147-A177-3AD203B41FA5}">
                      <a16:colId xmlns:a16="http://schemas.microsoft.com/office/drawing/2014/main" val="20002"/>
                    </a:ext>
                  </a:extLst>
                </a:gridCol>
                <a:gridCol w="2270125">
                  <a:extLst>
                    <a:ext uri="{9D8B030D-6E8A-4147-A177-3AD203B41FA5}">
                      <a16:colId xmlns:a16="http://schemas.microsoft.com/office/drawing/2014/main" val="20003"/>
                    </a:ext>
                  </a:extLst>
                </a:gridCol>
                <a:gridCol w="2598738">
                  <a:extLst>
                    <a:ext uri="{9D8B030D-6E8A-4147-A177-3AD203B41FA5}">
                      <a16:colId xmlns:a16="http://schemas.microsoft.com/office/drawing/2014/main" val="20004"/>
                    </a:ext>
                  </a:extLst>
                </a:gridCol>
              </a:tblGrid>
              <a:tr h="82293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Algorithm</a:t>
                      </a:r>
                      <a:endParaRPr kumimoji="0" lang="en-GB" sz="2400" b="1" i="0" u="none" strike="noStrike" cap="none" normalizeH="0" baseline="0" dirty="0">
                        <a:ln>
                          <a:noFill/>
                        </a:ln>
                        <a:solidFill>
                          <a:schemeClr val="tx1"/>
                        </a:solidFill>
                        <a:effectLst/>
                        <a:latin typeface="Times New Roman" pitchFamily="18" charset="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Heuristic</a:t>
                      </a:r>
                      <a:endParaRPr kumimoji="0" lang="en-GB" sz="2400" b="1"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Expanded List</a:t>
                      </a:r>
                      <a:endParaRPr kumimoji="0" lang="en-GB" sz="2400" b="1"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Optimality Guaranteed?</a:t>
                      </a:r>
                      <a:endParaRPr kumimoji="0" lang="en-GB" sz="2400" b="1"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Worst Case &amp; Expansions</a:t>
                      </a:r>
                      <a:endParaRPr kumimoji="0" lang="en-GB" sz="2400" b="1"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888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outerShdw blurRad="38100" dist="38100" dir="2700000" algn="tl">
                              <a:srgbClr val="C0C0C0"/>
                            </a:outerShdw>
                          </a:effectLst>
                          <a:latin typeface="Times New Roman" pitchFamily="18" charset="0"/>
                        </a:rPr>
                        <a:t>A*</a:t>
                      </a:r>
                      <a:endParaRPr kumimoji="0" lang="en-GB" sz="2000" b="1" i="0" u="none" strike="noStrike" cap="none" normalizeH="0" baseline="0" dirty="0">
                        <a:ln>
                          <a:noFill/>
                        </a:ln>
                        <a:solidFill>
                          <a:schemeClr val="accent2"/>
                        </a:solidFill>
                        <a:effectLst>
                          <a:outerShdw blurRad="38100" dist="38100" dir="2700000" algn="tl">
                            <a:srgbClr val="C0C0C0"/>
                          </a:outerShdw>
                        </a:effectLst>
                        <a:latin typeface="Times New Roman" pitchFamily="18" charset="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Admissible</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None</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Yes</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&gt;N</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975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outerShdw blurRad="38100" dist="38100" dir="2700000" algn="tl">
                              <a:srgbClr val="C0C0C0"/>
                            </a:outerShdw>
                          </a:effectLst>
                          <a:latin typeface="Times New Roman" pitchFamily="18" charset="0"/>
                        </a:rPr>
                        <a:t>A*</a:t>
                      </a:r>
                      <a:endParaRPr kumimoji="0" lang="en-GB" sz="2000" b="1" i="0" u="none" strike="noStrike" cap="none" normalizeH="0" baseline="0" dirty="0">
                        <a:ln>
                          <a:noFill/>
                        </a:ln>
                        <a:solidFill>
                          <a:schemeClr val="accent2"/>
                        </a:solidFill>
                        <a:effectLst>
                          <a:outerShdw blurRad="38100" dist="38100" dir="2700000" algn="tl">
                            <a:srgbClr val="C0C0C0"/>
                          </a:outerShdw>
                        </a:effectLst>
                        <a:latin typeface="Times New Roman" pitchFamily="18" charset="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Consistent</a:t>
                      </a:r>
                      <a:endParaRPr kumimoji="0" lang="en-GB" sz="2000" b="0" i="0" u="none" strike="noStrike" cap="none" normalizeH="0" baseline="0" dirty="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Strict</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Yes</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29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outerShdw blurRad="38100" dist="38100" dir="2700000" algn="tl">
                              <a:srgbClr val="C0C0C0"/>
                            </a:outerShdw>
                          </a:effectLst>
                          <a:latin typeface="Times New Roman" pitchFamily="18" charset="0"/>
                        </a:rPr>
                        <a:t>A*</a:t>
                      </a:r>
                      <a:endParaRPr kumimoji="0" lang="en-GB" sz="2000" b="1" i="0" u="none" strike="noStrike" cap="none" normalizeH="0" baseline="0">
                        <a:ln>
                          <a:noFill/>
                        </a:ln>
                        <a:solidFill>
                          <a:schemeClr val="accent2"/>
                        </a:solidFill>
                        <a:effectLst>
                          <a:outerShdw blurRad="38100" dist="38100" dir="2700000" algn="tl">
                            <a:srgbClr val="C0C0C0"/>
                          </a:outerShdw>
                        </a:effectLst>
                        <a:latin typeface="Times New Roman" pitchFamily="18" charset="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Admissible</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Strict</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No</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outerShdw blurRad="38100" dist="38100" dir="2700000" algn="tl">
                              <a:srgbClr val="C0C0C0"/>
                            </a:outerShdw>
                          </a:effectLst>
                          <a:latin typeface="Times New Roman" pitchFamily="18" charset="0"/>
                        </a:rPr>
                        <a:t>A*</a:t>
                      </a:r>
                      <a:endParaRPr kumimoji="0" lang="en-GB" sz="2000" b="1" i="0" u="none" strike="noStrike" cap="none" normalizeH="0" baseline="0">
                        <a:ln>
                          <a:noFill/>
                        </a:ln>
                        <a:solidFill>
                          <a:schemeClr val="accent2"/>
                        </a:solidFill>
                        <a:effectLst>
                          <a:outerShdw blurRad="38100" dist="38100" dir="2700000" algn="tl">
                            <a:srgbClr val="C0C0C0"/>
                          </a:outerShdw>
                        </a:effectLst>
                        <a:latin typeface="Times New Roman" pitchFamily="18" charset="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Admissible</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Non-Strict</a:t>
                      </a:r>
                      <a:endParaRPr kumimoji="0" lang="en-GB" sz="2000" b="0" i="0" u="none" strike="noStrike" cap="none" normalizeH="0" baseline="0" dirty="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Yes</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&gt;N</a:t>
                      </a:r>
                      <a:endParaRPr kumimoji="0" lang="en-GB" sz="20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6124" name="Text Box 53"/>
          <p:cNvSpPr txBox="1">
            <a:spLocks noChangeArrowheads="1"/>
          </p:cNvSpPr>
          <p:nvPr/>
        </p:nvSpPr>
        <p:spPr bwMode="auto">
          <a:xfrm>
            <a:off x="1044575" y="65913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4116"/>
                                        </p:tgtEl>
                                        <p:attrNameLst>
                                          <p:attrName>style.visibility</p:attrName>
                                        </p:attrNameLst>
                                      </p:cBhvr>
                                      <p:to>
                                        <p:strVal val="visible"/>
                                      </p:to>
                                    </p:set>
                                    <p:animEffect transition="in" filter="checkerboard(across)">
                                      <p:cBhvr>
                                        <p:cTn id="7" dur="500"/>
                                        <p:tgtEl>
                                          <p:spTgt spid="474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6"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fld id="{BF51660C-D7E1-4A6F-964B-2116EA1537D0}" type="slidenum">
              <a:rPr lang="en-US" altLang="en-US" smtClean="0">
                <a:latin typeface="Arial" charset="0"/>
              </a:rPr>
              <a:pPr/>
              <a:t>115</a:t>
            </a:fld>
            <a:endParaRPr lang="en-US" altLang="en-US">
              <a:latin typeface="Arial" charset="0"/>
            </a:endParaRPr>
          </a:p>
        </p:txBody>
      </p:sp>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12646" name="Rectangle 5"/>
          <p:cNvSpPr>
            <a:spLocks noChangeArrowheads="1"/>
          </p:cNvSpPr>
          <p:nvPr/>
        </p:nvSpPr>
        <p:spPr bwMode="auto">
          <a:xfrm>
            <a:off x="360363" y="1528763"/>
            <a:ext cx="9056687" cy="1015663"/>
          </a:xfrm>
          <a:prstGeom prst="rect">
            <a:avLst/>
          </a:prstGeom>
          <a:solidFill>
            <a:schemeClr val="bg1">
              <a:lumMod val="95000"/>
            </a:schemeClr>
          </a:solidFill>
          <a:ln w="9525" algn="ctr">
            <a:solidFill>
              <a:srgbClr val="FF0000"/>
            </a:solidFill>
            <a:miter lim="800000"/>
            <a:headEnd/>
            <a:tailEnd/>
          </a:ln>
        </p:spPr>
        <p:txBody>
          <a:bodyPr>
            <a:spAutoFit/>
          </a:bodyPr>
          <a:lstStyle/>
          <a:p>
            <a:pPr eaLnBrk="0" hangingPunct="0">
              <a:defRPr/>
            </a:pPr>
            <a:r>
              <a:rPr lang="en-US" sz="2000" dirty="0">
                <a:latin typeface="Arial" panose="020B0604020202020204" pitchFamily="34" charset="0"/>
                <a:cs typeface="Arial" panose="020B0604020202020204" pitchFamily="34" charset="0"/>
              </a:rPr>
              <a:t>The idea employed by this algorithm is that successive iterations correspond not to increasing depth of search, but rather to increasing values of the total cost of a path (f=</a:t>
            </a:r>
            <a:r>
              <a:rPr lang="en-US" sz="2000" dirty="0" err="1">
                <a:latin typeface="Arial" panose="020B0604020202020204" pitchFamily="34" charset="0"/>
                <a:cs typeface="Arial" panose="020B0604020202020204" pitchFamily="34" charset="0"/>
              </a:rPr>
              <a:t>g+h</a:t>
            </a:r>
            <a:r>
              <a:rPr lang="en-US" sz="2000" dirty="0">
                <a:latin typeface="Arial" panose="020B0604020202020204" pitchFamily="34" charset="0"/>
                <a:cs typeface="Arial" panose="020B0604020202020204" pitchFamily="34" charset="0"/>
              </a:rPr>
              <a:t>).  </a:t>
            </a:r>
          </a:p>
        </p:txBody>
      </p:sp>
      <p:sp>
        <p:nvSpPr>
          <p:cNvPr id="12" name="Rectangle 5"/>
          <p:cNvSpPr>
            <a:spLocks noChangeArrowheads="1"/>
          </p:cNvSpPr>
          <p:nvPr/>
        </p:nvSpPr>
        <p:spPr bwMode="auto">
          <a:xfrm>
            <a:off x="360362" y="2693417"/>
            <a:ext cx="9056687" cy="3277820"/>
          </a:xfrm>
          <a:prstGeom prst="rect">
            <a:avLst/>
          </a:prstGeom>
          <a:solidFill>
            <a:schemeClr val="bg1">
              <a:lumMod val="95000"/>
            </a:schemeClr>
          </a:solidFill>
          <a:ln w="9525" algn="ctr">
            <a:solidFill>
              <a:srgbClr val="FF0000"/>
            </a:solidFill>
            <a:miter lim="800000"/>
            <a:headEnd/>
            <a:tailEnd/>
          </a:ln>
        </p:spPr>
        <p:txBody>
          <a:bodyPr>
            <a:spAutoFit/>
          </a:bodyPr>
          <a:lstStyle/>
          <a:p>
            <a:pPr eaLnBrk="0" hangingPunct="0">
              <a:defRPr/>
            </a:pPr>
            <a:r>
              <a:rPr lang="en-US" sz="2000" dirty="0">
                <a:latin typeface="Arial" panose="020B0604020202020204" pitchFamily="34" charset="0"/>
                <a:cs typeface="Arial" panose="020B0604020202020204" pitchFamily="34" charset="0"/>
              </a:rPr>
              <a:t>IDA* works as follows:</a:t>
            </a:r>
          </a:p>
          <a:p>
            <a:pPr eaLnBrk="0" hangingPunct="0">
              <a:defRPr/>
            </a:pPr>
            <a:endParaRPr lang="en-US" sz="2000" dirty="0">
              <a:latin typeface="Arial" panose="020B0604020202020204" pitchFamily="34" charset="0"/>
              <a:cs typeface="Arial" panose="020B0604020202020204" pitchFamily="34" charset="0"/>
            </a:endParaRPr>
          </a:p>
          <a:p>
            <a:pPr marL="457200" indent="-457200" eaLnBrk="0" hangingPunct="0">
              <a:buFont typeface="+mj-lt"/>
              <a:buAutoNum type="arabicPeriod"/>
              <a:defRPr/>
            </a:pPr>
            <a:r>
              <a:rPr lang="en-US" sz="2000" dirty="0">
                <a:latin typeface="Arial" panose="020B0604020202020204" pitchFamily="34" charset="0"/>
                <a:cs typeface="Arial" panose="020B0604020202020204" pitchFamily="34" charset="0"/>
              </a:rPr>
              <a:t>At each iteration, perform a depth-first search, cutting off a branch when its total f-cost (</a:t>
            </a:r>
            <a:r>
              <a:rPr lang="en-US" sz="2000" dirty="0" err="1">
                <a:latin typeface="Arial" panose="020B0604020202020204" pitchFamily="34" charset="0"/>
                <a:cs typeface="Arial" panose="020B0604020202020204" pitchFamily="34" charset="0"/>
              </a:rPr>
              <a:t>g+h</a:t>
            </a:r>
            <a:r>
              <a:rPr lang="en-US" sz="2000" dirty="0">
                <a:latin typeface="Arial" panose="020B0604020202020204" pitchFamily="34" charset="0"/>
                <a:cs typeface="Arial" panose="020B0604020202020204" pitchFamily="34" charset="0"/>
              </a:rPr>
              <a:t>) exceeds a given threshold.  </a:t>
            </a:r>
          </a:p>
          <a:p>
            <a:pPr marL="457200" indent="-457200" eaLnBrk="0" hangingPunct="0">
              <a:buFont typeface="+mj-lt"/>
              <a:buAutoNum type="arabicPeriod"/>
              <a:defRPr/>
            </a:pPr>
            <a:endParaRPr lang="en-US" sz="2000" dirty="0">
              <a:latin typeface="Arial" panose="020B0604020202020204" pitchFamily="34" charset="0"/>
              <a:cs typeface="Arial" panose="020B0604020202020204" pitchFamily="34" charset="0"/>
            </a:endParaRPr>
          </a:p>
          <a:p>
            <a:pPr marL="457200" indent="-457200" eaLnBrk="0" hangingPunct="0">
              <a:buFont typeface="+mj-lt"/>
              <a:buAutoNum type="arabicPeriod"/>
              <a:defRPr/>
            </a:pPr>
            <a:r>
              <a:rPr lang="en-US" sz="2000" dirty="0">
                <a:latin typeface="Arial" panose="020B0604020202020204" pitchFamily="34" charset="0"/>
                <a:cs typeface="Arial" panose="020B0604020202020204" pitchFamily="34" charset="0"/>
              </a:rPr>
              <a:t>This threshold starts at the estimate of the f-cost of the initial state, and increases for each iteration of the algorithm.</a:t>
            </a:r>
          </a:p>
          <a:p>
            <a:pPr marL="457200" indent="-457200" eaLnBrk="0" hangingPunct="0">
              <a:buFont typeface="+mj-lt"/>
              <a:buAutoNum type="arabicPeriod"/>
              <a:defRPr/>
            </a:pPr>
            <a:endParaRPr lang="en-US" sz="2000" dirty="0">
              <a:latin typeface="Arial" panose="020B0604020202020204" pitchFamily="34" charset="0"/>
              <a:cs typeface="Arial" panose="020B0604020202020204" pitchFamily="34" charset="0"/>
            </a:endParaRPr>
          </a:p>
          <a:p>
            <a:pPr marL="228600" indent="-228600" eaLnBrk="0" hangingPunct="0">
              <a:buFont typeface="+mj-lt"/>
              <a:buAutoNum type="arabicPeriod"/>
              <a:defRPr/>
            </a:pPr>
            <a:endParaRPr lang="en-US" sz="700" dirty="0">
              <a:latin typeface="Arial" panose="020B0604020202020204" pitchFamily="34" charset="0"/>
              <a:cs typeface="Arial" panose="020B0604020202020204" pitchFamily="34" charset="0"/>
            </a:endParaRPr>
          </a:p>
          <a:p>
            <a:pPr marL="457200" indent="-457200" eaLnBrk="0" hangingPunct="0">
              <a:buFont typeface="+mj-lt"/>
              <a:buAutoNum type="arabicPeriod"/>
              <a:defRPr/>
            </a:pPr>
            <a:r>
              <a:rPr lang="en-US" sz="2000" dirty="0">
                <a:latin typeface="Arial" panose="020B0604020202020204" pitchFamily="34" charset="0"/>
                <a:cs typeface="Arial" panose="020B0604020202020204" pitchFamily="34" charset="0"/>
              </a:rPr>
              <a:t>At each iteration, the threshold used for the next iteration is the minimum f-cost of all values that exceeded the current threshold.</a:t>
            </a:r>
          </a:p>
        </p:txBody>
      </p:sp>
      <p:sp>
        <p:nvSpPr>
          <p:cNvPr id="2" name="TextBox 1">
            <a:extLst>
              <a:ext uri="{FF2B5EF4-FFF2-40B4-BE49-F238E27FC236}">
                <a16:creationId xmlns:a16="http://schemas.microsoft.com/office/drawing/2014/main" id="{451E9727-DAE8-4AD6-AD25-706E517F4F3B}"/>
              </a:ext>
            </a:extLst>
          </p:cNvPr>
          <p:cNvSpPr txBox="1"/>
          <p:nvPr/>
        </p:nvSpPr>
        <p:spPr>
          <a:xfrm>
            <a:off x="416496" y="6248400"/>
            <a:ext cx="5483232" cy="369332"/>
          </a:xfrm>
          <a:prstGeom prst="rect">
            <a:avLst/>
          </a:prstGeom>
          <a:noFill/>
        </p:spPr>
        <p:txBody>
          <a:bodyPr wrap="none" rtlCol="0">
            <a:spAutoFit/>
          </a:bodyPr>
          <a:lstStyle/>
          <a:p>
            <a:r>
              <a:rPr lang="en-GB" dirty="0"/>
              <a:t>* There is no need to sort Q, no need for Expanded List.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fld id="{BF51660C-D7E1-4A6F-964B-2116EA1537D0}" type="slidenum">
              <a:rPr lang="en-US" altLang="en-US" smtClean="0">
                <a:latin typeface="Arial" charset="0"/>
              </a:rPr>
              <a:pPr/>
              <a:t>116</a:t>
            </a:fld>
            <a:endParaRPr lang="en-US" altLang="en-US">
              <a:latin typeface="Arial" charset="0"/>
            </a:endParaRPr>
          </a:p>
        </p:txBody>
      </p:sp>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12646" name="Rectangle 5"/>
          <p:cNvSpPr>
            <a:spLocks noChangeArrowheads="1"/>
          </p:cNvSpPr>
          <p:nvPr/>
        </p:nvSpPr>
        <p:spPr bwMode="auto">
          <a:xfrm>
            <a:off x="360363" y="1528763"/>
            <a:ext cx="9056687" cy="1015663"/>
          </a:xfrm>
          <a:prstGeom prst="rect">
            <a:avLst/>
          </a:prstGeom>
          <a:solidFill>
            <a:schemeClr val="bg1">
              <a:lumMod val="95000"/>
            </a:schemeClr>
          </a:solidFill>
          <a:ln w="9525" algn="ctr">
            <a:solidFill>
              <a:srgbClr val="FF0000"/>
            </a:solidFill>
            <a:miter lim="800000"/>
            <a:headEnd/>
            <a:tailEnd/>
          </a:ln>
        </p:spPr>
        <p:txBody>
          <a:bodyPr>
            <a:spAutoFit/>
          </a:bodyPr>
          <a:lstStyle/>
          <a:p>
            <a:pPr eaLnBrk="0" hangingPunct="0">
              <a:defRPr/>
            </a:pPr>
            <a:r>
              <a:rPr lang="en-US" sz="2000" dirty="0">
                <a:latin typeface="Arial" panose="020B0604020202020204" pitchFamily="34" charset="0"/>
                <a:cs typeface="Arial" panose="020B0604020202020204" pitchFamily="34" charset="0"/>
              </a:rPr>
              <a:t>The idea employed by this algorithm is that successive iterations correspond not to increasing depth of search, but rather to increasing values of the total cost of a path (f=</a:t>
            </a:r>
            <a:r>
              <a:rPr lang="en-US" sz="2000" dirty="0" err="1">
                <a:latin typeface="Arial" panose="020B0604020202020204" pitchFamily="34" charset="0"/>
                <a:cs typeface="Arial" panose="020B0604020202020204" pitchFamily="34" charset="0"/>
              </a:rPr>
              <a:t>g+h</a:t>
            </a:r>
            <a:r>
              <a:rPr lang="en-US" sz="2000" dirty="0">
                <a:latin typeface="Arial" panose="020B0604020202020204" pitchFamily="34" charset="0"/>
                <a:cs typeface="Arial" panose="020B0604020202020204" pitchFamily="34" charset="0"/>
              </a:rPr>
              <a:t>).  </a:t>
            </a:r>
          </a:p>
        </p:txBody>
      </p:sp>
      <p:sp>
        <p:nvSpPr>
          <p:cNvPr id="12" name="Rectangle 5"/>
          <p:cNvSpPr>
            <a:spLocks noChangeArrowheads="1"/>
          </p:cNvSpPr>
          <p:nvPr/>
        </p:nvSpPr>
        <p:spPr bwMode="auto">
          <a:xfrm>
            <a:off x="360362" y="2693417"/>
            <a:ext cx="9056687" cy="3585597"/>
          </a:xfrm>
          <a:prstGeom prst="rect">
            <a:avLst/>
          </a:prstGeom>
          <a:solidFill>
            <a:schemeClr val="bg1">
              <a:lumMod val="95000"/>
            </a:schemeClr>
          </a:solidFill>
          <a:ln w="9525" algn="ctr">
            <a:solidFill>
              <a:srgbClr val="FF0000"/>
            </a:solidFill>
            <a:miter lim="800000"/>
            <a:headEnd/>
            <a:tailEnd/>
          </a:ln>
        </p:spPr>
        <p:txBody>
          <a:bodyPr>
            <a:spAutoFit/>
          </a:bodyPr>
          <a:lstStyle/>
          <a:p>
            <a:pPr eaLnBrk="0" hangingPunct="0">
              <a:defRPr/>
            </a:pPr>
            <a:r>
              <a:rPr lang="en-US" sz="2000" dirty="0">
                <a:latin typeface="Arial" panose="020B0604020202020204" pitchFamily="34" charset="0"/>
                <a:cs typeface="Arial" panose="020B0604020202020204" pitchFamily="34" charset="0"/>
              </a:rPr>
              <a:t>IDA* works as follows:</a:t>
            </a:r>
          </a:p>
          <a:p>
            <a:pPr eaLnBrk="0" hangingPunct="0">
              <a:defRPr/>
            </a:pPr>
            <a:endParaRPr lang="en-US" sz="2000" dirty="0">
              <a:latin typeface="Arial" panose="020B0604020202020204" pitchFamily="34" charset="0"/>
              <a:cs typeface="Arial" panose="020B0604020202020204" pitchFamily="34" charset="0"/>
            </a:endParaRPr>
          </a:p>
          <a:p>
            <a:pPr marL="457200" indent="-457200" eaLnBrk="0" hangingPunct="0">
              <a:buFont typeface="+mj-lt"/>
              <a:buAutoNum type="arabicPeriod"/>
              <a:defRPr/>
            </a:pPr>
            <a:r>
              <a:rPr lang="en-US" sz="2000" dirty="0" err="1">
                <a:latin typeface="Arial" panose="020B0604020202020204" pitchFamily="34" charset="0"/>
                <a:cs typeface="Arial" panose="020B0604020202020204" pitchFamily="34" charset="0"/>
              </a:rPr>
              <a:t>Initialise</a:t>
            </a:r>
            <a:r>
              <a:rPr lang="en-US" sz="2000" dirty="0">
                <a:latin typeface="Arial" panose="020B0604020202020204" pitchFamily="34" charset="0"/>
                <a:cs typeface="Arial" panose="020B0604020202020204" pitchFamily="34" charset="0"/>
              </a:rPr>
              <a:t> a </a:t>
            </a:r>
            <a:r>
              <a:rPr lang="en-US" sz="2000" dirty="0">
                <a:solidFill>
                  <a:srgbClr val="009900"/>
                </a:solidFill>
                <a:latin typeface="Arial" panose="020B0604020202020204" pitchFamily="34" charset="0"/>
                <a:cs typeface="Arial" panose="020B0604020202020204" pitchFamily="34" charset="0"/>
              </a:rPr>
              <a:t>threshold</a:t>
            </a:r>
            <a:r>
              <a:rPr lang="en-US" sz="2000" dirty="0">
                <a:latin typeface="Arial" panose="020B0604020202020204" pitchFamily="34" charset="0"/>
                <a:cs typeface="Arial" panose="020B0604020202020204" pitchFamily="34" charset="0"/>
              </a:rPr>
              <a:t> by computing for the f-cost of the initial state.  This threshold increases for each iteration of the algorithm.</a:t>
            </a:r>
          </a:p>
          <a:p>
            <a:pPr marL="457200" indent="-457200" eaLnBrk="0" hangingPunct="0">
              <a:buFont typeface="+mj-lt"/>
              <a:buAutoNum type="arabicPeriod"/>
              <a:defRPr/>
            </a:pPr>
            <a:endParaRPr lang="en-US" dirty="0">
              <a:latin typeface="Arial" panose="020B0604020202020204" pitchFamily="34" charset="0"/>
              <a:cs typeface="Arial" panose="020B0604020202020204" pitchFamily="34" charset="0"/>
            </a:endParaRPr>
          </a:p>
          <a:p>
            <a:pPr marL="457200" indent="-457200" eaLnBrk="0" hangingPunct="0">
              <a:buFont typeface="+mj-lt"/>
              <a:buAutoNum type="arabicPeriod"/>
              <a:defRPr/>
            </a:pPr>
            <a:r>
              <a:rPr lang="en-US" sz="2000" dirty="0">
                <a:latin typeface="Arial" panose="020B0604020202020204" pitchFamily="34" charset="0"/>
                <a:cs typeface="Arial" panose="020B0604020202020204" pitchFamily="34" charset="0"/>
              </a:rPr>
              <a:t>At each iteration, perform a </a:t>
            </a:r>
            <a:r>
              <a:rPr lang="en-US" sz="2000" dirty="0">
                <a:solidFill>
                  <a:srgbClr val="0000FF"/>
                </a:solidFill>
                <a:latin typeface="Arial" panose="020B0604020202020204" pitchFamily="34" charset="0"/>
                <a:cs typeface="Arial" panose="020B0604020202020204" pitchFamily="34" charset="0"/>
              </a:rPr>
              <a:t>depth-first search</a:t>
            </a:r>
            <a:r>
              <a:rPr lang="en-US" sz="2000" dirty="0">
                <a:latin typeface="Arial" panose="020B0604020202020204" pitchFamily="34" charset="0"/>
                <a:cs typeface="Arial" panose="020B0604020202020204" pitchFamily="34" charset="0"/>
              </a:rPr>
              <a:t>, cutting off a branch when its total f-cost (</a:t>
            </a:r>
            <a:r>
              <a:rPr lang="en-US" sz="2000" dirty="0" err="1">
                <a:latin typeface="Arial" panose="020B0604020202020204" pitchFamily="34" charset="0"/>
                <a:cs typeface="Arial" panose="020B0604020202020204" pitchFamily="34" charset="0"/>
              </a:rPr>
              <a:t>g+h</a:t>
            </a:r>
            <a:r>
              <a:rPr lang="en-US" sz="2000" dirty="0">
                <a:latin typeface="Arial" panose="020B0604020202020204" pitchFamily="34" charset="0"/>
                <a:cs typeface="Arial" panose="020B0604020202020204" pitchFamily="34" charset="0"/>
              </a:rPr>
              <a:t>) exceeds the </a:t>
            </a:r>
            <a:r>
              <a:rPr lang="en-US" sz="2000" dirty="0">
                <a:solidFill>
                  <a:srgbClr val="009900"/>
                </a:solidFill>
                <a:latin typeface="Arial" panose="020B0604020202020204" pitchFamily="34" charset="0"/>
                <a:cs typeface="Arial" panose="020B0604020202020204" pitchFamily="34" charset="0"/>
              </a:rPr>
              <a:t>threshold</a:t>
            </a:r>
            <a:r>
              <a:rPr lang="en-US" sz="2000" dirty="0">
                <a:latin typeface="Arial" panose="020B0604020202020204" pitchFamily="34" charset="0"/>
                <a:cs typeface="Arial" panose="020B0604020202020204" pitchFamily="34" charset="0"/>
              </a:rPr>
              <a:t>.  </a:t>
            </a:r>
          </a:p>
          <a:p>
            <a:pPr marL="457200" indent="-457200" eaLnBrk="0" hangingPunct="0">
              <a:buFont typeface="+mj-lt"/>
              <a:buAutoNum type="arabicPeriod"/>
              <a:defRPr/>
            </a:pPr>
            <a:endParaRPr lang="en-US" dirty="0">
              <a:latin typeface="Arial" panose="020B0604020202020204" pitchFamily="34" charset="0"/>
              <a:cs typeface="Arial" panose="020B0604020202020204" pitchFamily="34" charset="0"/>
            </a:endParaRPr>
          </a:p>
          <a:p>
            <a:pPr marL="228600" indent="-228600" eaLnBrk="0" hangingPunct="0">
              <a:buFont typeface="+mj-lt"/>
              <a:buAutoNum type="arabicPeriod"/>
              <a:defRPr/>
            </a:pPr>
            <a:endParaRPr lang="en-US" sz="700" dirty="0">
              <a:latin typeface="Arial" panose="020B0604020202020204" pitchFamily="34" charset="0"/>
              <a:cs typeface="Arial" panose="020B0604020202020204" pitchFamily="34" charset="0"/>
            </a:endParaRPr>
          </a:p>
          <a:p>
            <a:pPr marL="457200" indent="-457200" eaLnBrk="0" hangingPunct="0">
              <a:buFont typeface="+mj-lt"/>
              <a:buAutoNum type="arabicPeriod"/>
              <a:defRPr/>
            </a:pPr>
            <a:r>
              <a:rPr lang="en-US" sz="2000" dirty="0">
                <a:latin typeface="Arial" panose="020B0604020202020204" pitchFamily="34" charset="0"/>
                <a:cs typeface="Arial" panose="020B0604020202020204" pitchFamily="34" charset="0"/>
              </a:rPr>
              <a:t>Once the Q turns empty, the </a:t>
            </a:r>
            <a:r>
              <a:rPr lang="en-US" sz="2000" dirty="0">
                <a:solidFill>
                  <a:srgbClr val="009900"/>
                </a:solidFill>
                <a:latin typeface="Arial" panose="020B0604020202020204" pitchFamily="34" charset="0"/>
                <a:cs typeface="Arial" panose="020B0604020202020204" pitchFamily="34" charset="0"/>
              </a:rPr>
              <a:t>threshold</a:t>
            </a:r>
            <a:r>
              <a:rPr lang="en-US" sz="2000" dirty="0">
                <a:latin typeface="Arial" panose="020B0604020202020204" pitchFamily="34" charset="0"/>
                <a:cs typeface="Arial" panose="020B0604020202020204" pitchFamily="34" charset="0"/>
              </a:rPr>
              <a:t> used for the next iteration is the minimum f-cost of all values that exceeded the current threshold.  Go to Step 2.</a:t>
            </a:r>
          </a:p>
        </p:txBody>
      </p:sp>
      <p:sp>
        <p:nvSpPr>
          <p:cNvPr id="2" name="TextBox 1">
            <a:extLst>
              <a:ext uri="{FF2B5EF4-FFF2-40B4-BE49-F238E27FC236}">
                <a16:creationId xmlns:a16="http://schemas.microsoft.com/office/drawing/2014/main" id="{451E9727-DAE8-4AD6-AD25-706E517F4F3B}"/>
              </a:ext>
            </a:extLst>
          </p:cNvPr>
          <p:cNvSpPr txBox="1"/>
          <p:nvPr/>
        </p:nvSpPr>
        <p:spPr>
          <a:xfrm>
            <a:off x="416496" y="6248400"/>
            <a:ext cx="5483232" cy="369332"/>
          </a:xfrm>
          <a:prstGeom prst="rect">
            <a:avLst/>
          </a:prstGeom>
          <a:noFill/>
        </p:spPr>
        <p:txBody>
          <a:bodyPr wrap="none" rtlCol="0">
            <a:spAutoFit/>
          </a:bodyPr>
          <a:lstStyle/>
          <a:p>
            <a:r>
              <a:rPr lang="en-GB" dirty="0"/>
              <a:t>* There is no need to sort Q, no need for Expanded List.</a:t>
            </a:r>
            <a:endParaRPr lang="en-NZ" dirty="0"/>
          </a:p>
        </p:txBody>
      </p:sp>
    </p:spTree>
    <p:extLst>
      <p:ext uri="{BB962C8B-B14F-4D97-AF65-F5344CB8AC3E}">
        <p14:creationId xmlns:p14="http://schemas.microsoft.com/office/powerpoint/2010/main" val="1294329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xfrm>
            <a:off x="7099300" y="621216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fld id="{BF51660C-D7E1-4A6F-964B-2116EA1537D0}" type="slidenum">
              <a:rPr lang="en-US" altLang="en-US" smtClean="0">
                <a:solidFill>
                  <a:srgbClr val="000000"/>
                </a:solidFill>
                <a:latin typeface="Arial" charset="0"/>
              </a:rPr>
              <a:pPr/>
              <a:t>117</a:t>
            </a:fld>
            <a:endParaRPr lang="en-US" altLang="en-US">
              <a:solidFill>
                <a:srgbClr val="000000"/>
              </a:solidFill>
              <a:latin typeface="Arial" charset="0"/>
            </a:endParaRPr>
          </a:p>
        </p:txBody>
      </p:sp>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solidFill>
                  <a:srgbClr val="000000"/>
                </a:solidFill>
                <a:effectLst>
                  <a:outerShdw blurRad="38100" dist="38100" dir="2700000" algn="tl">
                    <a:srgbClr val="C0C0C0"/>
                  </a:outerShdw>
                </a:effectLst>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rPr>
              <a:t>4</a:t>
            </a:r>
            <a:endParaRPr lang="en-NZ" sz="2000" b="1">
              <a:solidFill>
                <a:srgbClr val="FFFF00"/>
              </a:solidFill>
              <a:effectLst>
                <a:outerShdw blurRad="38100" dist="38100" dir="2700000" algn="tl">
                  <a:srgbClr val="000000"/>
                </a:outerShdw>
              </a:effectLst>
              <a:latin typeface="Arial" charset="0"/>
            </a:endParaRPr>
          </a:p>
        </p:txBody>
      </p:sp>
      <p:sp>
        <p:nvSpPr>
          <p:cNvPr id="13" name="Rectangle 5"/>
          <p:cNvSpPr>
            <a:spLocks noChangeArrowheads="1"/>
          </p:cNvSpPr>
          <p:nvPr/>
        </p:nvSpPr>
        <p:spPr bwMode="auto">
          <a:xfrm>
            <a:off x="347797" y="1772816"/>
            <a:ext cx="9056688" cy="400110"/>
          </a:xfrm>
          <a:prstGeom prst="rect">
            <a:avLst/>
          </a:prstGeom>
          <a:solidFill>
            <a:schemeClr val="bg1">
              <a:lumMod val="95000"/>
            </a:schemeClr>
          </a:solidFill>
          <a:ln w="9525" algn="ctr">
            <a:solidFill>
              <a:srgbClr val="FF0000"/>
            </a:solidFill>
            <a:miter lim="800000"/>
            <a:headEnd/>
            <a:tailEnd/>
          </a:ln>
        </p:spPr>
        <p:txBody>
          <a:bodyPr>
            <a:spAutoFit/>
          </a:bodyPr>
          <a:lstStyle/>
          <a:p>
            <a:pPr marL="342900" indent="-342900" eaLnBrk="0" hangingPunct="0">
              <a:buFont typeface="Arial" panose="020B0604020202020204" pitchFamily="34" charset="0"/>
              <a:buChar char="•"/>
              <a:defRPr/>
            </a:pPr>
            <a:r>
              <a:rPr lang="en-US" sz="2000" dirty="0">
                <a:solidFill>
                  <a:srgbClr val="000000"/>
                </a:solidFill>
                <a:latin typeface="Arial" panose="020B0604020202020204" pitchFamily="34" charset="0"/>
                <a:cs typeface="Arial" panose="020B0604020202020204" pitchFamily="34" charset="0"/>
              </a:rPr>
              <a:t>IDA* will always find the cheapest solution path if the heuristic is consistent. </a:t>
            </a:r>
          </a:p>
        </p:txBody>
      </p:sp>
      <p:sp>
        <p:nvSpPr>
          <p:cNvPr id="14" name="Rectangle 5"/>
          <p:cNvSpPr>
            <a:spLocks noChangeArrowheads="1"/>
          </p:cNvSpPr>
          <p:nvPr/>
        </p:nvSpPr>
        <p:spPr bwMode="auto">
          <a:xfrm>
            <a:off x="360363" y="3356992"/>
            <a:ext cx="9056687" cy="708025"/>
          </a:xfrm>
          <a:prstGeom prst="rect">
            <a:avLst/>
          </a:prstGeom>
          <a:solidFill>
            <a:schemeClr val="bg1">
              <a:lumMod val="95000"/>
            </a:schemeClr>
          </a:solidFill>
          <a:ln w="9525" algn="ctr">
            <a:solidFill>
              <a:srgbClr val="FF0000"/>
            </a:solidFill>
            <a:miter lim="800000"/>
            <a:headEnd/>
            <a:tailEnd/>
          </a:ln>
        </p:spPr>
        <p:txBody>
          <a:bodyPr>
            <a:spAutoFit/>
          </a:bodyPr>
          <a:lstStyle/>
          <a:p>
            <a:pPr marL="342900" indent="-342900" eaLnBrk="0" hangingPunct="0">
              <a:buFont typeface="Arial" panose="020B0604020202020204" pitchFamily="34" charset="0"/>
              <a:buChar char="•"/>
              <a:defRPr/>
            </a:pPr>
            <a:r>
              <a:rPr lang="en-US" sz="2000" dirty="0">
                <a:solidFill>
                  <a:srgbClr val="000000"/>
                </a:solidFill>
                <a:latin typeface="Arial" panose="020B0604020202020204" pitchFamily="34" charset="0"/>
                <a:cs typeface="Arial" panose="020B0604020202020204" pitchFamily="34" charset="0"/>
              </a:rPr>
              <a:t>IDA* was the first widely used optimal, memory-bounded, heuristic search algorithm, and a large number of variants have been developed.</a:t>
            </a:r>
          </a:p>
        </p:txBody>
      </p:sp>
      <p:sp>
        <p:nvSpPr>
          <p:cNvPr id="8" name="Rectangle 5">
            <a:extLst>
              <a:ext uri="{FF2B5EF4-FFF2-40B4-BE49-F238E27FC236}">
                <a16:creationId xmlns:a16="http://schemas.microsoft.com/office/drawing/2014/main" id="{6E788D44-4C20-44F2-B3F0-2CFC2469B9D3}"/>
              </a:ext>
            </a:extLst>
          </p:cNvPr>
          <p:cNvSpPr>
            <a:spLocks noChangeArrowheads="1"/>
          </p:cNvSpPr>
          <p:nvPr/>
        </p:nvSpPr>
        <p:spPr bwMode="auto">
          <a:xfrm>
            <a:off x="347797" y="4509120"/>
            <a:ext cx="9056688" cy="708025"/>
          </a:xfrm>
          <a:prstGeom prst="rect">
            <a:avLst/>
          </a:prstGeom>
          <a:solidFill>
            <a:schemeClr val="bg1">
              <a:lumMod val="95000"/>
            </a:schemeClr>
          </a:solidFill>
          <a:ln w="9525" algn="ctr">
            <a:solidFill>
              <a:srgbClr val="FF0000"/>
            </a:solidFill>
            <a:miter lim="800000"/>
            <a:headEnd/>
            <a:tailEnd/>
          </a:ln>
        </p:spPr>
        <p:txBody>
          <a:bodyPr>
            <a:spAutoFit/>
          </a:bodyPr>
          <a:lstStyle/>
          <a:p>
            <a:pPr marL="342900" indent="-342900" eaLnBrk="0" hangingPunct="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IDA* is practical for many problems with unit step costs and avoids the substantial overhead associated with keeping a sorted queue of nodes.</a:t>
            </a:r>
          </a:p>
        </p:txBody>
      </p:sp>
      <p:sp>
        <p:nvSpPr>
          <p:cNvPr id="9" name="Rectangle 5">
            <a:extLst>
              <a:ext uri="{FF2B5EF4-FFF2-40B4-BE49-F238E27FC236}">
                <a16:creationId xmlns:a16="http://schemas.microsoft.com/office/drawing/2014/main" id="{D73DA356-4DC3-4C55-B633-7944A4DFE13D}"/>
              </a:ext>
            </a:extLst>
          </p:cNvPr>
          <p:cNvSpPr>
            <a:spLocks noChangeArrowheads="1"/>
          </p:cNvSpPr>
          <p:nvPr/>
        </p:nvSpPr>
        <p:spPr bwMode="auto">
          <a:xfrm>
            <a:off x="347797" y="2560887"/>
            <a:ext cx="9056688" cy="400110"/>
          </a:xfrm>
          <a:prstGeom prst="rect">
            <a:avLst/>
          </a:prstGeom>
          <a:solidFill>
            <a:schemeClr val="bg1">
              <a:lumMod val="95000"/>
            </a:schemeClr>
          </a:solidFill>
          <a:ln w="9525" algn="ctr">
            <a:solidFill>
              <a:srgbClr val="FF0000"/>
            </a:solidFill>
            <a:miter lim="800000"/>
            <a:headEnd/>
            <a:tailEnd/>
          </a:ln>
        </p:spPr>
        <p:txBody>
          <a:bodyPr>
            <a:spAutoFit/>
          </a:bodyPr>
          <a:lstStyle/>
          <a:p>
            <a:pPr marL="342900" indent="-342900" eaLnBrk="0" hangingPunct="0">
              <a:buFont typeface="Arial" panose="020B0604020202020204" pitchFamily="34" charset="0"/>
              <a:buChar char="•"/>
              <a:defRPr/>
            </a:pPr>
            <a:r>
              <a:rPr lang="en-US" sz="2000" dirty="0">
                <a:solidFill>
                  <a:srgbClr val="000000"/>
                </a:solidFill>
                <a:latin typeface="Arial" panose="020B0604020202020204" pitchFamily="34" charset="0"/>
                <a:cs typeface="Arial" panose="020B0604020202020204" pitchFamily="34" charset="0"/>
              </a:rPr>
              <a:t>IDA* will use far less space than A*.  </a:t>
            </a:r>
          </a:p>
        </p:txBody>
      </p:sp>
    </p:spTree>
    <p:extLst>
      <p:ext uri="{BB962C8B-B14F-4D97-AF65-F5344CB8AC3E}">
        <p14:creationId xmlns:p14="http://schemas.microsoft.com/office/powerpoint/2010/main" val="3478978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BB8CBC8-CEC4-4A75-B47C-0F6389AF2E6B}" type="slidenum">
              <a:rPr lang="en-US" altLang="en-US" smtClean="0"/>
              <a:pPr>
                <a:defRPr/>
              </a:pPr>
              <a:t>118</a:t>
            </a:fld>
            <a:endParaRPr lang="en-US" altLang="en-US"/>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extLst>
              <p:ext uri="{D42A27DB-BD31-4B8C-83A1-F6EECF244321}">
                <p14:modId xmlns:p14="http://schemas.microsoft.com/office/powerpoint/2010/main" val="298569915"/>
              </p:ext>
            </p:extLst>
          </p:nvPr>
        </p:nvGraphicFramePr>
        <p:xfrm>
          <a:off x="1568450" y="1771650"/>
          <a:ext cx="1790700" cy="1481139"/>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5969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596900">
                  <a:extLst>
                    <a:ext uri="{9D8B030D-6E8A-4147-A177-3AD203B41FA5}">
                      <a16:colId xmlns:a16="http://schemas.microsoft.com/office/drawing/2014/main" val="20002"/>
                    </a:ext>
                  </a:extLst>
                </a:gridCol>
              </a:tblGrid>
              <a:tr h="493713">
                <a:tc>
                  <a:txBody>
                    <a:bodyPr/>
                    <a:lstStyle/>
                    <a:p>
                      <a:pPr algn="ctr"/>
                      <a:r>
                        <a:rPr lang="en-AU" sz="28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93713">
                <a:tc>
                  <a:txBody>
                    <a:bodyPr/>
                    <a:lstStyle/>
                    <a:p>
                      <a:pPr algn="ctr"/>
                      <a:r>
                        <a:rPr lang="en-AU" sz="28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93713">
                <a:tc>
                  <a:txBody>
                    <a:bodyPr/>
                    <a:lstStyle/>
                    <a:p>
                      <a:pPr algn="ctr"/>
                      <a:r>
                        <a:rPr lang="en-AU" sz="28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8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2246" name="TextBox 3"/>
          <p:cNvSpPr txBox="1">
            <a:spLocks noChangeArrowheads="1"/>
          </p:cNvSpPr>
          <p:nvPr/>
        </p:nvSpPr>
        <p:spPr bwMode="auto">
          <a:xfrm>
            <a:off x="2003425" y="1387475"/>
            <a:ext cx="936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008000"/>
                </a:solidFill>
                <a:latin typeface="Arial" charset="0"/>
              </a:rPr>
              <a:t>START</a:t>
            </a:r>
          </a:p>
        </p:txBody>
      </p:sp>
      <p:graphicFrame>
        <p:nvGraphicFramePr>
          <p:cNvPr id="10" name="Table 9"/>
          <p:cNvGraphicFramePr>
            <a:graphicFrameLocks noGrp="1"/>
          </p:cNvGraphicFramePr>
          <p:nvPr>
            <p:extLst>
              <p:ext uri="{D42A27DB-BD31-4B8C-83A1-F6EECF244321}">
                <p14:modId xmlns:p14="http://schemas.microsoft.com/office/powerpoint/2010/main" val="2871237091"/>
              </p:ext>
            </p:extLst>
          </p:nvPr>
        </p:nvGraphicFramePr>
        <p:xfrm>
          <a:off x="5322888" y="1841500"/>
          <a:ext cx="1790700" cy="1481139"/>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5969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596900">
                  <a:extLst>
                    <a:ext uri="{9D8B030D-6E8A-4147-A177-3AD203B41FA5}">
                      <a16:colId xmlns:a16="http://schemas.microsoft.com/office/drawing/2014/main" val="20002"/>
                    </a:ext>
                  </a:extLst>
                </a:gridCol>
              </a:tblGrid>
              <a:tr h="493713">
                <a:tc>
                  <a:txBody>
                    <a:bodyPr/>
                    <a:lstStyle/>
                    <a:p>
                      <a:pPr algn="ctr"/>
                      <a:r>
                        <a:rPr lang="en-AU" sz="28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93713">
                <a:tc>
                  <a:txBody>
                    <a:bodyPr/>
                    <a:lstStyle/>
                    <a:p>
                      <a:pPr algn="ctr"/>
                      <a:r>
                        <a:rPr lang="en-AU" sz="28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8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93713">
                <a:tc>
                  <a:txBody>
                    <a:bodyPr/>
                    <a:lstStyle/>
                    <a:p>
                      <a:pPr algn="ctr"/>
                      <a:r>
                        <a:rPr lang="en-AU" sz="28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8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2265" name="TextBox 10"/>
          <p:cNvSpPr txBox="1">
            <a:spLocks noChangeArrowheads="1"/>
          </p:cNvSpPr>
          <p:nvPr/>
        </p:nvSpPr>
        <p:spPr bwMode="auto">
          <a:xfrm>
            <a:off x="5757863" y="1457325"/>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008000"/>
                </a:solidFill>
                <a:latin typeface="Arial" charset="0"/>
              </a:rPr>
              <a:t>GOAL</a:t>
            </a:r>
          </a:p>
        </p:txBody>
      </p:sp>
      <p:sp>
        <p:nvSpPr>
          <p:cNvPr id="52266" name="TextBox 6"/>
          <p:cNvSpPr txBox="1">
            <a:spLocks noChangeArrowheads="1"/>
          </p:cNvSpPr>
          <p:nvPr/>
        </p:nvSpPr>
        <p:spPr bwMode="auto">
          <a:xfrm>
            <a:off x="704528" y="3836986"/>
            <a:ext cx="3345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dirty="0">
                <a:latin typeface="Arial" charset="0"/>
              </a:rPr>
              <a:t>Sum of Manhattan Distance</a:t>
            </a:r>
          </a:p>
        </p:txBody>
      </p:sp>
      <p:sp>
        <p:nvSpPr>
          <p:cNvPr id="52267" name="TextBox 7"/>
          <p:cNvSpPr txBox="1">
            <a:spLocks noChangeArrowheads="1"/>
          </p:cNvSpPr>
          <p:nvPr/>
        </p:nvSpPr>
        <p:spPr bwMode="auto">
          <a:xfrm>
            <a:off x="4232275" y="3860800"/>
            <a:ext cx="10033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Tile 1=1</a:t>
            </a:r>
          </a:p>
          <a:p>
            <a:pPr eaLnBrk="1" hangingPunct="1"/>
            <a:r>
              <a:rPr lang="en-AU">
                <a:latin typeface="Arial" charset="0"/>
              </a:rPr>
              <a:t>Tile 2=0</a:t>
            </a:r>
          </a:p>
          <a:p>
            <a:pPr eaLnBrk="1" hangingPunct="1"/>
            <a:r>
              <a:rPr lang="en-AU">
                <a:latin typeface="Arial" charset="0"/>
              </a:rPr>
              <a:t>Tile 3=0</a:t>
            </a:r>
          </a:p>
          <a:p>
            <a:pPr eaLnBrk="1" hangingPunct="1"/>
            <a:r>
              <a:rPr lang="en-AU">
                <a:latin typeface="Arial" charset="0"/>
              </a:rPr>
              <a:t>Tile 4=0</a:t>
            </a:r>
          </a:p>
          <a:p>
            <a:pPr eaLnBrk="1" hangingPunct="1"/>
            <a:r>
              <a:rPr lang="en-AU">
                <a:latin typeface="Arial" charset="0"/>
              </a:rPr>
              <a:t>Tile 5=2</a:t>
            </a:r>
          </a:p>
          <a:p>
            <a:pPr eaLnBrk="1" hangingPunct="1"/>
            <a:r>
              <a:rPr lang="en-AU">
                <a:latin typeface="Arial" charset="0"/>
              </a:rPr>
              <a:t>Tile 6=0</a:t>
            </a:r>
          </a:p>
          <a:p>
            <a:pPr eaLnBrk="1" hangingPunct="1"/>
            <a:r>
              <a:rPr lang="en-AU">
                <a:latin typeface="Arial" charset="0"/>
              </a:rPr>
              <a:t>Tile 7=1</a:t>
            </a:r>
          </a:p>
          <a:p>
            <a:pPr eaLnBrk="1" hangingPunct="1"/>
            <a:r>
              <a:rPr lang="en-AU">
                <a:latin typeface="Arial" charset="0"/>
              </a:rPr>
              <a:t>Tile 8=1</a:t>
            </a:r>
          </a:p>
        </p:txBody>
      </p:sp>
      <p:cxnSp>
        <p:nvCxnSpPr>
          <p:cNvPr id="52268" name="Straight Connector 11"/>
          <p:cNvCxnSpPr>
            <a:cxnSpLocks noChangeShapeType="1"/>
          </p:cNvCxnSpPr>
          <p:nvPr/>
        </p:nvCxnSpPr>
        <p:spPr bwMode="auto">
          <a:xfrm>
            <a:off x="3600450" y="6251575"/>
            <a:ext cx="2157413" cy="0"/>
          </a:xfrm>
          <a:prstGeom prst="line">
            <a:avLst/>
          </a:prstGeom>
          <a:noFill/>
          <a:ln w="9525" algn="ctr">
            <a:solidFill>
              <a:srgbClr val="FF0000"/>
            </a:solidFill>
            <a:round/>
            <a:headEnd/>
            <a:tailEnd/>
          </a:ln>
        </p:spPr>
      </p:cxnSp>
      <p:sp>
        <p:nvSpPr>
          <p:cNvPr id="52269" name="TextBox 12"/>
          <p:cNvSpPr txBox="1">
            <a:spLocks noChangeArrowheads="1"/>
          </p:cNvSpPr>
          <p:nvPr/>
        </p:nvSpPr>
        <p:spPr bwMode="auto">
          <a:xfrm>
            <a:off x="1878013" y="6300788"/>
            <a:ext cx="3538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Sum of Manhattan Distances = 5</a:t>
            </a:r>
          </a:p>
        </p:txBody>
      </p:sp>
      <p:sp>
        <p:nvSpPr>
          <p:cNvPr id="2" name="Right Arrow 1"/>
          <p:cNvSpPr/>
          <p:nvPr/>
        </p:nvSpPr>
        <p:spPr bwMode="auto">
          <a:xfrm>
            <a:off x="3733130" y="2204864"/>
            <a:ext cx="1152128" cy="720080"/>
          </a:xfrm>
          <a:prstGeom prst="rightArrow">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sp>
        <p:nvSpPr>
          <p:cNvPr id="4" name="TextBox 3"/>
          <p:cNvSpPr txBox="1"/>
          <p:nvPr/>
        </p:nvSpPr>
        <p:spPr>
          <a:xfrm>
            <a:off x="2199248" y="3356992"/>
            <a:ext cx="619080" cy="400110"/>
          </a:xfrm>
          <a:prstGeom prst="rect">
            <a:avLst/>
          </a:prstGeom>
          <a:solidFill>
            <a:srgbClr val="FFFFCC"/>
          </a:solidFill>
          <a:ln>
            <a:solidFill>
              <a:srgbClr val="00B0F0"/>
            </a:solidFill>
          </a:ln>
        </p:spPr>
        <p:txBody>
          <a:bodyPr wrap="none" rtlCol="0">
            <a:spAutoFit/>
          </a:bodyPr>
          <a:lstStyle/>
          <a:p>
            <a:r>
              <a:rPr lang="en-AU" sz="2000" dirty="0">
                <a:latin typeface="Arial" pitchFamily="34" charset="0"/>
                <a:cs typeface="Arial" pitchFamily="34" charset="0"/>
              </a:rPr>
              <a:t>h=5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833320" y="980728"/>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76789A60-804B-4204-AB2A-C8FCB0B5CA2D}" type="slidenum">
              <a:rPr lang="en-US" altLang="en-US" smtClean="0"/>
              <a:pPr>
                <a:defRPr/>
              </a:pPr>
              <a:t>119</a:t>
            </a:fld>
            <a:endParaRPr lang="en-US" altLang="en-US"/>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extLst>
              <p:ext uri="{D42A27DB-BD31-4B8C-83A1-F6EECF244321}">
                <p14:modId xmlns:p14="http://schemas.microsoft.com/office/powerpoint/2010/main" val="3674387810"/>
              </p:ext>
            </p:extLst>
          </p:nvPr>
        </p:nvGraphicFramePr>
        <p:xfrm>
          <a:off x="1208088" y="2997200"/>
          <a:ext cx="1152525" cy="1079499"/>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3270" name="TextBox 3"/>
          <p:cNvSpPr txBox="1">
            <a:spLocks noChangeArrowheads="1"/>
          </p:cNvSpPr>
          <p:nvPr/>
        </p:nvSpPr>
        <p:spPr bwMode="auto">
          <a:xfrm>
            <a:off x="1355725" y="2613025"/>
            <a:ext cx="919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extLst>
              <p:ext uri="{D42A27DB-BD31-4B8C-83A1-F6EECF244321}">
                <p14:modId xmlns:p14="http://schemas.microsoft.com/office/powerpoint/2010/main" val="3017714840"/>
              </p:ext>
            </p:extLst>
          </p:nvPr>
        </p:nvGraphicFramePr>
        <p:xfrm>
          <a:off x="3846513" y="1844675"/>
          <a:ext cx="1152525" cy="1079499"/>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 name="TextBox 1"/>
          <p:cNvSpPr txBox="1"/>
          <p:nvPr/>
        </p:nvSpPr>
        <p:spPr>
          <a:xfrm>
            <a:off x="200025" y="1068388"/>
            <a:ext cx="7622600"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a:t>
            </a:r>
            <a:r>
              <a:rPr lang="en-AU" sz="1600" dirty="0">
                <a:latin typeface="Arial" pitchFamily="34" charset="0"/>
                <a:cs typeface="Arial" pitchFamily="34" charset="0"/>
              </a:rPr>
              <a:t>//order of pushing into stack: U, R, D, L</a:t>
            </a:r>
            <a:endParaRPr lang="en-AU" sz="2000" dirty="0">
              <a:latin typeface="Arial" pitchFamily="34" charset="0"/>
              <a:cs typeface="Arial" pitchFamily="34" charset="0"/>
            </a:endParaRPr>
          </a:p>
        </p:txBody>
      </p:sp>
      <p:cxnSp>
        <p:nvCxnSpPr>
          <p:cNvPr id="53326" name="Straight Connector 8"/>
          <p:cNvCxnSpPr>
            <a:cxnSpLocks noChangeShapeType="1"/>
          </p:cNvCxnSpPr>
          <p:nvPr/>
        </p:nvCxnSpPr>
        <p:spPr bwMode="auto">
          <a:xfrm flipV="1">
            <a:off x="2360613" y="2349500"/>
            <a:ext cx="1439862" cy="1223963"/>
          </a:xfrm>
          <a:prstGeom prst="line">
            <a:avLst/>
          </a:prstGeom>
          <a:noFill/>
          <a:ln w="9525" algn="ctr">
            <a:solidFill>
              <a:srgbClr val="FF0000"/>
            </a:solidFill>
            <a:round/>
            <a:headEnd/>
            <a:tailEnd type="triangle" w="med" len="med"/>
          </a:ln>
        </p:spPr>
      </p:cxnSp>
      <p:sp>
        <p:nvSpPr>
          <p:cNvPr id="53329" name="TextBox 20"/>
          <p:cNvSpPr txBox="1">
            <a:spLocks noChangeArrowheads="1"/>
          </p:cNvSpPr>
          <p:nvPr/>
        </p:nvSpPr>
        <p:spPr bwMode="auto">
          <a:xfrm>
            <a:off x="5237163" y="2447925"/>
            <a:ext cx="371475"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U</a:t>
            </a:r>
          </a:p>
        </p:txBody>
      </p:sp>
      <p:sp>
        <p:nvSpPr>
          <p:cNvPr id="53335" name="TextBox 30"/>
          <p:cNvSpPr txBox="1">
            <a:spLocks noChangeArrowheads="1"/>
          </p:cNvSpPr>
          <p:nvPr/>
        </p:nvSpPr>
        <p:spPr bwMode="auto">
          <a:xfrm>
            <a:off x="5873750" y="2151063"/>
            <a:ext cx="1322388" cy="46196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a:latin typeface="Arial" charset="0"/>
              </a:rPr>
              <a:t>f=1+4=5</a:t>
            </a:r>
          </a:p>
        </p:txBody>
      </p:sp>
      <p:sp>
        <p:nvSpPr>
          <p:cNvPr id="53338" name="TextBox 31"/>
          <p:cNvSpPr txBox="1">
            <a:spLocks noChangeArrowheads="1"/>
          </p:cNvSpPr>
          <p:nvPr/>
        </p:nvSpPr>
        <p:spPr bwMode="auto">
          <a:xfrm>
            <a:off x="3062288" y="2382838"/>
            <a:ext cx="492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1st</a:t>
            </a:r>
          </a:p>
        </p:txBody>
      </p:sp>
      <p:sp>
        <p:nvSpPr>
          <p:cNvPr id="26" name="TextBox 30"/>
          <p:cNvSpPr txBox="1">
            <a:spLocks noChangeArrowheads="1"/>
          </p:cNvSpPr>
          <p:nvPr/>
        </p:nvSpPr>
        <p:spPr bwMode="auto">
          <a:xfrm>
            <a:off x="1038225" y="4155429"/>
            <a:ext cx="1322798"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f=0+5=5</a:t>
            </a:r>
          </a:p>
        </p:txBody>
      </p:sp>
      <p:sp>
        <p:nvSpPr>
          <p:cNvPr id="4" name="TextBox 3"/>
          <p:cNvSpPr txBox="1"/>
          <p:nvPr/>
        </p:nvSpPr>
        <p:spPr>
          <a:xfrm>
            <a:off x="1121388" y="5260915"/>
            <a:ext cx="1239635" cy="400110"/>
          </a:xfrm>
          <a:prstGeom prst="rect">
            <a:avLst/>
          </a:prstGeom>
          <a:solidFill>
            <a:srgbClr val="FFFFCC"/>
          </a:solidFill>
          <a:ln w="19050">
            <a:solidFill>
              <a:srgbClr val="FF0000"/>
            </a:solidFill>
          </a:ln>
          <a:effectLst>
            <a:glow rad="139700">
              <a:schemeClr val="accent1">
                <a:satMod val="175000"/>
                <a:alpha val="40000"/>
              </a:schemeClr>
            </a:glow>
          </a:effectLst>
        </p:spPr>
        <p:txBody>
          <a:bodyPr wrap="none" rtlCol="0">
            <a:spAutoFit/>
          </a:bodyPr>
          <a:lstStyle/>
          <a:p>
            <a:r>
              <a:rPr lang="en-AU" sz="2000" dirty="0">
                <a:latin typeface="Arial" pitchFamily="34" charset="0"/>
                <a:cs typeface="Arial" pitchFamily="34" charset="0"/>
              </a:rPr>
              <a:t>Cut-off=5</a:t>
            </a:r>
          </a:p>
        </p:txBody>
      </p:sp>
      <p:graphicFrame>
        <p:nvGraphicFramePr>
          <p:cNvPr id="28" name="Table 27"/>
          <p:cNvGraphicFramePr>
            <a:graphicFrameLocks noGrp="1"/>
          </p:cNvGraphicFramePr>
          <p:nvPr>
            <p:extLst>
              <p:ext uri="{D42A27DB-BD31-4B8C-83A1-F6EECF244321}">
                <p14:modId xmlns:p14="http://schemas.microsoft.com/office/powerpoint/2010/main" val="2702415780"/>
              </p:ext>
            </p:extLst>
          </p:nvPr>
        </p:nvGraphicFramePr>
        <p:xfrm>
          <a:off x="8833910" y="1525434"/>
          <a:ext cx="720080" cy="155167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29" name="TextBox 28"/>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30" name="Straight Arrow Connector 29"/>
          <p:cNvCxnSpPr/>
          <p:nvPr/>
        </p:nvCxnSpPr>
        <p:spPr bwMode="auto">
          <a:xfrm>
            <a:off x="8545878" y="2771636"/>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31" name="TextBox 30"/>
          <p:cNvSpPr txBox="1"/>
          <p:nvPr/>
        </p:nvSpPr>
        <p:spPr>
          <a:xfrm>
            <a:off x="8041822" y="2555612"/>
            <a:ext cx="479618" cy="369332"/>
          </a:xfrm>
          <a:prstGeom prst="rect">
            <a:avLst/>
          </a:prstGeom>
          <a:noFill/>
        </p:spPr>
        <p:txBody>
          <a:bodyPr wrap="none" rtlCol="0">
            <a:spAutoFit/>
          </a:bodyPr>
          <a:lstStyle/>
          <a:p>
            <a:r>
              <a:rPr lang="en-AU" dirty="0"/>
              <a:t>top</a:t>
            </a:r>
          </a:p>
        </p:txBody>
      </p:sp>
      <p:graphicFrame>
        <p:nvGraphicFramePr>
          <p:cNvPr id="33" name="Table 32"/>
          <p:cNvGraphicFramePr>
            <a:graphicFrameLocks noGrp="1"/>
          </p:cNvGraphicFramePr>
          <p:nvPr>
            <p:extLst>
              <p:ext uri="{D42A27DB-BD31-4B8C-83A1-F6EECF244321}">
                <p14:modId xmlns:p14="http://schemas.microsoft.com/office/powerpoint/2010/main" val="1078770625"/>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34"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6" name="TextBox 5">
            <a:extLst>
              <a:ext uri="{FF2B5EF4-FFF2-40B4-BE49-F238E27FC236}">
                <a16:creationId xmlns:a16="http://schemas.microsoft.com/office/drawing/2014/main" id="{753E96BA-45D5-4A9C-BF6B-D404F78972D9}"/>
              </a:ext>
            </a:extLst>
          </p:cNvPr>
          <p:cNvSpPr txBox="1"/>
          <p:nvPr/>
        </p:nvSpPr>
        <p:spPr>
          <a:xfrm>
            <a:off x="5096189" y="4472088"/>
            <a:ext cx="4199897" cy="2062103"/>
          </a:xfrm>
          <a:prstGeom prst="rect">
            <a:avLst/>
          </a:prstGeom>
          <a:noFill/>
        </p:spPr>
        <p:txBody>
          <a:bodyPr wrap="square" rtlCol="0">
            <a:spAutoFit/>
          </a:bodyPr>
          <a:lstStyle/>
          <a:p>
            <a:pPr marL="285750" indent="-285750">
              <a:buFont typeface="Arial" panose="020B0604020202020204" pitchFamily="34" charset="0"/>
              <a:buChar char="•"/>
            </a:pPr>
            <a:r>
              <a:rPr lang="en-GB" sz="1600" dirty="0"/>
              <a:t>We can think of a move as moving the blank tile.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In practice, we are actually adding partial paths into the Stack.</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Note that the Q container is represented as a Stack data structure.</a:t>
            </a:r>
            <a:endParaRPr lang="en-NZ" sz="1600" dirty="0"/>
          </a:p>
        </p:txBody>
      </p:sp>
      <p:sp>
        <p:nvSpPr>
          <p:cNvPr id="7" name="TextBox 6">
            <a:extLst>
              <a:ext uri="{FF2B5EF4-FFF2-40B4-BE49-F238E27FC236}">
                <a16:creationId xmlns:a16="http://schemas.microsoft.com/office/drawing/2014/main" id="{54DD4FB6-4E38-4EA4-822F-C087A8774314}"/>
              </a:ext>
            </a:extLst>
          </p:cNvPr>
          <p:cNvSpPr txBox="1"/>
          <p:nvPr/>
        </p:nvSpPr>
        <p:spPr>
          <a:xfrm>
            <a:off x="7833320" y="3573016"/>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6205655E-FA93-4B8E-9C47-ABABA5EADF76}" type="slidenum">
              <a:rPr lang="en-US" altLang="en-US" smtClean="0">
                <a:solidFill>
                  <a:srgbClr val="000000"/>
                </a:solidFill>
              </a:rPr>
              <a:pPr/>
              <a:t>12</a:t>
            </a:fld>
            <a:endParaRPr lang="en-US" altLang="en-US">
              <a:solidFill>
                <a:srgbClr val="000000"/>
              </a:solidFill>
            </a:endParaRPr>
          </a:p>
        </p:txBody>
      </p:sp>
      <p:sp>
        <p:nvSpPr>
          <p:cNvPr id="33177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3177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solidFill>
                  <a:srgbClr val="000000"/>
                </a:solidFill>
                <a:effectLst>
                  <a:outerShdw blurRad="38100" dist="38100" dir="2700000" algn="tl">
                    <a:srgbClr val="C0C0C0"/>
                  </a:outerShdw>
                </a:effectLst>
                <a:latin typeface="Helvetica" pitchFamily="34" charset="0"/>
                <a:cs typeface="+mn-cs"/>
              </a:rPr>
              <a:t>Problem Solving Paradigm</a:t>
            </a:r>
          </a:p>
        </p:txBody>
      </p:sp>
      <p:sp>
        <p:nvSpPr>
          <p:cNvPr id="331780" name="Text Box 4"/>
          <p:cNvSpPr txBox="1">
            <a:spLocks noChangeArrowheads="1"/>
          </p:cNvSpPr>
          <p:nvPr/>
        </p:nvSpPr>
        <p:spPr bwMode="auto">
          <a:xfrm>
            <a:off x="557233" y="1512948"/>
            <a:ext cx="8575386" cy="369332"/>
          </a:xfrm>
          <a:prstGeom prst="rect">
            <a:avLst/>
          </a:prstGeom>
          <a:noFill/>
          <a:ln w="9525">
            <a:noFill/>
            <a:miter lim="800000"/>
            <a:headEnd/>
            <a:tailEnd/>
          </a:ln>
          <a:effectLst/>
        </p:spPr>
        <p:txBody>
          <a:bodyPr>
            <a:spAutoFit/>
          </a:bodyPr>
          <a:lstStyle/>
          <a:p>
            <a:pPr eaLnBrk="0" hangingPunct="0">
              <a:defRPr/>
            </a:pPr>
            <a:r>
              <a:rPr lang="en-NZ" b="1" dirty="0">
                <a:solidFill>
                  <a:srgbClr val="000000"/>
                </a:solidFill>
                <a:effectLst>
                  <a:outerShdw blurRad="38100" dist="38100" dir="2700000" algn="tl">
                    <a:srgbClr val="FFFFFF"/>
                  </a:outerShdw>
                </a:effectLst>
                <a:latin typeface="Arial" charset="0"/>
                <a:cs typeface="+mn-cs"/>
              </a:rPr>
              <a:t>What are the </a:t>
            </a:r>
            <a:r>
              <a:rPr lang="en-NZ" b="1" dirty="0">
                <a:solidFill>
                  <a:srgbClr val="3333CC"/>
                </a:solidFill>
                <a:latin typeface="Arial" charset="0"/>
                <a:cs typeface="+mn-cs"/>
              </a:rPr>
              <a:t>states</a:t>
            </a:r>
            <a:r>
              <a:rPr lang="en-NZ" b="1" dirty="0">
                <a:solidFill>
                  <a:srgbClr val="000000"/>
                </a:solidFill>
                <a:effectLst>
                  <a:outerShdw blurRad="38100" dist="38100" dir="2700000" algn="tl">
                    <a:srgbClr val="FFFFFF"/>
                  </a:outerShdw>
                </a:effectLst>
                <a:latin typeface="Arial" charset="0"/>
                <a:cs typeface="+mn-cs"/>
              </a:rPr>
              <a:t>? (All relevant aspects of the problem)</a:t>
            </a:r>
            <a:endParaRPr lang="en-GB" b="1" dirty="0">
              <a:solidFill>
                <a:srgbClr val="000000"/>
              </a:solidFill>
              <a:effectLst>
                <a:outerShdw blurRad="38100" dist="38100" dir="2700000" algn="tl">
                  <a:srgbClr val="FFFFFF"/>
                </a:outerShdw>
              </a:effectLst>
              <a:latin typeface="Arial" charset="0"/>
              <a:cs typeface="+mn-cs"/>
            </a:endParaRPr>
          </a:p>
        </p:txBody>
      </p:sp>
      <p:sp>
        <p:nvSpPr>
          <p:cNvPr id="33178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9223" name="Rectangle 6"/>
          <p:cNvSpPr>
            <a:spLocks noChangeArrowheads="1"/>
          </p:cNvSpPr>
          <p:nvPr/>
        </p:nvSpPr>
        <p:spPr bwMode="auto">
          <a:xfrm>
            <a:off x="757839" y="1953328"/>
            <a:ext cx="8129180" cy="1200329"/>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wrap="square">
            <a:spAutoFit/>
          </a:bodyPr>
          <a:lstStyle/>
          <a:p>
            <a:pPr eaLnBrk="0" hangingPunct="0">
              <a:buFontTx/>
              <a:buChar char="•"/>
            </a:pPr>
            <a:r>
              <a:rPr lang="en-US" altLang="en-US" dirty="0">
                <a:solidFill>
                  <a:srgbClr val="000000"/>
                </a:solidFill>
                <a:latin typeface="Arial" pitchFamily="34" charset="0"/>
                <a:cs typeface="Arial" pitchFamily="34" charset="0"/>
              </a:rPr>
              <a:t> arrangement of parts (to plan an assembly)</a:t>
            </a:r>
          </a:p>
          <a:p>
            <a:pPr eaLnBrk="0" hangingPunct="0">
              <a:buFontTx/>
              <a:buChar char="•"/>
            </a:pPr>
            <a:r>
              <a:rPr lang="en-US" altLang="en-US" dirty="0">
                <a:solidFill>
                  <a:srgbClr val="000000"/>
                </a:solidFill>
                <a:latin typeface="Arial" pitchFamily="34" charset="0"/>
                <a:cs typeface="Arial" pitchFamily="34" charset="0"/>
              </a:rPr>
              <a:t> Positions of trucks (to plan package distribution)</a:t>
            </a:r>
          </a:p>
          <a:p>
            <a:pPr eaLnBrk="0" hangingPunct="0">
              <a:buFontTx/>
              <a:buChar char="•"/>
            </a:pPr>
            <a:r>
              <a:rPr lang="en-US" altLang="en-US" dirty="0">
                <a:solidFill>
                  <a:srgbClr val="000000"/>
                </a:solidFill>
                <a:latin typeface="Arial" pitchFamily="34" charset="0"/>
                <a:cs typeface="Arial" pitchFamily="34" charset="0"/>
              </a:rPr>
              <a:t> </a:t>
            </a:r>
            <a:r>
              <a:rPr lang="en-US" altLang="en-US" dirty="0">
                <a:solidFill>
                  <a:srgbClr val="C00000"/>
                </a:solidFill>
                <a:latin typeface="Arial" pitchFamily="34" charset="0"/>
                <a:cs typeface="Arial" pitchFamily="34" charset="0"/>
              </a:rPr>
              <a:t>City (to plan a trip)</a:t>
            </a:r>
          </a:p>
          <a:p>
            <a:pPr eaLnBrk="0" hangingPunct="0">
              <a:buFontTx/>
              <a:buChar char="•"/>
            </a:pPr>
            <a:r>
              <a:rPr lang="en-US" altLang="en-US" dirty="0">
                <a:solidFill>
                  <a:srgbClr val="000000"/>
                </a:solidFill>
                <a:latin typeface="Arial" pitchFamily="34" charset="0"/>
                <a:cs typeface="Arial" pitchFamily="34" charset="0"/>
              </a:rPr>
              <a:t> set of facts (to prove geometry theorem)</a:t>
            </a:r>
            <a:endParaRPr lang="en-GB" altLang="en-US" dirty="0">
              <a:solidFill>
                <a:srgbClr val="000000"/>
              </a:solidFill>
              <a:latin typeface="Arial" pitchFamily="34" charset="0"/>
              <a:cs typeface="Arial" pitchFamily="34" charset="0"/>
            </a:endParaRPr>
          </a:p>
        </p:txBody>
      </p:sp>
      <p:sp>
        <p:nvSpPr>
          <p:cNvPr id="331784" name="Text Box 8"/>
          <p:cNvSpPr txBox="1">
            <a:spLocks noChangeArrowheads="1"/>
          </p:cNvSpPr>
          <p:nvPr/>
        </p:nvSpPr>
        <p:spPr bwMode="auto">
          <a:xfrm>
            <a:off x="557233" y="3330358"/>
            <a:ext cx="8575386" cy="369332"/>
          </a:xfrm>
          <a:prstGeom prst="rect">
            <a:avLst/>
          </a:prstGeom>
          <a:noFill/>
          <a:ln w="9525">
            <a:noFill/>
            <a:miter lim="800000"/>
            <a:headEnd/>
            <a:tailEnd/>
          </a:ln>
          <a:effectLst/>
        </p:spPr>
        <p:txBody>
          <a:bodyPr>
            <a:spAutoFit/>
          </a:bodyPr>
          <a:lstStyle/>
          <a:p>
            <a:pPr eaLnBrk="0" hangingPunct="0">
              <a:defRPr/>
            </a:pPr>
            <a:r>
              <a:rPr lang="en-NZ" b="1" dirty="0">
                <a:solidFill>
                  <a:srgbClr val="000000"/>
                </a:solidFill>
                <a:effectLst>
                  <a:outerShdw blurRad="38100" dist="38100" dir="2700000" algn="tl">
                    <a:srgbClr val="FFFFFF"/>
                  </a:outerShdw>
                </a:effectLst>
                <a:latin typeface="Arial" charset="0"/>
                <a:cs typeface="+mn-cs"/>
              </a:rPr>
              <a:t>What are the </a:t>
            </a:r>
            <a:r>
              <a:rPr lang="en-NZ" b="1" dirty="0">
                <a:solidFill>
                  <a:srgbClr val="3333CC"/>
                </a:solidFill>
                <a:latin typeface="Arial" charset="0"/>
                <a:cs typeface="+mn-cs"/>
              </a:rPr>
              <a:t>actions</a:t>
            </a:r>
            <a:r>
              <a:rPr lang="en-NZ" b="1" dirty="0">
                <a:solidFill>
                  <a:srgbClr val="000000"/>
                </a:solidFill>
                <a:effectLst>
                  <a:outerShdw blurRad="38100" dist="38100" dir="2700000" algn="tl">
                    <a:srgbClr val="FFFFFF"/>
                  </a:outerShdw>
                </a:effectLst>
                <a:latin typeface="Arial" charset="0"/>
                <a:cs typeface="+mn-cs"/>
              </a:rPr>
              <a:t>? (operators – Deterministic and Discrete)</a:t>
            </a:r>
            <a:endParaRPr lang="en-GB" b="1" dirty="0">
              <a:solidFill>
                <a:srgbClr val="000000"/>
              </a:solidFill>
              <a:effectLst>
                <a:outerShdw blurRad="38100" dist="38100" dir="2700000" algn="tl">
                  <a:srgbClr val="FFFFFF"/>
                </a:outerShdw>
              </a:effectLst>
              <a:latin typeface="Arial" charset="0"/>
              <a:cs typeface="+mn-cs"/>
            </a:endParaRPr>
          </a:p>
        </p:txBody>
      </p:sp>
      <p:sp>
        <p:nvSpPr>
          <p:cNvPr id="9225" name="Rectangle 9"/>
          <p:cNvSpPr>
            <a:spLocks noChangeArrowheads="1"/>
          </p:cNvSpPr>
          <p:nvPr/>
        </p:nvSpPr>
        <p:spPr bwMode="auto">
          <a:xfrm>
            <a:off x="757839" y="3768456"/>
            <a:ext cx="8129180" cy="1200329"/>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wrap="square">
            <a:spAutoFit/>
          </a:bodyPr>
          <a:lstStyle/>
          <a:p>
            <a:pPr eaLnBrk="0" hangingPunct="0">
              <a:buFontTx/>
              <a:buChar char="•"/>
            </a:pPr>
            <a:r>
              <a:rPr lang="en-US" altLang="en-US" dirty="0">
                <a:solidFill>
                  <a:srgbClr val="000000"/>
                </a:solidFill>
                <a:latin typeface="Arial" pitchFamily="34" charset="0"/>
                <a:cs typeface="Arial" pitchFamily="34" charset="0"/>
              </a:rPr>
              <a:t> assemble two parts</a:t>
            </a:r>
          </a:p>
          <a:p>
            <a:pPr eaLnBrk="0" hangingPunct="0">
              <a:buFontTx/>
              <a:buChar char="•"/>
            </a:pPr>
            <a:r>
              <a:rPr lang="en-US" altLang="en-US" dirty="0">
                <a:solidFill>
                  <a:srgbClr val="000000"/>
                </a:solidFill>
                <a:latin typeface="Arial" pitchFamily="34" charset="0"/>
                <a:cs typeface="Arial" pitchFamily="34" charset="0"/>
              </a:rPr>
              <a:t> move a truck to a new position</a:t>
            </a:r>
          </a:p>
          <a:p>
            <a:pPr eaLnBrk="0" hangingPunct="0">
              <a:buFontTx/>
              <a:buChar char="•"/>
            </a:pPr>
            <a:r>
              <a:rPr lang="en-US" altLang="en-US" dirty="0">
                <a:solidFill>
                  <a:srgbClr val="000000"/>
                </a:solidFill>
                <a:latin typeface="Arial" pitchFamily="34" charset="0"/>
                <a:cs typeface="Arial" pitchFamily="34" charset="0"/>
              </a:rPr>
              <a:t> </a:t>
            </a:r>
            <a:r>
              <a:rPr lang="en-US" altLang="en-US" dirty="0">
                <a:solidFill>
                  <a:srgbClr val="C00000"/>
                </a:solidFill>
                <a:latin typeface="Arial" pitchFamily="34" charset="0"/>
                <a:cs typeface="Arial" pitchFamily="34" charset="0"/>
              </a:rPr>
              <a:t>fly to a new city</a:t>
            </a:r>
          </a:p>
          <a:p>
            <a:pPr eaLnBrk="0" hangingPunct="0">
              <a:buFontTx/>
              <a:buChar char="•"/>
            </a:pPr>
            <a:r>
              <a:rPr lang="en-US" altLang="en-US" dirty="0">
                <a:solidFill>
                  <a:srgbClr val="000000"/>
                </a:solidFill>
                <a:latin typeface="Arial" pitchFamily="34" charset="0"/>
                <a:cs typeface="Arial" pitchFamily="34" charset="0"/>
              </a:rPr>
              <a:t> apply a theorem to derive a new fact</a:t>
            </a:r>
            <a:endParaRPr lang="en-GB" altLang="en-US" dirty="0">
              <a:solidFill>
                <a:srgbClr val="000000"/>
              </a:solidFill>
              <a:latin typeface="Arial" pitchFamily="34" charset="0"/>
              <a:cs typeface="Arial" pitchFamily="34" charset="0"/>
            </a:endParaRPr>
          </a:p>
        </p:txBody>
      </p:sp>
      <p:sp>
        <p:nvSpPr>
          <p:cNvPr id="10" name="Text Box 4"/>
          <p:cNvSpPr txBox="1">
            <a:spLocks noChangeArrowheads="1"/>
          </p:cNvSpPr>
          <p:nvPr/>
        </p:nvSpPr>
        <p:spPr bwMode="auto">
          <a:xfrm>
            <a:off x="557407" y="5106670"/>
            <a:ext cx="8575386" cy="369332"/>
          </a:xfrm>
          <a:prstGeom prst="rect">
            <a:avLst/>
          </a:prstGeom>
          <a:noFill/>
          <a:ln w="9525">
            <a:noFill/>
            <a:miter lim="800000"/>
            <a:headEnd/>
            <a:tailEnd/>
          </a:ln>
          <a:effectLst/>
        </p:spPr>
        <p:txBody>
          <a:bodyPr>
            <a:spAutoFit/>
          </a:bodyPr>
          <a:lstStyle/>
          <a:p>
            <a:pPr eaLnBrk="0" hangingPunct="0">
              <a:defRPr/>
            </a:pPr>
            <a:r>
              <a:rPr lang="en-NZ" b="1" dirty="0">
                <a:effectLst>
                  <a:outerShdw blurRad="38100" dist="38100" dir="2700000" algn="tl">
                    <a:srgbClr val="C0C0C0"/>
                  </a:outerShdw>
                </a:effectLst>
                <a:latin typeface="Arial" charset="0"/>
              </a:rPr>
              <a:t>What is the </a:t>
            </a:r>
            <a:r>
              <a:rPr lang="en-NZ" b="1" dirty="0">
                <a:solidFill>
                  <a:schemeClr val="accent2"/>
                </a:solidFill>
                <a:effectLst>
                  <a:outerShdw blurRad="38100" dist="38100" dir="2700000" algn="tl">
                    <a:srgbClr val="000000">
                      <a:alpha val="43137"/>
                    </a:srgbClr>
                  </a:outerShdw>
                </a:effectLst>
                <a:latin typeface="Arial" charset="0"/>
              </a:rPr>
              <a:t>goal test</a:t>
            </a:r>
            <a:r>
              <a:rPr lang="en-NZ" b="1" dirty="0">
                <a:effectLst>
                  <a:outerShdw blurRad="38100" dist="38100" dir="2700000" algn="tl">
                    <a:srgbClr val="C0C0C0"/>
                  </a:outerShdw>
                </a:effectLst>
                <a:latin typeface="Arial" charset="0"/>
              </a:rPr>
              <a:t>? (Conditions for success)</a:t>
            </a:r>
            <a:endParaRPr lang="en-GB" b="1" dirty="0">
              <a:effectLst>
                <a:outerShdw blurRad="38100" dist="38100" dir="2700000" algn="tl">
                  <a:srgbClr val="C0C0C0"/>
                </a:outerShdw>
              </a:effectLst>
              <a:latin typeface="Arial" charset="0"/>
            </a:endParaRPr>
          </a:p>
        </p:txBody>
      </p:sp>
      <p:sp>
        <p:nvSpPr>
          <p:cNvPr id="11" name="Rectangle 6"/>
          <p:cNvSpPr>
            <a:spLocks noChangeArrowheads="1"/>
          </p:cNvSpPr>
          <p:nvPr/>
        </p:nvSpPr>
        <p:spPr bwMode="auto">
          <a:xfrm>
            <a:off x="757839" y="5517232"/>
            <a:ext cx="8129180" cy="1200329"/>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wrap="square">
            <a:spAutoFit/>
          </a:bodyPr>
          <a:lstStyle/>
          <a:p>
            <a:pPr eaLnBrk="0" hangingPunct="0">
              <a:buFontTx/>
              <a:buChar char="•"/>
            </a:pPr>
            <a:r>
              <a:rPr lang="en-US" altLang="en-US" dirty="0">
                <a:latin typeface="Arial" pitchFamily="34" charset="0"/>
                <a:cs typeface="Arial" pitchFamily="34" charset="0"/>
              </a:rPr>
              <a:t> all parts in place (to plan an assembly)</a:t>
            </a:r>
          </a:p>
          <a:p>
            <a:pPr eaLnBrk="0" hangingPunct="0">
              <a:buFontTx/>
              <a:buChar char="•"/>
            </a:pPr>
            <a:r>
              <a:rPr lang="en-US" altLang="en-US" dirty="0">
                <a:latin typeface="Arial" pitchFamily="34" charset="0"/>
                <a:cs typeface="Arial" pitchFamily="34" charset="0"/>
              </a:rPr>
              <a:t> all packages delivered (to plan package distribution)</a:t>
            </a:r>
          </a:p>
          <a:p>
            <a:pPr eaLnBrk="0" hangingPunct="0">
              <a:buFontTx/>
              <a:buChar char="•"/>
            </a:pPr>
            <a:r>
              <a:rPr lang="en-US" altLang="en-US" dirty="0">
                <a:latin typeface="Arial" pitchFamily="34" charset="0"/>
                <a:cs typeface="Arial" pitchFamily="34" charset="0"/>
              </a:rPr>
              <a:t> </a:t>
            </a:r>
            <a:r>
              <a:rPr lang="en-US" altLang="en-US" dirty="0">
                <a:solidFill>
                  <a:srgbClr val="C00000"/>
                </a:solidFill>
                <a:latin typeface="Arial" pitchFamily="34" charset="0"/>
                <a:cs typeface="Arial" pitchFamily="34" charset="0"/>
              </a:rPr>
              <a:t>reached final destination city (to plan a trip)</a:t>
            </a:r>
          </a:p>
          <a:p>
            <a:pPr eaLnBrk="0" hangingPunct="0">
              <a:buFontTx/>
              <a:buChar char="•"/>
            </a:pPr>
            <a:r>
              <a:rPr lang="en-US" altLang="en-US" dirty="0">
                <a:latin typeface="Arial" pitchFamily="34" charset="0"/>
                <a:cs typeface="Arial" pitchFamily="34" charset="0"/>
              </a:rPr>
              <a:t> derived goal fact (e.g. to prove geometry theorem)</a:t>
            </a:r>
            <a:endParaRPr lang="en-GB" altLang="en-US" dirty="0">
              <a:latin typeface="Arial" pitchFamily="34" charset="0"/>
              <a:cs typeface="Arial" pitchFamily="34" charset="0"/>
            </a:endParaRPr>
          </a:p>
        </p:txBody>
      </p:sp>
      <p:sp>
        <p:nvSpPr>
          <p:cNvPr id="2" name="TextBox 1">
            <a:extLst>
              <a:ext uri="{FF2B5EF4-FFF2-40B4-BE49-F238E27FC236}">
                <a16:creationId xmlns:a16="http://schemas.microsoft.com/office/drawing/2014/main" id="{5ED568AF-E740-4040-9B20-B71310D0DF26}"/>
              </a:ext>
            </a:extLst>
          </p:cNvPr>
          <p:cNvSpPr txBox="1"/>
          <p:nvPr/>
        </p:nvSpPr>
        <p:spPr>
          <a:xfrm>
            <a:off x="128464" y="1497559"/>
            <a:ext cx="312906" cy="400110"/>
          </a:xfrm>
          <a:prstGeom prst="rect">
            <a:avLst/>
          </a:prstGeom>
          <a:solidFill>
            <a:schemeClr val="bg1">
              <a:lumMod val="85000"/>
            </a:schemeClr>
          </a:solidFill>
          <a:ln>
            <a:solidFill>
              <a:srgbClr val="00B0F0"/>
            </a:solidFill>
          </a:ln>
          <a:effectLst>
            <a:glow rad="228600">
              <a:schemeClr val="accent1">
                <a:satMod val="175000"/>
                <a:alpha val="40000"/>
              </a:schemeClr>
            </a:glow>
            <a:outerShdw blurRad="50800" dist="38100" dir="8100000" algn="tr" rotWithShape="0">
              <a:prstClr val="black">
                <a:alpha val="40000"/>
              </a:prstClr>
            </a:outerShdw>
          </a:effectLst>
        </p:spPr>
        <p:txBody>
          <a:bodyPr wrap="none" rtlCol="0">
            <a:spAutoFit/>
          </a:bodyPr>
          <a:lstStyle/>
          <a:p>
            <a:r>
              <a:rPr lang="en-NZ" sz="2000" b="1" dirty="0"/>
              <a:t>1</a:t>
            </a:r>
          </a:p>
        </p:txBody>
      </p:sp>
      <p:sp>
        <p:nvSpPr>
          <p:cNvPr id="13" name="TextBox 12">
            <a:extLst>
              <a:ext uri="{FF2B5EF4-FFF2-40B4-BE49-F238E27FC236}">
                <a16:creationId xmlns:a16="http://schemas.microsoft.com/office/drawing/2014/main" id="{BCA00A88-D3C7-422D-B71F-92DCA9371B15}"/>
              </a:ext>
            </a:extLst>
          </p:cNvPr>
          <p:cNvSpPr txBox="1"/>
          <p:nvPr/>
        </p:nvSpPr>
        <p:spPr>
          <a:xfrm>
            <a:off x="128464" y="3294667"/>
            <a:ext cx="312906" cy="400110"/>
          </a:xfrm>
          <a:prstGeom prst="rect">
            <a:avLst/>
          </a:prstGeom>
          <a:solidFill>
            <a:schemeClr val="bg1">
              <a:lumMod val="85000"/>
            </a:schemeClr>
          </a:solidFill>
          <a:ln>
            <a:solidFill>
              <a:srgbClr val="00B0F0"/>
            </a:solidFill>
          </a:ln>
          <a:effectLst>
            <a:glow rad="228600">
              <a:schemeClr val="accent1">
                <a:satMod val="175000"/>
                <a:alpha val="40000"/>
              </a:schemeClr>
            </a:glow>
            <a:outerShdw blurRad="50800" dist="38100" dir="8100000" algn="tr" rotWithShape="0">
              <a:prstClr val="black">
                <a:alpha val="40000"/>
              </a:prstClr>
            </a:outerShdw>
          </a:effectLst>
        </p:spPr>
        <p:txBody>
          <a:bodyPr wrap="none" rtlCol="0">
            <a:spAutoFit/>
          </a:bodyPr>
          <a:lstStyle/>
          <a:p>
            <a:r>
              <a:rPr lang="en-NZ" sz="2000" b="1" dirty="0"/>
              <a:t>2</a:t>
            </a:r>
          </a:p>
        </p:txBody>
      </p:sp>
      <p:sp>
        <p:nvSpPr>
          <p:cNvPr id="14" name="TextBox 13">
            <a:extLst>
              <a:ext uri="{FF2B5EF4-FFF2-40B4-BE49-F238E27FC236}">
                <a16:creationId xmlns:a16="http://schemas.microsoft.com/office/drawing/2014/main" id="{24118E7C-BF7A-439B-AFD7-B2392761F95B}"/>
              </a:ext>
            </a:extLst>
          </p:cNvPr>
          <p:cNvSpPr txBox="1"/>
          <p:nvPr/>
        </p:nvSpPr>
        <p:spPr>
          <a:xfrm>
            <a:off x="172386" y="5075892"/>
            <a:ext cx="312906" cy="400110"/>
          </a:xfrm>
          <a:prstGeom prst="rect">
            <a:avLst/>
          </a:prstGeom>
          <a:solidFill>
            <a:schemeClr val="bg1">
              <a:lumMod val="85000"/>
            </a:schemeClr>
          </a:solidFill>
          <a:ln>
            <a:solidFill>
              <a:srgbClr val="00B0F0"/>
            </a:solidFill>
          </a:ln>
          <a:effectLst>
            <a:glow rad="228600">
              <a:schemeClr val="accent1">
                <a:satMod val="175000"/>
                <a:alpha val="40000"/>
              </a:schemeClr>
            </a:glow>
            <a:outerShdw blurRad="50800" dist="38100" dir="8100000" algn="tr" rotWithShape="0">
              <a:prstClr val="black">
                <a:alpha val="40000"/>
              </a:prstClr>
            </a:outerShdw>
          </a:effectLst>
        </p:spPr>
        <p:txBody>
          <a:bodyPr wrap="none" rtlCol="0">
            <a:spAutoFit/>
          </a:bodyPr>
          <a:lstStyle/>
          <a:p>
            <a:r>
              <a:rPr lang="en-NZ" sz="2000" b="1" dirty="0"/>
              <a:t>3</a:t>
            </a:r>
          </a:p>
        </p:txBody>
      </p:sp>
    </p:spTree>
    <p:extLst>
      <p:ext uri="{BB962C8B-B14F-4D97-AF65-F5344CB8AC3E}">
        <p14:creationId xmlns:p14="http://schemas.microsoft.com/office/powerpoint/2010/main" val="18292070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1781"/>
                                        </p:tgtEl>
                                        <p:attrNameLst>
                                          <p:attrName>style.visibility</p:attrName>
                                        </p:attrNameLst>
                                      </p:cBhvr>
                                      <p:to>
                                        <p:strVal val="visible"/>
                                      </p:to>
                                    </p:set>
                                    <p:animEffect transition="in" filter="checkerboard(across)">
                                      <p:cBhvr>
                                        <p:cTn id="7" dur="500"/>
                                        <p:tgtEl>
                                          <p:spTgt spid="3317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P spid="13" grpId="0" animBg="1"/>
      <p:bldP spid="14"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833320" y="980728"/>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76789A60-804B-4204-AB2A-C8FCB0B5CA2D}" type="slidenum">
              <a:rPr lang="en-US" altLang="en-US" smtClean="0">
                <a:solidFill>
                  <a:srgbClr val="000000"/>
                </a:solidFill>
              </a:rPr>
              <a:pPr>
                <a:defRPr/>
              </a:pPr>
              <a:t>120</a:t>
            </a:fld>
            <a:endParaRPr lang="en-US" altLang="en-US">
              <a:solidFill>
                <a:srgbClr val="000000"/>
              </a:solidFill>
            </a:endParaRPr>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rPr>
              <a:t>IDA* Example</a:t>
            </a:r>
          </a:p>
        </p:txBody>
      </p:sp>
      <p:graphicFrame>
        <p:nvGraphicFramePr>
          <p:cNvPr id="3" name="Table 2"/>
          <p:cNvGraphicFramePr>
            <a:graphicFrameLocks noGrp="1"/>
          </p:cNvGraphicFramePr>
          <p:nvPr/>
        </p:nvGraphicFramePr>
        <p:xfrm>
          <a:off x="1208088" y="2997200"/>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3270" name="TextBox 3"/>
          <p:cNvSpPr txBox="1">
            <a:spLocks noChangeArrowheads="1"/>
          </p:cNvSpPr>
          <p:nvPr/>
        </p:nvSpPr>
        <p:spPr bwMode="auto">
          <a:xfrm>
            <a:off x="1355725" y="2613025"/>
            <a:ext cx="919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solidFill>
                  <a:srgbClr val="000000"/>
                </a:solidFill>
                <a:latin typeface="Arial" charset="0"/>
              </a:rPr>
              <a:t>START</a:t>
            </a:r>
          </a:p>
        </p:txBody>
      </p:sp>
      <p:graphicFrame>
        <p:nvGraphicFramePr>
          <p:cNvPr id="14" name="Table 13"/>
          <p:cNvGraphicFramePr>
            <a:graphicFrameLocks noGrp="1"/>
          </p:cNvGraphicFramePr>
          <p:nvPr/>
        </p:nvGraphicFramePr>
        <p:xfrm>
          <a:off x="3846513"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87148771"/>
              </p:ext>
            </p:extLst>
          </p:nvPr>
        </p:nvGraphicFramePr>
        <p:xfrm>
          <a:off x="3873500" y="3357563"/>
          <a:ext cx="1150938" cy="1079499"/>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cxnSp>
        <p:nvCxnSpPr>
          <p:cNvPr id="53326" name="Straight Connector 8"/>
          <p:cNvCxnSpPr>
            <a:cxnSpLocks noChangeShapeType="1"/>
          </p:cNvCxnSpPr>
          <p:nvPr/>
        </p:nvCxnSpPr>
        <p:spPr bwMode="auto">
          <a:xfrm flipV="1">
            <a:off x="2360613" y="2349500"/>
            <a:ext cx="1439862" cy="1223963"/>
          </a:xfrm>
          <a:prstGeom prst="line">
            <a:avLst/>
          </a:prstGeom>
          <a:noFill/>
          <a:ln w="9525" algn="ctr">
            <a:solidFill>
              <a:srgbClr val="FF0000"/>
            </a:solidFill>
            <a:round/>
            <a:headEnd/>
            <a:tailEnd type="triangle" w="med" len="med"/>
          </a:ln>
        </p:spPr>
      </p:cxnSp>
      <p:cxnSp>
        <p:nvCxnSpPr>
          <p:cNvPr id="53327" name="Straight Arrow Connector 17"/>
          <p:cNvCxnSpPr>
            <a:cxnSpLocks noChangeShapeType="1"/>
          </p:cNvCxnSpPr>
          <p:nvPr/>
        </p:nvCxnSpPr>
        <p:spPr bwMode="auto">
          <a:xfrm>
            <a:off x="2360613" y="3536950"/>
            <a:ext cx="1512887" cy="360363"/>
          </a:xfrm>
          <a:prstGeom prst="straightConnector1">
            <a:avLst/>
          </a:prstGeom>
          <a:noFill/>
          <a:ln w="9525" algn="ctr">
            <a:solidFill>
              <a:srgbClr val="FF0000"/>
            </a:solidFill>
            <a:round/>
            <a:headEnd/>
            <a:tailEnd type="arrow" w="med" len="med"/>
          </a:ln>
        </p:spPr>
      </p:cxnSp>
      <p:sp>
        <p:nvSpPr>
          <p:cNvPr id="53329" name="TextBox 20"/>
          <p:cNvSpPr txBox="1">
            <a:spLocks noChangeArrowheads="1"/>
          </p:cNvSpPr>
          <p:nvPr/>
        </p:nvSpPr>
        <p:spPr bwMode="auto">
          <a:xfrm>
            <a:off x="5237163" y="2447925"/>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U</a:t>
            </a:r>
          </a:p>
        </p:txBody>
      </p:sp>
      <p:sp>
        <p:nvSpPr>
          <p:cNvPr id="53330" name="TextBox 22"/>
          <p:cNvSpPr txBox="1">
            <a:spLocks noChangeArrowheads="1"/>
          </p:cNvSpPr>
          <p:nvPr/>
        </p:nvSpPr>
        <p:spPr bwMode="auto">
          <a:xfrm>
            <a:off x="5270500" y="3716338"/>
            <a:ext cx="371475"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R</a:t>
            </a:r>
          </a:p>
        </p:txBody>
      </p:sp>
      <p:sp>
        <p:nvSpPr>
          <p:cNvPr id="53335" name="TextBox 30"/>
          <p:cNvSpPr txBox="1">
            <a:spLocks noChangeArrowheads="1"/>
          </p:cNvSpPr>
          <p:nvPr/>
        </p:nvSpPr>
        <p:spPr bwMode="auto">
          <a:xfrm>
            <a:off x="5873750" y="2151063"/>
            <a:ext cx="1322388" cy="46196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a:solidFill>
                  <a:srgbClr val="000000"/>
                </a:solidFill>
                <a:latin typeface="Arial" charset="0"/>
              </a:rPr>
              <a:t>f=1+4=5</a:t>
            </a:r>
          </a:p>
        </p:txBody>
      </p:sp>
      <p:sp>
        <p:nvSpPr>
          <p:cNvPr id="53336" name="TextBox 32"/>
          <p:cNvSpPr txBox="1">
            <a:spLocks noChangeArrowheads="1"/>
          </p:cNvSpPr>
          <p:nvPr/>
        </p:nvSpPr>
        <p:spPr bwMode="auto">
          <a:xfrm>
            <a:off x="5873750" y="3665538"/>
            <a:ext cx="1322388" cy="46196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a:solidFill>
                  <a:srgbClr val="000000"/>
                </a:solidFill>
                <a:latin typeface="Arial" charset="0"/>
              </a:rPr>
              <a:t>f=1+6=7</a:t>
            </a:r>
          </a:p>
        </p:txBody>
      </p:sp>
      <p:sp>
        <p:nvSpPr>
          <p:cNvPr id="53338" name="TextBox 31"/>
          <p:cNvSpPr txBox="1">
            <a:spLocks noChangeArrowheads="1"/>
          </p:cNvSpPr>
          <p:nvPr/>
        </p:nvSpPr>
        <p:spPr bwMode="auto">
          <a:xfrm>
            <a:off x="3062288" y="2382838"/>
            <a:ext cx="492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1st</a:t>
            </a:r>
          </a:p>
        </p:txBody>
      </p:sp>
      <p:sp>
        <p:nvSpPr>
          <p:cNvPr id="53339" name="TextBox 35"/>
          <p:cNvSpPr txBox="1">
            <a:spLocks noChangeArrowheads="1"/>
          </p:cNvSpPr>
          <p:nvPr/>
        </p:nvSpPr>
        <p:spPr bwMode="auto">
          <a:xfrm>
            <a:off x="3182938" y="3352800"/>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2nd</a:t>
            </a:r>
          </a:p>
        </p:txBody>
      </p:sp>
      <p:sp>
        <p:nvSpPr>
          <p:cNvPr id="26" name="TextBox 30"/>
          <p:cNvSpPr txBox="1">
            <a:spLocks noChangeArrowheads="1"/>
          </p:cNvSpPr>
          <p:nvPr/>
        </p:nvSpPr>
        <p:spPr bwMode="auto">
          <a:xfrm>
            <a:off x="1038225" y="4155429"/>
            <a:ext cx="1322798"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solidFill>
                  <a:srgbClr val="000000"/>
                </a:solidFill>
                <a:latin typeface="Arial" charset="0"/>
              </a:rPr>
              <a:t>f=0+5=5</a:t>
            </a:r>
          </a:p>
        </p:txBody>
      </p:sp>
      <p:sp>
        <p:nvSpPr>
          <p:cNvPr id="4" name="TextBox 3"/>
          <p:cNvSpPr txBox="1"/>
          <p:nvPr/>
        </p:nvSpPr>
        <p:spPr>
          <a:xfrm>
            <a:off x="1121388" y="5260915"/>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graphicFrame>
        <p:nvGraphicFramePr>
          <p:cNvPr id="28" name="Table 27"/>
          <p:cNvGraphicFramePr>
            <a:graphicFrameLocks noGrp="1"/>
          </p:cNvGraphicFramePr>
          <p:nvPr>
            <p:extLst>
              <p:ext uri="{D42A27DB-BD31-4B8C-83A1-F6EECF244321}">
                <p14:modId xmlns:p14="http://schemas.microsoft.com/office/powerpoint/2010/main" val="713868780"/>
              </p:ext>
            </p:extLst>
          </p:nvPr>
        </p:nvGraphicFramePr>
        <p:xfrm>
          <a:off x="8833910" y="1525434"/>
          <a:ext cx="720080" cy="155167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r>
                        <a:rPr lang="en-AU" b="1" dirty="0">
                          <a:solidFill>
                            <a:srgbClr val="0000FF"/>
                          </a:solidFill>
                          <a:latin typeface="Arial" pitchFamily="34" charset="0"/>
                          <a:cs typeface="Arial" pitchFamily="34"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29" name="TextBox 28"/>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30" name="Straight Arrow Connector 29"/>
          <p:cNvCxnSpPr/>
          <p:nvPr/>
        </p:nvCxnSpPr>
        <p:spPr bwMode="auto">
          <a:xfrm>
            <a:off x="8545878" y="2267580"/>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31" name="TextBox 30"/>
          <p:cNvSpPr txBox="1"/>
          <p:nvPr/>
        </p:nvSpPr>
        <p:spPr>
          <a:xfrm>
            <a:off x="8041822" y="2051556"/>
            <a:ext cx="479618" cy="369332"/>
          </a:xfrm>
          <a:prstGeom prst="rect">
            <a:avLst/>
          </a:prstGeom>
          <a:noFill/>
        </p:spPr>
        <p:txBody>
          <a:bodyPr wrap="none" rtlCol="0">
            <a:spAutoFit/>
          </a:bodyPr>
          <a:lstStyle/>
          <a:p>
            <a:r>
              <a:rPr lang="en-AU" dirty="0"/>
              <a:t>top</a:t>
            </a:r>
          </a:p>
        </p:txBody>
      </p:sp>
      <p:graphicFrame>
        <p:nvGraphicFramePr>
          <p:cNvPr id="33" name="Table 32"/>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34"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27" name="TextBox 26">
            <a:extLst>
              <a:ext uri="{FF2B5EF4-FFF2-40B4-BE49-F238E27FC236}">
                <a16:creationId xmlns:a16="http://schemas.microsoft.com/office/drawing/2014/main" id="{2D7C09AA-1F2B-48AF-936A-4567EA11A7D6}"/>
              </a:ext>
            </a:extLst>
          </p:cNvPr>
          <p:cNvSpPr txBox="1"/>
          <p:nvPr/>
        </p:nvSpPr>
        <p:spPr>
          <a:xfrm>
            <a:off x="7833320" y="3573016"/>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35" name="TextBox 34">
            <a:extLst>
              <a:ext uri="{FF2B5EF4-FFF2-40B4-BE49-F238E27FC236}">
                <a16:creationId xmlns:a16="http://schemas.microsoft.com/office/drawing/2014/main" id="{117C70C0-527C-4E22-A4A4-FE4747D911F7}"/>
              </a:ext>
            </a:extLst>
          </p:cNvPr>
          <p:cNvSpPr txBox="1"/>
          <p:nvPr/>
        </p:nvSpPr>
        <p:spPr>
          <a:xfrm>
            <a:off x="128464" y="1068388"/>
            <a:ext cx="7622600"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a:t>
            </a:r>
            <a:r>
              <a:rPr lang="en-AU" sz="1600" dirty="0">
                <a:latin typeface="Arial" pitchFamily="34" charset="0"/>
                <a:cs typeface="Arial" pitchFamily="34" charset="0"/>
              </a:rPr>
              <a:t>//order of pushing into stack: U, R, D, L</a:t>
            </a:r>
            <a:endParaRPr lang="en-AU" sz="2000" dirty="0">
              <a:latin typeface="Arial" pitchFamily="34" charset="0"/>
              <a:cs typeface="Arial" pitchFamily="34" charset="0"/>
            </a:endParaRPr>
          </a:p>
        </p:txBody>
      </p:sp>
    </p:spTree>
    <p:extLst>
      <p:ext uri="{BB962C8B-B14F-4D97-AF65-F5344CB8AC3E}">
        <p14:creationId xmlns:p14="http://schemas.microsoft.com/office/powerpoint/2010/main" val="369968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7833320" y="980728"/>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76789A60-804B-4204-AB2A-C8FCB0B5CA2D}" type="slidenum">
              <a:rPr lang="en-US" altLang="en-US" smtClean="0"/>
              <a:pPr>
                <a:defRPr/>
              </a:pPr>
              <a:t>121</a:t>
            </a:fld>
            <a:endParaRPr lang="en-US" altLang="en-US"/>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nvGraphicFramePr>
        <p:xfrm>
          <a:off x="1208088" y="2997200"/>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3270" name="TextBox 3"/>
          <p:cNvSpPr txBox="1">
            <a:spLocks noChangeArrowheads="1"/>
          </p:cNvSpPr>
          <p:nvPr/>
        </p:nvSpPr>
        <p:spPr bwMode="auto">
          <a:xfrm>
            <a:off x="1355725" y="2613025"/>
            <a:ext cx="919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nvGraphicFramePr>
        <p:xfrm>
          <a:off x="3846513"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3873500" y="3357563"/>
          <a:ext cx="1150938" cy="1079499"/>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3868738" y="5300663"/>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3326" name="Straight Connector 8"/>
          <p:cNvCxnSpPr>
            <a:cxnSpLocks noChangeShapeType="1"/>
          </p:cNvCxnSpPr>
          <p:nvPr/>
        </p:nvCxnSpPr>
        <p:spPr bwMode="auto">
          <a:xfrm flipV="1">
            <a:off x="2360613" y="2349500"/>
            <a:ext cx="1439862" cy="1223963"/>
          </a:xfrm>
          <a:prstGeom prst="line">
            <a:avLst/>
          </a:prstGeom>
          <a:noFill/>
          <a:ln w="9525" algn="ctr">
            <a:solidFill>
              <a:srgbClr val="FF0000"/>
            </a:solidFill>
            <a:round/>
            <a:headEnd/>
            <a:tailEnd type="triangle" w="med" len="med"/>
          </a:ln>
        </p:spPr>
      </p:cxnSp>
      <p:cxnSp>
        <p:nvCxnSpPr>
          <p:cNvPr id="53327" name="Straight Arrow Connector 17"/>
          <p:cNvCxnSpPr>
            <a:cxnSpLocks noChangeShapeType="1"/>
          </p:cNvCxnSpPr>
          <p:nvPr/>
        </p:nvCxnSpPr>
        <p:spPr bwMode="auto">
          <a:xfrm>
            <a:off x="2360613" y="3536950"/>
            <a:ext cx="1512887" cy="360363"/>
          </a:xfrm>
          <a:prstGeom prst="straightConnector1">
            <a:avLst/>
          </a:prstGeom>
          <a:noFill/>
          <a:ln w="9525" algn="ctr">
            <a:solidFill>
              <a:srgbClr val="FF0000"/>
            </a:solidFill>
            <a:round/>
            <a:headEnd/>
            <a:tailEnd type="arrow" w="med" len="med"/>
          </a:ln>
        </p:spPr>
      </p:cxnSp>
      <p:cxnSp>
        <p:nvCxnSpPr>
          <p:cNvPr id="53328" name="Straight Arrow Connector 19"/>
          <p:cNvCxnSpPr>
            <a:cxnSpLocks noChangeShapeType="1"/>
          </p:cNvCxnSpPr>
          <p:nvPr/>
        </p:nvCxnSpPr>
        <p:spPr bwMode="auto">
          <a:xfrm>
            <a:off x="2360613" y="3573463"/>
            <a:ext cx="1439862" cy="2376487"/>
          </a:xfrm>
          <a:prstGeom prst="straightConnector1">
            <a:avLst/>
          </a:prstGeom>
          <a:noFill/>
          <a:ln w="9525" algn="ctr">
            <a:solidFill>
              <a:srgbClr val="FF0000"/>
            </a:solidFill>
            <a:round/>
            <a:headEnd/>
            <a:tailEnd type="arrow" w="med" len="med"/>
          </a:ln>
        </p:spPr>
      </p:cxnSp>
      <p:sp>
        <p:nvSpPr>
          <p:cNvPr id="53329" name="TextBox 20"/>
          <p:cNvSpPr txBox="1">
            <a:spLocks noChangeArrowheads="1"/>
          </p:cNvSpPr>
          <p:nvPr/>
        </p:nvSpPr>
        <p:spPr bwMode="auto">
          <a:xfrm>
            <a:off x="5237163" y="2447925"/>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U</a:t>
            </a:r>
          </a:p>
        </p:txBody>
      </p:sp>
      <p:sp>
        <p:nvSpPr>
          <p:cNvPr id="53330" name="TextBox 22"/>
          <p:cNvSpPr txBox="1">
            <a:spLocks noChangeArrowheads="1"/>
          </p:cNvSpPr>
          <p:nvPr/>
        </p:nvSpPr>
        <p:spPr bwMode="auto">
          <a:xfrm>
            <a:off x="5270500" y="3716338"/>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R</a:t>
            </a:r>
          </a:p>
        </p:txBody>
      </p:sp>
      <p:sp>
        <p:nvSpPr>
          <p:cNvPr id="53331" name="TextBox 23"/>
          <p:cNvSpPr txBox="1">
            <a:spLocks noChangeArrowheads="1"/>
          </p:cNvSpPr>
          <p:nvPr/>
        </p:nvSpPr>
        <p:spPr bwMode="auto">
          <a:xfrm>
            <a:off x="5205413" y="5661025"/>
            <a:ext cx="341312"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L</a:t>
            </a:r>
          </a:p>
        </p:txBody>
      </p:sp>
      <p:cxnSp>
        <p:nvCxnSpPr>
          <p:cNvPr id="53332" name="Straight Arrow Connector 26"/>
          <p:cNvCxnSpPr>
            <a:cxnSpLocks noChangeShapeType="1"/>
          </p:cNvCxnSpPr>
          <p:nvPr/>
        </p:nvCxnSpPr>
        <p:spPr bwMode="auto">
          <a:xfrm>
            <a:off x="2360613" y="3536950"/>
            <a:ext cx="1644650" cy="1279525"/>
          </a:xfrm>
          <a:prstGeom prst="straightConnector1">
            <a:avLst/>
          </a:prstGeom>
          <a:noFill/>
          <a:ln w="9525" algn="ctr">
            <a:solidFill>
              <a:srgbClr val="FF0000"/>
            </a:solidFill>
            <a:round/>
            <a:headEnd/>
            <a:tailEnd type="arrow" w="med" len="med"/>
          </a:ln>
        </p:spPr>
      </p:cxnSp>
      <p:sp>
        <p:nvSpPr>
          <p:cNvPr id="53333" name="TextBox 28"/>
          <p:cNvSpPr txBox="1">
            <a:spLocks noChangeArrowheads="1"/>
          </p:cNvSpPr>
          <p:nvPr/>
        </p:nvSpPr>
        <p:spPr bwMode="auto">
          <a:xfrm>
            <a:off x="4070350" y="4600575"/>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D</a:t>
            </a:r>
          </a:p>
        </p:txBody>
      </p:sp>
      <p:cxnSp>
        <p:nvCxnSpPr>
          <p:cNvPr id="53334" name="Straight Connector 29"/>
          <p:cNvCxnSpPr>
            <a:cxnSpLocks noChangeShapeType="1"/>
          </p:cNvCxnSpPr>
          <p:nvPr/>
        </p:nvCxnSpPr>
        <p:spPr bwMode="auto">
          <a:xfrm flipV="1">
            <a:off x="3873500" y="4600575"/>
            <a:ext cx="792163" cy="400050"/>
          </a:xfrm>
          <a:prstGeom prst="line">
            <a:avLst/>
          </a:prstGeom>
          <a:noFill/>
          <a:ln w="9525" algn="ctr">
            <a:solidFill>
              <a:srgbClr val="FF0000"/>
            </a:solidFill>
            <a:round/>
            <a:headEnd/>
            <a:tailEnd/>
          </a:ln>
        </p:spPr>
      </p:cxnSp>
      <p:sp>
        <p:nvSpPr>
          <p:cNvPr id="53335" name="TextBox 30"/>
          <p:cNvSpPr txBox="1">
            <a:spLocks noChangeArrowheads="1"/>
          </p:cNvSpPr>
          <p:nvPr/>
        </p:nvSpPr>
        <p:spPr bwMode="auto">
          <a:xfrm>
            <a:off x="5873750" y="2151063"/>
            <a:ext cx="1322388" cy="46196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a:latin typeface="Arial" charset="0"/>
              </a:rPr>
              <a:t>f=1+4=5</a:t>
            </a:r>
          </a:p>
        </p:txBody>
      </p:sp>
      <p:sp>
        <p:nvSpPr>
          <p:cNvPr id="53336" name="TextBox 32"/>
          <p:cNvSpPr txBox="1">
            <a:spLocks noChangeArrowheads="1"/>
          </p:cNvSpPr>
          <p:nvPr/>
        </p:nvSpPr>
        <p:spPr bwMode="auto">
          <a:xfrm>
            <a:off x="5873750" y="3665538"/>
            <a:ext cx="1322388" cy="46196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a:latin typeface="Arial" charset="0"/>
              </a:rPr>
              <a:t>f=1+6=7</a:t>
            </a:r>
          </a:p>
        </p:txBody>
      </p:sp>
      <p:sp>
        <p:nvSpPr>
          <p:cNvPr id="53337" name="TextBox 33"/>
          <p:cNvSpPr txBox="1">
            <a:spLocks noChangeArrowheads="1"/>
          </p:cNvSpPr>
          <p:nvPr/>
        </p:nvSpPr>
        <p:spPr bwMode="auto">
          <a:xfrm>
            <a:off x="5873750" y="5599113"/>
            <a:ext cx="1322388" cy="46196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a:latin typeface="Arial" charset="0"/>
              </a:rPr>
              <a:t>f=1+6=7</a:t>
            </a:r>
          </a:p>
        </p:txBody>
      </p:sp>
      <p:sp>
        <p:nvSpPr>
          <p:cNvPr id="53338" name="TextBox 31"/>
          <p:cNvSpPr txBox="1">
            <a:spLocks noChangeArrowheads="1"/>
          </p:cNvSpPr>
          <p:nvPr/>
        </p:nvSpPr>
        <p:spPr bwMode="auto">
          <a:xfrm>
            <a:off x="3062288" y="2382838"/>
            <a:ext cx="492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1st</a:t>
            </a:r>
          </a:p>
        </p:txBody>
      </p:sp>
      <p:sp>
        <p:nvSpPr>
          <p:cNvPr id="53339" name="TextBox 35"/>
          <p:cNvSpPr txBox="1">
            <a:spLocks noChangeArrowheads="1"/>
          </p:cNvSpPr>
          <p:nvPr/>
        </p:nvSpPr>
        <p:spPr bwMode="auto">
          <a:xfrm>
            <a:off x="3182938" y="3352800"/>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2nd</a:t>
            </a:r>
          </a:p>
        </p:txBody>
      </p:sp>
      <p:sp>
        <p:nvSpPr>
          <p:cNvPr id="53340" name="TextBox 36"/>
          <p:cNvSpPr txBox="1">
            <a:spLocks noChangeArrowheads="1"/>
          </p:cNvSpPr>
          <p:nvPr/>
        </p:nvSpPr>
        <p:spPr bwMode="auto">
          <a:xfrm>
            <a:off x="3322638" y="4964113"/>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4th</a:t>
            </a:r>
          </a:p>
        </p:txBody>
      </p:sp>
      <p:sp>
        <p:nvSpPr>
          <p:cNvPr id="53341" name="TextBox 37"/>
          <p:cNvSpPr txBox="1">
            <a:spLocks noChangeArrowheads="1"/>
          </p:cNvSpPr>
          <p:nvPr/>
        </p:nvSpPr>
        <p:spPr bwMode="auto">
          <a:xfrm>
            <a:off x="3224213" y="4076700"/>
            <a:ext cx="5180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3rd</a:t>
            </a:r>
          </a:p>
        </p:txBody>
      </p:sp>
      <p:sp>
        <p:nvSpPr>
          <p:cNvPr id="26" name="TextBox 30"/>
          <p:cNvSpPr txBox="1">
            <a:spLocks noChangeArrowheads="1"/>
          </p:cNvSpPr>
          <p:nvPr/>
        </p:nvSpPr>
        <p:spPr bwMode="auto">
          <a:xfrm>
            <a:off x="1038225" y="4155429"/>
            <a:ext cx="1322798"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f=0+5=5</a:t>
            </a:r>
          </a:p>
        </p:txBody>
      </p:sp>
      <p:sp>
        <p:nvSpPr>
          <p:cNvPr id="4" name="TextBox 3"/>
          <p:cNvSpPr txBox="1"/>
          <p:nvPr/>
        </p:nvSpPr>
        <p:spPr>
          <a:xfrm>
            <a:off x="1121388" y="5260915"/>
            <a:ext cx="1239635" cy="400110"/>
          </a:xfrm>
          <a:prstGeom prst="rect">
            <a:avLst/>
          </a:prstGeom>
          <a:solidFill>
            <a:srgbClr val="FFFFCC"/>
          </a:solidFill>
          <a:ln w="19050">
            <a:solidFill>
              <a:srgbClr val="FF0000"/>
            </a:solidFill>
          </a:ln>
        </p:spPr>
        <p:txBody>
          <a:bodyPr wrap="none" rtlCol="0">
            <a:spAutoFit/>
          </a:bodyPr>
          <a:lstStyle/>
          <a:p>
            <a:r>
              <a:rPr lang="en-AU" sz="2000" dirty="0">
                <a:latin typeface="Arial" pitchFamily="34" charset="0"/>
                <a:cs typeface="Arial" pitchFamily="34" charset="0"/>
              </a:rPr>
              <a:t>Cut-off=5</a:t>
            </a:r>
          </a:p>
        </p:txBody>
      </p:sp>
      <p:graphicFrame>
        <p:nvGraphicFramePr>
          <p:cNvPr id="6" name="Table 5"/>
          <p:cNvGraphicFramePr>
            <a:graphicFrameLocks noGrp="1"/>
          </p:cNvGraphicFramePr>
          <p:nvPr>
            <p:extLst>
              <p:ext uri="{D42A27DB-BD31-4B8C-83A1-F6EECF244321}">
                <p14:modId xmlns:p14="http://schemas.microsoft.com/office/powerpoint/2010/main" val="2192212524"/>
              </p:ext>
            </p:extLst>
          </p:nvPr>
        </p:nvGraphicFramePr>
        <p:xfrm>
          <a:off x="8833910" y="1525434"/>
          <a:ext cx="720080" cy="155167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r>
                        <a:rPr lang="en-AU" b="1" dirty="0">
                          <a:solidFill>
                            <a:srgbClr val="0000FF"/>
                          </a:solidFill>
                          <a:latin typeface="Arial" pitchFamily="34" charset="0"/>
                          <a:cs typeface="Arial"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r>
                        <a:rPr lang="en-AU" b="1" dirty="0">
                          <a:solidFill>
                            <a:srgbClr val="0000FF"/>
                          </a:solidFill>
                          <a:latin typeface="Arial" pitchFamily="34" charset="0"/>
                          <a:cs typeface="Arial" pitchFamily="34"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9" name="Straight Arrow Connector 8"/>
          <p:cNvCxnSpPr/>
          <p:nvPr/>
        </p:nvCxnSpPr>
        <p:spPr bwMode="auto">
          <a:xfrm>
            <a:off x="8545878" y="1735599"/>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10" name="TextBox 9"/>
          <p:cNvSpPr txBox="1"/>
          <p:nvPr/>
        </p:nvSpPr>
        <p:spPr>
          <a:xfrm>
            <a:off x="8041822" y="1519575"/>
            <a:ext cx="479618" cy="369332"/>
          </a:xfrm>
          <a:prstGeom prst="rect">
            <a:avLst/>
          </a:prstGeom>
          <a:noFill/>
        </p:spPr>
        <p:txBody>
          <a:bodyPr wrap="none" rtlCol="0">
            <a:spAutoFit/>
          </a:bodyPr>
          <a:lstStyle/>
          <a:p>
            <a:r>
              <a:rPr lang="en-AU" dirty="0"/>
              <a:t>top</a:t>
            </a:r>
          </a:p>
        </p:txBody>
      </p:sp>
      <p:graphicFrame>
        <p:nvGraphicFramePr>
          <p:cNvPr id="34" name="Table 33"/>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35"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36" name="TextBox 35">
            <a:extLst>
              <a:ext uri="{FF2B5EF4-FFF2-40B4-BE49-F238E27FC236}">
                <a16:creationId xmlns:a16="http://schemas.microsoft.com/office/drawing/2014/main" id="{7738C36B-AF15-45DA-AB8D-8263580C28D7}"/>
              </a:ext>
            </a:extLst>
          </p:cNvPr>
          <p:cNvSpPr txBox="1"/>
          <p:nvPr/>
        </p:nvSpPr>
        <p:spPr>
          <a:xfrm>
            <a:off x="7833320" y="3573016"/>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38" name="TextBox 37">
            <a:extLst>
              <a:ext uri="{FF2B5EF4-FFF2-40B4-BE49-F238E27FC236}">
                <a16:creationId xmlns:a16="http://schemas.microsoft.com/office/drawing/2014/main" id="{1A84CCF9-0583-4007-BB88-E8DB0FA524D8}"/>
              </a:ext>
            </a:extLst>
          </p:cNvPr>
          <p:cNvSpPr txBox="1"/>
          <p:nvPr/>
        </p:nvSpPr>
        <p:spPr>
          <a:xfrm>
            <a:off x="128464" y="1068388"/>
            <a:ext cx="7622600"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a:t>
            </a:r>
            <a:r>
              <a:rPr lang="en-AU" sz="1600" dirty="0">
                <a:latin typeface="Arial" pitchFamily="34" charset="0"/>
                <a:cs typeface="Arial" pitchFamily="34" charset="0"/>
              </a:rPr>
              <a:t>//order of pushing into stack: U, R, D, L</a:t>
            </a:r>
            <a:endParaRPr lang="en-AU" sz="2000" dirty="0">
              <a:latin typeface="Arial" pitchFamily="34" charset="0"/>
              <a:cs typeface="Arial" pitchFamily="34" charset="0"/>
            </a:endParaRPr>
          </a:p>
        </p:txBody>
      </p:sp>
    </p:spTree>
    <p:extLst>
      <p:ext uri="{BB962C8B-B14F-4D97-AF65-F5344CB8AC3E}">
        <p14:creationId xmlns:p14="http://schemas.microsoft.com/office/powerpoint/2010/main" val="28117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nvGraphicFramePr>
        <p:xfrm>
          <a:off x="261938" y="2997200"/>
          <a:ext cx="1150938" cy="1079499"/>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4294" name="TextBox 3"/>
          <p:cNvSpPr txBox="1">
            <a:spLocks noChangeArrowheads="1"/>
          </p:cNvSpPr>
          <p:nvPr/>
        </p:nvSpPr>
        <p:spPr bwMode="auto">
          <a:xfrm>
            <a:off x="407988" y="2613025"/>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nvGraphicFramePr>
        <p:xfrm>
          <a:off x="2898775"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43181183"/>
              </p:ext>
            </p:extLst>
          </p:nvPr>
        </p:nvGraphicFramePr>
        <p:xfrm>
          <a:off x="2925763" y="3455221"/>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838157605"/>
              </p:ext>
            </p:extLst>
          </p:nvPr>
        </p:nvGraphicFramePr>
        <p:xfrm>
          <a:off x="2922588" y="5549247"/>
          <a:ext cx="1150938" cy="1081086"/>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4350" name="Straight Connector 8"/>
          <p:cNvCxnSpPr>
            <a:cxnSpLocks noChangeShapeType="1"/>
          </p:cNvCxnSpPr>
          <p:nvPr/>
        </p:nvCxnSpPr>
        <p:spPr bwMode="auto">
          <a:xfrm flipV="1">
            <a:off x="1412875" y="2349500"/>
            <a:ext cx="1441450" cy="1223963"/>
          </a:xfrm>
          <a:prstGeom prst="line">
            <a:avLst/>
          </a:prstGeom>
          <a:noFill/>
          <a:ln w="9525" algn="ctr">
            <a:solidFill>
              <a:srgbClr val="FF0000"/>
            </a:solidFill>
            <a:round/>
            <a:headEnd/>
            <a:tailEnd type="triangle" w="med" len="med"/>
          </a:ln>
        </p:spPr>
      </p:cxnSp>
      <p:cxnSp>
        <p:nvCxnSpPr>
          <p:cNvPr id="54351" name="Straight Arrow Connector 17"/>
          <p:cNvCxnSpPr>
            <a:cxnSpLocks noChangeShapeType="1"/>
          </p:cNvCxnSpPr>
          <p:nvPr/>
        </p:nvCxnSpPr>
        <p:spPr bwMode="auto">
          <a:xfrm>
            <a:off x="1412875" y="3536950"/>
            <a:ext cx="1512888" cy="360363"/>
          </a:xfrm>
          <a:prstGeom prst="straightConnector1">
            <a:avLst/>
          </a:prstGeom>
          <a:noFill/>
          <a:ln w="9525" algn="ctr">
            <a:solidFill>
              <a:srgbClr val="FF0000"/>
            </a:solidFill>
            <a:round/>
            <a:headEnd/>
            <a:tailEnd type="arrow" w="med" len="med"/>
          </a:ln>
        </p:spPr>
      </p:cxnSp>
      <p:cxnSp>
        <p:nvCxnSpPr>
          <p:cNvPr id="54352" name="Straight Arrow Connector 19"/>
          <p:cNvCxnSpPr>
            <a:cxnSpLocks noChangeShapeType="1"/>
          </p:cNvCxnSpPr>
          <p:nvPr/>
        </p:nvCxnSpPr>
        <p:spPr bwMode="auto">
          <a:xfrm>
            <a:off x="1412875" y="3573463"/>
            <a:ext cx="1441450" cy="2376487"/>
          </a:xfrm>
          <a:prstGeom prst="straightConnector1">
            <a:avLst/>
          </a:prstGeom>
          <a:noFill/>
          <a:ln w="9525" algn="ctr">
            <a:solidFill>
              <a:srgbClr val="FF0000"/>
            </a:solidFill>
            <a:round/>
            <a:headEnd/>
            <a:tailEnd type="arrow" w="med" len="med"/>
          </a:ln>
        </p:spPr>
      </p:cxnSp>
      <p:sp>
        <p:nvSpPr>
          <p:cNvPr id="54353" name="TextBox 20"/>
          <p:cNvSpPr txBox="1">
            <a:spLocks noChangeArrowheads="1"/>
          </p:cNvSpPr>
          <p:nvPr/>
        </p:nvSpPr>
        <p:spPr bwMode="auto">
          <a:xfrm>
            <a:off x="4291013" y="2447925"/>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U</a:t>
            </a:r>
          </a:p>
        </p:txBody>
      </p:sp>
      <p:sp>
        <p:nvSpPr>
          <p:cNvPr id="54354" name="TextBox 22"/>
          <p:cNvSpPr txBox="1">
            <a:spLocks noChangeArrowheads="1"/>
          </p:cNvSpPr>
          <p:nvPr/>
        </p:nvSpPr>
        <p:spPr bwMode="auto">
          <a:xfrm>
            <a:off x="4322763" y="3716338"/>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R</a:t>
            </a:r>
          </a:p>
        </p:txBody>
      </p:sp>
      <p:sp>
        <p:nvSpPr>
          <p:cNvPr id="54355" name="TextBox 23"/>
          <p:cNvSpPr txBox="1">
            <a:spLocks noChangeArrowheads="1"/>
          </p:cNvSpPr>
          <p:nvPr/>
        </p:nvSpPr>
        <p:spPr bwMode="auto">
          <a:xfrm>
            <a:off x="4257675" y="5661025"/>
            <a:ext cx="341313"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L</a:t>
            </a:r>
          </a:p>
        </p:txBody>
      </p:sp>
      <p:cxnSp>
        <p:nvCxnSpPr>
          <p:cNvPr id="54356" name="Straight Arrow Connector 26"/>
          <p:cNvCxnSpPr>
            <a:cxnSpLocks noChangeShapeType="1"/>
          </p:cNvCxnSpPr>
          <p:nvPr/>
        </p:nvCxnSpPr>
        <p:spPr bwMode="auto">
          <a:xfrm>
            <a:off x="1412875" y="3536950"/>
            <a:ext cx="1644650" cy="1332210"/>
          </a:xfrm>
          <a:prstGeom prst="straightConnector1">
            <a:avLst/>
          </a:prstGeom>
          <a:noFill/>
          <a:ln w="9525" algn="ctr">
            <a:solidFill>
              <a:srgbClr val="FF0000"/>
            </a:solidFill>
            <a:round/>
            <a:headEnd/>
            <a:tailEnd type="arrow" w="med" len="med"/>
          </a:ln>
        </p:spPr>
      </p:cxnSp>
      <p:sp>
        <p:nvSpPr>
          <p:cNvPr id="54357" name="TextBox 28"/>
          <p:cNvSpPr txBox="1">
            <a:spLocks noChangeArrowheads="1"/>
          </p:cNvSpPr>
          <p:nvPr/>
        </p:nvSpPr>
        <p:spPr bwMode="auto">
          <a:xfrm>
            <a:off x="3122613" y="4653843"/>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cxnSp>
        <p:nvCxnSpPr>
          <p:cNvPr id="54358" name="Straight Connector 29"/>
          <p:cNvCxnSpPr>
            <a:cxnSpLocks noChangeShapeType="1"/>
          </p:cNvCxnSpPr>
          <p:nvPr/>
        </p:nvCxnSpPr>
        <p:spPr bwMode="auto">
          <a:xfrm flipV="1">
            <a:off x="2925763" y="4600575"/>
            <a:ext cx="792162" cy="400050"/>
          </a:xfrm>
          <a:prstGeom prst="line">
            <a:avLst/>
          </a:prstGeom>
          <a:noFill/>
          <a:ln w="9525" algn="ctr">
            <a:solidFill>
              <a:srgbClr val="FF0000"/>
            </a:solidFill>
            <a:round/>
            <a:headEnd/>
            <a:tailEnd/>
          </a:ln>
        </p:spPr>
      </p:cxnSp>
      <p:sp>
        <p:nvSpPr>
          <p:cNvPr id="54359" name="TextBox 30"/>
          <p:cNvSpPr txBox="1">
            <a:spLocks noChangeArrowheads="1"/>
          </p:cNvSpPr>
          <p:nvPr/>
        </p:nvSpPr>
        <p:spPr bwMode="auto">
          <a:xfrm>
            <a:off x="3246314" y="1455421"/>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f=5</a:t>
            </a:r>
          </a:p>
        </p:txBody>
      </p:sp>
      <p:sp>
        <p:nvSpPr>
          <p:cNvPr id="54360" name="TextBox 32"/>
          <p:cNvSpPr txBox="1">
            <a:spLocks noChangeArrowheads="1"/>
          </p:cNvSpPr>
          <p:nvPr/>
        </p:nvSpPr>
        <p:spPr bwMode="auto">
          <a:xfrm>
            <a:off x="3246314" y="3054492"/>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54361" name="TextBox 33"/>
          <p:cNvSpPr txBox="1">
            <a:spLocks noChangeArrowheads="1"/>
          </p:cNvSpPr>
          <p:nvPr/>
        </p:nvSpPr>
        <p:spPr bwMode="auto">
          <a:xfrm>
            <a:off x="3246314" y="5156733"/>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54362" name="TextBox 31"/>
          <p:cNvSpPr txBox="1">
            <a:spLocks noChangeArrowheads="1"/>
          </p:cNvSpPr>
          <p:nvPr/>
        </p:nvSpPr>
        <p:spPr bwMode="auto">
          <a:xfrm>
            <a:off x="2198579" y="2302209"/>
            <a:ext cx="492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1st</a:t>
            </a:r>
          </a:p>
        </p:txBody>
      </p:sp>
      <p:sp>
        <p:nvSpPr>
          <p:cNvPr id="54363" name="TextBox 35"/>
          <p:cNvSpPr txBox="1">
            <a:spLocks noChangeArrowheads="1"/>
          </p:cNvSpPr>
          <p:nvPr/>
        </p:nvSpPr>
        <p:spPr bwMode="auto">
          <a:xfrm>
            <a:off x="2235200" y="3352800"/>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2nd</a:t>
            </a:r>
          </a:p>
        </p:txBody>
      </p:sp>
      <p:sp>
        <p:nvSpPr>
          <p:cNvPr id="54364" name="TextBox 36"/>
          <p:cNvSpPr txBox="1">
            <a:spLocks noChangeArrowheads="1"/>
          </p:cNvSpPr>
          <p:nvPr/>
        </p:nvSpPr>
        <p:spPr bwMode="auto">
          <a:xfrm>
            <a:off x="2374900" y="4964113"/>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4th</a:t>
            </a:r>
          </a:p>
        </p:txBody>
      </p:sp>
      <p:sp>
        <p:nvSpPr>
          <p:cNvPr id="54365" name="TextBox 37"/>
          <p:cNvSpPr txBox="1">
            <a:spLocks noChangeArrowheads="1"/>
          </p:cNvSpPr>
          <p:nvPr/>
        </p:nvSpPr>
        <p:spPr bwMode="auto">
          <a:xfrm>
            <a:off x="2278063" y="4076700"/>
            <a:ext cx="5180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8000"/>
                </a:solidFill>
                <a:latin typeface="Arial" charset="0"/>
              </a:rPr>
              <a:t>3rd</a:t>
            </a:r>
          </a:p>
        </p:txBody>
      </p:sp>
      <p:sp>
        <p:nvSpPr>
          <p:cNvPr id="31" name="TextBox 30"/>
          <p:cNvSpPr txBox="1">
            <a:spLocks noChangeArrowheads="1"/>
          </p:cNvSpPr>
          <p:nvPr/>
        </p:nvSpPr>
        <p:spPr bwMode="auto">
          <a:xfrm>
            <a:off x="558021" y="4138910"/>
            <a:ext cx="620683"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f=5</a:t>
            </a:r>
          </a:p>
        </p:txBody>
      </p:sp>
      <p:cxnSp>
        <p:nvCxnSpPr>
          <p:cNvPr id="36" name="Straight Connector 29"/>
          <p:cNvCxnSpPr>
            <a:cxnSpLocks noChangeShapeType="1"/>
          </p:cNvCxnSpPr>
          <p:nvPr/>
        </p:nvCxnSpPr>
        <p:spPr bwMode="auto">
          <a:xfrm flipV="1">
            <a:off x="4745854" y="5741151"/>
            <a:ext cx="567186" cy="676674"/>
          </a:xfrm>
          <a:prstGeom prst="line">
            <a:avLst/>
          </a:prstGeom>
          <a:noFill/>
          <a:ln w="9525" algn="ctr">
            <a:solidFill>
              <a:srgbClr val="FF0000"/>
            </a:solidFill>
            <a:round/>
            <a:headEnd/>
            <a:tailEnd/>
          </a:ln>
        </p:spPr>
      </p:cxnSp>
      <p:cxnSp>
        <p:nvCxnSpPr>
          <p:cNvPr id="40" name="Straight Connector 29"/>
          <p:cNvCxnSpPr>
            <a:cxnSpLocks noChangeShapeType="1"/>
          </p:cNvCxnSpPr>
          <p:nvPr/>
        </p:nvCxnSpPr>
        <p:spPr bwMode="auto">
          <a:xfrm>
            <a:off x="4736976" y="5741151"/>
            <a:ext cx="576064" cy="676673"/>
          </a:xfrm>
          <a:prstGeom prst="line">
            <a:avLst/>
          </a:prstGeom>
          <a:noFill/>
          <a:ln w="9525" algn="ctr">
            <a:solidFill>
              <a:srgbClr val="FF0000"/>
            </a:solidFill>
            <a:round/>
            <a:headEnd/>
            <a:tailEnd/>
          </a:ln>
        </p:spPr>
      </p:cxnSp>
      <p:sp>
        <p:nvSpPr>
          <p:cNvPr id="45" name="Rectangle 44"/>
          <p:cNvSpPr/>
          <p:nvPr/>
        </p:nvSpPr>
        <p:spPr bwMode="auto">
          <a:xfrm>
            <a:off x="7833320" y="980728"/>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graphicFrame>
        <p:nvGraphicFramePr>
          <p:cNvPr id="46" name="Table 45"/>
          <p:cNvGraphicFramePr>
            <a:graphicFrameLocks noGrp="1"/>
          </p:cNvGraphicFramePr>
          <p:nvPr>
            <p:extLst>
              <p:ext uri="{D42A27DB-BD31-4B8C-83A1-F6EECF244321}">
                <p14:modId xmlns:p14="http://schemas.microsoft.com/office/powerpoint/2010/main" val="1379253515"/>
              </p:ext>
            </p:extLst>
          </p:nvPr>
        </p:nvGraphicFramePr>
        <p:xfrm>
          <a:off x="8833910" y="1525434"/>
          <a:ext cx="720080" cy="155167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r>
                        <a:rPr lang="en-AU" b="1" dirty="0">
                          <a:solidFill>
                            <a:srgbClr val="0000FF"/>
                          </a:solidFill>
                          <a:latin typeface="Arial" pitchFamily="34" charset="0"/>
                          <a:cs typeface="Arial"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r>
                        <a:rPr lang="en-AU" b="1" dirty="0">
                          <a:solidFill>
                            <a:srgbClr val="0000FF"/>
                          </a:solidFill>
                          <a:latin typeface="Arial" pitchFamily="34" charset="0"/>
                          <a:cs typeface="Arial" pitchFamily="34"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47" name="TextBox 46"/>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48" name="Straight Arrow Connector 47"/>
          <p:cNvCxnSpPr/>
          <p:nvPr/>
        </p:nvCxnSpPr>
        <p:spPr bwMode="auto">
          <a:xfrm>
            <a:off x="8545878" y="1735599"/>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49" name="TextBox 48"/>
          <p:cNvSpPr txBox="1"/>
          <p:nvPr/>
        </p:nvSpPr>
        <p:spPr>
          <a:xfrm>
            <a:off x="8041822" y="1519575"/>
            <a:ext cx="479618" cy="369332"/>
          </a:xfrm>
          <a:prstGeom prst="rect">
            <a:avLst/>
          </a:prstGeom>
          <a:noFill/>
        </p:spPr>
        <p:txBody>
          <a:bodyPr wrap="none" rtlCol="0">
            <a:spAutoFit/>
          </a:bodyPr>
          <a:lstStyle/>
          <a:p>
            <a:r>
              <a:rPr lang="en-AU" dirty="0">
                <a:solidFill>
                  <a:srgbClr val="FF0000"/>
                </a:solidFill>
              </a:rPr>
              <a:t>top</a:t>
            </a:r>
          </a:p>
        </p:txBody>
      </p:sp>
      <p:sp>
        <p:nvSpPr>
          <p:cNvPr id="13" name="TextBox 12"/>
          <p:cNvSpPr txBox="1"/>
          <p:nvPr/>
        </p:nvSpPr>
        <p:spPr>
          <a:xfrm>
            <a:off x="5580518" y="5876409"/>
            <a:ext cx="3655809" cy="369332"/>
          </a:xfrm>
          <a:prstGeom prst="rect">
            <a:avLst/>
          </a:prstGeom>
          <a:noFill/>
        </p:spPr>
        <p:txBody>
          <a:bodyPr wrap="none" rtlCol="0">
            <a:spAutoFit/>
          </a:bodyPr>
          <a:lstStyle/>
          <a:p>
            <a:r>
              <a:rPr lang="en-AU" dirty="0">
                <a:solidFill>
                  <a:srgbClr val="FF0000"/>
                </a:solidFill>
              </a:rPr>
              <a:t>F-cost exceeds cut-off, do not expand</a:t>
            </a:r>
          </a:p>
        </p:txBody>
      </p:sp>
      <p:sp>
        <p:nvSpPr>
          <p:cNvPr id="51" name="TextBox 50"/>
          <p:cNvSpPr txBox="1"/>
          <p:nvPr/>
        </p:nvSpPr>
        <p:spPr>
          <a:xfrm>
            <a:off x="248545" y="5341399"/>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graphicFrame>
        <p:nvGraphicFramePr>
          <p:cNvPr id="52" name="Table 51"/>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3"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37" name="TextBox 36">
            <a:extLst>
              <a:ext uri="{FF2B5EF4-FFF2-40B4-BE49-F238E27FC236}">
                <a16:creationId xmlns:a16="http://schemas.microsoft.com/office/drawing/2014/main" id="{F74E7872-E366-4CCE-9169-A6766E5B574B}"/>
              </a:ext>
            </a:extLst>
          </p:cNvPr>
          <p:cNvSpPr txBox="1"/>
          <p:nvPr/>
        </p:nvSpPr>
        <p:spPr>
          <a:xfrm>
            <a:off x="7833320" y="3573016"/>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2" name="TextBox 1">
            <a:extLst>
              <a:ext uri="{FF2B5EF4-FFF2-40B4-BE49-F238E27FC236}">
                <a16:creationId xmlns:a16="http://schemas.microsoft.com/office/drawing/2014/main" id="{2C1B4867-B8B8-4799-BBE1-617480192757}"/>
              </a:ext>
            </a:extLst>
          </p:cNvPr>
          <p:cNvSpPr txBox="1"/>
          <p:nvPr/>
        </p:nvSpPr>
        <p:spPr>
          <a:xfrm>
            <a:off x="6177136" y="6261001"/>
            <a:ext cx="660758" cy="369332"/>
          </a:xfrm>
          <a:prstGeom prst="rect">
            <a:avLst/>
          </a:prstGeom>
          <a:noFill/>
        </p:spPr>
        <p:txBody>
          <a:bodyPr wrap="none" rtlCol="0">
            <a:spAutoFit/>
          </a:bodyPr>
          <a:lstStyle/>
          <a:p>
            <a:r>
              <a:rPr lang="en-NZ" dirty="0"/>
              <a:t>7 &gt; 5</a:t>
            </a:r>
          </a:p>
        </p:txBody>
      </p:sp>
      <p:sp>
        <p:nvSpPr>
          <p:cNvPr id="39" name="TextBox 38">
            <a:extLst>
              <a:ext uri="{FF2B5EF4-FFF2-40B4-BE49-F238E27FC236}">
                <a16:creationId xmlns:a16="http://schemas.microsoft.com/office/drawing/2014/main" id="{3ECDB5D4-B7DC-48A1-8362-87D6BD1A4487}"/>
              </a:ext>
            </a:extLst>
          </p:cNvPr>
          <p:cNvSpPr txBox="1"/>
          <p:nvPr/>
        </p:nvSpPr>
        <p:spPr>
          <a:xfrm>
            <a:off x="128464" y="1068388"/>
            <a:ext cx="7622600"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a:t>
            </a:r>
            <a:r>
              <a:rPr lang="en-AU" sz="1600" dirty="0">
                <a:latin typeface="Arial" pitchFamily="34" charset="0"/>
                <a:cs typeface="Arial" pitchFamily="34" charset="0"/>
              </a:rPr>
              <a:t>//order of pushing into stack: U, R, D, L</a:t>
            </a:r>
            <a:endParaRPr lang="en-AU" sz="2000" dirty="0">
              <a:latin typeface="Arial" pitchFamily="34" charset="0"/>
              <a:cs typeface="Arial" pitchFamily="34" charset="0"/>
            </a:endParaRPr>
          </a:p>
        </p:txBody>
      </p:sp>
      <p:sp>
        <p:nvSpPr>
          <p:cNvPr id="4" name="Freeform: Shape 3">
            <a:extLst>
              <a:ext uri="{FF2B5EF4-FFF2-40B4-BE49-F238E27FC236}">
                <a16:creationId xmlns:a16="http://schemas.microsoft.com/office/drawing/2014/main" id="{EA2183AE-DC80-483D-818E-FDE580FD1114}"/>
              </a:ext>
            </a:extLst>
          </p:cNvPr>
          <p:cNvSpPr/>
          <p:nvPr/>
        </p:nvSpPr>
        <p:spPr bwMode="auto">
          <a:xfrm>
            <a:off x="4585296" y="1716310"/>
            <a:ext cx="3417593" cy="3944713"/>
          </a:xfrm>
          <a:custGeom>
            <a:avLst/>
            <a:gdLst>
              <a:gd name="connsiteX0" fmla="*/ 3385547 w 3385547"/>
              <a:gd name="connsiteY0" fmla="*/ 10442 h 3743612"/>
              <a:gd name="connsiteX1" fmla="*/ 2584503 w 3385547"/>
              <a:gd name="connsiteY1" fmla="*/ 78455 h 3743612"/>
              <a:gd name="connsiteX2" fmla="*/ 1639875 w 3385547"/>
              <a:gd name="connsiteY2" fmla="*/ 592333 h 3743612"/>
              <a:gd name="connsiteX3" fmla="*/ 0 w 3385547"/>
              <a:gd name="connsiteY3" fmla="*/ 3743612 h 3743612"/>
              <a:gd name="connsiteX0" fmla="*/ 3385547 w 3385547"/>
              <a:gd name="connsiteY0" fmla="*/ 4178 h 3737348"/>
              <a:gd name="connsiteX1" fmla="*/ 2584503 w 3385547"/>
              <a:gd name="connsiteY1" fmla="*/ 72191 h 3737348"/>
              <a:gd name="connsiteX2" fmla="*/ 1639875 w 3385547"/>
              <a:gd name="connsiteY2" fmla="*/ 586069 h 3737348"/>
              <a:gd name="connsiteX3" fmla="*/ 0 w 3385547"/>
              <a:gd name="connsiteY3" fmla="*/ 3737348 h 3737348"/>
              <a:gd name="connsiteX0" fmla="*/ 3385547 w 3385547"/>
              <a:gd name="connsiteY0" fmla="*/ 4178 h 3737348"/>
              <a:gd name="connsiteX1" fmla="*/ 2584503 w 3385547"/>
              <a:gd name="connsiteY1" fmla="*/ 72191 h 3737348"/>
              <a:gd name="connsiteX2" fmla="*/ 1639875 w 3385547"/>
              <a:gd name="connsiteY2" fmla="*/ 586069 h 3737348"/>
              <a:gd name="connsiteX3" fmla="*/ 0 w 3385547"/>
              <a:gd name="connsiteY3" fmla="*/ 3737348 h 3737348"/>
              <a:gd name="connsiteX0" fmla="*/ 3385547 w 3385547"/>
              <a:gd name="connsiteY0" fmla="*/ 12050 h 3745220"/>
              <a:gd name="connsiteX1" fmla="*/ 2591989 w 3385547"/>
              <a:gd name="connsiteY1" fmla="*/ 44242 h 3745220"/>
              <a:gd name="connsiteX2" fmla="*/ 1639875 w 3385547"/>
              <a:gd name="connsiteY2" fmla="*/ 593941 h 3745220"/>
              <a:gd name="connsiteX3" fmla="*/ 0 w 3385547"/>
              <a:gd name="connsiteY3" fmla="*/ 3745220 h 3745220"/>
              <a:gd name="connsiteX0" fmla="*/ 3385547 w 3385547"/>
              <a:gd name="connsiteY0" fmla="*/ 6561 h 3739731"/>
              <a:gd name="connsiteX1" fmla="*/ 2591989 w 3385547"/>
              <a:gd name="connsiteY1" fmla="*/ 38753 h 3739731"/>
              <a:gd name="connsiteX2" fmla="*/ 1639875 w 3385547"/>
              <a:gd name="connsiteY2" fmla="*/ 588452 h 3739731"/>
              <a:gd name="connsiteX3" fmla="*/ 0 w 3385547"/>
              <a:gd name="connsiteY3" fmla="*/ 3739731 h 3739731"/>
            </a:gdLst>
            <a:ahLst/>
            <a:cxnLst>
              <a:cxn ang="0">
                <a:pos x="connsiteX0" y="connsiteY0"/>
              </a:cxn>
              <a:cxn ang="0">
                <a:pos x="connsiteX1" y="connsiteY1"/>
              </a:cxn>
              <a:cxn ang="0">
                <a:pos x="connsiteX2" y="connsiteY2"/>
              </a:cxn>
              <a:cxn ang="0">
                <a:pos x="connsiteX3" y="connsiteY3"/>
              </a:cxn>
            </a:cxnLst>
            <a:rect l="l" t="t" r="r" b="b"/>
            <a:pathLst>
              <a:path w="3385547" h="3739731">
                <a:moveTo>
                  <a:pt x="3385547" y="6561"/>
                </a:moveTo>
                <a:cubicBezTo>
                  <a:pt x="3130497" y="-7924"/>
                  <a:pt x="2859908" y="1049"/>
                  <a:pt x="2591989" y="38753"/>
                </a:cubicBezTo>
                <a:cubicBezTo>
                  <a:pt x="2324070" y="76457"/>
                  <a:pt x="2071873" y="-28378"/>
                  <a:pt x="1639875" y="588452"/>
                </a:cubicBezTo>
                <a:cubicBezTo>
                  <a:pt x="1207877" y="1205282"/>
                  <a:pt x="604562" y="2469521"/>
                  <a:pt x="0" y="3739731"/>
                </a:cubicBezTo>
              </a:path>
            </a:pathLst>
          </a:cu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1657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51"/>
                                        </p:tgtEl>
                                        <p:attrNameLst>
                                          <p:attrName>r</p:attrName>
                                        </p:attrNameLst>
                                      </p:cBhvr>
                                    </p:animRot>
                                    <p:animRot by="-240000">
                                      <p:cBhvr>
                                        <p:cTn id="7" dur="200" fill="hold">
                                          <p:stCondLst>
                                            <p:cond delay="200"/>
                                          </p:stCondLst>
                                        </p:cTn>
                                        <p:tgtEl>
                                          <p:spTgt spid="51"/>
                                        </p:tgtEl>
                                        <p:attrNameLst>
                                          <p:attrName>r</p:attrName>
                                        </p:attrNameLst>
                                      </p:cBhvr>
                                    </p:animRot>
                                    <p:animRot by="240000">
                                      <p:cBhvr>
                                        <p:cTn id="8" dur="200" fill="hold">
                                          <p:stCondLst>
                                            <p:cond delay="400"/>
                                          </p:stCondLst>
                                        </p:cTn>
                                        <p:tgtEl>
                                          <p:spTgt spid="51"/>
                                        </p:tgtEl>
                                        <p:attrNameLst>
                                          <p:attrName>r</p:attrName>
                                        </p:attrNameLst>
                                      </p:cBhvr>
                                    </p:animRot>
                                    <p:animRot by="-240000">
                                      <p:cBhvr>
                                        <p:cTn id="9" dur="200" fill="hold">
                                          <p:stCondLst>
                                            <p:cond delay="600"/>
                                          </p:stCondLst>
                                        </p:cTn>
                                        <p:tgtEl>
                                          <p:spTgt spid="51"/>
                                        </p:tgtEl>
                                        <p:attrNameLst>
                                          <p:attrName>r</p:attrName>
                                        </p:attrNameLst>
                                      </p:cBhvr>
                                    </p:animRot>
                                    <p:animRot by="120000">
                                      <p:cBhvr>
                                        <p:cTn id="10"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nvGraphicFramePr>
        <p:xfrm>
          <a:off x="261938" y="2997200"/>
          <a:ext cx="1150938" cy="1079499"/>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4294" name="TextBox 3"/>
          <p:cNvSpPr txBox="1">
            <a:spLocks noChangeArrowheads="1"/>
          </p:cNvSpPr>
          <p:nvPr/>
        </p:nvSpPr>
        <p:spPr bwMode="auto">
          <a:xfrm>
            <a:off x="407988" y="2613025"/>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nvGraphicFramePr>
        <p:xfrm>
          <a:off x="2898775"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342893097"/>
              </p:ext>
            </p:extLst>
          </p:nvPr>
        </p:nvGraphicFramePr>
        <p:xfrm>
          <a:off x="2925763" y="3455221"/>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4684631"/>
              </p:ext>
            </p:extLst>
          </p:nvPr>
        </p:nvGraphicFramePr>
        <p:xfrm>
          <a:off x="2922588" y="5549247"/>
          <a:ext cx="1150938" cy="1081086"/>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4350" name="Straight Connector 8"/>
          <p:cNvCxnSpPr>
            <a:cxnSpLocks noChangeShapeType="1"/>
          </p:cNvCxnSpPr>
          <p:nvPr/>
        </p:nvCxnSpPr>
        <p:spPr bwMode="auto">
          <a:xfrm flipV="1">
            <a:off x="1412875" y="2349500"/>
            <a:ext cx="1441450" cy="1223963"/>
          </a:xfrm>
          <a:prstGeom prst="line">
            <a:avLst/>
          </a:prstGeom>
          <a:noFill/>
          <a:ln w="9525" algn="ctr">
            <a:solidFill>
              <a:srgbClr val="FF0000"/>
            </a:solidFill>
            <a:round/>
            <a:headEnd/>
            <a:tailEnd type="triangle" w="med" len="med"/>
          </a:ln>
        </p:spPr>
      </p:cxnSp>
      <p:cxnSp>
        <p:nvCxnSpPr>
          <p:cNvPr id="54351" name="Straight Arrow Connector 17"/>
          <p:cNvCxnSpPr>
            <a:cxnSpLocks noChangeShapeType="1"/>
          </p:cNvCxnSpPr>
          <p:nvPr/>
        </p:nvCxnSpPr>
        <p:spPr bwMode="auto">
          <a:xfrm>
            <a:off x="1412875" y="3536950"/>
            <a:ext cx="1512888" cy="360363"/>
          </a:xfrm>
          <a:prstGeom prst="straightConnector1">
            <a:avLst/>
          </a:prstGeom>
          <a:noFill/>
          <a:ln w="9525" algn="ctr">
            <a:solidFill>
              <a:srgbClr val="FF0000"/>
            </a:solidFill>
            <a:round/>
            <a:headEnd/>
            <a:tailEnd type="arrow" w="med" len="med"/>
          </a:ln>
        </p:spPr>
      </p:cxnSp>
      <p:cxnSp>
        <p:nvCxnSpPr>
          <p:cNvPr id="54352" name="Straight Arrow Connector 19"/>
          <p:cNvCxnSpPr>
            <a:cxnSpLocks noChangeShapeType="1"/>
          </p:cNvCxnSpPr>
          <p:nvPr/>
        </p:nvCxnSpPr>
        <p:spPr bwMode="auto">
          <a:xfrm>
            <a:off x="1412875" y="3573463"/>
            <a:ext cx="1441450" cy="2376487"/>
          </a:xfrm>
          <a:prstGeom prst="straightConnector1">
            <a:avLst/>
          </a:prstGeom>
          <a:noFill/>
          <a:ln w="9525" algn="ctr">
            <a:solidFill>
              <a:srgbClr val="FF0000"/>
            </a:solidFill>
            <a:round/>
            <a:headEnd/>
            <a:tailEnd type="arrow" w="med" len="med"/>
          </a:ln>
        </p:spPr>
      </p:cxnSp>
      <p:sp>
        <p:nvSpPr>
          <p:cNvPr id="54353" name="TextBox 20"/>
          <p:cNvSpPr txBox="1">
            <a:spLocks noChangeArrowheads="1"/>
          </p:cNvSpPr>
          <p:nvPr/>
        </p:nvSpPr>
        <p:spPr bwMode="auto">
          <a:xfrm>
            <a:off x="4291013" y="2447925"/>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U</a:t>
            </a:r>
          </a:p>
        </p:txBody>
      </p:sp>
      <p:sp>
        <p:nvSpPr>
          <p:cNvPr id="54354" name="TextBox 22"/>
          <p:cNvSpPr txBox="1">
            <a:spLocks noChangeArrowheads="1"/>
          </p:cNvSpPr>
          <p:nvPr/>
        </p:nvSpPr>
        <p:spPr bwMode="auto">
          <a:xfrm>
            <a:off x="4322763" y="3716338"/>
            <a:ext cx="371475"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a:t>R</a:t>
            </a:r>
          </a:p>
        </p:txBody>
      </p:sp>
      <p:sp>
        <p:nvSpPr>
          <p:cNvPr id="54355" name="TextBox 23"/>
          <p:cNvSpPr txBox="1">
            <a:spLocks noChangeArrowheads="1"/>
          </p:cNvSpPr>
          <p:nvPr/>
        </p:nvSpPr>
        <p:spPr bwMode="auto">
          <a:xfrm>
            <a:off x="4257675" y="5661025"/>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L</a:t>
            </a:r>
          </a:p>
        </p:txBody>
      </p:sp>
      <p:cxnSp>
        <p:nvCxnSpPr>
          <p:cNvPr id="54356" name="Straight Arrow Connector 26"/>
          <p:cNvCxnSpPr>
            <a:cxnSpLocks noChangeShapeType="1"/>
          </p:cNvCxnSpPr>
          <p:nvPr/>
        </p:nvCxnSpPr>
        <p:spPr bwMode="auto">
          <a:xfrm>
            <a:off x="1412875" y="3536950"/>
            <a:ext cx="1644650" cy="1332210"/>
          </a:xfrm>
          <a:prstGeom prst="straightConnector1">
            <a:avLst/>
          </a:prstGeom>
          <a:noFill/>
          <a:ln w="9525" algn="ctr">
            <a:solidFill>
              <a:srgbClr val="FF0000"/>
            </a:solidFill>
            <a:round/>
            <a:headEnd/>
            <a:tailEnd type="arrow" w="med" len="med"/>
          </a:ln>
        </p:spPr>
      </p:cxnSp>
      <p:sp>
        <p:nvSpPr>
          <p:cNvPr id="54357" name="TextBox 28"/>
          <p:cNvSpPr txBox="1">
            <a:spLocks noChangeArrowheads="1"/>
          </p:cNvSpPr>
          <p:nvPr/>
        </p:nvSpPr>
        <p:spPr bwMode="auto">
          <a:xfrm>
            <a:off x="3122613" y="4653843"/>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cxnSp>
        <p:nvCxnSpPr>
          <p:cNvPr id="54358" name="Straight Connector 29"/>
          <p:cNvCxnSpPr>
            <a:cxnSpLocks noChangeShapeType="1"/>
          </p:cNvCxnSpPr>
          <p:nvPr/>
        </p:nvCxnSpPr>
        <p:spPr bwMode="auto">
          <a:xfrm flipV="1">
            <a:off x="2925763" y="4600575"/>
            <a:ext cx="792162" cy="400050"/>
          </a:xfrm>
          <a:prstGeom prst="line">
            <a:avLst/>
          </a:prstGeom>
          <a:noFill/>
          <a:ln w="9525" algn="ctr">
            <a:solidFill>
              <a:srgbClr val="FF0000"/>
            </a:solidFill>
            <a:round/>
            <a:headEnd/>
            <a:tailEnd/>
          </a:ln>
        </p:spPr>
      </p:cxnSp>
      <p:sp>
        <p:nvSpPr>
          <p:cNvPr id="54359" name="TextBox 30"/>
          <p:cNvSpPr txBox="1">
            <a:spLocks noChangeArrowheads="1"/>
          </p:cNvSpPr>
          <p:nvPr/>
        </p:nvSpPr>
        <p:spPr bwMode="auto">
          <a:xfrm>
            <a:off x="3246314" y="1455421"/>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f=5</a:t>
            </a:r>
          </a:p>
        </p:txBody>
      </p:sp>
      <p:sp>
        <p:nvSpPr>
          <p:cNvPr id="54360" name="TextBox 32"/>
          <p:cNvSpPr txBox="1">
            <a:spLocks noChangeArrowheads="1"/>
          </p:cNvSpPr>
          <p:nvPr/>
        </p:nvSpPr>
        <p:spPr bwMode="auto">
          <a:xfrm>
            <a:off x="3246314" y="3054492"/>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54361" name="TextBox 33"/>
          <p:cNvSpPr txBox="1">
            <a:spLocks noChangeArrowheads="1"/>
          </p:cNvSpPr>
          <p:nvPr/>
        </p:nvSpPr>
        <p:spPr bwMode="auto">
          <a:xfrm>
            <a:off x="3246314" y="5156733"/>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31" name="TextBox 30"/>
          <p:cNvSpPr txBox="1">
            <a:spLocks noChangeArrowheads="1"/>
          </p:cNvSpPr>
          <p:nvPr/>
        </p:nvSpPr>
        <p:spPr bwMode="auto">
          <a:xfrm>
            <a:off x="558021" y="4138910"/>
            <a:ext cx="620683"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f=5</a:t>
            </a:r>
          </a:p>
        </p:txBody>
      </p:sp>
      <p:cxnSp>
        <p:nvCxnSpPr>
          <p:cNvPr id="36" name="Straight Connector 29"/>
          <p:cNvCxnSpPr>
            <a:cxnSpLocks noChangeShapeType="1"/>
          </p:cNvCxnSpPr>
          <p:nvPr/>
        </p:nvCxnSpPr>
        <p:spPr bwMode="auto">
          <a:xfrm flipV="1">
            <a:off x="4745854" y="5741151"/>
            <a:ext cx="567186" cy="676674"/>
          </a:xfrm>
          <a:prstGeom prst="line">
            <a:avLst/>
          </a:prstGeom>
          <a:noFill/>
          <a:ln w="9525" algn="ctr">
            <a:solidFill>
              <a:srgbClr val="FF0000"/>
            </a:solidFill>
            <a:round/>
            <a:headEnd/>
            <a:tailEnd/>
          </a:ln>
        </p:spPr>
      </p:cxnSp>
      <p:cxnSp>
        <p:nvCxnSpPr>
          <p:cNvPr id="40" name="Straight Connector 29"/>
          <p:cNvCxnSpPr>
            <a:cxnSpLocks noChangeShapeType="1"/>
          </p:cNvCxnSpPr>
          <p:nvPr/>
        </p:nvCxnSpPr>
        <p:spPr bwMode="auto">
          <a:xfrm>
            <a:off x="4736976" y="5741151"/>
            <a:ext cx="576064" cy="676673"/>
          </a:xfrm>
          <a:prstGeom prst="line">
            <a:avLst/>
          </a:prstGeom>
          <a:noFill/>
          <a:ln w="9525" algn="ctr">
            <a:solidFill>
              <a:srgbClr val="FF0000"/>
            </a:solidFill>
            <a:round/>
            <a:headEnd/>
            <a:tailEnd/>
          </a:ln>
        </p:spPr>
      </p:cxnSp>
      <p:sp>
        <p:nvSpPr>
          <p:cNvPr id="45" name="Rectangle 44"/>
          <p:cNvSpPr/>
          <p:nvPr/>
        </p:nvSpPr>
        <p:spPr bwMode="auto">
          <a:xfrm>
            <a:off x="7833320" y="980728"/>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graphicFrame>
        <p:nvGraphicFramePr>
          <p:cNvPr id="46" name="Table 45"/>
          <p:cNvGraphicFramePr>
            <a:graphicFrameLocks noGrp="1"/>
          </p:cNvGraphicFramePr>
          <p:nvPr>
            <p:extLst>
              <p:ext uri="{D42A27DB-BD31-4B8C-83A1-F6EECF244321}">
                <p14:modId xmlns:p14="http://schemas.microsoft.com/office/powerpoint/2010/main" val="469862039"/>
              </p:ext>
            </p:extLst>
          </p:nvPr>
        </p:nvGraphicFramePr>
        <p:xfrm>
          <a:off x="8833910" y="1525434"/>
          <a:ext cx="720080" cy="155167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r>
                        <a:rPr lang="en-AU" b="1" dirty="0">
                          <a:solidFill>
                            <a:srgbClr val="0000FF"/>
                          </a:solidFill>
                          <a:latin typeface="Arial" pitchFamily="34" charset="0"/>
                          <a:cs typeface="Arial" pitchFamily="34"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47" name="TextBox 46"/>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48" name="Straight Arrow Connector 47"/>
          <p:cNvCxnSpPr/>
          <p:nvPr/>
        </p:nvCxnSpPr>
        <p:spPr bwMode="auto">
          <a:xfrm>
            <a:off x="8545878" y="2276872"/>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49" name="TextBox 48"/>
          <p:cNvSpPr txBox="1"/>
          <p:nvPr/>
        </p:nvSpPr>
        <p:spPr>
          <a:xfrm>
            <a:off x="8041822" y="2060848"/>
            <a:ext cx="479618" cy="369332"/>
          </a:xfrm>
          <a:prstGeom prst="rect">
            <a:avLst/>
          </a:prstGeom>
          <a:noFill/>
        </p:spPr>
        <p:txBody>
          <a:bodyPr wrap="none" rtlCol="0">
            <a:spAutoFit/>
          </a:bodyPr>
          <a:lstStyle/>
          <a:p>
            <a:r>
              <a:rPr lang="en-AU" dirty="0"/>
              <a:t>top</a:t>
            </a:r>
          </a:p>
        </p:txBody>
      </p:sp>
      <p:sp>
        <p:nvSpPr>
          <p:cNvPr id="13" name="TextBox 12"/>
          <p:cNvSpPr txBox="1"/>
          <p:nvPr/>
        </p:nvSpPr>
        <p:spPr>
          <a:xfrm>
            <a:off x="5580518" y="5876409"/>
            <a:ext cx="3655809" cy="369332"/>
          </a:xfrm>
          <a:prstGeom prst="rect">
            <a:avLst/>
          </a:prstGeom>
          <a:noFill/>
        </p:spPr>
        <p:txBody>
          <a:bodyPr wrap="none" rtlCol="0">
            <a:spAutoFit/>
          </a:bodyPr>
          <a:lstStyle/>
          <a:p>
            <a:r>
              <a:rPr lang="en-AU" dirty="0">
                <a:solidFill>
                  <a:srgbClr val="FF0000"/>
                </a:solidFill>
              </a:rPr>
              <a:t>F-cost exceeds cut-off, do not expand</a:t>
            </a:r>
          </a:p>
        </p:txBody>
      </p:sp>
      <p:cxnSp>
        <p:nvCxnSpPr>
          <p:cNvPr id="34" name="Straight Connector 29"/>
          <p:cNvCxnSpPr>
            <a:cxnSpLocks noChangeShapeType="1"/>
          </p:cNvCxnSpPr>
          <p:nvPr/>
        </p:nvCxnSpPr>
        <p:spPr bwMode="auto">
          <a:xfrm flipV="1">
            <a:off x="4630776" y="3611798"/>
            <a:ext cx="567186" cy="676674"/>
          </a:xfrm>
          <a:prstGeom prst="line">
            <a:avLst/>
          </a:prstGeom>
          <a:noFill/>
          <a:ln w="9525" algn="ctr">
            <a:solidFill>
              <a:srgbClr val="FF0000"/>
            </a:solidFill>
            <a:round/>
            <a:headEnd/>
            <a:tailEnd/>
          </a:ln>
        </p:spPr>
      </p:cxnSp>
      <p:cxnSp>
        <p:nvCxnSpPr>
          <p:cNvPr id="35" name="Straight Connector 29"/>
          <p:cNvCxnSpPr>
            <a:cxnSpLocks noChangeShapeType="1"/>
          </p:cNvCxnSpPr>
          <p:nvPr/>
        </p:nvCxnSpPr>
        <p:spPr bwMode="auto">
          <a:xfrm>
            <a:off x="4621898" y="3611798"/>
            <a:ext cx="576064" cy="676673"/>
          </a:xfrm>
          <a:prstGeom prst="line">
            <a:avLst/>
          </a:prstGeom>
          <a:noFill/>
          <a:ln w="9525" algn="ctr">
            <a:solidFill>
              <a:srgbClr val="FF0000"/>
            </a:solidFill>
            <a:round/>
            <a:headEnd/>
            <a:tailEnd/>
          </a:ln>
        </p:spPr>
      </p:cxnSp>
      <p:sp>
        <p:nvSpPr>
          <p:cNvPr id="37" name="TextBox 36"/>
          <p:cNvSpPr txBox="1"/>
          <p:nvPr/>
        </p:nvSpPr>
        <p:spPr>
          <a:xfrm>
            <a:off x="5580518" y="3954244"/>
            <a:ext cx="3655809" cy="369332"/>
          </a:xfrm>
          <a:prstGeom prst="rect">
            <a:avLst/>
          </a:prstGeom>
          <a:noFill/>
        </p:spPr>
        <p:txBody>
          <a:bodyPr wrap="none" rtlCol="0">
            <a:spAutoFit/>
          </a:bodyPr>
          <a:lstStyle/>
          <a:p>
            <a:r>
              <a:rPr lang="en-AU" dirty="0">
                <a:solidFill>
                  <a:srgbClr val="FF0000"/>
                </a:solidFill>
              </a:rPr>
              <a:t>F-cost exceeds cut-off, do not expand</a:t>
            </a:r>
          </a:p>
        </p:txBody>
      </p:sp>
      <p:sp>
        <p:nvSpPr>
          <p:cNvPr id="38" name="TextBox 37"/>
          <p:cNvSpPr txBox="1"/>
          <p:nvPr/>
        </p:nvSpPr>
        <p:spPr>
          <a:xfrm>
            <a:off x="248545" y="5341399"/>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graphicFrame>
        <p:nvGraphicFramePr>
          <p:cNvPr id="39" name="Table 38"/>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41"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42" name="TextBox 41">
            <a:extLst>
              <a:ext uri="{FF2B5EF4-FFF2-40B4-BE49-F238E27FC236}">
                <a16:creationId xmlns:a16="http://schemas.microsoft.com/office/drawing/2014/main" id="{54F56DF2-59A4-4F95-8A17-7B14E4DB5733}"/>
              </a:ext>
            </a:extLst>
          </p:cNvPr>
          <p:cNvSpPr txBox="1"/>
          <p:nvPr/>
        </p:nvSpPr>
        <p:spPr>
          <a:xfrm>
            <a:off x="7833320" y="3573016"/>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44" name="TextBox 43">
            <a:extLst>
              <a:ext uri="{FF2B5EF4-FFF2-40B4-BE49-F238E27FC236}">
                <a16:creationId xmlns:a16="http://schemas.microsoft.com/office/drawing/2014/main" id="{35B7D040-0C12-4886-AC42-309D60919A52}"/>
              </a:ext>
            </a:extLst>
          </p:cNvPr>
          <p:cNvSpPr txBox="1"/>
          <p:nvPr/>
        </p:nvSpPr>
        <p:spPr>
          <a:xfrm>
            <a:off x="6033120" y="4357775"/>
            <a:ext cx="660758" cy="369332"/>
          </a:xfrm>
          <a:prstGeom prst="rect">
            <a:avLst/>
          </a:prstGeom>
          <a:noFill/>
        </p:spPr>
        <p:txBody>
          <a:bodyPr wrap="none" rtlCol="0">
            <a:spAutoFit/>
          </a:bodyPr>
          <a:lstStyle/>
          <a:p>
            <a:r>
              <a:rPr lang="en-NZ" dirty="0"/>
              <a:t>7 &gt; 5</a:t>
            </a:r>
          </a:p>
        </p:txBody>
      </p:sp>
      <p:sp>
        <p:nvSpPr>
          <p:cNvPr id="50" name="TextBox 49">
            <a:extLst>
              <a:ext uri="{FF2B5EF4-FFF2-40B4-BE49-F238E27FC236}">
                <a16:creationId xmlns:a16="http://schemas.microsoft.com/office/drawing/2014/main" id="{A3C59E14-3A75-4988-9CBD-8DD6065FBD03}"/>
              </a:ext>
            </a:extLst>
          </p:cNvPr>
          <p:cNvSpPr txBox="1"/>
          <p:nvPr/>
        </p:nvSpPr>
        <p:spPr>
          <a:xfrm>
            <a:off x="128464" y="1068388"/>
            <a:ext cx="7622600"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a:t>
            </a:r>
            <a:r>
              <a:rPr lang="en-AU" sz="1600" dirty="0">
                <a:latin typeface="Arial" pitchFamily="34" charset="0"/>
                <a:cs typeface="Arial" pitchFamily="34" charset="0"/>
              </a:rPr>
              <a:t>//order of pushing into stack: U, R, D, L</a:t>
            </a:r>
            <a:endParaRPr lang="en-AU" sz="2000" dirty="0">
              <a:latin typeface="Arial" pitchFamily="34" charset="0"/>
              <a:cs typeface="Arial" pitchFamily="34" charset="0"/>
            </a:endParaRPr>
          </a:p>
        </p:txBody>
      </p:sp>
      <p:sp>
        <p:nvSpPr>
          <p:cNvPr id="51" name="Freeform: Shape 50">
            <a:extLst>
              <a:ext uri="{FF2B5EF4-FFF2-40B4-BE49-F238E27FC236}">
                <a16:creationId xmlns:a16="http://schemas.microsoft.com/office/drawing/2014/main" id="{B66C0058-0FE1-47E3-904A-812DCBC8EA67}"/>
              </a:ext>
            </a:extLst>
          </p:cNvPr>
          <p:cNvSpPr/>
          <p:nvPr/>
        </p:nvSpPr>
        <p:spPr bwMode="auto">
          <a:xfrm>
            <a:off x="4694238" y="2276872"/>
            <a:ext cx="3432389" cy="1401131"/>
          </a:xfrm>
          <a:custGeom>
            <a:avLst/>
            <a:gdLst>
              <a:gd name="connsiteX0" fmla="*/ 3385547 w 3385547"/>
              <a:gd name="connsiteY0" fmla="*/ 10442 h 3743612"/>
              <a:gd name="connsiteX1" fmla="*/ 2584503 w 3385547"/>
              <a:gd name="connsiteY1" fmla="*/ 78455 h 3743612"/>
              <a:gd name="connsiteX2" fmla="*/ 1639875 w 3385547"/>
              <a:gd name="connsiteY2" fmla="*/ 592333 h 3743612"/>
              <a:gd name="connsiteX3" fmla="*/ 0 w 3385547"/>
              <a:gd name="connsiteY3" fmla="*/ 3743612 h 3743612"/>
              <a:gd name="connsiteX0" fmla="*/ 3385547 w 3385547"/>
              <a:gd name="connsiteY0" fmla="*/ 4178 h 3737348"/>
              <a:gd name="connsiteX1" fmla="*/ 2584503 w 3385547"/>
              <a:gd name="connsiteY1" fmla="*/ 72191 h 3737348"/>
              <a:gd name="connsiteX2" fmla="*/ 1639875 w 3385547"/>
              <a:gd name="connsiteY2" fmla="*/ 586069 h 3737348"/>
              <a:gd name="connsiteX3" fmla="*/ 0 w 3385547"/>
              <a:gd name="connsiteY3" fmla="*/ 3737348 h 3737348"/>
              <a:gd name="connsiteX0" fmla="*/ 3385547 w 3385547"/>
              <a:gd name="connsiteY0" fmla="*/ 4178 h 3737348"/>
              <a:gd name="connsiteX1" fmla="*/ 2584503 w 3385547"/>
              <a:gd name="connsiteY1" fmla="*/ 72191 h 3737348"/>
              <a:gd name="connsiteX2" fmla="*/ 1639875 w 3385547"/>
              <a:gd name="connsiteY2" fmla="*/ 586069 h 3737348"/>
              <a:gd name="connsiteX3" fmla="*/ 0 w 3385547"/>
              <a:gd name="connsiteY3" fmla="*/ 3737348 h 3737348"/>
              <a:gd name="connsiteX0" fmla="*/ 3385547 w 3385547"/>
              <a:gd name="connsiteY0" fmla="*/ 12050 h 3745220"/>
              <a:gd name="connsiteX1" fmla="*/ 2591989 w 3385547"/>
              <a:gd name="connsiteY1" fmla="*/ 44242 h 3745220"/>
              <a:gd name="connsiteX2" fmla="*/ 1639875 w 3385547"/>
              <a:gd name="connsiteY2" fmla="*/ 593941 h 3745220"/>
              <a:gd name="connsiteX3" fmla="*/ 0 w 3385547"/>
              <a:gd name="connsiteY3" fmla="*/ 3745220 h 3745220"/>
              <a:gd name="connsiteX0" fmla="*/ 3385547 w 3385547"/>
              <a:gd name="connsiteY0" fmla="*/ 6561 h 3739731"/>
              <a:gd name="connsiteX1" fmla="*/ 2591989 w 3385547"/>
              <a:gd name="connsiteY1" fmla="*/ 38753 h 3739731"/>
              <a:gd name="connsiteX2" fmla="*/ 1639875 w 3385547"/>
              <a:gd name="connsiteY2" fmla="*/ 588452 h 3739731"/>
              <a:gd name="connsiteX3" fmla="*/ 0 w 3385547"/>
              <a:gd name="connsiteY3" fmla="*/ 3739731 h 3739731"/>
            </a:gdLst>
            <a:ahLst/>
            <a:cxnLst>
              <a:cxn ang="0">
                <a:pos x="connsiteX0" y="connsiteY0"/>
              </a:cxn>
              <a:cxn ang="0">
                <a:pos x="connsiteX1" y="connsiteY1"/>
              </a:cxn>
              <a:cxn ang="0">
                <a:pos x="connsiteX2" y="connsiteY2"/>
              </a:cxn>
              <a:cxn ang="0">
                <a:pos x="connsiteX3" y="connsiteY3"/>
              </a:cxn>
            </a:cxnLst>
            <a:rect l="l" t="t" r="r" b="b"/>
            <a:pathLst>
              <a:path w="3385547" h="3739731">
                <a:moveTo>
                  <a:pt x="3385547" y="6561"/>
                </a:moveTo>
                <a:cubicBezTo>
                  <a:pt x="3130497" y="-7924"/>
                  <a:pt x="2859908" y="1049"/>
                  <a:pt x="2591989" y="38753"/>
                </a:cubicBezTo>
                <a:cubicBezTo>
                  <a:pt x="2324070" y="76457"/>
                  <a:pt x="2071873" y="-28378"/>
                  <a:pt x="1639875" y="588452"/>
                </a:cubicBezTo>
                <a:cubicBezTo>
                  <a:pt x="1207877" y="1205282"/>
                  <a:pt x="604562" y="2469521"/>
                  <a:pt x="0" y="3739731"/>
                </a:cubicBezTo>
              </a:path>
            </a:pathLst>
          </a:cu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0008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8"/>
                                        </p:tgtEl>
                                        <p:attrNameLst>
                                          <p:attrName>r</p:attrName>
                                        </p:attrNameLst>
                                      </p:cBhvr>
                                    </p:animRot>
                                    <p:animRot by="-240000">
                                      <p:cBhvr>
                                        <p:cTn id="7" dur="200" fill="hold">
                                          <p:stCondLst>
                                            <p:cond delay="200"/>
                                          </p:stCondLst>
                                        </p:cTn>
                                        <p:tgtEl>
                                          <p:spTgt spid="38"/>
                                        </p:tgtEl>
                                        <p:attrNameLst>
                                          <p:attrName>r</p:attrName>
                                        </p:attrNameLst>
                                      </p:cBhvr>
                                    </p:animRot>
                                    <p:animRot by="240000">
                                      <p:cBhvr>
                                        <p:cTn id="8" dur="200" fill="hold">
                                          <p:stCondLst>
                                            <p:cond delay="400"/>
                                          </p:stCondLst>
                                        </p:cTn>
                                        <p:tgtEl>
                                          <p:spTgt spid="38"/>
                                        </p:tgtEl>
                                        <p:attrNameLst>
                                          <p:attrName>r</p:attrName>
                                        </p:attrNameLst>
                                      </p:cBhvr>
                                    </p:animRot>
                                    <p:animRot by="-240000">
                                      <p:cBhvr>
                                        <p:cTn id="9" dur="200" fill="hold">
                                          <p:stCondLst>
                                            <p:cond delay="600"/>
                                          </p:stCondLst>
                                        </p:cTn>
                                        <p:tgtEl>
                                          <p:spTgt spid="38"/>
                                        </p:tgtEl>
                                        <p:attrNameLst>
                                          <p:attrName>r</p:attrName>
                                        </p:attrNameLst>
                                      </p:cBhvr>
                                    </p:animRot>
                                    <p:animRot by="120000">
                                      <p:cBhvr>
                                        <p:cTn id="10" dur="200" fill="hold">
                                          <p:stCondLst>
                                            <p:cond delay="800"/>
                                          </p:stCondLst>
                                        </p:cTn>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nvGraphicFramePr>
        <p:xfrm>
          <a:off x="261938" y="2997200"/>
          <a:ext cx="1150938" cy="1079499"/>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4294" name="TextBox 3"/>
          <p:cNvSpPr txBox="1">
            <a:spLocks noChangeArrowheads="1"/>
          </p:cNvSpPr>
          <p:nvPr/>
        </p:nvSpPr>
        <p:spPr bwMode="auto">
          <a:xfrm>
            <a:off x="407988" y="2613025"/>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nvGraphicFramePr>
        <p:xfrm>
          <a:off x="2898775"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64379055"/>
              </p:ext>
            </p:extLst>
          </p:nvPr>
        </p:nvGraphicFramePr>
        <p:xfrm>
          <a:off x="2925763" y="3455221"/>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548440885"/>
              </p:ext>
            </p:extLst>
          </p:nvPr>
        </p:nvGraphicFramePr>
        <p:xfrm>
          <a:off x="2922588" y="5549247"/>
          <a:ext cx="1150938" cy="1081086"/>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4350" name="Straight Connector 8"/>
          <p:cNvCxnSpPr>
            <a:cxnSpLocks noChangeShapeType="1"/>
          </p:cNvCxnSpPr>
          <p:nvPr/>
        </p:nvCxnSpPr>
        <p:spPr bwMode="auto">
          <a:xfrm flipV="1">
            <a:off x="1412875" y="2349500"/>
            <a:ext cx="1441450" cy="1223963"/>
          </a:xfrm>
          <a:prstGeom prst="line">
            <a:avLst/>
          </a:prstGeom>
          <a:noFill/>
          <a:ln w="9525" algn="ctr">
            <a:solidFill>
              <a:srgbClr val="FF0000"/>
            </a:solidFill>
            <a:round/>
            <a:headEnd/>
            <a:tailEnd type="triangle" w="med" len="med"/>
          </a:ln>
        </p:spPr>
      </p:cxnSp>
      <p:cxnSp>
        <p:nvCxnSpPr>
          <p:cNvPr id="54351" name="Straight Arrow Connector 17"/>
          <p:cNvCxnSpPr>
            <a:cxnSpLocks noChangeShapeType="1"/>
          </p:cNvCxnSpPr>
          <p:nvPr/>
        </p:nvCxnSpPr>
        <p:spPr bwMode="auto">
          <a:xfrm>
            <a:off x="1412875" y="3536950"/>
            <a:ext cx="1512888" cy="360363"/>
          </a:xfrm>
          <a:prstGeom prst="straightConnector1">
            <a:avLst/>
          </a:prstGeom>
          <a:noFill/>
          <a:ln w="9525" algn="ctr">
            <a:solidFill>
              <a:srgbClr val="FF0000"/>
            </a:solidFill>
            <a:round/>
            <a:headEnd/>
            <a:tailEnd type="arrow" w="med" len="med"/>
          </a:ln>
        </p:spPr>
      </p:cxnSp>
      <p:cxnSp>
        <p:nvCxnSpPr>
          <p:cNvPr id="54352" name="Straight Arrow Connector 19"/>
          <p:cNvCxnSpPr>
            <a:cxnSpLocks noChangeShapeType="1"/>
          </p:cNvCxnSpPr>
          <p:nvPr/>
        </p:nvCxnSpPr>
        <p:spPr bwMode="auto">
          <a:xfrm>
            <a:off x="1412875" y="3573463"/>
            <a:ext cx="1441450" cy="2376487"/>
          </a:xfrm>
          <a:prstGeom prst="straightConnector1">
            <a:avLst/>
          </a:prstGeom>
          <a:noFill/>
          <a:ln w="9525" algn="ctr">
            <a:solidFill>
              <a:srgbClr val="FF0000"/>
            </a:solidFill>
            <a:round/>
            <a:headEnd/>
            <a:tailEnd type="arrow" w="med" len="med"/>
          </a:ln>
        </p:spPr>
      </p:cxnSp>
      <p:sp>
        <p:nvSpPr>
          <p:cNvPr id="54353" name="TextBox 20"/>
          <p:cNvSpPr txBox="1">
            <a:spLocks noChangeArrowheads="1"/>
          </p:cNvSpPr>
          <p:nvPr/>
        </p:nvSpPr>
        <p:spPr bwMode="auto">
          <a:xfrm>
            <a:off x="4291013" y="2447925"/>
            <a:ext cx="369887"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U</a:t>
            </a:r>
          </a:p>
        </p:txBody>
      </p:sp>
      <p:sp>
        <p:nvSpPr>
          <p:cNvPr id="54354" name="TextBox 22"/>
          <p:cNvSpPr txBox="1">
            <a:spLocks noChangeArrowheads="1"/>
          </p:cNvSpPr>
          <p:nvPr/>
        </p:nvSpPr>
        <p:spPr bwMode="auto">
          <a:xfrm>
            <a:off x="4322763" y="3716338"/>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R</a:t>
            </a:r>
          </a:p>
        </p:txBody>
      </p:sp>
      <p:sp>
        <p:nvSpPr>
          <p:cNvPr id="54355" name="TextBox 23"/>
          <p:cNvSpPr txBox="1">
            <a:spLocks noChangeArrowheads="1"/>
          </p:cNvSpPr>
          <p:nvPr/>
        </p:nvSpPr>
        <p:spPr bwMode="auto">
          <a:xfrm>
            <a:off x="4257675" y="5661025"/>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L</a:t>
            </a:r>
          </a:p>
        </p:txBody>
      </p:sp>
      <p:cxnSp>
        <p:nvCxnSpPr>
          <p:cNvPr id="54356" name="Straight Arrow Connector 26"/>
          <p:cNvCxnSpPr>
            <a:cxnSpLocks noChangeShapeType="1"/>
          </p:cNvCxnSpPr>
          <p:nvPr/>
        </p:nvCxnSpPr>
        <p:spPr bwMode="auto">
          <a:xfrm>
            <a:off x="1412875" y="3536950"/>
            <a:ext cx="1644650" cy="1332210"/>
          </a:xfrm>
          <a:prstGeom prst="straightConnector1">
            <a:avLst/>
          </a:prstGeom>
          <a:noFill/>
          <a:ln w="9525" algn="ctr">
            <a:solidFill>
              <a:srgbClr val="FF0000"/>
            </a:solidFill>
            <a:round/>
            <a:headEnd/>
            <a:tailEnd type="arrow" w="med" len="med"/>
          </a:ln>
        </p:spPr>
      </p:cxnSp>
      <p:sp>
        <p:nvSpPr>
          <p:cNvPr id="54357" name="TextBox 28"/>
          <p:cNvSpPr txBox="1">
            <a:spLocks noChangeArrowheads="1"/>
          </p:cNvSpPr>
          <p:nvPr/>
        </p:nvSpPr>
        <p:spPr bwMode="auto">
          <a:xfrm>
            <a:off x="3122613" y="4653843"/>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cxnSp>
        <p:nvCxnSpPr>
          <p:cNvPr id="54358" name="Straight Connector 29"/>
          <p:cNvCxnSpPr>
            <a:cxnSpLocks noChangeShapeType="1"/>
          </p:cNvCxnSpPr>
          <p:nvPr/>
        </p:nvCxnSpPr>
        <p:spPr bwMode="auto">
          <a:xfrm flipV="1">
            <a:off x="2925763" y="4600575"/>
            <a:ext cx="792162" cy="400050"/>
          </a:xfrm>
          <a:prstGeom prst="line">
            <a:avLst/>
          </a:prstGeom>
          <a:noFill/>
          <a:ln w="9525" algn="ctr">
            <a:solidFill>
              <a:srgbClr val="FF0000"/>
            </a:solidFill>
            <a:round/>
            <a:headEnd/>
            <a:tailEnd/>
          </a:ln>
        </p:spPr>
      </p:cxnSp>
      <p:sp>
        <p:nvSpPr>
          <p:cNvPr id="54359" name="TextBox 30"/>
          <p:cNvSpPr txBox="1">
            <a:spLocks noChangeArrowheads="1"/>
          </p:cNvSpPr>
          <p:nvPr/>
        </p:nvSpPr>
        <p:spPr bwMode="auto">
          <a:xfrm>
            <a:off x="3246314" y="1455421"/>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f=5</a:t>
            </a:r>
          </a:p>
        </p:txBody>
      </p:sp>
      <p:sp>
        <p:nvSpPr>
          <p:cNvPr id="54360" name="TextBox 32"/>
          <p:cNvSpPr txBox="1">
            <a:spLocks noChangeArrowheads="1"/>
          </p:cNvSpPr>
          <p:nvPr/>
        </p:nvSpPr>
        <p:spPr bwMode="auto">
          <a:xfrm>
            <a:off x="3246314" y="3054492"/>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54361" name="TextBox 33"/>
          <p:cNvSpPr txBox="1">
            <a:spLocks noChangeArrowheads="1"/>
          </p:cNvSpPr>
          <p:nvPr/>
        </p:nvSpPr>
        <p:spPr bwMode="auto">
          <a:xfrm>
            <a:off x="3246314" y="5156733"/>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31" name="TextBox 30"/>
          <p:cNvSpPr txBox="1">
            <a:spLocks noChangeArrowheads="1"/>
          </p:cNvSpPr>
          <p:nvPr/>
        </p:nvSpPr>
        <p:spPr bwMode="auto">
          <a:xfrm>
            <a:off x="558021" y="4138910"/>
            <a:ext cx="620683"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f=5</a:t>
            </a:r>
          </a:p>
        </p:txBody>
      </p:sp>
      <p:cxnSp>
        <p:nvCxnSpPr>
          <p:cNvPr id="36" name="Straight Connector 29"/>
          <p:cNvCxnSpPr>
            <a:cxnSpLocks noChangeShapeType="1"/>
          </p:cNvCxnSpPr>
          <p:nvPr/>
        </p:nvCxnSpPr>
        <p:spPr bwMode="auto">
          <a:xfrm flipV="1">
            <a:off x="4745854" y="5741151"/>
            <a:ext cx="567186" cy="676674"/>
          </a:xfrm>
          <a:prstGeom prst="line">
            <a:avLst/>
          </a:prstGeom>
          <a:noFill/>
          <a:ln w="9525" algn="ctr">
            <a:solidFill>
              <a:srgbClr val="FF0000"/>
            </a:solidFill>
            <a:round/>
            <a:headEnd/>
            <a:tailEnd/>
          </a:ln>
        </p:spPr>
      </p:cxnSp>
      <p:cxnSp>
        <p:nvCxnSpPr>
          <p:cNvPr id="40" name="Straight Connector 29"/>
          <p:cNvCxnSpPr>
            <a:cxnSpLocks noChangeShapeType="1"/>
          </p:cNvCxnSpPr>
          <p:nvPr/>
        </p:nvCxnSpPr>
        <p:spPr bwMode="auto">
          <a:xfrm>
            <a:off x="4736976" y="5741151"/>
            <a:ext cx="576064" cy="676673"/>
          </a:xfrm>
          <a:prstGeom prst="line">
            <a:avLst/>
          </a:prstGeom>
          <a:noFill/>
          <a:ln w="9525" algn="ctr">
            <a:solidFill>
              <a:srgbClr val="FF0000"/>
            </a:solidFill>
            <a:round/>
            <a:headEnd/>
            <a:tailEnd/>
          </a:ln>
        </p:spPr>
      </p:cxnSp>
      <p:sp>
        <p:nvSpPr>
          <p:cNvPr id="45" name="Rectangle 44"/>
          <p:cNvSpPr/>
          <p:nvPr/>
        </p:nvSpPr>
        <p:spPr bwMode="auto">
          <a:xfrm>
            <a:off x="7833320" y="980728"/>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graphicFrame>
        <p:nvGraphicFramePr>
          <p:cNvPr id="46" name="Table 45"/>
          <p:cNvGraphicFramePr>
            <a:graphicFrameLocks noGrp="1"/>
          </p:cNvGraphicFramePr>
          <p:nvPr>
            <p:extLst>
              <p:ext uri="{D42A27DB-BD31-4B8C-83A1-F6EECF244321}">
                <p14:modId xmlns:p14="http://schemas.microsoft.com/office/powerpoint/2010/main" val="2356537550"/>
              </p:ext>
            </p:extLst>
          </p:nvPr>
        </p:nvGraphicFramePr>
        <p:xfrm>
          <a:off x="8833910" y="1525434"/>
          <a:ext cx="720080" cy="155167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47" name="TextBox 46"/>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48" name="Straight Arrow Connector 47"/>
          <p:cNvCxnSpPr/>
          <p:nvPr/>
        </p:nvCxnSpPr>
        <p:spPr bwMode="auto">
          <a:xfrm>
            <a:off x="8545878" y="2771636"/>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49" name="TextBox 48"/>
          <p:cNvSpPr txBox="1"/>
          <p:nvPr/>
        </p:nvSpPr>
        <p:spPr>
          <a:xfrm>
            <a:off x="8041822" y="2555612"/>
            <a:ext cx="479618" cy="369332"/>
          </a:xfrm>
          <a:prstGeom prst="rect">
            <a:avLst/>
          </a:prstGeom>
          <a:noFill/>
        </p:spPr>
        <p:txBody>
          <a:bodyPr wrap="none" rtlCol="0">
            <a:spAutoFit/>
          </a:bodyPr>
          <a:lstStyle/>
          <a:p>
            <a:r>
              <a:rPr lang="en-AU" dirty="0"/>
              <a:t>top</a:t>
            </a:r>
          </a:p>
        </p:txBody>
      </p:sp>
      <p:sp>
        <p:nvSpPr>
          <p:cNvPr id="13" name="TextBox 12"/>
          <p:cNvSpPr txBox="1"/>
          <p:nvPr/>
        </p:nvSpPr>
        <p:spPr>
          <a:xfrm>
            <a:off x="5580518" y="5876409"/>
            <a:ext cx="3655809" cy="369332"/>
          </a:xfrm>
          <a:prstGeom prst="rect">
            <a:avLst/>
          </a:prstGeom>
          <a:noFill/>
        </p:spPr>
        <p:txBody>
          <a:bodyPr wrap="none" rtlCol="0">
            <a:spAutoFit/>
          </a:bodyPr>
          <a:lstStyle/>
          <a:p>
            <a:r>
              <a:rPr lang="en-AU" dirty="0">
                <a:solidFill>
                  <a:srgbClr val="FF0000"/>
                </a:solidFill>
              </a:rPr>
              <a:t>F-cost exceeds cut-off, do not expand</a:t>
            </a:r>
          </a:p>
        </p:txBody>
      </p:sp>
      <p:cxnSp>
        <p:nvCxnSpPr>
          <p:cNvPr id="34" name="Straight Connector 29"/>
          <p:cNvCxnSpPr>
            <a:cxnSpLocks noChangeShapeType="1"/>
          </p:cNvCxnSpPr>
          <p:nvPr/>
        </p:nvCxnSpPr>
        <p:spPr bwMode="auto">
          <a:xfrm flipV="1">
            <a:off x="4630776" y="3611798"/>
            <a:ext cx="567186" cy="676674"/>
          </a:xfrm>
          <a:prstGeom prst="line">
            <a:avLst/>
          </a:prstGeom>
          <a:noFill/>
          <a:ln w="9525" algn="ctr">
            <a:solidFill>
              <a:srgbClr val="FF0000"/>
            </a:solidFill>
            <a:round/>
            <a:headEnd/>
            <a:tailEnd/>
          </a:ln>
        </p:spPr>
      </p:cxnSp>
      <p:cxnSp>
        <p:nvCxnSpPr>
          <p:cNvPr id="35" name="Straight Connector 29"/>
          <p:cNvCxnSpPr>
            <a:cxnSpLocks noChangeShapeType="1"/>
          </p:cNvCxnSpPr>
          <p:nvPr/>
        </p:nvCxnSpPr>
        <p:spPr bwMode="auto">
          <a:xfrm>
            <a:off x="4621898" y="3611798"/>
            <a:ext cx="576064" cy="676673"/>
          </a:xfrm>
          <a:prstGeom prst="line">
            <a:avLst/>
          </a:prstGeom>
          <a:noFill/>
          <a:ln w="9525" algn="ctr">
            <a:solidFill>
              <a:srgbClr val="FF0000"/>
            </a:solidFill>
            <a:round/>
            <a:headEnd/>
            <a:tailEnd/>
          </a:ln>
        </p:spPr>
      </p:cxnSp>
      <p:sp>
        <p:nvSpPr>
          <p:cNvPr id="37" name="TextBox 36"/>
          <p:cNvSpPr txBox="1"/>
          <p:nvPr/>
        </p:nvSpPr>
        <p:spPr>
          <a:xfrm>
            <a:off x="5580518" y="3950134"/>
            <a:ext cx="3655809" cy="369332"/>
          </a:xfrm>
          <a:prstGeom prst="rect">
            <a:avLst/>
          </a:prstGeom>
          <a:noFill/>
        </p:spPr>
        <p:txBody>
          <a:bodyPr wrap="none" rtlCol="0">
            <a:spAutoFit/>
          </a:bodyPr>
          <a:lstStyle/>
          <a:p>
            <a:r>
              <a:rPr lang="en-AU" dirty="0">
                <a:solidFill>
                  <a:srgbClr val="FF0000"/>
                </a:solidFill>
              </a:rPr>
              <a:t>F-cost exceeds cut-off, do not expand</a:t>
            </a:r>
          </a:p>
        </p:txBody>
      </p:sp>
      <p:sp>
        <p:nvSpPr>
          <p:cNvPr id="38" name="TextBox 37"/>
          <p:cNvSpPr txBox="1"/>
          <p:nvPr/>
        </p:nvSpPr>
        <p:spPr>
          <a:xfrm>
            <a:off x="4386013" y="1907763"/>
            <a:ext cx="3880229" cy="369332"/>
          </a:xfrm>
          <a:prstGeom prst="rect">
            <a:avLst/>
          </a:prstGeom>
          <a:noFill/>
        </p:spPr>
        <p:txBody>
          <a:bodyPr wrap="none" rtlCol="0">
            <a:spAutoFit/>
          </a:bodyPr>
          <a:lstStyle/>
          <a:p>
            <a:r>
              <a:rPr lang="en-AU" dirty="0">
                <a:solidFill>
                  <a:srgbClr val="FF0000"/>
                </a:solidFill>
              </a:rPr>
              <a:t>F-cost does not exceed cut-off, expand!</a:t>
            </a:r>
          </a:p>
        </p:txBody>
      </p:sp>
      <p:sp>
        <p:nvSpPr>
          <p:cNvPr id="39" name="TextBox 38"/>
          <p:cNvSpPr txBox="1"/>
          <p:nvPr/>
        </p:nvSpPr>
        <p:spPr>
          <a:xfrm>
            <a:off x="248545" y="5341399"/>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graphicFrame>
        <p:nvGraphicFramePr>
          <p:cNvPr id="41" name="Table 40"/>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42"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43" name="TextBox 42">
            <a:extLst>
              <a:ext uri="{FF2B5EF4-FFF2-40B4-BE49-F238E27FC236}">
                <a16:creationId xmlns:a16="http://schemas.microsoft.com/office/drawing/2014/main" id="{46457E6E-D422-445D-9AE1-488B5CF4FA6A}"/>
              </a:ext>
            </a:extLst>
          </p:cNvPr>
          <p:cNvSpPr txBox="1"/>
          <p:nvPr/>
        </p:nvSpPr>
        <p:spPr>
          <a:xfrm>
            <a:off x="7833320" y="3573016"/>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50" name="TextBox 49">
            <a:extLst>
              <a:ext uri="{FF2B5EF4-FFF2-40B4-BE49-F238E27FC236}">
                <a16:creationId xmlns:a16="http://schemas.microsoft.com/office/drawing/2014/main" id="{68954F94-20C5-4FDB-BB1B-457921CB800A}"/>
              </a:ext>
            </a:extLst>
          </p:cNvPr>
          <p:cNvSpPr txBox="1"/>
          <p:nvPr/>
        </p:nvSpPr>
        <p:spPr>
          <a:xfrm>
            <a:off x="128464" y="1068388"/>
            <a:ext cx="7622600"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a:t>
            </a:r>
            <a:r>
              <a:rPr lang="en-AU" sz="1600" dirty="0">
                <a:latin typeface="Arial" pitchFamily="34" charset="0"/>
                <a:cs typeface="Arial" pitchFamily="34" charset="0"/>
              </a:rPr>
              <a:t>//order of pushing into stack: U, R, D, L</a:t>
            </a:r>
            <a:endParaRPr lang="en-AU" sz="2000" dirty="0">
              <a:latin typeface="Arial" pitchFamily="34" charset="0"/>
              <a:cs typeface="Arial" pitchFamily="34" charset="0"/>
            </a:endParaRPr>
          </a:p>
        </p:txBody>
      </p:sp>
      <p:sp>
        <p:nvSpPr>
          <p:cNvPr id="51" name="Freeform: Shape 50">
            <a:extLst>
              <a:ext uri="{FF2B5EF4-FFF2-40B4-BE49-F238E27FC236}">
                <a16:creationId xmlns:a16="http://schemas.microsoft.com/office/drawing/2014/main" id="{5FCC212F-9AD7-45A5-8DC8-D66E47CBE417}"/>
              </a:ext>
            </a:extLst>
          </p:cNvPr>
          <p:cNvSpPr/>
          <p:nvPr/>
        </p:nvSpPr>
        <p:spPr bwMode="auto">
          <a:xfrm>
            <a:off x="4660900" y="2613026"/>
            <a:ext cx="3435499" cy="140530"/>
          </a:xfrm>
          <a:custGeom>
            <a:avLst/>
            <a:gdLst>
              <a:gd name="connsiteX0" fmla="*/ 3385547 w 3385547"/>
              <a:gd name="connsiteY0" fmla="*/ 10442 h 3743612"/>
              <a:gd name="connsiteX1" fmla="*/ 2584503 w 3385547"/>
              <a:gd name="connsiteY1" fmla="*/ 78455 h 3743612"/>
              <a:gd name="connsiteX2" fmla="*/ 1639875 w 3385547"/>
              <a:gd name="connsiteY2" fmla="*/ 592333 h 3743612"/>
              <a:gd name="connsiteX3" fmla="*/ 0 w 3385547"/>
              <a:gd name="connsiteY3" fmla="*/ 3743612 h 3743612"/>
              <a:gd name="connsiteX0" fmla="*/ 3385547 w 3385547"/>
              <a:gd name="connsiteY0" fmla="*/ 4178 h 3737348"/>
              <a:gd name="connsiteX1" fmla="*/ 2584503 w 3385547"/>
              <a:gd name="connsiteY1" fmla="*/ 72191 h 3737348"/>
              <a:gd name="connsiteX2" fmla="*/ 1639875 w 3385547"/>
              <a:gd name="connsiteY2" fmla="*/ 586069 h 3737348"/>
              <a:gd name="connsiteX3" fmla="*/ 0 w 3385547"/>
              <a:gd name="connsiteY3" fmla="*/ 3737348 h 3737348"/>
              <a:gd name="connsiteX0" fmla="*/ 3385547 w 3385547"/>
              <a:gd name="connsiteY0" fmla="*/ 4178 h 3737348"/>
              <a:gd name="connsiteX1" fmla="*/ 2584503 w 3385547"/>
              <a:gd name="connsiteY1" fmla="*/ 72191 h 3737348"/>
              <a:gd name="connsiteX2" fmla="*/ 1639875 w 3385547"/>
              <a:gd name="connsiteY2" fmla="*/ 586069 h 3737348"/>
              <a:gd name="connsiteX3" fmla="*/ 0 w 3385547"/>
              <a:gd name="connsiteY3" fmla="*/ 3737348 h 3737348"/>
              <a:gd name="connsiteX0" fmla="*/ 3385547 w 3385547"/>
              <a:gd name="connsiteY0" fmla="*/ 12050 h 3745220"/>
              <a:gd name="connsiteX1" fmla="*/ 2591989 w 3385547"/>
              <a:gd name="connsiteY1" fmla="*/ 44242 h 3745220"/>
              <a:gd name="connsiteX2" fmla="*/ 1639875 w 3385547"/>
              <a:gd name="connsiteY2" fmla="*/ 593941 h 3745220"/>
              <a:gd name="connsiteX3" fmla="*/ 0 w 3385547"/>
              <a:gd name="connsiteY3" fmla="*/ 3745220 h 3745220"/>
              <a:gd name="connsiteX0" fmla="*/ 3385547 w 3385547"/>
              <a:gd name="connsiteY0" fmla="*/ 6561 h 3739731"/>
              <a:gd name="connsiteX1" fmla="*/ 2591989 w 3385547"/>
              <a:gd name="connsiteY1" fmla="*/ 38753 h 3739731"/>
              <a:gd name="connsiteX2" fmla="*/ 1639875 w 3385547"/>
              <a:gd name="connsiteY2" fmla="*/ 588452 h 3739731"/>
              <a:gd name="connsiteX3" fmla="*/ 0 w 3385547"/>
              <a:gd name="connsiteY3" fmla="*/ 3739731 h 3739731"/>
              <a:gd name="connsiteX0" fmla="*/ 3356018 w 3356018"/>
              <a:gd name="connsiteY0" fmla="*/ 5609324 h 5609324"/>
              <a:gd name="connsiteX1" fmla="*/ 2591989 w 3356018"/>
              <a:gd name="connsiteY1" fmla="*/ 344938 h 5609324"/>
              <a:gd name="connsiteX2" fmla="*/ 1639875 w 3356018"/>
              <a:gd name="connsiteY2" fmla="*/ 894637 h 5609324"/>
              <a:gd name="connsiteX3" fmla="*/ 0 w 3356018"/>
              <a:gd name="connsiteY3" fmla="*/ 4045916 h 5609324"/>
              <a:gd name="connsiteX0" fmla="*/ 3356018 w 3356018"/>
              <a:gd name="connsiteY0" fmla="*/ 4715357 h 4715357"/>
              <a:gd name="connsiteX1" fmla="*/ 2532932 w 3356018"/>
              <a:gd name="connsiteY1" fmla="*/ 3402374 h 4715357"/>
              <a:gd name="connsiteX2" fmla="*/ 1639875 w 3356018"/>
              <a:gd name="connsiteY2" fmla="*/ 670 h 4715357"/>
              <a:gd name="connsiteX3" fmla="*/ 0 w 3356018"/>
              <a:gd name="connsiteY3" fmla="*/ 3151949 h 4715357"/>
              <a:gd name="connsiteX0" fmla="*/ 3356018 w 3356018"/>
              <a:gd name="connsiteY0" fmla="*/ 4715357 h 4715357"/>
              <a:gd name="connsiteX1" fmla="*/ 2532932 w 3356018"/>
              <a:gd name="connsiteY1" fmla="*/ 3402374 h 4715357"/>
              <a:gd name="connsiteX2" fmla="*/ 1639875 w 3356018"/>
              <a:gd name="connsiteY2" fmla="*/ 668 h 4715357"/>
              <a:gd name="connsiteX3" fmla="*/ 0 w 3356018"/>
              <a:gd name="connsiteY3" fmla="*/ 3151949 h 4715357"/>
              <a:gd name="connsiteX0" fmla="*/ 3356018 w 3356018"/>
              <a:gd name="connsiteY0" fmla="*/ 1563408 h 1563408"/>
              <a:gd name="connsiteX1" fmla="*/ 2532932 w 3356018"/>
              <a:gd name="connsiteY1" fmla="*/ 250425 h 1563408"/>
              <a:gd name="connsiteX2" fmla="*/ 0 w 3356018"/>
              <a:gd name="connsiteY2" fmla="*/ 0 h 1563408"/>
            </a:gdLst>
            <a:ahLst/>
            <a:cxnLst>
              <a:cxn ang="0">
                <a:pos x="connsiteX0" y="connsiteY0"/>
              </a:cxn>
              <a:cxn ang="0">
                <a:pos x="connsiteX1" y="connsiteY1"/>
              </a:cxn>
              <a:cxn ang="0">
                <a:pos x="connsiteX2" y="connsiteY2"/>
              </a:cxn>
            </a:cxnLst>
            <a:rect l="l" t="t" r="r" b="b"/>
            <a:pathLst>
              <a:path w="3356018" h="1563408">
                <a:moveTo>
                  <a:pt x="3356018" y="1563408"/>
                </a:moveTo>
                <a:cubicBezTo>
                  <a:pt x="3100968" y="1548923"/>
                  <a:pt x="3092268" y="510993"/>
                  <a:pt x="2532932" y="250425"/>
                </a:cubicBezTo>
                <a:cubicBezTo>
                  <a:pt x="1973596" y="-10143"/>
                  <a:pt x="527694" y="52172"/>
                  <a:pt x="0" y="0"/>
                </a:cubicBezTo>
              </a:path>
            </a:pathLst>
          </a:cu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9394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9"/>
                                        </p:tgtEl>
                                        <p:attrNameLst>
                                          <p:attrName>r</p:attrName>
                                        </p:attrNameLst>
                                      </p:cBhvr>
                                    </p:animRot>
                                    <p:animRot by="-240000">
                                      <p:cBhvr>
                                        <p:cTn id="7" dur="200" fill="hold">
                                          <p:stCondLst>
                                            <p:cond delay="200"/>
                                          </p:stCondLst>
                                        </p:cTn>
                                        <p:tgtEl>
                                          <p:spTgt spid="39"/>
                                        </p:tgtEl>
                                        <p:attrNameLst>
                                          <p:attrName>r</p:attrName>
                                        </p:attrNameLst>
                                      </p:cBhvr>
                                    </p:animRot>
                                    <p:animRot by="240000">
                                      <p:cBhvr>
                                        <p:cTn id="8" dur="200" fill="hold">
                                          <p:stCondLst>
                                            <p:cond delay="400"/>
                                          </p:stCondLst>
                                        </p:cTn>
                                        <p:tgtEl>
                                          <p:spTgt spid="39"/>
                                        </p:tgtEl>
                                        <p:attrNameLst>
                                          <p:attrName>r</p:attrName>
                                        </p:attrNameLst>
                                      </p:cBhvr>
                                    </p:animRot>
                                    <p:animRot by="-240000">
                                      <p:cBhvr>
                                        <p:cTn id="9" dur="200" fill="hold">
                                          <p:stCondLst>
                                            <p:cond delay="600"/>
                                          </p:stCondLst>
                                        </p:cTn>
                                        <p:tgtEl>
                                          <p:spTgt spid="39"/>
                                        </p:tgtEl>
                                        <p:attrNameLst>
                                          <p:attrName>r</p:attrName>
                                        </p:attrNameLst>
                                      </p:cBhvr>
                                    </p:animRot>
                                    <p:animRot by="120000">
                                      <p:cBhvr>
                                        <p:cTn id="10" dur="200" fill="hold">
                                          <p:stCondLst>
                                            <p:cond delay="80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6745820-38D8-47D6-9730-6A0544E710AE}" type="slidenum">
              <a:rPr lang="en-US" altLang="en-US" smtClean="0"/>
              <a:pPr>
                <a:defRPr/>
              </a:pPr>
              <a:t>125</a:t>
            </a:fld>
            <a:endParaRPr lang="en-US" altLang="en-US"/>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nvGraphicFramePr>
        <p:xfrm>
          <a:off x="261938" y="2997200"/>
          <a:ext cx="1150938" cy="1079499"/>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4294" name="TextBox 3"/>
          <p:cNvSpPr txBox="1">
            <a:spLocks noChangeArrowheads="1"/>
          </p:cNvSpPr>
          <p:nvPr/>
        </p:nvSpPr>
        <p:spPr bwMode="auto">
          <a:xfrm>
            <a:off x="407988" y="2613025"/>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nvGraphicFramePr>
        <p:xfrm>
          <a:off x="2898775"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38272248"/>
              </p:ext>
            </p:extLst>
          </p:nvPr>
        </p:nvGraphicFramePr>
        <p:xfrm>
          <a:off x="2925763" y="3455221"/>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736734974"/>
              </p:ext>
            </p:extLst>
          </p:nvPr>
        </p:nvGraphicFramePr>
        <p:xfrm>
          <a:off x="2922588" y="5549247"/>
          <a:ext cx="1150938" cy="1081086"/>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4350" name="Straight Connector 8"/>
          <p:cNvCxnSpPr>
            <a:cxnSpLocks noChangeShapeType="1"/>
          </p:cNvCxnSpPr>
          <p:nvPr/>
        </p:nvCxnSpPr>
        <p:spPr bwMode="auto">
          <a:xfrm flipV="1">
            <a:off x="1412875" y="2349500"/>
            <a:ext cx="1441450" cy="1223963"/>
          </a:xfrm>
          <a:prstGeom prst="line">
            <a:avLst/>
          </a:prstGeom>
          <a:noFill/>
          <a:ln w="9525" algn="ctr">
            <a:solidFill>
              <a:srgbClr val="FF0000"/>
            </a:solidFill>
            <a:round/>
            <a:headEnd/>
            <a:tailEnd type="triangle" w="med" len="med"/>
          </a:ln>
        </p:spPr>
      </p:cxnSp>
      <p:cxnSp>
        <p:nvCxnSpPr>
          <p:cNvPr id="54351" name="Straight Arrow Connector 17"/>
          <p:cNvCxnSpPr>
            <a:cxnSpLocks noChangeShapeType="1"/>
          </p:cNvCxnSpPr>
          <p:nvPr/>
        </p:nvCxnSpPr>
        <p:spPr bwMode="auto">
          <a:xfrm>
            <a:off x="1412875" y="3536950"/>
            <a:ext cx="1512888" cy="360363"/>
          </a:xfrm>
          <a:prstGeom prst="straightConnector1">
            <a:avLst/>
          </a:prstGeom>
          <a:noFill/>
          <a:ln w="9525" algn="ctr">
            <a:solidFill>
              <a:srgbClr val="FF0000"/>
            </a:solidFill>
            <a:round/>
            <a:headEnd/>
            <a:tailEnd type="arrow" w="med" len="med"/>
          </a:ln>
        </p:spPr>
      </p:cxnSp>
      <p:cxnSp>
        <p:nvCxnSpPr>
          <p:cNvPr id="54352" name="Straight Arrow Connector 19"/>
          <p:cNvCxnSpPr>
            <a:cxnSpLocks noChangeShapeType="1"/>
          </p:cNvCxnSpPr>
          <p:nvPr/>
        </p:nvCxnSpPr>
        <p:spPr bwMode="auto">
          <a:xfrm>
            <a:off x="1412875" y="3573463"/>
            <a:ext cx="1441450" cy="2376487"/>
          </a:xfrm>
          <a:prstGeom prst="straightConnector1">
            <a:avLst/>
          </a:prstGeom>
          <a:noFill/>
          <a:ln w="9525" algn="ctr">
            <a:solidFill>
              <a:srgbClr val="FF0000"/>
            </a:solidFill>
            <a:round/>
            <a:headEnd/>
            <a:tailEnd type="arrow" w="med" len="med"/>
          </a:ln>
        </p:spPr>
      </p:cxnSp>
      <p:sp>
        <p:nvSpPr>
          <p:cNvPr id="54353" name="TextBox 20"/>
          <p:cNvSpPr txBox="1">
            <a:spLocks noChangeArrowheads="1"/>
          </p:cNvSpPr>
          <p:nvPr/>
        </p:nvSpPr>
        <p:spPr bwMode="auto">
          <a:xfrm>
            <a:off x="4291013" y="2447925"/>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U</a:t>
            </a:r>
          </a:p>
        </p:txBody>
      </p:sp>
      <p:sp>
        <p:nvSpPr>
          <p:cNvPr id="54354" name="TextBox 22"/>
          <p:cNvSpPr txBox="1">
            <a:spLocks noChangeArrowheads="1"/>
          </p:cNvSpPr>
          <p:nvPr/>
        </p:nvSpPr>
        <p:spPr bwMode="auto">
          <a:xfrm>
            <a:off x="4322763" y="3716338"/>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R</a:t>
            </a:r>
          </a:p>
        </p:txBody>
      </p:sp>
      <p:sp>
        <p:nvSpPr>
          <p:cNvPr id="54355" name="TextBox 23"/>
          <p:cNvSpPr txBox="1">
            <a:spLocks noChangeArrowheads="1"/>
          </p:cNvSpPr>
          <p:nvPr/>
        </p:nvSpPr>
        <p:spPr bwMode="auto">
          <a:xfrm>
            <a:off x="4257675" y="5661025"/>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L</a:t>
            </a:r>
          </a:p>
        </p:txBody>
      </p:sp>
      <p:cxnSp>
        <p:nvCxnSpPr>
          <p:cNvPr id="54356" name="Straight Arrow Connector 26"/>
          <p:cNvCxnSpPr>
            <a:cxnSpLocks noChangeShapeType="1"/>
          </p:cNvCxnSpPr>
          <p:nvPr/>
        </p:nvCxnSpPr>
        <p:spPr bwMode="auto">
          <a:xfrm>
            <a:off x="1412875" y="3536950"/>
            <a:ext cx="1644650" cy="1332210"/>
          </a:xfrm>
          <a:prstGeom prst="straightConnector1">
            <a:avLst/>
          </a:prstGeom>
          <a:noFill/>
          <a:ln w="9525" algn="ctr">
            <a:solidFill>
              <a:srgbClr val="FF0000"/>
            </a:solidFill>
            <a:round/>
            <a:headEnd/>
            <a:tailEnd type="arrow" w="med" len="med"/>
          </a:ln>
        </p:spPr>
      </p:cxnSp>
      <p:sp>
        <p:nvSpPr>
          <p:cNvPr id="54357" name="TextBox 28"/>
          <p:cNvSpPr txBox="1">
            <a:spLocks noChangeArrowheads="1"/>
          </p:cNvSpPr>
          <p:nvPr/>
        </p:nvSpPr>
        <p:spPr bwMode="auto">
          <a:xfrm>
            <a:off x="3122613" y="4653843"/>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cxnSp>
        <p:nvCxnSpPr>
          <p:cNvPr id="54358" name="Straight Connector 29"/>
          <p:cNvCxnSpPr>
            <a:cxnSpLocks noChangeShapeType="1"/>
          </p:cNvCxnSpPr>
          <p:nvPr/>
        </p:nvCxnSpPr>
        <p:spPr bwMode="auto">
          <a:xfrm flipV="1">
            <a:off x="2925763" y="4600575"/>
            <a:ext cx="792162" cy="400050"/>
          </a:xfrm>
          <a:prstGeom prst="line">
            <a:avLst/>
          </a:prstGeom>
          <a:noFill/>
          <a:ln w="9525" algn="ctr">
            <a:solidFill>
              <a:srgbClr val="FF0000"/>
            </a:solidFill>
            <a:round/>
            <a:headEnd/>
            <a:tailEnd/>
          </a:ln>
        </p:spPr>
      </p:cxnSp>
      <p:sp>
        <p:nvSpPr>
          <p:cNvPr id="54359" name="TextBox 30"/>
          <p:cNvSpPr txBox="1">
            <a:spLocks noChangeArrowheads="1"/>
          </p:cNvSpPr>
          <p:nvPr/>
        </p:nvSpPr>
        <p:spPr bwMode="auto">
          <a:xfrm>
            <a:off x="3246314" y="1455421"/>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f=5</a:t>
            </a:r>
          </a:p>
        </p:txBody>
      </p:sp>
      <p:sp>
        <p:nvSpPr>
          <p:cNvPr id="54360" name="TextBox 32"/>
          <p:cNvSpPr txBox="1">
            <a:spLocks noChangeArrowheads="1"/>
          </p:cNvSpPr>
          <p:nvPr/>
        </p:nvSpPr>
        <p:spPr bwMode="auto">
          <a:xfrm>
            <a:off x="3246314" y="3054492"/>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54361" name="TextBox 33"/>
          <p:cNvSpPr txBox="1">
            <a:spLocks noChangeArrowheads="1"/>
          </p:cNvSpPr>
          <p:nvPr/>
        </p:nvSpPr>
        <p:spPr bwMode="auto">
          <a:xfrm>
            <a:off x="3246314" y="5156733"/>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graphicFrame>
        <p:nvGraphicFramePr>
          <p:cNvPr id="26" name="Table 25"/>
          <p:cNvGraphicFramePr>
            <a:graphicFrameLocks noGrp="1"/>
          </p:cNvGraphicFramePr>
          <p:nvPr>
            <p:extLst>
              <p:ext uri="{D42A27DB-BD31-4B8C-83A1-F6EECF244321}">
                <p14:modId xmlns:p14="http://schemas.microsoft.com/office/powerpoint/2010/main" val="4162361480"/>
              </p:ext>
            </p:extLst>
          </p:nvPr>
        </p:nvGraphicFramePr>
        <p:xfrm>
          <a:off x="5673080" y="1071563"/>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236241471"/>
              </p:ext>
            </p:extLst>
          </p:nvPr>
        </p:nvGraphicFramePr>
        <p:xfrm>
          <a:off x="5673080" y="2564904"/>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35905">
                  <a:extLst>
                    <a:ext uri="{9D8B030D-6E8A-4147-A177-3AD203B41FA5}">
                      <a16:colId xmlns:a16="http://schemas.microsoft.com/office/drawing/2014/main" val="20001"/>
                    </a:ext>
                  </a:extLst>
                </a:gridCol>
                <a:gridCol w="43244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1745970914"/>
              </p:ext>
            </p:extLst>
          </p:nvPr>
        </p:nvGraphicFramePr>
        <p:xfrm>
          <a:off x="5673080" y="4077072"/>
          <a:ext cx="1152525" cy="108108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507507196"/>
              </p:ext>
            </p:extLst>
          </p:nvPr>
        </p:nvGraphicFramePr>
        <p:xfrm>
          <a:off x="5673080" y="5599113"/>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30" name="Straight Connector 8"/>
          <p:cNvCxnSpPr>
            <a:cxnSpLocks noChangeShapeType="1"/>
            <a:stCxn id="14" idx="3"/>
            <a:endCxn id="26" idx="1"/>
          </p:cNvCxnSpPr>
          <p:nvPr/>
        </p:nvCxnSpPr>
        <p:spPr bwMode="auto">
          <a:xfrm flipV="1">
            <a:off x="4051300" y="1611312"/>
            <a:ext cx="1621780" cy="773112"/>
          </a:xfrm>
          <a:prstGeom prst="line">
            <a:avLst/>
          </a:prstGeom>
          <a:noFill/>
          <a:ln w="9525" algn="ctr">
            <a:solidFill>
              <a:srgbClr val="FF0000"/>
            </a:solidFill>
            <a:round/>
            <a:headEnd/>
            <a:tailEnd type="triangle" w="med" len="med"/>
          </a:ln>
        </p:spPr>
      </p:cxnSp>
      <p:sp>
        <p:nvSpPr>
          <p:cNvPr id="31" name="TextBox 30"/>
          <p:cNvSpPr txBox="1">
            <a:spLocks noChangeArrowheads="1"/>
          </p:cNvSpPr>
          <p:nvPr/>
        </p:nvSpPr>
        <p:spPr bwMode="auto">
          <a:xfrm>
            <a:off x="558021" y="4138910"/>
            <a:ext cx="620683"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f=5</a:t>
            </a:r>
          </a:p>
        </p:txBody>
      </p:sp>
      <p:cxnSp>
        <p:nvCxnSpPr>
          <p:cNvPr id="34" name="Straight Connector 8"/>
          <p:cNvCxnSpPr>
            <a:cxnSpLocks noChangeShapeType="1"/>
            <a:stCxn id="14" idx="3"/>
            <a:endCxn id="35" idx="1"/>
          </p:cNvCxnSpPr>
          <p:nvPr/>
        </p:nvCxnSpPr>
        <p:spPr bwMode="auto">
          <a:xfrm>
            <a:off x="4051300" y="2384424"/>
            <a:ext cx="1621780" cy="2233192"/>
          </a:xfrm>
          <a:prstGeom prst="line">
            <a:avLst/>
          </a:prstGeom>
          <a:noFill/>
          <a:ln w="9525" algn="ctr">
            <a:solidFill>
              <a:srgbClr val="FF0000"/>
            </a:solidFill>
            <a:round/>
            <a:headEnd/>
            <a:tailEnd type="triangle" w="med" len="med"/>
          </a:ln>
        </p:spPr>
      </p:cxnSp>
      <p:cxnSp>
        <p:nvCxnSpPr>
          <p:cNvPr id="38" name="Straight Connector 8"/>
          <p:cNvCxnSpPr>
            <a:cxnSpLocks noChangeShapeType="1"/>
            <a:stCxn id="14" idx="3"/>
            <a:endCxn id="28" idx="1"/>
          </p:cNvCxnSpPr>
          <p:nvPr/>
        </p:nvCxnSpPr>
        <p:spPr bwMode="auto">
          <a:xfrm>
            <a:off x="4051300" y="2384424"/>
            <a:ext cx="1621780" cy="721023"/>
          </a:xfrm>
          <a:prstGeom prst="line">
            <a:avLst/>
          </a:prstGeom>
          <a:noFill/>
          <a:ln w="9525" algn="ctr">
            <a:solidFill>
              <a:srgbClr val="FF0000"/>
            </a:solidFill>
            <a:round/>
            <a:headEnd/>
            <a:tailEnd type="triangle" w="med" len="med"/>
          </a:ln>
        </p:spPr>
      </p:cxnSp>
      <p:cxnSp>
        <p:nvCxnSpPr>
          <p:cNvPr id="41" name="Straight Connector 8"/>
          <p:cNvCxnSpPr>
            <a:cxnSpLocks noChangeShapeType="1"/>
            <a:stCxn id="14" idx="3"/>
            <a:endCxn id="39" idx="1"/>
          </p:cNvCxnSpPr>
          <p:nvPr/>
        </p:nvCxnSpPr>
        <p:spPr bwMode="auto">
          <a:xfrm>
            <a:off x="4051300" y="2384424"/>
            <a:ext cx="1621780" cy="3755232"/>
          </a:xfrm>
          <a:prstGeom prst="line">
            <a:avLst/>
          </a:prstGeom>
          <a:noFill/>
          <a:ln w="9525" algn="ctr">
            <a:solidFill>
              <a:srgbClr val="FF0000"/>
            </a:solidFill>
            <a:round/>
            <a:headEnd/>
            <a:tailEnd type="triangle" w="med" len="med"/>
          </a:ln>
        </p:spPr>
      </p:cxnSp>
      <p:sp>
        <p:nvSpPr>
          <p:cNvPr id="44" name="TextBox 20"/>
          <p:cNvSpPr txBox="1">
            <a:spLocks noChangeArrowheads="1"/>
          </p:cNvSpPr>
          <p:nvPr/>
        </p:nvSpPr>
        <p:spPr bwMode="auto">
          <a:xfrm>
            <a:off x="6931149" y="1484784"/>
            <a:ext cx="369887"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U</a:t>
            </a:r>
          </a:p>
        </p:txBody>
      </p:sp>
      <p:sp>
        <p:nvSpPr>
          <p:cNvPr id="45" name="TextBox 22"/>
          <p:cNvSpPr txBox="1">
            <a:spLocks noChangeArrowheads="1"/>
          </p:cNvSpPr>
          <p:nvPr/>
        </p:nvSpPr>
        <p:spPr bwMode="auto">
          <a:xfrm>
            <a:off x="6962899" y="2934791"/>
            <a:ext cx="371475"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R</a:t>
            </a:r>
          </a:p>
        </p:txBody>
      </p:sp>
      <p:sp>
        <p:nvSpPr>
          <p:cNvPr id="46" name="TextBox 23"/>
          <p:cNvSpPr txBox="1">
            <a:spLocks noChangeArrowheads="1"/>
          </p:cNvSpPr>
          <p:nvPr/>
        </p:nvSpPr>
        <p:spPr bwMode="auto">
          <a:xfrm>
            <a:off x="6897811" y="5949280"/>
            <a:ext cx="341313"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L</a:t>
            </a:r>
          </a:p>
        </p:txBody>
      </p:sp>
      <p:sp>
        <p:nvSpPr>
          <p:cNvPr id="47" name="TextBox 23"/>
          <p:cNvSpPr txBox="1">
            <a:spLocks noChangeArrowheads="1"/>
          </p:cNvSpPr>
          <p:nvPr/>
        </p:nvSpPr>
        <p:spPr bwMode="auto">
          <a:xfrm>
            <a:off x="6897811" y="4383757"/>
            <a:ext cx="370614" cy="40011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D</a:t>
            </a:r>
          </a:p>
        </p:txBody>
      </p:sp>
      <p:sp>
        <p:nvSpPr>
          <p:cNvPr id="49" name="Rectangle 48"/>
          <p:cNvSpPr/>
          <p:nvPr/>
        </p:nvSpPr>
        <p:spPr bwMode="auto">
          <a:xfrm>
            <a:off x="7912850" y="1124297"/>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graphicFrame>
        <p:nvGraphicFramePr>
          <p:cNvPr id="50" name="Table 49"/>
          <p:cNvGraphicFramePr>
            <a:graphicFrameLocks noGrp="1"/>
          </p:cNvGraphicFramePr>
          <p:nvPr>
            <p:extLst>
              <p:ext uri="{D42A27DB-BD31-4B8C-83A1-F6EECF244321}">
                <p14:modId xmlns:p14="http://schemas.microsoft.com/office/powerpoint/2010/main" val="711144679"/>
              </p:ext>
            </p:extLst>
          </p:nvPr>
        </p:nvGraphicFramePr>
        <p:xfrm>
          <a:off x="8833910" y="1525434"/>
          <a:ext cx="720080" cy="2101984"/>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r>
                        <a:rPr lang="en-AU" b="1" dirty="0">
                          <a:solidFill>
                            <a:srgbClr val="0000FF"/>
                          </a:solidFill>
                          <a:latin typeface="Arial" pitchFamily="34" charset="0"/>
                          <a:cs typeface="Arial"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r>
                        <a:rPr lang="en-AU" b="1" dirty="0">
                          <a:solidFill>
                            <a:srgbClr val="0000FF"/>
                          </a:solidFill>
                          <a:latin typeface="Arial" pitchFamily="34" charset="0"/>
                          <a:cs typeface="Arial"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51" name="TextBox 50"/>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52" name="Straight Arrow Connector 51"/>
          <p:cNvCxnSpPr/>
          <p:nvPr/>
        </p:nvCxnSpPr>
        <p:spPr bwMode="auto">
          <a:xfrm>
            <a:off x="8545878" y="1735599"/>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53" name="TextBox 52"/>
          <p:cNvSpPr txBox="1"/>
          <p:nvPr/>
        </p:nvSpPr>
        <p:spPr>
          <a:xfrm>
            <a:off x="8041822" y="1519575"/>
            <a:ext cx="479618" cy="369332"/>
          </a:xfrm>
          <a:prstGeom prst="rect">
            <a:avLst/>
          </a:prstGeom>
          <a:noFill/>
        </p:spPr>
        <p:txBody>
          <a:bodyPr wrap="none" rtlCol="0">
            <a:spAutoFit/>
          </a:bodyPr>
          <a:lstStyle/>
          <a:p>
            <a:r>
              <a:rPr lang="en-AU" dirty="0"/>
              <a:t>top</a:t>
            </a:r>
          </a:p>
        </p:txBody>
      </p:sp>
      <p:sp>
        <p:nvSpPr>
          <p:cNvPr id="54" name="TextBox 30"/>
          <p:cNvSpPr txBox="1">
            <a:spLocks noChangeArrowheads="1"/>
          </p:cNvSpPr>
          <p:nvPr/>
        </p:nvSpPr>
        <p:spPr bwMode="auto">
          <a:xfrm>
            <a:off x="5745088" y="760258"/>
            <a:ext cx="1080714"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f=2+3=5</a:t>
            </a:r>
          </a:p>
        </p:txBody>
      </p:sp>
      <p:sp>
        <p:nvSpPr>
          <p:cNvPr id="55" name="TextBox 30"/>
          <p:cNvSpPr txBox="1">
            <a:spLocks noChangeArrowheads="1"/>
          </p:cNvSpPr>
          <p:nvPr/>
        </p:nvSpPr>
        <p:spPr bwMode="auto">
          <a:xfrm>
            <a:off x="5745088" y="2197525"/>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6" name="TextBox 30"/>
          <p:cNvSpPr txBox="1">
            <a:spLocks noChangeArrowheads="1"/>
          </p:cNvSpPr>
          <p:nvPr/>
        </p:nvSpPr>
        <p:spPr bwMode="auto">
          <a:xfrm>
            <a:off x="5745088" y="370774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7" name="TextBox 30"/>
          <p:cNvSpPr txBox="1">
            <a:spLocks noChangeArrowheads="1"/>
          </p:cNvSpPr>
          <p:nvPr/>
        </p:nvSpPr>
        <p:spPr bwMode="auto">
          <a:xfrm>
            <a:off x="5744949" y="522198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8" name="TextBox 57"/>
          <p:cNvSpPr txBox="1"/>
          <p:nvPr/>
        </p:nvSpPr>
        <p:spPr>
          <a:xfrm>
            <a:off x="248545" y="5341399"/>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graphicFrame>
        <p:nvGraphicFramePr>
          <p:cNvPr id="59" name="Table 58"/>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60"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61" name="TextBox 60">
            <a:extLst>
              <a:ext uri="{FF2B5EF4-FFF2-40B4-BE49-F238E27FC236}">
                <a16:creationId xmlns:a16="http://schemas.microsoft.com/office/drawing/2014/main" id="{7EF87675-97A0-4F57-8943-6C71422FFD36}"/>
              </a:ext>
            </a:extLst>
          </p:cNvPr>
          <p:cNvSpPr txBox="1"/>
          <p:nvPr/>
        </p:nvSpPr>
        <p:spPr>
          <a:xfrm>
            <a:off x="7909089" y="3724652"/>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62" name="TextBox 61">
            <a:extLst>
              <a:ext uri="{FF2B5EF4-FFF2-40B4-BE49-F238E27FC236}">
                <a16:creationId xmlns:a16="http://schemas.microsoft.com/office/drawing/2014/main" id="{5C3476CA-7B63-4B5A-A8CB-53E251E390D0}"/>
              </a:ext>
            </a:extLst>
          </p:cNvPr>
          <p:cNvSpPr txBox="1"/>
          <p:nvPr/>
        </p:nvSpPr>
        <p:spPr>
          <a:xfrm>
            <a:off x="200025" y="1068388"/>
            <a:ext cx="5346335"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//U, R, D, L</a:t>
            </a:r>
          </a:p>
        </p:txBody>
      </p:sp>
      <p:sp>
        <p:nvSpPr>
          <p:cNvPr id="2" name="TextBox 1">
            <a:extLst>
              <a:ext uri="{FF2B5EF4-FFF2-40B4-BE49-F238E27FC236}">
                <a16:creationId xmlns:a16="http://schemas.microsoft.com/office/drawing/2014/main" id="{71854295-8B4C-434A-85CD-9C6503D75AAD}"/>
              </a:ext>
            </a:extLst>
          </p:cNvPr>
          <p:cNvSpPr txBox="1"/>
          <p:nvPr/>
        </p:nvSpPr>
        <p:spPr>
          <a:xfrm>
            <a:off x="7311330" y="5905124"/>
            <a:ext cx="1890261" cy="369332"/>
          </a:xfrm>
          <a:prstGeom prst="rect">
            <a:avLst/>
          </a:prstGeom>
          <a:noFill/>
        </p:spPr>
        <p:txBody>
          <a:bodyPr wrap="none" rtlCol="0">
            <a:spAutoFit/>
          </a:bodyPr>
          <a:lstStyle/>
          <a:p>
            <a:r>
              <a:rPr lang="en-NZ" dirty="0">
                <a:solidFill>
                  <a:srgbClr val="FF0000"/>
                </a:solidFill>
              </a:rPr>
              <a:t>At the top of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58"/>
                                        </p:tgtEl>
                                        <p:attrNameLst>
                                          <p:attrName>r</p:attrName>
                                        </p:attrNameLst>
                                      </p:cBhvr>
                                    </p:animRot>
                                    <p:animRot by="-240000">
                                      <p:cBhvr>
                                        <p:cTn id="7" dur="200" fill="hold">
                                          <p:stCondLst>
                                            <p:cond delay="200"/>
                                          </p:stCondLst>
                                        </p:cTn>
                                        <p:tgtEl>
                                          <p:spTgt spid="58"/>
                                        </p:tgtEl>
                                        <p:attrNameLst>
                                          <p:attrName>r</p:attrName>
                                        </p:attrNameLst>
                                      </p:cBhvr>
                                    </p:animRot>
                                    <p:animRot by="240000">
                                      <p:cBhvr>
                                        <p:cTn id="8" dur="200" fill="hold">
                                          <p:stCondLst>
                                            <p:cond delay="400"/>
                                          </p:stCondLst>
                                        </p:cTn>
                                        <p:tgtEl>
                                          <p:spTgt spid="58"/>
                                        </p:tgtEl>
                                        <p:attrNameLst>
                                          <p:attrName>r</p:attrName>
                                        </p:attrNameLst>
                                      </p:cBhvr>
                                    </p:animRot>
                                    <p:animRot by="-240000">
                                      <p:cBhvr>
                                        <p:cTn id="9" dur="200" fill="hold">
                                          <p:stCondLst>
                                            <p:cond delay="600"/>
                                          </p:stCondLst>
                                        </p:cTn>
                                        <p:tgtEl>
                                          <p:spTgt spid="58"/>
                                        </p:tgtEl>
                                        <p:attrNameLst>
                                          <p:attrName>r</p:attrName>
                                        </p:attrNameLst>
                                      </p:cBhvr>
                                    </p:animRot>
                                    <p:animRot by="120000">
                                      <p:cBhvr>
                                        <p:cTn id="10" dur="200" fill="hold">
                                          <p:stCondLst>
                                            <p:cond delay="800"/>
                                          </p:stCondLst>
                                        </p:cTn>
                                        <p:tgtEl>
                                          <p:spTgt spid="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6745820-38D8-47D6-9730-6A0544E710AE}" type="slidenum">
              <a:rPr lang="en-US" altLang="en-US" smtClean="0"/>
              <a:pPr>
                <a:defRPr/>
              </a:pPr>
              <a:t>126</a:t>
            </a:fld>
            <a:endParaRPr lang="en-US" altLang="en-US"/>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nvGraphicFramePr>
        <p:xfrm>
          <a:off x="261938" y="2997200"/>
          <a:ext cx="1150938" cy="1079499"/>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4294" name="TextBox 3"/>
          <p:cNvSpPr txBox="1">
            <a:spLocks noChangeArrowheads="1"/>
          </p:cNvSpPr>
          <p:nvPr/>
        </p:nvSpPr>
        <p:spPr bwMode="auto">
          <a:xfrm>
            <a:off x="407988" y="2613025"/>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nvGraphicFramePr>
        <p:xfrm>
          <a:off x="2898775"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5335546"/>
              </p:ext>
            </p:extLst>
          </p:nvPr>
        </p:nvGraphicFramePr>
        <p:xfrm>
          <a:off x="2925763" y="3455221"/>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60295224"/>
              </p:ext>
            </p:extLst>
          </p:nvPr>
        </p:nvGraphicFramePr>
        <p:xfrm>
          <a:off x="2922588" y="5549247"/>
          <a:ext cx="1150938" cy="1081086"/>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4350" name="Straight Connector 8"/>
          <p:cNvCxnSpPr>
            <a:cxnSpLocks noChangeShapeType="1"/>
          </p:cNvCxnSpPr>
          <p:nvPr/>
        </p:nvCxnSpPr>
        <p:spPr bwMode="auto">
          <a:xfrm flipV="1">
            <a:off x="1412875" y="2349500"/>
            <a:ext cx="1441450" cy="1223963"/>
          </a:xfrm>
          <a:prstGeom prst="line">
            <a:avLst/>
          </a:prstGeom>
          <a:noFill/>
          <a:ln w="9525" algn="ctr">
            <a:solidFill>
              <a:srgbClr val="FF0000"/>
            </a:solidFill>
            <a:round/>
            <a:headEnd/>
            <a:tailEnd type="triangle" w="med" len="med"/>
          </a:ln>
        </p:spPr>
      </p:cxnSp>
      <p:cxnSp>
        <p:nvCxnSpPr>
          <p:cNvPr id="54351" name="Straight Arrow Connector 17"/>
          <p:cNvCxnSpPr>
            <a:cxnSpLocks noChangeShapeType="1"/>
          </p:cNvCxnSpPr>
          <p:nvPr/>
        </p:nvCxnSpPr>
        <p:spPr bwMode="auto">
          <a:xfrm>
            <a:off x="1412875" y="3536950"/>
            <a:ext cx="1512888" cy="360363"/>
          </a:xfrm>
          <a:prstGeom prst="straightConnector1">
            <a:avLst/>
          </a:prstGeom>
          <a:noFill/>
          <a:ln w="9525" algn="ctr">
            <a:solidFill>
              <a:srgbClr val="FF0000"/>
            </a:solidFill>
            <a:round/>
            <a:headEnd/>
            <a:tailEnd type="arrow" w="med" len="med"/>
          </a:ln>
        </p:spPr>
      </p:cxnSp>
      <p:cxnSp>
        <p:nvCxnSpPr>
          <p:cNvPr id="54352" name="Straight Arrow Connector 19"/>
          <p:cNvCxnSpPr>
            <a:cxnSpLocks noChangeShapeType="1"/>
          </p:cNvCxnSpPr>
          <p:nvPr/>
        </p:nvCxnSpPr>
        <p:spPr bwMode="auto">
          <a:xfrm>
            <a:off x="1412875" y="3573463"/>
            <a:ext cx="1441450" cy="2376487"/>
          </a:xfrm>
          <a:prstGeom prst="straightConnector1">
            <a:avLst/>
          </a:prstGeom>
          <a:noFill/>
          <a:ln w="9525" algn="ctr">
            <a:solidFill>
              <a:srgbClr val="FF0000"/>
            </a:solidFill>
            <a:round/>
            <a:headEnd/>
            <a:tailEnd type="arrow" w="med" len="med"/>
          </a:ln>
        </p:spPr>
      </p:cxnSp>
      <p:sp>
        <p:nvSpPr>
          <p:cNvPr id="54353" name="TextBox 20"/>
          <p:cNvSpPr txBox="1">
            <a:spLocks noChangeArrowheads="1"/>
          </p:cNvSpPr>
          <p:nvPr/>
        </p:nvSpPr>
        <p:spPr bwMode="auto">
          <a:xfrm>
            <a:off x="4291013" y="2447925"/>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U</a:t>
            </a:r>
          </a:p>
        </p:txBody>
      </p:sp>
      <p:sp>
        <p:nvSpPr>
          <p:cNvPr id="54354" name="TextBox 22"/>
          <p:cNvSpPr txBox="1">
            <a:spLocks noChangeArrowheads="1"/>
          </p:cNvSpPr>
          <p:nvPr/>
        </p:nvSpPr>
        <p:spPr bwMode="auto">
          <a:xfrm>
            <a:off x="4322763" y="3716338"/>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R</a:t>
            </a:r>
          </a:p>
        </p:txBody>
      </p:sp>
      <p:sp>
        <p:nvSpPr>
          <p:cNvPr id="54355" name="TextBox 23"/>
          <p:cNvSpPr txBox="1">
            <a:spLocks noChangeArrowheads="1"/>
          </p:cNvSpPr>
          <p:nvPr/>
        </p:nvSpPr>
        <p:spPr bwMode="auto">
          <a:xfrm>
            <a:off x="4257675" y="5661025"/>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L</a:t>
            </a:r>
          </a:p>
        </p:txBody>
      </p:sp>
      <p:cxnSp>
        <p:nvCxnSpPr>
          <p:cNvPr id="54356" name="Straight Arrow Connector 26"/>
          <p:cNvCxnSpPr>
            <a:cxnSpLocks noChangeShapeType="1"/>
          </p:cNvCxnSpPr>
          <p:nvPr/>
        </p:nvCxnSpPr>
        <p:spPr bwMode="auto">
          <a:xfrm>
            <a:off x="1412875" y="3536950"/>
            <a:ext cx="1644650" cy="1332210"/>
          </a:xfrm>
          <a:prstGeom prst="straightConnector1">
            <a:avLst/>
          </a:prstGeom>
          <a:noFill/>
          <a:ln w="9525" algn="ctr">
            <a:solidFill>
              <a:srgbClr val="FF0000"/>
            </a:solidFill>
            <a:round/>
            <a:headEnd/>
            <a:tailEnd type="arrow" w="med" len="med"/>
          </a:ln>
        </p:spPr>
      </p:cxnSp>
      <p:sp>
        <p:nvSpPr>
          <p:cNvPr id="54357" name="TextBox 28"/>
          <p:cNvSpPr txBox="1">
            <a:spLocks noChangeArrowheads="1"/>
          </p:cNvSpPr>
          <p:nvPr/>
        </p:nvSpPr>
        <p:spPr bwMode="auto">
          <a:xfrm>
            <a:off x="3122613" y="4653843"/>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cxnSp>
        <p:nvCxnSpPr>
          <p:cNvPr id="54358" name="Straight Connector 29"/>
          <p:cNvCxnSpPr>
            <a:cxnSpLocks noChangeShapeType="1"/>
          </p:cNvCxnSpPr>
          <p:nvPr/>
        </p:nvCxnSpPr>
        <p:spPr bwMode="auto">
          <a:xfrm flipV="1">
            <a:off x="2925763" y="4600575"/>
            <a:ext cx="792162" cy="400050"/>
          </a:xfrm>
          <a:prstGeom prst="line">
            <a:avLst/>
          </a:prstGeom>
          <a:noFill/>
          <a:ln w="9525" algn="ctr">
            <a:solidFill>
              <a:srgbClr val="FF0000"/>
            </a:solidFill>
            <a:round/>
            <a:headEnd/>
            <a:tailEnd/>
          </a:ln>
        </p:spPr>
      </p:cxnSp>
      <p:sp>
        <p:nvSpPr>
          <p:cNvPr id="54359" name="TextBox 30"/>
          <p:cNvSpPr txBox="1">
            <a:spLocks noChangeArrowheads="1"/>
          </p:cNvSpPr>
          <p:nvPr/>
        </p:nvSpPr>
        <p:spPr bwMode="auto">
          <a:xfrm>
            <a:off x="3246314" y="1455421"/>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f=5</a:t>
            </a:r>
          </a:p>
        </p:txBody>
      </p:sp>
      <p:sp>
        <p:nvSpPr>
          <p:cNvPr id="54360" name="TextBox 32"/>
          <p:cNvSpPr txBox="1">
            <a:spLocks noChangeArrowheads="1"/>
          </p:cNvSpPr>
          <p:nvPr/>
        </p:nvSpPr>
        <p:spPr bwMode="auto">
          <a:xfrm>
            <a:off x="3246314" y="3054492"/>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54361" name="TextBox 33"/>
          <p:cNvSpPr txBox="1">
            <a:spLocks noChangeArrowheads="1"/>
          </p:cNvSpPr>
          <p:nvPr/>
        </p:nvSpPr>
        <p:spPr bwMode="auto">
          <a:xfrm>
            <a:off x="3246314" y="5156733"/>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graphicFrame>
        <p:nvGraphicFramePr>
          <p:cNvPr id="26" name="Table 25"/>
          <p:cNvGraphicFramePr>
            <a:graphicFrameLocks noGrp="1"/>
          </p:cNvGraphicFramePr>
          <p:nvPr>
            <p:extLst>
              <p:ext uri="{D42A27DB-BD31-4B8C-83A1-F6EECF244321}">
                <p14:modId xmlns:p14="http://schemas.microsoft.com/office/powerpoint/2010/main" val="369382794"/>
              </p:ext>
            </p:extLst>
          </p:nvPr>
        </p:nvGraphicFramePr>
        <p:xfrm>
          <a:off x="5673080" y="1071563"/>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496882488"/>
              </p:ext>
            </p:extLst>
          </p:nvPr>
        </p:nvGraphicFramePr>
        <p:xfrm>
          <a:off x="5673080" y="2564904"/>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35905">
                  <a:extLst>
                    <a:ext uri="{9D8B030D-6E8A-4147-A177-3AD203B41FA5}">
                      <a16:colId xmlns:a16="http://schemas.microsoft.com/office/drawing/2014/main" val="20001"/>
                    </a:ext>
                  </a:extLst>
                </a:gridCol>
                <a:gridCol w="43244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750279045"/>
              </p:ext>
            </p:extLst>
          </p:nvPr>
        </p:nvGraphicFramePr>
        <p:xfrm>
          <a:off x="5673080" y="4077072"/>
          <a:ext cx="1152525" cy="108108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500133509"/>
              </p:ext>
            </p:extLst>
          </p:nvPr>
        </p:nvGraphicFramePr>
        <p:xfrm>
          <a:off x="5673080" y="5599113"/>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30" name="Straight Connector 8"/>
          <p:cNvCxnSpPr>
            <a:cxnSpLocks noChangeShapeType="1"/>
            <a:stCxn id="14" idx="3"/>
            <a:endCxn id="26" idx="1"/>
          </p:cNvCxnSpPr>
          <p:nvPr/>
        </p:nvCxnSpPr>
        <p:spPr bwMode="auto">
          <a:xfrm flipV="1">
            <a:off x="4051300" y="1611312"/>
            <a:ext cx="1621780" cy="773112"/>
          </a:xfrm>
          <a:prstGeom prst="line">
            <a:avLst/>
          </a:prstGeom>
          <a:noFill/>
          <a:ln w="9525" algn="ctr">
            <a:solidFill>
              <a:srgbClr val="FF0000"/>
            </a:solidFill>
            <a:round/>
            <a:headEnd/>
            <a:tailEnd type="triangle" w="med" len="med"/>
          </a:ln>
        </p:spPr>
      </p:cxnSp>
      <p:sp>
        <p:nvSpPr>
          <p:cNvPr id="31" name="TextBox 30"/>
          <p:cNvSpPr txBox="1">
            <a:spLocks noChangeArrowheads="1"/>
          </p:cNvSpPr>
          <p:nvPr/>
        </p:nvSpPr>
        <p:spPr bwMode="auto">
          <a:xfrm>
            <a:off x="558021" y="4138910"/>
            <a:ext cx="620683"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f=5</a:t>
            </a:r>
          </a:p>
        </p:txBody>
      </p:sp>
      <p:cxnSp>
        <p:nvCxnSpPr>
          <p:cNvPr id="34" name="Straight Connector 8"/>
          <p:cNvCxnSpPr>
            <a:cxnSpLocks noChangeShapeType="1"/>
            <a:stCxn id="14" idx="3"/>
            <a:endCxn id="35" idx="1"/>
          </p:cNvCxnSpPr>
          <p:nvPr/>
        </p:nvCxnSpPr>
        <p:spPr bwMode="auto">
          <a:xfrm>
            <a:off x="4051300" y="2384424"/>
            <a:ext cx="1621780" cy="2233192"/>
          </a:xfrm>
          <a:prstGeom prst="line">
            <a:avLst/>
          </a:prstGeom>
          <a:noFill/>
          <a:ln w="9525" algn="ctr">
            <a:solidFill>
              <a:srgbClr val="FF0000"/>
            </a:solidFill>
            <a:round/>
            <a:headEnd/>
            <a:tailEnd type="triangle" w="med" len="med"/>
          </a:ln>
        </p:spPr>
      </p:cxnSp>
      <p:cxnSp>
        <p:nvCxnSpPr>
          <p:cNvPr id="38" name="Straight Connector 8"/>
          <p:cNvCxnSpPr>
            <a:cxnSpLocks noChangeShapeType="1"/>
            <a:stCxn id="14" idx="3"/>
            <a:endCxn id="28" idx="1"/>
          </p:cNvCxnSpPr>
          <p:nvPr/>
        </p:nvCxnSpPr>
        <p:spPr bwMode="auto">
          <a:xfrm>
            <a:off x="4051300" y="2384424"/>
            <a:ext cx="1621780" cy="721023"/>
          </a:xfrm>
          <a:prstGeom prst="line">
            <a:avLst/>
          </a:prstGeom>
          <a:noFill/>
          <a:ln w="9525" algn="ctr">
            <a:solidFill>
              <a:srgbClr val="FF0000"/>
            </a:solidFill>
            <a:round/>
            <a:headEnd/>
            <a:tailEnd type="triangle" w="med" len="med"/>
          </a:ln>
        </p:spPr>
      </p:cxnSp>
      <p:cxnSp>
        <p:nvCxnSpPr>
          <p:cNvPr id="41" name="Straight Connector 8"/>
          <p:cNvCxnSpPr>
            <a:cxnSpLocks noChangeShapeType="1"/>
            <a:stCxn id="14" idx="3"/>
            <a:endCxn id="39" idx="1"/>
          </p:cNvCxnSpPr>
          <p:nvPr/>
        </p:nvCxnSpPr>
        <p:spPr bwMode="auto">
          <a:xfrm>
            <a:off x="4051300" y="2384424"/>
            <a:ext cx="1621780" cy="3755232"/>
          </a:xfrm>
          <a:prstGeom prst="line">
            <a:avLst/>
          </a:prstGeom>
          <a:noFill/>
          <a:ln w="9525" algn="ctr">
            <a:solidFill>
              <a:srgbClr val="FF0000"/>
            </a:solidFill>
            <a:round/>
            <a:headEnd/>
            <a:tailEnd type="triangle" w="med" len="med"/>
          </a:ln>
        </p:spPr>
      </p:cxnSp>
      <p:sp>
        <p:nvSpPr>
          <p:cNvPr id="44" name="TextBox 20"/>
          <p:cNvSpPr txBox="1">
            <a:spLocks noChangeArrowheads="1"/>
          </p:cNvSpPr>
          <p:nvPr/>
        </p:nvSpPr>
        <p:spPr bwMode="auto">
          <a:xfrm>
            <a:off x="6931149" y="1484784"/>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U</a:t>
            </a:r>
          </a:p>
        </p:txBody>
      </p:sp>
      <p:sp>
        <p:nvSpPr>
          <p:cNvPr id="45" name="TextBox 22"/>
          <p:cNvSpPr txBox="1">
            <a:spLocks noChangeArrowheads="1"/>
          </p:cNvSpPr>
          <p:nvPr/>
        </p:nvSpPr>
        <p:spPr bwMode="auto">
          <a:xfrm>
            <a:off x="6962899" y="2934791"/>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R</a:t>
            </a:r>
          </a:p>
        </p:txBody>
      </p:sp>
      <p:sp>
        <p:nvSpPr>
          <p:cNvPr id="46" name="TextBox 23"/>
          <p:cNvSpPr txBox="1">
            <a:spLocks noChangeArrowheads="1"/>
          </p:cNvSpPr>
          <p:nvPr/>
        </p:nvSpPr>
        <p:spPr bwMode="auto">
          <a:xfrm>
            <a:off x="6897811" y="5949280"/>
            <a:ext cx="341313"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L</a:t>
            </a:r>
          </a:p>
        </p:txBody>
      </p:sp>
      <p:sp>
        <p:nvSpPr>
          <p:cNvPr id="47" name="TextBox 23"/>
          <p:cNvSpPr txBox="1">
            <a:spLocks noChangeArrowheads="1"/>
          </p:cNvSpPr>
          <p:nvPr/>
        </p:nvSpPr>
        <p:spPr bwMode="auto">
          <a:xfrm>
            <a:off x="6897811" y="4383757"/>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sp>
        <p:nvSpPr>
          <p:cNvPr id="49" name="Rectangle 48"/>
          <p:cNvSpPr/>
          <p:nvPr/>
        </p:nvSpPr>
        <p:spPr bwMode="auto">
          <a:xfrm>
            <a:off x="7912850" y="1124297"/>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graphicFrame>
        <p:nvGraphicFramePr>
          <p:cNvPr id="50" name="Table 49"/>
          <p:cNvGraphicFramePr>
            <a:graphicFrameLocks noGrp="1"/>
          </p:cNvGraphicFramePr>
          <p:nvPr>
            <p:extLst>
              <p:ext uri="{D42A27DB-BD31-4B8C-83A1-F6EECF244321}">
                <p14:modId xmlns:p14="http://schemas.microsoft.com/office/powerpoint/2010/main" val="142255692"/>
              </p:ext>
            </p:extLst>
          </p:nvPr>
        </p:nvGraphicFramePr>
        <p:xfrm>
          <a:off x="8833910" y="1525434"/>
          <a:ext cx="720080" cy="2101984"/>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r>
                        <a:rPr lang="en-AU" b="1" dirty="0">
                          <a:solidFill>
                            <a:srgbClr val="0000FF"/>
                          </a:solidFill>
                          <a:latin typeface="Arial" pitchFamily="34" charset="0"/>
                          <a:cs typeface="Arial"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r>
                        <a:rPr lang="en-AU" b="1" dirty="0">
                          <a:solidFill>
                            <a:srgbClr val="0000FF"/>
                          </a:solidFill>
                          <a:latin typeface="Arial" pitchFamily="34" charset="0"/>
                          <a:cs typeface="Arial"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51" name="TextBox 50"/>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52" name="Straight Arrow Connector 51"/>
          <p:cNvCxnSpPr/>
          <p:nvPr/>
        </p:nvCxnSpPr>
        <p:spPr bwMode="auto">
          <a:xfrm>
            <a:off x="8545878" y="1735599"/>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53" name="TextBox 52"/>
          <p:cNvSpPr txBox="1"/>
          <p:nvPr/>
        </p:nvSpPr>
        <p:spPr>
          <a:xfrm>
            <a:off x="8041822" y="1519575"/>
            <a:ext cx="479618" cy="369332"/>
          </a:xfrm>
          <a:prstGeom prst="rect">
            <a:avLst/>
          </a:prstGeom>
          <a:noFill/>
        </p:spPr>
        <p:txBody>
          <a:bodyPr wrap="none" rtlCol="0">
            <a:spAutoFit/>
          </a:bodyPr>
          <a:lstStyle/>
          <a:p>
            <a:r>
              <a:rPr lang="en-AU" dirty="0"/>
              <a:t>top</a:t>
            </a:r>
          </a:p>
        </p:txBody>
      </p:sp>
      <p:sp>
        <p:nvSpPr>
          <p:cNvPr id="54" name="TextBox 30"/>
          <p:cNvSpPr txBox="1">
            <a:spLocks noChangeArrowheads="1"/>
          </p:cNvSpPr>
          <p:nvPr/>
        </p:nvSpPr>
        <p:spPr bwMode="auto">
          <a:xfrm>
            <a:off x="5745088" y="760258"/>
            <a:ext cx="1080714"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f=2+3=5</a:t>
            </a:r>
          </a:p>
        </p:txBody>
      </p:sp>
      <p:sp>
        <p:nvSpPr>
          <p:cNvPr id="55" name="TextBox 30"/>
          <p:cNvSpPr txBox="1">
            <a:spLocks noChangeArrowheads="1"/>
          </p:cNvSpPr>
          <p:nvPr/>
        </p:nvSpPr>
        <p:spPr bwMode="auto">
          <a:xfrm>
            <a:off x="5745088" y="2197525"/>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6" name="TextBox 30"/>
          <p:cNvSpPr txBox="1">
            <a:spLocks noChangeArrowheads="1"/>
          </p:cNvSpPr>
          <p:nvPr/>
        </p:nvSpPr>
        <p:spPr bwMode="auto">
          <a:xfrm>
            <a:off x="5745088" y="370774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7" name="TextBox 30"/>
          <p:cNvSpPr txBox="1">
            <a:spLocks noChangeArrowheads="1"/>
          </p:cNvSpPr>
          <p:nvPr/>
        </p:nvSpPr>
        <p:spPr bwMode="auto">
          <a:xfrm>
            <a:off x="5744949" y="522198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48" name="TextBox 47"/>
          <p:cNvSpPr txBox="1"/>
          <p:nvPr/>
        </p:nvSpPr>
        <p:spPr>
          <a:xfrm>
            <a:off x="248545" y="5341399"/>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cxnSp>
        <p:nvCxnSpPr>
          <p:cNvPr id="58" name="Straight Connector 29"/>
          <p:cNvCxnSpPr>
            <a:cxnSpLocks noChangeShapeType="1"/>
          </p:cNvCxnSpPr>
          <p:nvPr/>
        </p:nvCxnSpPr>
        <p:spPr bwMode="auto">
          <a:xfrm flipV="1">
            <a:off x="7122118" y="5741151"/>
            <a:ext cx="567186" cy="676674"/>
          </a:xfrm>
          <a:prstGeom prst="line">
            <a:avLst/>
          </a:prstGeom>
          <a:noFill/>
          <a:ln w="9525" algn="ctr">
            <a:solidFill>
              <a:srgbClr val="FF0000"/>
            </a:solidFill>
            <a:round/>
            <a:headEnd/>
            <a:tailEnd/>
          </a:ln>
        </p:spPr>
      </p:cxnSp>
      <p:cxnSp>
        <p:nvCxnSpPr>
          <p:cNvPr id="59" name="Straight Connector 29"/>
          <p:cNvCxnSpPr>
            <a:cxnSpLocks noChangeShapeType="1"/>
          </p:cNvCxnSpPr>
          <p:nvPr/>
        </p:nvCxnSpPr>
        <p:spPr bwMode="auto">
          <a:xfrm>
            <a:off x="7113240" y="5741151"/>
            <a:ext cx="576064" cy="676673"/>
          </a:xfrm>
          <a:prstGeom prst="line">
            <a:avLst/>
          </a:prstGeom>
          <a:noFill/>
          <a:ln w="9525" algn="ctr">
            <a:solidFill>
              <a:srgbClr val="FF0000"/>
            </a:solidFill>
            <a:round/>
            <a:headEnd/>
            <a:tailEnd/>
          </a:ln>
        </p:spPr>
      </p:cxnSp>
      <p:graphicFrame>
        <p:nvGraphicFramePr>
          <p:cNvPr id="61" name="Table 60"/>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62"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60" name="TextBox 59">
            <a:extLst>
              <a:ext uri="{FF2B5EF4-FFF2-40B4-BE49-F238E27FC236}">
                <a16:creationId xmlns:a16="http://schemas.microsoft.com/office/drawing/2014/main" id="{881739DE-9128-4F36-8B70-FE1EDF4422C4}"/>
              </a:ext>
            </a:extLst>
          </p:cNvPr>
          <p:cNvSpPr txBox="1"/>
          <p:nvPr/>
        </p:nvSpPr>
        <p:spPr>
          <a:xfrm>
            <a:off x="7909089" y="3724652"/>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63" name="TextBox 62">
            <a:extLst>
              <a:ext uri="{FF2B5EF4-FFF2-40B4-BE49-F238E27FC236}">
                <a16:creationId xmlns:a16="http://schemas.microsoft.com/office/drawing/2014/main" id="{654665D2-25D6-4F27-9EE0-299EB585A73C}"/>
              </a:ext>
            </a:extLst>
          </p:cNvPr>
          <p:cNvSpPr txBox="1"/>
          <p:nvPr/>
        </p:nvSpPr>
        <p:spPr>
          <a:xfrm>
            <a:off x="200025" y="1068388"/>
            <a:ext cx="5346335"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//U, R, D, L</a:t>
            </a:r>
          </a:p>
        </p:txBody>
      </p:sp>
    </p:spTree>
    <p:extLst>
      <p:ext uri="{BB962C8B-B14F-4D97-AF65-F5344CB8AC3E}">
        <p14:creationId xmlns:p14="http://schemas.microsoft.com/office/powerpoint/2010/main" val="416617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48"/>
                                        </p:tgtEl>
                                        <p:attrNameLst>
                                          <p:attrName>r</p:attrName>
                                        </p:attrNameLst>
                                      </p:cBhvr>
                                    </p:animRot>
                                    <p:animRot by="-240000">
                                      <p:cBhvr>
                                        <p:cTn id="7" dur="200" fill="hold">
                                          <p:stCondLst>
                                            <p:cond delay="200"/>
                                          </p:stCondLst>
                                        </p:cTn>
                                        <p:tgtEl>
                                          <p:spTgt spid="48"/>
                                        </p:tgtEl>
                                        <p:attrNameLst>
                                          <p:attrName>r</p:attrName>
                                        </p:attrNameLst>
                                      </p:cBhvr>
                                    </p:animRot>
                                    <p:animRot by="240000">
                                      <p:cBhvr>
                                        <p:cTn id="8" dur="200" fill="hold">
                                          <p:stCondLst>
                                            <p:cond delay="400"/>
                                          </p:stCondLst>
                                        </p:cTn>
                                        <p:tgtEl>
                                          <p:spTgt spid="48"/>
                                        </p:tgtEl>
                                        <p:attrNameLst>
                                          <p:attrName>r</p:attrName>
                                        </p:attrNameLst>
                                      </p:cBhvr>
                                    </p:animRot>
                                    <p:animRot by="-240000">
                                      <p:cBhvr>
                                        <p:cTn id="9" dur="200" fill="hold">
                                          <p:stCondLst>
                                            <p:cond delay="600"/>
                                          </p:stCondLst>
                                        </p:cTn>
                                        <p:tgtEl>
                                          <p:spTgt spid="48"/>
                                        </p:tgtEl>
                                        <p:attrNameLst>
                                          <p:attrName>r</p:attrName>
                                        </p:attrNameLst>
                                      </p:cBhvr>
                                    </p:animRot>
                                    <p:animRot by="120000">
                                      <p:cBhvr>
                                        <p:cTn id="10"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6745820-38D8-47D6-9730-6A0544E710AE}" type="slidenum">
              <a:rPr lang="en-US" altLang="en-US" smtClean="0"/>
              <a:pPr>
                <a:defRPr/>
              </a:pPr>
              <a:t>127</a:t>
            </a:fld>
            <a:endParaRPr lang="en-US" altLang="en-US"/>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nvGraphicFramePr>
        <p:xfrm>
          <a:off x="261938" y="2997200"/>
          <a:ext cx="1150938" cy="1079499"/>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4294" name="TextBox 3"/>
          <p:cNvSpPr txBox="1">
            <a:spLocks noChangeArrowheads="1"/>
          </p:cNvSpPr>
          <p:nvPr/>
        </p:nvSpPr>
        <p:spPr bwMode="auto">
          <a:xfrm>
            <a:off x="407988" y="2613025"/>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nvGraphicFramePr>
        <p:xfrm>
          <a:off x="2898775"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44332996"/>
              </p:ext>
            </p:extLst>
          </p:nvPr>
        </p:nvGraphicFramePr>
        <p:xfrm>
          <a:off x="2925763" y="3455221"/>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65760911"/>
              </p:ext>
            </p:extLst>
          </p:nvPr>
        </p:nvGraphicFramePr>
        <p:xfrm>
          <a:off x="2922588" y="5549247"/>
          <a:ext cx="1150938" cy="1081086"/>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4350" name="Straight Connector 8"/>
          <p:cNvCxnSpPr>
            <a:cxnSpLocks noChangeShapeType="1"/>
          </p:cNvCxnSpPr>
          <p:nvPr/>
        </p:nvCxnSpPr>
        <p:spPr bwMode="auto">
          <a:xfrm flipV="1">
            <a:off x="1412875" y="2349500"/>
            <a:ext cx="1441450" cy="1223963"/>
          </a:xfrm>
          <a:prstGeom prst="line">
            <a:avLst/>
          </a:prstGeom>
          <a:noFill/>
          <a:ln w="9525" algn="ctr">
            <a:solidFill>
              <a:srgbClr val="FF0000"/>
            </a:solidFill>
            <a:round/>
            <a:headEnd/>
            <a:tailEnd type="triangle" w="med" len="med"/>
          </a:ln>
        </p:spPr>
      </p:cxnSp>
      <p:cxnSp>
        <p:nvCxnSpPr>
          <p:cNvPr id="54351" name="Straight Arrow Connector 17"/>
          <p:cNvCxnSpPr>
            <a:cxnSpLocks noChangeShapeType="1"/>
          </p:cNvCxnSpPr>
          <p:nvPr/>
        </p:nvCxnSpPr>
        <p:spPr bwMode="auto">
          <a:xfrm>
            <a:off x="1412875" y="3536950"/>
            <a:ext cx="1512888" cy="360363"/>
          </a:xfrm>
          <a:prstGeom prst="straightConnector1">
            <a:avLst/>
          </a:prstGeom>
          <a:noFill/>
          <a:ln w="9525" algn="ctr">
            <a:solidFill>
              <a:srgbClr val="FF0000"/>
            </a:solidFill>
            <a:round/>
            <a:headEnd/>
            <a:tailEnd type="arrow" w="med" len="med"/>
          </a:ln>
        </p:spPr>
      </p:cxnSp>
      <p:cxnSp>
        <p:nvCxnSpPr>
          <p:cNvPr id="54352" name="Straight Arrow Connector 19"/>
          <p:cNvCxnSpPr>
            <a:cxnSpLocks noChangeShapeType="1"/>
          </p:cNvCxnSpPr>
          <p:nvPr/>
        </p:nvCxnSpPr>
        <p:spPr bwMode="auto">
          <a:xfrm>
            <a:off x="1412875" y="3573463"/>
            <a:ext cx="1441450" cy="2376487"/>
          </a:xfrm>
          <a:prstGeom prst="straightConnector1">
            <a:avLst/>
          </a:prstGeom>
          <a:noFill/>
          <a:ln w="9525" algn="ctr">
            <a:solidFill>
              <a:srgbClr val="FF0000"/>
            </a:solidFill>
            <a:round/>
            <a:headEnd/>
            <a:tailEnd type="arrow" w="med" len="med"/>
          </a:ln>
        </p:spPr>
      </p:cxnSp>
      <p:sp>
        <p:nvSpPr>
          <p:cNvPr id="54353" name="TextBox 20"/>
          <p:cNvSpPr txBox="1">
            <a:spLocks noChangeArrowheads="1"/>
          </p:cNvSpPr>
          <p:nvPr/>
        </p:nvSpPr>
        <p:spPr bwMode="auto">
          <a:xfrm>
            <a:off x="4291013" y="2447925"/>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U</a:t>
            </a:r>
          </a:p>
        </p:txBody>
      </p:sp>
      <p:sp>
        <p:nvSpPr>
          <p:cNvPr id="54354" name="TextBox 22"/>
          <p:cNvSpPr txBox="1">
            <a:spLocks noChangeArrowheads="1"/>
          </p:cNvSpPr>
          <p:nvPr/>
        </p:nvSpPr>
        <p:spPr bwMode="auto">
          <a:xfrm>
            <a:off x="4322763" y="3716338"/>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R</a:t>
            </a:r>
          </a:p>
        </p:txBody>
      </p:sp>
      <p:sp>
        <p:nvSpPr>
          <p:cNvPr id="54355" name="TextBox 23"/>
          <p:cNvSpPr txBox="1">
            <a:spLocks noChangeArrowheads="1"/>
          </p:cNvSpPr>
          <p:nvPr/>
        </p:nvSpPr>
        <p:spPr bwMode="auto">
          <a:xfrm>
            <a:off x="4257675" y="5661025"/>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L</a:t>
            </a:r>
          </a:p>
        </p:txBody>
      </p:sp>
      <p:cxnSp>
        <p:nvCxnSpPr>
          <p:cNvPr id="54356" name="Straight Arrow Connector 26"/>
          <p:cNvCxnSpPr>
            <a:cxnSpLocks noChangeShapeType="1"/>
          </p:cNvCxnSpPr>
          <p:nvPr/>
        </p:nvCxnSpPr>
        <p:spPr bwMode="auto">
          <a:xfrm>
            <a:off x="1412875" y="3536950"/>
            <a:ext cx="1644650" cy="1332210"/>
          </a:xfrm>
          <a:prstGeom prst="straightConnector1">
            <a:avLst/>
          </a:prstGeom>
          <a:noFill/>
          <a:ln w="9525" algn="ctr">
            <a:solidFill>
              <a:srgbClr val="FF0000"/>
            </a:solidFill>
            <a:round/>
            <a:headEnd/>
            <a:tailEnd type="arrow" w="med" len="med"/>
          </a:ln>
        </p:spPr>
      </p:cxnSp>
      <p:sp>
        <p:nvSpPr>
          <p:cNvPr id="54357" name="TextBox 28"/>
          <p:cNvSpPr txBox="1">
            <a:spLocks noChangeArrowheads="1"/>
          </p:cNvSpPr>
          <p:nvPr/>
        </p:nvSpPr>
        <p:spPr bwMode="auto">
          <a:xfrm>
            <a:off x="3122613" y="4653843"/>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cxnSp>
        <p:nvCxnSpPr>
          <p:cNvPr id="54358" name="Straight Connector 29"/>
          <p:cNvCxnSpPr>
            <a:cxnSpLocks noChangeShapeType="1"/>
          </p:cNvCxnSpPr>
          <p:nvPr/>
        </p:nvCxnSpPr>
        <p:spPr bwMode="auto">
          <a:xfrm flipV="1">
            <a:off x="2925763" y="4600575"/>
            <a:ext cx="792162" cy="400050"/>
          </a:xfrm>
          <a:prstGeom prst="line">
            <a:avLst/>
          </a:prstGeom>
          <a:noFill/>
          <a:ln w="9525" algn="ctr">
            <a:solidFill>
              <a:srgbClr val="FF0000"/>
            </a:solidFill>
            <a:round/>
            <a:headEnd/>
            <a:tailEnd/>
          </a:ln>
        </p:spPr>
      </p:cxnSp>
      <p:sp>
        <p:nvSpPr>
          <p:cNvPr id="54359" name="TextBox 30"/>
          <p:cNvSpPr txBox="1">
            <a:spLocks noChangeArrowheads="1"/>
          </p:cNvSpPr>
          <p:nvPr/>
        </p:nvSpPr>
        <p:spPr bwMode="auto">
          <a:xfrm>
            <a:off x="3246314" y="1455421"/>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f=5</a:t>
            </a:r>
          </a:p>
        </p:txBody>
      </p:sp>
      <p:sp>
        <p:nvSpPr>
          <p:cNvPr id="54360" name="TextBox 32"/>
          <p:cNvSpPr txBox="1">
            <a:spLocks noChangeArrowheads="1"/>
          </p:cNvSpPr>
          <p:nvPr/>
        </p:nvSpPr>
        <p:spPr bwMode="auto">
          <a:xfrm>
            <a:off x="3246314" y="3054492"/>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54361" name="TextBox 33"/>
          <p:cNvSpPr txBox="1">
            <a:spLocks noChangeArrowheads="1"/>
          </p:cNvSpPr>
          <p:nvPr/>
        </p:nvSpPr>
        <p:spPr bwMode="auto">
          <a:xfrm>
            <a:off x="3246314" y="5156733"/>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graphicFrame>
        <p:nvGraphicFramePr>
          <p:cNvPr id="26" name="Table 25"/>
          <p:cNvGraphicFramePr>
            <a:graphicFrameLocks noGrp="1"/>
          </p:cNvGraphicFramePr>
          <p:nvPr>
            <p:extLst>
              <p:ext uri="{D42A27DB-BD31-4B8C-83A1-F6EECF244321}">
                <p14:modId xmlns:p14="http://schemas.microsoft.com/office/powerpoint/2010/main" val="3214765287"/>
              </p:ext>
            </p:extLst>
          </p:nvPr>
        </p:nvGraphicFramePr>
        <p:xfrm>
          <a:off x="5673080" y="1071563"/>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549287593"/>
              </p:ext>
            </p:extLst>
          </p:nvPr>
        </p:nvGraphicFramePr>
        <p:xfrm>
          <a:off x="5673080" y="2564904"/>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35905">
                  <a:extLst>
                    <a:ext uri="{9D8B030D-6E8A-4147-A177-3AD203B41FA5}">
                      <a16:colId xmlns:a16="http://schemas.microsoft.com/office/drawing/2014/main" val="20001"/>
                    </a:ext>
                  </a:extLst>
                </a:gridCol>
                <a:gridCol w="43244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1749123279"/>
              </p:ext>
            </p:extLst>
          </p:nvPr>
        </p:nvGraphicFramePr>
        <p:xfrm>
          <a:off x="5673080" y="4077072"/>
          <a:ext cx="1152525" cy="108108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208811677"/>
              </p:ext>
            </p:extLst>
          </p:nvPr>
        </p:nvGraphicFramePr>
        <p:xfrm>
          <a:off x="5673080" y="5599113"/>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30" name="Straight Connector 8"/>
          <p:cNvCxnSpPr>
            <a:cxnSpLocks noChangeShapeType="1"/>
            <a:stCxn id="14" idx="3"/>
            <a:endCxn id="26" idx="1"/>
          </p:cNvCxnSpPr>
          <p:nvPr/>
        </p:nvCxnSpPr>
        <p:spPr bwMode="auto">
          <a:xfrm flipV="1">
            <a:off x="4051300" y="1611312"/>
            <a:ext cx="1621780" cy="773112"/>
          </a:xfrm>
          <a:prstGeom prst="line">
            <a:avLst/>
          </a:prstGeom>
          <a:noFill/>
          <a:ln w="9525" algn="ctr">
            <a:solidFill>
              <a:srgbClr val="FF0000"/>
            </a:solidFill>
            <a:round/>
            <a:headEnd/>
            <a:tailEnd type="triangle" w="med" len="med"/>
          </a:ln>
        </p:spPr>
      </p:cxnSp>
      <p:sp>
        <p:nvSpPr>
          <p:cNvPr id="31" name="TextBox 30"/>
          <p:cNvSpPr txBox="1">
            <a:spLocks noChangeArrowheads="1"/>
          </p:cNvSpPr>
          <p:nvPr/>
        </p:nvSpPr>
        <p:spPr bwMode="auto">
          <a:xfrm>
            <a:off x="558021" y="4138910"/>
            <a:ext cx="620683"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f=5</a:t>
            </a:r>
          </a:p>
        </p:txBody>
      </p:sp>
      <p:cxnSp>
        <p:nvCxnSpPr>
          <p:cNvPr id="34" name="Straight Connector 8"/>
          <p:cNvCxnSpPr>
            <a:cxnSpLocks noChangeShapeType="1"/>
            <a:stCxn id="14" idx="3"/>
            <a:endCxn id="35" idx="1"/>
          </p:cNvCxnSpPr>
          <p:nvPr/>
        </p:nvCxnSpPr>
        <p:spPr bwMode="auto">
          <a:xfrm>
            <a:off x="4051300" y="2384424"/>
            <a:ext cx="1621780" cy="2233192"/>
          </a:xfrm>
          <a:prstGeom prst="line">
            <a:avLst/>
          </a:prstGeom>
          <a:noFill/>
          <a:ln w="9525" algn="ctr">
            <a:solidFill>
              <a:srgbClr val="FF0000"/>
            </a:solidFill>
            <a:round/>
            <a:headEnd/>
            <a:tailEnd type="triangle" w="med" len="med"/>
          </a:ln>
        </p:spPr>
      </p:cxnSp>
      <p:cxnSp>
        <p:nvCxnSpPr>
          <p:cNvPr id="38" name="Straight Connector 8"/>
          <p:cNvCxnSpPr>
            <a:cxnSpLocks noChangeShapeType="1"/>
            <a:stCxn id="14" idx="3"/>
            <a:endCxn id="28" idx="1"/>
          </p:cNvCxnSpPr>
          <p:nvPr/>
        </p:nvCxnSpPr>
        <p:spPr bwMode="auto">
          <a:xfrm>
            <a:off x="4051300" y="2384424"/>
            <a:ext cx="1621780" cy="721023"/>
          </a:xfrm>
          <a:prstGeom prst="line">
            <a:avLst/>
          </a:prstGeom>
          <a:noFill/>
          <a:ln w="9525" algn="ctr">
            <a:solidFill>
              <a:srgbClr val="FF0000"/>
            </a:solidFill>
            <a:round/>
            <a:headEnd/>
            <a:tailEnd type="triangle" w="med" len="med"/>
          </a:ln>
        </p:spPr>
      </p:cxnSp>
      <p:cxnSp>
        <p:nvCxnSpPr>
          <p:cNvPr id="41" name="Straight Connector 8"/>
          <p:cNvCxnSpPr>
            <a:cxnSpLocks noChangeShapeType="1"/>
            <a:stCxn id="14" idx="3"/>
            <a:endCxn id="39" idx="1"/>
          </p:cNvCxnSpPr>
          <p:nvPr/>
        </p:nvCxnSpPr>
        <p:spPr bwMode="auto">
          <a:xfrm>
            <a:off x="4051300" y="2384424"/>
            <a:ext cx="1621780" cy="3755232"/>
          </a:xfrm>
          <a:prstGeom prst="line">
            <a:avLst/>
          </a:prstGeom>
          <a:noFill/>
          <a:ln w="9525" algn="ctr">
            <a:solidFill>
              <a:srgbClr val="FF0000"/>
            </a:solidFill>
            <a:round/>
            <a:headEnd/>
            <a:tailEnd type="triangle" w="med" len="med"/>
          </a:ln>
        </p:spPr>
      </p:cxnSp>
      <p:sp>
        <p:nvSpPr>
          <p:cNvPr id="44" name="TextBox 20"/>
          <p:cNvSpPr txBox="1">
            <a:spLocks noChangeArrowheads="1"/>
          </p:cNvSpPr>
          <p:nvPr/>
        </p:nvSpPr>
        <p:spPr bwMode="auto">
          <a:xfrm>
            <a:off x="6931149" y="1484784"/>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U</a:t>
            </a:r>
          </a:p>
        </p:txBody>
      </p:sp>
      <p:sp>
        <p:nvSpPr>
          <p:cNvPr id="45" name="TextBox 22"/>
          <p:cNvSpPr txBox="1">
            <a:spLocks noChangeArrowheads="1"/>
          </p:cNvSpPr>
          <p:nvPr/>
        </p:nvSpPr>
        <p:spPr bwMode="auto">
          <a:xfrm>
            <a:off x="6962899" y="2934791"/>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R</a:t>
            </a:r>
          </a:p>
        </p:txBody>
      </p:sp>
      <p:sp>
        <p:nvSpPr>
          <p:cNvPr id="46" name="TextBox 23"/>
          <p:cNvSpPr txBox="1">
            <a:spLocks noChangeArrowheads="1"/>
          </p:cNvSpPr>
          <p:nvPr/>
        </p:nvSpPr>
        <p:spPr bwMode="auto">
          <a:xfrm>
            <a:off x="6897811" y="5949280"/>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L</a:t>
            </a:r>
          </a:p>
        </p:txBody>
      </p:sp>
      <p:sp>
        <p:nvSpPr>
          <p:cNvPr id="47" name="TextBox 23"/>
          <p:cNvSpPr txBox="1">
            <a:spLocks noChangeArrowheads="1"/>
          </p:cNvSpPr>
          <p:nvPr/>
        </p:nvSpPr>
        <p:spPr bwMode="auto">
          <a:xfrm>
            <a:off x="6897811" y="4383757"/>
            <a:ext cx="370614" cy="40011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D</a:t>
            </a:r>
          </a:p>
        </p:txBody>
      </p:sp>
      <p:sp>
        <p:nvSpPr>
          <p:cNvPr id="49" name="Rectangle 48"/>
          <p:cNvSpPr/>
          <p:nvPr/>
        </p:nvSpPr>
        <p:spPr bwMode="auto">
          <a:xfrm>
            <a:off x="7912850" y="1124297"/>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graphicFrame>
        <p:nvGraphicFramePr>
          <p:cNvPr id="50" name="Table 49"/>
          <p:cNvGraphicFramePr>
            <a:graphicFrameLocks noGrp="1"/>
          </p:cNvGraphicFramePr>
          <p:nvPr>
            <p:extLst>
              <p:ext uri="{D42A27DB-BD31-4B8C-83A1-F6EECF244321}">
                <p14:modId xmlns:p14="http://schemas.microsoft.com/office/powerpoint/2010/main" val="1280466631"/>
              </p:ext>
            </p:extLst>
          </p:nvPr>
        </p:nvGraphicFramePr>
        <p:xfrm>
          <a:off x="8833910" y="1525434"/>
          <a:ext cx="720080" cy="2101984"/>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r>
                        <a:rPr lang="en-AU" b="1" dirty="0">
                          <a:solidFill>
                            <a:srgbClr val="0000FF"/>
                          </a:solidFill>
                          <a:latin typeface="Arial" pitchFamily="34" charset="0"/>
                          <a:cs typeface="Arial"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51" name="TextBox 50"/>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52" name="Straight Arrow Connector 51"/>
          <p:cNvCxnSpPr/>
          <p:nvPr/>
        </p:nvCxnSpPr>
        <p:spPr bwMode="auto">
          <a:xfrm>
            <a:off x="8545878" y="2267580"/>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53" name="TextBox 52"/>
          <p:cNvSpPr txBox="1"/>
          <p:nvPr/>
        </p:nvSpPr>
        <p:spPr>
          <a:xfrm>
            <a:off x="8041822" y="2051556"/>
            <a:ext cx="479618" cy="369332"/>
          </a:xfrm>
          <a:prstGeom prst="rect">
            <a:avLst/>
          </a:prstGeom>
          <a:noFill/>
        </p:spPr>
        <p:txBody>
          <a:bodyPr wrap="none" rtlCol="0">
            <a:spAutoFit/>
          </a:bodyPr>
          <a:lstStyle/>
          <a:p>
            <a:r>
              <a:rPr lang="en-AU" dirty="0"/>
              <a:t>top</a:t>
            </a:r>
          </a:p>
        </p:txBody>
      </p:sp>
      <p:sp>
        <p:nvSpPr>
          <p:cNvPr id="54" name="TextBox 30"/>
          <p:cNvSpPr txBox="1">
            <a:spLocks noChangeArrowheads="1"/>
          </p:cNvSpPr>
          <p:nvPr/>
        </p:nvSpPr>
        <p:spPr bwMode="auto">
          <a:xfrm>
            <a:off x="5745088" y="760258"/>
            <a:ext cx="1080714"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f=2+3=5</a:t>
            </a:r>
          </a:p>
        </p:txBody>
      </p:sp>
      <p:sp>
        <p:nvSpPr>
          <p:cNvPr id="55" name="TextBox 30"/>
          <p:cNvSpPr txBox="1">
            <a:spLocks noChangeArrowheads="1"/>
          </p:cNvSpPr>
          <p:nvPr/>
        </p:nvSpPr>
        <p:spPr bwMode="auto">
          <a:xfrm>
            <a:off x="5745088" y="2197525"/>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6" name="TextBox 30"/>
          <p:cNvSpPr txBox="1">
            <a:spLocks noChangeArrowheads="1"/>
          </p:cNvSpPr>
          <p:nvPr/>
        </p:nvSpPr>
        <p:spPr bwMode="auto">
          <a:xfrm>
            <a:off x="5745088" y="370774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7" name="TextBox 30"/>
          <p:cNvSpPr txBox="1">
            <a:spLocks noChangeArrowheads="1"/>
          </p:cNvSpPr>
          <p:nvPr/>
        </p:nvSpPr>
        <p:spPr bwMode="auto">
          <a:xfrm>
            <a:off x="5744949" y="522198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48" name="TextBox 47"/>
          <p:cNvSpPr txBox="1"/>
          <p:nvPr/>
        </p:nvSpPr>
        <p:spPr>
          <a:xfrm>
            <a:off x="248545" y="5341399"/>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grpSp>
        <p:nvGrpSpPr>
          <p:cNvPr id="4" name="Group 3"/>
          <p:cNvGrpSpPr/>
          <p:nvPr/>
        </p:nvGrpSpPr>
        <p:grpSpPr>
          <a:xfrm>
            <a:off x="7113240" y="5741151"/>
            <a:ext cx="576064" cy="676674"/>
            <a:chOff x="7113240" y="5741151"/>
            <a:chExt cx="576064" cy="676674"/>
          </a:xfrm>
        </p:grpSpPr>
        <p:cxnSp>
          <p:nvCxnSpPr>
            <p:cNvPr id="58" name="Straight Connector 29"/>
            <p:cNvCxnSpPr>
              <a:cxnSpLocks noChangeShapeType="1"/>
            </p:cNvCxnSpPr>
            <p:nvPr/>
          </p:nvCxnSpPr>
          <p:spPr bwMode="auto">
            <a:xfrm flipV="1">
              <a:off x="7122118" y="5741151"/>
              <a:ext cx="567186" cy="676674"/>
            </a:xfrm>
            <a:prstGeom prst="line">
              <a:avLst/>
            </a:prstGeom>
            <a:noFill/>
            <a:ln w="9525" algn="ctr">
              <a:solidFill>
                <a:srgbClr val="FF0000"/>
              </a:solidFill>
              <a:round/>
              <a:headEnd/>
              <a:tailEnd/>
            </a:ln>
          </p:spPr>
        </p:cxnSp>
        <p:cxnSp>
          <p:nvCxnSpPr>
            <p:cNvPr id="59" name="Straight Connector 29"/>
            <p:cNvCxnSpPr>
              <a:cxnSpLocks noChangeShapeType="1"/>
            </p:cNvCxnSpPr>
            <p:nvPr/>
          </p:nvCxnSpPr>
          <p:spPr bwMode="auto">
            <a:xfrm>
              <a:off x="7113240" y="5741151"/>
              <a:ext cx="576064" cy="676673"/>
            </a:xfrm>
            <a:prstGeom prst="line">
              <a:avLst/>
            </a:prstGeom>
            <a:noFill/>
            <a:ln w="9525" algn="ctr">
              <a:solidFill>
                <a:srgbClr val="FF0000"/>
              </a:solidFill>
              <a:round/>
              <a:headEnd/>
              <a:tailEnd/>
            </a:ln>
          </p:spPr>
        </p:cxnSp>
      </p:grpSp>
      <p:grpSp>
        <p:nvGrpSpPr>
          <p:cNvPr id="60" name="Group 59"/>
          <p:cNvGrpSpPr/>
          <p:nvPr/>
        </p:nvGrpSpPr>
        <p:grpSpPr>
          <a:xfrm>
            <a:off x="7095484" y="4264494"/>
            <a:ext cx="576064" cy="676674"/>
            <a:chOff x="7113240" y="5741151"/>
            <a:chExt cx="576064" cy="676674"/>
          </a:xfrm>
        </p:grpSpPr>
        <p:cxnSp>
          <p:nvCxnSpPr>
            <p:cNvPr id="61" name="Straight Connector 29"/>
            <p:cNvCxnSpPr>
              <a:cxnSpLocks noChangeShapeType="1"/>
            </p:cNvCxnSpPr>
            <p:nvPr/>
          </p:nvCxnSpPr>
          <p:spPr bwMode="auto">
            <a:xfrm flipV="1">
              <a:off x="7122118" y="5741151"/>
              <a:ext cx="567186" cy="676674"/>
            </a:xfrm>
            <a:prstGeom prst="line">
              <a:avLst/>
            </a:prstGeom>
            <a:noFill/>
            <a:ln w="9525" algn="ctr">
              <a:solidFill>
                <a:srgbClr val="FF0000"/>
              </a:solidFill>
              <a:round/>
              <a:headEnd/>
              <a:tailEnd/>
            </a:ln>
          </p:spPr>
        </p:cxnSp>
        <p:cxnSp>
          <p:nvCxnSpPr>
            <p:cNvPr id="62" name="Straight Connector 29"/>
            <p:cNvCxnSpPr>
              <a:cxnSpLocks noChangeShapeType="1"/>
            </p:cNvCxnSpPr>
            <p:nvPr/>
          </p:nvCxnSpPr>
          <p:spPr bwMode="auto">
            <a:xfrm>
              <a:off x="7113240" y="5741151"/>
              <a:ext cx="576064" cy="676673"/>
            </a:xfrm>
            <a:prstGeom prst="line">
              <a:avLst/>
            </a:prstGeom>
            <a:noFill/>
            <a:ln w="9525" algn="ctr">
              <a:solidFill>
                <a:srgbClr val="FF0000"/>
              </a:solidFill>
              <a:round/>
              <a:headEnd/>
              <a:tailEnd/>
            </a:ln>
          </p:spPr>
        </p:cxnSp>
      </p:grpSp>
      <p:graphicFrame>
        <p:nvGraphicFramePr>
          <p:cNvPr id="63" name="Table 62"/>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64"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65" name="TextBox 64">
            <a:extLst>
              <a:ext uri="{FF2B5EF4-FFF2-40B4-BE49-F238E27FC236}">
                <a16:creationId xmlns:a16="http://schemas.microsoft.com/office/drawing/2014/main" id="{131442FC-8EC6-4F58-8C41-5B69DB94983A}"/>
              </a:ext>
            </a:extLst>
          </p:cNvPr>
          <p:cNvSpPr txBox="1"/>
          <p:nvPr/>
        </p:nvSpPr>
        <p:spPr>
          <a:xfrm>
            <a:off x="7909089" y="3724652"/>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66" name="TextBox 65">
            <a:extLst>
              <a:ext uri="{FF2B5EF4-FFF2-40B4-BE49-F238E27FC236}">
                <a16:creationId xmlns:a16="http://schemas.microsoft.com/office/drawing/2014/main" id="{A0F8956F-1B6F-4E04-A7C7-0D831AB585F8}"/>
              </a:ext>
            </a:extLst>
          </p:cNvPr>
          <p:cNvSpPr txBox="1"/>
          <p:nvPr/>
        </p:nvSpPr>
        <p:spPr>
          <a:xfrm>
            <a:off x="200025" y="1068388"/>
            <a:ext cx="5346335"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//U, R, D, L</a:t>
            </a:r>
          </a:p>
        </p:txBody>
      </p:sp>
    </p:spTree>
    <p:extLst>
      <p:ext uri="{BB962C8B-B14F-4D97-AF65-F5344CB8AC3E}">
        <p14:creationId xmlns:p14="http://schemas.microsoft.com/office/powerpoint/2010/main" val="93453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48"/>
                                        </p:tgtEl>
                                        <p:attrNameLst>
                                          <p:attrName>r</p:attrName>
                                        </p:attrNameLst>
                                      </p:cBhvr>
                                    </p:animRot>
                                    <p:animRot by="-240000">
                                      <p:cBhvr>
                                        <p:cTn id="7" dur="200" fill="hold">
                                          <p:stCondLst>
                                            <p:cond delay="200"/>
                                          </p:stCondLst>
                                        </p:cTn>
                                        <p:tgtEl>
                                          <p:spTgt spid="48"/>
                                        </p:tgtEl>
                                        <p:attrNameLst>
                                          <p:attrName>r</p:attrName>
                                        </p:attrNameLst>
                                      </p:cBhvr>
                                    </p:animRot>
                                    <p:animRot by="240000">
                                      <p:cBhvr>
                                        <p:cTn id="8" dur="200" fill="hold">
                                          <p:stCondLst>
                                            <p:cond delay="400"/>
                                          </p:stCondLst>
                                        </p:cTn>
                                        <p:tgtEl>
                                          <p:spTgt spid="48"/>
                                        </p:tgtEl>
                                        <p:attrNameLst>
                                          <p:attrName>r</p:attrName>
                                        </p:attrNameLst>
                                      </p:cBhvr>
                                    </p:animRot>
                                    <p:animRot by="-240000">
                                      <p:cBhvr>
                                        <p:cTn id="9" dur="200" fill="hold">
                                          <p:stCondLst>
                                            <p:cond delay="600"/>
                                          </p:stCondLst>
                                        </p:cTn>
                                        <p:tgtEl>
                                          <p:spTgt spid="48"/>
                                        </p:tgtEl>
                                        <p:attrNameLst>
                                          <p:attrName>r</p:attrName>
                                        </p:attrNameLst>
                                      </p:cBhvr>
                                    </p:animRot>
                                    <p:animRot by="120000">
                                      <p:cBhvr>
                                        <p:cTn id="10"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6745820-38D8-47D6-9730-6A0544E710AE}" type="slidenum">
              <a:rPr lang="en-US" altLang="en-US" smtClean="0"/>
              <a:pPr>
                <a:defRPr/>
              </a:pPr>
              <a:t>128</a:t>
            </a:fld>
            <a:endParaRPr lang="en-US" altLang="en-US"/>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nvGraphicFramePr>
        <p:xfrm>
          <a:off x="261938" y="2997200"/>
          <a:ext cx="1150938" cy="1079499"/>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4294" name="TextBox 3"/>
          <p:cNvSpPr txBox="1">
            <a:spLocks noChangeArrowheads="1"/>
          </p:cNvSpPr>
          <p:nvPr/>
        </p:nvSpPr>
        <p:spPr bwMode="auto">
          <a:xfrm>
            <a:off x="407988" y="2613025"/>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nvGraphicFramePr>
        <p:xfrm>
          <a:off x="2898775"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688112523"/>
              </p:ext>
            </p:extLst>
          </p:nvPr>
        </p:nvGraphicFramePr>
        <p:xfrm>
          <a:off x="2925763" y="3455221"/>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5435681"/>
              </p:ext>
            </p:extLst>
          </p:nvPr>
        </p:nvGraphicFramePr>
        <p:xfrm>
          <a:off x="2922588" y="5549247"/>
          <a:ext cx="1150938" cy="1081086"/>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4350" name="Straight Connector 8"/>
          <p:cNvCxnSpPr>
            <a:cxnSpLocks noChangeShapeType="1"/>
          </p:cNvCxnSpPr>
          <p:nvPr/>
        </p:nvCxnSpPr>
        <p:spPr bwMode="auto">
          <a:xfrm flipV="1">
            <a:off x="1412875" y="2349500"/>
            <a:ext cx="1441450" cy="1223963"/>
          </a:xfrm>
          <a:prstGeom prst="line">
            <a:avLst/>
          </a:prstGeom>
          <a:noFill/>
          <a:ln w="9525" algn="ctr">
            <a:solidFill>
              <a:srgbClr val="FF0000"/>
            </a:solidFill>
            <a:round/>
            <a:headEnd/>
            <a:tailEnd type="triangle" w="med" len="med"/>
          </a:ln>
        </p:spPr>
      </p:cxnSp>
      <p:cxnSp>
        <p:nvCxnSpPr>
          <p:cNvPr id="54351" name="Straight Arrow Connector 17"/>
          <p:cNvCxnSpPr>
            <a:cxnSpLocks noChangeShapeType="1"/>
          </p:cNvCxnSpPr>
          <p:nvPr/>
        </p:nvCxnSpPr>
        <p:spPr bwMode="auto">
          <a:xfrm>
            <a:off x="1412875" y="3536950"/>
            <a:ext cx="1512888" cy="360363"/>
          </a:xfrm>
          <a:prstGeom prst="straightConnector1">
            <a:avLst/>
          </a:prstGeom>
          <a:noFill/>
          <a:ln w="9525" algn="ctr">
            <a:solidFill>
              <a:srgbClr val="FF0000"/>
            </a:solidFill>
            <a:round/>
            <a:headEnd/>
            <a:tailEnd type="arrow" w="med" len="med"/>
          </a:ln>
        </p:spPr>
      </p:cxnSp>
      <p:cxnSp>
        <p:nvCxnSpPr>
          <p:cNvPr id="54352" name="Straight Arrow Connector 19"/>
          <p:cNvCxnSpPr>
            <a:cxnSpLocks noChangeShapeType="1"/>
          </p:cNvCxnSpPr>
          <p:nvPr/>
        </p:nvCxnSpPr>
        <p:spPr bwMode="auto">
          <a:xfrm>
            <a:off x="1412875" y="3573463"/>
            <a:ext cx="1441450" cy="2376487"/>
          </a:xfrm>
          <a:prstGeom prst="straightConnector1">
            <a:avLst/>
          </a:prstGeom>
          <a:noFill/>
          <a:ln w="9525" algn="ctr">
            <a:solidFill>
              <a:srgbClr val="FF0000"/>
            </a:solidFill>
            <a:round/>
            <a:headEnd/>
            <a:tailEnd type="arrow" w="med" len="med"/>
          </a:ln>
        </p:spPr>
      </p:cxnSp>
      <p:sp>
        <p:nvSpPr>
          <p:cNvPr id="54353" name="TextBox 20"/>
          <p:cNvSpPr txBox="1">
            <a:spLocks noChangeArrowheads="1"/>
          </p:cNvSpPr>
          <p:nvPr/>
        </p:nvSpPr>
        <p:spPr bwMode="auto">
          <a:xfrm>
            <a:off x="4291013" y="2447925"/>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U</a:t>
            </a:r>
          </a:p>
        </p:txBody>
      </p:sp>
      <p:sp>
        <p:nvSpPr>
          <p:cNvPr id="54354" name="TextBox 22"/>
          <p:cNvSpPr txBox="1">
            <a:spLocks noChangeArrowheads="1"/>
          </p:cNvSpPr>
          <p:nvPr/>
        </p:nvSpPr>
        <p:spPr bwMode="auto">
          <a:xfrm>
            <a:off x="4322763" y="3716338"/>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R</a:t>
            </a:r>
          </a:p>
        </p:txBody>
      </p:sp>
      <p:sp>
        <p:nvSpPr>
          <p:cNvPr id="54355" name="TextBox 23"/>
          <p:cNvSpPr txBox="1">
            <a:spLocks noChangeArrowheads="1"/>
          </p:cNvSpPr>
          <p:nvPr/>
        </p:nvSpPr>
        <p:spPr bwMode="auto">
          <a:xfrm>
            <a:off x="4257675" y="5661025"/>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L</a:t>
            </a:r>
          </a:p>
        </p:txBody>
      </p:sp>
      <p:cxnSp>
        <p:nvCxnSpPr>
          <p:cNvPr id="54356" name="Straight Arrow Connector 26"/>
          <p:cNvCxnSpPr>
            <a:cxnSpLocks noChangeShapeType="1"/>
          </p:cNvCxnSpPr>
          <p:nvPr/>
        </p:nvCxnSpPr>
        <p:spPr bwMode="auto">
          <a:xfrm>
            <a:off x="1412875" y="3536950"/>
            <a:ext cx="1644650" cy="1332210"/>
          </a:xfrm>
          <a:prstGeom prst="straightConnector1">
            <a:avLst/>
          </a:prstGeom>
          <a:noFill/>
          <a:ln w="9525" algn="ctr">
            <a:solidFill>
              <a:srgbClr val="FF0000"/>
            </a:solidFill>
            <a:round/>
            <a:headEnd/>
            <a:tailEnd type="arrow" w="med" len="med"/>
          </a:ln>
        </p:spPr>
      </p:cxnSp>
      <p:sp>
        <p:nvSpPr>
          <p:cNvPr id="54357" name="TextBox 28"/>
          <p:cNvSpPr txBox="1">
            <a:spLocks noChangeArrowheads="1"/>
          </p:cNvSpPr>
          <p:nvPr/>
        </p:nvSpPr>
        <p:spPr bwMode="auto">
          <a:xfrm>
            <a:off x="3122613" y="4653843"/>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cxnSp>
        <p:nvCxnSpPr>
          <p:cNvPr id="54358" name="Straight Connector 29"/>
          <p:cNvCxnSpPr>
            <a:cxnSpLocks noChangeShapeType="1"/>
          </p:cNvCxnSpPr>
          <p:nvPr/>
        </p:nvCxnSpPr>
        <p:spPr bwMode="auto">
          <a:xfrm flipV="1">
            <a:off x="2925763" y="4600575"/>
            <a:ext cx="792162" cy="400050"/>
          </a:xfrm>
          <a:prstGeom prst="line">
            <a:avLst/>
          </a:prstGeom>
          <a:noFill/>
          <a:ln w="9525" algn="ctr">
            <a:solidFill>
              <a:srgbClr val="FF0000"/>
            </a:solidFill>
            <a:round/>
            <a:headEnd/>
            <a:tailEnd/>
          </a:ln>
        </p:spPr>
      </p:cxnSp>
      <p:sp>
        <p:nvSpPr>
          <p:cNvPr id="54359" name="TextBox 30"/>
          <p:cNvSpPr txBox="1">
            <a:spLocks noChangeArrowheads="1"/>
          </p:cNvSpPr>
          <p:nvPr/>
        </p:nvSpPr>
        <p:spPr bwMode="auto">
          <a:xfrm>
            <a:off x="3246314" y="1455421"/>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f=5</a:t>
            </a:r>
          </a:p>
        </p:txBody>
      </p:sp>
      <p:sp>
        <p:nvSpPr>
          <p:cNvPr id="54360" name="TextBox 32"/>
          <p:cNvSpPr txBox="1">
            <a:spLocks noChangeArrowheads="1"/>
          </p:cNvSpPr>
          <p:nvPr/>
        </p:nvSpPr>
        <p:spPr bwMode="auto">
          <a:xfrm>
            <a:off x="3246314" y="3054492"/>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54361" name="TextBox 33"/>
          <p:cNvSpPr txBox="1">
            <a:spLocks noChangeArrowheads="1"/>
          </p:cNvSpPr>
          <p:nvPr/>
        </p:nvSpPr>
        <p:spPr bwMode="auto">
          <a:xfrm>
            <a:off x="3246314" y="5156733"/>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graphicFrame>
        <p:nvGraphicFramePr>
          <p:cNvPr id="26" name="Table 25"/>
          <p:cNvGraphicFramePr>
            <a:graphicFrameLocks noGrp="1"/>
          </p:cNvGraphicFramePr>
          <p:nvPr>
            <p:extLst>
              <p:ext uri="{D42A27DB-BD31-4B8C-83A1-F6EECF244321}">
                <p14:modId xmlns:p14="http://schemas.microsoft.com/office/powerpoint/2010/main" val="4031873061"/>
              </p:ext>
            </p:extLst>
          </p:nvPr>
        </p:nvGraphicFramePr>
        <p:xfrm>
          <a:off x="5673080" y="1071563"/>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019832703"/>
              </p:ext>
            </p:extLst>
          </p:nvPr>
        </p:nvGraphicFramePr>
        <p:xfrm>
          <a:off x="5673080" y="2564904"/>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35905">
                  <a:extLst>
                    <a:ext uri="{9D8B030D-6E8A-4147-A177-3AD203B41FA5}">
                      <a16:colId xmlns:a16="http://schemas.microsoft.com/office/drawing/2014/main" val="20001"/>
                    </a:ext>
                  </a:extLst>
                </a:gridCol>
                <a:gridCol w="43244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768548148"/>
              </p:ext>
            </p:extLst>
          </p:nvPr>
        </p:nvGraphicFramePr>
        <p:xfrm>
          <a:off x="5673080" y="4077072"/>
          <a:ext cx="1152525" cy="108108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590037122"/>
              </p:ext>
            </p:extLst>
          </p:nvPr>
        </p:nvGraphicFramePr>
        <p:xfrm>
          <a:off x="5673080" y="5599113"/>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30" name="Straight Connector 8"/>
          <p:cNvCxnSpPr>
            <a:cxnSpLocks noChangeShapeType="1"/>
            <a:stCxn id="14" idx="3"/>
            <a:endCxn id="26" idx="1"/>
          </p:cNvCxnSpPr>
          <p:nvPr/>
        </p:nvCxnSpPr>
        <p:spPr bwMode="auto">
          <a:xfrm flipV="1">
            <a:off x="4051300" y="1611312"/>
            <a:ext cx="1621780" cy="773112"/>
          </a:xfrm>
          <a:prstGeom prst="line">
            <a:avLst/>
          </a:prstGeom>
          <a:noFill/>
          <a:ln w="9525" algn="ctr">
            <a:solidFill>
              <a:srgbClr val="FF0000"/>
            </a:solidFill>
            <a:round/>
            <a:headEnd/>
            <a:tailEnd type="triangle" w="med" len="med"/>
          </a:ln>
        </p:spPr>
      </p:cxnSp>
      <p:sp>
        <p:nvSpPr>
          <p:cNvPr id="31" name="TextBox 30"/>
          <p:cNvSpPr txBox="1">
            <a:spLocks noChangeArrowheads="1"/>
          </p:cNvSpPr>
          <p:nvPr/>
        </p:nvSpPr>
        <p:spPr bwMode="auto">
          <a:xfrm>
            <a:off x="558021" y="4138910"/>
            <a:ext cx="620683"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f=5</a:t>
            </a:r>
          </a:p>
        </p:txBody>
      </p:sp>
      <p:cxnSp>
        <p:nvCxnSpPr>
          <p:cNvPr id="34" name="Straight Connector 8"/>
          <p:cNvCxnSpPr>
            <a:cxnSpLocks noChangeShapeType="1"/>
            <a:stCxn id="14" idx="3"/>
            <a:endCxn id="35" idx="1"/>
          </p:cNvCxnSpPr>
          <p:nvPr/>
        </p:nvCxnSpPr>
        <p:spPr bwMode="auto">
          <a:xfrm>
            <a:off x="4051300" y="2384424"/>
            <a:ext cx="1621780" cy="2233192"/>
          </a:xfrm>
          <a:prstGeom prst="line">
            <a:avLst/>
          </a:prstGeom>
          <a:noFill/>
          <a:ln w="9525" algn="ctr">
            <a:solidFill>
              <a:srgbClr val="FF0000"/>
            </a:solidFill>
            <a:round/>
            <a:headEnd/>
            <a:tailEnd type="triangle" w="med" len="med"/>
          </a:ln>
        </p:spPr>
      </p:cxnSp>
      <p:cxnSp>
        <p:nvCxnSpPr>
          <p:cNvPr id="38" name="Straight Connector 8"/>
          <p:cNvCxnSpPr>
            <a:cxnSpLocks noChangeShapeType="1"/>
            <a:stCxn id="14" idx="3"/>
            <a:endCxn id="28" idx="1"/>
          </p:cNvCxnSpPr>
          <p:nvPr/>
        </p:nvCxnSpPr>
        <p:spPr bwMode="auto">
          <a:xfrm>
            <a:off x="4051300" y="2384424"/>
            <a:ext cx="1621780" cy="721023"/>
          </a:xfrm>
          <a:prstGeom prst="line">
            <a:avLst/>
          </a:prstGeom>
          <a:noFill/>
          <a:ln w="9525" algn="ctr">
            <a:solidFill>
              <a:srgbClr val="FF0000"/>
            </a:solidFill>
            <a:round/>
            <a:headEnd/>
            <a:tailEnd type="triangle" w="med" len="med"/>
          </a:ln>
        </p:spPr>
      </p:cxnSp>
      <p:cxnSp>
        <p:nvCxnSpPr>
          <p:cNvPr id="41" name="Straight Connector 8"/>
          <p:cNvCxnSpPr>
            <a:cxnSpLocks noChangeShapeType="1"/>
            <a:stCxn id="14" idx="3"/>
            <a:endCxn id="39" idx="1"/>
          </p:cNvCxnSpPr>
          <p:nvPr/>
        </p:nvCxnSpPr>
        <p:spPr bwMode="auto">
          <a:xfrm>
            <a:off x="4051300" y="2384424"/>
            <a:ext cx="1621780" cy="3755232"/>
          </a:xfrm>
          <a:prstGeom prst="line">
            <a:avLst/>
          </a:prstGeom>
          <a:noFill/>
          <a:ln w="9525" algn="ctr">
            <a:solidFill>
              <a:srgbClr val="FF0000"/>
            </a:solidFill>
            <a:round/>
            <a:headEnd/>
            <a:tailEnd type="triangle" w="med" len="med"/>
          </a:ln>
        </p:spPr>
      </p:cxnSp>
      <p:sp>
        <p:nvSpPr>
          <p:cNvPr id="44" name="TextBox 20"/>
          <p:cNvSpPr txBox="1">
            <a:spLocks noChangeArrowheads="1"/>
          </p:cNvSpPr>
          <p:nvPr/>
        </p:nvSpPr>
        <p:spPr bwMode="auto">
          <a:xfrm>
            <a:off x="6931149" y="1484784"/>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U</a:t>
            </a:r>
          </a:p>
        </p:txBody>
      </p:sp>
      <p:sp>
        <p:nvSpPr>
          <p:cNvPr id="45" name="TextBox 22"/>
          <p:cNvSpPr txBox="1">
            <a:spLocks noChangeArrowheads="1"/>
          </p:cNvSpPr>
          <p:nvPr/>
        </p:nvSpPr>
        <p:spPr bwMode="auto">
          <a:xfrm>
            <a:off x="6962899" y="2934791"/>
            <a:ext cx="371475"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R</a:t>
            </a:r>
          </a:p>
        </p:txBody>
      </p:sp>
      <p:sp>
        <p:nvSpPr>
          <p:cNvPr id="46" name="TextBox 23"/>
          <p:cNvSpPr txBox="1">
            <a:spLocks noChangeArrowheads="1"/>
          </p:cNvSpPr>
          <p:nvPr/>
        </p:nvSpPr>
        <p:spPr bwMode="auto">
          <a:xfrm>
            <a:off x="6897811" y="5949280"/>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L</a:t>
            </a:r>
          </a:p>
        </p:txBody>
      </p:sp>
      <p:sp>
        <p:nvSpPr>
          <p:cNvPr id="47" name="TextBox 23"/>
          <p:cNvSpPr txBox="1">
            <a:spLocks noChangeArrowheads="1"/>
          </p:cNvSpPr>
          <p:nvPr/>
        </p:nvSpPr>
        <p:spPr bwMode="auto">
          <a:xfrm>
            <a:off x="6897811" y="4383757"/>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sp>
        <p:nvSpPr>
          <p:cNvPr id="49" name="Rectangle 48"/>
          <p:cNvSpPr/>
          <p:nvPr/>
        </p:nvSpPr>
        <p:spPr bwMode="auto">
          <a:xfrm>
            <a:off x="7912850" y="1124297"/>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graphicFrame>
        <p:nvGraphicFramePr>
          <p:cNvPr id="50" name="Table 49"/>
          <p:cNvGraphicFramePr>
            <a:graphicFrameLocks noGrp="1"/>
          </p:cNvGraphicFramePr>
          <p:nvPr>
            <p:extLst>
              <p:ext uri="{D42A27DB-BD31-4B8C-83A1-F6EECF244321}">
                <p14:modId xmlns:p14="http://schemas.microsoft.com/office/powerpoint/2010/main" val="3189407486"/>
              </p:ext>
            </p:extLst>
          </p:nvPr>
        </p:nvGraphicFramePr>
        <p:xfrm>
          <a:off x="8833910" y="1525434"/>
          <a:ext cx="720080" cy="2101984"/>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r>
                        <a:rPr lang="en-AU" b="1" dirty="0">
                          <a:solidFill>
                            <a:srgbClr val="0000FF"/>
                          </a:solidFill>
                          <a:latin typeface="Arial" pitchFamily="34" charset="0"/>
                          <a:cs typeface="Arial" pitchFamily="34"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51" name="TextBox 50"/>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52" name="Straight Arrow Connector 51"/>
          <p:cNvCxnSpPr/>
          <p:nvPr/>
        </p:nvCxnSpPr>
        <p:spPr bwMode="auto">
          <a:xfrm>
            <a:off x="8545878" y="2780928"/>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53" name="TextBox 52"/>
          <p:cNvSpPr txBox="1"/>
          <p:nvPr/>
        </p:nvSpPr>
        <p:spPr>
          <a:xfrm>
            <a:off x="8041822" y="2564904"/>
            <a:ext cx="479618" cy="369332"/>
          </a:xfrm>
          <a:prstGeom prst="rect">
            <a:avLst/>
          </a:prstGeom>
          <a:noFill/>
        </p:spPr>
        <p:txBody>
          <a:bodyPr wrap="none" rtlCol="0">
            <a:spAutoFit/>
          </a:bodyPr>
          <a:lstStyle/>
          <a:p>
            <a:r>
              <a:rPr lang="en-AU" dirty="0"/>
              <a:t>top</a:t>
            </a:r>
          </a:p>
        </p:txBody>
      </p:sp>
      <p:sp>
        <p:nvSpPr>
          <p:cNvPr id="54" name="TextBox 30"/>
          <p:cNvSpPr txBox="1">
            <a:spLocks noChangeArrowheads="1"/>
          </p:cNvSpPr>
          <p:nvPr/>
        </p:nvSpPr>
        <p:spPr bwMode="auto">
          <a:xfrm>
            <a:off x="5745088" y="760258"/>
            <a:ext cx="1080714"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f=2+3=5</a:t>
            </a:r>
          </a:p>
        </p:txBody>
      </p:sp>
      <p:sp>
        <p:nvSpPr>
          <p:cNvPr id="55" name="TextBox 30"/>
          <p:cNvSpPr txBox="1">
            <a:spLocks noChangeArrowheads="1"/>
          </p:cNvSpPr>
          <p:nvPr/>
        </p:nvSpPr>
        <p:spPr bwMode="auto">
          <a:xfrm>
            <a:off x="5745088" y="2197525"/>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6" name="TextBox 30"/>
          <p:cNvSpPr txBox="1">
            <a:spLocks noChangeArrowheads="1"/>
          </p:cNvSpPr>
          <p:nvPr/>
        </p:nvSpPr>
        <p:spPr bwMode="auto">
          <a:xfrm>
            <a:off x="5745088" y="370774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7" name="TextBox 30"/>
          <p:cNvSpPr txBox="1">
            <a:spLocks noChangeArrowheads="1"/>
          </p:cNvSpPr>
          <p:nvPr/>
        </p:nvSpPr>
        <p:spPr bwMode="auto">
          <a:xfrm>
            <a:off x="5744949" y="522198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48" name="TextBox 47"/>
          <p:cNvSpPr txBox="1"/>
          <p:nvPr/>
        </p:nvSpPr>
        <p:spPr>
          <a:xfrm>
            <a:off x="248545" y="5341399"/>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grpSp>
        <p:nvGrpSpPr>
          <p:cNvPr id="4" name="Group 3"/>
          <p:cNvGrpSpPr/>
          <p:nvPr/>
        </p:nvGrpSpPr>
        <p:grpSpPr>
          <a:xfrm>
            <a:off x="7113240" y="5741151"/>
            <a:ext cx="576064" cy="676674"/>
            <a:chOff x="7113240" y="5741151"/>
            <a:chExt cx="576064" cy="676674"/>
          </a:xfrm>
        </p:grpSpPr>
        <p:cxnSp>
          <p:nvCxnSpPr>
            <p:cNvPr id="58" name="Straight Connector 29"/>
            <p:cNvCxnSpPr>
              <a:cxnSpLocks noChangeShapeType="1"/>
            </p:cNvCxnSpPr>
            <p:nvPr/>
          </p:nvCxnSpPr>
          <p:spPr bwMode="auto">
            <a:xfrm flipV="1">
              <a:off x="7122118" y="5741151"/>
              <a:ext cx="567186" cy="676674"/>
            </a:xfrm>
            <a:prstGeom prst="line">
              <a:avLst/>
            </a:prstGeom>
            <a:noFill/>
            <a:ln w="9525" algn="ctr">
              <a:solidFill>
                <a:srgbClr val="FF0000"/>
              </a:solidFill>
              <a:round/>
              <a:headEnd/>
              <a:tailEnd/>
            </a:ln>
          </p:spPr>
        </p:cxnSp>
        <p:cxnSp>
          <p:nvCxnSpPr>
            <p:cNvPr id="59" name="Straight Connector 29"/>
            <p:cNvCxnSpPr>
              <a:cxnSpLocks noChangeShapeType="1"/>
            </p:cNvCxnSpPr>
            <p:nvPr/>
          </p:nvCxnSpPr>
          <p:spPr bwMode="auto">
            <a:xfrm>
              <a:off x="7113240" y="5741151"/>
              <a:ext cx="576064" cy="676673"/>
            </a:xfrm>
            <a:prstGeom prst="line">
              <a:avLst/>
            </a:prstGeom>
            <a:noFill/>
            <a:ln w="9525" algn="ctr">
              <a:solidFill>
                <a:srgbClr val="FF0000"/>
              </a:solidFill>
              <a:round/>
              <a:headEnd/>
              <a:tailEnd/>
            </a:ln>
          </p:spPr>
        </p:cxnSp>
      </p:grpSp>
      <p:grpSp>
        <p:nvGrpSpPr>
          <p:cNvPr id="60" name="Group 59"/>
          <p:cNvGrpSpPr/>
          <p:nvPr/>
        </p:nvGrpSpPr>
        <p:grpSpPr>
          <a:xfrm>
            <a:off x="7095484" y="4264494"/>
            <a:ext cx="576064" cy="676674"/>
            <a:chOff x="7113240" y="5741151"/>
            <a:chExt cx="576064" cy="676674"/>
          </a:xfrm>
        </p:grpSpPr>
        <p:cxnSp>
          <p:nvCxnSpPr>
            <p:cNvPr id="61" name="Straight Connector 29"/>
            <p:cNvCxnSpPr>
              <a:cxnSpLocks noChangeShapeType="1"/>
            </p:cNvCxnSpPr>
            <p:nvPr/>
          </p:nvCxnSpPr>
          <p:spPr bwMode="auto">
            <a:xfrm flipV="1">
              <a:off x="7122118" y="5741151"/>
              <a:ext cx="567186" cy="676674"/>
            </a:xfrm>
            <a:prstGeom prst="line">
              <a:avLst/>
            </a:prstGeom>
            <a:noFill/>
            <a:ln w="9525" algn="ctr">
              <a:solidFill>
                <a:srgbClr val="FF0000"/>
              </a:solidFill>
              <a:round/>
              <a:headEnd/>
              <a:tailEnd/>
            </a:ln>
          </p:spPr>
        </p:cxnSp>
        <p:cxnSp>
          <p:nvCxnSpPr>
            <p:cNvPr id="62" name="Straight Connector 29"/>
            <p:cNvCxnSpPr>
              <a:cxnSpLocks noChangeShapeType="1"/>
            </p:cNvCxnSpPr>
            <p:nvPr/>
          </p:nvCxnSpPr>
          <p:spPr bwMode="auto">
            <a:xfrm>
              <a:off x="7113240" y="5741151"/>
              <a:ext cx="576064" cy="676673"/>
            </a:xfrm>
            <a:prstGeom prst="line">
              <a:avLst/>
            </a:prstGeom>
            <a:noFill/>
            <a:ln w="9525" algn="ctr">
              <a:solidFill>
                <a:srgbClr val="FF0000"/>
              </a:solidFill>
              <a:round/>
              <a:headEnd/>
              <a:tailEnd/>
            </a:ln>
          </p:spPr>
        </p:cxnSp>
      </p:grpSp>
      <p:grpSp>
        <p:nvGrpSpPr>
          <p:cNvPr id="63" name="Group 62"/>
          <p:cNvGrpSpPr/>
          <p:nvPr/>
        </p:nvGrpSpPr>
        <p:grpSpPr>
          <a:xfrm>
            <a:off x="7113240" y="2780928"/>
            <a:ext cx="576064" cy="676674"/>
            <a:chOff x="7113240" y="5741151"/>
            <a:chExt cx="576064" cy="676674"/>
          </a:xfrm>
        </p:grpSpPr>
        <p:cxnSp>
          <p:nvCxnSpPr>
            <p:cNvPr id="64" name="Straight Connector 29"/>
            <p:cNvCxnSpPr>
              <a:cxnSpLocks noChangeShapeType="1"/>
            </p:cNvCxnSpPr>
            <p:nvPr/>
          </p:nvCxnSpPr>
          <p:spPr bwMode="auto">
            <a:xfrm flipV="1">
              <a:off x="7122118" y="5741151"/>
              <a:ext cx="567186" cy="676674"/>
            </a:xfrm>
            <a:prstGeom prst="line">
              <a:avLst/>
            </a:prstGeom>
            <a:noFill/>
            <a:ln w="9525" algn="ctr">
              <a:solidFill>
                <a:srgbClr val="FF0000"/>
              </a:solidFill>
              <a:round/>
              <a:headEnd/>
              <a:tailEnd/>
            </a:ln>
          </p:spPr>
        </p:cxnSp>
        <p:cxnSp>
          <p:nvCxnSpPr>
            <p:cNvPr id="65" name="Straight Connector 29"/>
            <p:cNvCxnSpPr>
              <a:cxnSpLocks noChangeShapeType="1"/>
            </p:cNvCxnSpPr>
            <p:nvPr/>
          </p:nvCxnSpPr>
          <p:spPr bwMode="auto">
            <a:xfrm>
              <a:off x="7113240" y="5741151"/>
              <a:ext cx="576064" cy="676673"/>
            </a:xfrm>
            <a:prstGeom prst="line">
              <a:avLst/>
            </a:prstGeom>
            <a:noFill/>
            <a:ln w="9525" algn="ctr">
              <a:solidFill>
                <a:srgbClr val="FF0000"/>
              </a:solidFill>
              <a:round/>
              <a:headEnd/>
              <a:tailEnd/>
            </a:ln>
          </p:spPr>
        </p:cxnSp>
      </p:grpSp>
      <p:graphicFrame>
        <p:nvGraphicFramePr>
          <p:cNvPr id="66" name="Table 65"/>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67"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68" name="TextBox 67">
            <a:extLst>
              <a:ext uri="{FF2B5EF4-FFF2-40B4-BE49-F238E27FC236}">
                <a16:creationId xmlns:a16="http://schemas.microsoft.com/office/drawing/2014/main" id="{4B686EE4-1437-450A-BBE0-8AB8EE7EE965}"/>
              </a:ext>
            </a:extLst>
          </p:cNvPr>
          <p:cNvSpPr txBox="1"/>
          <p:nvPr/>
        </p:nvSpPr>
        <p:spPr>
          <a:xfrm>
            <a:off x="7909089" y="3724652"/>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69" name="TextBox 68">
            <a:extLst>
              <a:ext uri="{FF2B5EF4-FFF2-40B4-BE49-F238E27FC236}">
                <a16:creationId xmlns:a16="http://schemas.microsoft.com/office/drawing/2014/main" id="{86240EC9-958C-42B5-9747-783A024F8BF7}"/>
              </a:ext>
            </a:extLst>
          </p:cNvPr>
          <p:cNvSpPr txBox="1"/>
          <p:nvPr/>
        </p:nvSpPr>
        <p:spPr>
          <a:xfrm>
            <a:off x="200025" y="1068388"/>
            <a:ext cx="5346335"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//U, R, D, L</a:t>
            </a:r>
          </a:p>
        </p:txBody>
      </p:sp>
    </p:spTree>
    <p:extLst>
      <p:ext uri="{BB962C8B-B14F-4D97-AF65-F5344CB8AC3E}">
        <p14:creationId xmlns:p14="http://schemas.microsoft.com/office/powerpoint/2010/main" val="3331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48"/>
                                        </p:tgtEl>
                                        <p:attrNameLst>
                                          <p:attrName>r</p:attrName>
                                        </p:attrNameLst>
                                      </p:cBhvr>
                                    </p:animRot>
                                    <p:animRot by="-240000">
                                      <p:cBhvr>
                                        <p:cTn id="7" dur="200" fill="hold">
                                          <p:stCondLst>
                                            <p:cond delay="200"/>
                                          </p:stCondLst>
                                        </p:cTn>
                                        <p:tgtEl>
                                          <p:spTgt spid="48"/>
                                        </p:tgtEl>
                                        <p:attrNameLst>
                                          <p:attrName>r</p:attrName>
                                        </p:attrNameLst>
                                      </p:cBhvr>
                                    </p:animRot>
                                    <p:animRot by="240000">
                                      <p:cBhvr>
                                        <p:cTn id="8" dur="200" fill="hold">
                                          <p:stCondLst>
                                            <p:cond delay="400"/>
                                          </p:stCondLst>
                                        </p:cTn>
                                        <p:tgtEl>
                                          <p:spTgt spid="48"/>
                                        </p:tgtEl>
                                        <p:attrNameLst>
                                          <p:attrName>r</p:attrName>
                                        </p:attrNameLst>
                                      </p:cBhvr>
                                    </p:animRot>
                                    <p:animRot by="-240000">
                                      <p:cBhvr>
                                        <p:cTn id="9" dur="200" fill="hold">
                                          <p:stCondLst>
                                            <p:cond delay="600"/>
                                          </p:stCondLst>
                                        </p:cTn>
                                        <p:tgtEl>
                                          <p:spTgt spid="48"/>
                                        </p:tgtEl>
                                        <p:attrNameLst>
                                          <p:attrName>r</p:attrName>
                                        </p:attrNameLst>
                                      </p:cBhvr>
                                    </p:animRot>
                                    <p:animRot by="120000">
                                      <p:cBhvr>
                                        <p:cTn id="10"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6745820-38D8-47D6-9730-6A0544E710AE}" type="slidenum">
              <a:rPr lang="en-US" altLang="en-US" smtClean="0"/>
              <a:pPr>
                <a:defRPr/>
              </a:pPr>
              <a:t>129</a:t>
            </a:fld>
            <a:endParaRPr lang="en-US" altLang="en-US"/>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chemeClr val="bg1"/>
                </a:solidFill>
                <a:effectLst>
                  <a:outerShdw blurRad="38100" dist="38100" dir="2700000" algn="tl">
                    <a:srgbClr val="000000"/>
                  </a:outerShdw>
                </a:effectLst>
                <a:latin typeface="Helvetica" pitchFamily="34" charset="0"/>
                <a:cs typeface="+mn-cs"/>
              </a:rPr>
              <a:t>IDA* Example</a:t>
            </a:r>
          </a:p>
        </p:txBody>
      </p:sp>
      <p:graphicFrame>
        <p:nvGraphicFramePr>
          <p:cNvPr id="3" name="Table 2"/>
          <p:cNvGraphicFramePr>
            <a:graphicFrameLocks noGrp="1"/>
          </p:cNvGraphicFramePr>
          <p:nvPr/>
        </p:nvGraphicFramePr>
        <p:xfrm>
          <a:off x="261938" y="2997200"/>
          <a:ext cx="1150938" cy="1079499"/>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4294" name="TextBox 3"/>
          <p:cNvSpPr txBox="1">
            <a:spLocks noChangeArrowheads="1"/>
          </p:cNvSpPr>
          <p:nvPr/>
        </p:nvSpPr>
        <p:spPr bwMode="auto">
          <a:xfrm>
            <a:off x="407988" y="2613025"/>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latin typeface="Arial" charset="0"/>
              </a:rPr>
              <a:t>START</a:t>
            </a:r>
          </a:p>
        </p:txBody>
      </p:sp>
      <p:graphicFrame>
        <p:nvGraphicFramePr>
          <p:cNvPr id="14" name="Table 13"/>
          <p:cNvGraphicFramePr>
            <a:graphicFrameLocks noGrp="1"/>
          </p:cNvGraphicFramePr>
          <p:nvPr/>
        </p:nvGraphicFramePr>
        <p:xfrm>
          <a:off x="2898775" y="1844675"/>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26393741"/>
              </p:ext>
            </p:extLst>
          </p:nvPr>
        </p:nvGraphicFramePr>
        <p:xfrm>
          <a:off x="2925763" y="3455221"/>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16405527"/>
              </p:ext>
            </p:extLst>
          </p:nvPr>
        </p:nvGraphicFramePr>
        <p:xfrm>
          <a:off x="2922588" y="5549247"/>
          <a:ext cx="1150938" cy="1081086"/>
        </p:xfrm>
        <a:graphic>
          <a:graphicData uri="http://schemas.openxmlformats.org/drawingml/2006/table">
            <a:tbl>
              <a:tblPr firstRow="1" bandRow="1">
                <a:tableStyleId>{5C22544A-7EE6-4342-B048-85BDC9FD1C3A}</a:tableStyleId>
              </a:tblPr>
              <a:tblGrid>
                <a:gridCol w="383646">
                  <a:extLst>
                    <a:ext uri="{9D8B030D-6E8A-4147-A177-3AD203B41FA5}">
                      <a16:colId xmlns:a16="http://schemas.microsoft.com/office/drawing/2014/main" val="20000"/>
                    </a:ext>
                  </a:extLst>
                </a:gridCol>
                <a:gridCol w="383646">
                  <a:extLst>
                    <a:ext uri="{9D8B030D-6E8A-4147-A177-3AD203B41FA5}">
                      <a16:colId xmlns:a16="http://schemas.microsoft.com/office/drawing/2014/main" val="20001"/>
                    </a:ext>
                  </a:extLst>
                </a:gridCol>
                <a:gridCol w="383646">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4350" name="Straight Connector 8"/>
          <p:cNvCxnSpPr>
            <a:cxnSpLocks noChangeShapeType="1"/>
          </p:cNvCxnSpPr>
          <p:nvPr/>
        </p:nvCxnSpPr>
        <p:spPr bwMode="auto">
          <a:xfrm flipV="1">
            <a:off x="1412875" y="2349500"/>
            <a:ext cx="1441450" cy="1223963"/>
          </a:xfrm>
          <a:prstGeom prst="line">
            <a:avLst/>
          </a:prstGeom>
          <a:noFill/>
          <a:ln w="9525" algn="ctr">
            <a:solidFill>
              <a:srgbClr val="FF0000"/>
            </a:solidFill>
            <a:round/>
            <a:headEnd/>
            <a:tailEnd type="triangle" w="med" len="med"/>
          </a:ln>
        </p:spPr>
      </p:cxnSp>
      <p:cxnSp>
        <p:nvCxnSpPr>
          <p:cNvPr id="54351" name="Straight Arrow Connector 17"/>
          <p:cNvCxnSpPr>
            <a:cxnSpLocks noChangeShapeType="1"/>
          </p:cNvCxnSpPr>
          <p:nvPr/>
        </p:nvCxnSpPr>
        <p:spPr bwMode="auto">
          <a:xfrm>
            <a:off x="1412875" y="3536950"/>
            <a:ext cx="1512888" cy="360363"/>
          </a:xfrm>
          <a:prstGeom prst="straightConnector1">
            <a:avLst/>
          </a:prstGeom>
          <a:noFill/>
          <a:ln w="9525" algn="ctr">
            <a:solidFill>
              <a:srgbClr val="FF0000"/>
            </a:solidFill>
            <a:round/>
            <a:headEnd/>
            <a:tailEnd type="arrow" w="med" len="med"/>
          </a:ln>
        </p:spPr>
      </p:cxnSp>
      <p:cxnSp>
        <p:nvCxnSpPr>
          <p:cNvPr id="54352" name="Straight Arrow Connector 19"/>
          <p:cNvCxnSpPr>
            <a:cxnSpLocks noChangeShapeType="1"/>
          </p:cNvCxnSpPr>
          <p:nvPr/>
        </p:nvCxnSpPr>
        <p:spPr bwMode="auto">
          <a:xfrm>
            <a:off x="1412875" y="3573463"/>
            <a:ext cx="1441450" cy="2376487"/>
          </a:xfrm>
          <a:prstGeom prst="straightConnector1">
            <a:avLst/>
          </a:prstGeom>
          <a:noFill/>
          <a:ln w="9525" algn="ctr">
            <a:solidFill>
              <a:srgbClr val="FF0000"/>
            </a:solidFill>
            <a:round/>
            <a:headEnd/>
            <a:tailEnd type="arrow" w="med" len="med"/>
          </a:ln>
        </p:spPr>
      </p:cxnSp>
      <p:sp>
        <p:nvSpPr>
          <p:cNvPr id="54353" name="TextBox 20"/>
          <p:cNvSpPr txBox="1">
            <a:spLocks noChangeArrowheads="1"/>
          </p:cNvSpPr>
          <p:nvPr/>
        </p:nvSpPr>
        <p:spPr bwMode="auto">
          <a:xfrm>
            <a:off x="4291013" y="2447925"/>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U</a:t>
            </a:r>
          </a:p>
        </p:txBody>
      </p:sp>
      <p:sp>
        <p:nvSpPr>
          <p:cNvPr id="54354" name="TextBox 22"/>
          <p:cNvSpPr txBox="1">
            <a:spLocks noChangeArrowheads="1"/>
          </p:cNvSpPr>
          <p:nvPr/>
        </p:nvSpPr>
        <p:spPr bwMode="auto">
          <a:xfrm>
            <a:off x="4322763" y="3716338"/>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R</a:t>
            </a:r>
          </a:p>
        </p:txBody>
      </p:sp>
      <p:sp>
        <p:nvSpPr>
          <p:cNvPr id="54355" name="TextBox 23"/>
          <p:cNvSpPr txBox="1">
            <a:spLocks noChangeArrowheads="1"/>
          </p:cNvSpPr>
          <p:nvPr/>
        </p:nvSpPr>
        <p:spPr bwMode="auto">
          <a:xfrm>
            <a:off x="4257675" y="5661025"/>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a:solidFill>
                  <a:srgbClr val="0000FF"/>
                </a:solidFill>
                <a:latin typeface="Arial" charset="0"/>
              </a:rPr>
              <a:t>L</a:t>
            </a:r>
          </a:p>
        </p:txBody>
      </p:sp>
      <p:cxnSp>
        <p:nvCxnSpPr>
          <p:cNvPr id="54356" name="Straight Arrow Connector 26"/>
          <p:cNvCxnSpPr>
            <a:cxnSpLocks noChangeShapeType="1"/>
          </p:cNvCxnSpPr>
          <p:nvPr/>
        </p:nvCxnSpPr>
        <p:spPr bwMode="auto">
          <a:xfrm>
            <a:off x="1412875" y="3536950"/>
            <a:ext cx="1644650" cy="1332210"/>
          </a:xfrm>
          <a:prstGeom prst="straightConnector1">
            <a:avLst/>
          </a:prstGeom>
          <a:noFill/>
          <a:ln w="9525" algn="ctr">
            <a:solidFill>
              <a:srgbClr val="FF0000"/>
            </a:solidFill>
            <a:round/>
            <a:headEnd/>
            <a:tailEnd type="arrow" w="med" len="med"/>
          </a:ln>
        </p:spPr>
      </p:cxnSp>
      <p:sp>
        <p:nvSpPr>
          <p:cNvPr id="54357" name="TextBox 28"/>
          <p:cNvSpPr txBox="1">
            <a:spLocks noChangeArrowheads="1"/>
          </p:cNvSpPr>
          <p:nvPr/>
        </p:nvSpPr>
        <p:spPr bwMode="auto">
          <a:xfrm>
            <a:off x="3122613" y="4653843"/>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cxnSp>
        <p:nvCxnSpPr>
          <p:cNvPr id="54358" name="Straight Connector 29"/>
          <p:cNvCxnSpPr>
            <a:cxnSpLocks noChangeShapeType="1"/>
          </p:cNvCxnSpPr>
          <p:nvPr/>
        </p:nvCxnSpPr>
        <p:spPr bwMode="auto">
          <a:xfrm flipV="1">
            <a:off x="2925763" y="4600575"/>
            <a:ext cx="792162" cy="400050"/>
          </a:xfrm>
          <a:prstGeom prst="line">
            <a:avLst/>
          </a:prstGeom>
          <a:noFill/>
          <a:ln w="9525" algn="ctr">
            <a:solidFill>
              <a:srgbClr val="FF0000"/>
            </a:solidFill>
            <a:round/>
            <a:headEnd/>
            <a:tailEnd/>
          </a:ln>
        </p:spPr>
      </p:cxnSp>
      <p:sp>
        <p:nvSpPr>
          <p:cNvPr id="54359" name="TextBox 30"/>
          <p:cNvSpPr txBox="1">
            <a:spLocks noChangeArrowheads="1"/>
          </p:cNvSpPr>
          <p:nvPr/>
        </p:nvSpPr>
        <p:spPr bwMode="auto">
          <a:xfrm>
            <a:off x="3246314" y="1455421"/>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f=5</a:t>
            </a:r>
          </a:p>
        </p:txBody>
      </p:sp>
      <p:sp>
        <p:nvSpPr>
          <p:cNvPr id="54360" name="TextBox 32"/>
          <p:cNvSpPr txBox="1">
            <a:spLocks noChangeArrowheads="1"/>
          </p:cNvSpPr>
          <p:nvPr/>
        </p:nvSpPr>
        <p:spPr bwMode="auto">
          <a:xfrm>
            <a:off x="3246314" y="3054492"/>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sp>
        <p:nvSpPr>
          <p:cNvPr id="54361" name="TextBox 33"/>
          <p:cNvSpPr txBox="1">
            <a:spLocks noChangeArrowheads="1"/>
          </p:cNvSpPr>
          <p:nvPr/>
        </p:nvSpPr>
        <p:spPr bwMode="auto">
          <a:xfrm>
            <a:off x="3246314" y="5156733"/>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f=7</a:t>
            </a:r>
          </a:p>
        </p:txBody>
      </p:sp>
      <p:graphicFrame>
        <p:nvGraphicFramePr>
          <p:cNvPr id="26" name="Table 25"/>
          <p:cNvGraphicFramePr>
            <a:graphicFrameLocks noGrp="1"/>
          </p:cNvGraphicFramePr>
          <p:nvPr>
            <p:extLst>
              <p:ext uri="{D42A27DB-BD31-4B8C-83A1-F6EECF244321}">
                <p14:modId xmlns:p14="http://schemas.microsoft.com/office/powerpoint/2010/main" val="2742660715"/>
              </p:ext>
            </p:extLst>
          </p:nvPr>
        </p:nvGraphicFramePr>
        <p:xfrm>
          <a:off x="5673080" y="1071563"/>
          <a:ext cx="1152525" cy="107949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5983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983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83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53251497"/>
              </p:ext>
            </p:extLst>
          </p:nvPr>
        </p:nvGraphicFramePr>
        <p:xfrm>
          <a:off x="5673080" y="2564904"/>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35905">
                  <a:extLst>
                    <a:ext uri="{9D8B030D-6E8A-4147-A177-3AD203B41FA5}">
                      <a16:colId xmlns:a16="http://schemas.microsoft.com/office/drawing/2014/main" val="20001"/>
                    </a:ext>
                  </a:extLst>
                </a:gridCol>
                <a:gridCol w="43244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779133044"/>
              </p:ext>
            </p:extLst>
          </p:nvPr>
        </p:nvGraphicFramePr>
        <p:xfrm>
          <a:off x="5673080" y="4077072"/>
          <a:ext cx="1152525" cy="1081089"/>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3">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3">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3">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982325916"/>
              </p:ext>
            </p:extLst>
          </p:nvPr>
        </p:nvGraphicFramePr>
        <p:xfrm>
          <a:off x="5673080" y="5599113"/>
          <a:ext cx="1152525" cy="1081086"/>
        </p:xfrm>
        <a:graphic>
          <a:graphicData uri="http://schemas.openxmlformats.org/drawingml/2006/table">
            <a:tbl>
              <a:tblPr firstRow="1" bandRow="1">
                <a:tableStyleId>{5C22544A-7EE6-4342-B048-85BDC9FD1C3A}</a:tableStyleId>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360362">
                <a:tc>
                  <a:txBody>
                    <a:bodyPr/>
                    <a:lstStyle/>
                    <a:p>
                      <a:pPr algn="ctr"/>
                      <a:r>
                        <a:rPr lang="en-AU" sz="20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362">
                <a:tc>
                  <a:txBody>
                    <a:bodyPr/>
                    <a:lstStyle/>
                    <a:p>
                      <a:pPr algn="ctr"/>
                      <a:r>
                        <a:rPr lang="en-AU" sz="20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20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362">
                <a:tc>
                  <a:txBody>
                    <a:bodyPr/>
                    <a:lstStyle/>
                    <a:p>
                      <a:pPr algn="ctr"/>
                      <a:r>
                        <a:rPr lang="en-AU" sz="20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20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30" name="Straight Connector 8"/>
          <p:cNvCxnSpPr>
            <a:cxnSpLocks noChangeShapeType="1"/>
            <a:stCxn id="14" idx="3"/>
            <a:endCxn id="26" idx="1"/>
          </p:cNvCxnSpPr>
          <p:nvPr/>
        </p:nvCxnSpPr>
        <p:spPr bwMode="auto">
          <a:xfrm flipV="1">
            <a:off x="4051300" y="1611312"/>
            <a:ext cx="1621780" cy="773112"/>
          </a:xfrm>
          <a:prstGeom prst="line">
            <a:avLst/>
          </a:prstGeom>
          <a:noFill/>
          <a:ln w="9525" algn="ctr">
            <a:solidFill>
              <a:srgbClr val="FF0000"/>
            </a:solidFill>
            <a:round/>
            <a:headEnd/>
            <a:tailEnd type="triangle" w="med" len="med"/>
          </a:ln>
        </p:spPr>
      </p:cxnSp>
      <p:sp>
        <p:nvSpPr>
          <p:cNvPr id="31" name="TextBox 30"/>
          <p:cNvSpPr txBox="1">
            <a:spLocks noChangeArrowheads="1"/>
          </p:cNvSpPr>
          <p:nvPr/>
        </p:nvSpPr>
        <p:spPr bwMode="auto">
          <a:xfrm>
            <a:off x="558021" y="4138910"/>
            <a:ext cx="620683" cy="461665"/>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dirty="0">
                <a:latin typeface="Arial" charset="0"/>
              </a:rPr>
              <a:t>f=5</a:t>
            </a:r>
          </a:p>
        </p:txBody>
      </p:sp>
      <p:cxnSp>
        <p:nvCxnSpPr>
          <p:cNvPr id="34" name="Straight Connector 8"/>
          <p:cNvCxnSpPr>
            <a:cxnSpLocks noChangeShapeType="1"/>
            <a:stCxn id="14" idx="3"/>
            <a:endCxn id="35" idx="1"/>
          </p:cNvCxnSpPr>
          <p:nvPr/>
        </p:nvCxnSpPr>
        <p:spPr bwMode="auto">
          <a:xfrm>
            <a:off x="4051300" y="2384424"/>
            <a:ext cx="1621780" cy="2233192"/>
          </a:xfrm>
          <a:prstGeom prst="line">
            <a:avLst/>
          </a:prstGeom>
          <a:noFill/>
          <a:ln w="9525" algn="ctr">
            <a:solidFill>
              <a:srgbClr val="FF0000"/>
            </a:solidFill>
            <a:round/>
            <a:headEnd/>
            <a:tailEnd type="triangle" w="med" len="med"/>
          </a:ln>
        </p:spPr>
      </p:cxnSp>
      <p:cxnSp>
        <p:nvCxnSpPr>
          <p:cNvPr id="38" name="Straight Connector 8"/>
          <p:cNvCxnSpPr>
            <a:cxnSpLocks noChangeShapeType="1"/>
            <a:stCxn id="14" idx="3"/>
            <a:endCxn id="28" idx="1"/>
          </p:cNvCxnSpPr>
          <p:nvPr/>
        </p:nvCxnSpPr>
        <p:spPr bwMode="auto">
          <a:xfrm>
            <a:off x="4051300" y="2384424"/>
            <a:ext cx="1621780" cy="721023"/>
          </a:xfrm>
          <a:prstGeom prst="line">
            <a:avLst/>
          </a:prstGeom>
          <a:noFill/>
          <a:ln w="9525" algn="ctr">
            <a:solidFill>
              <a:srgbClr val="FF0000"/>
            </a:solidFill>
            <a:round/>
            <a:headEnd/>
            <a:tailEnd type="triangle" w="med" len="med"/>
          </a:ln>
        </p:spPr>
      </p:cxnSp>
      <p:cxnSp>
        <p:nvCxnSpPr>
          <p:cNvPr id="41" name="Straight Connector 8"/>
          <p:cNvCxnSpPr>
            <a:cxnSpLocks noChangeShapeType="1"/>
            <a:stCxn id="14" idx="3"/>
            <a:endCxn id="39" idx="1"/>
          </p:cNvCxnSpPr>
          <p:nvPr/>
        </p:nvCxnSpPr>
        <p:spPr bwMode="auto">
          <a:xfrm>
            <a:off x="4051300" y="2384424"/>
            <a:ext cx="1621780" cy="3755232"/>
          </a:xfrm>
          <a:prstGeom prst="line">
            <a:avLst/>
          </a:prstGeom>
          <a:noFill/>
          <a:ln w="9525" algn="ctr">
            <a:solidFill>
              <a:srgbClr val="FF0000"/>
            </a:solidFill>
            <a:round/>
            <a:headEnd/>
            <a:tailEnd type="triangle" w="med" len="med"/>
          </a:ln>
        </p:spPr>
      </p:cxnSp>
      <p:sp>
        <p:nvSpPr>
          <p:cNvPr id="44" name="TextBox 20"/>
          <p:cNvSpPr txBox="1">
            <a:spLocks noChangeArrowheads="1"/>
          </p:cNvSpPr>
          <p:nvPr/>
        </p:nvSpPr>
        <p:spPr bwMode="auto">
          <a:xfrm>
            <a:off x="6931149" y="1484784"/>
            <a:ext cx="369887" cy="400050"/>
          </a:xfrm>
          <a:prstGeom prst="rect">
            <a:avLst/>
          </a:prstGeom>
          <a:solidFill>
            <a:schemeClr val="bg1"/>
          </a:solidFill>
          <a:ln>
            <a:noFill/>
          </a:ln>
          <a:effectLst>
            <a:glow rad="139700">
              <a:schemeClr val="accent1">
                <a:satMod val="175000"/>
                <a:alpha val="40000"/>
              </a:schemeClr>
            </a:glow>
          </a:effectLst>
        </p:spPr>
        <p:txBody>
          <a:bodyPr wrap="none">
            <a:spAutoFit/>
          </a:bodyPr>
          <a:lstStyle>
            <a:defPPr>
              <a:defRPr lang="en-US"/>
            </a:defPPr>
            <a:lvl1pPr eaLnBrk="1" hangingPunct="1">
              <a:defRPr sz="2000" b="1">
                <a:solidFill>
                  <a:srgbClr val="0000FF"/>
                </a:solidFill>
                <a:latin typeface="Arial"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AU" dirty="0"/>
              <a:t>U</a:t>
            </a:r>
          </a:p>
        </p:txBody>
      </p:sp>
      <p:sp>
        <p:nvSpPr>
          <p:cNvPr id="45" name="TextBox 22"/>
          <p:cNvSpPr txBox="1">
            <a:spLocks noChangeArrowheads="1"/>
          </p:cNvSpPr>
          <p:nvPr/>
        </p:nvSpPr>
        <p:spPr bwMode="auto">
          <a:xfrm>
            <a:off x="6962899" y="2934791"/>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R</a:t>
            </a:r>
          </a:p>
        </p:txBody>
      </p:sp>
      <p:sp>
        <p:nvSpPr>
          <p:cNvPr id="46" name="TextBox 23"/>
          <p:cNvSpPr txBox="1">
            <a:spLocks noChangeArrowheads="1"/>
          </p:cNvSpPr>
          <p:nvPr/>
        </p:nvSpPr>
        <p:spPr bwMode="auto">
          <a:xfrm>
            <a:off x="6897811" y="5949280"/>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L</a:t>
            </a:r>
          </a:p>
        </p:txBody>
      </p:sp>
      <p:sp>
        <p:nvSpPr>
          <p:cNvPr id="47" name="TextBox 23"/>
          <p:cNvSpPr txBox="1">
            <a:spLocks noChangeArrowheads="1"/>
          </p:cNvSpPr>
          <p:nvPr/>
        </p:nvSpPr>
        <p:spPr bwMode="auto">
          <a:xfrm>
            <a:off x="6897811" y="4383757"/>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000" b="1" dirty="0">
                <a:solidFill>
                  <a:srgbClr val="0000FF"/>
                </a:solidFill>
                <a:latin typeface="Arial" charset="0"/>
              </a:rPr>
              <a:t>D</a:t>
            </a:r>
          </a:p>
        </p:txBody>
      </p:sp>
      <p:sp>
        <p:nvSpPr>
          <p:cNvPr id="49" name="Rectangle 48"/>
          <p:cNvSpPr/>
          <p:nvPr/>
        </p:nvSpPr>
        <p:spPr bwMode="auto">
          <a:xfrm>
            <a:off x="7912850" y="1124297"/>
            <a:ext cx="1864686" cy="2592735"/>
          </a:xfrm>
          <a:prstGeom prst="rect">
            <a:avLst/>
          </a:prstGeom>
          <a:solidFill>
            <a:schemeClr val="bg1">
              <a:lumMod val="75000"/>
            </a:schemeClr>
          </a:soli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Times New Roman" pitchFamily="18" charset="0"/>
            </a:endParaRPr>
          </a:p>
        </p:txBody>
      </p:sp>
      <p:graphicFrame>
        <p:nvGraphicFramePr>
          <p:cNvPr id="50" name="Table 49"/>
          <p:cNvGraphicFramePr>
            <a:graphicFrameLocks noGrp="1"/>
          </p:cNvGraphicFramePr>
          <p:nvPr>
            <p:extLst>
              <p:ext uri="{D42A27DB-BD31-4B8C-83A1-F6EECF244321}">
                <p14:modId xmlns:p14="http://schemas.microsoft.com/office/powerpoint/2010/main" val="1330635299"/>
              </p:ext>
            </p:extLst>
          </p:nvPr>
        </p:nvGraphicFramePr>
        <p:xfrm>
          <a:off x="8833910" y="1525434"/>
          <a:ext cx="720080" cy="2101984"/>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tblGrid>
              <a:tr h="48414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722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50306">
                <a:tc>
                  <a:txBody>
                    <a:bodyPr/>
                    <a:lstStyle/>
                    <a:p>
                      <a:pPr algn="ctr"/>
                      <a:endParaRPr lang="en-AU" b="1" dirty="0">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50306">
                <a:tc>
                  <a:txBody>
                    <a:bodyPr/>
                    <a:lstStyle/>
                    <a:p>
                      <a:pPr algn="ctr"/>
                      <a:r>
                        <a:rPr lang="en-AU" b="1" dirty="0">
                          <a:solidFill>
                            <a:srgbClr val="0000FF"/>
                          </a:solidFill>
                          <a:latin typeface="Arial" pitchFamily="34" charset="0"/>
                          <a:cs typeface="Arial" pitchFamily="34"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51" name="TextBox 50"/>
          <p:cNvSpPr txBox="1"/>
          <p:nvPr/>
        </p:nvSpPr>
        <p:spPr>
          <a:xfrm>
            <a:off x="8761902" y="1087527"/>
            <a:ext cx="936104" cy="369332"/>
          </a:xfrm>
          <a:prstGeom prst="rect">
            <a:avLst/>
          </a:prstGeom>
          <a:noFill/>
        </p:spPr>
        <p:txBody>
          <a:bodyPr wrap="square" rtlCol="0">
            <a:spAutoFit/>
          </a:bodyPr>
          <a:lstStyle/>
          <a:p>
            <a:pPr algn="ctr"/>
            <a:r>
              <a:rPr lang="en-AU" dirty="0">
                <a:latin typeface="Arial" pitchFamily="34" charset="0"/>
                <a:cs typeface="Arial" pitchFamily="34" charset="0"/>
              </a:rPr>
              <a:t>Stack</a:t>
            </a:r>
          </a:p>
        </p:txBody>
      </p:sp>
      <p:cxnSp>
        <p:nvCxnSpPr>
          <p:cNvPr id="52" name="Straight Arrow Connector 51"/>
          <p:cNvCxnSpPr/>
          <p:nvPr/>
        </p:nvCxnSpPr>
        <p:spPr bwMode="auto">
          <a:xfrm>
            <a:off x="8545878" y="3347700"/>
            <a:ext cx="360040"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53" name="TextBox 52"/>
          <p:cNvSpPr txBox="1"/>
          <p:nvPr/>
        </p:nvSpPr>
        <p:spPr>
          <a:xfrm>
            <a:off x="8041822" y="3131676"/>
            <a:ext cx="479618" cy="369332"/>
          </a:xfrm>
          <a:prstGeom prst="rect">
            <a:avLst/>
          </a:prstGeom>
          <a:noFill/>
        </p:spPr>
        <p:txBody>
          <a:bodyPr wrap="none" rtlCol="0">
            <a:spAutoFit/>
          </a:bodyPr>
          <a:lstStyle/>
          <a:p>
            <a:r>
              <a:rPr lang="en-AU" dirty="0"/>
              <a:t>top</a:t>
            </a:r>
          </a:p>
        </p:txBody>
      </p:sp>
      <p:sp>
        <p:nvSpPr>
          <p:cNvPr id="54" name="TextBox 30"/>
          <p:cNvSpPr txBox="1">
            <a:spLocks noChangeArrowheads="1"/>
          </p:cNvSpPr>
          <p:nvPr/>
        </p:nvSpPr>
        <p:spPr bwMode="auto">
          <a:xfrm>
            <a:off x="5745088" y="760258"/>
            <a:ext cx="1080714"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f=2+3=5</a:t>
            </a:r>
          </a:p>
        </p:txBody>
      </p:sp>
      <p:sp>
        <p:nvSpPr>
          <p:cNvPr id="55" name="TextBox 30"/>
          <p:cNvSpPr txBox="1">
            <a:spLocks noChangeArrowheads="1"/>
          </p:cNvSpPr>
          <p:nvPr/>
        </p:nvSpPr>
        <p:spPr bwMode="auto">
          <a:xfrm>
            <a:off x="5745088" y="2197525"/>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6" name="TextBox 30"/>
          <p:cNvSpPr txBox="1">
            <a:spLocks noChangeArrowheads="1"/>
          </p:cNvSpPr>
          <p:nvPr/>
        </p:nvSpPr>
        <p:spPr bwMode="auto">
          <a:xfrm>
            <a:off x="5745088" y="370774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57" name="TextBox 30"/>
          <p:cNvSpPr txBox="1">
            <a:spLocks noChangeArrowheads="1"/>
          </p:cNvSpPr>
          <p:nvPr/>
        </p:nvSpPr>
        <p:spPr bwMode="auto">
          <a:xfrm>
            <a:off x="5744949" y="5221980"/>
            <a:ext cx="1080714"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latin typeface="Arial" charset="0"/>
              </a:rPr>
              <a:t>f=2+5=7</a:t>
            </a:r>
          </a:p>
        </p:txBody>
      </p:sp>
      <p:sp>
        <p:nvSpPr>
          <p:cNvPr id="48" name="TextBox 47"/>
          <p:cNvSpPr txBox="1"/>
          <p:nvPr/>
        </p:nvSpPr>
        <p:spPr>
          <a:xfrm>
            <a:off x="248545" y="5341399"/>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grpSp>
        <p:nvGrpSpPr>
          <p:cNvPr id="4" name="Group 3"/>
          <p:cNvGrpSpPr/>
          <p:nvPr/>
        </p:nvGrpSpPr>
        <p:grpSpPr>
          <a:xfrm>
            <a:off x="7113240" y="5741151"/>
            <a:ext cx="576064" cy="676674"/>
            <a:chOff x="7113240" y="5741151"/>
            <a:chExt cx="576064" cy="676674"/>
          </a:xfrm>
        </p:grpSpPr>
        <p:cxnSp>
          <p:nvCxnSpPr>
            <p:cNvPr id="58" name="Straight Connector 29"/>
            <p:cNvCxnSpPr>
              <a:cxnSpLocks noChangeShapeType="1"/>
            </p:cNvCxnSpPr>
            <p:nvPr/>
          </p:nvCxnSpPr>
          <p:spPr bwMode="auto">
            <a:xfrm flipV="1">
              <a:off x="7122118" y="5741151"/>
              <a:ext cx="567186" cy="676674"/>
            </a:xfrm>
            <a:prstGeom prst="line">
              <a:avLst/>
            </a:prstGeom>
            <a:noFill/>
            <a:ln w="9525" algn="ctr">
              <a:solidFill>
                <a:srgbClr val="FF0000"/>
              </a:solidFill>
              <a:round/>
              <a:headEnd/>
              <a:tailEnd/>
            </a:ln>
          </p:spPr>
        </p:cxnSp>
        <p:cxnSp>
          <p:nvCxnSpPr>
            <p:cNvPr id="59" name="Straight Connector 29"/>
            <p:cNvCxnSpPr>
              <a:cxnSpLocks noChangeShapeType="1"/>
            </p:cNvCxnSpPr>
            <p:nvPr/>
          </p:nvCxnSpPr>
          <p:spPr bwMode="auto">
            <a:xfrm>
              <a:off x="7113240" y="5741151"/>
              <a:ext cx="576064" cy="676673"/>
            </a:xfrm>
            <a:prstGeom prst="line">
              <a:avLst/>
            </a:prstGeom>
            <a:noFill/>
            <a:ln w="9525" algn="ctr">
              <a:solidFill>
                <a:srgbClr val="FF0000"/>
              </a:solidFill>
              <a:round/>
              <a:headEnd/>
              <a:tailEnd/>
            </a:ln>
          </p:spPr>
        </p:cxnSp>
      </p:grpSp>
      <p:grpSp>
        <p:nvGrpSpPr>
          <p:cNvPr id="60" name="Group 59"/>
          <p:cNvGrpSpPr/>
          <p:nvPr/>
        </p:nvGrpSpPr>
        <p:grpSpPr>
          <a:xfrm>
            <a:off x="7095484" y="4264494"/>
            <a:ext cx="576064" cy="676674"/>
            <a:chOff x="7113240" y="5741151"/>
            <a:chExt cx="576064" cy="676674"/>
          </a:xfrm>
        </p:grpSpPr>
        <p:cxnSp>
          <p:nvCxnSpPr>
            <p:cNvPr id="61" name="Straight Connector 29"/>
            <p:cNvCxnSpPr>
              <a:cxnSpLocks noChangeShapeType="1"/>
            </p:cNvCxnSpPr>
            <p:nvPr/>
          </p:nvCxnSpPr>
          <p:spPr bwMode="auto">
            <a:xfrm flipV="1">
              <a:off x="7122118" y="5741151"/>
              <a:ext cx="567186" cy="676674"/>
            </a:xfrm>
            <a:prstGeom prst="line">
              <a:avLst/>
            </a:prstGeom>
            <a:noFill/>
            <a:ln w="9525" algn="ctr">
              <a:solidFill>
                <a:srgbClr val="FF0000"/>
              </a:solidFill>
              <a:round/>
              <a:headEnd/>
              <a:tailEnd/>
            </a:ln>
          </p:spPr>
        </p:cxnSp>
        <p:cxnSp>
          <p:nvCxnSpPr>
            <p:cNvPr id="62" name="Straight Connector 29"/>
            <p:cNvCxnSpPr>
              <a:cxnSpLocks noChangeShapeType="1"/>
            </p:cNvCxnSpPr>
            <p:nvPr/>
          </p:nvCxnSpPr>
          <p:spPr bwMode="auto">
            <a:xfrm>
              <a:off x="7113240" y="5741151"/>
              <a:ext cx="576064" cy="676673"/>
            </a:xfrm>
            <a:prstGeom prst="line">
              <a:avLst/>
            </a:prstGeom>
            <a:noFill/>
            <a:ln w="9525" algn="ctr">
              <a:solidFill>
                <a:srgbClr val="FF0000"/>
              </a:solidFill>
              <a:round/>
              <a:headEnd/>
              <a:tailEnd/>
            </a:ln>
          </p:spPr>
        </p:cxnSp>
      </p:grpSp>
      <p:grpSp>
        <p:nvGrpSpPr>
          <p:cNvPr id="63" name="Group 62"/>
          <p:cNvGrpSpPr/>
          <p:nvPr/>
        </p:nvGrpSpPr>
        <p:grpSpPr>
          <a:xfrm>
            <a:off x="7113240" y="2780928"/>
            <a:ext cx="576064" cy="676674"/>
            <a:chOff x="7113240" y="5741151"/>
            <a:chExt cx="576064" cy="676674"/>
          </a:xfrm>
        </p:grpSpPr>
        <p:cxnSp>
          <p:nvCxnSpPr>
            <p:cNvPr id="64" name="Straight Connector 29"/>
            <p:cNvCxnSpPr>
              <a:cxnSpLocks noChangeShapeType="1"/>
            </p:cNvCxnSpPr>
            <p:nvPr/>
          </p:nvCxnSpPr>
          <p:spPr bwMode="auto">
            <a:xfrm flipV="1">
              <a:off x="7122118" y="5741151"/>
              <a:ext cx="567186" cy="676674"/>
            </a:xfrm>
            <a:prstGeom prst="line">
              <a:avLst/>
            </a:prstGeom>
            <a:noFill/>
            <a:ln w="9525" algn="ctr">
              <a:solidFill>
                <a:srgbClr val="FF0000"/>
              </a:solidFill>
              <a:round/>
              <a:headEnd/>
              <a:tailEnd/>
            </a:ln>
          </p:spPr>
        </p:cxnSp>
        <p:cxnSp>
          <p:nvCxnSpPr>
            <p:cNvPr id="65" name="Straight Connector 29"/>
            <p:cNvCxnSpPr>
              <a:cxnSpLocks noChangeShapeType="1"/>
            </p:cNvCxnSpPr>
            <p:nvPr/>
          </p:nvCxnSpPr>
          <p:spPr bwMode="auto">
            <a:xfrm>
              <a:off x="7113240" y="5741151"/>
              <a:ext cx="576064" cy="676673"/>
            </a:xfrm>
            <a:prstGeom prst="line">
              <a:avLst/>
            </a:prstGeom>
            <a:noFill/>
            <a:ln w="9525" algn="ctr">
              <a:solidFill>
                <a:srgbClr val="FF0000"/>
              </a:solidFill>
              <a:round/>
              <a:headEnd/>
              <a:tailEnd/>
            </a:ln>
          </p:spPr>
        </p:cxnSp>
      </p:grpSp>
      <p:sp>
        <p:nvSpPr>
          <p:cNvPr id="6" name="TextBox 5"/>
          <p:cNvSpPr txBox="1"/>
          <p:nvPr/>
        </p:nvSpPr>
        <p:spPr>
          <a:xfrm>
            <a:off x="6897216" y="1124744"/>
            <a:ext cx="851515" cy="369332"/>
          </a:xfrm>
          <a:prstGeom prst="rect">
            <a:avLst/>
          </a:prstGeom>
          <a:noFill/>
        </p:spPr>
        <p:txBody>
          <a:bodyPr wrap="none" rtlCol="0">
            <a:spAutoFit/>
          </a:bodyPr>
          <a:lstStyle/>
          <a:p>
            <a:r>
              <a:rPr lang="en-AU" dirty="0">
                <a:solidFill>
                  <a:srgbClr val="FF0000"/>
                </a:solidFill>
              </a:rPr>
              <a:t>expand</a:t>
            </a:r>
          </a:p>
        </p:txBody>
      </p:sp>
      <p:graphicFrame>
        <p:nvGraphicFramePr>
          <p:cNvPr id="66" name="Table 65"/>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67"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68" name="TextBox 67">
            <a:extLst>
              <a:ext uri="{FF2B5EF4-FFF2-40B4-BE49-F238E27FC236}">
                <a16:creationId xmlns:a16="http://schemas.microsoft.com/office/drawing/2014/main" id="{A755B5F9-66A5-492D-B76D-5E759974EF08}"/>
              </a:ext>
            </a:extLst>
          </p:cNvPr>
          <p:cNvSpPr txBox="1"/>
          <p:nvPr/>
        </p:nvSpPr>
        <p:spPr>
          <a:xfrm>
            <a:off x="7909089" y="3724652"/>
            <a:ext cx="1864686" cy="369332"/>
          </a:xfrm>
          <a:prstGeom prst="rect">
            <a:avLst/>
          </a:prstGeom>
          <a:solidFill>
            <a:srgbClr val="00B0F0"/>
          </a:solidFill>
          <a:ln>
            <a:solidFill>
              <a:srgbClr val="FF0000"/>
            </a:solidFill>
          </a:ln>
        </p:spPr>
        <p:txBody>
          <a:bodyPr wrap="square" rtlCol="0" anchor="ctr">
            <a:spAutoFit/>
          </a:bodyPr>
          <a:lstStyle/>
          <a:p>
            <a:pPr algn="ctr"/>
            <a:r>
              <a:rPr lang="en-NZ" b="1" dirty="0"/>
              <a:t>Q</a:t>
            </a:r>
          </a:p>
        </p:txBody>
      </p:sp>
      <p:sp>
        <p:nvSpPr>
          <p:cNvPr id="69" name="TextBox 68">
            <a:extLst>
              <a:ext uri="{FF2B5EF4-FFF2-40B4-BE49-F238E27FC236}">
                <a16:creationId xmlns:a16="http://schemas.microsoft.com/office/drawing/2014/main" id="{82C3947C-5389-4E18-89AA-D6AC63264256}"/>
              </a:ext>
            </a:extLst>
          </p:cNvPr>
          <p:cNvSpPr txBox="1"/>
          <p:nvPr/>
        </p:nvSpPr>
        <p:spPr>
          <a:xfrm>
            <a:off x="200025" y="1068388"/>
            <a:ext cx="5346335" cy="400110"/>
          </a:xfrm>
          <a:prstGeom prst="rect">
            <a:avLst/>
          </a:prstGeom>
          <a:solidFill>
            <a:schemeClr val="bg1">
              <a:lumMod val="85000"/>
            </a:schemeClr>
          </a:solidFill>
        </p:spPr>
        <p:txBody>
          <a:bodyPr wrap="none">
            <a:spAutoFit/>
          </a:bodyPr>
          <a:lstStyle/>
          <a:p>
            <a:pPr>
              <a:defRPr/>
            </a:pPr>
            <a:r>
              <a:rPr lang="en-AU" sz="2000" dirty="0">
                <a:latin typeface="Arial" pitchFamily="34" charset="0"/>
                <a:cs typeface="Arial" pitchFamily="34" charset="0"/>
              </a:rPr>
              <a:t>Successor Generator:   </a:t>
            </a:r>
            <a:r>
              <a:rPr lang="en-AU" sz="2000" dirty="0">
                <a:solidFill>
                  <a:srgbClr val="0000FF"/>
                </a:solidFill>
                <a:latin typeface="Arial" pitchFamily="34" charset="0"/>
                <a:cs typeface="Arial" pitchFamily="34" charset="0"/>
              </a:rPr>
              <a:t>L, D, R, U</a:t>
            </a:r>
            <a:r>
              <a:rPr lang="en-AU" sz="2000" dirty="0">
                <a:latin typeface="Arial" pitchFamily="34" charset="0"/>
                <a:cs typeface="Arial" pitchFamily="34" charset="0"/>
              </a:rPr>
              <a:t> //U, R, D, L</a:t>
            </a:r>
          </a:p>
        </p:txBody>
      </p:sp>
    </p:spTree>
    <p:extLst>
      <p:ext uri="{BB962C8B-B14F-4D97-AF65-F5344CB8AC3E}">
        <p14:creationId xmlns:p14="http://schemas.microsoft.com/office/powerpoint/2010/main" val="373281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48"/>
                                        </p:tgtEl>
                                        <p:attrNameLst>
                                          <p:attrName>r</p:attrName>
                                        </p:attrNameLst>
                                      </p:cBhvr>
                                    </p:animRot>
                                    <p:animRot by="-240000">
                                      <p:cBhvr>
                                        <p:cTn id="7" dur="200" fill="hold">
                                          <p:stCondLst>
                                            <p:cond delay="200"/>
                                          </p:stCondLst>
                                        </p:cTn>
                                        <p:tgtEl>
                                          <p:spTgt spid="48"/>
                                        </p:tgtEl>
                                        <p:attrNameLst>
                                          <p:attrName>r</p:attrName>
                                        </p:attrNameLst>
                                      </p:cBhvr>
                                    </p:animRot>
                                    <p:animRot by="240000">
                                      <p:cBhvr>
                                        <p:cTn id="8" dur="200" fill="hold">
                                          <p:stCondLst>
                                            <p:cond delay="400"/>
                                          </p:stCondLst>
                                        </p:cTn>
                                        <p:tgtEl>
                                          <p:spTgt spid="48"/>
                                        </p:tgtEl>
                                        <p:attrNameLst>
                                          <p:attrName>r</p:attrName>
                                        </p:attrNameLst>
                                      </p:cBhvr>
                                    </p:animRot>
                                    <p:animRot by="-240000">
                                      <p:cBhvr>
                                        <p:cTn id="9" dur="200" fill="hold">
                                          <p:stCondLst>
                                            <p:cond delay="600"/>
                                          </p:stCondLst>
                                        </p:cTn>
                                        <p:tgtEl>
                                          <p:spTgt spid="48"/>
                                        </p:tgtEl>
                                        <p:attrNameLst>
                                          <p:attrName>r</p:attrName>
                                        </p:attrNameLst>
                                      </p:cBhvr>
                                    </p:animRot>
                                    <p:animRot by="120000">
                                      <p:cBhvr>
                                        <p:cTn id="10"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2973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Graph Search as Tree Search</a:t>
            </a:r>
          </a:p>
        </p:txBody>
      </p:sp>
      <p:sp>
        <p:nvSpPr>
          <p:cNvPr id="329733"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7174" name="Line 8"/>
          <p:cNvSpPr>
            <a:spLocks noChangeShapeType="1"/>
          </p:cNvSpPr>
          <p:nvPr/>
        </p:nvSpPr>
        <p:spPr bwMode="auto">
          <a:xfrm flipH="1">
            <a:off x="2433638" y="4076700"/>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7175" name="Line 9"/>
          <p:cNvSpPr>
            <a:spLocks noChangeShapeType="1"/>
          </p:cNvSpPr>
          <p:nvPr/>
        </p:nvSpPr>
        <p:spPr bwMode="auto">
          <a:xfrm flipH="1">
            <a:off x="1498600" y="3932238"/>
            <a:ext cx="719138"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7176" name="Line 10"/>
          <p:cNvSpPr>
            <a:spLocks noChangeShapeType="1"/>
          </p:cNvSpPr>
          <p:nvPr/>
        </p:nvSpPr>
        <p:spPr bwMode="auto">
          <a:xfrm flipV="1">
            <a:off x="2506663" y="4583113"/>
            <a:ext cx="576262" cy="698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329739" name="Oval 11"/>
          <p:cNvSpPr>
            <a:spLocks noChangeArrowheads="1"/>
          </p:cNvSpPr>
          <p:nvPr/>
        </p:nvSpPr>
        <p:spPr bwMode="auto">
          <a:xfrm>
            <a:off x="2217738" y="36449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329740" name="Oval 12"/>
          <p:cNvSpPr>
            <a:spLocks noChangeArrowheads="1"/>
          </p:cNvSpPr>
          <p:nvPr/>
        </p:nvSpPr>
        <p:spPr bwMode="auto">
          <a:xfrm>
            <a:off x="1139825" y="42926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329741" name="Oval 13"/>
          <p:cNvSpPr>
            <a:spLocks noChangeArrowheads="1"/>
          </p:cNvSpPr>
          <p:nvPr/>
        </p:nvSpPr>
        <p:spPr bwMode="auto">
          <a:xfrm>
            <a:off x="2146300" y="4403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D</a:t>
            </a:r>
            <a:endParaRPr lang="en-GB" sz="1600" b="1">
              <a:cs typeface="+mn-cs"/>
            </a:endParaRPr>
          </a:p>
        </p:txBody>
      </p:sp>
      <p:sp>
        <p:nvSpPr>
          <p:cNvPr id="329742" name="Oval 14"/>
          <p:cNvSpPr>
            <a:spLocks noChangeArrowheads="1"/>
          </p:cNvSpPr>
          <p:nvPr/>
        </p:nvSpPr>
        <p:spPr bwMode="auto">
          <a:xfrm>
            <a:off x="3082925" y="43656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7181" name="Line 16"/>
          <p:cNvSpPr>
            <a:spLocks noChangeShapeType="1"/>
          </p:cNvSpPr>
          <p:nvPr/>
        </p:nvSpPr>
        <p:spPr bwMode="auto">
          <a:xfrm flipH="1" flipV="1">
            <a:off x="849313" y="5013325"/>
            <a:ext cx="935037" cy="287338"/>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7182" name="Line 17"/>
          <p:cNvSpPr>
            <a:spLocks noChangeShapeType="1"/>
          </p:cNvSpPr>
          <p:nvPr/>
        </p:nvSpPr>
        <p:spPr bwMode="auto">
          <a:xfrm flipH="1">
            <a:off x="2147888" y="4797425"/>
            <a:ext cx="142875" cy="5762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7183" name="Line 18"/>
          <p:cNvSpPr>
            <a:spLocks noChangeShapeType="1"/>
          </p:cNvSpPr>
          <p:nvPr/>
        </p:nvSpPr>
        <p:spPr bwMode="auto">
          <a:xfrm flipH="1">
            <a:off x="2147888" y="4797425"/>
            <a:ext cx="1076325" cy="6477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7184" name="Rectangle 19"/>
          <p:cNvSpPr>
            <a:spLocks noChangeArrowheads="1"/>
          </p:cNvSpPr>
          <p:nvPr/>
        </p:nvSpPr>
        <p:spPr bwMode="auto">
          <a:xfrm>
            <a:off x="273050" y="3357563"/>
            <a:ext cx="3455988" cy="26638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11281" name="Text Box 20"/>
          <p:cNvSpPr txBox="1">
            <a:spLocks noChangeArrowheads="1"/>
          </p:cNvSpPr>
          <p:nvPr/>
        </p:nvSpPr>
        <p:spPr bwMode="auto">
          <a:xfrm>
            <a:off x="273050" y="1628775"/>
            <a:ext cx="9632950" cy="366713"/>
          </a:xfrm>
          <a:prstGeom prst="rect">
            <a:avLst/>
          </a:prstGeom>
          <a:noFill/>
          <a:ln w="9525" algn="ctr">
            <a:noFill/>
            <a:miter lim="800000"/>
            <a:headEnd/>
            <a:tailEnd/>
          </a:ln>
        </p:spPr>
        <p:txBody>
          <a:bodyPr>
            <a:spAutoFit/>
          </a:bodyPr>
          <a:lstStyle/>
          <a:p>
            <a:pPr eaLnBrk="0" hangingPunct="0">
              <a:buFontTx/>
              <a:buChar char="•"/>
              <a:defRPr/>
            </a:pPr>
            <a:r>
              <a:rPr lang="en-US" b="1" dirty="0">
                <a:latin typeface="Arial" charset="0"/>
                <a:cs typeface="+mn-cs"/>
              </a:rPr>
              <a:t> We can turn </a:t>
            </a:r>
            <a:r>
              <a:rPr lang="en-US" b="1" dirty="0">
                <a:solidFill>
                  <a:srgbClr val="FF0000"/>
                </a:solidFill>
                <a:effectLst>
                  <a:outerShdw blurRad="38100" dist="38100" dir="2700000" algn="tl">
                    <a:srgbClr val="000000">
                      <a:alpha val="43137"/>
                    </a:srgbClr>
                  </a:outerShdw>
                </a:effectLst>
                <a:latin typeface="Arial" charset="0"/>
                <a:cs typeface="+mn-cs"/>
              </a:rPr>
              <a:t>graph search problems </a:t>
            </a:r>
            <a:r>
              <a:rPr lang="en-US" b="1" dirty="0">
                <a:latin typeface="Arial" charset="0"/>
                <a:cs typeface="+mn-cs"/>
              </a:rPr>
              <a:t>(from S to G) into </a:t>
            </a:r>
            <a:r>
              <a:rPr lang="en-US" b="1" dirty="0">
                <a:solidFill>
                  <a:srgbClr val="FF0000"/>
                </a:solidFill>
                <a:effectLst>
                  <a:outerShdw blurRad="38100" dist="38100" dir="2700000" algn="tl">
                    <a:srgbClr val="000000">
                      <a:alpha val="43137"/>
                    </a:srgbClr>
                  </a:outerShdw>
                </a:effectLst>
                <a:latin typeface="Arial" charset="0"/>
                <a:cs typeface="+mn-cs"/>
              </a:rPr>
              <a:t>tree search problems </a:t>
            </a:r>
            <a:r>
              <a:rPr lang="en-US" b="1" dirty="0">
                <a:latin typeface="Arial" charset="0"/>
                <a:cs typeface="+mn-cs"/>
              </a:rPr>
              <a:t>by:</a:t>
            </a:r>
          </a:p>
        </p:txBody>
      </p:sp>
      <p:sp>
        <p:nvSpPr>
          <p:cNvPr id="7186" name="Rectangle 21"/>
          <p:cNvSpPr>
            <a:spLocks noChangeArrowheads="1"/>
          </p:cNvSpPr>
          <p:nvPr/>
        </p:nvSpPr>
        <p:spPr bwMode="auto">
          <a:xfrm>
            <a:off x="1928813" y="2133600"/>
            <a:ext cx="7489825" cy="6508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buFontTx/>
              <a:buAutoNum type="arabicPeriod"/>
            </a:pPr>
            <a:r>
              <a:rPr lang="en-US" altLang="en-US"/>
              <a:t> Replacing undirected links by 2 directed links</a:t>
            </a:r>
          </a:p>
          <a:p>
            <a:pPr marL="457200" indent="-457200" eaLnBrk="0" hangingPunct="0">
              <a:buFontTx/>
              <a:buAutoNum type="arabicPeriod"/>
            </a:pPr>
            <a:r>
              <a:rPr lang="en-US" altLang="en-US"/>
              <a:t> Avoiding loops in path (or keeping track of visited nodes globally)</a:t>
            </a:r>
            <a:endParaRPr lang="en-GB" altLang="en-US"/>
          </a:p>
        </p:txBody>
      </p:sp>
      <p:sp>
        <p:nvSpPr>
          <p:cNvPr id="7187" name="Line 22"/>
          <p:cNvSpPr>
            <a:spLocks noChangeShapeType="1"/>
          </p:cNvSpPr>
          <p:nvPr/>
        </p:nvSpPr>
        <p:spPr bwMode="auto">
          <a:xfrm>
            <a:off x="1571625" y="4506913"/>
            <a:ext cx="647700" cy="74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329751" name="Oval 23"/>
          <p:cNvSpPr>
            <a:spLocks noChangeArrowheads="1"/>
          </p:cNvSpPr>
          <p:nvPr/>
        </p:nvSpPr>
        <p:spPr bwMode="auto">
          <a:xfrm>
            <a:off x="488950" y="4710202"/>
            <a:ext cx="468313"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a:glow rad="139700">
              <a:schemeClr val="accent1">
                <a:satMod val="175000"/>
                <a:alpha val="40000"/>
              </a:schemeClr>
            </a:glow>
          </a:effectLst>
        </p:spPr>
        <p:txBody>
          <a:bodyPr anchor="ctr">
            <a:spAutoFit/>
          </a:bodyPr>
          <a:lstStyle/>
          <a:p>
            <a:pPr algn="ctr" eaLnBrk="0" hangingPunct="0">
              <a:defRPr/>
            </a:pPr>
            <a:r>
              <a:rPr lang="en-US" sz="1600" b="1" dirty="0">
                <a:solidFill>
                  <a:srgbClr val="FF0000"/>
                </a:solidFill>
                <a:cs typeface="+mn-cs"/>
              </a:rPr>
              <a:t>S</a:t>
            </a:r>
            <a:endParaRPr lang="en-GB" sz="1600" b="1" dirty="0">
              <a:solidFill>
                <a:srgbClr val="FF0000"/>
              </a:solidFill>
              <a:cs typeface="+mn-cs"/>
            </a:endParaRPr>
          </a:p>
        </p:txBody>
      </p:sp>
      <p:sp>
        <p:nvSpPr>
          <p:cNvPr id="7189" name="Line 24"/>
          <p:cNvSpPr>
            <a:spLocks noChangeShapeType="1"/>
          </p:cNvSpPr>
          <p:nvPr/>
        </p:nvSpPr>
        <p:spPr bwMode="auto">
          <a:xfrm flipH="1">
            <a:off x="776288" y="4581525"/>
            <a:ext cx="360362" cy="2159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29743" name="Oval 15"/>
          <p:cNvSpPr>
            <a:spLocks noChangeArrowheads="1"/>
          </p:cNvSpPr>
          <p:nvPr/>
        </p:nvSpPr>
        <p:spPr bwMode="auto">
          <a:xfrm>
            <a:off x="1785938" y="51577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7191" name="Line 25"/>
          <p:cNvSpPr>
            <a:spLocks noChangeShapeType="1"/>
          </p:cNvSpPr>
          <p:nvPr/>
        </p:nvSpPr>
        <p:spPr bwMode="auto">
          <a:xfrm flipH="1">
            <a:off x="6069013" y="3338513"/>
            <a:ext cx="1079500" cy="3603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7192" name="Line 27"/>
          <p:cNvSpPr>
            <a:spLocks noChangeShapeType="1"/>
          </p:cNvSpPr>
          <p:nvPr/>
        </p:nvSpPr>
        <p:spPr bwMode="auto">
          <a:xfrm>
            <a:off x="7221538" y="3340100"/>
            <a:ext cx="863600" cy="431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329765" name="Oval 37"/>
          <p:cNvSpPr>
            <a:spLocks noChangeArrowheads="1"/>
          </p:cNvSpPr>
          <p:nvPr/>
        </p:nvSpPr>
        <p:spPr bwMode="auto">
          <a:xfrm>
            <a:off x="6932613" y="3108415"/>
            <a:ext cx="468312"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a:glow rad="139700">
              <a:schemeClr val="accent1">
                <a:satMod val="175000"/>
                <a:alpha val="40000"/>
              </a:schemeClr>
            </a:glow>
          </a:effectLst>
        </p:spPr>
        <p:txBody>
          <a:bodyPr anchor="ctr">
            <a:spAutoFit/>
          </a:bodyPr>
          <a:lstStyle/>
          <a:p>
            <a:pPr algn="ctr" eaLnBrk="0" hangingPunct="0">
              <a:defRPr/>
            </a:pPr>
            <a:r>
              <a:rPr lang="en-US" sz="1600" b="1">
                <a:solidFill>
                  <a:srgbClr val="FF0000"/>
                </a:solidFill>
                <a:cs typeface="+mn-cs"/>
              </a:rPr>
              <a:t>S</a:t>
            </a:r>
            <a:endParaRPr lang="en-GB" sz="1600" b="1">
              <a:solidFill>
                <a:srgbClr val="FF0000"/>
              </a:solidFill>
              <a:cs typeface="+mn-cs"/>
            </a:endParaRPr>
          </a:p>
        </p:txBody>
      </p:sp>
      <p:sp>
        <p:nvSpPr>
          <p:cNvPr id="329780" name="Oval 52"/>
          <p:cNvSpPr>
            <a:spLocks noChangeArrowheads="1"/>
          </p:cNvSpPr>
          <p:nvPr/>
        </p:nvSpPr>
        <p:spPr bwMode="auto">
          <a:xfrm>
            <a:off x="5708650" y="36274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329784" name="Oval 56"/>
          <p:cNvSpPr>
            <a:spLocks noChangeArrowheads="1"/>
          </p:cNvSpPr>
          <p:nvPr/>
        </p:nvSpPr>
        <p:spPr bwMode="auto">
          <a:xfrm>
            <a:off x="8085138" y="362743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7212" name="AutoShape 61"/>
          <p:cNvSpPr>
            <a:spLocks noChangeArrowheads="1"/>
          </p:cNvSpPr>
          <p:nvPr/>
        </p:nvSpPr>
        <p:spPr bwMode="auto">
          <a:xfrm>
            <a:off x="3810000" y="4437063"/>
            <a:ext cx="8636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 name="TextBox 1">
            <a:extLst>
              <a:ext uri="{FF2B5EF4-FFF2-40B4-BE49-F238E27FC236}">
                <a16:creationId xmlns:a16="http://schemas.microsoft.com/office/drawing/2014/main" id="{7FF6AFD1-F98D-44FA-A25F-076C7766CED3}"/>
              </a:ext>
            </a:extLst>
          </p:cNvPr>
          <p:cNvSpPr txBox="1"/>
          <p:nvPr/>
        </p:nvSpPr>
        <p:spPr>
          <a:xfrm>
            <a:off x="4954712" y="5258592"/>
            <a:ext cx="4463926" cy="649287"/>
          </a:xfrm>
          <a:prstGeom prst="rect">
            <a:avLst/>
          </a:prstGeom>
          <a:noFill/>
        </p:spPr>
        <p:txBody>
          <a:bodyPr wrap="square" rtlCol="0">
            <a:spAutoFit/>
          </a:bodyPr>
          <a:lstStyle/>
          <a:p>
            <a:r>
              <a:rPr lang="en-NZ" dirty="0"/>
              <a:t>Convention: arrange the nodes alphabetically, from left to right.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29733"/>
                                        </p:tgtEl>
                                        <p:attrNameLst>
                                          <p:attrName>style.visibility</p:attrName>
                                        </p:attrNameLst>
                                      </p:cBhvr>
                                      <p:to>
                                        <p:strVal val="visible"/>
                                      </p:to>
                                    </p:set>
                                    <p:animEffect transition="in" filter="checkerboard(across)">
                                      <p:cBhvr>
                                        <p:cTn id="7"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3"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6745820-38D8-47D6-9730-6A0544E710AE}" type="slidenum">
              <a:rPr lang="en-US" altLang="en-US" smtClean="0">
                <a:solidFill>
                  <a:srgbClr val="000000"/>
                </a:solidFill>
              </a:rPr>
              <a:pPr>
                <a:defRPr/>
              </a:pPr>
              <a:t>130</a:t>
            </a:fld>
            <a:endParaRPr lang="en-US" altLang="en-US">
              <a:solidFill>
                <a:srgbClr val="000000"/>
              </a:solidFill>
            </a:endParaRPr>
          </a:p>
        </p:txBody>
      </p:sp>
      <p:sp>
        <p:nvSpPr>
          <p:cNvPr id="5"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rPr>
              <a:t>IDA* Example</a:t>
            </a:r>
          </a:p>
        </p:txBody>
      </p:sp>
      <p:graphicFrame>
        <p:nvGraphicFramePr>
          <p:cNvPr id="3" name="Table 2"/>
          <p:cNvGraphicFramePr>
            <a:graphicFrameLocks noGrp="1"/>
          </p:cNvGraphicFramePr>
          <p:nvPr>
            <p:extLst>
              <p:ext uri="{D42A27DB-BD31-4B8C-83A1-F6EECF244321}">
                <p14:modId xmlns:p14="http://schemas.microsoft.com/office/powerpoint/2010/main" val="637118900"/>
              </p:ext>
            </p:extLst>
          </p:nvPr>
        </p:nvGraphicFramePr>
        <p:xfrm>
          <a:off x="200472" y="2997200"/>
          <a:ext cx="946647" cy="768759"/>
        </p:xfrm>
        <a:graphic>
          <a:graphicData uri="http://schemas.openxmlformats.org/drawingml/2006/table">
            <a:tbl>
              <a:tblPr firstRow="1" bandRow="1">
                <a:effectLst>
                  <a:outerShdw blurRad="50800" dist="38100" dir="8100000" algn="tr" rotWithShape="0">
                    <a:srgbClr val="00B0F0">
                      <a:alpha val="40000"/>
                    </a:srgbClr>
                  </a:outerShdw>
                </a:effectLst>
                <a:tableStyleId>{5C22544A-7EE6-4342-B048-85BDC9FD1C3A}</a:tableStyleId>
              </a:tblPr>
              <a:tblGrid>
                <a:gridCol w="315549">
                  <a:extLst>
                    <a:ext uri="{9D8B030D-6E8A-4147-A177-3AD203B41FA5}">
                      <a16:colId xmlns:a16="http://schemas.microsoft.com/office/drawing/2014/main" val="20000"/>
                    </a:ext>
                  </a:extLst>
                </a:gridCol>
                <a:gridCol w="315549">
                  <a:extLst>
                    <a:ext uri="{9D8B030D-6E8A-4147-A177-3AD203B41FA5}">
                      <a16:colId xmlns:a16="http://schemas.microsoft.com/office/drawing/2014/main" val="20001"/>
                    </a:ext>
                  </a:extLst>
                </a:gridCol>
                <a:gridCol w="315549">
                  <a:extLst>
                    <a:ext uri="{9D8B030D-6E8A-4147-A177-3AD203B41FA5}">
                      <a16:colId xmlns:a16="http://schemas.microsoft.com/office/drawing/2014/main" val="20002"/>
                    </a:ext>
                  </a:extLst>
                </a:gridCol>
              </a:tblGrid>
              <a:tr h="256253">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6253">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6253">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4294" name="TextBox 3"/>
          <p:cNvSpPr txBox="1">
            <a:spLocks noChangeArrowheads="1"/>
          </p:cNvSpPr>
          <p:nvPr/>
        </p:nvSpPr>
        <p:spPr bwMode="auto">
          <a:xfrm>
            <a:off x="346522" y="2613025"/>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a:solidFill>
                  <a:srgbClr val="000000"/>
                </a:solidFill>
                <a:latin typeface="Arial" charset="0"/>
              </a:rPr>
              <a:t>START</a:t>
            </a:r>
          </a:p>
        </p:txBody>
      </p:sp>
      <p:graphicFrame>
        <p:nvGraphicFramePr>
          <p:cNvPr id="14" name="Table 13"/>
          <p:cNvGraphicFramePr>
            <a:graphicFrameLocks noGrp="1"/>
          </p:cNvGraphicFramePr>
          <p:nvPr>
            <p:extLst>
              <p:ext uri="{D42A27DB-BD31-4B8C-83A1-F6EECF244321}">
                <p14:modId xmlns:p14="http://schemas.microsoft.com/office/powerpoint/2010/main" val="4035838545"/>
              </p:ext>
            </p:extLst>
          </p:nvPr>
        </p:nvGraphicFramePr>
        <p:xfrm>
          <a:off x="1712641" y="1844675"/>
          <a:ext cx="859218" cy="803274"/>
        </p:xfrm>
        <a:graphic>
          <a:graphicData uri="http://schemas.openxmlformats.org/drawingml/2006/table">
            <a:tbl>
              <a:tblPr firstRow="1" bandRow="1">
                <a:tableStyleId>{5C22544A-7EE6-4342-B048-85BDC9FD1C3A}</a:tableStyleId>
              </a:tblPr>
              <a:tblGrid>
                <a:gridCol w="286406">
                  <a:extLst>
                    <a:ext uri="{9D8B030D-6E8A-4147-A177-3AD203B41FA5}">
                      <a16:colId xmlns:a16="http://schemas.microsoft.com/office/drawing/2014/main" val="20000"/>
                    </a:ext>
                  </a:extLst>
                </a:gridCol>
                <a:gridCol w="286406">
                  <a:extLst>
                    <a:ext uri="{9D8B030D-6E8A-4147-A177-3AD203B41FA5}">
                      <a16:colId xmlns:a16="http://schemas.microsoft.com/office/drawing/2014/main" val="20001"/>
                    </a:ext>
                  </a:extLst>
                </a:gridCol>
                <a:gridCol w="286406">
                  <a:extLst>
                    <a:ext uri="{9D8B030D-6E8A-4147-A177-3AD203B41FA5}">
                      <a16:colId xmlns:a16="http://schemas.microsoft.com/office/drawing/2014/main" val="20002"/>
                    </a:ext>
                  </a:extLst>
                </a:gridCol>
              </a:tblGrid>
              <a:tr h="267758">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67758">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67758">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290969633"/>
              </p:ext>
            </p:extLst>
          </p:nvPr>
        </p:nvGraphicFramePr>
        <p:xfrm>
          <a:off x="1712640" y="3455222"/>
          <a:ext cx="859218" cy="775989"/>
        </p:xfrm>
        <a:graphic>
          <a:graphicData uri="http://schemas.openxmlformats.org/drawingml/2006/table">
            <a:tbl>
              <a:tblPr firstRow="1" bandRow="1">
                <a:tableStyleId>{5C22544A-7EE6-4342-B048-85BDC9FD1C3A}</a:tableStyleId>
              </a:tblPr>
              <a:tblGrid>
                <a:gridCol w="286406">
                  <a:extLst>
                    <a:ext uri="{9D8B030D-6E8A-4147-A177-3AD203B41FA5}">
                      <a16:colId xmlns:a16="http://schemas.microsoft.com/office/drawing/2014/main" val="20000"/>
                    </a:ext>
                  </a:extLst>
                </a:gridCol>
                <a:gridCol w="286406">
                  <a:extLst>
                    <a:ext uri="{9D8B030D-6E8A-4147-A177-3AD203B41FA5}">
                      <a16:colId xmlns:a16="http://schemas.microsoft.com/office/drawing/2014/main" val="20001"/>
                    </a:ext>
                  </a:extLst>
                </a:gridCol>
                <a:gridCol w="286406">
                  <a:extLst>
                    <a:ext uri="{9D8B030D-6E8A-4147-A177-3AD203B41FA5}">
                      <a16:colId xmlns:a16="http://schemas.microsoft.com/office/drawing/2014/main" val="20002"/>
                    </a:ext>
                  </a:extLst>
                </a:gridCol>
              </a:tblGrid>
              <a:tr h="258663">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8663">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8663">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08688836"/>
              </p:ext>
            </p:extLst>
          </p:nvPr>
        </p:nvGraphicFramePr>
        <p:xfrm>
          <a:off x="1712640" y="5157192"/>
          <a:ext cx="936105" cy="831621"/>
        </p:xfrm>
        <a:graphic>
          <a:graphicData uri="http://schemas.openxmlformats.org/drawingml/2006/table">
            <a:tbl>
              <a:tblPr firstRow="1" bandRow="1">
                <a:tableStyleId>{5C22544A-7EE6-4342-B048-85BDC9FD1C3A}</a:tableStyleId>
              </a:tblPr>
              <a:tblGrid>
                <a:gridCol w="312035">
                  <a:extLst>
                    <a:ext uri="{9D8B030D-6E8A-4147-A177-3AD203B41FA5}">
                      <a16:colId xmlns:a16="http://schemas.microsoft.com/office/drawing/2014/main" val="20000"/>
                    </a:ext>
                  </a:extLst>
                </a:gridCol>
                <a:gridCol w="312035">
                  <a:extLst>
                    <a:ext uri="{9D8B030D-6E8A-4147-A177-3AD203B41FA5}">
                      <a16:colId xmlns:a16="http://schemas.microsoft.com/office/drawing/2014/main" val="20001"/>
                    </a:ext>
                  </a:extLst>
                </a:gridCol>
                <a:gridCol w="312035">
                  <a:extLst>
                    <a:ext uri="{9D8B030D-6E8A-4147-A177-3AD203B41FA5}">
                      <a16:colId xmlns:a16="http://schemas.microsoft.com/office/drawing/2014/main" val="20002"/>
                    </a:ext>
                  </a:extLst>
                </a:gridCol>
              </a:tblGrid>
              <a:tr h="277207">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77207">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77207">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54350" name="Straight Connector 8"/>
          <p:cNvCxnSpPr>
            <a:cxnSpLocks noChangeShapeType="1"/>
            <a:stCxn id="3" idx="3"/>
            <a:endCxn id="14" idx="1"/>
          </p:cNvCxnSpPr>
          <p:nvPr/>
        </p:nvCxnSpPr>
        <p:spPr bwMode="auto">
          <a:xfrm flipV="1">
            <a:off x="1147119" y="2246312"/>
            <a:ext cx="565522" cy="1135267"/>
          </a:xfrm>
          <a:prstGeom prst="line">
            <a:avLst/>
          </a:prstGeom>
          <a:noFill/>
          <a:ln w="9525" algn="ctr">
            <a:solidFill>
              <a:srgbClr val="FF0000"/>
            </a:solidFill>
            <a:round/>
            <a:headEnd/>
            <a:tailEnd type="triangle" w="med" len="med"/>
          </a:ln>
        </p:spPr>
      </p:cxnSp>
      <p:cxnSp>
        <p:nvCxnSpPr>
          <p:cNvPr id="54351" name="Straight Arrow Connector 17"/>
          <p:cNvCxnSpPr>
            <a:cxnSpLocks noChangeShapeType="1"/>
            <a:stCxn id="3" idx="3"/>
            <a:endCxn id="15" idx="1"/>
          </p:cNvCxnSpPr>
          <p:nvPr/>
        </p:nvCxnSpPr>
        <p:spPr bwMode="auto">
          <a:xfrm>
            <a:off x="1147119" y="3381579"/>
            <a:ext cx="565521" cy="461637"/>
          </a:xfrm>
          <a:prstGeom prst="straightConnector1">
            <a:avLst/>
          </a:prstGeom>
          <a:noFill/>
          <a:ln w="9525" algn="ctr">
            <a:solidFill>
              <a:srgbClr val="FF0000"/>
            </a:solidFill>
            <a:round/>
            <a:headEnd/>
            <a:tailEnd type="arrow" w="med" len="med"/>
          </a:ln>
        </p:spPr>
      </p:cxnSp>
      <p:cxnSp>
        <p:nvCxnSpPr>
          <p:cNvPr id="54352" name="Straight Arrow Connector 19"/>
          <p:cNvCxnSpPr>
            <a:cxnSpLocks noChangeShapeType="1"/>
            <a:stCxn id="3" idx="3"/>
            <a:endCxn id="16" idx="1"/>
          </p:cNvCxnSpPr>
          <p:nvPr/>
        </p:nvCxnSpPr>
        <p:spPr bwMode="auto">
          <a:xfrm>
            <a:off x="1147119" y="3381579"/>
            <a:ext cx="565521" cy="2191423"/>
          </a:xfrm>
          <a:prstGeom prst="straightConnector1">
            <a:avLst/>
          </a:prstGeom>
          <a:noFill/>
          <a:ln w="9525" algn="ctr">
            <a:solidFill>
              <a:srgbClr val="FF0000"/>
            </a:solidFill>
            <a:round/>
            <a:headEnd/>
            <a:tailEnd type="arrow" w="med" len="med"/>
          </a:ln>
        </p:spPr>
      </p:cxnSp>
      <p:sp>
        <p:nvSpPr>
          <p:cNvPr id="54359" name="TextBox 30"/>
          <p:cNvSpPr txBox="1">
            <a:spLocks noChangeArrowheads="1"/>
          </p:cNvSpPr>
          <p:nvPr/>
        </p:nvSpPr>
        <p:spPr bwMode="auto">
          <a:xfrm>
            <a:off x="2060179" y="1455421"/>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f=5</a:t>
            </a:r>
          </a:p>
        </p:txBody>
      </p:sp>
      <p:sp>
        <p:nvSpPr>
          <p:cNvPr id="54360" name="TextBox 32"/>
          <p:cNvSpPr txBox="1">
            <a:spLocks noChangeArrowheads="1"/>
          </p:cNvSpPr>
          <p:nvPr/>
        </p:nvSpPr>
        <p:spPr bwMode="auto">
          <a:xfrm>
            <a:off x="2033191" y="3054492"/>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sp>
        <p:nvSpPr>
          <p:cNvPr id="54361" name="TextBox 33"/>
          <p:cNvSpPr txBox="1">
            <a:spLocks noChangeArrowheads="1"/>
          </p:cNvSpPr>
          <p:nvPr/>
        </p:nvSpPr>
        <p:spPr bwMode="auto">
          <a:xfrm>
            <a:off x="2036366" y="4787860"/>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graphicFrame>
        <p:nvGraphicFramePr>
          <p:cNvPr id="26" name="Table 25"/>
          <p:cNvGraphicFramePr>
            <a:graphicFrameLocks noGrp="1"/>
          </p:cNvGraphicFramePr>
          <p:nvPr>
            <p:extLst>
              <p:ext uri="{D42A27DB-BD31-4B8C-83A1-F6EECF244321}">
                <p14:modId xmlns:p14="http://schemas.microsoft.com/office/powerpoint/2010/main" val="536085492"/>
              </p:ext>
            </p:extLst>
          </p:nvPr>
        </p:nvGraphicFramePr>
        <p:xfrm>
          <a:off x="3152800" y="1292034"/>
          <a:ext cx="936106" cy="819021"/>
        </p:xfrm>
        <a:graphic>
          <a:graphicData uri="http://schemas.openxmlformats.org/drawingml/2006/table">
            <a:tbl>
              <a:tblPr firstRow="1" bandRow="1">
                <a:tableStyleId>{5C22544A-7EE6-4342-B048-85BDC9FD1C3A}</a:tableStyleId>
              </a:tblPr>
              <a:tblGrid>
                <a:gridCol w="270446">
                  <a:extLst>
                    <a:ext uri="{9D8B030D-6E8A-4147-A177-3AD203B41FA5}">
                      <a16:colId xmlns:a16="http://schemas.microsoft.com/office/drawing/2014/main" val="20000"/>
                    </a:ext>
                  </a:extLst>
                </a:gridCol>
                <a:gridCol w="332830">
                  <a:extLst>
                    <a:ext uri="{9D8B030D-6E8A-4147-A177-3AD203B41FA5}">
                      <a16:colId xmlns:a16="http://schemas.microsoft.com/office/drawing/2014/main" val="20001"/>
                    </a:ext>
                  </a:extLst>
                </a:gridCol>
                <a:gridCol w="332830">
                  <a:extLst>
                    <a:ext uri="{9D8B030D-6E8A-4147-A177-3AD203B41FA5}">
                      <a16:colId xmlns:a16="http://schemas.microsoft.com/office/drawing/2014/main" val="20002"/>
                    </a:ext>
                  </a:extLst>
                </a:gridCol>
              </a:tblGrid>
              <a:tr h="273007">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73007">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73007">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1566367"/>
              </p:ext>
            </p:extLst>
          </p:nvPr>
        </p:nvGraphicFramePr>
        <p:xfrm>
          <a:off x="3152801" y="2785374"/>
          <a:ext cx="889654" cy="828834"/>
        </p:xfrm>
        <a:graphic>
          <a:graphicData uri="http://schemas.openxmlformats.org/drawingml/2006/table">
            <a:tbl>
              <a:tblPr firstRow="1" bandRow="1">
                <a:tableStyleId>{5C22544A-7EE6-4342-B048-85BDC9FD1C3A}</a:tableStyleId>
              </a:tblPr>
              <a:tblGrid>
                <a:gridCol w="296551">
                  <a:extLst>
                    <a:ext uri="{9D8B030D-6E8A-4147-A177-3AD203B41FA5}">
                      <a16:colId xmlns:a16="http://schemas.microsoft.com/office/drawing/2014/main" val="20000"/>
                    </a:ext>
                  </a:extLst>
                </a:gridCol>
                <a:gridCol w="259291">
                  <a:extLst>
                    <a:ext uri="{9D8B030D-6E8A-4147-A177-3AD203B41FA5}">
                      <a16:colId xmlns:a16="http://schemas.microsoft.com/office/drawing/2014/main" val="20001"/>
                    </a:ext>
                  </a:extLst>
                </a:gridCol>
                <a:gridCol w="333812">
                  <a:extLst>
                    <a:ext uri="{9D8B030D-6E8A-4147-A177-3AD203B41FA5}">
                      <a16:colId xmlns:a16="http://schemas.microsoft.com/office/drawing/2014/main" val="20002"/>
                    </a:ext>
                  </a:extLst>
                </a:gridCol>
              </a:tblGrid>
              <a:tr h="276278">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76278">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r h="276278">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021889125"/>
              </p:ext>
            </p:extLst>
          </p:nvPr>
        </p:nvGraphicFramePr>
        <p:xfrm>
          <a:off x="3152801" y="4297543"/>
          <a:ext cx="889653" cy="787641"/>
        </p:xfrm>
        <a:graphic>
          <a:graphicData uri="http://schemas.openxmlformats.org/drawingml/2006/table">
            <a:tbl>
              <a:tblPr firstRow="1" bandRow="1">
                <a:tableStyleId>{5C22544A-7EE6-4342-B048-85BDC9FD1C3A}</a:tableStyleId>
              </a:tblPr>
              <a:tblGrid>
                <a:gridCol w="296551">
                  <a:extLst>
                    <a:ext uri="{9D8B030D-6E8A-4147-A177-3AD203B41FA5}">
                      <a16:colId xmlns:a16="http://schemas.microsoft.com/office/drawing/2014/main" val="20000"/>
                    </a:ext>
                  </a:extLst>
                </a:gridCol>
                <a:gridCol w="296551">
                  <a:extLst>
                    <a:ext uri="{9D8B030D-6E8A-4147-A177-3AD203B41FA5}">
                      <a16:colId xmlns:a16="http://schemas.microsoft.com/office/drawing/2014/main" val="20001"/>
                    </a:ext>
                  </a:extLst>
                </a:gridCol>
                <a:gridCol w="296551">
                  <a:extLst>
                    <a:ext uri="{9D8B030D-6E8A-4147-A177-3AD203B41FA5}">
                      <a16:colId xmlns:a16="http://schemas.microsoft.com/office/drawing/2014/main" val="20002"/>
                    </a:ext>
                  </a:extLst>
                </a:gridCol>
              </a:tblGrid>
              <a:tr h="262547">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62547">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62547">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897108732"/>
              </p:ext>
            </p:extLst>
          </p:nvPr>
        </p:nvGraphicFramePr>
        <p:xfrm>
          <a:off x="3152801" y="5819583"/>
          <a:ext cx="889653" cy="849777"/>
        </p:xfrm>
        <a:graphic>
          <a:graphicData uri="http://schemas.openxmlformats.org/drawingml/2006/table">
            <a:tbl>
              <a:tblPr firstRow="1" bandRow="1">
                <a:tableStyleId>{5C22544A-7EE6-4342-B048-85BDC9FD1C3A}</a:tableStyleId>
              </a:tblPr>
              <a:tblGrid>
                <a:gridCol w="296551">
                  <a:extLst>
                    <a:ext uri="{9D8B030D-6E8A-4147-A177-3AD203B41FA5}">
                      <a16:colId xmlns:a16="http://schemas.microsoft.com/office/drawing/2014/main" val="20000"/>
                    </a:ext>
                  </a:extLst>
                </a:gridCol>
                <a:gridCol w="296551">
                  <a:extLst>
                    <a:ext uri="{9D8B030D-6E8A-4147-A177-3AD203B41FA5}">
                      <a16:colId xmlns:a16="http://schemas.microsoft.com/office/drawing/2014/main" val="20001"/>
                    </a:ext>
                  </a:extLst>
                </a:gridCol>
                <a:gridCol w="296551">
                  <a:extLst>
                    <a:ext uri="{9D8B030D-6E8A-4147-A177-3AD203B41FA5}">
                      <a16:colId xmlns:a16="http://schemas.microsoft.com/office/drawing/2014/main" val="20002"/>
                    </a:ext>
                  </a:extLst>
                </a:gridCol>
              </a:tblGrid>
              <a:tr h="283259">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3259">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3259">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30" name="Straight Connector 8"/>
          <p:cNvCxnSpPr>
            <a:cxnSpLocks noChangeShapeType="1"/>
            <a:stCxn id="14" idx="3"/>
            <a:endCxn id="26" idx="1"/>
          </p:cNvCxnSpPr>
          <p:nvPr/>
        </p:nvCxnSpPr>
        <p:spPr bwMode="auto">
          <a:xfrm flipV="1">
            <a:off x="2571859" y="1701544"/>
            <a:ext cx="580941" cy="544768"/>
          </a:xfrm>
          <a:prstGeom prst="line">
            <a:avLst/>
          </a:prstGeom>
          <a:noFill/>
          <a:ln w="9525" algn="ctr">
            <a:solidFill>
              <a:srgbClr val="FF0000"/>
            </a:solidFill>
            <a:round/>
            <a:headEnd/>
            <a:tailEnd type="triangle" w="med" len="med"/>
          </a:ln>
        </p:spPr>
      </p:cxnSp>
      <p:cxnSp>
        <p:nvCxnSpPr>
          <p:cNvPr id="34" name="Straight Connector 8"/>
          <p:cNvCxnSpPr>
            <a:cxnSpLocks noChangeShapeType="1"/>
            <a:stCxn id="14" idx="3"/>
            <a:endCxn id="35" idx="1"/>
          </p:cNvCxnSpPr>
          <p:nvPr/>
        </p:nvCxnSpPr>
        <p:spPr bwMode="auto">
          <a:xfrm>
            <a:off x="2571859" y="2246312"/>
            <a:ext cx="580942" cy="2445051"/>
          </a:xfrm>
          <a:prstGeom prst="line">
            <a:avLst/>
          </a:prstGeom>
          <a:noFill/>
          <a:ln w="9525" algn="ctr">
            <a:solidFill>
              <a:srgbClr val="FF0000"/>
            </a:solidFill>
            <a:round/>
            <a:headEnd/>
            <a:tailEnd type="triangle" w="med" len="med"/>
          </a:ln>
        </p:spPr>
      </p:cxnSp>
      <p:cxnSp>
        <p:nvCxnSpPr>
          <p:cNvPr id="38" name="Straight Connector 8"/>
          <p:cNvCxnSpPr>
            <a:cxnSpLocks noChangeShapeType="1"/>
            <a:stCxn id="14" idx="3"/>
            <a:endCxn id="28" idx="1"/>
          </p:cNvCxnSpPr>
          <p:nvPr/>
        </p:nvCxnSpPr>
        <p:spPr bwMode="auto">
          <a:xfrm>
            <a:off x="2571859" y="2246312"/>
            <a:ext cx="580942" cy="953479"/>
          </a:xfrm>
          <a:prstGeom prst="line">
            <a:avLst/>
          </a:prstGeom>
          <a:noFill/>
          <a:ln w="9525" algn="ctr">
            <a:solidFill>
              <a:srgbClr val="FF0000"/>
            </a:solidFill>
            <a:round/>
            <a:headEnd/>
            <a:tailEnd type="triangle" w="med" len="med"/>
          </a:ln>
        </p:spPr>
      </p:cxnSp>
      <p:cxnSp>
        <p:nvCxnSpPr>
          <p:cNvPr id="41" name="Straight Connector 8"/>
          <p:cNvCxnSpPr>
            <a:cxnSpLocks noChangeShapeType="1"/>
            <a:stCxn id="14" idx="3"/>
            <a:endCxn id="39" idx="1"/>
          </p:cNvCxnSpPr>
          <p:nvPr/>
        </p:nvCxnSpPr>
        <p:spPr bwMode="auto">
          <a:xfrm>
            <a:off x="2571859" y="2246312"/>
            <a:ext cx="580942" cy="3998159"/>
          </a:xfrm>
          <a:prstGeom prst="line">
            <a:avLst/>
          </a:prstGeom>
          <a:noFill/>
          <a:ln w="9525" algn="ctr">
            <a:solidFill>
              <a:srgbClr val="FF0000"/>
            </a:solidFill>
            <a:round/>
            <a:headEnd/>
            <a:tailEnd type="triangle" w="med" len="med"/>
          </a:ln>
        </p:spPr>
      </p:cxnSp>
      <p:sp>
        <p:nvSpPr>
          <p:cNvPr id="54" name="TextBox 30"/>
          <p:cNvSpPr txBox="1">
            <a:spLocks noChangeArrowheads="1"/>
          </p:cNvSpPr>
          <p:nvPr/>
        </p:nvSpPr>
        <p:spPr bwMode="auto">
          <a:xfrm>
            <a:off x="3534327" y="980728"/>
            <a:ext cx="554577"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f=5</a:t>
            </a:r>
          </a:p>
        </p:txBody>
      </p:sp>
      <p:sp>
        <p:nvSpPr>
          <p:cNvPr id="55" name="TextBox 30"/>
          <p:cNvSpPr txBox="1">
            <a:spLocks noChangeArrowheads="1"/>
          </p:cNvSpPr>
          <p:nvPr/>
        </p:nvSpPr>
        <p:spPr bwMode="auto">
          <a:xfrm>
            <a:off x="3487877" y="2476679"/>
            <a:ext cx="554577"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sp>
        <p:nvSpPr>
          <p:cNvPr id="56" name="TextBox 30"/>
          <p:cNvSpPr txBox="1">
            <a:spLocks noChangeArrowheads="1"/>
          </p:cNvSpPr>
          <p:nvPr/>
        </p:nvSpPr>
        <p:spPr bwMode="auto">
          <a:xfrm>
            <a:off x="3487877" y="3986894"/>
            <a:ext cx="554577"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sp>
        <p:nvSpPr>
          <p:cNvPr id="57" name="TextBox 30"/>
          <p:cNvSpPr txBox="1">
            <a:spLocks noChangeArrowheads="1"/>
          </p:cNvSpPr>
          <p:nvPr/>
        </p:nvSpPr>
        <p:spPr bwMode="auto">
          <a:xfrm>
            <a:off x="3487738" y="5510012"/>
            <a:ext cx="554577"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sp>
        <p:nvSpPr>
          <p:cNvPr id="48" name="TextBox 47"/>
          <p:cNvSpPr txBox="1"/>
          <p:nvPr/>
        </p:nvSpPr>
        <p:spPr>
          <a:xfrm>
            <a:off x="187077" y="6381328"/>
            <a:ext cx="1239635" cy="400110"/>
          </a:xfrm>
          <a:prstGeom prst="rect">
            <a:avLst/>
          </a:prstGeom>
          <a:solidFill>
            <a:srgbClr val="FFFFCC"/>
          </a:solidFill>
          <a:ln w="19050">
            <a:solidFill>
              <a:srgbClr val="FF0000"/>
            </a:solidFill>
          </a:ln>
        </p:spPr>
        <p:txBody>
          <a:bodyPr wrap="none" rtlCol="0">
            <a:spAutoFit/>
          </a:bodyPr>
          <a:lstStyle/>
          <a:p>
            <a:r>
              <a:rPr lang="en-AU" sz="2000" dirty="0">
                <a:solidFill>
                  <a:srgbClr val="000000"/>
                </a:solidFill>
                <a:latin typeface="Arial" pitchFamily="34" charset="0"/>
                <a:cs typeface="Arial" pitchFamily="34" charset="0"/>
              </a:rPr>
              <a:t>Cut-off=5</a:t>
            </a:r>
          </a:p>
        </p:txBody>
      </p:sp>
      <p:sp>
        <p:nvSpPr>
          <p:cNvPr id="66" name="TextBox 30"/>
          <p:cNvSpPr txBox="1">
            <a:spLocks noChangeArrowheads="1"/>
          </p:cNvSpPr>
          <p:nvPr/>
        </p:nvSpPr>
        <p:spPr bwMode="auto">
          <a:xfrm>
            <a:off x="551056" y="2278618"/>
            <a:ext cx="511679" cy="369332"/>
          </a:xfrm>
          <a:prstGeom prst="rect">
            <a:avLst/>
          </a:prstGeom>
          <a:solidFill>
            <a:srgbClr val="FFFFCC"/>
          </a:solidFill>
          <a:ln w="9525">
            <a:solidFill>
              <a:srgbClr val="00B0F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f=5</a:t>
            </a:r>
          </a:p>
        </p:txBody>
      </p:sp>
      <p:graphicFrame>
        <p:nvGraphicFramePr>
          <p:cNvPr id="86" name="Table 85"/>
          <p:cNvGraphicFramePr>
            <a:graphicFrameLocks noGrp="1"/>
          </p:cNvGraphicFramePr>
          <p:nvPr>
            <p:extLst>
              <p:ext uri="{D42A27DB-BD31-4B8C-83A1-F6EECF244321}">
                <p14:modId xmlns:p14="http://schemas.microsoft.com/office/powerpoint/2010/main" val="3385982311"/>
              </p:ext>
            </p:extLst>
          </p:nvPr>
        </p:nvGraphicFramePr>
        <p:xfrm>
          <a:off x="4664968" y="1292034"/>
          <a:ext cx="936106" cy="819021"/>
        </p:xfrm>
        <a:graphic>
          <a:graphicData uri="http://schemas.openxmlformats.org/drawingml/2006/table">
            <a:tbl>
              <a:tblPr firstRow="1" bandRow="1">
                <a:tableStyleId>{5C22544A-7EE6-4342-B048-85BDC9FD1C3A}</a:tableStyleId>
              </a:tblPr>
              <a:tblGrid>
                <a:gridCol w="270446">
                  <a:extLst>
                    <a:ext uri="{9D8B030D-6E8A-4147-A177-3AD203B41FA5}">
                      <a16:colId xmlns:a16="http://schemas.microsoft.com/office/drawing/2014/main" val="20000"/>
                    </a:ext>
                  </a:extLst>
                </a:gridCol>
                <a:gridCol w="332830">
                  <a:extLst>
                    <a:ext uri="{9D8B030D-6E8A-4147-A177-3AD203B41FA5}">
                      <a16:colId xmlns:a16="http://schemas.microsoft.com/office/drawing/2014/main" val="20001"/>
                    </a:ext>
                  </a:extLst>
                </a:gridCol>
                <a:gridCol w="332830">
                  <a:extLst>
                    <a:ext uri="{9D8B030D-6E8A-4147-A177-3AD203B41FA5}">
                      <a16:colId xmlns:a16="http://schemas.microsoft.com/office/drawing/2014/main" val="20002"/>
                    </a:ext>
                  </a:extLst>
                </a:gridCol>
              </a:tblGrid>
              <a:tr h="273007">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0"/>
                  </a:ext>
                </a:extLst>
              </a:tr>
              <a:tr h="273007">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73007">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7" name="Table 86"/>
          <p:cNvGraphicFramePr>
            <a:graphicFrameLocks noGrp="1"/>
          </p:cNvGraphicFramePr>
          <p:nvPr>
            <p:extLst>
              <p:ext uri="{D42A27DB-BD31-4B8C-83A1-F6EECF244321}">
                <p14:modId xmlns:p14="http://schemas.microsoft.com/office/powerpoint/2010/main" val="4221242785"/>
              </p:ext>
            </p:extLst>
          </p:nvPr>
        </p:nvGraphicFramePr>
        <p:xfrm>
          <a:off x="4664969" y="2785374"/>
          <a:ext cx="889654" cy="828834"/>
        </p:xfrm>
        <a:graphic>
          <a:graphicData uri="http://schemas.openxmlformats.org/drawingml/2006/table">
            <a:tbl>
              <a:tblPr firstRow="1" bandRow="1">
                <a:tableStyleId>{5C22544A-7EE6-4342-B048-85BDC9FD1C3A}</a:tableStyleId>
              </a:tblPr>
              <a:tblGrid>
                <a:gridCol w="296551">
                  <a:extLst>
                    <a:ext uri="{9D8B030D-6E8A-4147-A177-3AD203B41FA5}">
                      <a16:colId xmlns:a16="http://schemas.microsoft.com/office/drawing/2014/main" val="20000"/>
                    </a:ext>
                  </a:extLst>
                </a:gridCol>
                <a:gridCol w="259291">
                  <a:extLst>
                    <a:ext uri="{9D8B030D-6E8A-4147-A177-3AD203B41FA5}">
                      <a16:colId xmlns:a16="http://schemas.microsoft.com/office/drawing/2014/main" val="20001"/>
                    </a:ext>
                  </a:extLst>
                </a:gridCol>
                <a:gridCol w="333812">
                  <a:extLst>
                    <a:ext uri="{9D8B030D-6E8A-4147-A177-3AD203B41FA5}">
                      <a16:colId xmlns:a16="http://schemas.microsoft.com/office/drawing/2014/main" val="20002"/>
                    </a:ext>
                  </a:extLst>
                </a:gridCol>
              </a:tblGrid>
              <a:tr h="276278">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76278">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76278">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 name="Table 87"/>
          <p:cNvGraphicFramePr>
            <a:graphicFrameLocks noGrp="1"/>
          </p:cNvGraphicFramePr>
          <p:nvPr>
            <p:extLst>
              <p:ext uri="{D42A27DB-BD31-4B8C-83A1-F6EECF244321}">
                <p14:modId xmlns:p14="http://schemas.microsoft.com/office/powerpoint/2010/main" val="1674193039"/>
              </p:ext>
            </p:extLst>
          </p:nvPr>
        </p:nvGraphicFramePr>
        <p:xfrm>
          <a:off x="4664969" y="4297543"/>
          <a:ext cx="889653" cy="787641"/>
        </p:xfrm>
        <a:graphic>
          <a:graphicData uri="http://schemas.openxmlformats.org/drawingml/2006/table">
            <a:tbl>
              <a:tblPr firstRow="1" bandRow="1">
                <a:tableStyleId>{5C22544A-7EE6-4342-B048-85BDC9FD1C3A}</a:tableStyleId>
              </a:tblPr>
              <a:tblGrid>
                <a:gridCol w="296551">
                  <a:extLst>
                    <a:ext uri="{9D8B030D-6E8A-4147-A177-3AD203B41FA5}">
                      <a16:colId xmlns:a16="http://schemas.microsoft.com/office/drawing/2014/main" val="20000"/>
                    </a:ext>
                  </a:extLst>
                </a:gridCol>
                <a:gridCol w="296551">
                  <a:extLst>
                    <a:ext uri="{9D8B030D-6E8A-4147-A177-3AD203B41FA5}">
                      <a16:colId xmlns:a16="http://schemas.microsoft.com/office/drawing/2014/main" val="20001"/>
                    </a:ext>
                  </a:extLst>
                </a:gridCol>
                <a:gridCol w="296551">
                  <a:extLst>
                    <a:ext uri="{9D8B030D-6E8A-4147-A177-3AD203B41FA5}">
                      <a16:colId xmlns:a16="http://schemas.microsoft.com/office/drawing/2014/main" val="20002"/>
                    </a:ext>
                  </a:extLst>
                </a:gridCol>
              </a:tblGrid>
              <a:tr h="262547">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62547">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62547">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89" name="TextBox 30"/>
          <p:cNvSpPr txBox="1">
            <a:spLocks noChangeArrowheads="1"/>
          </p:cNvSpPr>
          <p:nvPr/>
        </p:nvSpPr>
        <p:spPr bwMode="auto">
          <a:xfrm>
            <a:off x="5046495" y="941882"/>
            <a:ext cx="554577" cy="335756"/>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sp>
        <p:nvSpPr>
          <p:cNvPr id="90" name="TextBox 30"/>
          <p:cNvSpPr txBox="1">
            <a:spLocks noChangeArrowheads="1"/>
          </p:cNvSpPr>
          <p:nvPr/>
        </p:nvSpPr>
        <p:spPr bwMode="auto">
          <a:xfrm>
            <a:off x="5000045" y="2476679"/>
            <a:ext cx="554577"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sp>
        <p:nvSpPr>
          <p:cNvPr id="91" name="TextBox 30"/>
          <p:cNvSpPr txBox="1">
            <a:spLocks noChangeArrowheads="1"/>
          </p:cNvSpPr>
          <p:nvPr/>
        </p:nvSpPr>
        <p:spPr bwMode="auto">
          <a:xfrm>
            <a:off x="5000045" y="3933056"/>
            <a:ext cx="554577" cy="335756"/>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f=5</a:t>
            </a:r>
          </a:p>
        </p:txBody>
      </p:sp>
      <p:cxnSp>
        <p:nvCxnSpPr>
          <p:cNvPr id="54274" name="Straight Arrow Connector 54273"/>
          <p:cNvCxnSpPr>
            <a:stCxn id="26" idx="3"/>
            <a:endCxn id="86" idx="1"/>
          </p:cNvCxnSpPr>
          <p:nvPr/>
        </p:nvCxnSpPr>
        <p:spPr bwMode="auto">
          <a:xfrm>
            <a:off x="4088906" y="1701544"/>
            <a:ext cx="576062" cy="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cxnSp>
        <p:nvCxnSpPr>
          <p:cNvPr id="54276" name="Straight Arrow Connector 54275"/>
          <p:cNvCxnSpPr>
            <a:stCxn id="26" idx="3"/>
            <a:endCxn id="87" idx="1"/>
          </p:cNvCxnSpPr>
          <p:nvPr/>
        </p:nvCxnSpPr>
        <p:spPr bwMode="auto">
          <a:xfrm>
            <a:off x="4088906" y="1701544"/>
            <a:ext cx="576063" cy="1498247"/>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cxnSp>
        <p:nvCxnSpPr>
          <p:cNvPr id="54278" name="Straight Arrow Connector 54277"/>
          <p:cNvCxnSpPr>
            <a:stCxn id="26" idx="3"/>
            <a:endCxn id="88" idx="1"/>
          </p:cNvCxnSpPr>
          <p:nvPr/>
        </p:nvCxnSpPr>
        <p:spPr bwMode="auto">
          <a:xfrm>
            <a:off x="4088906" y="1701544"/>
            <a:ext cx="576063" cy="2989819"/>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graphicFrame>
        <p:nvGraphicFramePr>
          <p:cNvPr id="98" name="Table 97"/>
          <p:cNvGraphicFramePr>
            <a:graphicFrameLocks noGrp="1"/>
          </p:cNvGraphicFramePr>
          <p:nvPr>
            <p:extLst>
              <p:ext uri="{D42A27DB-BD31-4B8C-83A1-F6EECF244321}">
                <p14:modId xmlns:p14="http://schemas.microsoft.com/office/powerpoint/2010/main" val="99170173"/>
              </p:ext>
            </p:extLst>
          </p:nvPr>
        </p:nvGraphicFramePr>
        <p:xfrm>
          <a:off x="6151578" y="3793486"/>
          <a:ext cx="889654" cy="828834"/>
        </p:xfrm>
        <a:graphic>
          <a:graphicData uri="http://schemas.openxmlformats.org/drawingml/2006/table">
            <a:tbl>
              <a:tblPr firstRow="1" bandRow="1">
                <a:tableStyleId>{5C22544A-7EE6-4342-B048-85BDC9FD1C3A}</a:tableStyleId>
              </a:tblPr>
              <a:tblGrid>
                <a:gridCol w="296551">
                  <a:extLst>
                    <a:ext uri="{9D8B030D-6E8A-4147-A177-3AD203B41FA5}">
                      <a16:colId xmlns:a16="http://schemas.microsoft.com/office/drawing/2014/main" val="20000"/>
                    </a:ext>
                  </a:extLst>
                </a:gridCol>
                <a:gridCol w="259291">
                  <a:extLst>
                    <a:ext uri="{9D8B030D-6E8A-4147-A177-3AD203B41FA5}">
                      <a16:colId xmlns:a16="http://schemas.microsoft.com/office/drawing/2014/main" val="20001"/>
                    </a:ext>
                  </a:extLst>
                </a:gridCol>
                <a:gridCol w="333812">
                  <a:extLst>
                    <a:ext uri="{9D8B030D-6E8A-4147-A177-3AD203B41FA5}">
                      <a16:colId xmlns:a16="http://schemas.microsoft.com/office/drawing/2014/main" val="20002"/>
                    </a:ext>
                  </a:extLst>
                </a:gridCol>
              </a:tblGrid>
              <a:tr h="276278">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76278">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76278">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3686782534"/>
              </p:ext>
            </p:extLst>
          </p:nvPr>
        </p:nvGraphicFramePr>
        <p:xfrm>
          <a:off x="6151578" y="5305655"/>
          <a:ext cx="889653" cy="787641"/>
        </p:xfrm>
        <a:graphic>
          <a:graphicData uri="http://schemas.openxmlformats.org/drawingml/2006/table">
            <a:tbl>
              <a:tblPr firstRow="1" bandRow="1">
                <a:tableStyleId>{5C22544A-7EE6-4342-B048-85BDC9FD1C3A}</a:tableStyleId>
              </a:tblPr>
              <a:tblGrid>
                <a:gridCol w="296551">
                  <a:extLst>
                    <a:ext uri="{9D8B030D-6E8A-4147-A177-3AD203B41FA5}">
                      <a16:colId xmlns:a16="http://schemas.microsoft.com/office/drawing/2014/main" val="20000"/>
                    </a:ext>
                  </a:extLst>
                </a:gridCol>
                <a:gridCol w="296551">
                  <a:extLst>
                    <a:ext uri="{9D8B030D-6E8A-4147-A177-3AD203B41FA5}">
                      <a16:colId xmlns:a16="http://schemas.microsoft.com/office/drawing/2014/main" val="20001"/>
                    </a:ext>
                  </a:extLst>
                </a:gridCol>
                <a:gridCol w="296551">
                  <a:extLst>
                    <a:ext uri="{9D8B030D-6E8A-4147-A177-3AD203B41FA5}">
                      <a16:colId xmlns:a16="http://schemas.microsoft.com/office/drawing/2014/main" val="20002"/>
                    </a:ext>
                  </a:extLst>
                </a:gridCol>
              </a:tblGrid>
              <a:tr h="262547">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62547">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62547">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00" name="TextBox 30"/>
          <p:cNvSpPr txBox="1">
            <a:spLocks noChangeArrowheads="1"/>
          </p:cNvSpPr>
          <p:nvPr/>
        </p:nvSpPr>
        <p:spPr bwMode="auto">
          <a:xfrm>
            <a:off x="6486654" y="3484791"/>
            <a:ext cx="554577"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sp>
        <p:nvSpPr>
          <p:cNvPr id="101" name="TextBox 30"/>
          <p:cNvSpPr txBox="1">
            <a:spLocks noChangeArrowheads="1"/>
          </p:cNvSpPr>
          <p:nvPr/>
        </p:nvSpPr>
        <p:spPr bwMode="auto">
          <a:xfrm>
            <a:off x="6486654" y="4941168"/>
            <a:ext cx="554577" cy="335756"/>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f=5</a:t>
            </a:r>
          </a:p>
        </p:txBody>
      </p:sp>
      <p:cxnSp>
        <p:nvCxnSpPr>
          <p:cNvPr id="54280" name="Straight Arrow Connector 54279"/>
          <p:cNvCxnSpPr>
            <a:stCxn id="88" idx="3"/>
            <a:endCxn id="98" idx="1"/>
          </p:cNvCxnSpPr>
          <p:nvPr/>
        </p:nvCxnSpPr>
        <p:spPr bwMode="auto">
          <a:xfrm flipV="1">
            <a:off x="5554622" y="4207903"/>
            <a:ext cx="596956" cy="48346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cxnSp>
        <p:nvCxnSpPr>
          <p:cNvPr id="54282" name="Straight Arrow Connector 54281"/>
          <p:cNvCxnSpPr>
            <a:stCxn id="88" idx="3"/>
            <a:endCxn id="99" idx="1"/>
          </p:cNvCxnSpPr>
          <p:nvPr/>
        </p:nvCxnSpPr>
        <p:spPr bwMode="auto">
          <a:xfrm>
            <a:off x="5554622" y="4691363"/>
            <a:ext cx="596956" cy="1008112"/>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graphicFrame>
        <p:nvGraphicFramePr>
          <p:cNvPr id="106" name="Table 105"/>
          <p:cNvGraphicFramePr>
            <a:graphicFrameLocks noGrp="1"/>
          </p:cNvGraphicFramePr>
          <p:nvPr>
            <p:extLst>
              <p:ext uri="{D42A27DB-BD31-4B8C-83A1-F6EECF244321}">
                <p14:modId xmlns:p14="http://schemas.microsoft.com/office/powerpoint/2010/main" val="2618792153"/>
              </p:ext>
            </p:extLst>
          </p:nvPr>
        </p:nvGraphicFramePr>
        <p:xfrm>
          <a:off x="7855863" y="4078195"/>
          <a:ext cx="889654" cy="828834"/>
        </p:xfrm>
        <a:graphic>
          <a:graphicData uri="http://schemas.openxmlformats.org/drawingml/2006/table">
            <a:tbl>
              <a:tblPr firstRow="1" bandRow="1">
                <a:effectLst>
                  <a:outerShdw blurRad="50800" dist="38100" dir="8100000" algn="tr" rotWithShape="0">
                    <a:srgbClr val="00B0F0">
                      <a:alpha val="40000"/>
                    </a:srgbClr>
                  </a:outerShdw>
                </a:effectLst>
                <a:tableStyleId>{5C22544A-7EE6-4342-B048-85BDC9FD1C3A}</a:tableStyleId>
              </a:tblPr>
              <a:tblGrid>
                <a:gridCol w="296551">
                  <a:extLst>
                    <a:ext uri="{9D8B030D-6E8A-4147-A177-3AD203B41FA5}">
                      <a16:colId xmlns:a16="http://schemas.microsoft.com/office/drawing/2014/main" val="20000"/>
                    </a:ext>
                  </a:extLst>
                </a:gridCol>
                <a:gridCol w="259291">
                  <a:extLst>
                    <a:ext uri="{9D8B030D-6E8A-4147-A177-3AD203B41FA5}">
                      <a16:colId xmlns:a16="http://schemas.microsoft.com/office/drawing/2014/main" val="20001"/>
                    </a:ext>
                  </a:extLst>
                </a:gridCol>
                <a:gridCol w="333812">
                  <a:extLst>
                    <a:ext uri="{9D8B030D-6E8A-4147-A177-3AD203B41FA5}">
                      <a16:colId xmlns:a16="http://schemas.microsoft.com/office/drawing/2014/main" val="20002"/>
                    </a:ext>
                  </a:extLst>
                </a:gridCol>
              </a:tblGrid>
              <a:tr h="276278">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76278">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76278">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07" name="Table 106"/>
          <p:cNvGraphicFramePr>
            <a:graphicFrameLocks noGrp="1"/>
          </p:cNvGraphicFramePr>
          <p:nvPr>
            <p:extLst>
              <p:ext uri="{D42A27DB-BD31-4B8C-83A1-F6EECF244321}">
                <p14:modId xmlns:p14="http://schemas.microsoft.com/office/powerpoint/2010/main" val="3700950659"/>
              </p:ext>
            </p:extLst>
          </p:nvPr>
        </p:nvGraphicFramePr>
        <p:xfrm>
          <a:off x="7855863" y="5665695"/>
          <a:ext cx="889653" cy="787641"/>
        </p:xfrm>
        <a:graphic>
          <a:graphicData uri="http://schemas.openxmlformats.org/drawingml/2006/table">
            <a:tbl>
              <a:tblPr firstRow="1" bandRow="1">
                <a:tableStyleId>{5C22544A-7EE6-4342-B048-85BDC9FD1C3A}</a:tableStyleId>
              </a:tblPr>
              <a:tblGrid>
                <a:gridCol w="296551">
                  <a:extLst>
                    <a:ext uri="{9D8B030D-6E8A-4147-A177-3AD203B41FA5}">
                      <a16:colId xmlns:a16="http://schemas.microsoft.com/office/drawing/2014/main" val="20000"/>
                    </a:ext>
                  </a:extLst>
                </a:gridCol>
                <a:gridCol w="296551">
                  <a:extLst>
                    <a:ext uri="{9D8B030D-6E8A-4147-A177-3AD203B41FA5}">
                      <a16:colId xmlns:a16="http://schemas.microsoft.com/office/drawing/2014/main" val="20001"/>
                    </a:ext>
                  </a:extLst>
                </a:gridCol>
                <a:gridCol w="296551">
                  <a:extLst>
                    <a:ext uri="{9D8B030D-6E8A-4147-A177-3AD203B41FA5}">
                      <a16:colId xmlns:a16="http://schemas.microsoft.com/office/drawing/2014/main" val="20002"/>
                    </a:ext>
                  </a:extLst>
                </a:gridCol>
              </a:tblGrid>
              <a:tr h="262547">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62547">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62547">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08" name="TextBox 30"/>
          <p:cNvSpPr txBox="1">
            <a:spLocks noChangeArrowheads="1"/>
          </p:cNvSpPr>
          <p:nvPr/>
        </p:nvSpPr>
        <p:spPr bwMode="auto">
          <a:xfrm>
            <a:off x="8190939" y="3707740"/>
            <a:ext cx="554577"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f=5</a:t>
            </a:r>
          </a:p>
        </p:txBody>
      </p:sp>
      <p:sp>
        <p:nvSpPr>
          <p:cNvPr id="109" name="TextBox 30"/>
          <p:cNvSpPr txBox="1">
            <a:spLocks noChangeArrowheads="1"/>
          </p:cNvSpPr>
          <p:nvPr/>
        </p:nvSpPr>
        <p:spPr bwMode="auto">
          <a:xfrm>
            <a:off x="8190939" y="5301208"/>
            <a:ext cx="554577" cy="369332"/>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graphicFrame>
        <p:nvGraphicFramePr>
          <p:cNvPr id="110" name="Table 109"/>
          <p:cNvGraphicFramePr>
            <a:graphicFrameLocks noGrp="1"/>
          </p:cNvGraphicFramePr>
          <p:nvPr>
            <p:extLst>
              <p:ext uri="{D42A27DB-BD31-4B8C-83A1-F6EECF244321}">
                <p14:modId xmlns:p14="http://schemas.microsoft.com/office/powerpoint/2010/main" val="912631651"/>
              </p:ext>
            </p:extLst>
          </p:nvPr>
        </p:nvGraphicFramePr>
        <p:xfrm>
          <a:off x="7855863" y="2513559"/>
          <a:ext cx="889654" cy="828834"/>
        </p:xfrm>
        <a:graphic>
          <a:graphicData uri="http://schemas.openxmlformats.org/drawingml/2006/table">
            <a:tbl>
              <a:tblPr firstRow="1" bandRow="1">
                <a:tableStyleId>{5C22544A-7EE6-4342-B048-85BDC9FD1C3A}</a:tableStyleId>
              </a:tblPr>
              <a:tblGrid>
                <a:gridCol w="296551">
                  <a:extLst>
                    <a:ext uri="{9D8B030D-6E8A-4147-A177-3AD203B41FA5}">
                      <a16:colId xmlns:a16="http://schemas.microsoft.com/office/drawing/2014/main" val="20000"/>
                    </a:ext>
                  </a:extLst>
                </a:gridCol>
                <a:gridCol w="259291">
                  <a:extLst>
                    <a:ext uri="{9D8B030D-6E8A-4147-A177-3AD203B41FA5}">
                      <a16:colId xmlns:a16="http://schemas.microsoft.com/office/drawing/2014/main" val="20001"/>
                    </a:ext>
                  </a:extLst>
                </a:gridCol>
                <a:gridCol w="333812">
                  <a:extLst>
                    <a:ext uri="{9D8B030D-6E8A-4147-A177-3AD203B41FA5}">
                      <a16:colId xmlns:a16="http://schemas.microsoft.com/office/drawing/2014/main" val="20002"/>
                    </a:ext>
                  </a:extLst>
                </a:gridCol>
              </a:tblGrid>
              <a:tr h="276278">
                <a:tc>
                  <a:txBody>
                    <a:bodyPr/>
                    <a:lstStyle/>
                    <a:p>
                      <a:pPr algn="ctr"/>
                      <a:r>
                        <a:rPr lang="en-AU" sz="14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4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76278">
                <a:tc>
                  <a:txBody>
                    <a:bodyPr/>
                    <a:lstStyle/>
                    <a:p>
                      <a:pPr algn="ctr"/>
                      <a:r>
                        <a:rPr lang="en-AU" sz="14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76278">
                <a:tc>
                  <a:txBody>
                    <a:bodyPr/>
                    <a:lstStyle/>
                    <a:p>
                      <a:pPr algn="ctr"/>
                      <a:r>
                        <a:rPr lang="en-AU" sz="14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11" name="TextBox 30"/>
          <p:cNvSpPr txBox="1">
            <a:spLocks noChangeArrowheads="1"/>
          </p:cNvSpPr>
          <p:nvPr/>
        </p:nvSpPr>
        <p:spPr bwMode="auto">
          <a:xfrm>
            <a:off x="8190939" y="2204864"/>
            <a:ext cx="554577" cy="305233"/>
          </a:xfrm>
          <a:prstGeom prst="rect">
            <a:avLst/>
          </a:prstGeom>
          <a:solidFill>
            <a:srgbClr val="FFFFCC"/>
          </a:solidFill>
          <a:ln w="9525">
            <a:solidFill>
              <a:srgbClr val="00B0F0"/>
            </a:solidFill>
            <a:miter lim="800000"/>
            <a:headEnd/>
            <a:tailEnd/>
          </a:ln>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dirty="0">
                <a:solidFill>
                  <a:srgbClr val="000000"/>
                </a:solidFill>
                <a:latin typeface="Arial" charset="0"/>
              </a:rPr>
              <a:t>f=7</a:t>
            </a:r>
          </a:p>
        </p:txBody>
      </p:sp>
      <p:cxnSp>
        <p:nvCxnSpPr>
          <p:cNvPr id="54284" name="Straight Arrow Connector 54283"/>
          <p:cNvCxnSpPr>
            <a:stCxn id="99" idx="3"/>
            <a:endCxn id="110" idx="1"/>
          </p:cNvCxnSpPr>
          <p:nvPr/>
        </p:nvCxnSpPr>
        <p:spPr bwMode="auto">
          <a:xfrm flipV="1">
            <a:off x="7041231" y="2927976"/>
            <a:ext cx="814632" cy="2771499"/>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cxnSp>
        <p:nvCxnSpPr>
          <p:cNvPr id="54286" name="Straight Arrow Connector 54285"/>
          <p:cNvCxnSpPr>
            <a:stCxn id="99" idx="3"/>
            <a:endCxn id="106" idx="1"/>
          </p:cNvCxnSpPr>
          <p:nvPr/>
        </p:nvCxnSpPr>
        <p:spPr bwMode="auto">
          <a:xfrm flipV="1">
            <a:off x="7041231" y="4492612"/>
            <a:ext cx="814632" cy="1206863"/>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cxnSp>
        <p:nvCxnSpPr>
          <p:cNvPr id="54288" name="Straight Arrow Connector 54287"/>
          <p:cNvCxnSpPr>
            <a:stCxn id="99" idx="3"/>
            <a:endCxn id="107" idx="1"/>
          </p:cNvCxnSpPr>
          <p:nvPr/>
        </p:nvCxnSpPr>
        <p:spPr bwMode="auto">
          <a:xfrm>
            <a:off x="7041231" y="5699475"/>
            <a:ext cx="814632" cy="360040"/>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arrow"/>
          </a:ln>
          <a:effectLst/>
        </p:spPr>
      </p:cxnSp>
      <p:sp>
        <p:nvSpPr>
          <p:cNvPr id="54289" name="TextBox 54288"/>
          <p:cNvSpPr txBox="1"/>
          <p:nvPr/>
        </p:nvSpPr>
        <p:spPr>
          <a:xfrm>
            <a:off x="8961541" y="4365104"/>
            <a:ext cx="671979" cy="369332"/>
          </a:xfrm>
          <a:prstGeom prst="rect">
            <a:avLst/>
          </a:prstGeom>
          <a:noFill/>
        </p:spPr>
        <p:txBody>
          <a:bodyPr wrap="none" rtlCol="0">
            <a:spAutoFit/>
          </a:bodyPr>
          <a:lstStyle/>
          <a:p>
            <a:r>
              <a:rPr lang="en-AU" b="1" dirty="0">
                <a:solidFill>
                  <a:srgbClr val="FF0000"/>
                </a:solidFill>
              </a:rPr>
              <a:t>goal!</a:t>
            </a:r>
          </a:p>
        </p:txBody>
      </p:sp>
      <p:graphicFrame>
        <p:nvGraphicFramePr>
          <p:cNvPr id="127" name="Table 126"/>
          <p:cNvGraphicFramePr>
            <a:graphicFrameLocks noGrp="1"/>
          </p:cNvGraphicFramePr>
          <p:nvPr>
            <p:extLst>
              <p:ext uri="{D42A27DB-BD31-4B8C-83A1-F6EECF244321}">
                <p14:modId xmlns:p14="http://schemas.microsoft.com/office/powerpoint/2010/main" val="1646758219"/>
              </p:ext>
            </p:extLst>
          </p:nvPr>
        </p:nvGraphicFramePr>
        <p:xfrm>
          <a:off x="7967637" y="75652"/>
          <a:ext cx="873795" cy="761061"/>
        </p:xfrm>
        <a:graphic>
          <a:graphicData uri="http://schemas.openxmlformats.org/drawingml/2006/table">
            <a:tbl>
              <a:tblPr firstRow="1" bandRow="1">
                <a:tableStyleId>{5C22544A-7EE6-4342-B048-85BDC9FD1C3A}</a:tableStyleId>
              </a:tblPr>
              <a:tblGrid>
                <a:gridCol w="291265">
                  <a:extLst>
                    <a:ext uri="{9D8B030D-6E8A-4147-A177-3AD203B41FA5}">
                      <a16:colId xmlns:a16="http://schemas.microsoft.com/office/drawing/2014/main" val="20000"/>
                    </a:ext>
                  </a:extLst>
                </a:gridCol>
                <a:gridCol w="291265">
                  <a:extLst>
                    <a:ext uri="{9D8B030D-6E8A-4147-A177-3AD203B41FA5}">
                      <a16:colId xmlns:a16="http://schemas.microsoft.com/office/drawing/2014/main" val="20001"/>
                    </a:ext>
                  </a:extLst>
                </a:gridCol>
                <a:gridCol w="291265">
                  <a:extLst>
                    <a:ext uri="{9D8B030D-6E8A-4147-A177-3AD203B41FA5}">
                      <a16:colId xmlns:a16="http://schemas.microsoft.com/office/drawing/2014/main" val="20002"/>
                    </a:ext>
                  </a:extLst>
                </a:gridCol>
              </a:tblGrid>
              <a:tr h="253687">
                <a:tc>
                  <a:txBody>
                    <a:bodyPr/>
                    <a:lstStyle/>
                    <a:p>
                      <a:pPr algn="ctr"/>
                      <a:r>
                        <a:rPr lang="en-AU" sz="1200" b="1" dirty="0">
                          <a:solidFill>
                            <a:schemeClr val="tx1"/>
                          </a:solidFill>
                          <a:latin typeface="Arial" pitchFamily="34" charset="0"/>
                          <a:cs typeface="Arial"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3687">
                <a:tc>
                  <a:txBody>
                    <a:bodyPr/>
                    <a:lstStyle/>
                    <a:p>
                      <a:pPr algn="ctr"/>
                      <a:r>
                        <a:rPr lang="en-AU" sz="1200" b="1" dirty="0">
                          <a:solidFill>
                            <a:schemeClr val="tx1"/>
                          </a:solidFill>
                          <a:latin typeface="Arial" pitchFamily="34" charset="0"/>
                          <a:cs typeface="Arial"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AU" sz="1200" b="1" dirty="0">
                          <a:solidFill>
                            <a:schemeClr val="tx1"/>
                          </a:solidFill>
                          <a:latin typeface="Arial" pitchFamily="34" charset="0"/>
                          <a:cs typeface="Arial"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3687">
                <a:tc>
                  <a:txBody>
                    <a:bodyPr/>
                    <a:lstStyle/>
                    <a:p>
                      <a:pPr algn="ctr"/>
                      <a:r>
                        <a:rPr lang="en-AU" sz="1200" b="1" dirty="0">
                          <a:solidFill>
                            <a:schemeClr val="tx1"/>
                          </a:solidFill>
                          <a:latin typeface="Arial" pitchFamily="34" charset="0"/>
                          <a:cs typeface="Arial"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1" dirty="0">
                          <a:solidFill>
                            <a:schemeClr val="tx1"/>
                          </a:solidFill>
                          <a:latin typeface="Arial" pitchFamily="34" charset="0"/>
                          <a:cs typeface="Arial"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28" name="TextBox 10"/>
          <p:cNvSpPr txBox="1">
            <a:spLocks noChangeArrowheads="1"/>
          </p:cNvSpPr>
          <p:nvPr/>
        </p:nvSpPr>
        <p:spPr bwMode="auto">
          <a:xfrm>
            <a:off x="8905918" y="269359"/>
            <a:ext cx="85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b="1" dirty="0">
                <a:solidFill>
                  <a:srgbClr val="FFFF00"/>
                </a:solidFill>
                <a:latin typeface="Arial" charset="0"/>
              </a:rPr>
              <a:t>GOAL</a:t>
            </a:r>
          </a:p>
        </p:txBody>
      </p:sp>
      <p:sp>
        <p:nvSpPr>
          <p:cNvPr id="58" name="TextBox 57">
            <a:extLst>
              <a:ext uri="{FF2B5EF4-FFF2-40B4-BE49-F238E27FC236}">
                <a16:creationId xmlns:a16="http://schemas.microsoft.com/office/drawing/2014/main" id="{AACDB4C3-1283-49B6-BB13-162A72B41E8B}"/>
              </a:ext>
            </a:extLst>
          </p:cNvPr>
          <p:cNvSpPr txBox="1"/>
          <p:nvPr/>
        </p:nvSpPr>
        <p:spPr>
          <a:xfrm>
            <a:off x="200472" y="952421"/>
            <a:ext cx="3168799" cy="261610"/>
          </a:xfrm>
          <a:prstGeom prst="rect">
            <a:avLst/>
          </a:prstGeom>
          <a:solidFill>
            <a:schemeClr val="bg1">
              <a:lumMod val="85000"/>
            </a:schemeClr>
          </a:solidFill>
        </p:spPr>
        <p:txBody>
          <a:bodyPr wrap="square">
            <a:spAutoFit/>
          </a:bodyPr>
          <a:lstStyle/>
          <a:p>
            <a:pPr>
              <a:defRPr/>
            </a:pPr>
            <a:r>
              <a:rPr lang="en-AU" sz="1100" dirty="0">
                <a:latin typeface="Arial" pitchFamily="34" charset="0"/>
                <a:cs typeface="Arial" pitchFamily="34" charset="0"/>
              </a:rPr>
              <a:t>Successor Generator:   </a:t>
            </a:r>
            <a:r>
              <a:rPr lang="en-AU" sz="1100" dirty="0">
                <a:solidFill>
                  <a:srgbClr val="0000FF"/>
                </a:solidFill>
                <a:latin typeface="Arial" pitchFamily="34" charset="0"/>
                <a:cs typeface="Arial" pitchFamily="34" charset="0"/>
              </a:rPr>
              <a:t>L, D, R, U</a:t>
            </a:r>
            <a:r>
              <a:rPr lang="en-AU" sz="1100" dirty="0">
                <a:latin typeface="Arial" pitchFamily="34" charset="0"/>
                <a:cs typeface="Arial" pitchFamily="34" charset="0"/>
              </a:rPr>
              <a:t> //U, R, D, L</a:t>
            </a:r>
          </a:p>
        </p:txBody>
      </p:sp>
    </p:spTree>
    <p:extLst>
      <p:ext uri="{BB962C8B-B14F-4D97-AF65-F5344CB8AC3E}">
        <p14:creationId xmlns:p14="http://schemas.microsoft.com/office/powerpoint/2010/main" val="6116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48"/>
                                        </p:tgtEl>
                                        <p:attrNameLst>
                                          <p:attrName>r</p:attrName>
                                        </p:attrNameLst>
                                      </p:cBhvr>
                                    </p:animRot>
                                    <p:animRot by="-240000">
                                      <p:cBhvr>
                                        <p:cTn id="7" dur="200" fill="hold">
                                          <p:stCondLst>
                                            <p:cond delay="200"/>
                                          </p:stCondLst>
                                        </p:cTn>
                                        <p:tgtEl>
                                          <p:spTgt spid="48"/>
                                        </p:tgtEl>
                                        <p:attrNameLst>
                                          <p:attrName>r</p:attrName>
                                        </p:attrNameLst>
                                      </p:cBhvr>
                                    </p:animRot>
                                    <p:animRot by="240000">
                                      <p:cBhvr>
                                        <p:cTn id="8" dur="200" fill="hold">
                                          <p:stCondLst>
                                            <p:cond delay="400"/>
                                          </p:stCondLst>
                                        </p:cTn>
                                        <p:tgtEl>
                                          <p:spTgt spid="48"/>
                                        </p:tgtEl>
                                        <p:attrNameLst>
                                          <p:attrName>r</p:attrName>
                                        </p:attrNameLst>
                                      </p:cBhvr>
                                    </p:animRot>
                                    <p:animRot by="-240000">
                                      <p:cBhvr>
                                        <p:cTn id="9" dur="200" fill="hold">
                                          <p:stCondLst>
                                            <p:cond delay="600"/>
                                          </p:stCondLst>
                                        </p:cTn>
                                        <p:tgtEl>
                                          <p:spTgt spid="48"/>
                                        </p:tgtEl>
                                        <p:attrNameLst>
                                          <p:attrName>r</p:attrName>
                                        </p:attrNameLst>
                                      </p:cBhvr>
                                    </p:animRot>
                                    <p:animRot by="120000">
                                      <p:cBhvr>
                                        <p:cTn id="10"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B6614F-E8DD-4008-93C7-EFC229329514}"/>
              </a:ext>
            </a:extLst>
          </p:cNvPr>
          <p:cNvSpPr>
            <a:spLocks noGrp="1"/>
          </p:cNvSpPr>
          <p:nvPr>
            <p:ph type="sldNum" sz="quarter" idx="12"/>
          </p:nvPr>
        </p:nvSpPr>
        <p:spPr/>
        <p:txBody>
          <a:bodyPr/>
          <a:lstStyle/>
          <a:p>
            <a:pPr>
              <a:defRPr/>
            </a:pPr>
            <a:fld id="{4A6F935F-CFAA-4E56-BE18-2A9FE91BB389}" type="slidenum">
              <a:rPr lang="en-US" smtClean="0"/>
              <a:pPr>
                <a:defRPr/>
              </a:pPr>
              <a:t>131</a:t>
            </a:fld>
            <a:endParaRPr lang="en-US"/>
          </a:p>
        </p:txBody>
      </p:sp>
      <p:sp>
        <p:nvSpPr>
          <p:cNvPr id="5" name="Rectangle 2">
            <a:extLst>
              <a:ext uri="{FF2B5EF4-FFF2-40B4-BE49-F238E27FC236}">
                <a16:creationId xmlns:a16="http://schemas.microsoft.com/office/drawing/2014/main" id="{07F0F37D-E186-4F36-9627-4C0A8CB38CD7}"/>
              </a:ext>
            </a:extLst>
          </p:cNvPr>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6" name="Rectangle 3">
            <a:extLst>
              <a:ext uri="{FF2B5EF4-FFF2-40B4-BE49-F238E27FC236}">
                <a16:creationId xmlns:a16="http://schemas.microsoft.com/office/drawing/2014/main" id="{779512AA-BD6F-4224-8441-AF85920DFB39}"/>
              </a:ext>
            </a:extLst>
          </p:cNvPr>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7" name="TextBox 6">
            <a:extLst>
              <a:ext uri="{FF2B5EF4-FFF2-40B4-BE49-F238E27FC236}">
                <a16:creationId xmlns:a16="http://schemas.microsoft.com/office/drawing/2014/main" id="{D69542DD-2769-4098-B0E9-E5B555DEC122}"/>
              </a:ext>
            </a:extLst>
          </p:cNvPr>
          <p:cNvSpPr txBox="1"/>
          <p:nvPr/>
        </p:nvSpPr>
        <p:spPr>
          <a:xfrm>
            <a:off x="273050" y="975796"/>
            <a:ext cx="1935145" cy="369332"/>
          </a:xfrm>
          <a:prstGeom prst="rect">
            <a:avLst/>
          </a:prstGeom>
          <a:solidFill>
            <a:srgbClr val="FFFFCC"/>
          </a:solidFill>
          <a:ln>
            <a:solidFill>
              <a:srgbClr val="00B0F0"/>
            </a:solidFill>
          </a:ln>
          <a:effectLst>
            <a:glow rad="139700">
              <a:schemeClr val="accent1">
                <a:satMod val="175000"/>
                <a:alpha val="40000"/>
              </a:schemeClr>
            </a:glow>
          </a:effectLst>
        </p:spPr>
        <p:txBody>
          <a:bodyPr wrap="none" rtlCol="0">
            <a:spAutoFit/>
          </a:bodyPr>
          <a:lstStyle/>
          <a:p>
            <a:r>
              <a:rPr lang="en-AU" b="1" dirty="0"/>
              <a:t>Recursive version</a:t>
            </a:r>
          </a:p>
        </p:txBody>
      </p:sp>
      <p:pic>
        <p:nvPicPr>
          <p:cNvPr id="10" name="Picture 9">
            <a:extLst>
              <a:ext uri="{FF2B5EF4-FFF2-40B4-BE49-F238E27FC236}">
                <a16:creationId xmlns:a16="http://schemas.microsoft.com/office/drawing/2014/main" id="{7A1006EF-0A73-48F0-87A1-63BB53AF0FE8}"/>
              </a:ext>
            </a:extLst>
          </p:cNvPr>
          <p:cNvPicPr>
            <a:picLocks noChangeAspect="1"/>
          </p:cNvPicPr>
          <p:nvPr/>
        </p:nvPicPr>
        <p:blipFill>
          <a:blip r:embed="rId3"/>
          <a:stretch>
            <a:fillRect/>
          </a:stretch>
        </p:blipFill>
        <p:spPr>
          <a:xfrm>
            <a:off x="365563" y="2852936"/>
            <a:ext cx="9174873" cy="2880320"/>
          </a:xfrm>
          <a:prstGeom prst="rect">
            <a:avLst/>
          </a:prstGeom>
          <a:ln>
            <a:solidFill>
              <a:schemeClr val="tx1"/>
            </a:solidFill>
          </a:ln>
          <a:effectLst>
            <a:outerShdw blurRad="50800" dist="38100" dir="8100000" algn="tr" rotWithShape="0">
              <a:prstClr val="black">
                <a:alpha val="40000"/>
              </a:prstClr>
            </a:outerShdw>
          </a:effectLst>
        </p:spPr>
      </p:pic>
      <p:sp>
        <p:nvSpPr>
          <p:cNvPr id="3" name="TextBox 2">
            <a:extLst>
              <a:ext uri="{FF2B5EF4-FFF2-40B4-BE49-F238E27FC236}">
                <a16:creationId xmlns:a16="http://schemas.microsoft.com/office/drawing/2014/main" id="{771032F3-06EC-4887-B1FD-F5BD3AEDE4EE}"/>
              </a:ext>
            </a:extLst>
          </p:cNvPr>
          <p:cNvSpPr txBox="1"/>
          <p:nvPr/>
        </p:nvSpPr>
        <p:spPr>
          <a:xfrm>
            <a:off x="391188" y="2320925"/>
            <a:ext cx="1310230" cy="400110"/>
          </a:xfrm>
          <a:prstGeom prst="rect">
            <a:avLst/>
          </a:prstGeom>
          <a:noFill/>
        </p:spPr>
        <p:txBody>
          <a:bodyPr wrap="none" rtlCol="0">
            <a:spAutoFit/>
          </a:bodyPr>
          <a:lstStyle/>
          <a:p>
            <a:r>
              <a:rPr lang="en-NZ" sz="2000" b="1" dirty="0">
                <a:latin typeface="Arial" panose="020B0604020202020204" pitchFamily="34" charset="0"/>
                <a:cs typeface="Arial" panose="020B0604020202020204" pitchFamily="34" charset="0"/>
              </a:rPr>
              <a:t>Variables</a:t>
            </a:r>
          </a:p>
        </p:txBody>
      </p:sp>
      <p:sp>
        <p:nvSpPr>
          <p:cNvPr id="4" name="TextBox 3">
            <a:extLst>
              <a:ext uri="{FF2B5EF4-FFF2-40B4-BE49-F238E27FC236}">
                <a16:creationId xmlns:a16="http://schemas.microsoft.com/office/drawing/2014/main" id="{59842861-D1B7-44ED-8972-EDF3ECFB9BAD}"/>
              </a:ext>
            </a:extLst>
          </p:cNvPr>
          <p:cNvSpPr txBox="1"/>
          <p:nvPr/>
        </p:nvSpPr>
        <p:spPr>
          <a:xfrm>
            <a:off x="4304928" y="1499321"/>
            <a:ext cx="5472608" cy="923330"/>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square" rtlCol="0">
            <a:spAutoFit/>
          </a:bodyPr>
          <a:lstStyle/>
          <a:p>
            <a:r>
              <a:rPr lang="en-NZ" dirty="0"/>
              <a:t>Interestingly, no Q is used in this implementation, but only a container called a path that is used as a temporary storage for the path currently being considered.</a:t>
            </a:r>
          </a:p>
        </p:txBody>
      </p:sp>
    </p:spTree>
    <p:extLst>
      <p:ext uri="{BB962C8B-B14F-4D97-AF65-F5344CB8AC3E}">
        <p14:creationId xmlns:p14="http://schemas.microsoft.com/office/powerpoint/2010/main" val="16748440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B6614F-E8DD-4008-93C7-EFC229329514}"/>
              </a:ext>
            </a:extLst>
          </p:cNvPr>
          <p:cNvSpPr>
            <a:spLocks noGrp="1"/>
          </p:cNvSpPr>
          <p:nvPr>
            <p:ph type="sldNum" sz="quarter" idx="12"/>
          </p:nvPr>
        </p:nvSpPr>
        <p:spPr/>
        <p:txBody>
          <a:bodyPr/>
          <a:lstStyle/>
          <a:p>
            <a:pPr>
              <a:defRPr/>
            </a:pPr>
            <a:fld id="{4A6F935F-CFAA-4E56-BE18-2A9FE91BB389}" type="slidenum">
              <a:rPr lang="en-US" smtClean="0"/>
              <a:pPr>
                <a:defRPr/>
              </a:pPr>
              <a:t>132</a:t>
            </a:fld>
            <a:endParaRPr lang="en-US"/>
          </a:p>
        </p:txBody>
      </p:sp>
      <p:pic>
        <p:nvPicPr>
          <p:cNvPr id="5" name="Picture 4">
            <a:extLst>
              <a:ext uri="{FF2B5EF4-FFF2-40B4-BE49-F238E27FC236}">
                <a16:creationId xmlns:a16="http://schemas.microsoft.com/office/drawing/2014/main" id="{2926F42A-AC27-49CA-A2FA-CD57CC4F0788}"/>
              </a:ext>
            </a:extLst>
          </p:cNvPr>
          <p:cNvPicPr>
            <a:picLocks noChangeAspect="1"/>
          </p:cNvPicPr>
          <p:nvPr/>
        </p:nvPicPr>
        <p:blipFill>
          <a:blip r:embed="rId2"/>
          <a:stretch>
            <a:fillRect/>
          </a:stretch>
        </p:blipFill>
        <p:spPr>
          <a:xfrm>
            <a:off x="1656453" y="423328"/>
            <a:ext cx="7591245" cy="6282272"/>
          </a:xfrm>
          <a:prstGeom prst="rect">
            <a:avLst/>
          </a:prstGeom>
          <a:ln>
            <a:solidFill>
              <a:schemeClr val="tx1"/>
            </a:solidFill>
          </a:ln>
          <a:effectLst>
            <a:outerShdw blurRad="50800" dist="38100" dir="8100000" algn="tr" rotWithShape="0">
              <a:prstClr val="black">
                <a:alpha val="40000"/>
              </a:prstClr>
            </a:outerShdw>
          </a:effectLst>
        </p:spPr>
      </p:pic>
      <p:sp>
        <p:nvSpPr>
          <p:cNvPr id="4" name="TextBox 3">
            <a:extLst>
              <a:ext uri="{FF2B5EF4-FFF2-40B4-BE49-F238E27FC236}">
                <a16:creationId xmlns:a16="http://schemas.microsoft.com/office/drawing/2014/main" id="{07AF2ECB-3DAE-40F9-B30B-8E105E1E6EA1}"/>
              </a:ext>
            </a:extLst>
          </p:cNvPr>
          <p:cNvSpPr txBox="1"/>
          <p:nvPr/>
        </p:nvSpPr>
        <p:spPr>
          <a:xfrm>
            <a:off x="56456" y="51428"/>
            <a:ext cx="1935145" cy="369332"/>
          </a:xfrm>
          <a:prstGeom prst="rect">
            <a:avLst/>
          </a:prstGeom>
          <a:solidFill>
            <a:srgbClr val="FFFFCC"/>
          </a:solidFill>
          <a:ln>
            <a:solidFill>
              <a:srgbClr val="00B0F0"/>
            </a:solidFill>
          </a:ln>
          <a:effectLst>
            <a:glow rad="139700">
              <a:schemeClr val="accent1">
                <a:satMod val="175000"/>
                <a:alpha val="40000"/>
              </a:schemeClr>
            </a:glow>
          </a:effectLst>
        </p:spPr>
        <p:txBody>
          <a:bodyPr wrap="none" rtlCol="0">
            <a:spAutoFit/>
          </a:bodyPr>
          <a:lstStyle/>
          <a:p>
            <a:r>
              <a:rPr lang="en-AU" b="1" dirty="0"/>
              <a:t>Recursive version</a:t>
            </a:r>
          </a:p>
        </p:txBody>
      </p:sp>
      <p:sp>
        <p:nvSpPr>
          <p:cNvPr id="3" name="TextBox 2">
            <a:extLst>
              <a:ext uri="{FF2B5EF4-FFF2-40B4-BE49-F238E27FC236}">
                <a16:creationId xmlns:a16="http://schemas.microsoft.com/office/drawing/2014/main" id="{DF6C1EB0-54A2-47F9-BD66-7881A6C4FBB2}"/>
              </a:ext>
            </a:extLst>
          </p:cNvPr>
          <p:cNvSpPr txBox="1"/>
          <p:nvPr/>
        </p:nvSpPr>
        <p:spPr>
          <a:xfrm>
            <a:off x="7991" y="692696"/>
            <a:ext cx="2230098" cy="369332"/>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none" rtlCol="0">
            <a:spAutoFit/>
          </a:bodyPr>
          <a:lstStyle/>
          <a:p>
            <a:r>
              <a:rPr lang="en-NZ" dirty="0"/>
              <a:t>bound is the threshold</a:t>
            </a:r>
          </a:p>
        </p:txBody>
      </p:sp>
      <p:sp>
        <p:nvSpPr>
          <p:cNvPr id="6" name="TextBox 5">
            <a:extLst>
              <a:ext uri="{FF2B5EF4-FFF2-40B4-BE49-F238E27FC236}">
                <a16:creationId xmlns:a16="http://schemas.microsoft.com/office/drawing/2014/main" id="{CD62FEF5-AB65-48C6-82A3-05CB0FCC9590}"/>
              </a:ext>
            </a:extLst>
          </p:cNvPr>
          <p:cNvSpPr txBox="1"/>
          <p:nvPr/>
        </p:nvSpPr>
        <p:spPr>
          <a:xfrm>
            <a:off x="5901077" y="5600785"/>
            <a:ext cx="3313728" cy="369332"/>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none" rtlCol="0">
            <a:spAutoFit/>
          </a:bodyPr>
          <a:lstStyle/>
          <a:p>
            <a:r>
              <a:rPr lang="en-NZ" dirty="0"/>
              <a:t>This is equivalent to backtracking</a:t>
            </a:r>
          </a:p>
        </p:txBody>
      </p:sp>
      <p:sp>
        <p:nvSpPr>
          <p:cNvPr id="7" name="Freeform: Shape 6">
            <a:extLst>
              <a:ext uri="{FF2B5EF4-FFF2-40B4-BE49-F238E27FC236}">
                <a16:creationId xmlns:a16="http://schemas.microsoft.com/office/drawing/2014/main" id="{6E5DD18A-3A66-44AE-B284-BE110CFB84F4}"/>
              </a:ext>
            </a:extLst>
          </p:cNvPr>
          <p:cNvSpPr/>
          <p:nvPr/>
        </p:nvSpPr>
        <p:spPr bwMode="auto">
          <a:xfrm>
            <a:off x="3912042" y="5716988"/>
            <a:ext cx="1979875" cy="95415"/>
          </a:xfrm>
          <a:custGeom>
            <a:avLst/>
            <a:gdLst>
              <a:gd name="connsiteX0" fmla="*/ 1979875 w 1979875"/>
              <a:gd name="connsiteY0" fmla="*/ 95415 h 95415"/>
              <a:gd name="connsiteX1" fmla="*/ 1256306 w 1979875"/>
              <a:gd name="connsiteY1" fmla="*/ 47708 h 95415"/>
              <a:gd name="connsiteX2" fmla="*/ 0 w 1979875"/>
              <a:gd name="connsiteY2" fmla="*/ 0 h 95415"/>
            </a:gdLst>
            <a:ahLst/>
            <a:cxnLst>
              <a:cxn ang="0">
                <a:pos x="connsiteX0" y="connsiteY0"/>
              </a:cxn>
              <a:cxn ang="0">
                <a:pos x="connsiteX1" y="connsiteY1"/>
              </a:cxn>
              <a:cxn ang="0">
                <a:pos x="connsiteX2" y="connsiteY2"/>
              </a:cxn>
            </a:cxnLst>
            <a:rect l="l" t="t" r="r" b="b"/>
            <a:pathLst>
              <a:path w="1979875" h="95415">
                <a:moveTo>
                  <a:pt x="1979875" y="95415"/>
                </a:moveTo>
                <a:cubicBezTo>
                  <a:pt x="1783080" y="79512"/>
                  <a:pt x="1586285" y="63610"/>
                  <a:pt x="1256306" y="47708"/>
                </a:cubicBezTo>
                <a:cubicBezTo>
                  <a:pt x="926327" y="31806"/>
                  <a:pt x="463163" y="15903"/>
                  <a:pt x="0" y="0"/>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8" name="TextBox 7">
            <a:extLst>
              <a:ext uri="{FF2B5EF4-FFF2-40B4-BE49-F238E27FC236}">
                <a16:creationId xmlns:a16="http://schemas.microsoft.com/office/drawing/2014/main" id="{FAD41432-CDD8-493A-AED3-345B86E669F5}"/>
              </a:ext>
            </a:extLst>
          </p:cNvPr>
          <p:cNvSpPr txBox="1"/>
          <p:nvPr/>
        </p:nvSpPr>
        <p:spPr>
          <a:xfrm>
            <a:off x="6317644" y="1772816"/>
            <a:ext cx="2897162" cy="646331"/>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square" rtlCol="0">
            <a:spAutoFit/>
          </a:bodyPr>
          <a:lstStyle/>
          <a:p>
            <a:r>
              <a:rPr lang="en-NZ" dirty="0"/>
              <a:t>If the search returned </a:t>
            </a:r>
            <a:r>
              <a:rPr lang="en-NZ" b="1" dirty="0"/>
              <a:t>∞, </a:t>
            </a:r>
            <a:r>
              <a:rPr lang="en-NZ" dirty="0"/>
              <a:t>then no solution </a:t>
            </a:r>
            <a:endParaRPr lang="en-NZ" b="1" dirty="0"/>
          </a:p>
        </p:txBody>
      </p:sp>
      <p:sp>
        <p:nvSpPr>
          <p:cNvPr id="9" name="Freeform: Shape 8">
            <a:extLst>
              <a:ext uri="{FF2B5EF4-FFF2-40B4-BE49-F238E27FC236}">
                <a16:creationId xmlns:a16="http://schemas.microsoft.com/office/drawing/2014/main" id="{24AB74DF-18CC-41EE-9003-EF876B03DBD4}"/>
              </a:ext>
            </a:extLst>
          </p:cNvPr>
          <p:cNvSpPr/>
          <p:nvPr/>
        </p:nvSpPr>
        <p:spPr bwMode="auto">
          <a:xfrm>
            <a:off x="5854460" y="1889019"/>
            <a:ext cx="454022" cy="95415"/>
          </a:xfrm>
          <a:custGeom>
            <a:avLst/>
            <a:gdLst>
              <a:gd name="connsiteX0" fmla="*/ 1979875 w 1979875"/>
              <a:gd name="connsiteY0" fmla="*/ 95415 h 95415"/>
              <a:gd name="connsiteX1" fmla="*/ 1256306 w 1979875"/>
              <a:gd name="connsiteY1" fmla="*/ 47708 h 95415"/>
              <a:gd name="connsiteX2" fmla="*/ 0 w 1979875"/>
              <a:gd name="connsiteY2" fmla="*/ 0 h 95415"/>
            </a:gdLst>
            <a:ahLst/>
            <a:cxnLst>
              <a:cxn ang="0">
                <a:pos x="connsiteX0" y="connsiteY0"/>
              </a:cxn>
              <a:cxn ang="0">
                <a:pos x="connsiteX1" y="connsiteY1"/>
              </a:cxn>
              <a:cxn ang="0">
                <a:pos x="connsiteX2" y="connsiteY2"/>
              </a:cxn>
            </a:cxnLst>
            <a:rect l="l" t="t" r="r" b="b"/>
            <a:pathLst>
              <a:path w="1979875" h="95415">
                <a:moveTo>
                  <a:pt x="1979875" y="95415"/>
                </a:moveTo>
                <a:cubicBezTo>
                  <a:pt x="1783080" y="79512"/>
                  <a:pt x="1586285" y="63610"/>
                  <a:pt x="1256306" y="47708"/>
                </a:cubicBezTo>
                <a:cubicBezTo>
                  <a:pt x="926327" y="31806"/>
                  <a:pt x="463163" y="15903"/>
                  <a:pt x="0" y="0"/>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10" name="Freeform: Shape 9">
            <a:extLst>
              <a:ext uri="{FF2B5EF4-FFF2-40B4-BE49-F238E27FC236}">
                <a16:creationId xmlns:a16="http://schemas.microsoft.com/office/drawing/2014/main" id="{59A2FD32-2F93-400B-9B43-B14F0336528C}"/>
              </a:ext>
            </a:extLst>
          </p:cNvPr>
          <p:cNvSpPr/>
          <p:nvPr/>
        </p:nvSpPr>
        <p:spPr bwMode="auto">
          <a:xfrm flipH="1">
            <a:off x="2238088" y="742391"/>
            <a:ext cx="194631" cy="45719"/>
          </a:xfrm>
          <a:custGeom>
            <a:avLst/>
            <a:gdLst>
              <a:gd name="connsiteX0" fmla="*/ 1979875 w 1979875"/>
              <a:gd name="connsiteY0" fmla="*/ 95415 h 95415"/>
              <a:gd name="connsiteX1" fmla="*/ 1256306 w 1979875"/>
              <a:gd name="connsiteY1" fmla="*/ 47708 h 95415"/>
              <a:gd name="connsiteX2" fmla="*/ 0 w 1979875"/>
              <a:gd name="connsiteY2" fmla="*/ 0 h 95415"/>
            </a:gdLst>
            <a:ahLst/>
            <a:cxnLst>
              <a:cxn ang="0">
                <a:pos x="connsiteX0" y="connsiteY0"/>
              </a:cxn>
              <a:cxn ang="0">
                <a:pos x="connsiteX1" y="connsiteY1"/>
              </a:cxn>
              <a:cxn ang="0">
                <a:pos x="connsiteX2" y="connsiteY2"/>
              </a:cxn>
            </a:cxnLst>
            <a:rect l="l" t="t" r="r" b="b"/>
            <a:pathLst>
              <a:path w="1979875" h="95415">
                <a:moveTo>
                  <a:pt x="1979875" y="95415"/>
                </a:moveTo>
                <a:cubicBezTo>
                  <a:pt x="1783080" y="79512"/>
                  <a:pt x="1586285" y="63610"/>
                  <a:pt x="1256306" y="47708"/>
                </a:cubicBezTo>
                <a:cubicBezTo>
                  <a:pt x="926327" y="31806"/>
                  <a:pt x="463163" y="15903"/>
                  <a:pt x="0" y="0"/>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957767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 name="Rectangle 5"/>
          <p:cNvSpPr>
            <a:spLocks noChangeArrowheads="1"/>
          </p:cNvSpPr>
          <p:nvPr/>
        </p:nvSpPr>
        <p:spPr bwMode="auto">
          <a:xfrm>
            <a:off x="447675" y="1628775"/>
            <a:ext cx="9056688" cy="708025"/>
          </a:xfrm>
          <a:prstGeom prst="rect">
            <a:avLst/>
          </a:prstGeom>
          <a:solidFill>
            <a:schemeClr val="bg1">
              <a:lumMod val="95000"/>
            </a:schemeClr>
          </a:solidFill>
          <a:ln w="9525" algn="ctr">
            <a:solidFill>
              <a:srgbClr val="FF0000"/>
            </a:solidFill>
            <a:miter lim="800000"/>
            <a:headEnd/>
            <a:tailEnd/>
          </a:ln>
        </p:spPr>
        <p:txBody>
          <a:bodyPr>
            <a:spAutoFit/>
          </a:bodyPr>
          <a:lstStyle/>
          <a:p>
            <a:pPr eaLnBrk="0" hangingPunct="0">
              <a:defRPr/>
            </a:pPr>
            <a:r>
              <a:rPr lang="en-US" sz="2000" dirty="0">
                <a:cs typeface="+mn-cs"/>
              </a:rPr>
              <a:t>IDA* is practical for many problems with unit step costs and avoids the substantial overhead associated with keeping a sorted queue of nodes.</a:t>
            </a:r>
          </a:p>
        </p:txBody>
      </p:sp>
      <p:pic>
        <p:nvPicPr>
          <p:cNvPr id="553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3116263"/>
            <a:ext cx="90678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303" name="TextBox 1"/>
          <p:cNvSpPr txBox="1">
            <a:spLocks noChangeArrowheads="1"/>
          </p:cNvSpPr>
          <p:nvPr/>
        </p:nvSpPr>
        <p:spPr bwMode="auto">
          <a:xfrm>
            <a:off x="273050" y="2616200"/>
            <a:ext cx="1152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2000" b="1"/>
              <a:t>Example</a:t>
            </a:r>
          </a:p>
        </p:txBody>
      </p:sp>
      <p:sp>
        <p:nvSpPr>
          <p:cNvPr id="55304" name="TextBox 2"/>
          <p:cNvSpPr txBox="1">
            <a:spLocks noChangeArrowheads="1"/>
          </p:cNvSpPr>
          <p:nvPr/>
        </p:nvSpPr>
        <p:spPr bwMode="auto">
          <a:xfrm>
            <a:off x="6305550" y="6340475"/>
            <a:ext cx="331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a:t>Reference:  Helmy, ICS-KFUPM </a:t>
            </a:r>
          </a:p>
        </p:txBody>
      </p:sp>
      <p:sp>
        <p:nvSpPr>
          <p:cNvPr id="55305" name="TextBox 1"/>
          <p:cNvSpPr txBox="1">
            <a:spLocks noChangeArrowheads="1"/>
          </p:cNvSpPr>
          <p:nvPr/>
        </p:nvSpPr>
        <p:spPr bwMode="auto">
          <a:xfrm>
            <a:off x="60324" y="6165850"/>
            <a:ext cx="45326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b="1" dirty="0">
                <a:solidFill>
                  <a:srgbClr val="FF0000"/>
                </a:solidFill>
              </a:rPr>
              <a:t>white</a:t>
            </a:r>
            <a:r>
              <a:rPr lang="en-NZ" dirty="0"/>
              <a:t> tile </a:t>
            </a:r>
            <a:r>
              <a:rPr lang="en-NZ" b="1" dirty="0"/>
              <a:t>right, up, left, down</a:t>
            </a:r>
          </a:p>
        </p:txBody>
      </p:sp>
      <p:sp>
        <p:nvSpPr>
          <p:cNvPr id="2" name="TextBox 1"/>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3" name="TextBox 2">
            <a:extLst>
              <a:ext uri="{FF2B5EF4-FFF2-40B4-BE49-F238E27FC236}">
                <a16:creationId xmlns:a16="http://schemas.microsoft.com/office/drawing/2014/main" id="{D9F7BD8A-16C0-4133-8D9B-43E455E24958}"/>
              </a:ext>
            </a:extLst>
          </p:cNvPr>
          <p:cNvSpPr txBox="1"/>
          <p:nvPr/>
        </p:nvSpPr>
        <p:spPr>
          <a:xfrm>
            <a:off x="3152156" y="3048684"/>
            <a:ext cx="5688632" cy="646331"/>
          </a:xfrm>
          <a:prstGeom prst="rect">
            <a:avLst/>
          </a:prstGeom>
          <a:solidFill>
            <a:srgbClr val="FFFFCC"/>
          </a:solidFill>
          <a:ln>
            <a:solidFill>
              <a:srgbClr val="00B0F0"/>
            </a:solidFill>
          </a:ln>
        </p:spPr>
        <p:txBody>
          <a:bodyPr wrap="square" rtlCol="0">
            <a:spAutoFit/>
          </a:bodyPr>
          <a:lstStyle>
            <a:defPPr>
              <a:defRPr lang="en-US"/>
            </a:defPPr>
          </a:lstStyle>
          <a:p>
            <a:r>
              <a:rPr lang="en-NZ" dirty="0"/>
              <a:t>Recursive version: this implementation expands a node immediately if its f-cost does not exceed the cut-off value.</a:t>
            </a:r>
          </a:p>
        </p:txBody>
      </p:sp>
      <p:sp>
        <p:nvSpPr>
          <p:cNvPr id="4" name="TextBox 3">
            <a:extLst>
              <a:ext uri="{FF2B5EF4-FFF2-40B4-BE49-F238E27FC236}">
                <a16:creationId xmlns:a16="http://schemas.microsoft.com/office/drawing/2014/main" id="{B5A8FD99-F9A1-494A-BACA-89A3F3EAE431}"/>
              </a:ext>
            </a:extLst>
          </p:cNvPr>
          <p:cNvSpPr txBox="1"/>
          <p:nvPr/>
        </p:nvSpPr>
        <p:spPr>
          <a:xfrm>
            <a:off x="2853065" y="4797152"/>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dirty="0"/>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563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2946995"/>
            <a:ext cx="92106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326"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8" name="TextBox 7">
            <a:extLst>
              <a:ext uri="{FF2B5EF4-FFF2-40B4-BE49-F238E27FC236}">
                <a16:creationId xmlns:a16="http://schemas.microsoft.com/office/drawing/2014/main" id="{6D372FEC-DA05-4B14-B077-5E620230F6BB}"/>
              </a:ext>
            </a:extLst>
          </p:cNvPr>
          <p:cNvSpPr txBox="1"/>
          <p:nvPr/>
        </p:nvSpPr>
        <p:spPr>
          <a:xfrm>
            <a:off x="2792760" y="3356992"/>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dirty="0"/>
              <a:t>U</a:t>
            </a:r>
          </a:p>
        </p:txBody>
      </p:sp>
      <p:sp>
        <p:nvSpPr>
          <p:cNvPr id="9" name="TextBox 8">
            <a:extLst>
              <a:ext uri="{FF2B5EF4-FFF2-40B4-BE49-F238E27FC236}">
                <a16:creationId xmlns:a16="http://schemas.microsoft.com/office/drawing/2014/main" id="{816F9B4D-0CF9-49D6-A734-BC7B2DBB306F}"/>
              </a:ext>
            </a:extLst>
          </p:cNvPr>
          <p:cNvSpPr txBox="1"/>
          <p:nvPr/>
        </p:nvSpPr>
        <p:spPr>
          <a:xfrm>
            <a:off x="2792760" y="4955411"/>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0" name="TextBox 9">
            <a:extLst>
              <a:ext uri="{FF2B5EF4-FFF2-40B4-BE49-F238E27FC236}">
                <a16:creationId xmlns:a16="http://schemas.microsoft.com/office/drawing/2014/main" id="{CA0899C3-AD55-4357-A6CC-1433F16F917A}"/>
              </a:ext>
            </a:extLst>
          </p:cNvPr>
          <p:cNvSpPr txBox="1"/>
          <p:nvPr/>
        </p:nvSpPr>
        <p:spPr>
          <a:xfrm>
            <a:off x="4160912" y="4797152"/>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dirty="0"/>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573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3086100"/>
            <a:ext cx="922972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350"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8" name="TextBox 7">
            <a:extLst>
              <a:ext uri="{FF2B5EF4-FFF2-40B4-BE49-F238E27FC236}">
                <a16:creationId xmlns:a16="http://schemas.microsoft.com/office/drawing/2014/main" id="{987A4779-7AD2-47DB-9BBD-A0233BB0E9E1}"/>
              </a:ext>
            </a:extLst>
          </p:cNvPr>
          <p:cNvSpPr txBox="1"/>
          <p:nvPr/>
        </p:nvSpPr>
        <p:spPr>
          <a:xfrm>
            <a:off x="2792760" y="3604696"/>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9" name="TextBox 8">
            <a:extLst>
              <a:ext uri="{FF2B5EF4-FFF2-40B4-BE49-F238E27FC236}">
                <a16:creationId xmlns:a16="http://schemas.microsoft.com/office/drawing/2014/main" id="{750B97E0-D1E8-43BB-8BEC-CA275476337A}"/>
              </a:ext>
            </a:extLst>
          </p:cNvPr>
          <p:cNvSpPr txBox="1"/>
          <p:nvPr/>
        </p:nvSpPr>
        <p:spPr>
          <a:xfrm>
            <a:off x="2792760" y="4955411"/>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0" name="TextBox 9">
            <a:extLst>
              <a:ext uri="{FF2B5EF4-FFF2-40B4-BE49-F238E27FC236}">
                <a16:creationId xmlns:a16="http://schemas.microsoft.com/office/drawing/2014/main" id="{9AA5AF23-1472-4E80-AE30-B4684A643683}"/>
              </a:ext>
            </a:extLst>
          </p:cNvPr>
          <p:cNvSpPr txBox="1"/>
          <p:nvPr/>
        </p:nvSpPr>
        <p:spPr>
          <a:xfrm>
            <a:off x="4232275" y="4886629"/>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1" name="TextBox 10">
            <a:extLst>
              <a:ext uri="{FF2B5EF4-FFF2-40B4-BE49-F238E27FC236}">
                <a16:creationId xmlns:a16="http://schemas.microsoft.com/office/drawing/2014/main" id="{815B8A58-8F3C-42BC-8228-FB63332DF2B2}"/>
              </a:ext>
            </a:extLst>
          </p:cNvPr>
          <p:cNvSpPr txBox="1"/>
          <p:nvPr/>
        </p:nvSpPr>
        <p:spPr>
          <a:xfrm>
            <a:off x="4232275" y="3603728"/>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dirty="0"/>
              <a:t>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583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1628775"/>
            <a:ext cx="9086850"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374"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9" name="TextBox 8">
            <a:extLst>
              <a:ext uri="{FF2B5EF4-FFF2-40B4-BE49-F238E27FC236}">
                <a16:creationId xmlns:a16="http://schemas.microsoft.com/office/drawing/2014/main" id="{80FAC8F9-0CBF-4361-9B9F-FF9244B402D1}"/>
              </a:ext>
            </a:extLst>
          </p:cNvPr>
          <p:cNvSpPr txBox="1"/>
          <p:nvPr/>
        </p:nvSpPr>
        <p:spPr>
          <a:xfrm>
            <a:off x="4251511" y="1538295"/>
            <a:ext cx="312906"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dirty="0"/>
              <a:t>L</a:t>
            </a:r>
          </a:p>
        </p:txBody>
      </p:sp>
      <p:sp>
        <p:nvSpPr>
          <p:cNvPr id="10" name="TextBox 9">
            <a:extLst>
              <a:ext uri="{FF2B5EF4-FFF2-40B4-BE49-F238E27FC236}">
                <a16:creationId xmlns:a16="http://schemas.microsoft.com/office/drawing/2014/main" id="{7E47A51E-2E97-4121-947A-F33660C491AB}"/>
              </a:ext>
            </a:extLst>
          </p:cNvPr>
          <p:cNvSpPr txBox="1"/>
          <p:nvPr/>
        </p:nvSpPr>
        <p:spPr>
          <a:xfrm>
            <a:off x="2792760" y="3793042"/>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1" name="TextBox 10">
            <a:extLst>
              <a:ext uri="{FF2B5EF4-FFF2-40B4-BE49-F238E27FC236}">
                <a16:creationId xmlns:a16="http://schemas.microsoft.com/office/drawing/2014/main" id="{5DC443E7-BCBA-46A0-9A8E-7C0AAF00034A}"/>
              </a:ext>
            </a:extLst>
          </p:cNvPr>
          <p:cNvSpPr txBox="1"/>
          <p:nvPr/>
        </p:nvSpPr>
        <p:spPr>
          <a:xfrm>
            <a:off x="2792760" y="5245128"/>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2" name="TextBox 11">
            <a:extLst>
              <a:ext uri="{FF2B5EF4-FFF2-40B4-BE49-F238E27FC236}">
                <a16:creationId xmlns:a16="http://schemas.microsoft.com/office/drawing/2014/main" id="{A017386A-F621-471D-8B9B-F9E79CB0C4D8}"/>
              </a:ext>
            </a:extLst>
          </p:cNvPr>
          <p:cNvSpPr txBox="1"/>
          <p:nvPr/>
        </p:nvSpPr>
        <p:spPr>
          <a:xfrm>
            <a:off x="4232275" y="5176346"/>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3" name="TextBox 12">
            <a:extLst>
              <a:ext uri="{FF2B5EF4-FFF2-40B4-BE49-F238E27FC236}">
                <a16:creationId xmlns:a16="http://schemas.microsoft.com/office/drawing/2014/main" id="{8EBA023F-2FFE-49F2-A044-D05E1D7737BE}"/>
              </a:ext>
            </a:extLst>
          </p:cNvPr>
          <p:cNvSpPr txBox="1"/>
          <p:nvPr/>
        </p:nvSpPr>
        <p:spPr>
          <a:xfrm>
            <a:off x="4232275" y="3792074"/>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839913"/>
            <a:ext cx="9086850"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398"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2" name="TextBox 1"/>
          <p:cNvSpPr txBox="1"/>
          <p:nvPr/>
        </p:nvSpPr>
        <p:spPr>
          <a:xfrm>
            <a:off x="5545137" y="1412875"/>
            <a:ext cx="4087813" cy="2554288"/>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a:spAutoFit/>
          </a:bodyPr>
          <a:lstStyle/>
          <a:p>
            <a:pPr>
              <a:defRPr/>
            </a:pPr>
            <a:r>
              <a:rPr lang="en-AU" sz="2000" dirty="0">
                <a:latin typeface="Arial" pitchFamily="34" charset="0"/>
                <a:cs typeface="Arial" pitchFamily="34" charset="0"/>
              </a:rPr>
              <a:t>At this stage, the </a:t>
            </a:r>
            <a:r>
              <a:rPr lang="en-AU" sz="2000" b="1" u="sng" dirty="0">
                <a:solidFill>
                  <a:srgbClr val="FF0000"/>
                </a:solidFill>
                <a:latin typeface="Arial" pitchFamily="34" charset="0"/>
                <a:cs typeface="Arial" pitchFamily="34" charset="0"/>
              </a:rPr>
              <a:t>Q is now empty </a:t>
            </a:r>
            <a:r>
              <a:rPr lang="en-AU" sz="2000" dirty="0">
                <a:latin typeface="Arial" pitchFamily="34" charset="0"/>
                <a:cs typeface="Arial" pitchFamily="34" charset="0"/>
              </a:rPr>
              <a:t>and all the successor nodes generated has an f-cost that exceeds the cut-off; therefore, the algorithm restarts from the root node, but sets a new cut-off = minimum among the f-costs that exceeded the threshold.</a:t>
            </a:r>
          </a:p>
        </p:txBody>
      </p:sp>
      <p:sp>
        <p:nvSpPr>
          <p:cNvPr id="8" name="TextBox 7"/>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3" name="TextBox 2">
            <a:extLst>
              <a:ext uri="{FF2B5EF4-FFF2-40B4-BE49-F238E27FC236}">
                <a16:creationId xmlns:a16="http://schemas.microsoft.com/office/drawing/2014/main" id="{D3097136-EC2C-4733-B857-4625BB3BEB76}"/>
              </a:ext>
            </a:extLst>
          </p:cNvPr>
          <p:cNvSpPr txBox="1"/>
          <p:nvPr/>
        </p:nvSpPr>
        <p:spPr>
          <a:xfrm>
            <a:off x="5545137" y="3994389"/>
            <a:ext cx="4087813" cy="369332"/>
          </a:xfrm>
          <a:prstGeom prst="rect">
            <a:avLst/>
          </a:prstGeom>
          <a:solidFill>
            <a:srgbClr val="FFCC99"/>
          </a:solidFill>
          <a:ln>
            <a:solidFill>
              <a:srgbClr val="FF0000"/>
            </a:solidFill>
          </a:ln>
          <a:effectLst>
            <a:outerShdw blurRad="50800" dist="38100" dir="8100000" algn="tr" rotWithShape="0">
              <a:prstClr val="black">
                <a:alpha val="40000"/>
              </a:prstClr>
            </a:outerShdw>
          </a:effectLst>
        </p:spPr>
        <p:txBody>
          <a:bodyPr wrap="square" rtlCol="0">
            <a:spAutoFit/>
          </a:bodyPr>
          <a:lstStyle/>
          <a:p>
            <a:r>
              <a:rPr lang="en-NZ" b="1" dirty="0">
                <a:latin typeface="Arial" panose="020B0604020202020204" pitchFamily="34" charset="0"/>
                <a:cs typeface="Arial" panose="020B0604020202020204" pitchFamily="34" charset="0"/>
              </a:rPr>
              <a:t>New cut-off </a:t>
            </a:r>
            <a:r>
              <a:rPr lang="en-NZ" dirty="0">
                <a:latin typeface="Arial" panose="020B0604020202020204" pitchFamily="34" charset="0"/>
                <a:cs typeface="Arial" panose="020B0604020202020204" pitchFamily="34" charset="0"/>
              </a:rPr>
              <a:t>= min(5, 6) = </a:t>
            </a:r>
            <a:r>
              <a:rPr lang="en-NZ" b="1" dirty="0">
                <a:latin typeface="Arial" panose="020B0604020202020204" pitchFamily="34" charset="0"/>
                <a:cs typeface="Arial" panose="020B0604020202020204" pitchFamily="34" charset="0"/>
              </a:rPr>
              <a:t>5</a:t>
            </a:r>
          </a:p>
        </p:txBody>
      </p:sp>
      <p:sp>
        <p:nvSpPr>
          <p:cNvPr id="10" name="TextBox 9">
            <a:extLst>
              <a:ext uri="{FF2B5EF4-FFF2-40B4-BE49-F238E27FC236}">
                <a16:creationId xmlns:a16="http://schemas.microsoft.com/office/drawing/2014/main" id="{F9153A4C-EFF1-488E-8C53-403029A89D5B}"/>
              </a:ext>
            </a:extLst>
          </p:cNvPr>
          <p:cNvSpPr txBox="1"/>
          <p:nvPr/>
        </p:nvSpPr>
        <p:spPr>
          <a:xfrm>
            <a:off x="4232275" y="1747571"/>
            <a:ext cx="312906"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L</a:t>
            </a:r>
          </a:p>
        </p:txBody>
      </p:sp>
      <p:sp>
        <p:nvSpPr>
          <p:cNvPr id="11" name="TextBox 10">
            <a:extLst>
              <a:ext uri="{FF2B5EF4-FFF2-40B4-BE49-F238E27FC236}">
                <a16:creationId xmlns:a16="http://schemas.microsoft.com/office/drawing/2014/main" id="{13A90D7E-E22B-4B76-99D5-925D08DB2254}"/>
              </a:ext>
            </a:extLst>
          </p:cNvPr>
          <p:cNvSpPr txBox="1"/>
          <p:nvPr/>
        </p:nvSpPr>
        <p:spPr>
          <a:xfrm>
            <a:off x="2792760" y="3911838"/>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2" name="TextBox 11">
            <a:extLst>
              <a:ext uri="{FF2B5EF4-FFF2-40B4-BE49-F238E27FC236}">
                <a16:creationId xmlns:a16="http://schemas.microsoft.com/office/drawing/2014/main" id="{C92ABBCC-ABF4-4F02-A0C5-C90F95196935}"/>
              </a:ext>
            </a:extLst>
          </p:cNvPr>
          <p:cNvSpPr txBox="1"/>
          <p:nvPr/>
        </p:nvSpPr>
        <p:spPr>
          <a:xfrm>
            <a:off x="2792760" y="5363924"/>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3" name="TextBox 12">
            <a:extLst>
              <a:ext uri="{FF2B5EF4-FFF2-40B4-BE49-F238E27FC236}">
                <a16:creationId xmlns:a16="http://schemas.microsoft.com/office/drawing/2014/main" id="{F1DF0FFF-8A5F-47DC-BE76-A0EFA121457E}"/>
              </a:ext>
            </a:extLst>
          </p:cNvPr>
          <p:cNvSpPr txBox="1"/>
          <p:nvPr/>
        </p:nvSpPr>
        <p:spPr>
          <a:xfrm>
            <a:off x="4232275" y="5295142"/>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4" name="TextBox 13">
            <a:extLst>
              <a:ext uri="{FF2B5EF4-FFF2-40B4-BE49-F238E27FC236}">
                <a16:creationId xmlns:a16="http://schemas.microsoft.com/office/drawing/2014/main" id="{01C87124-81EC-413D-A10D-0A10165ABA95}"/>
              </a:ext>
            </a:extLst>
          </p:cNvPr>
          <p:cNvSpPr txBox="1"/>
          <p:nvPr/>
        </p:nvSpPr>
        <p:spPr>
          <a:xfrm>
            <a:off x="4232275" y="3910870"/>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5" name="TextBox 14">
            <a:extLst>
              <a:ext uri="{FF2B5EF4-FFF2-40B4-BE49-F238E27FC236}">
                <a16:creationId xmlns:a16="http://schemas.microsoft.com/office/drawing/2014/main" id="{891419AD-E169-402D-BF95-2C2B9E82CA9B}"/>
              </a:ext>
            </a:extLst>
          </p:cNvPr>
          <p:cNvSpPr txBox="1"/>
          <p:nvPr/>
        </p:nvSpPr>
        <p:spPr>
          <a:xfrm>
            <a:off x="2823828" y="1702699"/>
            <a:ext cx="312906"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a:t>L</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P spid="2"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839913"/>
            <a:ext cx="9086850"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398"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2" name="TextBox 1"/>
          <p:cNvSpPr txBox="1"/>
          <p:nvPr/>
        </p:nvSpPr>
        <p:spPr>
          <a:xfrm>
            <a:off x="5545137" y="1412875"/>
            <a:ext cx="4087813" cy="2862322"/>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a:spAutoFit/>
          </a:bodyPr>
          <a:lstStyle/>
          <a:p>
            <a:pPr>
              <a:defRPr/>
            </a:pPr>
            <a:r>
              <a:rPr lang="en-AU" sz="2000" dirty="0">
                <a:latin typeface="Arial" pitchFamily="34" charset="0"/>
                <a:cs typeface="Arial" pitchFamily="34" charset="0"/>
              </a:rPr>
              <a:t>At this stage, the </a:t>
            </a:r>
            <a:r>
              <a:rPr lang="en-AU" sz="2000" b="1" u="sng" dirty="0">
                <a:solidFill>
                  <a:srgbClr val="FF0000"/>
                </a:solidFill>
                <a:latin typeface="Arial" pitchFamily="34" charset="0"/>
                <a:cs typeface="Arial" pitchFamily="34" charset="0"/>
              </a:rPr>
              <a:t>all successor nodes have been considered</a:t>
            </a:r>
            <a:r>
              <a:rPr lang="en-AU" sz="2000" b="1" dirty="0">
                <a:solidFill>
                  <a:srgbClr val="FF0000"/>
                </a:solidFill>
                <a:latin typeface="Arial" pitchFamily="34" charset="0"/>
                <a:cs typeface="Arial" pitchFamily="34" charset="0"/>
              </a:rPr>
              <a:t> </a:t>
            </a:r>
            <a:r>
              <a:rPr lang="en-AU" sz="2000" dirty="0">
                <a:latin typeface="Arial" pitchFamily="34" charset="0"/>
                <a:cs typeface="Arial" pitchFamily="34" charset="0"/>
              </a:rPr>
              <a:t>and all successor nodes generated have f-cost values that exceed the cut-off; therefore, the algorithm restarts at the root node, but sets a new cut-off = minimum among the f-costs that exceeded the threshold.</a:t>
            </a:r>
          </a:p>
        </p:txBody>
      </p:sp>
      <p:sp>
        <p:nvSpPr>
          <p:cNvPr id="8" name="TextBox 7"/>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3" name="TextBox 2">
            <a:extLst>
              <a:ext uri="{FF2B5EF4-FFF2-40B4-BE49-F238E27FC236}">
                <a16:creationId xmlns:a16="http://schemas.microsoft.com/office/drawing/2014/main" id="{D3097136-EC2C-4733-B857-4625BB3BEB76}"/>
              </a:ext>
            </a:extLst>
          </p:cNvPr>
          <p:cNvSpPr txBox="1"/>
          <p:nvPr/>
        </p:nvSpPr>
        <p:spPr>
          <a:xfrm>
            <a:off x="5545137" y="4221088"/>
            <a:ext cx="4087813" cy="369332"/>
          </a:xfrm>
          <a:prstGeom prst="rect">
            <a:avLst/>
          </a:prstGeom>
          <a:solidFill>
            <a:srgbClr val="FFCC99"/>
          </a:solidFill>
          <a:ln>
            <a:solidFill>
              <a:srgbClr val="FF0000"/>
            </a:solidFill>
          </a:ln>
          <a:effectLst>
            <a:outerShdw blurRad="50800" dist="38100" dir="8100000" algn="tr" rotWithShape="0">
              <a:prstClr val="black">
                <a:alpha val="40000"/>
              </a:prstClr>
            </a:outerShdw>
          </a:effectLst>
        </p:spPr>
        <p:txBody>
          <a:bodyPr wrap="square" rtlCol="0">
            <a:spAutoFit/>
          </a:bodyPr>
          <a:lstStyle/>
          <a:p>
            <a:r>
              <a:rPr lang="en-NZ" b="1" dirty="0">
                <a:latin typeface="Arial" panose="020B0604020202020204" pitchFamily="34" charset="0"/>
                <a:cs typeface="Arial" panose="020B0604020202020204" pitchFamily="34" charset="0"/>
              </a:rPr>
              <a:t>New cut-off </a:t>
            </a:r>
            <a:r>
              <a:rPr lang="en-NZ" dirty="0">
                <a:latin typeface="Arial" panose="020B0604020202020204" pitchFamily="34" charset="0"/>
                <a:cs typeface="Arial" panose="020B0604020202020204" pitchFamily="34" charset="0"/>
              </a:rPr>
              <a:t>= min(5, 6) = </a:t>
            </a:r>
            <a:r>
              <a:rPr lang="en-NZ" b="1" dirty="0">
                <a:latin typeface="Arial" panose="020B0604020202020204" pitchFamily="34" charset="0"/>
                <a:cs typeface="Arial" panose="020B0604020202020204" pitchFamily="34" charset="0"/>
              </a:rPr>
              <a:t>5</a:t>
            </a:r>
          </a:p>
        </p:txBody>
      </p:sp>
      <p:sp>
        <p:nvSpPr>
          <p:cNvPr id="10" name="TextBox 9">
            <a:extLst>
              <a:ext uri="{FF2B5EF4-FFF2-40B4-BE49-F238E27FC236}">
                <a16:creationId xmlns:a16="http://schemas.microsoft.com/office/drawing/2014/main" id="{F9153A4C-EFF1-488E-8C53-403029A89D5B}"/>
              </a:ext>
            </a:extLst>
          </p:cNvPr>
          <p:cNvSpPr txBox="1"/>
          <p:nvPr/>
        </p:nvSpPr>
        <p:spPr>
          <a:xfrm>
            <a:off x="4232275" y="1747571"/>
            <a:ext cx="312906"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L</a:t>
            </a:r>
          </a:p>
        </p:txBody>
      </p:sp>
      <p:sp>
        <p:nvSpPr>
          <p:cNvPr id="11" name="TextBox 10">
            <a:extLst>
              <a:ext uri="{FF2B5EF4-FFF2-40B4-BE49-F238E27FC236}">
                <a16:creationId xmlns:a16="http://schemas.microsoft.com/office/drawing/2014/main" id="{13A90D7E-E22B-4B76-99D5-925D08DB2254}"/>
              </a:ext>
            </a:extLst>
          </p:cNvPr>
          <p:cNvSpPr txBox="1"/>
          <p:nvPr/>
        </p:nvSpPr>
        <p:spPr>
          <a:xfrm>
            <a:off x="2792760" y="3911838"/>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2" name="TextBox 11">
            <a:extLst>
              <a:ext uri="{FF2B5EF4-FFF2-40B4-BE49-F238E27FC236}">
                <a16:creationId xmlns:a16="http://schemas.microsoft.com/office/drawing/2014/main" id="{C92ABBCC-ABF4-4F02-A0C5-C90F95196935}"/>
              </a:ext>
            </a:extLst>
          </p:cNvPr>
          <p:cNvSpPr txBox="1"/>
          <p:nvPr/>
        </p:nvSpPr>
        <p:spPr>
          <a:xfrm>
            <a:off x="2792760" y="5363924"/>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3" name="TextBox 12">
            <a:extLst>
              <a:ext uri="{FF2B5EF4-FFF2-40B4-BE49-F238E27FC236}">
                <a16:creationId xmlns:a16="http://schemas.microsoft.com/office/drawing/2014/main" id="{F1DF0FFF-8A5F-47DC-BE76-A0EFA121457E}"/>
              </a:ext>
            </a:extLst>
          </p:cNvPr>
          <p:cNvSpPr txBox="1"/>
          <p:nvPr/>
        </p:nvSpPr>
        <p:spPr>
          <a:xfrm>
            <a:off x="4232275" y="5295142"/>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4" name="TextBox 13">
            <a:extLst>
              <a:ext uri="{FF2B5EF4-FFF2-40B4-BE49-F238E27FC236}">
                <a16:creationId xmlns:a16="http://schemas.microsoft.com/office/drawing/2014/main" id="{01C87124-81EC-413D-A10D-0A10165ABA95}"/>
              </a:ext>
            </a:extLst>
          </p:cNvPr>
          <p:cNvSpPr txBox="1"/>
          <p:nvPr/>
        </p:nvSpPr>
        <p:spPr>
          <a:xfrm>
            <a:off x="4232275" y="3910870"/>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5" name="TextBox 14">
            <a:extLst>
              <a:ext uri="{FF2B5EF4-FFF2-40B4-BE49-F238E27FC236}">
                <a16:creationId xmlns:a16="http://schemas.microsoft.com/office/drawing/2014/main" id="{891419AD-E169-402D-BF95-2C2B9E82CA9B}"/>
              </a:ext>
            </a:extLst>
          </p:cNvPr>
          <p:cNvSpPr txBox="1"/>
          <p:nvPr/>
        </p:nvSpPr>
        <p:spPr>
          <a:xfrm>
            <a:off x="2823828" y="1702699"/>
            <a:ext cx="312906"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a:t>L</a:t>
            </a:r>
            <a:endParaRPr lang="en-NZ" dirty="0"/>
          </a:p>
        </p:txBody>
      </p:sp>
    </p:spTree>
    <p:extLst>
      <p:ext uri="{BB962C8B-B14F-4D97-AF65-F5344CB8AC3E}">
        <p14:creationId xmlns:p14="http://schemas.microsoft.com/office/powerpoint/2010/main" val="853778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P spid="2"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604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422525"/>
            <a:ext cx="914400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422"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2" name="TextBox 1">
            <a:extLst>
              <a:ext uri="{FF2B5EF4-FFF2-40B4-BE49-F238E27FC236}">
                <a16:creationId xmlns:a16="http://schemas.microsoft.com/office/drawing/2014/main" id="{27763F78-FC5B-4913-81CF-E2A73392ECF0}"/>
              </a:ext>
            </a:extLst>
          </p:cNvPr>
          <p:cNvSpPr txBox="1"/>
          <p:nvPr/>
        </p:nvSpPr>
        <p:spPr>
          <a:xfrm>
            <a:off x="2432720" y="2054602"/>
            <a:ext cx="5877956" cy="369332"/>
          </a:xfrm>
          <a:prstGeom prst="rect">
            <a:avLst/>
          </a:prstGeom>
          <a:solidFill>
            <a:srgbClr val="FFFFCC"/>
          </a:solidFill>
          <a:ln>
            <a:solidFill>
              <a:srgbClr val="00B0F0"/>
            </a:solidFill>
          </a:ln>
        </p:spPr>
        <p:txBody>
          <a:bodyPr wrap="none" rtlCol="0">
            <a:spAutoFit/>
          </a:bodyPr>
          <a:lstStyle>
            <a:defPPr>
              <a:defRPr lang="en-US"/>
            </a:defPPr>
          </a:lstStyle>
          <a:p>
            <a:r>
              <a:rPr lang="en-NZ" dirty="0"/>
              <a:t>With a new cut-off value of 5, we restart from the root node.</a:t>
            </a:r>
          </a:p>
        </p:txBody>
      </p:sp>
      <p:sp>
        <p:nvSpPr>
          <p:cNvPr id="9" name="TextBox 8">
            <a:extLst>
              <a:ext uri="{FF2B5EF4-FFF2-40B4-BE49-F238E27FC236}">
                <a16:creationId xmlns:a16="http://schemas.microsoft.com/office/drawing/2014/main" id="{6F60BE82-392C-4613-8732-951C36ADA8F9}"/>
              </a:ext>
            </a:extLst>
          </p:cNvPr>
          <p:cNvSpPr txBox="1"/>
          <p:nvPr/>
        </p:nvSpPr>
        <p:spPr>
          <a:xfrm>
            <a:off x="2864768" y="4649966"/>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dirty="0"/>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2973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Helvetica" pitchFamily="34" charset="0"/>
                <a:ea typeface="+mn-ea"/>
                <a:cs typeface="Arial" charset="0"/>
              </a:rPr>
              <a:t>Graph Search as Tree Search</a:t>
            </a:r>
          </a:p>
        </p:txBody>
      </p:sp>
      <p:sp>
        <p:nvSpPr>
          <p:cNvPr id="329733"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7174" name="Line 8"/>
          <p:cNvSpPr>
            <a:spLocks noChangeShapeType="1"/>
          </p:cNvSpPr>
          <p:nvPr/>
        </p:nvSpPr>
        <p:spPr bwMode="auto">
          <a:xfrm flipH="1">
            <a:off x="2433638" y="4076700"/>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75" name="Line 9"/>
          <p:cNvSpPr>
            <a:spLocks noChangeShapeType="1"/>
          </p:cNvSpPr>
          <p:nvPr/>
        </p:nvSpPr>
        <p:spPr bwMode="auto">
          <a:xfrm flipH="1">
            <a:off x="1498600" y="3932238"/>
            <a:ext cx="719138" cy="504825"/>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76" name="Line 10"/>
          <p:cNvSpPr>
            <a:spLocks noChangeShapeType="1"/>
          </p:cNvSpPr>
          <p:nvPr/>
        </p:nvSpPr>
        <p:spPr bwMode="auto">
          <a:xfrm flipV="1">
            <a:off x="2506663" y="4583113"/>
            <a:ext cx="576262" cy="698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39" name="Oval 11"/>
          <p:cNvSpPr>
            <a:spLocks noChangeArrowheads="1"/>
          </p:cNvSpPr>
          <p:nvPr/>
        </p:nvSpPr>
        <p:spPr bwMode="auto">
          <a:xfrm>
            <a:off x="2217738" y="36449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40" name="Oval 12"/>
          <p:cNvSpPr>
            <a:spLocks noChangeArrowheads="1"/>
          </p:cNvSpPr>
          <p:nvPr/>
        </p:nvSpPr>
        <p:spPr bwMode="auto">
          <a:xfrm>
            <a:off x="1139825" y="42926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41" name="Oval 13"/>
          <p:cNvSpPr>
            <a:spLocks noChangeArrowheads="1"/>
          </p:cNvSpPr>
          <p:nvPr/>
        </p:nvSpPr>
        <p:spPr bwMode="auto">
          <a:xfrm>
            <a:off x="2146300" y="4403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D</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42" name="Oval 14"/>
          <p:cNvSpPr>
            <a:spLocks noChangeArrowheads="1"/>
          </p:cNvSpPr>
          <p:nvPr/>
        </p:nvSpPr>
        <p:spPr bwMode="auto">
          <a:xfrm>
            <a:off x="3082925" y="43656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G</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1" name="Line 16"/>
          <p:cNvSpPr>
            <a:spLocks noChangeShapeType="1"/>
          </p:cNvSpPr>
          <p:nvPr/>
        </p:nvSpPr>
        <p:spPr bwMode="auto">
          <a:xfrm flipH="1" flipV="1">
            <a:off x="849313" y="5013325"/>
            <a:ext cx="935037" cy="28733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2" name="Line 17"/>
          <p:cNvSpPr>
            <a:spLocks noChangeShapeType="1"/>
          </p:cNvSpPr>
          <p:nvPr/>
        </p:nvSpPr>
        <p:spPr bwMode="auto">
          <a:xfrm flipH="1">
            <a:off x="2147888" y="4797425"/>
            <a:ext cx="142875" cy="576263"/>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3" name="Line 18"/>
          <p:cNvSpPr>
            <a:spLocks noChangeShapeType="1"/>
          </p:cNvSpPr>
          <p:nvPr/>
        </p:nvSpPr>
        <p:spPr bwMode="auto">
          <a:xfrm flipH="1">
            <a:off x="2147888" y="4797425"/>
            <a:ext cx="1076325" cy="6477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4" name="Rectangle 19"/>
          <p:cNvSpPr>
            <a:spLocks noChangeArrowheads="1"/>
          </p:cNvSpPr>
          <p:nvPr/>
        </p:nvSpPr>
        <p:spPr bwMode="auto">
          <a:xfrm>
            <a:off x="273050" y="3357563"/>
            <a:ext cx="3455988" cy="26638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11281" name="Text Box 20"/>
          <p:cNvSpPr txBox="1">
            <a:spLocks noChangeArrowheads="1"/>
          </p:cNvSpPr>
          <p:nvPr/>
        </p:nvSpPr>
        <p:spPr bwMode="auto">
          <a:xfrm>
            <a:off x="273050" y="1628775"/>
            <a:ext cx="9632950" cy="366713"/>
          </a:xfrm>
          <a:prstGeom prst="rect">
            <a:avLst/>
          </a:prstGeom>
          <a:noFill/>
          <a:ln w="9525" algn="ctr">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Arial" charset="0"/>
              </a:rPr>
              <a:t> We can turn </a:t>
            </a:r>
            <a:r>
              <a:rPr kumimoji="0" lang="en-US"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charset="0"/>
                <a:ea typeface="+mn-ea"/>
                <a:cs typeface="Arial" charset="0"/>
              </a:rPr>
              <a:t>graph search problems </a:t>
            </a:r>
            <a:r>
              <a:rPr kumimoji="0" lang="en-US" sz="1800" b="1" i="0" u="none" strike="noStrike" kern="1200" cap="none" spc="0" normalizeH="0" baseline="0" noProof="0" dirty="0">
                <a:ln>
                  <a:noFill/>
                </a:ln>
                <a:solidFill>
                  <a:srgbClr val="000000"/>
                </a:solidFill>
                <a:effectLst/>
                <a:uLnTx/>
                <a:uFillTx/>
                <a:latin typeface="Arial" charset="0"/>
                <a:ea typeface="+mn-ea"/>
                <a:cs typeface="Arial" charset="0"/>
              </a:rPr>
              <a:t>(from S to G) into </a:t>
            </a:r>
            <a:r>
              <a:rPr kumimoji="0" lang="en-US"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charset="0"/>
                <a:ea typeface="+mn-ea"/>
                <a:cs typeface="Arial" charset="0"/>
              </a:rPr>
              <a:t>tree search problems </a:t>
            </a:r>
            <a:r>
              <a:rPr kumimoji="0" lang="en-US" sz="1800" b="1" i="0" u="none" strike="noStrike" kern="1200" cap="none" spc="0" normalizeH="0" baseline="0" noProof="0" dirty="0">
                <a:ln>
                  <a:noFill/>
                </a:ln>
                <a:solidFill>
                  <a:srgbClr val="000000"/>
                </a:solidFill>
                <a:effectLst/>
                <a:uLnTx/>
                <a:uFillTx/>
                <a:latin typeface="Arial" charset="0"/>
                <a:ea typeface="+mn-ea"/>
                <a:cs typeface="Arial" charset="0"/>
              </a:rPr>
              <a:t>by:</a:t>
            </a:r>
          </a:p>
        </p:txBody>
      </p:sp>
      <p:sp>
        <p:nvSpPr>
          <p:cNvPr id="7186" name="Rectangle 21"/>
          <p:cNvSpPr>
            <a:spLocks noChangeArrowheads="1"/>
          </p:cNvSpPr>
          <p:nvPr/>
        </p:nvSpPr>
        <p:spPr bwMode="auto">
          <a:xfrm>
            <a:off x="1928813" y="2133600"/>
            <a:ext cx="7489825" cy="6508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 Replacing undirected links by 2 directed links</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 Avoiding loops in path (or keeping track of visited nodes globally)</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7" name="Line 22"/>
          <p:cNvSpPr>
            <a:spLocks noChangeShapeType="1"/>
          </p:cNvSpPr>
          <p:nvPr/>
        </p:nvSpPr>
        <p:spPr bwMode="auto">
          <a:xfrm>
            <a:off x="1571625" y="4506913"/>
            <a:ext cx="647700" cy="746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51" name="Oval 23"/>
          <p:cNvSpPr>
            <a:spLocks noChangeArrowheads="1"/>
          </p:cNvSpPr>
          <p:nvPr/>
        </p:nvSpPr>
        <p:spPr bwMode="auto">
          <a:xfrm>
            <a:off x="488950" y="4710202"/>
            <a:ext cx="468313"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imes New Roman" pitchFamily="18" charset="0"/>
                <a:ea typeface="+mn-ea"/>
                <a:cs typeface="Arial" charset="0"/>
              </a:rPr>
              <a:t>S</a:t>
            </a:r>
            <a:endParaRPr kumimoji="0" lang="en-GB" sz="1600" b="1" i="0" u="none" strike="noStrike" kern="1200" cap="none" spc="0" normalizeH="0" baseline="0" noProof="0" dirty="0">
              <a:ln>
                <a:noFill/>
              </a:ln>
              <a:solidFill>
                <a:srgbClr val="FF0000"/>
              </a:solidFill>
              <a:effectLst/>
              <a:uLnTx/>
              <a:uFillTx/>
              <a:latin typeface="Times New Roman" pitchFamily="18" charset="0"/>
              <a:ea typeface="+mn-ea"/>
              <a:cs typeface="Arial" charset="0"/>
            </a:endParaRPr>
          </a:p>
        </p:txBody>
      </p:sp>
      <p:sp>
        <p:nvSpPr>
          <p:cNvPr id="7189" name="Line 24"/>
          <p:cNvSpPr>
            <a:spLocks noChangeShapeType="1"/>
          </p:cNvSpPr>
          <p:nvPr/>
        </p:nvSpPr>
        <p:spPr bwMode="auto">
          <a:xfrm flipH="1">
            <a:off x="776288" y="4581525"/>
            <a:ext cx="360362"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43" name="Oval 15"/>
          <p:cNvSpPr>
            <a:spLocks noChangeArrowheads="1"/>
          </p:cNvSpPr>
          <p:nvPr/>
        </p:nvSpPr>
        <p:spPr bwMode="auto">
          <a:xfrm>
            <a:off x="1785938" y="51577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91" name="Line 25"/>
          <p:cNvSpPr>
            <a:spLocks noChangeShapeType="1"/>
          </p:cNvSpPr>
          <p:nvPr/>
        </p:nvSpPr>
        <p:spPr bwMode="auto">
          <a:xfrm flipH="1">
            <a:off x="6069013" y="3338513"/>
            <a:ext cx="1079500"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92" name="Line 27"/>
          <p:cNvSpPr>
            <a:spLocks noChangeShapeType="1"/>
          </p:cNvSpPr>
          <p:nvPr/>
        </p:nvSpPr>
        <p:spPr bwMode="auto">
          <a:xfrm>
            <a:off x="7221538" y="3340100"/>
            <a:ext cx="863600"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65" name="Oval 37"/>
          <p:cNvSpPr>
            <a:spLocks noChangeArrowheads="1"/>
          </p:cNvSpPr>
          <p:nvPr/>
        </p:nvSpPr>
        <p:spPr bwMode="auto">
          <a:xfrm>
            <a:off x="6932613" y="3108415"/>
            <a:ext cx="468312"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imes New Roman" pitchFamily="18" charset="0"/>
                <a:ea typeface="+mn-ea"/>
                <a:cs typeface="Arial" charset="0"/>
              </a:rPr>
              <a:t>S</a:t>
            </a:r>
            <a:endParaRPr kumimoji="0" lang="en-GB" sz="1600" b="1" i="0" u="none" strike="noStrike" kern="1200" cap="none" spc="0" normalizeH="0" baseline="0" noProof="0">
              <a:ln>
                <a:noFill/>
              </a:ln>
              <a:solidFill>
                <a:srgbClr val="FF0000"/>
              </a:solidFill>
              <a:effectLst/>
              <a:uLnTx/>
              <a:uFillTx/>
              <a:latin typeface="Times New Roman" pitchFamily="18" charset="0"/>
              <a:ea typeface="+mn-ea"/>
              <a:cs typeface="Arial" charset="0"/>
            </a:endParaRPr>
          </a:p>
        </p:txBody>
      </p:sp>
      <p:sp>
        <p:nvSpPr>
          <p:cNvPr id="329766" name="Oval 38"/>
          <p:cNvSpPr>
            <a:spLocks noChangeArrowheads="1"/>
          </p:cNvSpPr>
          <p:nvPr/>
        </p:nvSpPr>
        <p:spPr bwMode="auto">
          <a:xfrm>
            <a:off x="8156575" y="46370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D</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68" name="Oval 40"/>
          <p:cNvSpPr>
            <a:spLocks noChangeArrowheads="1"/>
          </p:cNvSpPr>
          <p:nvPr/>
        </p:nvSpPr>
        <p:spPr bwMode="auto">
          <a:xfrm>
            <a:off x="6446839" y="4637087"/>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D</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80" name="Oval 52"/>
          <p:cNvSpPr>
            <a:spLocks noChangeArrowheads="1"/>
          </p:cNvSpPr>
          <p:nvPr/>
        </p:nvSpPr>
        <p:spPr bwMode="auto">
          <a:xfrm>
            <a:off x="5708650" y="36274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05" name="Line 53"/>
          <p:cNvSpPr>
            <a:spLocks noChangeShapeType="1"/>
          </p:cNvSpPr>
          <p:nvPr/>
        </p:nvSpPr>
        <p:spPr bwMode="auto">
          <a:xfrm flipH="1">
            <a:off x="5240338" y="3987800"/>
            <a:ext cx="541337" cy="6651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06" name="Line 54"/>
          <p:cNvSpPr>
            <a:spLocks noChangeShapeType="1"/>
          </p:cNvSpPr>
          <p:nvPr/>
        </p:nvSpPr>
        <p:spPr bwMode="auto">
          <a:xfrm flipH="1">
            <a:off x="8337550" y="3987800"/>
            <a:ext cx="0" cy="6651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07" name="Line 55"/>
          <p:cNvSpPr>
            <a:spLocks noChangeShapeType="1"/>
          </p:cNvSpPr>
          <p:nvPr/>
        </p:nvSpPr>
        <p:spPr bwMode="auto">
          <a:xfrm>
            <a:off x="8445500" y="3914775"/>
            <a:ext cx="792163" cy="720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84" name="Oval 56"/>
          <p:cNvSpPr>
            <a:spLocks noChangeArrowheads="1"/>
          </p:cNvSpPr>
          <p:nvPr/>
        </p:nvSpPr>
        <p:spPr bwMode="auto">
          <a:xfrm>
            <a:off x="8085138" y="362743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09" name="Oval 58"/>
          <p:cNvSpPr>
            <a:spLocks noChangeArrowheads="1"/>
          </p:cNvSpPr>
          <p:nvPr/>
        </p:nvSpPr>
        <p:spPr bwMode="auto">
          <a:xfrm>
            <a:off x="9164638" y="4564063"/>
            <a:ext cx="468312" cy="447675"/>
          </a:xfrm>
          <a:prstGeom prst="ellipse">
            <a:avLst/>
          </a:prstGeom>
          <a:gradFill rotWithShape="1">
            <a:gsLst>
              <a:gs pos="0">
                <a:schemeClr val="bg1"/>
              </a:gs>
              <a:gs pos="100000">
                <a:srgbClr val="00B0F0"/>
              </a:gs>
            </a:gsLst>
            <a:path path="shape">
              <a:fillToRect l="50000" t="50000" r="50000" b="50000"/>
            </a:path>
          </a:gradFill>
          <a:ln w="9525" algn="ctr">
            <a:solidFill>
              <a:schemeClr val="tx1"/>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G</a:t>
            </a:r>
            <a:endParaRPr kumimoji="0" lang="en-GB" altLang="en-US"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10" name="Line 59"/>
          <p:cNvSpPr>
            <a:spLocks noChangeShapeType="1"/>
          </p:cNvSpPr>
          <p:nvPr/>
        </p:nvSpPr>
        <p:spPr bwMode="auto">
          <a:xfrm>
            <a:off x="6105526" y="4005263"/>
            <a:ext cx="511176" cy="6477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88" name="Oval 60"/>
          <p:cNvSpPr>
            <a:spLocks noChangeArrowheads="1"/>
          </p:cNvSpPr>
          <p:nvPr/>
        </p:nvSpPr>
        <p:spPr bwMode="auto">
          <a:xfrm>
            <a:off x="4942465" y="4630449"/>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rgbClr val="FFC000"/>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7212" name="AutoShape 61"/>
          <p:cNvSpPr>
            <a:spLocks noChangeArrowheads="1"/>
          </p:cNvSpPr>
          <p:nvPr/>
        </p:nvSpPr>
        <p:spPr bwMode="auto">
          <a:xfrm>
            <a:off x="3810000" y="4437063"/>
            <a:ext cx="8636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Tree>
    <p:extLst>
      <p:ext uri="{BB962C8B-B14F-4D97-AF65-F5344CB8AC3E}">
        <p14:creationId xmlns:p14="http://schemas.microsoft.com/office/powerpoint/2010/main" val="3834492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29733"/>
                                        </p:tgtEl>
                                        <p:attrNameLst>
                                          <p:attrName>style.visibility</p:attrName>
                                        </p:attrNameLst>
                                      </p:cBhvr>
                                      <p:to>
                                        <p:strVal val="visible"/>
                                      </p:to>
                                    </p:set>
                                    <p:animEffect transition="in" filter="checkerboard(across)">
                                      <p:cBhvr>
                                        <p:cTn id="7"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3"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614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420938"/>
            <a:ext cx="91059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46"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8" name="TextBox 7">
            <a:extLst>
              <a:ext uri="{FF2B5EF4-FFF2-40B4-BE49-F238E27FC236}">
                <a16:creationId xmlns:a16="http://schemas.microsoft.com/office/drawing/2014/main" id="{6352C625-221E-4B28-A6DF-3B4636DD9FD2}"/>
              </a:ext>
            </a:extLst>
          </p:cNvPr>
          <p:cNvSpPr txBox="1"/>
          <p:nvPr/>
        </p:nvSpPr>
        <p:spPr>
          <a:xfrm>
            <a:off x="2864768" y="4785459"/>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9" name="TextBox 8">
            <a:extLst>
              <a:ext uri="{FF2B5EF4-FFF2-40B4-BE49-F238E27FC236}">
                <a16:creationId xmlns:a16="http://schemas.microsoft.com/office/drawing/2014/main" id="{0F471C50-BDC6-4A96-9623-65D79B2BE8C0}"/>
              </a:ext>
            </a:extLst>
          </p:cNvPr>
          <p:cNvSpPr txBox="1"/>
          <p:nvPr/>
        </p:nvSpPr>
        <p:spPr>
          <a:xfrm>
            <a:off x="2844554" y="3360098"/>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dirty="0"/>
              <a:t>U</a:t>
            </a:r>
          </a:p>
        </p:txBody>
      </p:sp>
      <p:sp>
        <p:nvSpPr>
          <p:cNvPr id="10" name="TextBox 9">
            <a:extLst>
              <a:ext uri="{FF2B5EF4-FFF2-40B4-BE49-F238E27FC236}">
                <a16:creationId xmlns:a16="http://schemas.microsoft.com/office/drawing/2014/main" id="{BD837787-041F-4F8E-AE0B-84EB003E29C0}"/>
              </a:ext>
            </a:extLst>
          </p:cNvPr>
          <p:cNvSpPr txBox="1"/>
          <p:nvPr/>
        </p:nvSpPr>
        <p:spPr>
          <a:xfrm>
            <a:off x="4232275" y="4740489"/>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a:t>R</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624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636838"/>
            <a:ext cx="909637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470"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8" name="TextBox 7">
            <a:extLst>
              <a:ext uri="{FF2B5EF4-FFF2-40B4-BE49-F238E27FC236}">
                <a16:creationId xmlns:a16="http://schemas.microsoft.com/office/drawing/2014/main" id="{B8438DBF-ECBC-4DEA-83FC-72B82861ED8F}"/>
              </a:ext>
            </a:extLst>
          </p:cNvPr>
          <p:cNvSpPr txBox="1"/>
          <p:nvPr/>
        </p:nvSpPr>
        <p:spPr>
          <a:xfrm>
            <a:off x="2864768" y="4785459"/>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9" name="TextBox 8">
            <a:extLst>
              <a:ext uri="{FF2B5EF4-FFF2-40B4-BE49-F238E27FC236}">
                <a16:creationId xmlns:a16="http://schemas.microsoft.com/office/drawing/2014/main" id="{12B92C43-B725-427A-BC82-F500FFB43708}"/>
              </a:ext>
            </a:extLst>
          </p:cNvPr>
          <p:cNvSpPr txBox="1"/>
          <p:nvPr/>
        </p:nvSpPr>
        <p:spPr>
          <a:xfrm>
            <a:off x="2844554" y="3405068"/>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0" name="TextBox 9">
            <a:extLst>
              <a:ext uri="{FF2B5EF4-FFF2-40B4-BE49-F238E27FC236}">
                <a16:creationId xmlns:a16="http://schemas.microsoft.com/office/drawing/2014/main" id="{2DBC612F-A21D-4724-A11D-A257DD6EC42C}"/>
              </a:ext>
            </a:extLst>
          </p:cNvPr>
          <p:cNvSpPr txBox="1"/>
          <p:nvPr/>
        </p:nvSpPr>
        <p:spPr>
          <a:xfrm>
            <a:off x="4232275" y="4785459"/>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1" name="TextBox 10">
            <a:extLst>
              <a:ext uri="{FF2B5EF4-FFF2-40B4-BE49-F238E27FC236}">
                <a16:creationId xmlns:a16="http://schemas.microsoft.com/office/drawing/2014/main" id="{36D37003-451B-475B-A3A6-37651A3EE69E}"/>
              </a:ext>
            </a:extLst>
          </p:cNvPr>
          <p:cNvSpPr txBox="1"/>
          <p:nvPr/>
        </p:nvSpPr>
        <p:spPr>
          <a:xfrm>
            <a:off x="4264476" y="3361840"/>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dirty="0"/>
              <a:t>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634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2708275"/>
            <a:ext cx="908685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494"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8" name="TextBox 7">
            <a:extLst>
              <a:ext uri="{FF2B5EF4-FFF2-40B4-BE49-F238E27FC236}">
                <a16:creationId xmlns:a16="http://schemas.microsoft.com/office/drawing/2014/main" id="{02D5F972-54A3-4D45-86F7-3E217187BE22}"/>
              </a:ext>
            </a:extLst>
          </p:cNvPr>
          <p:cNvSpPr txBox="1"/>
          <p:nvPr/>
        </p:nvSpPr>
        <p:spPr>
          <a:xfrm>
            <a:off x="2913882" y="4859868"/>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9" name="TextBox 8">
            <a:extLst>
              <a:ext uri="{FF2B5EF4-FFF2-40B4-BE49-F238E27FC236}">
                <a16:creationId xmlns:a16="http://schemas.microsoft.com/office/drawing/2014/main" id="{933B0276-A866-4B5C-9B2D-5C576CDEB8FE}"/>
              </a:ext>
            </a:extLst>
          </p:cNvPr>
          <p:cNvSpPr txBox="1"/>
          <p:nvPr/>
        </p:nvSpPr>
        <p:spPr>
          <a:xfrm>
            <a:off x="2893668" y="3479477"/>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0" name="TextBox 9">
            <a:extLst>
              <a:ext uri="{FF2B5EF4-FFF2-40B4-BE49-F238E27FC236}">
                <a16:creationId xmlns:a16="http://schemas.microsoft.com/office/drawing/2014/main" id="{841D72A6-F077-43F6-8970-831B76C3FF1B}"/>
              </a:ext>
            </a:extLst>
          </p:cNvPr>
          <p:cNvSpPr txBox="1"/>
          <p:nvPr/>
        </p:nvSpPr>
        <p:spPr>
          <a:xfrm>
            <a:off x="4281389" y="4859868"/>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1" name="TextBox 10">
            <a:extLst>
              <a:ext uri="{FF2B5EF4-FFF2-40B4-BE49-F238E27FC236}">
                <a16:creationId xmlns:a16="http://schemas.microsoft.com/office/drawing/2014/main" id="{231AD13F-9AD3-4705-B6F3-94333F3E5ED3}"/>
              </a:ext>
            </a:extLst>
          </p:cNvPr>
          <p:cNvSpPr txBox="1"/>
          <p:nvPr/>
        </p:nvSpPr>
        <p:spPr>
          <a:xfrm>
            <a:off x="4313590" y="3451239"/>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2" name="TextBox 11">
            <a:extLst>
              <a:ext uri="{FF2B5EF4-FFF2-40B4-BE49-F238E27FC236}">
                <a16:creationId xmlns:a16="http://schemas.microsoft.com/office/drawing/2014/main" id="{9F0FDBD2-55DE-4AA7-86AC-290F2B2138B0}"/>
              </a:ext>
            </a:extLst>
          </p:cNvPr>
          <p:cNvSpPr txBox="1"/>
          <p:nvPr/>
        </p:nvSpPr>
        <p:spPr>
          <a:xfrm>
            <a:off x="5680575" y="4024607"/>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defPPr>
              <a:defRPr lang="en-US"/>
            </a:defPPr>
            <a:lvl1pPr>
              <a:defRPr>
                <a:solidFill>
                  <a:srgbClr val="FF0000"/>
                </a:solidFill>
                <a:latin typeface="Arial" panose="020B0604020202020204" pitchFamily="34" charset="0"/>
                <a:cs typeface="Arial" panose="020B0604020202020204" pitchFamily="34" charset="0"/>
              </a:defRPr>
            </a:lvl1pPr>
          </a:lstStyle>
          <a:p>
            <a:r>
              <a:rPr lang="en-NZ" dirty="0"/>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645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2852738"/>
            <a:ext cx="91344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518"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8" name="TextBox 7">
            <a:extLst>
              <a:ext uri="{FF2B5EF4-FFF2-40B4-BE49-F238E27FC236}">
                <a16:creationId xmlns:a16="http://schemas.microsoft.com/office/drawing/2014/main" id="{C6F46A6C-4307-4438-B373-DA2AAF548A82}"/>
              </a:ext>
            </a:extLst>
          </p:cNvPr>
          <p:cNvSpPr txBox="1"/>
          <p:nvPr/>
        </p:nvSpPr>
        <p:spPr>
          <a:xfrm>
            <a:off x="2913882" y="5003884"/>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9" name="TextBox 8">
            <a:extLst>
              <a:ext uri="{FF2B5EF4-FFF2-40B4-BE49-F238E27FC236}">
                <a16:creationId xmlns:a16="http://schemas.microsoft.com/office/drawing/2014/main" id="{FC2CD676-A60D-4422-902C-52EA8CB89A06}"/>
              </a:ext>
            </a:extLst>
          </p:cNvPr>
          <p:cNvSpPr txBox="1"/>
          <p:nvPr/>
        </p:nvSpPr>
        <p:spPr>
          <a:xfrm>
            <a:off x="2893668" y="3623493"/>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0" name="TextBox 9">
            <a:extLst>
              <a:ext uri="{FF2B5EF4-FFF2-40B4-BE49-F238E27FC236}">
                <a16:creationId xmlns:a16="http://schemas.microsoft.com/office/drawing/2014/main" id="{87B85053-83EC-4214-906F-A749CE732951}"/>
              </a:ext>
            </a:extLst>
          </p:cNvPr>
          <p:cNvSpPr txBox="1"/>
          <p:nvPr/>
        </p:nvSpPr>
        <p:spPr>
          <a:xfrm>
            <a:off x="4281389" y="5003884"/>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1" name="TextBox 10">
            <a:extLst>
              <a:ext uri="{FF2B5EF4-FFF2-40B4-BE49-F238E27FC236}">
                <a16:creationId xmlns:a16="http://schemas.microsoft.com/office/drawing/2014/main" id="{78EF2B22-3B75-4A1E-BFD3-80A8C5F0F2EB}"/>
              </a:ext>
            </a:extLst>
          </p:cNvPr>
          <p:cNvSpPr txBox="1"/>
          <p:nvPr/>
        </p:nvSpPr>
        <p:spPr>
          <a:xfrm>
            <a:off x="4313590" y="3595255"/>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U</a:t>
            </a:r>
          </a:p>
        </p:txBody>
      </p:sp>
      <p:sp>
        <p:nvSpPr>
          <p:cNvPr id="12" name="TextBox 11">
            <a:extLst>
              <a:ext uri="{FF2B5EF4-FFF2-40B4-BE49-F238E27FC236}">
                <a16:creationId xmlns:a16="http://schemas.microsoft.com/office/drawing/2014/main" id="{133D1537-2394-4C03-A555-5B93423ABC63}"/>
              </a:ext>
            </a:extLst>
          </p:cNvPr>
          <p:cNvSpPr txBox="1"/>
          <p:nvPr/>
        </p:nvSpPr>
        <p:spPr>
          <a:xfrm>
            <a:off x="5673080" y="4221088"/>
            <a:ext cx="351378" cy="369332"/>
          </a:xfrm>
          <a:prstGeom prst="rect">
            <a:avLst/>
          </a:prstGeom>
          <a:noFill/>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13" name="TextBox 12">
            <a:extLst>
              <a:ext uri="{FF2B5EF4-FFF2-40B4-BE49-F238E27FC236}">
                <a16:creationId xmlns:a16="http://schemas.microsoft.com/office/drawing/2014/main" id="{A28F779C-E793-4E25-9656-1E37DADEF90C}"/>
              </a:ext>
            </a:extLst>
          </p:cNvPr>
          <p:cNvSpPr txBox="1"/>
          <p:nvPr/>
        </p:nvSpPr>
        <p:spPr>
          <a:xfrm>
            <a:off x="5688070" y="3084881"/>
            <a:ext cx="312906" cy="369332"/>
          </a:xfrm>
          <a:prstGeom prst="rect">
            <a:avLst/>
          </a:prstGeom>
          <a:solidFill>
            <a:schemeClr val="bg1"/>
          </a:solidFill>
          <a:effectLst>
            <a:glow rad="139700">
              <a:schemeClr val="accent1">
                <a:satMod val="175000"/>
                <a:alpha val="40000"/>
              </a:schemeClr>
            </a:glow>
          </a:effectLst>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L</a:t>
            </a:r>
          </a:p>
        </p:txBody>
      </p:sp>
      <p:sp>
        <p:nvSpPr>
          <p:cNvPr id="2" name="TextBox 1">
            <a:extLst>
              <a:ext uri="{FF2B5EF4-FFF2-40B4-BE49-F238E27FC236}">
                <a16:creationId xmlns:a16="http://schemas.microsoft.com/office/drawing/2014/main" id="{CB11B1A2-ABB6-4634-BF4B-DB02399C1E82}"/>
              </a:ext>
            </a:extLst>
          </p:cNvPr>
          <p:cNvSpPr txBox="1"/>
          <p:nvPr/>
        </p:nvSpPr>
        <p:spPr>
          <a:xfrm>
            <a:off x="4951806" y="1913014"/>
            <a:ext cx="4455720" cy="646331"/>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square" rtlCol="0">
            <a:spAutoFit/>
          </a:bodyPr>
          <a:lstStyle>
            <a:defPPr>
              <a:defRPr lang="en-US"/>
            </a:defPPr>
          </a:lstStyle>
          <a:p>
            <a:r>
              <a:rPr lang="en-NZ" dirty="0"/>
              <a:t>It is not possible to move the white tile Up, so we move it to the </a:t>
            </a:r>
            <a:r>
              <a:rPr lang="en-NZ" b="1" dirty="0">
                <a:solidFill>
                  <a:srgbClr val="FF0000"/>
                </a:solidFill>
              </a:rPr>
              <a:t>Left</a:t>
            </a:r>
            <a:r>
              <a:rPr lang="en-NZ" dirty="0"/>
              <a:t> 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655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2565400"/>
            <a:ext cx="922972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542"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2" name="TextBox 1">
            <a:extLst>
              <a:ext uri="{FF2B5EF4-FFF2-40B4-BE49-F238E27FC236}">
                <a16:creationId xmlns:a16="http://schemas.microsoft.com/office/drawing/2014/main" id="{A4636286-5137-4A99-9F69-E92CB1196409}"/>
              </a:ext>
            </a:extLst>
          </p:cNvPr>
          <p:cNvSpPr txBox="1"/>
          <p:nvPr/>
        </p:nvSpPr>
        <p:spPr>
          <a:xfrm>
            <a:off x="4160912" y="2242344"/>
            <a:ext cx="5256584" cy="646112"/>
          </a:xfrm>
          <a:prstGeom prst="rect">
            <a:avLst/>
          </a:prstGeom>
          <a:noFill/>
        </p:spPr>
        <p:txBody>
          <a:bodyPr wrap="square" rtlCol="0">
            <a:spAutoFit/>
          </a:bodyPr>
          <a:lstStyle/>
          <a:p>
            <a:r>
              <a:rPr lang="en-NZ" dirty="0"/>
              <a:t>This implementation </a:t>
            </a:r>
            <a:r>
              <a:rPr lang="en-NZ" b="1" dirty="0"/>
              <a:t>avoids local loops</a:t>
            </a:r>
            <a:r>
              <a:rPr lang="en-NZ" dirty="0"/>
              <a:t>, and so the </a:t>
            </a:r>
            <a:r>
              <a:rPr lang="en-NZ" dirty="0">
                <a:solidFill>
                  <a:srgbClr val="FF0000"/>
                </a:solidFill>
              </a:rPr>
              <a:t>move to the </a:t>
            </a:r>
            <a:r>
              <a:rPr lang="en-NZ" u="sng" dirty="0">
                <a:solidFill>
                  <a:srgbClr val="FF0000"/>
                </a:solidFill>
              </a:rPr>
              <a:t>right</a:t>
            </a:r>
            <a:r>
              <a:rPr lang="en-NZ" dirty="0">
                <a:solidFill>
                  <a:srgbClr val="FF0000"/>
                </a:solidFill>
              </a:rPr>
              <a:t> was discarded</a:t>
            </a:r>
            <a:r>
              <a:rPr lang="en-NZ" dirty="0"/>
              <a:t>. </a:t>
            </a:r>
          </a:p>
        </p:txBody>
      </p:sp>
      <p:sp>
        <p:nvSpPr>
          <p:cNvPr id="9" name="TextBox 8">
            <a:extLst>
              <a:ext uri="{FF2B5EF4-FFF2-40B4-BE49-F238E27FC236}">
                <a16:creationId xmlns:a16="http://schemas.microsoft.com/office/drawing/2014/main" id="{209B3787-D6E5-439F-8277-3421ECC86F89}"/>
              </a:ext>
            </a:extLst>
          </p:cNvPr>
          <p:cNvSpPr txBox="1"/>
          <p:nvPr/>
        </p:nvSpPr>
        <p:spPr>
          <a:xfrm>
            <a:off x="7088366" y="3053970"/>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6656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3227388"/>
            <a:ext cx="924877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566" name="TextBox 5"/>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7" name="TextBox 6"/>
          <p:cNvSpPr txBox="1"/>
          <p:nvPr/>
        </p:nvSpPr>
        <p:spPr>
          <a:xfrm>
            <a:off x="273050" y="975796"/>
            <a:ext cx="1845377" cy="369332"/>
          </a:xfrm>
          <a:prstGeom prst="rect">
            <a:avLst/>
          </a:prstGeom>
          <a:solidFill>
            <a:srgbClr val="FFFFCC"/>
          </a:solidFill>
          <a:ln>
            <a:solidFill>
              <a:srgbClr val="00B0F0"/>
            </a:solidFill>
          </a:ln>
        </p:spPr>
        <p:txBody>
          <a:bodyPr wrap="none" rtlCol="0">
            <a:spAutoFit/>
          </a:bodyPr>
          <a:lstStyle/>
          <a:p>
            <a:r>
              <a:rPr lang="en-AU" dirty="0"/>
              <a:t>Recursive version</a:t>
            </a:r>
          </a:p>
        </p:txBody>
      </p:sp>
      <p:sp>
        <p:nvSpPr>
          <p:cNvPr id="8" name="TextBox 7">
            <a:extLst>
              <a:ext uri="{FF2B5EF4-FFF2-40B4-BE49-F238E27FC236}">
                <a16:creationId xmlns:a16="http://schemas.microsoft.com/office/drawing/2014/main" id="{21459B8D-9AA8-414A-A396-D6B8F2413A2A}"/>
              </a:ext>
            </a:extLst>
          </p:cNvPr>
          <p:cNvSpPr txBox="1"/>
          <p:nvPr/>
        </p:nvSpPr>
        <p:spPr>
          <a:xfrm>
            <a:off x="8409384" y="3604696"/>
            <a:ext cx="351378" cy="369332"/>
          </a:xfrm>
          <a:prstGeom prst="rect">
            <a:avLst/>
          </a:prstGeom>
          <a:solidFill>
            <a:schemeClr val="bg1"/>
          </a:solidFill>
          <a:effectLst>
            <a:glow rad="139700">
              <a:schemeClr val="accent1">
                <a:satMod val="175000"/>
                <a:alpha val="40000"/>
              </a:schemeClr>
            </a:glow>
          </a:effectLst>
        </p:spPr>
        <p:txBody>
          <a:bodyPr wrap="none" rtlCol="0">
            <a:spAutoFit/>
          </a:bodyPr>
          <a:lstStyle/>
          <a:p>
            <a:r>
              <a:rPr lang="en-NZ" dirty="0">
                <a:solidFill>
                  <a:srgbClr val="FF0000"/>
                </a:solidFill>
                <a:latin typeface="Arial" panose="020B0604020202020204" pitchFamily="34" charset="0"/>
                <a:cs typeface="Arial" panose="020B0604020202020204" pitchFamily="34" charset="0"/>
              </a:rPr>
              <a:t>R</a:t>
            </a:r>
          </a:p>
        </p:txBody>
      </p:sp>
      <p:sp>
        <p:nvSpPr>
          <p:cNvPr id="2" name="TextBox 1">
            <a:extLst>
              <a:ext uri="{FF2B5EF4-FFF2-40B4-BE49-F238E27FC236}">
                <a16:creationId xmlns:a16="http://schemas.microsoft.com/office/drawing/2014/main" id="{868CAEDE-5C2C-417F-9C41-3E0D2D992DF4}"/>
              </a:ext>
            </a:extLst>
          </p:cNvPr>
          <p:cNvSpPr txBox="1"/>
          <p:nvPr/>
        </p:nvSpPr>
        <p:spPr>
          <a:xfrm>
            <a:off x="7185248" y="5567090"/>
            <a:ext cx="2672591" cy="369332"/>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none" rtlCol="0">
            <a:spAutoFit/>
          </a:bodyPr>
          <a:lstStyle/>
          <a:p>
            <a:r>
              <a:rPr lang="en-NZ" dirty="0"/>
              <a:t>A solution has been found!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 vs. A*</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6758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3524250"/>
            <a:ext cx="8959850" cy="297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590" name="TextBox 1"/>
          <p:cNvSpPr txBox="1">
            <a:spLocks noChangeArrowheads="1"/>
          </p:cNvSpPr>
          <p:nvPr/>
        </p:nvSpPr>
        <p:spPr bwMode="auto">
          <a:xfrm>
            <a:off x="128588" y="3284538"/>
            <a:ext cx="709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a:t>IDA*</a:t>
            </a:r>
          </a:p>
        </p:txBody>
      </p:sp>
      <p:sp>
        <p:nvSpPr>
          <p:cNvPr id="67591" name="TextBox 6"/>
          <p:cNvSpPr txBox="1">
            <a:spLocks noChangeArrowheads="1"/>
          </p:cNvSpPr>
          <p:nvPr/>
        </p:nvSpPr>
        <p:spPr bwMode="auto">
          <a:xfrm>
            <a:off x="128588" y="14843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a:t>A*</a:t>
            </a:r>
          </a:p>
        </p:txBody>
      </p:sp>
      <p:pic>
        <p:nvPicPr>
          <p:cNvPr id="675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1504950"/>
            <a:ext cx="88773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593" name="TextBox 2"/>
          <p:cNvSpPr txBox="1">
            <a:spLocks noChangeArrowheads="1"/>
          </p:cNvSpPr>
          <p:nvPr/>
        </p:nvSpPr>
        <p:spPr bwMode="auto">
          <a:xfrm>
            <a:off x="8780392" y="2908214"/>
            <a:ext cx="65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b="1" dirty="0"/>
              <a:t>Goal</a:t>
            </a:r>
          </a:p>
        </p:txBody>
      </p:sp>
      <p:sp>
        <p:nvSpPr>
          <p:cNvPr id="67594" name="TextBox 9"/>
          <p:cNvSpPr txBox="1">
            <a:spLocks noChangeArrowheads="1"/>
          </p:cNvSpPr>
          <p:nvPr/>
        </p:nvSpPr>
        <p:spPr bwMode="auto">
          <a:xfrm>
            <a:off x="60325" y="6165850"/>
            <a:ext cx="417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dirty="0"/>
              <a:t>Successor generator sequence: </a:t>
            </a:r>
          </a:p>
          <a:p>
            <a:pPr eaLnBrk="1" hangingPunct="1"/>
            <a:r>
              <a:rPr lang="en-NZ" dirty="0"/>
              <a:t>    move the </a:t>
            </a:r>
            <a:r>
              <a:rPr lang="en-NZ" dirty="0">
                <a:solidFill>
                  <a:srgbClr val="FF0000"/>
                </a:solidFill>
              </a:rPr>
              <a:t>white tile </a:t>
            </a:r>
            <a:r>
              <a:rPr lang="en-NZ" dirty="0"/>
              <a:t>right, up, left, down</a:t>
            </a:r>
          </a:p>
        </p:txBody>
      </p:sp>
      <p:sp>
        <p:nvSpPr>
          <p:cNvPr id="2" name="TextBox 1">
            <a:extLst>
              <a:ext uri="{FF2B5EF4-FFF2-40B4-BE49-F238E27FC236}">
                <a16:creationId xmlns:a16="http://schemas.microsoft.com/office/drawing/2014/main" id="{28337C63-E5B5-4FFD-B0EA-814671AB88A5}"/>
              </a:ext>
            </a:extLst>
          </p:cNvPr>
          <p:cNvSpPr txBox="1"/>
          <p:nvPr/>
        </p:nvSpPr>
        <p:spPr>
          <a:xfrm>
            <a:off x="1208584" y="2466975"/>
            <a:ext cx="667170" cy="261610"/>
          </a:xfrm>
          <a:prstGeom prst="rect">
            <a:avLst/>
          </a:prstGeom>
          <a:noFill/>
        </p:spPr>
        <p:txBody>
          <a:bodyPr wrap="none" rtlCol="0">
            <a:spAutoFit/>
          </a:bodyPr>
          <a:lstStyle/>
          <a:p>
            <a:r>
              <a:rPr lang="en-GB" sz="1100" dirty="0"/>
              <a:t>heuristic</a:t>
            </a:r>
            <a:endParaRPr lang="en-NZ" sz="1100" dirty="0"/>
          </a:p>
        </p:txBody>
      </p:sp>
      <p:sp>
        <p:nvSpPr>
          <p:cNvPr id="12" name="TextBox 11">
            <a:extLst>
              <a:ext uri="{FF2B5EF4-FFF2-40B4-BE49-F238E27FC236}">
                <a16:creationId xmlns:a16="http://schemas.microsoft.com/office/drawing/2014/main" id="{E7E6A6F2-C4F9-4E57-955C-A5088DB0C9DF}"/>
              </a:ext>
            </a:extLst>
          </p:cNvPr>
          <p:cNvSpPr txBox="1"/>
          <p:nvPr/>
        </p:nvSpPr>
        <p:spPr>
          <a:xfrm>
            <a:off x="2720752" y="3113251"/>
            <a:ext cx="667170" cy="261610"/>
          </a:xfrm>
          <a:prstGeom prst="rect">
            <a:avLst/>
          </a:prstGeom>
          <a:noFill/>
        </p:spPr>
        <p:txBody>
          <a:bodyPr wrap="none" rtlCol="0">
            <a:spAutoFit/>
          </a:bodyPr>
          <a:lstStyle/>
          <a:p>
            <a:r>
              <a:rPr lang="en-GB" sz="1100" dirty="0"/>
              <a:t>heuristic</a:t>
            </a:r>
            <a:endParaRPr lang="en-NZ" sz="1100" dirty="0"/>
          </a:p>
        </p:txBody>
      </p:sp>
      <p:sp>
        <p:nvSpPr>
          <p:cNvPr id="13" name="TextBox 12">
            <a:extLst>
              <a:ext uri="{FF2B5EF4-FFF2-40B4-BE49-F238E27FC236}">
                <a16:creationId xmlns:a16="http://schemas.microsoft.com/office/drawing/2014/main" id="{7AA8BD3A-A4A8-4387-845F-CE97146AD2DF}"/>
              </a:ext>
            </a:extLst>
          </p:cNvPr>
          <p:cNvSpPr txBox="1"/>
          <p:nvPr/>
        </p:nvSpPr>
        <p:spPr>
          <a:xfrm>
            <a:off x="2763895" y="1916686"/>
            <a:ext cx="667170" cy="261610"/>
          </a:xfrm>
          <a:prstGeom prst="rect">
            <a:avLst/>
          </a:prstGeom>
          <a:noFill/>
        </p:spPr>
        <p:txBody>
          <a:bodyPr wrap="none" rtlCol="0">
            <a:spAutoFit/>
          </a:bodyPr>
          <a:lstStyle/>
          <a:p>
            <a:r>
              <a:rPr lang="en-GB" sz="1100" dirty="0"/>
              <a:t>heuristic</a:t>
            </a:r>
            <a:endParaRPr lang="en-NZ" sz="1100" dirty="0"/>
          </a:p>
        </p:txBody>
      </p:sp>
      <p:sp>
        <p:nvSpPr>
          <p:cNvPr id="14" name="TextBox 13">
            <a:extLst>
              <a:ext uri="{FF2B5EF4-FFF2-40B4-BE49-F238E27FC236}">
                <a16:creationId xmlns:a16="http://schemas.microsoft.com/office/drawing/2014/main" id="{BD30EA87-C120-46D3-B926-2FCB82BDCE6A}"/>
              </a:ext>
            </a:extLst>
          </p:cNvPr>
          <p:cNvSpPr txBox="1"/>
          <p:nvPr/>
        </p:nvSpPr>
        <p:spPr>
          <a:xfrm>
            <a:off x="2715769" y="2600980"/>
            <a:ext cx="667170" cy="261610"/>
          </a:xfrm>
          <a:prstGeom prst="rect">
            <a:avLst/>
          </a:prstGeom>
          <a:noFill/>
        </p:spPr>
        <p:txBody>
          <a:bodyPr wrap="none" rtlCol="0">
            <a:spAutoFit/>
          </a:bodyPr>
          <a:lstStyle/>
          <a:p>
            <a:r>
              <a:rPr lang="en-GB" sz="1100" dirty="0"/>
              <a:t>heuristic</a:t>
            </a:r>
            <a:endParaRPr lang="en-NZ" sz="11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1A44225D-BCAF-449D-811F-3F6353AAE36C}" type="slidenum">
              <a:rPr lang="en-US" smtClean="0"/>
              <a:pPr>
                <a:defRPr/>
              </a:pPr>
              <a:t>147</a:t>
            </a:fld>
            <a:endParaRPr lang="en-US"/>
          </a:p>
        </p:txBody>
      </p:sp>
      <p:sp>
        <p:nvSpPr>
          <p:cNvPr id="3"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 vs. A*</a:t>
            </a:r>
          </a:p>
        </p:txBody>
      </p:sp>
      <p:sp>
        <p:nvSpPr>
          <p:cNvPr id="66565" name="TextBox 4"/>
          <p:cNvSpPr txBox="1">
            <a:spLocks noChangeArrowheads="1"/>
          </p:cNvSpPr>
          <p:nvPr/>
        </p:nvSpPr>
        <p:spPr bwMode="auto">
          <a:xfrm>
            <a:off x="631825" y="5202238"/>
            <a:ext cx="8721725" cy="830262"/>
          </a:xfrm>
          <a:prstGeom prst="rect">
            <a:avLst/>
          </a:prstGeom>
          <a:solidFill>
            <a:srgbClr val="FFFFCC"/>
          </a:solidFill>
          <a:ln w="9525">
            <a:solidFill>
              <a:srgbClr val="00B0F0"/>
            </a:solidFill>
            <a:miter lim="800000"/>
            <a:headEnd/>
            <a:tailEnd/>
          </a:ln>
          <a:effectLst>
            <a:outerShdw blurRad="50800" dist="38100" dir="8100000" algn="tr" rotWithShape="0">
              <a:prstClr val="black">
                <a:alpha val="40000"/>
              </a:prstClr>
            </a:outerShdw>
          </a:effec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NZ" sz="2400" dirty="0">
                <a:latin typeface="Arial" pitchFamily="34" charset="0"/>
                <a:cs typeface="Arial" pitchFamily="34" charset="0"/>
              </a:rPr>
              <a:t>For very large trees, </a:t>
            </a:r>
            <a:r>
              <a:rPr lang="en-NZ" sz="2400" b="1" dirty="0">
                <a:solidFill>
                  <a:srgbClr val="008000"/>
                </a:solidFill>
                <a:latin typeface="Arial" pitchFamily="34" charset="0"/>
                <a:cs typeface="Arial" pitchFamily="34" charset="0"/>
              </a:rPr>
              <a:t>A*</a:t>
            </a:r>
            <a:r>
              <a:rPr lang="en-NZ" sz="2400" dirty="0">
                <a:latin typeface="Arial" pitchFamily="34" charset="0"/>
                <a:cs typeface="Arial" pitchFamily="34" charset="0"/>
              </a:rPr>
              <a:t> will run out of memory space, but </a:t>
            </a:r>
            <a:r>
              <a:rPr lang="en-NZ" sz="2400" b="1" dirty="0">
                <a:solidFill>
                  <a:srgbClr val="C00000"/>
                </a:solidFill>
                <a:latin typeface="Arial" pitchFamily="34" charset="0"/>
                <a:cs typeface="Arial" pitchFamily="34" charset="0"/>
              </a:rPr>
              <a:t>IDA*</a:t>
            </a:r>
            <a:r>
              <a:rPr lang="en-NZ" sz="2400" dirty="0">
                <a:latin typeface="Arial" pitchFamily="34" charset="0"/>
                <a:cs typeface="Arial" pitchFamily="34" charset="0"/>
              </a:rPr>
              <a:t> will still be able to solve them.</a:t>
            </a:r>
          </a:p>
        </p:txBody>
      </p:sp>
      <p:sp>
        <p:nvSpPr>
          <p:cNvPr id="8" name="TextBox 4"/>
          <p:cNvSpPr txBox="1">
            <a:spLocks noChangeArrowheads="1"/>
          </p:cNvSpPr>
          <p:nvPr/>
        </p:nvSpPr>
        <p:spPr bwMode="auto">
          <a:xfrm>
            <a:off x="631825" y="2500313"/>
            <a:ext cx="8721725" cy="830262"/>
          </a:xfrm>
          <a:prstGeom prst="rect">
            <a:avLst/>
          </a:prstGeom>
          <a:solidFill>
            <a:srgbClr val="FFFFCC"/>
          </a:solidFill>
          <a:ln w="9525">
            <a:solidFill>
              <a:srgbClr val="00B0F0"/>
            </a:solidFill>
            <a:miter lim="800000"/>
            <a:headEnd/>
            <a:tailEnd/>
          </a:ln>
          <a:effectLst>
            <a:outerShdw blurRad="50800" dist="38100" dir="8100000" algn="tr" rotWithShape="0">
              <a:prstClr val="black">
                <a:alpha val="40000"/>
              </a:prstClr>
            </a:outerShdw>
          </a:effec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NZ" sz="2400" b="1" dirty="0">
                <a:solidFill>
                  <a:srgbClr val="C00000"/>
                </a:solidFill>
                <a:latin typeface="Arial" pitchFamily="34" charset="0"/>
                <a:cs typeface="Arial" pitchFamily="34" charset="0"/>
              </a:rPr>
              <a:t>IDA*</a:t>
            </a:r>
            <a:r>
              <a:rPr lang="en-NZ" sz="2400" dirty="0">
                <a:latin typeface="Arial" pitchFamily="34" charset="0"/>
                <a:cs typeface="Arial" pitchFamily="34" charset="0"/>
              </a:rPr>
              <a:t> expands the same number of nodes, asymptotically, as </a:t>
            </a:r>
            <a:r>
              <a:rPr lang="en-NZ" sz="2400" b="1" dirty="0">
                <a:solidFill>
                  <a:srgbClr val="008000"/>
                </a:solidFill>
                <a:latin typeface="Arial" pitchFamily="34" charset="0"/>
                <a:cs typeface="Arial" pitchFamily="34" charset="0"/>
              </a:rPr>
              <a:t>A*</a:t>
            </a:r>
            <a:r>
              <a:rPr lang="en-NZ" sz="2400" dirty="0">
                <a:latin typeface="Arial" pitchFamily="34" charset="0"/>
                <a:cs typeface="Arial" pitchFamily="34" charset="0"/>
              </a:rPr>
              <a:t> in an exponential tree search.</a:t>
            </a:r>
          </a:p>
        </p:txBody>
      </p:sp>
      <p:sp>
        <p:nvSpPr>
          <p:cNvPr id="9" name="TextBox 4"/>
          <p:cNvSpPr txBox="1">
            <a:spLocks noChangeArrowheads="1"/>
          </p:cNvSpPr>
          <p:nvPr/>
        </p:nvSpPr>
        <p:spPr bwMode="auto">
          <a:xfrm>
            <a:off x="631825" y="3475038"/>
            <a:ext cx="8721725" cy="1570037"/>
          </a:xfrm>
          <a:prstGeom prst="rect">
            <a:avLst/>
          </a:prstGeom>
          <a:solidFill>
            <a:srgbClr val="FFFFCC"/>
          </a:solidFill>
          <a:ln w="9525">
            <a:solidFill>
              <a:srgbClr val="00B0F0"/>
            </a:solidFill>
            <a:miter lim="800000"/>
            <a:headEnd/>
            <a:tailEnd/>
          </a:ln>
          <a:effectLst>
            <a:outerShdw blurRad="50800" dist="38100" dir="8100000" algn="tr" rotWithShape="0">
              <a:prstClr val="black">
                <a:alpha val="40000"/>
              </a:prstClr>
            </a:outerShdw>
          </a:effec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NZ" sz="2400" dirty="0">
                <a:latin typeface="Arial" pitchFamily="34" charset="0"/>
                <a:cs typeface="Arial" pitchFamily="34" charset="0"/>
              </a:rPr>
              <a:t>Since </a:t>
            </a:r>
            <a:r>
              <a:rPr lang="en-NZ" sz="2400" b="1" dirty="0">
                <a:solidFill>
                  <a:srgbClr val="C00000"/>
                </a:solidFill>
                <a:latin typeface="Arial" pitchFamily="34" charset="0"/>
                <a:cs typeface="Arial" pitchFamily="34" charset="0"/>
              </a:rPr>
              <a:t>IDA*</a:t>
            </a:r>
            <a:r>
              <a:rPr lang="en-NZ" sz="2400" dirty="0">
                <a:latin typeface="Arial" pitchFamily="34" charset="0"/>
                <a:cs typeface="Arial" pitchFamily="34" charset="0"/>
              </a:rPr>
              <a:t> always expands all nodes at a given </a:t>
            </a:r>
            <a:r>
              <a:rPr lang="en-NZ" sz="2400" dirty="0">
                <a:solidFill>
                  <a:srgbClr val="FF0000"/>
                </a:solidFill>
                <a:latin typeface="Arial" pitchFamily="34" charset="0"/>
                <a:cs typeface="Arial" pitchFamily="34" charset="0"/>
              </a:rPr>
              <a:t>f-cost </a:t>
            </a:r>
            <a:r>
              <a:rPr lang="en-NZ" sz="2400" dirty="0">
                <a:latin typeface="Arial" pitchFamily="34" charset="0"/>
                <a:cs typeface="Arial" pitchFamily="34" charset="0"/>
              </a:rPr>
              <a:t>(minimum values which exceeded the previous cut-off) before expanding any nodes at a greater cost, the first solution it finds will be a solution of least cost.</a:t>
            </a:r>
          </a:p>
        </p:txBody>
      </p:sp>
      <p:sp>
        <p:nvSpPr>
          <p:cNvPr id="10" name="TextBox 4"/>
          <p:cNvSpPr txBox="1">
            <a:spLocks noChangeArrowheads="1"/>
          </p:cNvSpPr>
          <p:nvPr/>
        </p:nvSpPr>
        <p:spPr bwMode="auto">
          <a:xfrm>
            <a:off x="631825" y="1517650"/>
            <a:ext cx="8721725" cy="831850"/>
          </a:xfrm>
          <a:prstGeom prst="rect">
            <a:avLst/>
          </a:prstGeom>
          <a:solidFill>
            <a:srgbClr val="FFFFCC"/>
          </a:solidFill>
          <a:ln w="9525">
            <a:solidFill>
              <a:srgbClr val="00B0F0"/>
            </a:solidFill>
            <a:miter lim="800000"/>
            <a:headEnd/>
            <a:tailEnd/>
          </a:ln>
          <a:effectLst>
            <a:outerShdw blurRad="50800" dist="38100" dir="8100000" algn="tr" rotWithShape="0">
              <a:prstClr val="black">
                <a:alpha val="40000"/>
              </a:prstClr>
            </a:outerShdw>
          </a:effec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NZ" sz="2400" b="1" dirty="0">
                <a:solidFill>
                  <a:srgbClr val="C00000"/>
                </a:solidFill>
                <a:latin typeface="Arial" pitchFamily="34" charset="0"/>
                <a:cs typeface="Arial" pitchFamily="34" charset="0"/>
              </a:rPr>
              <a:t>IDA*</a:t>
            </a:r>
            <a:r>
              <a:rPr lang="en-NZ" sz="2400" dirty="0">
                <a:latin typeface="Arial" pitchFamily="34" charset="0"/>
                <a:cs typeface="Arial" pitchFamily="34" charset="0"/>
              </a:rPr>
              <a:t> is simpler to implement than </a:t>
            </a:r>
            <a:r>
              <a:rPr lang="en-NZ" sz="2400" b="1" dirty="0">
                <a:solidFill>
                  <a:srgbClr val="008000"/>
                </a:solidFill>
                <a:latin typeface="Arial" pitchFamily="34" charset="0"/>
                <a:cs typeface="Arial" pitchFamily="34" charset="0"/>
              </a:rPr>
              <a:t>A*</a:t>
            </a:r>
            <a:r>
              <a:rPr lang="en-NZ" sz="2400" dirty="0">
                <a:latin typeface="Arial" pitchFamily="34" charset="0"/>
                <a:cs typeface="Arial" pitchFamily="34" charset="0"/>
              </a:rPr>
              <a:t>. Does </a:t>
            </a:r>
            <a:r>
              <a:rPr lang="en-NZ" sz="2400" u="sng" dirty="0">
                <a:latin typeface="Arial" pitchFamily="34" charset="0"/>
                <a:cs typeface="Arial" pitchFamily="34" charset="0"/>
              </a:rPr>
              <a:t>not</a:t>
            </a:r>
            <a:r>
              <a:rPr lang="en-NZ" sz="2400" dirty="0">
                <a:latin typeface="Arial" pitchFamily="34" charset="0"/>
                <a:cs typeface="Arial" pitchFamily="34" charset="0"/>
              </a:rPr>
              <a:t> require the </a:t>
            </a:r>
            <a:r>
              <a:rPr lang="en-NZ" sz="2400" dirty="0">
                <a:solidFill>
                  <a:srgbClr val="0000FF"/>
                </a:solidFill>
                <a:latin typeface="Arial" pitchFamily="34" charset="0"/>
                <a:cs typeface="Arial" pitchFamily="34" charset="0"/>
              </a:rPr>
              <a:t>Strict Expanded List</a:t>
            </a:r>
            <a:r>
              <a:rPr lang="en-NZ" sz="2400" dirty="0">
                <a:latin typeface="Arial" pitchFamily="34" charset="0"/>
                <a:cs typeface="Arial" pitchFamily="34" charset="0"/>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E7E096D-EE4A-46A3-A1FA-931F852C280E}" type="slidenum">
              <a:rPr lang="en-US" smtClean="0"/>
              <a:pPr>
                <a:defRPr/>
              </a:pPr>
              <a:t>148</a:t>
            </a:fld>
            <a:endParaRPr lang="en-US"/>
          </a:p>
        </p:txBody>
      </p:sp>
      <p:sp>
        <p:nvSpPr>
          <p:cNvPr id="3"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cs typeface="+mn-cs"/>
              </a:rPr>
              <a:t>IDA* vs. A*</a:t>
            </a:r>
          </a:p>
        </p:txBody>
      </p:sp>
      <p:sp>
        <p:nvSpPr>
          <p:cNvPr id="66565" name="TextBox 4"/>
          <p:cNvSpPr txBox="1">
            <a:spLocks noChangeArrowheads="1"/>
          </p:cNvSpPr>
          <p:nvPr/>
        </p:nvSpPr>
        <p:spPr bwMode="auto">
          <a:xfrm>
            <a:off x="592138" y="4965700"/>
            <a:ext cx="8761412" cy="1200150"/>
          </a:xfrm>
          <a:prstGeom prst="rect">
            <a:avLst/>
          </a:prstGeom>
          <a:solidFill>
            <a:srgbClr val="FFFFCC"/>
          </a:solidFill>
          <a:ln w="9525">
            <a:solidFill>
              <a:srgbClr val="00B0F0"/>
            </a:solidFill>
            <a:miter lim="800000"/>
            <a:headEnd/>
            <a:tailEnd/>
          </a:ln>
          <a:effectLst>
            <a:outerShdw blurRad="50800" dist="38100" dir="8100000" algn="tr" rotWithShape="0">
              <a:prstClr val="black">
                <a:alpha val="40000"/>
              </a:prstClr>
            </a:outerShdw>
          </a:effec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NZ" sz="2400" dirty="0">
                <a:latin typeface="Arial" pitchFamily="34" charset="0"/>
                <a:cs typeface="Arial" pitchFamily="34" charset="0"/>
              </a:rPr>
              <a:t>Let us look at the demo and tabulated results to compare the two in terms of optimality, actual running time, </a:t>
            </a:r>
            <a:r>
              <a:rPr lang="en-NZ" sz="2400" dirty="0" err="1">
                <a:latin typeface="Arial" pitchFamily="34" charset="0"/>
                <a:cs typeface="Arial" pitchFamily="34" charset="0"/>
              </a:rPr>
              <a:t>MaxQLength</a:t>
            </a:r>
            <a:r>
              <a:rPr lang="en-NZ" sz="2400" dirty="0">
                <a:latin typeface="Arial" pitchFamily="34" charset="0"/>
                <a:cs typeface="Arial" pitchFamily="34" charset="0"/>
              </a:rPr>
              <a:t>, and number of state expansions.</a:t>
            </a:r>
          </a:p>
        </p:txBody>
      </p:sp>
      <p:sp>
        <p:nvSpPr>
          <p:cNvPr id="11" name="TextBox 4"/>
          <p:cNvSpPr txBox="1">
            <a:spLocks noChangeArrowheads="1"/>
          </p:cNvSpPr>
          <p:nvPr/>
        </p:nvSpPr>
        <p:spPr bwMode="auto">
          <a:xfrm>
            <a:off x="592138" y="2349500"/>
            <a:ext cx="8721725" cy="1446213"/>
          </a:xfrm>
          <a:prstGeom prst="rect">
            <a:avLst/>
          </a:prstGeom>
          <a:solidFill>
            <a:srgbClr val="FFFFCC"/>
          </a:solidFill>
          <a:ln w="9525">
            <a:solidFill>
              <a:srgbClr val="00B0F0"/>
            </a:solidFill>
            <a:miter lim="800000"/>
            <a:headEnd/>
            <a:tailEnd/>
          </a:ln>
          <a:effectLst>
            <a:outerShdw blurRad="50800" dist="38100" dir="8100000" algn="tr" rotWithShape="0">
              <a:prstClr val="black">
                <a:alpha val="40000"/>
              </a:prstClr>
            </a:outerShdw>
          </a:effec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NZ" sz="2400" dirty="0">
                <a:latin typeface="Arial" pitchFamily="34" charset="0"/>
                <a:cs typeface="Arial" pitchFamily="34" charset="0"/>
              </a:rPr>
              <a:t>It was observed that even though </a:t>
            </a:r>
            <a:r>
              <a:rPr lang="en-NZ" sz="2400" b="1" dirty="0">
                <a:solidFill>
                  <a:srgbClr val="C00000"/>
                </a:solidFill>
                <a:latin typeface="Arial" pitchFamily="34" charset="0"/>
                <a:cs typeface="Arial" pitchFamily="34" charset="0"/>
              </a:rPr>
              <a:t>IDA*</a:t>
            </a:r>
            <a:r>
              <a:rPr lang="en-NZ" sz="2400" dirty="0">
                <a:latin typeface="Arial" pitchFamily="34" charset="0"/>
                <a:cs typeface="Arial" pitchFamily="34" charset="0"/>
              </a:rPr>
              <a:t> generated more nodes than </a:t>
            </a:r>
            <a:r>
              <a:rPr lang="en-NZ" sz="2400" b="1" dirty="0">
                <a:solidFill>
                  <a:srgbClr val="008000"/>
                </a:solidFill>
                <a:latin typeface="Arial" pitchFamily="34" charset="0"/>
                <a:cs typeface="Arial" pitchFamily="34" charset="0"/>
              </a:rPr>
              <a:t>A*</a:t>
            </a:r>
            <a:r>
              <a:rPr lang="en-NZ" sz="2400" dirty="0">
                <a:latin typeface="Arial" pitchFamily="34" charset="0"/>
                <a:cs typeface="Arial" pitchFamily="34" charset="0"/>
              </a:rPr>
              <a:t>, it actually run </a:t>
            </a:r>
            <a:r>
              <a:rPr lang="en-NZ" sz="2400" b="1" dirty="0">
                <a:solidFill>
                  <a:srgbClr val="FF0000"/>
                </a:solidFill>
                <a:latin typeface="Arial" pitchFamily="34" charset="0"/>
                <a:cs typeface="Arial" pitchFamily="34" charset="0"/>
              </a:rPr>
              <a:t>faster</a:t>
            </a:r>
            <a:r>
              <a:rPr lang="en-NZ" sz="2400" dirty="0">
                <a:solidFill>
                  <a:srgbClr val="FF0000"/>
                </a:solidFill>
                <a:latin typeface="Arial" pitchFamily="34" charset="0"/>
                <a:cs typeface="Arial" pitchFamily="34" charset="0"/>
              </a:rPr>
              <a:t> </a:t>
            </a:r>
            <a:r>
              <a:rPr lang="en-NZ" sz="2400" dirty="0">
                <a:latin typeface="Arial" pitchFamily="34" charset="0"/>
                <a:cs typeface="Arial" pitchFamily="34" charset="0"/>
              </a:rPr>
              <a:t>than </a:t>
            </a:r>
            <a:r>
              <a:rPr lang="en-NZ" sz="2400" b="1" dirty="0">
                <a:solidFill>
                  <a:srgbClr val="008000"/>
                </a:solidFill>
                <a:latin typeface="Arial" pitchFamily="34" charset="0"/>
                <a:cs typeface="Arial" pitchFamily="34" charset="0"/>
              </a:rPr>
              <a:t>A*</a:t>
            </a:r>
            <a:r>
              <a:rPr lang="en-NZ" sz="2400" dirty="0">
                <a:latin typeface="Arial" pitchFamily="34" charset="0"/>
                <a:cs typeface="Arial" pitchFamily="34" charset="0"/>
              </a:rPr>
              <a:t> on solvable instances of the puzzle, due to less overhead per node.</a:t>
            </a:r>
          </a:p>
          <a:p>
            <a:pPr eaLnBrk="1" hangingPunct="1">
              <a:defRPr/>
            </a:pPr>
            <a:r>
              <a:rPr lang="en-NZ" sz="1400" i="1" dirty="0">
                <a:latin typeface="Arial" pitchFamily="34" charset="0"/>
                <a:cs typeface="Arial" pitchFamily="34" charset="0"/>
              </a:rPr>
              <a:t>	- </a:t>
            </a:r>
            <a:r>
              <a:rPr lang="en-NZ" sz="1600" i="1" dirty="0" err="1">
                <a:latin typeface="Arial" pitchFamily="34" charset="0"/>
                <a:cs typeface="Arial" pitchFamily="34" charset="0"/>
              </a:rPr>
              <a:t>R.E.Korf</a:t>
            </a:r>
            <a:r>
              <a:rPr lang="en-NZ" sz="1600" i="1" dirty="0">
                <a:latin typeface="Arial" pitchFamily="34" charset="0"/>
                <a:cs typeface="Arial" pitchFamily="34" charset="0"/>
              </a:rPr>
              <a:t>, Depth-First Iterative Deepening: An Optimal Admissible Tree Search*</a:t>
            </a:r>
            <a:endParaRPr lang="en-NZ" sz="2800" i="1" dirty="0">
              <a:latin typeface="Arial" pitchFamily="34" charset="0"/>
              <a:cs typeface="Arial" pitchFamily="34" charset="0"/>
            </a:endParaRPr>
          </a:p>
        </p:txBody>
      </p:sp>
      <p:sp>
        <p:nvSpPr>
          <p:cNvPr id="69641" name="TextBox 1"/>
          <p:cNvSpPr txBox="1">
            <a:spLocks noChangeArrowheads="1"/>
          </p:cNvSpPr>
          <p:nvPr/>
        </p:nvSpPr>
        <p:spPr bwMode="auto">
          <a:xfrm>
            <a:off x="592138" y="1773238"/>
            <a:ext cx="365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b="1">
                <a:latin typeface="Arial" charset="0"/>
              </a:rPr>
              <a:t>Fifteen-Puzzle Problem</a:t>
            </a:r>
          </a:p>
        </p:txBody>
      </p:sp>
      <p:sp>
        <p:nvSpPr>
          <p:cNvPr id="69642" name="TextBox 12"/>
          <p:cNvSpPr txBox="1">
            <a:spLocks noChangeArrowheads="1"/>
          </p:cNvSpPr>
          <p:nvPr/>
        </p:nvSpPr>
        <p:spPr bwMode="auto">
          <a:xfrm>
            <a:off x="592138" y="4365625"/>
            <a:ext cx="2714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AU" sz="2400" b="1">
                <a:latin typeface="Arial" charset="0"/>
              </a:rPr>
              <a:t>8-Puzzle Problem</a:t>
            </a:r>
          </a:p>
        </p:txBody>
      </p:sp>
      <p:sp>
        <p:nvSpPr>
          <p:cNvPr id="2" name="TextBox 1">
            <a:extLst>
              <a:ext uri="{FF2B5EF4-FFF2-40B4-BE49-F238E27FC236}">
                <a16:creationId xmlns:a16="http://schemas.microsoft.com/office/drawing/2014/main" id="{56CB5406-D0CB-4AD4-89AE-6A1C867070BC}"/>
              </a:ext>
            </a:extLst>
          </p:cNvPr>
          <p:cNvSpPr txBox="1"/>
          <p:nvPr/>
        </p:nvSpPr>
        <p:spPr>
          <a:xfrm>
            <a:off x="5817096" y="6399346"/>
            <a:ext cx="2999539" cy="369332"/>
          </a:xfrm>
          <a:prstGeom prst="rect">
            <a:avLst/>
          </a:prstGeom>
          <a:solidFill>
            <a:srgbClr val="FFCC99">
              <a:alpha val="18039"/>
            </a:srgbClr>
          </a:solidFill>
        </p:spPr>
        <p:txBody>
          <a:bodyPr wrap="none" rtlCol="0">
            <a:spAutoFit/>
          </a:bodyPr>
          <a:lstStyle/>
          <a:p>
            <a:r>
              <a:rPr lang="en-GB" dirty="0"/>
              <a:t>Let us see some demos next…</a:t>
            </a:r>
            <a:endParaRPr lang="en-NZ"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01D536C-D04E-4417-9D0C-9A789195371A}" type="slidenum">
              <a:rPr lang="en-US" altLang="en-US" smtClean="0"/>
              <a:pPr>
                <a:defRPr/>
              </a:pPr>
              <a:t>149</a:t>
            </a:fld>
            <a:endParaRPr lang="en-US" altLang="en-US"/>
          </a:p>
        </p:txBody>
      </p:sp>
      <p:sp>
        <p:nvSpPr>
          <p:cNvPr id="3" name="TextBox 2"/>
          <p:cNvSpPr txBox="1"/>
          <p:nvPr/>
        </p:nvSpPr>
        <p:spPr>
          <a:xfrm>
            <a:off x="631825" y="836613"/>
            <a:ext cx="8200322" cy="2123658"/>
          </a:xfrm>
          <a:prstGeom prst="rect">
            <a:avLst/>
          </a:prstGeom>
          <a:noFill/>
        </p:spPr>
        <p:txBody>
          <a:bodyPr wrap="none">
            <a:spAutoFit/>
          </a:bodyPr>
          <a:lstStyle/>
          <a:p>
            <a:pPr>
              <a:defRPr/>
            </a:pPr>
            <a:r>
              <a:rPr lang="en-NZ" sz="2400" b="1" dirty="0">
                <a:cs typeface="+mn-cs"/>
              </a:rPr>
              <a:t>References:</a:t>
            </a:r>
          </a:p>
          <a:p>
            <a:pPr>
              <a:defRPr/>
            </a:pPr>
            <a:endParaRPr lang="en-NZ" dirty="0">
              <a:cs typeface="+mn-cs"/>
            </a:endParaRPr>
          </a:p>
          <a:p>
            <a:pPr marL="342900" indent="-342900">
              <a:buFont typeface="+mj-lt"/>
              <a:buAutoNum type="arabicPeriod"/>
              <a:defRPr/>
            </a:pPr>
            <a:endParaRPr lang="en-NZ" dirty="0">
              <a:cs typeface="+mn-cs"/>
            </a:endParaRPr>
          </a:p>
          <a:p>
            <a:pPr marL="342900" indent="-342900">
              <a:buFont typeface="+mj-lt"/>
              <a:buAutoNum type="arabicPeriod"/>
              <a:defRPr/>
            </a:pPr>
            <a:r>
              <a:rPr lang="en-NZ" dirty="0">
                <a:cs typeface="+mn-cs"/>
              </a:rPr>
              <a:t>MIT </a:t>
            </a:r>
            <a:r>
              <a:rPr lang="en-NZ" dirty="0" err="1">
                <a:cs typeface="+mn-cs"/>
              </a:rPr>
              <a:t>opencourseware</a:t>
            </a:r>
            <a:r>
              <a:rPr lang="en-NZ" dirty="0">
                <a:cs typeface="+mn-cs"/>
              </a:rPr>
              <a:t> – artificial intelligence</a:t>
            </a:r>
          </a:p>
          <a:p>
            <a:pPr marL="342900" indent="-342900">
              <a:buFont typeface="+mj-lt"/>
              <a:buAutoNum type="arabicPeriod"/>
              <a:defRPr/>
            </a:pPr>
            <a:r>
              <a:rPr lang="en-NZ" dirty="0">
                <a:cs typeface="+mn-cs"/>
              </a:rPr>
              <a:t>IDA* Example:   </a:t>
            </a:r>
            <a:r>
              <a:rPr lang="en-NZ" dirty="0" err="1">
                <a:cs typeface="+mn-cs"/>
              </a:rPr>
              <a:t>Helmy</a:t>
            </a:r>
            <a:r>
              <a:rPr lang="en-NZ" dirty="0">
                <a:cs typeface="+mn-cs"/>
              </a:rPr>
              <a:t>, ICS-KFUPM </a:t>
            </a:r>
          </a:p>
          <a:p>
            <a:pPr marL="342900" indent="-342900">
              <a:buFont typeface="+mj-lt"/>
              <a:buAutoNum type="arabicPeriod"/>
              <a:defRPr/>
            </a:pPr>
            <a:r>
              <a:rPr lang="en-NZ" dirty="0">
                <a:cs typeface="+mn-cs"/>
              </a:rPr>
              <a:t>1985, </a:t>
            </a:r>
            <a:r>
              <a:rPr lang="en-NZ" dirty="0" err="1">
                <a:cs typeface="+mn-cs"/>
              </a:rPr>
              <a:t>Korf</a:t>
            </a:r>
            <a:r>
              <a:rPr lang="en-NZ" dirty="0">
                <a:cs typeface="+mn-cs"/>
              </a:rPr>
              <a:t>, Depth-First Iterative-Deepening: An Optimal Admissible Tree Search*</a:t>
            </a:r>
          </a:p>
          <a:p>
            <a:pPr marL="342900" indent="-342900">
              <a:buFont typeface="+mj-lt"/>
              <a:buAutoNum type="arabicPeriod"/>
              <a:defRPr/>
            </a:pPr>
            <a:r>
              <a:rPr lang="en-NZ" dirty="0">
                <a:cs typeface="+mn-cs"/>
              </a:rPr>
              <a:t>Russell and </a:t>
            </a:r>
            <a:r>
              <a:rPr lang="en-NZ" dirty="0" err="1">
                <a:cs typeface="+mn-cs"/>
              </a:rPr>
              <a:t>Norvig</a:t>
            </a:r>
            <a:r>
              <a:rPr lang="en-NZ" dirty="0">
                <a:cs typeface="+mn-cs"/>
              </a:rPr>
              <a:t>, Artificial Intelligence, Modern Approach 1</a:t>
            </a:r>
            <a:r>
              <a:rPr lang="en-NZ" baseline="30000" dirty="0">
                <a:cs typeface="+mn-cs"/>
              </a:rPr>
              <a:t>st</a:t>
            </a:r>
            <a:r>
              <a:rPr lang="en-NZ" dirty="0">
                <a:cs typeface="+mn-cs"/>
              </a:rPr>
              <a:t>, 2</a:t>
            </a:r>
            <a:r>
              <a:rPr lang="en-NZ" baseline="30000" dirty="0">
                <a:cs typeface="+mn-cs"/>
              </a:rPr>
              <a:t>nd</a:t>
            </a:r>
            <a:r>
              <a:rPr lang="en-NZ" dirty="0">
                <a:cs typeface="+mn-cs"/>
              </a:rPr>
              <a:t>, 3</a:t>
            </a:r>
            <a:r>
              <a:rPr lang="en-NZ" baseline="30000" dirty="0">
                <a:cs typeface="+mn-cs"/>
              </a:rPr>
              <a:t>rd</a:t>
            </a:r>
            <a:r>
              <a:rPr lang="en-NZ" dirty="0">
                <a:cs typeface="+mn-cs"/>
              </a:rPr>
              <a:t> edition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06F4389-8D1D-40D9-87FE-32F2929F51DB}"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2973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2973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Helvetica" pitchFamily="34" charset="0"/>
                <a:ea typeface="+mn-ea"/>
                <a:cs typeface="Arial" charset="0"/>
              </a:rPr>
              <a:t>Graph Search as Tree Search</a:t>
            </a:r>
          </a:p>
        </p:txBody>
      </p:sp>
      <p:sp>
        <p:nvSpPr>
          <p:cNvPr id="329733"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7174" name="Line 8"/>
          <p:cNvSpPr>
            <a:spLocks noChangeShapeType="1"/>
          </p:cNvSpPr>
          <p:nvPr/>
        </p:nvSpPr>
        <p:spPr bwMode="auto">
          <a:xfrm flipH="1">
            <a:off x="2433638" y="4076700"/>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75" name="Line 9"/>
          <p:cNvSpPr>
            <a:spLocks noChangeShapeType="1"/>
          </p:cNvSpPr>
          <p:nvPr/>
        </p:nvSpPr>
        <p:spPr bwMode="auto">
          <a:xfrm flipH="1">
            <a:off x="1498600" y="3932238"/>
            <a:ext cx="719138"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76" name="Line 10"/>
          <p:cNvSpPr>
            <a:spLocks noChangeShapeType="1"/>
          </p:cNvSpPr>
          <p:nvPr/>
        </p:nvSpPr>
        <p:spPr bwMode="auto">
          <a:xfrm flipV="1">
            <a:off x="2506663" y="4583113"/>
            <a:ext cx="576262" cy="698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39" name="Oval 11"/>
          <p:cNvSpPr>
            <a:spLocks noChangeArrowheads="1"/>
          </p:cNvSpPr>
          <p:nvPr/>
        </p:nvSpPr>
        <p:spPr bwMode="auto">
          <a:xfrm>
            <a:off x="2217738" y="36449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40" name="Oval 12"/>
          <p:cNvSpPr>
            <a:spLocks noChangeArrowheads="1"/>
          </p:cNvSpPr>
          <p:nvPr/>
        </p:nvSpPr>
        <p:spPr bwMode="auto">
          <a:xfrm>
            <a:off x="1139825" y="42926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41" name="Oval 13"/>
          <p:cNvSpPr>
            <a:spLocks noChangeArrowheads="1"/>
          </p:cNvSpPr>
          <p:nvPr/>
        </p:nvSpPr>
        <p:spPr bwMode="auto">
          <a:xfrm>
            <a:off x="2146300" y="4403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D</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42" name="Oval 14"/>
          <p:cNvSpPr>
            <a:spLocks noChangeArrowheads="1"/>
          </p:cNvSpPr>
          <p:nvPr/>
        </p:nvSpPr>
        <p:spPr bwMode="auto">
          <a:xfrm>
            <a:off x="3082925" y="43656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G</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1" name="Line 16"/>
          <p:cNvSpPr>
            <a:spLocks noChangeShapeType="1"/>
          </p:cNvSpPr>
          <p:nvPr/>
        </p:nvSpPr>
        <p:spPr bwMode="auto">
          <a:xfrm flipH="1" flipV="1">
            <a:off x="849313" y="5013325"/>
            <a:ext cx="935037" cy="28733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2" name="Line 17"/>
          <p:cNvSpPr>
            <a:spLocks noChangeShapeType="1"/>
          </p:cNvSpPr>
          <p:nvPr/>
        </p:nvSpPr>
        <p:spPr bwMode="auto">
          <a:xfrm flipH="1">
            <a:off x="2147888" y="4797425"/>
            <a:ext cx="142875" cy="5762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3" name="Line 18"/>
          <p:cNvSpPr>
            <a:spLocks noChangeShapeType="1"/>
          </p:cNvSpPr>
          <p:nvPr/>
        </p:nvSpPr>
        <p:spPr bwMode="auto">
          <a:xfrm flipH="1">
            <a:off x="2147888" y="4797425"/>
            <a:ext cx="1076325" cy="6477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4" name="Rectangle 19"/>
          <p:cNvSpPr>
            <a:spLocks noChangeArrowheads="1"/>
          </p:cNvSpPr>
          <p:nvPr/>
        </p:nvSpPr>
        <p:spPr bwMode="auto">
          <a:xfrm>
            <a:off x="273050" y="3357563"/>
            <a:ext cx="3455988" cy="26638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11281" name="Text Box 20"/>
          <p:cNvSpPr txBox="1">
            <a:spLocks noChangeArrowheads="1"/>
          </p:cNvSpPr>
          <p:nvPr/>
        </p:nvSpPr>
        <p:spPr bwMode="auto">
          <a:xfrm>
            <a:off x="273050" y="1628775"/>
            <a:ext cx="9632950" cy="366713"/>
          </a:xfrm>
          <a:prstGeom prst="rect">
            <a:avLst/>
          </a:prstGeom>
          <a:noFill/>
          <a:ln w="9525" algn="ctr">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Arial" charset="0"/>
              </a:rPr>
              <a:t> We can turn </a:t>
            </a:r>
            <a:r>
              <a:rPr kumimoji="0" lang="en-US"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charset="0"/>
                <a:ea typeface="+mn-ea"/>
                <a:cs typeface="Arial" charset="0"/>
              </a:rPr>
              <a:t>graph search problems </a:t>
            </a:r>
            <a:r>
              <a:rPr kumimoji="0" lang="en-US" sz="1800" b="1" i="0" u="none" strike="noStrike" kern="1200" cap="none" spc="0" normalizeH="0" baseline="0" noProof="0" dirty="0">
                <a:ln>
                  <a:noFill/>
                </a:ln>
                <a:solidFill>
                  <a:srgbClr val="000000"/>
                </a:solidFill>
                <a:effectLst/>
                <a:uLnTx/>
                <a:uFillTx/>
                <a:latin typeface="Arial" charset="0"/>
                <a:ea typeface="+mn-ea"/>
                <a:cs typeface="Arial" charset="0"/>
              </a:rPr>
              <a:t>(from S to G) into </a:t>
            </a:r>
            <a:r>
              <a:rPr kumimoji="0" lang="en-US"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charset="0"/>
                <a:ea typeface="+mn-ea"/>
                <a:cs typeface="Arial" charset="0"/>
              </a:rPr>
              <a:t>tree search problems </a:t>
            </a:r>
            <a:r>
              <a:rPr kumimoji="0" lang="en-US" sz="1800" b="1" i="0" u="none" strike="noStrike" kern="1200" cap="none" spc="0" normalizeH="0" baseline="0" noProof="0" dirty="0">
                <a:ln>
                  <a:noFill/>
                </a:ln>
                <a:solidFill>
                  <a:srgbClr val="000000"/>
                </a:solidFill>
                <a:effectLst/>
                <a:uLnTx/>
                <a:uFillTx/>
                <a:latin typeface="Arial" charset="0"/>
                <a:ea typeface="+mn-ea"/>
                <a:cs typeface="Arial" charset="0"/>
              </a:rPr>
              <a:t>by:</a:t>
            </a:r>
          </a:p>
        </p:txBody>
      </p:sp>
      <p:sp>
        <p:nvSpPr>
          <p:cNvPr id="7186" name="Rectangle 21"/>
          <p:cNvSpPr>
            <a:spLocks noChangeArrowheads="1"/>
          </p:cNvSpPr>
          <p:nvPr/>
        </p:nvSpPr>
        <p:spPr bwMode="auto">
          <a:xfrm>
            <a:off x="1928813" y="2133600"/>
            <a:ext cx="7489825" cy="6508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 Replacing undirected links by 2 directed links</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 Avoiding loops in path (or keeping track of visited nodes globally)</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87" name="Line 22"/>
          <p:cNvSpPr>
            <a:spLocks noChangeShapeType="1"/>
          </p:cNvSpPr>
          <p:nvPr/>
        </p:nvSpPr>
        <p:spPr bwMode="auto">
          <a:xfrm>
            <a:off x="1571625" y="4506913"/>
            <a:ext cx="647700" cy="74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51" name="Oval 23"/>
          <p:cNvSpPr>
            <a:spLocks noChangeArrowheads="1"/>
          </p:cNvSpPr>
          <p:nvPr/>
        </p:nvSpPr>
        <p:spPr bwMode="auto">
          <a:xfrm>
            <a:off x="488950" y="4710202"/>
            <a:ext cx="468313"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imes New Roman" pitchFamily="18" charset="0"/>
                <a:ea typeface="+mn-ea"/>
                <a:cs typeface="Arial" charset="0"/>
              </a:rPr>
              <a:t>S</a:t>
            </a:r>
            <a:endParaRPr kumimoji="0" lang="en-GB" sz="1600" b="1" i="0" u="none" strike="noStrike" kern="1200" cap="none" spc="0" normalizeH="0" baseline="0" noProof="0" dirty="0">
              <a:ln>
                <a:noFill/>
              </a:ln>
              <a:solidFill>
                <a:srgbClr val="FF0000"/>
              </a:solidFill>
              <a:effectLst/>
              <a:uLnTx/>
              <a:uFillTx/>
              <a:latin typeface="Times New Roman" pitchFamily="18" charset="0"/>
              <a:ea typeface="+mn-ea"/>
              <a:cs typeface="Arial" charset="0"/>
            </a:endParaRPr>
          </a:p>
        </p:txBody>
      </p:sp>
      <p:sp>
        <p:nvSpPr>
          <p:cNvPr id="7189" name="Line 24"/>
          <p:cNvSpPr>
            <a:spLocks noChangeShapeType="1"/>
          </p:cNvSpPr>
          <p:nvPr/>
        </p:nvSpPr>
        <p:spPr bwMode="auto">
          <a:xfrm flipH="1">
            <a:off x="776288" y="4581525"/>
            <a:ext cx="360362"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43" name="Oval 15"/>
          <p:cNvSpPr>
            <a:spLocks noChangeArrowheads="1"/>
          </p:cNvSpPr>
          <p:nvPr/>
        </p:nvSpPr>
        <p:spPr bwMode="auto">
          <a:xfrm>
            <a:off x="1785938" y="51577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91" name="Line 25"/>
          <p:cNvSpPr>
            <a:spLocks noChangeShapeType="1"/>
          </p:cNvSpPr>
          <p:nvPr/>
        </p:nvSpPr>
        <p:spPr bwMode="auto">
          <a:xfrm flipH="1">
            <a:off x="6069013" y="3338513"/>
            <a:ext cx="1079500"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92" name="Line 27"/>
          <p:cNvSpPr>
            <a:spLocks noChangeShapeType="1"/>
          </p:cNvSpPr>
          <p:nvPr/>
        </p:nvSpPr>
        <p:spPr bwMode="auto">
          <a:xfrm>
            <a:off x="7221538" y="3340100"/>
            <a:ext cx="863600"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93" name="Line 28"/>
          <p:cNvSpPr>
            <a:spLocks noChangeShapeType="1"/>
          </p:cNvSpPr>
          <p:nvPr/>
        </p:nvSpPr>
        <p:spPr bwMode="auto">
          <a:xfrm flipH="1">
            <a:off x="6543676" y="5064125"/>
            <a:ext cx="73025" cy="4302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94" name="Line 29"/>
          <p:cNvSpPr>
            <a:spLocks noChangeShapeType="1"/>
          </p:cNvSpPr>
          <p:nvPr/>
        </p:nvSpPr>
        <p:spPr bwMode="auto">
          <a:xfrm flipH="1">
            <a:off x="5942014" y="4953000"/>
            <a:ext cx="576262" cy="5730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95" name="Line 34"/>
          <p:cNvSpPr>
            <a:spLocks noChangeShapeType="1"/>
          </p:cNvSpPr>
          <p:nvPr/>
        </p:nvSpPr>
        <p:spPr bwMode="auto">
          <a:xfrm>
            <a:off x="8374063" y="4924425"/>
            <a:ext cx="395287" cy="520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196" name="Line 35"/>
          <p:cNvSpPr>
            <a:spLocks noChangeShapeType="1"/>
          </p:cNvSpPr>
          <p:nvPr/>
        </p:nvSpPr>
        <p:spPr bwMode="auto">
          <a:xfrm flipH="1">
            <a:off x="8193088" y="4924425"/>
            <a:ext cx="109537" cy="520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65" name="Oval 37"/>
          <p:cNvSpPr>
            <a:spLocks noChangeArrowheads="1"/>
          </p:cNvSpPr>
          <p:nvPr/>
        </p:nvSpPr>
        <p:spPr bwMode="auto">
          <a:xfrm>
            <a:off x="6932613" y="3108415"/>
            <a:ext cx="468312"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imes New Roman" pitchFamily="18" charset="0"/>
                <a:ea typeface="+mn-ea"/>
                <a:cs typeface="Arial" charset="0"/>
              </a:rPr>
              <a:t>S</a:t>
            </a:r>
            <a:endParaRPr kumimoji="0" lang="en-GB" sz="1600" b="1" i="0" u="none" strike="noStrike" kern="1200" cap="none" spc="0" normalizeH="0" baseline="0" noProof="0" dirty="0">
              <a:ln>
                <a:noFill/>
              </a:ln>
              <a:solidFill>
                <a:srgbClr val="FF0000"/>
              </a:solidFill>
              <a:effectLst/>
              <a:uLnTx/>
              <a:uFillTx/>
              <a:latin typeface="Times New Roman" pitchFamily="18" charset="0"/>
              <a:ea typeface="+mn-ea"/>
              <a:cs typeface="Arial" charset="0"/>
            </a:endParaRPr>
          </a:p>
        </p:txBody>
      </p:sp>
      <p:sp>
        <p:nvSpPr>
          <p:cNvPr id="329766" name="Oval 38"/>
          <p:cNvSpPr>
            <a:spLocks noChangeArrowheads="1"/>
          </p:cNvSpPr>
          <p:nvPr/>
        </p:nvSpPr>
        <p:spPr bwMode="auto">
          <a:xfrm>
            <a:off x="8156575" y="46370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D</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68" name="Oval 40"/>
          <p:cNvSpPr>
            <a:spLocks noChangeArrowheads="1"/>
          </p:cNvSpPr>
          <p:nvPr/>
        </p:nvSpPr>
        <p:spPr bwMode="auto">
          <a:xfrm>
            <a:off x="6446839" y="4637087"/>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D</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69" name="Oval 41"/>
          <p:cNvSpPr>
            <a:spLocks noChangeArrowheads="1"/>
          </p:cNvSpPr>
          <p:nvPr/>
        </p:nvSpPr>
        <p:spPr bwMode="auto">
          <a:xfrm>
            <a:off x="5618164" y="5484812"/>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rgbClr val="FFC000"/>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7201" name="Oval 42"/>
          <p:cNvSpPr>
            <a:spLocks noChangeArrowheads="1"/>
          </p:cNvSpPr>
          <p:nvPr/>
        </p:nvSpPr>
        <p:spPr bwMode="auto">
          <a:xfrm>
            <a:off x="6267451" y="5484812"/>
            <a:ext cx="468313" cy="447675"/>
          </a:xfrm>
          <a:prstGeom prst="ellipse">
            <a:avLst/>
          </a:prstGeom>
          <a:gradFill rotWithShape="1">
            <a:gsLst>
              <a:gs pos="0">
                <a:schemeClr val="bg1"/>
              </a:gs>
              <a:gs pos="100000">
                <a:srgbClr val="00B0F0"/>
              </a:gs>
            </a:gsLst>
            <a:path path="shape">
              <a:fillToRect l="50000" t="50000" r="50000" b="50000"/>
            </a:path>
          </a:gradFill>
          <a:ln w="9525" algn="ctr">
            <a:solidFill>
              <a:schemeClr val="tx1"/>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G</a:t>
            </a:r>
            <a:endParaRPr kumimoji="0" lang="en-GB" altLang="en-US"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75" name="Oval 47"/>
          <p:cNvSpPr>
            <a:spLocks noChangeArrowheads="1"/>
          </p:cNvSpPr>
          <p:nvPr/>
        </p:nvSpPr>
        <p:spPr bwMode="auto">
          <a:xfrm>
            <a:off x="7940675" y="542925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rgbClr val="FFC000"/>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03" name="Oval 48"/>
          <p:cNvSpPr>
            <a:spLocks noChangeArrowheads="1"/>
          </p:cNvSpPr>
          <p:nvPr/>
        </p:nvSpPr>
        <p:spPr bwMode="auto">
          <a:xfrm>
            <a:off x="8589963" y="5429250"/>
            <a:ext cx="468312" cy="447675"/>
          </a:xfrm>
          <a:prstGeom prst="ellipse">
            <a:avLst/>
          </a:prstGeom>
          <a:gradFill rotWithShape="1">
            <a:gsLst>
              <a:gs pos="0">
                <a:schemeClr val="bg1"/>
              </a:gs>
              <a:gs pos="100000">
                <a:srgbClr val="00B0F0"/>
              </a:gs>
            </a:gsLst>
            <a:path path="shape">
              <a:fillToRect l="50000" t="50000" r="50000" b="50000"/>
            </a:path>
          </a:gradFill>
          <a:ln w="9525" algn="ctr">
            <a:solidFill>
              <a:schemeClr val="tx1"/>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G</a:t>
            </a:r>
            <a:endParaRPr kumimoji="0" lang="en-GB" altLang="en-US"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80" name="Oval 52"/>
          <p:cNvSpPr>
            <a:spLocks noChangeArrowheads="1"/>
          </p:cNvSpPr>
          <p:nvPr/>
        </p:nvSpPr>
        <p:spPr bwMode="auto">
          <a:xfrm>
            <a:off x="5708650" y="36274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05" name="Line 53"/>
          <p:cNvSpPr>
            <a:spLocks noChangeShapeType="1"/>
          </p:cNvSpPr>
          <p:nvPr/>
        </p:nvSpPr>
        <p:spPr bwMode="auto">
          <a:xfrm flipH="1">
            <a:off x="5240338" y="3987800"/>
            <a:ext cx="541337" cy="6651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06" name="Line 54"/>
          <p:cNvSpPr>
            <a:spLocks noChangeShapeType="1"/>
          </p:cNvSpPr>
          <p:nvPr/>
        </p:nvSpPr>
        <p:spPr bwMode="auto">
          <a:xfrm flipH="1">
            <a:off x="8337550" y="3987800"/>
            <a:ext cx="0" cy="6651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07" name="Line 55"/>
          <p:cNvSpPr>
            <a:spLocks noChangeShapeType="1"/>
          </p:cNvSpPr>
          <p:nvPr/>
        </p:nvSpPr>
        <p:spPr bwMode="auto">
          <a:xfrm>
            <a:off x="8445500" y="3914775"/>
            <a:ext cx="792163" cy="720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84" name="Oval 56"/>
          <p:cNvSpPr>
            <a:spLocks noChangeArrowheads="1"/>
          </p:cNvSpPr>
          <p:nvPr/>
        </p:nvSpPr>
        <p:spPr bwMode="auto">
          <a:xfrm>
            <a:off x="8085138" y="362743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09" name="Oval 58"/>
          <p:cNvSpPr>
            <a:spLocks noChangeArrowheads="1"/>
          </p:cNvSpPr>
          <p:nvPr/>
        </p:nvSpPr>
        <p:spPr bwMode="auto">
          <a:xfrm>
            <a:off x="9164638" y="4564063"/>
            <a:ext cx="468312" cy="447675"/>
          </a:xfrm>
          <a:prstGeom prst="ellipse">
            <a:avLst/>
          </a:prstGeom>
          <a:gradFill rotWithShape="1">
            <a:gsLst>
              <a:gs pos="0">
                <a:schemeClr val="bg1"/>
              </a:gs>
              <a:gs pos="100000">
                <a:srgbClr val="00B0F0"/>
              </a:gs>
            </a:gsLst>
            <a:path path="shape">
              <a:fillToRect l="50000" t="50000" r="50000" b="50000"/>
            </a:path>
          </a:gradFill>
          <a:ln w="9525" algn="ctr">
            <a:solidFill>
              <a:schemeClr val="tx1"/>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G</a:t>
            </a:r>
            <a:endParaRPr kumimoji="0" lang="en-GB" altLang="en-US"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210" name="Line 59"/>
          <p:cNvSpPr>
            <a:spLocks noChangeShapeType="1"/>
          </p:cNvSpPr>
          <p:nvPr/>
        </p:nvSpPr>
        <p:spPr bwMode="auto">
          <a:xfrm>
            <a:off x="6105526" y="4005263"/>
            <a:ext cx="511176" cy="647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9788" name="Oval 60"/>
          <p:cNvSpPr>
            <a:spLocks noChangeArrowheads="1"/>
          </p:cNvSpPr>
          <p:nvPr/>
        </p:nvSpPr>
        <p:spPr bwMode="auto">
          <a:xfrm>
            <a:off x="4942465" y="4630449"/>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rgbClr val="FFC000"/>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7212" name="AutoShape 61"/>
          <p:cNvSpPr>
            <a:spLocks noChangeArrowheads="1"/>
          </p:cNvSpPr>
          <p:nvPr/>
        </p:nvSpPr>
        <p:spPr bwMode="auto">
          <a:xfrm>
            <a:off x="3810000" y="4437063"/>
            <a:ext cx="8636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pic>
        <p:nvPicPr>
          <p:cNvPr id="45" name="Picture 17"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769350" y="6065838"/>
            <a:ext cx="11414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AutoShape 18"/>
          <p:cNvSpPr>
            <a:spLocks noChangeArrowheads="1"/>
          </p:cNvSpPr>
          <p:nvPr/>
        </p:nvSpPr>
        <p:spPr bwMode="auto">
          <a:xfrm>
            <a:off x="6037263" y="6051550"/>
            <a:ext cx="2359025" cy="617538"/>
          </a:xfrm>
          <a:prstGeom prst="wedgeRoundRectCallout">
            <a:avLst>
              <a:gd name="adj1" fmla="val 68243"/>
              <a:gd name="adj2" fmla="val 20164"/>
              <a:gd name="adj3" fmla="val 16667"/>
            </a:avLst>
          </a:prstGeom>
          <a:gradFill rotWithShape="1">
            <a:gsLst>
              <a:gs pos="0">
                <a:schemeClr val="bg1"/>
              </a:gs>
              <a:gs pos="100000">
                <a:schemeClr val="bg1">
                  <a:gamma/>
                  <a:shade val="46275"/>
                  <a:invGamma/>
                </a:schemeClr>
              </a:gs>
            </a:gsLst>
            <a:path path="rect">
              <a:fillToRect l="50000" t="50000" r="50000" b="50000"/>
            </a:path>
          </a:gradFill>
          <a:ln w="25400">
            <a:solidFill>
              <a:srgbClr val="FF0000"/>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Arial" charset="0"/>
              </a:rPr>
              <a:t>Note that nodes may still get duplicated.</a:t>
            </a:r>
          </a:p>
        </p:txBody>
      </p:sp>
    </p:spTree>
    <p:extLst>
      <p:ext uri="{BB962C8B-B14F-4D97-AF65-F5344CB8AC3E}">
        <p14:creationId xmlns:p14="http://schemas.microsoft.com/office/powerpoint/2010/main" val="29848156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29733"/>
                                        </p:tgtEl>
                                        <p:attrNameLst>
                                          <p:attrName>style.visibility</p:attrName>
                                        </p:attrNameLst>
                                      </p:cBhvr>
                                      <p:to>
                                        <p:strVal val="visible"/>
                                      </p:to>
                                    </p:set>
                                    <p:animEffect transition="in" filter="checkerboard(across)">
                                      <p:cBhvr>
                                        <p:cTn id="7" dur="500"/>
                                        <p:tgtEl>
                                          <p:spTgt spid="329733"/>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slide(fromBottom)">
                                      <p:cBhvr>
                                        <p:cTn id="11" dur="500"/>
                                        <p:tgtEl>
                                          <p:spTgt spid="45"/>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slide(fromBottom)">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3" grpId="0" animBg="1"/>
      <p:bldP spid="46"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0CF4B9-ADF8-47D7-B882-59DF00A11DE9}"/>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6F935F-CFAA-4E56-BE18-2A9FE91BB389}" type="slidenum">
              <a:rPr kumimoji="0" 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150</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 name="TextBox 2">
            <a:extLst>
              <a:ext uri="{FF2B5EF4-FFF2-40B4-BE49-F238E27FC236}">
                <a16:creationId xmlns:a16="http://schemas.microsoft.com/office/drawing/2014/main" id="{C5ECB180-F2B5-4772-8FFE-55927C4AEA94}"/>
              </a:ext>
            </a:extLst>
          </p:cNvPr>
          <p:cNvSpPr txBox="1"/>
          <p:nvPr/>
        </p:nvSpPr>
        <p:spPr>
          <a:xfrm>
            <a:off x="3079333" y="3244334"/>
            <a:ext cx="514756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Store the</a:t>
            </a:r>
            <a:r>
              <a:rPr kumimoji="0" lang="en-NZ" sz="1800" b="0" i="0" u="none" strike="noStrike" kern="1200" cap="none" spc="0" normalizeH="0" baseline="0" noProof="0" dirty="0">
                <a:ln>
                  <a:noFill/>
                </a:ln>
                <a:solidFill>
                  <a:srgbClr val="008000"/>
                </a:solidFill>
                <a:effectLst/>
                <a:uLnTx/>
                <a:uFillTx/>
                <a:latin typeface="Arial" panose="020B0604020202020204" pitchFamily="34" charset="0"/>
                <a:ea typeface="+mn-ea"/>
                <a:cs typeface="Arial" panose="020B0604020202020204" pitchFamily="34" charset="0"/>
              </a:rPr>
              <a:t> </a:t>
            </a:r>
            <a:r>
              <a:rPr kumimoji="0" lang="en-NZ" sz="1800" b="1" i="0" u="none" strike="noStrike" kern="1200" cap="none" spc="0" normalizeH="0" baseline="0" noProof="0" dirty="0">
                <a:ln>
                  <a:noFill/>
                </a:ln>
                <a:solidFill>
                  <a:srgbClr val="008000"/>
                </a:solidFill>
                <a:effectLst/>
                <a:uLnTx/>
                <a:uFillTx/>
                <a:latin typeface="Arial" panose="020B0604020202020204" pitchFamily="34" charset="0"/>
                <a:ea typeface="+mn-ea"/>
                <a:cs typeface="Arial" panose="020B0604020202020204" pitchFamily="34" charset="0"/>
              </a:rPr>
              <a:t>g-cost</a:t>
            </a:r>
            <a:r>
              <a:rPr kumimoji="0" lang="en-NZ" sz="1800" b="0" i="0" u="none" strike="noStrike" kern="1200" cap="none" spc="0" normalizeH="0" baseline="0" noProof="0" dirty="0">
                <a:ln>
                  <a:noFill/>
                </a:ln>
                <a:solidFill>
                  <a:srgbClr val="008000"/>
                </a:solidFill>
                <a:effectLst/>
                <a:uLnTx/>
                <a:uFillTx/>
                <a:latin typeface="Arial" panose="020B0604020202020204" pitchFamily="34" charset="0"/>
                <a:ea typeface="+mn-ea"/>
                <a:cs typeface="Arial" panose="020B0604020202020204" pitchFamily="34" charset="0"/>
              </a:rPr>
              <a:t> </a:t>
            </a:r>
            <a:r>
              <a:rPr kumimoji="0" lang="en-NZ"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as part of each state recorded</a:t>
            </a:r>
          </a:p>
        </p:txBody>
      </p:sp>
      <p:sp>
        <p:nvSpPr>
          <p:cNvPr id="4" name="TextBox 3">
            <a:extLst>
              <a:ext uri="{FF2B5EF4-FFF2-40B4-BE49-F238E27FC236}">
                <a16:creationId xmlns:a16="http://schemas.microsoft.com/office/drawing/2014/main" id="{D3EDE578-5139-4E28-BB56-2721C2C882AB}"/>
              </a:ext>
            </a:extLst>
          </p:cNvPr>
          <p:cNvSpPr txBox="1"/>
          <p:nvPr/>
        </p:nvSpPr>
        <p:spPr>
          <a:xfrm>
            <a:off x="1352600" y="2564904"/>
            <a:ext cx="7495897" cy="584775"/>
          </a:xfrm>
          <a:prstGeom prst="rect">
            <a:avLst/>
          </a:prstGeom>
          <a:solidFill>
            <a:schemeClr val="bg1">
              <a:lumMod val="95000"/>
            </a:schemeClr>
          </a:solidFill>
          <a:ln>
            <a:solidFill>
              <a:srgbClr val="FF0000"/>
            </a:solidFill>
          </a:ln>
          <a:effectLst>
            <a:outerShdw blurRad="50800" dist="38100" dir="8100000" algn="tr" rotWithShape="0">
              <a:prstClr val="black">
                <a:alpha val="40000"/>
              </a:prstClr>
            </a:outerShdw>
          </a:effectLst>
        </p:spPr>
        <p:txBody>
          <a:bodyPr wrap="square">
            <a:spAutoFit/>
          </a:bodyPr>
          <a:lstStyle>
            <a:defPPr>
              <a:defRPr lang="en-US"/>
            </a:defPPr>
            <a:lvl1pPr marL="0" marR="0" lvl="0" indent="0" algn="ctr" defTabSz="914400" eaLnBrk="1" latinLnBrk="0" hangingPunct="1">
              <a:lnSpc>
                <a:spcPct val="100000"/>
              </a:lnSpc>
              <a:buClrTx/>
              <a:buSzTx/>
              <a:buFontTx/>
              <a:buNone/>
              <a:tabLst/>
              <a:defRPr kumimoji="0" sz="4400" b="1" i="0" u="none" strike="noStrike" cap="none" spc="0" normalizeH="0" baseline="0">
                <a:ln>
                  <a:noFill/>
                </a:ln>
                <a:solidFill>
                  <a:srgbClr val="FF000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NZ" sz="3200" b="1" i="0" u="none" strike="noStrike" kern="1200" cap="none" spc="0" normalizeH="0" baseline="0" noProof="0" dirty="0">
                <a:ln>
                  <a:noFill/>
                </a:ln>
                <a:solidFill>
                  <a:srgbClr val="00CC99">
                    <a:lumMod val="75000"/>
                  </a:srgbClr>
                </a:solidFill>
                <a:effectLst/>
                <a:uLnTx/>
                <a:uFillTx/>
                <a:latin typeface="Arial" panose="020B0604020202020204" pitchFamily="34" charset="0"/>
                <a:ea typeface="+mn-ea"/>
                <a:cs typeface="Arial" panose="020B0604020202020204" pitchFamily="34" charset="0"/>
              </a:rPr>
              <a:t>(Optional) </a:t>
            </a:r>
            <a:r>
              <a:rPr kumimoji="0" lang="en-NZ" sz="3200" b="1" i="0" u="none" strike="noStrike" kern="1200" cap="none" spc="0" normalizeH="0" baseline="0" noProof="0" dirty="0">
                <a:ln>
                  <a:noFill/>
                </a:ln>
                <a:solidFill>
                  <a:srgbClr val="0066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Non-Strict Expanded List</a:t>
            </a:r>
          </a:p>
        </p:txBody>
      </p:sp>
    </p:spTree>
    <p:extLst>
      <p:ext uri="{BB962C8B-B14F-4D97-AF65-F5344CB8AC3E}">
        <p14:creationId xmlns:p14="http://schemas.microsoft.com/office/powerpoint/2010/main" val="1714012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4638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Dealing with inconsistent heuristic</a:t>
            </a:r>
          </a:p>
        </p:txBody>
      </p:sp>
      <p:sp>
        <p:nvSpPr>
          <p:cNvPr id="4638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2" name="TextBox 1">
            <a:extLst>
              <a:ext uri="{FF2B5EF4-FFF2-40B4-BE49-F238E27FC236}">
                <a16:creationId xmlns:a16="http://schemas.microsoft.com/office/drawing/2014/main" id="{D1CFC2DD-32BF-49C9-AD98-457642A75061}"/>
              </a:ext>
            </a:extLst>
          </p:cNvPr>
          <p:cNvSpPr txBox="1"/>
          <p:nvPr/>
        </p:nvSpPr>
        <p:spPr>
          <a:xfrm>
            <a:off x="1929475" y="2548417"/>
            <a:ext cx="111120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(6 </a:t>
            </a:r>
            <a:r>
              <a:rPr kumimoji="0" lang="en-NZ"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BS)</a:t>
            </a:r>
          </a:p>
        </p:txBody>
      </p:sp>
      <p:sp>
        <p:nvSpPr>
          <p:cNvPr id="12" name="TextBox 11">
            <a:extLst>
              <a:ext uri="{FF2B5EF4-FFF2-40B4-BE49-F238E27FC236}">
                <a16:creationId xmlns:a16="http://schemas.microsoft.com/office/drawing/2014/main" id="{EE4A177E-7A9E-46E7-A50B-2C7D8AC31F73}"/>
              </a:ext>
            </a:extLst>
          </p:cNvPr>
          <p:cNvSpPr txBox="1"/>
          <p:nvPr/>
        </p:nvSpPr>
        <p:spPr>
          <a:xfrm>
            <a:off x="4160912" y="2924944"/>
            <a:ext cx="2376264" cy="400110"/>
          </a:xfrm>
          <a:prstGeom prst="rect">
            <a:avLst/>
          </a:prstGeom>
          <a:solidFill>
            <a:srgbClr val="FFFFCC"/>
          </a:solidFill>
          <a:ln>
            <a:solidFill>
              <a:srgbClr val="C0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(10 FEDS) …</a:t>
            </a:r>
          </a:p>
        </p:txBody>
      </p:sp>
      <p:sp>
        <p:nvSpPr>
          <p:cNvPr id="4" name="Rectangle 3">
            <a:extLst>
              <a:ext uri="{FF2B5EF4-FFF2-40B4-BE49-F238E27FC236}">
                <a16:creationId xmlns:a16="http://schemas.microsoft.com/office/drawing/2014/main" id="{004226FE-56AA-43A1-9BB3-EBCD00E046BA}"/>
              </a:ext>
            </a:extLst>
          </p:cNvPr>
          <p:cNvSpPr/>
          <p:nvPr/>
        </p:nvSpPr>
        <p:spPr>
          <a:xfrm>
            <a:off x="4160912" y="2548417"/>
            <a:ext cx="2376264" cy="369332"/>
          </a:xfrm>
          <a:prstGeom prst="rect">
            <a:avLst/>
          </a:prstGeom>
          <a:solidFill>
            <a:schemeClr val="bg1">
              <a:lumMod val="85000"/>
            </a:schemeClr>
          </a:solidFill>
          <a:ln>
            <a:solidFill>
              <a:schemeClr val="tx1"/>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Q </a:t>
            </a:r>
          </a:p>
        </p:txBody>
      </p:sp>
      <p:sp>
        <p:nvSpPr>
          <p:cNvPr id="16" name="TextBox 15">
            <a:extLst>
              <a:ext uri="{FF2B5EF4-FFF2-40B4-BE49-F238E27FC236}">
                <a16:creationId xmlns:a16="http://schemas.microsoft.com/office/drawing/2014/main" id="{7761136C-E85E-45CA-A48A-226C5A3E5E67}"/>
              </a:ext>
            </a:extLst>
          </p:cNvPr>
          <p:cNvSpPr txBox="1"/>
          <p:nvPr/>
        </p:nvSpPr>
        <p:spPr>
          <a:xfrm>
            <a:off x="6825208" y="2924944"/>
            <a:ext cx="3005951" cy="400110"/>
          </a:xfrm>
          <a:prstGeom prst="rect">
            <a:avLst/>
          </a:prstGeom>
          <a:solidFill>
            <a:srgbClr val="FFFFCC"/>
          </a:solidFill>
          <a:ln>
            <a:solidFill>
              <a:srgbClr val="C0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4C</a:t>
            </a:r>
          </a:p>
        </p:txBody>
      </p:sp>
      <p:sp>
        <p:nvSpPr>
          <p:cNvPr id="17" name="Rectangle 16">
            <a:extLst>
              <a:ext uri="{FF2B5EF4-FFF2-40B4-BE49-F238E27FC236}">
                <a16:creationId xmlns:a16="http://schemas.microsoft.com/office/drawing/2014/main" id="{396B1337-D5DA-485D-AD0E-A148741A0322}"/>
              </a:ext>
            </a:extLst>
          </p:cNvPr>
          <p:cNvSpPr/>
          <p:nvPr/>
        </p:nvSpPr>
        <p:spPr>
          <a:xfrm>
            <a:off x="6825209" y="2548417"/>
            <a:ext cx="3005951" cy="369332"/>
          </a:xfrm>
          <a:prstGeom prst="rect">
            <a:avLst/>
          </a:prstGeom>
          <a:solidFill>
            <a:schemeClr val="bg1">
              <a:lumMod val="85000"/>
            </a:schemeClr>
          </a:solidFill>
          <a:ln>
            <a:solidFill>
              <a:schemeClr val="tx1"/>
            </a:solid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Non-Strict Expanded List </a:t>
            </a:r>
          </a:p>
        </p:txBody>
      </p:sp>
      <p:sp>
        <p:nvSpPr>
          <p:cNvPr id="5" name="TextBox 4">
            <a:extLst>
              <a:ext uri="{FF2B5EF4-FFF2-40B4-BE49-F238E27FC236}">
                <a16:creationId xmlns:a16="http://schemas.microsoft.com/office/drawing/2014/main" id="{B94370BE-DB26-4AF3-B0E9-C9A6ADE67C8F}"/>
              </a:ext>
            </a:extLst>
          </p:cNvPr>
          <p:cNvSpPr txBox="1"/>
          <p:nvPr/>
        </p:nvSpPr>
        <p:spPr>
          <a:xfrm>
            <a:off x="200472" y="1531984"/>
            <a:ext cx="132440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sng" strike="noStrike" kern="1200" cap="none" spc="0" normalizeH="0" baseline="0" noProof="0" dirty="0">
                <a:ln>
                  <a:noFill/>
                </a:ln>
                <a:solidFill>
                  <a:srgbClr val="008000"/>
                </a:solidFill>
                <a:effectLst/>
                <a:uLnTx/>
                <a:uFillTx/>
                <a:latin typeface="Arial" panose="020B0604020202020204" pitchFamily="34" charset="0"/>
                <a:ea typeface="+mn-ea"/>
                <a:cs typeface="Arial" panose="020B0604020202020204" pitchFamily="34" charset="0"/>
              </a:rPr>
              <a:t>Example:</a:t>
            </a:r>
          </a:p>
        </p:txBody>
      </p:sp>
      <p:sp>
        <p:nvSpPr>
          <p:cNvPr id="6" name="Rectangle 5">
            <a:extLst>
              <a:ext uri="{FF2B5EF4-FFF2-40B4-BE49-F238E27FC236}">
                <a16:creationId xmlns:a16="http://schemas.microsoft.com/office/drawing/2014/main" id="{7778A988-3489-40DF-AF5C-6B4DCDCA7995}"/>
              </a:ext>
            </a:extLst>
          </p:cNvPr>
          <p:cNvSpPr/>
          <p:nvPr/>
        </p:nvSpPr>
        <p:spPr>
          <a:xfrm>
            <a:off x="215073" y="2006568"/>
            <a:ext cx="3062355" cy="64633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We have a node we are considering adding into Q: </a:t>
            </a:r>
          </a:p>
        </p:txBody>
      </p:sp>
      <p:sp>
        <p:nvSpPr>
          <p:cNvPr id="20" name="Oval 8">
            <a:extLst>
              <a:ext uri="{FF2B5EF4-FFF2-40B4-BE49-F238E27FC236}">
                <a16:creationId xmlns:a16="http://schemas.microsoft.com/office/drawing/2014/main" id="{7B8370B1-3623-4EA9-98EF-707083B2655B}"/>
              </a:ext>
            </a:extLst>
          </p:cNvPr>
          <p:cNvSpPr>
            <a:spLocks noChangeArrowheads="1"/>
          </p:cNvSpPr>
          <p:nvPr/>
        </p:nvSpPr>
        <p:spPr bwMode="auto">
          <a:xfrm>
            <a:off x="1778546" y="369771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1" name="Oval 9">
            <a:extLst>
              <a:ext uri="{FF2B5EF4-FFF2-40B4-BE49-F238E27FC236}">
                <a16:creationId xmlns:a16="http://schemas.microsoft.com/office/drawing/2014/main" id="{F30B3968-629A-42A0-8944-21E49CFC2C51}"/>
              </a:ext>
            </a:extLst>
          </p:cNvPr>
          <p:cNvSpPr>
            <a:spLocks noChangeArrowheads="1"/>
          </p:cNvSpPr>
          <p:nvPr/>
        </p:nvSpPr>
        <p:spPr bwMode="auto">
          <a:xfrm>
            <a:off x="2758033" y="4631589"/>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2" name="Line 11">
            <a:extLst>
              <a:ext uri="{FF2B5EF4-FFF2-40B4-BE49-F238E27FC236}">
                <a16:creationId xmlns:a16="http://schemas.microsoft.com/office/drawing/2014/main" id="{2E5D17E9-F637-4EBC-8110-B00D8675377D}"/>
              </a:ext>
            </a:extLst>
          </p:cNvPr>
          <p:cNvSpPr>
            <a:spLocks noChangeShapeType="1"/>
          </p:cNvSpPr>
          <p:nvPr/>
        </p:nvSpPr>
        <p:spPr bwMode="auto">
          <a:xfrm flipH="1" flipV="1">
            <a:off x="1280071" y="4559867"/>
            <a:ext cx="531812" cy="23728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3" name="Oval 14">
            <a:extLst>
              <a:ext uri="{FF2B5EF4-FFF2-40B4-BE49-F238E27FC236}">
                <a16:creationId xmlns:a16="http://schemas.microsoft.com/office/drawing/2014/main" id="{886EA755-B0E7-4593-A7D9-FF70FCCED674}"/>
              </a:ext>
            </a:extLst>
          </p:cNvPr>
          <p:cNvSpPr>
            <a:spLocks noChangeArrowheads="1"/>
          </p:cNvSpPr>
          <p:nvPr/>
        </p:nvSpPr>
        <p:spPr bwMode="auto">
          <a:xfrm>
            <a:off x="919708" y="4270942"/>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S</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4" name="Oval 16">
            <a:extLst>
              <a:ext uri="{FF2B5EF4-FFF2-40B4-BE49-F238E27FC236}">
                <a16:creationId xmlns:a16="http://schemas.microsoft.com/office/drawing/2014/main" id="{401524EF-CC5F-4D42-80AE-49C627CB1FB6}"/>
              </a:ext>
            </a:extLst>
          </p:cNvPr>
          <p:cNvSpPr>
            <a:spLocks noChangeArrowheads="1"/>
          </p:cNvSpPr>
          <p:nvPr/>
        </p:nvSpPr>
        <p:spPr bwMode="auto">
          <a:xfrm>
            <a:off x="1813032" y="465072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5" name="Text Box 18">
            <a:extLst>
              <a:ext uri="{FF2B5EF4-FFF2-40B4-BE49-F238E27FC236}">
                <a16:creationId xmlns:a16="http://schemas.microsoft.com/office/drawing/2014/main" id="{D6BE6B14-EC5A-4B24-8875-16D6AE74498A}"/>
              </a:ext>
            </a:extLst>
          </p:cNvPr>
          <p:cNvSpPr txBox="1">
            <a:spLocks noChangeArrowheads="1"/>
          </p:cNvSpPr>
          <p:nvPr/>
        </p:nvSpPr>
        <p:spPr bwMode="auto">
          <a:xfrm>
            <a:off x="2061121" y="4172436"/>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26" name="Text Box 19">
            <a:extLst>
              <a:ext uri="{FF2B5EF4-FFF2-40B4-BE49-F238E27FC236}">
                <a16:creationId xmlns:a16="http://schemas.microsoft.com/office/drawing/2014/main" id="{F1B01F25-9765-44BA-A04A-C5ACCBD89E6C}"/>
              </a:ext>
            </a:extLst>
          </p:cNvPr>
          <p:cNvSpPr txBox="1">
            <a:spLocks noChangeArrowheads="1"/>
          </p:cNvSpPr>
          <p:nvPr/>
        </p:nvSpPr>
        <p:spPr bwMode="auto">
          <a:xfrm>
            <a:off x="2416992" y="4990530"/>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2</a:t>
            </a:r>
            <a:endParaRPr kumimoji="0" lang="en-GB"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27" name="Line 11">
            <a:extLst>
              <a:ext uri="{FF2B5EF4-FFF2-40B4-BE49-F238E27FC236}">
                <a16:creationId xmlns:a16="http://schemas.microsoft.com/office/drawing/2014/main" id="{D64B19BE-7D5E-4905-B359-9FCC1F2DD21D}"/>
              </a:ext>
            </a:extLst>
          </p:cNvPr>
          <p:cNvSpPr>
            <a:spLocks noChangeShapeType="1"/>
          </p:cNvSpPr>
          <p:nvPr/>
        </p:nvSpPr>
        <p:spPr bwMode="auto">
          <a:xfrm flipH="1">
            <a:off x="1280071" y="4020035"/>
            <a:ext cx="531812" cy="30480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8" name="Line 11">
            <a:extLst>
              <a:ext uri="{FF2B5EF4-FFF2-40B4-BE49-F238E27FC236}">
                <a16:creationId xmlns:a16="http://schemas.microsoft.com/office/drawing/2014/main" id="{DF595F01-F5BE-4647-9CCE-D5D40023C6D4}"/>
              </a:ext>
            </a:extLst>
          </p:cNvPr>
          <p:cNvSpPr>
            <a:spLocks noChangeShapeType="1"/>
          </p:cNvSpPr>
          <p:nvPr/>
        </p:nvSpPr>
        <p:spPr bwMode="auto">
          <a:xfrm flipH="1" flipV="1">
            <a:off x="2035719" y="4183913"/>
            <a:ext cx="36959" cy="44767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9" name="Text Box 18">
            <a:extLst>
              <a:ext uri="{FF2B5EF4-FFF2-40B4-BE49-F238E27FC236}">
                <a16:creationId xmlns:a16="http://schemas.microsoft.com/office/drawing/2014/main" id="{EE495580-D5E5-40EA-9699-450AFA22E49D}"/>
              </a:ext>
            </a:extLst>
          </p:cNvPr>
          <p:cNvSpPr txBox="1">
            <a:spLocks noChangeArrowheads="1"/>
          </p:cNvSpPr>
          <p:nvPr/>
        </p:nvSpPr>
        <p:spPr bwMode="auto">
          <a:xfrm>
            <a:off x="1314667" y="3867635"/>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30" name="Text Box 18">
            <a:extLst>
              <a:ext uri="{FF2B5EF4-FFF2-40B4-BE49-F238E27FC236}">
                <a16:creationId xmlns:a16="http://schemas.microsoft.com/office/drawing/2014/main" id="{AA5045ED-550C-4F7A-8645-FE17E0CC6197}"/>
              </a:ext>
            </a:extLst>
          </p:cNvPr>
          <p:cNvSpPr txBox="1">
            <a:spLocks noChangeArrowheads="1"/>
          </p:cNvSpPr>
          <p:nvPr/>
        </p:nvSpPr>
        <p:spPr bwMode="auto">
          <a:xfrm>
            <a:off x="1326902" y="4648848"/>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31" name="Line 11">
            <a:extLst>
              <a:ext uri="{FF2B5EF4-FFF2-40B4-BE49-F238E27FC236}">
                <a16:creationId xmlns:a16="http://schemas.microsoft.com/office/drawing/2014/main" id="{CE28E1B2-473C-49FC-AC9A-A67E1A2829B6}"/>
              </a:ext>
            </a:extLst>
          </p:cNvPr>
          <p:cNvSpPr>
            <a:spLocks noChangeShapeType="1"/>
          </p:cNvSpPr>
          <p:nvPr/>
        </p:nvSpPr>
        <p:spPr bwMode="auto">
          <a:xfrm flipH="1">
            <a:off x="2281343" y="4903787"/>
            <a:ext cx="497327" cy="1609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 name="TextBox 6">
            <a:extLst>
              <a:ext uri="{FF2B5EF4-FFF2-40B4-BE49-F238E27FC236}">
                <a16:creationId xmlns:a16="http://schemas.microsoft.com/office/drawing/2014/main" id="{A4058097-E420-457A-83D0-863FEC334273}"/>
              </a:ext>
            </a:extLst>
          </p:cNvPr>
          <p:cNvSpPr txBox="1"/>
          <p:nvPr/>
        </p:nvSpPr>
        <p:spPr>
          <a:xfrm>
            <a:off x="2274544" y="3699473"/>
            <a:ext cx="41549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a:t>
            </a:r>
          </a:p>
        </p:txBody>
      </p:sp>
      <p:sp>
        <p:nvSpPr>
          <p:cNvPr id="33" name="TextBox 32">
            <a:extLst>
              <a:ext uri="{FF2B5EF4-FFF2-40B4-BE49-F238E27FC236}">
                <a16:creationId xmlns:a16="http://schemas.microsoft.com/office/drawing/2014/main" id="{1106A25F-4AEA-4F4B-8D0A-3654B1B8CF3D}"/>
              </a:ext>
            </a:extLst>
          </p:cNvPr>
          <p:cNvSpPr txBox="1"/>
          <p:nvPr/>
        </p:nvSpPr>
        <p:spPr>
          <a:xfrm>
            <a:off x="3245340" y="4602061"/>
            <a:ext cx="41549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a:t>
            </a:r>
          </a:p>
        </p:txBody>
      </p:sp>
      <p:sp>
        <p:nvSpPr>
          <p:cNvPr id="34" name="Freeform: Shape 33">
            <a:extLst>
              <a:ext uri="{FF2B5EF4-FFF2-40B4-BE49-F238E27FC236}">
                <a16:creationId xmlns:a16="http://schemas.microsoft.com/office/drawing/2014/main" id="{848ABBD0-90D9-4F4C-AE1C-1EA4B486F967}"/>
              </a:ext>
            </a:extLst>
          </p:cNvPr>
          <p:cNvSpPr/>
          <p:nvPr/>
        </p:nvSpPr>
        <p:spPr bwMode="auto">
          <a:xfrm>
            <a:off x="3368825" y="2548416"/>
            <a:ext cx="864218" cy="581037"/>
          </a:xfrm>
          <a:custGeom>
            <a:avLst/>
            <a:gdLst>
              <a:gd name="connsiteX0" fmla="*/ 0 w 1213944"/>
              <a:gd name="connsiteY0" fmla="*/ 158181 h 631146"/>
              <a:gd name="connsiteX1" fmla="*/ 528144 w 1213944"/>
              <a:gd name="connsiteY1" fmla="*/ 24174 h 631146"/>
              <a:gd name="connsiteX2" fmla="*/ 898634 w 1213944"/>
              <a:gd name="connsiteY2" fmla="*/ 63588 h 631146"/>
              <a:gd name="connsiteX3" fmla="*/ 1213944 w 1213944"/>
              <a:gd name="connsiteY3" fmla="*/ 631146 h 631146"/>
              <a:gd name="connsiteX0" fmla="*/ 0 w 1174531"/>
              <a:gd name="connsiteY0" fmla="*/ 233547 h 635567"/>
              <a:gd name="connsiteX1" fmla="*/ 488731 w 1174531"/>
              <a:gd name="connsiteY1" fmla="*/ 28595 h 635567"/>
              <a:gd name="connsiteX2" fmla="*/ 859221 w 1174531"/>
              <a:gd name="connsiteY2" fmla="*/ 68009 h 635567"/>
              <a:gd name="connsiteX3" fmla="*/ 1174531 w 1174531"/>
              <a:gd name="connsiteY3" fmla="*/ 635567 h 635567"/>
              <a:gd name="connsiteX0" fmla="*/ 0 w 1174531"/>
              <a:gd name="connsiteY0" fmla="*/ 233547 h 635567"/>
              <a:gd name="connsiteX1" fmla="*/ 409904 w 1174531"/>
              <a:gd name="connsiteY1" fmla="*/ 28595 h 635567"/>
              <a:gd name="connsiteX2" fmla="*/ 859221 w 1174531"/>
              <a:gd name="connsiteY2" fmla="*/ 68009 h 635567"/>
              <a:gd name="connsiteX3" fmla="*/ 1174531 w 1174531"/>
              <a:gd name="connsiteY3" fmla="*/ 635567 h 635567"/>
              <a:gd name="connsiteX0" fmla="*/ 0 w 1174531"/>
              <a:gd name="connsiteY0" fmla="*/ 225567 h 627587"/>
              <a:gd name="connsiteX1" fmla="*/ 409904 w 1174531"/>
              <a:gd name="connsiteY1" fmla="*/ 20615 h 627587"/>
              <a:gd name="connsiteX2" fmla="*/ 914401 w 1174531"/>
              <a:gd name="connsiteY2" fmla="*/ 75795 h 627587"/>
              <a:gd name="connsiteX3" fmla="*/ 1174531 w 1174531"/>
              <a:gd name="connsiteY3" fmla="*/ 627587 h 627587"/>
              <a:gd name="connsiteX0" fmla="*/ 0 w 1087821"/>
              <a:gd name="connsiteY0" fmla="*/ 225567 h 627587"/>
              <a:gd name="connsiteX1" fmla="*/ 323194 w 1087821"/>
              <a:gd name="connsiteY1" fmla="*/ 20615 h 627587"/>
              <a:gd name="connsiteX2" fmla="*/ 827691 w 1087821"/>
              <a:gd name="connsiteY2" fmla="*/ 75795 h 627587"/>
              <a:gd name="connsiteX3" fmla="*/ 1087821 w 1087821"/>
              <a:gd name="connsiteY3" fmla="*/ 627587 h 627587"/>
              <a:gd name="connsiteX0" fmla="*/ 0 w 1087821"/>
              <a:gd name="connsiteY0" fmla="*/ 230936 h 632956"/>
              <a:gd name="connsiteX1" fmla="*/ 386256 w 1087821"/>
              <a:gd name="connsiteY1" fmla="*/ 18101 h 632956"/>
              <a:gd name="connsiteX2" fmla="*/ 827691 w 1087821"/>
              <a:gd name="connsiteY2" fmla="*/ 81164 h 632956"/>
              <a:gd name="connsiteX3" fmla="*/ 1087821 w 1087821"/>
              <a:gd name="connsiteY3" fmla="*/ 632956 h 632956"/>
              <a:gd name="connsiteX0" fmla="*/ 0 w 977462"/>
              <a:gd name="connsiteY0" fmla="*/ 188684 h 630118"/>
              <a:gd name="connsiteX1" fmla="*/ 275897 w 977462"/>
              <a:gd name="connsiteY1" fmla="*/ 15263 h 630118"/>
              <a:gd name="connsiteX2" fmla="*/ 717332 w 977462"/>
              <a:gd name="connsiteY2" fmla="*/ 78326 h 630118"/>
              <a:gd name="connsiteX3" fmla="*/ 977462 w 977462"/>
              <a:gd name="connsiteY3" fmla="*/ 630118 h 630118"/>
              <a:gd name="connsiteX0" fmla="*/ 0 w 701565"/>
              <a:gd name="connsiteY0" fmla="*/ 15263 h 630118"/>
              <a:gd name="connsiteX1" fmla="*/ 441435 w 701565"/>
              <a:gd name="connsiteY1" fmla="*/ 78326 h 630118"/>
              <a:gd name="connsiteX2" fmla="*/ 701565 w 701565"/>
              <a:gd name="connsiteY2" fmla="*/ 630118 h 630118"/>
            </a:gdLst>
            <a:ahLst/>
            <a:cxnLst>
              <a:cxn ang="0">
                <a:pos x="connsiteX0" y="connsiteY0"/>
              </a:cxn>
              <a:cxn ang="0">
                <a:pos x="connsiteX1" y="connsiteY1"/>
              </a:cxn>
              <a:cxn ang="0">
                <a:pos x="connsiteX2" y="connsiteY2"/>
              </a:cxn>
            </a:cxnLst>
            <a:rect l="l" t="t" r="r" b="b"/>
            <a:pathLst>
              <a:path w="701565" h="630118">
                <a:moveTo>
                  <a:pt x="0" y="15263"/>
                </a:moveTo>
                <a:cubicBezTo>
                  <a:pt x="119555" y="-3130"/>
                  <a:pt x="324508" y="-24150"/>
                  <a:pt x="441435" y="78326"/>
                </a:cubicBezTo>
                <a:cubicBezTo>
                  <a:pt x="558362" y="180802"/>
                  <a:pt x="601060" y="396920"/>
                  <a:pt x="701565" y="630118"/>
                </a:cubicBezTo>
              </a:path>
            </a:pathLst>
          </a:custGeom>
          <a:noFill/>
          <a:ln w="349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6" name="TextBox 35">
            <a:extLst>
              <a:ext uri="{FF2B5EF4-FFF2-40B4-BE49-F238E27FC236}">
                <a16:creationId xmlns:a16="http://schemas.microsoft.com/office/drawing/2014/main" id="{862BB442-FFA0-42FB-983D-E579AF95152B}"/>
              </a:ext>
            </a:extLst>
          </p:cNvPr>
          <p:cNvSpPr txBox="1"/>
          <p:nvPr/>
        </p:nvSpPr>
        <p:spPr>
          <a:xfrm>
            <a:off x="3494195" y="2128977"/>
            <a:ext cx="59343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400" b="0" i="0" u="none" strike="noStrike" kern="1200" cap="none" spc="0" normalizeH="0" baseline="0" noProof="0" dirty="0">
                <a:ln>
                  <a:noFill/>
                </a:ln>
                <a:solidFill>
                  <a:srgbClr val="FF0000"/>
                </a:solidFill>
                <a:effectLst/>
                <a:uLnTx/>
                <a:uFillTx/>
                <a:latin typeface="Times New Roman" pitchFamily="18" charset="0"/>
                <a:ea typeface="+mn-ea"/>
                <a:cs typeface="Arial" charset="0"/>
              </a:rPr>
              <a:t>???</a:t>
            </a:r>
          </a:p>
        </p:txBody>
      </p:sp>
      <p:sp>
        <p:nvSpPr>
          <p:cNvPr id="37" name="Oval 36">
            <a:extLst>
              <a:ext uri="{FF2B5EF4-FFF2-40B4-BE49-F238E27FC236}">
                <a16:creationId xmlns:a16="http://schemas.microsoft.com/office/drawing/2014/main" id="{13D1B032-8DB7-48AC-B8B2-849AD7360995}"/>
              </a:ext>
            </a:extLst>
          </p:cNvPr>
          <p:cNvSpPr/>
          <p:nvPr/>
        </p:nvSpPr>
        <p:spPr bwMode="auto">
          <a:xfrm>
            <a:off x="6853601" y="2927512"/>
            <a:ext cx="456123" cy="381775"/>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 name="TextBox 2">
            <a:extLst>
              <a:ext uri="{FF2B5EF4-FFF2-40B4-BE49-F238E27FC236}">
                <a16:creationId xmlns:a16="http://schemas.microsoft.com/office/drawing/2014/main" id="{0531C9AD-6CD1-49D9-A915-D3DB26AA2EC6}"/>
              </a:ext>
            </a:extLst>
          </p:cNvPr>
          <p:cNvSpPr txBox="1"/>
          <p:nvPr/>
        </p:nvSpPr>
        <p:spPr>
          <a:xfrm>
            <a:off x="7073375" y="3987769"/>
            <a:ext cx="74892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g-cost</a:t>
            </a:r>
          </a:p>
        </p:txBody>
      </p:sp>
      <p:sp>
        <p:nvSpPr>
          <p:cNvPr id="8" name="Freeform: Shape 7">
            <a:extLst>
              <a:ext uri="{FF2B5EF4-FFF2-40B4-BE49-F238E27FC236}">
                <a16:creationId xmlns:a16="http://schemas.microsoft.com/office/drawing/2014/main" id="{F37A0408-2FB8-4B3F-BF62-A5DA1180F8BF}"/>
              </a:ext>
            </a:extLst>
          </p:cNvPr>
          <p:cNvSpPr/>
          <p:nvPr/>
        </p:nvSpPr>
        <p:spPr bwMode="auto">
          <a:xfrm>
            <a:off x="6830078" y="3264635"/>
            <a:ext cx="243297" cy="929514"/>
          </a:xfrm>
          <a:custGeom>
            <a:avLst/>
            <a:gdLst>
              <a:gd name="connsiteX0" fmla="*/ 160170 w 243297"/>
              <a:gd name="connsiteY0" fmla="*/ 0 h 929514"/>
              <a:gd name="connsiteX1" fmla="*/ 1472 w 243297"/>
              <a:gd name="connsiteY1" fmla="*/ 755702 h 929514"/>
              <a:gd name="connsiteX2" fmla="*/ 243297 w 243297"/>
              <a:gd name="connsiteY2" fmla="*/ 929514 h 929514"/>
            </a:gdLst>
            <a:ahLst/>
            <a:cxnLst>
              <a:cxn ang="0">
                <a:pos x="connsiteX0" y="connsiteY0"/>
              </a:cxn>
              <a:cxn ang="0">
                <a:pos x="connsiteX1" y="connsiteY1"/>
              </a:cxn>
              <a:cxn ang="0">
                <a:pos x="connsiteX2" y="connsiteY2"/>
              </a:cxn>
            </a:cxnLst>
            <a:rect l="l" t="t" r="r" b="b"/>
            <a:pathLst>
              <a:path w="243297" h="929514">
                <a:moveTo>
                  <a:pt x="160170" y="0"/>
                </a:moveTo>
                <a:cubicBezTo>
                  <a:pt x="73894" y="300391"/>
                  <a:pt x="-12382" y="600783"/>
                  <a:pt x="1472" y="755702"/>
                </a:cubicBezTo>
                <a:cubicBezTo>
                  <a:pt x="15326" y="910621"/>
                  <a:pt x="129311" y="920067"/>
                  <a:pt x="243297" y="929514"/>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2" name="TextBox 31">
            <a:extLst>
              <a:ext uri="{FF2B5EF4-FFF2-40B4-BE49-F238E27FC236}">
                <a16:creationId xmlns:a16="http://schemas.microsoft.com/office/drawing/2014/main" id="{8E50CEBE-E599-4699-9523-D34FAE85EACB}"/>
              </a:ext>
            </a:extLst>
          </p:cNvPr>
          <p:cNvSpPr txBox="1"/>
          <p:nvPr/>
        </p:nvSpPr>
        <p:spPr>
          <a:xfrm>
            <a:off x="2197646" y="3073482"/>
            <a:ext cx="71045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f-cost</a:t>
            </a:r>
          </a:p>
        </p:txBody>
      </p:sp>
      <p:sp>
        <p:nvSpPr>
          <p:cNvPr id="35" name="Freeform: Shape 34">
            <a:extLst>
              <a:ext uri="{FF2B5EF4-FFF2-40B4-BE49-F238E27FC236}">
                <a16:creationId xmlns:a16="http://schemas.microsoft.com/office/drawing/2014/main" id="{96448E7A-0345-4E05-BD52-E804CF68189C}"/>
              </a:ext>
            </a:extLst>
          </p:cNvPr>
          <p:cNvSpPr/>
          <p:nvPr/>
        </p:nvSpPr>
        <p:spPr bwMode="auto">
          <a:xfrm>
            <a:off x="1829381" y="2893350"/>
            <a:ext cx="417478" cy="400111"/>
          </a:xfrm>
          <a:custGeom>
            <a:avLst/>
            <a:gdLst>
              <a:gd name="connsiteX0" fmla="*/ 160170 w 243297"/>
              <a:gd name="connsiteY0" fmla="*/ 0 h 929514"/>
              <a:gd name="connsiteX1" fmla="*/ 1472 w 243297"/>
              <a:gd name="connsiteY1" fmla="*/ 755702 h 929514"/>
              <a:gd name="connsiteX2" fmla="*/ 243297 w 243297"/>
              <a:gd name="connsiteY2" fmla="*/ 929514 h 929514"/>
            </a:gdLst>
            <a:ahLst/>
            <a:cxnLst>
              <a:cxn ang="0">
                <a:pos x="connsiteX0" y="connsiteY0"/>
              </a:cxn>
              <a:cxn ang="0">
                <a:pos x="connsiteX1" y="connsiteY1"/>
              </a:cxn>
              <a:cxn ang="0">
                <a:pos x="connsiteX2" y="connsiteY2"/>
              </a:cxn>
            </a:cxnLst>
            <a:rect l="l" t="t" r="r" b="b"/>
            <a:pathLst>
              <a:path w="243297" h="929514">
                <a:moveTo>
                  <a:pt x="160170" y="0"/>
                </a:moveTo>
                <a:cubicBezTo>
                  <a:pt x="73894" y="300391"/>
                  <a:pt x="-12382" y="600783"/>
                  <a:pt x="1472" y="755702"/>
                </a:cubicBezTo>
                <a:cubicBezTo>
                  <a:pt x="15326" y="910621"/>
                  <a:pt x="129311" y="920067"/>
                  <a:pt x="243297" y="929514"/>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9" name="TextBox 8">
            <a:extLst>
              <a:ext uri="{FF2B5EF4-FFF2-40B4-BE49-F238E27FC236}">
                <a16:creationId xmlns:a16="http://schemas.microsoft.com/office/drawing/2014/main" id="{E364308C-315F-436A-A1EF-61E6B3921CB3}"/>
              </a:ext>
            </a:extLst>
          </p:cNvPr>
          <p:cNvSpPr txBox="1"/>
          <p:nvPr/>
        </p:nvSpPr>
        <p:spPr>
          <a:xfrm>
            <a:off x="5889104" y="4718617"/>
            <a:ext cx="3600401" cy="923330"/>
          </a:xfrm>
          <a:prstGeom prst="rect">
            <a:avLst/>
          </a:prstGeom>
          <a:solidFill>
            <a:schemeClr val="accent5">
              <a:lumMod val="20000"/>
              <a:lumOff val="80000"/>
            </a:schemeClr>
          </a:solidFill>
          <a:ln>
            <a:solidFill>
              <a:srgbClr val="00B0F0"/>
            </a:solidFill>
          </a:ln>
          <a:effectLst>
            <a:outerShdw blurRad="50800" dist="38100" dir="8100000" algn="tr" rotWithShape="0">
              <a:prstClr val="black">
                <a:alpha val="40000"/>
              </a:prstClr>
            </a:outerShdw>
          </a:effectLst>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We can store either the </a:t>
            </a:r>
            <a:r>
              <a:rPr kumimoji="0" lang="en-NZ" sz="1800" b="1" i="0" u="none" strike="noStrike" kern="1200" cap="none" spc="0" normalizeH="0" baseline="0" noProof="0" dirty="0">
                <a:ln>
                  <a:noFill/>
                </a:ln>
                <a:solidFill>
                  <a:srgbClr val="000000"/>
                </a:solidFill>
                <a:effectLst/>
                <a:uLnTx/>
                <a:uFillTx/>
                <a:latin typeface="Times New Roman" pitchFamily="18" charset="0"/>
                <a:ea typeface="+mn-ea"/>
                <a:cs typeface="Arial" charset="0"/>
              </a:rPr>
              <a:t>g-cost</a:t>
            </a: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 or the </a:t>
            </a:r>
            <a:r>
              <a:rPr kumimoji="0" lang="en-NZ" sz="1800" b="1" i="0" u="none" strike="noStrike" kern="1200" cap="none" spc="0" normalizeH="0" baseline="0" noProof="0" dirty="0">
                <a:ln>
                  <a:noFill/>
                </a:ln>
                <a:solidFill>
                  <a:srgbClr val="000000"/>
                </a:solidFill>
                <a:effectLst/>
                <a:uLnTx/>
                <a:uFillTx/>
                <a:latin typeface="Times New Roman" pitchFamily="18" charset="0"/>
                <a:ea typeface="+mn-ea"/>
                <a:cs typeface="Arial" charset="0"/>
              </a:rPr>
              <a:t>f-cost</a:t>
            </a: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 to allow for the corrections to be made</a:t>
            </a:r>
          </a:p>
        </p:txBody>
      </p:sp>
      <p:sp>
        <p:nvSpPr>
          <p:cNvPr id="38" name="Action Button: Go Forward or Next 37">
            <a:hlinkClick r:id="rId2" action="ppaction://hlinksldjump" highlightClick="1"/>
            <a:extLst>
              <a:ext uri="{FF2B5EF4-FFF2-40B4-BE49-F238E27FC236}">
                <a16:creationId xmlns:a16="http://schemas.microsoft.com/office/drawing/2014/main" id="{7D875CD9-3FE0-411C-A16E-D26582D1367A}"/>
              </a:ext>
            </a:extLst>
          </p:cNvPr>
          <p:cNvSpPr/>
          <p:nvPr/>
        </p:nvSpPr>
        <p:spPr bwMode="auto">
          <a:xfrm>
            <a:off x="215073" y="6322313"/>
            <a:ext cx="345439" cy="275039"/>
          </a:xfrm>
          <a:prstGeom prst="actionButtonForwardNext">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39" name="TextBox 38">
            <a:extLst>
              <a:ext uri="{FF2B5EF4-FFF2-40B4-BE49-F238E27FC236}">
                <a16:creationId xmlns:a16="http://schemas.microsoft.com/office/drawing/2014/main" id="{A3DEE8C6-7211-4F05-874C-6337A1541CE4}"/>
              </a:ext>
            </a:extLst>
          </p:cNvPr>
          <p:cNvSpPr txBox="1"/>
          <p:nvPr/>
        </p:nvSpPr>
        <p:spPr>
          <a:xfrm>
            <a:off x="560512" y="6271260"/>
            <a:ext cx="2301399" cy="369332"/>
          </a:xfrm>
          <a:prstGeom prst="rect">
            <a:avLst/>
          </a:prstGeom>
          <a:noFill/>
        </p:spPr>
        <p:txBody>
          <a:bodyPr wrap="none" rtlCol="0">
            <a:spAutoFit/>
          </a:bodyPr>
          <a:lstStyle/>
          <a:p>
            <a:r>
              <a:rPr lang="en-NZ" dirty="0"/>
              <a:t>Worst-case complexity</a:t>
            </a:r>
          </a:p>
        </p:txBody>
      </p:sp>
    </p:spTree>
    <p:extLst>
      <p:ext uri="{BB962C8B-B14F-4D97-AF65-F5344CB8AC3E}">
        <p14:creationId xmlns:p14="http://schemas.microsoft.com/office/powerpoint/2010/main" val="38789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checkerboard(across)">
                                      <p:cBhvr>
                                        <p:cTn id="7"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D5E8454-5C5B-4D14-B817-DEDA5AB2D303}"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152</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638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4638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Dealing with inconsistent heuristic</a:t>
            </a:r>
          </a:p>
        </p:txBody>
      </p:sp>
      <p:sp>
        <p:nvSpPr>
          <p:cNvPr id="4638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2" name="TextBox 1">
            <a:extLst>
              <a:ext uri="{FF2B5EF4-FFF2-40B4-BE49-F238E27FC236}">
                <a16:creationId xmlns:a16="http://schemas.microsoft.com/office/drawing/2014/main" id="{D1CFC2DD-32BF-49C9-AD98-457642A75061}"/>
              </a:ext>
            </a:extLst>
          </p:cNvPr>
          <p:cNvSpPr txBox="1"/>
          <p:nvPr/>
        </p:nvSpPr>
        <p:spPr>
          <a:xfrm>
            <a:off x="1929475" y="2548417"/>
            <a:ext cx="111120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(6 </a:t>
            </a:r>
            <a:r>
              <a:rPr kumimoji="0" lang="en-NZ"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BS)</a:t>
            </a:r>
          </a:p>
        </p:txBody>
      </p:sp>
      <p:sp>
        <p:nvSpPr>
          <p:cNvPr id="12" name="TextBox 11">
            <a:extLst>
              <a:ext uri="{FF2B5EF4-FFF2-40B4-BE49-F238E27FC236}">
                <a16:creationId xmlns:a16="http://schemas.microsoft.com/office/drawing/2014/main" id="{EE4A177E-7A9E-46E7-A50B-2C7D8AC31F73}"/>
              </a:ext>
            </a:extLst>
          </p:cNvPr>
          <p:cNvSpPr txBox="1"/>
          <p:nvPr/>
        </p:nvSpPr>
        <p:spPr>
          <a:xfrm>
            <a:off x="4160912" y="2924944"/>
            <a:ext cx="2376264" cy="400110"/>
          </a:xfrm>
          <a:prstGeom prst="rect">
            <a:avLst/>
          </a:prstGeom>
          <a:solidFill>
            <a:srgbClr val="FFFFCC"/>
          </a:solidFill>
          <a:ln>
            <a:solidFill>
              <a:srgbClr val="C0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(10 FEDS) …</a:t>
            </a:r>
          </a:p>
        </p:txBody>
      </p:sp>
      <p:sp>
        <p:nvSpPr>
          <p:cNvPr id="3" name="Rectangle 2">
            <a:extLst>
              <a:ext uri="{FF2B5EF4-FFF2-40B4-BE49-F238E27FC236}">
                <a16:creationId xmlns:a16="http://schemas.microsoft.com/office/drawing/2014/main" id="{85E156CB-6E8B-442A-B3AB-74CFE12DD727}"/>
              </a:ext>
            </a:extLst>
          </p:cNvPr>
          <p:cNvSpPr/>
          <p:nvPr/>
        </p:nvSpPr>
        <p:spPr>
          <a:xfrm>
            <a:off x="3660838" y="5229200"/>
            <a:ext cx="3656770"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f-cost(</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CBS) </a:t>
            </a: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g(S-B-C) + h(C)</a:t>
            </a:r>
            <a:endPar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 name="Rectangle 13">
            <a:extLst>
              <a:ext uri="{FF2B5EF4-FFF2-40B4-BE49-F238E27FC236}">
                <a16:creationId xmlns:a16="http://schemas.microsoft.com/office/drawing/2014/main" id="{04835F79-F5CC-4EE0-9421-D95B6F40D1F7}"/>
              </a:ext>
            </a:extLst>
          </p:cNvPr>
          <p:cNvSpPr/>
          <p:nvPr/>
        </p:nvSpPr>
        <p:spPr>
          <a:xfrm>
            <a:off x="3660838" y="6048345"/>
            <a:ext cx="4113627"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f-cost(</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CBAS) </a:t>
            </a: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g(S-A-B-C) + h(C)</a:t>
            </a:r>
            <a:endPar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004226FE-56AA-43A1-9BB3-EBCD00E046BA}"/>
              </a:ext>
            </a:extLst>
          </p:cNvPr>
          <p:cNvSpPr/>
          <p:nvPr/>
        </p:nvSpPr>
        <p:spPr>
          <a:xfrm>
            <a:off x="4160912" y="2548417"/>
            <a:ext cx="2376264" cy="369332"/>
          </a:xfrm>
          <a:prstGeom prst="rect">
            <a:avLst/>
          </a:prstGeom>
          <a:solidFill>
            <a:schemeClr val="bg1">
              <a:lumMod val="85000"/>
            </a:schemeClr>
          </a:solidFill>
          <a:ln>
            <a:solidFill>
              <a:schemeClr val="tx1"/>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Q </a:t>
            </a:r>
          </a:p>
        </p:txBody>
      </p:sp>
      <p:sp>
        <p:nvSpPr>
          <p:cNvPr id="16" name="TextBox 15">
            <a:extLst>
              <a:ext uri="{FF2B5EF4-FFF2-40B4-BE49-F238E27FC236}">
                <a16:creationId xmlns:a16="http://schemas.microsoft.com/office/drawing/2014/main" id="{7761136C-E85E-45CA-A48A-226C5A3E5E67}"/>
              </a:ext>
            </a:extLst>
          </p:cNvPr>
          <p:cNvSpPr txBox="1"/>
          <p:nvPr/>
        </p:nvSpPr>
        <p:spPr>
          <a:xfrm>
            <a:off x="6825208" y="2924944"/>
            <a:ext cx="3005951" cy="400110"/>
          </a:xfrm>
          <a:prstGeom prst="rect">
            <a:avLst/>
          </a:prstGeom>
          <a:solidFill>
            <a:srgbClr val="FFFFCC"/>
          </a:solidFill>
          <a:ln>
            <a:solidFill>
              <a:srgbClr val="C0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4C</a:t>
            </a:r>
          </a:p>
        </p:txBody>
      </p:sp>
      <p:sp>
        <p:nvSpPr>
          <p:cNvPr id="17" name="Rectangle 16">
            <a:extLst>
              <a:ext uri="{FF2B5EF4-FFF2-40B4-BE49-F238E27FC236}">
                <a16:creationId xmlns:a16="http://schemas.microsoft.com/office/drawing/2014/main" id="{396B1337-D5DA-485D-AD0E-A148741A0322}"/>
              </a:ext>
            </a:extLst>
          </p:cNvPr>
          <p:cNvSpPr/>
          <p:nvPr/>
        </p:nvSpPr>
        <p:spPr>
          <a:xfrm>
            <a:off x="6825209" y="2548417"/>
            <a:ext cx="3005951" cy="369332"/>
          </a:xfrm>
          <a:prstGeom prst="rect">
            <a:avLst/>
          </a:prstGeom>
          <a:solidFill>
            <a:schemeClr val="bg1">
              <a:lumMod val="85000"/>
            </a:schemeClr>
          </a:solidFill>
          <a:ln>
            <a:solidFill>
              <a:schemeClr val="tx1"/>
            </a:solid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Non-Strict Expanded List </a:t>
            </a:r>
          </a:p>
        </p:txBody>
      </p:sp>
      <p:sp>
        <p:nvSpPr>
          <p:cNvPr id="5" name="TextBox 4">
            <a:extLst>
              <a:ext uri="{FF2B5EF4-FFF2-40B4-BE49-F238E27FC236}">
                <a16:creationId xmlns:a16="http://schemas.microsoft.com/office/drawing/2014/main" id="{B94370BE-DB26-4AF3-B0E9-C9A6ADE67C8F}"/>
              </a:ext>
            </a:extLst>
          </p:cNvPr>
          <p:cNvSpPr txBox="1"/>
          <p:nvPr/>
        </p:nvSpPr>
        <p:spPr>
          <a:xfrm>
            <a:off x="200472" y="1531984"/>
            <a:ext cx="1253869" cy="400110"/>
          </a:xfrm>
          <a:prstGeom prst="rect">
            <a:avLst/>
          </a:prstGeom>
          <a:noFill/>
        </p:spPr>
        <p:txBody>
          <a:bodyPr wrap="none" rtlCol="0">
            <a:spAutoFit/>
          </a:bodyPr>
          <a:lstStyle>
            <a:defPPr>
              <a:defRPr lang="en-US"/>
            </a:defPPr>
            <a:lvl1pPr>
              <a:defRPr sz="2000" b="1" u="sng">
                <a:solidFill>
                  <a:srgbClr val="008000"/>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sng" strike="noStrike" kern="1200" cap="none" spc="0" normalizeH="0" baseline="0" noProof="0" dirty="0">
                <a:ln>
                  <a:noFill/>
                </a:ln>
                <a:solidFill>
                  <a:srgbClr val="008000"/>
                </a:solidFill>
                <a:effectLst/>
                <a:uLnTx/>
                <a:uFillTx/>
                <a:latin typeface="Arial" panose="020B0604020202020204" pitchFamily="34" charset="0"/>
                <a:ea typeface="+mn-ea"/>
                <a:cs typeface="Arial" panose="020B0604020202020204" pitchFamily="34" charset="0"/>
              </a:rPr>
              <a:t>Example:</a:t>
            </a:r>
          </a:p>
        </p:txBody>
      </p:sp>
      <p:sp>
        <p:nvSpPr>
          <p:cNvPr id="20" name="Oval 8">
            <a:extLst>
              <a:ext uri="{FF2B5EF4-FFF2-40B4-BE49-F238E27FC236}">
                <a16:creationId xmlns:a16="http://schemas.microsoft.com/office/drawing/2014/main" id="{7B8370B1-3623-4EA9-98EF-707083B2655B}"/>
              </a:ext>
            </a:extLst>
          </p:cNvPr>
          <p:cNvSpPr>
            <a:spLocks noChangeArrowheads="1"/>
          </p:cNvSpPr>
          <p:nvPr/>
        </p:nvSpPr>
        <p:spPr bwMode="auto">
          <a:xfrm>
            <a:off x="1778546" y="369771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1" name="Oval 9">
            <a:extLst>
              <a:ext uri="{FF2B5EF4-FFF2-40B4-BE49-F238E27FC236}">
                <a16:creationId xmlns:a16="http://schemas.microsoft.com/office/drawing/2014/main" id="{F30B3968-629A-42A0-8944-21E49CFC2C51}"/>
              </a:ext>
            </a:extLst>
          </p:cNvPr>
          <p:cNvSpPr>
            <a:spLocks noChangeArrowheads="1"/>
          </p:cNvSpPr>
          <p:nvPr/>
        </p:nvSpPr>
        <p:spPr bwMode="auto">
          <a:xfrm>
            <a:off x="2758033" y="4631589"/>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2" name="Line 11">
            <a:extLst>
              <a:ext uri="{FF2B5EF4-FFF2-40B4-BE49-F238E27FC236}">
                <a16:creationId xmlns:a16="http://schemas.microsoft.com/office/drawing/2014/main" id="{2E5D17E9-F637-4EBC-8110-B00D8675377D}"/>
              </a:ext>
            </a:extLst>
          </p:cNvPr>
          <p:cNvSpPr>
            <a:spLocks noChangeShapeType="1"/>
          </p:cNvSpPr>
          <p:nvPr/>
        </p:nvSpPr>
        <p:spPr bwMode="auto">
          <a:xfrm flipH="1" flipV="1">
            <a:off x="1280071" y="4559867"/>
            <a:ext cx="531812" cy="23728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3" name="Oval 14">
            <a:extLst>
              <a:ext uri="{FF2B5EF4-FFF2-40B4-BE49-F238E27FC236}">
                <a16:creationId xmlns:a16="http://schemas.microsoft.com/office/drawing/2014/main" id="{886EA755-B0E7-4593-A7D9-FF70FCCED674}"/>
              </a:ext>
            </a:extLst>
          </p:cNvPr>
          <p:cNvSpPr>
            <a:spLocks noChangeArrowheads="1"/>
          </p:cNvSpPr>
          <p:nvPr/>
        </p:nvSpPr>
        <p:spPr bwMode="auto">
          <a:xfrm>
            <a:off x="919708" y="4270942"/>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S</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4" name="Oval 16">
            <a:extLst>
              <a:ext uri="{FF2B5EF4-FFF2-40B4-BE49-F238E27FC236}">
                <a16:creationId xmlns:a16="http://schemas.microsoft.com/office/drawing/2014/main" id="{401524EF-CC5F-4D42-80AE-49C627CB1FB6}"/>
              </a:ext>
            </a:extLst>
          </p:cNvPr>
          <p:cNvSpPr>
            <a:spLocks noChangeArrowheads="1"/>
          </p:cNvSpPr>
          <p:nvPr/>
        </p:nvSpPr>
        <p:spPr bwMode="auto">
          <a:xfrm>
            <a:off x="1813032" y="465072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5" name="Text Box 18">
            <a:extLst>
              <a:ext uri="{FF2B5EF4-FFF2-40B4-BE49-F238E27FC236}">
                <a16:creationId xmlns:a16="http://schemas.microsoft.com/office/drawing/2014/main" id="{D6BE6B14-EC5A-4B24-8875-16D6AE74498A}"/>
              </a:ext>
            </a:extLst>
          </p:cNvPr>
          <p:cNvSpPr txBox="1">
            <a:spLocks noChangeArrowheads="1"/>
          </p:cNvSpPr>
          <p:nvPr/>
        </p:nvSpPr>
        <p:spPr bwMode="auto">
          <a:xfrm>
            <a:off x="2061121" y="4172436"/>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26" name="Text Box 19">
            <a:extLst>
              <a:ext uri="{FF2B5EF4-FFF2-40B4-BE49-F238E27FC236}">
                <a16:creationId xmlns:a16="http://schemas.microsoft.com/office/drawing/2014/main" id="{F1B01F25-9765-44BA-A04A-C5ACCBD89E6C}"/>
              </a:ext>
            </a:extLst>
          </p:cNvPr>
          <p:cNvSpPr txBox="1">
            <a:spLocks noChangeArrowheads="1"/>
          </p:cNvSpPr>
          <p:nvPr/>
        </p:nvSpPr>
        <p:spPr bwMode="auto">
          <a:xfrm>
            <a:off x="2416992" y="4990530"/>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2</a:t>
            </a:r>
            <a:endParaRPr kumimoji="0" lang="en-GB"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27" name="Line 11">
            <a:extLst>
              <a:ext uri="{FF2B5EF4-FFF2-40B4-BE49-F238E27FC236}">
                <a16:creationId xmlns:a16="http://schemas.microsoft.com/office/drawing/2014/main" id="{D64B19BE-7D5E-4905-B359-9FCC1F2DD21D}"/>
              </a:ext>
            </a:extLst>
          </p:cNvPr>
          <p:cNvSpPr>
            <a:spLocks noChangeShapeType="1"/>
          </p:cNvSpPr>
          <p:nvPr/>
        </p:nvSpPr>
        <p:spPr bwMode="auto">
          <a:xfrm flipH="1">
            <a:off x="1280071" y="4020035"/>
            <a:ext cx="531812" cy="30480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8" name="Line 11">
            <a:extLst>
              <a:ext uri="{FF2B5EF4-FFF2-40B4-BE49-F238E27FC236}">
                <a16:creationId xmlns:a16="http://schemas.microsoft.com/office/drawing/2014/main" id="{DF595F01-F5BE-4647-9CCE-D5D40023C6D4}"/>
              </a:ext>
            </a:extLst>
          </p:cNvPr>
          <p:cNvSpPr>
            <a:spLocks noChangeShapeType="1"/>
          </p:cNvSpPr>
          <p:nvPr/>
        </p:nvSpPr>
        <p:spPr bwMode="auto">
          <a:xfrm flipH="1" flipV="1">
            <a:off x="2035719" y="4183913"/>
            <a:ext cx="36959" cy="44767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9" name="Text Box 18">
            <a:extLst>
              <a:ext uri="{FF2B5EF4-FFF2-40B4-BE49-F238E27FC236}">
                <a16:creationId xmlns:a16="http://schemas.microsoft.com/office/drawing/2014/main" id="{EE495580-D5E5-40EA-9699-450AFA22E49D}"/>
              </a:ext>
            </a:extLst>
          </p:cNvPr>
          <p:cNvSpPr txBox="1">
            <a:spLocks noChangeArrowheads="1"/>
          </p:cNvSpPr>
          <p:nvPr/>
        </p:nvSpPr>
        <p:spPr bwMode="auto">
          <a:xfrm>
            <a:off x="1314667" y="3867635"/>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30" name="Text Box 18">
            <a:extLst>
              <a:ext uri="{FF2B5EF4-FFF2-40B4-BE49-F238E27FC236}">
                <a16:creationId xmlns:a16="http://schemas.microsoft.com/office/drawing/2014/main" id="{AA5045ED-550C-4F7A-8645-FE17E0CC6197}"/>
              </a:ext>
            </a:extLst>
          </p:cNvPr>
          <p:cNvSpPr txBox="1">
            <a:spLocks noChangeArrowheads="1"/>
          </p:cNvSpPr>
          <p:nvPr/>
        </p:nvSpPr>
        <p:spPr bwMode="auto">
          <a:xfrm>
            <a:off x="1326902" y="4648848"/>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31" name="Line 11">
            <a:extLst>
              <a:ext uri="{FF2B5EF4-FFF2-40B4-BE49-F238E27FC236}">
                <a16:creationId xmlns:a16="http://schemas.microsoft.com/office/drawing/2014/main" id="{CE28E1B2-473C-49FC-AC9A-A67E1A2829B6}"/>
              </a:ext>
            </a:extLst>
          </p:cNvPr>
          <p:cNvSpPr>
            <a:spLocks noChangeShapeType="1"/>
          </p:cNvSpPr>
          <p:nvPr/>
        </p:nvSpPr>
        <p:spPr bwMode="auto">
          <a:xfrm flipH="1">
            <a:off x="2281343" y="4903787"/>
            <a:ext cx="497327" cy="1609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 name="TextBox 6">
            <a:extLst>
              <a:ext uri="{FF2B5EF4-FFF2-40B4-BE49-F238E27FC236}">
                <a16:creationId xmlns:a16="http://schemas.microsoft.com/office/drawing/2014/main" id="{A4058097-E420-457A-83D0-863FEC334273}"/>
              </a:ext>
            </a:extLst>
          </p:cNvPr>
          <p:cNvSpPr txBox="1"/>
          <p:nvPr/>
        </p:nvSpPr>
        <p:spPr>
          <a:xfrm>
            <a:off x="2274544" y="3699473"/>
            <a:ext cx="41549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a:t>
            </a:r>
          </a:p>
        </p:txBody>
      </p:sp>
      <p:sp>
        <p:nvSpPr>
          <p:cNvPr id="33" name="TextBox 32">
            <a:extLst>
              <a:ext uri="{FF2B5EF4-FFF2-40B4-BE49-F238E27FC236}">
                <a16:creationId xmlns:a16="http://schemas.microsoft.com/office/drawing/2014/main" id="{1106A25F-4AEA-4F4B-8D0A-3654B1B8CF3D}"/>
              </a:ext>
            </a:extLst>
          </p:cNvPr>
          <p:cNvSpPr txBox="1"/>
          <p:nvPr/>
        </p:nvSpPr>
        <p:spPr>
          <a:xfrm>
            <a:off x="3245340" y="4602061"/>
            <a:ext cx="41549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a:t>
            </a:r>
          </a:p>
        </p:txBody>
      </p:sp>
      <p:sp>
        <p:nvSpPr>
          <p:cNvPr id="8" name="TextBox 7">
            <a:extLst>
              <a:ext uri="{FF2B5EF4-FFF2-40B4-BE49-F238E27FC236}">
                <a16:creationId xmlns:a16="http://schemas.microsoft.com/office/drawing/2014/main" id="{2788DD80-CDD7-479A-AFBC-3D13AD1A58FC}"/>
              </a:ext>
            </a:extLst>
          </p:cNvPr>
          <p:cNvSpPr txBox="1"/>
          <p:nvPr/>
        </p:nvSpPr>
        <p:spPr>
          <a:xfrm>
            <a:off x="5889104" y="5606534"/>
            <a:ext cx="194476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FF0000"/>
                </a:solidFill>
                <a:effectLst/>
                <a:uLnTx/>
                <a:uFillTx/>
                <a:latin typeface="Times New Roman" pitchFamily="18" charset="0"/>
                <a:ea typeface="+mn-ea"/>
                <a:cs typeface="Arial" charset="0"/>
              </a:rPr>
              <a:t>3      +     3        = 6</a:t>
            </a:r>
          </a:p>
        </p:txBody>
      </p:sp>
      <p:sp>
        <p:nvSpPr>
          <p:cNvPr id="35" name="TextBox 34">
            <a:extLst>
              <a:ext uri="{FF2B5EF4-FFF2-40B4-BE49-F238E27FC236}">
                <a16:creationId xmlns:a16="http://schemas.microsoft.com/office/drawing/2014/main" id="{5858251A-73E0-4E42-921E-A2BE57FFB818}"/>
              </a:ext>
            </a:extLst>
          </p:cNvPr>
          <p:cNvSpPr txBox="1"/>
          <p:nvPr/>
        </p:nvSpPr>
        <p:spPr>
          <a:xfrm>
            <a:off x="6235774" y="6322313"/>
            <a:ext cx="194476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FF0000"/>
                </a:solidFill>
                <a:effectLst/>
                <a:uLnTx/>
                <a:uFillTx/>
                <a:latin typeface="Times New Roman" pitchFamily="18" charset="0"/>
                <a:ea typeface="+mn-ea"/>
                <a:cs typeface="Arial" charset="0"/>
              </a:rPr>
              <a:t>4      +     3        = 7</a:t>
            </a:r>
          </a:p>
        </p:txBody>
      </p:sp>
      <p:sp>
        <p:nvSpPr>
          <p:cNvPr id="38" name="Freeform: Shape 37">
            <a:extLst>
              <a:ext uri="{FF2B5EF4-FFF2-40B4-BE49-F238E27FC236}">
                <a16:creationId xmlns:a16="http://schemas.microsoft.com/office/drawing/2014/main" id="{7306AB94-021E-4258-AEF9-6B83F0B2A7D1}"/>
              </a:ext>
            </a:extLst>
          </p:cNvPr>
          <p:cNvSpPr/>
          <p:nvPr/>
        </p:nvSpPr>
        <p:spPr bwMode="auto">
          <a:xfrm>
            <a:off x="3368825" y="2548416"/>
            <a:ext cx="864218" cy="581037"/>
          </a:xfrm>
          <a:custGeom>
            <a:avLst/>
            <a:gdLst>
              <a:gd name="connsiteX0" fmla="*/ 0 w 1213944"/>
              <a:gd name="connsiteY0" fmla="*/ 158181 h 631146"/>
              <a:gd name="connsiteX1" fmla="*/ 528144 w 1213944"/>
              <a:gd name="connsiteY1" fmla="*/ 24174 h 631146"/>
              <a:gd name="connsiteX2" fmla="*/ 898634 w 1213944"/>
              <a:gd name="connsiteY2" fmla="*/ 63588 h 631146"/>
              <a:gd name="connsiteX3" fmla="*/ 1213944 w 1213944"/>
              <a:gd name="connsiteY3" fmla="*/ 631146 h 631146"/>
              <a:gd name="connsiteX0" fmla="*/ 0 w 1174531"/>
              <a:gd name="connsiteY0" fmla="*/ 233547 h 635567"/>
              <a:gd name="connsiteX1" fmla="*/ 488731 w 1174531"/>
              <a:gd name="connsiteY1" fmla="*/ 28595 h 635567"/>
              <a:gd name="connsiteX2" fmla="*/ 859221 w 1174531"/>
              <a:gd name="connsiteY2" fmla="*/ 68009 h 635567"/>
              <a:gd name="connsiteX3" fmla="*/ 1174531 w 1174531"/>
              <a:gd name="connsiteY3" fmla="*/ 635567 h 635567"/>
              <a:gd name="connsiteX0" fmla="*/ 0 w 1174531"/>
              <a:gd name="connsiteY0" fmla="*/ 233547 h 635567"/>
              <a:gd name="connsiteX1" fmla="*/ 409904 w 1174531"/>
              <a:gd name="connsiteY1" fmla="*/ 28595 h 635567"/>
              <a:gd name="connsiteX2" fmla="*/ 859221 w 1174531"/>
              <a:gd name="connsiteY2" fmla="*/ 68009 h 635567"/>
              <a:gd name="connsiteX3" fmla="*/ 1174531 w 1174531"/>
              <a:gd name="connsiteY3" fmla="*/ 635567 h 635567"/>
              <a:gd name="connsiteX0" fmla="*/ 0 w 1174531"/>
              <a:gd name="connsiteY0" fmla="*/ 225567 h 627587"/>
              <a:gd name="connsiteX1" fmla="*/ 409904 w 1174531"/>
              <a:gd name="connsiteY1" fmla="*/ 20615 h 627587"/>
              <a:gd name="connsiteX2" fmla="*/ 914401 w 1174531"/>
              <a:gd name="connsiteY2" fmla="*/ 75795 h 627587"/>
              <a:gd name="connsiteX3" fmla="*/ 1174531 w 1174531"/>
              <a:gd name="connsiteY3" fmla="*/ 627587 h 627587"/>
              <a:gd name="connsiteX0" fmla="*/ 0 w 1087821"/>
              <a:gd name="connsiteY0" fmla="*/ 225567 h 627587"/>
              <a:gd name="connsiteX1" fmla="*/ 323194 w 1087821"/>
              <a:gd name="connsiteY1" fmla="*/ 20615 h 627587"/>
              <a:gd name="connsiteX2" fmla="*/ 827691 w 1087821"/>
              <a:gd name="connsiteY2" fmla="*/ 75795 h 627587"/>
              <a:gd name="connsiteX3" fmla="*/ 1087821 w 1087821"/>
              <a:gd name="connsiteY3" fmla="*/ 627587 h 627587"/>
              <a:gd name="connsiteX0" fmla="*/ 0 w 1087821"/>
              <a:gd name="connsiteY0" fmla="*/ 230936 h 632956"/>
              <a:gd name="connsiteX1" fmla="*/ 386256 w 1087821"/>
              <a:gd name="connsiteY1" fmla="*/ 18101 h 632956"/>
              <a:gd name="connsiteX2" fmla="*/ 827691 w 1087821"/>
              <a:gd name="connsiteY2" fmla="*/ 81164 h 632956"/>
              <a:gd name="connsiteX3" fmla="*/ 1087821 w 1087821"/>
              <a:gd name="connsiteY3" fmla="*/ 632956 h 632956"/>
              <a:gd name="connsiteX0" fmla="*/ 0 w 977462"/>
              <a:gd name="connsiteY0" fmla="*/ 188684 h 630118"/>
              <a:gd name="connsiteX1" fmla="*/ 275897 w 977462"/>
              <a:gd name="connsiteY1" fmla="*/ 15263 h 630118"/>
              <a:gd name="connsiteX2" fmla="*/ 717332 w 977462"/>
              <a:gd name="connsiteY2" fmla="*/ 78326 h 630118"/>
              <a:gd name="connsiteX3" fmla="*/ 977462 w 977462"/>
              <a:gd name="connsiteY3" fmla="*/ 630118 h 630118"/>
              <a:gd name="connsiteX0" fmla="*/ 0 w 701565"/>
              <a:gd name="connsiteY0" fmla="*/ 15263 h 630118"/>
              <a:gd name="connsiteX1" fmla="*/ 441435 w 701565"/>
              <a:gd name="connsiteY1" fmla="*/ 78326 h 630118"/>
              <a:gd name="connsiteX2" fmla="*/ 701565 w 701565"/>
              <a:gd name="connsiteY2" fmla="*/ 630118 h 630118"/>
            </a:gdLst>
            <a:ahLst/>
            <a:cxnLst>
              <a:cxn ang="0">
                <a:pos x="connsiteX0" y="connsiteY0"/>
              </a:cxn>
              <a:cxn ang="0">
                <a:pos x="connsiteX1" y="connsiteY1"/>
              </a:cxn>
              <a:cxn ang="0">
                <a:pos x="connsiteX2" y="connsiteY2"/>
              </a:cxn>
            </a:cxnLst>
            <a:rect l="l" t="t" r="r" b="b"/>
            <a:pathLst>
              <a:path w="701565" h="630118">
                <a:moveTo>
                  <a:pt x="0" y="15263"/>
                </a:moveTo>
                <a:cubicBezTo>
                  <a:pt x="119555" y="-3130"/>
                  <a:pt x="324508" y="-24150"/>
                  <a:pt x="441435" y="78326"/>
                </a:cubicBezTo>
                <a:cubicBezTo>
                  <a:pt x="558362" y="180802"/>
                  <a:pt x="601060" y="396920"/>
                  <a:pt x="701565" y="630118"/>
                </a:cubicBezTo>
              </a:path>
            </a:pathLst>
          </a:custGeom>
          <a:noFill/>
          <a:ln w="349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9" name="TextBox 38">
            <a:extLst>
              <a:ext uri="{FF2B5EF4-FFF2-40B4-BE49-F238E27FC236}">
                <a16:creationId xmlns:a16="http://schemas.microsoft.com/office/drawing/2014/main" id="{A2C4D5A7-8B55-4AC0-9333-E5E84E794839}"/>
              </a:ext>
            </a:extLst>
          </p:cNvPr>
          <p:cNvSpPr txBox="1"/>
          <p:nvPr/>
        </p:nvSpPr>
        <p:spPr>
          <a:xfrm>
            <a:off x="3494195" y="2128977"/>
            <a:ext cx="59343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400" b="0" i="0" u="none" strike="noStrike" kern="1200" cap="none" spc="0" normalizeH="0" baseline="0" noProof="0" dirty="0">
                <a:ln>
                  <a:noFill/>
                </a:ln>
                <a:solidFill>
                  <a:srgbClr val="FF0000"/>
                </a:solidFill>
                <a:effectLst/>
                <a:uLnTx/>
                <a:uFillTx/>
                <a:latin typeface="Times New Roman" pitchFamily="18" charset="0"/>
                <a:ea typeface="+mn-ea"/>
                <a:cs typeface="Arial" charset="0"/>
              </a:rPr>
              <a:t>???</a:t>
            </a:r>
          </a:p>
        </p:txBody>
      </p:sp>
      <p:sp>
        <p:nvSpPr>
          <p:cNvPr id="40" name="Oval 39">
            <a:extLst>
              <a:ext uri="{FF2B5EF4-FFF2-40B4-BE49-F238E27FC236}">
                <a16:creationId xmlns:a16="http://schemas.microsoft.com/office/drawing/2014/main" id="{3110310A-05E7-4CCD-BA93-D1E19E5A2AEB}"/>
              </a:ext>
            </a:extLst>
          </p:cNvPr>
          <p:cNvSpPr/>
          <p:nvPr/>
        </p:nvSpPr>
        <p:spPr bwMode="auto">
          <a:xfrm>
            <a:off x="6853601" y="2927512"/>
            <a:ext cx="456123" cy="381775"/>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41" name="Rectangle 40">
            <a:extLst>
              <a:ext uri="{FF2B5EF4-FFF2-40B4-BE49-F238E27FC236}">
                <a16:creationId xmlns:a16="http://schemas.microsoft.com/office/drawing/2014/main" id="{32E6EE2D-272B-4563-9EE6-D40BA88C0367}"/>
              </a:ext>
            </a:extLst>
          </p:cNvPr>
          <p:cNvSpPr/>
          <p:nvPr/>
        </p:nvSpPr>
        <p:spPr>
          <a:xfrm>
            <a:off x="215073" y="2006568"/>
            <a:ext cx="3062355" cy="64633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We have a node we are considering adding into Q: </a:t>
            </a:r>
          </a:p>
        </p:txBody>
      </p:sp>
      <p:sp>
        <p:nvSpPr>
          <p:cNvPr id="34" name="TextBox 33">
            <a:extLst>
              <a:ext uri="{FF2B5EF4-FFF2-40B4-BE49-F238E27FC236}">
                <a16:creationId xmlns:a16="http://schemas.microsoft.com/office/drawing/2014/main" id="{387D8F5A-1A93-4291-A8A6-35D8F96A321B}"/>
              </a:ext>
            </a:extLst>
          </p:cNvPr>
          <p:cNvSpPr txBox="1"/>
          <p:nvPr/>
        </p:nvSpPr>
        <p:spPr>
          <a:xfrm>
            <a:off x="7073375" y="3987769"/>
            <a:ext cx="74892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g-cost</a:t>
            </a:r>
          </a:p>
        </p:txBody>
      </p:sp>
      <p:sp>
        <p:nvSpPr>
          <p:cNvPr id="36" name="Freeform: Shape 35">
            <a:extLst>
              <a:ext uri="{FF2B5EF4-FFF2-40B4-BE49-F238E27FC236}">
                <a16:creationId xmlns:a16="http://schemas.microsoft.com/office/drawing/2014/main" id="{A317B37C-A8CC-436C-ACED-8BD872A191F4}"/>
              </a:ext>
            </a:extLst>
          </p:cNvPr>
          <p:cNvSpPr/>
          <p:nvPr/>
        </p:nvSpPr>
        <p:spPr bwMode="auto">
          <a:xfrm>
            <a:off x="6830078" y="3264635"/>
            <a:ext cx="243297" cy="929514"/>
          </a:xfrm>
          <a:custGeom>
            <a:avLst/>
            <a:gdLst>
              <a:gd name="connsiteX0" fmla="*/ 160170 w 243297"/>
              <a:gd name="connsiteY0" fmla="*/ 0 h 929514"/>
              <a:gd name="connsiteX1" fmla="*/ 1472 w 243297"/>
              <a:gd name="connsiteY1" fmla="*/ 755702 h 929514"/>
              <a:gd name="connsiteX2" fmla="*/ 243297 w 243297"/>
              <a:gd name="connsiteY2" fmla="*/ 929514 h 929514"/>
            </a:gdLst>
            <a:ahLst/>
            <a:cxnLst>
              <a:cxn ang="0">
                <a:pos x="connsiteX0" y="connsiteY0"/>
              </a:cxn>
              <a:cxn ang="0">
                <a:pos x="connsiteX1" y="connsiteY1"/>
              </a:cxn>
              <a:cxn ang="0">
                <a:pos x="connsiteX2" y="connsiteY2"/>
              </a:cxn>
            </a:cxnLst>
            <a:rect l="l" t="t" r="r" b="b"/>
            <a:pathLst>
              <a:path w="243297" h="929514">
                <a:moveTo>
                  <a:pt x="160170" y="0"/>
                </a:moveTo>
                <a:cubicBezTo>
                  <a:pt x="73894" y="300391"/>
                  <a:pt x="-12382" y="600783"/>
                  <a:pt x="1472" y="755702"/>
                </a:cubicBezTo>
                <a:cubicBezTo>
                  <a:pt x="15326" y="910621"/>
                  <a:pt x="129311" y="920067"/>
                  <a:pt x="243297" y="929514"/>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7" name="TextBox 36">
            <a:extLst>
              <a:ext uri="{FF2B5EF4-FFF2-40B4-BE49-F238E27FC236}">
                <a16:creationId xmlns:a16="http://schemas.microsoft.com/office/drawing/2014/main" id="{45800314-736D-48B4-A632-FD43C1089F65}"/>
              </a:ext>
            </a:extLst>
          </p:cNvPr>
          <p:cNvSpPr txBox="1"/>
          <p:nvPr/>
        </p:nvSpPr>
        <p:spPr>
          <a:xfrm>
            <a:off x="2197646" y="3073482"/>
            <a:ext cx="71045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f-cost</a:t>
            </a:r>
          </a:p>
        </p:txBody>
      </p:sp>
      <p:sp>
        <p:nvSpPr>
          <p:cNvPr id="42" name="Freeform: Shape 41">
            <a:extLst>
              <a:ext uri="{FF2B5EF4-FFF2-40B4-BE49-F238E27FC236}">
                <a16:creationId xmlns:a16="http://schemas.microsoft.com/office/drawing/2014/main" id="{2A1B271A-87B2-4F81-94EB-F0239E280EEE}"/>
              </a:ext>
            </a:extLst>
          </p:cNvPr>
          <p:cNvSpPr/>
          <p:nvPr/>
        </p:nvSpPr>
        <p:spPr bwMode="auto">
          <a:xfrm>
            <a:off x="1829381" y="2893350"/>
            <a:ext cx="417478" cy="400111"/>
          </a:xfrm>
          <a:custGeom>
            <a:avLst/>
            <a:gdLst>
              <a:gd name="connsiteX0" fmla="*/ 160170 w 243297"/>
              <a:gd name="connsiteY0" fmla="*/ 0 h 929514"/>
              <a:gd name="connsiteX1" fmla="*/ 1472 w 243297"/>
              <a:gd name="connsiteY1" fmla="*/ 755702 h 929514"/>
              <a:gd name="connsiteX2" fmla="*/ 243297 w 243297"/>
              <a:gd name="connsiteY2" fmla="*/ 929514 h 929514"/>
            </a:gdLst>
            <a:ahLst/>
            <a:cxnLst>
              <a:cxn ang="0">
                <a:pos x="connsiteX0" y="connsiteY0"/>
              </a:cxn>
              <a:cxn ang="0">
                <a:pos x="connsiteX1" y="connsiteY1"/>
              </a:cxn>
              <a:cxn ang="0">
                <a:pos x="connsiteX2" y="connsiteY2"/>
              </a:cxn>
            </a:cxnLst>
            <a:rect l="l" t="t" r="r" b="b"/>
            <a:pathLst>
              <a:path w="243297" h="929514">
                <a:moveTo>
                  <a:pt x="160170" y="0"/>
                </a:moveTo>
                <a:cubicBezTo>
                  <a:pt x="73894" y="300391"/>
                  <a:pt x="-12382" y="600783"/>
                  <a:pt x="1472" y="755702"/>
                </a:cubicBezTo>
                <a:cubicBezTo>
                  <a:pt x="15326" y="910621"/>
                  <a:pt x="129311" y="920067"/>
                  <a:pt x="243297" y="929514"/>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43" name="Action Button: Go Forward or Next 42">
            <a:hlinkClick r:id="rId2" action="ppaction://hlinksldjump" highlightClick="1"/>
            <a:extLst>
              <a:ext uri="{FF2B5EF4-FFF2-40B4-BE49-F238E27FC236}">
                <a16:creationId xmlns:a16="http://schemas.microsoft.com/office/drawing/2014/main" id="{AD96A764-C6A0-4C4B-B85A-D4E9F613A8BD}"/>
              </a:ext>
            </a:extLst>
          </p:cNvPr>
          <p:cNvSpPr/>
          <p:nvPr/>
        </p:nvSpPr>
        <p:spPr bwMode="auto">
          <a:xfrm>
            <a:off x="215073" y="6322313"/>
            <a:ext cx="345439" cy="275039"/>
          </a:xfrm>
          <a:prstGeom prst="actionButtonForwardNext">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44" name="TextBox 43">
            <a:extLst>
              <a:ext uri="{FF2B5EF4-FFF2-40B4-BE49-F238E27FC236}">
                <a16:creationId xmlns:a16="http://schemas.microsoft.com/office/drawing/2014/main" id="{D739E410-4E24-4919-87B8-7D180AD97200}"/>
              </a:ext>
            </a:extLst>
          </p:cNvPr>
          <p:cNvSpPr txBox="1"/>
          <p:nvPr/>
        </p:nvSpPr>
        <p:spPr>
          <a:xfrm>
            <a:off x="560512" y="6271260"/>
            <a:ext cx="2301399" cy="369332"/>
          </a:xfrm>
          <a:prstGeom prst="rect">
            <a:avLst/>
          </a:prstGeom>
          <a:noFill/>
        </p:spPr>
        <p:txBody>
          <a:bodyPr wrap="none" rtlCol="0">
            <a:spAutoFit/>
          </a:bodyPr>
          <a:lstStyle/>
          <a:p>
            <a:r>
              <a:rPr lang="en-NZ" dirty="0"/>
              <a:t>Worst-case complexity</a:t>
            </a:r>
          </a:p>
        </p:txBody>
      </p:sp>
    </p:spTree>
    <p:extLst>
      <p:ext uri="{BB962C8B-B14F-4D97-AF65-F5344CB8AC3E}">
        <p14:creationId xmlns:p14="http://schemas.microsoft.com/office/powerpoint/2010/main" val="2579560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checkerboard(across)">
                                      <p:cBhvr>
                                        <p:cTn id="7"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D5E8454-5C5B-4D14-B817-DEDA5AB2D303}"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153</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638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4638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Dealing with inconsistent heuristic</a:t>
            </a:r>
          </a:p>
        </p:txBody>
      </p:sp>
      <p:sp>
        <p:nvSpPr>
          <p:cNvPr id="4638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2" name="TextBox 1">
            <a:extLst>
              <a:ext uri="{FF2B5EF4-FFF2-40B4-BE49-F238E27FC236}">
                <a16:creationId xmlns:a16="http://schemas.microsoft.com/office/drawing/2014/main" id="{D1CFC2DD-32BF-49C9-AD98-457642A75061}"/>
              </a:ext>
            </a:extLst>
          </p:cNvPr>
          <p:cNvSpPr txBox="1"/>
          <p:nvPr/>
        </p:nvSpPr>
        <p:spPr>
          <a:xfrm>
            <a:off x="1929475" y="2548417"/>
            <a:ext cx="111120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(6 </a:t>
            </a:r>
            <a:r>
              <a:rPr kumimoji="0" lang="en-NZ"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BS)</a:t>
            </a:r>
          </a:p>
        </p:txBody>
      </p:sp>
      <p:sp>
        <p:nvSpPr>
          <p:cNvPr id="12" name="TextBox 11">
            <a:extLst>
              <a:ext uri="{FF2B5EF4-FFF2-40B4-BE49-F238E27FC236}">
                <a16:creationId xmlns:a16="http://schemas.microsoft.com/office/drawing/2014/main" id="{EE4A177E-7A9E-46E7-A50B-2C7D8AC31F73}"/>
              </a:ext>
            </a:extLst>
          </p:cNvPr>
          <p:cNvSpPr txBox="1"/>
          <p:nvPr/>
        </p:nvSpPr>
        <p:spPr>
          <a:xfrm>
            <a:off x="4160912" y="2924944"/>
            <a:ext cx="2376264" cy="400110"/>
          </a:xfrm>
          <a:prstGeom prst="rect">
            <a:avLst/>
          </a:prstGeom>
          <a:solidFill>
            <a:srgbClr val="FFFFCC"/>
          </a:solidFill>
          <a:ln>
            <a:solidFill>
              <a:srgbClr val="C0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(10 FEDS) …</a:t>
            </a:r>
          </a:p>
        </p:txBody>
      </p:sp>
      <p:sp>
        <p:nvSpPr>
          <p:cNvPr id="3" name="Rectangle 2">
            <a:extLst>
              <a:ext uri="{FF2B5EF4-FFF2-40B4-BE49-F238E27FC236}">
                <a16:creationId xmlns:a16="http://schemas.microsoft.com/office/drawing/2014/main" id="{85E156CB-6E8B-442A-B3AB-74CFE12DD727}"/>
              </a:ext>
            </a:extLst>
          </p:cNvPr>
          <p:cNvSpPr/>
          <p:nvPr/>
        </p:nvSpPr>
        <p:spPr>
          <a:xfrm>
            <a:off x="3660838" y="5229200"/>
            <a:ext cx="3656770"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f-cost(</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CBS) </a:t>
            </a: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g(S-B-C) + h(C)</a:t>
            </a:r>
            <a:endPar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 name="Rectangle 13">
            <a:extLst>
              <a:ext uri="{FF2B5EF4-FFF2-40B4-BE49-F238E27FC236}">
                <a16:creationId xmlns:a16="http://schemas.microsoft.com/office/drawing/2014/main" id="{04835F79-F5CC-4EE0-9421-D95B6F40D1F7}"/>
              </a:ext>
            </a:extLst>
          </p:cNvPr>
          <p:cNvSpPr/>
          <p:nvPr/>
        </p:nvSpPr>
        <p:spPr>
          <a:xfrm>
            <a:off x="3660838" y="6048345"/>
            <a:ext cx="4113627"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f-cost(</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CBAS) </a:t>
            </a: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g(S-A-B-C) + h(C)</a:t>
            </a:r>
            <a:endPar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004226FE-56AA-43A1-9BB3-EBCD00E046BA}"/>
              </a:ext>
            </a:extLst>
          </p:cNvPr>
          <p:cNvSpPr/>
          <p:nvPr/>
        </p:nvSpPr>
        <p:spPr>
          <a:xfrm>
            <a:off x="4160912" y="2548417"/>
            <a:ext cx="2376264" cy="369332"/>
          </a:xfrm>
          <a:prstGeom prst="rect">
            <a:avLst/>
          </a:prstGeom>
          <a:solidFill>
            <a:schemeClr val="bg1">
              <a:lumMod val="85000"/>
            </a:schemeClr>
          </a:solidFill>
          <a:ln>
            <a:solidFill>
              <a:schemeClr val="tx1"/>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Q </a:t>
            </a:r>
          </a:p>
        </p:txBody>
      </p:sp>
      <p:sp>
        <p:nvSpPr>
          <p:cNvPr id="16" name="TextBox 15">
            <a:extLst>
              <a:ext uri="{FF2B5EF4-FFF2-40B4-BE49-F238E27FC236}">
                <a16:creationId xmlns:a16="http://schemas.microsoft.com/office/drawing/2014/main" id="{7761136C-E85E-45CA-A48A-226C5A3E5E67}"/>
              </a:ext>
            </a:extLst>
          </p:cNvPr>
          <p:cNvSpPr txBox="1"/>
          <p:nvPr/>
        </p:nvSpPr>
        <p:spPr>
          <a:xfrm>
            <a:off x="6825208" y="2924944"/>
            <a:ext cx="3005951" cy="400110"/>
          </a:xfrm>
          <a:prstGeom prst="rect">
            <a:avLst/>
          </a:prstGeom>
          <a:solidFill>
            <a:srgbClr val="FFFFCC"/>
          </a:solidFill>
          <a:ln>
            <a:solidFill>
              <a:srgbClr val="C0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4C</a:t>
            </a:r>
          </a:p>
        </p:txBody>
      </p:sp>
      <p:sp>
        <p:nvSpPr>
          <p:cNvPr id="17" name="Rectangle 16">
            <a:extLst>
              <a:ext uri="{FF2B5EF4-FFF2-40B4-BE49-F238E27FC236}">
                <a16:creationId xmlns:a16="http://schemas.microsoft.com/office/drawing/2014/main" id="{396B1337-D5DA-485D-AD0E-A148741A0322}"/>
              </a:ext>
            </a:extLst>
          </p:cNvPr>
          <p:cNvSpPr/>
          <p:nvPr/>
        </p:nvSpPr>
        <p:spPr>
          <a:xfrm>
            <a:off x="6825209" y="2548417"/>
            <a:ext cx="3005951" cy="369332"/>
          </a:xfrm>
          <a:prstGeom prst="rect">
            <a:avLst/>
          </a:prstGeom>
          <a:solidFill>
            <a:schemeClr val="bg1">
              <a:lumMod val="85000"/>
            </a:schemeClr>
          </a:solidFill>
          <a:ln>
            <a:solidFill>
              <a:schemeClr val="tx1"/>
            </a:solid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Non-Strict Expanded List </a:t>
            </a:r>
          </a:p>
        </p:txBody>
      </p:sp>
      <p:sp>
        <p:nvSpPr>
          <p:cNvPr id="5" name="TextBox 4">
            <a:extLst>
              <a:ext uri="{FF2B5EF4-FFF2-40B4-BE49-F238E27FC236}">
                <a16:creationId xmlns:a16="http://schemas.microsoft.com/office/drawing/2014/main" id="{B94370BE-DB26-4AF3-B0E9-C9A6ADE67C8F}"/>
              </a:ext>
            </a:extLst>
          </p:cNvPr>
          <p:cNvSpPr txBox="1"/>
          <p:nvPr/>
        </p:nvSpPr>
        <p:spPr>
          <a:xfrm>
            <a:off x="200472" y="1531984"/>
            <a:ext cx="1253869" cy="400110"/>
          </a:xfrm>
          <a:prstGeom prst="rect">
            <a:avLst/>
          </a:prstGeom>
          <a:noFill/>
        </p:spPr>
        <p:txBody>
          <a:bodyPr wrap="none" rtlCol="0">
            <a:spAutoFit/>
          </a:bodyPr>
          <a:lstStyle>
            <a:defPPr>
              <a:defRPr lang="en-US"/>
            </a:defPPr>
            <a:lvl1pPr>
              <a:defRPr sz="2000" b="1" u="sng">
                <a:solidFill>
                  <a:srgbClr val="008000"/>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sng" strike="noStrike" kern="1200" cap="none" spc="0" normalizeH="0" baseline="0" noProof="0" dirty="0">
                <a:ln>
                  <a:noFill/>
                </a:ln>
                <a:solidFill>
                  <a:srgbClr val="008000"/>
                </a:solidFill>
                <a:effectLst/>
                <a:uLnTx/>
                <a:uFillTx/>
                <a:latin typeface="Arial" panose="020B0604020202020204" pitchFamily="34" charset="0"/>
                <a:ea typeface="+mn-ea"/>
                <a:cs typeface="Arial" panose="020B0604020202020204" pitchFamily="34" charset="0"/>
              </a:rPr>
              <a:t>Example:</a:t>
            </a:r>
          </a:p>
        </p:txBody>
      </p:sp>
      <p:sp>
        <p:nvSpPr>
          <p:cNvPr id="20" name="Oval 8">
            <a:extLst>
              <a:ext uri="{FF2B5EF4-FFF2-40B4-BE49-F238E27FC236}">
                <a16:creationId xmlns:a16="http://schemas.microsoft.com/office/drawing/2014/main" id="{7B8370B1-3623-4EA9-98EF-707083B2655B}"/>
              </a:ext>
            </a:extLst>
          </p:cNvPr>
          <p:cNvSpPr>
            <a:spLocks noChangeArrowheads="1"/>
          </p:cNvSpPr>
          <p:nvPr/>
        </p:nvSpPr>
        <p:spPr bwMode="auto">
          <a:xfrm>
            <a:off x="1778546" y="369771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1" name="Oval 9">
            <a:extLst>
              <a:ext uri="{FF2B5EF4-FFF2-40B4-BE49-F238E27FC236}">
                <a16:creationId xmlns:a16="http://schemas.microsoft.com/office/drawing/2014/main" id="{F30B3968-629A-42A0-8944-21E49CFC2C51}"/>
              </a:ext>
            </a:extLst>
          </p:cNvPr>
          <p:cNvSpPr>
            <a:spLocks noChangeArrowheads="1"/>
          </p:cNvSpPr>
          <p:nvPr/>
        </p:nvSpPr>
        <p:spPr bwMode="auto">
          <a:xfrm>
            <a:off x="2758033" y="4631589"/>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2" name="Line 11">
            <a:extLst>
              <a:ext uri="{FF2B5EF4-FFF2-40B4-BE49-F238E27FC236}">
                <a16:creationId xmlns:a16="http://schemas.microsoft.com/office/drawing/2014/main" id="{2E5D17E9-F637-4EBC-8110-B00D8675377D}"/>
              </a:ext>
            </a:extLst>
          </p:cNvPr>
          <p:cNvSpPr>
            <a:spLocks noChangeShapeType="1"/>
          </p:cNvSpPr>
          <p:nvPr/>
        </p:nvSpPr>
        <p:spPr bwMode="auto">
          <a:xfrm flipH="1" flipV="1">
            <a:off x="1280071" y="4559867"/>
            <a:ext cx="531812" cy="23728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3" name="Oval 14">
            <a:extLst>
              <a:ext uri="{FF2B5EF4-FFF2-40B4-BE49-F238E27FC236}">
                <a16:creationId xmlns:a16="http://schemas.microsoft.com/office/drawing/2014/main" id="{886EA755-B0E7-4593-A7D9-FF70FCCED674}"/>
              </a:ext>
            </a:extLst>
          </p:cNvPr>
          <p:cNvSpPr>
            <a:spLocks noChangeArrowheads="1"/>
          </p:cNvSpPr>
          <p:nvPr/>
        </p:nvSpPr>
        <p:spPr bwMode="auto">
          <a:xfrm>
            <a:off x="919708" y="4270942"/>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S</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4" name="Oval 16">
            <a:extLst>
              <a:ext uri="{FF2B5EF4-FFF2-40B4-BE49-F238E27FC236}">
                <a16:creationId xmlns:a16="http://schemas.microsoft.com/office/drawing/2014/main" id="{401524EF-CC5F-4D42-80AE-49C627CB1FB6}"/>
              </a:ext>
            </a:extLst>
          </p:cNvPr>
          <p:cNvSpPr>
            <a:spLocks noChangeArrowheads="1"/>
          </p:cNvSpPr>
          <p:nvPr/>
        </p:nvSpPr>
        <p:spPr bwMode="auto">
          <a:xfrm>
            <a:off x="1813032" y="465072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5" name="Text Box 18">
            <a:extLst>
              <a:ext uri="{FF2B5EF4-FFF2-40B4-BE49-F238E27FC236}">
                <a16:creationId xmlns:a16="http://schemas.microsoft.com/office/drawing/2014/main" id="{D6BE6B14-EC5A-4B24-8875-16D6AE74498A}"/>
              </a:ext>
            </a:extLst>
          </p:cNvPr>
          <p:cNvSpPr txBox="1">
            <a:spLocks noChangeArrowheads="1"/>
          </p:cNvSpPr>
          <p:nvPr/>
        </p:nvSpPr>
        <p:spPr bwMode="auto">
          <a:xfrm>
            <a:off x="2061121" y="4172436"/>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26" name="Text Box 19">
            <a:extLst>
              <a:ext uri="{FF2B5EF4-FFF2-40B4-BE49-F238E27FC236}">
                <a16:creationId xmlns:a16="http://schemas.microsoft.com/office/drawing/2014/main" id="{F1B01F25-9765-44BA-A04A-C5ACCBD89E6C}"/>
              </a:ext>
            </a:extLst>
          </p:cNvPr>
          <p:cNvSpPr txBox="1">
            <a:spLocks noChangeArrowheads="1"/>
          </p:cNvSpPr>
          <p:nvPr/>
        </p:nvSpPr>
        <p:spPr bwMode="auto">
          <a:xfrm>
            <a:off x="2416992" y="4990530"/>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2</a:t>
            </a:r>
            <a:endParaRPr kumimoji="0" lang="en-GB"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27" name="Line 11">
            <a:extLst>
              <a:ext uri="{FF2B5EF4-FFF2-40B4-BE49-F238E27FC236}">
                <a16:creationId xmlns:a16="http://schemas.microsoft.com/office/drawing/2014/main" id="{D64B19BE-7D5E-4905-B359-9FCC1F2DD21D}"/>
              </a:ext>
            </a:extLst>
          </p:cNvPr>
          <p:cNvSpPr>
            <a:spLocks noChangeShapeType="1"/>
          </p:cNvSpPr>
          <p:nvPr/>
        </p:nvSpPr>
        <p:spPr bwMode="auto">
          <a:xfrm flipH="1">
            <a:off x="1280071" y="4020035"/>
            <a:ext cx="531812" cy="30480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8" name="Line 11">
            <a:extLst>
              <a:ext uri="{FF2B5EF4-FFF2-40B4-BE49-F238E27FC236}">
                <a16:creationId xmlns:a16="http://schemas.microsoft.com/office/drawing/2014/main" id="{DF595F01-F5BE-4647-9CCE-D5D40023C6D4}"/>
              </a:ext>
            </a:extLst>
          </p:cNvPr>
          <p:cNvSpPr>
            <a:spLocks noChangeShapeType="1"/>
          </p:cNvSpPr>
          <p:nvPr/>
        </p:nvSpPr>
        <p:spPr bwMode="auto">
          <a:xfrm flipH="1" flipV="1">
            <a:off x="2035719" y="4183913"/>
            <a:ext cx="36959" cy="44767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9" name="Text Box 18">
            <a:extLst>
              <a:ext uri="{FF2B5EF4-FFF2-40B4-BE49-F238E27FC236}">
                <a16:creationId xmlns:a16="http://schemas.microsoft.com/office/drawing/2014/main" id="{EE495580-D5E5-40EA-9699-450AFA22E49D}"/>
              </a:ext>
            </a:extLst>
          </p:cNvPr>
          <p:cNvSpPr txBox="1">
            <a:spLocks noChangeArrowheads="1"/>
          </p:cNvSpPr>
          <p:nvPr/>
        </p:nvSpPr>
        <p:spPr bwMode="auto">
          <a:xfrm>
            <a:off x="1314667" y="3867635"/>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30" name="Text Box 18">
            <a:extLst>
              <a:ext uri="{FF2B5EF4-FFF2-40B4-BE49-F238E27FC236}">
                <a16:creationId xmlns:a16="http://schemas.microsoft.com/office/drawing/2014/main" id="{AA5045ED-550C-4F7A-8645-FE17E0CC6197}"/>
              </a:ext>
            </a:extLst>
          </p:cNvPr>
          <p:cNvSpPr txBox="1">
            <a:spLocks noChangeArrowheads="1"/>
          </p:cNvSpPr>
          <p:nvPr/>
        </p:nvSpPr>
        <p:spPr bwMode="auto">
          <a:xfrm>
            <a:off x="1326902" y="4648848"/>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31" name="Line 11">
            <a:extLst>
              <a:ext uri="{FF2B5EF4-FFF2-40B4-BE49-F238E27FC236}">
                <a16:creationId xmlns:a16="http://schemas.microsoft.com/office/drawing/2014/main" id="{CE28E1B2-473C-49FC-AC9A-A67E1A2829B6}"/>
              </a:ext>
            </a:extLst>
          </p:cNvPr>
          <p:cNvSpPr>
            <a:spLocks noChangeShapeType="1"/>
          </p:cNvSpPr>
          <p:nvPr/>
        </p:nvSpPr>
        <p:spPr bwMode="auto">
          <a:xfrm flipH="1">
            <a:off x="2281343" y="4903787"/>
            <a:ext cx="497327" cy="1609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 name="TextBox 6">
            <a:extLst>
              <a:ext uri="{FF2B5EF4-FFF2-40B4-BE49-F238E27FC236}">
                <a16:creationId xmlns:a16="http://schemas.microsoft.com/office/drawing/2014/main" id="{A4058097-E420-457A-83D0-863FEC334273}"/>
              </a:ext>
            </a:extLst>
          </p:cNvPr>
          <p:cNvSpPr txBox="1"/>
          <p:nvPr/>
        </p:nvSpPr>
        <p:spPr>
          <a:xfrm>
            <a:off x="2274544" y="3699473"/>
            <a:ext cx="41549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a:t>
            </a:r>
          </a:p>
        </p:txBody>
      </p:sp>
      <p:sp>
        <p:nvSpPr>
          <p:cNvPr id="33" name="TextBox 32">
            <a:extLst>
              <a:ext uri="{FF2B5EF4-FFF2-40B4-BE49-F238E27FC236}">
                <a16:creationId xmlns:a16="http://schemas.microsoft.com/office/drawing/2014/main" id="{1106A25F-4AEA-4F4B-8D0A-3654B1B8CF3D}"/>
              </a:ext>
            </a:extLst>
          </p:cNvPr>
          <p:cNvSpPr txBox="1"/>
          <p:nvPr/>
        </p:nvSpPr>
        <p:spPr>
          <a:xfrm>
            <a:off x="3245340" y="4602061"/>
            <a:ext cx="41549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a:t>
            </a:r>
          </a:p>
        </p:txBody>
      </p:sp>
      <p:sp>
        <p:nvSpPr>
          <p:cNvPr id="8" name="TextBox 7">
            <a:extLst>
              <a:ext uri="{FF2B5EF4-FFF2-40B4-BE49-F238E27FC236}">
                <a16:creationId xmlns:a16="http://schemas.microsoft.com/office/drawing/2014/main" id="{2788DD80-CDD7-479A-AFBC-3D13AD1A58FC}"/>
              </a:ext>
            </a:extLst>
          </p:cNvPr>
          <p:cNvSpPr txBox="1"/>
          <p:nvPr/>
        </p:nvSpPr>
        <p:spPr>
          <a:xfrm>
            <a:off x="5889104" y="5606534"/>
            <a:ext cx="194476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FF0000"/>
                </a:solidFill>
                <a:effectLst/>
                <a:uLnTx/>
                <a:uFillTx/>
                <a:latin typeface="Times New Roman" pitchFamily="18" charset="0"/>
                <a:ea typeface="+mn-ea"/>
                <a:cs typeface="Arial" charset="0"/>
              </a:rPr>
              <a:t>3      +     3        = 6</a:t>
            </a:r>
          </a:p>
        </p:txBody>
      </p:sp>
      <p:sp>
        <p:nvSpPr>
          <p:cNvPr id="35" name="TextBox 34">
            <a:extLst>
              <a:ext uri="{FF2B5EF4-FFF2-40B4-BE49-F238E27FC236}">
                <a16:creationId xmlns:a16="http://schemas.microsoft.com/office/drawing/2014/main" id="{5858251A-73E0-4E42-921E-A2BE57FFB818}"/>
              </a:ext>
            </a:extLst>
          </p:cNvPr>
          <p:cNvSpPr txBox="1"/>
          <p:nvPr/>
        </p:nvSpPr>
        <p:spPr>
          <a:xfrm>
            <a:off x="6235774" y="6322313"/>
            <a:ext cx="194476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FF0000"/>
                </a:solidFill>
                <a:effectLst/>
                <a:uLnTx/>
                <a:uFillTx/>
                <a:latin typeface="Times New Roman" pitchFamily="18" charset="0"/>
                <a:ea typeface="+mn-ea"/>
                <a:cs typeface="Arial" charset="0"/>
              </a:rPr>
              <a:t>4      +     3        = 7</a:t>
            </a:r>
          </a:p>
        </p:txBody>
      </p:sp>
      <p:sp>
        <p:nvSpPr>
          <p:cNvPr id="9" name="Freeform: Shape 8">
            <a:extLst>
              <a:ext uri="{FF2B5EF4-FFF2-40B4-BE49-F238E27FC236}">
                <a16:creationId xmlns:a16="http://schemas.microsoft.com/office/drawing/2014/main" id="{BA78F8D3-3529-43BA-9CF3-CE7E1D4559C8}"/>
              </a:ext>
            </a:extLst>
          </p:cNvPr>
          <p:cNvSpPr/>
          <p:nvPr/>
        </p:nvSpPr>
        <p:spPr bwMode="auto">
          <a:xfrm>
            <a:off x="3368825" y="2548416"/>
            <a:ext cx="864218" cy="581037"/>
          </a:xfrm>
          <a:custGeom>
            <a:avLst/>
            <a:gdLst>
              <a:gd name="connsiteX0" fmla="*/ 0 w 1213944"/>
              <a:gd name="connsiteY0" fmla="*/ 158181 h 631146"/>
              <a:gd name="connsiteX1" fmla="*/ 528144 w 1213944"/>
              <a:gd name="connsiteY1" fmla="*/ 24174 h 631146"/>
              <a:gd name="connsiteX2" fmla="*/ 898634 w 1213944"/>
              <a:gd name="connsiteY2" fmla="*/ 63588 h 631146"/>
              <a:gd name="connsiteX3" fmla="*/ 1213944 w 1213944"/>
              <a:gd name="connsiteY3" fmla="*/ 631146 h 631146"/>
              <a:gd name="connsiteX0" fmla="*/ 0 w 1174531"/>
              <a:gd name="connsiteY0" fmla="*/ 233547 h 635567"/>
              <a:gd name="connsiteX1" fmla="*/ 488731 w 1174531"/>
              <a:gd name="connsiteY1" fmla="*/ 28595 h 635567"/>
              <a:gd name="connsiteX2" fmla="*/ 859221 w 1174531"/>
              <a:gd name="connsiteY2" fmla="*/ 68009 h 635567"/>
              <a:gd name="connsiteX3" fmla="*/ 1174531 w 1174531"/>
              <a:gd name="connsiteY3" fmla="*/ 635567 h 635567"/>
              <a:gd name="connsiteX0" fmla="*/ 0 w 1174531"/>
              <a:gd name="connsiteY0" fmla="*/ 233547 h 635567"/>
              <a:gd name="connsiteX1" fmla="*/ 409904 w 1174531"/>
              <a:gd name="connsiteY1" fmla="*/ 28595 h 635567"/>
              <a:gd name="connsiteX2" fmla="*/ 859221 w 1174531"/>
              <a:gd name="connsiteY2" fmla="*/ 68009 h 635567"/>
              <a:gd name="connsiteX3" fmla="*/ 1174531 w 1174531"/>
              <a:gd name="connsiteY3" fmla="*/ 635567 h 635567"/>
              <a:gd name="connsiteX0" fmla="*/ 0 w 1174531"/>
              <a:gd name="connsiteY0" fmla="*/ 225567 h 627587"/>
              <a:gd name="connsiteX1" fmla="*/ 409904 w 1174531"/>
              <a:gd name="connsiteY1" fmla="*/ 20615 h 627587"/>
              <a:gd name="connsiteX2" fmla="*/ 914401 w 1174531"/>
              <a:gd name="connsiteY2" fmla="*/ 75795 h 627587"/>
              <a:gd name="connsiteX3" fmla="*/ 1174531 w 1174531"/>
              <a:gd name="connsiteY3" fmla="*/ 627587 h 627587"/>
              <a:gd name="connsiteX0" fmla="*/ 0 w 1087821"/>
              <a:gd name="connsiteY0" fmla="*/ 225567 h 627587"/>
              <a:gd name="connsiteX1" fmla="*/ 323194 w 1087821"/>
              <a:gd name="connsiteY1" fmla="*/ 20615 h 627587"/>
              <a:gd name="connsiteX2" fmla="*/ 827691 w 1087821"/>
              <a:gd name="connsiteY2" fmla="*/ 75795 h 627587"/>
              <a:gd name="connsiteX3" fmla="*/ 1087821 w 1087821"/>
              <a:gd name="connsiteY3" fmla="*/ 627587 h 627587"/>
              <a:gd name="connsiteX0" fmla="*/ 0 w 1087821"/>
              <a:gd name="connsiteY0" fmla="*/ 230936 h 632956"/>
              <a:gd name="connsiteX1" fmla="*/ 386256 w 1087821"/>
              <a:gd name="connsiteY1" fmla="*/ 18101 h 632956"/>
              <a:gd name="connsiteX2" fmla="*/ 827691 w 1087821"/>
              <a:gd name="connsiteY2" fmla="*/ 81164 h 632956"/>
              <a:gd name="connsiteX3" fmla="*/ 1087821 w 1087821"/>
              <a:gd name="connsiteY3" fmla="*/ 632956 h 632956"/>
              <a:gd name="connsiteX0" fmla="*/ 0 w 977462"/>
              <a:gd name="connsiteY0" fmla="*/ 188684 h 630118"/>
              <a:gd name="connsiteX1" fmla="*/ 275897 w 977462"/>
              <a:gd name="connsiteY1" fmla="*/ 15263 h 630118"/>
              <a:gd name="connsiteX2" fmla="*/ 717332 w 977462"/>
              <a:gd name="connsiteY2" fmla="*/ 78326 h 630118"/>
              <a:gd name="connsiteX3" fmla="*/ 977462 w 977462"/>
              <a:gd name="connsiteY3" fmla="*/ 630118 h 630118"/>
              <a:gd name="connsiteX0" fmla="*/ 0 w 701565"/>
              <a:gd name="connsiteY0" fmla="*/ 15263 h 630118"/>
              <a:gd name="connsiteX1" fmla="*/ 441435 w 701565"/>
              <a:gd name="connsiteY1" fmla="*/ 78326 h 630118"/>
              <a:gd name="connsiteX2" fmla="*/ 701565 w 701565"/>
              <a:gd name="connsiteY2" fmla="*/ 630118 h 630118"/>
            </a:gdLst>
            <a:ahLst/>
            <a:cxnLst>
              <a:cxn ang="0">
                <a:pos x="connsiteX0" y="connsiteY0"/>
              </a:cxn>
              <a:cxn ang="0">
                <a:pos x="connsiteX1" y="connsiteY1"/>
              </a:cxn>
              <a:cxn ang="0">
                <a:pos x="connsiteX2" y="connsiteY2"/>
              </a:cxn>
            </a:cxnLst>
            <a:rect l="l" t="t" r="r" b="b"/>
            <a:pathLst>
              <a:path w="701565" h="630118">
                <a:moveTo>
                  <a:pt x="0" y="15263"/>
                </a:moveTo>
                <a:cubicBezTo>
                  <a:pt x="119555" y="-3130"/>
                  <a:pt x="324508" y="-24150"/>
                  <a:pt x="441435" y="78326"/>
                </a:cubicBezTo>
                <a:cubicBezTo>
                  <a:pt x="558362" y="180802"/>
                  <a:pt x="601060" y="396920"/>
                  <a:pt x="701565" y="630118"/>
                </a:cubicBezTo>
              </a:path>
            </a:pathLst>
          </a:custGeom>
          <a:noFill/>
          <a:ln w="349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10" name="TextBox 9">
            <a:extLst>
              <a:ext uri="{FF2B5EF4-FFF2-40B4-BE49-F238E27FC236}">
                <a16:creationId xmlns:a16="http://schemas.microsoft.com/office/drawing/2014/main" id="{B9A25B9A-CA2D-48CA-8F9D-8C1B08E88600}"/>
              </a:ext>
            </a:extLst>
          </p:cNvPr>
          <p:cNvSpPr txBox="1"/>
          <p:nvPr/>
        </p:nvSpPr>
        <p:spPr>
          <a:xfrm>
            <a:off x="3494195" y="2128977"/>
            <a:ext cx="59343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400" b="0" i="0" u="none" strike="noStrike" kern="1200" cap="none" spc="0" normalizeH="0" baseline="0" noProof="0" dirty="0">
                <a:ln>
                  <a:noFill/>
                </a:ln>
                <a:solidFill>
                  <a:srgbClr val="FF0000"/>
                </a:solidFill>
                <a:effectLst/>
                <a:uLnTx/>
                <a:uFillTx/>
                <a:latin typeface="Times New Roman" pitchFamily="18" charset="0"/>
                <a:ea typeface="+mn-ea"/>
                <a:cs typeface="Arial" charset="0"/>
              </a:rPr>
              <a:t>???</a:t>
            </a:r>
          </a:p>
        </p:txBody>
      </p:sp>
      <p:sp>
        <p:nvSpPr>
          <p:cNvPr id="11" name="Oval 10">
            <a:extLst>
              <a:ext uri="{FF2B5EF4-FFF2-40B4-BE49-F238E27FC236}">
                <a16:creationId xmlns:a16="http://schemas.microsoft.com/office/drawing/2014/main" id="{D58B8770-679C-4458-B33C-E0811671B890}"/>
              </a:ext>
            </a:extLst>
          </p:cNvPr>
          <p:cNvSpPr/>
          <p:nvPr/>
        </p:nvSpPr>
        <p:spPr bwMode="auto">
          <a:xfrm>
            <a:off x="5848121" y="5605129"/>
            <a:ext cx="381338" cy="377758"/>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4" name="Oval 33">
            <a:extLst>
              <a:ext uri="{FF2B5EF4-FFF2-40B4-BE49-F238E27FC236}">
                <a16:creationId xmlns:a16="http://schemas.microsoft.com/office/drawing/2014/main" id="{374041D5-56F5-4F8F-B175-E4D26AABAA2E}"/>
              </a:ext>
            </a:extLst>
          </p:cNvPr>
          <p:cNvSpPr/>
          <p:nvPr/>
        </p:nvSpPr>
        <p:spPr bwMode="auto">
          <a:xfrm>
            <a:off x="6853601" y="2927512"/>
            <a:ext cx="456123" cy="381775"/>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6" name="Rectangle 35">
            <a:extLst>
              <a:ext uri="{FF2B5EF4-FFF2-40B4-BE49-F238E27FC236}">
                <a16:creationId xmlns:a16="http://schemas.microsoft.com/office/drawing/2014/main" id="{2422DE7E-1912-43D9-9E4E-4635264187EA}"/>
              </a:ext>
            </a:extLst>
          </p:cNvPr>
          <p:cNvSpPr/>
          <p:nvPr/>
        </p:nvSpPr>
        <p:spPr>
          <a:xfrm>
            <a:off x="215073" y="2006568"/>
            <a:ext cx="3062355" cy="64633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We have a node we are considering adding into Q: </a:t>
            </a:r>
          </a:p>
        </p:txBody>
      </p:sp>
      <p:sp>
        <p:nvSpPr>
          <p:cNvPr id="37" name="TextBox 36">
            <a:extLst>
              <a:ext uri="{FF2B5EF4-FFF2-40B4-BE49-F238E27FC236}">
                <a16:creationId xmlns:a16="http://schemas.microsoft.com/office/drawing/2014/main" id="{50C6E7BA-6489-4098-B1FD-B6B112B3B274}"/>
              </a:ext>
            </a:extLst>
          </p:cNvPr>
          <p:cNvSpPr txBox="1"/>
          <p:nvPr/>
        </p:nvSpPr>
        <p:spPr>
          <a:xfrm>
            <a:off x="7073375" y="3987769"/>
            <a:ext cx="74892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g-cost</a:t>
            </a:r>
          </a:p>
        </p:txBody>
      </p:sp>
      <p:sp>
        <p:nvSpPr>
          <p:cNvPr id="38" name="Freeform: Shape 37">
            <a:extLst>
              <a:ext uri="{FF2B5EF4-FFF2-40B4-BE49-F238E27FC236}">
                <a16:creationId xmlns:a16="http://schemas.microsoft.com/office/drawing/2014/main" id="{9631E12C-E60B-4628-A8D6-68223C899FCD}"/>
              </a:ext>
            </a:extLst>
          </p:cNvPr>
          <p:cNvSpPr/>
          <p:nvPr/>
        </p:nvSpPr>
        <p:spPr bwMode="auto">
          <a:xfrm>
            <a:off x="6830078" y="3264635"/>
            <a:ext cx="243297" cy="929514"/>
          </a:xfrm>
          <a:custGeom>
            <a:avLst/>
            <a:gdLst>
              <a:gd name="connsiteX0" fmla="*/ 160170 w 243297"/>
              <a:gd name="connsiteY0" fmla="*/ 0 h 929514"/>
              <a:gd name="connsiteX1" fmla="*/ 1472 w 243297"/>
              <a:gd name="connsiteY1" fmla="*/ 755702 h 929514"/>
              <a:gd name="connsiteX2" fmla="*/ 243297 w 243297"/>
              <a:gd name="connsiteY2" fmla="*/ 929514 h 929514"/>
            </a:gdLst>
            <a:ahLst/>
            <a:cxnLst>
              <a:cxn ang="0">
                <a:pos x="connsiteX0" y="connsiteY0"/>
              </a:cxn>
              <a:cxn ang="0">
                <a:pos x="connsiteX1" y="connsiteY1"/>
              </a:cxn>
              <a:cxn ang="0">
                <a:pos x="connsiteX2" y="connsiteY2"/>
              </a:cxn>
            </a:cxnLst>
            <a:rect l="l" t="t" r="r" b="b"/>
            <a:pathLst>
              <a:path w="243297" h="929514">
                <a:moveTo>
                  <a:pt x="160170" y="0"/>
                </a:moveTo>
                <a:cubicBezTo>
                  <a:pt x="73894" y="300391"/>
                  <a:pt x="-12382" y="600783"/>
                  <a:pt x="1472" y="755702"/>
                </a:cubicBezTo>
                <a:cubicBezTo>
                  <a:pt x="15326" y="910621"/>
                  <a:pt x="129311" y="920067"/>
                  <a:pt x="243297" y="929514"/>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9" name="TextBox 38">
            <a:extLst>
              <a:ext uri="{FF2B5EF4-FFF2-40B4-BE49-F238E27FC236}">
                <a16:creationId xmlns:a16="http://schemas.microsoft.com/office/drawing/2014/main" id="{94CAD35D-11B6-4B4B-B54B-7B8650AF408E}"/>
              </a:ext>
            </a:extLst>
          </p:cNvPr>
          <p:cNvSpPr txBox="1"/>
          <p:nvPr/>
        </p:nvSpPr>
        <p:spPr>
          <a:xfrm>
            <a:off x="2197646" y="3073482"/>
            <a:ext cx="71045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f-cost</a:t>
            </a:r>
          </a:p>
        </p:txBody>
      </p:sp>
      <p:sp>
        <p:nvSpPr>
          <p:cNvPr id="40" name="Freeform: Shape 39">
            <a:extLst>
              <a:ext uri="{FF2B5EF4-FFF2-40B4-BE49-F238E27FC236}">
                <a16:creationId xmlns:a16="http://schemas.microsoft.com/office/drawing/2014/main" id="{5D6BCF2C-A998-4AF2-B8F2-0E48A9D61CDD}"/>
              </a:ext>
            </a:extLst>
          </p:cNvPr>
          <p:cNvSpPr/>
          <p:nvPr/>
        </p:nvSpPr>
        <p:spPr bwMode="auto">
          <a:xfrm>
            <a:off x="1829381" y="2893350"/>
            <a:ext cx="417478" cy="400111"/>
          </a:xfrm>
          <a:custGeom>
            <a:avLst/>
            <a:gdLst>
              <a:gd name="connsiteX0" fmla="*/ 160170 w 243297"/>
              <a:gd name="connsiteY0" fmla="*/ 0 h 929514"/>
              <a:gd name="connsiteX1" fmla="*/ 1472 w 243297"/>
              <a:gd name="connsiteY1" fmla="*/ 755702 h 929514"/>
              <a:gd name="connsiteX2" fmla="*/ 243297 w 243297"/>
              <a:gd name="connsiteY2" fmla="*/ 929514 h 929514"/>
            </a:gdLst>
            <a:ahLst/>
            <a:cxnLst>
              <a:cxn ang="0">
                <a:pos x="connsiteX0" y="connsiteY0"/>
              </a:cxn>
              <a:cxn ang="0">
                <a:pos x="connsiteX1" y="connsiteY1"/>
              </a:cxn>
              <a:cxn ang="0">
                <a:pos x="connsiteX2" y="connsiteY2"/>
              </a:cxn>
            </a:cxnLst>
            <a:rect l="l" t="t" r="r" b="b"/>
            <a:pathLst>
              <a:path w="243297" h="929514">
                <a:moveTo>
                  <a:pt x="160170" y="0"/>
                </a:moveTo>
                <a:cubicBezTo>
                  <a:pt x="73894" y="300391"/>
                  <a:pt x="-12382" y="600783"/>
                  <a:pt x="1472" y="755702"/>
                </a:cubicBezTo>
                <a:cubicBezTo>
                  <a:pt x="15326" y="910621"/>
                  <a:pt x="129311" y="920067"/>
                  <a:pt x="243297" y="929514"/>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41" name="Action Button: Go Forward or Next 40">
            <a:hlinkClick r:id="rId2" action="ppaction://hlinksldjump" highlightClick="1"/>
            <a:extLst>
              <a:ext uri="{FF2B5EF4-FFF2-40B4-BE49-F238E27FC236}">
                <a16:creationId xmlns:a16="http://schemas.microsoft.com/office/drawing/2014/main" id="{9E1202C1-8652-451B-AC3F-9B6C37B7A8C4}"/>
              </a:ext>
            </a:extLst>
          </p:cNvPr>
          <p:cNvSpPr/>
          <p:nvPr/>
        </p:nvSpPr>
        <p:spPr bwMode="auto">
          <a:xfrm>
            <a:off x="215073" y="6322313"/>
            <a:ext cx="345439" cy="275039"/>
          </a:xfrm>
          <a:prstGeom prst="actionButtonForwardNext">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42" name="TextBox 41">
            <a:extLst>
              <a:ext uri="{FF2B5EF4-FFF2-40B4-BE49-F238E27FC236}">
                <a16:creationId xmlns:a16="http://schemas.microsoft.com/office/drawing/2014/main" id="{6529F0D0-6D63-4869-AF5A-1C2A7174D0DB}"/>
              </a:ext>
            </a:extLst>
          </p:cNvPr>
          <p:cNvSpPr txBox="1"/>
          <p:nvPr/>
        </p:nvSpPr>
        <p:spPr>
          <a:xfrm>
            <a:off x="560512" y="6271260"/>
            <a:ext cx="2301399" cy="369332"/>
          </a:xfrm>
          <a:prstGeom prst="rect">
            <a:avLst/>
          </a:prstGeom>
          <a:noFill/>
        </p:spPr>
        <p:txBody>
          <a:bodyPr wrap="none" rtlCol="0">
            <a:spAutoFit/>
          </a:bodyPr>
          <a:lstStyle/>
          <a:p>
            <a:r>
              <a:rPr lang="en-NZ" dirty="0"/>
              <a:t>Worst-case complexity</a:t>
            </a:r>
          </a:p>
        </p:txBody>
      </p:sp>
    </p:spTree>
    <p:extLst>
      <p:ext uri="{BB962C8B-B14F-4D97-AF65-F5344CB8AC3E}">
        <p14:creationId xmlns:p14="http://schemas.microsoft.com/office/powerpoint/2010/main" val="1579285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checkerboard(across)">
                                      <p:cBhvr>
                                        <p:cTn id="7"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D5E8454-5C5B-4D14-B817-DEDA5AB2D303}"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154</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638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4638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Dealing with inconsistent heuristic</a:t>
            </a:r>
          </a:p>
        </p:txBody>
      </p:sp>
      <p:sp>
        <p:nvSpPr>
          <p:cNvPr id="4638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2" name="TextBox 1">
            <a:extLst>
              <a:ext uri="{FF2B5EF4-FFF2-40B4-BE49-F238E27FC236}">
                <a16:creationId xmlns:a16="http://schemas.microsoft.com/office/drawing/2014/main" id="{D1CFC2DD-32BF-49C9-AD98-457642A75061}"/>
              </a:ext>
            </a:extLst>
          </p:cNvPr>
          <p:cNvSpPr txBox="1"/>
          <p:nvPr/>
        </p:nvSpPr>
        <p:spPr>
          <a:xfrm>
            <a:off x="1929475" y="2548417"/>
            <a:ext cx="111120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(6 </a:t>
            </a:r>
            <a:r>
              <a:rPr kumimoji="0" lang="en-NZ"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BS)</a:t>
            </a:r>
          </a:p>
        </p:txBody>
      </p:sp>
      <p:sp>
        <p:nvSpPr>
          <p:cNvPr id="12" name="TextBox 11">
            <a:extLst>
              <a:ext uri="{FF2B5EF4-FFF2-40B4-BE49-F238E27FC236}">
                <a16:creationId xmlns:a16="http://schemas.microsoft.com/office/drawing/2014/main" id="{EE4A177E-7A9E-46E7-A50B-2C7D8AC31F73}"/>
              </a:ext>
            </a:extLst>
          </p:cNvPr>
          <p:cNvSpPr txBox="1"/>
          <p:nvPr/>
        </p:nvSpPr>
        <p:spPr>
          <a:xfrm>
            <a:off x="4160912" y="2924944"/>
            <a:ext cx="2376264" cy="400110"/>
          </a:xfrm>
          <a:prstGeom prst="rect">
            <a:avLst/>
          </a:prstGeom>
          <a:solidFill>
            <a:srgbClr val="FFFFCC"/>
          </a:solidFill>
          <a:ln>
            <a:solidFill>
              <a:srgbClr val="C0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(10 FEDS) …</a:t>
            </a:r>
          </a:p>
        </p:txBody>
      </p:sp>
      <p:sp>
        <p:nvSpPr>
          <p:cNvPr id="3" name="Rectangle 2">
            <a:extLst>
              <a:ext uri="{FF2B5EF4-FFF2-40B4-BE49-F238E27FC236}">
                <a16:creationId xmlns:a16="http://schemas.microsoft.com/office/drawing/2014/main" id="{85E156CB-6E8B-442A-B3AB-74CFE12DD727}"/>
              </a:ext>
            </a:extLst>
          </p:cNvPr>
          <p:cNvSpPr/>
          <p:nvPr/>
        </p:nvSpPr>
        <p:spPr>
          <a:xfrm>
            <a:off x="3660838" y="5229200"/>
            <a:ext cx="3656770"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f-cost(</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CBS) </a:t>
            </a: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g(S-B-C) + h(C)</a:t>
            </a:r>
            <a:endPar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 name="Rectangle 13">
            <a:extLst>
              <a:ext uri="{FF2B5EF4-FFF2-40B4-BE49-F238E27FC236}">
                <a16:creationId xmlns:a16="http://schemas.microsoft.com/office/drawing/2014/main" id="{04835F79-F5CC-4EE0-9421-D95B6F40D1F7}"/>
              </a:ext>
            </a:extLst>
          </p:cNvPr>
          <p:cNvSpPr/>
          <p:nvPr/>
        </p:nvSpPr>
        <p:spPr>
          <a:xfrm>
            <a:off x="3660838" y="6048345"/>
            <a:ext cx="4113627"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f-cost(</a:t>
            </a:r>
            <a:r>
              <a:rPr kumimoji="0" lang="en-NZ" sz="20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CBAS) </a:t>
            </a: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g(S-A-B-C) + h(C)</a:t>
            </a:r>
            <a:endParaRPr kumimoji="0" lang="en-NZ"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004226FE-56AA-43A1-9BB3-EBCD00E046BA}"/>
              </a:ext>
            </a:extLst>
          </p:cNvPr>
          <p:cNvSpPr/>
          <p:nvPr/>
        </p:nvSpPr>
        <p:spPr>
          <a:xfrm>
            <a:off x="4160912" y="2548417"/>
            <a:ext cx="2376264" cy="369332"/>
          </a:xfrm>
          <a:prstGeom prst="rect">
            <a:avLst/>
          </a:prstGeom>
          <a:solidFill>
            <a:schemeClr val="bg1">
              <a:lumMod val="85000"/>
            </a:schemeClr>
          </a:solidFill>
          <a:ln>
            <a:solidFill>
              <a:schemeClr val="tx1"/>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Q </a:t>
            </a:r>
          </a:p>
        </p:txBody>
      </p:sp>
      <p:sp>
        <p:nvSpPr>
          <p:cNvPr id="16" name="TextBox 15">
            <a:extLst>
              <a:ext uri="{FF2B5EF4-FFF2-40B4-BE49-F238E27FC236}">
                <a16:creationId xmlns:a16="http://schemas.microsoft.com/office/drawing/2014/main" id="{7761136C-E85E-45CA-A48A-226C5A3E5E67}"/>
              </a:ext>
            </a:extLst>
          </p:cNvPr>
          <p:cNvSpPr txBox="1"/>
          <p:nvPr/>
        </p:nvSpPr>
        <p:spPr>
          <a:xfrm>
            <a:off x="6825208" y="2924944"/>
            <a:ext cx="3005951" cy="400110"/>
          </a:xfrm>
          <a:prstGeom prst="rect">
            <a:avLst/>
          </a:prstGeom>
          <a:solidFill>
            <a:srgbClr val="FFFFCC"/>
          </a:solidFill>
          <a:ln>
            <a:solidFill>
              <a:srgbClr val="C0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4C</a:t>
            </a:r>
          </a:p>
        </p:txBody>
      </p:sp>
      <p:sp>
        <p:nvSpPr>
          <p:cNvPr id="17" name="Rectangle 16">
            <a:extLst>
              <a:ext uri="{FF2B5EF4-FFF2-40B4-BE49-F238E27FC236}">
                <a16:creationId xmlns:a16="http://schemas.microsoft.com/office/drawing/2014/main" id="{396B1337-D5DA-485D-AD0E-A148741A0322}"/>
              </a:ext>
            </a:extLst>
          </p:cNvPr>
          <p:cNvSpPr/>
          <p:nvPr/>
        </p:nvSpPr>
        <p:spPr>
          <a:xfrm>
            <a:off x="6825209" y="2548417"/>
            <a:ext cx="3005951" cy="369332"/>
          </a:xfrm>
          <a:prstGeom prst="rect">
            <a:avLst/>
          </a:prstGeom>
          <a:solidFill>
            <a:schemeClr val="bg1">
              <a:lumMod val="85000"/>
            </a:schemeClr>
          </a:solidFill>
          <a:ln>
            <a:solidFill>
              <a:schemeClr val="tx1"/>
            </a:solid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Non-Strict Expanded List </a:t>
            </a:r>
          </a:p>
        </p:txBody>
      </p:sp>
      <p:sp>
        <p:nvSpPr>
          <p:cNvPr id="5" name="TextBox 4">
            <a:extLst>
              <a:ext uri="{FF2B5EF4-FFF2-40B4-BE49-F238E27FC236}">
                <a16:creationId xmlns:a16="http://schemas.microsoft.com/office/drawing/2014/main" id="{B94370BE-DB26-4AF3-B0E9-C9A6ADE67C8F}"/>
              </a:ext>
            </a:extLst>
          </p:cNvPr>
          <p:cNvSpPr txBox="1"/>
          <p:nvPr/>
        </p:nvSpPr>
        <p:spPr>
          <a:xfrm>
            <a:off x="200472" y="1531984"/>
            <a:ext cx="1253869" cy="400110"/>
          </a:xfrm>
          <a:prstGeom prst="rect">
            <a:avLst/>
          </a:prstGeom>
          <a:noFill/>
        </p:spPr>
        <p:txBody>
          <a:bodyPr wrap="none" rtlCol="0">
            <a:spAutoFit/>
          </a:bodyPr>
          <a:lstStyle>
            <a:defPPr>
              <a:defRPr lang="en-US"/>
            </a:defPPr>
            <a:lvl1pPr>
              <a:defRPr sz="2000" b="1" u="sng">
                <a:solidFill>
                  <a:srgbClr val="008000"/>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sng" strike="noStrike" kern="1200" cap="none" spc="0" normalizeH="0" baseline="0" noProof="0" dirty="0">
                <a:ln>
                  <a:noFill/>
                </a:ln>
                <a:solidFill>
                  <a:srgbClr val="008000"/>
                </a:solidFill>
                <a:effectLst/>
                <a:uLnTx/>
                <a:uFillTx/>
                <a:latin typeface="Arial" panose="020B0604020202020204" pitchFamily="34" charset="0"/>
                <a:ea typeface="+mn-ea"/>
                <a:cs typeface="Arial" panose="020B0604020202020204" pitchFamily="34" charset="0"/>
              </a:rPr>
              <a:t>Example:</a:t>
            </a:r>
          </a:p>
        </p:txBody>
      </p:sp>
      <p:sp>
        <p:nvSpPr>
          <p:cNvPr id="20" name="Oval 8">
            <a:extLst>
              <a:ext uri="{FF2B5EF4-FFF2-40B4-BE49-F238E27FC236}">
                <a16:creationId xmlns:a16="http://schemas.microsoft.com/office/drawing/2014/main" id="{7B8370B1-3623-4EA9-98EF-707083B2655B}"/>
              </a:ext>
            </a:extLst>
          </p:cNvPr>
          <p:cNvSpPr>
            <a:spLocks noChangeArrowheads="1"/>
          </p:cNvSpPr>
          <p:nvPr/>
        </p:nvSpPr>
        <p:spPr bwMode="auto">
          <a:xfrm>
            <a:off x="1778546" y="369771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1" name="Oval 9">
            <a:extLst>
              <a:ext uri="{FF2B5EF4-FFF2-40B4-BE49-F238E27FC236}">
                <a16:creationId xmlns:a16="http://schemas.microsoft.com/office/drawing/2014/main" id="{F30B3968-629A-42A0-8944-21E49CFC2C51}"/>
              </a:ext>
            </a:extLst>
          </p:cNvPr>
          <p:cNvSpPr>
            <a:spLocks noChangeArrowheads="1"/>
          </p:cNvSpPr>
          <p:nvPr/>
        </p:nvSpPr>
        <p:spPr bwMode="auto">
          <a:xfrm>
            <a:off x="2758033" y="4631589"/>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2" name="Line 11">
            <a:extLst>
              <a:ext uri="{FF2B5EF4-FFF2-40B4-BE49-F238E27FC236}">
                <a16:creationId xmlns:a16="http://schemas.microsoft.com/office/drawing/2014/main" id="{2E5D17E9-F637-4EBC-8110-B00D8675377D}"/>
              </a:ext>
            </a:extLst>
          </p:cNvPr>
          <p:cNvSpPr>
            <a:spLocks noChangeShapeType="1"/>
          </p:cNvSpPr>
          <p:nvPr/>
        </p:nvSpPr>
        <p:spPr bwMode="auto">
          <a:xfrm flipH="1" flipV="1">
            <a:off x="1280071" y="4559867"/>
            <a:ext cx="531812" cy="23728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3" name="Oval 14">
            <a:extLst>
              <a:ext uri="{FF2B5EF4-FFF2-40B4-BE49-F238E27FC236}">
                <a16:creationId xmlns:a16="http://schemas.microsoft.com/office/drawing/2014/main" id="{886EA755-B0E7-4593-A7D9-FF70FCCED674}"/>
              </a:ext>
            </a:extLst>
          </p:cNvPr>
          <p:cNvSpPr>
            <a:spLocks noChangeArrowheads="1"/>
          </p:cNvSpPr>
          <p:nvPr/>
        </p:nvSpPr>
        <p:spPr bwMode="auto">
          <a:xfrm>
            <a:off x="919708" y="4270942"/>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S</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4" name="Oval 16">
            <a:extLst>
              <a:ext uri="{FF2B5EF4-FFF2-40B4-BE49-F238E27FC236}">
                <a16:creationId xmlns:a16="http://schemas.microsoft.com/office/drawing/2014/main" id="{401524EF-CC5F-4D42-80AE-49C627CB1FB6}"/>
              </a:ext>
            </a:extLst>
          </p:cNvPr>
          <p:cNvSpPr>
            <a:spLocks noChangeArrowheads="1"/>
          </p:cNvSpPr>
          <p:nvPr/>
        </p:nvSpPr>
        <p:spPr bwMode="auto">
          <a:xfrm>
            <a:off x="1813032" y="465072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5" name="Text Box 18">
            <a:extLst>
              <a:ext uri="{FF2B5EF4-FFF2-40B4-BE49-F238E27FC236}">
                <a16:creationId xmlns:a16="http://schemas.microsoft.com/office/drawing/2014/main" id="{D6BE6B14-EC5A-4B24-8875-16D6AE74498A}"/>
              </a:ext>
            </a:extLst>
          </p:cNvPr>
          <p:cNvSpPr txBox="1">
            <a:spLocks noChangeArrowheads="1"/>
          </p:cNvSpPr>
          <p:nvPr/>
        </p:nvSpPr>
        <p:spPr bwMode="auto">
          <a:xfrm>
            <a:off x="2061121" y="4172436"/>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26" name="Text Box 19">
            <a:extLst>
              <a:ext uri="{FF2B5EF4-FFF2-40B4-BE49-F238E27FC236}">
                <a16:creationId xmlns:a16="http://schemas.microsoft.com/office/drawing/2014/main" id="{F1B01F25-9765-44BA-A04A-C5ACCBD89E6C}"/>
              </a:ext>
            </a:extLst>
          </p:cNvPr>
          <p:cNvSpPr txBox="1">
            <a:spLocks noChangeArrowheads="1"/>
          </p:cNvSpPr>
          <p:nvPr/>
        </p:nvSpPr>
        <p:spPr bwMode="auto">
          <a:xfrm>
            <a:off x="2416992" y="4990530"/>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2</a:t>
            </a:r>
            <a:endParaRPr kumimoji="0" lang="en-GB" sz="1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27" name="Line 11">
            <a:extLst>
              <a:ext uri="{FF2B5EF4-FFF2-40B4-BE49-F238E27FC236}">
                <a16:creationId xmlns:a16="http://schemas.microsoft.com/office/drawing/2014/main" id="{D64B19BE-7D5E-4905-B359-9FCC1F2DD21D}"/>
              </a:ext>
            </a:extLst>
          </p:cNvPr>
          <p:cNvSpPr>
            <a:spLocks noChangeShapeType="1"/>
          </p:cNvSpPr>
          <p:nvPr/>
        </p:nvSpPr>
        <p:spPr bwMode="auto">
          <a:xfrm flipH="1">
            <a:off x="1280071" y="4020035"/>
            <a:ext cx="531812" cy="30480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8" name="Line 11">
            <a:extLst>
              <a:ext uri="{FF2B5EF4-FFF2-40B4-BE49-F238E27FC236}">
                <a16:creationId xmlns:a16="http://schemas.microsoft.com/office/drawing/2014/main" id="{DF595F01-F5BE-4647-9CCE-D5D40023C6D4}"/>
              </a:ext>
            </a:extLst>
          </p:cNvPr>
          <p:cNvSpPr>
            <a:spLocks noChangeShapeType="1"/>
          </p:cNvSpPr>
          <p:nvPr/>
        </p:nvSpPr>
        <p:spPr bwMode="auto">
          <a:xfrm flipH="1" flipV="1">
            <a:off x="2035719" y="4183913"/>
            <a:ext cx="36959" cy="44767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9" name="Text Box 18">
            <a:extLst>
              <a:ext uri="{FF2B5EF4-FFF2-40B4-BE49-F238E27FC236}">
                <a16:creationId xmlns:a16="http://schemas.microsoft.com/office/drawing/2014/main" id="{EE495580-D5E5-40EA-9699-450AFA22E49D}"/>
              </a:ext>
            </a:extLst>
          </p:cNvPr>
          <p:cNvSpPr txBox="1">
            <a:spLocks noChangeArrowheads="1"/>
          </p:cNvSpPr>
          <p:nvPr/>
        </p:nvSpPr>
        <p:spPr bwMode="auto">
          <a:xfrm>
            <a:off x="1314667" y="3867635"/>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30" name="Text Box 18">
            <a:extLst>
              <a:ext uri="{FF2B5EF4-FFF2-40B4-BE49-F238E27FC236}">
                <a16:creationId xmlns:a16="http://schemas.microsoft.com/office/drawing/2014/main" id="{AA5045ED-550C-4F7A-8645-FE17E0CC6197}"/>
              </a:ext>
            </a:extLst>
          </p:cNvPr>
          <p:cNvSpPr txBox="1">
            <a:spLocks noChangeArrowheads="1"/>
          </p:cNvSpPr>
          <p:nvPr/>
        </p:nvSpPr>
        <p:spPr bwMode="auto">
          <a:xfrm>
            <a:off x="1326902" y="4648848"/>
            <a:ext cx="273050" cy="304800"/>
          </a:xfrm>
          <a:prstGeom prst="rect">
            <a:avLst/>
          </a:prstGeom>
          <a:noFill/>
          <a:ln w="2857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rPr>
              <a:t>1</a:t>
            </a:r>
            <a:endParaRPr kumimoji="0" lang="en-GB" sz="1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Arial" charset="0"/>
            </a:endParaRPr>
          </a:p>
        </p:txBody>
      </p:sp>
      <p:sp>
        <p:nvSpPr>
          <p:cNvPr id="31" name="Line 11">
            <a:extLst>
              <a:ext uri="{FF2B5EF4-FFF2-40B4-BE49-F238E27FC236}">
                <a16:creationId xmlns:a16="http://schemas.microsoft.com/office/drawing/2014/main" id="{CE28E1B2-473C-49FC-AC9A-A67E1A2829B6}"/>
              </a:ext>
            </a:extLst>
          </p:cNvPr>
          <p:cNvSpPr>
            <a:spLocks noChangeShapeType="1"/>
          </p:cNvSpPr>
          <p:nvPr/>
        </p:nvSpPr>
        <p:spPr bwMode="auto">
          <a:xfrm flipH="1">
            <a:off x="2281343" y="4903787"/>
            <a:ext cx="497327" cy="1609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7" name="TextBox 6">
            <a:extLst>
              <a:ext uri="{FF2B5EF4-FFF2-40B4-BE49-F238E27FC236}">
                <a16:creationId xmlns:a16="http://schemas.microsoft.com/office/drawing/2014/main" id="{A4058097-E420-457A-83D0-863FEC334273}"/>
              </a:ext>
            </a:extLst>
          </p:cNvPr>
          <p:cNvSpPr txBox="1"/>
          <p:nvPr/>
        </p:nvSpPr>
        <p:spPr>
          <a:xfrm>
            <a:off x="2274544" y="3699473"/>
            <a:ext cx="41549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a:t>
            </a:r>
          </a:p>
        </p:txBody>
      </p:sp>
      <p:sp>
        <p:nvSpPr>
          <p:cNvPr id="33" name="TextBox 32">
            <a:extLst>
              <a:ext uri="{FF2B5EF4-FFF2-40B4-BE49-F238E27FC236}">
                <a16:creationId xmlns:a16="http://schemas.microsoft.com/office/drawing/2014/main" id="{1106A25F-4AEA-4F4B-8D0A-3654B1B8CF3D}"/>
              </a:ext>
            </a:extLst>
          </p:cNvPr>
          <p:cNvSpPr txBox="1"/>
          <p:nvPr/>
        </p:nvSpPr>
        <p:spPr>
          <a:xfrm>
            <a:off x="3245340" y="4602061"/>
            <a:ext cx="41549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itchFamily="18" charset="0"/>
                <a:ea typeface="+mn-ea"/>
                <a:cs typeface="Arial" charset="0"/>
              </a:rPr>
              <a:t>…</a:t>
            </a:r>
          </a:p>
        </p:txBody>
      </p:sp>
      <p:sp>
        <p:nvSpPr>
          <p:cNvPr id="8" name="TextBox 7">
            <a:extLst>
              <a:ext uri="{FF2B5EF4-FFF2-40B4-BE49-F238E27FC236}">
                <a16:creationId xmlns:a16="http://schemas.microsoft.com/office/drawing/2014/main" id="{2788DD80-CDD7-479A-AFBC-3D13AD1A58FC}"/>
              </a:ext>
            </a:extLst>
          </p:cNvPr>
          <p:cNvSpPr txBox="1"/>
          <p:nvPr/>
        </p:nvSpPr>
        <p:spPr>
          <a:xfrm>
            <a:off x="5889104" y="5606534"/>
            <a:ext cx="194476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FF0000"/>
                </a:solidFill>
                <a:effectLst/>
                <a:uLnTx/>
                <a:uFillTx/>
                <a:latin typeface="Times New Roman" pitchFamily="18" charset="0"/>
                <a:ea typeface="+mn-ea"/>
                <a:cs typeface="Arial" charset="0"/>
              </a:rPr>
              <a:t>3      +     3        = 6</a:t>
            </a:r>
          </a:p>
        </p:txBody>
      </p:sp>
      <p:sp>
        <p:nvSpPr>
          <p:cNvPr id="35" name="TextBox 34">
            <a:extLst>
              <a:ext uri="{FF2B5EF4-FFF2-40B4-BE49-F238E27FC236}">
                <a16:creationId xmlns:a16="http://schemas.microsoft.com/office/drawing/2014/main" id="{5858251A-73E0-4E42-921E-A2BE57FFB818}"/>
              </a:ext>
            </a:extLst>
          </p:cNvPr>
          <p:cNvSpPr txBox="1"/>
          <p:nvPr/>
        </p:nvSpPr>
        <p:spPr>
          <a:xfrm>
            <a:off x="6235774" y="6322313"/>
            <a:ext cx="194476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FF0000"/>
                </a:solidFill>
                <a:effectLst/>
                <a:uLnTx/>
                <a:uFillTx/>
                <a:latin typeface="Times New Roman" pitchFamily="18" charset="0"/>
                <a:ea typeface="+mn-ea"/>
                <a:cs typeface="Arial" charset="0"/>
              </a:rPr>
              <a:t>4 </a:t>
            </a:r>
            <a:r>
              <a:rPr kumimoji="0" lang="en-NZ" sz="1800" b="0" i="0" u="none" strike="noStrike" kern="1200" cap="none" spc="0" normalizeH="0" baseline="0" noProof="0" dirty="0">
                <a:ln>
                  <a:noFill/>
                </a:ln>
                <a:solidFill>
                  <a:srgbClr val="FF0000"/>
                </a:solidFill>
                <a:effectLst/>
                <a:uLnTx/>
                <a:uFillTx/>
                <a:latin typeface="Times New Roman" pitchFamily="18" charset="0"/>
                <a:ea typeface="+mn-ea"/>
                <a:cs typeface="Arial" charset="0"/>
              </a:rPr>
              <a:t>     +     3        = 7</a:t>
            </a:r>
          </a:p>
        </p:txBody>
      </p:sp>
      <p:sp>
        <p:nvSpPr>
          <p:cNvPr id="9" name="Freeform: Shape 8">
            <a:extLst>
              <a:ext uri="{FF2B5EF4-FFF2-40B4-BE49-F238E27FC236}">
                <a16:creationId xmlns:a16="http://schemas.microsoft.com/office/drawing/2014/main" id="{BA78F8D3-3529-43BA-9CF3-CE7E1D4559C8}"/>
              </a:ext>
            </a:extLst>
          </p:cNvPr>
          <p:cNvSpPr/>
          <p:nvPr/>
        </p:nvSpPr>
        <p:spPr bwMode="auto">
          <a:xfrm>
            <a:off x="3368825" y="2548416"/>
            <a:ext cx="864218" cy="581037"/>
          </a:xfrm>
          <a:custGeom>
            <a:avLst/>
            <a:gdLst>
              <a:gd name="connsiteX0" fmla="*/ 0 w 1213944"/>
              <a:gd name="connsiteY0" fmla="*/ 158181 h 631146"/>
              <a:gd name="connsiteX1" fmla="*/ 528144 w 1213944"/>
              <a:gd name="connsiteY1" fmla="*/ 24174 h 631146"/>
              <a:gd name="connsiteX2" fmla="*/ 898634 w 1213944"/>
              <a:gd name="connsiteY2" fmla="*/ 63588 h 631146"/>
              <a:gd name="connsiteX3" fmla="*/ 1213944 w 1213944"/>
              <a:gd name="connsiteY3" fmla="*/ 631146 h 631146"/>
              <a:gd name="connsiteX0" fmla="*/ 0 w 1174531"/>
              <a:gd name="connsiteY0" fmla="*/ 233547 h 635567"/>
              <a:gd name="connsiteX1" fmla="*/ 488731 w 1174531"/>
              <a:gd name="connsiteY1" fmla="*/ 28595 h 635567"/>
              <a:gd name="connsiteX2" fmla="*/ 859221 w 1174531"/>
              <a:gd name="connsiteY2" fmla="*/ 68009 h 635567"/>
              <a:gd name="connsiteX3" fmla="*/ 1174531 w 1174531"/>
              <a:gd name="connsiteY3" fmla="*/ 635567 h 635567"/>
              <a:gd name="connsiteX0" fmla="*/ 0 w 1174531"/>
              <a:gd name="connsiteY0" fmla="*/ 233547 h 635567"/>
              <a:gd name="connsiteX1" fmla="*/ 409904 w 1174531"/>
              <a:gd name="connsiteY1" fmla="*/ 28595 h 635567"/>
              <a:gd name="connsiteX2" fmla="*/ 859221 w 1174531"/>
              <a:gd name="connsiteY2" fmla="*/ 68009 h 635567"/>
              <a:gd name="connsiteX3" fmla="*/ 1174531 w 1174531"/>
              <a:gd name="connsiteY3" fmla="*/ 635567 h 635567"/>
              <a:gd name="connsiteX0" fmla="*/ 0 w 1174531"/>
              <a:gd name="connsiteY0" fmla="*/ 225567 h 627587"/>
              <a:gd name="connsiteX1" fmla="*/ 409904 w 1174531"/>
              <a:gd name="connsiteY1" fmla="*/ 20615 h 627587"/>
              <a:gd name="connsiteX2" fmla="*/ 914401 w 1174531"/>
              <a:gd name="connsiteY2" fmla="*/ 75795 h 627587"/>
              <a:gd name="connsiteX3" fmla="*/ 1174531 w 1174531"/>
              <a:gd name="connsiteY3" fmla="*/ 627587 h 627587"/>
              <a:gd name="connsiteX0" fmla="*/ 0 w 1087821"/>
              <a:gd name="connsiteY0" fmla="*/ 225567 h 627587"/>
              <a:gd name="connsiteX1" fmla="*/ 323194 w 1087821"/>
              <a:gd name="connsiteY1" fmla="*/ 20615 h 627587"/>
              <a:gd name="connsiteX2" fmla="*/ 827691 w 1087821"/>
              <a:gd name="connsiteY2" fmla="*/ 75795 h 627587"/>
              <a:gd name="connsiteX3" fmla="*/ 1087821 w 1087821"/>
              <a:gd name="connsiteY3" fmla="*/ 627587 h 627587"/>
              <a:gd name="connsiteX0" fmla="*/ 0 w 1087821"/>
              <a:gd name="connsiteY0" fmla="*/ 230936 h 632956"/>
              <a:gd name="connsiteX1" fmla="*/ 386256 w 1087821"/>
              <a:gd name="connsiteY1" fmla="*/ 18101 h 632956"/>
              <a:gd name="connsiteX2" fmla="*/ 827691 w 1087821"/>
              <a:gd name="connsiteY2" fmla="*/ 81164 h 632956"/>
              <a:gd name="connsiteX3" fmla="*/ 1087821 w 1087821"/>
              <a:gd name="connsiteY3" fmla="*/ 632956 h 632956"/>
              <a:gd name="connsiteX0" fmla="*/ 0 w 977462"/>
              <a:gd name="connsiteY0" fmla="*/ 188684 h 630118"/>
              <a:gd name="connsiteX1" fmla="*/ 275897 w 977462"/>
              <a:gd name="connsiteY1" fmla="*/ 15263 h 630118"/>
              <a:gd name="connsiteX2" fmla="*/ 717332 w 977462"/>
              <a:gd name="connsiteY2" fmla="*/ 78326 h 630118"/>
              <a:gd name="connsiteX3" fmla="*/ 977462 w 977462"/>
              <a:gd name="connsiteY3" fmla="*/ 630118 h 630118"/>
              <a:gd name="connsiteX0" fmla="*/ 0 w 701565"/>
              <a:gd name="connsiteY0" fmla="*/ 15263 h 630118"/>
              <a:gd name="connsiteX1" fmla="*/ 441435 w 701565"/>
              <a:gd name="connsiteY1" fmla="*/ 78326 h 630118"/>
              <a:gd name="connsiteX2" fmla="*/ 701565 w 701565"/>
              <a:gd name="connsiteY2" fmla="*/ 630118 h 630118"/>
            </a:gdLst>
            <a:ahLst/>
            <a:cxnLst>
              <a:cxn ang="0">
                <a:pos x="connsiteX0" y="connsiteY0"/>
              </a:cxn>
              <a:cxn ang="0">
                <a:pos x="connsiteX1" y="connsiteY1"/>
              </a:cxn>
              <a:cxn ang="0">
                <a:pos x="connsiteX2" y="connsiteY2"/>
              </a:cxn>
            </a:cxnLst>
            <a:rect l="l" t="t" r="r" b="b"/>
            <a:pathLst>
              <a:path w="701565" h="630118">
                <a:moveTo>
                  <a:pt x="0" y="15263"/>
                </a:moveTo>
                <a:cubicBezTo>
                  <a:pt x="119555" y="-3130"/>
                  <a:pt x="324508" y="-24150"/>
                  <a:pt x="441435" y="78326"/>
                </a:cubicBezTo>
                <a:cubicBezTo>
                  <a:pt x="558362" y="180802"/>
                  <a:pt x="601060" y="396920"/>
                  <a:pt x="701565" y="630118"/>
                </a:cubicBezTo>
              </a:path>
            </a:pathLst>
          </a:custGeom>
          <a:noFill/>
          <a:ln w="349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10" name="TextBox 9">
            <a:extLst>
              <a:ext uri="{FF2B5EF4-FFF2-40B4-BE49-F238E27FC236}">
                <a16:creationId xmlns:a16="http://schemas.microsoft.com/office/drawing/2014/main" id="{B9A25B9A-CA2D-48CA-8F9D-8C1B08E88600}"/>
              </a:ext>
            </a:extLst>
          </p:cNvPr>
          <p:cNvSpPr txBox="1"/>
          <p:nvPr/>
        </p:nvSpPr>
        <p:spPr>
          <a:xfrm>
            <a:off x="3494195" y="2128977"/>
            <a:ext cx="59343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400" b="0" i="0" u="none" strike="noStrike" kern="1200" cap="none" spc="0" normalizeH="0" baseline="0" noProof="0" dirty="0">
                <a:ln>
                  <a:noFill/>
                </a:ln>
                <a:solidFill>
                  <a:srgbClr val="FF0000"/>
                </a:solidFill>
                <a:effectLst/>
                <a:uLnTx/>
                <a:uFillTx/>
                <a:latin typeface="Times New Roman" pitchFamily="18" charset="0"/>
                <a:ea typeface="+mn-ea"/>
                <a:cs typeface="Arial" charset="0"/>
              </a:rPr>
              <a:t>???</a:t>
            </a:r>
          </a:p>
        </p:txBody>
      </p:sp>
      <p:sp>
        <p:nvSpPr>
          <p:cNvPr id="11" name="Oval 10">
            <a:extLst>
              <a:ext uri="{FF2B5EF4-FFF2-40B4-BE49-F238E27FC236}">
                <a16:creationId xmlns:a16="http://schemas.microsoft.com/office/drawing/2014/main" id="{D58B8770-679C-4458-B33C-E0811671B890}"/>
              </a:ext>
            </a:extLst>
          </p:cNvPr>
          <p:cNvSpPr/>
          <p:nvPr/>
        </p:nvSpPr>
        <p:spPr bwMode="auto">
          <a:xfrm>
            <a:off x="5848121" y="5605129"/>
            <a:ext cx="381338" cy="377758"/>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4" name="Oval 33">
            <a:extLst>
              <a:ext uri="{FF2B5EF4-FFF2-40B4-BE49-F238E27FC236}">
                <a16:creationId xmlns:a16="http://schemas.microsoft.com/office/drawing/2014/main" id="{374041D5-56F5-4F8F-B175-E4D26AABAA2E}"/>
              </a:ext>
            </a:extLst>
          </p:cNvPr>
          <p:cNvSpPr/>
          <p:nvPr/>
        </p:nvSpPr>
        <p:spPr bwMode="auto">
          <a:xfrm>
            <a:off x="6853601" y="2927512"/>
            <a:ext cx="456123" cy="381775"/>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13" name="TextBox 12">
            <a:extLst>
              <a:ext uri="{FF2B5EF4-FFF2-40B4-BE49-F238E27FC236}">
                <a16:creationId xmlns:a16="http://schemas.microsoft.com/office/drawing/2014/main" id="{C4C91328-187D-4876-9F68-669D995E9EA7}"/>
              </a:ext>
            </a:extLst>
          </p:cNvPr>
          <p:cNvSpPr txBox="1"/>
          <p:nvPr/>
        </p:nvSpPr>
        <p:spPr>
          <a:xfrm>
            <a:off x="5848121" y="3786780"/>
            <a:ext cx="4057879"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 &lt; 4</a:t>
            </a:r>
            <a:r>
              <a:rPr kumimoji="0" lang="en-NZ"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and so we should add </a:t>
            </a:r>
            <a:r>
              <a:rPr kumimoji="0" lang="en-NZ" sz="18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(6 CBS) </a:t>
            </a:r>
            <a:r>
              <a:rPr kumimoji="0" lang="en-NZ"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into the Q, then delete 4C from the Non-Strict Expanded list</a:t>
            </a:r>
          </a:p>
        </p:txBody>
      </p:sp>
      <p:sp>
        <p:nvSpPr>
          <p:cNvPr id="15" name="Freeform: Shape 14">
            <a:extLst>
              <a:ext uri="{FF2B5EF4-FFF2-40B4-BE49-F238E27FC236}">
                <a16:creationId xmlns:a16="http://schemas.microsoft.com/office/drawing/2014/main" id="{299D6CE7-C523-4BB8-8D05-B5CC1E8686AF}"/>
              </a:ext>
            </a:extLst>
          </p:cNvPr>
          <p:cNvSpPr/>
          <p:nvPr/>
        </p:nvSpPr>
        <p:spPr bwMode="auto">
          <a:xfrm>
            <a:off x="5331002" y="3965097"/>
            <a:ext cx="568092" cy="1836892"/>
          </a:xfrm>
          <a:custGeom>
            <a:avLst/>
            <a:gdLst>
              <a:gd name="connsiteX0" fmla="*/ 568092 w 568092"/>
              <a:gd name="connsiteY0" fmla="*/ 0 h 1836892"/>
              <a:gd name="connsiteX1" fmla="*/ 66386 w 568092"/>
              <a:gd name="connsiteY1" fmla="*/ 517891 h 1836892"/>
              <a:gd name="connsiteX2" fmla="*/ 50202 w 568092"/>
              <a:gd name="connsiteY2" fmla="*/ 1610315 h 1836892"/>
              <a:gd name="connsiteX3" fmla="*/ 479079 w 568092"/>
              <a:gd name="connsiteY3" fmla="*/ 1836892 h 1836892"/>
            </a:gdLst>
            <a:ahLst/>
            <a:cxnLst>
              <a:cxn ang="0">
                <a:pos x="connsiteX0" y="connsiteY0"/>
              </a:cxn>
              <a:cxn ang="0">
                <a:pos x="connsiteX1" y="connsiteY1"/>
              </a:cxn>
              <a:cxn ang="0">
                <a:pos x="connsiteX2" y="connsiteY2"/>
              </a:cxn>
              <a:cxn ang="0">
                <a:pos x="connsiteX3" y="connsiteY3"/>
              </a:cxn>
            </a:cxnLst>
            <a:rect l="l" t="t" r="r" b="b"/>
            <a:pathLst>
              <a:path w="568092" h="1836892">
                <a:moveTo>
                  <a:pt x="568092" y="0"/>
                </a:moveTo>
                <a:cubicBezTo>
                  <a:pt x="360396" y="124752"/>
                  <a:pt x="152701" y="249505"/>
                  <a:pt x="66386" y="517891"/>
                </a:cubicBezTo>
                <a:cubicBezTo>
                  <a:pt x="-19929" y="786277"/>
                  <a:pt x="-18580" y="1390482"/>
                  <a:pt x="50202" y="1610315"/>
                </a:cubicBezTo>
                <a:cubicBezTo>
                  <a:pt x="118984" y="1830148"/>
                  <a:pt x="299031" y="1833520"/>
                  <a:pt x="479079" y="1836892"/>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18" name="Freeform: Shape 17">
            <a:extLst>
              <a:ext uri="{FF2B5EF4-FFF2-40B4-BE49-F238E27FC236}">
                <a16:creationId xmlns:a16="http://schemas.microsoft.com/office/drawing/2014/main" id="{2B5D28B4-639E-4399-93EF-6664354F509B}"/>
              </a:ext>
            </a:extLst>
          </p:cNvPr>
          <p:cNvSpPr/>
          <p:nvPr/>
        </p:nvSpPr>
        <p:spPr bwMode="auto">
          <a:xfrm>
            <a:off x="6465536" y="3269182"/>
            <a:ext cx="477430" cy="574535"/>
          </a:xfrm>
          <a:custGeom>
            <a:avLst/>
            <a:gdLst>
              <a:gd name="connsiteX0" fmla="*/ 477430 w 477430"/>
              <a:gd name="connsiteY0" fmla="*/ 0 h 574535"/>
              <a:gd name="connsiteX1" fmla="*/ 250853 w 477430"/>
              <a:gd name="connsiteY1" fmla="*/ 226577 h 574535"/>
              <a:gd name="connsiteX2" fmla="*/ 0 w 477430"/>
              <a:gd name="connsiteY2" fmla="*/ 574535 h 574535"/>
            </a:gdLst>
            <a:ahLst/>
            <a:cxnLst>
              <a:cxn ang="0">
                <a:pos x="connsiteX0" y="connsiteY0"/>
              </a:cxn>
              <a:cxn ang="0">
                <a:pos x="connsiteX1" y="connsiteY1"/>
              </a:cxn>
              <a:cxn ang="0">
                <a:pos x="connsiteX2" y="connsiteY2"/>
              </a:cxn>
            </a:cxnLst>
            <a:rect l="l" t="t" r="r" b="b"/>
            <a:pathLst>
              <a:path w="477430" h="574535">
                <a:moveTo>
                  <a:pt x="477430" y="0"/>
                </a:moveTo>
                <a:cubicBezTo>
                  <a:pt x="403927" y="65410"/>
                  <a:pt x="330425" y="130821"/>
                  <a:pt x="250853" y="226577"/>
                </a:cubicBezTo>
                <a:cubicBezTo>
                  <a:pt x="171281" y="322333"/>
                  <a:pt x="85640" y="448434"/>
                  <a:pt x="0" y="574535"/>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8" name="Rectangle 37">
            <a:extLst>
              <a:ext uri="{FF2B5EF4-FFF2-40B4-BE49-F238E27FC236}">
                <a16:creationId xmlns:a16="http://schemas.microsoft.com/office/drawing/2014/main" id="{1885415C-86C8-4FB5-A3B2-C7AD64980D7E}"/>
              </a:ext>
            </a:extLst>
          </p:cNvPr>
          <p:cNvSpPr/>
          <p:nvPr/>
        </p:nvSpPr>
        <p:spPr>
          <a:xfrm>
            <a:off x="215073" y="2006568"/>
            <a:ext cx="3062355" cy="64633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We have a node we are considering adding into Q: </a:t>
            </a:r>
          </a:p>
        </p:txBody>
      </p:sp>
      <p:sp>
        <p:nvSpPr>
          <p:cNvPr id="6" name="Action Button: Go Forward or Next 5">
            <a:hlinkClick r:id="rId2" action="ppaction://hlinksldjump" highlightClick="1"/>
            <a:extLst>
              <a:ext uri="{FF2B5EF4-FFF2-40B4-BE49-F238E27FC236}">
                <a16:creationId xmlns:a16="http://schemas.microsoft.com/office/drawing/2014/main" id="{02F38B42-8770-4AA6-A05B-77612FB249B3}"/>
              </a:ext>
            </a:extLst>
          </p:cNvPr>
          <p:cNvSpPr/>
          <p:nvPr/>
        </p:nvSpPr>
        <p:spPr bwMode="auto">
          <a:xfrm>
            <a:off x="215073" y="6322313"/>
            <a:ext cx="345439" cy="275039"/>
          </a:xfrm>
          <a:prstGeom prst="actionButtonForwardNext">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19" name="TextBox 18">
            <a:extLst>
              <a:ext uri="{FF2B5EF4-FFF2-40B4-BE49-F238E27FC236}">
                <a16:creationId xmlns:a16="http://schemas.microsoft.com/office/drawing/2014/main" id="{D66CD031-F6D5-47B9-ABCC-AD289F4A00A8}"/>
              </a:ext>
            </a:extLst>
          </p:cNvPr>
          <p:cNvSpPr txBox="1"/>
          <p:nvPr/>
        </p:nvSpPr>
        <p:spPr>
          <a:xfrm>
            <a:off x="560512" y="6271260"/>
            <a:ext cx="2301399" cy="369332"/>
          </a:xfrm>
          <a:prstGeom prst="rect">
            <a:avLst/>
          </a:prstGeom>
          <a:noFill/>
        </p:spPr>
        <p:txBody>
          <a:bodyPr wrap="none" rtlCol="0">
            <a:spAutoFit/>
          </a:bodyPr>
          <a:lstStyle/>
          <a:p>
            <a:r>
              <a:rPr lang="en-NZ" dirty="0"/>
              <a:t>Worst-case complexity</a:t>
            </a:r>
          </a:p>
        </p:txBody>
      </p:sp>
    </p:spTree>
    <p:extLst>
      <p:ext uri="{BB962C8B-B14F-4D97-AF65-F5344CB8AC3E}">
        <p14:creationId xmlns:p14="http://schemas.microsoft.com/office/powerpoint/2010/main" val="3729477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checkerboard(across)">
                                      <p:cBhvr>
                                        <p:cTn id="7"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3BFFCC"/>
            </a:gs>
            <a:gs pos="100000">
              <a:srgbClr val="579BFF"/>
            </a:gs>
          </a:gsLst>
          <a:lin ang="2700000" scaled="1"/>
        </a:gradFill>
        <a:effectLst/>
      </p:bgPr>
    </p:bg>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12B5C5C8-FE9D-44DB-846B-CBA622F8508D}" type="slidenum">
              <a:rPr lang="en-US" altLang="en-US" smtClean="0"/>
              <a:pPr>
                <a:defRPr/>
              </a:pPr>
              <a:t>16</a:t>
            </a:fld>
            <a:endParaRPr lang="en-US" altLang="en-US"/>
          </a:p>
        </p:txBody>
      </p:sp>
      <p:sp>
        <p:nvSpPr>
          <p:cNvPr id="8195" name="Text Box 2"/>
          <p:cNvSpPr txBox="1">
            <a:spLocks noChangeArrowheads="1"/>
          </p:cNvSpPr>
          <p:nvPr/>
        </p:nvSpPr>
        <p:spPr bwMode="auto">
          <a:xfrm>
            <a:off x="704850" y="1268413"/>
            <a:ext cx="833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endParaRPr lang="en-AU" altLang="en-US" sz="2400">
              <a:latin typeface="Courier New" pitchFamily="49" charset="0"/>
            </a:endParaRPr>
          </a:p>
        </p:txBody>
      </p:sp>
      <p:sp>
        <p:nvSpPr>
          <p:cNvPr id="385027" name="Rectangle 3"/>
          <p:cNvSpPr>
            <a:spLocks noChangeArrowheads="1"/>
          </p:cNvSpPr>
          <p:nvPr/>
        </p:nvSpPr>
        <p:spPr bwMode="auto">
          <a:xfrm>
            <a:off x="0" y="2060575"/>
            <a:ext cx="9906000" cy="908050"/>
          </a:xfrm>
          <a:prstGeom prst="rect">
            <a:avLst/>
          </a:prstGeom>
          <a:gradFill rotWithShape="1">
            <a:gsLst>
              <a:gs pos="0">
                <a:schemeClr val="bg1"/>
              </a:gs>
              <a:gs pos="100000">
                <a:schemeClr val="accent1"/>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tx2"/>
                </a:solidFill>
                <a:effectLst>
                  <a:outerShdw blurRad="38100" dist="38100" dir="2700000" algn="tl">
                    <a:srgbClr val="FFFFFF"/>
                  </a:outerShdw>
                </a:effectLst>
                <a:latin typeface="Helvetica" pitchFamily="34" charset="0"/>
                <a:cs typeface="+mn-cs"/>
              </a:rPr>
              <a:t>159.302</a:t>
            </a:r>
            <a:r>
              <a:rPr lang="en-US" sz="4000" b="1">
                <a:solidFill>
                  <a:schemeClr val="tx2"/>
                </a:solidFill>
                <a:latin typeface="Helvetica" pitchFamily="34" charset="0"/>
                <a:cs typeface="+mn-cs"/>
              </a:rPr>
              <a:t>    </a:t>
            </a:r>
            <a:r>
              <a:rPr lang="en-US" sz="4000" b="1">
                <a:solidFill>
                  <a:schemeClr val="tx2"/>
                </a:solidFill>
                <a:effectLst>
                  <a:outerShdw blurRad="38100" dist="38100" dir="2700000" algn="tl">
                    <a:srgbClr val="FFFFFF"/>
                  </a:outerShdw>
                </a:effectLst>
                <a:latin typeface="Helvetica" pitchFamily="34" charset="0"/>
                <a:cs typeface="+mn-cs"/>
              </a:rPr>
              <a:t>STATE-SPACE SEARCH</a:t>
            </a:r>
          </a:p>
        </p:txBody>
      </p:sp>
      <p:sp>
        <p:nvSpPr>
          <p:cNvPr id="385028" name="Text Box 4"/>
          <p:cNvSpPr txBox="1">
            <a:spLocks noChangeArrowheads="1"/>
          </p:cNvSpPr>
          <p:nvPr/>
        </p:nvSpPr>
        <p:spPr bwMode="auto">
          <a:xfrm>
            <a:off x="2647950" y="3086100"/>
            <a:ext cx="4897438" cy="608013"/>
          </a:xfrm>
          <a:prstGeom prst="rect">
            <a:avLst/>
          </a:prstGeom>
          <a:gradFill rotWithShape="1">
            <a:gsLst>
              <a:gs pos="0">
                <a:schemeClr val="bg1"/>
              </a:gs>
              <a:gs pos="100000">
                <a:srgbClr val="FF6600"/>
              </a:gs>
            </a:gsLst>
            <a:lin ang="5400000" scaled="1"/>
          </a:gradFill>
          <a:ln w="28575" algn="ctr">
            <a:solidFill>
              <a:srgbClr val="FF0000"/>
            </a:solidFill>
            <a:miter lim="800000"/>
            <a:headEnd/>
            <a:tailEnd/>
          </a:ln>
          <a:effectLst/>
        </p:spPr>
        <p:txBody>
          <a:bodyPr>
            <a:spAutoFit/>
          </a:bodyPr>
          <a:lstStyle/>
          <a:p>
            <a:pPr algn="ctr" eaLnBrk="0" hangingPunct="0">
              <a:defRPr/>
            </a:pPr>
            <a:r>
              <a:rPr lang="en-US" sz="3200" b="1">
                <a:effectLst>
                  <a:outerShdw blurRad="38100" dist="38100" dir="2700000" algn="tl">
                    <a:srgbClr val="FFFFFF"/>
                  </a:outerShdw>
                </a:effectLst>
                <a:latin typeface="Helvetica" pitchFamily="34" charset="0"/>
                <a:cs typeface="+mn-cs"/>
              </a:rPr>
              <a:t>Any-Path Search</a:t>
            </a:r>
          </a:p>
        </p:txBody>
      </p:sp>
      <p:sp>
        <p:nvSpPr>
          <p:cNvPr id="385029" name="Oval 5"/>
          <p:cNvSpPr>
            <a:spLocks noChangeArrowheads="1"/>
          </p:cNvSpPr>
          <p:nvPr/>
        </p:nvSpPr>
        <p:spPr bwMode="auto">
          <a:xfrm>
            <a:off x="8913813"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400" b="1">
                <a:solidFill>
                  <a:srgbClr val="FFFF00"/>
                </a:solidFill>
                <a:effectLst>
                  <a:outerShdw blurRad="38100" dist="38100" dir="2700000" algn="tl">
                    <a:srgbClr val="000000"/>
                  </a:outerShdw>
                </a:effectLst>
                <a:latin typeface="Arial" charset="0"/>
                <a:cs typeface="+mn-cs"/>
              </a:rPr>
              <a:t>3</a:t>
            </a:r>
            <a:endParaRPr lang="en-NZ" sz="2400" b="1">
              <a:solidFill>
                <a:srgbClr val="FFFF00"/>
              </a:solidFill>
              <a:effectLst>
                <a:outerShdw blurRad="38100" dist="38100" dir="2700000" algn="tl">
                  <a:srgbClr val="000000"/>
                </a:outerShdw>
              </a:effectLst>
              <a:latin typeface="Arial" charset="0"/>
              <a:cs typeface="+mn-cs"/>
            </a:endParaRPr>
          </a:p>
        </p:txBody>
      </p:sp>
      <p:sp>
        <p:nvSpPr>
          <p:cNvPr id="385030" name="Text Box 6"/>
          <p:cNvSpPr txBox="1">
            <a:spLocks noChangeArrowheads="1"/>
          </p:cNvSpPr>
          <p:nvPr/>
        </p:nvSpPr>
        <p:spPr bwMode="auto">
          <a:xfrm>
            <a:off x="1177925" y="3789363"/>
            <a:ext cx="7519988" cy="466725"/>
          </a:xfrm>
          <a:prstGeom prst="rect">
            <a:avLst/>
          </a:prstGeom>
          <a:gradFill rotWithShape="1">
            <a:gsLst>
              <a:gs pos="0">
                <a:srgbClr val="3399FF"/>
              </a:gs>
              <a:gs pos="100000">
                <a:schemeClr val="bg1"/>
              </a:gs>
            </a:gsLst>
            <a:lin ang="2700000" scaled="1"/>
          </a:gradFill>
          <a:ln w="9525">
            <a:solidFill>
              <a:srgbClr val="FF000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r>
              <a:rPr lang="en-US" altLang="en-US" sz="2400"/>
              <a:t>Depth-First Search, Breadth-First Search , Best-First Search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5029"/>
                                        </p:tgtEl>
                                        <p:attrNameLst>
                                          <p:attrName>style.visibility</p:attrName>
                                        </p:attrNameLst>
                                      </p:cBhvr>
                                      <p:to>
                                        <p:strVal val="visible"/>
                                      </p:to>
                                    </p:set>
                                    <p:animEffect transition="in" filter="checkerboard(across)">
                                      <p:cBhvr>
                                        <p:cTn id="7" dur="500"/>
                                        <p:tgtEl>
                                          <p:spTgt spid="385029"/>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385030"/>
                                        </p:tgtEl>
                                        <p:attrNameLst>
                                          <p:attrName>style.visibility</p:attrName>
                                        </p:attrNameLst>
                                      </p:cBhvr>
                                      <p:to>
                                        <p:strVal val="visible"/>
                                      </p:to>
                                    </p:set>
                                    <p:anim calcmode="lin" valueType="num">
                                      <p:cBhvr>
                                        <p:cTn id="11" dur="500" fill="hold"/>
                                        <p:tgtEl>
                                          <p:spTgt spid="385030"/>
                                        </p:tgtEl>
                                        <p:attrNameLst>
                                          <p:attrName>ppt_w</p:attrName>
                                        </p:attrNameLst>
                                      </p:cBhvr>
                                      <p:tavLst>
                                        <p:tav tm="0">
                                          <p:val>
                                            <p:fltVal val="0"/>
                                          </p:val>
                                        </p:tav>
                                        <p:tav tm="100000">
                                          <p:val>
                                            <p:strVal val="#ppt_w"/>
                                          </p:val>
                                        </p:tav>
                                      </p:tavLst>
                                    </p:anim>
                                    <p:anim calcmode="lin" valueType="num">
                                      <p:cBhvr>
                                        <p:cTn id="12" dur="500" fill="hold"/>
                                        <p:tgtEl>
                                          <p:spTgt spid="385030"/>
                                        </p:tgtEl>
                                        <p:attrNameLst>
                                          <p:attrName>ppt_h</p:attrName>
                                        </p:attrNameLst>
                                      </p:cBhvr>
                                      <p:tavLst>
                                        <p:tav tm="0">
                                          <p:val>
                                            <p:fltVal val="0"/>
                                          </p:val>
                                        </p:tav>
                                        <p:tav tm="100000">
                                          <p:val>
                                            <p:strVal val="#ppt_h"/>
                                          </p:val>
                                        </p:tav>
                                      </p:tavLst>
                                    </p:anim>
                                    <p:animEffect transition="in" filter="fade">
                                      <p:cBhvr>
                                        <p:cTn id="13" dur="500"/>
                                        <p:tgtEl>
                                          <p:spTgt spid="385030"/>
                                        </p:tgtEl>
                                      </p:cBhvr>
                                    </p:animEffect>
                                  </p:childTnLst>
                                </p:cTn>
                              </p:par>
                            </p:childTnLst>
                          </p:cTn>
                        </p:par>
                        <p:par>
                          <p:cTn id="14" fill="hold" nodeType="afterGroup">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385030"/>
                                        </p:tgtEl>
                                      </p:cBhvr>
                                    </p:animEffect>
                                    <p:animScale>
                                      <p:cBhvr>
                                        <p:cTn id="17" dur="250" autoRev="1" fill="hold"/>
                                        <p:tgtEl>
                                          <p:spTgt spid="3850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p:bldP spid="385030" grpId="0" animBg="1"/>
      <p:bldP spid="38503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375C4CB-1B67-41B0-A11D-DA99A5065CEC}"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2665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2665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Helvetica" pitchFamily="34" charset="0"/>
                <a:ea typeface="+mn-ea"/>
                <a:cs typeface="Arial" charset="0"/>
              </a:rPr>
              <a:t>Simple Search Algorithm</a:t>
            </a:r>
          </a:p>
        </p:txBody>
      </p:sp>
      <p:sp>
        <p:nvSpPr>
          <p:cNvPr id="326660" name="Text Box 4"/>
          <p:cNvSpPr txBox="1">
            <a:spLocks noChangeArrowheads="1"/>
          </p:cNvSpPr>
          <p:nvPr/>
        </p:nvSpPr>
        <p:spPr bwMode="auto">
          <a:xfrm>
            <a:off x="200025" y="1775532"/>
            <a:ext cx="9432925" cy="892552"/>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6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Arial" charset="0"/>
                <a:ea typeface="+mn-ea"/>
                <a:cs typeface="Arial" charset="0"/>
              </a:rPr>
              <a:t>A </a:t>
            </a:r>
            <a:r>
              <a:rPr kumimoji="0" lang="en-NZ" sz="1600" b="1" i="0" u="none" strike="noStrike" kern="1200" cap="none" spc="0" normalizeH="0" baseline="0" noProof="0" dirty="0">
                <a:ln>
                  <a:noFill/>
                </a:ln>
                <a:solidFill>
                  <a:srgbClr val="008000"/>
                </a:solidFill>
                <a:effectLst>
                  <a:outerShdw blurRad="38100" dist="38100" dir="2700000" algn="tl">
                    <a:srgbClr val="FFFFFF"/>
                  </a:outerShdw>
                </a:effectLst>
                <a:uLnTx/>
                <a:uFillTx/>
                <a:latin typeface="Arial" charset="0"/>
                <a:ea typeface="+mn-ea"/>
                <a:cs typeface="Arial" charset="0"/>
              </a:rPr>
              <a:t>Search Node </a:t>
            </a:r>
            <a:r>
              <a:rPr kumimoji="0" lang="en-NZ" sz="16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Arial" charset="0"/>
                <a:ea typeface="+mn-ea"/>
                <a:cs typeface="Arial" charset="0"/>
              </a:rPr>
              <a:t>is a path from some state X to the start state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Arial" charset="0"/>
              <a:ea typeface="+mn-ea"/>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Arial" charset="0"/>
                <a:ea typeface="+mn-ea"/>
                <a:cs typeface="Arial" charset="0"/>
              </a:rPr>
              <a:t>   </a:t>
            </a:r>
            <a:r>
              <a:rPr kumimoji="0" lang="en-NZ"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Arial" charset="0"/>
                <a:ea typeface="+mn-ea"/>
                <a:cs typeface="Arial" charset="0"/>
              </a:rPr>
              <a:t> </a:t>
            </a:r>
            <a:r>
              <a:rPr kumimoji="0" lang="en-NZ" sz="1800" b="0" i="0" u="none" strike="noStrike" kern="1200" cap="none" spc="0" normalizeH="0" baseline="0" noProof="0" dirty="0">
                <a:ln>
                  <a:noFill/>
                </a:ln>
                <a:solidFill>
                  <a:srgbClr val="3333CC"/>
                </a:solidFill>
                <a:effectLst/>
                <a:uLnTx/>
                <a:uFillTx/>
                <a:latin typeface="Arial" charset="0"/>
                <a:ea typeface="+mn-ea"/>
                <a:cs typeface="Arial" charset="0"/>
              </a:rPr>
              <a:t>e.g. </a:t>
            </a:r>
            <a:r>
              <a:rPr kumimoji="0" lang="en-NZ" sz="1800" b="1" i="0" u="none" strike="noStrike" kern="1200" cap="none" spc="0" normalizeH="0" baseline="0" noProof="0" dirty="0">
                <a:ln>
                  <a:noFill/>
                </a:ln>
                <a:solidFill>
                  <a:srgbClr val="3333CC"/>
                </a:solidFill>
                <a:effectLst/>
                <a:uLnTx/>
                <a:uFillTx/>
                <a:latin typeface="Arial" charset="0"/>
                <a:ea typeface="+mn-ea"/>
                <a:cs typeface="Arial" charset="0"/>
              </a:rPr>
              <a:t>(</a:t>
            </a:r>
            <a:r>
              <a:rPr kumimoji="0" lang="en-NZ" sz="1800" b="1" i="0" u="none" strike="noStrike" kern="1200" cap="none" spc="0" normalizeH="0" baseline="0" noProof="0" dirty="0">
                <a:ln>
                  <a:noFill/>
                </a:ln>
                <a:solidFill>
                  <a:srgbClr val="FF0000"/>
                </a:solidFill>
                <a:effectLst/>
                <a:uLnTx/>
                <a:uFillTx/>
                <a:latin typeface="Arial" charset="0"/>
                <a:ea typeface="+mn-ea"/>
                <a:cs typeface="Arial" charset="0"/>
              </a:rPr>
              <a:t>G</a:t>
            </a:r>
            <a:r>
              <a:rPr kumimoji="0" lang="en-NZ" sz="1800" b="1" i="0" u="none" strike="noStrike" kern="1200" cap="none" spc="0" normalizeH="0" baseline="0" noProof="0" dirty="0">
                <a:ln>
                  <a:noFill/>
                </a:ln>
                <a:solidFill>
                  <a:srgbClr val="3333CC"/>
                </a:solidFill>
                <a:effectLst/>
                <a:uLnTx/>
                <a:uFillTx/>
                <a:latin typeface="Arial" charset="0"/>
                <a:ea typeface="+mn-ea"/>
                <a:cs typeface="Arial" charset="0"/>
              </a:rPr>
              <a:t> B A S)</a:t>
            </a:r>
            <a:endParaRPr kumimoji="0" lang="en-GB" sz="1800" b="1" i="0" u="none" strike="noStrike" kern="1200" cap="none" spc="0" normalizeH="0" baseline="0" noProof="0" dirty="0">
              <a:ln>
                <a:noFill/>
              </a:ln>
              <a:solidFill>
                <a:srgbClr val="3333CC"/>
              </a:solidFill>
              <a:effectLst/>
              <a:uLnTx/>
              <a:uFillTx/>
              <a:latin typeface="Arial" charset="0"/>
              <a:ea typeface="+mn-ea"/>
              <a:cs typeface="Arial" charset="0"/>
            </a:endParaRPr>
          </a:p>
        </p:txBody>
      </p:sp>
      <p:sp>
        <p:nvSpPr>
          <p:cNvPr id="32666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3</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17" name="Rectangle 21">
            <a:extLst>
              <a:ext uri="{FF2B5EF4-FFF2-40B4-BE49-F238E27FC236}">
                <a16:creationId xmlns:a16="http://schemas.microsoft.com/office/drawing/2014/main" id="{073219B7-32D1-4B31-92A7-21BEFD0EE68D}"/>
              </a:ext>
            </a:extLst>
          </p:cNvPr>
          <p:cNvSpPr>
            <a:spLocks noChangeArrowheads="1"/>
          </p:cNvSpPr>
          <p:nvPr/>
        </p:nvSpPr>
        <p:spPr bwMode="auto">
          <a:xfrm>
            <a:off x="2792760" y="2430229"/>
            <a:ext cx="6840190" cy="1200329"/>
          </a:xfrm>
          <a:prstGeom prst="rect">
            <a:avLst/>
          </a:prstGeom>
          <a:solidFill>
            <a:srgbClr val="FFFFCC"/>
          </a:solidFill>
          <a:ln w="9525" algn="ctr">
            <a:solidFill>
              <a:srgbClr val="00B0F0"/>
            </a:solidFill>
            <a:miter lim="800000"/>
            <a:headEnd/>
            <a:tailEnd/>
          </a:ln>
          <a:effectLst>
            <a:outerShdw blurRad="50800" dist="38100" dir="8100000" algn="tr" rotWithShape="0">
              <a:prstClr val="black">
                <a:alpha val="40000"/>
              </a:prstClr>
            </a:outerShdw>
          </a:effec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8000"/>
                </a:solidFill>
                <a:effectLst/>
                <a:uLnTx/>
                <a:uFillTx/>
                <a:latin typeface="Arial" panose="020B0604020202020204" pitchFamily="34" charset="0"/>
                <a:ea typeface="+mn-ea"/>
                <a:cs typeface="Arial" panose="020B0604020202020204" pitchFamily="34" charset="0"/>
              </a:rPr>
              <a:t>Search Node </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path</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We shall write a path in reverse order, so that we can easily identify the state of the path (where it currently ends).</a:t>
            </a:r>
            <a:endParaRPr kumimoji="0" lang="en-GB"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 name="Text Box 8">
            <a:extLst>
              <a:ext uri="{FF2B5EF4-FFF2-40B4-BE49-F238E27FC236}">
                <a16:creationId xmlns:a16="http://schemas.microsoft.com/office/drawing/2014/main" id="{4B642BE5-7C56-4610-8DA6-7CFE4A13F298}"/>
              </a:ext>
            </a:extLst>
          </p:cNvPr>
          <p:cNvSpPr txBox="1">
            <a:spLocks noChangeArrowheads="1"/>
          </p:cNvSpPr>
          <p:nvPr/>
        </p:nvSpPr>
        <p:spPr bwMode="auto">
          <a:xfrm>
            <a:off x="292549" y="5681861"/>
            <a:ext cx="6732687" cy="892552"/>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6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Arial" charset="0"/>
                <a:ea typeface="+mn-ea"/>
                <a:cs typeface="Arial" charset="0"/>
              </a:rPr>
              <a:t>The state of a search node is the most recent state of the path</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1"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NZ" sz="1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NZ" sz="1800" b="0" i="0" u="none" strike="noStrike" kern="1200" cap="none" spc="0" normalizeH="0" baseline="0" noProof="0" dirty="0">
                <a:ln>
                  <a:noFill/>
                </a:ln>
                <a:solidFill>
                  <a:srgbClr val="3333CC"/>
                </a:solidFill>
                <a:effectLst/>
                <a:uLnTx/>
                <a:uFillTx/>
                <a:latin typeface="Arial" charset="0"/>
                <a:ea typeface="+mn-ea"/>
                <a:cs typeface="Arial" charset="0"/>
              </a:rPr>
              <a:t>e.g. </a:t>
            </a:r>
            <a:r>
              <a:rPr kumimoji="0" lang="en-NZ" sz="1800" b="1" i="0" u="none" strike="noStrike" kern="1200" cap="none" spc="0" normalizeH="0" baseline="0" noProof="0" dirty="0">
                <a:ln>
                  <a:noFill/>
                </a:ln>
                <a:solidFill>
                  <a:srgbClr val="3333CC"/>
                </a:solidFill>
                <a:effectLst/>
                <a:uLnTx/>
                <a:uFillTx/>
                <a:latin typeface="Arial" charset="0"/>
                <a:ea typeface="+mn-ea"/>
                <a:cs typeface="Arial" charset="0"/>
              </a:rPr>
              <a:t>State(</a:t>
            </a:r>
            <a:r>
              <a:rPr kumimoji="0" lang="en-NZ" sz="1800" b="1" i="0" u="none" strike="noStrike" kern="1200" cap="none" spc="0" normalizeH="0" baseline="0" noProof="0" dirty="0">
                <a:ln>
                  <a:noFill/>
                </a:ln>
                <a:solidFill>
                  <a:srgbClr val="FF0000"/>
                </a:solidFill>
                <a:effectLst/>
                <a:uLnTx/>
                <a:uFillTx/>
                <a:latin typeface="Arial" charset="0"/>
                <a:ea typeface="+mn-ea"/>
                <a:cs typeface="Arial" charset="0"/>
              </a:rPr>
              <a:t>G</a:t>
            </a:r>
            <a:r>
              <a:rPr kumimoji="0" lang="en-NZ" sz="1800" b="1" i="0" u="none" strike="noStrike" kern="1200" cap="none" spc="0" normalizeH="0" baseline="0" noProof="0" dirty="0">
                <a:ln>
                  <a:noFill/>
                </a:ln>
                <a:solidFill>
                  <a:srgbClr val="3333CC"/>
                </a:solidFill>
                <a:effectLst/>
                <a:uLnTx/>
                <a:uFillTx/>
                <a:latin typeface="Arial" charset="0"/>
                <a:ea typeface="+mn-ea"/>
                <a:cs typeface="Arial" charset="0"/>
              </a:rPr>
              <a:t> B A S)</a:t>
            </a:r>
            <a:r>
              <a:rPr kumimoji="0" lang="en-GB" sz="1800" b="1" i="0" u="none" strike="noStrike" kern="1200" cap="none" spc="0" normalizeH="0" baseline="0" noProof="0" dirty="0">
                <a:ln>
                  <a:noFill/>
                </a:ln>
                <a:solidFill>
                  <a:srgbClr val="3333CC"/>
                </a:solidFill>
                <a:effectLst/>
                <a:uLnTx/>
                <a:uFillTx/>
                <a:latin typeface="Arial" charset="0"/>
                <a:ea typeface="+mn-ea"/>
                <a:cs typeface="Arial" charset="0"/>
              </a:rPr>
              <a:t> = </a:t>
            </a:r>
            <a:r>
              <a:rPr kumimoji="0" lang="en-NZ" sz="1800" b="1" i="0" u="none" strike="noStrike" kern="1200" cap="none" spc="0" normalizeH="0" baseline="0" noProof="0" dirty="0">
                <a:ln>
                  <a:noFill/>
                </a:ln>
                <a:solidFill>
                  <a:srgbClr val="FF0000"/>
                </a:solidFill>
                <a:effectLst/>
                <a:uLnTx/>
                <a:uFillTx/>
                <a:latin typeface="Arial" charset="0"/>
                <a:ea typeface="+mn-ea"/>
                <a:cs typeface="Arial" charset="0"/>
              </a:rPr>
              <a:t>G</a:t>
            </a:r>
            <a:endParaRPr kumimoji="0" lang="en-GB" sz="1800" b="1" i="0" u="none" strike="noStrike" kern="1200" cap="none" spc="0" normalizeH="0" baseline="0" noProof="0" dirty="0">
              <a:ln>
                <a:noFill/>
              </a:ln>
              <a:solidFill>
                <a:srgbClr val="FF0000"/>
              </a:solidFill>
              <a:effectLst/>
              <a:uLnTx/>
              <a:uFillTx/>
              <a:latin typeface="Arial" charset="0"/>
              <a:ea typeface="+mn-ea"/>
              <a:cs typeface="Arial" charset="0"/>
            </a:endParaRPr>
          </a:p>
        </p:txBody>
      </p:sp>
      <p:sp>
        <p:nvSpPr>
          <p:cNvPr id="19" name="Line 34">
            <a:extLst>
              <a:ext uri="{FF2B5EF4-FFF2-40B4-BE49-F238E27FC236}">
                <a16:creationId xmlns:a16="http://schemas.microsoft.com/office/drawing/2014/main" id="{E4C8F9FA-2DD2-4CD2-85AE-49A9A03653BF}"/>
              </a:ext>
            </a:extLst>
          </p:cNvPr>
          <p:cNvSpPr>
            <a:spLocks noChangeShapeType="1"/>
          </p:cNvSpPr>
          <p:nvPr/>
        </p:nvSpPr>
        <p:spPr bwMode="auto">
          <a:xfrm>
            <a:off x="7528943" y="5687002"/>
            <a:ext cx="270668" cy="40906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1" name="Oval 38">
            <a:extLst>
              <a:ext uri="{FF2B5EF4-FFF2-40B4-BE49-F238E27FC236}">
                <a16:creationId xmlns:a16="http://schemas.microsoft.com/office/drawing/2014/main" id="{B512FA6D-725A-4245-9611-F1CE37C0FF3C}"/>
              </a:ext>
            </a:extLst>
          </p:cNvPr>
          <p:cNvSpPr>
            <a:spLocks noChangeArrowheads="1"/>
          </p:cNvSpPr>
          <p:nvPr/>
        </p:nvSpPr>
        <p:spPr bwMode="auto">
          <a:xfrm>
            <a:off x="7221760" y="5264262"/>
            <a:ext cx="468313"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2" name="Oval 48">
            <a:extLst>
              <a:ext uri="{FF2B5EF4-FFF2-40B4-BE49-F238E27FC236}">
                <a16:creationId xmlns:a16="http://schemas.microsoft.com/office/drawing/2014/main" id="{6A366B42-377C-4C49-AD1A-70763A81A04C}"/>
              </a:ext>
            </a:extLst>
          </p:cNvPr>
          <p:cNvSpPr>
            <a:spLocks noChangeArrowheads="1"/>
          </p:cNvSpPr>
          <p:nvPr/>
        </p:nvSpPr>
        <p:spPr bwMode="auto">
          <a:xfrm>
            <a:off x="7677071" y="6049659"/>
            <a:ext cx="468312" cy="476071"/>
          </a:xfrm>
          <a:prstGeom prst="ellipse">
            <a:avLst/>
          </a:prstGeom>
          <a:gradFill rotWithShape="1">
            <a:gsLst>
              <a:gs pos="0">
                <a:schemeClr val="bg1"/>
              </a:gs>
              <a:gs pos="100000">
                <a:srgbClr val="00B0F0"/>
              </a:gs>
            </a:gsLst>
            <a:path path="shape">
              <a:fillToRect l="50000" t="50000" r="50000" b="50000"/>
            </a:path>
          </a:gradFill>
          <a:ln w="9525" algn="ctr">
            <a:solidFill>
              <a:schemeClr val="tx1"/>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G</a:t>
            </a:r>
            <a:endParaRPr kumimoji="0" lang="en-GB" alt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3" name="Line 54">
            <a:extLst>
              <a:ext uri="{FF2B5EF4-FFF2-40B4-BE49-F238E27FC236}">
                <a16:creationId xmlns:a16="http://schemas.microsoft.com/office/drawing/2014/main" id="{5374B69E-CC0A-472F-8CEA-6915D69B1891}"/>
              </a:ext>
            </a:extLst>
          </p:cNvPr>
          <p:cNvSpPr>
            <a:spLocks noChangeShapeType="1"/>
          </p:cNvSpPr>
          <p:nvPr/>
        </p:nvSpPr>
        <p:spPr bwMode="auto">
          <a:xfrm>
            <a:off x="7112223" y="4864100"/>
            <a:ext cx="217041" cy="447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4" name="Oval 56">
            <a:extLst>
              <a:ext uri="{FF2B5EF4-FFF2-40B4-BE49-F238E27FC236}">
                <a16:creationId xmlns:a16="http://schemas.microsoft.com/office/drawing/2014/main" id="{F3AFB4DE-4E3D-4608-AF66-292471C849A3}"/>
              </a:ext>
            </a:extLst>
          </p:cNvPr>
          <p:cNvSpPr>
            <a:spLocks noChangeArrowheads="1"/>
          </p:cNvSpPr>
          <p:nvPr/>
        </p:nvSpPr>
        <p:spPr bwMode="auto">
          <a:xfrm>
            <a:off x="6781394" y="4446652"/>
            <a:ext cx="468312"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5" name="Line 54">
            <a:extLst>
              <a:ext uri="{FF2B5EF4-FFF2-40B4-BE49-F238E27FC236}">
                <a16:creationId xmlns:a16="http://schemas.microsoft.com/office/drawing/2014/main" id="{05A550CB-D40A-4D2F-98F7-61C1657C2094}"/>
              </a:ext>
            </a:extLst>
          </p:cNvPr>
          <p:cNvSpPr>
            <a:spLocks noChangeShapeType="1"/>
          </p:cNvSpPr>
          <p:nvPr/>
        </p:nvSpPr>
        <p:spPr bwMode="auto">
          <a:xfrm>
            <a:off x="6338316" y="4254017"/>
            <a:ext cx="468312" cy="32711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0" name="Oval 37">
            <a:extLst>
              <a:ext uri="{FF2B5EF4-FFF2-40B4-BE49-F238E27FC236}">
                <a16:creationId xmlns:a16="http://schemas.microsoft.com/office/drawing/2014/main" id="{CB3A08E6-6B20-4FC9-BC2E-8A43DA9F0ACD}"/>
              </a:ext>
            </a:extLst>
          </p:cNvPr>
          <p:cNvSpPr>
            <a:spLocks noChangeArrowheads="1"/>
          </p:cNvSpPr>
          <p:nvPr/>
        </p:nvSpPr>
        <p:spPr bwMode="auto">
          <a:xfrm>
            <a:off x="6032723" y="3937135"/>
            <a:ext cx="468312"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S</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6" name="Text Box 10">
            <a:extLst>
              <a:ext uri="{FF2B5EF4-FFF2-40B4-BE49-F238E27FC236}">
                <a16:creationId xmlns:a16="http://schemas.microsoft.com/office/drawing/2014/main" id="{53521414-F121-460A-8AA9-B0EAF0128DCE}"/>
              </a:ext>
            </a:extLst>
          </p:cNvPr>
          <p:cNvSpPr txBox="1">
            <a:spLocks noChangeArrowheads="1"/>
          </p:cNvSpPr>
          <p:nvPr/>
        </p:nvSpPr>
        <p:spPr bwMode="auto">
          <a:xfrm>
            <a:off x="200025" y="1421323"/>
            <a:ext cx="3096792" cy="338554"/>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600" b="1" i="0" u="none" strike="noStrike" kern="1200" cap="none" spc="0" normalizeH="0" baseline="0" noProof="0" dirty="0">
                <a:ln>
                  <a:noFill/>
                </a:ln>
                <a:solidFill>
                  <a:srgbClr val="000000"/>
                </a:solidFill>
                <a:effectLst/>
                <a:uLnTx/>
                <a:uFillTx/>
                <a:latin typeface="Arial" charset="0"/>
                <a:ea typeface="+mn-ea"/>
                <a:cs typeface="Arial" charset="0"/>
              </a:rPr>
              <a:t>Let </a:t>
            </a:r>
            <a:r>
              <a:rPr kumimoji="0" lang="en-NZ" sz="1600" b="1" i="0" u="none" strike="noStrike" kern="1200" cap="none" spc="0" normalizeH="0" baseline="0" noProof="0" dirty="0">
                <a:ln>
                  <a:noFill/>
                </a:ln>
                <a:solidFill>
                  <a:srgbClr val="3333CC"/>
                </a:solidFill>
                <a:effectLst/>
                <a:uLnTx/>
                <a:uFillTx/>
                <a:latin typeface="Arial" charset="0"/>
                <a:ea typeface="+mn-ea"/>
                <a:cs typeface="Arial" charset="0"/>
              </a:rPr>
              <a:t>S</a:t>
            </a:r>
            <a:r>
              <a:rPr kumimoji="0" lang="en-NZ" sz="1600" b="1" i="0" u="none" strike="noStrike" kern="1200" cap="none" spc="0" normalizeH="0" baseline="0" noProof="0" dirty="0">
                <a:ln>
                  <a:noFill/>
                </a:ln>
                <a:solidFill>
                  <a:srgbClr val="000000"/>
                </a:solidFill>
                <a:effectLst/>
                <a:uLnTx/>
                <a:uFillTx/>
                <a:latin typeface="Arial" charset="0"/>
                <a:ea typeface="+mn-ea"/>
                <a:cs typeface="Arial" charset="0"/>
              </a:rPr>
              <a:t> be the start state.</a:t>
            </a:r>
            <a:endParaRPr kumimoji="0" lang="en-GB" sz="1600" b="1" i="0" u="none" strike="noStrike" kern="1200" cap="none" spc="0" normalizeH="0" baseline="0" noProof="0" dirty="0">
              <a:ln>
                <a:noFill/>
              </a:ln>
              <a:solidFill>
                <a:srgbClr val="3333CC"/>
              </a:solidFill>
              <a:effectLst/>
              <a:uLnTx/>
              <a:uFillTx/>
              <a:latin typeface="Arial" charset="0"/>
              <a:ea typeface="+mn-ea"/>
              <a:cs typeface="Arial" charset="0"/>
            </a:endParaRPr>
          </a:p>
        </p:txBody>
      </p:sp>
    </p:spTree>
    <p:extLst>
      <p:ext uri="{BB962C8B-B14F-4D97-AF65-F5344CB8AC3E}">
        <p14:creationId xmlns:p14="http://schemas.microsoft.com/office/powerpoint/2010/main" val="3381301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26661"/>
                                        </p:tgtEl>
                                        <p:attrNameLst>
                                          <p:attrName>style.visibility</p:attrName>
                                        </p:attrNameLst>
                                      </p:cBhvr>
                                      <p:to>
                                        <p:strVal val="visible"/>
                                      </p:to>
                                    </p:set>
                                    <p:animEffect transition="in" filter="checkerboard(across)">
                                      <p:cBhvr>
                                        <p:cTn id="7" dur="500"/>
                                        <p:tgtEl>
                                          <p:spTgt spid="32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2375C4CB-1B67-41B0-A11D-DA99A5065CEC}" type="slidenum">
              <a:rPr lang="en-US" altLang="en-US" smtClean="0"/>
              <a:pPr>
                <a:defRPr/>
              </a:pPr>
              <a:t>18</a:t>
            </a:fld>
            <a:endParaRPr lang="en-US" altLang="en-US"/>
          </a:p>
        </p:txBody>
      </p:sp>
      <p:sp>
        <p:nvSpPr>
          <p:cNvPr id="32665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2665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26660" name="Text Box 4"/>
          <p:cNvSpPr txBox="1">
            <a:spLocks noChangeArrowheads="1"/>
          </p:cNvSpPr>
          <p:nvPr/>
        </p:nvSpPr>
        <p:spPr bwMode="auto">
          <a:xfrm>
            <a:off x="200025" y="1775532"/>
            <a:ext cx="9432925" cy="892552"/>
          </a:xfrm>
          <a:prstGeom prst="rect">
            <a:avLst/>
          </a:prstGeom>
          <a:noFill/>
          <a:ln w="9525">
            <a:noFill/>
            <a:miter lim="800000"/>
            <a:headEnd/>
            <a:tailEnd/>
          </a:ln>
          <a:effectLst/>
        </p:spPr>
        <p:txBody>
          <a:bodyPr>
            <a:spAutoFit/>
          </a:bodyPr>
          <a:lstStyle/>
          <a:p>
            <a:pPr eaLnBrk="0" hangingPunct="0">
              <a:defRPr/>
            </a:pPr>
            <a:r>
              <a:rPr lang="en-NZ" sz="1600" b="1" dirty="0">
                <a:effectLst>
                  <a:outerShdw blurRad="38100" dist="38100" dir="2700000" algn="tl">
                    <a:srgbClr val="FFFFFF"/>
                  </a:outerShdw>
                </a:effectLst>
                <a:latin typeface="Arial" charset="0"/>
                <a:cs typeface="+mn-cs"/>
              </a:rPr>
              <a:t>A </a:t>
            </a:r>
            <a:r>
              <a:rPr lang="en-NZ" sz="1600" b="1" dirty="0">
                <a:solidFill>
                  <a:srgbClr val="008000"/>
                </a:solidFill>
                <a:effectLst>
                  <a:outerShdw blurRad="38100" dist="38100" dir="2700000" algn="tl">
                    <a:srgbClr val="FFFFFF"/>
                  </a:outerShdw>
                </a:effectLst>
                <a:latin typeface="Arial" charset="0"/>
                <a:cs typeface="+mn-cs"/>
              </a:rPr>
              <a:t>Search Node </a:t>
            </a:r>
            <a:r>
              <a:rPr lang="en-NZ" sz="1600" b="1" dirty="0">
                <a:effectLst>
                  <a:outerShdw blurRad="38100" dist="38100" dir="2700000" algn="tl">
                    <a:srgbClr val="FFFFFF"/>
                  </a:outerShdw>
                </a:effectLst>
                <a:latin typeface="Arial" charset="0"/>
                <a:cs typeface="+mn-cs"/>
              </a:rPr>
              <a:t>is a path from some state X to the start state  </a:t>
            </a:r>
          </a:p>
          <a:p>
            <a:pPr eaLnBrk="0" hangingPunct="0">
              <a:defRPr/>
            </a:pPr>
            <a:endParaRPr lang="en-NZ" b="1" dirty="0">
              <a:effectLst>
                <a:outerShdw blurRad="38100" dist="38100" dir="2700000" algn="tl">
                  <a:srgbClr val="FFFFFF"/>
                </a:outerShdw>
              </a:effectLst>
              <a:latin typeface="Arial" charset="0"/>
              <a:cs typeface="+mn-cs"/>
            </a:endParaRPr>
          </a:p>
          <a:p>
            <a:pPr eaLnBrk="0" hangingPunct="0">
              <a:defRPr/>
            </a:pPr>
            <a:r>
              <a:rPr lang="en-NZ" b="1" dirty="0">
                <a:effectLst>
                  <a:outerShdw blurRad="38100" dist="38100" dir="2700000" algn="tl">
                    <a:srgbClr val="FFFFFF"/>
                  </a:outerShdw>
                </a:effectLst>
                <a:latin typeface="Arial" charset="0"/>
                <a:cs typeface="+mn-cs"/>
              </a:rPr>
              <a:t>   </a:t>
            </a:r>
            <a:r>
              <a:rPr lang="en-NZ" dirty="0">
                <a:effectLst>
                  <a:outerShdw blurRad="38100" dist="38100" dir="2700000" algn="tl">
                    <a:srgbClr val="FFFFFF"/>
                  </a:outerShdw>
                </a:effectLst>
                <a:latin typeface="Arial" charset="0"/>
                <a:cs typeface="+mn-cs"/>
              </a:rPr>
              <a:t> </a:t>
            </a:r>
            <a:r>
              <a:rPr lang="en-NZ" dirty="0">
                <a:solidFill>
                  <a:schemeClr val="accent2"/>
                </a:solidFill>
                <a:latin typeface="Arial" charset="0"/>
                <a:cs typeface="+mn-cs"/>
              </a:rPr>
              <a:t>e.g. </a:t>
            </a:r>
            <a:r>
              <a:rPr lang="en-NZ" b="1" dirty="0">
                <a:solidFill>
                  <a:schemeClr val="accent2"/>
                </a:solidFill>
                <a:latin typeface="Arial" charset="0"/>
                <a:cs typeface="+mn-cs"/>
              </a:rPr>
              <a:t>(</a:t>
            </a:r>
            <a:r>
              <a:rPr lang="en-NZ" b="1" dirty="0">
                <a:solidFill>
                  <a:srgbClr val="FF0000"/>
                </a:solidFill>
                <a:latin typeface="Arial" charset="0"/>
                <a:cs typeface="+mn-cs"/>
              </a:rPr>
              <a:t>X</a:t>
            </a:r>
            <a:r>
              <a:rPr lang="en-NZ" b="1" dirty="0">
                <a:solidFill>
                  <a:schemeClr val="accent2"/>
                </a:solidFill>
                <a:latin typeface="Arial" charset="0"/>
                <a:cs typeface="+mn-cs"/>
              </a:rPr>
              <a:t> B A S)</a:t>
            </a:r>
            <a:endParaRPr lang="en-GB" b="1" dirty="0">
              <a:solidFill>
                <a:schemeClr val="accent2"/>
              </a:solidFill>
              <a:latin typeface="Arial" charset="0"/>
              <a:cs typeface="+mn-cs"/>
            </a:endParaRPr>
          </a:p>
        </p:txBody>
      </p:sp>
      <p:sp>
        <p:nvSpPr>
          <p:cNvPr id="32666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3</a:t>
            </a:r>
            <a:endParaRPr lang="en-NZ" sz="2000" b="1">
              <a:solidFill>
                <a:srgbClr val="FFFF00"/>
              </a:solidFill>
              <a:effectLst>
                <a:outerShdw blurRad="38100" dist="38100" dir="2700000" algn="tl">
                  <a:srgbClr val="000000"/>
                </a:outerShdw>
              </a:effectLst>
              <a:latin typeface="Arial" charset="0"/>
              <a:cs typeface="+mn-cs"/>
            </a:endParaRPr>
          </a:p>
        </p:txBody>
      </p:sp>
      <p:sp>
        <p:nvSpPr>
          <p:cNvPr id="17" name="Rectangle 21">
            <a:extLst>
              <a:ext uri="{FF2B5EF4-FFF2-40B4-BE49-F238E27FC236}">
                <a16:creationId xmlns:a16="http://schemas.microsoft.com/office/drawing/2014/main" id="{073219B7-32D1-4B31-92A7-21BEFD0EE68D}"/>
              </a:ext>
            </a:extLst>
          </p:cNvPr>
          <p:cNvSpPr>
            <a:spLocks noChangeArrowheads="1"/>
          </p:cNvSpPr>
          <p:nvPr/>
        </p:nvSpPr>
        <p:spPr bwMode="auto">
          <a:xfrm>
            <a:off x="2792760" y="2430229"/>
            <a:ext cx="6840190" cy="1200329"/>
          </a:xfrm>
          <a:prstGeom prst="rect">
            <a:avLst/>
          </a:prstGeom>
          <a:solidFill>
            <a:srgbClr val="FFFFCC"/>
          </a:solidFill>
          <a:ln w="9525" algn="ctr">
            <a:solidFill>
              <a:srgbClr val="00B0F0"/>
            </a:solidFill>
            <a:miter lim="800000"/>
            <a:headEnd/>
            <a:tailEnd/>
          </a:ln>
          <a:effectLst>
            <a:outerShdw blurRad="50800" dist="38100" dir="8100000" algn="tr" rotWithShape="0">
              <a:prstClr val="black">
                <a:alpha val="40000"/>
              </a:prstClr>
            </a:outerShdw>
          </a:effectLst>
        </p:spPr>
        <p:txBody>
          <a:bodyPr wrap="square">
            <a:spAutoFit/>
          </a:bodyPr>
          <a:lstStyle/>
          <a:p>
            <a:pPr marR="0" lvl="0" algn="l" defTabSz="914400" rtl="0" eaLnBrk="0" fontAlgn="base" latinLnBrk="0" hangingPunct="0">
              <a:lnSpc>
                <a:spcPct val="100000"/>
              </a:lnSpc>
              <a:spcBef>
                <a:spcPct val="0"/>
              </a:spcBef>
              <a:spcAft>
                <a:spcPct val="0"/>
              </a:spcAft>
              <a:buClrTx/>
              <a:buSzTx/>
              <a:tabLst/>
              <a:defRPr/>
            </a:pPr>
            <a:r>
              <a:rPr kumimoji="0" lang="en-US" altLang="en-US" sz="1800" b="0" i="0" u="none" strike="noStrike" kern="1200" cap="none" spc="0" normalizeH="0" baseline="0" noProof="0" dirty="0">
                <a:ln>
                  <a:noFill/>
                </a:ln>
                <a:solidFill>
                  <a:srgbClr val="008000"/>
                </a:solidFill>
                <a:effectLst/>
                <a:uLnTx/>
                <a:uFillTx/>
                <a:latin typeface="Arial" panose="020B0604020202020204" pitchFamily="34" charset="0"/>
                <a:cs typeface="Arial" panose="020B0604020202020204" pitchFamily="34" charset="0"/>
              </a:rPr>
              <a:t>Search Node </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path</a:t>
            </a:r>
          </a:p>
          <a:p>
            <a:pPr marR="0" lvl="0" algn="l" defTabSz="914400" rtl="0" eaLnBrk="0" fontAlgn="base" latinLnBrk="0" hangingPunct="0">
              <a:lnSpc>
                <a:spcPct val="100000"/>
              </a:lnSpc>
              <a:spcBef>
                <a:spcPct val="0"/>
              </a:spcBef>
              <a:spcAft>
                <a:spcPct val="0"/>
              </a:spcAft>
              <a:buClrTx/>
              <a:buSzTx/>
              <a:tabLst/>
              <a:defRPr/>
            </a:pPr>
            <a:endParaRPr lang="en-US" altLang="en-US" dirty="0">
              <a:solidFill>
                <a:srgbClr val="000000"/>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We shall write a path in reverse order, so that we can easily identify the state of the path (where it currently ends).</a:t>
            </a:r>
            <a:endParaRPr kumimoji="0" lang="en-GB" alt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Text Box 8">
            <a:extLst>
              <a:ext uri="{FF2B5EF4-FFF2-40B4-BE49-F238E27FC236}">
                <a16:creationId xmlns:a16="http://schemas.microsoft.com/office/drawing/2014/main" id="{4B642BE5-7C56-4610-8DA6-7CFE4A13F298}"/>
              </a:ext>
            </a:extLst>
          </p:cNvPr>
          <p:cNvSpPr txBox="1">
            <a:spLocks noChangeArrowheads="1"/>
          </p:cNvSpPr>
          <p:nvPr/>
        </p:nvSpPr>
        <p:spPr bwMode="auto">
          <a:xfrm>
            <a:off x="292549" y="5681861"/>
            <a:ext cx="6732687" cy="892552"/>
          </a:xfrm>
          <a:prstGeom prst="rect">
            <a:avLst/>
          </a:prstGeom>
          <a:noFill/>
          <a:ln w="9525">
            <a:noFill/>
            <a:miter lim="800000"/>
            <a:headEnd/>
            <a:tailEnd/>
          </a:ln>
          <a:effectLst/>
        </p:spPr>
        <p:txBody>
          <a:bodyPr wrap="square">
            <a:spAutoFit/>
          </a:bodyPr>
          <a:lstStyle/>
          <a:p>
            <a:pPr eaLnBrk="0" hangingPunct="0">
              <a:defRPr/>
            </a:pPr>
            <a:r>
              <a:rPr lang="en-NZ" sz="1600" b="1" dirty="0">
                <a:effectLst>
                  <a:outerShdw blurRad="38100" dist="38100" dir="2700000" algn="tl">
                    <a:srgbClr val="FFFFFF"/>
                  </a:outerShdw>
                </a:effectLst>
                <a:latin typeface="Arial" charset="0"/>
                <a:cs typeface="+mn-cs"/>
              </a:rPr>
              <a:t>The state of a search node is the most recent state of the path</a:t>
            </a:r>
          </a:p>
          <a:p>
            <a:pPr eaLnBrk="0" hangingPunct="0">
              <a:defRPr/>
            </a:pPr>
            <a:endParaRPr lang="en-NZ" b="1" dirty="0">
              <a:latin typeface="Arial" charset="0"/>
              <a:cs typeface="+mn-cs"/>
            </a:endParaRPr>
          </a:p>
          <a:p>
            <a:pPr eaLnBrk="0" hangingPunct="0">
              <a:defRPr/>
            </a:pPr>
            <a:r>
              <a:rPr lang="en-NZ" b="1" dirty="0">
                <a:latin typeface="Arial" charset="0"/>
                <a:cs typeface="+mn-cs"/>
              </a:rPr>
              <a:t>       </a:t>
            </a:r>
            <a:r>
              <a:rPr lang="en-NZ" dirty="0">
                <a:latin typeface="Arial" charset="0"/>
                <a:cs typeface="+mn-cs"/>
              </a:rPr>
              <a:t> </a:t>
            </a:r>
            <a:r>
              <a:rPr lang="en-NZ" dirty="0">
                <a:solidFill>
                  <a:schemeClr val="accent2"/>
                </a:solidFill>
                <a:latin typeface="Arial" charset="0"/>
                <a:cs typeface="+mn-cs"/>
              </a:rPr>
              <a:t>e.g. </a:t>
            </a:r>
            <a:r>
              <a:rPr lang="en-NZ" b="1" dirty="0">
                <a:solidFill>
                  <a:schemeClr val="accent2"/>
                </a:solidFill>
                <a:latin typeface="Arial" charset="0"/>
                <a:cs typeface="+mn-cs"/>
              </a:rPr>
              <a:t>State</a:t>
            </a:r>
            <a:r>
              <a:rPr lang="en-NZ" b="1" dirty="0">
                <a:solidFill>
                  <a:schemeClr val="accent2"/>
                </a:solidFill>
                <a:latin typeface="Arial" charset="0"/>
              </a:rPr>
              <a:t>(</a:t>
            </a:r>
            <a:r>
              <a:rPr lang="en-NZ" b="1" dirty="0">
                <a:solidFill>
                  <a:srgbClr val="FF0000"/>
                </a:solidFill>
                <a:latin typeface="Arial" charset="0"/>
              </a:rPr>
              <a:t>X</a:t>
            </a:r>
            <a:r>
              <a:rPr lang="en-NZ" b="1" dirty="0">
                <a:solidFill>
                  <a:schemeClr val="accent2"/>
                </a:solidFill>
                <a:latin typeface="Arial" charset="0"/>
              </a:rPr>
              <a:t> B A S)</a:t>
            </a:r>
            <a:r>
              <a:rPr lang="en-GB" b="1" dirty="0">
                <a:solidFill>
                  <a:schemeClr val="accent2"/>
                </a:solidFill>
                <a:latin typeface="Arial" charset="0"/>
              </a:rPr>
              <a:t> = </a:t>
            </a:r>
            <a:r>
              <a:rPr lang="en-NZ" b="1" dirty="0">
                <a:solidFill>
                  <a:srgbClr val="FF0000"/>
                </a:solidFill>
                <a:latin typeface="Arial" charset="0"/>
                <a:cs typeface="+mn-cs"/>
              </a:rPr>
              <a:t>X</a:t>
            </a:r>
            <a:endParaRPr lang="en-GB" b="1" dirty="0">
              <a:solidFill>
                <a:srgbClr val="FF0000"/>
              </a:solidFill>
              <a:latin typeface="Arial" charset="0"/>
              <a:cs typeface="+mn-cs"/>
            </a:endParaRPr>
          </a:p>
        </p:txBody>
      </p:sp>
      <p:sp>
        <p:nvSpPr>
          <p:cNvPr id="19" name="Line 34">
            <a:extLst>
              <a:ext uri="{FF2B5EF4-FFF2-40B4-BE49-F238E27FC236}">
                <a16:creationId xmlns:a16="http://schemas.microsoft.com/office/drawing/2014/main" id="{E4C8F9FA-2DD2-4CD2-85AE-49A9A03653BF}"/>
              </a:ext>
            </a:extLst>
          </p:cNvPr>
          <p:cNvSpPr>
            <a:spLocks noChangeShapeType="1"/>
          </p:cNvSpPr>
          <p:nvPr/>
        </p:nvSpPr>
        <p:spPr bwMode="auto">
          <a:xfrm>
            <a:off x="7528943" y="5687002"/>
            <a:ext cx="270668" cy="40906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1" name="Oval 38">
            <a:extLst>
              <a:ext uri="{FF2B5EF4-FFF2-40B4-BE49-F238E27FC236}">
                <a16:creationId xmlns:a16="http://schemas.microsoft.com/office/drawing/2014/main" id="{B512FA6D-725A-4245-9611-F1CE37C0FF3C}"/>
              </a:ext>
            </a:extLst>
          </p:cNvPr>
          <p:cNvSpPr>
            <a:spLocks noChangeArrowheads="1"/>
          </p:cNvSpPr>
          <p:nvPr/>
        </p:nvSpPr>
        <p:spPr bwMode="auto">
          <a:xfrm>
            <a:off x="7221760" y="5264262"/>
            <a:ext cx="468313"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2" name="Oval 48">
            <a:extLst>
              <a:ext uri="{FF2B5EF4-FFF2-40B4-BE49-F238E27FC236}">
                <a16:creationId xmlns:a16="http://schemas.microsoft.com/office/drawing/2014/main" id="{6A366B42-377C-4C49-AD1A-70763A81A04C}"/>
              </a:ext>
            </a:extLst>
          </p:cNvPr>
          <p:cNvSpPr>
            <a:spLocks noChangeArrowheads="1"/>
          </p:cNvSpPr>
          <p:nvPr/>
        </p:nvSpPr>
        <p:spPr bwMode="auto">
          <a:xfrm>
            <a:off x="7677071" y="6049659"/>
            <a:ext cx="468312" cy="476071"/>
          </a:xfrm>
          <a:prstGeom prst="ellipse">
            <a:avLst/>
          </a:prstGeom>
          <a:gradFill rotWithShape="1">
            <a:gsLst>
              <a:gs pos="0">
                <a:schemeClr val="bg1"/>
              </a:gs>
              <a:gs pos="100000">
                <a:srgbClr val="00B0F0"/>
              </a:gs>
            </a:gsLst>
            <a:path path="shape">
              <a:fillToRect l="50000" t="50000" r="50000" b="50000"/>
            </a:path>
          </a:gradFill>
          <a:ln w="9525" algn="ctr">
            <a:solidFill>
              <a:schemeClr val="tx1"/>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X</a:t>
            </a:r>
            <a:endParaRPr kumimoji="0" lang="en-GB" alt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3" name="Line 54">
            <a:extLst>
              <a:ext uri="{FF2B5EF4-FFF2-40B4-BE49-F238E27FC236}">
                <a16:creationId xmlns:a16="http://schemas.microsoft.com/office/drawing/2014/main" id="{5374B69E-CC0A-472F-8CEA-6915D69B1891}"/>
              </a:ext>
            </a:extLst>
          </p:cNvPr>
          <p:cNvSpPr>
            <a:spLocks noChangeShapeType="1"/>
          </p:cNvSpPr>
          <p:nvPr/>
        </p:nvSpPr>
        <p:spPr bwMode="auto">
          <a:xfrm>
            <a:off x="7112223" y="4864100"/>
            <a:ext cx="217041" cy="447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4" name="Oval 56">
            <a:extLst>
              <a:ext uri="{FF2B5EF4-FFF2-40B4-BE49-F238E27FC236}">
                <a16:creationId xmlns:a16="http://schemas.microsoft.com/office/drawing/2014/main" id="{F3AFB4DE-4E3D-4608-AF66-292471C849A3}"/>
              </a:ext>
            </a:extLst>
          </p:cNvPr>
          <p:cNvSpPr>
            <a:spLocks noChangeArrowheads="1"/>
          </p:cNvSpPr>
          <p:nvPr/>
        </p:nvSpPr>
        <p:spPr bwMode="auto">
          <a:xfrm>
            <a:off x="6781394" y="4446652"/>
            <a:ext cx="468312"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dirty="0">
              <a:ln>
                <a:noFill/>
              </a:ln>
              <a:solidFill>
                <a:srgbClr val="000000"/>
              </a:solidFill>
              <a:effectLst/>
              <a:uLnTx/>
              <a:uFillTx/>
              <a:latin typeface="Times New Roman" pitchFamily="18" charset="0"/>
              <a:ea typeface="+mn-ea"/>
              <a:cs typeface="Arial" charset="0"/>
            </a:endParaRPr>
          </a:p>
        </p:txBody>
      </p:sp>
      <p:sp>
        <p:nvSpPr>
          <p:cNvPr id="25" name="Line 54">
            <a:extLst>
              <a:ext uri="{FF2B5EF4-FFF2-40B4-BE49-F238E27FC236}">
                <a16:creationId xmlns:a16="http://schemas.microsoft.com/office/drawing/2014/main" id="{05A550CB-D40A-4D2F-98F7-61C1657C2094}"/>
              </a:ext>
            </a:extLst>
          </p:cNvPr>
          <p:cNvSpPr>
            <a:spLocks noChangeShapeType="1"/>
          </p:cNvSpPr>
          <p:nvPr/>
        </p:nvSpPr>
        <p:spPr bwMode="auto">
          <a:xfrm>
            <a:off x="6338316" y="4254017"/>
            <a:ext cx="468312" cy="32711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0" name="Oval 37">
            <a:extLst>
              <a:ext uri="{FF2B5EF4-FFF2-40B4-BE49-F238E27FC236}">
                <a16:creationId xmlns:a16="http://schemas.microsoft.com/office/drawing/2014/main" id="{CB3A08E6-6B20-4FC9-BC2E-8A43DA9F0ACD}"/>
              </a:ext>
            </a:extLst>
          </p:cNvPr>
          <p:cNvSpPr>
            <a:spLocks noChangeArrowheads="1"/>
          </p:cNvSpPr>
          <p:nvPr/>
        </p:nvSpPr>
        <p:spPr bwMode="auto">
          <a:xfrm>
            <a:off x="6032723" y="3937135"/>
            <a:ext cx="468312"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effectLst/>
                <a:uLnTx/>
                <a:uFillTx/>
                <a:latin typeface="Times New Roman" pitchFamily="18" charset="0"/>
                <a:ea typeface="+mn-ea"/>
                <a:cs typeface="Arial" charset="0"/>
              </a:rPr>
              <a:t>S</a:t>
            </a:r>
            <a:endParaRPr kumimoji="0" lang="en-GB" sz="1600" b="1" i="0" u="none" strike="noStrike" kern="1200" cap="none" spc="0" normalizeH="0" baseline="0" noProof="0" dirty="0">
              <a:ln>
                <a:noFill/>
              </a:ln>
              <a:effectLst/>
              <a:uLnTx/>
              <a:uFillTx/>
              <a:latin typeface="Times New Roman" pitchFamily="18" charset="0"/>
              <a:ea typeface="+mn-ea"/>
              <a:cs typeface="Arial" charset="0"/>
            </a:endParaRPr>
          </a:p>
        </p:txBody>
      </p:sp>
      <p:sp>
        <p:nvSpPr>
          <p:cNvPr id="26" name="Text Box 10">
            <a:extLst>
              <a:ext uri="{FF2B5EF4-FFF2-40B4-BE49-F238E27FC236}">
                <a16:creationId xmlns:a16="http://schemas.microsoft.com/office/drawing/2014/main" id="{53521414-F121-460A-8AA9-B0EAF0128DCE}"/>
              </a:ext>
            </a:extLst>
          </p:cNvPr>
          <p:cNvSpPr txBox="1">
            <a:spLocks noChangeArrowheads="1"/>
          </p:cNvSpPr>
          <p:nvPr/>
        </p:nvSpPr>
        <p:spPr bwMode="auto">
          <a:xfrm>
            <a:off x="200025" y="1421323"/>
            <a:ext cx="3096792" cy="338554"/>
          </a:xfrm>
          <a:prstGeom prst="rect">
            <a:avLst/>
          </a:prstGeom>
          <a:noFill/>
          <a:ln w="9525">
            <a:noFill/>
            <a:miter lim="800000"/>
            <a:headEnd/>
            <a:tailEnd/>
          </a:ln>
          <a:effectLst/>
        </p:spPr>
        <p:txBody>
          <a:bodyPr wrap="square">
            <a:spAutoFit/>
          </a:bodyPr>
          <a:lstStyle/>
          <a:p>
            <a:pPr eaLnBrk="0" hangingPunct="0">
              <a:defRPr/>
            </a:pPr>
            <a:r>
              <a:rPr lang="en-NZ" sz="1600" b="1" dirty="0">
                <a:latin typeface="Arial" charset="0"/>
                <a:cs typeface="+mn-cs"/>
              </a:rPr>
              <a:t>Let </a:t>
            </a:r>
            <a:r>
              <a:rPr lang="en-NZ" sz="1600" b="1" dirty="0">
                <a:solidFill>
                  <a:schemeClr val="accent2"/>
                </a:solidFill>
                <a:latin typeface="Arial" charset="0"/>
                <a:cs typeface="+mn-cs"/>
              </a:rPr>
              <a:t>S</a:t>
            </a:r>
            <a:r>
              <a:rPr lang="en-NZ" sz="1600" b="1" dirty="0">
                <a:latin typeface="Arial" charset="0"/>
                <a:cs typeface="+mn-cs"/>
              </a:rPr>
              <a:t> be the start state.</a:t>
            </a:r>
            <a:endParaRPr lang="en-GB" sz="1600" b="1" dirty="0">
              <a:solidFill>
                <a:schemeClr val="accent2"/>
              </a:solidFill>
              <a:latin typeface="Arial" charset="0"/>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26661"/>
                                        </p:tgtEl>
                                        <p:attrNameLst>
                                          <p:attrName>style.visibility</p:attrName>
                                        </p:attrNameLst>
                                      </p:cBhvr>
                                      <p:to>
                                        <p:strVal val="visible"/>
                                      </p:to>
                                    </p:set>
                                    <p:animEffect transition="in" filter="checkerboard(across)">
                                      <p:cBhvr>
                                        <p:cTn id="7" dur="500"/>
                                        <p:tgtEl>
                                          <p:spTgt spid="32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2375C4CB-1B67-41B0-A11D-DA99A5065CEC}" type="slidenum">
              <a:rPr lang="en-US" altLang="en-US" smtClean="0"/>
              <a:pPr>
                <a:defRPr/>
              </a:pPr>
              <a:t>19</a:t>
            </a:fld>
            <a:endParaRPr lang="en-US" altLang="en-US"/>
          </a:p>
        </p:txBody>
      </p:sp>
      <p:sp>
        <p:nvSpPr>
          <p:cNvPr id="32665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2665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26660" name="Text Box 4"/>
          <p:cNvSpPr txBox="1">
            <a:spLocks noChangeArrowheads="1"/>
          </p:cNvSpPr>
          <p:nvPr/>
        </p:nvSpPr>
        <p:spPr bwMode="auto">
          <a:xfrm>
            <a:off x="271462" y="1993900"/>
            <a:ext cx="9432925" cy="581025"/>
          </a:xfrm>
          <a:prstGeom prst="rect">
            <a:avLst/>
          </a:prstGeom>
          <a:noFill/>
          <a:ln w="9525">
            <a:noFill/>
            <a:miter lim="800000"/>
            <a:headEnd/>
            <a:tailEnd/>
          </a:ln>
          <a:effectLst/>
        </p:spPr>
        <p:txBody>
          <a:bodyPr>
            <a:spAutoFit/>
          </a:bodyPr>
          <a:lstStyle/>
          <a:p>
            <a:pPr eaLnBrk="0" hangingPunct="0">
              <a:defRPr/>
            </a:pPr>
            <a:r>
              <a:rPr lang="en-NZ" sz="1600" b="1" dirty="0">
                <a:effectLst>
                  <a:outerShdw blurRad="38100" dist="38100" dir="2700000" algn="tl">
                    <a:srgbClr val="FFFFFF"/>
                  </a:outerShdw>
                </a:effectLst>
                <a:latin typeface="Arial" charset="0"/>
                <a:cs typeface="+mn-cs"/>
              </a:rPr>
              <a:t>A </a:t>
            </a:r>
            <a:r>
              <a:rPr lang="en-NZ" sz="1600" b="1" dirty="0">
                <a:solidFill>
                  <a:srgbClr val="008000"/>
                </a:solidFill>
                <a:effectLst>
                  <a:outerShdw blurRad="38100" dist="38100" dir="2700000" algn="tl">
                    <a:srgbClr val="FFFFFF"/>
                  </a:outerShdw>
                </a:effectLst>
                <a:latin typeface="Arial" charset="0"/>
                <a:cs typeface="+mn-cs"/>
              </a:rPr>
              <a:t>Search Node </a:t>
            </a:r>
            <a:r>
              <a:rPr lang="en-NZ" sz="1600" b="1" dirty="0">
                <a:effectLst>
                  <a:outerShdw blurRad="38100" dist="38100" dir="2700000" algn="tl">
                    <a:srgbClr val="FFFFFF"/>
                  </a:outerShdw>
                </a:effectLst>
                <a:latin typeface="Arial" charset="0"/>
                <a:cs typeface="+mn-cs"/>
              </a:rPr>
              <a:t>is a path from some state X to the start state  </a:t>
            </a:r>
          </a:p>
          <a:p>
            <a:pPr eaLnBrk="0" hangingPunct="0">
              <a:defRPr/>
            </a:pPr>
            <a:r>
              <a:rPr lang="en-NZ" sz="1600" b="1" dirty="0">
                <a:latin typeface="Arial" charset="0"/>
                <a:cs typeface="+mn-cs"/>
              </a:rPr>
              <a:t>    </a:t>
            </a:r>
            <a:r>
              <a:rPr lang="en-NZ" sz="1600" b="1" dirty="0">
                <a:solidFill>
                  <a:schemeClr val="accent2"/>
                </a:solidFill>
                <a:latin typeface="Arial" charset="0"/>
                <a:cs typeface="+mn-cs"/>
              </a:rPr>
              <a:t>e.g. (X B A S)</a:t>
            </a:r>
            <a:endParaRPr lang="en-GB" sz="1600" b="1" dirty="0">
              <a:solidFill>
                <a:schemeClr val="accent2"/>
              </a:solidFill>
              <a:latin typeface="Arial" charset="0"/>
              <a:cs typeface="+mn-cs"/>
            </a:endParaRPr>
          </a:p>
        </p:txBody>
      </p:sp>
      <p:sp>
        <p:nvSpPr>
          <p:cNvPr id="32666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3</a:t>
            </a:r>
            <a:endParaRPr lang="en-NZ" sz="2000" b="1">
              <a:solidFill>
                <a:srgbClr val="FFFF00"/>
              </a:solidFill>
              <a:effectLst>
                <a:outerShdw blurRad="38100" dist="38100" dir="2700000" algn="tl">
                  <a:srgbClr val="000000"/>
                </a:outerShdw>
              </a:effectLst>
              <a:latin typeface="Arial" charset="0"/>
              <a:cs typeface="+mn-cs"/>
            </a:endParaRPr>
          </a:p>
        </p:txBody>
      </p:sp>
      <p:sp>
        <p:nvSpPr>
          <p:cNvPr id="326664" name="Text Box 8"/>
          <p:cNvSpPr txBox="1">
            <a:spLocks noChangeArrowheads="1"/>
          </p:cNvSpPr>
          <p:nvPr/>
        </p:nvSpPr>
        <p:spPr bwMode="auto">
          <a:xfrm>
            <a:off x="200025" y="2641600"/>
            <a:ext cx="9432925" cy="581025"/>
          </a:xfrm>
          <a:prstGeom prst="rect">
            <a:avLst/>
          </a:prstGeom>
          <a:noFill/>
          <a:ln w="9525">
            <a:noFill/>
            <a:miter lim="800000"/>
            <a:headEnd/>
            <a:tailEnd/>
          </a:ln>
          <a:effectLst/>
        </p:spPr>
        <p:txBody>
          <a:bodyPr>
            <a:spAutoFit/>
          </a:bodyPr>
          <a:lstStyle/>
          <a:p>
            <a:pPr eaLnBrk="0" hangingPunct="0">
              <a:defRPr/>
            </a:pPr>
            <a:r>
              <a:rPr lang="en-NZ" sz="1600" b="1" dirty="0">
                <a:effectLst>
                  <a:outerShdw blurRad="38100" dist="38100" dir="2700000" algn="tl">
                    <a:srgbClr val="FFFFFF"/>
                  </a:outerShdw>
                </a:effectLst>
                <a:latin typeface="Arial" charset="0"/>
                <a:cs typeface="+mn-cs"/>
              </a:rPr>
              <a:t>The </a:t>
            </a:r>
            <a:r>
              <a:rPr lang="en-NZ" sz="1600" b="1" dirty="0">
                <a:solidFill>
                  <a:srgbClr val="008000"/>
                </a:solidFill>
                <a:effectLst>
                  <a:outerShdw blurRad="38100" dist="38100" dir="2700000" algn="tl">
                    <a:srgbClr val="FFFFFF"/>
                  </a:outerShdw>
                </a:effectLst>
                <a:latin typeface="Arial" charset="0"/>
                <a:cs typeface="+mn-cs"/>
              </a:rPr>
              <a:t>state</a:t>
            </a:r>
            <a:r>
              <a:rPr lang="en-NZ" sz="1600" b="1" dirty="0">
                <a:effectLst>
                  <a:outerShdw blurRad="38100" dist="38100" dir="2700000" algn="tl">
                    <a:srgbClr val="FFFFFF"/>
                  </a:outerShdw>
                </a:effectLst>
                <a:latin typeface="Arial" charset="0"/>
                <a:cs typeface="+mn-cs"/>
              </a:rPr>
              <a:t> of a search node is the most recent state of the path</a:t>
            </a:r>
          </a:p>
          <a:p>
            <a:pPr eaLnBrk="0" hangingPunct="0">
              <a:defRPr/>
            </a:pPr>
            <a:r>
              <a:rPr lang="en-NZ" sz="1600" b="1" dirty="0">
                <a:latin typeface="Arial" charset="0"/>
                <a:cs typeface="+mn-cs"/>
              </a:rPr>
              <a:t>     </a:t>
            </a:r>
            <a:r>
              <a:rPr lang="en-NZ" sz="1600" b="1" dirty="0">
                <a:solidFill>
                  <a:schemeClr val="accent2"/>
                </a:solidFill>
                <a:latin typeface="Arial" charset="0"/>
                <a:cs typeface="+mn-cs"/>
              </a:rPr>
              <a:t>e.g. X</a:t>
            </a:r>
            <a:endParaRPr lang="en-GB" sz="1600" b="1" dirty="0">
              <a:solidFill>
                <a:schemeClr val="accent2"/>
              </a:solidFill>
              <a:latin typeface="Arial" charset="0"/>
              <a:cs typeface="+mn-cs"/>
            </a:endParaRPr>
          </a:p>
        </p:txBody>
      </p:sp>
      <p:sp>
        <p:nvSpPr>
          <p:cNvPr id="326665" name="Text Box 9"/>
          <p:cNvSpPr txBox="1">
            <a:spLocks noChangeArrowheads="1"/>
          </p:cNvSpPr>
          <p:nvPr/>
        </p:nvSpPr>
        <p:spPr bwMode="auto">
          <a:xfrm>
            <a:off x="200025" y="3429000"/>
            <a:ext cx="9432925" cy="923330"/>
          </a:xfrm>
          <a:prstGeom prst="rect">
            <a:avLst/>
          </a:prstGeom>
          <a:noFill/>
          <a:ln w="9525">
            <a:noFill/>
            <a:miter lim="800000"/>
            <a:headEnd/>
            <a:tailEnd/>
          </a:ln>
          <a:effectLst/>
        </p:spPr>
        <p:txBody>
          <a:bodyPr>
            <a:spAutoFit/>
          </a:bodyPr>
          <a:lstStyle/>
          <a:p>
            <a:pPr eaLnBrk="0" hangingPunct="0">
              <a:defRPr/>
            </a:pPr>
            <a:r>
              <a:rPr lang="en-NZ" b="1" dirty="0">
                <a:effectLst>
                  <a:outerShdw blurRad="38100" dist="38100" dir="2700000" algn="tl">
                    <a:srgbClr val="FFFFFF"/>
                  </a:outerShdw>
                </a:effectLst>
                <a:latin typeface="Arial" charset="0"/>
                <a:cs typeface="+mn-cs"/>
              </a:rPr>
              <a:t>Let </a:t>
            </a:r>
            <a:r>
              <a:rPr lang="en-NZ" b="1" dirty="0">
                <a:solidFill>
                  <a:srgbClr val="FF0000"/>
                </a:solidFill>
                <a:effectLst>
                  <a:outerShdw blurRad="38100" dist="38100" dir="2700000" algn="tl">
                    <a:srgbClr val="FFFFFF"/>
                  </a:outerShdw>
                </a:effectLst>
                <a:latin typeface="Arial" charset="0"/>
                <a:cs typeface="+mn-cs"/>
              </a:rPr>
              <a:t>Q</a:t>
            </a:r>
            <a:r>
              <a:rPr lang="en-NZ" b="1" dirty="0">
                <a:effectLst>
                  <a:outerShdw blurRad="38100" dist="38100" dir="2700000" algn="tl">
                    <a:srgbClr val="FFFFFF"/>
                  </a:outerShdw>
                </a:effectLst>
                <a:latin typeface="Arial" charset="0"/>
                <a:cs typeface="+mn-cs"/>
              </a:rPr>
              <a:t> be a list of search nodes</a:t>
            </a:r>
          </a:p>
          <a:p>
            <a:pPr eaLnBrk="0" hangingPunct="0">
              <a:defRPr/>
            </a:pPr>
            <a:endParaRPr lang="en-NZ" b="1" dirty="0">
              <a:effectLst>
                <a:outerShdw blurRad="38100" dist="38100" dir="2700000" algn="tl">
                  <a:srgbClr val="FFFFFF"/>
                </a:outerShdw>
              </a:effectLst>
              <a:latin typeface="Arial" charset="0"/>
              <a:cs typeface="+mn-cs"/>
            </a:endParaRPr>
          </a:p>
          <a:p>
            <a:pPr eaLnBrk="0" hangingPunct="0">
              <a:defRPr/>
            </a:pPr>
            <a:r>
              <a:rPr lang="en-NZ" b="1" dirty="0">
                <a:effectLst>
                  <a:outerShdw blurRad="38100" dist="38100" dir="2700000" algn="tl">
                    <a:srgbClr val="FFFFFF"/>
                  </a:outerShdw>
                </a:effectLst>
                <a:latin typeface="Arial" charset="0"/>
                <a:cs typeface="+mn-cs"/>
              </a:rPr>
              <a:t>     </a:t>
            </a:r>
            <a:r>
              <a:rPr lang="en-NZ" b="1" dirty="0">
                <a:solidFill>
                  <a:schemeClr val="accent2"/>
                </a:solidFill>
                <a:latin typeface="Arial" charset="0"/>
                <a:cs typeface="+mn-cs"/>
              </a:rPr>
              <a:t>e.g. </a:t>
            </a:r>
            <a:endParaRPr lang="en-GB" b="1" dirty="0">
              <a:solidFill>
                <a:schemeClr val="accent2"/>
              </a:solidFill>
              <a:latin typeface="Arial" charset="0"/>
              <a:cs typeface="+mn-cs"/>
            </a:endParaRPr>
          </a:p>
        </p:txBody>
      </p:sp>
      <p:sp>
        <p:nvSpPr>
          <p:cNvPr id="326666" name="Text Box 10"/>
          <p:cNvSpPr txBox="1">
            <a:spLocks noChangeArrowheads="1"/>
          </p:cNvSpPr>
          <p:nvPr/>
        </p:nvSpPr>
        <p:spPr bwMode="auto">
          <a:xfrm>
            <a:off x="271461" y="1562100"/>
            <a:ext cx="9432925" cy="336550"/>
          </a:xfrm>
          <a:prstGeom prst="rect">
            <a:avLst/>
          </a:prstGeom>
          <a:noFill/>
          <a:ln w="9525">
            <a:noFill/>
            <a:miter lim="800000"/>
            <a:headEnd/>
            <a:tailEnd/>
          </a:ln>
          <a:effectLst/>
        </p:spPr>
        <p:txBody>
          <a:bodyPr>
            <a:spAutoFit/>
          </a:bodyPr>
          <a:lstStyle/>
          <a:p>
            <a:pPr eaLnBrk="0" hangingPunct="0">
              <a:defRPr/>
            </a:pPr>
            <a:r>
              <a:rPr lang="en-NZ" sz="1600" b="1" dirty="0">
                <a:effectLst>
                  <a:outerShdw blurRad="38100" dist="38100" dir="2700000" algn="tl">
                    <a:srgbClr val="FFFFFF"/>
                  </a:outerShdw>
                </a:effectLst>
                <a:latin typeface="Arial" charset="0"/>
                <a:cs typeface="+mn-cs"/>
              </a:rPr>
              <a:t>Let </a:t>
            </a:r>
            <a:r>
              <a:rPr lang="en-NZ" sz="1600" b="1" dirty="0">
                <a:solidFill>
                  <a:schemeClr val="accent2"/>
                </a:solidFill>
                <a:latin typeface="Arial" charset="0"/>
                <a:cs typeface="+mn-cs"/>
              </a:rPr>
              <a:t>S</a:t>
            </a:r>
            <a:r>
              <a:rPr lang="en-NZ" sz="1600" b="1" dirty="0">
                <a:effectLst>
                  <a:outerShdw blurRad="38100" dist="38100" dir="2700000" algn="tl">
                    <a:srgbClr val="FFFFFF"/>
                  </a:outerShdw>
                </a:effectLst>
                <a:latin typeface="Arial" charset="0"/>
                <a:cs typeface="+mn-cs"/>
              </a:rPr>
              <a:t> be the </a:t>
            </a:r>
            <a:r>
              <a:rPr lang="en-NZ" sz="1600" b="1" dirty="0">
                <a:solidFill>
                  <a:srgbClr val="008000"/>
                </a:solidFill>
                <a:effectLst>
                  <a:outerShdw blurRad="38100" dist="38100" dir="2700000" algn="tl">
                    <a:srgbClr val="FFFFFF"/>
                  </a:outerShdw>
                </a:effectLst>
                <a:latin typeface="Arial" charset="0"/>
                <a:cs typeface="+mn-cs"/>
              </a:rPr>
              <a:t>start state</a:t>
            </a:r>
            <a:r>
              <a:rPr lang="en-NZ" sz="1600" b="1" dirty="0">
                <a:effectLst>
                  <a:outerShdw blurRad="38100" dist="38100" dir="2700000" algn="tl">
                    <a:srgbClr val="FFFFFF"/>
                  </a:outerShdw>
                </a:effectLst>
                <a:latin typeface="Arial" charset="0"/>
                <a:cs typeface="+mn-cs"/>
              </a:rPr>
              <a:t>.</a:t>
            </a:r>
            <a:endParaRPr lang="en-GB" sz="1600" b="1" dirty="0">
              <a:solidFill>
                <a:schemeClr val="accent2"/>
              </a:solidFill>
              <a:effectLst>
                <a:outerShdw blurRad="38100" dist="38100" dir="2700000" algn="tl">
                  <a:srgbClr val="000000"/>
                </a:outerShdw>
              </a:effectLst>
              <a:latin typeface="Arial" charset="0"/>
              <a:cs typeface="+mn-cs"/>
            </a:endParaRPr>
          </a:p>
        </p:txBody>
      </p:sp>
      <p:sp>
        <p:nvSpPr>
          <p:cNvPr id="2" name="Rectangle 1">
            <a:extLst>
              <a:ext uri="{FF2B5EF4-FFF2-40B4-BE49-F238E27FC236}">
                <a16:creationId xmlns:a16="http://schemas.microsoft.com/office/drawing/2014/main" id="{546B7553-4574-4047-83C7-ABA1813C94C9}"/>
              </a:ext>
            </a:extLst>
          </p:cNvPr>
          <p:cNvSpPr/>
          <p:nvPr/>
        </p:nvSpPr>
        <p:spPr bwMode="auto">
          <a:xfrm>
            <a:off x="1496616" y="4402484"/>
            <a:ext cx="4824536" cy="400110"/>
          </a:xfrm>
          <a:prstGeom prst="rect">
            <a:avLst/>
          </a:prstGeom>
          <a:solidFill>
            <a:srgbClr val="FFFFCC"/>
          </a:solidFill>
          <a:ln w="222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spAutoFit/>
          </a:bodyPr>
          <a:lstStyle/>
          <a:p>
            <a:pPr algn="ctr" eaLnBrk="0" hangingPunct="0"/>
            <a:r>
              <a:rPr lang="en-NZ" sz="2000" b="1" dirty="0">
                <a:solidFill>
                  <a:schemeClr val="accent2"/>
                </a:solidFill>
                <a:latin typeface="Arial" charset="0"/>
              </a:rPr>
              <a:t>(X B A S) (C B A S) …</a:t>
            </a:r>
          </a:p>
        </p:txBody>
      </p:sp>
      <p:sp>
        <p:nvSpPr>
          <p:cNvPr id="3" name="TextBox 2">
            <a:extLst>
              <a:ext uri="{FF2B5EF4-FFF2-40B4-BE49-F238E27FC236}">
                <a16:creationId xmlns:a16="http://schemas.microsoft.com/office/drawing/2014/main" id="{F63FB915-49FB-4F6B-97F0-758217E8332E}"/>
              </a:ext>
            </a:extLst>
          </p:cNvPr>
          <p:cNvSpPr txBox="1"/>
          <p:nvPr/>
        </p:nvSpPr>
        <p:spPr>
          <a:xfrm>
            <a:off x="992560" y="4371707"/>
            <a:ext cx="423514" cy="461665"/>
          </a:xfrm>
          <a:prstGeom prst="rect">
            <a:avLst/>
          </a:prstGeom>
          <a:noFill/>
        </p:spPr>
        <p:txBody>
          <a:bodyPr wrap="none" rtlCol="0">
            <a:spAutoFit/>
          </a:bodyPr>
          <a:lstStyle/>
          <a:p>
            <a:r>
              <a:rPr lang="en-NZ" sz="2400" b="1" dirty="0">
                <a:solidFill>
                  <a:srgbClr val="FF0000"/>
                </a:solidFill>
                <a:latin typeface="Arial" panose="020B0604020202020204" pitchFamily="34" charset="0"/>
                <a:cs typeface="Arial" panose="020B0604020202020204" pitchFamily="34" charset="0"/>
              </a:rPr>
              <a:t>Q</a:t>
            </a:r>
          </a:p>
        </p:txBody>
      </p:sp>
      <p:sp>
        <p:nvSpPr>
          <p:cNvPr id="12" name="TextBox 11">
            <a:extLst>
              <a:ext uri="{FF2B5EF4-FFF2-40B4-BE49-F238E27FC236}">
                <a16:creationId xmlns:a16="http://schemas.microsoft.com/office/drawing/2014/main" id="{16151035-9080-4E7D-A656-2585221151E7}"/>
              </a:ext>
            </a:extLst>
          </p:cNvPr>
          <p:cNvSpPr txBox="1"/>
          <p:nvPr/>
        </p:nvSpPr>
        <p:spPr>
          <a:xfrm>
            <a:off x="1403374" y="5445224"/>
            <a:ext cx="7416824" cy="646331"/>
          </a:xfrm>
          <a:prstGeom prst="rect">
            <a:avLst/>
          </a:prstGeom>
          <a:noFill/>
        </p:spPr>
        <p:txBody>
          <a:bodyPr wrap="square" rtlCol="0">
            <a:spAutoFit/>
          </a:bodyPr>
          <a:lstStyle/>
          <a:p>
            <a:r>
              <a:rPr lang="en-NZ" dirty="0">
                <a:latin typeface="Arial" panose="020B0604020202020204" pitchFamily="34" charset="0"/>
                <a:cs typeface="Arial" panose="020B0604020202020204" pitchFamily="34" charset="0"/>
              </a:rPr>
              <a:t>Depending on the search algorithm, the </a:t>
            </a:r>
            <a:r>
              <a:rPr lang="en-NZ" b="1" dirty="0">
                <a:solidFill>
                  <a:srgbClr val="FF0000"/>
                </a:solidFill>
                <a:latin typeface="Arial" panose="020B0604020202020204" pitchFamily="34" charset="0"/>
                <a:cs typeface="Arial" panose="020B0604020202020204" pitchFamily="34" charset="0"/>
              </a:rPr>
              <a:t>Q </a:t>
            </a:r>
            <a:r>
              <a:rPr lang="en-NZ" dirty="0">
                <a:latin typeface="Arial" panose="020B0604020202020204" pitchFamily="34" charset="0"/>
                <a:cs typeface="Arial" panose="020B0604020202020204" pitchFamily="34" charset="0"/>
              </a:rPr>
              <a:t>may be implemented as a stack, queue, priority queue, etc.</a:t>
            </a:r>
            <a:endParaRPr lang="en-NZ"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6648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26661"/>
                                        </p:tgtEl>
                                        <p:attrNameLst>
                                          <p:attrName>style.visibility</p:attrName>
                                        </p:attrNameLst>
                                      </p:cBhvr>
                                      <p:to>
                                        <p:strVal val="visible"/>
                                      </p:to>
                                    </p:set>
                                    <p:animEffect transition="in" filter="checkerboard(across)">
                                      <p:cBhvr>
                                        <p:cTn id="7" dur="500"/>
                                        <p:tgtEl>
                                          <p:spTgt spid="32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Search Algorithms</a:t>
            </a:r>
          </a:p>
        </p:txBody>
      </p:sp>
      <p:sp>
        <p:nvSpPr>
          <p:cNvPr id="4" name="TextBox 3"/>
          <p:cNvSpPr txBox="1"/>
          <p:nvPr/>
        </p:nvSpPr>
        <p:spPr>
          <a:xfrm>
            <a:off x="2720753" y="3381150"/>
            <a:ext cx="3911071" cy="461665"/>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none" rtlCol="0">
            <a:spAutoFit/>
          </a:bodyPr>
          <a:lstStyle/>
          <a:p>
            <a:pPr fontAlgn="auto">
              <a:spcBef>
                <a:spcPts val="0"/>
              </a:spcBef>
              <a:spcAft>
                <a:spcPts val="0"/>
              </a:spcAft>
            </a:pPr>
            <a:r>
              <a:rPr lang="en-NZ" sz="2400" b="1" dirty="0">
                <a:solidFill>
                  <a:srgbClr val="0000FF"/>
                </a:solidFill>
                <a:latin typeface="Calibri"/>
                <a:cs typeface="+mn-cs"/>
              </a:rPr>
              <a:t>UNINFORMED vs. INFORMED</a:t>
            </a:r>
          </a:p>
        </p:txBody>
      </p:sp>
      <p:sp>
        <p:nvSpPr>
          <p:cNvPr id="5" name="TextBox 4"/>
          <p:cNvSpPr txBox="1"/>
          <p:nvPr/>
        </p:nvSpPr>
        <p:spPr>
          <a:xfrm>
            <a:off x="848544" y="2269321"/>
            <a:ext cx="3519040" cy="461665"/>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none" rtlCol="0">
            <a:spAutoFit/>
          </a:bodyPr>
          <a:lstStyle/>
          <a:p>
            <a:pPr fontAlgn="auto">
              <a:spcBef>
                <a:spcPts val="0"/>
              </a:spcBef>
              <a:spcAft>
                <a:spcPts val="0"/>
              </a:spcAft>
            </a:pPr>
            <a:r>
              <a:rPr lang="en-NZ" sz="2400" b="1" dirty="0">
                <a:solidFill>
                  <a:srgbClr val="008000"/>
                </a:solidFill>
                <a:latin typeface="Calibri"/>
                <a:cs typeface="+mn-cs"/>
              </a:rPr>
              <a:t>Any-Path vs. Optimal Path</a:t>
            </a:r>
          </a:p>
        </p:txBody>
      </p:sp>
      <p:sp>
        <p:nvSpPr>
          <p:cNvPr id="7" name="Right Brace 6"/>
          <p:cNvSpPr/>
          <p:nvPr/>
        </p:nvSpPr>
        <p:spPr>
          <a:xfrm>
            <a:off x="6472973" y="1909278"/>
            <a:ext cx="928299" cy="223224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TextBox 7"/>
          <p:cNvSpPr txBox="1"/>
          <p:nvPr/>
        </p:nvSpPr>
        <p:spPr>
          <a:xfrm>
            <a:off x="7113240" y="2546320"/>
            <a:ext cx="2435282" cy="369332"/>
          </a:xfrm>
          <a:prstGeom prst="rect">
            <a:avLst/>
          </a:prstGeom>
          <a:noFill/>
        </p:spPr>
        <p:txBody>
          <a:bodyPr wrap="none" rtlCol="0">
            <a:spAutoFit/>
          </a:bodyPr>
          <a:lstStyle/>
          <a:p>
            <a:r>
              <a:rPr lang="en-AU" dirty="0">
                <a:solidFill>
                  <a:srgbClr val="FF0000"/>
                </a:solidFill>
              </a:rPr>
              <a:t>(Foundation algorithms)</a:t>
            </a:r>
          </a:p>
        </p:txBody>
      </p:sp>
      <p:sp>
        <p:nvSpPr>
          <p:cNvPr id="9" name="TextBox 8"/>
          <p:cNvSpPr txBox="1"/>
          <p:nvPr/>
        </p:nvSpPr>
        <p:spPr>
          <a:xfrm>
            <a:off x="128464" y="4221088"/>
            <a:ext cx="3091552" cy="369332"/>
          </a:xfrm>
          <a:prstGeom prst="rect">
            <a:avLst/>
          </a:prstGeom>
          <a:noFill/>
        </p:spPr>
        <p:txBody>
          <a:bodyPr wrap="none" rtlCol="0">
            <a:spAutoFit/>
          </a:bodyPr>
          <a:lstStyle/>
          <a:p>
            <a:r>
              <a:rPr lang="en-AU" dirty="0">
                <a:latin typeface="Arial" pitchFamily="34" charset="0"/>
                <a:cs typeface="Arial" pitchFamily="34" charset="0"/>
              </a:rPr>
              <a:t>DFS with/without Visited List</a:t>
            </a:r>
          </a:p>
        </p:txBody>
      </p:sp>
      <p:sp>
        <p:nvSpPr>
          <p:cNvPr id="10" name="TextBox 9"/>
          <p:cNvSpPr txBox="1"/>
          <p:nvPr/>
        </p:nvSpPr>
        <p:spPr>
          <a:xfrm>
            <a:off x="128464" y="4590420"/>
            <a:ext cx="3078728" cy="369332"/>
          </a:xfrm>
          <a:prstGeom prst="rect">
            <a:avLst/>
          </a:prstGeom>
          <a:noFill/>
        </p:spPr>
        <p:txBody>
          <a:bodyPr wrap="none" rtlCol="0">
            <a:spAutoFit/>
          </a:bodyPr>
          <a:lstStyle/>
          <a:p>
            <a:r>
              <a:rPr lang="en-AU" dirty="0">
                <a:latin typeface="Arial" pitchFamily="34" charset="0"/>
                <a:cs typeface="Arial" pitchFamily="34" charset="0"/>
              </a:rPr>
              <a:t>BFS with/without Visited List</a:t>
            </a:r>
          </a:p>
        </p:txBody>
      </p:sp>
      <p:sp>
        <p:nvSpPr>
          <p:cNvPr id="12" name="TextBox 11"/>
          <p:cNvSpPr txBox="1"/>
          <p:nvPr/>
        </p:nvSpPr>
        <p:spPr>
          <a:xfrm>
            <a:off x="128464" y="5157192"/>
            <a:ext cx="5904180" cy="369332"/>
          </a:xfrm>
          <a:prstGeom prst="rect">
            <a:avLst/>
          </a:prstGeom>
          <a:noFill/>
        </p:spPr>
        <p:txBody>
          <a:bodyPr wrap="none" rtlCol="0">
            <a:spAutoFit/>
          </a:bodyPr>
          <a:lstStyle/>
          <a:p>
            <a:r>
              <a:rPr lang="en-AU" dirty="0">
                <a:latin typeface="Arial" pitchFamily="34" charset="0"/>
                <a:cs typeface="Arial" pitchFamily="34" charset="0"/>
              </a:rPr>
              <a:t>A* with/without Expanded List, Non-Strict Expanded List</a:t>
            </a:r>
          </a:p>
        </p:txBody>
      </p:sp>
      <p:sp>
        <p:nvSpPr>
          <p:cNvPr id="13" name="TextBox 12"/>
          <p:cNvSpPr txBox="1"/>
          <p:nvPr/>
        </p:nvSpPr>
        <p:spPr>
          <a:xfrm>
            <a:off x="128464" y="5589240"/>
            <a:ext cx="723275" cy="369332"/>
          </a:xfrm>
          <a:prstGeom prst="rect">
            <a:avLst/>
          </a:prstGeom>
          <a:noFill/>
        </p:spPr>
        <p:txBody>
          <a:bodyPr wrap="none" rtlCol="0">
            <a:spAutoFit/>
          </a:bodyPr>
          <a:lstStyle/>
          <a:p>
            <a:r>
              <a:rPr lang="en-AU" dirty="0">
                <a:latin typeface="Arial" pitchFamily="34" charset="0"/>
                <a:cs typeface="Arial" pitchFamily="34" charset="0"/>
              </a:rPr>
              <a:t>IDA* </a:t>
            </a:r>
          </a:p>
        </p:txBody>
      </p:sp>
      <p:sp>
        <p:nvSpPr>
          <p:cNvPr id="14" name="TextBox 13"/>
          <p:cNvSpPr txBox="1"/>
          <p:nvPr/>
        </p:nvSpPr>
        <p:spPr>
          <a:xfrm>
            <a:off x="128464" y="6015487"/>
            <a:ext cx="4489242" cy="369332"/>
          </a:xfrm>
          <a:prstGeom prst="rect">
            <a:avLst/>
          </a:prstGeom>
          <a:noFill/>
        </p:spPr>
        <p:txBody>
          <a:bodyPr wrap="none" rtlCol="0">
            <a:spAutoFit/>
          </a:bodyPr>
          <a:lstStyle/>
          <a:p>
            <a:r>
              <a:rPr lang="en-AU" dirty="0">
                <a:latin typeface="Arial" pitchFamily="34" charset="0"/>
                <a:cs typeface="Arial" pitchFamily="34" charset="0"/>
              </a:rPr>
              <a:t>Introduction to Incremental Search - LPA* </a:t>
            </a:r>
          </a:p>
        </p:txBody>
      </p:sp>
    </p:spTree>
    <p:extLst>
      <p:ext uri="{BB962C8B-B14F-4D97-AF65-F5344CB8AC3E}">
        <p14:creationId xmlns:p14="http://schemas.microsoft.com/office/powerpoint/2010/main" val="4152408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A611AE2-CEA8-4583-860A-27AE43BC9515}" type="slidenum">
              <a:rPr lang="en-US" altLang="en-US" smtClean="0"/>
              <a:pPr>
                <a:defRPr/>
              </a:pPr>
              <a:t>20</a:t>
            </a:fld>
            <a:endParaRPr lang="en-US" altLang="en-US"/>
          </a:p>
        </p:txBody>
      </p:sp>
      <p:sp>
        <p:nvSpPr>
          <p:cNvPr id="34201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4201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42020" name="Text Box 4"/>
          <p:cNvSpPr txBox="1">
            <a:spLocks noChangeArrowheads="1"/>
          </p:cNvSpPr>
          <p:nvPr/>
        </p:nvSpPr>
        <p:spPr bwMode="auto">
          <a:xfrm>
            <a:off x="200025" y="14128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A Search Node is a path from some state X to the start state  </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247" name="Rectangle 6"/>
          <p:cNvSpPr>
            <a:spLocks noChangeArrowheads="1"/>
          </p:cNvSpPr>
          <p:nvPr/>
        </p:nvSpPr>
        <p:spPr bwMode="auto">
          <a:xfrm>
            <a:off x="3297238" y="25654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a:glow rad="139700">
              <a:schemeClr val="accent1">
                <a:satMod val="175000"/>
                <a:alpha val="40000"/>
              </a:schemeClr>
            </a:glow>
          </a:effectLst>
        </p:spPr>
        <p:txBody>
          <a:bodyPr>
            <a:spAutoFit/>
          </a:bodyPr>
          <a:lstStyle/>
          <a:p>
            <a:pPr marL="457200" indent="-457200" eaLnBrk="0" hangingPunct="0"/>
            <a:r>
              <a:rPr lang="en-US" altLang="en-US"/>
              <a:t>1. Initialise Q with search node (S) as only entry; set Visited = (S).</a:t>
            </a:r>
            <a:endParaRPr lang="en-GB" altLang="en-US"/>
          </a:p>
        </p:txBody>
      </p:sp>
      <p:sp>
        <p:nvSpPr>
          <p:cNvPr id="342023" name="Text Box 7"/>
          <p:cNvSpPr txBox="1">
            <a:spLocks noChangeArrowheads="1"/>
          </p:cNvSpPr>
          <p:nvPr/>
        </p:nvSpPr>
        <p:spPr bwMode="auto">
          <a:xfrm>
            <a:off x="128588" y="20605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The state of a search node is the most recent state of the path</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4" name="Text Box 8"/>
          <p:cNvSpPr txBox="1">
            <a:spLocks noChangeArrowheads="1"/>
          </p:cNvSpPr>
          <p:nvPr/>
        </p:nvSpPr>
        <p:spPr bwMode="auto">
          <a:xfrm>
            <a:off x="128588" y="2636838"/>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Q be a list of search nodes</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 (C B A S) …)</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5" name="Text Box 9"/>
          <p:cNvSpPr txBox="1">
            <a:spLocks noChangeArrowheads="1"/>
          </p:cNvSpPr>
          <p:nvPr/>
        </p:nvSpPr>
        <p:spPr bwMode="auto">
          <a:xfrm>
            <a:off x="128588" y="3279775"/>
            <a:ext cx="9432925" cy="336550"/>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a:t>
            </a:r>
            <a:r>
              <a:rPr lang="en-NZ" sz="1600" b="1">
                <a:solidFill>
                  <a:schemeClr val="accent2"/>
                </a:solidFill>
                <a:effectLst>
                  <a:outerShdw blurRad="38100" dist="38100" dir="2700000" algn="tl">
                    <a:srgbClr val="C0C0C0"/>
                  </a:outerShdw>
                </a:effectLst>
                <a:latin typeface="Arial" charset="0"/>
                <a:cs typeface="+mn-cs"/>
              </a:rPr>
              <a:t>S</a:t>
            </a:r>
            <a:r>
              <a:rPr lang="en-NZ" sz="1600" b="1">
                <a:effectLst>
                  <a:outerShdw blurRad="38100" dist="38100" dir="2700000" algn="tl">
                    <a:srgbClr val="C0C0C0"/>
                  </a:outerShdw>
                </a:effectLst>
                <a:latin typeface="Arial" charset="0"/>
                <a:cs typeface="+mn-cs"/>
              </a:rPr>
              <a:t> be the start state.</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10258" name="TextBox 1"/>
          <p:cNvSpPr txBox="1">
            <a:spLocks noChangeArrowheads="1"/>
          </p:cNvSpPr>
          <p:nvPr/>
        </p:nvSpPr>
        <p:spPr bwMode="auto">
          <a:xfrm>
            <a:off x="7832725" y="1557338"/>
            <a:ext cx="1944688" cy="7381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1400"/>
              <a:t>Guarantees that each state is reached only once.</a:t>
            </a:r>
          </a:p>
        </p:txBody>
      </p:sp>
      <p:cxnSp>
        <p:nvCxnSpPr>
          <p:cNvPr id="10259" name="Straight Arrow Connector 3"/>
          <p:cNvCxnSpPr>
            <a:cxnSpLocks noChangeShapeType="1"/>
          </p:cNvCxnSpPr>
          <p:nvPr/>
        </p:nvCxnSpPr>
        <p:spPr bwMode="auto">
          <a:xfrm flipH="1">
            <a:off x="8697913" y="2295525"/>
            <a:ext cx="107950" cy="3413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checkerboard(across)">
                                      <p:cBhvr>
                                        <p:cTn id="7"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A611AE2-CEA8-4583-860A-27AE43BC9515}" type="slidenum">
              <a:rPr lang="en-US" altLang="en-US" smtClean="0"/>
              <a:pPr>
                <a:defRPr/>
              </a:pPr>
              <a:t>21</a:t>
            </a:fld>
            <a:endParaRPr lang="en-US" altLang="en-US"/>
          </a:p>
        </p:txBody>
      </p:sp>
      <p:sp>
        <p:nvSpPr>
          <p:cNvPr id="34201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4201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42020" name="Text Box 4"/>
          <p:cNvSpPr txBox="1">
            <a:spLocks noChangeArrowheads="1"/>
          </p:cNvSpPr>
          <p:nvPr/>
        </p:nvSpPr>
        <p:spPr bwMode="auto">
          <a:xfrm>
            <a:off x="200025" y="14128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A Search Node is a path from some state X to the start state  </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247" name="Rectangle 6"/>
          <p:cNvSpPr>
            <a:spLocks noChangeArrowheads="1"/>
          </p:cNvSpPr>
          <p:nvPr/>
        </p:nvSpPr>
        <p:spPr bwMode="auto">
          <a:xfrm>
            <a:off x="3297238" y="25654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1. Initialise Q with search node (S) as only entry; set Visited = (S).</a:t>
            </a:r>
            <a:endParaRPr lang="en-GB" altLang="en-US"/>
          </a:p>
        </p:txBody>
      </p:sp>
      <p:sp>
        <p:nvSpPr>
          <p:cNvPr id="342023" name="Text Box 7"/>
          <p:cNvSpPr txBox="1">
            <a:spLocks noChangeArrowheads="1"/>
          </p:cNvSpPr>
          <p:nvPr/>
        </p:nvSpPr>
        <p:spPr bwMode="auto">
          <a:xfrm>
            <a:off x="128588" y="20605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The state of a search node is the most recent state of the path</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4" name="Text Box 8"/>
          <p:cNvSpPr txBox="1">
            <a:spLocks noChangeArrowheads="1"/>
          </p:cNvSpPr>
          <p:nvPr/>
        </p:nvSpPr>
        <p:spPr bwMode="auto">
          <a:xfrm>
            <a:off x="128588" y="2636838"/>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Q be a list of search nodes</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 (C B A S) …)</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5" name="Text Box 9"/>
          <p:cNvSpPr txBox="1">
            <a:spLocks noChangeArrowheads="1"/>
          </p:cNvSpPr>
          <p:nvPr/>
        </p:nvSpPr>
        <p:spPr bwMode="auto">
          <a:xfrm>
            <a:off x="128588" y="3279775"/>
            <a:ext cx="9432925" cy="336550"/>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a:t>
            </a:r>
            <a:r>
              <a:rPr lang="en-NZ" sz="1600" b="1">
                <a:solidFill>
                  <a:schemeClr val="accent2"/>
                </a:solidFill>
                <a:effectLst>
                  <a:outerShdw blurRad="38100" dist="38100" dir="2700000" algn="tl">
                    <a:srgbClr val="C0C0C0"/>
                  </a:outerShdw>
                </a:effectLst>
                <a:latin typeface="Arial" charset="0"/>
                <a:cs typeface="+mn-cs"/>
              </a:rPr>
              <a:t>S</a:t>
            </a:r>
            <a:r>
              <a:rPr lang="en-NZ" sz="1600" b="1">
                <a:effectLst>
                  <a:outerShdw blurRad="38100" dist="38100" dir="2700000" algn="tl">
                    <a:srgbClr val="C0C0C0"/>
                  </a:outerShdw>
                </a:effectLst>
                <a:latin typeface="Arial" charset="0"/>
                <a:cs typeface="+mn-cs"/>
              </a:rPr>
              <a:t> be the start state.</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10251" name="Rectangle 10"/>
          <p:cNvSpPr>
            <a:spLocks noChangeArrowheads="1"/>
          </p:cNvSpPr>
          <p:nvPr/>
        </p:nvSpPr>
        <p:spPr bwMode="auto">
          <a:xfrm>
            <a:off x="3297238" y="3124771"/>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a:glow rad="139700">
              <a:schemeClr val="accent1">
                <a:satMod val="175000"/>
                <a:alpha val="40000"/>
              </a:schemeClr>
            </a:glow>
          </a:effectLst>
        </p:spPr>
        <p:txBody>
          <a:bodyPr>
            <a:spAutoFit/>
          </a:bodyPr>
          <a:lstStyle/>
          <a:p>
            <a:pPr marL="457200" indent="-457200" eaLnBrk="0" hangingPunct="0"/>
            <a:r>
              <a:rPr lang="en-US" altLang="en-US"/>
              <a:t>2. If Q is empty, fail.  Else, pick some search node N from Q.</a:t>
            </a:r>
            <a:endParaRPr lang="en-GB" altLang="en-US"/>
          </a:p>
        </p:txBody>
      </p:sp>
      <p:sp>
        <p:nvSpPr>
          <p:cNvPr id="10258" name="TextBox 1"/>
          <p:cNvSpPr txBox="1">
            <a:spLocks noChangeArrowheads="1"/>
          </p:cNvSpPr>
          <p:nvPr/>
        </p:nvSpPr>
        <p:spPr bwMode="auto">
          <a:xfrm>
            <a:off x="7832725" y="1557338"/>
            <a:ext cx="1944688" cy="7381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1400"/>
              <a:t>Guarantees that each state is reached only once.</a:t>
            </a:r>
          </a:p>
        </p:txBody>
      </p:sp>
      <p:cxnSp>
        <p:nvCxnSpPr>
          <p:cNvPr id="10259" name="Straight Arrow Connector 3"/>
          <p:cNvCxnSpPr>
            <a:cxnSpLocks noChangeShapeType="1"/>
          </p:cNvCxnSpPr>
          <p:nvPr/>
        </p:nvCxnSpPr>
        <p:spPr bwMode="auto">
          <a:xfrm flipH="1">
            <a:off x="8697913" y="2295525"/>
            <a:ext cx="107950" cy="3413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3460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checkerboard(across)">
                                      <p:cBhvr>
                                        <p:cTn id="7"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A611AE2-CEA8-4583-860A-27AE43BC9515}" type="slidenum">
              <a:rPr lang="en-US" altLang="en-US" smtClean="0"/>
              <a:pPr>
                <a:defRPr/>
              </a:pPr>
              <a:t>22</a:t>
            </a:fld>
            <a:endParaRPr lang="en-US" altLang="en-US"/>
          </a:p>
        </p:txBody>
      </p:sp>
      <p:sp>
        <p:nvSpPr>
          <p:cNvPr id="34201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4201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42020" name="Text Box 4"/>
          <p:cNvSpPr txBox="1">
            <a:spLocks noChangeArrowheads="1"/>
          </p:cNvSpPr>
          <p:nvPr/>
        </p:nvSpPr>
        <p:spPr bwMode="auto">
          <a:xfrm>
            <a:off x="200025" y="14128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A Search Node is a path from some state X to the start state  </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247" name="Rectangle 6"/>
          <p:cNvSpPr>
            <a:spLocks noChangeArrowheads="1"/>
          </p:cNvSpPr>
          <p:nvPr/>
        </p:nvSpPr>
        <p:spPr bwMode="auto">
          <a:xfrm>
            <a:off x="3297238" y="25654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1. Initialise Q with search node (S) as only entry; set Visited = (S).</a:t>
            </a:r>
            <a:endParaRPr lang="en-GB" altLang="en-US"/>
          </a:p>
        </p:txBody>
      </p:sp>
      <p:sp>
        <p:nvSpPr>
          <p:cNvPr id="342023" name="Text Box 7"/>
          <p:cNvSpPr txBox="1">
            <a:spLocks noChangeArrowheads="1"/>
          </p:cNvSpPr>
          <p:nvPr/>
        </p:nvSpPr>
        <p:spPr bwMode="auto">
          <a:xfrm>
            <a:off x="128588" y="20605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The state of a search node is the most recent state of the path</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4" name="Text Box 8"/>
          <p:cNvSpPr txBox="1">
            <a:spLocks noChangeArrowheads="1"/>
          </p:cNvSpPr>
          <p:nvPr/>
        </p:nvSpPr>
        <p:spPr bwMode="auto">
          <a:xfrm>
            <a:off x="128588" y="2636838"/>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Q be a list of search nodes</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 (C B A S) …)</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5" name="Text Box 9"/>
          <p:cNvSpPr txBox="1">
            <a:spLocks noChangeArrowheads="1"/>
          </p:cNvSpPr>
          <p:nvPr/>
        </p:nvSpPr>
        <p:spPr bwMode="auto">
          <a:xfrm>
            <a:off x="128588" y="3279775"/>
            <a:ext cx="9432925" cy="336550"/>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a:t>
            </a:r>
            <a:r>
              <a:rPr lang="en-NZ" sz="1600" b="1">
                <a:solidFill>
                  <a:schemeClr val="accent2"/>
                </a:solidFill>
                <a:effectLst>
                  <a:outerShdw blurRad="38100" dist="38100" dir="2700000" algn="tl">
                    <a:srgbClr val="C0C0C0"/>
                  </a:outerShdw>
                </a:effectLst>
                <a:latin typeface="Arial" charset="0"/>
                <a:cs typeface="+mn-cs"/>
              </a:rPr>
              <a:t>S</a:t>
            </a:r>
            <a:r>
              <a:rPr lang="en-NZ" sz="1600" b="1">
                <a:effectLst>
                  <a:outerShdw blurRad="38100" dist="38100" dir="2700000" algn="tl">
                    <a:srgbClr val="C0C0C0"/>
                  </a:outerShdw>
                </a:effectLst>
                <a:latin typeface="Arial" charset="0"/>
                <a:cs typeface="+mn-cs"/>
              </a:rPr>
              <a:t> be the start state.</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10251" name="Rectangle 10"/>
          <p:cNvSpPr>
            <a:spLocks noChangeArrowheads="1"/>
          </p:cNvSpPr>
          <p:nvPr/>
        </p:nvSpPr>
        <p:spPr bwMode="auto">
          <a:xfrm>
            <a:off x="3297238" y="30527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2. If Q is empty, fail.  Else, pick some search node N from Q.</a:t>
            </a:r>
            <a:endParaRPr lang="en-GB" altLang="en-US"/>
          </a:p>
        </p:txBody>
      </p:sp>
      <p:sp>
        <p:nvSpPr>
          <p:cNvPr id="10252" name="Rectangle 11"/>
          <p:cNvSpPr>
            <a:spLocks noChangeArrowheads="1"/>
          </p:cNvSpPr>
          <p:nvPr/>
        </p:nvSpPr>
        <p:spPr bwMode="auto">
          <a:xfrm>
            <a:off x="3297238" y="3629075"/>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a:glow rad="139700">
              <a:schemeClr val="accent1">
                <a:satMod val="175000"/>
                <a:alpha val="40000"/>
              </a:schemeClr>
            </a:glow>
          </a:effectLst>
        </p:spPr>
        <p:txBody>
          <a:bodyPr>
            <a:spAutoFit/>
          </a:bodyPr>
          <a:lstStyle/>
          <a:p>
            <a:pPr marL="457200" indent="-457200" eaLnBrk="0" hangingPunct="0"/>
            <a:r>
              <a:rPr lang="en-US" altLang="en-US" dirty="0"/>
              <a:t>3. If state(N) is a goal, return N (we’ve reached the goal).</a:t>
            </a:r>
            <a:endParaRPr lang="en-GB" altLang="en-US" dirty="0"/>
          </a:p>
        </p:txBody>
      </p:sp>
      <p:sp>
        <p:nvSpPr>
          <p:cNvPr id="10258" name="TextBox 1"/>
          <p:cNvSpPr txBox="1">
            <a:spLocks noChangeArrowheads="1"/>
          </p:cNvSpPr>
          <p:nvPr/>
        </p:nvSpPr>
        <p:spPr bwMode="auto">
          <a:xfrm>
            <a:off x="7832725" y="1557338"/>
            <a:ext cx="1944688" cy="7381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1400"/>
              <a:t>Guarantees that each state is reached only once.</a:t>
            </a:r>
          </a:p>
        </p:txBody>
      </p:sp>
      <p:cxnSp>
        <p:nvCxnSpPr>
          <p:cNvPr id="10259" name="Straight Arrow Connector 3"/>
          <p:cNvCxnSpPr>
            <a:cxnSpLocks noChangeShapeType="1"/>
          </p:cNvCxnSpPr>
          <p:nvPr/>
        </p:nvCxnSpPr>
        <p:spPr bwMode="auto">
          <a:xfrm flipH="1">
            <a:off x="8697913" y="2295525"/>
            <a:ext cx="107950" cy="3413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9" name="Rectangle 12">
            <a:extLst>
              <a:ext uri="{FF2B5EF4-FFF2-40B4-BE49-F238E27FC236}">
                <a16:creationId xmlns:a16="http://schemas.microsoft.com/office/drawing/2014/main" id="{60C0AD6E-9B82-450A-914A-C9D1311A6B31}"/>
              </a:ext>
            </a:extLst>
          </p:cNvPr>
          <p:cNvSpPr>
            <a:spLocks noChangeArrowheads="1"/>
          </p:cNvSpPr>
          <p:nvPr/>
        </p:nvSpPr>
        <p:spPr bwMode="auto">
          <a:xfrm>
            <a:off x="3297238" y="4276899"/>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a:glow rad="139700">
              <a:schemeClr val="accent1">
                <a:satMod val="175000"/>
                <a:alpha val="40000"/>
              </a:schemeClr>
            </a:glow>
          </a:effectLst>
        </p:spPr>
        <p:txBody>
          <a:bodyPr>
            <a:spAutoFit/>
          </a:bodyPr>
          <a:lstStyle/>
          <a:p>
            <a:pPr marL="457200" indent="-457200" eaLnBrk="0" hangingPunct="0"/>
            <a:r>
              <a:rPr lang="en-US" altLang="en-US"/>
              <a:t>4. (Otherwise) Remove N from Q.</a:t>
            </a:r>
            <a:endParaRPr lang="en-GB" altLang="en-US"/>
          </a:p>
        </p:txBody>
      </p:sp>
    </p:spTree>
    <p:extLst>
      <p:ext uri="{BB962C8B-B14F-4D97-AF65-F5344CB8AC3E}">
        <p14:creationId xmlns:p14="http://schemas.microsoft.com/office/powerpoint/2010/main" val="368860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checkerboard(across)">
                                      <p:cBhvr>
                                        <p:cTn id="7"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A611AE2-CEA8-4583-860A-27AE43BC9515}" type="slidenum">
              <a:rPr lang="en-US" altLang="en-US" smtClean="0"/>
              <a:pPr>
                <a:defRPr/>
              </a:pPr>
              <a:t>23</a:t>
            </a:fld>
            <a:endParaRPr lang="en-US" altLang="en-US"/>
          </a:p>
        </p:txBody>
      </p:sp>
      <p:sp>
        <p:nvSpPr>
          <p:cNvPr id="34201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4201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42020" name="Text Box 4"/>
          <p:cNvSpPr txBox="1">
            <a:spLocks noChangeArrowheads="1"/>
          </p:cNvSpPr>
          <p:nvPr/>
        </p:nvSpPr>
        <p:spPr bwMode="auto">
          <a:xfrm>
            <a:off x="200025" y="14128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A Search Node is a path from some state X to the start state  </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247" name="Rectangle 6"/>
          <p:cNvSpPr>
            <a:spLocks noChangeArrowheads="1"/>
          </p:cNvSpPr>
          <p:nvPr/>
        </p:nvSpPr>
        <p:spPr bwMode="auto">
          <a:xfrm>
            <a:off x="3297238" y="25654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1. Initialise Q with search node (S) as only entry; set Visited = (S).</a:t>
            </a:r>
            <a:endParaRPr lang="en-GB" altLang="en-US"/>
          </a:p>
        </p:txBody>
      </p:sp>
      <p:sp>
        <p:nvSpPr>
          <p:cNvPr id="342023" name="Text Box 7"/>
          <p:cNvSpPr txBox="1">
            <a:spLocks noChangeArrowheads="1"/>
          </p:cNvSpPr>
          <p:nvPr/>
        </p:nvSpPr>
        <p:spPr bwMode="auto">
          <a:xfrm>
            <a:off x="128588" y="20605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The state of a search node is the most recent state of the path</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4" name="Text Box 8"/>
          <p:cNvSpPr txBox="1">
            <a:spLocks noChangeArrowheads="1"/>
          </p:cNvSpPr>
          <p:nvPr/>
        </p:nvSpPr>
        <p:spPr bwMode="auto">
          <a:xfrm>
            <a:off x="128588" y="2636838"/>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Q be a list of search nodes</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 (C B A S) …)</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5" name="Text Box 9"/>
          <p:cNvSpPr txBox="1">
            <a:spLocks noChangeArrowheads="1"/>
          </p:cNvSpPr>
          <p:nvPr/>
        </p:nvSpPr>
        <p:spPr bwMode="auto">
          <a:xfrm>
            <a:off x="128588" y="3279775"/>
            <a:ext cx="9432925" cy="336550"/>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a:t>
            </a:r>
            <a:r>
              <a:rPr lang="en-NZ" sz="1600" b="1">
                <a:solidFill>
                  <a:schemeClr val="accent2"/>
                </a:solidFill>
                <a:effectLst>
                  <a:outerShdw blurRad="38100" dist="38100" dir="2700000" algn="tl">
                    <a:srgbClr val="C0C0C0"/>
                  </a:outerShdw>
                </a:effectLst>
                <a:latin typeface="Arial" charset="0"/>
                <a:cs typeface="+mn-cs"/>
              </a:rPr>
              <a:t>S</a:t>
            </a:r>
            <a:r>
              <a:rPr lang="en-NZ" sz="1600" b="1">
                <a:effectLst>
                  <a:outerShdw blurRad="38100" dist="38100" dir="2700000" algn="tl">
                    <a:srgbClr val="C0C0C0"/>
                  </a:outerShdw>
                </a:effectLst>
                <a:latin typeface="Arial" charset="0"/>
                <a:cs typeface="+mn-cs"/>
              </a:rPr>
              <a:t> be the start state.</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10251" name="Rectangle 10"/>
          <p:cNvSpPr>
            <a:spLocks noChangeArrowheads="1"/>
          </p:cNvSpPr>
          <p:nvPr/>
        </p:nvSpPr>
        <p:spPr bwMode="auto">
          <a:xfrm>
            <a:off x="3297238" y="30527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2. If Q is empty, fail.  Else, pick some search node N from Q.</a:t>
            </a:r>
            <a:endParaRPr lang="en-GB" altLang="en-US"/>
          </a:p>
        </p:txBody>
      </p:sp>
      <p:sp>
        <p:nvSpPr>
          <p:cNvPr id="10252" name="Rectangle 11"/>
          <p:cNvSpPr>
            <a:spLocks noChangeArrowheads="1"/>
          </p:cNvSpPr>
          <p:nvPr/>
        </p:nvSpPr>
        <p:spPr bwMode="auto">
          <a:xfrm>
            <a:off x="3297238" y="34845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3. If state (N) is a goal, return N (we’ve reached the goal).</a:t>
            </a:r>
            <a:endParaRPr lang="en-GB" altLang="en-US"/>
          </a:p>
        </p:txBody>
      </p:sp>
      <p:sp>
        <p:nvSpPr>
          <p:cNvPr id="10253" name="Rectangle 12"/>
          <p:cNvSpPr>
            <a:spLocks noChangeArrowheads="1"/>
          </p:cNvSpPr>
          <p:nvPr/>
        </p:nvSpPr>
        <p:spPr bwMode="auto">
          <a:xfrm>
            <a:off x="3297238" y="3933056"/>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457200" indent="-457200" eaLnBrk="0" hangingPunct="0"/>
            <a:r>
              <a:rPr lang="en-US" altLang="en-US"/>
              <a:t>4. (Otherwise) Remove N from Q.</a:t>
            </a:r>
            <a:endParaRPr lang="en-GB" altLang="en-US"/>
          </a:p>
        </p:txBody>
      </p:sp>
      <p:sp>
        <p:nvSpPr>
          <p:cNvPr id="10254" name="Rectangle 13"/>
          <p:cNvSpPr>
            <a:spLocks noChangeArrowheads="1"/>
          </p:cNvSpPr>
          <p:nvPr/>
        </p:nvSpPr>
        <p:spPr bwMode="auto">
          <a:xfrm>
            <a:off x="3297238" y="4509120"/>
            <a:ext cx="6608762" cy="6508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a:glow rad="139700">
              <a:schemeClr val="accent1">
                <a:satMod val="175000"/>
                <a:alpha val="40000"/>
              </a:schemeClr>
            </a:glow>
          </a:effectLst>
        </p:spPr>
        <p:txBody>
          <a:bodyPr>
            <a:spAutoFit/>
          </a:bodyPr>
          <a:lstStyle/>
          <a:p>
            <a:pPr marL="233363" indent="-233363" eaLnBrk="0" hangingPunct="0"/>
            <a:r>
              <a:rPr lang="en-US" altLang="en-US" dirty="0"/>
              <a:t>5. Find all the descendants of state (N) not in Visited and create all the one-step extensions of N to each descendant.</a:t>
            </a:r>
            <a:endParaRPr lang="en-GB" altLang="en-US" dirty="0"/>
          </a:p>
        </p:txBody>
      </p:sp>
      <p:sp>
        <p:nvSpPr>
          <p:cNvPr id="10258" name="TextBox 1"/>
          <p:cNvSpPr txBox="1">
            <a:spLocks noChangeArrowheads="1"/>
          </p:cNvSpPr>
          <p:nvPr/>
        </p:nvSpPr>
        <p:spPr bwMode="auto">
          <a:xfrm>
            <a:off x="7832725" y="1557338"/>
            <a:ext cx="1944688" cy="7381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1400"/>
              <a:t>Guarantees that each state is reached only once.</a:t>
            </a:r>
          </a:p>
        </p:txBody>
      </p:sp>
      <p:cxnSp>
        <p:nvCxnSpPr>
          <p:cNvPr id="10259" name="Straight Arrow Connector 3"/>
          <p:cNvCxnSpPr>
            <a:cxnSpLocks noChangeShapeType="1"/>
          </p:cNvCxnSpPr>
          <p:nvPr/>
        </p:nvCxnSpPr>
        <p:spPr bwMode="auto">
          <a:xfrm flipH="1">
            <a:off x="8697913" y="2295525"/>
            <a:ext cx="107950" cy="3413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59234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checkerboard(across)">
                                      <p:cBhvr>
                                        <p:cTn id="7"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A611AE2-CEA8-4583-860A-27AE43BC9515}" type="slidenum">
              <a:rPr lang="en-US" altLang="en-US" smtClean="0"/>
              <a:pPr>
                <a:defRPr/>
              </a:pPr>
              <a:t>24</a:t>
            </a:fld>
            <a:endParaRPr lang="en-US" altLang="en-US"/>
          </a:p>
        </p:txBody>
      </p:sp>
      <p:sp>
        <p:nvSpPr>
          <p:cNvPr id="34201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4201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42020" name="Text Box 4"/>
          <p:cNvSpPr txBox="1">
            <a:spLocks noChangeArrowheads="1"/>
          </p:cNvSpPr>
          <p:nvPr/>
        </p:nvSpPr>
        <p:spPr bwMode="auto">
          <a:xfrm>
            <a:off x="200025" y="14128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A Search Node is a path from some state X to the start state  </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247" name="Rectangle 6"/>
          <p:cNvSpPr>
            <a:spLocks noChangeArrowheads="1"/>
          </p:cNvSpPr>
          <p:nvPr/>
        </p:nvSpPr>
        <p:spPr bwMode="auto">
          <a:xfrm>
            <a:off x="3297238" y="25654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1. Initialise Q with search node (S) as only entry; set Visited = (S).</a:t>
            </a:r>
            <a:endParaRPr lang="en-GB" altLang="en-US"/>
          </a:p>
        </p:txBody>
      </p:sp>
      <p:sp>
        <p:nvSpPr>
          <p:cNvPr id="342023" name="Text Box 7"/>
          <p:cNvSpPr txBox="1">
            <a:spLocks noChangeArrowheads="1"/>
          </p:cNvSpPr>
          <p:nvPr/>
        </p:nvSpPr>
        <p:spPr bwMode="auto">
          <a:xfrm>
            <a:off x="128588" y="20605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The state of a search node is the most recent state of the path</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4" name="Text Box 8"/>
          <p:cNvSpPr txBox="1">
            <a:spLocks noChangeArrowheads="1"/>
          </p:cNvSpPr>
          <p:nvPr/>
        </p:nvSpPr>
        <p:spPr bwMode="auto">
          <a:xfrm>
            <a:off x="128588" y="2636838"/>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Q be a list of search nodes</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 (C B A S) …)</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5" name="Text Box 9"/>
          <p:cNvSpPr txBox="1">
            <a:spLocks noChangeArrowheads="1"/>
          </p:cNvSpPr>
          <p:nvPr/>
        </p:nvSpPr>
        <p:spPr bwMode="auto">
          <a:xfrm>
            <a:off x="128588" y="3279775"/>
            <a:ext cx="9432925" cy="336550"/>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a:t>
            </a:r>
            <a:r>
              <a:rPr lang="en-NZ" sz="1600" b="1">
                <a:solidFill>
                  <a:schemeClr val="accent2"/>
                </a:solidFill>
                <a:effectLst>
                  <a:outerShdw blurRad="38100" dist="38100" dir="2700000" algn="tl">
                    <a:srgbClr val="C0C0C0"/>
                  </a:outerShdw>
                </a:effectLst>
                <a:latin typeface="Arial" charset="0"/>
                <a:cs typeface="+mn-cs"/>
              </a:rPr>
              <a:t>S</a:t>
            </a:r>
            <a:r>
              <a:rPr lang="en-NZ" sz="1600" b="1">
                <a:effectLst>
                  <a:outerShdw blurRad="38100" dist="38100" dir="2700000" algn="tl">
                    <a:srgbClr val="C0C0C0"/>
                  </a:outerShdw>
                </a:effectLst>
                <a:latin typeface="Arial" charset="0"/>
                <a:cs typeface="+mn-cs"/>
              </a:rPr>
              <a:t> be the start state.</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10251" name="Rectangle 10"/>
          <p:cNvSpPr>
            <a:spLocks noChangeArrowheads="1"/>
          </p:cNvSpPr>
          <p:nvPr/>
        </p:nvSpPr>
        <p:spPr bwMode="auto">
          <a:xfrm>
            <a:off x="3297238" y="30527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2. If Q is empty, fail.  Else, pick some search node N from Q.</a:t>
            </a:r>
            <a:endParaRPr lang="en-GB" altLang="en-US"/>
          </a:p>
        </p:txBody>
      </p:sp>
      <p:sp>
        <p:nvSpPr>
          <p:cNvPr id="10252" name="Rectangle 11"/>
          <p:cNvSpPr>
            <a:spLocks noChangeArrowheads="1"/>
          </p:cNvSpPr>
          <p:nvPr/>
        </p:nvSpPr>
        <p:spPr bwMode="auto">
          <a:xfrm>
            <a:off x="3297238" y="34845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3. If state (N) is a goal, return N (we’ve reached the goal).</a:t>
            </a:r>
            <a:endParaRPr lang="en-GB" altLang="en-US"/>
          </a:p>
        </p:txBody>
      </p:sp>
      <p:sp>
        <p:nvSpPr>
          <p:cNvPr id="10253" name="Rectangle 12"/>
          <p:cNvSpPr>
            <a:spLocks noChangeArrowheads="1"/>
          </p:cNvSpPr>
          <p:nvPr/>
        </p:nvSpPr>
        <p:spPr bwMode="auto">
          <a:xfrm>
            <a:off x="3297238" y="39163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4. (Otherwise) Remove N from Q.</a:t>
            </a:r>
            <a:endParaRPr lang="en-GB" altLang="en-US"/>
          </a:p>
        </p:txBody>
      </p:sp>
      <p:sp>
        <p:nvSpPr>
          <p:cNvPr id="10254" name="Rectangle 13"/>
          <p:cNvSpPr>
            <a:spLocks noChangeArrowheads="1"/>
          </p:cNvSpPr>
          <p:nvPr/>
        </p:nvSpPr>
        <p:spPr bwMode="auto">
          <a:xfrm>
            <a:off x="3297238" y="4362450"/>
            <a:ext cx="6608762" cy="6508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5. Find all the descendants of state (N) not in Visited and create all the one-step extensions of N to each descendant.</a:t>
            </a:r>
            <a:endParaRPr lang="en-GB" altLang="en-US"/>
          </a:p>
        </p:txBody>
      </p:sp>
      <p:sp>
        <p:nvSpPr>
          <p:cNvPr id="10255" name="Rectangle 14"/>
          <p:cNvSpPr>
            <a:spLocks noChangeArrowheads="1"/>
          </p:cNvSpPr>
          <p:nvPr/>
        </p:nvSpPr>
        <p:spPr bwMode="auto">
          <a:xfrm>
            <a:off x="3297238" y="5140995"/>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a:glow rad="139700">
              <a:schemeClr val="accent1">
                <a:satMod val="175000"/>
                <a:alpha val="40000"/>
              </a:schemeClr>
            </a:glow>
          </a:effectLst>
        </p:spPr>
        <p:txBody>
          <a:bodyPr>
            <a:spAutoFit/>
          </a:bodyPr>
          <a:lstStyle/>
          <a:p>
            <a:pPr marL="233363" indent="-233363" eaLnBrk="0" hangingPunct="0"/>
            <a:r>
              <a:rPr lang="en-US" altLang="en-US"/>
              <a:t>6. Add the extended paths to Q; add children of state (N) to Visited.</a:t>
            </a:r>
            <a:endParaRPr lang="en-GB" altLang="en-US"/>
          </a:p>
        </p:txBody>
      </p:sp>
      <p:sp>
        <p:nvSpPr>
          <p:cNvPr id="10258" name="TextBox 1"/>
          <p:cNvSpPr txBox="1">
            <a:spLocks noChangeArrowheads="1"/>
          </p:cNvSpPr>
          <p:nvPr/>
        </p:nvSpPr>
        <p:spPr bwMode="auto">
          <a:xfrm>
            <a:off x="7832725" y="1557338"/>
            <a:ext cx="1944688" cy="7381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1400"/>
              <a:t>Guarantees that each state is reached only once.</a:t>
            </a:r>
          </a:p>
        </p:txBody>
      </p:sp>
      <p:cxnSp>
        <p:nvCxnSpPr>
          <p:cNvPr id="10259" name="Straight Arrow Connector 3"/>
          <p:cNvCxnSpPr>
            <a:cxnSpLocks noChangeShapeType="1"/>
          </p:cNvCxnSpPr>
          <p:nvPr/>
        </p:nvCxnSpPr>
        <p:spPr bwMode="auto">
          <a:xfrm flipH="1">
            <a:off x="8697913" y="2295525"/>
            <a:ext cx="107950" cy="3413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1226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checkerboard(across)">
                                      <p:cBhvr>
                                        <p:cTn id="7"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A611AE2-CEA8-4583-860A-27AE43BC9515}" type="slidenum">
              <a:rPr lang="en-US" altLang="en-US" smtClean="0"/>
              <a:pPr>
                <a:defRPr/>
              </a:pPr>
              <a:t>25</a:t>
            </a:fld>
            <a:endParaRPr lang="en-US" altLang="en-US"/>
          </a:p>
        </p:txBody>
      </p:sp>
      <p:sp>
        <p:nvSpPr>
          <p:cNvPr id="34201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4201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42020" name="Text Box 4"/>
          <p:cNvSpPr txBox="1">
            <a:spLocks noChangeArrowheads="1"/>
          </p:cNvSpPr>
          <p:nvPr/>
        </p:nvSpPr>
        <p:spPr bwMode="auto">
          <a:xfrm>
            <a:off x="200025" y="14128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A Search Node is a path from some state X to the start state  </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247" name="Rectangle 6"/>
          <p:cNvSpPr>
            <a:spLocks noChangeArrowheads="1"/>
          </p:cNvSpPr>
          <p:nvPr/>
        </p:nvSpPr>
        <p:spPr bwMode="auto">
          <a:xfrm>
            <a:off x="3297238" y="25654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1. Initialise Q with search node (S) as only entry; set Visited = (S).</a:t>
            </a:r>
            <a:endParaRPr lang="en-GB" altLang="en-US"/>
          </a:p>
        </p:txBody>
      </p:sp>
      <p:sp>
        <p:nvSpPr>
          <p:cNvPr id="342023" name="Text Box 7"/>
          <p:cNvSpPr txBox="1">
            <a:spLocks noChangeArrowheads="1"/>
          </p:cNvSpPr>
          <p:nvPr/>
        </p:nvSpPr>
        <p:spPr bwMode="auto">
          <a:xfrm>
            <a:off x="128588" y="20605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The state of a search node is the most recent state of the path</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4" name="Text Box 8"/>
          <p:cNvSpPr txBox="1">
            <a:spLocks noChangeArrowheads="1"/>
          </p:cNvSpPr>
          <p:nvPr/>
        </p:nvSpPr>
        <p:spPr bwMode="auto">
          <a:xfrm>
            <a:off x="128588" y="2636838"/>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Q be a list of search nodes</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 (C B A S) …)</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5" name="Text Box 9"/>
          <p:cNvSpPr txBox="1">
            <a:spLocks noChangeArrowheads="1"/>
          </p:cNvSpPr>
          <p:nvPr/>
        </p:nvSpPr>
        <p:spPr bwMode="auto">
          <a:xfrm>
            <a:off x="128588" y="3279775"/>
            <a:ext cx="9432925" cy="336550"/>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a:t>
            </a:r>
            <a:r>
              <a:rPr lang="en-NZ" sz="1600" b="1">
                <a:solidFill>
                  <a:schemeClr val="accent2"/>
                </a:solidFill>
                <a:effectLst>
                  <a:outerShdw blurRad="38100" dist="38100" dir="2700000" algn="tl">
                    <a:srgbClr val="C0C0C0"/>
                  </a:outerShdw>
                </a:effectLst>
                <a:latin typeface="Arial" charset="0"/>
                <a:cs typeface="+mn-cs"/>
              </a:rPr>
              <a:t>S</a:t>
            </a:r>
            <a:r>
              <a:rPr lang="en-NZ" sz="1600" b="1">
                <a:effectLst>
                  <a:outerShdw blurRad="38100" dist="38100" dir="2700000" algn="tl">
                    <a:srgbClr val="C0C0C0"/>
                  </a:outerShdw>
                </a:effectLst>
                <a:latin typeface="Arial" charset="0"/>
                <a:cs typeface="+mn-cs"/>
              </a:rPr>
              <a:t> be the start state.</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10251" name="Rectangle 10"/>
          <p:cNvSpPr>
            <a:spLocks noChangeArrowheads="1"/>
          </p:cNvSpPr>
          <p:nvPr/>
        </p:nvSpPr>
        <p:spPr bwMode="auto">
          <a:xfrm>
            <a:off x="3297238" y="30527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2. If Q is empty, fail.  Else, pick some search node N from Q.</a:t>
            </a:r>
            <a:endParaRPr lang="en-GB" altLang="en-US"/>
          </a:p>
        </p:txBody>
      </p:sp>
      <p:sp>
        <p:nvSpPr>
          <p:cNvPr id="10252" name="Rectangle 11"/>
          <p:cNvSpPr>
            <a:spLocks noChangeArrowheads="1"/>
          </p:cNvSpPr>
          <p:nvPr/>
        </p:nvSpPr>
        <p:spPr bwMode="auto">
          <a:xfrm>
            <a:off x="3297238" y="34845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3. If state (N) is a goal, return N (we’ve reached the goal).</a:t>
            </a:r>
            <a:endParaRPr lang="en-GB" altLang="en-US"/>
          </a:p>
        </p:txBody>
      </p:sp>
      <p:sp>
        <p:nvSpPr>
          <p:cNvPr id="10253" name="Rectangle 12"/>
          <p:cNvSpPr>
            <a:spLocks noChangeArrowheads="1"/>
          </p:cNvSpPr>
          <p:nvPr/>
        </p:nvSpPr>
        <p:spPr bwMode="auto">
          <a:xfrm>
            <a:off x="3297238" y="39163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4. (Otherwise) Remove N from Q.</a:t>
            </a:r>
            <a:endParaRPr lang="en-GB" altLang="en-US"/>
          </a:p>
        </p:txBody>
      </p:sp>
      <p:sp>
        <p:nvSpPr>
          <p:cNvPr id="10254" name="Rectangle 13"/>
          <p:cNvSpPr>
            <a:spLocks noChangeArrowheads="1"/>
          </p:cNvSpPr>
          <p:nvPr/>
        </p:nvSpPr>
        <p:spPr bwMode="auto">
          <a:xfrm>
            <a:off x="3297238" y="4362450"/>
            <a:ext cx="6608762" cy="6508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5. Find all the descendants of state (N) not in Visited and create all the one-step extensions of N to each descendant.</a:t>
            </a:r>
            <a:endParaRPr lang="en-GB" altLang="en-US"/>
          </a:p>
        </p:txBody>
      </p:sp>
      <p:sp>
        <p:nvSpPr>
          <p:cNvPr id="10255" name="Rectangle 14"/>
          <p:cNvSpPr>
            <a:spLocks noChangeArrowheads="1"/>
          </p:cNvSpPr>
          <p:nvPr/>
        </p:nvSpPr>
        <p:spPr bwMode="auto">
          <a:xfrm>
            <a:off x="3297238" y="50847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6. Add the extended paths to Q; add children of state (N) to Visited.</a:t>
            </a:r>
            <a:endParaRPr lang="en-GB" altLang="en-US"/>
          </a:p>
        </p:txBody>
      </p:sp>
      <p:sp>
        <p:nvSpPr>
          <p:cNvPr id="10256" name="Rectangle 15"/>
          <p:cNvSpPr>
            <a:spLocks noChangeArrowheads="1"/>
          </p:cNvSpPr>
          <p:nvPr/>
        </p:nvSpPr>
        <p:spPr bwMode="auto">
          <a:xfrm>
            <a:off x="3297238" y="5589588"/>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7. Go to Step 2.</a:t>
            </a:r>
            <a:endParaRPr lang="en-GB" altLang="en-US"/>
          </a:p>
        </p:txBody>
      </p:sp>
      <p:sp>
        <p:nvSpPr>
          <p:cNvPr id="10258" name="TextBox 1"/>
          <p:cNvSpPr txBox="1">
            <a:spLocks noChangeArrowheads="1"/>
          </p:cNvSpPr>
          <p:nvPr/>
        </p:nvSpPr>
        <p:spPr bwMode="auto">
          <a:xfrm>
            <a:off x="7832725" y="1557338"/>
            <a:ext cx="1944688" cy="7381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1400"/>
              <a:t>Guarantees that each state is reached only once.</a:t>
            </a:r>
          </a:p>
        </p:txBody>
      </p:sp>
      <p:cxnSp>
        <p:nvCxnSpPr>
          <p:cNvPr id="10259" name="Straight Arrow Connector 3"/>
          <p:cNvCxnSpPr>
            <a:cxnSpLocks noChangeShapeType="1"/>
          </p:cNvCxnSpPr>
          <p:nvPr/>
        </p:nvCxnSpPr>
        <p:spPr bwMode="auto">
          <a:xfrm flipH="1">
            <a:off x="8697913" y="2295525"/>
            <a:ext cx="107950" cy="3413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 name="Freeform: Shape 2">
            <a:extLst>
              <a:ext uri="{FF2B5EF4-FFF2-40B4-BE49-F238E27FC236}">
                <a16:creationId xmlns:a16="http://schemas.microsoft.com/office/drawing/2014/main" id="{9CB11DE3-36D6-4B11-B5F7-B3B5E4FD007A}"/>
              </a:ext>
            </a:extLst>
          </p:cNvPr>
          <p:cNvSpPr/>
          <p:nvPr/>
        </p:nvSpPr>
        <p:spPr bwMode="auto">
          <a:xfrm>
            <a:off x="2729547" y="3155777"/>
            <a:ext cx="597854" cy="2720090"/>
          </a:xfrm>
          <a:custGeom>
            <a:avLst/>
            <a:gdLst>
              <a:gd name="connsiteX0" fmla="*/ 492468 w 492468"/>
              <a:gd name="connsiteY0" fmla="*/ 2736688 h 2778624"/>
              <a:gd name="connsiteX1" fmla="*/ 196134 w 492468"/>
              <a:gd name="connsiteY1" fmla="*/ 2728221 h 2778624"/>
              <a:gd name="connsiteX2" fmla="*/ 9868 w 492468"/>
              <a:gd name="connsiteY2" fmla="*/ 2541954 h 2778624"/>
              <a:gd name="connsiteX3" fmla="*/ 69134 w 492468"/>
              <a:gd name="connsiteY3" fmla="*/ 255954 h 2778624"/>
              <a:gd name="connsiteX4" fmla="*/ 433201 w 492468"/>
              <a:gd name="connsiteY4" fmla="*/ 154354 h 2778624"/>
              <a:gd name="connsiteX0" fmla="*/ 492468 w 492468"/>
              <a:gd name="connsiteY0" fmla="*/ 2736688 h 2780133"/>
              <a:gd name="connsiteX1" fmla="*/ 9868 w 492468"/>
              <a:gd name="connsiteY1" fmla="*/ 2541954 h 2780133"/>
              <a:gd name="connsiteX2" fmla="*/ 69134 w 492468"/>
              <a:gd name="connsiteY2" fmla="*/ 255954 h 2780133"/>
              <a:gd name="connsiteX3" fmla="*/ 433201 w 492468"/>
              <a:gd name="connsiteY3" fmla="*/ 154354 h 2780133"/>
              <a:gd name="connsiteX0" fmla="*/ 587081 w 587081"/>
              <a:gd name="connsiteY0" fmla="*/ 2838288 h 2840405"/>
              <a:gd name="connsiteX1" fmla="*/ 36747 w 587081"/>
              <a:gd name="connsiteY1" fmla="*/ 2541954 h 2840405"/>
              <a:gd name="connsiteX2" fmla="*/ 96013 w 587081"/>
              <a:gd name="connsiteY2" fmla="*/ 255954 h 2840405"/>
              <a:gd name="connsiteX3" fmla="*/ 460080 w 587081"/>
              <a:gd name="connsiteY3" fmla="*/ 154354 h 2840405"/>
              <a:gd name="connsiteX0" fmla="*/ 590513 w 590513"/>
              <a:gd name="connsiteY0" fmla="*/ 2825092 h 2827209"/>
              <a:gd name="connsiteX1" fmla="*/ 40179 w 590513"/>
              <a:gd name="connsiteY1" fmla="*/ 2528758 h 2827209"/>
              <a:gd name="connsiteX2" fmla="*/ 99445 w 590513"/>
              <a:gd name="connsiteY2" fmla="*/ 242758 h 2827209"/>
              <a:gd name="connsiteX3" fmla="*/ 556645 w 590513"/>
              <a:gd name="connsiteY3" fmla="*/ 166558 h 2827209"/>
              <a:gd name="connsiteX0" fmla="*/ 608199 w 608199"/>
              <a:gd name="connsiteY0" fmla="*/ 2720090 h 2720090"/>
              <a:gd name="connsiteX1" fmla="*/ 57865 w 608199"/>
              <a:gd name="connsiteY1" fmla="*/ 2423756 h 2720090"/>
              <a:gd name="connsiteX2" fmla="*/ 74798 w 608199"/>
              <a:gd name="connsiteY2" fmla="*/ 425623 h 2720090"/>
              <a:gd name="connsiteX3" fmla="*/ 574331 w 608199"/>
              <a:gd name="connsiteY3" fmla="*/ 61556 h 2720090"/>
              <a:gd name="connsiteX0" fmla="*/ 597854 w 597854"/>
              <a:gd name="connsiteY0" fmla="*/ 2720090 h 2720090"/>
              <a:gd name="connsiteX1" fmla="*/ 47520 w 597854"/>
              <a:gd name="connsiteY1" fmla="*/ 2423756 h 2720090"/>
              <a:gd name="connsiteX2" fmla="*/ 64453 w 597854"/>
              <a:gd name="connsiteY2" fmla="*/ 425623 h 2720090"/>
              <a:gd name="connsiteX3" fmla="*/ 563986 w 597854"/>
              <a:gd name="connsiteY3" fmla="*/ 61556 h 2720090"/>
            </a:gdLst>
            <a:ahLst/>
            <a:cxnLst>
              <a:cxn ang="0">
                <a:pos x="connsiteX0" y="connsiteY0"/>
              </a:cxn>
              <a:cxn ang="0">
                <a:pos x="connsiteX1" y="connsiteY1"/>
              </a:cxn>
              <a:cxn ang="0">
                <a:pos x="connsiteX2" y="connsiteY2"/>
              </a:cxn>
              <a:cxn ang="0">
                <a:pos x="connsiteX3" y="connsiteY3"/>
              </a:cxn>
            </a:cxnLst>
            <a:rect l="l" t="t" r="r" b="b"/>
            <a:pathLst>
              <a:path w="597854" h="2720090">
                <a:moveTo>
                  <a:pt x="597854" y="2720090"/>
                </a:moveTo>
                <a:cubicBezTo>
                  <a:pt x="497312" y="2679521"/>
                  <a:pt x="136420" y="2806167"/>
                  <a:pt x="47520" y="2423756"/>
                </a:cubicBezTo>
                <a:cubicBezTo>
                  <a:pt x="-41380" y="2041345"/>
                  <a:pt x="12242" y="819323"/>
                  <a:pt x="64453" y="425623"/>
                </a:cubicBezTo>
                <a:cubicBezTo>
                  <a:pt x="116664" y="31923"/>
                  <a:pt x="417230" y="-86611"/>
                  <a:pt x="563986" y="61556"/>
                </a:cubicBezTo>
              </a:path>
            </a:pathLst>
          </a:custGeom>
          <a:noFill/>
          <a:ln w="28575" cap="flat" cmpd="sng" algn="ctr">
            <a:solidFill>
              <a:srgbClr val="FF0000"/>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98611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checkerboard(across)">
                                      <p:cBhvr>
                                        <p:cTn id="7"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A611AE2-CEA8-4583-860A-27AE43BC9515}" type="slidenum">
              <a:rPr lang="en-US" altLang="en-US" smtClean="0"/>
              <a:pPr>
                <a:defRPr/>
              </a:pPr>
              <a:t>26</a:t>
            </a:fld>
            <a:endParaRPr lang="en-US" altLang="en-US"/>
          </a:p>
        </p:txBody>
      </p:sp>
      <p:sp>
        <p:nvSpPr>
          <p:cNvPr id="34201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4201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42020" name="Text Box 4"/>
          <p:cNvSpPr txBox="1">
            <a:spLocks noChangeArrowheads="1"/>
          </p:cNvSpPr>
          <p:nvPr/>
        </p:nvSpPr>
        <p:spPr bwMode="auto">
          <a:xfrm>
            <a:off x="200025" y="14128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A Search Node is a path from some state X to the start state  </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1"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247" name="Rectangle 6"/>
          <p:cNvSpPr>
            <a:spLocks noChangeArrowheads="1"/>
          </p:cNvSpPr>
          <p:nvPr/>
        </p:nvSpPr>
        <p:spPr bwMode="auto">
          <a:xfrm>
            <a:off x="3297238" y="25654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1. Initialise Q with search node (S) as only entry; set Visited = (S).</a:t>
            </a:r>
            <a:endParaRPr lang="en-GB" altLang="en-US"/>
          </a:p>
        </p:txBody>
      </p:sp>
      <p:sp>
        <p:nvSpPr>
          <p:cNvPr id="342023" name="Text Box 7"/>
          <p:cNvSpPr txBox="1">
            <a:spLocks noChangeArrowheads="1"/>
          </p:cNvSpPr>
          <p:nvPr/>
        </p:nvSpPr>
        <p:spPr bwMode="auto">
          <a:xfrm>
            <a:off x="128588" y="20605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The state of a search node is the most recent state of the path</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4" name="Text Box 8"/>
          <p:cNvSpPr txBox="1">
            <a:spLocks noChangeArrowheads="1"/>
          </p:cNvSpPr>
          <p:nvPr/>
        </p:nvSpPr>
        <p:spPr bwMode="auto">
          <a:xfrm>
            <a:off x="128588" y="2636838"/>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Q be a list of search nodes</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 (C B A S) …)</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42025" name="Text Box 9"/>
          <p:cNvSpPr txBox="1">
            <a:spLocks noChangeArrowheads="1"/>
          </p:cNvSpPr>
          <p:nvPr/>
        </p:nvSpPr>
        <p:spPr bwMode="auto">
          <a:xfrm>
            <a:off x="128588" y="3279775"/>
            <a:ext cx="9432925" cy="336550"/>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a:t>
            </a:r>
            <a:r>
              <a:rPr lang="en-NZ" sz="1600" b="1">
                <a:solidFill>
                  <a:schemeClr val="accent2"/>
                </a:solidFill>
                <a:effectLst>
                  <a:outerShdw blurRad="38100" dist="38100" dir="2700000" algn="tl">
                    <a:srgbClr val="C0C0C0"/>
                  </a:outerShdw>
                </a:effectLst>
                <a:latin typeface="Arial" charset="0"/>
                <a:cs typeface="+mn-cs"/>
              </a:rPr>
              <a:t>S</a:t>
            </a:r>
            <a:r>
              <a:rPr lang="en-NZ" sz="1600" b="1">
                <a:effectLst>
                  <a:outerShdw blurRad="38100" dist="38100" dir="2700000" algn="tl">
                    <a:srgbClr val="C0C0C0"/>
                  </a:outerShdw>
                </a:effectLst>
                <a:latin typeface="Arial" charset="0"/>
                <a:cs typeface="+mn-cs"/>
              </a:rPr>
              <a:t> be the start state.</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10251" name="Rectangle 10"/>
          <p:cNvSpPr>
            <a:spLocks noChangeArrowheads="1"/>
          </p:cNvSpPr>
          <p:nvPr/>
        </p:nvSpPr>
        <p:spPr bwMode="auto">
          <a:xfrm>
            <a:off x="3297238" y="30527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2. If Q is empty, fail.  Else, pick some search node N from Q.</a:t>
            </a:r>
            <a:endParaRPr lang="en-GB" altLang="en-US"/>
          </a:p>
        </p:txBody>
      </p:sp>
      <p:sp>
        <p:nvSpPr>
          <p:cNvPr id="10252" name="Rectangle 11"/>
          <p:cNvSpPr>
            <a:spLocks noChangeArrowheads="1"/>
          </p:cNvSpPr>
          <p:nvPr/>
        </p:nvSpPr>
        <p:spPr bwMode="auto">
          <a:xfrm>
            <a:off x="3297238" y="34845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3. If state (N) is a goal, return N (we’ve reached the goal).</a:t>
            </a:r>
            <a:endParaRPr lang="en-GB" altLang="en-US"/>
          </a:p>
        </p:txBody>
      </p:sp>
      <p:sp>
        <p:nvSpPr>
          <p:cNvPr id="10253" name="Rectangle 12"/>
          <p:cNvSpPr>
            <a:spLocks noChangeArrowheads="1"/>
          </p:cNvSpPr>
          <p:nvPr/>
        </p:nvSpPr>
        <p:spPr bwMode="auto">
          <a:xfrm>
            <a:off x="3297238" y="39163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4. (Otherwise) Remove N from Q.</a:t>
            </a:r>
            <a:endParaRPr lang="en-GB" altLang="en-US"/>
          </a:p>
        </p:txBody>
      </p:sp>
      <p:sp>
        <p:nvSpPr>
          <p:cNvPr id="10254" name="Rectangle 13"/>
          <p:cNvSpPr>
            <a:spLocks noChangeArrowheads="1"/>
          </p:cNvSpPr>
          <p:nvPr/>
        </p:nvSpPr>
        <p:spPr bwMode="auto">
          <a:xfrm>
            <a:off x="3297238" y="4362450"/>
            <a:ext cx="6608762" cy="6508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5. Find all the descendants of state (N) not in Visited and create all the one-step extensions of N to each descendant.</a:t>
            </a:r>
            <a:endParaRPr lang="en-GB" altLang="en-US"/>
          </a:p>
        </p:txBody>
      </p:sp>
      <p:sp>
        <p:nvSpPr>
          <p:cNvPr id="10255" name="Rectangle 14"/>
          <p:cNvSpPr>
            <a:spLocks noChangeArrowheads="1"/>
          </p:cNvSpPr>
          <p:nvPr/>
        </p:nvSpPr>
        <p:spPr bwMode="auto">
          <a:xfrm>
            <a:off x="3297238" y="5084763"/>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6. Add the extended paths to Q; add children of state (N) to Visited.</a:t>
            </a:r>
            <a:endParaRPr lang="en-GB" altLang="en-US"/>
          </a:p>
        </p:txBody>
      </p:sp>
      <p:sp>
        <p:nvSpPr>
          <p:cNvPr id="10256" name="Rectangle 15"/>
          <p:cNvSpPr>
            <a:spLocks noChangeArrowheads="1"/>
          </p:cNvSpPr>
          <p:nvPr/>
        </p:nvSpPr>
        <p:spPr bwMode="auto">
          <a:xfrm>
            <a:off x="3297238" y="5589588"/>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7. Go to Step 2.</a:t>
            </a:r>
            <a:endParaRPr lang="en-GB" altLang="en-US"/>
          </a:p>
        </p:txBody>
      </p:sp>
      <p:sp>
        <p:nvSpPr>
          <p:cNvPr id="10257" name="Rectangle 16"/>
          <p:cNvSpPr>
            <a:spLocks noChangeArrowheads="1"/>
          </p:cNvSpPr>
          <p:nvPr/>
        </p:nvSpPr>
        <p:spPr bwMode="auto">
          <a:xfrm>
            <a:off x="0" y="5084763"/>
            <a:ext cx="3224213" cy="1474787"/>
          </a:xfrm>
          <a:prstGeom prst="rect">
            <a:avLst/>
          </a:prstGeom>
          <a:gradFill rotWithShape="1">
            <a:gsLst>
              <a:gs pos="0">
                <a:srgbClr val="FFCC66"/>
              </a:gs>
              <a:gs pos="100000">
                <a:schemeClr val="bg1"/>
              </a:gs>
            </a:gsLst>
            <a:lin ang="2700000" scaled="1"/>
          </a:gradFill>
          <a:ln w="9525" algn="ctr">
            <a:solidFill>
              <a:srgbClr val="FF0000"/>
            </a:solidFill>
            <a:miter lim="800000"/>
            <a:headEnd/>
            <a:tailEnd/>
          </a:ln>
        </p:spPr>
        <p:txBody>
          <a:bodyPr>
            <a:spAutoFit/>
          </a:bodyPr>
          <a:lstStyle/>
          <a:p>
            <a:pPr marL="690563" indent="-690563" eaLnBrk="0" hangingPunct="0"/>
            <a:r>
              <a:rPr lang="en-US" altLang="en-US" b="1" u="sng"/>
              <a:t>Critical Decisions:</a:t>
            </a:r>
          </a:p>
          <a:p>
            <a:pPr marL="690563" indent="-690563" eaLnBrk="0" hangingPunct="0"/>
            <a:endParaRPr lang="en-US" altLang="en-US"/>
          </a:p>
          <a:p>
            <a:pPr marL="690563" indent="-690563" eaLnBrk="0" hangingPunct="0"/>
            <a:r>
              <a:rPr lang="en-US" altLang="en-US"/>
              <a:t>Step </a:t>
            </a:r>
            <a:r>
              <a:rPr lang="en-US" altLang="en-US" b="1"/>
              <a:t>2</a:t>
            </a:r>
            <a:r>
              <a:rPr lang="en-US" altLang="en-US"/>
              <a:t>: picking N from Q.</a:t>
            </a:r>
          </a:p>
          <a:p>
            <a:pPr marL="690563" indent="-690563" eaLnBrk="0" hangingPunct="0"/>
            <a:r>
              <a:rPr lang="en-US" altLang="en-US"/>
              <a:t>Step </a:t>
            </a:r>
            <a:r>
              <a:rPr lang="en-US" altLang="en-US" b="1"/>
              <a:t>6</a:t>
            </a:r>
            <a:r>
              <a:rPr lang="en-US" altLang="en-US"/>
              <a:t>: adding extensions of N to Q.</a:t>
            </a:r>
            <a:endParaRPr lang="en-GB" altLang="en-US"/>
          </a:p>
        </p:txBody>
      </p:sp>
      <p:sp>
        <p:nvSpPr>
          <p:cNvPr id="10258" name="TextBox 1"/>
          <p:cNvSpPr txBox="1">
            <a:spLocks noChangeArrowheads="1"/>
          </p:cNvSpPr>
          <p:nvPr/>
        </p:nvSpPr>
        <p:spPr bwMode="auto">
          <a:xfrm>
            <a:off x="7832725" y="1557338"/>
            <a:ext cx="1944688" cy="7381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1400"/>
              <a:t>Guarantees that each state is reached only once.</a:t>
            </a:r>
          </a:p>
        </p:txBody>
      </p:sp>
      <p:cxnSp>
        <p:nvCxnSpPr>
          <p:cNvPr id="10259" name="Straight Arrow Connector 3"/>
          <p:cNvCxnSpPr>
            <a:cxnSpLocks noChangeShapeType="1"/>
          </p:cNvCxnSpPr>
          <p:nvPr/>
        </p:nvCxnSpPr>
        <p:spPr bwMode="auto">
          <a:xfrm flipH="1">
            <a:off x="8697913" y="2295525"/>
            <a:ext cx="107950" cy="3413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8788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checkerboard(across)">
                                      <p:cBhvr>
                                        <p:cTn id="7"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99"/>
            </a:gs>
            <a:gs pos="100000">
              <a:srgbClr val="00D000"/>
            </a:gs>
          </a:gsLst>
          <a:lin ang="2700000" scaled="1"/>
        </a:gradFill>
        <a:effectLst/>
      </p:bgPr>
    </p:bg>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B07709E-EE61-4D4D-B696-40E0C8BCBA74}" type="slidenum">
              <a:rPr lang="en-US" altLang="en-US" smtClean="0"/>
              <a:pPr>
                <a:defRPr/>
              </a:pPr>
              <a:t>27</a:t>
            </a:fld>
            <a:endParaRPr lang="en-US" altLang="en-US"/>
          </a:p>
        </p:txBody>
      </p:sp>
      <p:sp>
        <p:nvSpPr>
          <p:cNvPr id="32563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2563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Implementing the Search Strategies</a:t>
            </a:r>
          </a:p>
        </p:txBody>
      </p:sp>
      <p:sp>
        <p:nvSpPr>
          <p:cNvPr id="325637"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1270" name="Rectangle 6"/>
          <p:cNvSpPr>
            <a:spLocks noChangeArrowheads="1"/>
          </p:cNvSpPr>
          <p:nvPr/>
        </p:nvSpPr>
        <p:spPr bwMode="auto">
          <a:xfrm>
            <a:off x="1568450" y="3068638"/>
            <a:ext cx="6696075" cy="46672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400"/>
              <a:t>1. Pick </a:t>
            </a:r>
            <a:r>
              <a:rPr lang="en-US" altLang="en-US" sz="2400" b="1" u="sng"/>
              <a:t>first</a:t>
            </a:r>
            <a:r>
              <a:rPr lang="en-US" altLang="en-US" sz="2400"/>
              <a:t> element of Q.</a:t>
            </a:r>
            <a:endParaRPr lang="en-GB" altLang="en-US" sz="2400"/>
          </a:p>
        </p:txBody>
      </p:sp>
      <p:sp>
        <p:nvSpPr>
          <p:cNvPr id="11271" name="Text Box 7"/>
          <p:cNvSpPr txBox="1">
            <a:spLocks noChangeArrowheads="1"/>
          </p:cNvSpPr>
          <p:nvPr/>
        </p:nvSpPr>
        <p:spPr bwMode="auto">
          <a:xfrm>
            <a:off x="776288" y="2492375"/>
            <a:ext cx="3529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r>
              <a:rPr lang="en-US" altLang="en-US" sz="2400" b="1">
                <a:solidFill>
                  <a:schemeClr val="accent2"/>
                </a:solidFill>
                <a:latin typeface="Arial" charset="0"/>
              </a:rPr>
              <a:t>Depth-First</a:t>
            </a:r>
          </a:p>
        </p:txBody>
      </p:sp>
      <p:sp>
        <p:nvSpPr>
          <p:cNvPr id="11272" name="Rectangle 8"/>
          <p:cNvSpPr>
            <a:spLocks noChangeArrowheads="1"/>
          </p:cNvSpPr>
          <p:nvPr/>
        </p:nvSpPr>
        <p:spPr bwMode="auto">
          <a:xfrm>
            <a:off x="1568450" y="3644900"/>
            <a:ext cx="6696075" cy="46672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400"/>
              <a:t>2. Add path extensions to </a:t>
            </a:r>
            <a:r>
              <a:rPr lang="en-US" altLang="en-US" sz="2400" b="1" u="sng"/>
              <a:t>front</a:t>
            </a:r>
            <a:r>
              <a:rPr lang="en-US" altLang="en-US" sz="2400"/>
              <a:t> of Q.</a:t>
            </a:r>
            <a:endParaRPr lang="en-GB" altLang="en-US" sz="24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25637"/>
                                        </p:tgtEl>
                                        <p:attrNameLst>
                                          <p:attrName>style.visibility</p:attrName>
                                        </p:attrNameLst>
                                      </p:cBhvr>
                                      <p:to>
                                        <p:strVal val="visible"/>
                                      </p:to>
                                    </p:set>
                                    <p:animEffect transition="in" filter="checkerboard(across)">
                                      <p:cBhvr>
                                        <p:cTn id="7" dur="5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2FD290E-2557-4628-BF7D-3D6B09B98420}" type="slidenum">
              <a:rPr lang="en-US" altLang="en-US" smtClean="0"/>
              <a:pPr>
                <a:defRPr/>
              </a:pPr>
              <a:t>28</a:t>
            </a:fld>
            <a:endParaRPr lang="en-US" altLang="en-US"/>
          </a:p>
        </p:txBody>
      </p:sp>
      <p:sp>
        <p:nvSpPr>
          <p:cNvPr id="34304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4304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Implementing the Search Strategies</a:t>
            </a:r>
          </a:p>
        </p:txBody>
      </p:sp>
      <p:sp>
        <p:nvSpPr>
          <p:cNvPr id="34304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2294" name="Rectangle 5"/>
          <p:cNvSpPr>
            <a:spLocks noChangeArrowheads="1"/>
          </p:cNvSpPr>
          <p:nvPr/>
        </p:nvSpPr>
        <p:spPr bwMode="auto">
          <a:xfrm>
            <a:off x="1568450" y="4762500"/>
            <a:ext cx="6696075" cy="46672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400"/>
              <a:t>1. Pick </a:t>
            </a:r>
            <a:r>
              <a:rPr lang="en-US" altLang="en-US" sz="2400" b="1" u="sng"/>
              <a:t>first</a:t>
            </a:r>
            <a:r>
              <a:rPr lang="en-US" altLang="en-US" sz="2400"/>
              <a:t> element of Q.</a:t>
            </a:r>
            <a:endParaRPr lang="en-GB" altLang="en-US" sz="2400"/>
          </a:p>
        </p:txBody>
      </p:sp>
      <p:sp>
        <p:nvSpPr>
          <p:cNvPr id="12295" name="Text Box 6"/>
          <p:cNvSpPr txBox="1">
            <a:spLocks noChangeArrowheads="1"/>
          </p:cNvSpPr>
          <p:nvPr/>
        </p:nvSpPr>
        <p:spPr bwMode="auto">
          <a:xfrm>
            <a:off x="776288" y="4186238"/>
            <a:ext cx="3529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r>
              <a:rPr lang="en-US" altLang="en-US" sz="2400" b="1">
                <a:solidFill>
                  <a:schemeClr val="accent2"/>
                </a:solidFill>
                <a:latin typeface="Arial" charset="0"/>
              </a:rPr>
              <a:t>Breadth-First</a:t>
            </a:r>
          </a:p>
        </p:txBody>
      </p:sp>
      <p:sp>
        <p:nvSpPr>
          <p:cNvPr id="12296" name="Rectangle 7"/>
          <p:cNvSpPr>
            <a:spLocks noChangeArrowheads="1"/>
          </p:cNvSpPr>
          <p:nvPr/>
        </p:nvSpPr>
        <p:spPr bwMode="auto">
          <a:xfrm>
            <a:off x="1568450" y="5338763"/>
            <a:ext cx="6696075" cy="46672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400"/>
              <a:t>2. Add path extensions to </a:t>
            </a:r>
            <a:r>
              <a:rPr lang="en-US" altLang="en-US" sz="2400" b="1" u="sng"/>
              <a:t>end</a:t>
            </a:r>
            <a:r>
              <a:rPr lang="en-US" altLang="en-US" sz="2400"/>
              <a:t> of Q.</a:t>
            </a:r>
            <a:endParaRPr lang="en-GB" altLang="en-US" sz="2400"/>
          </a:p>
        </p:txBody>
      </p:sp>
      <p:sp>
        <p:nvSpPr>
          <p:cNvPr id="12297" name="Rectangle 8"/>
          <p:cNvSpPr>
            <a:spLocks noChangeArrowheads="1"/>
          </p:cNvSpPr>
          <p:nvPr/>
        </p:nvSpPr>
        <p:spPr bwMode="auto">
          <a:xfrm>
            <a:off x="1570038" y="2636838"/>
            <a:ext cx="6696075" cy="46672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400"/>
              <a:t>1. Pick </a:t>
            </a:r>
            <a:r>
              <a:rPr lang="en-US" altLang="en-US" sz="2400" b="1" u="sng"/>
              <a:t>first</a:t>
            </a:r>
            <a:r>
              <a:rPr lang="en-US" altLang="en-US" sz="2400"/>
              <a:t> element of Q.</a:t>
            </a:r>
            <a:endParaRPr lang="en-GB" altLang="en-US" sz="2400"/>
          </a:p>
        </p:txBody>
      </p:sp>
      <p:sp>
        <p:nvSpPr>
          <p:cNvPr id="12298" name="Text Box 9"/>
          <p:cNvSpPr txBox="1">
            <a:spLocks noChangeArrowheads="1"/>
          </p:cNvSpPr>
          <p:nvPr/>
        </p:nvSpPr>
        <p:spPr bwMode="auto">
          <a:xfrm>
            <a:off x="777875" y="2060575"/>
            <a:ext cx="352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r>
              <a:rPr lang="en-US" altLang="en-US" sz="2400" b="1">
                <a:solidFill>
                  <a:schemeClr val="accent2"/>
                </a:solidFill>
                <a:latin typeface="Arial" charset="0"/>
              </a:rPr>
              <a:t>Depth-First</a:t>
            </a:r>
          </a:p>
        </p:txBody>
      </p:sp>
      <p:sp>
        <p:nvSpPr>
          <p:cNvPr id="12299" name="Rectangle 10"/>
          <p:cNvSpPr>
            <a:spLocks noChangeArrowheads="1"/>
          </p:cNvSpPr>
          <p:nvPr/>
        </p:nvSpPr>
        <p:spPr bwMode="auto">
          <a:xfrm>
            <a:off x="1570038" y="3213100"/>
            <a:ext cx="6696075" cy="46672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400"/>
              <a:t>2. Add path extensions to </a:t>
            </a:r>
            <a:r>
              <a:rPr lang="en-US" altLang="en-US" sz="2400" b="1" u="sng"/>
              <a:t>front</a:t>
            </a:r>
            <a:r>
              <a:rPr lang="en-US" altLang="en-US" sz="2400"/>
              <a:t> of Q.</a:t>
            </a:r>
            <a:endParaRPr lang="en-GB"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43044"/>
                                        </p:tgtEl>
                                        <p:attrNameLst>
                                          <p:attrName>style.visibility</p:attrName>
                                        </p:attrNameLst>
                                      </p:cBhvr>
                                      <p:to>
                                        <p:strVal val="visible"/>
                                      </p:to>
                                    </p:set>
                                    <p:animEffect transition="in" filter="checkerboard(across)">
                                      <p:cBhvr>
                                        <p:cTn id="7" dur="500"/>
                                        <p:tgtEl>
                                          <p:spTgt spid="343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767676"/>
            </a:gs>
          </a:gsLst>
          <a:path path="shape">
            <a:fillToRect l="50000" t="50000" r="50000" b="50000"/>
          </a:path>
        </a:gradFill>
        <a:effectLst/>
      </p:bgPr>
    </p:bg>
    <p:spTree>
      <p:nvGrpSpPr>
        <p:cNvPr id="1" name=""/>
        <p:cNvGrpSpPr/>
        <p:nvPr/>
      </p:nvGrpSpPr>
      <p:grpSpPr>
        <a:xfrm>
          <a:off x="0" y="0"/>
          <a:ext cx="0" cy="0"/>
          <a:chOff x="0" y="0"/>
          <a:chExt cx="0" cy="0"/>
        </a:xfrm>
      </p:grpSpPr>
      <p:sp>
        <p:nvSpPr>
          <p:cNvPr id="13314" name="Slide Number Placeholder 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0310CDFC-7FDF-40F3-9D7B-BA9DEAB121B5}" type="slidenum">
              <a:rPr lang="en-US" altLang="en-US" smtClean="0"/>
              <a:pPr>
                <a:defRPr/>
              </a:pPr>
              <a:t>29</a:t>
            </a:fld>
            <a:endParaRPr lang="en-US" altLang="en-US"/>
          </a:p>
        </p:txBody>
      </p:sp>
      <p:sp>
        <p:nvSpPr>
          <p:cNvPr id="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dirty="0">
                <a:effectLst>
                  <a:outerShdw blurRad="38100" dist="38100" dir="2700000" algn="tl">
                    <a:srgbClr val="C0C0C0"/>
                  </a:outerShdw>
                </a:effectLst>
                <a:latin typeface="Helvetica" pitchFamily="34" charset="0"/>
                <a:cs typeface="+mn-cs"/>
              </a:rPr>
              <a:t>Hand-simulation</a:t>
            </a:r>
          </a:p>
        </p:txBody>
      </p:sp>
      <p:sp>
        <p:nvSpPr>
          <p:cNvPr id="13316" name="Rectangle 5"/>
          <p:cNvSpPr>
            <a:spLocks noChangeArrowheads="1"/>
          </p:cNvSpPr>
          <p:nvPr/>
        </p:nvSpPr>
        <p:spPr bwMode="auto">
          <a:xfrm>
            <a:off x="1524000" y="2143125"/>
            <a:ext cx="7389440" cy="138499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wrap="square">
            <a:spAutoFit/>
          </a:bodyPr>
          <a:lstStyle/>
          <a:p>
            <a:pPr eaLnBrk="0" hangingPunct="0"/>
            <a:r>
              <a:rPr lang="en-US" altLang="en-US" sz="2800" dirty="0">
                <a:latin typeface="Arial" panose="020B0604020202020204" pitchFamily="34" charset="0"/>
                <a:cs typeface="Arial" panose="020B0604020202020204" pitchFamily="34" charset="0"/>
              </a:rPr>
              <a:t>Let’s look at some simulation </a:t>
            </a:r>
          </a:p>
          <a:p>
            <a:pPr eaLnBrk="0" hangingPunct="0"/>
            <a:r>
              <a:rPr lang="en-US" altLang="en-US" sz="2800" dirty="0">
                <a:latin typeface="Arial" panose="020B0604020202020204" pitchFamily="34" charset="0"/>
                <a:cs typeface="Arial" panose="020B0604020202020204" pitchFamily="34" charset="0"/>
              </a:rPr>
              <a:t>(hand-computations) of the algorithms first before we fully characterize them.</a:t>
            </a:r>
            <a:endParaRPr lang="en-GB" altLang="en-US" sz="28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3BFFCC"/>
            </a:gs>
            <a:gs pos="100000">
              <a:srgbClr val="579BFF"/>
            </a:gs>
          </a:gsLst>
          <a:lin ang="2700000" scaled="1"/>
        </a:gradFill>
        <a:effectLst/>
      </p:bgPr>
    </p:bg>
    <p:spTree>
      <p:nvGrpSpPr>
        <p:cNvPr id="1" name=""/>
        <p:cNvGrpSpPr/>
        <p:nvPr/>
      </p:nvGrpSpPr>
      <p:grpSpPr>
        <a:xfrm>
          <a:off x="0" y="0"/>
          <a:ext cx="0" cy="0"/>
          <a:chOff x="0" y="0"/>
          <a:chExt cx="0" cy="0"/>
        </a:xfrm>
      </p:grpSpPr>
      <p:sp>
        <p:nvSpPr>
          <p:cNvPr id="205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8B99451-B828-4257-B93E-5AE67525A4F5}" type="slidenum">
              <a:rPr lang="en-US" altLang="en-US" smtClean="0"/>
              <a:pPr>
                <a:defRPr/>
              </a:pPr>
              <a:t>3</a:t>
            </a:fld>
            <a:endParaRPr lang="en-US" altLang="en-US"/>
          </a:p>
        </p:txBody>
      </p:sp>
      <p:sp>
        <p:nvSpPr>
          <p:cNvPr id="64515" name="Rectangle 3"/>
          <p:cNvSpPr>
            <a:spLocks noChangeArrowheads="1"/>
          </p:cNvSpPr>
          <p:nvPr/>
        </p:nvSpPr>
        <p:spPr bwMode="auto">
          <a:xfrm>
            <a:off x="0" y="2060575"/>
            <a:ext cx="9906000" cy="908050"/>
          </a:xfrm>
          <a:prstGeom prst="rect">
            <a:avLst/>
          </a:prstGeom>
          <a:gradFill rotWithShape="1">
            <a:gsLst>
              <a:gs pos="0">
                <a:schemeClr val="bg1"/>
              </a:gs>
              <a:gs pos="100000">
                <a:schemeClr val="accent1"/>
              </a:gs>
            </a:gsLst>
            <a:path path="shape">
              <a:fillToRect l="50000" t="50000" r="50000" b="50000"/>
            </a:path>
          </a:gradFill>
          <a:ln w="9525" algn="ctr">
            <a:noFill/>
            <a:miter lim="800000"/>
            <a:headEnd/>
            <a:tailEnd/>
          </a:ln>
          <a:effectLst/>
        </p:spPr>
        <p:txBody>
          <a:bodyPr anchor="ctr"/>
          <a:lstStyle/>
          <a:p>
            <a:pPr algn="ctr" eaLnBrk="0" hangingPunct="0">
              <a:defRPr/>
            </a:pPr>
            <a:r>
              <a:rPr lang="en-US" sz="4000" b="1" dirty="0">
                <a:solidFill>
                  <a:schemeClr val="bg2"/>
                </a:solidFill>
                <a:latin typeface="Helvetica" pitchFamily="34" charset="0"/>
                <a:cs typeface="+mn-cs"/>
              </a:rPr>
              <a:t>159.741</a:t>
            </a:r>
            <a:r>
              <a:rPr lang="en-US" sz="4000" b="1" dirty="0">
                <a:solidFill>
                  <a:schemeClr val="tx2"/>
                </a:solidFill>
                <a:effectLst>
                  <a:outerShdw blurRad="38100" dist="38100" dir="2700000" algn="tl">
                    <a:srgbClr val="FFFFFF"/>
                  </a:outerShdw>
                </a:effectLst>
                <a:latin typeface="Helvetica" pitchFamily="34" charset="0"/>
                <a:cs typeface="+mn-cs"/>
              </a:rPr>
              <a:t>    STATE-SPACE SEARCH</a:t>
            </a:r>
          </a:p>
        </p:txBody>
      </p:sp>
      <p:sp>
        <p:nvSpPr>
          <p:cNvPr id="64519" name="Text Box 7"/>
          <p:cNvSpPr txBox="1">
            <a:spLocks noChangeArrowheads="1"/>
          </p:cNvSpPr>
          <p:nvPr/>
        </p:nvSpPr>
        <p:spPr bwMode="auto">
          <a:xfrm>
            <a:off x="2216150" y="3086100"/>
            <a:ext cx="5638800" cy="608013"/>
          </a:xfrm>
          <a:prstGeom prst="rect">
            <a:avLst/>
          </a:prstGeom>
          <a:gradFill rotWithShape="1">
            <a:gsLst>
              <a:gs pos="0">
                <a:schemeClr val="bg1"/>
              </a:gs>
              <a:gs pos="100000">
                <a:srgbClr val="FF6600"/>
              </a:gs>
            </a:gsLst>
            <a:lin ang="5400000" scaled="1"/>
          </a:gradFill>
          <a:ln w="28575" algn="ctr">
            <a:solidFill>
              <a:srgbClr val="FF0000"/>
            </a:solidFill>
            <a:miter lim="800000"/>
            <a:headEnd/>
            <a:tailEnd/>
          </a:ln>
          <a:effectLst/>
        </p:spPr>
        <p:txBody>
          <a:bodyPr>
            <a:spAutoFit/>
          </a:bodyPr>
          <a:lstStyle/>
          <a:p>
            <a:pPr algn="ctr" eaLnBrk="0" hangingPunct="0">
              <a:defRPr/>
            </a:pPr>
            <a:r>
              <a:rPr lang="en-US" sz="3200" b="1" dirty="0">
                <a:effectLst>
                  <a:outerShdw blurRad="38100" dist="38100" dir="2700000" algn="tl">
                    <a:srgbClr val="FFFFFF"/>
                  </a:outerShdw>
                </a:effectLst>
                <a:latin typeface="Helvetica" pitchFamily="34" charset="0"/>
                <a:cs typeface="+mn-cs"/>
              </a:rPr>
              <a:t>Foundations of Search</a:t>
            </a:r>
          </a:p>
        </p:txBody>
      </p:sp>
      <p:sp>
        <p:nvSpPr>
          <p:cNvPr id="64524" name="Oval 12"/>
          <p:cNvSpPr>
            <a:spLocks noChangeArrowheads="1"/>
          </p:cNvSpPr>
          <p:nvPr/>
        </p:nvSpPr>
        <p:spPr bwMode="auto">
          <a:xfrm>
            <a:off x="8482013" y="188913"/>
            <a:ext cx="12239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400" b="1" dirty="0">
                <a:solidFill>
                  <a:srgbClr val="FFFF00"/>
                </a:solidFill>
                <a:effectLst>
                  <a:outerShdw blurRad="38100" dist="38100" dir="2700000" algn="tl">
                    <a:srgbClr val="000000"/>
                  </a:outerShdw>
                </a:effectLst>
                <a:latin typeface="Arial" charset="0"/>
                <a:cs typeface="+mn-cs"/>
              </a:rPr>
              <a:t>159740</a:t>
            </a:r>
            <a:endParaRPr lang="en-NZ" sz="2400" b="1" dirty="0">
              <a:solidFill>
                <a:srgbClr val="FFFF00"/>
              </a:solidFill>
              <a:effectLst>
                <a:outerShdw blurRad="38100" dist="38100" dir="2700000" algn="tl">
                  <a:srgbClr val="000000"/>
                </a:outerShdw>
              </a:effectLst>
              <a:latin typeface="Arial" charset="0"/>
              <a:cs typeface="+mn-cs"/>
            </a:endParaRPr>
          </a:p>
        </p:txBody>
      </p:sp>
      <p:sp>
        <p:nvSpPr>
          <p:cNvPr id="64525" name="Text Box 13"/>
          <p:cNvSpPr txBox="1">
            <a:spLocks noChangeArrowheads="1"/>
          </p:cNvSpPr>
          <p:nvPr/>
        </p:nvSpPr>
        <p:spPr bwMode="auto">
          <a:xfrm>
            <a:off x="431800" y="3789363"/>
            <a:ext cx="9058275" cy="466725"/>
          </a:xfrm>
          <a:prstGeom prst="rect">
            <a:avLst/>
          </a:prstGeom>
          <a:gradFill rotWithShape="1">
            <a:gsLst>
              <a:gs pos="0">
                <a:srgbClr val="3399FF"/>
              </a:gs>
              <a:gs pos="100000">
                <a:schemeClr val="bg1"/>
              </a:gs>
            </a:gsLst>
            <a:lin ang="2700000" scaled="1"/>
          </a:gradFill>
          <a:ln w="9525">
            <a:solidFill>
              <a:srgbClr val="FF000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r>
              <a:rPr lang="en-US" altLang="en-US" sz="2400"/>
              <a:t>Uninformed Search, Informed Search, Any-Path Search, Optimal Search</a:t>
            </a:r>
          </a:p>
        </p:txBody>
      </p:sp>
      <p:sp>
        <p:nvSpPr>
          <p:cNvPr id="2055" name="Text Box 14"/>
          <p:cNvSpPr txBox="1">
            <a:spLocks noChangeArrowheads="1"/>
          </p:cNvSpPr>
          <p:nvPr/>
        </p:nvSpPr>
        <p:spPr bwMode="auto">
          <a:xfrm>
            <a:off x="5568950" y="5805488"/>
            <a:ext cx="418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i="1"/>
              <a:t>Source of contents: </a:t>
            </a:r>
            <a:r>
              <a:rPr lang="en-US" altLang="en-US" b="1" i="1"/>
              <a:t>MIT OpenCourseWare</a:t>
            </a:r>
            <a:endParaRPr lang="en-GB" altLang="en-US" b="1"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4524"/>
                                        </p:tgtEl>
                                        <p:attrNameLst>
                                          <p:attrName>style.visibility</p:attrName>
                                        </p:attrNameLst>
                                      </p:cBhvr>
                                      <p:to>
                                        <p:strVal val="visible"/>
                                      </p:to>
                                    </p:set>
                                    <p:animEffect transition="in" filter="checkerboard(across)">
                                      <p:cBhvr>
                                        <p:cTn id="7" dur="500"/>
                                        <p:tgtEl>
                                          <p:spTgt spid="64524"/>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4525"/>
                                        </p:tgtEl>
                                        <p:attrNameLst>
                                          <p:attrName>style.visibility</p:attrName>
                                        </p:attrNameLst>
                                      </p:cBhvr>
                                      <p:to>
                                        <p:strVal val="visible"/>
                                      </p:to>
                                    </p:set>
                                    <p:anim calcmode="lin" valueType="num">
                                      <p:cBhvr>
                                        <p:cTn id="11" dur="500" fill="hold"/>
                                        <p:tgtEl>
                                          <p:spTgt spid="64525"/>
                                        </p:tgtEl>
                                        <p:attrNameLst>
                                          <p:attrName>ppt_w</p:attrName>
                                        </p:attrNameLst>
                                      </p:cBhvr>
                                      <p:tavLst>
                                        <p:tav tm="0">
                                          <p:val>
                                            <p:fltVal val="0"/>
                                          </p:val>
                                        </p:tav>
                                        <p:tav tm="100000">
                                          <p:val>
                                            <p:strVal val="#ppt_w"/>
                                          </p:val>
                                        </p:tav>
                                      </p:tavLst>
                                    </p:anim>
                                    <p:anim calcmode="lin" valueType="num">
                                      <p:cBhvr>
                                        <p:cTn id="12" dur="500" fill="hold"/>
                                        <p:tgtEl>
                                          <p:spTgt spid="64525"/>
                                        </p:tgtEl>
                                        <p:attrNameLst>
                                          <p:attrName>ppt_h</p:attrName>
                                        </p:attrNameLst>
                                      </p:cBhvr>
                                      <p:tavLst>
                                        <p:tav tm="0">
                                          <p:val>
                                            <p:fltVal val="0"/>
                                          </p:val>
                                        </p:tav>
                                        <p:tav tm="100000">
                                          <p:val>
                                            <p:strVal val="#ppt_h"/>
                                          </p:val>
                                        </p:tav>
                                      </p:tavLst>
                                    </p:anim>
                                    <p:animEffect transition="in" filter="fade">
                                      <p:cBhvr>
                                        <p:cTn id="13" dur="500"/>
                                        <p:tgtEl>
                                          <p:spTgt spid="64525"/>
                                        </p:tgtEl>
                                      </p:cBhvr>
                                    </p:animEffect>
                                  </p:childTnLst>
                                </p:cTn>
                              </p:par>
                            </p:childTnLst>
                          </p:cTn>
                        </p:par>
                        <p:par>
                          <p:cTn id="14" fill="hold" nodeType="afterGroup">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64525"/>
                                        </p:tgtEl>
                                      </p:cBhvr>
                                    </p:animEffect>
                                    <p:animScale>
                                      <p:cBhvr>
                                        <p:cTn id="17" dur="250" autoRev="1" fill="hold"/>
                                        <p:tgtEl>
                                          <p:spTgt spid="645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4" grpId="0" animBg="1"/>
      <p:bldP spid="64525" grpId="0" animBg="1"/>
      <p:bldP spid="6452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Depth-First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pSp>
        <p:nvGrpSpPr>
          <p:cNvPr id="31783" name="Group 75"/>
          <p:cNvGrpSpPr>
            <a:grpSpLocks/>
          </p:cNvGrpSpPr>
          <p:nvPr/>
        </p:nvGrpSpPr>
        <p:grpSpPr bwMode="auto">
          <a:xfrm>
            <a:off x="6308725" y="1557338"/>
            <a:ext cx="2505075" cy="1917700"/>
            <a:chOff x="3301" y="1389"/>
            <a:chExt cx="2132" cy="1633"/>
          </a:xfrm>
        </p:grpSpPr>
        <p:sp>
          <p:nvSpPr>
            <p:cNvPr id="31785" name="Rectangle 76"/>
            <p:cNvSpPr>
              <a:spLocks noChangeArrowheads="1"/>
            </p:cNvSpPr>
            <p:nvPr/>
          </p:nvSpPr>
          <p:spPr bwMode="auto">
            <a:xfrm>
              <a:off x="3301" y="1389"/>
              <a:ext cx="2132" cy="163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solidFill>
                  <a:srgbClr val="000000"/>
                </a:solidFill>
                <a:cs typeface="+mn-cs"/>
              </a:endParaRPr>
            </a:p>
          </p:txBody>
        </p:sp>
        <p:sp>
          <p:nvSpPr>
            <p:cNvPr id="31786" name="Line 77"/>
            <p:cNvSpPr>
              <a:spLocks noChangeShapeType="1"/>
            </p:cNvSpPr>
            <p:nvPr/>
          </p:nvSpPr>
          <p:spPr bwMode="auto">
            <a:xfrm flipH="1">
              <a:off x="4617" y="1842"/>
              <a:ext cx="0"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87" name="Line 78"/>
            <p:cNvSpPr>
              <a:spLocks noChangeShapeType="1"/>
            </p:cNvSpPr>
            <p:nvPr/>
          </p:nvSpPr>
          <p:spPr bwMode="auto">
            <a:xfrm flipH="1">
              <a:off x="4035" y="1751"/>
              <a:ext cx="453"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88" name="Line 79"/>
            <p:cNvSpPr>
              <a:spLocks noChangeShapeType="1"/>
            </p:cNvSpPr>
            <p:nvPr/>
          </p:nvSpPr>
          <p:spPr bwMode="auto">
            <a:xfrm flipV="1">
              <a:off x="4663" y="2161"/>
              <a:ext cx="363" cy="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2" name="Oval 80"/>
            <p:cNvSpPr>
              <a:spLocks noChangeArrowheads="1"/>
            </p:cNvSpPr>
            <p:nvPr/>
          </p:nvSpPr>
          <p:spPr bwMode="auto">
            <a:xfrm>
              <a:off x="4480" y="1570"/>
              <a:ext cx="296"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C</a:t>
              </a:r>
              <a:endParaRPr lang="en-GB" sz="1600" b="1">
                <a:solidFill>
                  <a:srgbClr val="000000"/>
                </a:solidFill>
                <a:cs typeface="+mn-cs"/>
              </a:endParaRPr>
            </a:p>
          </p:txBody>
        </p:sp>
        <p:sp>
          <p:nvSpPr>
            <p:cNvPr id="33" name="Oval 81"/>
            <p:cNvSpPr>
              <a:spLocks noChangeArrowheads="1"/>
            </p:cNvSpPr>
            <p:nvPr/>
          </p:nvSpPr>
          <p:spPr bwMode="auto">
            <a:xfrm>
              <a:off x="3802" y="1978"/>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A</a:t>
              </a:r>
              <a:endParaRPr lang="en-GB" sz="1600" b="1">
                <a:solidFill>
                  <a:srgbClr val="000000"/>
                </a:solidFill>
                <a:cs typeface="+mn-cs"/>
              </a:endParaRPr>
            </a:p>
          </p:txBody>
        </p:sp>
        <p:sp>
          <p:nvSpPr>
            <p:cNvPr id="34" name="Oval 82"/>
            <p:cNvSpPr>
              <a:spLocks noChangeArrowheads="1"/>
            </p:cNvSpPr>
            <p:nvPr/>
          </p:nvSpPr>
          <p:spPr bwMode="auto">
            <a:xfrm>
              <a:off x="4464" y="2047"/>
              <a:ext cx="295"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D</a:t>
              </a:r>
              <a:endParaRPr lang="en-GB" sz="1600" b="1">
                <a:solidFill>
                  <a:srgbClr val="000000"/>
                </a:solidFill>
                <a:cs typeface="+mn-cs"/>
              </a:endParaRPr>
            </a:p>
          </p:txBody>
        </p:sp>
        <p:sp>
          <p:nvSpPr>
            <p:cNvPr id="35" name="Oval 83"/>
            <p:cNvSpPr>
              <a:spLocks noChangeArrowheads="1"/>
            </p:cNvSpPr>
            <p:nvPr/>
          </p:nvSpPr>
          <p:spPr bwMode="auto">
            <a:xfrm>
              <a:off x="5026" y="2024"/>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G</a:t>
              </a:r>
              <a:endParaRPr lang="en-GB" sz="1600" b="1">
                <a:solidFill>
                  <a:srgbClr val="000000"/>
                </a:solidFill>
                <a:cs typeface="+mn-cs"/>
              </a:endParaRPr>
            </a:p>
          </p:txBody>
        </p:sp>
        <p:sp>
          <p:nvSpPr>
            <p:cNvPr id="31793" name="Line 84"/>
            <p:cNvSpPr>
              <a:spLocks noChangeShapeType="1"/>
            </p:cNvSpPr>
            <p:nvPr/>
          </p:nvSpPr>
          <p:spPr bwMode="auto">
            <a:xfrm flipH="1" flipV="1">
              <a:off x="3619" y="2432"/>
              <a:ext cx="590" cy="18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94" name="Line 85"/>
            <p:cNvSpPr>
              <a:spLocks noChangeShapeType="1"/>
            </p:cNvSpPr>
            <p:nvPr/>
          </p:nvSpPr>
          <p:spPr bwMode="auto">
            <a:xfrm flipH="1">
              <a:off x="4420" y="2307"/>
              <a:ext cx="144"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95" name="Line 86"/>
            <p:cNvSpPr>
              <a:spLocks noChangeShapeType="1"/>
            </p:cNvSpPr>
            <p:nvPr/>
          </p:nvSpPr>
          <p:spPr bwMode="auto">
            <a:xfrm flipH="1">
              <a:off x="4437" y="2251"/>
              <a:ext cx="634" cy="4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96" name="Line 87"/>
            <p:cNvSpPr>
              <a:spLocks noChangeShapeType="1"/>
            </p:cNvSpPr>
            <p:nvPr/>
          </p:nvSpPr>
          <p:spPr bwMode="auto">
            <a:xfrm>
              <a:off x="4074" y="2113"/>
              <a:ext cx="408" cy="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40" name="Oval 88"/>
            <p:cNvSpPr>
              <a:spLocks noChangeArrowheads="1"/>
            </p:cNvSpPr>
            <p:nvPr/>
          </p:nvSpPr>
          <p:spPr bwMode="auto">
            <a:xfrm>
              <a:off x="3392" y="2250"/>
              <a:ext cx="296"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S</a:t>
              </a:r>
              <a:endParaRPr lang="en-GB" sz="1600" b="1">
                <a:solidFill>
                  <a:srgbClr val="000000"/>
                </a:solidFill>
                <a:cs typeface="+mn-cs"/>
              </a:endParaRPr>
            </a:p>
          </p:txBody>
        </p:sp>
        <p:sp>
          <p:nvSpPr>
            <p:cNvPr id="31798" name="Line 89"/>
            <p:cNvSpPr>
              <a:spLocks noChangeShapeType="1"/>
            </p:cNvSpPr>
            <p:nvPr/>
          </p:nvSpPr>
          <p:spPr bwMode="auto">
            <a:xfrm flipH="1">
              <a:off x="3619" y="2206"/>
              <a:ext cx="227" cy="13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42" name="Oval 90"/>
            <p:cNvSpPr>
              <a:spLocks noChangeArrowheads="1"/>
            </p:cNvSpPr>
            <p:nvPr/>
          </p:nvSpPr>
          <p:spPr bwMode="auto">
            <a:xfrm>
              <a:off x="4209" y="2523"/>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B</a:t>
              </a:r>
              <a:endParaRPr lang="en-GB" sz="1600" b="1">
                <a:solidFill>
                  <a:srgbClr val="000000"/>
                </a:solidFill>
                <a:cs typeface="+mn-cs"/>
              </a:endParaRPr>
            </a:p>
          </p:txBody>
        </p:sp>
      </p:grpSp>
      <p:sp>
        <p:nvSpPr>
          <p:cNvPr id="2" name="TextBox 1">
            <a:extLst>
              <a:ext uri="{FF2B5EF4-FFF2-40B4-BE49-F238E27FC236}">
                <a16:creationId xmlns:a16="http://schemas.microsoft.com/office/drawing/2014/main" id="{8BC7AABF-3B06-4896-864E-D1B2DA44EBF9}"/>
              </a:ext>
            </a:extLst>
          </p:cNvPr>
          <p:cNvSpPr txBox="1"/>
          <p:nvPr/>
        </p:nvSpPr>
        <p:spPr>
          <a:xfrm>
            <a:off x="344242" y="2435158"/>
            <a:ext cx="5298019" cy="646331"/>
          </a:xfrm>
          <a:prstGeom prst="rect">
            <a:avLst/>
          </a:prstGeom>
          <a:noFill/>
        </p:spPr>
        <p:txBody>
          <a:bodyPr wrap="square" rtlCol="0">
            <a:spAutoFit/>
          </a:bodyPr>
          <a:lstStyle/>
          <a:p>
            <a:r>
              <a:rPr lang="en-NZ" dirty="0">
                <a:latin typeface="Arial" panose="020B0604020202020204" pitchFamily="34" charset="0"/>
                <a:cs typeface="Arial" panose="020B0604020202020204" pitchFamily="34" charset="0"/>
              </a:rPr>
              <a:t>Given the following graph, find a path from </a:t>
            </a:r>
            <a:r>
              <a:rPr lang="en-NZ" b="1" dirty="0">
                <a:solidFill>
                  <a:srgbClr val="C00000"/>
                </a:solidFill>
                <a:latin typeface="Arial" panose="020B0604020202020204" pitchFamily="34" charset="0"/>
                <a:cs typeface="Arial" panose="020B0604020202020204" pitchFamily="34" charset="0"/>
              </a:rPr>
              <a:t>S</a:t>
            </a:r>
            <a:r>
              <a:rPr lang="en-NZ" dirty="0">
                <a:latin typeface="Arial" panose="020B0604020202020204" pitchFamily="34" charset="0"/>
                <a:cs typeface="Arial" panose="020B0604020202020204" pitchFamily="34" charset="0"/>
              </a:rPr>
              <a:t> to </a:t>
            </a:r>
            <a:r>
              <a:rPr lang="en-NZ" b="1" dirty="0">
                <a:solidFill>
                  <a:srgbClr val="C00000"/>
                </a:solidFill>
                <a:latin typeface="Arial" panose="020B0604020202020204" pitchFamily="34" charset="0"/>
                <a:cs typeface="Arial" panose="020B0604020202020204" pitchFamily="34" charset="0"/>
              </a:rPr>
              <a:t>G </a:t>
            </a:r>
            <a:r>
              <a:rPr lang="en-NZ" dirty="0">
                <a:latin typeface="Arial" panose="020B0604020202020204" pitchFamily="34" charset="0"/>
                <a:cs typeface="Arial" panose="020B0604020202020204" pitchFamily="34" charset="0"/>
              </a:rPr>
              <a:t>using </a:t>
            </a:r>
            <a:r>
              <a:rPr lang="en-NZ" b="1" dirty="0">
                <a:solidFill>
                  <a:srgbClr val="008000"/>
                </a:solidFill>
                <a:latin typeface="Arial" panose="020B0604020202020204" pitchFamily="34" charset="0"/>
                <a:cs typeface="Arial" panose="020B0604020202020204" pitchFamily="34" charset="0"/>
              </a:rPr>
              <a:t>Depth-First Search with the Visited List</a:t>
            </a:r>
            <a:r>
              <a:rPr lang="en-NZ" b="1" dirty="0">
                <a:solidFill>
                  <a:srgbClr val="C00000"/>
                </a:solidFill>
                <a:latin typeface="Arial" panose="020B0604020202020204" pitchFamily="34" charset="0"/>
                <a:cs typeface="Arial" panose="020B0604020202020204" pitchFamily="34" charset="0"/>
              </a:rPr>
              <a:t>.</a:t>
            </a:r>
            <a:endParaRPr lang="en-N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976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Depth-First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pSp>
        <p:nvGrpSpPr>
          <p:cNvPr id="31783" name="Group 75"/>
          <p:cNvGrpSpPr>
            <a:grpSpLocks/>
          </p:cNvGrpSpPr>
          <p:nvPr/>
        </p:nvGrpSpPr>
        <p:grpSpPr bwMode="auto">
          <a:xfrm>
            <a:off x="6595959" y="1817019"/>
            <a:ext cx="2505075" cy="1917700"/>
            <a:chOff x="3301" y="1389"/>
            <a:chExt cx="2132" cy="1633"/>
          </a:xfrm>
        </p:grpSpPr>
        <p:sp>
          <p:nvSpPr>
            <p:cNvPr id="31785" name="Rectangle 76"/>
            <p:cNvSpPr>
              <a:spLocks noChangeArrowheads="1"/>
            </p:cNvSpPr>
            <p:nvPr/>
          </p:nvSpPr>
          <p:spPr bwMode="auto">
            <a:xfrm>
              <a:off x="3301" y="1389"/>
              <a:ext cx="2132" cy="163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solidFill>
                  <a:srgbClr val="000000"/>
                </a:solidFill>
                <a:cs typeface="+mn-cs"/>
              </a:endParaRPr>
            </a:p>
          </p:txBody>
        </p:sp>
        <p:sp>
          <p:nvSpPr>
            <p:cNvPr id="31786" name="Line 77"/>
            <p:cNvSpPr>
              <a:spLocks noChangeShapeType="1"/>
            </p:cNvSpPr>
            <p:nvPr/>
          </p:nvSpPr>
          <p:spPr bwMode="auto">
            <a:xfrm flipH="1">
              <a:off x="4617" y="1842"/>
              <a:ext cx="0"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87" name="Line 78"/>
            <p:cNvSpPr>
              <a:spLocks noChangeShapeType="1"/>
            </p:cNvSpPr>
            <p:nvPr/>
          </p:nvSpPr>
          <p:spPr bwMode="auto">
            <a:xfrm flipH="1">
              <a:off x="4035" y="1751"/>
              <a:ext cx="453"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88" name="Line 79"/>
            <p:cNvSpPr>
              <a:spLocks noChangeShapeType="1"/>
            </p:cNvSpPr>
            <p:nvPr/>
          </p:nvSpPr>
          <p:spPr bwMode="auto">
            <a:xfrm flipV="1">
              <a:off x="4663" y="2161"/>
              <a:ext cx="363" cy="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2" name="Oval 80"/>
            <p:cNvSpPr>
              <a:spLocks noChangeArrowheads="1"/>
            </p:cNvSpPr>
            <p:nvPr/>
          </p:nvSpPr>
          <p:spPr bwMode="auto">
            <a:xfrm>
              <a:off x="4480" y="1570"/>
              <a:ext cx="296"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C</a:t>
              </a:r>
              <a:endParaRPr lang="en-GB" sz="1600" b="1">
                <a:solidFill>
                  <a:srgbClr val="000000"/>
                </a:solidFill>
                <a:cs typeface="+mn-cs"/>
              </a:endParaRPr>
            </a:p>
          </p:txBody>
        </p:sp>
        <p:sp>
          <p:nvSpPr>
            <p:cNvPr id="33" name="Oval 81"/>
            <p:cNvSpPr>
              <a:spLocks noChangeArrowheads="1"/>
            </p:cNvSpPr>
            <p:nvPr/>
          </p:nvSpPr>
          <p:spPr bwMode="auto">
            <a:xfrm>
              <a:off x="3802" y="1978"/>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A</a:t>
              </a:r>
              <a:endParaRPr lang="en-GB" sz="1600" b="1">
                <a:solidFill>
                  <a:srgbClr val="000000"/>
                </a:solidFill>
                <a:cs typeface="+mn-cs"/>
              </a:endParaRPr>
            </a:p>
          </p:txBody>
        </p:sp>
        <p:sp>
          <p:nvSpPr>
            <p:cNvPr id="34" name="Oval 82"/>
            <p:cNvSpPr>
              <a:spLocks noChangeArrowheads="1"/>
            </p:cNvSpPr>
            <p:nvPr/>
          </p:nvSpPr>
          <p:spPr bwMode="auto">
            <a:xfrm>
              <a:off x="4464" y="2047"/>
              <a:ext cx="295"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D</a:t>
              </a:r>
              <a:endParaRPr lang="en-GB" sz="1600" b="1">
                <a:solidFill>
                  <a:srgbClr val="000000"/>
                </a:solidFill>
                <a:cs typeface="+mn-cs"/>
              </a:endParaRPr>
            </a:p>
          </p:txBody>
        </p:sp>
        <p:sp>
          <p:nvSpPr>
            <p:cNvPr id="35" name="Oval 83"/>
            <p:cNvSpPr>
              <a:spLocks noChangeArrowheads="1"/>
            </p:cNvSpPr>
            <p:nvPr/>
          </p:nvSpPr>
          <p:spPr bwMode="auto">
            <a:xfrm>
              <a:off x="5026" y="2024"/>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G</a:t>
              </a:r>
              <a:endParaRPr lang="en-GB" sz="1600" b="1">
                <a:solidFill>
                  <a:srgbClr val="000000"/>
                </a:solidFill>
                <a:cs typeface="+mn-cs"/>
              </a:endParaRPr>
            </a:p>
          </p:txBody>
        </p:sp>
        <p:sp>
          <p:nvSpPr>
            <p:cNvPr id="31793" name="Line 84"/>
            <p:cNvSpPr>
              <a:spLocks noChangeShapeType="1"/>
            </p:cNvSpPr>
            <p:nvPr/>
          </p:nvSpPr>
          <p:spPr bwMode="auto">
            <a:xfrm flipH="1" flipV="1">
              <a:off x="3619" y="2432"/>
              <a:ext cx="590" cy="18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94" name="Line 85"/>
            <p:cNvSpPr>
              <a:spLocks noChangeShapeType="1"/>
            </p:cNvSpPr>
            <p:nvPr/>
          </p:nvSpPr>
          <p:spPr bwMode="auto">
            <a:xfrm flipH="1">
              <a:off x="4420" y="2307"/>
              <a:ext cx="144"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95" name="Line 86"/>
            <p:cNvSpPr>
              <a:spLocks noChangeShapeType="1"/>
            </p:cNvSpPr>
            <p:nvPr/>
          </p:nvSpPr>
          <p:spPr bwMode="auto">
            <a:xfrm flipH="1">
              <a:off x="4437" y="2251"/>
              <a:ext cx="634" cy="4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796" name="Line 87"/>
            <p:cNvSpPr>
              <a:spLocks noChangeShapeType="1"/>
            </p:cNvSpPr>
            <p:nvPr/>
          </p:nvSpPr>
          <p:spPr bwMode="auto">
            <a:xfrm>
              <a:off x="4074" y="2113"/>
              <a:ext cx="408" cy="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40" name="Oval 88"/>
            <p:cNvSpPr>
              <a:spLocks noChangeArrowheads="1"/>
            </p:cNvSpPr>
            <p:nvPr/>
          </p:nvSpPr>
          <p:spPr bwMode="auto">
            <a:xfrm>
              <a:off x="3392" y="2250"/>
              <a:ext cx="296"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S</a:t>
              </a:r>
              <a:endParaRPr lang="en-GB" sz="1600" b="1">
                <a:solidFill>
                  <a:srgbClr val="000000"/>
                </a:solidFill>
                <a:cs typeface="+mn-cs"/>
              </a:endParaRPr>
            </a:p>
          </p:txBody>
        </p:sp>
        <p:sp>
          <p:nvSpPr>
            <p:cNvPr id="31798" name="Line 89"/>
            <p:cNvSpPr>
              <a:spLocks noChangeShapeType="1"/>
            </p:cNvSpPr>
            <p:nvPr/>
          </p:nvSpPr>
          <p:spPr bwMode="auto">
            <a:xfrm flipH="1">
              <a:off x="3619" y="2206"/>
              <a:ext cx="227" cy="13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42" name="Oval 90"/>
            <p:cNvSpPr>
              <a:spLocks noChangeArrowheads="1"/>
            </p:cNvSpPr>
            <p:nvPr/>
          </p:nvSpPr>
          <p:spPr bwMode="auto">
            <a:xfrm>
              <a:off x="4209" y="2523"/>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B</a:t>
              </a:r>
              <a:endParaRPr lang="en-GB" sz="1600" b="1">
                <a:solidFill>
                  <a:srgbClr val="000000"/>
                </a:solidFill>
                <a:cs typeface="+mn-cs"/>
              </a:endParaRPr>
            </a:p>
          </p:txBody>
        </p:sp>
      </p:grpSp>
      <p:sp>
        <p:nvSpPr>
          <p:cNvPr id="2" name="TextBox 1">
            <a:extLst>
              <a:ext uri="{FF2B5EF4-FFF2-40B4-BE49-F238E27FC236}">
                <a16:creationId xmlns:a16="http://schemas.microsoft.com/office/drawing/2014/main" id="{8BC7AABF-3B06-4896-864E-D1B2DA44EBF9}"/>
              </a:ext>
            </a:extLst>
          </p:cNvPr>
          <p:cNvSpPr txBox="1"/>
          <p:nvPr/>
        </p:nvSpPr>
        <p:spPr>
          <a:xfrm>
            <a:off x="414295" y="2198086"/>
            <a:ext cx="4032694" cy="923330"/>
          </a:xfrm>
          <a:prstGeom prst="rect">
            <a:avLst/>
          </a:prstGeom>
          <a:noFill/>
        </p:spPr>
        <p:txBody>
          <a:bodyPr wrap="square" rtlCol="0">
            <a:spAutoFit/>
          </a:bodyPr>
          <a:lstStyle/>
          <a:p>
            <a:r>
              <a:rPr lang="en-NZ" dirty="0">
                <a:latin typeface="Arial" panose="020B0604020202020204" pitchFamily="34" charset="0"/>
                <a:cs typeface="Arial" panose="020B0604020202020204" pitchFamily="34" charset="0"/>
              </a:rPr>
              <a:t>Given the following graph, find a path from </a:t>
            </a:r>
            <a:r>
              <a:rPr lang="en-NZ" b="1" dirty="0">
                <a:solidFill>
                  <a:srgbClr val="C00000"/>
                </a:solidFill>
                <a:latin typeface="Arial" panose="020B0604020202020204" pitchFamily="34" charset="0"/>
                <a:cs typeface="Arial" panose="020B0604020202020204" pitchFamily="34" charset="0"/>
              </a:rPr>
              <a:t>S</a:t>
            </a:r>
            <a:r>
              <a:rPr lang="en-NZ" dirty="0">
                <a:latin typeface="Arial" panose="020B0604020202020204" pitchFamily="34" charset="0"/>
                <a:cs typeface="Arial" panose="020B0604020202020204" pitchFamily="34" charset="0"/>
              </a:rPr>
              <a:t> to </a:t>
            </a:r>
            <a:r>
              <a:rPr lang="en-NZ" b="1" dirty="0">
                <a:solidFill>
                  <a:srgbClr val="C00000"/>
                </a:solidFill>
                <a:latin typeface="Arial" panose="020B0604020202020204" pitchFamily="34" charset="0"/>
                <a:cs typeface="Arial" panose="020B0604020202020204" pitchFamily="34" charset="0"/>
              </a:rPr>
              <a:t>G </a:t>
            </a:r>
            <a:r>
              <a:rPr lang="en-NZ" dirty="0">
                <a:latin typeface="Arial" panose="020B0604020202020204" pitchFamily="34" charset="0"/>
                <a:cs typeface="Arial" panose="020B0604020202020204" pitchFamily="34" charset="0"/>
              </a:rPr>
              <a:t>using </a:t>
            </a:r>
            <a:r>
              <a:rPr lang="en-NZ" b="1" dirty="0">
                <a:solidFill>
                  <a:srgbClr val="008000"/>
                </a:solidFill>
                <a:latin typeface="Arial" panose="020B0604020202020204" pitchFamily="34" charset="0"/>
                <a:cs typeface="Arial" panose="020B0604020202020204" pitchFamily="34" charset="0"/>
              </a:rPr>
              <a:t>Depth-First Search with the Visited List</a:t>
            </a:r>
            <a:r>
              <a:rPr lang="en-NZ" b="1" dirty="0">
                <a:solidFill>
                  <a:srgbClr val="C00000"/>
                </a:solidFill>
                <a:latin typeface="Arial" panose="020B0604020202020204" pitchFamily="34" charset="0"/>
                <a:cs typeface="Arial" panose="020B0604020202020204" pitchFamily="34" charset="0"/>
              </a:rPr>
              <a:t>.</a:t>
            </a:r>
            <a:endParaRPr lang="en-NZ" dirty="0">
              <a:latin typeface="Arial" panose="020B0604020202020204" pitchFamily="34" charset="0"/>
              <a:cs typeface="Arial" panose="020B0604020202020204" pitchFamily="34" charset="0"/>
            </a:endParaRPr>
          </a:p>
        </p:txBody>
      </p:sp>
      <p:grpSp>
        <p:nvGrpSpPr>
          <p:cNvPr id="56" name="Group 55">
            <a:extLst>
              <a:ext uri="{FF2B5EF4-FFF2-40B4-BE49-F238E27FC236}">
                <a16:creationId xmlns:a16="http://schemas.microsoft.com/office/drawing/2014/main" id="{FBF1E1B9-6DE2-427B-9CAD-5F9A888F9893}"/>
              </a:ext>
            </a:extLst>
          </p:cNvPr>
          <p:cNvGrpSpPr/>
          <p:nvPr/>
        </p:nvGrpSpPr>
        <p:grpSpPr>
          <a:xfrm>
            <a:off x="6474338" y="4331738"/>
            <a:ext cx="2839092" cy="2230817"/>
            <a:chOff x="6323958" y="3644143"/>
            <a:chExt cx="2839092" cy="2230817"/>
          </a:xfrm>
        </p:grpSpPr>
        <p:sp>
          <p:nvSpPr>
            <p:cNvPr id="26" name="Rectangle 76">
              <a:extLst>
                <a:ext uri="{FF2B5EF4-FFF2-40B4-BE49-F238E27FC236}">
                  <a16:creationId xmlns:a16="http://schemas.microsoft.com/office/drawing/2014/main" id="{031F7DA7-C0A8-4F02-A947-760C790C47AC}"/>
                </a:ext>
              </a:extLst>
            </p:cNvPr>
            <p:cNvSpPr>
              <a:spLocks noChangeArrowheads="1"/>
            </p:cNvSpPr>
            <p:nvPr/>
          </p:nvSpPr>
          <p:spPr bwMode="auto">
            <a:xfrm>
              <a:off x="6323958" y="3644143"/>
              <a:ext cx="2839092" cy="2230817"/>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solidFill>
                  <a:srgbClr val="000000"/>
                </a:solidFill>
                <a:cs typeface="+mn-cs"/>
              </a:endParaRPr>
            </a:p>
          </p:txBody>
        </p:sp>
        <p:sp>
          <p:nvSpPr>
            <p:cNvPr id="30" name="Oval 80">
              <a:extLst>
                <a:ext uri="{FF2B5EF4-FFF2-40B4-BE49-F238E27FC236}">
                  <a16:creationId xmlns:a16="http://schemas.microsoft.com/office/drawing/2014/main" id="{E83A346E-0C41-402B-A156-DDC4D1EE2869}"/>
                </a:ext>
              </a:extLst>
            </p:cNvPr>
            <p:cNvSpPr>
              <a:spLocks noChangeArrowheads="1"/>
            </p:cNvSpPr>
            <p:nvPr/>
          </p:nvSpPr>
          <p:spPr bwMode="auto">
            <a:xfrm>
              <a:off x="6419924" y="4837661"/>
              <a:ext cx="347797" cy="332339"/>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C</a:t>
              </a:r>
              <a:endParaRPr lang="en-GB" sz="1600" b="1" dirty="0">
                <a:solidFill>
                  <a:srgbClr val="000000"/>
                </a:solidFill>
                <a:cs typeface="+mn-cs"/>
              </a:endParaRPr>
            </a:p>
          </p:txBody>
        </p:sp>
        <p:sp>
          <p:nvSpPr>
            <p:cNvPr id="31" name="Oval 81">
              <a:extLst>
                <a:ext uri="{FF2B5EF4-FFF2-40B4-BE49-F238E27FC236}">
                  <a16:creationId xmlns:a16="http://schemas.microsoft.com/office/drawing/2014/main" id="{DB81FB22-2B44-49AF-A202-B1ED47639B62}"/>
                </a:ext>
              </a:extLst>
            </p:cNvPr>
            <p:cNvSpPr>
              <a:spLocks noChangeArrowheads="1"/>
            </p:cNvSpPr>
            <p:nvPr/>
          </p:nvSpPr>
          <p:spPr bwMode="auto">
            <a:xfrm>
              <a:off x="6936015" y="4303699"/>
              <a:ext cx="346622" cy="32999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A</a:t>
              </a:r>
              <a:endParaRPr lang="en-GB" sz="1600" b="1" dirty="0">
                <a:solidFill>
                  <a:srgbClr val="000000"/>
                </a:solidFill>
                <a:cs typeface="+mn-cs"/>
              </a:endParaRPr>
            </a:p>
          </p:txBody>
        </p:sp>
        <p:sp>
          <p:nvSpPr>
            <p:cNvPr id="37" name="Oval 83">
              <a:extLst>
                <a:ext uri="{FF2B5EF4-FFF2-40B4-BE49-F238E27FC236}">
                  <a16:creationId xmlns:a16="http://schemas.microsoft.com/office/drawing/2014/main" id="{DDBEE7AD-B396-4C03-9E3D-4B4F50FBB8CE}"/>
                </a:ext>
              </a:extLst>
            </p:cNvPr>
            <p:cNvSpPr>
              <a:spLocks noChangeArrowheads="1"/>
            </p:cNvSpPr>
            <p:nvPr/>
          </p:nvSpPr>
          <p:spPr bwMode="auto">
            <a:xfrm>
              <a:off x="8763064" y="4847507"/>
              <a:ext cx="346622" cy="32999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G</a:t>
              </a:r>
              <a:endParaRPr lang="en-GB" sz="1600" b="1" dirty="0">
                <a:solidFill>
                  <a:srgbClr val="000000"/>
                </a:solidFill>
                <a:cs typeface="+mn-cs"/>
              </a:endParaRPr>
            </a:p>
          </p:txBody>
        </p:sp>
        <p:sp>
          <p:nvSpPr>
            <p:cNvPr id="46" name="Oval 90">
              <a:extLst>
                <a:ext uri="{FF2B5EF4-FFF2-40B4-BE49-F238E27FC236}">
                  <a16:creationId xmlns:a16="http://schemas.microsoft.com/office/drawing/2014/main" id="{24C4AEDD-3E8D-481D-BBEE-EAF031C59641}"/>
                </a:ext>
              </a:extLst>
            </p:cNvPr>
            <p:cNvSpPr>
              <a:spLocks noChangeArrowheads="1"/>
            </p:cNvSpPr>
            <p:nvPr/>
          </p:nvSpPr>
          <p:spPr bwMode="auto">
            <a:xfrm>
              <a:off x="8240330" y="4311646"/>
              <a:ext cx="346622" cy="32999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B</a:t>
              </a:r>
              <a:endParaRPr lang="en-GB" sz="1600" b="1" dirty="0">
                <a:solidFill>
                  <a:srgbClr val="000000"/>
                </a:solidFill>
                <a:cs typeface="+mn-cs"/>
              </a:endParaRPr>
            </a:p>
          </p:txBody>
        </p:sp>
        <p:sp>
          <p:nvSpPr>
            <p:cNvPr id="48" name="Oval 82">
              <a:extLst>
                <a:ext uri="{FF2B5EF4-FFF2-40B4-BE49-F238E27FC236}">
                  <a16:creationId xmlns:a16="http://schemas.microsoft.com/office/drawing/2014/main" id="{D4A39DA8-AC84-4798-AB83-9EF83D17C9D6}"/>
                </a:ext>
              </a:extLst>
            </p:cNvPr>
            <p:cNvSpPr>
              <a:spLocks noChangeArrowheads="1"/>
            </p:cNvSpPr>
            <p:nvPr/>
          </p:nvSpPr>
          <p:spPr bwMode="auto">
            <a:xfrm>
              <a:off x="8023555" y="4845158"/>
              <a:ext cx="346622" cy="332339"/>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D</a:t>
              </a:r>
              <a:endParaRPr lang="en-GB" sz="1600" b="1" dirty="0">
                <a:solidFill>
                  <a:srgbClr val="000000"/>
                </a:solidFill>
                <a:cs typeface="+mn-cs"/>
              </a:endParaRPr>
            </a:p>
          </p:txBody>
        </p:sp>
        <p:sp>
          <p:nvSpPr>
            <p:cNvPr id="49" name="Oval 80">
              <a:extLst>
                <a:ext uri="{FF2B5EF4-FFF2-40B4-BE49-F238E27FC236}">
                  <a16:creationId xmlns:a16="http://schemas.microsoft.com/office/drawing/2014/main" id="{C7446B79-90C3-4738-934D-DD284F225083}"/>
                </a:ext>
              </a:extLst>
            </p:cNvPr>
            <p:cNvSpPr>
              <a:spLocks noChangeArrowheads="1"/>
            </p:cNvSpPr>
            <p:nvPr/>
          </p:nvSpPr>
          <p:spPr bwMode="auto">
            <a:xfrm>
              <a:off x="6780435" y="5412922"/>
              <a:ext cx="347797" cy="332339"/>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C</a:t>
              </a:r>
              <a:endParaRPr lang="en-GB" sz="1600" b="1" dirty="0">
                <a:solidFill>
                  <a:srgbClr val="000000"/>
                </a:solidFill>
                <a:cs typeface="+mn-cs"/>
              </a:endParaRPr>
            </a:p>
          </p:txBody>
        </p:sp>
        <p:sp>
          <p:nvSpPr>
            <p:cNvPr id="50" name="Oval 83">
              <a:extLst>
                <a:ext uri="{FF2B5EF4-FFF2-40B4-BE49-F238E27FC236}">
                  <a16:creationId xmlns:a16="http://schemas.microsoft.com/office/drawing/2014/main" id="{85A0CFCE-2907-47FA-BDF1-C7100AAEAE26}"/>
                </a:ext>
              </a:extLst>
            </p:cNvPr>
            <p:cNvSpPr>
              <a:spLocks noChangeArrowheads="1"/>
            </p:cNvSpPr>
            <p:nvPr/>
          </p:nvSpPr>
          <p:spPr bwMode="auto">
            <a:xfrm>
              <a:off x="7351495" y="5434353"/>
              <a:ext cx="346622" cy="32999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G</a:t>
              </a:r>
              <a:endParaRPr lang="en-GB" sz="1600" b="1" dirty="0">
                <a:solidFill>
                  <a:srgbClr val="000000"/>
                </a:solidFill>
                <a:cs typeface="+mn-cs"/>
              </a:endParaRPr>
            </a:p>
          </p:txBody>
        </p:sp>
        <p:sp>
          <p:nvSpPr>
            <p:cNvPr id="51" name="Oval 80">
              <a:extLst>
                <a:ext uri="{FF2B5EF4-FFF2-40B4-BE49-F238E27FC236}">
                  <a16:creationId xmlns:a16="http://schemas.microsoft.com/office/drawing/2014/main" id="{E1A328AB-1E90-4B4E-908E-4F8EFA64AE44}"/>
                </a:ext>
              </a:extLst>
            </p:cNvPr>
            <p:cNvSpPr>
              <a:spLocks noChangeArrowheads="1"/>
            </p:cNvSpPr>
            <p:nvPr/>
          </p:nvSpPr>
          <p:spPr bwMode="auto">
            <a:xfrm>
              <a:off x="7813542" y="5419156"/>
              <a:ext cx="347797" cy="332339"/>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C</a:t>
              </a:r>
              <a:endParaRPr lang="en-GB" sz="1600" b="1" dirty="0">
                <a:solidFill>
                  <a:srgbClr val="000000"/>
                </a:solidFill>
                <a:cs typeface="+mn-cs"/>
              </a:endParaRPr>
            </a:p>
          </p:txBody>
        </p:sp>
        <p:sp>
          <p:nvSpPr>
            <p:cNvPr id="52" name="Oval 83">
              <a:extLst>
                <a:ext uri="{FF2B5EF4-FFF2-40B4-BE49-F238E27FC236}">
                  <a16:creationId xmlns:a16="http://schemas.microsoft.com/office/drawing/2014/main" id="{2A39CCC3-52E6-48A6-A188-D2A51D69DB1E}"/>
                </a:ext>
              </a:extLst>
            </p:cNvPr>
            <p:cNvSpPr>
              <a:spLocks noChangeArrowheads="1"/>
            </p:cNvSpPr>
            <p:nvPr/>
          </p:nvSpPr>
          <p:spPr bwMode="auto">
            <a:xfrm>
              <a:off x="8384602" y="5440587"/>
              <a:ext cx="346622" cy="32999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G</a:t>
              </a:r>
              <a:endParaRPr lang="en-GB" sz="1600" b="1" dirty="0">
                <a:solidFill>
                  <a:srgbClr val="000000"/>
                </a:solidFill>
                <a:cs typeface="+mn-cs"/>
              </a:endParaRPr>
            </a:p>
          </p:txBody>
        </p:sp>
        <p:cxnSp>
          <p:nvCxnSpPr>
            <p:cNvPr id="4" name="Straight Connector 3">
              <a:extLst>
                <a:ext uri="{FF2B5EF4-FFF2-40B4-BE49-F238E27FC236}">
                  <a16:creationId xmlns:a16="http://schemas.microsoft.com/office/drawing/2014/main" id="{80EA14C6-6DA0-46D7-B692-9EB9BF762C36}"/>
                </a:ext>
              </a:extLst>
            </p:cNvPr>
            <p:cNvCxnSpPr>
              <a:endCxn id="46" idx="1"/>
            </p:cNvCxnSpPr>
            <p:nvPr/>
          </p:nvCxnSpPr>
          <p:spPr bwMode="auto">
            <a:xfrm>
              <a:off x="7813542" y="3894567"/>
              <a:ext cx="477550" cy="465405"/>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p:spPr>
        </p:cxnSp>
        <p:cxnSp>
          <p:nvCxnSpPr>
            <p:cNvPr id="6" name="Straight Arrow Connector 5">
              <a:extLst>
                <a:ext uri="{FF2B5EF4-FFF2-40B4-BE49-F238E27FC236}">
                  <a16:creationId xmlns:a16="http://schemas.microsoft.com/office/drawing/2014/main" id="{CA2FB420-9FE8-48CE-8E63-B1D59259EF5C}"/>
                </a:ext>
              </a:extLst>
            </p:cNvPr>
            <p:cNvCxnSpPr>
              <a:endCxn id="31" idx="7"/>
            </p:cNvCxnSpPr>
            <p:nvPr/>
          </p:nvCxnSpPr>
          <p:spPr bwMode="auto">
            <a:xfrm flipH="1">
              <a:off x="7231875" y="3920922"/>
              <a:ext cx="585940" cy="431103"/>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359F4390-CBA1-494A-ADEE-EDEF3F643CD5}"/>
                </a:ext>
              </a:extLst>
            </p:cNvPr>
            <p:cNvCxnSpPr>
              <a:stCxn id="31" idx="4"/>
              <a:endCxn id="36" idx="1"/>
            </p:cNvCxnSpPr>
            <p:nvPr/>
          </p:nvCxnSpPr>
          <p:spPr bwMode="auto">
            <a:xfrm>
              <a:off x="7109326" y="4633689"/>
              <a:ext cx="119620" cy="260139"/>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838889E1-1C45-4985-9C32-29B41EBA369C}"/>
                </a:ext>
              </a:extLst>
            </p:cNvPr>
            <p:cNvCxnSpPr>
              <a:stCxn id="31" idx="3"/>
              <a:endCxn id="30" idx="7"/>
            </p:cNvCxnSpPr>
            <p:nvPr/>
          </p:nvCxnSpPr>
          <p:spPr bwMode="auto">
            <a:xfrm flipH="1">
              <a:off x="6716787" y="4585363"/>
              <a:ext cx="269990" cy="300968"/>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9E83E001-DB03-49E7-9FEC-364D79D06622}"/>
                </a:ext>
              </a:extLst>
            </p:cNvPr>
            <p:cNvCxnSpPr>
              <a:stCxn id="46" idx="5"/>
              <a:endCxn id="37" idx="0"/>
            </p:cNvCxnSpPr>
            <p:nvPr/>
          </p:nvCxnSpPr>
          <p:spPr bwMode="auto">
            <a:xfrm>
              <a:off x="8536190" y="4593310"/>
              <a:ext cx="400185" cy="254197"/>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E0BB09F3-3163-4C6E-9C27-84BAA889A5BD}"/>
                </a:ext>
              </a:extLst>
            </p:cNvPr>
            <p:cNvCxnSpPr>
              <a:cxnSpLocks/>
              <a:stCxn id="46" idx="3"/>
              <a:endCxn id="48" idx="0"/>
            </p:cNvCxnSpPr>
            <p:nvPr/>
          </p:nvCxnSpPr>
          <p:spPr bwMode="auto">
            <a:xfrm flipH="1">
              <a:off x="8196866" y="4593310"/>
              <a:ext cx="94226" cy="251848"/>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38CFF619-3DD4-428C-A4C4-FFCAF0C17248}"/>
                </a:ext>
              </a:extLst>
            </p:cNvPr>
            <p:cNvCxnSpPr>
              <a:cxnSpLocks/>
              <a:stCxn id="36" idx="4"/>
              <a:endCxn id="50" idx="0"/>
            </p:cNvCxnSpPr>
            <p:nvPr/>
          </p:nvCxnSpPr>
          <p:spPr bwMode="auto">
            <a:xfrm>
              <a:off x="7351495" y="5177497"/>
              <a:ext cx="173311" cy="256856"/>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96B9344F-98DA-484E-86A4-39D5389E8398}"/>
                </a:ext>
              </a:extLst>
            </p:cNvPr>
            <p:cNvCxnSpPr>
              <a:endCxn id="49" idx="0"/>
            </p:cNvCxnSpPr>
            <p:nvPr/>
          </p:nvCxnSpPr>
          <p:spPr bwMode="auto">
            <a:xfrm flipH="1">
              <a:off x="6954334" y="5025949"/>
              <a:ext cx="441796" cy="386973"/>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ECF1E0FF-EF2A-405A-B510-41994400FEC4}"/>
                </a:ext>
              </a:extLst>
            </p:cNvPr>
            <p:cNvCxnSpPr>
              <a:stCxn id="48" idx="4"/>
              <a:endCxn id="52" idx="1"/>
            </p:cNvCxnSpPr>
            <p:nvPr/>
          </p:nvCxnSpPr>
          <p:spPr bwMode="auto">
            <a:xfrm>
              <a:off x="8196866" y="5177497"/>
              <a:ext cx="238498" cy="311416"/>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CC81041C-9CE5-4E87-A2E6-AE13E1CD9952}"/>
                </a:ext>
              </a:extLst>
            </p:cNvPr>
            <p:cNvCxnSpPr>
              <a:stCxn id="48" idx="4"/>
              <a:endCxn id="51" idx="0"/>
            </p:cNvCxnSpPr>
            <p:nvPr/>
          </p:nvCxnSpPr>
          <p:spPr bwMode="auto">
            <a:xfrm flipH="1">
              <a:off x="7987441" y="5177497"/>
              <a:ext cx="209425" cy="241659"/>
            </a:xfrm>
            <a:prstGeom prst="straightConnector1">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a:ln>
            <a:effectLst/>
          </p:spPr>
        </p:cxnSp>
        <p:sp>
          <p:nvSpPr>
            <p:cNvPr id="36" name="Oval 82">
              <a:extLst>
                <a:ext uri="{FF2B5EF4-FFF2-40B4-BE49-F238E27FC236}">
                  <a16:creationId xmlns:a16="http://schemas.microsoft.com/office/drawing/2014/main" id="{CB3C1D2A-2D99-4AE7-A055-4E4E2ED239DF}"/>
                </a:ext>
              </a:extLst>
            </p:cNvPr>
            <p:cNvSpPr>
              <a:spLocks noChangeArrowheads="1"/>
            </p:cNvSpPr>
            <p:nvPr/>
          </p:nvSpPr>
          <p:spPr bwMode="auto">
            <a:xfrm>
              <a:off x="7178184" y="4845158"/>
              <a:ext cx="346622" cy="332339"/>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D</a:t>
              </a:r>
              <a:endParaRPr lang="en-GB" sz="1600" b="1" dirty="0">
                <a:solidFill>
                  <a:srgbClr val="000000"/>
                </a:solidFill>
                <a:cs typeface="+mn-cs"/>
              </a:endParaRPr>
            </a:p>
          </p:txBody>
        </p:sp>
        <p:sp>
          <p:nvSpPr>
            <p:cNvPr id="44" name="Oval 88">
              <a:extLst>
                <a:ext uri="{FF2B5EF4-FFF2-40B4-BE49-F238E27FC236}">
                  <a16:creationId xmlns:a16="http://schemas.microsoft.com/office/drawing/2014/main" id="{72CEFAD9-770A-47F2-8B35-E1ADBE9D7769}"/>
                </a:ext>
              </a:extLst>
            </p:cNvPr>
            <p:cNvSpPr>
              <a:spLocks noChangeArrowheads="1"/>
            </p:cNvSpPr>
            <p:nvPr/>
          </p:nvSpPr>
          <p:spPr bwMode="auto">
            <a:xfrm>
              <a:off x="7681769" y="3722987"/>
              <a:ext cx="347797" cy="332339"/>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S</a:t>
              </a:r>
              <a:endParaRPr lang="en-GB" sz="1600" b="1">
                <a:solidFill>
                  <a:srgbClr val="000000"/>
                </a:solidFill>
                <a:cs typeface="+mn-cs"/>
              </a:endParaRPr>
            </a:p>
          </p:txBody>
        </p:sp>
      </p:grpSp>
      <p:sp>
        <p:nvSpPr>
          <p:cNvPr id="55" name="TextBox 54">
            <a:extLst>
              <a:ext uri="{FF2B5EF4-FFF2-40B4-BE49-F238E27FC236}">
                <a16:creationId xmlns:a16="http://schemas.microsoft.com/office/drawing/2014/main" id="{143DA046-8A07-49BD-BB72-563AF980F34D}"/>
              </a:ext>
            </a:extLst>
          </p:cNvPr>
          <p:cNvSpPr txBox="1"/>
          <p:nvPr/>
        </p:nvSpPr>
        <p:spPr>
          <a:xfrm>
            <a:off x="5583200" y="3981252"/>
            <a:ext cx="2492990" cy="369332"/>
          </a:xfrm>
          <a:prstGeom prst="rect">
            <a:avLst/>
          </a:prstGeom>
          <a:noFill/>
        </p:spPr>
        <p:txBody>
          <a:bodyPr wrap="none" rtlCol="0">
            <a:spAutoFit/>
          </a:bodyPr>
          <a:lstStyle/>
          <a:p>
            <a:r>
              <a:rPr lang="en-NZ" dirty="0">
                <a:latin typeface="Arial" panose="020B0604020202020204" pitchFamily="34" charset="0"/>
                <a:cs typeface="Arial" panose="020B0604020202020204" pitchFamily="34" charset="0"/>
              </a:rPr>
              <a:t>Search tree equivalent</a:t>
            </a:r>
          </a:p>
        </p:txBody>
      </p:sp>
      <p:sp>
        <p:nvSpPr>
          <p:cNvPr id="73" name="TextBox 72">
            <a:extLst>
              <a:ext uri="{FF2B5EF4-FFF2-40B4-BE49-F238E27FC236}">
                <a16:creationId xmlns:a16="http://schemas.microsoft.com/office/drawing/2014/main" id="{AC3FB864-B249-4D04-9F8B-7EF1FF64E7B2}"/>
              </a:ext>
            </a:extLst>
          </p:cNvPr>
          <p:cNvSpPr txBox="1"/>
          <p:nvPr/>
        </p:nvSpPr>
        <p:spPr>
          <a:xfrm>
            <a:off x="5642791" y="1518566"/>
            <a:ext cx="825867" cy="369332"/>
          </a:xfrm>
          <a:prstGeom prst="rect">
            <a:avLst/>
          </a:prstGeom>
          <a:noFill/>
        </p:spPr>
        <p:txBody>
          <a:bodyPr wrap="none" rtlCol="0">
            <a:spAutoFit/>
          </a:bodyPr>
          <a:lstStyle/>
          <a:p>
            <a:r>
              <a:rPr lang="en-NZ" dirty="0">
                <a:latin typeface="Arial" panose="020B0604020202020204" pitchFamily="34" charset="0"/>
                <a:cs typeface="Arial" panose="020B0604020202020204" pitchFamily="34" charset="0"/>
              </a:rPr>
              <a:t>Graph</a:t>
            </a:r>
          </a:p>
        </p:txBody>
      </p:sp>
    </p:spTree>
    <p:extLst>
      <p:ext uri="{BB962C8B-B14F-4D97-AF65-F5344CB8AC3E}">
        <p14:creationId xmlns:p14="http://schemas.microsoft.com/office/powerpoint/2010/main" val="4185664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A12FFAE-62E7-426A-A829-31836677A5EC}" type="slidenum">
              <a:rPr lang="en-US" altLang="en-US" smtClean="0">
                <a:solidFill>
                  <a:srgbClr val="000000"/>
                </a:solidFill>
              </a:rPr>
              <a:pPr/>
              <a:t>32</a:t>
            </a:fld>
            <a:endParaRPr lang="en-US" altLang="en-US">
              <a:solidFill>
                <a:srgbClr val="000000"/>
              </a:solidFill>
            </a:endParaRPr>
          </a:p>
        </p:txBody>
      </p:sp>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Depth-First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87078" name="Rectangle 6"/>
          <p:cNvSpPr>
            <a:spLocks noChangeArrowheads="1"/>
          </p:cNvSpPr>
          <p:nvPr/>
        </p:nvSpPr>
        <p:spPr bwMode="auto">
          <a:xfrm>
            <a:off x="848544" y="6011996"/>
            <a:ext cx="6624637"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a:solidFill>
                  <a:srgbClr val="000000"/>
                </a:solidFill>
                <a:cs typeface="+mn-cs"/>
              </a:rPr>
              <a:t>Pick </a:t>
            </a:r>
            <a:r>
              <a:rPr lang="en-US" b="1">
                <a:solidFill>
                  <a:srgbClr val="FF0000"/>
                </a:solidFill>
                <a:effectLst>
                  <a:outerShdw blurRad="38100" dist="38100" dir="2700000" algn="tl">
                    <a:srgbClr val="000000"/>
                  </a:outerShdw>
                </a:effectLst>
                <a:cs typeface="+mn-cs"/>
              </a:rPr>
              <a:t>first</a:t>
            </a:r>
            <a:r>
              <a:rPr lang="en-US">
                <a:solidFill>
                  <a:srgbClr val="000000"/>
                </a:solidFill>
                <a:cs typeface="+mn-cs"/>
              </a:rPr>
              <a:t> element of Q; Add path extensions to </a:t>
            </a:r>
            <a:r>
              <a:rPr lang="en-US" b="1">
                <a:solidFill>
                  <a:srgbClr val="FF0000"/>
                </a:solidFill>
                <a:effectLst>
                  <a:outerShdw blurRad="38100" dist="38100" dir="2700000" algn="tl">
                    <a:srgbClr val="000000"/>
                  </a:outerShdw>
                </a:effectLst>
                <a:cs typeface="+mn-cs"/>
              </a:rPr>
              <a:t>front</a:t>
            </a:r>
            <a:r>
              <a:rPr lang="en-US">
                <a:solidFill>
                  <a:srgbClr val="000000"/>
                </a:solidFill>
                <a:cs typeface="+mn-cs"/>
              </a:rPr>
              <a:t> of Q.</a:t>
            </a:r>
            <a:endParaRPr lang="en-GB">
              <a:solidFill>
                <a:srgbClr val="000000"/>
              </a:solidFill>
              <a:cs typeface="+mn-cs"/>
            </a:endParaRPr>
          </a:p>
        </p:txBody>
      </p:sp>
      <p:graphicFrame>
        <p:nvGraphicFramePr>
          <p:cNvPr id="387128" name="Group 56"/>
          <p:cNvGraphicFramePr>
            <a:graphicFrameLocks noGrp="1"/>
          </p:cNvGraphicFramePr>
          <p:nvPr>
            <p:extLst>
              <p:ext uri="{D42A27DB-BD31-4B8C-83A1-F6EECF244321}">
                <p14:modId xmlns:p14="http://schemas.microsoft.com/office/powerpoint/2010/main" val="2651127854"/>
              </p:ext>
            </p:extLst>
          </p:nvPr>
        </p:nvGraphicFramePr>
        <p:xfrm>
          <a:off x="165415" y="1556792"/>
          <a:ext cx="6659248" cy="4378325"/>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82" name="Rectangle 91"/>
          <p:cNvSpPr>
            <a:spLocks noChangeArrowheads="1"/>
          </p:cNvSpPr>
          <p:nvPr/>
        </p:nvSpPr>
        <p:spPr bwMode="auto">
          <a:xfrm>
            <a:off x="848544" y="6451600"/>
            <a:ext cx="9001125"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a:solidFill>
                  <a:srgbClr val="000000"/>
                </a:solidFill>
                <a:cs typeface="+mn-cs"/>
              </a:rPr>
              <a:t>In </a:t>
            </a:r>
            <a:r>
              <a:rPr lang="en-US" altLang="en-US" b="1">
                <a:solidFill>
                  <a:srgbClr val="000000"/>
                </a:solidFill>
                <a:cs typeface="+mn-cs"/>
              </a:rPr>
              <a:t>DFS</a:t>
            </a:r>
            <a:r>
              <a:rPr lang="en-US" altLang="en-US">
                <a:solidFill>
                  <a:srgbClr val="000000"/>
                </a:solidFill>
                <a:cs typeface="+mn-cs"/>
              </a:rPr>
              <a:t> – nodes are pulled off the Q and inserted into the Q using a </a:t>
            </a:r>
            <a:r>
              <a:rPr lang="en-US" altLang="en-US" b="1">
                <a:solidFill>
                  <a:srgbClr val="000000"/>
                </a:solidFill>
                <a:cs typeface="+mn-cs"/>
              </a:rPr>
              <a:t>stack</a:t>
            </a:r>
            <a:r>
              <a:rPr lang="en-US" altLang="en-US">
                <a:solidFill>
                  <a:srgbClr val="000000"/>
                </a:solidFill>
                <a:cs typeface="+mn-cs"/>
              </a:rPr>
              <a:t>.</a:t>
            </a:r>
            <a:endParaRPr lang="en-GB" altLang="en-US">
              <a:solidFill>
                <a:srgbClr val="000000"/>
              </a:solidFill>
              <a:cs typeface="+mn-cs"/>
            </a:endParaRPr>
          </a:p>
        </p:txBody>
      </p:sp>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a:defRPr/>
            </a:pPr>
            <a:r>
              <a:rPr lang="en-NZ" sz="1600" dirty="0">
                <a:solidFill>
                  <a:srgbClr val="000000"/>
                </a:solidFill>
                <a:cs typeface="+mn-cs"/>
              </a:rPr>
              <a:t>Path: ?  </a:t>
            </a:r>
          </a:p>
          <a:p>
            <a:pPr>
              <a:defRPr/>
            </a:pPr>
            <a:r>
              <a:rPr lang="en-NZ" sz="1600" dirty="0">
                <a:solidFill>
                  <a:srgbClr val="000000"/>
                </a:solidFill>
                <a:cs typeface="+mn-cs"/>
              </a:rPr>
              <a:t>Path length: ?</a:t>
            </a:r>
            <a:endParaRPr lang="en-NZ" sz="1600" b="1" dirty="0">
              <a:solidFill>
                <a:srgbClr val="0000FF"/>
              </a:solidFill>
              <a:cs typeface="+mn-cs"/>
            </a:endParaRPr>
          </a:p>
          <a:p>
            <a:pPr>
              <a:defRPr/>
            </a:pPr>
            <a:r>
              <a:rPr lang="en-NZ" sz="1600" dirty="0">
                <a:solidFill>
                  <a:srgbClr val="000000"/>
                </a:solidFill>
                <a:cs typeface="+mn-cs"/>
              </a:rPr>
              <a:t>Max Q length: ? </a:t>
            </a:r>
            <a:endParaRPr lang="en-NZ" sz="1600" b="1" dirty="0">
              <a:solidFill>
                <a:srgbClr val="0000FF"/>
              </a:solidFill>
              <a:cs typeface="+mn-cs"/>
            </a:endParaRPr>
          </a:p>
          <a:p>
            <a:pPr>
              <a:defRPr/>
            </a:pPr>
            <a:r>
              <a:rPr lang="en-NZ" sz="1600" dirty="0">
                <a:solidFill>
                  <a:srgbClr val="000000"/>
                </a:solidFill>
                <a:cs typeface="+mn-cs"/>
              </a:rPr>
              <a:t>Number of state expansions: ?</a:t>
            </a:r>
            <a:endParaRPr lang="en-NZ" sz="1600" b="1" dirty="0">
              <a:solidFill>
                <a:srgbClr val="0000FF"/>
              </a:solidFill>
              <a:cs typeface="+mn-cs"/>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616075"/>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69858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A12FFAE-62E7-426A-A829-31836677A5EC}" type="slidenum">
              <a:rPr lang="en-US" altLang="en-US" smtClean="0">
                <a:solidFill>
                  <a:srgbClr val="000000"/>
                </a:solidFill>
              </a:rPr>
              <a:pPr/>
              <a:t>33</a:t>
            </a:fld>
            <a:endParaRPr lang="en-US" altLang="en-US">
              <a:solidFill>
                <a:srgbClr val="000000"/>
              </a:solidFill>
            </a:endParaRPr>
          </a:p>
        </p:txBody>
      </p:sp>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Depth-First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87078" name="Rectangle 6"/>
          <p:cNvSpPr>
            <a:spLocks noChangeArrowheads="1"/>
          </p:cNvSpPr>
          <p:nvPr/>
        </p:nvSpPr>
        <p:spPr bwMode="auto">
          <a:xfrm>
            <a:off x="848544" y="6011996"/>
            <a:ext cx="6624637"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a:solidFill>
                  <a:srgbClr val="000000"/>
                </a:solidFill>
                <a:cs typeface="+mn-cs"/>
              </a:rPr>
              <a:t>Pick </a:t>
            </a:r>
            <a:r>
              <a:rPr lang="en-US" b="1">
                <a:solidFill>
                  <a:srgbClr val="FF0000"/>
                </a:solidFill>
                <a:effectLst>
                  <a:outerShdw blurRad="38100" dist="38100" dir="2700000" algn="tl">
                    <a:srgbClr val="000000"/>
                  </a:outerShdw>
                </a:effectLst>
                <a:cs typeface="+mn-cs"/>
              </a:rPr>
              <a:t>first</a:t>
            </a:r>
            <a:r>
              <a:rPr lang="en-US">
                <a:solidFill>
                  <a:srgbClr val="000000"/>
                </a:solidFill>
                <a:cs typeface="+mn-cs"/>
              </a:rPr>
              <a:t> element of Q; Add path extensions to </a:t>
            </a:r>
            <a:r>
              <a:rPr lang="en-US" b="1">
                <a:solidFill>
                  <a:srgbClr val="FF0000"/>
                </a:solidFill>
                <a:effectLst>
                  <a:outerShdw blurRad="38100" dist="38100" dir="2700000" algn="tl">
                    <a:srgbClr val="000000"/>
                  </a:outerShdw>
                </a:effectLst>
                <a:cs typeface="+mn-cs"/>
              </a:rPr>
              <a:t>front</a:t>
            </a:r>
            <a:r>
              <a:rPr lang="en-US">
                <a:solidFill>
                  <a:srgbClr val="000000"/>
                </a:solidFill>
                <a:cs typeface="+mn-cs"/>
              </a:rPr>
              <a:t> of Q.</a:t>
            </a:r>
            <a:endParaRPr lang="en-GB">
              <a:solidFill>
                <a:srgbClr val="000000"/>
              </a:solidFill>
              <a:cs typeface="+mn-cs"/>
            </a:endParaRPr>
          </a:p>
        </p:txBody>
      </p:sp>
      <p:graphicFrame>
        <p:nvGraphicFramePr>
          <p:cNvPr id="387128" name="Group 56"/>
          <p:cNvGraphicFramePr>
            <a:graphicFrameLocks noGrp="1"/>
          </p:cNvGraphicFramePr>
          <p:nvPr>
            <p:extLst>
              <p:ext uri="{D42A27DB-BD31-4B8C-83A1-F6EECF244321}">
                <p14:modId xmlns:p14="http://schemas.microsoft.com/office/powerpoint/2010/main" val="2071115057"/>
              </p:ext>
            </p:extLst>
          </p:nvPr>
        </p:nvGraphicFramePr>
        <p:xfrm>
          <a:off x="165415" y="1556792"/>
          <a:ext cx="6659248" cy="4378325"/>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82" name="Rectangle 91"/>
          <p:cNvSpPr>
            <a:spLocks noChangeArrowheads="1"/>
          </p:cNvSpPr>
          <p:nvPr/>
        </p:nvSpPr>
        <p:spPr bwMode="auto">
          <a:xfrm>
            <a:off x="848544" y="6451600"/>
            <a:ext cx="9001125"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a:solidFill>
                  <a:srgbClr val="000000"/>
                </a:solidFill>
                <a:cs typeface="+mn-cs"/>
              </a:rPr>
              <a:t>In </a:t>
            </a:r>
            <a:r>
              <a:rPr lang="en-US" altLang="en-US" b="1">
                <a:solidFill>
                  <a:srgbClr val="000000"/>
                </a:solidFill>
                <a:cs typeface="+mn-cs"/>
              </a:rPr>
              <a:t>DFS</a:t>
            </a:r>
            <a:r>
              <a:rPr lang="en-US" altLang="en-US">
                <a:solidFill>
                  <a:srgbClr val="000000"/>
                </a:solidFill>
                <a:cs typeface="+mn-cs"/>
              </a:rPr>
              <a:t> – nodes are pulled off the Q and inserted into the Q using a </a:t>
            </a:r>
            <a:r>
              <a:rPr lang="en-US" altLang="en-US" b="1">
                <a:solidFill>
                  <a:srgbClr val="000000"/>
                </a:solidFill>
                <a:cs typeface="+mn-cs"/>
              </a:rPr>
              <a:t>stack</a:t>
            </a:r>
            <a:r>
              <a:rPr lang="en-US" altLang="en-US">
                <a:solidFill>
                  <a:srgbClr val="000000"/>
                </a:solidFill>
                <a:cs typeface="+mn-cs"/>
              </a:rPr>
              <a:t>.</a:t>
            </a:r>
            <a:endParaRPr lang="en-GB" altLang="en-US">
              <a:solidFill>
                <a:srgbClr val="000000"/>
              </a:solidFill>
              <a:cs typeface="+mn-cs"/>
            </a:endParaRPr>
          </a:p>
        </p:txBody>
      </p:sp>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a:defRPr/>
            </a:pPr>
            <a:r>
              <a:rPr lang="en-NZ" sz="1600" dirty="0">
                <a:solidFill>
                  <a:srgbClr val="000000"/>
                </a:solidFill>
                <a:cs typeface="+mn-cs"/>
              </a:rPr>
              <a:t>Path: ?  </a:t>
            </a:r>
          </a:p>
          <a:p>
            <a:pPr>
              <a:defRPr/>
            </a:pPr>
            <a:r>
              <a:rPr lang="en-NZ" sz="1600" dirty="0">
                <a:solidFill>
                  <a:srgbClr val="000000"/>
                </a:solidFill>
                <a:cs typeface="+mn-cs"/>
              </a:rPr>
              <a:t>Path length: ?</a:t>
            </a:r>
            <a:endParaRPr lang="en-NZ" sz="1600" b="1" dirty="0">
              <a:solidFill>
                <a:srgbClr val="0000FF"/>
              </a:solidFill>
              <a:cs typeface="+mn-cs"/>
            </a:endParaRPr>
          </a:p>
          <a:p>
            <a:pPr>
              <a:defRPr/>
            </a:pPr>
            <a:r>
              <a:rPr lang="en-NZ" sz="1600" dirty="0">
                <a:solidFill>
                  <a:srgbClr val="000000"/>
                </a:solidFill>
                <a:cs typeface="+mn-cs"/>
              </a:rPr>
              <a:t>Max Q length: ? </a:t>
            </a:r>
            <a:endParaRPr lang="en-NZ" sz="1600" b="1" dirty="0">
              <a:solidFill>
                <a:srgbClr val="0000FF"/>
              </a:solidFill>
              <a:cs typeface="+mn-cs"/>
            </a:endParaRPr>
          </a:p>
          <a:p>
            <a:pPr>
              <a:defRPr/>
            </a:pPr>
            <a:r>
              <a:rPr lang="en-NZ" sz="1600" dirty="0">
                <a:solidFill>
                  <a:srgbClr val="000000"/>
                </a:solidFill>
                <a:cs typeface="+mn-cs"/>
              </a:rPr>
              <a:t>Number of state expansions: ?</a:t>
            </a:r>
            <a:endParaRPr lang="en-NZ" sz="1600" b="1" dirty="0">
              <a:solidFill>
                <a:srgbClr val="0000FF"/>
              </a:solidFill>
              <a:cs typeface="+mn-cs"/>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844909"/>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3" name="TextBox 2">
            <a:extLst>
              <a:ext uri="{FF2B5EF4-FFF2-40B4-BE49-F238E27FC236}">
                <a16:creationId xmlns:a16="http://schemas.microsoft.com/office/drawing/2014/main" id="{2848A539-BFC5-41AE-9A5B-B57CB875990D}"/>
              </a:ext>
            </a:extLst>
          </p:cNvPr>
          <p:cNvSpPr txBox="1"/>
          <p:nvPr/>
        </p:nvSpPr>
        <p:spPr>
          <a:xfrm>
            <a:off x="7714088" y="1451640"/>
            <a:ext cx="1281633" cy="369332"/>
          </a:xfrm>
          <a:prstGeom prst="rect">
            <a:avLst/>
          </a:prstGeom>
          <a:noFill/>
        </p:spPr>
        <p:txBody>
          <a:bodyPr wrap="none" rtlCol="0">
            <a:spAutoFit/>
          </a:bodyPr>
          <a:lstStyle/>
          <a:p>
            <a:r>
              <a:rPr lang="en-NZ" dirty="0"/>
              <a:t>Search Tree</a:t>
            </a:r>
          </a:p>
        </p:txBody>
      </p:sp>
      <p:cxnSp>
        <p:nvCxnSpPr>
          <p:cNvPr id="5" name="Straight Connector 4">
            <a:extLst>
              <a:ext uri="{FF2B5EF4-FFF2-40B4-BE49-F238E27FC236}">
                <a16:creationId xmlns:a16="http://schemas.microsoft.com/office/drawing/2014/main" id="{25976A5D-5EE5-4509-A8FD-1EBC751C311E}"/>
              </a:ext>
            </a:extLst>
          </p:cNvPr>
          <p:cNvCxnSpPr/>
          <p:nvPr/>
        </p:nvCxnSpPr>
        <p:spPr bwMode="auto">
          <a:xfrm flipH="1">
            <a:off x="2216696" y="2276872"/>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277400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A12FFAE-62E7-426A-A829-31836677A5EC}" type="slidenum">
              <a:rPr lang="en-US" altLang="en-US" smtClean="0">
                <a:solidFill>
                  <a:srgbClr val="000000"/>
                </a:solidFill>
              </a:rPr>
              <a:pPr/>
              <a:t>34</a:t>
            </a:fld>
            <a:endParaRPr lang="en-US" altLang="en-US">
              <a:solidFill>
                <a:srgbClr val="000000"/>
              </a:solidFill>
            </a:endParaRPr>
          </a:p>
        </p:txBody>
      </p:sp>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Depth-First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87078" name="Rectangle 6"/>
          <p:cNvSpPr>
            <a:spLocks noChangeArrowheads="1"/>
          </p:cNvSpPr>
          <p:nvPr/>
        </p:nvSpPr>
        <p:spPr bwMode="auto">
          <a:xfrm>
            <a:off x="848544" y="6011996"/>
            <a:ext cx="6624637"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a:solidFill>
                  <a:srgbClr val="000000"/>
                </a:solidFill>
                <a:cs typeface="+mn-cs"/>
              </a:rPr>
              <a:t>Pick </a:t>
            </a:r>
            <a:r>
              <a:rPr lang="en-US" b="1">
                <a:solidFill>
                  <a:srgbClr val="FF0000"/>
                </a:solidFill>
                <a:effectLst>
                  <a:outerShdw blurRad="38100" dist="38100" dir="2700000" algn="tl">
                    <a:srgbClr val="000000"/>
                  </a:outerShdw>
                </a:effectLst>
                <a:cs typeface="+mn-cs"/>
              </a:rPr>
              <a:t>first</a:t>
            </a:r>
            <a:r>
              <a:rPr lang="en-US">
                <a:solidFill>
                  <a:srgbClr val="000000"/>
                </a:solidFill>
                <a:cs typeface="+mn-cs"/>
              </a:rPr>
              <a:t> element of Q; Add path extensions to </a:t>
            </a:r>
            <a:r>
              <a:rPr lang="en-US" b="1">
                <a:solidFill>
                  <a:srgbClr val="FF0000"/>
                </a:solidFill>
                <a:effectLst>
                  <a:outerShdw blurRad="38100" dist="38100" dir="2700000" algn="tl">
                    <a:srgbClr val="000000"/>
                  </a:outerShdw>
                </a:effectLst>
                <a:cs typeface="+mn-cs"/>
              </a:rPr>
              <a:t>front</a:t>
            </a:r>
            <a:r>
              <a:rPr lang="en-US">
                <a:solidFill>
                  <a:srgbClr val="000000"/>
                </a:solidFill>
                <a:cs typeface="+mn-cs"/>
              </a:rPr>
              <a:t> of Q.</a:t>
            </a:r>
            <a:endParaRPr lang="en-GB">
              <a:solidFill>
                <a:srgbClr val="000000"/>
              </a:solidFill>
              <a:cs typeface="+mn-cs"/>
            </a:endParaRPr>
          </a:p>
        </p:txBody>
      </p:sp>
      <p:graphicFrame>
        <p:nvGraphicFramePr>
          <p:cNvPr id="387128" name="Group 56"/>
          <p:cNvGraphicFramePr>
            <a:graphicFrameLocks noGrp="1"/>
          </p:cNvGraphicFramePr>
          <p:nvPr>
            <p:extLst>
              <p:ext uri="{D42A27DB-BD31-4B8C-83A1-F6EECF244321}">
                <p14:modId xmlns:p14="http://schemas.microsoft.com/office/powerpoint/2010/main" val="1584885409"/>
              </p:ext>
            </p:extLst>
          </p:nvPr>
        </p:nvGraphicFramePr>
        <p:xfrm>
          <a:off x="165415" y="1556792"/>
          <a:ext cx="6659248" cy="4378325"/>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(CAS)(DAS)(BS)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82" name="Rectangle 91"/>
          <p:cNvSpPr>
            <a:spLocks noChangeArrowheads="1"/>
          </p:cNvSpPr>
          <p:nvPr/>
        </p:nvSpPr>
        <p:spPr bwMode="auto">
          <a:xfrm>
            <a:off x="848544" y="6451600"/>
            <a:ext cx="9001125"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a:solidFill>
                  <a:srgbClr val="000000"/>
                </a:solidFill>
                <a:cs typeface="+mn-cs"/>
              </a:rPr>
              <a:t>In </a:t>
            </a:r>
            <a:r>
              <a:rPr lang="en-US" altLang="en-US" b="1">
                <a:solidFill>
                  <a:srgbClr val="000000"/>
                </a:solidFill>
                <a:cs typeface="+mn-cs"/>
              </a:rPr>
              <a:t>DFS</a:t>
            </a:r>
            <a:r>
              <a:rPr lang="en-US" altLang="en-US">
                <a:solidFill>
                  <a:srgbClr val="000000"/>
                </a:solidFill>
                <a:cs typeface="+mn-cs"/>
              </a:rPr>
              <a:t> – nodes are pulled off the Q and inserted into the Q using a </a:t>
            </a:r>
            <a:r>
              <a:rPr lang="en-US" altLang="en-US" b="1">
                <a:solidFill>
                  <a:srgbClr val="000000"/>
                </a:solidFill>
                <a:cs typeface="+mn-cs"/>
              </a:rPr>
              <a:t>stack</a:t>
            </a:r>
            <a:r>
              <a:rPr lang="en-US" altLang="en-US">
                <a:solidFill>
                  <a:srgbClr val="000000"/>
                </a:solidFill>
                <a:cs typeface="+mn-cs"/>
              </a:rPr>
              <a:t>.</a:t>
            </a:r>
            <a:endParaRPr lang="en-GB" altLang="en-US">
              <a:solidFill>
                <a:srgbClr val="000000"/>
              </a:solidFill>
              <a:cs typeface="+mn-cs"/>
            </a:endParaRPr>
          </a:p>
        </p:txBody>
      </p:sp>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a:defRPr/>
            </a:pPr>
            <a:r>
              <a:rPr lang="en-NZ" sz="1600" dirty="0">
                <a:solidFill>
                  <a:srgbClr val="000000"/>
                </a:solidFill>
                <a:cs typeface="+mn-cs"/>
              </a:rPr>
              <a:t>Path: ?  </a:t>
            </a:r>
          </a:p>
          <a:p>
            <a:pPr>
              <a:defRPr/>
            </a:pPr>
            <a:r>
              <a:rPr lang="en-NZ" sz="1600" dirty="0">
                <a:solidFill>
                  <a:srgbClr val="000000"/>
                </a:solidFill>
                <a:cs typeface="+mn-cs"/>
              </a:rPr>
              <a:t>Path length: ?</a:t>
            </a:r>
            <a:endParaRPr lang="en-NZ" sz="1600" b="1" dirty="0">
              <a:solidFill>
                <a:srgbClr val="0000FF"/>
              </a:solidFill>
              <a:cs typeface="+mn-cs"/>
            </a:endParaRPr>
          </a:p>
          <a:p>
            <a:pPr>
              <a:defRPr/>
            </a:pPr>
            <a:r>
              <a:rPr lang="en-NZ" sz="1600" dirty="0">
                <a:solidFill>
                  <a:srgbClr val="000000"/>
                </a:solidFill>
                <a:cs typeface="+mn-cs"/>
              </a:rPr>
              <a:t>Max Q length: ? </a:t>
            </a:r>
            <a:endParaRPr lang="en-NZ" sz="1600" b="1" dirty="0">
              <a:solidFill>
                <a:srgbClr val="0000FF"/>
              </a:solidFill>
              <a:cs typeface="+mn-cs"/>
            </a:endParaRPr>
          </a:p>
          <a:p>
            <a:pPr>
              <a:defRPr/>
            </a:pPr>
            <a:r>
              <a:rPr lang="en-NZ" sz="1600" dirty="0">
                <a:solidFill>
                  <a:srgbClr val="000000"/>
                </a:solidFill>
                <a:cs typeface="+mn-cs"/>
              </a:rPr>
              <a:t>Number of state expansions: ?</a:t>
            </a:r>
            <a:endParaRPr lang="en-NZ" sz="1600" b="1" dirty="0">
              <a:solidFill>
                <a:srgbClr val="0000FF"/>
              </a:solidFill>
              <a:cs typeface="+mn-cs"/>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844909"/>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3" name="TextBox 2">
            <a:extLst>
              <a:ext uri="{FF2B5EF4-FFF2-40B4-BE49-F238E27FC236}">
                <a16:creationId xmlns:a16="http://schemas.microsoft.com/office/drawing/2014/main" id="{2848A539-BFC5-41AE-9A5B-B57CB875990D}"/>
              </a:ext>
            </a:extLst>
          </p:cNvPr>
          <p:cNvSpPr txBox="1"/>
          <p:nvPr/>
        </p:nvSpPr>
        <p:spPr>
          <a:xfrm>
            <a:off x="7714088" y="1451640"/>
            <a:ext cx="1281633" cy="369332"/>
          </a:xfrm>
          <a:prstGeom prst="rect">
            <a:avLst/>
          </a:prstGeom>
          <a:noFill/>
        </p:spPr>
        <p:txBody>
          <a:bodyPr wrap="none" rtlCol="0">
            <a:spAutoFit/>
          </a:bodyPr>
          <a:lstStyle/>
          <a:p>
            <a:r>
              <a:rPr lang="en-NZ" dirty="0"/>
              <a:t>Search Tree</a:t>
            </a:r>
          </a:p>
        </p:txBody>
      </p:sp>
      <p:cxnSp>
        <p:nvCxnSpPr>
          <p:cNvPr id="5" name="Straight Connector 4">
            <a:extLst>
              <a:ext uri="{FF2B5EF4-FFF2-40B4-BE49-F238E27FC236}">
                <a16:creationId xmlns:a16="http://schemas.microsoft.com/office/drawing/2014/main" id="{25976A5D-5EE5-4509-A8FD-1EBC751C311E}"/>
              </a:ext>
            </a:extLst>
          </p:cNvPr>
          <p:cNvCxnSpPr/>
          <p:nvPr/>
        </p:nvCxnSpPr>
        <p:spPr bwMode="auto">
          <a:xfrm flipH="1">
            <a:off x="2216696" y="2276872"/>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FD414B56-E7FC-43BA-84AF-11D5747F9FF7}"/>
              </a:ext>
            </a:extLst>
          </p:cNvPr>
          <p:cNvCxnSpPr/>
          <p:nvPr/>
        </p:nvCxnSpPr>
        <p:spPr bwMode="auto">
          <a:xfrm flipH="1">
            <a:off x="2360712" y="2924986"/>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931387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A12FFAE-62E7-426A-A829-31836677A5EC}" type="slidenum">
              <a:rPr lang="en-US" altLang="en-US" smtClean="0">
                <a:solidFill>
                  <a:srgbClr val="000000"/>
                </a:solidFill>
              </a:rPr>
              <a:pPr/>
              <a:t>35</a:t>
            </a:fld>
            <a:endParaRPr lang="en-US" altLang="en-US">
              <a:solidFill>
                <a:srgbClr val="000000"/>
              </a:solidFill>
            </a:endParaRPr>
          </a:p>
        </p:txBody>
      </p:sp>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Depth-First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87078" name="Rectangle 6"/>
          <p:cNvSpPr>
            <a:spLocks noChangeArrowheads="1"/>
          </p:cNvSpPr>
          <p:nvPr/>
        </p:nvSpPr>
        <p:spPr bwMode="auto">
          <a:xfrm>
            <a:off x="848544" y="6011996"/>
            <a:ext cx="6624637"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a:solidFill>
                  <a:srgbClr val="000000"/>
                </a:solidFill>
                <a:cs typeface="+mn-cs"/>
              </a:rPr>
              <a:t>Pick </a:t>
            </a:r>
            <a:r>
              <a:rPr lang="en-US" b="1">
                <a:solidFill>
                  <a:srgbClr val="FF0000"/>
                </a:solidFill>
                <a:effectLst>
                  <a:outerShdw blurRad="38100" dist="38100" dir="2700000" algn="tl">
                    <a:srgbClr val="000000"/>
                  </a:outerShdw>
                </a:effectLst>
                <a:cs typeface="+mn-cs"/>
              </a:rPr>
              <a:t>first</a:t>
            </a:r>
            <a:r>
              <a:rPr lang="en-US">
                <a:solidFill>
                  <a:srgbClr val="000000"/>
                </a:solidFill>
                <a:cs typeface="+mn-cs"/>
              </a:rPr>
              <a:t> element of Q; Add path extensions to </a:t>
            </a:r>
            <a:r>
              <a:rPr lang="en-US" b="1">
                <a:solidFill>
                  <a:srgbClr val="FF0000"/>
                </a:solidFill>
                <a:effectLst>
                  <a:outerShdw blurRad="38100" dist="38100" dir="2700000" algn="tl">
                    <a:srgbClr val="000000"/>
                  </a:outerShdw>
                </a:effectLst>
                <a:cs typeface="+mn-cs"/>
              </a:rPr>
              <a:t>front</a:t>
            </a:r>
            <a:r>
              <a:rPr lang="en-US">
                <a:solidFill>
                  <a:srgbClr val="000000"/>
                </a:solidFill>
                <a:cs typeface="+mn-cs"/>
              </a:rPr>
              <a:t> of Q.</a:t>
            </a:r>
            <a:endParaRPr lang="en-GB">
              <a:solidFill>
                <a:srgbClr val="000000"/>
              </a:solidFill>
              <a:cs typeface="+mn-cs"/>
            </a:endParaRPr>
          </a:p>
        </p:txBody>
      </p:sp>
      <p:graphicFrame>
        <p:nvGraphicFramePr>
          <p:cNvPr id="387128" name="Group 56"/>
          <p:cNvGraphicFramePr>
            <a:graphicFrameLocks noGrp="1"/>
          </p:cNvGraphicFramePr>
          <p:nvPr>
            <p:extLst>
              <p:ext uri="{D42A27DB-BD31-4B8C-83A1-F6EECF244321}">
                <p14:modId xmlns:p14="http://schemas.microsoft.com/office/powerpoint/2010/main" val="1251424822"/>
              </p:ext>
            </p:extLst>
          </p:nvPr>
        </p:nvGraphicFramePr>
        <p:xfrm>
          <a:off x="165415" y="1556792"/>
          <a:ext cx="6659248" cy="4378325"/>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(CAS)(DAS)(BS)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(CAS)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(DAS)(BS)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82" name="Rectangle 91"/>
          <p:cNvSpPr>
            <a:spLocks noChangeArrowheads="1"/>
          </p:cNvSpPr>
          <p:nvPr/>
        </p:nvSpPr>
        <p:spPr bwMode="auto">
          <a:xfrm>
            <a:off x="848544" y="6451600"/>
            <a:ext cx="9001125"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a:solidFill>
                  <a:srgbClr val="000000"/>
                </a:solidFill>
                <a:cs typeface="+mn-cs"/>
              </a:rPr>
              <a:t>In </a:t>
            </a:r>
            <a:r>
              <a:rPr lang="en-US" altLang="en-US" b="1">
                <a:solidFill>
                  <a:srgbClr val="000000"/>
                </a:solidFill>
                <a:cs typeface="+mn-cs"/>
              </a:rPr>
              <a:t>DFS</a:t>
            </a:r>
            <a:r>
              <a:rPr lang="en-US" altLang="en-US">
                <a:solidFill>
                  <a:srgbClr val="000000"/>
                </a:solidFill>
                <a:cs typeface="+mn-cs"/>
              </a:rPr>
              <a:t> – nodes are pulled off the Q and inserted into the Q using a </a:t>
            </a:r>
            <a:r>
              <a:rPr lang="en-US" altLang="en-US" b="1">
                <a:solidFill>
                  <a:srgbClr val="000000"/>
                </a:solidFill>
                <a:cs typeface="+mn-cs"/>
              </a:rPr>
              <a:t>stack</a:t>
            </a:r>
            <a:r>
              <a:rPr lang="en-US" altLang="en-US">
                <a:solidFill>
                  <a:srgbClr val="000000"/>
                </a:solidFill>
                <a:cs typeface="+mn-cs"/>
              </a:rPr>
              <a:t>.</a:t>
            </a:r>
            <a:endParaRPr lang="en-GB" altLang="en-US">
              <a:solidFill>
                <a:srgbClr val="000000"/>
              </a:solidFill>
              <a:cs typeface="+mn-cs"/>
            </a:endParaRPr>
          </a:p>
        </p:txBody>
      </p:sp>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a:defRPr/>
            </a:pPr>
            <a:r>
              <a:rPr lang="en-NZ" sz="1600" dirty="0">
                <a:solidFill>
                  <a:srgbClr val="000000"/>
                </a:solidFill>
                <a:cs typeface="+mn-cs"/>
              </a:rPr>
              <a:t>Path: ?  </a:t>
            </a:r>
          </a:p>
          <a:p>
            <a:pPr>
              <a:defRPr/>
            </a:pPr>
            <a:r>
              <a:rPr lang="en-NZ" sz="1600" dirty="0">
                <a:solidFill>
                  <a:srgbClr val="000000"/>
                </a:solidFill>
                <a:cs typeface="+mn-cs"/>
              </a:rPr>
              <a:t>Path length: ?</a:t>
            </a:r>
            <a:endParaRPr lang="en-NZ" sz="1600" b="1" dirty="0">
              <a:solidFill>
                <a:srgbClr val="0000FF"/>
              </a:solidFill>
              <a:cs typeface="+mn-cs"/>
            </a:endParaRPr>
          </a:p>
          <a:p>
            <a:pPr>
              <a:defRPr/>
            </a:pPr>
            <a:r>
              <a:rPr lang="en-NZ" sz="1600" dirty="0">
                <a:solidFill>
                  <a:srgbClr val="000000"/>
                </a:solidFill>
                <a:cs typeface="+mn-cs"/>
              </a:rPr>
              <a:t>Max Q length: ? </a:t>
            </a:r>
            <a:endParaRPr lang="en-NZ" sz="1600" b="1" dirty="0">
              <a:solidFill>
                <a:srgbClr val="0000FF"/>
              </a:solidFill>
              <a:cs typeface="+mn-cs"/>
            </a:endParaRPr>
          </a:p>
          <a:p>
            <a:pPr>
              <a:defRPr/>
            </a:pPr>
            <a:r>
              <a:rPr lang="en-NZ" sz="1600" dirty="0">
                <a:solidFill>
                  <a:srgbClr val="000000"/>
                </a:solidFill>
                <a:cs typeface="+mn-cs"/>
              </a:rPr>
              <a:t>Number of state expansions: ?</a:t>
            </a:r>
            <a:endParaRPr lang="en-NZ" sz="1600" b="1" dirty="0">
              <a:solidFill>
                <a:srgbClr val="0000FF"/>
              </a:solidFill>
              <a:cs typeface="+mn-cs"/>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844909"/>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3" name="TextBox 2">
            <a:extLst>
              <a:ext uri="{FF2B5EF4-FFF2-40B4-BE49-F238E27FC236}">
                <a16:creationId xmlns:a16="http://schemas.microsoft.com/office/drawing/2014/main" id="{2848A539-BFC5-41AE-9A5B-B57CB875990D}"/>
              </a:ext>
            </a:extLst>
          </p:cNvPr>
          <p:cNvSpPr txBox="1"/>
          <p:nvPr/>
        </p:nvSpPr>
        <p:spPr>
          <a:xfrm>
            <a:off x="7714088" y="1451640"/>
            <a:ext cx="1281633" cy="369332"/>
          </a:xfrm>
          <a:prstGeom prst="rect">
            <a:avLst/>
          </a:prstGeom>
          <a:noFill/>
        </p:spPr>
        <p:txBody>
          <a:bodyPr wrap="none" rtlCol="0">
            <a:spAutoFit/>
          </a:bodyPr>
          <a:lstStyle/>
          <a:p>
            <a:r>
              <a:rPr lang="en-NZ" dirty="0"/>
              <a:t>Search Tree</a:t>
            </a:r>
          </a:p>
        </p:txBody>
      </p:sp>
      <p:cxnSp>
        <p:nvCxnSpPr>
          <p:cNvPr id="5" name="Straight Connector 4">
            <a:extLst>
              <a:ext uri="{FF2B5EF4-FFF2-40B4-BE49-F238E27FC236}">
                <a16:creationId xmlns:a16="http://schemas.microsoft.com/office/drawing/2014/main" id="{25976A5D-5EE5-4509-A8FD-1EBC751C311E}"/>
              </a:ext>
            </a:extLst>
          </p:cNvPr>
          <p:cNvCxnSpPr/>
          <p:nvPr/>
        </p:nvCxnSpPr>
        <p:spPr bwMode="auto">
          <a:xfrm flipH="1">
            <a:off x="2216696" y="2276872"/>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FD414B56-E7FC-43BA-84AF-11D5747F9FF7}"/>
              </a:ext>
            </a:extLst>
          </p:cNvPr>
          <p:cNvCxnSpPr/>
          <p:nvPr/>
        </p:nvCxnSpPr>
        <p:spPr bwMode="auto">
          <a:xfrm flipH="1">
            <a:off x="2360712" y="2924986"/>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CA37841B-BE30-45AC-B321-D3DFE9E48D2B}"/>
              </a:ext>
            </a:extLst>
          </p:cNvPr>
          <p:cNvCxnSpPr/>
          <p:nvPr/>
        </p:nvCxnSpPr>
        <p:spPr bwMode="auto">
          <a:xfrm flipH="1">
            <a:off x="2432720" y="3496411"/>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63938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A12FFAE-62E7-426A-A829-31836677A5EC}" type="slidenum">
              <a:rPr lang="en-US" altLang="en-US" smtClean="0">
                <a:solidFill>
                  <a:srgbClr val="000000"/>
                </a:solidFill>
              </a:rPr>
              <a:pPr/>
              <a:t>36</a:t>
            </a:fld>
            <a:endParaRPr lang="en-US" altLang="en-US">
              <a:solidFill>
                <a:srgbClr val="000000"/>
              </a:solidFill>
            </a:endParaRPr>
          </a:p>
        </p:txBody>
      </p:sp>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Depth-First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87078" name="Rectangle 6"/>
          <p:cNvSpPr>
            <a:spLocks noChangeArrowheads="1"/>
          </p:cNvSpPr>
          <p:nvPr/>
        </p:nvSpPr>
        <p:spPr bwMode="auto">
          <a:xfrm>
            <a:off x="848544" y="6011996"/>
            <a:ext cx="6624637"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a:solidFill>
                  <a:srgbClr val="000000"/>
                </a:solidFill>
                <a:cs typeface="+mn-cs"/>
              </a:rPr>
              <a:t>Pick </a:t>
            </a:r>
            <a:r>
              <a:rPr lang="en-US" b="1">
                <a:solidFill>
                  <a:srgbClr val="FF0000"/>
                </a:solidFill>
                <a:effectLst>
                  <a:outerShdw blurRad="38100" dist="38100" dir="2700000" algn="tl">
                    <a:srgbClr val="000000"/>
                  </a:outerShdw>
                </a:effectLst>
                <a:cs typeface="+mn-cs"/>
              </a:rPr>
              <a:t>first</a:t>
            </a:r>
            <a:r>
              <a:rPr lang="en-US">
                <a:solidFill>
                  <a:srgbClr val="000000"/>
                </a:solidFill>
                <a:cs typeface="+mn-cs"/>
              </a:rPr>
              <a:t> element of Q; Add path extensions to </a:t>
            </a:r>
            <a:r>
              <a:rPr lang="en-US" b="1">
                <a:solidFill>
                  <a:srgbClr val="FF0000"/>
                </a:solidFill>
                <a:effectLst>
                  <a:outerShdw blurRad="38100" dist="38100" dir="2700000" algn="tl">
                    <a:srgbClr val="000000"/>
                  </a:outerShdw>
                </a:effectLst>
                <a:cs typeface="+mn-cs"/>
              </a:rPr>
              <a:t>front</a:t>
            </a:r>
            <a:r>
              <a:rPr lang="en-US">
                <a:solidFill>
                  <a:srgbClr val="000000"/>
                </a:solidFill>
                <a:cs typeface="+mn-cs"/>
              </a:rPr>
              <a:t> of Q.</a:t>
            </a:r>
            <a:endParaRPr lang="en-GB">
              <a:solidFill>
                <a:srgbClr val="000000"/>
              </a:solidFill>
              <a:cs typeface="+mn-cs"/>
            </a:endParaRPr>
          </a:p>
        </p:txBody>
      </p:sp>
      <p:graphicFrame>
        <p:nvGraphicFramePr>
          <p:cNvPr id="387128" name="Group 56"/>
          <p:cNvGraphicFramePr>
            <a:graphicFrameLocks noGrp="1"/>
          </p:cNvGraphicFramePr>
          <p:nvPr>
            <p:extLst>
              <p:ext uri="{D42A27DB-BD31-4B8C-83A1-F6EECF244321}">
                <p14:modId xmlns:p14="http://schemas.microsoft.com/office/powerpoint/2010/main" val="306408684"/>
              </p:ext>
            </p:extLst>
          </p:nvPr>
        </p:nvGraphicFramePr>
        <p:xfrm>
          <a:off x="165415" y="1556792"/>
          <a:ext cx="6659248" cy="4378325"/>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(CAS)(DAS)(BS)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(CAS)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(DAS)(BS)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(DAS)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(GDAS)(BS)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82" name="Rectangle 91"/>
          <p:cNvSpPr>
            <a:spLocks noChangeArrowheads="1"/>
          </p:cNvSpPr>
          <p:nvPr/>
        </p:nvSpPr>
        <p:spPr bwMode="auto">
          <a:xfrm>
            <a:off x="848544" y="6451600"/>
            <a:ext cx="9001125"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a:solidFill>
                  <a:srgbClr val="000000"/>
                </a:solidFill>
                <a:cs typeface="+mn-cs"/>
              </a:rPr>
              <a:t>In </a:t>
            </a:r>
            <a:r>
              <a:rPr lang="en-US" altLang="en-US" b="1">
                <a:solidFill>
                  <a:srgbClr val="000000"/>
                </a:solidFill>
                <a:cs typeface="+mn-cs"/>
              </a:rPr>
              <a:t>DFS</a:t>
            </a:r>
            <a:r>
              <a:rPr lang="en-US" altLang="en-US">
                <a:solidFill>
                  <a:srgbClr val="000000"/>
                </a:solidFill>
                <a:cs typeface="+mn-cs"/>
              </a:rPr>
              <a:t> – nodes are pulled off the Q and inserted into the Q using a </a:t>
            </a:r>
            <a:r>
              <a:rPr lang="en-US" altLang="en-US" b="1">
                <a:solidFill>
                  <a:srgbClr val="000000"/>
                </a:solidFill>
                <a:cs typeface="+mn-cs"/>
              </a:rPr>
              <a:t>stack</a:t>
            </a:r>
            <a:r>
              <a:rPr lang="en-US" altLang="en-US">
                <a:solidFill>
                  <a:srgbClr val="000000"/>
                </a:solidFill>
                <a:cs typeface="+mn-cs"/>
              </a:rPr>
              <a:t>.</a:t>
            </a:r>
            <a:endParaRPr lang="en-GB" altLang="en-US">
              <a:solidFill>
                <a:srgbClr val="000000"/>
              </a:solidFill>
              <a:cs typeface="+mn-cs"/>
            </a:endParaRPr>
          </a:p>
        </p:txBody>
      </p:sp>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a:defRPr/>
            </a:pPr>
            <a:r>
              <a:rPr lang="en-NZ" sz="1600" dirty="0">
                <a:solidFill>
                  <a:srgbClr val="000000"/>
                </a:solidFill>
                <a:cs typeface="+mn-cs"/>
              </a:rPr>
              <a:t>Path: ?  </a:t>
            </a:r>
          </a:p>
          <a:p>
            <a:pPr>
              <a:defRPr/>
            </a:pPr>
            <a:r>
              <a:rPr lang="en-NZ" sz="1600" dirty="0">
                <a:solidFill>
                  <a:srgbClr val="000000"/>
                </a:solidFill>
                <a:cs typeface="+mn-cs"/>
              </a:rPr>
              <a:t>Path length: ?</a:t>
            </a:r>
            <a:endParaRPr lang="en-NZ" sz="1600" b="1" dirty="0">
              <a:solidFill>
                <a:srgbClr val="0000FF"/>
              </a:solidFill>
              <a:cs typeface="+mn-cs"/>
            </a:endParaRPr>
          </a:p>
          <a:p>
            <a:pPr>
              <a:defRPr/>
            </a:pPr>
            <a:r>
              <a:rPr lang="en-NZ" sz="1600" dirty="0">
                <a:solidFill>
                  <a:srgbClr val="000000"/>
                </a:solidFill>
                <a:cs typeface="+mn-cs"/>
              </a:rPr>
              <a:t>Max Q length: ? </a:t>
            </a:r>
            <a:endParaRPr lang="en-NZ" sz="1600" b="1" dirty="0">
              <a:solidFill>
                <a:srgbClr val="0000FF"/>
              </a:solidFill>
              <a:cs typeface="+mn-cs"/>
            </a:endParaRPr>
          </a:p>
          <a:p>
            <a:pPr>
              <a:defRPr/>
            </a:pPr>
            <a:r>
              <a:rPr lang="en-NZ" sz="1600" dirty="0">
                <a:solidFill>
                  <a:srgbClr val="000000"/>
                </a:solidFill>
                <a:cs typeface="+mn-cs"/>
              </a:rPr>
              <a:t>Number of state expansions: ?</a:t>
            </a:r>
            <a:endParaRPr lang="en-NZ" sz="1600" b="1" dirty="0">
              <a:solidFill>
                <a:srgbClr val="0000FF"/>
              </a:solidFill>
              <a:cs typeface="+mn-cs"/>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844909"/>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3" name="TextBox 2">
            <a:extLst>
              <a:ext uri="{FF2B5EF4-FFF2-40B4-BE49-F238E27FC236}">
                <a16:creationId xmlns:a16="http://schemas.microsoft.com/office/drawing/2014/main" id="{2848A539-BFC5-41AE-9A5B-B57CB875990D}"/>
              </a:ext>
            </a:extLst>
          </p:cNvPr>
          <p:cNvSpPr txBox="1"/>
          <p:nvPr/>
        </p:nvSpPr>
        <p:spPr>
          <a:xfrm>
            <a:off x="7714088" y="1451640"/>
            <a:ext cx="1281633" cy="369332"/>
          </a:xfrm>
          <a:prstGeom prst="rect">
            <a:avLst/>
          </a:prstGeom>
          <a:noFill/>
        </p:spPr>
        <p:txBody>
          <a:bodyPr wrap="none" rtlCol="0">
            <a:spAutoFit/>
          </a:bodyPr>
          <a:lstStyle/>
          <a:p>
            <a:r>
              <a:rPr lang="en-NZ" dirty="0"/>
              <a:t>Search Tree</a:t>
            </a:r>
          </a:p>
        </p:txBody>
      </p:sp>
      <p:cxnSp>
        <p:nvCxnSpPr>
          <p:cNvPr id="5" name="Straight Connector 4">
            <a:extLst>
              <a:ext uri="{FF2B5EF4-FFF2-40B4-BE49-F238E27FC236}">
                <a16:creationId xmlns:a16="http://schemas.microsoft.com/office/drawing/2014/main" id="{25976A5D-5EE5-4509-A8FD-1EBC751C311E}"/>
              </a:ext>
            </a:extLst>
          </p:cNvPr>
          <p:cNvCxnSpPr/>
          <p:nvPr/>
        </p:nvCxnSpPr>
        <p:spPr bwMode="auto">
          <a:xfrm flipH="1">
            <a:off x="2216696" y="2276872"/>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FD414B56-E7FC-43BA-84AF-11D5747F9FF7}"/>
              </a:ext>
            </a:extLst>
          </p:cNvPr>
          <p:cNvCxnSpPr/>
          <p:nvPr/>
        </p:nvCxnSpPr>
        <p:spPr bwMode="auto">
          <a:xfrm flipH="1">
            <a:off x="2360712" y="2924986"/>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CA37841B-BE30-45AC-B321-D3DFE9E48D2B}"/>
              </a:ext>
            </a:extLst>
          </p:cNvPr>
          <p:cNvCxnSpPr/>
          <p:nvPr/>
        </p:nvCxnSpPr>
        <p:spPr bwMode="auto">
          <a:xfrm flipH="1">
            <a:off x="2432720" y="3496411"/>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EEF09B5-8295-4F84-8201-5540FE66E969}"/>
              </a:ext>
            </a:extLst>
          </p:cNvPr>
          <p:cNvCxnSpPr/>
          <p:nvPr/>
        </p:nvCxnSpPr>
        <p:spPr bwMode="auto">
          <a:xfrm flipH="1">
            <a:off x="2432720" y="4144339"/>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F2029F57-337E-4182-8705-D8E1D519D03B}"/>
              </a:ext>
            </a:extLst>
          </p:cNvPr>
          <p:cNvCxnSpPr/>
          <p:nvPr/>
        </p:nvCxnSpPr>
        <p:spPr bwMode="auto">
          <a:xfrm>
            <a:off x="7401272" y="3496411"/>
            <a:ext cx="312816"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DE2379A8-1D99-49FB-B166-E69CBFCFDF9D}"/>
              </a:ext>
            </a:extLst>
          </p:cNvPr>
          <p:cNvCxnSpPr/>
          <p:nvPr/>
        </p:nvCxnSpPr>
        <p:spPr bwMode="auto">
          <a:xfrm flipV="1">
            <a:off x="7329264" y="3529472"/>
            <a:ext cx="384824" cy="398987"/>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29326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A12FFAE-62E7-426A-A829-31836677A5EC}" type="slidenum">
              <a:rPr lang="en-US" altLang="en-US" smtClean="0">
                <a:solidFill>
                  <a:srgbClr val="000000"/>
                </a:solidFill>
              </a:rPr>
              <a:pPr/>
              <a:t>37</a:t>
            </a:fld>
            <a:endParaRPr lang="en-US" altLang="en-US">
              <a:solidFill>
                <a:srgbClr val="000000"/>
              </a:solidFill>
            </a:endParaRPr>
          </a:p>
        </p:txBody>
      </p:sp>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Depth-First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87078" name="Rectangle 6"/>
          <p:cNvSpPr>
            <a:spLocks noChangeArrowheads="1"/>
          </p:cNvSpPr>
          <p:nvPr/>
        </p:nvSpPr>
        <p:spPr bwMode="auto">
          <a:xfrm>
            <a:off x="848544" y="6011996"/>
            <a:ext cx="6624637"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a:solidFill>
                  <a:srgbClr val="000000"/>
                </a:solidFill>
                <a:cs typeface="+mn-cs"/>
              </a:rPr>
              <a:t>Pick </a:t>
            </a:r>
            <a:r>
              <a:rPr lang="en-US" b="1">
                <a:solidFill>
                  <a:srgbClr val="FF0000"/>
                </a:solidFill>
                <a:effectLst>
                  <a:outerShdw blurRad="38100" dist="38100" dir="2700000" algn="tl">
                    <a:srgbClr val="000000"/>
                  </a:outerShdw>
                </a:effectLst>
                <a:cs typeface="+mn-cs"/>
              </a:rPr>
              <a:t>first</a:t>
            </a:r>
            <a:r>
              <a:rPr lang="en-US">
                <a:solidFill>
                  <a:srgbClr val="000000"/>
                </a:solidFill>
                <a:cs typeface="+mn-cs"/>
              </a:rPr>
              <a:t> element of Q; Add path extensions to </a:t>
            </a:r>
            <a:r>
              <a:rPr lang="en-US" b="1">
                <a:solidFill>
                  <a:srgbClr val="FF0000"/>
                </a:solidFill>
                <a:effectLst>
                  <a:outerShdw blurRad="38100" dist="38100" dir="2700000" algn="tl">
                    <a:srgbClr val="000000"/>
                  </a:outerShdw>
                </a:effectLst>
                <a:cs typeface="+mn-cs"/>
              </a:rPr>
              <a:t>front</a:t>
            </a:r>
            <a:r>
              <a:rPr lang="en-US">
                <a:solidFill>
                  <a:srgbClr val="000000"/>
                </a:solidFill>
                <a:cs typeface="+mn-cs"/>
              </a:rPr>
              <a:t> of Q.</a:t>
            </a:r>
            <a:endParaRPr lang="en-GB">
              <a:solidFill>
                <a:srgbClr val="000000"/>
              </a:solidFill>
              <a:cs typeface="+mn-cs"/>
            </a:endParaRPr>
          </a:p>
        </p:txBody>
      </p:sp>
      <p:graphicFrame>
        <p:nvGraphicFramePr>
          <p:cNvPr id="387128" name="Group 56"/>
          <p:cNvGraphicFramePr>
            <a:graphicFrameLocks noGrp="1"/>
          </p:cNvGraphicFramePr>
          <p:nvPr>
            <p:extLst>
              <p:ext uri="{D42A27DB-BD31-4B8C-83A1-F6EECF244321}">
                <p14:modId xmlns:p14="http://schemas.microsoft.com/office/powerpoint/2010/main" val="806873475"/>
              </p:ext>
            </p:extLst>
          </p:nvPr>
        </p:nvGraphicFramePr>
        <p:xfrm>
          <a:off x="165415" y="1556792"/>
          <a:ext cx="6659248" cy="4378325"/>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(CAS)(DAS)(BS)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(CAS)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(DAS)(BS)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(DAS)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(GDAS)(BS)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(GDAS)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82" name="Rectangle 91"/>
          <p:cNvSpPr>
            <a:spLocks noChangeArrowheads="1"/>
          </p:cNvSpPr>
          <p:nvPr/>
        </p:nvSpPr>
        <p:spPr bwMode="auto">
          <a:xfrm>
            <a:off x="848544" y="6451600"/>
            <a:ext cx="9001125"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a:solidFill>
                  <a:srgbClr val="000000"/>
                </a:solidFill>
                <a:cs typeface="+mn-cs"/>
              </a:rPr>
              <a:t>In </a:t>
            </a:r>
            <a:r>
              <a:rPr lang="en-US" altLang="en-US" b="1">
                <a:solidFill>
                  <a:srgbClr val="000000"/>
                </a:solidFill>
                <a:cs typeface="+mn-cs"/>
              </a:rPr>
              <a:t>DFS</a:t>
            </a:r>
            <a:r>
              <a:rPr lang="en-US" altLang="en-US">
                <a:solidFill>
                  <a:srgbClr val="000000"/>
                </a:solidFill>
                <a:cs typeface="+mn-cs"/>
              </a:rPr>
              <a:t> – nodes are pulled off the Q and inserted into the Q using a </a:t>
            </a:r>
            <a:r>
              <a:rPr lang="en-US" altLang="en-US" b="1">
                <a:solidFill>
                  <a:srgbClr val="000000"/>
                </a:solidFill>
                <a:cs typeface="+mn-cs"/>
              </a:rPr>
              <a:t>stack</a:t>
            </a:r>
            <a:r>
              <a:rPr lang="en-US" altLang="en-US">
                <a:solidFill>
                  <a:srgbClr val="000000"/>
                </a:solidFill>
                <a:cs typeface="+mn-cs"/>
              </a:rPr>
              <a:t>.</a:t>
            </a:r>
            <a:endParaRPr lang="en-GB" altLang="en-US">
              <a:solidFill>
                <a:srgbClr val="000000"/>
              </a:solidFill>
              <a:cs typeface="+mn-cs"/>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844909"/>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3" name="TextBox 2">
            <a:extLst>
              <a:ext uri="{FF2B5EF4-FFF2-40B4-BE49-F238E27FC236}">
                <a16:creationId xmlns:a16="http://schemas.microsoft.com/office/drawing/2014/main" id="{2848A539-BFC5-41AE-9A5B-B57CB875990D}"/>
              </a:ext>
            </a:extLst>
          </p:cNvPr>
          <p:cNvSpPr txBox="1"/>
          <p:nvPr/>
        </p:nvSpPr>
        <p:spPr>
          <a:xfrm>
            <a:off x="7714088" y="1451640"/>
            <a:ext cx="1281633" cy="369332"/>
          </a:xfrm>
          <a:prstGeom prst="rect">
            <a:avLst/>
          </a:prstGeom>
          <a:noFill/>
        </p:spPr>
        <p:txBody>
          <a:bodyPr wrap="none" rtlCol="0">
            <a:spAutoFit/>
          </a:bodyPr>
          <a:lstStyle/>
          <a:p>
            <a:r>
              <a:rPr lang="en-NZ" dirty="0"/>
              <a:t>Search Tree</a:t>
            </a:r>
          </a:p>
        </p:txBody>
      </p:sp>
      <p:cxnSp>
        <p:nvCxnSpPr>
          <p:cNvPr id="5" name="Straight Connector 4">
            <a:extLst>
              <a:ext uri="{FF2B5EF4-FFF2-40B4-BE49-F238E27FC236}">
                <a16:creationId xmlns:a16="http://schemas.microsoft.com/office/drawing/2014/main" id="{25976A5D-5EE5-4509-A8FD-1EBC751C311E}"/>
              </a:ext>
            </a:extLst>
          </p:cNvPr>
          <p:cNvCxnSpPr/>
          <p:nvPr/>
        </p:nvCxnSpPr>
        <p:spPr bwMode="auto">
          <a:xfrm flipH="1">
            <a:off x="2216696" y="2276872"/>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FD414B56-E7FC-43BA-84AF-11D5747F9FF7}"/>
              </a:ext>
            </a:extLst>
          </p:cNvPr>
          <p:cNvCxnSpPr/>
          <p:nvPr/>
        </p:nvCxnSpPr>
        <p:spPr bwMode="auto">
          <a:xfrm flipH="1">
            <a:off x="2360712" y="2924986"/>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CA37841B-BE30-45AC-B321-D3DFE9E48D2B}"/>
              </a:ext>
            </a:extLst>
          </p:cNvPr>
          <p:cNvCxnSpPr/>
          <p:nvPr/>
        </p:nvCxnSpPr>
        <p:spPr bwMode="auto">
          <a:xfrm flipH="1">
            <a:off x="2432720" y="3496411"/>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EEF09B5-8295-4F84-8201-5540FE66E969}"/>
              </a:ext>
            </a:extLst>
          </p:cNvPr>
          <p:cNvCxnSpPr/>
          <p:nvPr/>
        </p:nvCxnSpPr>
        <p:spPr bwMode="auto">
          <a:xfrm flipH="1">
            <a:off x="2432720" y="4144339"/>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F2029F57-337E-4182-8705-D8E1D519D03B}"/>
              </a:ext>
            </a:extLst>
          </p:cNvPr>
          <p:cNvCxnSpPr/>
          <p:nvPr/>
        </p:nvCxnSpPr>
        <p:spPr bwMode="auto">
          <a:xfrm>
            <a:off x="7401272" y="3496411"/>
            <a:ext cx="312816"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DE2379A8-1D99-49FB-B166-E69CBFCFDF9D}"/>
              </a:ext>
            </a:extLst>
          </p:cNvPr>
          <p:cNvCxnSpPr/>
          <p:nvPr/>
        </p:nvCxnSpPr>
        <p:spPr bwMode="auto">
          <a:xfrm flipV="1">
            <a:off x="7329264" y="3529472"/>
            <a:ext cx="384824" cy="398987"/>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C70A0052-5146-44AB-91EB-20894C547890}"/>
              </a:ext>
            </a:extLst>
          </p:cNvPr>
          <p:cNvCxnSpPr/>
          <p:nvPr/>
        </p:nvCxnSpPr>
        <p:spPr bwMode="auto">
          <a:xfrm flipH="1">
            <a:off x="2655714" y="4762572"/>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id="{3091BD2A-11DF-48EC-8F44-0BF0AB98E6DB}"/>
              </a:ext>
            </a:extLst>
          </p:cNvPr>
          <p:cNvSpPr txBox="1"/>
          <p:nvPr/>
        </p:nvSpPr>
        <p:spPr>
          <a:xfrm>
            <a:off x="6895862" y="4293096"/>
            <a:ext cx="2962274"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a:defRPr/>
            </a:pPr>
            <a:r>
              <a:rPr lang="en-NZ" sz="1600" dirty="0">
                <a:solidFill>
                  <a:srgbClr val="000000"/>
                </a:solidFill>
                <a:cs typeface="+mn-cs"/>
              </a:rPr>
              <a:t>Path:  </a:t>
            </a:r>
            <a:r>
              <a:rPr lang="en-NZ" sz="1600" b="1" dirty="0">
                <a:solidFill>
                  <a:srgbClr val="0000FF"/>
                </a:solidFill>
                <a:cs typeface="+mn-cs"/>
              </a:rPr>
              <a:t>S-A-D-G</a:t>
            </a:r>
          </a:p>
          <a:p>
            <a:pPr>
              <a:defRPr/>
            </a:pPr>
            <a:r>
              <a:rPr lang="en-NZ" sz="1600" dirty="0">
                <a:solidFill>
                  <a:srgbClr val="000000"/>
                </a:solidFill>
                <a:cs typeface="+mn-cs"/>
              </a:rPr>
              <a:t>Path length: </a:t>
            </a:r>
            <a:r>
              <a:rPr lang="en-NZ" sz="1600" b="1" dirty="0">
                <a:solidFill>
                  <a:srgbClr val="0000FF"/>
                </a:solidFill>
                <a:cs typeface="+mn-cs"/>
              </a:rPr>
              <a:t>3</a:t>
            </a:r>
          </a:p>
          <a:p>
            <a:pPr>
              <a:defRPr/>
            </a:pPr>
            <a:r>
              <a:rPr lang="en-NZ" sz="1600" dirty="0">
                <a:solidFill>
                  <a:srgbClr val="000000"/>
                </a:solidFill>
                <a:cs typeface="+mn-cs"/>
              </a:rPr>
              <a:t>Max Q length: </a:t>
            </a:r>
            <a:r>
              <a:rPr lang="en-NZ" sz="1600" b="1" dirty="0">
                <a:solidFill>
                  <a:srgbClr val="0000FF"/>
                </a:solidFill>
                <a:cs typeface="+mn-cs"/>
              </a:rPr>
              <a:t>3</a:t>
            </a:r>
          </a:p>
          <a:p>
            <a:pPr>
              <a:defRPr/>
            </a:pPr>
            <a:r>
              <a:rPr lang="en-NZ" sz="1600" dirty="0">
                <a:solidFill>
                  <a:srgbClr val="000000"/>
                </a:solidFill>
                <a:cs typeface="+mn-cs"/>
              </a:rPr>
              <a:t>Number of state expansions: </a:t>
            </a:r>
            <a:r>
              <a:rPr lang="en-NZ" sz="1600" b="1" dirty="0">
                <a:solidFill>
                  <a:srgbClr val="0000FF"/>
                </a:solidFill>
                <a:cs typeface="+mn-cs"/>
              </a:rPr>
              <a:t>5</a:t>
            </a:r>
          </a:p>
        </p:txBody>
      </p:sp>
      <p:sp>
        <p:nvSpPr>
          <p:cNvPr id="20" name="Text Box 73">
            <a:extLst>
              <a:ext uri="{FF2B5EF4-FFF2-40B4-BE49-F238E27FC236}">
                <a16:creationId xmlns:a16="http://schemas.microsoft.com/office/drawing/2014/main" id="{D6BE51F2-A6FD-4E7B-A99E-B64EC12D354A}"/>
              </a:ext>
            </a:extLst>
          </p:cNvPr>
          <p:cNvSpPr txBox="1">
            <a:spLocks noChangeArrowheads="1"/>
          </p:cNvSpPr>
          <p:nvPr/>
        </p:nvSpPr>
        <p:spPr bwMode="auto">
          <a:xfrm>
            <a:off x="5621234" y="5549567"/>
            <a:ext cx="4219575" cy="395287"/>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wrap="none">
            <a:spAutoFit/>
          </a:bodyPr>
          <a:lstStyle/>
          <a:p>
            <a:pPr algn="ctr">
              <a:defRPr/>
            </a:pPr>
            <a:r>
              <a:rPr lang="en-US"/>
              <a:t>Sequence of State Expansions:  S-A-C-D-G</a:t>
            </a:r>
            <a:endParaRPr lang="en-GB"/>
          </a:p>
        </p:txBody>
      </p:sp>
    </p:spTree>
    <p:extLst>
      <p:ext uri="{BB962C8B-B14F-4D97-AF65-F5344CB8AC3E}">
        <p14:creationId xmlns:p14="http://schemas.microsoft.com/office/powerpoint/2010/main" val="403973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A12FFAE-62E7-426A-A829-31836677A5EC}" type="slidenum">
              <a:rPr lang="en-US" altLang="en-US" smtClean="0">
                <a:solidFill>
                  <a:srgbClr val="000000"/>
                </a:solidFill>
              </a:rPr>
              <a:pPr/>
              <a:t>38</a:t>
            </a:fld>
            <a:endParaRPr lang="en-US" altLang="en-US">
              <a:solidFill>
                <a:srgbClr val="000000"/>
              </a:solidFill>
            </a:endParaRPr>
          </a:p>
        </p:txBody>
      </p:sp>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Depth-First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87078" name="Rectangle 6"/>
          <p:cNvSpPr>
            <a:spLocks noChangeArrowheads="1"/>
          </p:cNvSpPr>
          <p:nvPr/>
        </p:nvSpPr>
        <p:spPr bwMode="auto">
          <a:xfrm>
            <a:off x="848544" y="6011996"/>
            <a:ext cx="6624637"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a:solidFill>
                  <a:srgbClr val="000000"/>
                </a:solidFill>
                <a:cs typeface="+mn-cs"/>
              </a:rPr>
              <a:t>Pick </a:t>
            </a:r>
            <a:r>
              <a:rPr lang="en-US" b="1">
                <a:solidFill>
                  <a:srgbClr val="FF0000"/>
                </a:solidFill>
                <a:effectLst>
                  <a:outerShdw blurRad="38100" dist="38100" dir="2700000" algn="tl">
                    <a:srgbClr val="000000"/>
                  </a:outerShdw>
                </a:effectLst>
                <a:cs typeface="+mn-cs"/>
              </a:rPr>
              <a:t>first</a:t>
            </a:r>
            <a:r>
              <a:rPr lang="en-US">
                <a:solidFill>
                  <a:srgbClr val="000000"/>
                </a:solidFill>
                <a:cs typeface="+mn-cs"/>
              </a:rPr>
              <a:t> element of Q; Add path extensions to </a:t>
            </a:r>
            <a:r>
              <a:rPr lang="en-US" b="1">
                <a:solidFill>
                  <a:srgbClr val="FF0000"/>
                </a:solidFill>
                <a:effectLst>
                  <a:outerShdw blurRad="38100" dist="38100" dir="2700000" algn="tl">
                    <a:srgbClr val="000000"/>
                  </a:outerShdw>
                </a:effectLst>
                <a:cs typeface="+mn-cs"/>
              </a:rPr>
              <a:t>front</a:t>
            </a:r>
            <a:r>
              <a:rPr lang="en-US">
                <a:solidFill>
                  <a:srgbClr val="000000"/>
                </a:solidFill>
                <a:cs typeface="+mn-cs"/>
              </a:rPr>
              <a:t> of Q.</a:t>
            </a:r>
            <a:endParaRPr lang="en-GB">
              <a:solidFill>
                <a:srgbClr val="000000"/>
              </a:solidFill>
              <a:cs typeface="+mn-cs"/>
            </a:endParaRPr>
          </a:p>
        </p:txBody>
      </p:sp>
      <p:graphicFrame>
        <p:nvGraphicFramePr>
          <p:cNvPr id="387128" name="Group 56"/>
          <p:cNvGraphicFramePr>
            <a:graphicFrameLocks noGrp="1"/>
          </p:cNvGraphicFramePr>
          <p:nvPr/>
        </p:nvGraphicFramePr>
        <p:xfrm>
          <a:off x="165415" y="1556792"/>
          <a:ext cx="6659248" cy="4378325"/>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(CAS)(DAS)(BS)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(CAS)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(DAS)(BS)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(DAS)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(GDAS)(BS)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(GDAS)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82" name="Rectangle 91"/>
          <p:cNvSpPr>
            <a:spLocks noChangeArrowheads="1"/>
          </p:cNvSpPr>
          <p:nvPr/>
        </p:nvSpPr>
        <p:spPr bwMode="auto">
          <a:xfrm>
            <a:off x="848544" y="6451600"/>
            <a:ext cx="9001125" cy="369332"/>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a:solidFill>
                  <a:srgbClr val="000000"/>
                </a:solidFill>
                <a:cs typeface="+mn-cs"/>
              </a:rPr>
              <a:t>In </a:t>
            </a:r>
            <a:r>
              <a:rPr lang="en-US" altLang="en-US" b="1">
                <a:solidFill>
                  <a:srgbClr val="000000"/>
                </a:solidFill>
                <a:cs typeface="+mn-cs"/>
              </a:rPr>
              <a:t>DFS</a:t>
            </a:r>
            <a:r>
              <a:rPr lang="en-US" altLang="en-US">
                <a:solidFill>
                  <a:srgbClr val="000000"/>
                </a:solidFill>
                <a:cs typeface="+mn-cs"/>
              </a:rPr>
              <a:t> – nodes are pulled off the Q and inserted into the Q using a </a:t>
            </a:r>
            <a:r>
              <a:rPr lang="en-US" altLang="en-US" b="1">
                <a:solidFill>
                  <a:srgbClr val="000000"/>
                </a:solidFill>
                <a:cs typeface="+mn-cs"/>
              </a:rPr>
              <a:t>stack</a:t>
            </a:r>
            <a:r>
              <a:rPr lang="en-US" altLang="en-US">
                <a:solidFill>
                  <a:srgbClr val="000000"/>
                </a:solidFill>
                <a:cs typeface="+mn-cs"/>
              </a:rPr>
              <a:t>.</a:t>
            </a:r>
            <a:endParaRPr lang="en-GB" altLang="en-US">
              <a:solidFill>
                <a:srgbClr val="000000"/>
              </a:solidFill>
              <a:cs typeface="+mn-cs"/>
            </a:endParaRPr>
          </a:p>
        </p:txBody>
      </p:sp>
      <p:sp>
        <p:nvSpPr>
          <p:cNvPr id="3" name="TextBox 2">
            <a:extLst>
              <a:ext uri="{FF2B5EF4-FFF2-40B4-BE49-F238E27FC236}">
                <a16:creationId xmlns:a16="http://schemas.microsoft.com/office/drawing/2014/main" id="{2848A539-BFC5-41AE-9A5B-B57CB875990D}"/>
              </a:ext>
            </a:extLst>
          </p:cNvPr>
          <p:cNvSpPr txBox="1"/>
          <p:nvPr/>
        </p:nvSpPr>
        <p:spPr>
          <a:xfrm>
            <a:off x="7714088" y="1493975"/>
            <a:ext cx="1281633" cy="369332"/>
          </a:xfrm>
          <a:prstGeom prst="rect">
            <a:avLst/>
          </a:prstGeom>
          <a:noFill/>
        </p:spPr>
        <p:txBody>
          <a:bodyPr wrap="none" rtlCol="0">
            <a:spAutoFit/>
          </a:bodyPr>
          <a:lstStyle/>
          <a:p>
            <a:r>
              <a:rPr lang="en-NZ" dirty="0"/>
              <a:t>Search Tree</a:t>
            </a:r>
          </a:p>
        </p:txBody>
      </p:sp>
      <p:cxnSp>
        <p:nvCxnSpPr>
          <p:cNvPr id="5" name="Straight Connector 4">
            <a:extLst>
              <a:ext uri="{FF2B5EF4-FFF2-40B4-BE49-F238E27FC236}">
                <a16:creationId xmlns:a16="http://schemas.microsoft.com/office/drawing/2014/main" id="{25976A5D-5EE5-4509-A8FD-1EBC751C311E}"/>
              </a:ext>
            </a:extLst>
          </p:cNvPr>
          <p:cNvCxnSpPr/>
          <p:nvPr/>
        </p:nvCxnSpPr>
        <p:spPr bwMode="auto">
          <a:xfrm flipH="1">
            <a:off x="2216696" y="2276872"/>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FD414B56-E7FC-43BA-84AF-11D5747F9FF7}"/>
              </a:ext>
            </a:extLst>
          </p:cNvPr>
          <p:cNvCxnSpPr/>
          <p:nvPr/>
        </p:nvCxnSpPr>
        <p:spPr bwMode="auto">
          <a:xfrm flipH="1">
            <a:off x="2360712" y="2924986"/>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CA37841B-BE30-45AC-B321-D3DFE9E48D2B}"/>
              </a:ext>
            </a:extLst>
          </p:cNvPr>
          <p:cNvCxnSpPr/>
          <p:nvPr/>
        </p:nvCxnSpPr>
        <p:spPr bwMode="auto">
          <a:xfrm flipH="1">
            <a:off x="2432720" y="3496411"/>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EEF09B5-8295-4F84-8201-5540FE66E969}"/>
              </a:ext>
            </a:extLst>
          </p:cNvPr>
          <p:cNvCxnSpPr/>
          <p:nvPr/>
        </p:nvCxnSpPr>
        <p:spPr bwMode="auto">
          <a:xfrm flipH="1">
            <a:off x="2432720" y="4144339"/>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C70A0052-5146-44AB-91EB-20894C547890}"/>
              </a:ext>
            </a:extLst>
          </p:cNvPr>
          <p:cNvCxnSpPr/>
          <p:nvPr/>
        </p:nvCxnSpPr>
        <p:spPr bwMode="auto">
          <a:xfrm flipH="1">
            <a:off x="2655714" y="4762572"/>
            <a:ext cx="590005" cy="432048"/>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grpSp>
        <p:nvGrpSpPr>
          <p:cNvPr id="20" name="Group 19">
            <a:extLst>
              <a:ext uri="{FF2B5EF4-FFF2-40B4-BE49-F238E27FC236}">
                <a16:creationId xmlns:a16="http://schemas.microsoft.com/office/drawing/2014/main" id="{BDE0B16B-58F0-43A9-BCA6-B909633C5713}"/>
              </a:ext>
            </a:extLst>
          </p:cNvPr>
          <p:cNvGrpSpPr/>
          <p:nvPr/>
        </p:nvGrpSpPr>
        <p:grpSpPr>
          <a:xfrm>
            <a:off x="6951576" y="1877168"/>
            <a:ext cx="2833911" cy="2314576"/>
            <a:chOff x="6583585" y="1803400"/>
            <a:chExt cx="2833911" cy="2314576"/>
          </a:xfrm>
          <a:effectLst>
            <a:outerShdw blurRad="50800" dist="38100" dir="8100000" algn="tr" rotWithShape="0">
              <a:prstClr val="black">
                <a:alpha val="40000"/>
              </a:prstClr>
            </a:outerShdw>
          </a:effectLst>
        </p:grpSpPr>
        <p:sp>
          <p:nvSpPr>
            <p:cNvPr id="21" name="Rectangle 76">
              <a:extLst>
                <a:ext uri="{FF2B5EF4-FFF2-40B4-BE49-F238E27FC236}">
                  <a16:creationId xmlns:a16="http://schemas.microsoft.com/office/drawing/2014/main" id="{81DB1E0A-7E50-479B-8882-6AAD94CF375C}"/>
                </a:ext>
              </a:extLst>
            </p:cNvPr>
            <p:cNvSpPr>
              <a:spLocks noChangeArrowheads="1"/>
            </p:cNvSpPr>
            <p:nvPr/>
          </p:nvSpPr>
          <p:spPr bwMode="auto">
            <a:xfrm>
              <a:off x="6583585" y="1833300"/>
              <a:ext cx="2833911" cy="2284676"/>
            </a:xfrm>
            <a:prstGeom prst="rect">
              <a:avLst/>
            </a:prstGeom>
            <a:solidFill>
              <a:schemeClr val="bg1"/>
            </a:solidFill>
            <a:ln w="28575" algn="ctr">
              <a:solidFill>
                <a:srgbClr val="FF0000"/>
              </a:solidFill>
              <a:miter lim="800000"/>
              <a:headEnd/>
              <a:tailEnd/>
            </a:ln>
          </p:spPr>
          <p:txBody>
            <a:bodyPr wrap="none" anchor="ctr"/>
            <a:lstStyle/>
            <a:p>
              <a:pPr algn="ctr" eaLnBrk="0" hangingPunct="0"/>
              <a:endParaRPr lang="en-US" altLang="en-US">
                <a:solidFill>
                  <a:srgbClr val="000000"/>
                </a:solidFill>
                <a:cs typeface="+mn-cs"/>
              </a:endParaRPr>
            </a:p>
          </p:txBody>
        </p:sp>
        <p:sp>
          <p:nvSpPr>
            <p:cNvPr id="22" name="Oval 80">
              <a:extLst>
                <a:ext uri="{FF2B5EF4-FFF2-40B4-BE49-F238E27FC236}">
                  <a16:creationId xmlns:a16="http://schemas.microsoft.com/office/drawing/2014/main" id="{5FA3FC75-2E6D-40C1-9F76-E694A0560A3B}"/>
                </a:ext>
              </a:extLst>
            </p:cNvPr>
            <p:cNvSpPr>
              <a:spLocks noChangeArrowheads="1"/>
            </p:cNvSpPr>
            <p:nvPr/>
          </p:nvSpPr>
          <p:spPr bwMode="auto">
            <a:xfrm>
              <a:off x="6680200" y="3079750"/>
              <a:ext cx="349250" cy="3317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C</a:t>
              </a:r>
              <a:endParaRPr lang="en-GB" sz="1600" b="1" dirty="0">
                <a:solidFill>
                  <a:srgbClr val="000000"/>
                </a:solidFill>
                <a:cs typeface="+mn-cs"/>
              </a:endParaRPr>
            </a:p>
          </p:txBody>
        </p:sp>
        <p:sp>
          <p:nvSpPr>
            <p:cNvPr id="23" name="Oval 81">
              <a:extLst>
                <a:ext uri="{FF2B5EF4-FFF2-40B4-BE49-F238E27FC236}">
                  <a16:creationId xmlns:a16="http://schemas.microsoft.com/office/drawing/2014/main" id="{0652FFA4-4C1B-485A-AF14-B738ADF97FE3}"/>
                </a:ext>
              </a:extLst>
            </p:cNvPr>
            <p:cNvSpPr>
              <a:spLocks noChangeArrowheads="1"/>
            </p:cNvSpPr>
            <p:nvPr/>
          </p:nvSpPr>
          <p:spPr bwMode="auto">
            <a:xfrm>
              <a:off x="7226300" y="2501900"/>
              <a:ext cx="346075" cy="3302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A</a:t>
              </a:r>
              <a:endParaRPr lang="en-GB" sz="1600" b="1">
                <a:solidFill>
                  <a:srgbClr val="000000"/>
                </a:solidFill>
                <a:cs typeface="+mn-cs"/>
              </a:endParaRPr>
            </a:p>
          </p:txBody>
        </p:sp>
        <p:sp>
          <p:nvSpPr>
            <p:cNvPr id="24" name="Oval 82">
              <a:extLst>
                <a:ext uri="{FF2B5EF4-FFF2-40B4-BE49-F238E27FC236}">
                  <a16:creationId xmlns:a16="http://schemas.microsoft.com/office/drawing/2014/main" id="{03754B3C-1DD4-4280-A592-CB60FFE9BAE7}"/>
                </a:ext>
              </a:extLst>
            </p:cNvPr>
            <p:cNvSpPr>
              <a:spLocks noChangeArrowheads="1"/>
            </p:cNvSpPr>
            <p:nvPr/>
          </p:nvSpPr>
          <p:spPr bwMode="auto">
            <a:xfrm>
              <a:off x="7418388" y="3079750"/>
              <a:ext cx="347662" cy="3317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D</a:t>
              </a:r>
              <a:endParaRPr lang="en-GB" sz="1600" b="1" dirty="0">
                <a:solidFill>
                  <a:srgbClr val="000000"/>
                </a:solidFill>
                <a:cs typeface="+mn-cs"/>
              </a:endParaRPr>
            </a:p>
          </p:txBody>
        </p:sp>
        <p:sp>
          <p:nvSpPr>
            <p:cNvPr id="25" name="Oval 83">
              <a:extLst>
                <a:ext uri="{FF2B5EF4-FFF2-40B4-BE49-F238E27FC236}">
                  <a16:creationId xmlns:a16="http://schemas.microsoft.com/office/drawing/2014/main" id="{42B2AD14-78B1-4EB7-880B-AE2D07338789}"/>
                </a:ext>
              </a:extLst>
            </p:cNvPr>
            <p:cNvSpPr>
              <a:spLocks noChangeArrowheads="1"/>
            </p:cNvSpPr>
            <p:nvPr/>
          </p:nvSpPr>
          <p:spPr bwMode="auto">
            <a:xfrm>
              <a:off x="8926513" y="3065463"/>
              <a:ext cx="346075" cy="3302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G</a:t>
              </a:r>
              <a:endParaRPr lang="en-GB" sz="1600" b="1" dirty="0">
                <a:solidFill>
                  <a:srgbClr val="000000"/>
                </a:solidFill>
                <a:cs typeface="+mn-cs"/>
              </a:endParaRPr>
            </a:p>
          </p:txBody>
        </p:sp>
        <p:sp>
          <p:nvSpPr>
            <p:cNvPr id="26" name="Oval 88">
              <a:extLst>
                <a:ext uri="{FF2B5EF4-FFF2-40B4-BE49-F238E27FC236}">
                  <a16:creationId xmlns:a16="http://schemas.microsoft.com/office/drawing/2014/main" id="{9A69437B-1020-4D1B-B729-961DD733734F}"/>
                </a:ext>
              </a:extLst>
            </p:cNvPr>
            <p:cNvSpPr>
              <a:spLocks noChangeArrowheads="1"/>
            </p:cNvSpPr>
            <p:nvPr/>
          </p:nvSpPr>
          <p:spPr bwMode="auto">
            <a:xfrm>
              <a:off x="7916863" y="1971675"/>
              <a:ext cx="347662" cy="3317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S</a:t>
              </a:r>
              <a:endParaRPr lang="en-GB" sz="1600" b="1">
                <a:solidFill>
                  <a:srgbClr val="000000"/>
                </a:solidFill>
                <a:cs typeface="+mn-cs"/>
              </a:endParaRPr>
            </a:p>
          </p:txBody>
        </p:sp>
        <p:sp>
          <p:nvSpPr>
            <p:cNvPr id="27" name="Oval 90">
              <a:extLst>
                <a:ext uri="{FF2B5EF4-FFF2-40B4-BE49-F238E27FC236}">
                  <a16:creationId xmlns:a16="http://schemas.microsoft.com/office/drawing/2014/main" id="{98937D8F-71EF-4E93-9584-804D0E2C7D57}"/>
                </a:ext>
              </a:extLst>
            </p:cNvPr>
            <p:cNvSpPr>
              <a:spLocks noChangeArrowheads="1"/>
            </p:cNvSpPr>
            <p:nvPr/>
          </p:nvSpPr>
          <p:spPr bwMode="auto">
            <a:xfrm>
              <a:off x="8553450" y="2532063"/>
              <a:ext cx="346075" cy="3302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B</a:t>
              </a:r>
              <a:endParaRPr lang="en-GB" sz="1600" b="1">
                <a:solidFill>
                  <a:srgbClr val="000000"/>
                </a:solidFill>
                <a:cs typeface="+mn-cs"/>
              </a:endParaRPr>
            </a:p>
          </p:txBody>
        </p:sp>
        <p:sp>
          <p:nvSpPr>
            <p:cNvPr id="28" name="Oval 82">
              <a:extLst>
                <a:ext uri="{FF2B5EF4-FFF2-40B4-BE49-F238E27FC236}">
                  <a16:creationId xmlns:a16="http://schemas.microsoft.com/office/drawing/2014/main" id="{E8C67C09-A1B4-4944-ADD6-6FD5F6A7F862}"/>
                </a:ext>
              </a:extLst>
            </p:cNvPr>
            <p:cNvSpPr>
              <a:spLocks noChangeArrowheads="1"/>
            </p:cNvSpPr>
            <p:nvPr/>
          </p:nvSpPr>
          <p:spPr bwMode="auto">
            <a:xfrm>
              <a:off x="8259763" y="3065463"/>
              <a:ext cx="346075" cy="3317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D</a:t>
              </a:r>
              <a:endParaRPr lang="en-GB" sz="1600" b="1" dirty="0">
                <a:solidFill>
                  <a:srgbClr val="000000"/>
                </a:solidFill>
                <a:cs typeface="+mn-cs"/>
              </a:endParaRPr>
            </a:p>
          </p:txBody>
        </p:sp>
        <p:sp>
          <p:nvSpPr>
            <p:cNvPr id="29" name="Oval 80">
              <a:extLst>
                <a:ext uri="{FF2B5EF4-FFF2-40B4-BE49-F238E27FC236}">
                  <a16:creationId xmlns:a16="http://schemas.microsoft.com/office/drawing/2014/main" id="{57DCD59B-4BF5-4EB0-AF3F-061A2D96F622}"/>
                </a:ext>
              </a:extLst>
            </p:cNvPr>
            <p:cNvSpPr>
              <a:spLocks noChangeArrowheads="1"/>
            </p:cNvSpPr>
            <p:nvPr/>
          </p:nvSpPr>
          <p:spPr bwMode="auto">
            <a:xfrm>
              <a:off x="6985000" y="3576638"/>
              <a:ext cx="347663" cy="3333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C</a:t>
              </a:r>
              <a:endParaRPr lang="en-GB" sz="1600" b="1" dirty="0">
                <a:solidFill>
                  <a:srgbClr val="000000"/>
                </a:solidFill>
                <a:cs typeface="+mn-cs"/>
              </a:endParaRPr>
            </a:p>
          </p:txBody>
        </p:sp>
        <p:sp>
          <p:nvSpPr>
            <p:cNvPr id="30" name="Oval 83">
              <a:extLst>
                <a:ext uri="{FF2B5EF4-FFF2-40B4-BE49-F238E27FC236}">
                  <a16:creationId xmlns:a16="http://schemas.microsoft.com/office/drawing/2014/main" id="{FCEC66AA-5985-425A-A2CE-6411FDEFF389}"/>
                </a:ext>
              </a:extLst>
            </p:cNvPr>
            <p:cNvSpPr>
              <a:spLocks noChangeArrowheads="1"/>
            </p:cNvSpPr>
            <p:nvPr/>
          </p:nvSpPr>
          <p:spPr bwMode="auto">
            <a:xfrm>
              <a:off x="7629525" y="3609975"/>
              <a:ext cx="347663" cy="32861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G</a:t>
              </a:r>
              <a:endParaRPr lang="en-GB" sz="1600" b="1">
                <a:solidFill>
                  <a:srgbClr val="000000"/>
                </a:solidFill>
                <a:cs typeface="+mn-cs"/>
              </a:endParaRPr>
            </a:p>
          </p:txBody>
        </p:sp>
        <p:sp>
          <p:nvSpPr>
            <p:cNvPr id="31" name="Oval 80">
              <a:extLst>
                <a:ext uri="{FF2B5EF4-FFF2-40B4-BE49-F238E27FC236}">
                  <a16:creationId xmlns:a16="http://schemas.microsoft.com/office/drawing/2014/main" id="{FCBAD40D-E23A-436C-BBCC-F3601210CD87}"/>
                </a:ext>
              </a:extLst>
            </p:cNvPr>
            <p:cNvSpPr>
              <a:spLocks noChangeArrowheads="1"/>
            </p:cNvSpPr>
            <p:nvPr/>
          </p:nvSpPr>
          <p:spPr bwMode="auto">
            <a:xfrm>
              <a:off x="8058150" y="3598863"/>
              <a:ext cx="347663" cy="3317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C</a:t>
              </a:r>
              <a:endParaRPr lang="en-GB" sz="1600" b="1" dirty="0">
                <a:solidFill>
                  <a:srgbClr val="000000"/>
                </a:solidFill>
                <a:cs typeface="+mn-cs"/>
              </a:endParaRPr>
            </a:p>
          </p:txBody>
        </p:sp>
        <p:sp>
          <p:nvSpPr>
            <p:cNvPr id="32" name="Oval 83">
              <a:extLst>
                <a:ext uri="{FF2B5EF4-FFF2-40B4-BE49-F238E27FC236}">
                  <a16:creationId xmlns:a16="http://schemas.microsoft.com/office/drawing/2014/main" id="{4325FAD8-2B9E-4310-BE80-3B6C6B0FAC97}"/>
                </a:ext>
              </a:extLst>
            </p:cNvPr>
            <p:cNvSpPr>
              <a:spLocks noChangeArrowheads="1"/>
            </p:cNvSpPr>
            <p:nvPr/>
          </p:nvSpPr>
          <p:spPr bwMode="auto">
            <a:xfrm>
              <a:off x="8702675" y="3630613"/>
              <a:ext cx="346075" cy="3302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G</a:t>
              </a:r>
              <a:endParaRPr lang="en-GB" sz="1600" b="1">
                <a:solidFill>
                  <a:srgbClr val="000000"/>
                </a:solidFill>
                <a:cs typeface="+mn-cs"/>
              </a:endParaRPr>
            </a:p>
          </p:txBody>
        </p:sp>
        <p:cxnSp>
          <p:nvCxnSpPr>
            <p:cNvPr id="33" name="Straight Connector 39">
              <a:extLst>
                <a:ext uri="{FF2B5EF4-FFF2-40B4-BE49-F238E27FC236}">
                  <a16:creationId xmlns:a16="http://schemas.microsoft.com/office/drawing/2014/main" id="{6140EBB9-7050-4AA4-B490-24619E695A81}"/>
                </a:ext>
              </a:extLst>
            </p:cNvPr>
            <p:cNvCxnSpPr>
              <a:cxnSpLocks noChangeShapeType="1"/>
              <a:stCxn id="26" idx="5"/>
              <a:endCxn id="27" idx="1"/>
            </p:cNvCxnSpPr>
            <p:nvPr/>
          </p:nvCxnSpPr>
          <p:spPr bwMode="auto">
            <a:xfrm>
              <a:off x="8214032" y="2255369"/>
              <a:ext cx="390340" cy="325155"/>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4" name="Straight Connector 40">
              <a:extLst>
                <a:ext uri="{FF2B5EF4-FFF2-40B4-BE49-F238E27FC236}">
                  <a16:creationId xmlns:a16="http://schemas.microsoft.com/office/drawing/2014/main" id="{5791D379-FE02-4E13-A422-78D6AD142DCD}"/>
                </a:ext>
              </a:extLst>
            </p:cNvPr>
            <p:cNvCxnSpPr>
              <a:cxnSpLocks noChangeShapeType="1"/>
              <a:stCxn id="26" idx="3"/>
              <a:endCxn id="23" idx="7"/>
            </p:cNvCxnSpPr>
            <p:nvPr/>
          </p:nvCxnSpPr>
          <p:spPr bwMode="auto">
            <a:xfrm flipH="1">
              <a:off x="7521522" y="2255369"/>
              <a:ext cx="446601" cy="295230"/>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5" name="Straight Connector 41">
              <a:extLst>
                <a:ext uri="{FF2B5EF4-FFF2-40B4-BE49-F238E27FC236}">
                  <a16:creationId xmlns:a16="http://schemas.microsoft.com/office/drawing/2014/main" id="{0A0F4D27-B672-4B15-91AB-AB605A54E19B}"/>
                </a:ext>
              </a:extLst>
            </p:cNvPr>
            <p:cNvCxnSpPr>
              <a:cxnSpLocks noChangeShapeType="1"/>
              <a:stCxn id="23" idx="5"/>
              <a:endCxn id="24" idx="7"/>
            </p:cNvCxnSpPr>
            <p:nvPr/>
          </p:nvCxnSpPr>
          <p:spPr bwMode="auto">
            <a:xfrm>
              <a:off x="7521522" y="2783892"/>
              <a:ext cx="193184" cy="343912"/>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6" name="Straight Connector 42">
              <a:extLst>
                <a:ext uri="{FF2B5EF4-FFF2-40B4-BE49-F238E27FC236}">
                  <a16:creationId xmlns:a16="http://schemas.microsoft.com/office/drawing/2014/main" id="{E6ED3458-14EE-4AF7-9FC7-4B2DFB4E1901}"/>
                </a:ext>
              </a:extLst>
            </p:cNvPr>
            <p:cNvCxnSpPr>
              <a:cxnSpLocks noChangeShapeType="1"/>
              <a:stCxn id="23" idx="3"/>
              <a:endCxn id="22" idx="7"/>
            </p:cNvCxnSpPr>
            <p:nvPr/>
          </p:nvCxnSpPr>
          <p:spPr bwMode="auto">
            <a:xfrm flipH="1">
              <a:off x="6977755" y="2783892"/>
              <a:ext cx="298689" cy="343912"/>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7" name="Straight Connector 43">
              <a:extLst>
                <a:ext uri="{FF2B5EF4-FFF2-40B4-BE49-F238E27FC236}">
                  <a16:creationId xmlns:a16="http://schemas.microsoft.com/office/drawing/2014/main" id="{668ECFB0-098C-4BA4-B97E-F1D2A76C3CDD}"/>
                </a:ext>
              </a:extLst>
            </p:cNvPr>
            <p:cNvCxnSpPr>
              <a:cxnSpLocks noChangeShapeType="1"/>
              <a:stCxn id="27" idx="5"/>
              <a:endCxn id="25" idx="0"/>
            </p:cNvCxnSpPr>
            <p:nvPr/>
          </p:nvCxnSpPr>
          <p:spPr bwMode="auto">
            <a:xfrm>
              <a:off x="8849450" y="2813817"/>
              <a:ext cx="250244" cy="251559"/>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8" name="Straight Connector 44">
              <a:extLst>
                <a:ext uri="{FF2B5EF4-FFF2-40B4-BE49-F238E27FC236}">
                  <a16:creationId xmlns:a16="http://schemas.microsoft.com/office/drawing/2014/main" id="{6AF0BAE9-345D-4777-96D9-6EB43C6F4302}"/>
                </a:ext>
              </a:extLst>
            </p:cNvPr>
            <p:cNvCxnSpPr>
              <a:cxnSpLocks noChangeShapeType="1"/>
              <a:stCxn id="27" idx="3"/>
              <a:endCxn id="28" idx="0"/>
            </p:cNvCxnSpPr>
            <p:nvPr/>
          </p:nvCxnSpPr>
          <p:spPr bwMode="auto">
            <a:xfrm flipH="1">
              <a:off x="8433084" y="2813817"/>
              <a:ext cx="171288" cy="251559"/>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9" name="Straight Connector 45">
              <a:extLst>
                <a:ext uri="{FF2B5EF4-FFF2-40B4-BE49-F238E27FC236}">
                  <a16:creationId xmlns:a16="http://schemas.microsoft.com/office/drawing/2014/main" id="{34A59EA1-1837-40B8-A3CF-CB3EA2A67E71}"/>
                </a:ext>
              </a:extLst>
            </p:cNvPr>
            <p:cNvCxnSpPr>
              <a:cxnSpLocks noChangeShapeType="1"/>
              <a:stCxn id="24" idx="5"/>
              <a:endCxn id="30" idx="0"/>
            </p:cNvCxnSpPr>
            <p:nvPr/>
          </p:nvCxnSpPr>
          <p:spPr bwMode="auto">
            <a:xfrm>
              <a:off x="7714706" y="3362756"/>
              <a:ext cx="88665" cy="246450"/>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40" name="Straight Connector 46">
              <a:extLst>
                <a:ext uri="{FF2B5EF4-FFF2-40B4-BE49-F238E27FC236}">
                  <a16:creationId xmlns:a16="http://schemas.microsoft.com/office/drawing/2014/main" id="{B5CD4589-2E6C-4103-91C7-D743B22ACC28}"/>
                </a:ext>
              </a:extLst>
            </p:cNvPr>
            <p:cNvCxnSpPr>
              <a:cxnSpLocks noChangeShapeType="1"/>
              <a:stCxn id="28" idx="5"/>
              <a:endCxn id="32" idx="0"/>
            </p:cNvCxnSpPr>
            <p:nvPr/>
          </p:nvCxnSpPr>
          <p:spPr bwMode="auto">
            <a:xfrm>
              <a:off x="8555623" y="3348989"/>
              <a:ext cx="320531" cy="281395"/>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41" name="Straight Connector 47">
              <a:extLst>
                <a:ext uri="{FF2B5EF4-FFF2-40B4-BE49-F238E27FC236}">
                  <a16:creationId xmlns:a16="http://schemas.microsoft.com/office/drawing/2014/main" id="{39293D2F-9808-40BC-B32F-736436A50260}"/>
                </a:ext>
              </a:extLst>
            </p:cNvPr>
            <p:cNvCxnSpPr>
              <a:cxnSpLocks noChangeShapeType="1"/>
              <a:stCxn id="28" idx="3"/>
              <a:endCxn id="31" idx="0"/>
            </p:cNvCxnSpPr>
            <p:nvPr/>
          </p:nvCxnSpPr>
          <p:spPr bwMode="auto">
            <a:xfrm flipH="1">
              <a:off x="8231906" y="3348989"/>
              <a:ext cx="78640" cy="249388"/>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42" name="Straight Connector 48">
              <a:extLst>
                <a:ext uri="{FF2B5EF4-FFF2-40B4-BE49-F238E27FC236}">
                  <a16:creationId xmlns:a16="http://schemas.microsoft.com/office/drawing/2014/main" id="{A54CEC89-7F0B-414A-9367-C3D1070666FD}"/>
                </a:ext>
              </a:extLst>
            </p:cNvPr>
            <p:cNvCxnSpPr>
              <a:cxnSpLocks noChangeShapeType="1"/>
              <a:stCxn id="24" idx="3"/>
              <a:endCxn id="29" idx="7"/>
            </p:cNvCxnSpPr>
            <p:nvPr/>
          </p:nvCxnSpPr>
          <p:spPr bwMode="auto">
            <a:xfrm flipH="1">
              <a:off x="7282077" y="3362756"/>
              <a:ext cx="187552" cy="263103"/>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sp>
          <p:nvSpPr>
            <p:cNvPr id="43" name="TextBox 49">
              <a:extLst>
                <a:ext uri="{FF2B5EF4-FFF2-40B4-BE49-F238E27FC236}">
                  <a16:creationId xmlns:a16="http://schemas.microsoft.com/office/drawing/2014/main" id="{2D965690-654B-494A-AF2D-194EB4617E0F}"/>
                </a:ext>
              </a:extLst>
            </p:cNvPr>
            <p:cNvSpPr txBox="1">
              <a:spLocks noChangeArrowheads="1"/>
            </p:cNvSpPr>
            <p:nvPr/>
          </p:nvSpPr>
          <p:spPr bwMode="auto">
            <a:xfrm>
              <a:off x="8240713" y="18034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0000FF"/>
                  </a:solidFill>
                  <a:cs typeface="+mn-cs"/>
                </a:rPr>
                <a:t>1</a:t>
              </a:r>
            </a:p>
          </p:txBody>
        </p:sp>
        <p:sp>
          <p:nvSpPr>
            <p:cNvPr id="44" name="TextBox 50">
              <a:extLst>
                <a:ext uri="{FF2B5EF4-FFF2-40B4-BE49-F238E27FC236}">
                  <a16:creationId xmlns:a16="http://schemas.microsoft.com/office/drawing/2014/main" id="{5660E4FC-9BE1-4956-A01B-B70FAD1DBE4D}"/>
                </a:ext>
              </a:extLst>
            </p:cNvPr>
            <p:cNvSpPr txBox="1">
              <a:spLocks noChangeArrowheads="1"/>
            </p:cNvSpPr>
            <p:nvPr/>
          </p:nvSpPr>
          <p:spPr bwMode="auto">
            <a:xfrm>
              <a:off x="7134225" y="2211388"/>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0000FF"/>
                  </a:solidFill>
                  <a:cs typeface="+mn-cs"/>
                </a:rPr>
                <a:t>2</a:t>
              </a:r>
            </a:p>
          </p:txBody>
        </p:sp>
        <p:sp>
          <p:nvSpPr>
            <p:cNvPr id="45" name="TextBox 52">
              <a:extLst>
                <a:ext uri="{FF2B5EF4-FFF2-40B4-BE49-F238E27FC236}">
                  <a16:creationId xmlns:a16="http://schemas.microsoft.com/office/drawing/2014/main" id="{7E244D76-D2AF-465C-A0B9-36626496F5DD}"/>
                </a:ext>
              </a:extLst>
            </p:cNvPr>
            <p:cNvSpPr txBox="1">
              <a:spLocks noChangeArrowheads="1"/>
            </p:cNvSpPr>
            <p:nvPr/>
          </p:nvSpPr>
          <p:spPr bwMode="auto">
            <a:xfrm>
              <a:off x="6684963" y="2781300"/>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0000FF"/>
                  </a:solidFill>
                  <a:cs typeface="+mn-cs"/>
                </a:rPr>
                <a:t>3</a:t>
              </a:r>
            </a:p>
          </p:txBody>
        </p:sp>
        <p:sp>
          <p:nvSpPr>
            <p:cNvPr id="46" name="TextBox 53">
              <a:extLst>
                <a:ext uri="{FF2B5EF4-FFF2-40B4-BE49-F238E27FC236}">
                  <a16:creationId xmlns:a16="http://schemas.microsoft.com/office/drawing/2014/main" id="{684962BF-416A-4F6A-BCCE-816F635F917D}"/>
                </a:ext>
              </a:extLst>
            </p:cNvPr>
            <p:cNvSpPr txBox="1">
              <a:spLocks noChangeArrowheads="1"/>
            </p:cNvSpPr>
            <p:nvPr/>
          </p:nvSpPr>
          <p:spPr bwMode="auto">
            <a:xfrm>
              <a:off x="7669213" y="281463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0000FF"/>
                  </a:solidFill>
                  <a:cs typeface="+mn-cs"/>
                </a:rPr>
                <a:t>4</a:t>
              </a:r>
            </a:p>
          </p:txBody>
        </p:sp>
        <p:sp>
          <p:nvSpPr>
            <p:cNvPr id="47" name="TextBox 54">
              <a:extLst>
                <a:ext uri="{FF2B5EF4-FFF2-40B4-BE49-F238E27FC236}">
                  <a16:creationId xmlns:a16="http://schemas.microsoft.com/office/drawing/2014/main" id="{09FE7472-E4A4-4AC1-954D-B833FD5C93E0}"/>
                </a:ext>
              </a:extLst>
            </p:cNvPr>
            <p:cNvSpPr txBox="1">
              <a:spLocks noChangeArrowheads="1"/>
            </p:cNvSpPr>
            <p:nvPr/>
          </p:nvSpPr>
          <p:spPr bwMode="auto">
            <a:xfrm>
              <a:off x="7756525" y="3357563"/>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0000FF"/>
                  </a:solidFill>
                  <a:cs typeface="+mn-cs"/>
                </a:rPr>
                <a:t>5</a:t>
              </a:r>
            </a:p>
          </p:txBody>
        </p:sp>
        <p:cxnSp>
          <p:nvCxnSpPr>
            <p:cNvPr id="48" name="Straight Connector 55">
              <a:extLst>
                <a:ext uri="{FF2B5EF4-FFF2-40B4-BE49-F238E27FC236}">
                  <a16:creationId xmlns:a16="http://schemas.microsoft.com/office/drawing/2014/main" id="{D30C47BF-A6BD-4B2E-822E-F25E53C7D09E}"/>
                </a:ext>
              </a:extLst>
            </p:cNvPr>
            <p:cNvCxnSpPr>
              <a:cxnSpLocks noChangeShapeType="1"/>
            </p:cNvCxnSpPr>
            <p:nvPr/>
          </p:nvCxnSpPr>
          <p:spPr bwMode="auto">
            <a:xfrm>
              <a:off x="6972300" y="3509963"/>
              <a:ext cx="366713" cy="495300"/>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49" name="Straight Connector 56">
              <a:extLst>
                <a:ext uri="{FF2B5EF4-FFF2-40B4-BE49-F238E27FC236}">
                  <a16:creationId xmlns:a16="http://schemas.microsoft.com/office/drawing/2014/main" id="{A1CCC4C4-EFBE-4D88-9D25-F8B1289E0125}"/>
                </a:ext>
              </a:extLst>
            </p:cNvPr>
            <p:cNvCxnSpPr>
              <a:cxnSpLocks noChangeShapeType="1"/>
            </p:cNvCxnSpPr>
            <p:nvPr/>
          </p:nvCxnSpPr>
          <p:spPr bwMode="auto">
            <a:xfrm flipV="1">
              <a:off x="6946900" y="3590925"/>
              <a:ext cx="430213" cy="284163"/>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sp>
          <p:nvSpPr>
            <p:cNvPr id="50" name="Freeform 2">
              <a:extLst>
                <a:ext uri="{FF2B5EF4-FFF2-40B4-BE49-F238E27FC236}">
                  <a16:creationId xmlns:a16="http://schemas.microsoft.com/office/drawing/2014/main" id="{CF62E0C7-AA28-42AE-A588-6CA006FD0034}"/>
                </a:ext>
              </a:extLst>
            </p:cNvPr>
            <p:cNvSpPr>
              <a:spLocks/>
            </p:cNvSpPr>
            <p:nvPr/>
          </p:nvSpPr>
          <p:spPr bwMode="auto">
            <a:xfrm>
              <a:off x="6773863" y="1925638"/>
              <a:ext cx="1641475" cy="1692275"/>
            </a:xfrm>
            <a:custGeom>
              <a:avLst/>
              <a:gdLst>
                <a:gd name="T0" fmla="*/ 1634103 w 1642214"/>
                <a:gd name="T1" fmla="*/ 0 h 1691236"/>
                <a:gd name="T2" fmla="*/ 442397 w 1642214"/>
                <a:gd name="T3" fmla="*/ 521402 h 1691236"/>
                <a:gd name="T4" fmla="*/ 7590 w 1642214"/>
                <a:gd name="T5" fmla="*/ 1189446 h 1691236"/>
                <a:gd name="T6" fmla="*/ 184732 w 1642214"/>
                <a:gd name="T7" fmla="*/ 1384971 h 1691236"/>
                <a:gd name="T8" fmla="*/ 426293 w 1642214"/>
                <a:gd name="T9" fmla="*/ 1222034 h 1691236"/>
                <a:gd name="T10" fmla="*/ 651750 w 1642214"/>
                <a:gd name="T11" fmla="*/ 871718 h 1691236"/>
                <a:gd name="T12" fmla="*/ 885261 w 1642214"/>
                <a:gd name="T13" fmla="*/ 888012 h 1691236"/>
                <a:gd name="T14" fmla="*/ 1038250 w 1642214"/>
                <a:gd name="T15" fmla="*/ 1238327 h 1691236"/>
                <a:gd name="T16" fmla="*/ 1142927 w 1642214"/>
                <a:gd name="T17" fmla="*/ 1702700 h 1691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2214" h="1691236">
                  <a:moveTo>
                    <a:pt x="1642214" y="0"/>
                  </a:moveTo>
                  <a:cubicBezTo>
                    <a:pt x="1179619" y="160492"/>
                    <a:pt x="717025" y="320985"/>
                    <a:pt x="444593" y="517891"/>
                  </a:cubicBezTo>
                  <a:cubicBezTo>
                    <a:pt x="172161" y="714797"/>
                    <a:pt x="50781" y="1038479"/>
                    <a:pt x="7623" y="1181438"/>
                  </a:cubicBezTo>
                  <a:cubicBezTo>
                    <a:pt x="-35535" y="1324397"/>
                    <a:pt x="115516" y="1370251"/>
                    <a:pt x="185647" y="1375646"/>
                  </a:cubicBezTo>
                  <a:cubicBezTo>
                    <a:pt x="255778" y="1381041"/>
                    <a:pt x="350186" y="1298772"/>
                    <a:pt x="428409" y="1213806"/>
                  </a:cubicBezTo>
                  <a:cubicBezTo>
                    <a:pt x="506632" y="1128840"/>
                    <a:pt x="578111" y="921144"/>
                    <a:pt x="654985" y="865848"/>
                  </a:cubicBezTo>
                  <a:cubicBezTo>
                    <a:pt x="731859" y="810552"/>
                    <a:pt x="824919" y="821342"/>
                    <a:pt x="889655" y="882032"/>
                  </a:cubicBezTo>
                  <a:cubicBezTo>
                    <a:pt x="954391" y="942722"/>
                    <a:pt x="1000246" y="1095123"/>
                    <a:pt x="1043403" y="1229990"/>
                  </a:cubicBezTo>
                  <a:cubicBezTo>
                    <a:pt x="1086560" y="1364857"/>
                    <a:pt x="1117580" y="1528046"/>
                    <a:pt x="1148600" y="1691236"/>
                  </a:cubicBezTo>
                </a:path>
              </a:pathLst>
            </a:custGeom>
            <a:noFill/>
            <a:ln w="85725" cap="flat" cmpd="sng" algn="ctr">
              <a:solidFill>
                <a:srgbClr val="00CCFF">
                  <a:alpha val="45097"/>
                </a:srgb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AU">
                <a:solidFill>
                  <a:srgbClr val="000000"/>
                </a:solidFill>
                <a:cs typeface="+mn-cs"/>
              </a:endParaRPr>
            </a:p>
          </p:txBody>
        </p:sp>
      </p:grpSp>
      <p:sp>
        <p:nvSpPr>
          <p:cNvPr id="51" name="TextBox 50">
            <a:extLst>
              <a:ext uri="{FF2B5EF4-FFF2-40B4-BE49-F238E27FC236}">
                <a16:creationId xmlns:a16="http://schemas.microsoft.com/office/drawing/2014/main" id="{BA49B034-3099-4E47-BA37-7C39E9340E00}"/>
              </a:ext>
            </a:extLst>
          </p:cNvPr>
          <p:cNvSpPr txBox="1"/>
          <p:nvPr/>
        </p:nvSpPr>
        <p:spPr>
          <a:xfrm>
            <a:off x="6895862" y="4293096"/>
            <a:ext cx="2962274"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a:defRPr/>
            </a:pPr>
            <a:r>
              <a:rPr lang="en-NZ" sz="1600" dirty="0">
                <a:solidFill>
                  <a:srgbClr val="000000"/>
                </a:solidFill>
                <a:cs typeface="+mn-cs"/>
              </a:rPr>
              <a:t>Path:  </a:t>
            </a:r>
            <a:r>
              <a:rPr lang="en-NZ" sz="1600" b="1" dirty="0">
                <a:solidFill>
                  <a:srgbClr val="0000FF"/>
                </a:solidFill>
                <a:cs typeface="+mn-cs"/>
              </a:rPr>
              <a:t>S-A-D-G</a:t>
            </a:r>
          </a:p>
          <a:p>
            <a:pPr>
              <a:defRPr/>
            </a:pPr>
            <a:r>
              <a:rPr lang="en-NZ" sz="1600" dirty="0">
                <a:solidFill>
                  <a:srgbClr val="000000"/>
                </a:solidFill>
                <a:cs typeface="+mn-cs"/>
              </a:rPr>
              <a:t>Path length: </a:t>
            </a:r>
            <a:r>
              <a:rPr lang="en-NZ" sz="1600" b="1" dirty="0">
                <a:solidFill>
                  <a:srgbClr val="0000FF"/>
                </a:solidFill>
                <a:cs typeface="+mn-cs"/>
              </a:rPr>
              <a:t>3</a:t>
            </a:r>
          </a:p>
          <a:p>
            <a:pPr>
              <a:defRPr/>
            </a:pPr>
            <a:r>
              <a:rPr lang="en-NZ" sz="1600" dirty="0">
                <a:solidFill>
                  <a:srgbClr val="000000"/>
                </a:solidFill>
                <a:cs typeface="+mn-cs"/>
              </a:rPr>
              <a:t>Max Q length: </a:t>
            </a:r>
            <a:r>
              <a:rPr lang="en-NZ" sz="1600" b="1" dirty="0">
                <a:solidFill>
                  <a:srgbClr val="0000FF"/>
                </a:solidFill>
                <a:cs typeface="+mn-cs"/>
              </a:rPr>
              <a:t>3</a:t>
            </a:r>
          </a:p>
          <a:p>
            <a:pPr>
              <a:defRPr/>
            </a:pPr>
            <a:r>
              <a:rPr lang="en-NZ" sz="1600" dirty="0">
                <a:solidFill>
                  <a:srgbClr val="000000"/>
                </a:solidFill>
                <a:cs typeface="+mn-cs"/>
              </a:rPr>
              <a:t>Number of state expansions: </a:t>
            </a:r>
            <a:r>
              <a:rPr lang="en-NZ" sz="1600" b="1" dirty="0">
                <a:solidFill>
                  <a:srgbClr val="0000FF"/>
                </a:solidFill>
                <a:cs typeface="+mn-cs"/>
              </a:rPr>
              <a:t>5</a:t>
            </a:r>
          </a:p>
        </p:txBody>
      </p:sp>
      <p:sp>
        <p:nvSpPr>
          <p:cNvPr id="52" name="Text Box 73">
            <a:extLst>
              <a:ext uri="{FF2B5EF4-FFF2-40B4-BE49-F238E27FC236}">
                <a16:creationId xmlns:a16="http://schemas.microsoft.com/office/drawing/2014/main" id="{C4E321BC-E676-40D7-9A83-FD94F9DFA141}"/>
              </a:ext>
            </a:extLst>
          </p:cNvPr>
          <p:cNvSpPr txBox="1">
            <a:spLocks noChangeArrowheads="1"/>
          </p:cNvSpPr>
          <p:nvPr/>
        </p:nvSpPr>
        <p:spPr bwMode="auto">
          <a:xfrm>
            <a:off x="5621234" y="5549567"/>
            <a:ext cx="4219575" cy="395287"/>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wrap="none">
            <a:spAutoFit/>
          </a:bodyPr>
          <a:lstStyle/>
          <a:p>
            <a:pPr algn="ctr">
              <a:defRPr/>
            </a:pPr>
            <a:r>
              <a:rPr lang="en-US"/>
              <a:t>Sequence of State Expansions:  S-A-C-D-G</a:t>
            </a:r>
            <a:endParaRPr lang="en-GB"/>
          </a:p>
        </p:txBody>
      </p:sp>
    </p:spTree>
    <p:extLst>
      <p:ext uri="{BB962C8B-B14F-4D97-AF65-F5344CB8AC3E}">
        <p14:creationId xmlns:p14="http://schemas.microsoft.com/office/powerpoint/2010/main" val="3454230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C4FD9F1-7938-42FD-A49C-FD8ED8218371}" type="slidenum">
              <a:rPr lang="en-US" altLang="en-US" smtClean="0">
                <a:solidFill>
                  <a:srgbClr val="000000"/>
                </a:solidFill>
              </a:rPr>
              <a:pPr/>
              <a:t>39</a:t>
            </a:fld>
            <a:endParaRPr lang="en-US" altLang="en-US">
              <a:solidFill>
                <a:srgbClr val="000000"/>
              </a:solidFill>
            </a:endParaRPr>
          </a:p>
        </p:txBody>
      </p:sp>
      <p:sp>
        <p:nvSpPr>
          <p:cNvPr id="391171" name="Rectangle 3"/>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91172" name="Rectangle 4"/>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800">
                <a:solidFill>
                  <a:srgbClr val="000000"/>
                </a:solidFill>
                <a:cs typeface="+mn-cs"/>
              </a:rPr>
              <a:t> </a:t>
            </a:r>
            <a:r>
              <a:rPr lang="en-US" sz="2800" b="1">
                <a:solidFill>
                  <a:srgbClr val="000000"/>
                </a:solidFill>
                <a:effectLst>
                  <a:outerShdw blurRad="38100" dist="38100" dir="2700000" algn="tl">
                    <a:srgbClr val="C0C0C0"/>
                  </a:outerShdw>
                </a:effectLst>
                <a:cs typeface="+mn-cs"/>
              </a:rPr>
              <a:t>Depth-First </a:t>
            </a:r>
            <a:r>
              <a:rPr lang="en-US" sz="2800" b="1" u="sng">
                <a:solidFill>
                  <a:srgbClr val="000000"/>
                </a:solidFill>
                <a:effectLst>
                  <a:outerShdw blurRad="38100" dist="38100" dir="2700000" algn="tl">
                    <a:srgbClr val="C0C0C0"/>
                  </a:outerShdw>
                </a:effectLst>
                <a:cs typeface="+mn-cs"/>
              </a:rPr>
              <a:t>without</a:t>
            </a:r>
            <a:r>
              <a:rPr lang="en-US" sz="2800" b="1">
                <a:solidFill>
                  <a:srgbClr val="000000"/>
                </a:solidFill>
                <a:effectLst>
                  <a:outerShdw blurRad="38100" dist="38100" dir="2700000" algn="tl">
                    <a:srgbClr val="C0C0C0"/>
                  </a:outerShdw>
                </a:effectLst>
                <a:cs typeface="+mn-cs"/>
              </a:rPr>
              <a:t> Visited List</a:t>
            </a:r>
          </a:p>
        </p:txBody>
      </p:sp>
      <p:sp>
        <p:nvSpPr>
          <p:cNvPr id="391173"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4822" name="Rectangle 7"/>
          <p:cNvSpPr>
            <a:spLocks noChangeArrowheads="1"/>
          </p:cNvSpPr>
          <p:nvPr/>
        </p:nvSpPr>
        <p:spPr bwMode="auto">
          <a:xfrm>
            <a:off x="57150" y="5183188"/>
            <a:ext cx="6283325"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solidFill>
                  <a:srgbClr val="000000"/>
                </a:solidFill>
                <a:cs typeface="+mn-cs"/>
              </a:rPr>
              <a:t>Pick first element of Q; Add path extensions to </a:t>
            </a:r>
            <a:r>
              <a:rPr lang="en-US" altLang="en-US" sz="2000" b="1">
                <a:solidFill>
                  <a:srgbClr val="FF0000"/>
                </a:solidFill>
                <a:cs typeface="+mn-cs"/>
              </a:rPr>
              <a:t>front</a:t>
            </a:r>
            <a:r>
              <a:rPr lang="en-US" altLang="en-US" sz="2000">
                <a:solidFill>
                  <a:srgbClr val="000000"/>
                </a:solidFill>
                <a:cs typeface="+mn-cs"/>
              </a:rPr>
              <a:t> of Q.</a:t>
            </a:r>
            <a:endParaRPr lang="en-GB" altLang="en-US" sz="2000">
              <a:solidFill>
                <a:srgbClr val="000000"/>
              </a:solidFill>
              <a:cs typeface="+mn-cs"/>
            </a:endParaRPr>
          </a:p>
        </p:txBody>
      </p:sp>
      <p:graphicFrame>
        <p:nvGraphicFramePr>
          <p:cNvPr id="391232" name="Group 64"/>
          <p:cNvGraphicFramePr>
            <a:graphicFrameLocks noGrp="1"/>
          </p:cNvGraphicFramePr>
          <p:nvPr/>
        </p:nvGraphicFramePr>
        <p:xfrm>
          <a:off x="344488" y="1498600"/>
          <a:ext cx="5400675" cy="3190874"/>
        </p:xfrm>
        <a:graphic>
          <a:graphicData uri="http://schemas.openxmlformats.org/drawingml/2006/table">
            <a:tbl>
              <a:tblPr/>
              <a:tblGrid>
                <a:gridCol w="888609">
                  <a:extLst>
                    <a:ext uri="{9D8B030D-6E8A-4147-A177-3AD203B41FA5}">
                      <a16:colId xmlns:a16="http://schemas.microsoft.com/office/drawing/2014/main" val="20000"/>
                    </a:ext>
                  </a:extLst>
                </a:gridCol>
                <a:gridCol w="4512066">
                  <a:extLst>
                    <a:ext uri="{9D8B030D-6E8A-4147-A177-3AD203B41FA5}">
                      <a16:colId xmlns:a16="http://schemas.microsoft.com/office/drawing/2014/main" val="20001"/>
                    </a:ext>
                  </a:extLst>
                </a:gridCol>
              </a:tblGrid>
              <a:tr h="5182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Step</a:t>
                      </a:r>
                      <a:endParaRPr kumimoji="0" lang="en-GB" sz="2800" b="0" i="0" u="none" strike="noStrike" cap="none" normalizeH="0" baseline="0" dirty="0">
                        <a:ln>
                          <a:noFill/>
                        </a:ln>
                        <a:solidFill>
                          <a:schemeClr val="tx1"/>
                        </a:solidFill>
                        <a:effectLst/>
                        <a:latin typeface="Times New Roman" pitchFamily="18" charset="0"/>
                      </a:endParaRPr>
                    </a:p>
                  </a:txBody>
                  <a:tcPr marL="91441" marR="9144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Q</a:t>
                      </a:r>
                      <a:endParaRPr kumimoji="0" lang="en-GB" sz="2800" b="0" i="0" u="none" strike="noStrike" cap="none" normalizeH="0" baseline="0">
                        <a:ln>
                          <a:noFill/>
                        </a:ln>
                        <a:solidFill>
                          <a:schemeClr val="tx1"/>
                        </a:solidFill>
                        <a:effectLst/>
                        <a:latin typeface="Times New Roman" pitchFamily="18" charset="0"/>
                      </a:endParaRPr>
                    </a:p>
                  </a:txBody>
                  <a:tcPr marL="91441" marR="9144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444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59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(AS)(BS)</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9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(CAS)(DAS)(BS)</a:t>
                      </a:r>
                      <a:endParaRPr kumimoji="0" lang="en-GB" sz="2000" b="0" i="0" u="none" strike="noStrike" cap="none" normalizeH="0" baseline="0" dirty="0">
                        <a:ln>
                          <a:noFill/>
                        </a:ln>
                        <a:solidFill>
                          <a:schemeClr val="tx1"/>
                        </a:solidFill>
                        <a:effectLst/>
                        <a:latin typeface="Times New Roman" pitchFamily="18" charset="0"/>
                      </a:endParaRPr>
                    </a:p>
                  </a:txBody>
                  <a:tcPr marL="91441" marR="9144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59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(DAS)(BS)</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4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5</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(CDAS)(GDAS)(BS)</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59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a:t>
                      </a:r>
                      <a:endParaRPr kumimoji="0" lang="en-GB" sz="2000" b="0" i="0" u="none" strike="noStrike" cap="none" normalizeH="0" baseline="0">
                        <a:ln>
                          <a:noFill/>
                        </a:ln>
                        <a:solidFill>
                          <a:schemeClr val="tx1"/>
                        </a:solidFill>
                        <a:effectLst/>
                        <a:latin typeface="Times New Roman" pitchFamily="18" charset="0"/>
                      </a:endParaRPr>
                    </a:p>
                  </a:txBody>
                  <a:tcPr marL="91441" marR="9144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(GDAS)(BS)</a:t>
                      </a:r>
                      <a:endParaRPr kumimoji="0" lang="en-GB" sz="2000" b="0" i="0" u="none" strike="noStrike" cap="none" normalizeH="0" baseline="0" dirty="0">
                        <a:ln>
                          <a:noFill/>
                        </a:ln>
                        <a:solidFill>
                          <a:schemeClr val="tx1"/>
                        </a:solidFill>
                        <a:effectLst/>
                        <a:latin typeface="Times New Roman" pitchFamily="18" charset="0"/>
                      </a:endParaRPr>
                    </a:p>
                  </a:txBody>
                  <a:tcPr marL="91441" marR="9144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4849" name="Rectangle 59"/>
          <p:cNvSpPr>
            <a:spLocks noChangeArrowheads="1"/>
          </p:cNvSpPr>
          <p:nvPr/>
        </p:nvSpPr>
        <p:spPr bwMode="auto">
          <a:xfrm>
            <a:off x="57150" y="5638800"/>
            <a:ext cx="7707313"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solidFill>
                  <a:srgbClr val="000000"/>
                </a:solidFill>
                <a:cs typeface="+mn-cs"/>
              </a:rPr>
              <a:t>Do NOT extend a path to a state if the resulting path would have a loop.</a:t>
            </a:r>
            <a:endParaRPr lang="en-GB" altLang="en-US" sz="2000">
              <a:solidFill>
                <a:srgbClr val="000000"/>
              </a:solidFill>
              <a:cs typeface="+mn-cs"/>
            </a:endParaRPr>
          </a:p>
        </p:txBody>
      </p:sp>
      <p:sp>
        <p:nvSpPr>
          <p:cNvPr id="34850" name="Rectangle 61"/>
          <p:cNvSpPr>
            <a:spLocks noChangeArrowheads="1"/>
          </p:cNvSpPr>
          <p:nvPr/>
        </p:nvSpPr>
        <p:spPr bwMode="auto">
          <a:xfrm>
            <a:off x="57150" y="6102350"/>
            <a:ext cx="9417050"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solidFill>
                  <a:srgbClr val="000000"/>
                </a:solidFill>
                <a:cs typeface="+mn-cs"/>
              </a:rPr>
              <a:t>If we have visited a state along a particular path, we do not re-visit that state again in any extensions of the path</a:t>
            </a:r>
            <a:endParaRPr lang="en-GB" altLang="en-US" sz="2000">
              <a:solidFill>
                <a:srgbClr val="000000"/>
              </a:solidFill>
              <a:cs typeface="+mn-cs"/>
            </a:endParaRPr>
          </a:p>
        </p:txBody>
      </p:sp>
      <p:sp>
        <p:nvSpPr>
          <p:cNvPr id="391236" name="Text Box 68"/>
          <p:cNvSpPr txBox="1">
            <a:spLocks noChangeArrowheads="1"/>
          </p:cNvSpPr>
          <p:nvPr/>
        </p:nvSpPr>
        <p:spPr bwMode="auto">
          <a:xfrm>
            <a:off x="317500" y="4732338"/>
            <a:ext cx="4448175" cy="395287"/>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wrap="none">
            <a:spAutoFit/>
          </a:bodyPr>
          <a:lstStyle/>
          <a:p>
            <a:pPr algn="ctr" eaLnBrk="0" hangingPunct="0">
              <a:defRPr/>
            </a:pPr>
            <a:r>
              <a:rPr lang="en-US" dirty="0">
                <a:solidFill>
                  <a:srgbClr val="000000"/>
                </a:solidFill>
                <a:cs typeface="+mn-cs"/>
              </a:rPr>
              <a:t>Sequence of State Expansions:  S-A-C-D-C-G</a:t>
            </a:r>
            <a:endParaRPr lang="en-GB" dirty="0">
              <a:solidFill>
                <a:srgbClr val="000000"/>
              </a:solidFill>
              <a:cs typeface="+mn-cs"/>
            </a:endParaRPr>
          </a:p>
        </p:txBody>
      </p:sp>
      <p:sp>
        <p:nvSpPr>
          <p:cNvPr id="28" name="TextBox 27"/>
          <p:cNvSpPr txBox="1"/>
          <p:nvPr/>
        </p:nvSpPr>
        <p:spPr>
          <a:xfrm>
            <a:off x="6359525" y="3683000"/>
            <a:ext cx="3311525" cy="1323975"/>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a:spAutoFit/>
          </a:bodyPr>
          <a:lstStyle/>
          <a:p>
            <a:pPr>
              <a:defRPr/>
            </a:pPr>
            <a:r>
              <a:rPr lang="en-NZ" sz="2000" dirty="0">
                <a:solidFill>
                  <a:srgbClr val="000000"/>
                </a:solidFill>
                <a:cs typeface="+mn-cs"/>
              </a:rPr>
              <a:t>Path:  </a:t>
            </a:r>
            <a:r>
              <a:rPr lang="en-NZ" sz="2000" b="1" dirty="0">
                <a:solidFill>
                  <a:srgbClr val="0000FF"/>
                </a:solidFill>
                <a:cs typeface="+mn-cs"/>
              </a:rPr>
              <a:t>S-A-D-G</a:t>
            </a:r>
          </a:p>
          <a:p>
            <a:pPr>
              <a:defRPr/>
            </a:pPr>
            <a:r>
              <a:rPr lang="en-NZ" sz="2000" dirty="0">
                <a:solidFill>
                  <a:srgbClr val="000000"/>
                </a:solidFill>
                <a:cs typeface="+mn-cs"/>
              </a:rPr>
              <a:t>Path length: </a:t>
            </a:r>
            <a:r>
              <a:rPr lang="en-NZ" sz="2000" b="1" dirty="0">
                <a:solidFill>
                  <a:srgbClr val="0000FF"/>
                </a:solidFill>
                <a:cs typeface="+mn-cs"/>
              </a:rPr>
              <a:t>3</a:t>
            </a:r>
          </a:p>
          <a:p>
            <a:pPr>
              <a:defRPr/>
            </a:pPr>
            <a:r>
              <a:rPr lang="en-NZ" sz="2000" dirty="0">
                <a:solidFill>
                  <a:srgbClr val="000000"/>
                </a:solidFill>
                <a:cs typeface="+mn-cs"/>
              </a:rPr>
              <a:t>Max Q length: </a:t>
            </a:r>
            <a:r>
              <a:rPr lang="en-NZ" sz="2000" b="1" dirty="0">
                <a:solidFill>
                  <a:srgbClr val="0000FF"/>
                </a:solidFill>
                <a:cs typeface="+mn-cs"/>
              </a:rPr>
              <a:t>3</a:t>
            </a:r>
          </a:p>
          <a:p>
            <a:pPr>
              <a:defRPr/>
            </a:pPr>
            <a:r>
              <a:rPr lang="en-NZ" sz="2000" dirty="0">
                <a:solidFill>
                  <a:srgbClr val="000000"/>
                </a:solidFill>
                <a:cs typeface="+mn-cs"/>
              </a:rPr>
              <a:t>Number of state expansions: </a:t>
            </a:r>
            <a:r>
              <a:rPr lang="en-NZ" sz="2000" b="1" dirty="0">
                <a:solidFill>
                  <a:srgbClr val="0000FF"/>
                </a:solidFill>
                <a:cs typeface="+mn-cs"/>
              </a:rPr>
              <a:t>6</a:t>
            </a:r>
          </a:p>
        </p:txBody>
      </p:sp>
      <p:grpSp>
        <p:nvGrpSpPr>
          <p:cNvPr id="34853" name="Group 75"/>
          <p:cNvGrpSpPr>
            <a:grpSpLocks/>
          </p:cNvGrpSpPr>
          <p:nvPr/>
        </p:nvGrpSpPr>
        <p:grpSpPr bwMode="auto">
          <a:xfrm>
            <a:off x="6308725" y="1557338"/>
            <a:ext cx="2505075" cy="1917700"/>
            <a:chOff x="3301" y="1389"/>
            <a:chExt cx="2132" cy="1633"/>
          </a:xfrm>
        </p:grpSpPr>
        <p:sp>
          <p:nvSpPr>
            <p:cNvPr id="34854" name="Rectangle 76"/>
            <p:cNvSpPr>
              <a:spLocks noChangeArrowheads="1"/>
            </p:cNvSpPr>
            <p:nvPr/>
          </p:nvSpPr>
          <p:spPr bwMode="auto">
            <a:xfrm>
              <a:off x="3301" y="1389"/>
              <a:ext cx="2132" cy="163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solidFill>
                  <a:srgbClr val="000000"/>
                </a:solidFill>
                <a:cs typeface="+mn-cs"/>
              </a:endParaRPr>
            </a:p>
          </p:txBody>
        </p:sp>
        <p:sp>
          <p:nvSpPr>
            <p:cNvPr id="34855" name="Line 77"/>
            <p:cNvSpPr>
              <a:spLocks noChangeShapeType="1"/>
            </p:cNvSpPr>
            <p:nvPr/>
          </p:nvSpPr>
          <p:spPr bwMode="auto">
            <a:xfrm flipH="1">
              <a:off x="4617" y="1842"/>
              <a:ext cx="0"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4856" name="Line 78"/>
            <p:cNvSpPr>
              <a:spLocks noChangeShapeType="1"/>
            </p:cNvSpPr>
            <p:nvPr/>
          </p:nvSpPr>
          <p:spPr bwMode="auto">
            <a:xfrm flipH="1">
              <a:off x="4035" y="1751"/>
              <a:ext cx="453"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4857" name="Line 79"/>
            <p:cNvSpPr>
              <a:spLocks noChangeShapeType="1"/>
            </p:cNvSpPr>
            <p:nvPr/>
          </p:nvSpPr>
          <p:spPr bwMode="auto">
            <a:xfrm flipV="1">
              <a:off x="4663" y="2161"/>
              <a:ext cx="363" cy="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5" name="Oval 80"/>
            <p:cNvSpPr>
              <a:spLocks noChangeArrowheads="1"/>
            </p:cNvSpPr>
            <p:nvPr/>
          </p:nvSpPr>
          <p:spPr bwMode="auto">
            <a:xfrm>
              <a:off x="4480" y="1570"/>
              <a:ext cx="296"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C</a:t>
              </a:r>
              <a:endParaRPr lang="en-GB" sz="1600" b="1">
                <a:solidFill>
                  <a:srgbClr val="000000"/>
                </a:solidFill>
                <a:cs typeface="+mn-cs"/>
              </a:endParaRPr>
            </a:p>
          </p:txBody>
        </p:sp>
        <p:sp>
          <p:nvSpPr>
            <p:cNvPr id="36" name="Oval 81"/>
            <p:cNvSpPr>
              <a:spLocks noChangeArrowheads="1"/>
            </p:cNvSpPr>
            <p:nvPr/>
          </p:nvSpPr>
          <p:spPr bwMode="auto">
            <a:xfrm>
              <a:off x="3802" y="1978"/>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A</a:t>
              </a:r>
              <a:endParaRPr lang="en-GB" sz="1600" b="1">
                <a:solidFill>
                  <a:srgbClr val="000000"/>
                </a:solidFill>
                <a:cs typeface="+mn-cs"/>
              </a:endParaRPr>
            </a:p>
          </p:txBody>
        </p:sp>
        <p:sp>
          <p:nvSpPr>
            <p:cNvPr id="37" name="Oval 82"/>
            <p:cNvSpPr>
              <a:spLocks noChangeArrowheads="1"/>
            </p:cNvSpPr>
            <p:nvPr/>
          </p:nvSpPr>
          <p:spPr bwMode="auto">
            <a:xfrm>
              <a:off x="4464" y="2047"/>
              <a:ext cx="295"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D</a:t>
              </a:r>
              <a:endParaRPr lang="en-GB" sz="1600" b="1">
                <a:solidFill>
                  <a:srgbClr val="000000"/>
                </a:solidFill>
                <a:cs typeface="+mn-cs"/>
              </a:endParaRPr>
            </a:p>
          </p:txBody>
        </p:sp>
        <p:sp>
          <p:nvSpPr>
            <p:cNvPr id="38" name="Oval 83"/>
            <p:cNvSpPr>
              <a:spLocks noChangeArrowheads="1"/>
            </p:cNvSpPr>
            <p:nvPr/>
          </p:nvSpPr>
          <p:spPr bwMode="auto">
            <a:xfrm>
              <a:off x="5026" y="2024"/>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G</a:t>
              </a:r>
              <a:endParaRPr lang="en-GB" sz="1600" b="1">
                <a:solidFill>
                  <a:srgbClr val="000000"/>
                </a:solidFill>
                <a:cs typeface="+mn-cs"/>
              </a:endParaRPr>
            </a:p>
          </p:txBody>
        </p:sp>
        <p:sp>
          <p:nvSpPr>
            <p:cNvPr id="34862" name="Line 84"/>
            <p:cNvSpPr>
              <a:spLocks noChangeShapeType="1"/>
            </p:cNvSpPr>
            <p:nvPr/>
          </p:nvSpPr>
          <p:spPr bwMode="auto">
            <a:xfrm flipH="1" flipV="1">
              <a:off x="3619" y="2432"/>
              <a:ext cx="590" cy="18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4863" name="Line 85"/>
            <p:cNvSpPr>
              <a:spLocks noChangeShapeType="1"/>
            </p:cNvSpPr>
            <p:nvPr/>
          </p:nvSpPr>
          <p:spPr bwMode="auto">
            <a:xfrm flipH="1">
              <a:off x="4420" y="2307"/>
              <a:ext cx="144"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4864" name="Line 86"/>
            <p:cNvSpPr>
              <a:spLocks noChangeShapeType="1"/>
            </p:cNvSpPr>
            <p:nvPr/>
          </p:nvSpPr>
          <p:spPr bwMode="auto">
            <a:xfrm flipH="1">
              <a:off x="4437" y="2251"/>
              <a:ext cx="634" cy="4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4865" name="Line 87"/>
            <p:cNvSpPr>
              <a:spLocks noChangeShapeType="1"/>
            </p:cNvSpPr>
            <p:nvPr/>
          </p:nvSpPr>
          <p:spPr bwMode="auto">
            <a:xfrm>
              <a:off x="4074" y="2113"/>
              <a:ext cx="408" cy="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43" name="Oval 88"/>
            <p:cNvSpPr>
              <a:spLocks noChangeArrowheads="1"/>
            </p:cNvSpPr>
            <p:nvPr/>
          </p:nvSpPr>
          <p:spPr bwMode="auto">
            <a:xfrm>
              <a:off x="3392" y="2250"/>
              <a:ext cx="296"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S</a:t>
              </a:r>
              <a:endParaRPr lang="en-GB" sz="1600" b="1">
                <a:solidFill>
                  <a:srgbClr val="000000"/>
                </a:solidFill>
                <a:cs typeface="+mn-cs"/>
              </a:endParaRPr>
            </a:p>
          </p:txBody>
        </p:sp>
        <p:sp>
          <p:nvSpPr>
            <p:cNvPr id="34867" name="Line 89"/>
            <p:cNvSpPr>
              <a:spLocks noChangeShapeType="1"/>
            </p:cNvSpPr>
            <p:nvPr/>
          </p:nvSpPr>
          <p:spPr bwMode="auto">
            <a:xfrm flipH="1">
              <a:off x="3619" y="2206"/>
              <a:ext cx="227" cy="13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45" name="Oval 90"/>
            <p:cNvSpPr>
              <a:spLocks noChangeArrowheads="1"/>
            </p:cNvSpPr>
            <p:nvPr/>
          </p:nvSpPr>
          <p:spPr bwMode="auto">
            <a:xfrm>
              <a:off x="4209" y="2523"/>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B</a:t>
              </a:r>
              <a:endParaRPr lang="en-GB" sz="1600" b="1">
                <a:solidFill>
                  <a:srgbClr val="000000"/>
                </a:solidFill>
                <a:cs typeface="+mn-cs"/>
              </a:endParaRPr>
            </a:p>
          </p:txBody>
        </p:sp>
      </p:grpSp>
    </p:spTree>
    <p:extLst>
      <p:ext uri="{BB962C8B-B14F-4D97-AF65-F5344CB8AC3E}">
        <p14:creationId xmlns:p14="http://schemas.microsoft.com/office/powerpoint/2010/main" val="942534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91173"/>
                                        </p:tgtEl>
                                        <p:attrNameLst>
                                          <p:attrName>style.visibility</p:attrName>
                                        </p:attrNameLst>
                                      </p:cBhvr>
                                      <p:to>
                                        <p:strVal val="visible"/>
                                      </p:to>
                                    </p:set>
                                    <p:animEffect transition="in" filter="checkerboard(across)">
                                      <p:cBhvr>
                                        <p:cTn id="7" dur="500"/>
                                        <p:tgtEl>
                                          <p:spTgt spid="39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140B4C67-549A-41F6-B070-1DD1DD8C7B41}" type="slidenum">
              <a:rPr lang="en-US" altLang="en-US" smtClean="0"/>
              <a:pPr>
                <a:defRPr/>
              </a:pPr>
              <a:t>4</a:t>
            </a:fld>
            <a:endParaRPr lang="en-US" altLang="en-US"/>
          </a:p>
        </p:txBody>
      </p:sp>
      <p:sp>
        <p:nvSpPr>
          <p:cNvPr id="20480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204811" name="Rectangle 11"/>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Background and Motivation</a:t>
            </a:r>
          </a:p>
        </p:txBody>
      </p:sp>
      <p:sp>
        <p:nvSpPr>
          <p:cNvPr id="204812" name="Text Box 12"/>
          <p:cNvSpPr txBox="1">
            <a:spLocks noChangeArrowheads="1"/>
          </p:cNvSpPr>
          <p:nvPr/>
        </p:nvSpPr>
        <p:spPr bwMode="auto">
          <a:xfrm>
            <a:off x="200025" y="1433513"/>
            <a:ext cx="9432925" cy="1938337"/>
          </a:xfrm>
          <a:prstGeom prst="rect">
            <a:avLst/>
          </a:prstGeom>
          <a:noFill/>
          <a:ln w="9525">
            <a:noFill/>
            <a:miter lim="800000"/>
            <a:headEnd/>
            <a:tailEnd/>
          </a:ln>
          <a:effectLst/>
        </p:spPr>
        <p:txBody>
          <a:bodyPr>
            <a:spAutoFit/>
          </a:bodyPr>
          <a:lstStyle/>
          <a:p>
            <a:pPr eaLnBrk="0" hangingPunct="0">
              <a:defRPr/>
            </a:pPr>
            <a:r>
              <a:rPr lang="en-NZ" sz="2400" dirty="0">
                <a:latin typeface="Arial" charset="0"/>
                <a:cs typeface="+mn-cs"/>
              </a:rPr>
              <a:t>Consider the maze shown in the figure below. </a:t>
            </a:r>
            <a:r>
              <a:rPr lang="en-NZ" sz="2400" b="1" dirty="0">
                <a:solidFill>
                  <a:srgbClr val="0000FF"/>
                </a:solidFill>
                <a:latin typeface="Arial" charset="0"/>
                <a:cs typeface="+mn-cs"/>
              </a:rPr>
              <a:t>S</a:t>
            </a:r>
            <a:r>
              <a:rPr lang="en-NZ" sz="2400" dirty="0">
                <a:latin typeface="Arial" charset="0"/>
                <a:cs typeface="+mn-cs"/>
              </a:rPr>
              <a:t> is the initial state and </a:t>
            </a:r>
            <a:r>
              <a:rPr lang="en-NZ" sz="2400" b="1" dirty="0">
                <a:solidFill>
                  <a:srgbClr val="0000FF"/>
                </a:solidFill>
                <a:latin typeface="Arial" charset="0"/>
                <a:cs typeface="+mn-cs"/>
              </a:rPr>
              <a:t>G</a:t>
            </a:r>
            <a:r>
              <a:rPr lang="en-NZ" sz="2400" dirty="0">
                <a:latin typeface="Arial" charset="0"/>
                <a:cs typeface="+mn-cs"/>
              </a:rPr>
              <a:t> is the goal state. Dark squares are blocked cells. All squares, except for the start and goal states, are labelled, with row and column numbers. For example, </a:t>
            </a:r>
            <a:r>
              <a:rPr lang="en-NZ" sz="2400" b="1" dirty="0">
                <a:solidFill>
                  <a:srgbClr val="0000FF"/>
                </a:solidFill>
                <a:latin typeface="Arial" charset="0"/>
                <a:cs typeface="+mn-cs"/>
              </a:rPr>
              <a:t>n54</a:t>
            </a:r>
            <a:r>
              <a:rPr lang="en-NZ" sz="2400" dirty="0">
                <a:latin typeface="Arial" charset="0"/>
                <a:cs typeface="+mn-cs"/>
              </a:rPr>
              <a:t> is the cell in the </a:t>
            </a:r>
            <a:r>
              <a:rPr lang="en-NZ" sz="2400" b="1" dirty="0">
                <a:solidFill>
                  <a:srgbClr val="008000"/>
                </a:solidFill>
                <a:latin typeface="Arial" charset="0"/>
                <a:cs typeface="+mn-cs"/>
              </a:rPr>
              <a:t>5</a:t>
            </a:r>
            <a:r>
              <a:rPr lang="en-NZ" sz="2400" b="1" baseline="30000" dirty="0">
                <a:solidFill>
                  <a:srgbClr val="008000"/>
                </a:solidFill>
                <a:latin typeface="Arial" charset="0"/>
                <a:cs typeface="+mn-cs"/>
              </a:rPr>
              <a:t>th</a:t>
            </a:r>
            <a:r>
              <a:rPr lang="en-NZ" sz="2400" b="1" dirty="0">
                <a:solidFill>
                  <a:srgbClr val="008000"/>
                </a:solidFill>
                <a:latin typeface="Arial" charset="0"/>
                <a:cs typeface="+mn-cs"/>
              </a:rPr>
              <a:t> row</a:t>
            </a:r>
            <a:r>
              <a:rPr lang="en-NZ" sz="2400" dirty="0">
                <a:latin typeface="Arial" charset="0"/>
                <a:cs typeface="+mn-cs"/>
              </a:rPr>
              <a:t>, </a:t>
            </a:r>
            <a:r>
              <a:rPr lang="en-NZ" sz="2400" b="1" dirty="0">
                <a:solidFill>
                  <a:srgbClr val="008000"/>
                </a:solidFill>
                <a:latin typeface="Arial" charset="0"/>
                <a:cs typeface="+mn-cs"/>
              </a:rPr>
              <a:t>4</a:t>
            </a:r>
            <a:r>
              <a:rPr lang="en-NZ" sz="2400" b="1" baseline="30000" dirty="0">
                <a:solidFill>
                  <a:srgbClr val="008000"/>
                </a:solidFill>
                <a:latin typeface="Arial" charset="0"/>
                <a:cs typeface="+mn-cs"/>
              </a:rPr>
              <a:t>th</a:t>
            </a:r>
            <a:r>
              <a:rPr lang="en-NZ" sz="2400" b="1" dirty="0">
                <a:solidFill>
                  <a:srgbClr val="008000"/>
                </a:solidFill>
                <a:latin typeface="Arial" charset="0"/>
                <a:cs typeface="+mn-cs"/>
              </a:rPr>
              <a:t> column</a:t>
            </a:r>
            <a:r>
              <a:rPr lang="en-NZ" sz="2400" dirty="0">
                <a:effectLst>
                  <a:outerShdw blurRad="38100" dist="38100" dir="2700000" algn="tl">
                    <a:srgbClr val="FFFFFF"/>
                  </a:outerShdw>
                </a:effectLst>
                <a:latin typeface="Arial" charset="0"/>
                <a:cs typeface="+mn-cs"/>
              </a:rPr>
              <a:t>.</a:t>
            </a:r>
            <a:endParaRPr lang="en-GB" sz="2400" dirty="0">
              <a:effectLst>
                <a:outerShdw blurRad="38100" dist="38100" dir="2700000" algn="tl">
                  <a:srgbClr val="FFFFFF"/>
                </a:outerShdw>
              </a:effectLst>
              <a:latin typeface="Arial" charset="0"/>
              <a:cs typeface="+mn-cs"/>
            </a:endParaRPr>
          </a:p>
        </p:txBody>
      </p:sp>
      <p:sp>
        <p:nvSpPr>
          <p:cNvPr id="204813" name="Oval 13"/>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3079" name="Picture 2" descr="ma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3" y="3135313"/>
            <a:ext cx="4103687"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1"/>
          <p:cNvSpPr txBox="1">
            <a:spLocks noChangeArrowheads="1"/>
          </p:cNvSpPr>
          <p:nvPr/>
        </p:nvSpPr>
        <p:spPr bwMode="auto">
          <a:xfrm>
            <a:off x="2800350" y="5808663"/>
            <a:ext cx="623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1400" i="1">
                <a:solidFill>
                  <a:srgbClr val="FF0000"/>
                </a:solidFill>
              </a:rPr>
              <a:t>origin</a:t>
            </a:r>
          </a:p>
        </p:txBody>
      </p:sp>
      <p:cxnSp>
        <p:nvCxnSpPr>
          <p:cNvPr id="3082" name="Straight Arrow Connector 3"/>
          <p:cNvCxnSpPr>
            <a:cxnSpLocks noChangeShapeType="1"/>
          </p:cNvCxnSpPr>
          <p:nvPr/>
        </p:nvCxnSpPr>
        <p:spPr bwMode="auto">
          <a:xfrm>
            <a:off x="3424238" y="5962650"/>
            <a:ext cx="2752725"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083" name="Straight Arrow Connector 5"/>
          <p:cNvCxnSpPr>
            <a:cxnSpLocks noChangeShapeType="1"/>
            <a:stCxn id="3081" idx="0"/>
          </p:cNvCxnSpPr>
          <p:nvPr/>
        </p:nvCxnSpPr>
        <p:spPr bwMode="auto">
          <a:xfrm flipH="1" flipV="1">
            <a:off x="3113088" y="3357563"/>
            <a:ext cx="0" cy="245110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00974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04813"/>
                                        </p:tgtEl>
                                        <p:attrNameLst>
                                          <p:attrName>style.visibility</p:attrName>
                                        </p:attrNameLst>
                                      </p:cBhvr>
                                      <p:to>
                                        <p:strVal val="visible"/>
                                      </p:to>
                                    </p:set>
                                    <p:animEffect transition="in" filter="checkerboard(across)">
                                      <p:cBhvr>
                                        <p:cTn id="7" dur="500"/>
                                        <p:tgtEl>
                                          <p:spTgt spid="204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a:defRPr/>
            </a:pPr>
            <a:r>
              <a:rPr lang="en-US" sz="2800" b="1" dirty="0">
                <a:effectLst>
                  <a:outerShdw blurRad="38100" dist="38100" dir="2700000" algn="tl">
                    <a:srgbClr val="C0C0C0"/>
                  </a:outerShdw>
                </a:effectLst>
              </a:rPr>
              <a:t>Breadth-First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graphicFrame>
        <p:nvGraphicFramePr>
          <p:cNvPr id="387128" name="Group 56"/>
          <p:cNvGraphicFramePr>
            <a:graphicFrameLocks noGrp="1"/>
          </p:cNvGraphicFramePr>
          <p:nvPr>
            <p:extLst>
              <p:ext uri="{D42A27DB-BD31-4B8C-83A1-F6EECF244321}">
                <p14:modId xmlns:p14="http://schemas.microsoft.com/office/powerpoint/2010/main" val="1326705449"/>
              </p:ext>
            </p:extLst>
          </p:nvPr>
        </p:nvGraphicFramePr>
        <p:xfrm>
          <a:off x="165415" y="1556792"/>
          <a:ext cx="6659248" cy="5003800"/>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6329272"/>
                  </a:ext>
                </a:extLst>
              </a:tr>
            </a:tbl>
          </a:graphicData>
        </a:graphic>
      </p:graphicFrame>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length: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Max Q length: ?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Number of state expansions: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616075"/>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11" name="Rectangle 7">
            <a:extLst>
              <a:ext uri="{FF2B5EF4-FFF2-40B4-BE49-F238E27FC236}">
                <a16:creationId xmlns:a16="http://schemas.microsoft.com/office/drawing/2014/main" id="{A6B0B56F-2899-4D8E-A21B-ACCFDF87DFD9}"/>
              </a:ext>
            </a:extLst>
          </p:cNvPr>
          <p:cNvSpPr>
            <a:spLocks noChangeArrowheads="1"/>
          </p:cNvSpPr>
          <p:nvPr/>
        </p:nvSpPr>
        <p:spPr bwMode="auto">
          <a:xfrm>
            <a:off x="200026" y="6309320"/>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sz="2000">
                <a:solidFill>
                  <a:srgbClr val="000000"/>
                </a:solidFill>
                <a:cs typeface="+mn-cs"/>
              </a:rPr>
              <a:t>Pick </a:t>
            </a:r>
            <a:r>
              <a:rPr lang="en-US" sz="2000" b="1">
                <a:solidFill>
                  <a:srgbClr val="FF0000"/>
                </a:solidFill>
                <a:effectLst>
                  <a:outerShdw blurRad="38100" dist="38100" dir="2700000" algn="tl">
                    <a:srgbClr val="000000"/>
                  </a:outerShdw>
                </a:effectLst>
                <a:cs typeface="+mn-cs"/>
              </a:rPr>
              <a:t>first</a:t>
            </a:r>
            <a:r>
              <a:rPr lang="en-US" sz="2000">
                <a:solidFill>
                  <a:srgbClr val="000000"/>
                </a:solidFill>
                <a:cs typeface="+mn-cs"/>
              </a:rPr>
              <a:t> element of Q; Add path extensions to </a:t>
            </a:r>
            <a:r>
              <a:rPr lang="en-US" sz="2000" b="1">
                <a:solidFill>
                  <a:srgbClr val="FF0000"/>
                </a:solidFill>
                <a:effectLst>
                  <a:outerShdw blurRad="38100" dist="38100" dir="2700000" algn="tl">
                    <a:srgbClr val="000000"/>
                  </a:outerShdw>
                </a:effectLst>
                <a:cs typeface="+mn-cs"/>
              </a:rPr>
              <a:t>END</a:t>
            </a:r>
            <a:r>
              <a:rPr lang="en-US" sz="2000">
                <a:solidFill>
                  <a:srgbClr val="000000"/>
                </a:solidFill>
                <a:cs typeface="+mn-cs"/>
              </a:rPr>
              <a:t> of Q.</a:t>
            </a:r>
            <a:endParaRPr lang="en-GB" sz="2000">
              <a:solidFill>
                <a:srgbClr val="000000"/>
              </a:solidFill>
              <a:cs typeface="+mn-cs"/>
            </a:endParaRPr>
          </a:p>
        </p:txBody>
      </p:sp>
    </p:spTree>
    <p:extLst>
      <p:ext uri="{BB962C8B-B14F-4D97-AF65-F5344CB8AC3E}">
        <p14:creationId xmlns:p14="http://schemas.microsoft.com/office/powerpoint/2010/main" val="1634707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a:defRPr/>
            </a:pPr>
            <a:r>
              <a:rPr lang="en-US" sz="2800" b="1" dirty="0">
                <a:effectLst>
                  <a:outerShdw blurRad="38100" dist="38100" dir="2700000" algn="tl">
                    <a:srgbClr val="C0C0C0"/>
                  </a:outerShdw>
                </a:effectLst>
              </a:rPr>
              <a:t>Breadth-First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graphicFrame>
        <p:nvGraphicFramePr>
          <p:cNvPr id="387128" name="Group 56"/>
          <p:cNvGraphicFramePr>
            <a:graphicFrameLocks noGrp="1"/>
          </p:cNvGraphicFramePr>
          <p:nvPr>
            <p:extLst>
              <p:ext uri="{D42A27DB-BD31-4B8C-83A1-F6EECF244321}">
                <p14:modId xmlns:p14="http://schemas.microsoft.com/office/powerpoint/2010/main" val="3904372610"/>
              </p:ext>
            </p:extLst>
          </p:nvPr>
        </p:nvGraphicFramePr>
        <p:xfrm>
          <a:off x="165415" y="1556792"/>
          <a:ext cx="6659248" cy="5003800"/>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4092364"/>
                  </a:ext>
                </a:extLst>
              </a:tr>
            </a:tbl>
          </a:graphicData>
        </a:graphic>
      </p:graphicFrame>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length: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Max Q length: ?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Number of state expansions: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616075"/>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11" name="Rectangle 7">
            <a:extLst>
              <a:ext uri="{FF2B5EF4-FFF2-40B4-BE49-F238E27FC236}">
                <a16:creationId xmlns:a16="http://schemas.microsoft.com/office/drawing/2014/main" id="{A6B0B56F-2899-4D8E-A21B-ACCFDF87DFD9}"/>
              </a:ext>
            </a:extLst>
          </p:cNvPr>
          <p:cNvSpPr>
            <a:spLocks noChangeArrowheads="1"/>
          </p:cNvSpPr>
          <p:nvPr/>
        </p:nvSpPr>
        <p:spPr bwMode="auto">
          <a:xfrm>
            <a:off x="200026" y="6309320"/>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sz="2000">
                <a:solidFill>
                  <a:srgbClr val="000000"/>
                </a:solidFill>
                <a:cs typeface="+mn-cs"/>
              </a:rPr>
              <a:t>Pick </a:t>
            </a:r>
            <a:r>
              <a:rPr lang="en-US" sz="2000" b="1">
                <a:solidFill>
                  <a:srgbClr val="FF0000"/>
                </a:solidFill>
                <a:effectLst>
                  <a:outerShdw blurRad="38100" dist="38100" dir="2700000" algn="tl">
                    <a:srgbClr val="000000"/>
                  </a:outerShdw>
                </a:effectLst>
                <a:cs typeface="+mn-cs"/>
              </a:rPr>
              <a:t>first</a:t>
            </a:r>
            <a:r>
              <a:rPr lang="en-US" sz="2000">
                <a:solidFill>
                  <a:srgbClr val="000000"/>
                </a:solidFill>
                <a:cs typeface="+mn-cs"/>
              </a:rPr>
              <a:t> element of Q; Add path extensions to </a:t>
            </a:r>
            <a:r>
              <a:rPr lang="en-US" sz="2000" b="1">
                <a:solidFill>
                  <a:srgbClr val="FF0000"/>
                </a:solidFill>
                <a:effectLst>
                  <a:outerShdw blurRad="38100" dist="38100" dir="2700000" algn="tl">
                    <a:srgbClr val="000000"/>
                  </a:outerShdw>
                </a:effectLst>
                <a:cs typeface="+mn-cs"/>
              </a:rPr>
              <a:t>END</a:t>
            </a:r>
            <a:r>
              <a:rPr lang="en-US" sz="2000">
                <a:solidFill>
                  <a:srgbClr val="000000"/>
                </a:solidFill>
                <a:cs typeface="+mn-cs"/>
              </a:rPr>
              <a:t> of Q.</a:t>
            </a:r>
            <a:endParaRPr lang="en-GB" sz="2000">
              <a:solidFill>
                <a:srgbClr val="000000"/>
              </a:solidFill>
              <a:cs typeface="+mn-cs"/>
            </a:endParaRPr>
          </a:p>
        </p:txBody>
      </p:sp>
      <p:cxnSp>
        <p:nvCxnSpPr>
          <p:cNvPr id="4" name="Straight Connector 3">
            <a:extLst>
              <a:ext uri="{FF2B5EF4-FFF2-40B4-BE49-F238E27FC236}">
                <a16:creationId xmlns:a16="http://schemas.microsoft.com/office/drawing/2014/main" id="{B14F5E1A-8DA5-4A07-A439-1813D62CC888}"/>
              </a:ext>
            </a:extLst>
          </p:cNvPr>
          <p:cNvCxnSpPr/>
          <p:nvPr/>
        </p:nvCxnSpPr>
        <p:spPr bwMode="auto">
          <a:xfrm flipV="1">
            <a:off x="2288704" y="2348880"/>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085119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a:defRPr/>
            </a:pPr>
            <a:r>
              <a:rPr lang="en-US" sz="2800" b="1" dirty="0">
                <a:effectLst>
                  <a:outerShdw blurRad="38100" dist="38100" dir="2700000" algn="tl">
                    <a:srgbClr val="C0C0C0"/>
                  </a:outerShdw>
                </a:effectLst>
              </a:rPr>
              <a:t>Breadth-First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graphicFrame>
        <p:nvGraphicFramePr>
          <p:cNvPr id="387128" name="Group 56"/>
          <p:cNvGraphicFramePr>
            <a:graphicFrameLocks noGrp="1"/>
          </p:cNvGraphicFramePr>
          <p:nvPr>
            <p:extLst>
              <p:ext uri="{D42A27DB-BD31-4B8C-83A1-F6EECF244321}">
                <p14:modId xmlns:p14="http://schemas.microsoft.com/office/powerpoint/2010/main" val="469391239"/>
              </p:ext>
            </p:extLst>
          </p:nvPr>
        </p:nvGraphicFramePr>
        <p:xfrm>
          <a:off x="165415" y="1556792"/>
          <a:ext cx="6659248" cy="5003800"/>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(BS)(CAS)(DAS)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9427946"/>
                  </a:ext>
                </a:extLst>
              </a:tr>
            </a:tbl>
          </a:graphicData>
        </a:graphic>
      </p:graphicFrame>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length: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Max Q length: ?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Number of state expansions: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616075"/>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11" name="Rectangle 7">
            <a:extLst>
              <a:ext uri="{FF2B5EF4-FFF2-40B4-BE49-F238E27FC236}">
                <a16:creationId xmlns:a16="http://schemas.microsoft.com/office/drawing/2014/main" id="{A6B0B56F-2899-4D8E-A21B-ACCFDF87DFD9}"/>
              </a:ext>
            </a:extLst>
          </p:cNvPr>
          <p:cNvSpPr>
            <a:spLocks noChangeArrowheads="1"/>
          </p:cNvSpPr>
          <p:nvPr/>
        </p:nvSpPr>
        <p:spPr bwMode="auto">
          <a:xfrm>
            <a:off x="200026" y="6309320"/>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sz="2000">
                <a:solidFill>
                  <a:srgbClr val="000000"/>
                </a:solidFill>
                <a:cs typeface="+mn-cs"/>
              </a:rPr>
              <a:t>Pick </a:t>
            </a:r>
            <a:r>
              <a:rPr lang="en-US" sz="2000" b="1">
                <a:solidFill>
                  <a:srgbClr val="FF0000"/>
                </a:solidFill>
                <a:effectLst>
                  <a:outerShdw blurRad="38100" dist="38100" dir="2700000" algn="tl">
                    <a:srgbClr val="000000"/>
                  </a:outerShdw>
                </a:effectLst>
                <a:cs typeface="+mn-cs"/>
              </a:rPr>
              <a:t>first</a:t>
            </a:r>
            <a:r>
              <a:rPr lang="en-US" sz="2000">
                <a:solidFill>
                  <a:srgbClr val="000000"/>
                </a:solidFill>
                <a:cs typeface="+mn-cs"/>
              </a:rPr>
              <a:t> element of Q; Add path extensions to </a:t>
            </a:r>
            <a:r>
              <a:rPr lang="en-US" sz="2000" b="1">
                <a:solidFill>
                  <a:srgbClr val="FF0000"/>
                </a:solidFill>
                <a:effectLst>
                  <a:outerShdw blurRad="38100" dist="38100" dir="2700000" algn="tl">
                    <a:srgbClr val="000000"/>
                  </a:outerShdw>
                </a:effectLst>
                <a:cs typeface="+mn-cs"/>
              </a:rPr>
              <a:t>END</a:t>
            </a:r>
            <a:r>
              <a:rPr lang="en-US" sz="2000">
                <a:solidFill>
                  <a:srgbClr val="000000"/>
                </a:solidFill>
                <a:cs typeface="+mn-cs"/>
              </a:rPr>
              <a:t> of Q.</a:t>
            </a:r>
            <a:endParaRPr lang="en-GB" sz="2000">
              <a:solidFill>
                <a:srgbClr val="000000"/>
              </a:solidFill>
              <a:cs typeface="+mn-cs"/>
            </a:endParaRPr>
          </a:p>
        </p:txBody>
      </p:sp>
      <p:cxnSp>
        <p:nvCxnSpPr>
          <p:cNvPr id="4" name="Straight Connector 3">
            <a:extLst>
              <a:ext uri="{FF2B5EF4-FFF2-40B4-BE49-F238E27FC236}">
                <a16:creationId xmlns:a16="http://schemas.microsoft.com/office/drawing/2014/main" id="{B14F5E1A-8DA5-4A07-A439-1813D62CC888}"/>
              </a:ext>
            </a:extLst>
          </p:cNvPr>
          <p:cNvCxnSpPr/>
          <p:nvPr/>
        </p:nvCxnSpPr>
        <p:spPr bwMode="auto">
          <a:xfrm flipV="1">
            <a:off x="2288704" y="2348880"/>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A86797F9-F142-412A-9804-D8EAE81F9FDD}"/>
              </a:ext>
            </a:extLst>
          </p:cNvPr>
          <p:cNvCxnSpPr/>
          <p:nvPr/>
        </p:nvCxnSpPr>
        <p:spPr bwMode="auto">
          <a:xfrm flipV="1">
            <a:off x="2424253" y="2932691"/>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33190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a:defRPr/>
            </a:pPr>
            <a:r>
              <a:rPr lang="en-US" sz="2800" b="1" dirty="0">
                <a:effectLst>
                  <a:outerShdw blurRad="38100" dist="38100" dir="2700000" algn="tl">
                    <a:srgbClr val="C0C0C0"/>
                  </a:outerShdw>
                </a:effectLst>
              </a:rPr>
              <a:t>Breadth-First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graphicFrame>
        <p:nvGraphicFramePr>
          <p:cNvPr id="387128" name="Group 56"/>
          <p:cNvGraphicFramePr>
            <a:graphicFrameLocks noGrp="1"/>
          </p:cNvGraphicFramePr>
          <p:nvPr>
            <p:extLst>
              <p:ext uri="{D42A27DB-BD31-4B8C-83A1-F6EECF244321}">
                <p14:modId xmlns:p14="http://schemas.microsoft.com/office/powerpoint/2010/main" val="3740698732"/>
              </p:ext>
            </p:extLst>
          </p:nvPr>
        </p:nvGraphicFramePr>
        <p:xfrm>
          <a:off x="165415" y="1556792"/>
          <a:ext cx="6659248" cy="5003800"/>
        </p:xfrm>
        <a:graphic>
          <a:graphicData uri="http://schemas.openxmlformats.org/drawingml/2006/table">
            <a:tbl>
              <a:tblPr/>
              <a:tblGrid>
                <a:gridCol w="61112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2745761">
                  <a:extLst>
                    <a:ext uri="{9D8B030D-6E8A-4147-A177-3AD203B41FA5}">
                      <a16:colId xmlns:a16="http://schemas.microsoft.com/office/drawing/2014/main" val="20002"/>
                    </a:ext>
                  </a:extLst>
                </a:gridCol>
                <a:gridCol w="1862206">
                  <a:extLst>
                    <a:ext uri="{9D8B030D-6E8A-4147-A177-3AD203B41FA5}">
                      <a16:colId xmlns:a16="http://schemas.microsoft.com/office/drawing/2014/main" val="484180921"/>
                    </a:ext>
                  </a:extLst>
                </a:gridCol>
              </a:tblGrid>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(AS)(BS)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2</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(BS)(CAS)(DAS)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(BS)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(CAS)(DAS)(GBS)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4</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5130408"/>
                  </a:ext>
                </a:extLst>
              </a:tr>
            </a:tbl>
          </a:graphicData>
        </a:graphic>
      </p:graphicFrame>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length: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Max Q length: ?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Number of state expansions: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616075"/>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11" name="Rectangle 7">
            <a:extLst>
              <a:ext uri="{FF2B5EF4-FFF2-40B4-BE49-F238E27FC236}">
                <a16:creationId xmlns:a16="http://schemas.microsoft.com/office/drawing/2014/main" id="{A6B0B56F-2899-4D8E-A21B-ACCFDF87DFD9}"/>
              </a:ext>
            </a:extLst>
          </p:cNvPr>
          <p:cNvSpPr>
            <a:spLocks noChangeArrowheads="1"/>
          </p:cNvSpPr>
          <p:nvPr/>
        </p:nvSpPr>
        <p:spPr bwMode="auto">
          <a:xfrm>
            <a:off x="200026" y="6309320"/>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sz="2000">
                <a:solidFill>
                  <a:srgbClr val="000000"/>
                </a:solidFill>
                <a:cs typeface="+mn-cs"/>
              </a:rPr>
              <a:t>Pick </a:t>
            </a:r>
            <a:r>
              <a:rPr lang="en-US" sz="2000" b="1">
                <a:solidFill>
                  <a:srgbClr val="FF0000"/>
                </a:solidFill>
                <a:effectLst>
                  <a:outerShdw blurRad="38100" dist="38100" dir="2700000" algn="tl">
                    <a:srgbClr val="000000"/>
                  </a:outerShdw>
                </a:effectLst>
                <a:cs typeface="+mn-cs"/>
              </a:rPr>
              <a:t>first</a:t>
            </a:r>
            <a:r>
              <a:rPr lang="en-US" sz="2000">
                <a:solidFill>
                  <a:srgbClr val="000000"/>
                </a:solidFill>
                <a:cs typeface="+mn-cs"/>
              </a:rPr>
              <a:t> element of Q; Add path extensions to </a:t>
            </a:r>
            <a:r>
              <a:rPr lang="en-US" sz="2000" b="1">
                <a:solidFill>
                  <a:srgbClr val="FF0000"/>
                </a:solidFill>
                <a:effectLst>
                  <a:outerShdw blurRad="38100" dist="38100" dir="2700000" algn="tl">
                    <a:srgbClr val="000000"/>
                  </a:outerShdw>
                </a:effectLst>
                <a:cs typeface="+mn-cs"/>
              </a:rPr>
              <a:t>END</a:t>
            </a:r>
            <a:r>
              <a:rPr lang="en-US" sz="2000">
                <a:solidFill>
                  <a:srgbClr val="000000"/>
                </a:solidFill>
                <a:cs typeface="+mn-cs"/>
              </a:rPr>
              <a:t> of Q.</a:t>
            </a:r>
            <a:endParaRPr lang="en-GB" sz="2000">
              <a:solidFill>
                <a:srgbClr val="000000"/>
              </a:solidFill>
              <a:cs typeface="+mn-cs"/>
            </a:endParaRPr>
          </a:p>
        </p:txBody>
      </p:sp>
      <p:cxnSp>
        <p:nvCxnSpPr>
          <p:cNvPr id="4" name="Straight Connector 3">
            <a:extLst>
              <a:ext uri="{FF2B5EF4-FFF2-40B4-BE49-F238E27FC236}">
                <a16:creationId xmlns:a16="http://schemas.microsoft.com/office/drawing/2014/main" id="{B14F5E1A-8DA5-4A07-A439-1813D62CC888}"/>
              </a:ext>
            </a:extLst>
          </p:cNvPr>
          <p:cNvCxnSpPr/>
          <p:nvPr/>
        </p:nvCxnSpPr>
        <p:spPr bwMode="auto">
          <a:xfrm flipV="1">
            <a:off x="2288704" y="2348880"/>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A86797F9-F142-412A-9804-D8EAE81F9FDD}"/>
              </a:ext>
            </a:extLst>
          </p:cNvPr>
          <p:cNvCxnSpPr/>
          <p:nvPr/>
        </p:nvCxnSpPr>
        <p:spPr bwMode="auto">
          <a:xfrm flipV="1">
            <a:off x="2424253" y="2932691"/>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C34E5242-BE7D-4468-B8BF-E3875CC50DC9}"/>
              </a:ext>
            </a:extLst>
          </p:cNvPr>
          <p:cNvCxnSpPr/>
          <p:nvPr/>
        </p:nvCxnSpPr>
        <p:spPr bwMode="auto">
          <a:xfrm flipV="1">
            <a:off x="2424253" y="3539049"/>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8D85598F-EF9B-4EEC-9CBC-182B4FFB670A}"/>
              </a:ext>
            </a:extLst>
          </p:cNvPr>
          <p:cNvCxnSpPr/>
          <p:nvPr/>
        </p:nvCxnSpPr>
        <p:spPr bwMode="auto">
          <a:xfrm flipV="1">
            <a:off x="8625408" y="2780928"/>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221687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Breadth-First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graphicFrame>
        <p:nvGraphicFramePr>
          <p:cNvPr id="387128" name="Group 56"/>
          <p:cNvGraphicFramePr>
            <a:graphicFrameLocks noGrp="1"/>
          </p:cNvGraphicFramePr>
          <p:nvPr>
            <p:extLst>
              <p:ext uri="{D42A27DB-BD31-4B8C-83A1-F6EECF244321}">
                <p14:modId xmlns:p14="http://schemas.microsoft.com/office/powerpoint/2010/main" val="3403926745"/>
              </p:ext>
            </p:extLst>
          </p:nvPr>
        </p:nvGraphicFramePr>
        <p:xfrm>
          <a:off x="165415" y="1484784"/>
          <a:ext cx="6624637" cy="4896544"/>
        </p:xfrm>
        <a:graphic>
          <a:graphicData uri="http://schemas.openxmlformats.org/drawingml/2006/table">
            <a:tbl>
              <a:tblPr/>
              <a:tblGrid>
                <a:gridCol w="607945">
                  <a:extLst>
                    <a:ext uri="{9D8B030D-6E8A-4147-A177-3AD203B41FA5}">
                      <a16:colId xmlns:a16="http://schemas.microsoft.com/office/drawing/2014/main" val="20000"/>
                    </a:ext>
                  </a:extLst>
                </a:gridCol>
                <a:gridCol w="1432675">
                  <a:extLst>
                    <a:ext uri="{9D8B030D-6E8A-4147-A177-3AD203B41FA5}">
                      <a16:colId xmlns:a16="http://schemas.microsoft.com/office/drawing/2014/main" val="20001"/>
                    </a:ext>
                  </a:extLst>
                </a:gridCol>
                <a:gridCol w="2731490">
                  <a:extLst>
                    <a:ext uri="{9D8B030D-6E8A-4147-A177-3AD203B41FA5}">
                      <a16:colId xmlns:a16="http://schemas.microsoft.com/office/drawing/2014/main" val="20002"/>
                    </a:ext>
                  </a:extLst>
                </a:gridCol>
                <a:gridCol w="1852527">
                  <a:extLst>
                    <a:ext uri="{9D8B030D-6E8A-4147-A177-3AD203B41FA5}">
                      <a16:colId xmlns:a16="http://schemas.microsoft.com/office/drawing/2014/main" val="484180921"/>
                    </a:ext>
                  </a:extLst>
                </a:gridCol>
              </a:tblGrid>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(BS)(CAS)(DAS)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(CAS)(DAS)(GBS)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(CAS)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(DAS)(GBS)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3456160"/>
                  </a:ext>
                </a:extLst>
              </a:tr>
            </a:tbl>
          </a:graphicData>
        </a:graphic>
      </p:graphicFrame>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length: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Max Q length: ?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Number of state expansions: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616075"/>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11" name="Rectangle 7">
            <a:extLst>
              <a:ext uri="{FF2B5EF4-FFF2-40B4-BE49-F238E27FC236}">
                <a16:creationId xmlns:a16="http://schemas.microsoft.com/office/drawing/2014/main" id="{A6B0B56F-2899-4D8E-A21B-ACCFDF87DFD9}"/>
              </a:ext>
            </a:extLst>
          </p:cNvPr>
          <p:cNvSpPr>
            <a:spLocks noChangeArrowheads="1"/>
          </p:cNvSpPr>
          <p:nvPr/>
        </p:nvSpPr>
        <p:spPr bwMode="auto">
          <a:xfrm>
            <a:off x="337344" y="6429118"/>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Pick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first</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element of Q; Add path extensions to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END</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of Q.</a:t>
            </a:r>
            <a:endParaRPr kumimoji="0" lang="en-GB" sz="20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cxnSp>
        <p:nvCxnSpPr>
          <p:cNvPr id="4" name="Straight Connector 3">
            <a:extLst>
              <a:ext uri="{FF2B5EF4-FFF2-40B4-BE49-F238E27FC236}">
                <a16:creationId xmlns:a16="http://schemas.microsoft.com/office/drawing/2014/main" id="{B14F5E1A-8DA5-4A07-A439-1813D62CC888}"/>
              </a:ext>
            </a:extLst>
          </p:cNvPr>
          <p:cNvCxnSpPr/>
          <p:nvPr/>
        </p:nvCxnSpPr>
        <p:spPr bwMode="auto">
          <a:xfrm flipV="1">
            <a:off x="2216696" y="2241137"/>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A86797F9-F142-412A-9804-D8EAE81F9FDD}"/>
              </a:ext>
            </a:extLst>
          </p:cNvPr>
          <p:cNvCxnSpPr/>
          <p:nvPr/>
        </p:nvCxnSpPr>
        <p:spPr bwMode="auto">
          <a:xfrm flipV="1">
            <a:off x="2309910" y="2822642"/>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C34E5242-BE7D-4468-B8BF-E3875CC50DC9}"/>
              </a:ext>
            </a:extLst>
          </p:cNvPr>
          <p:cNvCxnSpPr/>
          <p:nvPr/>
        </p:nvCxnSpPr>
        <p:spPr bwMode="auto">
          <a:xfrm flipV="1">
            <a:off x="2309910" y="3429000"/>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8D85598F-EF9B-4EEC-9CBC-182B4FFB670A}"/>
              </a:ext>
            </a:extLst>
          </p:cNvPr>
          <p:cNvCxnSpPr/>
          <p:nvPr/>
        </p:nvCxnSpPr>
        <p:spPr bwMode="auto">
          <a:xfrm flipV="1">
            <a:off x="8625408" y="2780928"/>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6E58DC52-7D5D-4997-974E-53F84827C51F}"/>
              </a:ext>
            </a:extLst>
          </p:cNvPr>
          <p:cNvCxnSpPr/>
          <p:nvPr/>
        </p:nvCxnSpPr>
        <p:spPr bwMode="auto">
          <a:xfrm flipV="1">
            <a:off x="2360712" y="4001391"/>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17500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Breadth-First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graphicFrame>
        <p:nvGraphicFramePr>
          <p:cNvPr id="387128" name="Group 56"/>
          <p:cNvGraphicFramePr>
            <a:graphicFrameLocks noGrp="1"/>
          </p:cNvGraphicFramePr>
          <p:nvPr>
            <p:extLst>
              <p:ext uri="{D42A27DB-BD31-4B8C-83A1-F6EECF244321}">
                <p14:modId xmlns:p14="http://schemas.microsoft.com/office/powerpoint/2010/main" val="2920301478"/>
              </p:ext>
            </p:extLst>
          </p:nvPr>
        </p:nvGraphicFramePr>
        <p:xfrm>
          <a:off x="165415" y="1484784"/>
          <a:ext cx="6624637" cy="4896544"/>
        </p:xfrm>
        <a:graphic>
          <a:graphicData uri="http://schemas.openxmlformats.org/drawingml/2006/table">
            <a:tbl>
              <a:tblPr/>
              <a:tblGrid>
                <a:gridCol w="607945">
                  <a:extLst>
                    <a:ext uri="{9D8B030D-6E8A-4147-A177-3AD203B41FA5}">
                      <a16:colId xmlns:a16="http://schemas.microsoft.com/office/drawing/2014/main" val="20000"/>
                    </a:ext>
                  </a:extLst>
                </a:gridCol>
                <a:gridCol w="1432675">
                  <a:extLst>
                    <a:ext uri="{9D8B030D-6E8A-4147-A177-3AD203B41FA5}">
                      <a16:colId xmlns:a16="http://schemas.microsoft.com/office/drawing/2014/main" val="20001"/>
                    </a:ext>
                  </a:extLst>
                </a:gridCol>
                <a:gridCol w="2731490">
                  <a:extLst>
                    <a:ext uri="{9D8B030D-6E8A-4147-A177-3AD203B41FA5}">
                      <a16:colId xmlns:a16="http://schemas.microsoft.com/office/drawing/2014/main" val="20002"/>
                    </a:ext>
                  </a:extLst>
                </a:gridCol>
                <a:gridCol w="1852527">
                  <a:extLst>
                    <a:ext uri="{9D8B030D-6E8A-4147-A177-3AD203B41FA5}">
                      <a16:colId xmlns:a16="http://schemas.microsoft.com/office/drawing/2014/main" val="484180921"/>
                    </a:ext>
                  </a:extLst>
                </a:gridCol>
              </a:tblGrid>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(BS)(CAS)(DAS)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(CAS)(DAS)(GBS)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(CAS)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(DAS)(GBS)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(GBS)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3456160"/>
                  </a:ext>
                </a:extLst>
              </a:tr>
            </a:tbl>
          </a:graphicData>
        </a:graphic>
      </p:graphicFrame>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length: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Max Q length: ?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Number of state expansions: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616075"/>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11" name="Rectangle 7">
            <a:extLst>
              <a:ext uri="{FF2B5EF4-FFF2-40B4-BE49-F238E27FC236}">
                <a16:creationId xmlns:a16="http://schemas.microsoft.com/office/drawing/2014/main" id="{A6B0B56F-2899-4D8E-A21B-ACCFDF87DFD9}"/>
              </a:ext>
            </a:extLst>
          </p:cNvPr>
          <p:cNvSpPr>
            <a:spLocks noChangeArrowheads="1"/>
          </p:cNvSpPr>
          <p:nvPr/>
        </p:nvSpPr>
        <p:spPr bwMode="auto">
          <a:xfrm>
            <a:off x="337344" y="6429118"/>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Pick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first</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element of Q; Add path extensions to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END</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of Q.</a:t>
            </a:r>
            <a:endParaRPr kumimoji="0" lang="en-GB" sz="20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cxnSp>
        <p:nvCxnSpPr>
          <p:cNvPr id="4" name="Straight Connector 3">
            <a:extLst>
              <a:ext uri="{FF2B5EF4-FFF2-40B4-BE49-F238E27FC236}">
                <a16:creationId xmlns:a16="http://schemas.microsoft.com/office/drawing/2014/main" id="{B14F5E1A-8DA5-4A07-A439-1813D62CC888}"/>
              </a:ext>
            </a:extLst>
          </p:cNvPr>
          <p:cNvCxnSpPr/>
          <p:nvPr/>
        </p:nvCxnSpPr>
        <p:spPr bwMode="auto">
          <a:xfrm flipV="1">
            <a:off x="2288704" y="2348880"/>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A86797F9-F142-412A-9804-D8EAE81F9FDD}"/>
              </a:ext>
            </a:extLst>
          </p:cNvPr>
          <p:cNvCxnSpPr/>
          <p:nvPr/>
        </p:nvCxnSpPr>
        <p:spPr bwMode="auto">
          <a:xfrm flipV="1">
            <a:off x="2360712" y="2845868"/>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C34E5242-BE7D-4468-B8BF-E3875CC50DC9}"/>
              </a:ext>
            </a:extLst>
          </p:cNvPr>
          <p:cNvCxnSpPr/>
          <p:nvPr/>
        </p:nvCxnSpPr>
        <p:spPr bwMode="auto">
          <a:xfrm flipV="1">
            <a:off x="2360712" y="345222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8D85598F-EF9B-4EEC-9CBC-182B4FFB670A}"/>
              </a:ext>
            </a:extLst>
          </p:cNvPr>
          <p:cNvCxnSpPr/>
          <p:nvPr/>
        </p:nvCxnSpPr>
        <p:spPr bwMode="auto">
          <a:xfrm flipV="1">
            <a:off x="8625408" y="2780928"/>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6E58DC52-7D5D-4997-974E-53F84827C51F}"/>
              </a:ext>
            </a:extLst>
          </p:cNvPr>
          <p:cNvCxnSpPr/>
          <p:nvPr/>
        </p:nvCxnSpPr>
        <p:spPr bwMode="auto">
          <a:xfrm flipV="1">
            <a:off x="2360712" y="4028084"/>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E9427E14-DCF7-4068-861E-FFB064B5E2CC}"/>
              </a:ext>
            </a:extLst>
          </p:cNvPr>
          <p:cNvCxnSpPr/>
          <p:nvPr/>
        </p:nvCxnSpPr>
        <p:spPr bwMode="auto">
          <a:xfrm flipV="1">
            <a:off x="2436954" y="465313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FFD1CB7C-64AF-42E1-B1CB-880E71443D71}"/>
              </a:ext>
            </a:extLst>
          </p:cNvPr>
          <p:cNvCxnSpPr/>
          <p:nvPr/>
        </p:nvCxnSpPr>
        <p:spPr bwMode="auto">
          <a:xfrm flipV="1">
            <a:off x="7384445" y="3343751"/>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8EE42EE6-E68D-4CE3-A2F8-287655B84F7F}"/>
              </a:ext>
            </a:extLst>
          </p:cNvPr>
          <p:cNvCxnSpPr/>
          <p:nvPr/>
        </p:nvCxnSpPr>
        <p:spPr bwMode="auto">
          <a:xfrm flipV="1">
            <a:off x="7947306" y="3375283"/>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0434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Breadth-First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graphicFrame>
        <p:nvGraphicFramePr>
          <p:cNvPr id="387128" name="Group 56"/>
          <p:cNvGraphicFramePr>
            <a:graphicFrameLocks noGrp="1"/>
          </p:cNvGraphicFramePr>
          <p:nvPr/>
        </p:nvGraphicFramePr>
        <p:xfrm>
          <a:off x="165415" y="1484784"/>
          <a:ext cx="6624637" cy="4896544"/>
        </p:xfrm>
        <a:graphic>
          <a:graphicData uri="http://schemas.openxmlformats.org/drawingml/2006/table">
            <a:tbl>
              <a:tblPr/>
              <a:tblGrid>
                <a:gridCol w="607945">
                  <a:extLst>
                    <a:ext uri="{9D8B030D-6E8A-4147-A177-3AD203B41FA5}">
                      <a16:colId xmlns:a16="http://schemas.microsoft.com/office/drawing/2014/main" val="20000"/>
                    </a:ext>
                  </a:extLst>
                </a:gridCol>
                <a:gridCol w="1432675">
                  <a:extLst>
                    <a:ext uri="{9D8B030D-6E8A-4147-A177-3AD203B41FA5}">
                      <a16:colId xmlns:a16="http://schemas.microsoft.com/office/drawing/2014/main" val="20001"/>
                    </a:ext>
                  </a:extLst>
                </a:gridCol>
                <a:gridCol w="2731490">
                  <a:extLst>
                    <a:ext uri="{9D8B030D-6E8A-4147-A177-3AD203B41FA5}">
                      <a16:colId xmlns:a16="http://schemas.microsoft.com/office/drawing/2014/main" val="20002"/>
                    </a:ext>
                  </a:extLst>
                </a:gridCol>
                <a:gridCol w="1852527">
                  <a:extLst>
                    <a:ext uri="{9D8B030D-6E8A-4147-A177-3AD203B41FA5}">
                      <a16:colId xmlns:a16="http://schemas.microsoft.com/office/drawing/2014/main" val="484180921"/>
                    </a:ext>
                  </a:extLst>
                </a:gridCol>
              </a:tblGrid>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(BS)(CAS)(DAS)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(CAS)(DAS)(GBS)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(CAS)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(DAS)(GBS)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(GBS)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(GBS)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3456160"/>
                  </a:ext>
                </a:extLst>
              </a:tr>
            </a:tbl>
          </a:graphicData>
        </a:graphic>
      </p:graphicFrame>
      <p:sp>
        <p:nvSpPr>
          <p:cNvPr id="43" name="TextBox 42"/>
          <p:cNvSpPr txBox="1"/>
          <p:nvPr/>
        </p:nvSpPr>
        <p:spPr>
          <a:xfrm>
            <a:off x="7099300" y="4451927"/>
            <a:ext cx="2687637" cy="1077218"/>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Path length: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Max Q length: ?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Arial" charset="0"/>
              </a:rPr>
              <a:t>Number of state expansions: ?</a:t>
            </a:r>
            <a:endParaRPr kumimoji="0" lang="en-NZ" sz="1600" b="1" i="0" u="none" strike="noStrike" kern="1200" cap="none" spc="0" normalizeH="0" baseline="0" noProof="0" dirty="0">
              <a:ln>
                <a:noFill/>
              </a:ln>
              <a:solidFill>
                <a:srgbClr val="0000FF"/>
              </a:solidFill>
              <a:effectLst/>
              <a:uLnTx/>
              <a:uFillTx/>
              <a:latin typeface="Times New Roman" pitchFamily="18" charset="0"/>
              <a:ea typeface="+mn-ea"/>
              <a:cs typeface="Arial" charset="0"/>
            </a:endParaRPr>
          </a:p>
        </p:txBody>
      </p:sp>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616075"/>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11" name="Rectangle 7">
            <a:extLst>
              <a:ext uri="{FF2B5EF4-FFF2-40B4-BE49-F238E27FC236}">
                <a16:creationId xmlns:a16="http://schemas.microsoft.com/office/drawing/2014/main" id="{A6B0B56F-2899-4D8E-A21B-ACCFDF87DFD9}"/>
              </a:ext>
            </a:extLst>
          </p:cNvPr>
          <p:cNvSpPr>
            <a:spLocks noChangeArrowheads="1"/>
          </p:cNvSpPr>
          <p:nvPr/>
        </p:nvSpPr>
        <p:spPr bwMode="auto">
          <a:xfrm>
            <a:off x="337344" y="6429118"/>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Pick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first</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element of Q; Add path extensions to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END</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of Q.</a:t>
            </a:r>
            <a:endParaRPr kumimoji="0" lang="en-GB" sz="20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cxnSp>
        <p:nvCxnSpPr>
          <p:cNvPr id="4" name="Straight Connector 3">
            <a:extLst>
              <a:ext uri="{FF2B5EF4-FFF2-40B4-BE49-F238E27FC236}">
                <a16:creationId xmlns:a16="http://schemas.microsoft.com/office/drawing/2014/main" id="{B14F5E1A-8DA5-4A07-A439-1813D62CC888}"/>
              </a:ext>
            </a:extLst>
          </p:cNvPr>
          <p:cNvCxnSpPr/>
          <p:nvPr/>
        </p:nvCxnSpPr>
        <p:spPr bwMode="auto">
          <a:xfrm flipV="1">
            <a:off x="2288704" y="2348880"/>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A86797F9-F142-412A-9804-D8EAE81F9FDD}"/>
              </a:ext>
            </a:extLst>
          </p:cNvPr>
          <p:cNvCxnSpPr/>
          <p:nvPr/>
        </p:nvCxnSpPr>
        <p:spPr bwMode="auto">
          <a:xfrm flipV="1">
            <a:off x="2295848" y="285293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C34E5242-BE7D-4468-B8BF-E3875CC50DC9}"/>
              </a:ext>
            </a:extLst>
          </p:cNvPr>
          <p:cNvCxnSpPr/>
          <p:nvPr/>
        </p:nvCxnSpPr>
        <p:spPr bwMode="auto">
          <a:xfrm flipV="1">
            <a:off x="2337499" y="345759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8D85598F-EF9B-4EEC-9CBC-182B4FFB670A}"/>
              </a:ext>
            </a:extLst>
          </p:cNvPr>
          <p:cNvCxnSpPr/>
          <p:nvPr/>
        </p:nvCxnSpPr>
        <p:spPr bwMode="auto">
          <a:xfrm flipV="1">
            <a:off x="8625408" y="2780928"/>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6E58DC52-7D5D-4997-974E-53F84827C51F}"/>
              </a:ext>
            </a:extLst>
          </p:cNvPr>
          <p:cNvCxnSpPr/>
          <p:nvPr/>
        </p:nvCxnSpPr>
        <p:spPr bwMode="auto">
          <a:xfrm flipV="1">
            <a:off x="2337499" y="4037308"/>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E9427E14-DCF7-4068-861E-FFB064B5E2CC}"/>
              </a:ext>
            </a:extLst>
          </p:cNvPr>
          <p:cNvCxnSpPr/>
          <p:nvPr/>
        </p:nvCxnSpPr>
        <p:spPr bwMode="auto">
          <a:xfrm flipV="1">
            <a:off x="2436954" y="465313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144DAECD-1377-4654-84F3-9CAA673A1DA3}"/>
              </a:ext>
            </a:extLst>
          </p:cNvPr>
          <p:cNvCxnSpPr/>
          <p:nvPr/>
        </p:nvCxnSpPr>
        <p:spPr bwMode="auto">
          <a:xfrm flipV="1">
            <a:off x="2436954" y="5260779"/>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398EAE1F-3669-4C86-ADE0-5CE1761E33B3}"/>
              </a:ext>
            </a:extLst>
          </p:cNvPr>
          <p:cNvCxnSpPr/>
          <p:nvPr/>
        </p:nvCxnSpPr>
        <p:spPr bwMode="auto">
          <a:xfrm flipV="1">
            <a:off x="7384445" y="3343751"/>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146BA56F-F999-4B9B-A5FC-ADD07F1BB6BA}"/>
              </a:ext>
            </a:extLst>
          </p:cNvPr>
          <p:cNvCxnSpPr/>
          <p:nvPr/>
        </p:nvCxnSpPr>
        <p:spPr bwMode="auto">
          <a:xfrm flipV="1">
            <a:off x="7947306" y="3375283"/>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221187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Breadth-First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graphicFrame>
        <p:nvGraphicFramePr>
          <p:cNvPr id="387128" name="Group 56"/>
          <p:cNvGraphicFramePr>
            <a:graphicFrameLocks noGrp="1"/>
          </p:cNvGraphicFramePr>
          <p:nvPr/>
        </p:nvGraphicFramePr>
        <p:xfrm>
          <a:off x="165415" y="1484784"/>
          <a:ext cx="6624637" cy="4896544"/>
        </p:xfrm>
        <a:graphic>
          <a:graphicData uri="http://schemas.openxmlformats.org/drawingml/2006/table">
            <a:tbl>
              <a:tblPr/>
              <a:tblGrid>
                <a:gridCol w="607945">
                  <a:extLst>
                    <a:ext uri="{9D8B030D-6E8A-4147-A177-3AD203B41FA5}">
                      <a16:colId xmlns:a16="http://schemas.microsoft.com/office/drawing/2014/main" val="20000"/>
                    </a:ext>
                  </a:extLst>
                </a:gridCol>
                <a:gridCol w="1432675">
                  <a:extLst>
                    <a:ext uri="{9D8B030D-6E8A-4147-A177-3AD203B41FA5}">
                      <a16:colId xmlns:a16="http://schemas.microsoft.com/office/drawing/2014/main" val="20001"/>
                    </a:ext>
                  </a:extLst>
                </a:gridCol>
                <a:gridCol w="2731490">
                  <a:extLst>
                    <a:ext uri="{9D8B030D-6E8A-4147-A177-3AD203B41FA5}">
                      <a16:colId xmlns:a16="http://schemas.microsoft.com/office/drawing/2014/main" val="20002"/>
                    </a:ext>
                  </a:extLst>
                </a:gridCol>
                <a:gridCol w="1852527">
                  <a:extLst>
                    <a:ext uri="{9D8B030D-6E8A-4147-A177-3AD203B41FA5}">
                      <a16:colId xmlns:a16="http://schemas.microsoft.com/office/drawing/2014/main" val="484180921"/>
                    </a:ext>
                  </a:extLst>
                </a:gridCol>
              </a:tblGrid>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(BS)(CAS)(DAS)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(CAS)(DAS)(GBS)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(CAS)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(DAS)(GBS)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(GBS)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(GBS)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3456160"/>
                  </a:ext>
                </a:extLst>
              </a:tr>
            </a:tbl>
          </a:graphicData>
        </a:graphic>
      </p:graphicFrame>
      <p:pic>
        <p:nvPicPr>
          <p:cNvPr id="2" name="Picture 1">
            <a:extLst>
              <a:ext uri="{FF2B5EF4-FFF2-40B4-BE49-F238E27FC236}">
                <a16:creationId xmlns:a16="http://schemas.microsoft.com/office/drawing/2014/main" id="{DBEE0BB5-21E9-46B6-8E9B-7C56D470C59D}"/>
              </a:ext>
            </a:extLst>
          </p:cNvPr>
          <p:cNvPicPr>
            <a:picLocks noChangeAspect="1"/>
          </p:cNvPicPr>
          <p:nvPr/>
        </p:nvPicPr>
        <p:blipFill>
          <a:blip r:embed="rId3"/>
          <a:stretch>
            <a:fillRect/>
          </a:stretch>
        </p:blipFill>
        <p:spPr>
          <a:xfrm>
            <a:off x="6969224" y="1616075"/>
            <a:ext cx="2771362" cy="2160155"/>
          </a:xfrm>
          <a:prstGeom prst="rect">
            <a:avLst/>
          </a:prstGeom>
          <a:ln w="15875">
            <a:solidFill>
              <a:srgbClr val="FF0000"/>
            </a:solidFill>
          </a:ln>
          <a:effectLst>
            <a:outerShdw blurRad="50800" dist="38100" dir="8100000" algn="tr" rotWithShape="0">
              <a:prstClr val="black">
                <a:alpha val="40000"/>
              </a:prstClr>
            </a:outerShdw>
          </a:effectLst>
        </p:spPr>
      </p:pic>
      <p:sp>
        <p:nvSpPr>
          <p:cNvPr id="11" name="Rectangle 7">
            <a:extLst>
              <a:ext uri="{FF2B5EF4-FFF2-40B4-BE49-F238E27FC236}">
                <a16:creationId xmlns:a16="http://schemas.microsoft.com/office/drawing/2014/main" id="{A6B0B56F-2899-4D8E-A21B-ACCFDF87DFD9}"/>
              </a:ext>
            </a:extLst>
          </p:cNvPr>
          <p:cNvSpPr>
            <a:spLocks noChangeArrowheads="1"/>
          </p:cNvSpPr>
          <p:nvPr/>
        </p:nvSpPr>
        <p:spPr bwMode="auto">
          <a:xfrm>
            <a:off x="337344" y="6429118"/>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Pick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first</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element of Q; Add path extensions to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END</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of Q.</a:t>
            </a:r>
            <a:endParaRPr kumimoji="0" lang="en-GB" sz="20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cxnSp>
        <p:nvCxnSpPr>
          <p:cNvPr id="4" name="Straight Connector 3">
            <a:extLst>
              <a:ext uri="{FF2B5EF4-FFF2-40B4-BE49-F238E27FC236}">
                <a16:creationId xmlns:a16="http://schemas.microsoft.com/office/drawing/2014/main" id="{B14F5E1A-8DA5-4A07-A439-1813D62CC888}"/>
              </a:ext>
            </a:extLst>
          </p:cNvPr>
          <p:cNvCxnSpPr/>
          <p:nvPr/>
        </p:nvCxnSpPr>
        <p:spPr bwMode="auto">
          <a:xfrm flipV="1">
            <a:off x="2288704" y="2348880"/>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A86797F9-F142-412A-9804-D8EAE81F9FDD}"/>
              </a:ext>
            </a:extLst>
          </p:cNvPr>
          <p:cNvCxnSpPr/>
          <p:nvPr/>
        </p:nvCxnSpPr>
        <p:spPr bwMode="auto">
          <a:xfrm flipV="1">
            <a:off x="2295848" y="285293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C34E5242-BE7D-4468-B8BF-E3875CC50DC9}"/>
              </a:ext>
            </a:extLst>
          </p:cNvPr>
          <p:cNvCxnSpPr/>
          <p:nvPr/>
        </p:nvCxnSpPr>
        <p:spPr bwMode="auto">
          <a:xfrm flipV="1">
            <a:off x="2337499" y="345759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8D85598F-EF9B-4EEC-9CBC-182B4FFB670A}"/>
              </a:ext>
            </a:extLst>
          </p:cNvPr>
          <p:cNvCxnSpPr/>
          <p:nvPr/>
        </p:nvCxnSpPr>
        <p:spPr bwMode="auto">
          <a:xfrm flipV="1">
            <a:off x="8625408" y="2780928"/>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6E58DC52-7D5D-4997-974E-53F84827C51F}"/>
              </a:ext>
            </a:extLst>
          </p:cNvPr>
          <p:cNvCxnSpPr/>
          <p:nvPr/>
        </p:nvCxnSpPr>
        <p:spPr bwMode="auto">
          <a:xfrm flipV="1">
            <a:off x="2337499" y="4037308"/>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E9427E14-DCF7-4068-861E-FFB064B5E2CC}"/>
              </a:ext>
            </a:extLst>
          </p:cNvPr>
          <p:cNvCxnSpPr/>
          <p:nvPr/>
        </p:nvCxnSpPr>
        <p:spPr bwMode="auto">
          <a:xfrm flipV="1">
            <a:off x="2436954" y="465313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144DAECD-1377-4654-84F3-9CAA673A1DA3}"/>
              </a:ext>
            </a:extLst>
          </p:cNvPr>
          <p:cNvCxnSpPr/>
          <p:nvPr/>
        </p:nvCxnSpPr>
        <p:spPr bwMode="auto">
          <a:xfrm flipV="1">
            <a:off x="2436954" y="5260779"/>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
        <p:nvSpPr>
          <p:cNvPr id="16" name="Text Box 80">
            <a:extLst>
              <a:ext uri="{FF2B5EF4-FFF2-40B4-BE49-F238E27FC236}">
                <a16:creationId xmlns:a16="http://schemas.microsoft.com/office/drawing/2014/main" id="{549B5E1D-10D7-49CD-BA1F-34A6B506690D}"/>
              </a:ext>
            </a:extLst>
          </p:cNvPr>
          <p:cNvSpPr txBox="1">
            <a:spLocks noChangeArrowheads="1"/>
          </p:cNvSpPr>
          <p:nvPr/>
        </p:nvSpPr>
        <p:spPr bwMode="auto">
          <a:xfrm>
            <a:off x="5412607" y="6167362"/>
            <a:ext cx="4448175" cy="395288"/>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wrap="none">
            <a:spAutoFit/>
          </a:bodyPr>
          <a:lstStyle/>
          <a:p>
            <a:pPr algn="ctr" eaLnBrk="0" hangingPunct="0">
              <a:defRPr/>
            </a:pPr>
            <a:r>
              <a:rPr lang="en-US">
                <a:solidFill>
                  <a:srgbClr val="000000"/>
                </a:solidFill>
                <a:cs typeface="+mn-cs"/>
              </a:rPr>
              <a:t>Sequence of State Expansions:  S-A-B-C-D-G</a:t>
            </a:r>
            <a:endParaRPr lang="en-GB">
              <a:solidFill>
                <a:srgbClr val="000000"/>
              </a:solidFill>
              <a:cs typeface="+mn-cs"/>
            </a:endParaRPr>
          </a:p>
        </p:txBody>
      </p:sp>
      <p:sp>
        <p:nvSpPr>
          <p:cNvPr id="17" name="TextBox 16">
            <a:extLst>
              <a:ext uri="{FF2B5EF4-FFF2-40B4-BE49-F238E27FC236}">
                <a16:creationId xmlns:a16="http://schemas.microsoft.com/office/drawing/2014/main" id="{EC6CF9F5-EE90-49E5-866E-AD5D3B44C765}"/>
              </a:ext>
            </a:extLst>
          </p:cNvPr>
          <p:cNvSpPr txBox="1"/>
          <p:nvPr/>
        </p:nvSpPr>
        <p:spPr>
          <a:xfrm>
            <a:off x="6850609" y="3991148"/>
            <a:ext cx="3023493" cy="1200329"/>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a:defRPr/>
            </a:pPr>
            <a:r>
              <a:rPr lang="en-NZ" dirty="0">
                <a:solidFill>
                  <a:srgbClr val="000000"/>
                </a:solidFill>
                <a:cs typeface="+mn-cs"/>
              </a:rPr>
              <a:t>Path:  </a:t>
            </a:r>
            <a:r>
              <a:rPr lang="en-NZ" b="1" dirty="0">
                <a:solidFill>
                  <a:srgbClr val="0000FF"/>
                </a:solidFill>
                <a:cs typeface="+mn-cs"/>
              </a:rPr>
              <a:t>S-B-G</a:t>
            </a:r>
          </a:p>
          <a:p>
            <a:pPr>
              <a:defRPr/>
            </a:pPr>
            <a:r>
              <a:rPr lang="en-NZ" dirty="0">
                <a:solidFill>
                  <a:srgbClr val="000000"/>
                </a:solidFill>
                <a:cs typeface="+mn-cs"/>
              </a:rPr>
              <a:t>Path length: </a:t>
            </a:r>
            <a:r>
              <a:rPr lang="en-NZ" b="1" dirty="0">
                <a:solidFill>
                  <a:srgbClr val="0000FF"/>
                </a:solidFill>
                <a:cs typeface="+mn-cs"/>
              </a:rPr>
              <a:t>2</a:t>
            </a:r>
          </a:p>
          <a:p>
            <a:pPr>
              <a:defRPr/>
            </a:pPr>
            <a:r>
              <a:rPr lang="en-NZ" dirty="0">
                <a:solidFill>
                  <a:srgbClr val="000000"/>
                </a:solidFill>
                <a:cs typeface="+mn-cs"/>
              </a:rPr>
              <a:t>Max Q length: </a:t>
            </a:r>
            <a:r>
              <a:rPr lang="en-NZ" b="1" dirty="0">
                <a:solidFill>
                  <a:srgbClr val="0000FF"/>
                </a:solidFill>
                <a:cs typeface="+mn-cs"/>
              </a:rPr>
              <a:t>3</a:t>
            </a:r>
          </a:p>
          <a:p>
            <a:pPr>
              <a:defRPr/>
            </a:pPr>
            <a:r>
              <a:rPr lang="en-NZ" dirty="0">
                <a:solidFill>
                  <a:srgbClr val="000000"/>
                </a:solidFill>
                <a:cs typeface="+mn-cs"/>
              </a:rPr>
              <a:t>Number of state expansions: </a:t>
            </a:r>
            <a:r>
              <a:rPr lang="en-NZ" b="1" dirty="0">
                <a:solidFill>
                  <a:srgbClr val="0000FF"/>
                </a:solidFill>
                <a:cs typeface="+mn-cs"/>
              </a:rPr>
              <a:t>6</a:t>
            </a:r>
          </a:p>
        </p:txBody>
      </p:sp>
      <p:cxnSp>
        <p:nvCxnSpPr>
          <p:cNvPr id="18" name="Straight Connector 17">
            <a:extLst>
              <a:ext uri="{FF2B5EF4-FFF2-40B4-BE49-F238E27FC236}">
                <a16:creationId xmlns:a16="http://schemas.microsoft.com/office/drawing/2014/main" id="{D1445B70-2DE4-4B2E-AE54-87CA49D86C07}"/>
              </a:ext>
            </a:extLst>
          </p:cNvPr>
          <p:cNvCxnSpPr/>
          <p:nvPr/>
        </p:nvCxnSpPr>
        <p:spPr bwMode="auto">
          <a:xfrm flipV="1">
            <a:off x="7384445" y="3343751"/>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4928235C-1938-4F1C-846F-56BEAF71E666}"/>
              </a:ext>
            </a:extLst>
          </p:cNvPr>
          <p:cNvCxnSpPr/>
          <p:nvPr/>
        </p:nvCxnSpPr>
        <p:spPr bwMode="auto">
          <a:xfrm flipV="1">
            <a:off x="7947306" y="3375283"/>
            <a:ext cx="360040" cy="295779"/>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3574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870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Arial" charset="0"/>
              </a:rPr>
              <a:t>Breadth-First with Visited List</a:t>
            </a:r>
          </a:p>
        </p:txBody>
      </p:sp>
      <p:sp>
        <p:nvSpPr>
          <p:cNvPr id="3870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graphicFrame>
        <p:nvGraphicFramePr>
          <p:cNvPr id="387128" name="Group 56"/>
          <p:cNvGraphicFramePr>
            <a:graphicFrameLocks noGrp="1"/>
          </p:cNvGraphicFramePr>
          <p:nvPr/>
        </p:nvGraphicFramePr>
        <p:xfrm>
          <a:off x="165415" y="1484784"/>
          <a:ext cx="6624637" cy="4896544"/>
        </p:xfrm>
        <a:graphic>
          <a:graphicData uri="http://schemas.openxmlformats.org/drawingml/2006/table">
            <a:tbl>
              <a:tblPr/>
              <a:tblGrid>
                <a:gridCol w="607945">
                  <a:extLst>
                    <a:ext uri="{9D8B030D-6E8A-4147-A177-3AD203B41FA5}">
                      <a16:colId xmlns:a16="http://schemas.microsoft.com/office/drawing/2014/main" val="20000"/>
                    </a:ext>
                  </a:extLst>
                </a:gridCol>
                <a:gridCol w="1432675">
                  <a:extLst>
                    <a:ext uri="{9D8B030D-6E8A-4147-A177-3AD203B41FA5}">
                      <a16:colId xmlns:a16="http://schemas.microsoft.com/office/drawing/2014/main" val="20001"/>
                    </a:ext>
                  </a:extLst>
                </a:gridCol>
                <a:gridCol w="2731490">
                  <a:extLst>
                    <a:ext uri="{9D8B030D-6E8A-4147-A177-3AD203B41FA5}">
                      <a16:colId xmlns:a16="http://schemas.microsoft.com/office/drawing/2014/main" val="20002"/>
                    </a:ext>
                  </a:extLst>
                </a:gridCol>
                <a:gridCol w="1852527">
                  <a:extLst>
                    <a:ext uri="{9D8B030D-6E8A-4147-A177-3AD203B41FA5}">
                      <a16:colId xmlns:a16="http://schemas.microsoft.com/office/drawing/2014/main" val="484180921"/>
                    </a:ext>
                  </a:extLst>
                </a:gridCol>
              </a:tblGrid>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Step</a:t>
                      </a:r>
                      <a:endParaRPr kumimoji="0" lang="en-GB"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Dequeued</a:t>
                      </a:r>
                      <a:endParaRPr kumimoji="0" lang="en-GB" sz="20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Q</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Visited</a:t>
                      </a:r>
                      <a:endParaRPr kumimoji="0" lang="en-GB" sz="28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0" i="0" u="none" strike="noStrike" cap="none" normalizeH="0" baseline="0" dirty="0">
                          <a:ln>
                            <a:noFill/>
                          </a:ln>
                          <a:solidFill>
                            <a:schemeClr val="tx1"/>
                          </a:solidFill>
                          <a:effectLst/>
                          <a:latin typeface="Times New Roman" pitchFamily="18" charset="0"/>
                        </a:rPr>
                        <a:t>S</a:t>
                      </a: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(AS)(BS)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(BS)(CAS)(DAS)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800" b="0" i="0" u="none" strike="noStrike" cap="none" normalizeH="0" baseline="0" dirty="0">
                          <a:ln>
                            <a:noFill/>
                          </a:ln>
                          <a:solidFill>
                            <a:schemeClr val="tx1"/>
                          </a:solidFill>
                          <a:effectLst/>
                          <a:latin typeface="Times New Roman" pitchFamily="18" charset="0"/>
                        </a:rPr>
                        <a:t>S,A,B,C,D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(CAS)(DAS)(GBS)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417852"/>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(CAS)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rPr>
                        <a:t>(DAS)(GBS)</a:t>
                      </a:r>
                      <a:endParaRPr kumimoji="0" lang="en-GB"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(GBS)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2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8" charset="0"/>
                        </a:rPr>
                        <a:t>(GBS)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2400" b="0" i="0" u="none" strike="noStrike" cap="none" normalizeH="0" baseline="0" dirty="0">
                          <a:ln>
                            <a:noFill/>
                          </a:ln>
                          <a:solidFill>
                            <a:schemeClr val="tx1"/>
                          </a:solidFill>
                          <a:effectLst/>
                          <a:latin typeface="Times New Roman" pitchFamily="18" charset="0"/>
                        </a:rPr>
                        <a:t>S,A,B,C,D,G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3456160"/>
                  </a:ext>
                </a:extLst>
              </a:tr>
            </a:tbl>
          </a:graphicData>
        </a:graphic>
      </p:graphicFrame>
      <p:sp>
        <p:nvSpPr>
          <p:cNvPr id="11" name="Rectangle 7">
            <a:extLst>
              <a:ext uri="{FF2B5EF4-FFF2-40B4-BE49-F238E27FC236}">
                <a16:creationId xmlns:a16="http://schemas.microsoft.com/office/drawing/2014/main" id="{A6B0B56F-2899-4D8E-A21B-ACCFDF87DFD9}"/>
              </a:ext>
            </a:extLst>
          </p:cNvPr>
          <p:cNvSpPr>
            <a:spLocks noChangeArrowheads="1"/>
          </p:cNvSpPr>
          <p:nvPr/>
        </p:nvSpPr>
        <p:spPr bwMode="auto">
          <a:xfrm>
            <a:off x="337344" y="6429118"/>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Pick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first</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element of Q; Add path extensions to </a:t>
            </a:r>
            <a:r>
              <a:rPr kumimoji="0" 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mn-ea"/>
                <a:cs typeface="Arial" charset="0"/>
              </a:rPr>
              <a:t>END</a:t>
            </a:r>
            <a:r>
              <a:rPr kumimoji="0" lang="en-US" sz="2000" b="0" i="0" u="none" strike="noStrike" kern="1200" cap="none" spc="0" normalizeH="0" baseline="0" noProof="0">
                <a:ln>
                  <a:noFill/>
                </a:ln>
                <a:solidFill>
                  <a:srgbClr val="000000"/>
                </a:solidFill>
                <a:effectLst/>
                <a:uLnTx/>
                <a:uFillTx/>
                <a:latin typeface="Times New Roman" pitchFamily="18" charset="0"/>
                <a:ea typeface="+mn-ea"/>
                <a:cs typeface="Arial" charset="0"/>
              </a:rPr>
              <a:t> of Q.</a:t>
            </a:r>
            <a:endParaRPr kumimoji="0" lang="en-GB" sz="20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cxnSp>
        <p:nvCxnSpPr>
          <p:cNvPr id="4" name="Straight Connector 3">
            <a:extLst>
              <a:ext uri="{FF2B5EF4-FFF2-40B4-BE49-F238E27FC236}">
                <a16:creationId xmlns:a16="http://schemas.microsoft.com/office/drawing/2014/main" id="{B14F5E1A-8DA5-4A07-A439-1813D62CC888}"/>
              </a:ext>
            </a:extLst>
          </p:cNvPr>
          <p:cNvCxnSpPr/>
          <p:nvPr/>
        </p:nvCxnSpPr>
        <p:spPr bwMode="auto">
          <a:xfrm flipV="1">
            <a:off x="2288704" y="2348880"/>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A86797F9-F142-412A-9804-D8EAE81F9FDD}"/>
              </a:ext>
            </a:extLst>
          </p:cNvPr>
          <p:cNvCxnSpPr/>
          <p:nvPr/>
        </p:nvCxnSpPr>
        <p:spPr bwMode="auto">
          <a:xfrm flipV="1">
            <a:off x="2295848" y="285293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C34E5242-BE7D-4468-B8BF-E3875CC50DC9}"/>
              </a:ext>
            </a:extLst>
          </p:cNvPr>
          <p:cNvCxnSpPr/>
          <p:nvPr/>
        </p:nvCxnSpPr>
        <p:spPr bwMode="auto">
          <a:xfrm flipV="1">
            <a:off x="2337499" y="345759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6E58DC52-7D5D-4997-974E-53F84827C51F}"/>
              </a:ext>
            </a:extLst>
          </p:cNvPr>
          <p:cNvCxnSpPr/>
          <p:nvPr/>
        </p:nvCxnSpPr>
        <p:spPr bwMode="auto">
          <a:xfrm flipV="1">
            <a:off x="2337499" y="4037308"/>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E9427E14-DCF7-4068-861E-FFB064B5E2CC}"/>
              </a:ext>
            </a:extLst>
          </p:cNvPr>
          <p:cNvCxnSpPr/>
          <p:nvPr/>
        </p:nvCxnSpPr>
        <p:spPr bwMode="auto">
          <a:xfrm flipV="1">
            <a:off x="2436954" y="4653136"/>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144DAECD-1377-4654-84F3-9CAA673A1DA3}"/>
              </a:ext>
            </a:extLst>
          </p:cNvPr>
          <p:cNvCxnSpPr/>
          <p:nvPr/>
        </p:nvCxnSpPr>
        <p:spPr bwMode="auto">
          <a:xfrm flipV="1">
            <a:off x="2436954" y="5260779"/>
            <a:ext cx="517997"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
        <p:nvSpPr>
          <p:cNvPr id="16" name="Text Box 80">
            <a:extLst>
              <a:ext uri="{FF2B5EF4-FFF2-40B4-BE49-F238E27FC236}">
                <a16:creationId xmlns:a16="http://schemas.microsoft.com/office/drawing/2014/main" id="{549B5E1D-10D7-49CD-BA1F-34A6B506690D}"/>
              </a:ext>
            </a:extLst>
          </p:cNvPr>
          <p:cNvSpPr txBox="1">
            <a:spLocks noChangeArrowheads="1"/>
          </p:cNvSpPr>
          <p:nvPr/>
        </p:nvSpPr>
        <p:spPr bwMode="auto">
          <a:xfrm>
            <a:off x="5412607" y="6167362"/>
            <a:ext cx="4448175" cy="395288"/>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wrap="none">
            <a:spAutoFit/>
          </a:bodyPr>
          <a:lstStyle/>
          <a:p>
            <a:pPr algn="ctr" eaLnBrk="0" hangingPunct="0">
              <a:defRPr/>
            </a:pPr>
            <a:r>
              <a:rPr lang="en-US">
                <a:solidFill>
                  <a:srgbClr val="000000"/>
                </a:solidFill>
                <a:cs typeface="+mn-cs"/>
              </a:rPr>
              <a:t>Sequence of State Expansions:  S-A-B-C-D-G</a:t>
            </a:r>
            <a:endParaRPr lang="en-GB">
              <a:solidFill>
                <a:srgbClr val="000000"/>
              </a:solidFill>
              <a:cs typeface="+mn-cs"/>
            </a:endParaRPr>
          </a:p>
        </p:txBody>
      </p:sp>
      <p:sp>
        <p:nvSpPr>
          <p:cNvPr id="17" name="TextBox 16">
            <a:extLst>
              <a:ext uri="{FF2B5EF4-FFF2-40B4-BE49-F238E27FC236}">
                <a16:creationId xmlns:a16="http://schemas.microsoft.com/office/drawing/2014/main" id="{EC6CF9F5-EE90-49E5-866E-AD5D3B44C765}"/>
              </a:ext>
            </a:extLst>
          </p:cNvPr>
          <p:cNvSpPr txBox="1"/>
          <p:nvPr/>
        </p:nvSpPr>
        <p:spPr>
          <a:xfrm>
            <a:off x="6850609" y="3991148"/>
            <a:ext cx="3023493" cy="1200329"/>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wrap="square">
            <a:spAutoFit/>
          </a:bodyPr>
          <a:lstStyle/>
          <a:p>
            <a:pPr>
              <a:defRPr/>
            </a:pPr>
            <a:r>
              <a:rPr lang="en-NZ" dirty="0">
                <a:solidFill>
                  <a:srgbClr val="000000"/>
                </a:solidFill>
                <a:cs typeface="+mn-cs"/>
              </a:rPr>
              <a:t>Path:  </a:t>
            </a:r>
            <a:r>
              <a:rPr lang="en-NZ" b="1" dirty="0">
                <a:solidFill>
                  <a:srgbClr val="0000FF"/>
                </a:solidFill>
                <a:cs typeface="+mn-cs"/>
              </a:rPr>
              <a:t>S-B-G</a:t>
            </a:r>
          </a:p>
          <a:p>
            <a:pPr>
              <a:defRPr/>
            </a:pPr>
            <a:r>
              <a:rPr lang="en-NZ" dirty="0">
                <a:solidFill>
                  <a:srgbClr val="000000"/>
                </a:solidFill>
                <a:cs typeface="+mn-cs"/>
              </a:rPr>
              <a:t>Path length: </a:t>
            </a:r>
            <a:r>
              <a:rPr lang="en-NZ" b="1" dirty="0">
                <a:solidFill>
                  <a:srgbClr val="0000FF"/>
                </a:solidFill>
                <a:cs typeface="+mn-cs"/>
              </a:rPr>
              <a:t>2</a:t>
            </a:r>
          </a:p>
          <a:p>
            <a:pPr>
              <a:defRPr/>
            </a:pPr>
            <a:r>
              <a:rPr lang="en-NZ" dirty="0">
                <a:solidFill>
                  <a:srgbClr val="000000"/>
                </a:solidFill>
                <a:cs typeface="+mn-cs"/>
              </a:rPr>
              <a:t>Max Q length: </a:t>
            </a:r>
            <a:r>
              <a:rPr lang="en-NZ" b="1" dirty="0">
                <a:solidFill>
                  <a:srgbClr val="0000FF"/>
                </a:solidFill>
                <a:cs typeface="+mn-cs"/>
              </a:rPr>
              <a:t>3</a:t>
            </a:r>
          </a:p>
          <a:p>
            <a:pPr>
              <a:defRPr/>
            </a:pPr>
            <a:r>
              <a:rPr lang="en-NZ" dirty="0">
                <a:solidFill>
                  <a:srgbClr val="000000"/>
                </a:solidFill>
                <a:cs typeface="+mn-cs"/>
              </a:rPr>
              <a:t>Number of state expansions: </a:t>
            </a:r>
            <a:r>
              <a:rPr lang="en-NZ" b="1" dirty="0">
                <a:solidFill>
                  <a:srgbClr val="0000FF"/>
                </a:solidFill>
                <a:cs typeface="+mn-cs"/>
              </a:rPr>
              <a:t>6</a:t>
            </a:r>
          </a:p>
        </p:txBody>
      </p:sp>
      <p:grpSp>
        <p:nvGrpSpPr>
          <p:cNvPr id="18" name="Group 17">
            <a:extLst>
              <a:ext uri="{FF2B5EF4-FFF2-40B4-BE49-F238E27FC236}">
                <a16:creationId xmlns:a16="http://schemas.microsoft.com/office/drawing/2014/main" id="{F2882B82-1CAE-4A94-903E-4CF7A97D254B}"/>
              </a:ext>
            </a:extLst>
          </p:cNvPr>
          <p:cNvGrpSpPr/>
          <p:nvPr/>
        </p:nvGrpSpPr>
        <p:grpSpPr>
          <a:xfrm>
            <a:off x="6872556" y="1540172"/>
            <a:ext cx="2905721" cy="2323678"/>
            <a:chOff x="6511775" y="1753394"/>
            <a:chExt cx="2905721" cy="2323678"/>
          </a:xfrm>
        </p:grpSpPr>
        <p:sp>
          <p:nvSpPr>
            <p:cNvPr id="19" name="Rectangle 76">
              <a:extLst>
                <a:ext uri="{FF2B5EF4-FFF2-40B4-BE49-F238E27FC236}">
                  <a16:creationId xmlns:a16="http://schemas.microsoft.com/office/drawing/2014/main" id="{861942A6-E108-4E23-90C2-CB82A6C66562}"/>
                </a:ext>
              </a:extLst>
            </p:cNvPr>
            <p:cNvSpPr>
              <a:spLocks noChangeArrowheads="1"/>
            </p:cNvSpPr>
            <p:nvPr/>
          </p:nvSpPr>
          <p:spPr bwMode="auto">
            <a:xfrm>
              <a:off x="6511775" y="1755775"/>
              <a:ext cx="2905721" cy="2321297"/>
            </a:xfrm>
            <a:prstGeom prst="rect">
              <a:avLst/>
            </a:prstGeom>
            <a:solidFill>
              <a:schemeClr val="bg1"/>
            </a:solidFill>
            <a:ln w="28575" algn="ctr">
              <a:solidFill>
                <a:srgbClr val="FF0000"/>
              </a:solidFill>
              <a:miter lim="800000"/>
              <a:headEnd/>
              <a:tailEnd/>
            </a:ln>
          </p:spPr>
          <p:txBody>
            <a:bodyPr wrap="none" anchor="ctr"/>
            <a:lstStyle/>
            <a:p>
              <a:pPr algn="ctr" eaLnBrk="0" hangingPunct="0"/>
              <a:endParaRPr lang="en-US" altLang="en-US">
                <a:solidFill>
                  <a:srgbClr val="000000"/>
                </a:solidFill>
                <a:cs typeface="+mn-cs"/>
              </a:endParaRPr>
            </a:p>
          </p:txBody>
        </p:sp>
        <p:sp>
          <p:nvSpPr>
            <p:cNvPr id="20" name="Oval 80">
              <a:extLst>
                <a:ext uri="{FF2B5EF4-FFF2-40B4-BE49-F238E27FC236}">
                  <a16:creationId xmlns:a16="http://schemas.microsoft.com/office/drawing/2014/main" id="{2A7F2659-C76F-49B6-9576-F2FC32F827BE}"/>
                </a:ext>
              </a:extLst>
            </p:cNvPr>
            <p:cNvSpPr>
              <a:spLocks noChangeArrowheads="1"/>
            </p:cNvSpPr>
            <p:nvPr/>
          </p:nvSpPr>
          <p:spPr bwMode="auto">
            <a:xfrm>
              <a:off x="6680200" y="3079750"/>
              <a:ext cx="349250" cy="3317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C</a:t>
              </a:r>
              <a:endParaRPr lang="en-GB" sz="1600" b="1" dirty="0">
                <a:solidFill>
                  <a:srgbClr val="000000"/>
                </a:solidFill>
                <a:cs typeface="+mn-cs"/>
              </a:endParaRPr>
            </a:p>
          </p:txBody>
        </p:sp>
        <p:sp>
          <p:nvSpPr>
            <p:cNvPr id="21" name="Oval 81">
              <a:extLst>
                <a:ext uri="{FF2B5EF4-FFF2-40B4-BE49-F238E27FC236}">
                  <a16:creationId xmlns:a16="http://schemas.microsoft.com/office/drawing/2014/main" id="{6345F13D-8894-4C51-B5E4-2DDF0D10BC83}"/>
                </a:ext>
              </a:extLst>
            </p:cNvPr>
            <p:cNvSpPr>
              <a:spLocks noChangeArrowheads="1"/>
            </p:cNvSpPr>
            <p:nvPr/>
          </p:nvSpPr>
          <p:spPr bwMode="auto">
            <a:xfrm>
              <a:off x="7226300" y="2501900"/>
              <a:ext cx="346075" cy="3302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A</a:t>
              </a:r>
              <a:endParaRPr lang="en-GB" sz="1600" b="1">
                <a:solidFill>
                  <a:srgbClr val="000000"/>
                </a:solidFill>
                <a:cs typeface="+mn-cs"/>
              </a:endParaRPr>
            </a:p>
          </p:txBody>
        </p:sp>
        <p:sp>
          <p:nvSpPr>
            <p:cNvPr id="22" name="Oval 82">
              <a:extLst>
                <a:ext uri="{FF2B5EF4-FFF2-40B4-BE49-F238E27FC236}">
                  <a16:creationId xmlns:a16="http://schemas.microsoft.com/office/drawing/2014/main" id="{98C28145-AD53-4E71-8F72-C15A42BC2BDD}"/>
                </a:ext>
              </a:extLst>
            </p:cNvPr>
            <p:cNvSpPr>
              <a:spLocks noChangeArrowheads="1"/>
            </p:cNvSpPr>
            <p:nvPr/>
          </p:nvSpPr>
          <p:spPr bwMode="auto">
            <a:xfrm>
              <a:off x="7418388" y="3079750"/>
              <a:ext cx="347662" cy="3317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D</a:t>
              </a:r>
              <a:endParaRPr lang="en-GB" sz="1600" b="1" dirty="0">
                <a:solidFill>
                  <a:srgbClr val="000000"/>
                </a:solidFill>
                <a:cs typeface="+mn-cs"/>
              </a:endParaRPr>
            </a:p>
          </p:txBody>
        </p:sp>
        <p:sp>
          <p:nvSpPr>
            <p:cNvPr id="23" name="Oval 83">
              <a:extLst>
                <a:ext uri="{FF2B5EF4-FFF2-40B4-BE49-F238E27FC236}">
                  <a16:creationId xmlns:a16="http://schemas.microsoft.com/office/drawing/2014/main" id="{569C73EF-32B4-4A45-B9B2-EC3C66BA172F}"/>
                </a:ext>
              </a:extLst>
            </p:cNvPr>
            <p:cNvSpPr>
              <a:spLocks noChangeArrowheads="1"/>
            </p:cNvSpPr>
            <p:nvPr/>
          </p:nvSpPr>
          <p:spPr bwMode="auto">
            <a:xfrm>
              <a:off x="8926513" y="3065463"/>
              <a:ext cx="346075" cy="3302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G</a:t>
              </a:r>
              <a:endParaRPr lang="en-GB" sz="1600" b="1" dirty="0">
                <a:solidFill>
                  <a:srgbClr val="000000"/>
                </a:solidFill>
                <a:cs typeface="+mn-cs"/>
              </a:endParaRPr>
            </a:p>
          </p:txBody>
        </p:sp>
        <p:sp>
          <p:nvSpPr>
            <p:cNvPr id="24" name="Oval 88">
              <a:extLst>
                <a:ext uri="{FF2B5EF4-FFF2-40B4-BE49-F238E27FC236}">
                  <a16:creationId xmlns:a16="http://schemas.microsoft.com/office/drawing/2014/main" id="{F38A1A37-7A37-4651-BB78-C7AE972FEF96}"/>
                </a:ext>
              </a:extLst>
            </p:cNvPr>
            <p:cNvSpPr>
              <a:spLocks noChangeArrowheads="1"/>
            </p:cNvSpPr>
            <p:nvPr/>
          </p:nvSpPr>
          <p:spPr bwMode="auto">
            <a:xfrm>
              <a:off x="7916863" y="1971675"/>
              <a:ext cx="347662" cy="3317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S</a:t>
              </a:r>
              <a:endParaRPr lang="en-GB" sz="1600" b="1">
                <a:solidFill>
                  <a:srgbClr val="000000"/>
                </a:solidFill>
                <a:cs typeface="+mn-cs"/>
              </a:endParaRPr>
            </a:p>
          </p:txBody>
        </p:sp>
        <p:sp>
          <p:nvSpPr>
            <p:cNvPr id="25" name="Oval 90">
              <a:extLst>
                <a:ext uri="{FF2B5EF4-FFF2-40B4-BE49-F238E27FC236}">
                  <a16:creationId xmlns:a16="http://schemas.microsoft.com/office/drawing/2014/main" id="{EFA19EC0-E32E-4966-86B5-6CEFC785A802}"/>
                </a:ext>
              </a:extLst>
            </p:cNvPr>
            <p:cNvSpPr>
              <a:spLocks noChangeArrowheads="1"/>
            </p:cNvSpPr>
            <p:nvPr/>
          </p:nvSpPr>
          <p:spPr bwMode="auto">
            <a:xfrm>
              <a:off x="8553450" y="2532063"/>
              <a:ext cx="346075" cy="3302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B</a:t>
              </a:r>
              <a:endParaRPr lang="en-GB" sz="1600" b="1">
                <a:solidFill>
                  <a:srgbClr val="000000"/>
                </a:solidFill>
                <a:cs typeface="+mn-cs"/>
              </a:endParaRPr>
            </a:p>
          </p:txBody>
        </p:sp>
        <p:sp>
          <p:nvSpPr>
            <p:cNvPr id="26" name="Oval 82">
              <a:extLst>
                <a:ext uri="{FF2B5EF4-FFF2-40B4-BE49-F238E27FC236}">
                  <a16:creationId xmlns:a16="http://schemas.microsoft.com/office/drawing/2014/main" id="{0C222B31-E934-4C46-AA0F-9109CDBCA68A}"/>
                </a:ext>
              </a:extLst>
            </p:cNvPr>
            <p:cNvSpPr>
              <a:spLocks noChangeArrowheads="1"/>
            </p:cNvSpPr>
            <p:nvPr/>
          </p:nvSpPr>
          <p:spPr bwMode="auto">
            <a:xfrm>
              <a:off x="8259763" y="3065463"/>
              <a:ext cx="346075" cy="3317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D</a:t>
              </a:r>
              <a:endParaRPr lang="en-GB" sz="1600" b="1" dirty="0">
                <a:solidFill>
                  <a:srgbClr val="000000"/>
                </a:solidFill>
                <a:cs typeface="+mn-cs"/>
              </a:endParaRPr>
            </a:p>
          </p:txBody>
        </p:sp>
        <p:sp>
          <p:nvSpPr>
            <p:cNvPr id="27" name="Oval 80">
              <a:extLst>
                <a:ext uri="{FF2B5EF4-FFF2-40B4-BE49-F238E27FC236}">
                  <a16:creationId xmlns:a16="http://schemas.microsoft.com/office/drawing/2014/main" id="{3CFA80FC-EEBA-4A4D-9920-5EA21430EBD6}"/>
                </a:ext>
              </a:extLst>
            </p:cNvPr>
            <p:cNvSpPr>
              <a:spLocks noChangeArrowheads="1"/>
            </p:cNvSpPr>
            <p:nvPr/>
          </p:nvSpPr>
          <p:spPr bwMode="auto">
            <a:xfrm>
              <a:off x="6985000" y="3576638"/>
              <a:ext cx="347663" cy="3333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C</a:t>
              </a:r>
              <a:endParaRPr lang="en-GB" sz="1600" b="1" dirty="0">
                <a:solidFill>
                  <a:srgbClr val="000000"/>
                </a:solidFill>
                <a:cs typeface="+mn-cs"/>
              </a:endParaRPr>
            </a:p>
          </p:txBody>
        </p:sp>
        <p:sp>
          <p:nvSpPr>
            <p:cNvPr id="28" name="Oval 83">
              <a:extLst>
                <a:ext uri="{FF2B5EF4-FFF2-40B4-BE49-F238E27FC236}">
                  <a16:creationId xmlns:a16="http://schemas.microsoft.com/office/drawing/2014/main" id="{72F324B7-55AC-4127-B923-1485F831E374}"/>
                </a:ext>
              </a:extLst>
            </p:cNvPr>
            <p:cNvSpPr>
              <a:spLocks noChangeArrowheads="1"/>
            </p:cNvSpPr>
            <p:nvPr/>
          </p:nvSpPr>
          <p:spPr bwMode="auto">
            <a:xfrm>
              <a:off x="7629525" y="3609975"/>
              <a:ext cx="347663" cy="32861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G</a:t>
              </a:r>
              <a:endParaRPr lang="en-GB" sz="1600" b="1">
                <a:solidFill>
                  <a:srgbClr val="000000"/>
                </a:solidFill>
                <a:cs typeface="+mn-cs"/>
              </a:endParaRPr>
            </a:p>
          </p:txBody>
        </p:sp>
        <p:sp>
          <p:nvSpPr>
            <p:cNvPr id="29" name="Oval 80">
              <a:extLst>
                <a:ext uri="{FF2B5EF4-FFF2-40B4-BE49-F238E27FC236}">
                  <a16:creationId xmlns:a16="http://schemas.microsoft.com/office/drawing/2014/main" id="{FE635C06-4924-4E3E-9B08-A69E33E7ADB8}"/>
                </a:ext>
              </a:extLst>
            </p:cNvPr>
            <p:cNvSpPr>
              <a:spLocks noChangeArrowheads="1"/>
            </p:cNvSpPr>
            <p:nvPr/>
          </p:nvSpPr>
          <p:spPr bwMode="auto">
            <a:xfrm>
              <a:off x="8058150" y="3598863"/>
              <a:ext cx="347663" cy="3317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solidFill>
                    <a:srgbClr val="000000"/>
                  </a:solidFill>
                  <a:cs typeface="+mn-cs"/>
                </a:rPr>
                <a:t>C</a:t>
              </a:r>
              <a:endParaRPr lang="en-GB" sz="1600" b="1" dirty="0">
                <a:solidFill>
                  <a:srgbClr val="000000"/>
                </a:solidFill>
                <a:cs typeface="+mn-cs"/>
              </a:endParaRPr>
            </a:p>
          </p:txBody>
        </p:sp>
        <p:sp>
          <p:nvSpPr>
            <p:cNvPr id="30" name="Oval 83">
              <a:extLst>
                <a:ext uri="{FF2B5EF4-FFF2-40B4-BE49-F238E27FC236}">
                  <a16:creationId xmlns:a16="http://schemas.microsoft.com/office/drawing/2014/main" id="{8CABFDCD-7B84-43AB-BC43-545B87A8FAEC}"/>
                </a:ext>
              </a:extLst>
            </p:cNvPr>
            <p:cNvSpPr>
              <a:spLocks noChangeArrowheads="1"/>
            </p:cNvSpPr>
            <p:nvPr/>
          </p:nvSpPr>
          <p:spPr bwMode="auto">
            <a:xfrm>
              <a:off x="8702675" y="3630613"/>
              <a:ext cx="346075" cy="3302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G</a:t>
              </a:r>
              <a:endParaRPr lang="en-GB" sz="1600" b="1">
                <a:solidFill>
                  <a:srgbClr val="000000"/>
                </a:solidFill>
                <a:cs typeface="+mn-cs"/>
              </a:endParaRPr>
            </a:p>
          </p:txBody>
        </p:sp>
        <p:cxnSp>
          <p:nvCxnSpPr>
            <p:cNvPr id="31" name="Straight Connector 4">
              <a:extLst>
                <a:ext uri="{FF2B5EF4-FFF2-40B4-BE49-F238E27FC236}">
                  <a16:creationId xmlns:a16="http://schemas.microsoft.com/office/drawing/2014/main" id="{391B30A8-C888-44FF-9B7B-CACED913F5C1}"/>
                </a:ext>
              </a:extLst>
            </p:cNvPr>
            <p:cNvCxnSpPr>
              <a:cxnSpLocks noChangeShapeType="1"/>
              <a:stCxn id="24" idx="5"/>
              <a:endCxn id="25" idx="1"/>
            </p:cNvCxnSpPr>
            <p:nvPr/>
          </p:nvCxnSpPr>
          <p:spPr bwMode="auto">
            <a:xfrm>
              <a:off x="8214032" y="2255369"/>
              <a:ext cx="390340" cy="325155"/>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2" name="Straight Connector 6">
              <a:extLst>
                <a:ext uri="{FF2B5EF4-FFF2-40B4-BE49-F238E27FC236}">
                  <a16:creationId xmlns:a16="http://schemas.microsoft.com/office/drawing/2014/main" id="{832994C6-83F0-4285-B07A-A585F1F7DD8B}"/>
                </a:ext>
              </a:extLst>
            </p:cNvPr>
            <p:cNvCxnSpPr>
              <a:cxnSpLocks noChangeShapeType="1"/>
              <a:stCxn id="24" idx="3"/>
              <a:endCxn id="21" idx="7"/>
            </p:cNvCxnSpPr>
            <p:nvPr/>
          </p:nvCxnSpPr>
          <p:spPr bwMode="auto">
            <a:xfrm flipH="1">
              <a:off x="7521522" y="2255369"/>
              <a:ext cx="446601" cy="295230"/>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3" name="Straight Connector 8">
              <a:extLst>
                <a:ext uri="{FF2B5EF4-FFF2-40B4-BE49-F238E27FC236}">
                  <a16:creationId xmlns:a16="http://schemas.microsoft.com/office/drawing/2014/main" id="{5DB933CE-57DB-4217-970C-E1D5FA03C9DE}"/>
                </a:ext>
              </a:extLst>
            </p:cNvPr>
            <p:cNvCxnSpPr>
              <a:cxnSpLocks noChangeShapeType="1"/>
              <a:stCxn id="21" idx="5"/>
              <a:endCxn id="22" idx="7"/>
            </p:cNvCxnSpPr>
            <p:nvPr/>
          </p:nvCxnSpPr>
          <p:spPr bwMode="auto">
            <a:xfrm>
              <a:off x="7521522" y="2783892"/>
              <a:ext cx="193184" cy="343912"/>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4" name="Straight Connector 10">
              <a:extLst>
                <a:ext uri="{FF2B5EF4-FFF2-40B4-BE49-F238E27FC236}">
                  <a16:creationId xmlns:a16="http://schemas.microsoft.com/office/drawing/2014/main" id="{554ABF5C-347F-407B-87A6-89CACCBBBA3D}"/>
                </a:ext>
              </a:extLst>
            </p:cNvPr>
            <p:cNvCxnSpPr>
              <a:cxnSpLocks noChangeShapeType="1"/>
              <a:stCxn id="21" idx="3"/>
              <a:endCxn id="20" idx="7"/>
            </p:cNvCxnSpPr>
            <p:nvPr/>
          </p:nvCxnSpPr>
          <p:spPr bwMode="auto">
            <a:xfrm flipH="1">
              <a:off x="6977755" y="2783892"/>
              <a:ext cx="298689" cy="343912"/>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5" name="Straight Connector 12">
              <a:extLst>
                <a:ext uri="{FF2B5EF4-FFF2-40B4-BE49-F238E27FC236}">
                  <a16:creationId xmlns:a16="http://schemas.microsoft.com/office/drawing/2014/main" id="{2583D46D-22C4-40B5-9CB9-188D0265BDD6}"/>
                </a:ext>
              </a:extLst>
            </p:cNvPr>
            <p:cNvCxnSpPr>
              <a:cxnSpLocks noChangeShapeType="1"/>
              <a:stCxn id="25" idx="5"/>
              <a:endCxn id="23" idx="0"/>
            </p:cNvCxnSpPr>
            <p:nvPr/>
          </p:nvCxnSpPr>
          <p:spPr bwMode="auto">
            <a:xfrm>
              <a:off x="8849450" y="2813817"/>
              <a:ext cx="250244" cy="251559"/>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6" name="Straight Connector 15">
              <a:extLst>
                <a:ext uri="{FF2B5EF4-FFF2-40B4-BE49-F238E27FC236}">
                  <a16:creationId xmlns:a16="http://schemas.microsoft.com/office/drawing/2014/main" id="{98B76E22-7046-4A1A-9DC5-E0E4DAB4CCA8}"/>
                </a:ext>
              </a:extLst>
            </p:cNvPr>
            <p:cNvCxnSpPr>
              <a:cxnSpLocks noChangeShapeType="1"/>
              <a:stCxn id="25" idx="3"/>
              <a:endCxn id="26" idx="0"/>
            </p:cNvCxnSpPr>
            <p:nvPr/>
          </p:nvCxnSpPr>
          <p:spPr bwMode="auto">
            <a:xfrm flipH="1">
              <a:off x="8433084" y="2813817"/>
              <a:ext cx="171288" cy="251559"/>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7" name="Straight Connector 17">
              <a:extLst>
                <a:ext uri="{FF2B5EF4-FFF2-40B4-BE49-F238E27FC236}">
                  <a16:creationId xmlns:a16="http://schemas.microsoft.com/office/drawing/2014/main" id="{03686C38-8BC9-4660-979B-7BCCD813A013}"/>
                </a:ext>
              </a:extLst>
            </p:cNvPr>
            <p:cNvCxnSpPr>
              <a:cxnSpLocks noChangeShapeType="1"/>
              <a:stCxn id="22" idx="5"/>
              <a:endCxn id="28" idx="0"/>
            </p:cNvCxnSpPr>
            <p:nvPr/>
          </p:nvCxnSpPr>
          <p:spPr bwMode="auto">
            <a:xfrm>
              <a:off x="7714706" y="3362756"/>
              <a:ext cx="88665" cy="246450"/>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8" name="Straight Connector 19">
              <a:extLst>
                <a:ext uri="{FF2B5EF4-FFF2-40B4-BE49-F238E27FC236}">
                  <a16:creationId xmlns:a16="http://schemas.microsoft.com/office/drawing/2014/main" id="{B579884C-7BEC-492E-B920-018F77F89783}"/>
                </a:ext>
              </a:extLst>
            </p:cNvPr>
            <p:cNvCxnSpPr>
              <a:cxnSpLocks noChangeShapeType="1"/>
              <a:stCxn id="26" idx="5"/>
              <a:endCxn id="30" idx="0"/>
            </p:cNvCxnSpPr>
            <p:nvPr/>
          </p:nvCxnSpPr>
          <p:spPr bwMode="auto">
            <a:xfrm>
              <a:off x="8555623" y="3348989"/>
              <a:ext cx="320531" cy="281395"/>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39" name="Straight Connector 22">
              <a:extLst>
                <a:ext uri="{FF2B5EF4-FFF2-40B4-BE49-F238E27FC236}">
                  <a16:creationId xmlns:a16="http://schemas.microsoft.com/office/drawing/2014/main" id="{F72B6014-879F-4A00-B8D4-864B854573D3}"/>
                </a:ext>
              </a:extLst>
            </p:cNvPr>
            <p:cNvCxnSpPr>
              <a:cxnSpLocks noChangeShapeType="1"/>
              <a:stCxn id="26" idx="3"/>
              <a:endCxn id="29" idx="0"/>
            </p:cNvCxnSpPr>
            <p:nvPr/>
          </p:nvCxnSpPr>
          <p:spPr bwMode="auto">
            <a:xfrm flipH="1">
              <a:off x="8231906" y="3348989"/>
              <a:ext cx="78640" cy="249388"/>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40" name="Straight Connector 24">
              <a:extLst>
                <a:ext uri="{FF2B5EF4-FFF2-40B4-BE49-F238E27FC236}">
                  <a16:creationId xmlns:a16="http://schemas.microsoft.com/office/drawing/2014/main" id="{19334C32-9BEC-4110-A301-595A646B8723}"/>
                </a:ext>
              </a:extLst>
            </p:cNvPr>
            <p:cNvCxnSpPr>
              <a:cxnSpLocks noChangeShapeType="1"/>
              <a:stCxn id="22" idx="3"/>
              <a:endCxn id="27" idx="7"/>
            </p:cNvCxnSpPr>
            <p:nvPr/>
          </p:nvCxnSpPr>
          <p:spPr bwMode="auto">
            <a:xfrm flipH="1">
              <a:off x="7282077" y="3362756"/>
              <a:ext cx="187552" cy="263103"/>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sp>
          <p:nvSpPr>
            <p:cNvPr id="41" name="TextBox 37">
              <a:extLst>
                <a:ext uri="{FF2B5EF4-FFF2-40B4-BE49-F238E27FC236}">
                  <a16:creationId xmlns:a16="http://schemas.microsoft.com/office/drawing/2014/main" id="{8FF6EC2F-EDCA-475D-A432-EF34B2FB23DB}"/>
                </a:ext>
              </a:extLst>
            </p:cNvPr>
            <p:cNvSpPr txBox="1">
              <a:spLocks noChangeArrowheads="1"/>
            </p:cNvSpPr>
            <p:nvPr/>
          </p:nvSpPr>
          <p:spPr bwMode="auto">
            <a:xfrm>
              <a:off x="8165570" y="1753394"/>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dirty="0">
                  <a:solidFill>
                    <a:srgbClr val="0000FF"/>
                  </a:solidFill>
                  <a:cs typeface="+mn-cs"/>
                </a:rPr>
                <a:t>1</a:t>
              </a:r>
            </a:p>
          </p:txBody>
        </p:sp>
        <p:sp>
          <p:nvSpPr>
            <p:cNvPr id="42" name="TextBox 58">
              <a:extLst>
                <a:ext uri="{FF2B5EF4-FFF2-40B4-BE49-F238E27FC236}">
                  <a16:creationId xmlns:a16="http://schemas.microsoft.com/office/drawing/2014/main" id="{D1150BE0-999E-4DB7-9DD1-698AFDBF915E}"/>
                </a:ext>
              </a:extLst>
            </p:cNvPr>
            <p:cNvSpPr txBox="1">
              <a:spLocks noChangeArrowheads="1"/>
            </p:cNvSpPr>
            <p:nvPr/>
          </p:nvSpPr>
          <p:spPr bwMode="auto">
            <a:xfrm>
              <a:off x="7134225" y="2211388"/>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0000FF"/>
                  </a:solidFill>
                  <a:cs typeface="+mn-cs"/>
                </a:rPr>
                <a:t>2</a:t>
              </a:r>
            </a:p>
          </p:txBody>
        </p:sp>
        <p:sp>
          <p:nvSpPr>
            <p:cNvPr id="43" name="TextBox 59">
              <a:extLst>
                <a:ext uri="{FF2B5EF4-FFF2-40B4-BE49-F238E27FC236}">
                  <a16:creationId xmlns:a16="http://schemas.microsoft.com/office/drawing/2014/main" id="{D2BCED32-E0DE-4331-A8B2-7EE39C8EB994}"/>
                </a:ext>
              </a:extLst>
            </p:cNvPr>
            <p:cNvSpPr txBox="1">
              <a:spLocks noChangeArrowheads="1"/>
            </p:cNvSpPr>
            <p:nvPr/>
          </p:nvSpPr>
          <p:spPr bwMode="auto">
            <a:xfrm>
              <a:off x="8545512" y="217328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dirty="0">
                  <a:solidFill>
                    <a:srgbClr val="0000FF"/>
                  </a:solidFill>
                  <a:cs typeface="+mn-cs"/>
                </a:rPr>
                <a:t>3</a:t>
              </a:r>
            </a:p>
          </p:txBody>
        </p:sp>
        <p:sp>
          <p:nvSpPr>
            <p:cNvPr id="44" name="TextBox 60">
              <a:extLst>
                <a:ext uri="{FF2B5EF4-FFF2-40B4-BE49-F238E27FC236}">
                  <a16:creationId xmlns:a16="http://schemas.microsoft.com/office/drawing/2014/main" id="{3A0A873B-0DAA-4320-93E1-7C3137B133E5}"/>
                </a:ext>
              </a:extLst>
            </p:cNvPr>
            <p:cNvSpPr txBox="1">
              <a:spLocks noChangeArrowheads="1"/>
            </p:cNvSpPr>
            <p:nvPr/>
          </p:nvSpPr>
          <p:spPr bwMode="auto">
            <a:xfrm>
              <a:off x="6684963" y="2781300"/>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0000FF"/>
                  </a:solidFill>
                  <a:cs typeface="+mn-cs"/>
                </a:rPr>
                <a:t>4</a:t>
              </a:r>
            </a:p>
          </p:txBody>
        </p:sp>
        <p:sp>
          <p:nvSpPr>
            <p:cNvPr id="45" name="TextBox 61">
              <a:extLst>
                <a:ext uri="{FF2B5EF4-FFF2-40B4-BE49-F238E27FC236}">
                  <a16:creationId xmlns:a16="http://schemas.microsoft.com/office/drawing/2014/main" id="{379B1699-5B50-4689-AE48-0FBCDB8C75F6}"/>
                </a:ext>
              </a:extLst>
            </p:cNvPr>
            <p:cNvSpPr txBox="1">
              <a:spLocks noChangeArrowheads="1"/>
            </p:cNvSpPr>
            <p:nvPr/>
          </p:nvSpPr>
          <p:spPr bwMode="auto">
            <a:xfrm>
              <a:off x="7669213" y="281463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0000FF"/>
                  </a:solidFill>
                  <a:cs typeface="+mn-cs"/>
                </a:rPr>
                <a:t>5</a:t>
              </a:r>
            </a:p>
          </p:txBody>
        </p:sp>
        <p:sp>
          <p:nvSpPr>
            <p:cNvPr id="46" name="TextBox 62">
              <a:extLst>
                <a:ext uri="{FF2B5EF4-FFF2-40B4-BE49-F238E27FC236}">
                  <a16:creationId xmlns:a16="http://schemas.microsoft.com/office/drawing/2014/main" id="{AA9BEDB0-F7B8-4FCC-B5D9-B3D1F11EF13A}"/>
                </a:ext>
              </a:extLst>
            </p:cNvPr>
            <p:cNvSpPr txBox="1">
              <a:spLocks noChangeArrowheads="1"/>
            </p:cNvSpPr>
            <p:nvPr/>
          </p:nvSpPr>
          <p:spPr bwMode="auto">
            <a:xfrm>
              <a:off x="9037637" y="2765054"/>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dirty="0">
                  <a:solidFill>
                    <a:srgbClr val="0000FF"/>
                  </a:solidFill>
                  <a:cs typeface="+mn-cs"/>
                </a:rPr>
                <a:t>6</a:t>
              </a:r>
            </a:p>
          </p:txBody>
        </p:sp>
        <p:cxnSp>
          <p:nvCxnSpPr>
            <p:cNvPr id="47" name="Straight Connector 42">
              <a:extLst>
                <a:ext uri="{FF2B5EF4-FFF2-40B4-BE49-F238E27FC236}">
                  <a16:creationId xmlns:a16="http://schemas.microsoft.com/office/drawing/2014/main" id="{9363EFE7-5B38-4D07-A104-3636C34ABC4E}"/>
                </a:ext>
              </a:extLst>
            </p:cNvPr>
            <p:cNvCxnSpPr>
              <a:cxnSpLocks noChangeShapeType="1"/>
            </p:cNvCxnSpPr>
            <p:nvPr/>
          </p:nvCxnSpPr>
          <p:spPr bwMode="auto">
            <a:xfrm>
              <a:off x="8240713" y="2998788"/>
              <a:ext cx="366712" cy="495300"/>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65">
              <a:extLst>
                <a:ext uri="{FF2B5EF4-FFF2-40B4-BE49-F238E27FC236}">
                  <a16:creationId xmlns:a16="http://schemas.microsoft.com/office/drawing/2014/main" id="{6C7B64CE-1FB3-4092-9F91-CC94B41BF29F}"/>
                </a:ext>
              </a:extLst>
            </p:cNvPr>
            <p:cNvCxnSpPr>
              <a:cxnSpLocks noChangeShapeType="1"/>
            </p:cNvCxnSpPr>
            <p:nvPr/>
          </p:nvCxnSpPr>
          <p:spPr bwMode="auto">
            <a:xfrm flipV="1">
              <a:off x="8213725" y="3079750"/>
              <a:ext cx="431800" cy="282575"/>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sp>
          <p:nvSpPr>
            <p:cNvPr id="49" name="Freeform 47">
              <a:extLst>
                <a:ext uri="{FF2B5EF4-FFF2-40B4-BE49-F238E27FC236}">
                  <a16:creationId xmlns:a16="http://schemas.microsoft.com/office/drawing/2014/main" id="{8B884184-BF55-4CD2-8EA7-BF8D8170F36E}"/>
                </a:ext>
              </a:extLst>
            </p:cNvPr>
            <p:cNvSpPr>
              <a:spLocks/>
            </p:cNvSpPr>
            <p:nvPr/>
          </p:nvSpPr>
          <p:spPr bwMode="auto">
            <a:xfrm>
              <a:off x="6594475" y="1878013"/>
              <a:ext cx="2622550" cy="1428750"/>
            </a:xfrm>
            <a:custGeom>
              <a:avLst/>
              <a:gdLst>
                <a:gd name="T0" fmla="*/ 1599113 w 2621804"/>
                <a:gd name="T1" fmla="*/ 0 h 1428993"/>
                <a:gd name="T2" fmla="*/ 738670 w 2621804"/>
                <a:gd name="T3" fmla="*/ 638072 h 1428993"/>
                <a:gd name="T4" fmla="*/ 933485 w 2621804"/>
                <a:gd name="T5" fmla="*/ 783465 h 1428993"/>
                <a:gd name="T6" fmla="*/ 2216035 w 2621804"/>
                <a:gd name="T7" fmla="*/ 799616 h 1428993"/>
                <a:gd name="T8" fmla="*/ 2329679 w 2621804"/>
                <a:gd name="T9" fmla="*/ 880382 h 1428993"/>
                <a:gd name="T10" fmla="*/ 2021217 w 2621804"/>
                <a:gd name="T11" fmla="*/ 1025766 h 1428993"/>
                <a:gd name="T12" fmla="*/ 129864 w 2621804"/>
                <a:gd name="T13" fmla="*/ 1179226 h 1428993"/>
                <a:gd name="T14" fmla="*/ 211038 w 2621804"/>
                <a:gd name="T15" fmla="*/ 1356921 h 1428993"/>
                <a:gd name="T16" fmla="*/ 576322 w 2621804"/>
                <a:gd name="T17" fmla="*/ 1421536 h 1428993"/>
                <a:gd name="T18" fmla="*/ 1177008 w 2621804"/>
                <a:gd name="T19" fmla="*/ 1421536 h 1428993"/>
                <a:gd name="T20" fmla="*/ 2630021 w 2621804"/>
                <a:gd name="T21" fmla="*/ 1405385 h 14289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21804" h="1428993">
                  <a:moveTo>
                    <a:pt x="1594116" y="0"/>
                  </a:moveTo>
                  <a:cubicBezTo>
                    <a:pt x="1220533" y="254225"/>
                    <a:pt x="846951" y="508450"/>
                    <a:pt x="736360" y="639271"/>
                  </a:cubicBezTo>
                  <a:cubicBezTo>
                    <a:pt x="625769" y="770092"/>
                    <a:pt x="685111" y="757955"/>
                    <a:pt x="930569" y="784928"/>
                  </a:cubicBezTo>
                  <a:cubicBezTo>
                    <a:pt x="1176027" y="811901"/>
                    <a:pt x="1977139" y="784928"/>
                    <a:pt x="2209111" y="801112"/>
                  </a:cubicBezTo>
                  <a:cubicBezTo>
                    <a:pt x="2441083" y="817296"/>
                    <a:pt x="2354767" y="844269"/>
                    <a:pt x="2322399" y="882032"/>
                  </a:cubicBezTo>
                  <a:cubicBezTo>
                    <a:pt x="2290031" y="919795"/>
                    <a:pt x="2380392" y="977788"/>
                    <a:pt x="2014902" y="1027689"/>
                  </a:cubicBezTo>
                  <a:cubicBezTo>
                    <a:pt x="1649412" y="1077590"/>
                    <a:pt x="430211" y="1126142"/>
                    <a:pt x="129457" y="1181437"/>
                  </a:cubicBezTo>
                  <a:cubicBezTo>
                    <a:pt x="-171297" y="1236732"/>
                    <a:pt x="136201" y="1319002"/>
                    <a:pt x="210378" y="1359462"/>
                  </a:cubicBezTo>
                  <a:cubicBezTo>
                    <a:pt x="284555" y="1399922"/>
                    <a:pt x="414027" y="1413409"/>
                    <a:pt x="574519" y="1424198"/>
                  </a:cubicBezTo>
                  <a:cubicBezTo>
                    <a:pt x="735011" y="1434987"/>
                    <a:pt x="1173330" y="1424198"/>
                    <a:pt x="1173330" y="1424198"/>
                  </a:cubicBezTo>
                  <a:lnTo>
                    <a:pt x="2621804" y="1408014"/>
                  </a:lnTo>
                </a:path>
              </a:pathLst>
            </a:custGeom>
            <a:noFill/>
            <a:ln w="85725" cap="flat" cmpd="sng" algn="ctr">
              <a:solidFill>
                <a:srgbClr val="00CCFF">
                  <a:alpha val="65881"/>
                </a:srgb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AU">
                <a:solidFill>
                  <a:srgbClr val="000000"/>
                </a:solidFill>
                <a:cs typeface="+mn-cs"/>
              </a:endParaRPr>
            </a:p>
          </p:txBody>
        </p:sp>
      </p:grpSp>
      <p:cxnSp>
        <p:nvCxnSpPr>
          <p:cNvPr id="50" name="Straight Connector 49">
            <a:extLst>
              <a:ext uri="{FF2B5EF4-FFF2-40B4-BE49-F238E27FC236}">
                <a16:creationId xmlns:a16="http://schemas.microsoft.com/office/drawing/2014/main" id="{7972861D-BE87-445F-B9E8-9CC5625E7227}"/>
              </a:ext>
            </a:extLst>
          </p:cNvPr>
          <p:cNvCxnSpPr/>
          <p:nvPr/>
        </p:nvCxnSpPr>
        <p:spPr bwMode="auto">
          <a:xfrm flipV="1">
            <a:off x="7352913" y="3375283"/>
            <a:ext cx="360040" cy="295779"/>
          </a:xfrm>
          <a:prstGeom prst="line">
            <a:avLst/>
          </a:prstGeom>
          <a:gradFill rotWithShape="1">
            <a:gsLst>
              <a:gs pos="0">
                <a:srgbClr val="FF6600"/>
              </a:gs>
              <a:gs pos="100000">
                <a:schemeClr val="bg1"/>
              </a:gs>
            </a:gsLst>
            <a:lin ang="2700000" scaled="1"/>
          </a:gradFill>
          <a:ln w="1905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E3F46741-A57B-43AC-B6AA-C6D2BD55B283}"/>
              </a:ext>
            </a:extLst>
          </p:cNvPr>
          <p:cNvCxnSpPr/>
          <p:nvPr/>
        </p:nvCxnSpPr>
        <p:spPr bwMode="auto">
          <a:xfrm flipV="1">
            <a:off x="8002046" y="3406815"/>
            <a:ext cx="360040" cy="295779"/>
          </a:xfrm>
          <a:prstGeom prst="line">
            <a:avLst/>
          </a:prstGeom>
          <a:gradFill rotWithShape="1">
            <a:gsLst>
              <a:gs pos="0">
                <a:srgbClr val="FF6600"/>
              </a:gs>
              <a:gs pos="100000">
                <a:schemeClr val="bg1"/>
              </a:gs>
            </a:gsLst>
            <a:lin ang="2700000" scaled="1"/>
          </a:gradFill>
          <a:ln w="1905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777B6B3D-ABE2-42A0-B240-2A3CDCE5F901}"/>
              </a:ext>
            </a:extLst>
          </p:cNvPr>
          <p:cNvCxnSpPr>
            <a:cxnSpLocks/>
          </p:cNvCxnSpPr>
          <p:nvPr/>
        </p:nvCxnSpPr>
        <p:spPr bwMode="auto">
          <a:xfrm>
            <a:off x="7314249" y="3394948"/>
            <a:ext cx="347663" cy="276114"/>
          </a:xfrm>
          <a:prstGeom prst="line">
            <a:avLst/>
          </a:prstGeom>
          <a:gradFill rotWithShape="1">
            <a:gsLst>
              <a:gs pos="0">
                <a:srgbClr val="FF6600"/>
              </a:gs>
              <a:gs pos="100000">
                <a:schemeClr val="bg1"/>
              </a:gs>
            </a:gsLst>
            <a:lin ang="2700000" scaled="1"/>
          </a:gradFill>
          <a:ln w="19050" cap="flat" cmpd="sng" algn="ctr">
            <a:solidFill>
              <a:schemeClr val="tx1"/>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9E430C57-5E0B-4B00-8883-CF11E05DD08D}"/>
              </a:ext>
            </a:extLst>
          </p:cNvPr>
          <p:cNvCxnSpPr>
            <a:cxnSpLocks/>
          </p:cNvCxnSpPr>
          <p:nvPr/>
        </p:nvCxnSpPr>
        <p:spPr bwMode="auto">
          <a:xfrm>
            <a:off x="8002046" y="3489128"/>
            <a:ext cx="390663" cy="181934"/>
          </a:xfrm>
          <a:prstGeom prst="line">
            <a:avLst/>
          </a:prstGeom>
          <a:gradFill rotWithShape="1">
            <a:gsLst>
              <a:gs pos="0">
                <a:srgbClr val="FF6600"/>
              </a:gs>
              <a:gs pos="100000">
                <a:schemeClr val="bg1"/>
              </a:gs>
            </a:gsLst>
            <a:lin ang="2700000" scaled="1"/>
          </a:gra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96257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86BBEBB-0CAF-4167-9345-39B1124F8451}" type="slidenum">
              <a:rPr lang="en-US" altLang="en-US" smtClean="0">
                <a:solidFill>
                  <a:srgbClr val="000000"/>
                </a:solidFill>
              </a:rPr>
              <a:pPr/>
              <a:t>49</a:t>
            </a:fld>
            <a:endParaRPr lang="en-US" altLang="en-US">
              <a:solidFill>
                <a:srgbClr val="000000"/>
              </a:solidFill>
            </a:endParaRPr>
          </a:p>
        </p:txBody>
      </p:sp>
      <p:sp>
        <p:nvSpPr>
          <p:cNvPr id="392195" name="Rectangle 3"/>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92196" name="Rectangle 4"/>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cs typeface="+mn-cs"/>
              </a:rPr>
              <a:t> Breadth-First </a:t>
            </a:r>
            <a:r>
              <a:rPr lang="en-US" sz="2800" b="1" u="sng">
                <a:solidFill>
                  <a:srgbClr val="000000"/>
                </a:solidFill>
                <a:effectLst>
                  <a:outerShdw blurRad="38100" dist="38100" dir="2700000" algn="tl">
                    <a:srgbClr val="C0C0C0"/>
                  </a:outerShdw>
                </a:effectLst>
                <a:cs typeface="+mn-cs"/>
              </a:rPr>
              <a:t>without</a:t>
            </a:r>
            <a:r>
              <a:rPr lang="en-US" sz="2800" b="1">
                <a:solidFill>
                  <a:srgbClr val="000000"/>
                </a:solidFill>
                <a:effectLst>
                  <a:outerShdw blurRad="38100" dist="38100" dir="2700000" algn="tl">
                    <a:srgbClr val="C0C0C0"/>
                  </a:outerShdw>
                </a:effectLst>
                <a:cs typeface="+mn-cs"/>
              </a:rPr>
              <a:t> Visited List</a:t>
            </a:r>
          </a:p>
        </p:txBody>
      </p:sp>
      <p:sp>
        <p:nvSpPr>
          <p:cNvPr id="392197"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92199" name="Rectangle 7"/>
          <p:cNvSpPr>
            <a:spLocks noChangeArrowheads="1"/>
          </p:cNvSpPr>
          <p:nvPr/>
        </p:nvSpPr>
        <p:spPr bwMode="auto">
          <a:xfrm>
            <a:off x="3281363" y="6165850"/>
            <a:ext cx="6624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sz="2000">
                <a:solidFill>
                  <a:srgbClr val="000000"/>
                </a:solidFill>
                <a:cs typeface="+mn-cs"/>
              </a:rPr>
              <a:t>Pick </a:t>
            </a:r>
            <a:r>
              <a:rPr lang="en-US" sz="2000" b="1">
                <a:solidFill>
                  <a:srgbClr val="FF0000"/>
                </a:solidFill>
                <a:effectLst>
                  <a:outerShdw blurRad="38100" dist="38100" dir="2700000" algn="tl">
                    <a:srgbClr val="000000"/>
                  </a:outerShdw>
                </a:effectLst>
                <a:cs typeface="+mn-cs"/>
              </a:rPr>
              <a:t>first</a:t>
            </a:r>
            <a:r>
              <a:rPr lang="en-US" sz="2000">
                <a:solidFill>
                  <a:srgbClr val="000000"/>
                </a:solidFill>
                <a:cs typeface="+mn-cs"/>
              </a:rPr>
              <a:t> element of Q; Add path extensions to </a:t>
            </a:r>
            <a:r>
              <a:rPr lang="en-US" sz="2000" b="1">
                <a:solidFill>
                  <a:srgbClr val="FF0000"/>
                </a:solidFill>
                <a:effectLst>
                  <a:outerShdw blurRad="38100" dist="38100" dir="2700000" algn="tl">
                    <a:srgbClr val="000000"/>
                  </a:outerShdw>
                </a:effectLst>
                <a:cs typeface="+mn-cs"/>
              </a:rPr>
              <a:t>END</a:t>
            </a:r>
            <a:r>
              <a:rPr lang="en-US" sz="2000">
                <a:solidFill>
                  <a:srgbClr val="000000"/>
                </a:solidFill>
                <a:cs typeface="+mn-cs"/>
              </a:rPr>
              <a:t> of Q.</a:t>
            </a:r>
            <a:endParaRPr lang="en-GB" sz="2000">
              <a:solidFill>
                <a:srgbClr val="000000"/>
              </a:solidFill>
              <a:cs typeface="+mn-cs"/>
            </a:endParaRPr>
          </a:p>
        </p:txBody>
      </p:sp>
      <p:graphicFrame>
        <p:nvGraphicFramePr>
          <p:cNvPr id="392259" name="Group 67"/>
          <p:cNvGraphicFramePr>
            <a:graphicFrameLocks noGrp="1"/>
          </p:cNvGraphicFramePr>
          <p:nvPr/>
        </p:nvGraphicFramePr>
        <p:xfrm>
          <a:off x="200025" y="1557338"/>
          <a:ext cx="5832475" cy="4046535"/>
        </p:xfrm>
        <a:graphic>
          <a:graphicData uri="http://schemas.openxmlformats.org/drawingml/2006/table">
            <a:tbl>
              <a:tblPr/>
              <a:tblGrid>
                <a:gridCol w="1416050">
                  <a:extLst>
                    <a:ext uri="{9D8B030D-6E8A-4147-A177-3AD203B41FA5}">
                      <a16:colId xmlns:a16="http://schemas.microsoft.com/office/drawing/2014/main" val="20000"/>
                    </a:ext>
                  </a:extLst>
                </a:gridCol>
                <a:gridCol w="4416425">
                  <a:extLst>
                    <a:ext uri="{9D8B030D-6E8A-4147-A177-3AD203B41FA5}">
                      <a16:colId xmlns:a16="http://schemas.microsoft.com/office/drawing/2014/main" val="20001"/>
                    </a:ext>
                  </a:extLst>
                </a:gridCol>
              </a:tblGrid>
              <a:tr h="51814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Step</a:t>
                      </a:r>
                      <a:endParaRPr kumimoji="0" lang="en-GB" sz="2800" b="0" i="0" u="none" strike="noStrike" cap="none" normalizeH="0" baseline="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Q</a:t>
                      </a:r>
                      <a:endParaRPr kumimoji="0" lang="en-GB" sz="2800" b="0" i="0" u="none" strike="noStrike" cap="none" normalizeH="0" baseline="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0473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1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(AS)(BS)</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73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(BS)(CAS)(DAS)</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73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(CAS)(DAS)(DBS)(GBS)</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73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5</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(DAS)(DBS)(GBS)</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31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(DBS)(GBS)(CDAS)(GDAS)</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31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7</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(GBS)(CDAS)(GDAS)(CDBS)(GDBS)</a:t>
                      </a:r>
                      <a:endParaRPr kumimoji="0" lang="en-GB" sz="2000" b="0" i="0" u="none" strike="noStrike" cap="none" normalizeH="0" baseline="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92276" name="Text Box 84"/>
          <p:cNvSpPr txBox="1">
            <a:spLocks noChangeArrowheads="1"/>
          </p:cNvSpPr>
          <p:nvPr/>
        </p:nvSpPr>
        <p:spPr bwMode="auto">
          <a:xfrm>
            <a:off x="179388" y="5661025"/>
            <a:ext cx="4689475" cy="395288"/>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wrap="none">
            <a:spAutoFit/>
          </a:bodyPr>
          <a:lstStyle/>
          <a:p>
            <a:pPr algn="ctr" eaLnBrk="0" hangingPunct="0">
              <a:defRPr/>
            </a:pPr>
            <a:r>
              <a:rPr lang="en-US">
                <a:solidFill>
                  <a:srgbClr val="000000"/>
                </a:solidFill>
                <a:cs typeface="+mn-cs"/>
              </a:rPr>
              <a:t>Sequence of State Expansions:  S-A-B-C-D-D-G</a:t>
            </a:r>
            <a:endParaRPr lang="en-GB">
              <a:solidFill>
                <a:srgbClr val="000000"/>
              </a:solidFill>
              <a:cs typeface="+mn-cs"/>
            </a:endParaRPr>
          </a:p>
        </p:txBody>
      </p:sp>
      <p:grpSp>
        <p:nvGrpSpPr>
          <p:cNvPr id="37925" name="Group 75"/>
          <p:cNvGrpSpPr>
            <a:grpSpLocks/>
          </p:cNvGrpSpPr>
          <p:nvPr/>
        </p:nvGrpSpPr>
        <p:grpSpPr bwMode="auto">
          <a:xfrm>
            <a:off x="6637338" y="1755775"/>
            <a:ext cx="2505075" cy="1917700"/>
            <a:chOff x="3301" y="1389"/>
            <a:chExt cx="2132" cy="1633"/>
          </a:xfrm>
        </p:grpSpPr>
        <p:sp>
          <p:nvSpPr>
            <p:cNvPr id="37927" name="Rectangle 76"/>
            <p:cNvSpPr>
              <a:spLocks noChangeArrowheads="1"/>
            </p:cNvSpPr>
            <p:nvPr/>
          </p:nvSpPr>
          <p:spPr bwMode="auto">
            <a:xfrm>
              <a:off x="3301" y="1389"/>
              <a:ext cx="2132" cy="163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solidFill>
                  <a:srgbClr val="000000"/>
                </a:solidFill>
                <a:cs typeface="+mn-cs"/>
              </a:endParaRPr>
            </a:p>
          </p:txBody>
        </p:sp>
        <p:sp>
          <p:nvSpPr>
            <p:cNvPr id="37928" name="Line 77"/>
            <p:cNvSpPr>
              <a:spLocks noChangeShapeType="1"/>
            </p:cNvSpPr>
            <p:nvPr/>
          </p:nvSpPr>
          <p:spPr bwMode="auto">
            <a:xfrm flipH="1">
              <a:off x="4617" y="1842"/>
              <a:ext cx="0"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7929" name="Line 78"/>
            <p:cNvSpPr>
              <a:spLocks noChangeShapeType="1"/>
            </p:cNvSpPr>
            <p:nvPr/>
          </p:nvSpPr>
          <p:spPr bwMode="auto">
            <a:xfrm flipH="1">
              <a:off x="4035" y="1751"/>
              <a:ext cx="453"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7930" name="Line 79"/>
            <p:cNvSpPr>
              <a:spLocks noChangeShapeType="1"/>
            </p:cNvSpPr>
            <p:nvPr/>
          </p:nvSpPr>
          <p:spPr bwMode="auto">
            <a:xfrm flipV="1">
              <a:off x="4663" y="2161"/>
              <a:ext cx="363" cy="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1" name="Oval 80"/>
            <p:cNvSpPr>
              <a:spLocks noChangeArrowheads="1"/>
            </p:cNvSpPr>
            <p:nvPr/>
          </p:nvSpPr>
          <p:spPr bwMode="auto">
            <a:xfrm>
              <a:off x="4480" y="1570"/>
              <a:ext cx="296"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C</a:t>
              </a:r>
              <a:endParaRPr lang="en-GB" sz="1600" b="1">
                <a:solidFill>
                  <a:srgbClr val="000000"/>
                </a:solidFill>
                <a:cs typeface="+mn-cs"/>
              </a:endParaRPr>
            </a:p>
          </p:txBody>
        </p:sp>
        <p:sp>
          <p:nvSpPr>
            <p:cNvPr id="32" name="Oval 81"/>
            <p:cNvSpPr>
              <a:spLocks noChangeArrowheads="1"/>
            </p:cNvSpPr>
            <p:nvPr/>
          </p:nvSpPr>
          <p:spPr bwMode="auto">
            <a:xfrm>
              <a:off x="3802" y="1978"/>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A</a:t>
              </a:r>
              <a:endParaRPr lang="en-GB" sz="1600" b="1">
                <a:solidFill>
                  <a:srgbClr val="000000"/>
                </a:solidFill>
                <a:cs typeface="+mn-cs"/>
              </a:endParaRPr>
            </a:p>
          </p:txBody>
        </p:sp>
        <p:sp>
          <p:nvSpPr>
            <p:cNvPr id="33" name="Oval 82"/>
            <p:cNvSpPr>
              <a:spLocks noChangeArrowheads="1"/>
            </p:cNvSpPr>
            <p:nvPr/>
          </p:nvSpPr>
          <p:spPr bwMode="auto">
            <a:xfrm>
              <a:off x="4464" y="2047"/>
              <a:ext cx="295"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D</a:t>
              </a:r>
              <a:endParaRPr lang="en-GB" sz="1600" b="1">
                <a:solidFill>
                  <a:srgbClr val="000000"/>
                </a:solidFill>
                <a:cs typeface="+mn-cs"/>
              </a:endParaRPr>
            </a:p>
          </p:txBody>
        </p:sp>
        <p:sp>
          <p:nvSpPr>
            <p:cNvPr id="34" name="Oval 83"/>
            <p:cNvSpPr>
              <a:spLocks noChangeArrowheads="1"/>
            </p:cNvSpPr>
            <p:nvPr/>
          </p:nvSpPr>
          <p:spPr bwMode="auto">
            <a:xfrm>
              <a:off x="5026" y="2024"/>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G</a:t>
              </a:r>
              <a:endParaRPr lang="en-GB" sz="1600" b="1">
                <a:solidFill>
                  <a:srgbClr val="000000"/>
                </a:solidFill>
                <a:cs typeface="+mn-cs"/>
              </a:endParaRPr>
            </a:p>
          </p:txBody>
        </p:sp>
        <p:sp>
          <p:nvSpPr>
            <p:cNvPr id="37935" name="Line 84"/>
            <p:cNvSpPr>
              <a:spLocks noChangeShapeType="1"/>
            </p:cNvSpPr>
            <p:nvPr/>
          </p:nvSpPr>
          <p:spPr bwMode="auto">
            <a:xfrm flipH="1" flipV="1">
              <a:off x="3619" y="2432"/>
              <a:ext cx="590" cy="18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7936" name="Line 85"/>
            <p:cNvSpPr>
              <a:spLocks noChangeShapeType="1"/>
            </p:cNvSpPr>
            <p:nvPr/>
          </p:nvSpPr>
          <p:spPr bwMode="auto">
            <a:xfrm flipH="1">
              <a:off x="4420" y="2307"/>
              <a:ext cx="144"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7937" name="Line 86"/>
            <p:cNvSpPr>
              <a:spLocks noChangeShapeType="1"/>
            </p:cNvSpPr>
            <p:nvPr/>
          </p:nvSpPr>
          <p:spPr bwMode="auto">
            <a:xfrm flipH="1">
              <a:off x="4437" y="2251"/>
              <a:ext cx="634" cy="4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7938" name="Line 87"/>
            <p:cNvSpPr>
              <a:spLocks noChangeShapeType="1"/>
            </p:cNvSpPr>
            <p:nvPr/>
          </p:nvSpPr>
          <p:spPr bwMode="auto">
            <a:xfrm>
              <a:off x="4074" y="2113"/>
              <a:ext cx="408" cy="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39" name="Oval 88"/>
            <p:cNvSpPr>
              <a:spLocks noChangeArrowheads="1"/>
            </p:cNvSpPr>
            <p:nvPr/>
          </p:nvSpPr>
          <p:spPr bwMode="auto">
            <a:xfrm>
              <a:off x="3392" y="2250"/>
              <a:ext cx="296" cy="28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S</a:t>
              </a:r>
              <a:endParaRPr lang="en-GB" sz="1600" b="1">
                <a:solidFill>
                  <a:srgbClr val="000000"/>
                </a:solidFill>
                <a:cs typeface="+mn-cs"/>
              </a:endParaRPr>
            </a:p>
          </p:txBody>
        </p:sp>
        <p:sp>
          <p:nvSpPr>
            <p:cNvPr id="37940" name="Line 89"/>
            <p:cNvSpPr>
              <a:spLocks noChangeShapeType="1"/>
            </p:cNvSpPr>
            <p:nvPr/>
          </p:nvSpPr>
          <p:spPr bwMode="auto">
            <a:xfrm flipH="1">
              <a:off x="3619" y="2206"/>
              <a:ext cx="227" cy="13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41" name="Oval 90"/>
            <p:cNvSpPr>
              <a:spLocks noChangeArrowheads="1"/>
            </p:cNvSpPr>
            <p:nvPr/>
          </p:nvSpPr>
          <p:spPr bwMode="auto">
            <a:xfrm>
              <a:off x="4209" y="2523"/>
              <a:ext cx="295" cy="28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cs typeface="+mn-cs"/>
                </a:rPr>
                <a:t>B</a:t>
              </a:r>
              <a:endParaRPr lang="en-GB" sz="1600" b="1">
                <a:solidFill>
                  <a:srgbClr val="000000"/>
                </a:solidFill>
                <a:cs typeface="+mn-cs"/>
              </a:endParaRPr>
            </a:p>
          </p:txBody>
        </p:sp>
      </p:grpSp>
      <p:sp>
        <p:nvSpPr>
          <p:cNvPr id="42" name="TextBox 41"/>
          <p:cNvSpPr txBox="1"/>
          <p:nvPr/>
        </p:nvSpPr>
        <p:spPr>
          <a:xfrm>
            <a:off x="6359525" y="3905250"/>
            <a:ext cx="3311525" cy="1323975"/>
          </a:xfrm>
          <a:prstGeom prst="rect">
            <a:avLst/>
          </a:prstGeom>
          <a:solidFill>
            <a:schemeClr val="bg1">
              <a:lumMod val="85000"/>
            </a:schemeClr>
          </a:solidFill>
          <a:ln>
            <a:solidFill>
              <a:srgbClr val="3399FF"/>
            </a:solidFill>
          </a:ln>
          <a:effectLst>
            <a:outerShdw blurRad="50800" dist="38100" dir="8100000" algn="tr" rotWithShape="0">
              <a:prstClr val="black">
                <a:alpha val="40000"/>
              </a:prstClr>
            </a:outerShdw>
          </a:effectLst>
        </p:spPr>
        <p:txBody>
          <a:bodyPr>
            <a:spAutoFit/>
          </a:bodyPr>
          <a:lstStyle/>
          <a:p>
            <a:pPr>
              <a:defRPr/>
            </a:pPr>
            <a:r>
              <a:rPr lang="en-NZ" sz="2000" dirty="0">
                <a:solidFill>
                  <a:srgbClr val="000000"/>
                </a:solidFill>
                <a:cs typeface="+mn-cs"/>
              </a:rPr>
              <a:t>Path:  </a:t>
            </a:r>
            <a:r>
              <a:rPr lang="en-NZ" sz="2000" b="1" dirty="0">
                <a:solidFill>
                  <a:srgbClr val="0000FF"/>
                </a:solidFill>
                <a:cs typeface="+mn-cs"/>
              </a:rPr>
              <a:t>S-B-G</a:t>
            </a:r>
          </a:p>
          <a:p>
            <a:pPr>
              <a:defRPr/>
            </a:pPr>
            <a:r>
              <a:rPr lang="en-NZ" sz="2000" dirty="0">
                <a:solidFill>
                  <a:srgbClr val="000000"/>
                </a:solidFill>
                <a:cs typeface="+mn-cs"/>
              </a:rPr>
              <a:t>Path length: </a:t>
            </a:r>
            <a:r>
              <a:rPr lang="en-NZ" sz="2000" b="1" dirty="0">
                <a:solidFill>
                  <a:srgbClr val="0000FF"/>
                </a:solidFill>
                <a:cs typeface="+mn-cs"/>
              </a:rPr>
              <a:t>2</a:t>
            </a:r>
          </a:p>
          <a:p>
            <a:pPr>
              <a:defRPr/>
            </a:pPr>
            <a:r>
              <a:rPr lang="en-NZ" sz="2000" dirty="0">
                <a:solidFill>
                  <a:srgbClr val="000000"/>
                </a:solidFill>
                <a:cs typeface="+mn-cs"/>
              </a:rPr>
              <a:t>Max Q length: </a:t>
            </a:r>
            <a:r>
              <a:rPr lang="en-NZ" sz="2000" b="1" dirty="0">
                <a:solidFill>
                  <a:srgbClr val="0000FF"/>
                </a:solidFill>
                <a:cs typeface="+mn-cs"/>
              </a:rPr>
              <a:t>5</a:t>
            </a:r>
          </a:p>
          <a:p>
            <a:pPr>
              <a:defRPr/>
            </a:pPr>
            <a:r>
              <a:rPr lang="en-NZ" sz="2000" dirty="0">
                <a:solidFill>
                  <a:srgbClr val="000000"/>
                </a:solidFill>
                <a:cs typeface="+mn-cs"/>
              </a:rPr>
              <a:t>Number of state expansions: </a:t>
            </a:r>
            <a:r>
              <a:rPr lang="en-NZ" sz="2000" b="1" dirty="0">
                <a:solidFill>
                  <a:srgbClr val="0000FF"/>
                </a:solidFill>
                <a:cs typeface="+mn-cs"/>
              </a:rPr>
              <a:t>7</a:t>
            </a:r>
          </a:p>
        </p:txBody>
      </p:sp>
    </p:spTree>
    <p:extLst>
      <p:ext uri="{BB962C8B-B14F-4D97-AF65-F5344CB8AC3E}">
        <p14:creationId xmlns:p14="http://schemas.microsoft.com/office/powerpoint/2010/main" val="2206511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92197"/>
                                        </p:tgtEl>
                                        <p:attrNameLst>
                                          <p:attrName>style.visibility</p:attrName>
                                        </p:attrNameLst>
                                      </p:cBhvr>
                                      <p:to>
                                        <p:strVal val="visible"/>
                                      </p:to>
                                    </p:set>
                                    <p:animEffect transition="in" filter="checkerboard(across)">
                                      <p:cBhvr>
                                        <p:cTn id="7" dur="500"/>
                                        <p:tgtEl>
                                          <p:spTgt spid="392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140B4C67-549A-41F6-B070-1DD1DD8C7B41}" type="slidenum">
              <a:rPr lang="en-US" altLang="en-US" smtClean="0"/>
              <a:pPr>
                <a:defRPr/>
              </a:pPr>
              <a:t>5</a:t>
            </a:fld>
            <a:endParaRPr lang="en-US" altLang="en-US"/>
          </a:p>
        </p:txBody>
      </p:sp>
      <p:sp>
        <p:nvSpPr>
          <p:cNvPr id="20480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204811" name="Rectangle 11"/>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Background and Motivation</a:t>
            </a:r>
          </a:p>
        </p:txBody>
      </p:sp>
      <p:sp>
        <p:nvSpPr>
          <p:cNvPr id="204812" name="Text Box 12"/>
          <p:cNvSpPr txBox="1">
            <a:spLocks noChangeArrowheads="1"/>
          </p:cNvSpPr>
          <p:nvPr/>
        </p:nvSpPr>
        <p:spPr bwMode="auto">
          <a:xfrm>
            <a:off x="200025" y="1433513"/>
            <a:ext cx="9432925" cy="1938337"/>
          </a:xfrm>
          <a:prstGeom prst="rect">
            <a:avLst/>
          </a:prstGeom>
          <a:noFill/>
          <a:ln w="9525">
            <a:noFill/>
            <a:miter lim="800000"/>
            <a:headEnd/>
            <a:tailEnd/>
          </a:ln>
          <a:effectLst/>
        </p:spPr>
        <p:txBody>
          <a:bodyPr>
            <a:spAutoFit/>
          </a:bodyPr>
          <a:lstStyle/>
          <a:p>
            <a:pPr eaLnBrk="0" hangingPunct="0">
              <a:defRPr/>
            </a:pPr>
            <a:r>
              <a:rPr lang="en-NZ" sz="2400" dirty="0">
                <a:latin typeface="Arial" charset="0"/>
                <a:cs typeface="+mn-cs"/>
              </a:rPr>
              <a:t>Consider the maze shown in the figure below. </a:t>
            </a:r>
            <a:r>
              <a:rPr lang="en-NZ" sz="2400" b="1" dirty="0">
                <a:solidFill>
                  <a:srgbClr val="0000FF"/>
                </a:solidFill>
                <a:latin typeface="Arial" charset="0"/>
                <a:cs typeface="+mn-cs"/>
              </a:rPr>
              <a:t>S</a:t>
            </a:r>
            <a:r>
              <a:rPr lang="en-NZ" sz="2400" dirty="0">
                <a:latin typeface="Arial" charset="0"/>
                <a:cs typeface="+mn-cs"/>
              </a:rPr>
              <a:t> is the initial state and </a:t>
            </a:r>
            <a:r>
              <a:rPr lang="en-NZ" sz="2400" b="1" dirty="0">
                <a:solidFill>
                  <a:srgbClr val="0000FF"/>
                </a:solidFill>
                <a:latin typeface="Arial" charset="0"/>
                <a:cs typeface="+mn-cs"/>
              </a:rPr>
              <a:t>G</a:t>
            </a:r>
            <a:r>
              <a:rPr lang="en-NZ" sz="2400" dirty="0">
                <a:latin typeface="Arial" charset="0"/>
                <a:cs typeface="+mn-cs"/>
              </a:rPr>
              <a:t> is the goal state. Dark squares are blocked cells. All squares, except for the start and goal states, are labelled, with row and column numbers. For example, </a:t>
            </a:r>
            <a:r>
              <a:rPr lang="en-NZ" sz="2400" b="1" dirty="0">
                <a:solidFill>
                  <a:srgbClr val="0000FF"/>
                </a:solidFill>
                <a:latin typeface="Arial" charset="0"/>
                <a:cs typeface="+mn-cs"/>
              </a:rPr>
              <a:t>n54</a:t>
            </a:r>
            <a:r>
              <a:rPr lang="en-NZ" sz="2400" dirty="0">
                <a:latin typeface="Arial" charset="0"/>
                <a:cs typeface="+mn-cs"/>
              </a:rPr>
              <a:t> is the cell in the </a:t>
            </a:r>
            <a:r>
              <a:rPr lang="en-NZ" sz="2400" b="1" dirty="0">
                <a:solidFill>
                  <a:srgbClr val="008000"/>
                </a:solidFill>
                <a:latin typeface="Arial" charset="0"/>
                <a:cs typeface="+mn-cs"/>
              </a:rPr>
              <a:t>5</a:t>
            </a:r>
            <a:r>
              <a:rPr lang="en-NZ" sz="2400" b="1" baseline="30000" dirty="0">
                <a:solidFill>
                  <a:srgbClr val="008000"/>
                </a:solidFill>
                <a:latin typeface="Arial" charset="0"/>
                <a:cs typeface="+mn-cs"/>
              </a:rPr>
              <a:t>th</a:t>
            </a:r>
            <a:r>
              <a:rPr lang="en-NZ" sz="2400" b="1" dirty="0">
                <a:solidFill>
                  <a:srgbClr val="008000"/>
                </a:solidFill>
                <a:latin typeface="Arial" charset="0"/>
                <a:cs typeface="+mn-cs"/>
              </a:rPr>
              <a:t> row</a:t>
            </a:r>
            <a:r>
              <a:rPr lang="en-NZ" sz="2400" dirty="0">
                <a:latin typeface="Arial" charset="0"/>
                <a:cs typeface="+mn-cs"/>
              </a:rPr>
              <a:t>, </a:t>
            </a:r>
            <a:r>
              <a:rPr lang="en-NZ" sz="2400" b="1" dirty="0">
                <a:solidFill>
                  <a:srgbClr val="008000"/>
                </a:solidFill>
                <a:latin typeface="Arial" charset="0"/>
                <a:cs typeface="+mn-cs"/>
              </a:rPr>
              <a:t>4</a:t>
            </a:r>
            <a:r>
              <a:rPr lang="en-NZ" sz="2400" b="1" baseline="30000" dirty="0">
                <a:solidFill>
                  <a:srgbClr val="008000"/>
                </a:solidFill>
                <a:latin typeface="Arial" charset="0"/>
                <a:cs typeface="+mn-cs"/>
              </a:rPr>
              <a:t>th</a:t>
            </a:r>
            <a:r>
              <a:rPr lang="en-NZ" sz="2400" b="1" dirty="0">
                <a:solidFill>
                  <a:srgbClr val="008000"/>
                </a:solidFill>
                <a:latin typeface="Arial" charset="0"/>
                <a:cs typeface="+mn-cs"/>
              </a:rPr>
              <a:t> column</a:t>
            </a:r>
            <a:r>
              <a:rPr lang="en-NZ" sz="2400" dirty="0">
                <a:effectLst>
                  <a:outerShdw blurRad="38100" dist="38100" dir="2700000" algn="tl">
                    <a:srgbClr val="FFFFFF"/>
                  </a:outerShdw>
                </a:effectLst>
                <a:latin typeface="Arial" charset="0"/>
                <a:cs typeface="+mn-cs"/>
              </a:rPr>
              <a:t>.</a:t>
            </a:r>
            <a:endParaRPr lang="en-GB" sz="2400" dirty="0">
              <a:effectLst>
                <a:outerShdw blurRad="38100" dist="38100" dir="2700000" algn="tl">
                  <a:srgbClr val="FFFFFF"/>
                </a:outerShdw>
              </a:effectLst>
              <a:latin typeface="Arial" charset="0"/>
              <a:cs typeface="+mn-cs"/>
            </a:endParaRPr>
          </a:p>
        </p:txBody>
      </p:sp>
      <p:sp>
        <p:nvSpPr>
          <p:cNvPr id="204813" name="Oval 13"/>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pic>
        <p:nvPicPr>
          <p:cNvPr id="3079" name="Picture 2" descr="ma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3" y="3135313"/>
            <a:ext cx="4103687"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Box 1"/>
          <p:cNvSpPr txBox="1">
            <a:spLocks noChangeArrowheads="1"/>
          </p:cNvSpPr>
          <p:nvPr/>
        </p:nvSpPr>
        <p:spPr bwMode="auto">
          <a:xfrm>
            <a:off x="449263" y="6091238"/>
            <a:ext cx="7546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GB" altLang="en-US" dirty="0"/>
              <a:t>Sequence of exploration of moves: </a:t>
            </a:r>
            <a:r>
              <a:rPr lang="en-GB" altLang="en-US" b="1" dirty="0">
                <a:solidFill>
                  <a:srgbClr val="0000FF"/>
                </a:solidFill>
              </a:rPr>
              <a:t> N, E, S, W</a:t>
            </a:r>
            <a:r>
              <a:rPr lang="en-GB" altLang="en-US" dirty="0"/>
              <a:t>.  </a:t>
            </a:r>
          </a:p>
          <a:p>
            <a:pPr eaLnBrk="1" hangingPunct="1"/>
            <a:r>
              <a:rPr lang="en-GB" altLang="en-US" dirty="0"/>
              <a:t>D</a:t>
            </a:r>
            <a:r>
              <a:rPr lang="en-NZ" altLang="en-US" dirty="0" err="1"/>
              <a:t>iagonal</a:t>
            </a:r>
            <a:r>
              <a:rPr lang="en-NZ" altLang="en-US" dirty="0"/>
              <a:t> moves are not permitted, nor are moves into or across a black square</a:t>
            </a:r>
          </a:p>
        </p:txBody>
      </p:sp>
      <p:sp>
        <p:nvSpPr>
          <p:cNvPr id="3081" name="TextBox 1"/>
          <p:cNvSpPr txBox="1">
            <a:spLocks noChangeArrowheads="1"/>
          </p:cNvSpPr>
          <p:nvPr/>
        </p:nvSpPr>
        <p:spPr bwMode="auto">
          <a:xfrm>
            <a:off x="2800350" y="5808663"/>
            <a:ext cx="623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sz="1400" i="1">
                <a:solidFill>
                  <a:srgbClr val="FF0000"/>
                </a:solidFill>
              </a:rPr>
              <a:t>origin</a:t>
            </a:r>
          </a:p>
        </p:txBody>
      </p:sp>
      <p:cxnSp>
        <p:nvCxnSpPr>
          <p:cNvPr id="3082" name="Straight Arrow Connector 3"/>
          <p:cNvCxnSpPr>
            <a:cxnSpLocks noChangeShapeType="1"/>
          </p:cNvCxnSpPr>
          <p:nvPr/>
        </p:nvCxnSpPr>
        <p:spPr bwMode="auto">
          <a:xfrm>
            <a:off x="3424238" y="5962650"/>
            <a:ext cx="2752725"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083" name="Straight Arrow Connector 5"/>
          <p:cNvCxnSpPr>
            <a:cxnSpLocks noChangeShapeType="1"/>
            <a:stCxn id="3081" idx="0"/>
          </p:cNvCxnSpPr>
          <p:nvPr/>
        </p:nvCxnSpPr>
        <p:spPr bwMode="auto">
          <a:xfrm flipH="1" flipV="1">
            <a:off x="3113088" y="3357563"/>
            <a:ext cx="0" cy="245110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 name="TextBox 1"/>
          <p:cNvSpPr txBox="1"/>
          <p:nvPr/>
        </p:nvSpPr>
        <p:spPr>
          <a:xfrm>
            <a:off x="6855541" y="3563724"/>
            <a:ext cx="2281394" cy="369332"/>
          </a:xfrm>
          <a:prstGeom prst="rect">
            <a:avLst/>
          </a:prstGeom>
          <a:solidFill>
            <a:srgbClr val="FFFF9F"/>
          </a:solidFill>
          <a:effectLst>
            <a:glow rad="101600">
              <a:schemeClr val="accent1">
                <a:satMod val="175000"/>
                <a:alpha val="40000"/>
              </a:schemeClr>
            </a:glow>
          </a:effectLst>
        </p:spPr>
        <p:txBody>
          <a:bodyPr wrap="none">
            <a:spAutoFit/>
          </a:bodyPr>
          <a:lstStyle/>
          <a:p>
            <a:pPr>
              <a:defRPr/>
            </a:pPr>
            <a:r>
              <a:rPr lang="en-NZ" dirty="0">
                <a:cs typeface="+mn-cs"/>
              </a:rPr>
              <a:t>4-connected </a:t>
            </a:r>
            <a:r>
              <a:rPr lang="en-NZ" dirty="0" err="1">
                <a:cs typeface="+mn-cs"/>
              </a:rPr>
              <a:t>gridworld</a:t>
            </a:r>
            <a:endParaRPr lang="en-NZ" dirty="0">
              <a:cs typeface="+mn-cs"/>
            </a:endParaRPr>
          </a:p>
        </p:txBody>
      </p:sp>
      <p:sp>
        <p:nvSpPr>
          <p:cNvPr id="3" name="TextBox 2"/>
          <p:cNvSpPr txBox="1"/>
          <p:nvPr/>
        </p:nvSpPr>
        <p:spPr>
          <a:xfrm>
            <a:off x="488504" y="4365104"/>
            <a:ext cx="2435282" cy="369332"/>
          </a:xfrm>
          <a:prstGeom prst="rect">
            <a:avLst/>
          </a:prstGeom>
          <a:solidFill>
            <a:srgbClr val="FFFF9F"/>
          </a:solidFill>
          <a:effectLst>
            <a:glow rad="101600">
              <a:schemeClr val="accent1">
                <a:satMod val="175000"/>
                <a:alpha val="40000"/>
              </a:schemeClr>
            </a:glow>
          </a:effectLst>
        </p:spPr>
        <p:txBody>
          <a:bodyPr wrap="none">
            <a:spAutoFit/>
          </a:bodyPr>
          <a:lstStyle>
            <a:defPPr>
              <a:defRPr lang="en-US"/>
            </a:defPPr>
            <a:lvl1pPr>
              <a:defRPr>
                <a:cs typeface="+mn-cs"/>
              </a:defRPr>
            </a:lvl1pPr>
          </a:lstStyle>
          <a:p>
            <a:r>
              <a:rPr lang="en-AU" dirty="0"/>
              <a:t>Find a path from S to 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04813"/>
                                        </p:tgtEl>
                                        <p:attrNameLst>
                                          <p:attrName>style.visibility</p:attrName>
                                        </p:attrNameLst>
                                      </p:cBhvr>
                                      <p:to>
                                        <p:strVal val="visible"/>
                                      </p:to>
                                    </p:set>
                                    <p:animEffect transition="in" filter="checkerboard(across)">
                                      <p:cBhvr>
                                        <p:cTn id="7" dur="500"/>
                                        <p:tgtEl>
                                          <p:spTgt spid="204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1">
            <a:extLst>
              <a:ext uri="{FF2B5EF4-FFF2-40B4-BE49-F238E27FC236}">
                <a16:creationId xmlns:a16="http://schemas.microsoft.com/office/drawing/2014/main" id="{EDC57977-3C0C-4E0D-8BDE-808DDAC434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5774585-F3D1-4D72-B0C6-5B5750B63D12}"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 name="TextBox 2">
            <a:hlinkClick r:id="rId2" action="ppaction://hlinksldjump"/>
            <a:extLst>
              <a:ext uri="{FF2B5EF4-FFF2-40B4-BE49-F238E27FC236}">
                <a16:creationId xmlns:a16="http://schemas.microsoft.com/office/drawing/2014/main" id="{0E35630B-7D6A-4273-9D62-B5B7CDD6B5E1}"/>
              </a:ext>
            </a:extLst>
          </p:cNvPr>
          <p:cNvSpPr txBox="1"/>
          <p:nvPr/>
        </p:nvSpPr>
        <p:spPr>
          <a:xfrm>
            <a:off x="1568450" y="2636838"/>
            <a:ext cx="6599238" cy="769937"/>
          </a:xfrm>
          <a:prstGeom prst="rect">
            <a:avLst/>
          </a:prstGeom>
          <a:solidFill>
            <a:schemeClr val="bg1">
              <a:lumMod val="95000"/>
            </a:schemeClr>
          </a:solidFill>
          <a:ln>
            <a:solidFill>
              <a:srgbClr val="FF0000"/>
            </a:solidFill>
          </a:ln>
          <a:effectLst>
            <a:outerShdw blurRad="50800" dist="38100" dir="8100000" algn="tr" rotWithShape="0">
              <a:prstClr val="black">
                <a:alpha val="40000"/>
              </a:prstClr>
            </a:outerShd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NZ"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Worst case scenarios</a:t>
            </a:r>
            <a:endParaRPr kumimoji="0" 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92640FDA-A8E0-49AB-A71C-EEF4DCCFF027}"/>
              </a:ext>
            </a:extLst>
          </p:cNvPr>
          <p:cNvSpPr txBox="1"/>
          <p:nvPr/>
        </p:nvSpPr>
        <p:spPr>
          <a:xfrm>
            <a:off x="2936875" y="3795713"/>
            <a:ext cx="3744913" cy="400050"/>
          </a:xfrm>
          <a:prstGeom prst="rect">
            <a:avLst/>
          </a:prstGeom>
          <a:solidFill>
            <a:srgbClr val="33CCFF"/>
          </a:solidFill>
          <a:ln>
            <a:solidFill>
              <a:schemeClr val="accent1">
                <a:lumMod val="50000"/>
              </a:schemeClr>
            </a:solidFill>
          </a:ln>
          <a:effectLst>
            <a:outerShdw blurRad="50800" dist="38100" dir="2700000" algn="tl" rotWithShape="0">
              <a:prstClr val="black">
                <a:alpha val="40000"/>
              </a:prstClr>
            </a:outerShdw>
          </a:effectLst>
        </p:spPr>
        <p:txBody>
          <a:bodyPr>
            <a:spAutoFit/>
          </a:bodyPr>
          <a:lstStyle/>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AU" sz="2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Worst case running time</a:t>
            </a:r>
            <a:endParaRPr kumimoji="0" lang="en-AU"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5" name="TextBox 4">
            <a:extLst>
              <a:ext uri="{FF2B5EF4-FFF2-40B4-BE49-F238E27FC236}">
                <a16:creationId xmlns:a16="http://schemas.microsoft.com/office/drawing/2014/main" id="{0AFA7505-A6AD-4798-AC2A-61C62921CAE2}"/>
              </a:ext>
            </a:extLst>
          </p:cNvPr>
          <p:cNvSpPr txBox="1"/>
          <p:nvPr/>
        </p:nvSpPr>
        <p:spPr>
          <a:xfrm>
            <a:off x="2936875" y="4292600"/>
            <a:ext cx="3744913" cy="400050"/>
          </a:xfrm>
          <a:prstGeom prst="rect">
            <a:avLst/>
          </a:prstGeom>
          <a:solidFill>
            <a:srgbClr val="33CCFF"/>
          </a:solidFill>
          <a:ln>
            <a:solidFill>
              <a:schemeClr val="accent1">
                <a:lumMod val="50000"/>
              </a:schemeClr>
            </a:solidFill>
          </a:ln>
          <a:effectLst>
            <a:outerShdw blurRad="50800" dist="38100" dir="2700000" algn="tl" rotWithShape="0">
              <a:prstClr val="black">
                <a:alpha val="40000"/>
              </a:prstClr>
            </a:outerShdw>
          </a:effectLst>
        </p:spPr>
        <p:txBody>
          <a:bodyPr>
            <a:spAutoFit/>
          </a:bodyPr>
          <a:lstStyle/>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AU" sz="2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Worst case space</a:t>
            </a:r>
            <a:endParaRPr kumimoji="0" lang="en-AU"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a:extLst>
              <a:ext uri="{FF2B5EF4-FFF2-40B4-BE49-F238E27FC236}">
                <a16:creationId xmlns:a16="http://schemas.microsoft.com/office/drawing/2014/main" id="{A1D215D8-DFDE-4F16-A1BA-B3F736E192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E2116C0-A570-4B15-AC19-782ACC47706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54" name="Rectangle 2">
            <a:extLst>
              <a:ext uri="{FF2B5EF4-FFF2-40B4-BE49-F238E27FC236}">
                <a16:creationId xmlns:a16="http://schemas.microsoft.com/office/drawing/2014/main" id="{AC033595-55C1-462B-AE72-E3C06B55B4FC}"/>
              </a:ext>
            </a:extLst>
          </p:cNvPr>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mn-cs"/>
              </a:rPr>
              <a:t>SEARCH</a:t>
            </a:r>
          </a:p>
        </p:txBody>
      </p:sp>
      <p:sp>
        <p:nvSpPr>
          <p:cNvPr id="356355" name="Rectangle 3">
            <a:extLst>
              <a:ext uri="{FF2B5EF4-FFF2-40B4-BE49-F238E27FC236}">
                <a16:creationId xmlns:a16="http://schemas.microsoft.com/office/drawing/2014/main" id="{484DDF5E-5BE8-4FD4-B48C-39783C634486}"/>
              </a:ext>
            </a:extLst>
          </p:cNvPr>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Worst Case Running Time for </a:t>
            </a:r>
            <a:r>
              <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Helvetica" pitchFamily="34" charset="0"/>
                <a:ea typeface="+mn-ea"/>
                <a:cs typeface="+mn-cs"/>
              </a:rPr>
              <a:t>all</a:t>
            </a: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 </a:t>
            </a:r>
            <a:r>
              <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Helvetica" pitchFamily="34" charset="0"/>
                <a:ea typeface="+mn-ea"/>
                <a:cs typeface="+mn-cs"/>
              </a:rPr>
              <a:t>Searches</a:t>
            </a:r>
            <a:endPar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endParaRPr>
          </a:p>
        </p:txBody>
      </p:sp>
      <p:sp>
        <p:nvSpPr>
          <p:cNvPr id="356356" name="Oval 4">
            <a:extLst>
              <a:ext uri="{FF2B5EF4-FFF2-40B4-BE49-F238E27FC236}">
                <a16:creationId xmlns:a16="http://schemas.microsoft.com/office/drawing/2014/main" id="{4A56B05B-CEB6-43CB-AF84-7CBA684C3D95}"/>
              </a:ext>
            </a:extLst>
          </p:cNvPr>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endParaRPr>
          </a:p>
        </p:txBody>
      </p:sp>
      <p:sp>
        <p:nvSpPr>
          <p:cNvPr id="32774" name="Rectangle 6">
            <a:extLst>
              <a:ext uri="{FF2B5EF4-FFF2-40B4-BE49-F238E27FC236}">
                <a16:creationId xmlns:a16="http://schemas.microsoft.com/office/drawing/2014/main" id="{4500E08E-4395-4492-8767-492F9185ED17}"/>
              </a:ext>
            </a:extLst>
          </p:cNvPr>
          <p:cNvSpPr>
            <a:spLocks noChangeArrowheads="1"/>
          </p:cNvSpPr>
          <p:nvPr/>
        </p:nvSpPr>
        <p:spPr bwMode="auto">
          <a:xfrm>
            <a:off x="0" y="1700213"/>
            <a:ext cx="2808288" cy="2235200"/>
          </a:xfrm>
          <a:prstGeom prst="rect">
            <a:avLst/>
          </a:prstGeom>
          <a:solidFill>
            <a:srgbClr val="CCECFF"/>
          </a:solidFill>
          <a:ln w="9525" algn="ctr">
            <a:solidFill>
              <a:srgbClr val="FF0000"/>
            </a:solidFill>
            <a:prstDash val="dash"/>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number of states </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in the search space may be </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exponential in some </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n-ea"/>
                <a:cs typeface="+mn-cs"/>
              </a:rPr>
              <a:t>depth</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parameter</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e.g. number of actions in a plan, number of moves in a game.</a:t>
            </a:r>
            <a:endParaRPr kumimoji="0" lang="en-GB"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98311" name="Rectangle 7">
            <a:extLst>
              <a:ext uri="{FF2B5EF4-FFF2-40B4-BE49-F238E27FC236}">
                <a16:creationId xmlns:a16="http://schemas.microsoft.com/office/drawing/2014/main" id="{9DDFBD89-8D22-43B1-AA0D-21824FE1AE63}"/>
              </a:ext>
            </a:extLst>
          </p:cNvPr>
          <p:cNvSpPr>
            <a:spLocks noChangeArrowheads="1"/>
          </p:cNvSpPr>
          <p:nvPr/>
        </p:nvSpPr>
        <p:spPr bwMode="auto">
          <a:xfrm>
            <a:off x="2649538" y="5516563"/>
            <a:ext cx="6983412" cy="1015663"/>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Tree represents the search space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a:t>
            </a: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is depth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b</a:t>
            </a: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is branching factor</a:t>
            </a:r>
          </a:p>
        </p:txBody>
      </p:sp>
      <p:sp>
        <p:nvSpPr>
          <p:cNvPr id="98312" name="Line 8">
            <a:extLst>
              <a:ext uri="{FF2B5EF4-FFF2-40B4-BE49-F238E27FC236}">
                <a16:creationId xmlns:a16="http://schemas.microsoft.com/office/drawing/2014/main" id="{7B399BBD-4B20-4215-AE6A-9E25671BCB2D}"/>
              </a:ext>
            </a:extLst>
          </p:cNvPr>
          <p:cNvSpPr>
            <a:spLocks noChangeShapeType="1"/>
          </p:cNvSpPr>
          <p:nvPr/>
        </p:nvSpPr>
        <p:spPr bwMode="auto">
          <a:xfrm flipH="1">
            <a:off x="2217738" y="3357563"/>
            <a:ext cx="1150937" cy="8334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3" name="Line 9">
            <a:extLst>
              <a:ext uri="{FF2B5EF4-FFF2-40B4-BE49-F238E27FC236}">
                <a16:creationId xmlns:a16="http://schemas.microsoft.com/office/drawing/2014/main" id="{59902DEA-0DC7-43A4-B3CF-3EE59870C3CD}"/>
              </a:ext>
            </a:extLst>
          </p:cNvPr>
          <p:cNvSpPr>
            <a:spLocks noChangeShapeType="1"/>
          </p:cNvSpPr>
          <p:nvPr/>
        </p:nvSpPr>
        <p:spPr bwMode="auto">
          <a:xfrm flipH="1">
            <a:off x="6321425" y="3357563"/>
            <a:ext cx="504825" cy="719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4" name="Line 10">
            <a:extLst>
              <a:ext uri="{FF2B5EF4-FFF2-40B4-BE49-F238E27FC236}">
                <a16:creationId xmlns:a16="http://schemas.microsoft.com/office/drawing/2014/main" id="{8B83B6A6-36CA-43CA-852B-DFCE03EEAC73}"/>
              </a:ext>
            </a:extLst>
          </p:cNvPr>
          <p:cNvSpPr>
            <a:spLocks noChangeShapeType="1"/>
          </p:cNvSpPr>
          <p:nvPr/>
        </p:nvSpPr>
        <p:spPr bwMode="auto">
          <a:xfrm>
            <a:off x="7083425" y="3357563"/>
            <a:ext cx="534988" cy="719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5" name="Line 12">
            <a:extLst>
              <a:ext uri="{FF2B5EF4-FFF2-40B4-BE49-F238E27FC236}">
                <a16:creationId xmlns:a16="http://schemas.microsoft.com/office/drawing/2014/main" id="{54CEBFC2-9FE9-443C-8280-9A0BB11CC8FA}"/>
              </a:ext>
            </a:extLst>
          </p:cNvPr>
          <p:cNvSpPr>
            <a:spLocks noChangeShapeType="1"/>
          </p:cNvSpPr>
          <p:nvPr/>
        </p:nvSpPr>
        <p:spPr bwMode="auto">
          <a:xfrm flipH="1">
            <a:off x="1425575" y="4406900"/>
            <a:ext cx="576263" cy="4619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6" name="Line 13">
            <a:extLst>
              <a:ext uri="{FF2B5EF4-FFF2-40B4-BE49-F238E27FC236}">
                <a16:creationId xmlns:a16="http://schemas.microsoft.com/office/drawing/2014/main" id="{570B0A49-4B92-420A-ACD4-5446FF28C805}"/>
              </a:ext>
            </a:extLst>
          </p:cNvPr>
          <p:cNvSpPr>
            <a:spLocks noChangeShapeType="1"/>
          </p:cNvSpPr>
          <p:nvPr/>
        </p:nvSpPr>
        <p:spPr bwMode="auto">
          <a:xfrm>
            <a:off x="2146300" y="4406900"/>
            <a:ext cx="358775" cy="4619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7" name="Line 15">
            <a:extLst>
              <a:ext uri="{FF2B5EF4-FFF2-40B4-BE49-F238E27FC236}">
                <a16:creationId xmlns:a16="http://schemas.microsoft.com/office/drawing/2014/main" id="{495D4660-EE25-4D23-B9FA-0D409799A537}"/>
              </a:ext>
            </a:extLst>
          </p:cNvPr>
          <p:cNvSpPr>
            <a:spLocks noChangeShapeType="1"/>
          </p:cNvSpPr>
          <p:nvPr/>
        </p:nvSpPr>
        <p:spPr bwMode="auto">
          <a:xfrm flipH="1">
            <a:off x="5600700" y="4406900"/>
            <a:ext cx="576263" cy="4619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8" name="Line 16">
            <a:extLst>
              <a:ext uri="{FF2B5EF4-FFF2-40B4-BE49-F238E27FC236}">
                <a16:creationId xmlns:a16="http://schemas.microsoft.com/office/drawing/2014/main" id="{4230B5E7-CA64-493D-9040-ED4BD4000327}"/>
              </a:ext>
            </a:extLst>
          </p:cNvPr>
          <p:cNvSpPr>
            <a:spLocks noChangeShapeType="1"/>
          </p:cNvSpPr>
          <p:nvPr/>
        </p:nvSpPr>
        <p:spPr bwMode="auto">
          <a:xfrm>
            <a:off x="6321425" y="4406900"/>
            <a:ext cx="360363" cy="4619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9" name="Line 18">
            <a:extLst>
              <a:ext uri="{FF2B5EF4-FFF2-40B4-BE49-F238E27FC236}">
                <a16:creationId xmlns:a16="http://schemas.microsoft.com/office/drawing/2014/main" id="{A937B802-ED05-4296-9420-65F17695D89C}"/>
              </a:ext>
            </a:extLst>
          </p:cNvPr>
          <p:cNvSpPr>
            <a:spLocks noChangeShapeType="1"/>
          </p:cNvSpPr>
          <p:nvPr/>
        </p:nvSpPr>
        <p:spPr bwMode="auto">
          <a:xfrm flipH="1">
            <a:off x="7545388" y="4378325"/>
            <a:ext cx="109537" cy="463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20" name="Line 19">
            <a:extLst>
              <a:ext uri="{FF2B5EF4-FFF2-40B4-BE49-F238E27FC236}">
                <a16:creationId xmlns:a16="http://schemas.microsoft.com/office/drawing/2014/main" id="{FB8565D9-5BCB-4791-93CB-1066040BFC53}"/>
              </a:ext>
            </a:extLst>
          </p:cNvPr>
          <p:cNvSpPr>
            <a:spLocks noChangeShapeType="1"/>
          </p:cNvSpPr>
          <p:nvPr/>
        </p:nvSpPr>
        <p:spPr bwMode="auto">
          <a:xfrm>
            <a:off x="7797800" y="4262438"/>
            <a:ext cx="900113" cy="606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73" name="Oval 21">
            <a:extLst>
              <a:ext uri="{FF2B5EF4-FFF2-40B4-BE49-F238E27FC236}">
                <a16:creationId xmlns:a16="http://schemas.microsoft.com/office/drawing/2014/main" id="{2CB5D086-C846-41E9-8193-4070ED383A0B}"/>
              </a:ext>
            </a:extLst>
          </p:cNvPr>
          <p:cNvSpPr>
            <a:spLocks noChangeArrowheads="1"/>
          </p:cNvSpPr>
          <p:nvPr/>
        </p:nvSpPr>
        <p:spPr bwMode="auto">
          <a:xfrm>
            <a:off x="7508875" y="40465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74" name="Oval 22">
            <a:extLst>
              <a:ext uri="{FF2B5EF4-FFF2-40B4-BE49-F238E27FC236}">
                <a16:creationId xmlns:a16="http://schemas.microsoft.com/office/drawing/2014/main" id="{FAC1012A-9397-416E-B18D-49E0FB407277}"/>
              </a:ext>
            </a:extLst>
          </p:cNvPr>
          <p:cNvSpPr>
            <a:spLocks noChangeArrowheads="1"/>
          </p:cNvSpPr>
          <p:nvPr/>
        </p:nvSpPr>
        <p:spPr bwMode="auto">
          <a:xfrm>
            <a:off x="5997575" y="40465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75" name="Oval 23">
            <a:extLst>
              <a:ext uri="{FF2B5EF4-FFF2-40B4-BE49-F238E27FC236}">
                <a16:creationId xmlns:a16="http://schemas.microsoft.com/office/drawing/2014/main" id="{E7F9E6BE-33A5-4085-BCE3-82B00401A581}"/>
              </a:ext>
            </a:extLst>
          </p:cNvPr>
          <p:cNvSpPr>
            <a:spLocks noChangeArrowheads="1"/>
          </p:cNvSpPr>
          <p:nvPr/>
        </p:nvSpPr>
        <p:spPr bwMode="auto">
          <a:xfrm>
            <a:off x="1857375" y="411797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76" name="Oval 24">
            <a:extLst>
              <a:ext uri="{FF2B5EF4-FFF2-40B4-BE49-F238E27FC236}">
                <a16:creationId xmlns:a16="http://schemas.microsoft.com/office/drawing/2014/main" id="{8DCEF1F9-28C3-4F71-B63A-E477D572ABFD}"/>
              </a:ext>
            </a:extLst>
          </p:cNvPr>
          <p:cNvSpPr>
            <a:spLocks noChangeArrowheads="1"/>
          </p:cNvSpPr>
          <p:nvPr/>
        </p:nvSpPr>
        <p:spPr bwMode="auto">
          <a:xfrm>
            <a:off x="1065213" y="48387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78" name="Oval 26">
            <a:extLst>
              <a:ext uri="{FF2B5EF4-FFF2-40B4-BE49-F238E27FC236}">
                <a16:creationId xmlns:a16="http://schemas.microsoft.com/office/drawing/2014/main" id="{9934E414-2BEE-4CFC-A4BC-8CC054414A28}"/>
              </a:ext>
            </a:extLst>
          </p:cNvPr>
          <p:cNvSpPr>
            <a:spLocks noChangeArrowheads="1"/>
          </p:cNvSpPr>
          <p:nvPr/>
        </p:nvSpPr>
        <p:spPr bwMode="auto">
          <a:xfrm>
            <a:off x="2362200" y="48387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79" name="Oval 27">
            <a:extLst>
              <a:ext uri="{FF2B5EF4-FFF2-40B4-BE49-F238E27FC236}">
                <a16:creationId xmlns:a16="http://schemas.microsoft.com/office/drawing/2014/main" id="{8FED29DE-2A4A-495A-892F-3E6584A1B8D3}"/>
              </a:ext>
            </a:extLst>
          </p:cNvPr>
          <p:cNvSpPr>
            <a:spLocks noChangeArrowheads="1"/>
          </p:cNvSpPr>
          <p:nvPr/>
        </p:nvSpPr>
        <p:spPr bwMode="auto">
          <a:xfrm>
            <a:off x="5240338" y="48387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81" name="Oval 29">
            <a:extLst>
              <a:ext uri="{FF2B5EF4-FFF2-40B4-BE49-F238E27FC236}">
                <a16:creationId xmlns:a16="http://schemas.microsoft.com/office/drawing/2014/main" id="{7E9CC6EB-3DB6-454B-86CA-216DE556643A}"/>
              </a:ext>
            </a:extLst>
          </p:cNvPr>
          <p:cNvSpPr>
            <a:spLocks noChangeArrowheads="1"/>
          </p:cNvSpPr>
          <p:nvPr/>
        </p:nvSpPr>
        <p:spPr bwMode="auto">
          <a:xfrm>
            <a:off x="6537325" y="48387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82" name="Oval 30">
            <a:extLst>
              <a:ext uri="{FF2B5EF4-FFF2-40B4-BE49-F238E27FC236}">
                <a16:creationId xmlns:a16="http://schemas.microsoft.com/office/drawing/2014/main" id="{20F4A98B-F2AB-4D57-B807-145395DE27BC}"/>
              </a:ext>
            </a:extLst>
          </p:cNvPr>
          <p:cNvSpPr>
            <a:spLocks noChangeArrowheads="1"/>
          </p:cNvSpPr>
          <p:nvPr/>
        </p:nvSpPr>
        <p:spPr bwMode="auto">
          <a:xfrm>
            <a:off x="7292975" y="48387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84" name="Oval 32">
            <a:extLst>
              <a:ext uri="{FF2B5EF4-FFF2-40B4-BE49-F238E27FC236}">
                <a16:creationId xmlns:a16="http://schemas.microsoft.com/office/drawing/2014/main" id="{2B1E0072-709D-4BA6-B50B-E6E1A5079438}"/>
              </a:ext>
            </a:extLst>
          </p:cNvPr>
          <p:cNvSpPr>
            <a:spLocks noChangeArrowheads="1"/>
          </p:cNvSpPr>
          <p:nvPr/>
        </p:nvSpPr>
        <p:spPr bwMode="auto">
          <a:xfrm>
            <a:off x="8589963" y="48387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30" name="Line 37">
            <a:extLst>
              <a:ext uri="{FF2B5EF4-FFF2-40B4-BE49-F238E27FC236}">
                <a16:creationId xmlns:a16="http://schemas.microsoft.com/office/drawing/2014/main" id="{DCDD9CB0-0F72-4D9F-B4F6-06FC213D90A9}"/>
              </a:ext>
            </a:extLst>
          </p:cNvPr>
          <p:cNvSpPr>
            <a:spLocks noChangeShapeType="1"/>
          </p:cNvSpPr>
          <p:nvPr/>
        </p:nvSpPr>
        <p:spPr bwMode="auto">
          <a:xfrm>
            <a:off x="3595688" y="3390900"/>
            <a:ext cx="504825" cy="719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31" name="Line 39">
            <a:extLst>
              <a:ext uri="{FF2B5EF4-FFF2-40B4-BE49-F238E27FC236}">
                <a16:creationId xmlns:a16="http://schemas.microsoft.com/office/drawing/2014/main" id="{1E6964E4-A61E-4E5C-AD29-F80DC080BB55}"/>
              </a:ext>
            </a:extLst>
          </p:cNvPr>
          <p:cNvSpPr>
            <a:spLocks noChangeShapeType="1"/>
          </p:cNvSpPr>
          <p:nvPr/>
        </p:nvSpPr>
        <p:spPr bwMode="auto">
          <a:xfrm flipH="1">
            <a:off x="3584575" y="4421188"/>
            <a:ext cx="577850" cy="5191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32" name="Line 40">
            <a:extLst>
              <a:ext uri="{FF2B5EF4-FFF2-40B4-BE49-F238E27FC236}">
                <a16:creationId xmlns:a16="http://schemas.microsoft.com/office/drawing/2014/main" id="{93BBFF3B-2C50-4B76-A092-B6604FCC553E}"/>
              </a:ext>
            </a:extLst>
          </p:cNvPr>
          <p:cNvSpPr>
            <a:spLocks noChangeShapeType="1"/>
          </p:cNvSpPr>
          <p:nvPr/>
        </p:nvSpPr>
        <p:spPr bwMode="auto">
          <a:xfrm>
            <a:off x="4376738" y="4437063"/>
            <a:ext cx="288925"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93" name="Oval 41">
            <a:extLst>
              <a:ext uri="{FF2B5EF4-FFF2-40B4-BE49-F238E27FC236}">
                <a16:creationId xmlns:a16="http://schemas.microsoft.com/office/drawing/2014/main" id="{56178C45-0F75-4C21-95A9-4DFC51FDA8A5}"/>
              </a:ext>
            </a:extLst>
          </p:cNvPr>
          <p:cNvSpPr>
            <a:spLocks noChangeArrowheads="1"/>
          </p:cNvSpPr>
          <p:nvPr/>
        </p:nvSpPr>
        <p:spPr bwMode="auto">
          <a:xfrm>
            <a:off x="3983038" y="4060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94" name="Oval 42">
            <a:extLst>
              <a:ext uri="{FF2B5EF4-FFF2-40B4-BE49-F238E27FC236}">
                <a16:creationId xmlns:a16="http://schemas.microsoft.com/office/drawing/2014/main" id="{14A45201-F048-4995-8951-10F70CFC2A7E}"/>
              </a:ext>
            </a:extLst>
          </p:cNvPr>
          <p:cNvSpPr>
            <a:spLocks noChangeArrowheads="1"/>
          </p:cNvSpPr>
          <p:nvPr/>
        </p:nvSpPr>
        <p:spPr bwMode="auto">
          <a:xfrm>
            <a:off x="3225800" y="4852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96" name="Oval 44">
            <a:extLst>
              <a:ext uri="{FF2B5EF4-FFF2-40B4-BE49-F238E27FC236}">
                <a16:creationId xmlns:a16="http://schemas.microsoft.com/office/drawing/2014/main" id="{C3624970-70EC-4475-84EB-604F37991E6E}"/>
              </a:ext>
            </a:extLst>
          </p:cNvPr>
          <p:cNvSpPr>
            <a:spLocks noChangeArrowheads="1"/>
          </p:cNvSpPr>
          <p:nvPr/>
        </p:nvSpPr>
        <p:spPr bwMode="auto">
          <a:xfrm>
            <a:off x="4522788" y="4852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36" name="Line 45">
            <a:extLst>
              <a:ext uri="{FF2B5EF4-FFF2-40B4-BE49-F238E27FC236}">
                <a16:creationId xmlns:a16="http://schemas.microsoft.com/office/drawing/2014/main" id="{6BFAE719-24AE-4076-84A4-C83D5065412A}"/>
              </a:ext>
            </a:extLst>
          </p:cNvPr>
          <p:cNvSpPr>
            <a:spLocks noChangeShapeType="1"/>
          </p:cNvSpPr>
          <p:nvPr/>
        </p:nvSpPr>
        <p:spPr bwMode="auto">
          <a:xfrm flipH="1">
            <a:off x="3657600" y="2132013"/>
            <a:ext cx="1584325" cy="10810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37" name="Line 46">
            <a:extLst>
              <a:ext uri="{FF2B5EF4-FFF2-40B4-BE49-F238E27FC236}">
                <a16:creationId xmlns:a16="http://schemas.microsoft.com/office/drawing/2014/main" id="{6EE53A33-A6D1-4A9F-ADAD-C60371582291}"/>
              </a:ext>
            </a:extLst>
          </p:cNvPr>
          <p:cNvSpPr>
            <a:spLocks noChangeShapeType="1"/>
          </p:cNvSpPr>
          <p:nvPr/>
        </p:nvSpPr>
        <p:spPr bwMode="auto">
          <a:xfrm>
            <a:off x="5424488" y="2143125"/>
            <a:ext cx="1368425" cy="10080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86" name="Oval 34">
            <a:extLst>
              <a:ext uri="{FF2B5EF4-FFF2-40B4-BE49-F238E27FC236}">
                <a16:creationId xmlns:a16="http://schemas.microsoft.com/office/drawing/2014/main" id="{09A3D9E9-2AC1-4E8F-8A41-BF59B9ACCFD9}"/>
              </a:ext>
            </a:extLst>
          </p:cNvPr>
          <p:cNvSpPr>
            <a:spLocks noChangeArrowheads="1"/>
          </p:cNvSpPr>
          <p:nvPr/>
        </p:nvSpPr>
        <p:spPr bwMode="auto">
          <a:xfrm>
            <a:off x="5026025" y="19161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87" name="Oval 35">
            <a:extLst>
              <a:ext uri="{FF2B5EF4-FFF2-40B4-BE49-F238E27FC236}">
                <a16:creationId xmlns:a16="http://schemas.microsoft.com/office/drawing/2014/main" id="{90795D17-097C-40C1-A748-E0B6BD1CE989}"/>
              </a:ext>
            </a:extLst>
          </p:cNvPr>
          <p:cNvSpPr>
            <a:spLocks noChangeArrowheads="1"/>
          </p:cNvSpPr>
          <p:nvPr/>
        </p:nvSpPr>
        <p:spPr bwMode="auto">
          <a:xfrm>
            <a:off x="3230563" y="306863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6388" name="Oval 36">
            <a:extLst>
              <a:ext uri="{FF2B5EF4-FFF2-40B4-BE49-F238E27FC236}">
                <a16:creationId xmlns:a16="http://schemas.microsoft.com/office/drawing/2014/main" id="{5E4E6A39-F96E-42FA-BC91-FCCD7928BBFE}"/>
              </a:ext>
            </a:extLst>
          </p:cNvPr>
          <p:cNvSpPr>
            <a:spLocks noChangeArrowheads="1"/>
          </p:cNvSpPr>
          <p:nvPr/>
        </p:nvSpPr>
        <p:spPr bwMode="auto">
          <a:xfrm>
            <a:off x="6723063" y="306863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41" name="Line 47">
            <a:extLst>
              <a:ext uri="{FF2B5EF4-FFF2-40B4-BE49-F238E27FC236}">
                <a16:creationId xmlns:a16="http://schemas.microsoft.com/office/drawing/2014/main" id="{1DD0AB1F-C34A-438C-B24B-3028F20673B4}"/>
              </a:ext>
            </a:extLst>
          </p:cNvPr>
          <p:cNvSpPr>
            <a:spLocks noChangeShapeType="1"/>
          </p:cNvSpPr>
          <p:nvPr/>
        </p:nvSpPr>
        <p:spPr bwMode="auto">
          <a:xfrm>
            <a:off x="9345613" y="1700213"/>
            <a:ext cx="0" cy="36004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42" name="Text Box 48">
            <a:extLst>
              <a:ext uri="{FF2B5EF4-FFF2-40B4-BE49-F238E27FC236}">
                <a16:creationId xmlns:a16="http://schemas.microsoft.com/office/drawing/2014/main" id="{6B9B67CD-D63A-46ED-A1ED-347C875E92EC}"/>
              </a:ext>
            </a:extLst>
          </p:cNvPr>
          <p:cNvSpPr txBox="1">
            <a:spLocks noChangeArrowheads="1"/>
          </p:cNvSpPr>
          <p:nvPr/>
        </p:nvSpPr>
        <p:spPr bwMode="auto">
          <a:xfrm>
            <a:off x="9294813" y="1866900"/>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d=0</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98343" name="Text Box 49">
            <a:extLst>
              <a:ext uri="{FF2B5EF4-FFF2-40B4-BE49-F238E27FC236}">
                <a16:creationId xmlns:a16="http://schemas.microsoft.com/office/drawing/2014/main" id="{F0F88219-EAB2-4B32-8B94-67E17BE9A003}"/>
              </a:ext>
            </a:extLst>
          </p:cNvPr>
          <p:cNvSpPr txBox="1">
            <a:spLocks noChangeArrowheads="1"/>
          </p:cNvSpPr>
          <p:nvPr/>
        </p:nvSpPr>
        <p:spPr bwMode="auto">
          <a:xfrm>
            <a:off x="9274175" y="2997200"/>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d=1</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98344" name="Text Box 50">
            <a:extLst>
              <a:ext uri="{FF2B5EF4-FFF2-40B4-BE49-F238E27FC236}">
                <a16:creationId xmlns:a16="http://schemas.microsoft.com/office/drawing/2014/main" id="{E6547E1D-BC7B-4823-A310-CC17BBD47567}"/>
              </a:ext>
            </a:extLst>
          </p:cNvPr>
          <p:cNvSpPr txBox="1">
            <a:spLocks noChangeArrowheads="1"/>
          </p:cNvSpPr>
          <p:nvPr/>
        </p:nvSpPr>
        <p:spPr bwMode="auto">
          <a:xfrm>
            <a:off x="9274175" y="4005263"/>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d=2</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98345" name="Text Box 51">
            <a:extLst>
              <a:ext uri="{FF2B5EF4-FFF2-40B4-BE49-F238E27FC236}">
                <a16:creationId xmlns:a16="http://schemas.microsoft.com/office/drawing/2014/main" id="{F1F13E8F-377B-43C5-8795-3FDF1ED81156}"/>
              </a:ext>
            </a:extLst>
          </p:cNvPr>
          <p:cNvSpPr txBox="1">
            <a:spLocks noChangeArrowheads="1"/>
          </p:cNvSpPr>
          <p:nvPr/>
        </p:nvSpPr>
        <p:spPr bwMode="auto">
          <a:xfrm>
            <a:off x="9274175" y="4797425"/>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d=3</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98346" name="Text Box 52">
            <a:extLst>
              <a:ext uri="{FF2B5EF4-FFF2-40B4-BE49-F238E27FC236}">
                <a16:creationId xmlns:a16="http://schemas.microsoft.com/office/drawing/2014/main" id="{40F29DF7-FC02-480F-8D4C-FB3B3C963E2A}"/>
              </a:ext>
            </a:extLst>
          </p:cNvPr>
          <p:cNvSpPr txBox="1">
            <a:spLocks noChangeArrowheads="1"/>
          </p:cNvSpPr>
          <p:nvPr/>
        </p:nvSpPr>
        <p:spPr bwMode="auto">
          <a:xfrm>
            <a:off x="7531100" y="2133600"/>
            <a:ext cx="584200" cy="395288"/>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b=2</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98347" name="Text Box 50">
            <a:extLst>
              <a:ext uri="{FF2B5EF4-FFF2-40B4-BE49-F238E27FC236}">
                <a16:creationId xmlns:a16="http://schemas.microsoft.com/office/drawing/2014/main" id="{4E9F1776-9EF8-4AEB-909C-D5A40D27E517}"/>
              </a:ext>
            </a:extLst>
          </p:cNvPr>
          <p:cNvSpPr txBox="1">
            <a:spLocks noChangeArrowheads="1"/>
          </p:cNvSpPr>
          <p:nvPr/>
        </p:nvSpPr>
        <p:spPr bwMode="auto">
          <a:xfrm>
            <a:off x="2897188" y="1503363"/>
            <a:ext cx="6249987" cy="368300"/>
          </a:xfrm>
          <a:prstGeom prst="rect">
            <a:avLst/>
          </a:prstGeom>
          <a:solidFill>
            <a:srgbClr val="FFFF66"/>
          </a:solidFill>
          <a:ln w="28575" algn="ctr">
            <a:solidFill>
              <a:srgbClr val="FF0000"/>
            </a:solidFill>
            <a:prstDash val="sysDot"/>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Max Time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is proportional to the </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Max. number of Nodes visited</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GB"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56356"/>
                                        </p:tgtEl>
                                        <p:attrNameLst>
                                          <p:attrName>style.visibility</p:attrName>
                                        </p:attrNameLst>
                                      </p:cBhvr>
                                      <p:to>
                                        <p:strVal val="visible"/>
                                      </p:to>
                                    </p:set>
                                    <p:animEffect transition="in" filter="checkerboard(across)">
                                      <p:cBhvr>
                                        <p:cTn id="7" dur="500"/>
                                        <p:tgtEl>
                                          <p:spTgt spid="356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a:extLst>
              <a:ext uri="{FF2B5EF4-FFF2-40B4-BE49-F238E27FC236}">
                <a16:creationId xmlns:a16="http://schemas.microsoft.com/office/drawing/2014/main" id="{DBEB9618-A6F2-4E6D-9374-18505DE7BC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4B2C997-4CA7-4F1F-BA9A-0DCA6A4873DE}"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78" name="Rectangle 2">
            <a:extLst>
              <a:ext uri="{FF2B5EF4-FFF2-40B4-BE49-F238E27FC236}">
                <a16:creationId xmlns:a16="http://schemas.microsoft.com/office/drawing/2014/main" id="{9ABAF9AB-C026-4D9C-8978-2DA6BCC1DDB2}"/>
              </a:ext>
            </a:extLst>
          </p:cNvPr>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mn-cs"/>
              </a:rPr>
              <a:t>SEARCH</a:t>
            </a:r>
          </a:p>
        </p:txBody>
      </p:sp>
      <p:sp>
        <p:nvSpPr>
          <p:cNvPr id="357379" name="Rectangle 3">
            <a:extLst>
              <a:ext uri="{FF2B5EF4-FFF2-40B4-BE49-F238E27FC236}">
                <a16:creationId xmlns:a16="http://schemas.microsoft.com/office/drawing/2014/main" id="{26B02331-4E6C-4E7D-BB50-AE2895AA7FEC}"/>
              </a:ext>
            </a:extLst>
          </p:cNvPr>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Worst Case Running Time for </a:t>
            </a:r>
            <a:r>
              <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Helvetica" pitchFamily="34" charset="0"/>
                <a:ea typeface="+mn-ea"/>
                <a:cs typeface="+mn-cs"/>
              </a:rPr>
              <a:t>all</a:t>
            </a: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 </a:t>
            </a:r>
            <a:r>
              <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Helvetica" pitchFamily="34" charset="0"/>
                <a:ea typeface="+mn-ea"/>
                <a:cs typeface="+mn-cs"/>
              </a:rPr>
              <a:t>Searches</a:t>
            </a:r>
            <a:endPar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endParaRPr>
          </a:p>
        </p:txBody>
      </p:sp>
      <p:sp>
        <p:nvSpPr>
          <p:cNvPr id="357380" name="Oval 4">
            <a:extLst>
              <a:ext uri="{FF2B5EF4-FFF2-40B4-BE49-F238E27FC236}">
                <a16:creationId xmlns:a16="http://schemas.microsoft.com/office/drawing/2014/main" id="{52DF4450-0C0A-489E-991A-785BD9BC9D06}"/>
              </a:ext>
            </a:extLst>
          </p:cNvPr>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endParaRPr>
          </a:p>
        </p:txBody>
      </p:sp>
      <p:sp>
        <p:nvSpPr>
          <p:cNvPr id="100358" name="Rectangle 5">
            <a:extLst>
              <a:ext uri="{FF2B5EF4-FFF2-40B4-BE49-F238E27FC236}">
                <a16:creationId xmlns:a16="http://schemas.microsoft.com/office/drawing/2014/main" id="{F1E636DC-3BCD-4779-BAEC-577DA85752EF}"/>
              </a:ext>
            </a:extLst>
          </p:cNvPr>
          <p:cNvSpPr>
            <a:spLocks noChangeArrowheads="1"/>
          </p:cNvSpPr>
          <p:nvPr/>
        </p:nvSpPr>
        <p:spPr bwMode="auto">
          <a:xfrm>
            <a:off x="0" y="1628775"/>
            <a:ext cx="2808288" cy="1625600"/>
          </a:xfrm>
          <a:prstGeom prst="rect">
            <a:avLst/>
          </a:prstGeom>
          <a:solidFill>
            <a:srgbClr val="CCECFF"/>
          </a:solidFill>
          <a:ln w="9525" algn="ctr">
            <a:solidFill>
              <a:srgbClr val="FF0000"/>
            </a:solidFill>
            <a:prstDash val="dash"/>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 the worst case, a</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ll the searches</a:t>
            </a:r>
            <a:r>
              <a:rPr kumimoji="0" lang="en-US" altLang="en-US" sz="20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 with or without visited list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may have to visit each state at least once.</a:t>
            </a:r>
            <a:endParaRPr kumimoji="0" lang="en-GB"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59" name="Rectangle 6">
            <a:extLst>
              <a:ext uri="{FF2B5EF4-FFF2-40B4-BE49-F238E27FC236}">
                <a16:creationId xmlns:a16="http://schemas.microsoft.com/office/drawing/2014/main" id="{42FF0B94-6704-4159-86FC-790762F68372}"/>
              </a:ext>
            </a:extLst>
          </p:cNvPr>
          <p:cNvSpPr>
            <a:spLocks noChangeArrowheads="1"/>
          </p:cNvSpPr>
          <p:nvPr/>
        </p:nvSpPr>
        <p:spPr bwMode="auto">
          <a:xfrm>
            <a:off x="3008313" y="5516563"/>
            <a:ext cx="6624637" cy="10160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d</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is depth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is branching factor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Number of States in the tree</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 b</a:t>
            </a:r>
            <a:r>
              <a:rPr kumimoji="0" lang="en-US" altLang="en-US" sz="2000" b="0" i="0" u="none" strike="noStrike" kern="1200" cap="none" spc="0" normalizeH="0" baseline="30000" noProof="0">
                <a:ln>
                  <a:noFill/>
                </a:ln>
                <a:solidFill>
                  <a:srgbClr val="000000"/>
                </a:solidFill>
                <a:effectLst/>
                <a:uLnTx/>
                <a:uFillTx/>
                <a:latin typeface="Times New Roman" panose="02020603050405020304" pitchFamily="18" charset="0"/>
                <a:ea typeface="+mn-ea"/>
                <a:cs typeface="+mn-cs"/>
              </a:rPr>
              <a:t>d</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&lt;  (b</a:t>
            </a:r>
            <a:r>
              <a:rPr kumimoji="0" lang="en-US" altLang="en-US" sz="2000" b="0" i="0" u="none" strike="noStrike" kern="1200" cap="none" spc="0" normalizeH="0" baseline="30000" noProof="0">
                <a:ln>
                  <a:noFill/>
                </a:ln>
                <a:solidFill>
                  <a:srgbClr val="000000"/>
                </a:solidFill>
                <a:effectLst/>
                <a:uLnTx/>
                <a:uFillTx/>
                <a:latin typeface="Times New Roman" panose="02020603050405020304" pitchFamily="18" charset="0"/>
                <a:ea typeface="+mn-ea"/>
                <a:cs typeface="+mn-cs"/>
              </a:rPr>
              <a:t>d+1</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 1)/(b-1)  &lt;  </a:t>
            </a:r>
            <a:r>
              <a:rPr kumimoji="0" lang="en-US" altLang="en-US" sz="20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b</a:t>
            </a:r>
            <a:r>
              <a:rPr kumimoji="0" lang="en-US" altLang="en-US" sz="2000" b="1" i="0" u="none" strike="noStrike" kern="1200" cap="none" spc="0" normalizeH="0" baseline="30000" noProof="0">
                <a:ln>
                  <a:noFill/>
                </a:ln>
                <a:solidFill>
                  <a:srgbClr val="FF0000"/>
                </a:solidFill>
                <a:effectLst/>
                <a:uLnTx/>
                <a:uFillTx/>
                <a:latin typeface="Times New Roman" panose="02020603050405020304" pitchFamily="18" charset="0"/>
                <a:ea typeface="+mn-ea"/>
                <a:cs typeface="+mn-cs"/>
              </a:rPr>
              <a:t>d+1</a:t>
            </a:r>
            <a:endParaRPr kumimoji="0" lang="en-GB" altLang="en-US" sz="2000" b="1" i="0" u="none" strike="noStrike" kern="1200" cap="none" spc="0" normalizeH="0" baseline="30000" noProof="0">
              <a:ln>
                <a:noFill/>
              </a:ln>
              <a:solidFill>
                <a:srgbClr val="FF0000"/>
              </a:solidFill>
              <a:effectLst/>
              <a:uLnTx/>
              <a:uFillTx/>
              <a:latin typeface="Times New Roman" panose="02020603050405020304" pitchFamily="18" charset="0"/>
              <a:ea typeface="+mn-ea"/>
              <a:cs typeface="+mn-cs"/>
            </a:endParaRPr>
          </a:p>
        </p:txBody>
      </p:sp>
      <p:sp>
        <p:nvSpPr>
          <p:cNvPr id="100360" name="Line 7">
            <a:extLst>
              <a:ext uri="{FF2B5EF4-FFF2-40B4-BE49-F238E27FC236}">
                <a16:creationId xmlns:a16="http://schemas.microsoft.com/office/drawing/2014/main" id="{0CAE2644-2F08-4BE6-978C-9EB9EBCDCC57}"/>
              </a:ext>
            </a:extLst>
          </p:cNvPr>
          <p:cNvSpPr>
            <a:spLocks noChangeShapeType="1"/>
          </p:cNvSpPr>
          <p:nvPr/>
        </p:nvSpPr>
        <p:spPr bwMode="auto">
          <a:xfrm flipH="1">
            <a:off x="4886325" y="3541713"/>
            <a:ext cx="657225" cy="530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1" name="Line 8">
            <a:extLst>
              <a:ext uri="{FF2B5EF4-FFF2-40B4-BE49-F238E27FC236}">
                <a16:creationId xmlns:a16="http://schemas.microsoft.com/office/drawing/2014/main" id="{3C1831BB-6F4E-417A-8EA4-714058CB21A4}"/>
              </a:ext>
            </a:extLst>
          </p:cNvPr>
          <p:cNvSpPr>
            <a:spLocks noChangeShapeType="1"/>
          </p:cNvSpPr>
          <p:nvPr/>
        </p:nvSpPr>
        <p:spPr bwMode="auto">
          <a:xfrm flipH="1">
            <a:off x="7215188" y="3490913"/>
            <a:ext cx="287337"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2" name="Line 9">
            <a:extLst>
              <a:ext uri="{FF2B5EF4-FFF2-40B4-BE49-F238E27FC236}">
                <a16:creationId xmlns:a16="http://schemas.microsoft.com/office/drawing/2014/main" id="{9F3B998B-BE25-404E-9C8D-8BA13B02AA4A}"/>
              </a:ext>
            </a:extLst>
          </p:cNvPr>
          <p:cNvSpPr>
            <a:spLocks noChangeShapeType="1"/>
          </p:cNvSpPr>
          <p:nvPr/>
        </p:nvSpPr>
        <p:spPr bwMode="auto">
          <a:xfrm>
            <a:off x="7648575" y="3490913"/>
            <a:ext cx="303213"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3" name="Line 11">
            <a:extLst>
              <a:ext uri="{FF2B5EF4-FFF2-40B4-BE49-F238E27FC236}">
                <a16:creationId xmlns:a16="http://schemas.microsoft.com/office/drawing/2014/main" id="{E2EEC941-683E-48DF-877B-DEB186C12BF2}"/>
              </a:ext>
            </a:extLst>
          </p:cNvPr>
          <p:cNvSpPr>
            <a:spLocks noChangeShapeType="1"/>
          </p:cNvSpPr>
          <p:nvPr/>
        </p:nvSpPr>
        <p:spPr bwMode="auto">
          <a:xfrm flipH="1">
            <a:off x="4437063" y="4221163"/>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4" name="Line 12">
            <a:extLst>
              <a:ext uri="{FF2B5EF4-FFF2-40B4-BE49-F238E27FC236}">
                <a16:creationId xmlns:a16="http://schemas.microsoft.com/office/drawing/2014/main" id="{4DE76232-5A6F-480E-8F92-58600D14E207}"/>
              </a:ext>
            </a:extLst>
          </p:cNvPr>
          <p:cNvSpPr>
            <a:spLocks noChangeShapeType="1"/>
          </p:cNvSpPr>
          <p:nvPr/>
        </p:nvSpPr>
        <p:spPr bwMode="auto">
          <a:xfrm>
            <a:off x="4846638" y="4221163"/>
            <a:ext cx="203200"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5" name="Line 14">
            <a:extLst>
              <a:ext uri="{FF2B5EF4-FFF2-40B4-BE49-F238E27FC236}">
                <a16:creationId xmlns:a16="http://schemas.microsoft.com/office/drawing/2014/main" id="{1F96A779-DC74-4681-BD37-61127D06C60A}"/>
              </a:ext>
            </a:extLst>
          </p:cNvPr>
          <p:cNvSpPr>
            <a:spLocks noChangeShapeType="1"/>
          </p:cNvSpPr>
          <p:nvPr/>
        </p:nvSpPr>
        <p:spPr bwMode="auto">
          <a:xfrm flipH="1">
            <a:off x="6807200" y="4221163"/>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6" name="Line 15">
            <a:extLst>
              <a:ext uri="{FF2B5EF4-FFF2-40B4-BE49-F238E27FC236}">
                <a16:creationId xmlns:a16="http://schemas.microsoft.com/office/drawing/2014/main" id="{59540960-9084-401E-9E5F-D1ECEAC4942C}"/>
              </a:ext>
            </a:extLst>
          </p:cNvPr>
          <p:cNvSpPr>
            <a:spLocks noChangeShapeType="1"/>
          </p:cNvSpPr>
          <p:nvPr/>
        </p:nvSpPr>
        <p:spPr bwMode="auto">
          <a:xfrm>
            <a:off x="7215188" y="4221163"/>
            <a:ext cx="204787"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7" name="Line 17">
            <a:extLst>
              <a:ext uri="{FF2B5EF4-FFF2-40B4-BE49-F238E27FC236}">
                <a16:creationId xmlns:a16="http://schemas.microsoft.com/office/drawing/2014/main" id="{73C18AD2-6C50-4B7E-A432-4585E9145247}"/>
              </a:ext>
            </a:extLst>
          </p:cNvPr>
          <p:cNvSpPr>
            <a:spLocks noChangeShapeType="1"/>
          </p:cNvSpPr>
          <p:nvPr/>
        </p:nvSpPr>
        <p:spPr bwMode="auto">
          <a:xfrm flipH="1">
            <a:off x="7910513" y="4202113"/>
            <a:ext cx="61912"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8" name="Line 18">
            <a:extLst>
              <a:ext uri="{FF2B5EF4-FFF2-40B4-BE49-F238E27FC236}">
                <a16:creationId xmlns:a16="http://schemas.microsoft.com/office/drawing/2014/main" id="{26464345-5773-4B58-AEC7-9FE3EAE73A76}"/>
              </a:ext>
            </a:extLst>
          </p:cNvPr>
          <p:cNvSpPr>
            <a:spLocks noChangeShapeType="1"/>
          </p:cNvSpPr>
          <p:nvPr/>
        </p:nvSpPr>
        <p:spPr bwMode="auto">
          <a:xfrm>
            <a:off x="8053388" y="4121150"/>
            <a:ext cx="511175" cy="422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5" name="Oval 19">
            <a:extLst>
              <a:ext uri="{FF2B5EF4-FFF2-40B4-BE49-F238E27FC236}">
                <a16:creationId xmlns:a16="http://schemas.microsoft.com/office/drawing/2014/main" id="{91C0958C-61EF-4872-9673-51CA0AA99821}"/>
              </a:ext>
            </a:extLst>
          </p:cNvPr>
          <p:cNvSpPr>
            <a:spLocks noChangeArrowheads="1"/>
          </p:cNvSpPr>
          <p:nvPr/>
        </p:nvSpPr>
        <p:spPr bwMode="auto">
          <a:xfrm>
            <a:off x="7889875" y="3903663"/>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6" name="Oval 20">
            <a:extLst>
              <a:ext uri="{FF2B5EF4-FFF2-40B4-BE49-F238E27FC236}">
                <a16:creationId xmlns:a16="http://schemas.microsoft.com/office/drawing/2014/main" id="{4AC15AD2-158E-4148-8116-6F66163DBE0E}"/>
              </a:ext>
            </a:extLst>
          </p:cNvPr>
          <p:cNvSpPr>
            <a:spLocks noChangeArrowheads="1"/>
          </p:cNvSpPr>
          <p:nvPr/>
        </p:nvSpPr>
        <p:spPr bwMode="auto">
          <a:xfrm>
            <a:off x="7032625" y="3903663"/>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7" name="Oval 21">
            <a:extLst>
              <a:ext uri="{FF2B5EF4-FFF2-40B4-BE49-F238E27FC236}">
                <a16:creationId xmlns:a16="http://schemas.microsoft.com/office/drawing/2014/main" id="{C7F27AC9-849E-4DB5-8094-5CE02BB0AF8D}"/>
              </a:ext>
            </a:extLst>
          </p:cNvPr>
          <p:cNvSpPr>
            <a:spLocks noChangeArrowheads="1"/>
          </p:cNvSpPr>
          <p:nvPr/>
        </p:nvSpPr>
        <p:spPr bwMode="auto">
          <a:xfrm>
            <a:off x="4681538" y="3954463"/>
            <a:ext cx="268287"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8" name="Oval 22">
            <a:extLst>
              <a:ext uri="{FF2B5EF4-FFF2-40B4-BE49-F238E27FC236}">
                <a16:creationId xmlns:a16="http://schemas.microsoft.com/office/drawing/2014/main" id="{25D09A04-7D93-41DB-8060-69E28638B7B7}"/>
              </a:ext>
            </a:extLst>
          </p:cNvPr>
          <p:cNvSpPr>
            <a:spLocks noChangeArrowheads="1"/>
          </p:cNvSpPr>
          <p:nvPr/>
        </p:nvSpPr>
        <p:spPr bwMode="auto">
          <a:xfrm>
            <a:off x="4232275" y="4454525"/>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0" name="Oval 24">
            <a:extLst>
              <a:ext uri="{FF2B5EF4-FFF2-40B4-BE49-F238E27FC236}">
                <a16:creationId xmlns:a16="http://schemas.microsoft.com/office/drawing/2014/main" id="{E5D5CB2C-62C8-458B-A64D-E3A34755B19A}"/>
              </a:ext>
            </a:extLst>
          </p:cNvPr>
          <p:cNvSpPr>
            <a:spLocks noChangeArrowheads="1"/>
          </p:cNvSpPr>
          <p:nvPr/>
        </p:nvSpPr>
        <p:spPr bwMode="auto">
          <a:xfrm>
            <a:off x="4968875" y="4454525"/>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1" name="Oval 25">
            <a:extLst>
              <a:ext uri="{FF2B5EF4-FFF2-40B4-BE49-F238E27FC236}">
                <a16:creationId xmlns:a16="http://schemas.microsoft.com/office/drawing/2014/main" id="{FB751C84-2BA6-4E52-9F41-B0D73929D329}"/>
              </a:ext>
            </a:extLst>
          </p:cNvPr>
          <p:cNvSpPr>
            <a:spLocks noChangeArrowheads="1"/>
          </p:cNvSpPr>
          <p:nvPr/>
        </p:nvSpPr>
        <p:spPr bwMode="auto">
          <a:xfrm>
            <a:off x="6602413" y="4454525"/>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3" name="Oval 27">
            <a:extLst>
              <a:ext uri="{FF2B5EF4-FFF2-40B4-BE49-F238E27FC236}">
                <a16:creationId xmlns:a16="http://schemas.microsoft.com/office/drawing/2014/main" id="{A1CB0C09-073E-4E64-BF7A-1C61282B1744}"/>
              </a:ext>
            </a:extLst>
          </p:cNvPr>
          <p:cNvSpPr>
            <a:spLocks noChangeArrowheads="1"/>
          </p:cNvSpPr>
          <p:nvPr/>
        </p:nvSpPr>
        <p:spPr bwMode="auto">
          <a:xfrm>
            <a:off x="7339013" y="4454525"/>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4" name="Oval 28">
            <a:extLst>
              <a:ext uri="{FF2B5EF4-FFF2-40B4-BE49-F238E27FC236}">
                <a16:creationId xmlns:a16="http://schemas.microsoft.com/office/drawing/2014/main" id="{6AB41DCF-B787-4701-AFE8-79D16A62F848}"/>
              </a:ext>
            </a:extLst>
          </p:cNvPr>
          <p:cNvSpPr>
            <a:spLocks noChangeArrowheads="1"/>
          </p:cNvSpPr>
          <p:nvPr/>
        </p:nvSpPr>
        <p:spPr bwMode="auto">
          <a:xfrm>
            <a:off x="7767638" y="4454525"/>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6" name="Oval 30">
            <a:extLst>
              <a:ext uri="{FF2B5EF4-FFF2-40B4-BE49-F238E27FC236}">
                <a16:creationId xmlns:a16="http://schemas.microsoft.com/office/drawing/2014/main" id="{77911262-CE8F-4D14-95B4-CA760D9EF559}"/>
              </a:ext>
            </a:extLst>
          </p:cNvPr>
          <p:cNvSpPr>
            <a:spLocks noChangeArrowheads="1"/>
          </p:cNvSpPr>
          <p:nvPr/>
        </p:nvSpPr>
        <p:spPr bwMode="auto">
          <a:xfrm>
            <a:off x="8504238" y="4454525"/>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78" name="Line 31">
            <a:extLst>
              <a:ext uri="{FF2B5EF4-FFF2-40B4-BE49-F238E27FC236}">
                <a16:creationId xmlns:a16="http://schemas.microsoft.com/office/drawing/2014/main" id="{F7877C0E-34AC-467F-9C72-D8ED47C4C28C}"/>
              </a:ext>
            </a:extLst>
          </p:cNvPr>
          <p:cNvSpPr>
            <a:spLocks noChangeShapeType="1"/>
          </p:cNvSpPr>
          <p:nvPr/>
        </p:nvSpPr>
        <p:spPr bwMode="auto">
          <a:xfrm>
            <a:off x="5668963" y="3514725"/>
            <a:ext cx="285750" cy="5000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79" name="Line 33">
            <a:extLst>
              <a:ext uri="{FF2B5EF4-FFF2-40B4-BE49-F238E27FC236}">
                <a16:creationId xmlns:a16="http://schemas.microsoft.com/office/drawing/2014/main" id="{399C8B41-5224-4F7C-A1C5-6CA27767C2EA}"/>
              </a:ext>
            </a:extLst>
          </p:cNvPr>
          <p:cNvSpPr>
            <a:spLocks noChangeShapeType="1"/>
          </p:cNvSpPr>
          <p:nvPr/>
        </p:nvSpPr>
        <p:spPr bwMode="auto">
          <a:xfrm flipH="1">
            <a:off x="5662613" y="4232275"/>
            <a:ext cx="327025"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80" name="Line 34">
            <a:extLst>
              <a:ext uri="{FF2B5EF4-FFF2-40B4-BE49-F238E27FC236}">
                <a16:creationId xmlns:a16="http://schemas.microsoft.com/office/drawing/2014/main" id="{CAFBB933-0C4E-4E58-AA99-3548E934D230}"/>
              </a:ext>
            </a:extLst>
          </p:cNvPr>
          <p:cNvSpPr>
            <a:spLocks noChangeShapeType="1"/>
          </p:cNvSpPr>
          <p:nvPr/>
        </p:nvSpPr>
        <p:spPr bwMode="auto">
          <a:xfrm>
            <a:off x="6111875" y="4243388"/>
            <a:ext cx="163513"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1" name="Oval 35">
            <a:extLst>
              <a:ext uri="{FF2B5EF4-FFF2-40B4-BE49-F238E27FC236}">
                <a16:creationId xmlns:a16="http://schemas.microsoft.com/office/drawing/2014/main" id="{A2381BD5-9B1C-4710-A63C-D3C805D03FB7}"/>
              </a:ext>
            </a:extLst>
          </p:cNvPr>
          <p:cNvSpPr>
            <a:spLocks noChangeArrowheads="1"/>
          </p:cNvSpPr>
          <p:nvPr/>
        </p:nvSpPr>
        <p:spPr bwMode="auto">
          <a:xfrm>
            <a:off x="5888038" y="3913188"/>
            <a:ext cx="268287"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2" name="Oval 36">
            <a:extLst>
              <a:ext uri="{FF2B5EF4-FFF2-40B4-BE49-F238E27FC236}">
                <a16:creationId xmlns:a16="http://schemas.microsoft.com/office/drawing/2014/main" id="{15B8680D-0C63-4AA4-B97E-8839CC8A2E16}"/>
              </a:ext>
            </a:extLst>
          </p:cNvPr>
          <p:cNvSpPr>
            <a:spLocks noChangeArrowheads="1"/>
          </p:cNvSpPr>
          <p:nvPr/>
        </p:nvSpPr>
        <p:spPr bwMode="auto">
          <a:xfrm>
            <a:off x="5459413" y="4465638"/>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4" name="Oval 38">
            <a:extLst>
              <a:ext uri="{FF2B5EF4-FFF2-40B4-BE49-F238E27FC236}">
                <a16:creationId xmlns:a16="http://schemas.microsoft.com/office/drawing/2014/main" id="{691F0CDA-3339-41B7-AD08-C03A3C7F0044}"/>
              </a:ext>
            </a:extLst>
          </p:cNvPr>
          <p:cNvSpPr>
            <a:spLocks noChangeArrowheads="1"/>
          </p:cNvSpPr>
          <p:nvPr/>
        </p:nvSpPr>
        <p:spPr bwMode="auto">
          <a:xfrm>
            <a:off x="6194425" y="4464050"/>
            <a:ext cx="268288"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84" name="Line 39">
            <a:extLst>
              <a:ext uri="{FF2B5EF4-FFF2-40B4-BE49-F238E27FC236}">
                <a16:creationId xmlns:a16="http://schemas.microsoft.com/office/drawing/2014/main" id="{C9E7C866-4D41-4350-8391-A0B007188827}"/>
              </a:ext>
            </a:extLst>
          </p:cNvPr>
          <p:cNvSpPr>
            <a:spLocks noChangeShapeType="1"/>
          </p:cNvSpPr>
          <p:nvPr/>
        </p:nvSpPr>
        <p:spPr bwMode="auto">
          <a:xfrm flipH="1">
            <a:off x="5703888" y="2638425"/>
            <a:ext cx="898525" cy="7524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85" name="Line 40">
            <a:extLst>
              <a:ext uri="{FF2B5EF4-FFF2-40B4-BE49-F238E27FC236}">
                <a16:creationId xmlns:a16="http://schemas.microsoft.com/office/drawing/2014/main" id="{2F374104-555C-4A4B-A5A2-0B2CA6411AA8}"/>
              </a:ext>
            </a:extLst>
          </p:cNvPr>
          <p:cNvSpPr>
            <a:spLocks noChangeShapeType="1"/>
          </p:cNvSpPr>
          <p:nvPr/>
        </p:nvSpPr>
        <p:spPr bwMode="auto">
          <a:xfrm>
            <a:off x="6707188" y="2646363"/>
            <a:ext cx="776287" cy="701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7" name="Oval 41">
            <a:extLst>
              <a:ext uri="{FF2B5EF4-FFF2-40B4-BE49-F238E27FC236}">
                <a16:creationId xmlns:a16="http://schemas.microsoft.com/office/drawing/2014/main" id="{554C13AA-5353-41FA-B0A6-F157223E6CBF}"/>
              </a:ext>
            </a:extLst>
          </p:cNvPr>
          <p:cNvSpPr>
            <a:spLocks noChangeArrowheads="1"/>
          </p:cNvSpPr>
          <p:nvPr/>
        </p:nvSpPr>
        <p:spPr bwMode="auto">
          <a:xfrm>
            <a:off x="6480175" y="2420938"/>
            <a:ext cx="268288"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8" name="Oval 42">
            <a:extLst>
              <a:ext uri="{FF2B5EF4-FFF2-40B4-BE49-F238E27FC236}">
                <a16:creationId xmlns:a16="http://schemas.microsoft.com/office/drawing/2014/main" id="{18834AE8-C244-4060-86AD-102A19899B30}"/>
              </a:ext>
            </a:extLst>
          </p:cNvPr>
          <p:cNvSpPr>
            <a:spLocks noChangeArrowheads="1"/>
          </p:cNvSpPr>
          <p:nvPr/>
        </p:nvSpPr>
        <p:spPr bwMode="auto">
          <a:xfrm>
            <a:off x="5461000" y="3222625"/>
            <a:ext cx="268288"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9" name="Oval 43">
            <a:extLst>
              <a:ext uri="{FF2B5EF4-FFF2-40B4-BE49-F238E27FC236}">
                <a16:creationId xmlns:a16="http://schemas.microsoft.com/office/drawing/2014/main" id="{B9E1B58E-C553-4B89-B641-4C2719E46124}"/>
              </a:ext>
            </a:extLst>
          </p:cNvPr>
          <p:cNvSpPr>
            <a:spLocks noChangeArrowheads="1"/>
          </p:cNvSpPr>
          <p:nvPr/>
        </p:nvSpPr>
        <p:spPr bwMode="auto">
          <a:xfrm>
            <a:off x="7443788" y="3222625"/>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89" name="Line 44">
            <a:extLst>
              <a:ext uri="{FF2B5EF4-FFF2-40B4-BE49-F238E27FC236}">
                <a16:creationId xmlns:a16="http://schemas.microsoft.com/office/drawing/2014/main" id="{C814CC66-F9FB-4B09-B208-5F7250D44717}"/>
              </a:ext>
            </a:extLst>
          </p:cNvPr>
          <p:cNvSpPr>
            <a:spLocks noChangeShapeType="1"/>
          </p:cNvSpPr>
          <p:nvPr/>
        </p:nvSpPr>
        <p:spPr bwMode="auto">
          <a:xfrm>
            <a:off x="9345613" y="1700213"/>
            <a:ext cx="0" cy="36004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90" name="Text Box 45">
            <a:extLst>
              <a:ext uri="{FF2B5EF4-FFF2-40B4-BE49-F238E27FC236}">
                <a16:creationId xmlns:a16="http://schemas.microsoft.com/office/drawing/2014/main" id="{4F297224-106D-4867-AFB8-676A01207BF9}"/>
              </a:ext>
            </a:extLst>
          </p:cNvPr>
          <p:cNvSpPr txBox="1">
            <a:spLocks noChangeArrowheads="1"/>
          </p:cNvSpPr>
          <p:nvPr/>
        </p:nvSpPr>
        <p:spPr bwMode="auto">
          <a:xfrm>
            <a:off x="9294813" y="2420938"/>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d=0</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0391" name="Text Box 46">
            <a:extLst>
              <a:ext uri="{FF2B5EF4-FFF2-40B4-BE49-F238E27FC236}">
                <a16:creationId xmlns:a16="http://schemas.microsoft.com/office/drawing/2014/main" id="{A6386AD7-3691-483A-8E94-176278B3FEF8}"/>
              </a:ext>
            </a:extLst>
          </p:cNvPr>
          <p:cNvSpPr txBox="1">
            <a:spLocks noChangeArrowheads="1"/>
          </p:cNvSpPr>
          <p:nvPr/>
        </p:nvSpPr>
        <p:spPr bwMode="auto">
          <a:xfrm>
            <a:off x="9274175" y="3278188"/>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d=1</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0392" name="Text Box 47">
            <a:extLst>
              <a:ext uri="{FF2B5EF4-FFF2-40B4-BE49-F238E27FC236}">
                <a16:creationId xmlns:a16="http://schemas.microsoft.com/office/drawing/2014/main" id="{35419C69-8CA5-4574-B8BC-87F387D2A916}"/>
              </a:ext>
            </a:extLst>
          </p:cNvPr>
          <p:cNvSpPr txBox="1">
            <a:spLocks noChangeArrowheads="1"/>
          </p:cNvSpPr>
          <p:nvPr/>
        </p:nvSpPr>
        <p:spPr bwMode="auto">
          <a:xfrm>
            <a:off x="9274175" y="3933825"/>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d=2</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0393" name="Text Box 48">
            <a:extLst>
              <a:ext uri="{FF2B5EF4-FFF2-40B4-BE49-F238E27FC236}">
                <a16:creationId xmlns:a16="http://schemas.microsoft.com/office/drawing/2014/main" id="{06151294-E88A-4D85-8E83-2206142B0DB4}"/>
              </a:ext>
            </a:extLst>
          </p:cNvPr>
          <p:cNvSpPr txBox="1">
            <a:spLocks noChangeArrowheads="1"/>
          </p:cNvSpPr>
          <p:nvPr/>
        </p:nvSpPr>
        <p:spPr bwMode="auto">
          <a:xfrm>
            <a:off x="9274175" y="4502150"/>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d=3</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0394" name="Text Box 49">
            <a:extLst>
              <a:ext uri="{FF2B5EF4-FFF2-40B4-BE49-F238E27FC236}">
                <a16:creationId xmlns:a16="http://schemas.microsoft.com/office/drawing/2014/main" id="{36DE20F9-333E-497B-BC69-D89301A5A049}"/>
              </a:ext>
            </a:extLst>
          </p:cNvPr>
          <p:cNvSpPr txBox="1">
            <a:spLocks noChangeArrowheads="1"/>
          </p:cNvSpPr>
          <p:nvPr/>
        </p:nvSpPr>
        <p:spPr bwMode="auto">
          <a:xfrm>
            <a:off x="7531100" y="2133600"/>
            <a:ext cx="584200" cy="395288"/>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b=2</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0395" name="Text Box 50">
            <a:extLst>
              <a:ext uri="{FF2B5EF4-FFF2-40B4-BE49-F238E27FC236}">
                <a16:creationId xmlns:a16="http://schemas.microsoft.com/office/drawing/2014/main" id="{755C9479-4507-4B83-B04D-5C4F66EFD30C}"/>
              </a:ext>
            </a:extLst>
          </p:cNvPr>
          <p:cNvSpPr txBox="1">
            <a:spLocks noChangeArrowheads="1"/>
          </p:cNvSpPr>
          <p:nvPr/>
        </p:nvSpPr>
        <p:spPr bwMode="auto">
          <a:xfrm>
            <a:off x="2897188" y="1503363"/>
            <a:ext cx="6249987" cy="368300"/>
          </a:xfrm>
          <a:prstGeom prst="rect">
            <a:avLst/>
          </a:prstGeom>
          <a:solidFill>
            <a:srgbClr val="FFFF66"/>
          </a:solidFill>
          <a:ln w="28575" algn="ctr">
            <a:solidFill>
              <a:srgbClr val="FF0000"/>
            </a:solidFill>
            <a:prstDash val="sysDot"/>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Max Time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is proportional to the </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Max. number of Nodes visited</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GB"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96" name="Rectangle 51">
            <a:extLst>
              <a:ext uri="{FF2B5EF4-FFF2-40B4-BE49-F238E27FC236}">
                <a16:creationId xmlns:a16="http://schemas.microsoft.com/office/drawing/2014/main" id="{40D5067F-D1C2-4C82-9383-9130F0A15720}"/>
              </a:ext>
            </a:extLst>
          </p:cNvPr>
          <p:cNvSpPr>
            <a:spLocks noChangeArrowheads="1"/>
          </p:cNvSpPr>
          <p:nvPr/>
        </p:nvSpPr>
        <p:spPr bwMode="auto">
          <a:xfrm>
            <a:off x="0" y="3429000"/>
            <a:ext cx="2808288" cy="2235200"/>
          </a:xfrm>
          <a:prstGeom prst="rect">
            <a:avLst/>
          </a:prstGeom>
          <a:solidFill>
            <a:srgbClr val="CCECFF"/>
          </a:solidFill>
          <a:ln w="9525" algn="ctr">
            <a:solidFill>
              <a:srgbClr val="FF0000"/>
            </a:solidFill>
            <a:prstDash val="dash"/>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So, all searches will have worst case running times that are at least proportional to the total number of states and therefore exponential in the “</a:t>
            </a: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depth</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parameter.</a:t>
            </a:r>
            <a:endParaRPr kumimoji="0" lang="en-GB"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cxnSp>
        <p:nvCxnSpPr>
          <p:cNvPr id="100397" name="Straight Connector 2">
            <a:extLst>
              <a:ext uri="{FF2B5EF4-FFF2-40B4-BE49-F238E27FC236}">
                <a16:creationId xmlns:a16="http://schemas.microsoft.com/office/drawing/2014/main" id="{B9B395FE-6A6B-4EE6-9034-0FFA2BC2803E}"/>
              </a:ext>
            </a:extLst>
          </p:cNvPr>
          <p:cNvCxnSpPr>
            <a:cxnSpLocks noChangeShapeType="1"/>
          </p:cNvCxnSpPr>
          <p:nvPr/>
        </p:nvCxnSpPr>
        <p:spPr bwMode="auto">
          <a:xfrm>
            <a:off x="3944938" y="2708275"/>
            <a:ext cx="5448300" cy="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0398" name="Straight Connector 46">
            <a:extLst>
              <a:ext uri="{FF2B5EF4-FFF2-40B4-BE49-F238E27FC236}">
                <a16:creationId xmlns:a16="http://schemas.microsoft.com/office/drawing/2014/main" id="{67601945-C9F4-48EC-8C48-794682B2656F}"/>
              </a:ext>
            </a:extLst>
          </p:cNvPr>
          <p:cNvCxnSpPr>
            <a:cxnSpLocks noChangeShapeType="1"/>
          </p:cNvCxnSpPr>
          <p:nvPr/>
        </p:nvCxnSpPr>
        <p:spPr bwMode="auto">
          <a:xfrm>
            <a:off x="3954463" y="3573463"/>
            <a:ext cx="5448300" cy="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0399" name="Straight Connector 47">
            <a:extLst>
              <a:ext uri="{FF2B5EF4-FFF2-40B4-BE49-F238E27FC236}">
                <a16:creationId xmlns:a16="http://schemas.microsoft.com/office/drawing/2014/main" id="{D7E2F347-8BD6-4926-9199-046F99D59265}"/>
              </a:ext>
            </a:extLst>
          </p:cNvPr>
          <p:cNvCxnSpPr>
            <a:cxnSpLocks noChangeShapeType="1"/>
          </p:cNvCxnSpPr>
          <p:nvPr/>
        </p:nvCxnSpPr>
        <p:spPr bwMode="auto">
          <a:xfrm>
            <a:off x="3954463" y="4221163"/>
            <a:ext cx="5448300" cy="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0400" name="Straight Connector 48">
            <a:extLst>
              <a:ext uri="{FF2B5EF4-FFF2-40B4-BE49-F238E27FC236}">
                <a16:creationId xmlns:a16="http://schemas.microsoft.com/office/drawing/2014/main" id="{D3C59B22-DC09-4CF2-BF83-679F7EFFDF11}"/>
              </a:ext>
            </a:extLst>
          </p:cNvPr>
          <p:cNvCxnSpPr>
            <a:cxnSpLocks noChangeShapeType="1"/>
          </p:cNvCxnSpPr>
          <p:nvPr/>
        </p:nvCxnSpPr>
        <p:spPr bwMode="auto">
          <a:xfrm>
            <a:off x="3954463" y="4797425"/>
            <a:ext cx="5448300" cy="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checkerboard(across)">
                                      <p:cBhvr>
                                        <p:cTn id="7" dur="500"/>
                                        <p:tgtEl>
                                          <p:spTgt spid="357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a:extLst>
              <a:ext uri="{FF2B5EF4-FFF2-40B4-BE49-F238E27FC236}">
                <a16:creationId xmlns:a16="http://schemas.microsoft.com/office/drawing/2014/main" id="{5789BDC5-ADFE-4645-A237-9F26EA7DC5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8F9D89B-429B-47A9-941A-8496E3F04293}"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02" name="Rectangle 2">
            <a:extLst>
              <a:ext uri="{FF2B5EF4-FFF2-40B4-BE49-F238E27FC236}">
                <a16:creationId xmlns:a16="http://schemas.microsoft.com/office/drawing/2014/main" id="{C33D7BDB-FBC2-40CC-BF12-9C070701E4C6}"/>
              </a:ext>
            </a:extLst>
          </p:cNvPr>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mn-cs"/>
              </a:rPr>
              <a:t>SEARCH</a:t>
            </a:r>
          </a:p>
        </p:txBody>
      </p:sp>
      <p:sp>
        <p:nvSpPr>
          <p:cNvPr id="358403" name="Rectangle 3">
            <a:extLst>
              <a:ext uri="{FF2B5EF4-FFF2-40B4-BE49-F238E27FC236}">
                <a16:creationId xmlns:a16="http://schemas.microsoft.com/office/drawing/2014/main" id="{89B6EA88-B16F-4D39-93C7-758873D1412C}"/>
              </a:ext>
            </a:extLst>
          </p:cNvPr>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Worst Case Space for </a:t>
            </a:r>
            <a:r>
              <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Helvetica" pitchFamily="34" charset="0"/>
                <a:ea typeface="+mn-ea"/>
                <a:cs typeface="+mn-cs"/>
              </a:rPr>
              <a:t>Depth-First Search</a:t>
            </a:r>
            <a:endPar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endParaRPr>
          </a:p>
        </p:txBody>
      </p:sp>
      <p:sp>
        <p:nvSpPr>
          <p:cNvPr id="358404" name="Oval 4">
            <a:extLst>
              <a:ext uri="{FF2B5EF4-FFF2-40B4-BE49-F238E27FC236}">
                <a16:creationId xmlns:a16="http://schemas.microsoft.com/office/drawing/2014/main" id="{BF5F4862-8626-4DF2-9DCE-EE711AD7734A}"/>
              </a:ext>
            </a:extLst>
          </p:cNvPr>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endParaRPr>
          </a:p>
        </p:txBody>
      </p:sp>
      <p:sp>
        <p:nvSpPr>
          <p:cNvPr id="102406" name="Rectangle 6">
            <a:extLst>
              <a:ext uri="{FF2B5EF4-FFF2-40B4-BE49-F238E27FC236}">
                <a16:creationId xmlns:a16="http://schemas.microsoft.com/office/drawing/2014/main" id="{E486FA80-2811-44F0-84DD-842A21086E3C}"/>
              </a:ext>
            </a:extLst>
          </p:cNvPr>
          <p:cNvSpPr>
            <a:spLocks noChangeArrowheads="1"/>
          </p:cNvSpPr>
          <p:nvPr/>
        </p:nvSpPr>
        <p:spPr bwMode="auto">
          <a:xfrm>
            <a:off x="1309688" y="5314950"/>
            <a:ext cx="7742237" cy="40005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Depth-first Search</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maximum Q size (always less than bd):  (b-1)d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bd</a:t>
            </a:r>
            <a:endParaRPr kumimoji="0" lang="en-GB" altLang="en-US" sz="2000" b="0" i="0" u="none" strike="noStrike" kern="1200" cap="none" spc="0" normalizeH="0" baseline="30000" noProof="0">
              <a:ln>
                <a:noFill/>
              </a:ln>
              <a:solidFill>
                <a:srgbClr val="000000"/>
              </a:solidFill>
              <a:effectLst/>
              <a:uLnTx/>
              <a:uFillTx/>
              <a:latin typeface="Times New Roman" panose="02020603050405020304" pitchFamily="18" charset="0"/>
              <a:ea typeface="+mn-ea"/>
              <a:cs typeface="+mn-cs"/>
            </a:endParaRPr>
          </a:p>
        </p:txBody>
      </p:sp>
      <p:sp>
        <p:nvSpPr>
          <p:cNvPr id="102407" name="Line 7">
            <a:extLst>
              <a:ext uri="{FF2B5EF4-FFF2-40B4-BE49-F238E27FC236}">
                <a16:creationId xmlns:a16="http://schemas.microsoft.com/office/drawing/2014/main" id="{DA6B5E83-578A-4A04-8EC0-DEB15DF40411}"/>
              </a:ext>
            </a:extLst>
          </p:cNvPr>
          <p:cNvSpPr>
            <a:spLocks noChangeShapeType="1"/>
          </p:cNvSpPr>
          <p:nvPr/>
        </p:nvSpPr>
        <p:spPr bwMode="auto">
          <a:xfrm flipH="1">
            <a:off x="3662363" y="3541713"/>
            <a:ext cx="657225" cy="530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08" name="Line 8">
            <a:extLst>
              <a:ext uri="{FF2B5EF4-FFF2-40B4-BE49-F238E27FC236}">
                <a16:creationId xmlns:a16="http://schemas.microsoft.com/office/drawing/2014/main" id="{72BA9D36-0B48-4755-ACA8-2EAEEAD45B0B}"/>
              </a:ext>
            </a:extLst>
          </p:cNvPr>
          <p:cNvSpPr>
            <a:spLocks noChangeShapeType="1"/>
          </p:cNvSpPr>
          <p:nvPr/>
        </p:nvSpPr>
        <p:spPr bwMode="auto">
          <a:xfrm flipH="1">
            <a:off x="5991225" y="3490913"/>
            <a:ext cx="287338"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09" name="Line 9">
            <a:extLst>
              <a:ext uri="{FF2B5EF4-FFF2-40B4-BE49-F238E27FC236}">
                <a16:creationId xmlns:a16="http://schemas.microsoft.com/office/drawing/2014/main" id="{57201E07-0E75-4A9C-96D3-C0EC4FC50102}"/>
              </a:ext>
            </a:extLst>
          </p:cNvPr>
          <p:cNvSpPr>
            <a:spLocks noChangeShapeType="1"/>
          </p:cNvSpPr>
          <p:nvPr/>
        </p:nvSpPr>
        <p:spPr bwMode="auto">
          <a:xfrm>
            <a:off x="6424613" y="3490913"/>
            <a:ext cx="303212"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0" name="Line 11">
            <a:extLst>
              <a:ext uri="{FF2B5EF4-FFF2-40B4-BE49-F238E27FC236}">
                <a16:creationId xmlns:a16="http://schemas.microsoft.com/office/drawing/2014/main" id="{8F0F88E9-A44A-4006-A562-F562A94D6AF2}"/>
              </a:ext>
            </a:extLst>
          </p:cNvPr>
          <p:cNvSpPr>
            <a:spLocks noChangeShapeType="1"/>
          </p:cNvSpPr>
          <p:nvPr/>
        </p:nvSpPr>
        <p:spPr bwMode="auto">
          <a:xfrm flipH="1">
            <a:off x="3213100" y="4221163"/>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1" name="Line 12">
            <a:extLst>
              <a:ext uri="{FF2B5EF4-FFF2-40B4-BE49-F238E27FC236}">
                <a16:creationId xmlns:a16="http://schemas.microsoft.com/office/drawing/2014/main" id="{1E6B32B1-FA16-49D5-8417-BE101F5CE380}"/>
              </a:ext>
            </a:extLst>
          </p:cNvPr>
          <p:cNvSpPr>
            <a:spLocks noChangeShapeType="1"/>
          </p:cNvSpPr>
          <p:nvPr/>
        </p:nvSpPr>
        <p:spPr bwMode="auto">
          <a:xfrm>
            <a:off x="3622675" y="4221163"/>
            <a:ext cx="203200"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2" name="Line 14">
            <a:extLst>
              <a:ext uri="{FF2B5EF4-FFF2-40B4-BE49-F238E27FC236}">
                <a16:creationId xmlns:a16="http://schemas.microsoft.com/office/drawing/2014/main" id="{792754E0-17D9-45BA-A4A0-7CFBA63CB6AE}"/>
              </a:ext>
            </a:extLst>
          </p:cNvPr>
          <p:cNvSpPr>
            <a:spLocks noChangeShapeType="1"/>
          </p:cNvSpPr>
          <p:nvPr/>
        </p:nvSpPr>
        <p:spPr bwMode="auto">
          <a:xfrm flipH="1">
            <a:off x="5583238" y="4221163"/>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3" name="Line 15">
            <a:extLst>
              <a:ext uri="{FF2B5EF4-FFF2-40B4-BE49-F238E27FC236}">
                <a16:creationId xmlns:a16="http://schemas.microsoft.com/office/drawing/2014/main" id="{A83EE02E-DEE2-4AD8-B170-9ACDFBC31C68}"/>
              </a:ext>
            </a:extLst>
          </p:cNvPr>
          <p:cNvSpPr>
            <a:spLocks noChangeShapeType="1"/>
          </p:cNvSpPr>
          <p:nvPr/>
        </p:nvSpPr>
        <p:spPr bwMode="auto">
          <a:xfrm>
            <a:off x="5991225" y="4221163"/>
            <a:ext cx="204788"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4" name="Line 17">
            <a:extLst>
              <a:ext uri="{FF2B5EF4-FFF2-40B4-BE49-F238E27FC236}">
                <a16:creationId xmlns:a16="http://schemas.microsoft.com/office/drawing/2014/main" id="{7A2A4E05-C1FE-418A-B9D9-59A4EEC63AB8}"/>
              </a:ext>
            </a:extLst>
          </p:cNvPr>
          <p:cNvSpPr>
            <a:spLocks noChangeShapeType="1"/>
          </p:cNvSpPr>
          <p:nvPr/>
        </p:nvSpPr>
        <p:spPr bwMode="auto">
          <a:xfrm flipH="1">
            <a:off x="6686550" y="4202113"/>
            <a:ext cx="61913"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5" name="Line 18">
            <a:extLst>
              <a:ext uri="{FF2B5EF4-FFF2-40B4-BE49-F238E27FC236}">
                <a16:creationId xmlns:a16="http://schemas.microsoft.com/office/drawing/2014/main" id="{59B7D236-50AE-41F8-BF31-B6209CA4B7EE}"/>
              </a:ext>
            </a:extLst>
          </p:cNvPr>
          <p:cNvSpPr>
            <a:spLocks noChangeShapeType="1"/>
          </p:cNvSpPr>
          <p:nvPr/>
        </p:nvSpPr>
        <p:spPr bwMode="auto">
          <a:xfrm>
            <a:off x="6829425" y="4121150"/>
            <a:ext cx="511175" cy="422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19" name="Oval 19">
            <a:extLst>
              <a:ext uri="{FF2B5EF4-FFF2-40B4-BE49-F238E27FC236}">
                <a16:creationId xmlns:a16="http://schemas.microsoft.com/office/drawing/2014/main" id="{5C1096A9-AD46-486F-BB03-B555E0D84759}"/>
              </a:ext>
            </a:extLst>
          </p:cNvPr>
          <p:cNvSpPr>
            <a:spLocks noChangeArrowheads="1"/>
          </p:cNvSpPr>
          <p:nvPr/>
        </p:nvSpPr>
        <p:spPr bwMode="auto">
          <a:xfrm>
            <a:off x="6665913" y="3903663"/>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20" name="Oval 20">
            <a:extLst>
              <a:ext uri="{FF2B5EF4-FFF2-40B4-BE49-F238E27FC236}">
                <a16:creationId xmlns:a16="http://schemas.microsoft.com/office/drawing/2014/main" id="{94962764-26E3-4813-9058-301F8BC0CDF2}"/>
              </a:ext>
            </a:extLst>
          </p:cNvPr>
          <p:cNvSpPr>
            <a:spLocks noChangeArrowheads="1"/>
          </p:cNvSpPr>
          <p:nvPr/>
        </p:nvSpPr>
        <p:spPr bwMode="auto">
          <a:xfrm>
            <a:off x="5808663" y="3903663"/>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8" name="Oval 21">
            <a:extLst>
              <a:ext uri="{FF2B5EF4-FFF2-40B4-BE49-F238E27FC236}">
                <a16:creationId xmlns:a16="http://schemas.microsoft.com/office/drawing/2014/main" id="{B448322E-C7EA-499E-A619-C00F2F74E8D7}"/>
              </a:ext>
            </a:extLst>
          </p:cNvPr>
          <p:cNvSpPr>
            <a:spLocks noChangeArrowheads="1"/>
          </p:cNvSpPr>
          <p:nvPr/>
        </p:nvSpPr>
        <p:spPr bwMode="auto">
          <a:xfrm>
            <a:off x="3457575" y="3954463"/>
            <a:ext cx="268288"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9" name="Oval 22">
            <a:extLst>
              <a:ext uri="{FF2B5EF4-FFF2-40B4-BE49-F238E27FC236}">
                <a16:creationId xmlns:a16="http://schemas.microsoft.com/office/drawing/2014/main" id="{68685E5B-5896-43AE-8E83-FD164E08ABD4}"/>
              </a:ext>
            </a:extLst>
          </p:cNvPr>
          <p:cNvSpPr>
            <a:spLocks noChangeArrowheads="1"/>
          </p:cNvSpPr>
          <p:nvPr/>
        </p:nvSpPr>
        <p:spPr bwMode="auto">
          <a:xfrm>
            <a:off x="3008313" y="4454525"/>
            <a:ext cx="265112"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20" name="Oval 24">
            <a:extLst>
              <a:ext uri="{FF2B5EF4-FFF2-40B4-BE49-F238E27FC236}">
                <a16:creationId xmlns:a16="http://schemas.microsoft.com/office/drawing/2014/main" id="{4C851C2A-C08C-419B-AA2E-084ACE5A2514}"/>
              </a:ext>
            </a:extLst>
          </p:cNvPr>
          <p:cNvSpPr>
            <a:spLocks noChangeArrowheads="1"/>
          </p:cNvSpPr>
          <p:nvPr/>
        </p:nvSpPr>
        <p:spPr bwMode="auto">
          <a:xfrm>
            <a:off x="3744913" y="4454525"/>
            <a:ext cx="265112"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25" name="Oval 25">
            <a:extLst>
              <a:ext uri="{FF2B5EF4-FFF2-40B4-BE49-F238E27FC236}">
                <a16:creationId xmlns:a16="http://schemas.microsoft.com/office/drawing/2014/main" id="{B61674C8-AC7E-4B08-89A9-7E4E11305AAC}"/>
              </a:ext>
            </a:extLst>
          </p:cNvPr>
          <p:cNvSpPr>
            <a:spLocks noChangeArrowheads="1"/>
          </p:cNvSpPr>
          <p:nvPr/>
        </p:nvSpPr>
        <p:spPr bwMode="auto">
          <a:xfrm>
            <a:off x="5378450" y="4454525"/>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27" name="Oval 27">
            <a:extLst>
              <a:ext uri="{FF2B5EF4-FFF2-40B4-BE49-F238E27FC236}">
                <a16:creationId xmlns:a16="http://schemas.microsoft.com/office/drawing/2014/main" id="{A9372CA1-2FF1-4532-8D64-D227F96BD2A1}"/>
              </a:ext>
            </a:extLst>
          </p:cNvPr>
          <p:cNvSpPr>
            <a:spLocks noChangeArrowheads="1"/>
          </p:cNvSpPr>
          <p:nvPr/>
        </p:nvSpPr>
        <p:spPr bwMode="auto">
          <a:xfrm>
            <a:off x="6115050" y="4454525"/>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28" name="Oval 28">
            <a:extLst>
              <a:ext uri="{FF2B5EF4-FFF2-40B4-BE49-F238E27FC236}">
                <a16:creationId xmlns:a16="http://schemas.microsoft.com/office/drawing/2014/main" id="{8273F8F3-63F7-4E50-855E-06FBB2EB34EE}"/>
              </a:ext>
            </a:extLst>
          </p:cNvPr>
          <p:cNvSpPr>
            <a:spLocks noChangeArrowheads="1"/>
          </p:cNvSpPr>
          <p:nvPr/>
        </p:nvSpPr>
        <p:spPr bwMode="auto">
          <a:xfrm>
            <a:off x="6543675" y="4454525"/>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30" name="Oval 30">
            <a:extLst>
              <a:ext uri="{FF2B5EF4-FFF2-40B4-BE49-F238E27FC236}">
                <a16:creationId xmlns:a16="http://schemas.microsoft.com/office/drawing/2014/main" id="{651D43D1-0BDB-43BD-AD86-55A972A1AEDF}"/>
              </a:ext>
            </a:extLst>
          </p:cNvPr>
          <p:cNvSpPr>
            <a:spLocks noChangeArrowheads="1"/>
          </p:cNvSpPr>
          <p:nvPr/>
        </p:nvSpPr>
        <p:spPr bwMode="auto">
          <a:xfrm>
            <a:off x="7280275" y="4454525"/>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25" name="Line 31">
            <a:extLst>
              <a:ext uri="{FF2B5EF4-FFF2-40B4-BE49-F238E27FC236}">
                <a16:creationId xmlns:a16="http://schemas.microsoft.com/office/drawing/2014/main" id="{4DB947CF-90F3-4226-939E-F76C90E32813}"/>
              </a:ext>
            </a:extLst>
          </p:cNvPr>
          <p:cNvSpPr>
            <a:spLocks noChangeShapeType="1"/>
          </p:cNvSpPr>
          <p:nvPr/>
        </p:nvSpPr>
        <p:spPr bwMode="auto">
          <a:xfrm>
            <a:off x="4445000" y="3514725"/>
            <a:ext cx="285750" cy="5000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26" name="Line 33">
            <a:extLst>
              <a:ext uri="{FF2B5EF4-FFF2-40B4-BE49-F238E27FC236}">
                <a16:creationId xmlns:a16="http://schemas.microsoft.com/office/drawing/2014/main" id="{4BB98423-573F-4EE9-97D5-5057946AFF00}"/>
              </a:ext>
            </a:extLst>
          </p:cNvPr>
          <p:cNvSpPr>
            <a:spLocks noChangeShapeType="1"/>
          </p:cNvSpPr>
          <p:nvPr/>
        </p:nvSpPr>
        <p:spPr bwMode="auto">
          <a:xfrm flipH="1">
            <a:off x="4438650" y="4232275"/>
            <a:ext cx="327025"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27" name="Line 34">
            <a:extLst>
              <a:ext uri="{FF2B5EF4-FFF2-40B4-BE49-F238E27FC236}">
                <a16:creationId xmlns:a16="http://schemas.microsoft.com/office/drawing/2014/main" id="{0B48AB0F-FCAA-4C25-870C-C3CB4D826539}"/>
              </a:ext>
            </a:extLst>
          </p:cNvPr>
          <p:cNvSpPr>
            <a:spLocks noChangeShapeType="1"/>
          </p:cNvSpPr>
          <p:nvPr/>
        </p:nvSpPr>
        <p:spPr bwMode="auto">
          <a:xfrm>
            <a:off x="4887913" y="4243388"/>
            <a:ext cx="163512"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28" name="Oval 35">
            <a:extLst>
              <a:ext uri="{FF2B5EF4-FFF2-40B4-BE49-F238E27FC236}">
                <a16:creationId xmlns:a16="http://schemas.microsoft.com/office/drawing/2014/main" id="{0E130D5D-E590-4CCD-909E-A952460DA088}"/>
              </a:ext>
            </a:extLst>
          </p:cNvPr>
          <p:cNvSpPr>
            <a:spLocks noChangeArrowheads="1"/>
          </p:cNvSpPr>
          <p:nvPr/>
        </p:nvSpPr>
        <p:spPr bwMode="auto">
          <a:xfrm>
            <a:off x="4664075" y="3913188"/>
            <a:ext cx="268288"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36" name="Oval 36">
            <a:extLst>
              <a:ext uri="{FF2B5EF4-FFF2-40B4-BE49-F238E27FC236}">
                <a16:creationId xmlns:a16="http://schemas.microsoft.com/office/drawing/2014/main" id="{B7848F66-82FC-4CEF-B4B2-1E69901E505C}"/>
              </a:ext>
            </a:extLst>
          </p:cNvPr>
          <p:cNvSpPr>
            <a:spLocks noChangeArrowheads="1"/>
          </p:cNvSpPr>
          <p:nvPr/>
        </p:nvSpPr>
        <p:spPr bwMode="auto">
          <a:xfrm>
            <a:off x="4235450" y="4465638"/>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38" name="Oval 38">
            <a:extLst>
              <a:ext uri="{FF2B5EF4-FFF2-40B4-BE49-F238E27FC236}">
                <a16:creationId xmlns:a16="http://schemas.microsoft.com/office/drawing/2014/main" id="{3B6AD6FF-EED2-4F85-94D5-481AF63EDE86}"/>
              </a:ext>
            </a:extLst>
          </p:cNvPr>
          <p:cNvSpPr>
            <a:spLocks noChangeArrowheads="1"/>
          </p:cNvSpPr>
          <p:nvPr/>
        </p:nvSpPr>
        <p:spPr bwMode="auto">
          <a:xfrm>
            <a:off x="4970463" y="4464050"/>
            <a:ext cx="268287"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1" name="Line 39">
            <a:extLst>
              <a:ext uri="{FF2B5EF4-FFF2-40B4-BE49-F238E27FC236}">
                <a16:creationId xmlns:a16="http://schemas.microsoft.com/office/drawing/2014/main" id="{2920BD31-FC4C-4033-865E-4CFA7887600A}"/>
              </a:ext>
            </a:extLst>
          </p:cNvPr>
          <p:cNvSpPr>
            <a:spLocks noChangeShapeType="1"/>
          </p:cNvSpPr>
          <p:nvPr/>
        </p:nvSpPr>
        <p:spPr bwMode="auto">
          <a:xfrm flipH="1">
            <a:off x="4479925" y="2638425"/>
            <a:ext cx="898525" cy="7524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2" name="Line 40">
            <a:extLst>
              <a:ext uri="{FF2B5EF4-FFF2-40B4-BE49-F238E27FC236}">
                <a16:creationId xmlns:a16="http://schemas.microsoft.com/office/drawing/2014/main" id="{5600DCBF-97E3-44AB-8C62-E7928994CBA1}"/>
              </a:ext>
            </a:extLst>
          </p:cNvPr>
          <p:cNvSpPr>
            <a:spLocks noChangeShapeType="1"/>
          </p:cNvSpPr>
          <p:nvPr/>
        </p:nvSpPr>
        <p:spPr bwMode="auto">
          <a:xfrm>
            <a:off x="5483225" y="2646363"/>
            <a:ext cx="776288" cy="701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3" name="Oval 41">
            <a:extLst>
              <a:ext uri="{FF2B5EF4-FFF2-40B4-BE49-F238E27FC236}">
                <a16:creationId xmlns:a16="http://schemas.microsoft.com/office/drawing/2014/main" id="{20548104-6146-4322-9249-2BEFD0EFA44D}"/>
              </a:ext>
            </a:extLst>
          </p:cNvPr>
          <p:cNvSpPr>
            <a:spLocks noChangeArrowheads="1"/>
          </p:cNvSpPr>
          <p:nvPr/>
        </p:nvSpPr>
        <p:spPr bwMode="auto">
          <a:xfrm>
            <a:off x="5256213" y="2420938"/>
            <a:ext cx="268287"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4" name="Oval 42">
            <a:extLst>
              <a:ext uri="{FF2B5EF4-FFF2-40B4-BE49-F238E27FC236}">
                <a16:creationId xmlns:a16="http://schemas.microsoft.com/office/drawing/2014/main" id="{E9F2FBD4-55BF-4F15-8DB9-15F0FB5EFDDC}"/>
              </a:ext>
            </a:extLst>
          </p:cNvPr>
          <p:cNvSpPr>
            <a:spLocks noChangeArrowheads="1"/>
          </p:cNvSpPr>
          <p:nvPr/>
        </p:nvSpPr>
        <p:spPr bwMode="auto">
          <a:xfrm>
            <a:off x="4237038" y="3222625"/>
            <a:ext cx="268287"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5" name="Oval 43">
            <a:extLst>
              <a:ext uri="{FF2B5EF4-FFF2-40B4-BE49-F238E27FC236}">
                <a16:creationId xmlns:a16="http://schemas.microsoft.com/office/drawing/2014/main" id="{1974104F-E119-4683-8DC8-908B43C2A50D}"/>
              </a:ext>
            </a:extLst>
          </p:cNvPr>
          <p:cNvSpPr>
            <a:spLocks noChangeArrowheads="1"/>
          </p:cNvSpPr>
          <p:nvPr/>
        </p:nvSpPr>
        <p:spPr bwMode="auto">
          <a:xfrm>
            <a:off x="6219825" y="3222625"/>
            <a:ext cx="265113"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6" name="Line 44">
            <a:extLst>
              <a:ext uri="{FF2B5EF4-FFF2-40B4-BE49-F238E27FC236}">
                <a16:creationId xmlns:a16="http://schemas.microsoft.com/office/drawing/2014/main" id="{D7BCDB89-21EF-4362-B176-E1C89DA8ADF3}"/>
              </a:ext>
            </a:extLst>
          </p:cNvPr>
          <p:cNvSpPr>
            <a:spLocks noChangeShapeType="1"/>
          </p:cNvSpPr>
          <p:nvPr/>
        </p:nvSpPr>
        <p:spPr bwMode="auto">
          <a:xfrm>
            <a:off x="8121650" y="1700213"/>
            <a:ext cx="0" cy="36004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7" name="Text Box 45">
            <a:extLst>
              <a:ext uri="{FF2B5EF4-FFF2-40B4-BE49-F238E27FC236}">
                <a16:creationId xmlns:a16="http://schemas.microsoft.com/office/drawing/2014/main" id="{5B1EFEE6-09CA-4968-9088-8766E0274645}"/>
              </a:ext>
            </a:extLst>
          </p:cNvPr>
          <p:cNvSpPr txBox="1">
            <a:spLocks noChangeArrowheads="1"/>
          </p:cNvSpPr>
          <p:nvPr/>
        </p:nvSpPr>
        <p:spPr bwMode="auto">
          <a:xfrm>
            <a:off x="8070850" y="2420938"/>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d=0</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2438" name="Text Box 46">
            <a:extLst>
              <a:ext uri="{FF2B5EF4-FFF2-40B4-BE49-F238E27FC236}">
                <a16:creationId xmlns:a16="http://schemas.microsoft.com/office/drawing/2014/main" id="{BD0AD5A5-479E-4982-A910-47F9E5E725E9}"/>
              </a:ext>
            </a:extLst>
          </p:cNvPr>
          <p:cNvSpPr txBox="1">
            <a:spLocks noChangeArrowheads="1"/>
          </p:cNvSpPr>
          <p:nvPr/>
        </p:nvSpPr>
        <p:spPr bwMode="auto">
          <a:xfrm>
            <a:off x="8050213" y="3278188"/>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d=1</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2439" name="Text Box 47">
            <a:extLst>
              <a:ext uri="{FF2B5EF4-FFF2-40B4-BE49-F238E27FC236}">
                <a16:creationId xmlns:a16="http://schemas.microsoft.com/office/drawing/2014/main" id="{A3102B36-B01D-41EA-84D2-CF6DDF72F33F}"/>
              </a:ext>
            </a:extLst>
          </p:cNvPr>
          <p:cNvSpPr txBox="1">
            <a:spLocks noChangeArrowheads="1"/>
          </p:cNvSpPr>
          <p:nvPr/>
        </p:nvSpPr>
        <p:spPr bwMode="auto">
          <a:xfrm>
            <a:off x="8050213" y="3933825"/>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d=2</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2440" name="Text Box 48">
            <a:extLst>
              <a:ext uri="{FF2B5EF4-FFF2-40B4-BE49-F238E27FC236}">
                <a16:creationId xmlns:a16="http://schemas.microsoft.com/office/drawing/2014/main" id="{F84C676B-5183-41C7-A5BB-263DCDE7BE43}"/>
              </a:ext>
            </a:extLst>
          </p:cNvPr>
          <p:cNvSpPr txBox="1">
            <a:spLocks noChangeArrowheads="1"/>
          </p:cNvSpPr>
          <p:nvPr/>
        </p:nvSpPr>
        <p:spPr bwMode="auto">
          <a:xfrm>
            <a:off x="8050213" y="4502150"/>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d=3</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2441" name="Text Box 49">
            <a:extLst>
              <a:ext uri="{FF2B5EF4-FFF2-40B4-BE49-F238E27FC236}">
                <a16:creationId xmlns:a16="http://schemas.microsoft.com/office/drawing/2014/main" id="{B7179A57-8EBB-4798-9E9D-8CFEC70ECC2A}"/>
              </a:ext>
            </a:extLst>
          </p:cNvPr>
          <p:cNvSpPr txBox="1">
            <a:spLocks noChangeArrowheads="1"/>
          </p:cNvSpPr>
          <p:nvPr/>
        </p:nvSpPr>
        <p:spPr bwMode="auto">
          <a:xfrm>
            <a:off x="6307138" y="2133600"/>
            <a:ext cx="584200" cy="395288"/>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b=2</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34858" name="Text Box 50">
            <a:extLst>
              <a:ext uri="{FF2B5EF4-FFF2-40B4-BE49-F238E27FC236}">
                <a16:creationId xmlns:a16="http://schemas.microsoft.com/office/drawing/2014/main" id="{2B064281-11FB-4812-BB35-A71A56A172E5}"/>
              </a:ext>
            </a:extLst>
          </p:cNvPr>
          <p:cNvSpPr txBox="1">
            <a:spLocks noChangeArrowheads="1"/>
          </p:cNvSpPr>
          <p:nvPr/>
        </p:nvSpPr>
        <p:spPr bwMode="auto">
          <a:xfrm>
            <a:off x="290513" y="1557338"/>
            <a:ext cx="5938837" cy="369887"/>
          </a:xfrm>
          <a:prstGeom prst="rect">
            <a:avLst/>
          </a:prstGeom>
          <a:solidFill>
            <a:srgbClr val="FFFF66"/>
          </a:solidFill>
          <a:ln w="28575" algn="ctr">
            <a:solidFill>
              <a:srgbClr val="FF0000"/>
            </a:solidFill>
            <a:prstDash val="sysDot"/>
            <a:miter lim="800000"/>
            <a:headEnd/>
            <a:tailEnd/>
          </a:ln>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Dominant Factor:  </a:t>
            </a:r>
            <a:r>
              <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itchFamily="18" charset="0"/>
                <a:ea typeface="+mn-ea"/>
                <a:cs typeface="+mn-cs"/>
              </a:rPr>
              <a:t>Max Q Size</a:t>
            </a: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 Max (#visited – #expanded).</a:t>
            </a:r>
            <a:endParaRPr kumimoji="0" lang="en-GB" sz="1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02443" name="Oval 52">
            <a:extLst>
              <a:ext uri="{FF2B5EF4-FFF2-40B4-BE49-F238E27FC236}">
                <a16:creationId xmlns:a16="http://schemas.microsoft.com/office/drawing/2014/main" id="{E7F0C370-EAFA-486F-B581-0D8C6DC21B65}"/>
              </a:ext>
            </a:extLst>
          </p:cNvPr>
          <p:cNvSpPr>
            <a:spLocks noChangeArrowheads="1"/>
          </p:cNvSpPr>
          <p:nvPr/>
        </p:nvSpPr>
        <p:spPr bwMode="auto">
          <a:xfrm>
            <a:off x="2014538" y="2276475"/>
            <a:ext cx="265112"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44" name="Text Box 53">
            <a:extLst>
              <a:ext uri="{FF2B5EF4-FFF2-40B4-BE49-F238E27FC236}">
                <a16:creationId xmlns:a16="http://schemas.microsoft.com/office/drawing/2014/main" id="{646DD433-71C7-4D5F-9764-3D0BC05D01D9}"/>
              </a:ext>
            </a:extLst>
          </p:cNvPr>
          <p:cNvSpPr txBox="1">
            <a:spLocks noChangeArrowheads="1"/>
          </p:cNvSpPr>
          <p:nvPr/>
        </p:nvSpPr>
        <p:spPr bwMode="auto">
          <a:xfrm>
            <a:off x="2289175" y="2917825"/>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visited</a:t>
            </a:r>
            <a:endParaRPr kumimoji="0" lang="en-GB"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45" name="Oval 54">
            <a:extLst>
              <a:ext uri="{FF2B5EF4-FFF2-40B4-BE49-F238E27FC236}">
                <a16:creationId xmlns:a16="http://schemas.microsoft.com/office/drawing/2014/main" id="{33B69F63-4568-42A9-8598-B03C10070236}"/>
              </a:ext>
            </a:extLst>
          </p:cNvPr>
          <p:cNvSpPr>
            <a:spLocks noChangeArrowheads="1"/>
          </p:cNvSpPr>
          <p:nvPr/>
        </p:nvSpPr>
        <p:spPr bwMode="auto">
          <a:xfrm>
            <a:off x="2028825" y="2863850"/>
            <a:ext cx="215900"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46" name="Text Box 55">
            <a:extLst>
              <a:ext uri="{FF2B5EF4-FFF2-40B4-BE49-F238E27FC236}">
                <a16:creationId xmlns:a16="http://schemas.microsoft.com/office/drawing/2014/main" id="{62E97733-D031-4C41-BF3A-11EC6E61CB10}"/>
              </a:ext>
            </a:extLst>
          </p:cNvPr>
          <p:cNvSpPr txBox="1">
            <a:spLocks noChangeArrowheads="1"/>
          </p:cNvSpPr>
          <p:nvPr/>
        </p:nvSpPr>
        <p:spPr bwMode="auto">
          <a:xfrm>
            <a:off x="2289175" y="2349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expanded</a:t>
            </a:r>
            <a:endParaRPr kumimoji="0" lang="en-GB"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863" name="Text Box 56">
            <a:extLst>
              <a:ext uri="{FF2B5EF4-FFF2-40B4-BE49-F238E27FC236}">
                <a16:creationId xmlns:a16="http://schemas.microsoft.com/office/drawing/2014/main" id="{C8731744-5B9A-4448-A238-527F04A9522F}"/>
              </a:ext>
            </a:extLst>
          </p:cNvPr>
          <p:cNvSpPr txBox="1">
            <a:spLocks noChangeArrowheads="1"/>
          </p:cNvSpPr>
          <p:nvPr/>
        </p:nvSpPr>
        <p:spPr bwMode="auto">
          <a:xfrm>
            <a:off x="1423988" y="5791200"/>
            <a:ext cx="6840537" cy="923925"/>
          </a:xfrm>
          <a:prstGeom prst="rect">
            <a:avLst/>
          </a:prstGeom>
          <a:noFill/>
          <a:ln w="28575" algn="ctr">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The </a:t>
            </a:r>
            <a:r>
              <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mn-cs"/>
              </a:rPr>
              <a:t>Q</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holds the number of unexpanded “siblings” of the nodes along the path that we are currently considering.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The </a:t>
            </a:r>
            <a:r>
              <a:rPr kumimoji="0" lang="en-NZ"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space requirements </a:t>
            </a:r>
            <a:r>
              <a:rPr kumimoji="0" lang="en-NZ"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are </a:t>
            </a:r>
            <a:r>
              <a:rPr kumimoji="0" lang="en-NZ"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n-ea"/>
                <a:cs typeface="+mn-cs"/>
              </a:rPr>
              <a:t>linear </a:t>
            </a:r>
            <a:r>
              <a:rPr kumimoji="0" lang="en-NZ"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in </a:t>
            </a:r>
            <a:r>
              <a:rPr kumimoji="0" lang="en-NZ"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a:t>
            </a:r>
            <a:r>
              <a:rPr kumimoji="0" lang="en-NZ"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endParaRPr kumimoji="0" lang="en-GB"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checkerboard(across)">
                                      <p:cBhvr>
                                        <p:cTn id="7" dur="500"/>
                                        <p:tgtEl>
                                          <p:spTgt spid="35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a:extLst>
              <a:ext uri="{FF2B5EF4-FFF2-40B4-BE49-F238E27FC236}">
                <a16:creationId xmlns:a16="http://schemas.microsoft.com/office/drawing/2014/main" id="{9B7CE0D3-A97C-444D-A0D1-021976F866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3F71AC8-CEBE-4F26-943D-5CFFC4EF0A7D}"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02" name="Rectangle 2">
            <a:extLst>
              <a:ext uri="{FF2B5EF4-FFF2-40B4-BE49-F238E27FC236}">
                <a16:creationId xmlns:a16="http://schemas.microsoft.com/office/drawing/2014/main" id="{03CE4E84-FE99-4D8F-AB5D-5C32E413108B}"/>
              </a:ext>
            </a:extLst>
          </p:cNvPr>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mn-cs"/>
              </a:rPr>
              <a:t>SEARCH</a:t>
            </a:r>
          </a:p>
        </p:txBody>
      </p:sp>
      <p:sp>
        <p:nvSpPr>
          <p:cNvPr id="358403" name="Rectangle 3">
            <a:extLst>
              <a:ext uri="{FF2B5EF4-FFF2-40B4-BE49-F238E27FC236}">
                <a16:creationId xmlns:a16="http://schemas.microsoft.com/office/drawing/2014/main" id="{FC1339B2-47CF-415E-B1A9-8F4FFADB2FAD}"/>
              </a:ext>
            </a:extLst>
          </p:cNvPr>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Helvetica" pitchFamily="34" charset="0"/>
                <a:ea typeface="+mn-ea"/>
                <a:cs typeface="+mn-cs"/>
              </a:rPr>
              <a:t>Exercise:</a:t>
            </a: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   Worst Case Space for </a:t>
            </a:r>
            <a:r>
              <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Helvetica" pitchFamily="34" charset="0"/>
                <a:ea typeface="+mn-ea"/>
                <a:cs typeface="+mn-cs"/>
              </a:rPr>
              <a:t>Depth-First Search</a:t>
            </a:r>
            <a:endPar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endParaRPr>
          </a:p>
        </p:txBody>
      </p:sp>
      <p:sp>
        <p:nvSpPr>
          <p:cNvPr id="358404" name="Oval 4">
            <a:extLst>
              <a:ext uri="{FF2B5EF4-FFF2-40B4-BE49-F238E27FC236}">
                <a16:creationId xmlns:a16="http://schemas.microsoft.com/office/drawing/2014/main" id="{501EBC84-2393-4597-892C-5A7AB6CA57A7}"/>
              </a:ext>
            </a:extLst>
          </p:cNvPr>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endParaRPr>
          </a:p>
        </p:txBody>
      </p:sp>
      <p:sp>
        <p:nvSpPr>
          <p:cNvPr id="34858" name="Text Box 50">
            <a:extLst>
              <a:ext uri="{FF2B5EF4-FFF2-40B4-BE49-F238E27FC236}">
                <a16:creationId xmlns:a16="http://schemas.microsoft.com/office/drawing/2014/main" id="{B9704574-DE23-467C-9B57-8A1FADD37CEC}"/>
              </a:ext>
            </a:extLst>
          </p:cNvPr>
          <p:cNvSpPr txBox="1">
            <a:spLocks noChangeArrowheads="1"/>
          </p:cNvSpPr>
          <p:nvPr/>
        </p:nvSpPr>
        <p:spPr bwMode="auto">
          <a:xfrm>
            <a:off x="290513" y="1557338"/>
            <a:ext cx="5938837" cy="369887"/>
          </a:xfrm>
          <a:prstGeom prst="rect">
            <a:avLst/>
          </a:prstGeom>
          <a:solidFill>
            <a:srgbClr val="FFFF66"/>
          </a:solidFill>
          <a:ln w="28575" algn="ctr">
            <a:solidFill>
              <a:srgbClr val="FF0000"/>
            </a:solidFill>
            <a:prstDash val="sysDot"/>
            <a:miter lim="800000"/>
            <a:headEnd/>
            <a:tailEnd/>
          </a:ln>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Dominant Factor:  </a:t>
            </a:r>
            <a:r>
              <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itchFamily="18" charset="0"/>
                <a:ea typeface="+mn-ea"/>
                <a:cs typeface="+mn-cs"/>
              </a:rPr>
              <a:t>Max Q Size</a:t>
            </a: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 Max (#visited – #expanded).</a:t>
            </a:r>
            <a:endParaRPr kumimoji="0" lang="en-GB" sz="1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 name="Oval 1">
            <a:extLst>
              <a:ext uri="{FF2B5EF4-FFF2-40B4-BE49-F238E27FC236}">
                <a16:creationId xmlns:a16="http://schemas.microsoft.com/office/drawing/2014/main" id="{B6221900-5B5B-4F86-AC0F-97F3A4FBFEA4}"/>
              </a:ext>
            </a:extLst>
          </p:cNvPr>
          <p:cNvSpPr/>
          <p:nvPr/>
        </p:nvSpPr>
        <p:spPr bwMode="auto">
          <a:xfrm>
            <a:off x="5094288" y="2251075"/>
            <a:ext cx="431800"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a:t>
            </a:r>
          </a:p>
        </p:txBody>
      </p:sp>
      <p:cxnSp>
        <p:nvCxnSpPr>
          <p:cNvPr id="104456" name="Straight Connector 3">
            <a:extLst>
              <a:ext uri="{FF2B5EF4-FFF2-40B4-BE49-F238E27FC236}">
                <a16:creationId xmlns:a16="http://schemas.microsoft.com/office/drawing/2014/main" id="{CD958E6B-092E-4726-83D6-6ACDC778BDD5}"/>
              </a:ext>
            </a:extLst>
          </p:cNvPr>
          <p:cNvCxnSpPr>
            <a:cxnSpLocks noChangeShapeType="1"/>
            <a:stCxn id="2" idx="2"/>
            <a:endCxn id="55" idx="0"/>
          </p:cNvCxnSpPr>
          <p:nvPr/>
        </p:nvCxnSpPr>
        <p:spPr bwMode="auto">
          <a:xfrm flipH="1">
            <a:off x="3100388" y="2468563"/>
            <a:ext cx="1993900" cy="55245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57" name="Straight Arrow Connector 5">
            <a:extLst>
              <a:ext uri="{FF2B5EF4-FFF2-40B4-BE49-F238E27FC236}">
                <a16:creationId xmlns:a16="http://schemas.microsoft.com/office/drawing/2014/main" id="{4AE8EC8F-DFE7-4BAB-9122-32847375EDBB}"/>
              </a:ext>
            </a:extLst>
          </p:cNvPr>
          <p:cNvCxnSpPr>
            <a:cxnSpLocks noChangeShapeType="1"/>
            <a:stCxn id="2" idx="6"/>
            <a:endCxn id="152" idx="1"/>
          </p:cNvCxnSpPr>
          <p:nvPr/>
        </p:nvCxnSpPr>
        <p:spPr bwMode="auto">
          <a:xfrm>
            <a:off x="5526088" y="2468563"/>
            <a:ext cx="2100262" cy="639762"/>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5" name="Oval 54">
            <a:extLst>
              <a:ext uri="{FF2B5EF4-FFF2-40B4-BE49-F238E27FC236}">
                <a16:creationId xmlns:a16="http://schemas.microsoft.com/office/drawing/2014/main" id="{8C9126A8-36CF-4117-9786-54558815CC62}"/>
              </a:ext>
            </a:extLst>
          </p:cNvPr>
          <p:cNvSpPr/>
          <p:nvPr/>
        </p:nvSpPr>
        <p:spPr bwMode="auto">
          <a:xfrm>
            <a:off x="2884488" y="3021013"/>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a:t>
            </a:r>
          </a:p>
        </p:txBody>
      </p:sp>
      <p:cxnSp>
        <p:nvCxnSpPr>
          <p:cNvPr id="104459" name="Straight Connector 55">
            <a:extLst>
              <a:ext uri="{FF2B5EF4-FFF2-40B4-BE49-F238E27FC236}">
                <a16:creationId xmlns:a16="http://schemas.microsoft.com/office/drawing/2014/main" id="{0AB9E1B4-775E-43BF-B908-576921F9E0AC}"/>
              </a:ext>
            </a:extLst>
          </p:cNvPr>
          <p:cNvCxnSpPr>
            <a:cxnSpLocks noChangeShapeType="1"/>
            <a:stCxn id="55" idx="2"/>
            <a:endCxn id="63" idx="7"/>
          </p:cNvCxnSpPr>
          <p:nvPr/>
        </p:nvCxnSpPr>
        <p:spPr bwMode="auto">
          <a:xfrm flipH="1">
            <a:off x="1781175" y="3236913"/>
            <a:ext cx="1103313" cy="544512"/>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60" name="Straight Arrow Connector 56">
            <a:extLst>
              <a:ext uri="{FF2B5EF4-FFF2-40B4-BE49-F238E27FC236}">
                <a16:creationId xmlns:a16="http://schemas.microsoft.com/office/drawing/2014/main" id="{CC7752B2-1A5E-4B1E-9D1C-D8FC310F2DB6}"/>
              </a:ext>
            </a:extLst>
          </p:cNvPr>
          <p:cNvCxnSpPr>
            <a:cxnSpLocks noChangeShapeType="1"/>
            <a:stCxn id="55" idx="6"/>
            <a:endCxn id="136" idx="1"/>
          </p:cNvCxnSpPr>
          <p:nvPr/>
        </p:nvCxnSpPr>
        <p:spPr bwMode="auto">
          <a:xfrm>
            <a:off x="3316288" y="3236913"/>
            <a:ext cx="463550" cy="615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04461" name="Group 61">
            <a:extLst>
              <a:ext uri="{FF2B5EF4-FFF2-40B4-BE49-F238E27FC236}">
                <a16:creationId xmlns:a16="http://schemas.microsoft.com/office/drawing/2014/main" id="{6289610F-128E-4B60-853B-AC6FAB31B980}"/>
              </a:ext>
            </a:extLst>
          </p:cNvPr>
          <p:cNvGrpSpPr>
            <a:grpSpLocks/>
          </p:cNvGrpSpPr>
          <p:nvPr/>
        </p:nvGrpSpPr>
        <p:grpSpPr bwMode="auto">
          <a:xfrm>
            <a:off x="1195388" y="3717925"/>
            <a:ext cx="792162" cy="698500"/>
            <a:chOff x="3872880" y="2226503"/>
            <a:chExt cx="792088" cy="698441"/>
          </a:xfrm>
        </p:grpSpPr>
        <p:sp>
          <p:nvSpPr>
            <p:cNvPr id="63" name="Oval 62">
              <a:extLst>
                <a:ext uri="{FF2B5EF4-FFF2-40B4-BE49-F238E27FC236}">
                  <a16:creationId xmlns:a16="http://schemas.microsoft.com/office/drawing/2014/main" id="{B202DB49-912F-4D42-97AA-3FF0C224F427}"/>
                </a:ext>
              </a:extLst>
            </p:cNvPr>
            <p:cNvSpPr/>
            <p:nvPr/>
          </p:nvSpPr>
          <p:spPr bwMode="auto">
            <a:xfrm>
              <a:off x="4088760" y="2226503"/>
              <a:ext cx="431760" cy="43335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t>
              </a:r>
            </a:p>
          </p:txBody>
        </p:sp>
        <p:cxnSp>
          <p:nvCxnSpPr>
            <p:cNvPr id="104521" name="Straight Connector 63">
              <a:extLst>
                <a:ext uri="{FF2B5EF4-FFF2-40B4-BE49-F238E27FC236}">
                  <a16:creationId xmlns:a16="http://schemas.microsoft.com/office/drawing/2014/main" id="{616BB959-477D-47EA-9F7E-122E1146DEEF}"/>
                </a:ext>
              </a:extLst>
            </p:cNvPr>
            <p:cNvCxnSpPr>
              <a:cxnSpLocks noChangeShapeType="1"/>
              <a:stCxn id="63"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522" name="Straight Arrow Connector 64">
              <a:extLst>
                <a:ext uri="{FF2B5EF4-FFF2-40B4-BE49-F238E27FC236}">
                  <a16:creationId xmlns:a16="http://schemas.microsoft.com/office/drawing/2014/main" id="{607E13AE-1AC1-4D06-A05E-70BA97FF1CE6}"/>
                </a:ext>
              </a:extLst>
            </p:cNvPr>
            <p:cNvCxnSpPr>
              <a:cxnSpLocks noChangeShapeType="1"/>
              <a:stCxn id="63"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67" name="Oval 66">
            <a:extLst>
              <a:ext uri="{FF2B5EF4-FFF2-40B4-BE49-F238E27FC236}">
                <a16:creationId xmlns:a16="http://schemas.microsoft.com/office/drawing/2014/main" id="{B75BDAA1-7B42-48F8-8F79-B7989B842937}"/>
              </a:ext>
            </a:extLst>
          </p:cNvPr>
          <p:cNvSpPr/>
          <p:nvPr/>
        </p:nvSpPr>
        <p:spPr bwMode="auto">
          <a:xfrm>
            <a:off x="911225" y="43910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H</a:t>
            </a:r>
          </a:p>
        </p:txBody>
      </p:sp>
      <p:cxnSp>
        <p:nvCxnSpPr>
          <p:cNvPr id="104463" name="Straight Connector 67">
            <a:extLst>
              <a:ext uri="{FF2B5EF4-FFF2-40B4-BE49-F238E27FC236}">
                <a16:creationId xmlns:a16="http://schemas.microsoft.com/office/drawing/2014/main" id="{96AB933C-A11C-4B93-AF67-1701719D169D}"/>
              </a:ext>
            </a:extLst>
          </p:cNvPr>
          <p:cNvCxnSpPr>
            <a:cxnSpLocks noChangeShapeType="1"/>
            <a:stCxn id="67" idx="3"/>
          </p:cNvCxnSpPr>
          <p:nvPr/>
        </p:nvCxnSpPr>
        <p:spPr bwMode="auto">
          <a:xfrm flipH="1">
            <a:off x="695325" y="4759325"/>
            <a:ext cx="279400" cy="33020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64" name="Straight Arrow Connector 68">
            <a:extLst>
              <a:ext uri="{FF2B5EF4-FFF2-40B4-BE49-F238E27FC236}">
                <a16:creationId xmlns:a16="http://schemas.microsoft.com/office/drawing/2014/main" id="{522929FE-0E6F-425F-B276-982F2EA4A96F}"/>
              </a:ext>
            </a:extLst>
          </p:cNvPr>
          <p:cNvCxnSpPr>
            <a:cxnSpLocks noChangeShapeType="1"/>
            <a:stCxn id="67" idx="5"/>
            <a:endCxn id="128" idx="0"/>
          </p:cNvCxnSpPr>
          <p:nvPr/>
        </p:nvCxnSpPr>
        <p:spPr bwMode="auto">
          <a:xfrm flipH="1">
            <a:off x="1208088" y="4759325"/>
            <a:ext cx="73025" cy="361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71" name="Oval 70">
            <a:extLst>
              <a:ext uri="{FF2B5EF4-FFF2-40B4-BE49-F238E27FC236}">
                <a16:creationId xmlns:a16="http://schemas.microsoft.com/office/drawing/2014/main" id="{FCA5CC36-C8B6-4691-A576-6C4589F8FBCC}"/>
              </a:ext>
            </a:extLst>
          </p:cNvPr>
          <p:cNvSpPr/>
          <p:nvPr/>
        </p:nvSpPr>
        <p:spPr bwMode="auto">
          <a:xfrm>
            <a:off x="1901825" y="43910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a:t>
            </a:r>
          </a:p>
        </p:txBody>
      </p:sp>
      <p:cxnSp>
        <p:nvCxnSpPr>
          <p:cNvPr id="104466" name="Straight Connector 71">
            <a:extLst>
              <a:ext uri="{FF2B5EF4-FFF2-40B4-BE49-F238E27FC236}">
                <a16:creationId xmlns:a16="http://schemas.microsoft.com/office/drawing/2014/main" id="{3BAB40B0-C4EB-4FC3-A7F8-B2C8B3BA2D52}"/>
              </a:ext>
            </a:extLst>
          </p:cNvPr>
          <p:cNvCxnSpPr>
            <a:cxnSpLocks noChangeShapeType="1"/>
            <a:stCxn id="71" idx="3"/>
            <a:endCxn id="131" idx="0"/>
          </p:cNvCxnSpPr>
          <p:nvPr/>
        </p:nvCxnSpPr>
        <p:spPr bwMode="auto">
          <a:xfrm flipH="1">
            <a:off x="1784350" y="4759325"/>
            <a:ext cx="180975" cy="36195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67" name="Straight Arrow Connector 72">
            <a:extLst>
              <a:ext uri="{FF2B5EF4-FFF2-40B4-BE49-F238E27FC236}">
                <a16:creationId xmlns:a16="http://schemas.microsoft.com/office/drawing/2014/main" id="{07956FEB-3514-410C-B89F-46A5B597746E}"/>
              </a:ext>
            </a:extLst>
          </p:cNvPr>
          <p:cNvCxnSpPr>
            <a:cxnSpLocks noChangeShapeType="1"/>
            <a:stCxn id="71" idx="5"/>
            <a:endCxn id="132" idx="0"/>
          </p:cNvCxnSpPr>
          <p:nvPr/>
        </p:nvCxnSpPr>
        <p:spPr bwMode="auto">
          <a:xfrm>
            <a:off x="2270125" y="4759325"/>
            <a:ext cx="90488" cy="373063"/>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7" name="Oval 126">
            <a:extLst>
              <a:ext uri="{FF2B5EF4-FFF2-40B4-BE49-F238E27FC236}">
                <a16:creationId xmlns:a16="http://schemas.microsoft.com/office/drawing/2014/main" id="{7C9CA466-8935-474B-99FE-AB106734058D}"/>
              </a:ext>
            </a:extLst>
          </p:cNvPr>
          <p:cNvSpPr/>
          <p:nvPr/>
        </p:nvSpPr>
        <p:spPr bwMode="auto">
          <a:xfrm>
            <a:off x="415925" y="5089525"/>
            <a:ext cx="433388"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G</a:t>
            </a:r>
          </a:p>
        </p:txBody>
      </p:sp>
      <p:sp>
        <p:nvSpPr>
          <p:cNvPr id="128" name="Oval 127">
            <a:extLst>
              <a:ext uri="{FF2B5EF4-FFF2-40B4-BE49-F238E27FC236}">
                <a16:creationId xmlns:a16="http://schemas.microsoft.com/office/drawing/2014/main" id="{DAE9B2D7-2693-468A-A974-F45A9F00591A}"/>
              </a:ext>
            </a:extLst>
          </p:cNvPr>
          <p:cNvSpPr/>
          <p:nvPr/>
        </p:nvSpPr>
        <p:spPr bwMode="auto">
          <a:xfrm>
            <a:off x="992188" y="512127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a:t>
            </a:r>
          </a:p>
        </p:txBody>
      </p:sp>
      <p:sp>
        <p:nvSpPr>
          <p:cNvPr id="131" name="Oval 130">
            <a:extLst>
              <a:ext uri="{FF2B5EF4-FFF2-40B4-BE49-F238E27FC236}">
                <a16:creationId xmlns:a16="http://schemas.microsoft.com/office/drawing/2014/main" id="{DCD20217-843A-47D9-B701-D2DF30E4F120}"/>
              </a:ext>
            </a:extLst>
          </p:cNvPr>
          <p:cNvSpPr/>
          <p:nvPr/>
        </p:nvSpPr>
        <p:spPr bwMode="auto">
          <a:xfrm>
            <a:off x="1568450" y="512127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Q</a:t>
            </a:r>
          </a:p>
        </p:txBody>
      </p:sp>
      <p:sp>
        <p:nvSpPr>
          <p:cNvPr id="132" name="Oval 131">
            <a:extLst>
              <a:ext uri="{FF2B5EF4-FFF2-40B4-BE49-F238E27FC236}">
                <a16:creationId xmlns:a16="http://schemas.microsoft.com/office/drawing/2014/main" id="{DAFFD440-2025-4484-8C13-4417A18ED2FB}"/>
              </a:ext>
            </a:extLst>
          </p:cNvPr>
          <p:cNvSpPr/>
          <p:nvPr/>
        </p:nvSpPr>
        <p:spPr bwMode="auto">
          <a:xfrm>
            <a:off x="2144713" y="513238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R</a:t>
            </a:r>
          </a:p>
        </p:txBody>
      </p:sp>
      <p:grpSp>
        <p:nvGrpSpPr>
          <p:cNvPr id="104472" name="Group 134">
            <a:extLst>
              <a:ext uri="{FF2B5EF4-FFF2-40B4-BE49-F238E27FC236}">
                <a16:creationId xmlns:a16="http://schemas.microsoft.com/office/drawing/2014/main" id="{B572B804-1161-4EBE-AD67-08782E69DC20}"/>
              </a:ext>
            </a:extLst>
          </p:cNvPr>
          <p:cNvGrpSpPr>
            <a:grpSpLocks/>
          </p:cNvGrpSpPr>
          <p:nvPr/>
        </p:nvGrpSpPr>
        <p:grpSpPr bwMode="auto">
          <a:xfrm>
            <a:off x="3500438" y="3789363"/>
            <a:ext cx="792162" cy="698500"/>
            <a:chOff x="3872880" y="2226503"/>
            <a:chExt cx="792088" cy="698441"/>
          </a:xfrm>
        </p:grpSpPr>
        <p:sp>
          <p:nvSpPr>
            <p:cNvPr id="136" name="Oval 135">
              <a:extLst>
                <a:ext uri="{FF2B5EF4-FFF2-40B4-BE49-F238E27FC236}">
                  <a16:creationId xmlns:a16="http://schemas.microsoft.com/office/drawing/2014/main" id="{6E8982C0-14BB-4CDC-9B5A-138519FA8A58}"/>
                </a:ext>
              </a:extLst>
            </p:cNvPr>
            <p:cNvSpPr/>
            <p:nvPr/>
          </p:nvSpPr>
          <p:spPr bwMode="auto">
            <a:xfrm>
              <a:off x="4088760" y="2226503"/>
              <a:ext cx="431760" cy="43335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a:t>
              </a:r>
            </a:p>
          </p:txBody>
        </p:sp>
        <p:cxnSp>
          <p:nvCxnSpPr>
            <p:cNvPr id="104518" name="Straight Connector 136">
              <a:extLst>
                <a:ext uri="{FF2B5EF4-FFF2-40B4-BE49-F238E27FC236}">
                  <a16:creationId xmlns:a16="http://schemas.microsoft.com/office/drawing/2014/main" id="{59D41835-A0EF-4FB3-8424-DD057DDBF027}"/>
                </a:ext>
              </a:extLst>
            </p:cNvPr>
            <p:cNvCxnSpPr>
              <a:cxnSpLocks noChangeShapeType="1"/>
              <a:stCxn id="136"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519" name="Straight Arrow Connector 137">
              <a:extLst>
                <a:ext uri="{FF2B5EF4-FFF2-40B4-BE49-F238E27FC236}">
                  <a16:creationId xmlns:a16="http://schemas.microsoft.com/office/drawing/2014/main" id="{179C34E8-02A4-41DD-A9A9-D5AEEBA75A24}"/>
                </a:ext>
              </a:extLst>
            </p:cNvPr>
            <p:cNvCxnSpPr>
              <a:cxnSpLocks noChangeShapeType="1"/>
              <a:stCxn id="136"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39" name="Oval 138">
            <a:extLst>
              <a:ext uri="{FF2B5EF4-FFF2-40B4-BE49-F238E27FC236}">
                <a16:creationId xmlns:a16="http://schemas.microsoft.com/office/drawing/2014/main" id="{52E7DFBD-6E9F-4EBE-875A-1E749C6A8A4D}"/>
              </a:ext>
            </a:extLst>
          </p:cNvPr>
          <p:cNvSpPr/>
          <p:nvPr/>
        </p:nvSpPr>
        <p:spPr bwMode="auto">
          <a:xfrm>
            <a:off x="3216275" y="4462463"/>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J</a:t>
            </a:r>
          </a:p>
        </p:txBody>
      </p:sp>
      <p:cxnSp>
        <p:nvCxnSpPr>
          <p:cNvPr id="104474" name="Straight Connector 139">
            <a:extLst>
              <a:ext uri="{FF2B5EF4-FFF2-40B4-BE49-F238E27FC236}">
                <a16:creationId xmlns:a16="http://schemas.microsoft.com/office/drawing/2014/main" id="{EC341839-3521-429E-A597-2310F3F517AD}"/>
              </a:ext>
            </a:extLst>
          </p:cNvPr>
          <p:cNvCxnSpPr>
            <a:cxnSpLocks noChangeShapeType="1"/>
            <a:stCxn id="139" idx="3"/>
          </p:cNvCxnSpPr>
          <p:nvPr/>
        </p:nvCxnSpPr>
        <p:spPr bwMode="auto">
          <a:xfrm flipH="1">
            <a:off x="3000375" y="4832350"/>
            <a:ext cx="279400" cy="328613"/>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75" name="Straight Arrow Connector 140">
            <a:extLst>
              <a:ext uri="{FF2B5EF4-FFF2-40B4-BE49-F238E27FC236}">
                <a16:creationId xmlns:a16="http://schemas.microsoft.com/office/drawing/2014/main" id="{15600A94-6A03-402D-8A3D-EBA8C3D6B3D7}"/>
              </a:ext>
            </a:extLst>
          </p:cNvPr>
          <p:cNvCxnSpPr>
            <a:cxnSpLocks noChangeShapeType="1"/>
            <a:stCxn id="139" idx="4"/>
            <a:endCxn id="146" idx="0"/>
          </p:cNvCxnSpPr>
          <p:nvPr/>
        </p:nvCxnSpPr>
        <p:spPr bwMode="auto">
          <a:xfrm>
            <a:off x="3432175" y="4894263"/>
            <a:ext cx="80963" cy="238125"/>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2" name="Oval 141">
            <a:extLst>
              <a:ext uri="{FF2B5EF4-FFF2-40B4-BE49-F238E27FC236}">
                <a16:creationId xmlns:a16="http://schemas.microsoft.com/office/drawing/2014/main" id="{0BB75920-65C7-4B57-81B8-06911F7E607D}"/>
              </a:ext>
            </a:extLst>
          </p:cNvPr>
          <p:cNvSpPr/>
          <p:nvPr/>
        </p:nvSpPr>
        <p:spPr bwMode="auto">
          <a:xfrm>
            <a:off x="4205288" y="4462463"/>
            <a:ext cx="433387"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K</a:t>
            </a:r>
          </a:p>
        </p:txBody>
      </p:sp>
      <p:cxnSp>
        <p:nvCxnSpPr>
          <p:cNvPr id="104477" name="Straight Connector 142">
            <a:extLst>
              <a:ext uri="{FF2B5EF4-FFF2-40B4-BE49-F238E27FC236}">
                <a16:creationId xmlns:a16="http://schemas.microsoft.com/office/drawing/2014/main" id="{D3CCE262-D75D-4AFA-961B-18CDFE163EB6}"/>
              </a:ext>
            </a:extLst>
          </p:cNvPr>
          <p:cNvCxnSpPr>
            <a:cxnSpLocks noChangeShapeType="1"/>
            <a:stCxn id="142" idx="3"/>
            <a:endCxn id="147" idx="0"/>
          </p:cNvCxnSpPr>
          <p:nvPr/>
        </p:nvCxnSpPr>
        <p:spPr bwMode="auto">
          <a:xfrm flipH="1">
            <a:off x="4089400" y="4832350"/>
            <a:ext cx="179388" cy="300038"/>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78" name="Straight Arrow Connector 143">
            <a:extLst>
              <a:ext uri="{FF2B5EF4-FFF2-40B4-BE49-F238E27FC236}">
                <a16:creationId xmlns:a16="http://schemas.microsoft.com/office/drawing/2014/main" id="{6D1CE656-1FA0-4B85-9715-CFFDA52B3634}"/>
              </a:ext>
            </a:extLst>
          </p:cNvPr>
          <p:cNvCxnSpPr>
            <a:cxnSpLocks noChangeShapeType="1"/>
            <a:stCxn id="142" idx="5"/>
            <a:endCxn id="148" idx="0"/>
          </p:cNvCxnSpPr>
          <p:nvPr/>
        </p:nvCxnSpPr>
        <p:spPr bwMode="auto">
          <a:xfrm>
            <a:off x="4575175" y="4832350"/>
            <a:ext cx="90488" cy="300038"/>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5" name="Oval 144">
            <a:extLst>
              <a:ext uri="{FF2B5EF4-FFF2-40B4-BE49-F238E27FC236}">
                <a16:creationId xmlns:a16="http://schemas.microsoft.com/office/drawing/2014/main" id="{186552EB-990E-4AE9-8278-407409D62F19}"/>
              </a:ext>
            </a:extLst>
          </p:cNvPr>
          <p:cNvSpPr/>
          <p:nvPr/>
        </p:nvSpPr>
        <p:spPr bwMode="auto">
          <a:xfrm>
            <a:off x="2720975" y="5132388"/>
            <a:ext cx="431800"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a:t>
            </a:r>
          </a:p>
        </p:txBody>
      </p:sp>
      <p:sp>
        <p:nvSpPr>
          <p:cNvPr id="146" name="Oval 145">
            <a:extLst>
              <a:ext uri="{FF2B5EF4-FFF2-40B4-BE49-F238E27FC236}">
                <a16:creationId xmlns:a16="http://schemas.microsoft.com/office/drawing/2014/main" id="{1325CF0E-B373-4021-AFD7-1E90D1AFD99C}"/>
              </a:ext>
            </a:extLst>
          </p:cNvPr>
          <p:cNvSpPr/>
          <p:nvPr/>
        </p:nvSpPr>
        <p:spPr bwMode="auto">
          <a:xfrm>
            <a:off x="3297238" y="5132388"/>
            <a:ext cx="431800"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U</a:t>
            </a:r>
          </a:p>
        </p:txBody>
      </p:sp>
      <p:sp>
        <p:nvSpPr>
          <p:cNvPr id="147" name="Oval 146">
            <a:extLst>
              <a:ext uri="{FF2B5EF4-FFF2-40B4-BE49-F238E27FC236}">
                <a16:creationId xmlns:a16="http://schemas.microsoft.com/office/drawing/2014/main" id="{E4E3CE13-C03C-45A8-8ECD-FC15A1E83868}"/>
              </a:ext>
            </a:extLst>
          </p:cNvPr>
          <p:cNvSpPr/>
          <p:nvPr/>
        </p:nvSpPr>
        <p:spPr bwMode="auto">
          <a:xfrm>
            <a:off x="3873500" y="5132388"/>
            <a:ext cx="431800"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V</a:t>
            </a:r>
          </a:p>
        </p:txBody>
      </p:sp>
      <p:sp>
        <p:nvSpPr>
          <p:cNvPr id="148" name="Oval 147">
            <a:extLst>
              <a:ext uri="{FF2B5EF4-FFF2-40B4-BE49-F238E27FC236}">
                <a16:creationId xmlns:a16="http://schemas.microsoft.com/office/drawing/2014/main" id="{EBC6EE00-AEA2-4091-B4EB-75612D2DA08A}"/>
              </a:ext>
            </a:extLst>
          </p:cNvPr>
          <p:cNvSpPr/>
          <p:nvPr/>
        </p:nvSpPr>
        <p:spPr bwMode="auto">
          <a:xfrm>
            <a:off x="4448175" y="5132388"/>
            <a:ext cx="433388"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W</a:t>
            </a:r>
          </a:p>
        </p:txBody>
      </p:sp>
      <p:sp>
        <p:nvSpPr>
          <p:cNvPr id="152" name="Oval 151">
            <a:extLst>
              <a:ext uri="{FF2B5EF4-FFF2-40B4-BE49-F238E27FC236}">
                <a16:creationId xmlns:a16="http://schemas.microsoft.com/office/drawing/2014/main" id="{049BD860-53AB-4B8C-B8C8-6342024C4C34}"/>
              </a:ext>
            </a:extLst>
          </p:cNvPr>
          <p:cNvSpPr/>
          <p:nvPr/>
        </p:nvSpPr>
        <p:spPr bwMode="auto">
          <a:xfrm>
            <a:off x="7562850" y="30448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B</a:t>
            </a:r>
          </a:p>
        </p:txBody>
      </p:sp>
      <p:cxnSp>
        <p:nvCxnSpPr>
          <p:cNvPr id="104484" name="Straight Connector 152">
            <a:extLst>
              <a:ext uri="{FF2B5EF4-FFF2-40B4-BE49-F238E27FC236}">
                <a16:creationId xmlns:a16="http://schemas.microsoft.com/office/drawing/2014/main" id="{57A64858-D581-49D1-86A4-2368BED8B7B5}"/>
              </a:ext>
            </a:extLst>
          </p:cNvPr>
          <p:cNvCxnSpPr>
            <a:cxnSpLocks noChangeShapeType="1"/>
            <a:stCxn id="152" idx="2"/>
            <a:endCxn id="156" idx="7"/>
          </p:cNvCxnSpPr>
          <p:nvPr/>
        </p:nvCxnSpPr>
        <p:spPr bwMode="auto">
          <a:xfrm flipH="1">
            <a:off x="6457950" y="3260725"/>
            <a:ext cx="1104900" cy="544513"/>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85" name="Straight Arrow Connector 153">
            <a:extLst>
              <a:ext uri="{FF2B5EF4-FFF2-40B4-BE49-F238E27FC236}">
                <a16:creationId xmlns:a16="http://schemas.microsoft.com/office/drawing/2014/main" id="{6031DD3C-114B-4C22-8E73-9D17C51A5B92}"/>
              </a:ext>
            </a:extLst>
          </p:cNvPr>
          <p:cNvCxnSpPr>
            <a:cxnSpLocks noChangeShapeType="1"/>
            <a:stCxn id="152" idx="6"/>
            <a:endCxn id="170" idx="1"/>
          </p:cNvCxnSpPr>
          <p:nvPr/>
        </p:nvCxnSpPr>
        <p:spPr bwMode="auto">
          <a:xfrm>
            <a:off x="7994650" y="3260725"/>
            <a:ext cx="461963" cy="615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04486" name="Group 154">
            <a:extLst>
              <a:ext uri="{FF2B5EF4-FFF2-40B4-BE49-F238E27FC236}">
                <a16:creationId xmlns:a16="http://schemas.microsoft.com/office/drawing/2014/main" id="{EC328E4B-EF68-4C1C-8BB4-45EECC659C26}"/>
              </a:ext>
            </a:extLst>
          </p:cNvPr>
          <p:cNvGrpSpPr>
            <a:grpSpLocks/>
          </p:cNvGrpSpPr>
          <p:nvPr/>
        </p:nvGrpSpPr>
        <p:grpSpPr bwMode="auto">
          <a:xfrm>
            <a:off x="5873750" y="3741738"/>
            <a:ext cx="792163" cy="698500"/>
            <a:chOff x="3872880" y="2226503"/>
            <a:chExt cx="792088" cy="698441"/>
          </a:xfrm>
        </p:grpSpPr>
        <p:sp>
          <p:nvSpPr>
            <p:cNvPr id="156" name="Oval 155">
              <a:extLst>
                <a:ext uri="{FF2B5EF4-FFF2-40B4-BE49-F238E27FC236}">
                  <a16:creationId xmlns:a16="http://schemas.microsoft.com/office/drawing/2014/main" id="{64326219-7393-4F34-BC01-BAE45E338203}"/>
                </a:ext>
              </a:extLst>
            </p:cNvPr>
            <p:cNvSpPr/>
            <p:nvPr/>
          </p:nvSpPr>
          <p:spPr bwMode="auto">
            <a:xfrm>
              <a:off x="4088760" y="2226503"/>
              <a:ext cx="431759" cy="43335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E</a:t>
              </a:r>
            </a:p>
          </p:txBody>
        </p:sp>
        <p:cxnSp>
          <p:nvCxnSpPr>
            <p:cNvPr id="104515" name="Straight Connector 156">
              <a:extLst>
                <a:ext uri="{FF2B5EF4-FFF2-40B4-BE49-F238E27FC236}">
                  <a16:creationId xmlns:a16="http://schemas.microsoft.com/office/drawing/2014/main" id="{220AB37B-3978-4EE4-AC20-E7E961ACF24C}"/>
                </a:ext>
              </a:extLst>
            </p:cNvPr>
            <p:cNvCxnSpPr>
              <a:cxnSpLocks noChangeShapeType="1"/>
              <a:stCxn id="156"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516" name="Straight Arrow Connector 157">
              <a:extLst>
                <a:ext uri="{FF2B5EF4-FFF2-40B4-BE49-F238E27FC236}">
                  <a16:creationId xmlns:a16="http://schemas.microsoft.com/office/drawing/2014/main" id="{FEBE7AF7-D3D2-4D01-A623-2FA87376D41C}"/>
                </a:ext>
              </a:extLst>
            </p:cNvPr>
            <p:cNvCxnSpPr>
              <a:cxnSpLocks noChangeShapeType="1"/>
              <a:stCxn id="156"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59" name="Oval 158">
            <a:extLst>
              <a:ext uri="{FF2B5EF4-FFF2-40B4-BE49-F238E27FC236}">
                <a16:creationId xmlns:a16="http://schemas.microsoft.com/office/drawing/2014/main" id="{E4D11BB2-86BE-4C92-B749-5CD9C1AA68D4}"/>
              </a:ext>
            </a:extLst>
          </p:cNvPr>
          <p:cNvSpPr/>
          <p:nvPr/>
        </p:nvSpPr>
        <p:spPr bwMode="auto">
          <a:xfrm>
            <a:off x="5589588" y="44148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a:t>
            </a:r>
          </a:p>
        </p:txBody>
      </p:sp>
      <p:cxnSp>
        <p:nvCxnSpPr>
          <p:cNvPr id="104488" name="Straight Connector 159">
            <a:extLst>
              <a:ext uri="{FF2B5EF4-FFF2-40B4-BE49-F238E27FC236}">
                <a16:creationId xmlns:a16="http://schemas.microsoft.com/office/drawing/2014/main" id="{1E643BC3-6ED3-4853-9FE1-E0043C0CF674}"/>
              </a:ext>
            </a:extLst>
          </p:cNvPr>
          <p:cNvCxnSpPr>
            <a:cxnSpLocks noChangeShapeType="1"/>
            <a:stCxn id="159" idx="3"/>
          </p:cNvCxnSpPr>
          <p:nvPr/>
        </p:nvCxnSpPr>
        <p:spPr bwMode="auto">
          <a:xfrm flipH="1">
            <a:off x="5373688" y="4783138"/>
            <a:ext cx="279400" cy="33020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89" name="Straight Arrow Connector 160">
            <a:extLst>
              <a:ext uri="{FF2B5EF4-FFF2-40B4-BE49-F238E27FC236}">
                <a16:creationId xmlns:a16="http://schemas.microsoft.com/office/drawing/2014/main" id="{B89253E7-AD2E-4104-87DD-F6D2091ED489}"/>
              </a:ext>
            </a:extLst>
          </p:cNvPr>
          <p:cNvCxnSpPr>
            <a:cxnSpLocks noChangeShapeType="1"/>
            <a:stCxn id="159" idx="5"/>
            <a:endCxn id="166" idx="0"/>
          </p:cNvCxnSpPr>
          <p:nvPr/>
        </p:nvCxnSpPr>
        <p:spPr bwMode="auto">
          <a:xfrm flipH="1">
            <a:off x="5886450" y="4783138"/>
            <a:ext cx="71438" cy="361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62" name="Oval 161">
            <a:extLst>
              <a:ext uri="{FF2B5EF4-FFF2-40B4-BE49-F238E27FC236}">
                <a16:creationId xmlns:a16="http://schemas.microsoft.com/office/drawing/2014/main" id="{39A5B5FB-E117-4C7D-B1E9-72B6E626C7B5}"/>
              </a:ext>
            </a:extLst>
          </p:cNvPr>
          <p:cNvSpPr/>
          <p:nvPr/>
        </p:nvSpPr>
        <p:spPr bwMode="auto">
          <a:xfrm>
            <a:off x="6580188" y="44148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M</a:t>
            </a:r>
          </a:p>
        </p:txBody>
      </p:sp>
      <p:cxnSp>
        <p:nvCxnSpPr>
          <p:cNvPr id="104491" name="Straight Connector 162">
            <a:extLst>
              <a:ext uri="{FF2B5EF4-FFF2-40B4-BE49-F238E27FC236}">
                <a16:creationId xmlns:a16="http://schemas.microsoft.com/office/drawing/2014/main" id="{E45AFA15-4954-4A17-96F4-2F19C5137955}"/>
              </a:ext>
            </a:extLst>
          </p:cNvPr>
          <p:cNvCxnSpPr>
            <a:cxnSpLocks noChangeShapeType="1"/>
            <a:stCxn id="162" idx="3"/>
          </p:cNvCxnSpPr>
          <p:nvPr/>
        </p:nvCxnSpPr>
        <p:spPr bwMode="auto">
          <a:xfrm flipH="1">
            <a:off x="6462713" y="4783138"/>
            <a:ext cx="179387" cy="36195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92" name="Straight Arrow Connector 163">
            <a:extLst>
              <a:ext uri="{FF2B5EF4-FFF2-40B4-BE49-F238E27FC236}">
                <a16:creationId xmlns:a16="http://schemas.microsoft.com/office/drawing/2014/main" id="{082526D8-A8EB-4023-9D83-964975D9173A}"/>
              </a:ext>
            </a:extLst>
          </p:cNvPr>
          <p:cNvCxnSpPr>
            <a:cxnSpLocks noChangeShapeType="1"/>
            <a:stCxn id="162" idx="5"/>
            <a:endCxn id="168" idx="0"/>
          </p:cNvCxnSpPr>
          <p:nvPr/>
        </p:nvCxnSpPr>
        <p:spPr bwMode="auto">
          <a:xfrm>
            <a:off x="6948488" y="4783138"/>
            <a:ext cx="127000" cy="373062"/>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65" name="Oval 164">
            <a:extLst>
              <a:ext uri="{FF2B5EF4-FFF2-40B4-BE49-F238E27FC236}">
                <a16:creationId xmlns:a16="http://schemas.microsoft.com/office/drawing/2014/main" id="{4A0EE165-64DC-4B9C-8CC0-E41BAF94F474}"/>
              </a:ext>
            </a:extLst>
          </p:cNvPr>
          <p:cNvSpPr/>
          <p:nvPr/>
        </p:nvSpPr>
        <p:spPr bwMode="auto">
          <a:xfrm>
            <a:off x="5094288" y="51133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X</a:t>
            </a:r>
          </a:p>
        </p:txBody>
      </p:sp>
      <p:sp>
        <p:nvSpPr>
          <p:cNvPr id="166" name="Oval 165">
            <a:extLst>
              <a:ext uri="{FF2B5EF4-FFF2-40B4-BE49-F238E27FC236}">
                <a16:creationId xmlns:a16="http://schemas.microsoft.com/office/drawing/2014/main" id="{B61F73ED-629F-4534-83BB-FD210C9B5C44}"/>
              </a:ext>
            </a:extLst>
          </p:cNvPr>
          <p:cNvSpPr/>
          <p:nvPr/>
        </p:nvSpPr>
        <p:spPr bwMode="auto">
          <a:xfrm>
            <a:off x="5670550" y="514508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Y</a:t>
            </a:r>
          </a:p>
        </p:txBody>
      </p:sp>
      <p:sp>
        <p:nvSpPr>
          <p:cNvPr id="168" name="Oval 167">
            <a:extLst>
              <a:ext uri="{FF2B5EF4-FFF2-40B4-BE49-F238E27FC236}">
                <a16:creationId xmlns:a16="http://schemas.microsoft.com/office/drawing/2014/main" id="{663EAB5E-9AAF-4D76-A51E-6E25B3C56507}"/>
              </a:ext>
            </a:extLst>
          </p:cNvPr>
          <p:cNvSpPr/>
          <p:nvPr/>
        </p:nvSpPr>
        <p:spPr bwMode="auto">
          <a:xfrm>
            <a:off x="6823075" y="5156200"/>
            <a:ext cx="506413"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2</a:t>
            </a:r>
          </a:p>
        </p:txBody>
      </p:sp>
      <p:grpSp>
        <p:nvGrpSpPr>
          <p:cNvPr id="104496" name="Group 168">
            <a:extLst>
              <a:ext uri="{FF2B5EF4-FFF2-40B4-BE49-F238E27FC236}">
                <a16:creationId xmlns:a16="http://schemas.microsoft.com/office/drawing/2014/main" id="{E6F37B75-F714-43CD-A000-4B726399F02E}"/>
              </a:ext>
            </a:extLst>
          </p:cNvPr>
          <p:cNvGrpSpPr>
            <a:grpSpLocks/>
          </p:cNvGrpSpPr>
          <p:nvPr/>
        </p:nvGrpSpPr>
        <p:grpSpPr bwMode="auto">
          <a:xfrm>
            <a:off x="8177213" y="3813175"/>
            <a:ext cx="792162" cy="698500"/>
            <a:chOff x="3872880" y="2226503"/>
            <a:chExt cx="792088" cy="698441"/>
          </a:xfrm>
        </p:grpSpPr>
        <p:sp>
          <p:nvSpPr>
            <p:cNvPr id="170" name="Oval 169">
              <a:extLst>
                <a:ext uri="{FF2B5EF4-FFF2-40B4-BE49-F238E27FC236}">
                  <a16:creationId xmlns:a16="http://schemas.microsoft.com/office/drawing/2014/main" id="{DD353E55-C907-472B-967F-CCFE0ACC7CB0}"/>
                </a:ext>
              </a:extLst>
            </p:cNvPr>
            <p:cNvSpPr/>
            <p:nvPr/>
          </p:nvSpPr>
          <p:spPr bwMode="auto">
            <a:xfrm>
              <a:off x="4088760" y="2226503"/>
              <a:ext cx="431760" cy="43335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a:t>
              </a:r>
            </a:p>
          </p:txBody>
        </p:sp>
        <p:cxnSp>
          <p:nvCxnSpPr>
            <p:cNvPr id="104512" name="Straight Connector 170">
              <a:extLst>
                <a:ext uri="{FF2B5EF4-FFF2-40B4-BE49-F238E27FC236}">
                  <a16:creationId xmlns:a16="http://schemas.microsoft.com/office/drawing/2014/main" id="{873EDCEB-C533-4FDC-9787-3AB27DE75D18}"/>
                </a:ext>
              </a:extLst>
            </p:cNvPr>
            <p:cNvCxnSpPr>
              <a:cxnSpLocks noChangeShapeType="1"/>
              <a:stCxn id="170"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513" name="Straight Arrow Connector 171">
              <a:extLst>
                <a:ext uri="{FF2B5EF4-FFF2-40B4-BE49-F238E27FC236}">
                  <a16:creationId xmlns:a16="http://schemas.microsoft.com/office/drawing/2014/main" id="{F4087927-3304-4EAE-A1EC-26CF584F9075}"/>
                </a:ext>
              </a:extLst>
            </p:cNvPr>
            <p:cNvCxnSpPr>
              <a:cxnSpLocks noChangeShapeType="1"/>
              <a:stCxn id="170"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73" name="Oval 172">
            <a:extLst>
              <a:ext uri="{FF2B5EF4-FFF2-40B4-BE49-F238E27FC236}">
                <a16:creationId xmlns:a16="http://schemas.microsoft.com/office/drawing/2014/main" id="{709F3FBF-D3E3-4951-9C47-107044B1EEAC}"/>
              </a:ext>
            </a:extLst>
          </p:cNvPr>
          <p:cNvSpPr/>
          <p:nvPr/>
        </p:nvSpPr>
        <p:spPr bwMode="auto">
          <a:xfrm>
            <a:off x="7893050" y="4486275"/>
            <a:ext cx="433388"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N</a:t>
            </a:r>
          </a:p>
        </p:txBody>
      </p:sp>
      <p:cxnSp>
        <p:nvCxnSpPr>
          <p:cNvPr id="104498" name="Straight Connector 173">
            <a:extLst>
              <a:ext uri="{FF2B5EF4-FFF2-40B4-BE49-F238E27FC236}">
                <a16:creationId xmlns:a16="http://schemas.microsoft.com/office/drawing/2014/main" id="{2FBDF676-B7B9-40C0-A533-02E5CBDECAEB}"/>
              </a:ext>
            </a:extLst>
          </p:cNvPr>
          <p:cNvCxnSpPr>
            <a:cxnSpLocks noChangeShapeType="1"/>
            <a:stCxn id="173" idx="3"/>
          </p:cNvCxnSpPr>
          <p:nvPr/>
        </p:nvCxnSpPr>
        <p:spPr bwMode="auto">
          <a:xfrm flipH="1">
            <a:off x="7677150" y="4856163"/>
            <a:ext cx="279400" cy="328612"/>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99" name="Straight Arrow Connector 174">
            <a:extLst>
              <a:ext uri="{FF2B5EF4-FFF2-40B4-BE49-F238E27FC236}">
                <a16:creationId xmlns:a16="http://schemas.microsoft.com/office/drawing/2014/main" id="{BAE33C06-C470-4BC3-A7D1-0169F13C39C9}"/>
              </a:ext>
            </a:extLst>
          </p:cNvPr>
          <p:cNvCxnSpPr>
            <a:cxnSpLocks noChangeShapeType="1"/>
            <a:stCxn id="173" idx="4"/>
          </p:cNvCxnSpPr>
          <p:nvPr/>
        </p:nvCxnSpPr>
        <p:spPr bwMode="auto">
          <a:xfrm>
            <a:off x="8108950" y="4919663"/>
            <a:ext cx="80963" cy="236537"/>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76" name="Oval 175">
            <a:extLst>
              <a:ext uri="{FF2B5EF4-FFF2-40B4-BE49-F238E27FC236}">
                <a16:creationId xmlns:a16="http://schemas.microsoft.com/office/drawing/2014/main" id="{8418CD84-946F-40FE-805F-BD72FAA625F5}"/>
              </a:ext>
            </a:extLst>
          </p:cNvPr>
          <p:cNvSpPr/>
          <p:nvPr/>
        </p:nvSpPr>
        <p:spPr bwMode="auto">
          <a:xfrm>
            <a:off x="8883650" y="4486275"/>
            <a:ext cx="431800"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O</a:t>
            </a:r>
          </a:p>
        </p:txBody>
      </p:sp>
      <p:cxnSp>
        <p:nvCxnSpPr>
          <p:cNvPr id="104501" name="Straight Connector 176">
            <a:extLst>
              <a:ext uri="{FF2B5EF4-FFF2-40B4-BE49-F238E27FC236}">
                <a16:creationId xmlns:a16="http://schemas.microsoft.com/office/drawing/2014/main" id="{B6BD329C-D0DA-4DCF-88F6-83A0B2F50396}"/>
              </a:ext>
            </a:extLst>
          </p:cNvPr>
          <p:cNvCxnSpPr>
            <a:cxnSpLocks noChangeShapeType="1"/>
            <a:stCxn id="176" idx="3"/>
          </p:cNvCxnSpPr>
          <p:nvPr/>
        </p:nvCxnSpPr>
        <p:spPr bwMode="auto">
          <a:xfrm flipH="1">
            <a:off x="8766175" y="4856163"/>
            <a:ext cx="180975" cy="300037"/>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502" name="Straight Arrow Connector 177">
            <a:extLst>
              <a:ext uri="{FF2B5EF4-FFF2-40B4-BE49-F238E27FC236}">
                <a16:creationId xmlns:a16="http://schemas.microsoft.com/office/drawing/2014/main" id="{8DC2F093-4718-4F8A-ADD4-DC1D20FF6CAB}"/>
              </a:ext>
            </a:extLst>
          </p:cNvPr>
          <p:cNvCxnSpPr>
            <a:cxnSpLocks noChangeShapeType="1"/>
            <a:stCxn id="176" idx="5"/>
          </p:cNvCxnSpPr>
          <p:nvPr/>
        </p:nvCxnSpPr>
        <p:spPr bwMode="auto">
          <a:xfrm>
            <a:off x="9251950" y="4856163"/>
            <a:ext cx="90488" cy="300037"/>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7" name="Oval 186">
            <a:extLst>
              <a:ext uri="{FF2B5EF4-FFF2-40B4-BE49-F238E27FC236}">
                <a16:creationId xmlns:a16="http://schemas.microsoft.com/office/drawing/2014/main" id="{D32F6E08-EBC1-4C13-A2A7-EEC2D71B9260}"/>
              </a:ext>
            </a:extLst>
          </p:cNvPr>
          <p:cNvSpPr/>
          <p:nvPr/>
        </p:nvSpPr>
        <p:spPr bwMode="auto">
          <a:xfrm>
            <a:off x="7372350" y="5157788"/>
            <a:ext cx="506413"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3</a:t>
            </a:r>
          </a:p>
        </p:txBody>
      </p:sp>
      <p:sp>
        <p:nvSpPr>
          <p:cNvPr id="188" name="Oval 187">
            <a:extLst>
              <a:ext uri="{FF2B5EF4-FFF2-40B4-BE49-F238E27FC236}">
                <a16:creationId xmlns:a16="http://schemas.microsoft.com/office/drawing/2014/main" id="{23434768-3A07-466A-93D2-A99CA08F2E3F}"/>
              </a:ext>
            </a:extLst>
          </p:cNvPr>
          <p:cNvSpPr/>
          <p:nvPr/>
        </p:nvSpPr>
        <p:spPr bwMode="auto">
          <a:xfrm>
            <a:off x="7926388" y="5164138"/>
            <a:ext cx="506412"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4</a:t>
            </a:r>
          </a:p>
        </p:txBody>
      </p:sp>
      <p:sp>
        <p:nvSpPr>
          <p:cNvPr id="189" name="Oval 188">
            <a:extLst>
              <a:ext uri="{FF2B5EF4-FFF2-40B4-BE49-F238E27FC236}">
                <a16:creationId xmlns:a16="http://schemas.microsoft.com/office/drawing/2014/main" id="{54B3EC41-ACCC-46AF-8AFD-0C8FF1BEB117}"/>
              </a:ext>
            </a:extLst>
          </p:cNvPr>
          <p:cNvSpPr/>
          <p:nvPr/>
        </p:nvSpPr>
        <p:spPr bwMode="auto">
          <a:xfrm>
            <a:off x="8497888" y="5160963"/>
            <a:ext cx="506412"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5</a:t>
            </a:r>
          </a:p>
        </p:txBody>
      </p:sp>
      <p:sp>
        <p:nvSpPr>
          <p:cNvPr id="190" name="Oval 189">
            <a:extLst>
              <a:ext uri="{FF2B5EF4-FFF2-40B4-BE49-F238E27FC236}">
                <a16:creationId xmlns:a16="http://schemas.microsoft.com/office/drawing/2014/main" id="{57C3D31D-BA20-413D-8087-2D9A2F184735}"/>
              </a:ext>
            </a:extLst>
          </p:cNvPr>
          <p:cNvSpPr/>
          <p:nvPr/>
        </p:nvSpPr>
        <p:spPr bwMode="auto">
          <a:xfrm>
            <a:off x="9104313" y="5153025"/>
            <a:ext cx="5080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6</a:t>
            </a:r>
          </a:p>
        </p:txBody>
      </p:sp>
      <p:sp>
        <p:nvSpPr>
          <p:cNvPr id="191" name="Oval 190">
            <a:extLst>
              <a:ext uri="{FF2B5EF4-FFF2-40B4-BE49-F238E27FC236}">
                <a16:creationId xmlns:a16="http://schemas.microsoft.com/office/drawing/2014/main" id="{E7F03D13-925D-4C59-A1BA-DF21B665B373}"/>
              </a:ext>
            </a:extLst>
          </p:cNvPr>
          <p:cNvSpPr/>
          <p:nvPr/>
        </p:nvSpPr>
        <p:spPr bwMode="auto">
          <a:xfrm>
            <a:off x="6173788" y="5156200"/>
            <a:ext cx="5080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1</a:t>
            </a:r>
          </a:p>
        </p:txBody>
      </p:sp>
      <p:sp>
        <p:nvSpPr>
          <p:cNvPr id="358401" name="TextBox 358400">
            <a:extLst>
              <a:ext uri="{FF2B5EF4-FFF2-40B4-BE49-F238E27FC236}">
                <a16:creationId xmlns:a16="http://schemas.microsoft.com/office/drawing/2014/main" id="{EDADD9E0-A6A7-4944-9F86-3B8847207715}"/>
              </a:ext>
            </a:extLst>
          </p:cNvPr>
          <p:cNvSpPr txBox="1"/>
          <p:nvPr/>
        </p:nvSpPr>
        <p:spPr>
          <a:xfrm>
            <a:off x="258763" y="2235200"/>
            <a:ext cx="2279650" cy="400050"/>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mn-ea"/>
                <a:cs typeface="+mn-cs"/>
              </a:rPr>
              <a:t>Depth-First Search</a:t>
            </a:r>
          </a:p>
        </p:txBody>
      </p:sp>
      <p:sp>
        <p:nvSpPr>
          <p:cNvPr id="104509" name="TextBox 2">
            <a:extLst>
              <a:ext uri="{FF2B5EF4-FFF2-40B4-BE49-F238E27FC236}">
                <a16:creationId xmlns:a16="http://schemas.microsoft.com/office/drawing/2014/main" id="{F1FDF136-2E2E-404D-B65C-A2623A89568A}"/>
              </a:ext>
            </a:extLst>
          </p:cNvPr>
          <p:cNvSpPr txBox="1">
            <a:spLocks noChangeArrowheads="1"/>
          </p:cNvSpPr>
          <p:nvPr/>
        </p:nvSpPr>
        <p:spPr bwMode="auto">
          <a:xfrm>
            <a:off x="261938" y="2746375"/>
            <a:ext cx="2101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Problem Illustration:</a:t>
            </a:r>
          </a:p>
        </p:txBody>
      </p:sp>
      <p:sp>
        <p:nvSpPr>
          <p:cNvPr id="104510" name="TextBox 2">
            <a:extLst>
              <a:ext uri="{FF2B5EF4-FFF2-40B4-BE49-F238E27FC236}">
                <a16:creationId xmlns:a16="http://schemas.microsoft.com/office/drawing/2014/main" id="{56A7A78D-272D-4225-9109-E9F5F7A73F6C}"/>
              </a:ext>
            </a:extLst>
          </p:cNvPr>
          <p:cNvSpPr txBox="1">
            <a:spLocks noChangeArrowheads="1"/>
          </p:cNvSpPr>
          <p:nvPr/>
        </p:nvSpPr>
        <p:spPr bwMode="auto">
          <a:xfrm>
            <a:off x="522288" y="6021388"/>
            <a:ext cx="7756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 search for a path to </a:t>
            </a:r>
            <a:r>
              <a:rPr kumimoji="0" lang="en-NZ" altLang="en-US" sz="18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G</a:t>
            </a: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what is the max Q length incurred, and when does it happen (at which depth)?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checkerboard(across)">
                                      <p:cBhvr>
                                        <p:cTn id="7" dur="500"/>
                                        <p:tgtEl>
                                          <p:spTgt spid="35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a:extLst>
              <a:ext uri="{FF2B5EF4-FFF2-40B4-BE49-F238E27FC236}">
                <a16:creationId xmlns:a16="http://schemas.microsoft.com/office/drawing/2014/main" id="{1C241D8F-B71E-4500-9E21-13A98F91A2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B0CFC3-D63D-4139-BBAD-BA0649042CC2}"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02" name="Rectangle 2">
            <a:extLst>
              <a:ext uri="{FF2B5EF4-FFF2-40B4-BE49-F238E27FC236}">
                <a16:creationId xmlns:a16="http://schemas.microsoft.com/office/drawing/2014/main" id="{628630BC-FA22-4B50-8F0D-3AA8E9B488CE}"/>
              </a:ext>
            </a:extLst>
          </p:cNvPr>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mn-cs"/>
              </a:rPr>
              <a:t>SEARCH</a:t>
            </a:r>
          </a:p>
        </p:txBody>
      </p:sp>
      <p:sp>
        <p:nvSpPr>
          <p:cNvPr id="358403" name="Rectangle 3">
            <a:extLst>
              <a:ext uri="{FF2B5EF4-FFF2-40B4-BE49-F238E27FC236}">
                <a16:creationId xmlns:a16="http://schemas.microsoft.com/office/drawing/2014/main" id="{B736DEC3-0145-40A6-8AEB-D224F378A1E6}"/>
              </a:ext>
            </a:extLst>
          </p:cNvPr>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Helvetica" pitchFamily="34" charset="0"/>
                <a:ea typeface="+mn-ea"/>
                <a:cs typeface="+mn-cs"/>
              </a:rPr>
              <a:t>Exercise:</a:t>
            </a: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   Worst Case Space for </a:t>
            </a:r>
            <a:r>
              <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Helvetica" pitchFamily="34" charset="0"/>
                <a:ea typeface="+mn-ea"/>
                <a:cs typeface="+mn-cs"/>
              </a:rPr>
              <a:t>Depth-First Search</a:t>
            </a:r>
            <a:endPar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endParaRPr>
          </a:p>
        </p:txBody>
      </p:sp>
      <p:sp>
        <p:nvSpPr>
          <p:cNvPr id="358404" name="Oval 4">
            <a:extLst>
              <a:ext uri="{FF2B5EF4-FFF2-40B4-BE49-F238E27FC236}">
                <a16:creationId xmlns:a16="http://schemas.microsoft.com/office/drawing/2014/main" id="{8C5222B4-8121-43DF-86EA-C883FAB3589C}"/>
              </a:ext>
            </a:extLst>
          </p:cNvPr>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endParaRPr>
          </a:p>
        </p:txBody>
      </p:sp>
      <p:sp>
        <p:nvSpPr>
          <p:cNvPr id="34858" name="Text Box 50">
            <a:extLst>
              <a:ext uri="{FF2B5EF4-FFF2-40B4-BE49-F238E27FC236}">
                <a16:creationId xmlns:a16="http://schemas.microsoft.com/office/drawing/2014/main" id="{EBEE9306-8D9D-45E5-A1B1-82266F7B58E3}"/>
              </a:ext>
            </a:extLst>
          </p:cNvPr>
          <p:cNvSpPr txBox="1">
            <a:spLocks noChangeArrowheads="1"/>
          </p:cNvSpPr>
          <p:nvPr/>
        </p:nvSpPr>
        <p:spPr bwMode="auto">
          <a:xfrm>
            <a:off x="290513" y="1557338"/>
            <a:ext cx="5938837" cy="369887"/>
          </a:xfrm>
          <a:prstGeom prst="rect">
            <a:avLst/>
          </a:prstGeom>
          <a:solidFill>
            <a:srgbClr val="FFFF66"/>
          </a:solidFill>
          <a:ln w="28575" algn="ctr">
            <a:solidFill>
              <a:srgbClr val="FF0000"/>
            </a:solidFill>
            <a:prstDash val="sysDot"/>
            <a:miter lim="800000"/>
            <a:headEnd/>
            <a:tailEnd/>
          </a:ln>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Dominant Factor:  </a:t>
            </a:r>
            <a:r>
              <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itchFamily="18" charset="0"/>
                <a:ea typeface="+mn-ea"/>
                <a:cs typeface="+mn-cs"/>
              </a:rPr>
              <a:t>Max Q Size</a:t>
            </a: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 Max (#visited – #expanded).</a:t>
            </a:r>
            <a:endParaRPr kumimoji="0" lang="en-GB" sz="1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 name="Oval 1">
            <a:extLst>
              <a:ext uri="{FF2B5EF4-FFF2-40B4-BE49-F238E27FC236}">
                <a16:creationId xmlns:a16="http://schemas.microsoft.com/office/drawing/2014/main" id="{EBF161FE-A3B9-4877-8207-66DBC95EA3FB}"/>
              </a:ext>
            </a:extLst>
          </p:cNvPr>
          <p:cNvSpPr/>
          <p:nvPr/>
        </p:nvSpPr>
        <p:spPr bwMode="auto">
          <a:xfrm>
            <a:off x="5094288" y="2251075"/>
            <a:ext cx="431800"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a:t>
            </a:r>
          </a:p>
        </p:txBody>
      </p:sp>
      <p:cxnSp>
        <p:nvCxnSpPr>
          <p:cNvPr id="106504" name="Straight Connector 3">
            <a:extLst>
              <a:ext uri="{FF2B5EF4-FFF2-40B4-BE49-F238E27FC236}">
                <a16:creationId xmlns:a16="http://schemas.microsoft.com/office/drawing/2014/main" id="{172D43BC-8DA1-43E5-89AD-D412E7F8B67E}"/>
              </a:ext>
            </a:extLst>
          </p:cNvPr>
          <p:cNvCxnSpPr>
            <a:cxnSpLocks noChangeShapeType="1"/>
            <a:stCxn id="2" idx="2"/>
            <a:endCxn id="55" idx="0"/>
          </p:cNvCxnSpPr>
          <p:nvPr/>
        </p:nvCxnSpPr>
        <p:spPr bwMode="auto">
          <a:xfrm flipH="1">
            <a:off x="3100388" y="2468563"/>
            <a:ext cx="1993900" cy="55245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05" name="Straight Arrow Connector 5">
            <a:extLst>
              <a:ext uri="{FF2B5EF4-FFF2-40B4-BE49-F238E27FC236}">
                <a16:creationId xmlns:a16="http://schemas.microsoft.com/office/drawing/2014/main" id="{526AD911-7BB4-4B44-A7A8-50BE36B2567C}"/>
              </a:ext>
            </a:extLst>
          </p:cNvPr>
          <p:cNvCxnSpPr>
            <a:cxnSpLocks noChangeShapeType="1"/>
            <a:stCxn id="2" idx="6"/>
            <a:endCxn id="152" idx="1"/>
          </p:cNvCxnSpPr>
          <p:nvPr/>
        </p:nvCxnSpPr>
        <p:spPr bwMode="auto">
          <a:xfrm>
            <a:off x="5526088" y="2468563"/>
            <a:ext cx="2100262" cy="639762"/>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5" name="Oval 54">
            <a:extLst>
              <a:ext uri="{FF2B5EF4-FFF2-40B4-BE49-F238E27FC236}">
                <a16:creationId xmlns:a16="http://schemas.microsoft.com/office/drawing/2014/main" id="{40ADC2E1-0649-4F77-9C2C-3AFDE1576C4A}"/>
              </a:ext>
            </a:extLst>
          </p:cNvPr>
          <p:cNvSpPr/>
          <p:nvPr/>
        </p:nvSpPr>
        <p:spPr bwMode="auto">
          <a:xfrm>
            <a:off x="2884488" y="3021013"/>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a:t>
            </a:r>
          </a:p>
        </p:txBody>
      </p:sp>
      <p:cxnSp>
        <p:nvCxnSpPr>
          <p:cNvPr id="106507" name="Straight Connector 55">
            <a:extLst>
              <a:ext uri="{FF2B5EF4-FFF2-40B4-BE49-F238E27FC236}">
                <a16:creationId xmlns:a16="http://schemas.microsoft.com/office/drawing/2014/main" id="{4B23538D-43A8-4664-B342-65755F3FA39E}"/>
              </a:ext>
            </a:extLst>
          </p:cNvPr>
          <p:cNvCxnSpPr>
            <a:cxnSpLocks noChangeShapeType="1"/>
            <a:stCxn id="55" idx="2"/>
            <a:endCxn id="63" idx="7"/>
          </p:cNvCxnSpPr>
          <p:nvPr/>
        </p:nvCxnSpPr>
        <p:spPr bwMode="auto">
          <a:xfrm flipH="1">
            <a:off x="1781175" y="3236913"/>
            <a:ext cx="1103313" cy="544512"/>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08" name="Straight Arrow Connector 56">
            <a:extLst>
              <a:ext uri="{FF2B5EF4-FFF2-40B4-BE49-F238E27FC236}">
                <a16:creationId xmlns:a16="http://schemas.microsoft.com/office/drawing/2014/main" id="{5C6BDEE0-2F9A-4E7D-88AC-BB063405DA7F}"/>
              </a:ext>
            </a:extLst>
          </p:cNvPr>
          <p:cNvCxnSpPr>
            <a:cxnSpLocks noChangeShapeType="1"/>
            <a:stCxn id="55" idx="6"/>
            <a:endCxn id="136" idx="1"/>
          </p:cNvCxnSpPr>
          <p:nvPr/>
        </p:nvCxnSpPr>
        <p:spPr bwMode="auto">
          <a:xfrm>
            <a:off x="3316288" y="3236913"/>
            <a:ext cx="463550" cy="615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06509" name="Group 61">
            <a:extLst>
              <a:ext uri="{FF2B5EF4-FFF2-40B4-BE49-F238E27FC236}">
                <a16:creationId xmlns:a16="http://schemas.microsoft.com/office/drawing/2014/main" id="{E805CDE9-BA2F-468A-B199-E41976F00C51}"/>
              </a:ext>
            </a:extLst>
          </p:cNvPr>
          <p:cNvGrpSpPr>
            <a:grpSpLocks/>
          </p:cNvGrpSpPr>
          <p:nvPr/>
        </p:nvGrpSpPr>
        <p:grpSpPr bwMode="auto">
          <a:xfrm>
            <a:off x="1195388" y="3717925"/>
            <a:ext cx="792162" cy="698500"/>
            <a:chOff x="3872880" y="2226503"/>
            <a:chExt cx="792088" cy="698441"/>
          </a:xfrm>
        </p:grpSpPr>
        <p:sp>
          <p:nvSpPr>
            <p:cNvPr id="63" name="Oval 62">
              <a:extLst>
                <a:ext uri="{FF2B5EF4-FFF2-40B4-BE49-F238E27FC236}">
                  <a16:creationId xmlns:a16="http://schemas.microsoft.com/office/drawing/2014/main" id="{60D05576-B17C-4CF5-9871-0812FAAEB4A7}"/>
                </a:ext>
              </a:extLst>
            </p:cNvPr>
            <p:cNvSpPr/>
            <p:nvPr/>
          </p:nvSpPr>
          <p:spPr bwMode="auto">
            <a:xfrm>
              <a:off x="4088760" y="2226503"/>
              <a:ext cx="431760" cy="43335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t>
              </a:r>
            </a:p>
          </p:txBody>
        </p:sp>
        <p:cxnSp>
          <p:nvCxnSpPr>
            <p:cNvPr id="106588" name="Straight Connector 63">
              <a:extLst>
                <a:ext uri="{FF2B5EF4-FFF2-40B4-BE49-F238E27FC236}">
                  <a16:creationId xmlns:a16="http://schemas.microsoft.com/office/drawing/2014/main" id="{7F629300-9BEB-48C3-8E32-09E02DC3A36B}"/>
                </a:ext>
              </a:extLst>
            </p:cNvPr>
            <p:cNvCxnSpPr>
              <a:cxnSpLocks noChangeShapeType="1"/>
              <a:stCxn id="63"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89" name="Straight Arrow Connector 64">
              <a:extLst>
                <a:ext uri="{FF2B5EF4-FFF2-40B4-BE49-F238E27FC236}">
                  <a16:creationId xmlns:a16="http://schemas.microsoft.com/office/drawing/2014/main" id="{3CFC8E41-5460-44A9-A665-53F5127C9845}"/>
                </a:ext>
              </a:extLst>
            </p:cNvPr>
            <p:cNvCxnSpPr>
              <a:cxnSpLocks noChangeShapeType="1"/>
              <a:stCxn id="63"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67" name="Oval 66">
            <a:extLst>
              <a:ext uri="{FF2B5EF4-FFF2-40B4-BE49-F238E27FC236}">
                <a16:creationId xmlns:a16="http://schemas.microsoft.com/office/drawing/2014/main" id="{31A385A8-7325-4BA3-9B3A-A682B41F37E8}"/>
              </a:ext>
            </a:extLst>
          </p:cNvPr>
          <p:cNvSpPr/>
          <p:nvPr/>
        </p:nvSpPr>
        <p:spPr bwMode="auto">
          <a:xfrm>
            <a:off x="911225" y="43910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H</a:t>
            </a:r>
          </a:p>
        </p:txBody>
      </p:sp>
      <p:cxnSp>
        <p:nvCxnSpPr>
          <p:cNvPr id="106511" name="Straight Connector 67">
            <a:extLst>
              <a:ext uri="{FF2B5EF4-FFF2-40B4-BE49-F238E27FC236}">
                <a16:creationId xmlns:a16="http://schemas.microsoft.com/office/drawing/2014/main" id="{461B4A0D-FA64-4EC0-ABDD-B6E434468780}"/>
              </a:ext>
            </a:extLst>
          </p:cNvPr>
          <p:cNvCxnSpPr>
            <a:cxnSpLocks noChangeShapeType="1"/>
            <a:stCxn id="67" idx="3"/>
          </p:cNvCxnSpPr>
          <p:nvPr/>
        </p:nvCxnSpPr>
        <p:spPr bwMode="auto">
          <a:xfrm flipH="1">
            <a:off x="695325" y="4759325"/>
            <a:ext cx="279400" cy="33020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12" name="Straight Arrow Connector 68">
            <a:extLst>
              <a:ext uri="{FF2B5EF4-FFF2-40B4-BE49-F238E27FC236}">
                <a16:creationId xmlns:a16="http://schemas.microsoft.com/office/drawing/2014/main" id="{6B8FAEA0-5392-4C13-89BE-E5CD3756345F}"/>
              </a:ext>
            </a:extLst>
          </p:cNvPr>
          <p:cNvCxnSpPr>
            <a:cxnSpLocks noChangeShapeType="1"/>
            <a:stCxn id="67" idx="5"/>
            <a:endCxn id="128" idx="0"/>
          </p:cNvCxnSpPr>
          <p:nvPr/>
        </p:nvCxnSpPr>
        <p:spPr bwMode="auto">
          <a:xfrm flipH="1">
            <a:off x="1208088" y="4759325"/>
            <a:ext cx="73025" cy="361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71" name="Oval 70">
            <a:extLst>
              <a:ext uri="{FF2B5EF4-FFF2-40B4-BE49-F238E27FC236}">
                <a16:creationId xmlns:a16="http://schemas.microsoft.com/office/drawing/2014/main" id="{751424CA-EFCA-4565-8F15-4EE0D2EA57E9}"/>
              </a:ext>
            </a:extLst>
          </p:cNvPr>
          <p:cNvSpPr/>
          <p:nvPr/>
        </p:nvSpPr>
        <p:spPr bwMode="auto">
          <a:xfrm>
            <a:off x="1901825" y="43910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a:t>
            </a:r>
          </a:p>
        </p:txBody>
      </p:sp>
      <p:cxnSp>
        <p:nvCxnSpPr>
          <p:cNvPr id="106514" name="Straight Connector 71">
            <a:extLst>
              <a:ext uri="{FF2B5EF4-FFF2-40B4-BE49-F238E27FC236}">
                <a16:creationId xmlns:a16="http://schemas.microsoft.com/office/drawing/2014/main" id="{70E4A25F-20A8-4C58-A25B-71D8B14FE1D1}"/>
              </a:ext>
            </a:extLst>
          </p:cNvPr>
          <p:cNvCxnSpPr>
            <a:cxnSpLocks noChangeShapeType="1"/>
            <a:stCxn id="71" idx="3"/>
            <a:endCxn id="131" idx="0"/>
          </p:cNvCxnSpPr>
          <p:nvPr/>
        </p:nvCxnSpPr>
        <p:spPr bwMode="auto">
          <a:xfrm flipH="1">
            <a:off x="1784350" y="4759325"/>
            <a:ext cx="180975" cy="36195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15" name="Straight Arrow Connector 72">
            <a:extLst>
              <a:ext uri="{FF2B5EF4-FFF2-40B4-BE49-F238E27FC236}">
                <a16:creationId xmlns:a16="http://schemas.microsoft.com/office/drawing/2014/main" id="{ECC708A1-79AA-422D-9A71-35D23D71DACF}"/>
              </a:ext>
            </a:extLst>
          </p:cNvPr>
          <p:cNvCxnSpPr>
            <a:cxnSpLocks noChangeShapeType="1"/>
            <a:stCxn id="71" idx="5"/>
            <a:endCxn id="132" idx="0"/>
          </p:cNvCxnSpPr>
          <p:nvPr/>
        </p:nvCxnSpPr>
        <p:spPr bwMode="auto">
          <a:xfrm>
            <a:off x="2270125" y="4759325"/>
            <a:ext cx="90488" cy="373063"/>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7" name="Oval 126">
            <a:extLst>
              <a:ext uri="{FF2B5EF4-FFF2-40B4-BE49-F238E27FC236}">
                <a16:creationId xmlns:a16="http://schemas.microsoft.com/office/drawing/2014/main" id="{433C849E-BCDB-45AC-9269-707C89678C8B}"/>
              </a:ext>
            </a:extLst>
          </p:cNvPr>
          <p:cNvSpPr/>
          <p:nvPr/>
        </p:nvSpPr>
        <p:spPr bwMode="auto">
          <a:xfrm>
            <a:off x="415925" y="5089525"/>
            <a:ext cx="433388"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G</a:t>
            </a:r>
          </a:p>
        </p:txBody>
      </p:sp>
      <p:sp>
        <p:nvSpPr>
          <p:cNvPr id="128" name="Oval 127">
            <a:extLst>
              <a:ext uri="{FF2B5EF4-FFF2-40B4-BE49-F238E27FC236}">
                <a16:creationId xmlns:a16="http://schemas.microsoft.com/office/drawing/2014/main" id="{79307CE9-CFD8-4396-A0E4-0E137D9375F4}"/>
              </a:ext>
            </a:extLst>
          </p:cNvPr>
          <p:cNvSpPr/>
          <p:nvPr/>
        </p:nvSpPr>
        <p:spPr bwMode="auto">
          <a:xfrm>
            <a:off x="992188" y="512127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a:t>
            </a:r>
          </a:p>
        </p:txBody>
      </p:sp>
      <p:sp>
        <p:nvSpPr>
          <p:cNvPr id="131" name="Oval 130">
            <a:extLst>
              <a:ext uri="{FF2B5EF4-FFF2-40B4-BE49-F238E27FC236}">
                <a16:creationId xmlns:a16="http://schemas.microsoft.com/office/drawing/2014/main" id="{AE6528E3-A303-4600-878C-EA8D25BE9496}"/>
              </a:ext>
            </a:extLst>
          </p:cNvPr>
          <p:cNvSpPr/>
          <p:nvPr/>
        </p:nvSpPr>
        <p:spPr bwMode="auto">
          <a:xfrm>
            <a:off x="1568450" y="512127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Q</a:t>
            </a:r>
          </a:p>
        </p:txBody>
      </p:sp>
      <p:sp>
        <p:nvSpPr>
          <p:cNvPr id="132" name="Oval 131">
            <a:extLst>
              <a:ext uri="{FF2B5EF4-FFF2-40B4-BE49-F238E27FC236}">
                <a16:creationId xmlns:a16="http://schemas.microsoft.com/office/drawing/2014/main" id="{F3402033-EA45-4A48-90F7-D10F4E73983C}"/>
              </a:ext>
            </a:extLst>
          </p:cNvPr>
          <p:cNvSpPr/>
          <p:nvPr/>
        </p:nvSpPr>
        <p:spPr bwMode="auto">
          <a:xfrm>
            <a:off x="2144713" y="513238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R</a:t>
            </a:r>
          </a:p>
        </p:txBody>
      </p:sp>
      <p:grpSp>
        <p:nvGrpSpPr>
          <p:cNvPr id="106520" name="Group 134">
            <a:extLst>
              <a:ext uri="{FF2B5EF4-FFF2-40B4-BE49-F238E27FC236}">
                <a16:creationId xmlns:a16="http://schemas.microsoft.com/office/drawing/2014/main" id="{790D0BAE-5E51-4909-90BF-72A59AEDA677}"/>
              </a:ext>
            </a:extLst>
          </p:cNvPr>
          <p:cNvGrpSpPr>
            <a:grpSpLocks/>
          </p:cNvGrpSpPr>
          <p:nvPr/>
        </p:nvGrpSpPr>
        <p:grpSpPr bwMode="auto">
          <a:xfrm>
            <a:off x="3500438" y="3789363"/>
            <a:ext cx="792162" cy="698500"/>
            <a:chOff x="3872880" y="2226503"/>
            <a:chExt cx="792088" cy="698441"/>
          </a:xfrm>
        </p:grpSpPr>
        <p:sp>
          <p:nvSpPr>
            <p:cNvPr id="136" name="Oval 135">
              <a:extLst>
                <a:ext uri="{FF2B5EF4-FFF2-40B4-BE49-F238E27FC236}">
                  <a16:creationId xmlns:a16="http://schemas.microsoft.com/office/drawing/2014/main" id="{71422B23-3A93-41F0-9770-DB0F66FEB271}"/>
                </a:ext>
              </a:extLst>
            </p:cNvPr>
            <p:cNvSpPr/>
            <p:nvPr/>
          </p:nvSpPr>
          <p:spPr bwMode="auto">
            <a:xfrm>
              <a:off x="4088760" y="2226503"/>
              <a:ext cx="431760" cy="43335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a:t>
              </a:r>
            </a:p>
          </p:txBody>
        </p:sp>
        <p:cxnSp>
          <p:nvCxnSpPr>
            <p:cNvPr id="106585" name="Straight Connector 136">
              <a:extLst>
                <a:ext uri="{FF2B5EF4-FFF2-40B4-BE49-F238E27FC236}">
                  <a16:creationId xmlns:a16="http://schemas.microsoft.com/office/drawing/2014/main" id="{908E1918-336B-4F7F-8871-F17E228B1263}"/>
                </a:ext>
              </a:extLst>
            </p:cNvPr>
            <p:cNvCxnSpPr>
              <a:cxnSpLocks noChangeShapeType="1"/>
              <a:stCxn id="136"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86" name="Straight Arrow Connector 137">
              <a:extLst>
                <a:ext uri="{FF2B5EF4-FFF2-40B4-BE49-F238E27FC236}">
                  <a16:creationId xmlns:a16="http://schemas.microsoft.com/office/drawing/2014/main" id="{110DE0CE-6BEF-4BA3-B454-9A67B5868E9F}"/>
                </a:ext>
              </a:extLst>
            </p:cNvPr>
            <p:cNvCxnSpPr>
              <a:cxnSpLocks noChangeShapeType="1"/>
              <a:stCxn id="136"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39" name="Oval 138">
            <a:extLst>
              <a:ext uri="{FF2B5EF4-FFF2-40B4-BE49-F238E27FC236}">
                <a16:creationId xmlns:a16="http://schemas.microsoft.com/office/drawing/2014/main" id="{96F377FD-0BB4-489D-972E-0FB38BA071BA}"/>
              </a:ext>
            </a:extLst>
          </p:cNvPr>
          <p:cNvSpPr/>
          <p:nvPr/>
        </p:nvSpPr>
        <p:spPr bwMode="auto">
          <a:xfrm>
            <a:off x="3216275" y="4462463"/>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J</a:t>
            </a:r>
          </a:p>
        </p:txBody>
      </p:sp>
      <p:cxnSp>
        <p:nvCxnSpPr>
          <p:cNvPr id="106522" name="Straight Connector 139">
            <a:extLst>
              <a:ext uri="{FF2B5EF4-FFF2-40B4-BE49-F238E27FC236}">
                <a16:creationId xmlns:a16="http://schemas.microsoft.com/office/drawing/2014/main" id="{85986657-5764-424F-8C6C-2EC937C8F44E}"/>
              </a:ext>
            </a:extLst>
          </p:cNvPr>
          <p:cNvCxnSpPr>
            <a:cxnSpLocks noChangeShapeType="1"/>
            <a:stCxn id="139" idx="3"/>
          </p:cNvCxnSpPr>
          <p:nvPr/>
        </p:nvCxnSpPr>
        <p:spPr bwMode="auto">
          <a:xfrm flipH="1">
            <a:off x="3000375" y="4832350"/>
            <a:ext cx="279400" cy="328613"/>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23" name="Straight Arrow Connector 140">
            <a:extLst>
              <a:ext uri="{FF2B5EF4-FFF2-40B4-BE49-F238E27FC236}">
                <a16:creationId xmlns:a16="http://schemas.microsoft.com/office/drawing/2014/main" id="{D5235D8B-7A8A-4215-BBAA-712D19A15075}"/>
              </a:ext>
            </a:extLst>
          </p:cNvPr>
          <p:cNvCxnSpPr>
            <a:cxnSpLocks noChangeShapeType="1"/>
            <a:stCxn id="139" idx="4"/>
            <a:endCxn id="146" idx="0"/>
          </p:cNvCxnSpPr>
          <p:nvPr/>
        </p:nvCxnSpPr>
        <p:spPr bwMode="auto">
          <a:xfrm>
            <a:off x="3432175" y="4894263"/>
            <a:ext cx="80963" cy="238125"/>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2" name="Oval 141">
            <a:extLst>
              <a:ext uri="{FF2B5EF4-FFF2-40B4-BE49-F238E27FC236}">
                <a16:creationId xmlns:a16="http://schemas.microsoft.com/office/drawing/2014/main" id="{1DA3736E-31CD-453D-95F4-E86660405608}"/>
              </a:ext>
            </a:extLst>
          </p:cNvPr>
          <p:cNvSpPr/>
          <p:nvPr/>
        </p:nvSpPr>
        <p:spPr bwMode="auto">
          <a:xfrm>
            <a:off x="4205288" y="4462463"/>
            <a:ext cx="433387"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K</a:t>
            </a:r>
          </a:p>
        </p:txBody>
      </p:sp>
      <p:cxnSp>
        <p:nvCxnSpPr>
          <p:cNvPr id="106525" name="Straight Connector 142">
            <a:extLst>
              <a:ext uri="{FF2B5EF4-FFF2-40B4-BE49-F238E27FC236}">
                <a16:creationId xmlns:a16="http://schemas.microsoft.com/office/drawing/2014/main" id="{AAED641A-A3E3-49C0-A711-94D8531C1F70}"/>
              </a:ext>
            </a:extLst>
          </p:cNvPr>
          <p:cNvCxnSpPr>
            <a:cxnSpLocks noChangeShapeType="1"/>
            <a:stCxn id="142" idx="3"/>
            <a:endCxn id="147" idx="0"/>
          </p:cNvCxnSpPr>
          <p:nvPr/>
        </p:nvCxnSpPr>
        <p:spPr bwMode="auto">
          <a:xfrm flipH="1">
            <a:off x="4089400" y="4832350"/>
            <a:ext cx="179388" cy="300038"/>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26" name="Straight Arrow Connector 143">
            <a:extLst>
              <a:ext uri="{FF2B5EF4-FFF2-40B4-BE49-F238E27FC236}">
                <a16:creationId xmlns:a16="http://schemas.microsoft.com/office/drawing/2014/main" id="{1A39FC11-A4FA-4C8C-92F1-A76A796532EA}"/>
              </a:ext>
            </a:extLst>
          </p:cNvPr>
          <p:cNvCxnSpPr>
            <a:cxnSpLocks noChangeShapeType="1"/>
            <a:stCxn id="142" idx="5"/>
            <a:endCxn id="148" idx="0"/>
          </p:cNvCxnSpPr>
          <p:nvPr/>
        </p:nvCxnSpPr>
        <p:spPr bwMode="auto">
          <a:xfrm>
            <a:off x="4575175" y="4832350"/>
            <a:ext cx="90488" cy="300038"/>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5" name="Oval 144">
            <a:extLst>
              <a:ext uri="{FF2B5EF4-FFF2-40B4-BE49-F238E27FC236}">
                <a16:creationId xmlns:a16="http://schemas.microsoft.com/office/drawing/2014/main" id="{239E4ECC-47EC-4022-945B-880E5660C523}"/>
              </a:ext>
            </a:extLst>
          </p:cNvPr>
          <p:cNvSpPr/>
          <p:nvPr/>
        </p:nvSpPr>
        <p:spPr bwMode="auto">
          <a:xfrm>
            <a:off x="2720975" y="5132388"/>
            <a:ext cx="431800"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a:t>
            </a:r>
          </a:p>
        </p:txBody>
      </p:sp>
      <p:sp>
        <p:nvSpPr>
          <p:cNvPr id="146" name="Oval 145">
            <a:extLst>
              <a:ext uri="{FF2B5EF4-FFF2-40B4-BE49-F238E27FC236}">
                <a16:creationId xmlns:a16="http://schemas.microsoft.com/office/drawing/2014/main" id="{372D1DEB-3644-4039-A971-AF00008EC074}"/>
              </a:ext>
            </a:extLst>
          </p:cNvPr>
          <p:cNvSpPr/>
          <p:nvPr/>
        </p:nvSpPr>
        <p:spPr bwMode="auto">
          <a:xfrm>
            <a:off x="3297238" y="5132388"/>
            <a:ext cx="431800"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U</a:t>
            </a:r>
          </a:p>
        </p:txBody>
      </p:sp>
      <p:sp>
        <p:nvSpPr>
          <p:cNvPr id="147" name="Oval 146">
            <a:extLst>
              <a:ext uri="{FF2B5EF4-FFF2-40B4-BE49-F238E27FC236}">
                <a16:creationId xmlns:a16="http://schemas.microsoft.com/office/drawing/2014/main" id="{B74F25A9-9510-446B-9A26-191A1030F9B6}"/>
              </a:ext>
            </a:extLst>
          </p:cNvPr>
          <p:cNvSpPr/>
          <p:nvPr/>
        </p:nvSpPr>
        <p:spPr bwMode="auto">
          <a:xfrm>
            <a:off x="3873500" y="5132388"/>
            <a:ext cx="431800"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V</a:t>
            </a:r>
          </a:p>
        </p:txBody>
      </p:sp>
      <p:sp>
        <p:nvSpPr>
          <p:cNvPr id="148" name="Oval 147">
            <a:extLst>
              <a:ext uri="{FF2B5EF4-FFF2-40B4-BE49-F238E27FC236}">
                <a16:creationId xmlns:a16="http://schemas.microsoft.com/office/drawing/2014/main" id="{D099AE25-CFB5-4863-A18D-C02D64BCE4FC}"/>
              </a:ext>
            </a:extLst>
          </p:cNvPr>
          <p:cNvSpPr/>
          <p:nvPr/>
        </p:nvSpPr>
        <p:spPr bwMode="auto">
          <a:xfrm>
            <a:off x="4448175" y="5132388"/>
            <a:ext cx="433388"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W</a:t>
            </a:r>
          </a:p>
        </p:txBody>
      </p:sp>
      <p:sp>
        <p:nvSpPr>
          <p:cNvPr id="152" name="Oval 151">
            <a:extLst>
              <a:ext uri="{FF2B5EF4-FFF2-40B4-BE49-F238E27FC236}">
                <a16:creationId xmlns:a16="http://schemas.microsoft.com/office/drawing/2014/main" id="{237C53A0-F21A-487E-8347-7FBD2C6F3D0B}"/>
              </a:ext>
            </a:extLst>
          </p:cNvPr>
          <p:cNvSpPr/>
          <p:nvPr/>
        </p:nvSpPr>
        <p:spPr bwMode="auto">
          <a:xfrm>
            <a:off x="7562850" y="30448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B</a:t>
            </a:r>
          </a:p>
        </p:txBody>
      </p:sp>
      <p:cxnSp>
        <p:nvCxnSpPr>
          <p:cNvPr id="106532" name="Straight Connector 152">
            <a:extLst>
              <a:ext uri="{FF2B5EF4-FFF2-40B4-BE49-F238E27FC236}">
                <a16:creationId xmlns:a16="http://schemas.microsoft.com/office/drawing/2014/main" id="{F352A4DD-D432-4379-9F3E-F137BFF02713}"/>
              </a:ext>
            </a:extLst>
          </p:cNvPr>
          <p:cNvCxnSpPr>
            <a:cxnSpLocks noChangeShapeType="1"/>
            <a:stCxn id="152" idx="2"/>
            <a:endCxn id="156" idx="7"/>
          </p:cNvCxnSpPr>
          <p:nvPr/>
        </p:nvCxnSpPr>
        <p:spPr bwMode="auto">
          <a:xfrm flipH="1">
            <a:off x="6457950" y="3260725"/>
            <a:ext cx="1104900" cy="544513"/>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33" name="Straight Arrow Connector 153">
            <a:extLst>
              <a:ext uri="{FF2B5EF4-FFF2-40B4-BE49-F238E27FC236}">
                <a16:creationId xmlns:a16="http://schemas.microsoft.com/office/drawing/2014/main" id="{5D37E2DF-6CBE-4967-A5C9-41334991E78B}"/>
              </a:ext>
            </a:extLst>
          </p:cNvPr>
          <p:cNvCxnSpPr>
            <a:cxnSpLocks noChangeShapeType="1"/>
            <a:stCxn id="152" idx="6"/>
            <a:endCxn id="170" idx="1"/>
          </p:cNvCxnSpPr>
          <p:nvPr/>
        </p:nvCxnSpPr>
        <p:spPr bwMode="auto">
          <a:xfrm>
            <a:off x="7994650" y="3260725"/>
            <a:ext cx="461963" cy="615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06534" name="Group 154">
            <a:extLst>
              <a:ext uri="{FF2B5EF4-FFF2-40B4-BE49-F238E27FC236}">
                <a16:creationId xmlns:a16="http://schemas.microsoft.com/office/drawing/2014/main" id="{E30BD069-74CD-4608-B0A0-261881D99C95}"/>
              </a:ext>
            </a:extLst>
          </p:cNvPr>
          <p:cNvGrpSpPr>
            <a:grpSpLocks/>
          </p:cNvGrpSpPr>
          <p:nvPr/>
        </p:nvGrpSpPr>
        <p:grpSpPr bwMode="auto">
          <a:xfrm>
            <a:off x="5873750" y="3741738"/>
            <a:ext cx="792163" cy="698500"/>
            <a:chOff x="3872880" y="2226503"/>
            <a:chExt cx="792088" cy="698441"/>
          </a:xfrm>
        </p:grpSpPr>
        <p:sp>
          <p:nvSpPr>
            <p:cNvPr id="156" name="Oval 155">
              <a:extLst>
                <a:ext uri="{FF2B5EF4-FFF2-40B4-BE49-F238E27FC236}">
                  <a16:creationId xmlns:a16="http://schemas.microsoft.com/office/drawing/2014/main" id="{A5B8C609-75C3-40DA-BDFD-65190A5BAC89}"/>
                </a:ext>
              </a:extLst>
            </p:cNvPr>
            <p:cNvSpPr/>
            <p:nvPr/>
          </p:nvSpPr>
          <p:spPr bwMode="auto">
            <a:xfrm>
              <a:off x="4088760" y="2226503"/>
              <a:ext cx="431759" cy="43335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E</a:t>
              </a:r>
            </a:p>
          </p:txBody>
        </p:sp>
        <p:cxnSp>
          <p:nvCxnSpPr>
            <p:cNvPr id="106582" name="Straight Connector 156">
              <a:extLst>
                <a:ext uri="{FF2B5EF4-FFF2-40B4-BE49-F238E27FC236}">
                  <a16:creationId xmlns:a16="http://schemas.microsoft.com/office/drawing/2014/main" id="{12E5414D-41ED-4FC6-AEFB-58BE74EFC336}"/>
                </a:ext>
              </a:extLst>
            </p:cNvPr>
            <p:cNvCxnSpPr>
              <a:cxnSpLocks noChangeShapeType="1"/>
              <a:stCxn id="156"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83" name="Straight Arrow Connector 157">
              <a:extLst>
                <a:ext uri="{FF2B5EF4-FFF2-40B4-BE49-F238E27FC236}">
                  <a16:creationId xmlns:a16="http://schemas.microsoft.com/office/drawing/2014/main" id="{7057AC97-3453-4880-B3DD-4675BF2CCD45}"/>
                </a:ext>
              </a:extLst>
            </p:cNvPr>
            <p:cNvCxnSpPr>
              <a:cxnSpLocks noChangeShapeType="1"/>
              <a:stCxn id="156"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59" name="Oval 158">
            <a:extLst>
              <a:ext uri="{FF2B5EF4-FFF2-40B4-BE49-F238E27FC236}">
                <a16:creationId xmlns:a16="http://schemas.microsoft.com/office/drawing/2014/main" id="{915B3271-1BE5-4E56-AD18-E52477221650}"/>
              </a:ext>
            </a:extLst>
          </p:cNvPr>
          <p:cNvSpPr/>
          <p:nvPr/>
        </p:nvSpPr>
        <p:spPr bwMode="auto">
          <a:xfrm>
            <a:off x="5589588" y="44148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a:t>
            </a:r>
          </a:p>
        </p:txBody>
      </p:sp>
      <p:cxnSp>
        <p:nvCxnSpPr>
          <p:cNvPr id="106536" name="Straight Connector 159">
            <a:extLst>
              <a:ext uri="{FF2B5EF4-FFF2-40B4-BE49-F238E27FC236}">
                <a16:creationId xmlns:a16="http://schemas.microsoft.com/office/drawing/2014/main" id="{3436CB5C-3E8C-40D1-9505-639770E3E94A}"/>
              </a:ext>
            </a:extLst>
          </p:cNvPr>
          <p:cNvCxnSpPr>
            <a:cxnSpLocks noChangeShapeType="1"/>
            <a:stCxn id="159" idx="3"/>
          </p:cNvCxnSpPr>
          <p:nvPr/>
        </p:nvCxnSpPr>
        <p:spPr bwMode="auto">
          <a:xfrm flipH="1">
            <a:off x="5373688" y="4783138"/>
            <a:ext cx="279400" cy="33020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37" name="Straight Arrow Connector 160">
            <a:extLst>
              <a:ext uri="{FF2B5EF4-FFF2-40B4-BE49-F238E27FC236}">
                <a16:creationId xmlns:a16="http://schemas.microsoft.com/office/drawing/2014/main" id="{F844D352-56F5-47C1-979C-AA072B44569C}"/>
              </a:ext>
            </a:extLst>
          </p:cNvPr>
          <p:cNvCxnSpPr>
            <a:cxnSpLocks noChangeShapeType="1"/>
            <a:stCxn id="159" idx="5"/>
            <a:endCxn id="166" idx="0"/>
          </p:cNvCxnSpPr>
          <p:nvPr/>
        </p:nvCxnSpPr>
        <p:spPr bwMode="auto">
          <a:xfrm flipH="1">
            <a:off x="5886450" y="4783138"/>
            <a:ext cx="71438" cy="361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62" name="Oval 161">
            <a:extLst>
              <a:ext uri="{FF2B5EF4-FFF2-40B4-BE49-F238E27FC236}">
                <a16:creationId xmlns:a16="http://schemas.microsoft.com/office/drawing/2014/main" id="{C63E9DED-CEBB-4439-9D6B-9C4A3F2499D7}"/>
              </a:ext>
            </a:extLst>
          </p:cNvPr>
          <p:cNvSpPr/>
          <p:nvPr/>
        </p:nvSpPr>
        <p:spPr bwMode="auto">
          <a:xfrm>
            <a:off x="6580188" y="44148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M</a:t>
            </a:r>
          </a:p>
        </p:txBody>
      </p:sp>
      <p:cxnSp>
        <p:nvCxnSpPr>
          <p:cNvPr id="106539" name="Straight Connector 162">
            <a:extLst>
              <a:ext uri="{FF2B5EF4-FFF2-40B4-BE49-F238E27FC236}">
                <a16:creationId xmlns:a16="http://schemas.microsoft.com/office/drawing/2014/main" id="{6FAA34D3-E3F3-41B2-BBDB-9D4650D89806}"/>
              </a:ext>
            </a:extLst>
          </p:cNvPr>
          <p:cNvCxnSpPr>
            <a:cxnSpLocks noChangeShapeType="1"/>
            <a:stCxn id="162" idx="3"/>
          </p:cNvCxnSpPr>
          <p:nvPr/>
        </p:nvCxnSpPr>
        <p:spPr bwMode="auto">
          <a:xfrm flipH="1">
            <a:off x="6462713" y="4783138"/>
            <a:ext cx="179387" cy="36195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40" name="Straight Arrow Connector 163">
            <a:extLst>
              <a:ext uri="{FF2B5EF4-FFF2-40B4-BE49-F238E27FC236}">
                <a16:creationId xmlns:a16="http://schemas.microsoft.com/office/drawing/2014/main" id="{4DB82A00-C624-4059-B7BA-EDAEAB0683A8}"/>
              </a:ext>
            </a:extLst>
          </p:cNvPr>
          <p:cNvCxnSpPr>
            <a:cxnSpLocks noChangeShapeType="1"/>
            <a:stCxn id="162" idx="5"/>
            <a:endCxn id="168" idx="0"/>
          </p:cNvCxnSpPr>
          <p:nvPr/>
        </p:nvCxnSpPr>
        <p:spPr bwMode="auto">
          <a:xfrm>
            <a:off x="6948488" y="4783138"/>
            <a:ext cx="127000" cy="373062"/>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65" name="Oval 164">
            <a:extLst>
              <a:ext uri="{FF2B5EF4-FFF2-40B4-BE49-F238E27FC236}">
                <a16:creationId xmlns:a16="http://schemas.microsoft.com/office/drawing/2014/main" id="{9438E9E8-DD9F-4354-96FC-408D5378D173}"/>
              </a:ext>
            </a:extLst>
          </p:cNvPr>
          <p:cNvSpPr/>
          <p:nvPr/>
        </p:nvSpPr>
        <p:spPr bwMode="auto">
          <a:xfrm>
            <a:off x="5094288" y="51133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X</a:t>
            </a:r>
          </a:p>
        </p:txBody>
      </p:sp>
      <p:sp>
        <p:nvSpPr>
          <p:cNvPr id="166" name="Oval 165">
            <a:extLst>
              <a:ext uri="{FF2B5EF4-FFF2-40B4-BE49-F238E27FC236}">
                <a16:creationId xmlns:a16="http://schemas.microsoft.com/office/drawing/2014/main" id="{F8C1F604-B2D0-4D5C-924E-438D7BF14189}"/>
              </a:ext>
            </a:extLst>
          </p:cNvPr>
          <p:cNvSpPr/>
          <p:nvPr/>
        </p:nvSpPr>
        <p:spPr bwMode="auto">
          <a:xfrm>
            <a:off x="5670550" y="514508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Y</a:t>
            </a:r>
          </a:p>
        </p:txBody>
      </p:sp>
      <p:sp>
        <p:nvSpPr>
          <p:cNvPr id="168" name="Oval 167">
            <a:extLst>
              <a:ext uri="{FF2B5EF4-FFF2-40B4-BE49-F238E27FC236}">
                <a16:creationId xmlns:a16="http://schemas.microsoft.com/office/drawing/2014/main" id="{CF278DF8-7FB0-4998-AE3C-D009AA946923}"/>
              </a:ext>
            </a:extLst>
          </p:cNvPr>
          <p:cNvSpPr/>
          <p:nvPr/>
        </p:nvSpPr>
        <p:spPr bwMode="auto">
          <a:xfrm>
            <a:off x="6823075" y="5156200"/>
            <a:ext cx="506413"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2</a:t>
            </a:r>
          </a:p>
        </p:txBody>
      </p:sp>
      <p:grpSp>
        <p:nvGrpSpPr>
          <p:cNvPr id="106544" name="Group 168">
            <a:extLst>
              <a:ext uri="{FF2B5EF4-FFF2-40B4-BE49-F238E27FC236}">
                <a16:creationId xmlns:a16="http://schemas.microsoft.com/office/drawing/2014/main" id="{6E191CE4-DE4F-4702-8881-0BFF21372B9A}"/>
              </a:ext>
            </a:extLst>
          </p:cNvPr>
          <p:cNvGrpSpPr>
            <a:grpSpLocks/>
          </p:cNvGrpSpPr>
          <p:nvPr/>
        </p:nvGrpSpPr>
        <p:grpSpPr bwMode="auto">
          <a:xfrm>
            <a:off x="8177213" y="3813175"/>
            <a:ext cx="792162" cy="698500"/>
            <a:chOff x="3872880" y="2226503"/>
            <a:chExt cx="792088" cy="698441"/>
          </a:xfrm>
        </p:grpSpPr>
        <p:sp>
          <p:nvSpPr>
            <p:cNvPr id="170" name="Oval 169">
              <a:extLst>
                <a:ext uri="{FF2B5EF4-FFF2-40B4-BE49-F238E27FC236}">
                  <a16:creationId xmlns:a16="http://schemas.microsoft.com/office/drawing/2014/main" id="{9B97B3AE-7229-48C9-829D-3122745AD767}"/>
                </a:ext>
              </a:extLst>
            </p:cNvPr>
            <p:cNvSpPr/>
            <p:nvPr/>
          </p:nvSpPr>
          <p:spPr bwMode="auto">
            <a:xfrm>
              <a:off x="4088760" y="2226503"/>
              <a:ext cx="431760" cy="43335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a:t>
              </a:r>
            </a:p>
          </p:txBody>
        </p:sp>
        <p:cxnSp>
          <p:nvCxnSpPr>
            <p:cNvPr id="106579" name="Straight Connector 170">
              <a:extLst>
                <a:ext uri="{FF2B5EF4-FFF2-40B4-BE49-F238E27FC236}">
                  <a16:creationId xmlns:a16="http://schemas.microsoft.com/office/drawing/2014/main" id="{3C009CC8-D7F4-4B7A-AAC9-70FBEA376BE2}"/>
                </a:ext>
              </a:extLst>
            </p:cNvPr>
            <p:cNvCxnSpPr>
              <a:cxnSpLocks noChangeShapeType="1"/>
              <a:stCxn id="170"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80" name="Straight Arrow Connector 171">
              <a:extLst>
                <a:ext uri="{FF2B5EF4-FFF2-40B4-BE49-F238E27FC236}">
                  <a16:creationId xmlns:a16="http://schemas.microsoft.com/office/drawing/2014/main" id="{32085560-CD01-4D70-8BBF-4B0380D72D76}"/>
                </a:ext>
              </a:extLst>
            </p:cNvPr>
            <p:cNvCxnSpPr>
              <a:cxnSpLocks noChangeShapeType="1"/>
              <a:stCxn id="170"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73" name="Oval 172">
            <a:extLst>
              <a:ext uri="{FF2B5EF4-FFF2-40B4-BE49-F238E27FC236}">
                <a16:creationId xmlns:a16="http://schemas.microsoft.com/office/drawing/2014/main" id="{952557AA-4DE4-4A6E-B640-644BFFDAA581}"/>
              </a:ext>
            </a:extLst>
          </p:cNvPr>
          <p:cNvSpPr/>
          <p:nvPr/>
        </p:nvSpPr>
        <p:spPr bwMode="auto">
          <a:xfrm>
            <a:off x="7893050" y="4486275"/>
            <a:ext cx="433388"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N</a:t>
            </a:r>
          </a:p>
        </p:txBody>
      </p:sp>
      <p:cxnSp>
        <p:nvCxnSpPr>
          <p:cNvPr id="106546" name="Straight Connector 173">
            <a:extLst>
              <a:ext uri="{FF2B5EF4-FFF2-40B4-BE49-F238E27FC236}">
                <a16:creationId xmlns:a16="http://schemas.microsoft.com/office/drawing/2014/main" id="{BD845ADE-316D-463A-87BA-031DBB256EBB}"/>
              </a:ext>
            </a:extLst>
          </p:cNvPr>
          <p:cNvCxnSpPr>
            <a:cxnSpLocks noChangeShapeType="1"/>
            <a:stCxn id="173" idx="3"/>
          </p:cNvCxnSpPr>
          <p:nvPr/>
        </p:nvCxnSpPr>
        <p:spPr bwMode="auto">
          <a:xfrm flipH="1">
            <a:off x="7677150" y="4856163"/>
            <a:ext cx="279400" cy="328612"/>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47" name="Straight Arrow Connector 174">
            <a:extLst>
              <a:ext uri="{FF2B5EF4-FFF2-40B4-BE49-F238E27FC236}">
                <a16:creationId xmlns:a16="http://schemas.microsoft.com/office/drawing/2014/main" id="{CEA18588-EE6D-4C52-ABB2-A82962268624}"/>
              </a:ext>
            </a:extLst>
          </p:cNvPr>
          <p:cNvCxnSpPr>
            <a:cxnSpLocks noChangeShapeType="1"/>
            <a:stCxn id="173" idx="4"/>
          </p:cNvCxnSpPr>
          <p:nvPr/>
        </p:nvCxnSpPr>
        <p:spPr bwMode="auto">
          <a:xfrm>
            <a:off x="8108950" y="4919663"/>
            <a:ext cx="80963" cy="236537"/>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76" name="Oval 175">
            <a:extLst>
              <a:ext uri="{FF2B5EF4-FFF2-40B4-BE49-F238E27FC236}">
                <a16:creationId xmlns:a16="http://schemas.microsoft.com/office/drawing/2014/main" id="{4724BA62-A2ED-4B5E-8D04-F577F228A9EB}"/>
              </a:ext>
            </a:extLst>
          </p:cNvPr>
          <p:cNvSpPr/>
          <p:nvPr/>
        </p:nvSpPr>
        <p:spPr bwMode="auto">
          <a:xfrm>
            <a:off x="8883650" y="4486275"/>
            <a:ext cx="431800"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O</a:t>
            </a:r>
          </a:p>
        </p:txBody>
      </p:sp>
      <p:cxnSp>
        <p:nvCxnSpPr>
          <p:cNvPr id="106549" name="Straight Connector 176">
            <a:extLst>
              <a:ext uri="{FF2B5EF4-FFF2-40B4-BE49-F238E27FC236}">
                <a16:creationId xmlns:a16="http://schemas.microsoft.com/office/drawing/2014/main" id="{37C04840-C5ED-4C94-8C78-31E5F439DABB}"/>
              </a:ext>
            </a:extLst>
          </p:cNvPr>
          <p:cNvCxnSpPr>
            <a:cxnSpLocks noChangeShapeType="1"/>
            <a:stCxn id="176" idx="3"/>
          </p:cNvCxnSpPr>
          <p:nvPr/>
        </p:nvCxnSpPr>
        <p:spPr bwMode="auto">
          <a:xfrm flipH="1">
            <a:off x="8766175" y="4856163"/>
            <a:ext cx="180975" cy="300037"/>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50" name="Straight Arrow Connector 177">
            <a:extLst>
              <a:ext uri="{FF2B5EF4-FFF2-40B4-BE49-F238E27FC236}">
                <a16:creationId xmlns:a16="http://schemas.microsoft.com/office/drawing/2014/main" id="{222963EF-0FB8-40F3-A344-781B387C0521}"/>
              </a:ext>
            </a:extLst>
          </p:cNvPr>
          <p:cNvCxnSpPr>
            <a:cxnSpLocks noChangeShapeType="1"/>
            <a:stCxn id="176" idx="5"/>
          </p:cNvCxnSpPr>
          <p:nvPr/>
        </p:nvCxnSpPr>
        <p:spPr bwMode="auto">
          <a:xfrm>
            <a:off x="9251950" y="4856163"/>
            <a:ext cx="90488" cy="300037"/>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7" name="Oval 186">
            <a:extLst>
              <a:ext uri="{FF2B5EF4-FFF2-40B4-BE49-F238E27FC236}">
                <a16:creationId xmlns:a16="http://schemas.microsoft.com/office/drawing/2014/main" id="{00D5ACE6-5664-4A43-8680-01CA3445E41E}"/>
              </a:ext>
            </a:extLst>
          </p:cNvPr>
          <p:cNvSpPr/>
          <p:nvPr/>
        </p:nvSpPr>
        <p:spPr bwMode="auto">
          <a:xfrm>
            <a:off x="7372350" y="5157788"/>
            <a:ext cx="506413"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3</a:t>
            </a:r>
          </a:p>
        </p:txBody>
      </p:sp>
      <p:sp>
        <p:nvSpPr>
          <p:cNvPr id="188" name="Oval 187">
            <a:extLst>
              <a:ext uri="{FF2B5EF4-FFF2-40B4-BE49-F238E27FC236}">
                <a16:creationId xmlns:a16="http://schemas.microsoft.com/office/drawing/2014/main" id="{B22CDBED-4AF4-4A53-AF74-AF863A7AFF0F}"/>
              </a:ext>
            </a:extLst>
          </p:cNvPr>
          <p:cNvSpPr/>
          <p:nvPr/>
        </p:nvSpPr>
        <p:spPr bwMode="auto">
          <a:xfrm>
            <a:off x="7926388" y="5164138"/>
            <a:ext cx="506412"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4</a:t>
            </a:r>
          </a:p>
        </p:txBody>
      </p:sp>
      <p:sp>
        <p:nvSpPr>
          <p:cNvPr id="189" name="Oval 188">
            <a:extLst>
              <a:ext uri="{FF2B5EF4-FFF2-40B4-BE49-F238E27FC236}">
                <a16:creationId xmlns:a16="http://schemas.microsoft.com/office/drawing/2014/main" id="{F139FA2A-5AA9-49AE-992A-5A7B13058916}"/>
              </a:ext>
            </a:extLst>
          </p:cNvPr>
          <p:cNvSpPr/>
          <p:nvPr/>
        </p:nvSpPr>
        <p:spPr bwMode="auto">
          <a:xfrm>
            <a:off x="8497888" y="5160963"/>
            <a:ext cx="506412" cy="433387"/>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5</a:t>
            </a:r>
          </a:p>
        </p:txBody>
      </p:sp>
      <p:sp>
        <p:nvSpPr>
          <p:cNvPr id="190" name="Oval 189">
            <a:extLst>
              <a:ext uri="{FF2B5EF4-FFF2-40B4-BE49-F238E27FC236}">
                <a16:creationId xmlns:a16="http://schemas.microsoft.com/office/drawing/2014/main" id="{76B64193-35E1-4F9A-BE93-6E12B39D93B4}"/>
              </a:ext>
            </a:extLst>
          </p:cNvPr>
          <p:cNvSpPr/>
          <p:nvPr/>
        </p:nvSpPr>
        <p:spPr bwMode="auto">
          <a:xfrm>
            <a:off x="9104313" y="5153025"/>
            <a:ext cx="5080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6</a:t>
            </a:r>
          </a:p>
        </p:txBody>
      </p:sp>
      <p:sp>
        <p:nvSpPr>
          <p:cNvPr id="191" name="Oval 190">
            <a:extLst>
              <a:ext uri="{FF2B5EF4-FFF2-40B4-BE49-F238E27FC236}">
                <a16:creationId xmlns:a16="http://schemas.microsoft.com/office/drawing/2014/main" id="{BD614962-F81F-4381-ADB2-EEBADBD7F671}"/>
              </a:ext>
            </a:extLst>
          </p:cNvPr>
          <p:cNvSpPr/>
          <p:nvPr/>
        </p:nvSpPr>
        <p:spPr bwMode="auto">
          <a:xfrm>
            <a:off x="6173788" y="5156200"/>
            <a:ext cx="5080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Z</a:t>
            </a:r>
            <a:r>
              <a:rPr kumimoji="0" lang="en-NZ" sz="11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1</a:t>
            </a:r>
          </a:p>
        </p:txBody>
      </p:sp>
      <p:sp>
        <p:nvSpPr>
          <p:cNvPr id="358401" name="TextBox 358400">
            <a:extLst>
              <a:ext uri="{FF2B5EF4-FFF2-40B4-BE49-F238E27FC236}">
                <a16:creationId xmlns:a16="http://schemas.microsoft.com/office/drawing/2014/main" id="{6FF0E396-BA7C-42B0-92AF-E7DD4484B552}"/>
              </a:ext>
            </a:extLst>
          </p:cNvPr>
          <p:cNvSpPr txBox="1"/>
          <p:nvPr/>
        </p:nvSpPr>
        <p:spPr>
          <a:xfrm>
            <a:off x="258763" y="2235200"/>
            <a:ext cx="2279650" cy="400050"/>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mn-ea"/>
                <a:cs typeface="+mn-cs"/>
              </a:rPr>
              <a:t>Depth-First Search</a:t>
            </a:r>
          </a:p>
        </p:txBody>
      </p:sp>
      <p:sp>
        <p:nvSpPr>
          <p:cNvPr id="106557" name="TextBox 2">
            <a:extLst>
              <a:ext uri="{FF2B5EF4-FFF2-40B4-BE49-F238E27FC236}">
                <a16:creationId xmlns:a16="http://schemas.microsoft.com/office/drawing/2014/main" id="{9914A0A9-B706-4CB6-A098-16892468B221}"/>
              </a:ext>
            </a:extLst>
          </p:cNvPr>
          <p:cNvSpPr txBox="1">
            <a:spLocks noChangeArrowheads="1"/>
          </p:cNvSpPr>
          <p:nvPr/>
        </p:nvSpPr>
        <p:spPr bwMode="auto">
          <a:xfrm>
            <a:off x="261938" y="2746375"/>
            <a:ext cx="2101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Problem Illustration:</a:t>
            </a:r>
          </a:p>
        </p:txBody>
      </p:sp>
      <p:sp>
        <p:nvSpPr>
          <p:cNvPr id="106558" name="TextBox 2">
            <a:extLst>
              <a:ext uri="{FF2B5EF4-FFF2-40B4-BE49-F238E27FC236}">
                <a16:creationId xmlns:a16="http://schemas.microsoft.com/office/drawing/2014/main" id="{7E7DCBC7-4471-4ECF-9794-CE333A1E5FBD}"/>
              </a:ext>
            </a:extLst>
          </p:cNvPr>
          <p:cNvSpPr txBox="1">
            <a:spLocks noChangeArrowheads="1"/>
          </p:cNvSpPr>
          <p:nvPr/>
        </p:nvSpPr>
        <p:spPr bwMode="auto">
          <a:xfrm>
            <a:off x="522288" y="6021388"/>
            <a:ext cx="7756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 search for a path to </a:t>
            </a:r>
            <a:r>
              <a:rPr kumimoji="0" lang="en-NZ" altLang="en-US" sz="18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G</a:t>
            </a: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what is the max Q length incurred, and when does it happen (at which depth)?</a:t>
            </a:r>
          </a:p>
        </p:txBody>
      </p:sp>
      <p:sp>
        <p:nvSpPr>
          <p:cNvPr id="3" name="TextBox 2">
            <a:extLst>
              <a:ext uri="{FF2B5EF4-FFF2-40B4-BE49-F238E27FC236}">
                <a16:creationId xmlns:a16="http://schemas.microsoft.com/office/drawing/2014/main" id="{17D29367-94ED-4DB8-ABDA-3A195A1B57DD}"/>
              </a:ext>
            </a:extLst>
          </p:cNvPr>
          <p:cNvSpPr txBox="1">
            <a:spLocks noChangeArrowheads="1"/>
          </p:cNvSpPr>
          <p:nvPr/>
        </p:nvSpPr>
        <p:spPr bwMode="auto">
          <a:xfrm>
            <a:off x="5513388" y="20701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1</a:t>
            </a:r>
          </a:p>
        </p:txBody>
      </p:sp>
      <p:sp>
        <p:nvSpPr>
          <p:cNvPr id="76" name="TextBox 75">
            <a:extLst>
              <a:ext uri="{FF2B5EF4-FFF2-40B4-BE49-F238E27FC236}">
                <a16:creationId xmlns:a16="http://schemas.microsoft.com/office/drawing/2014/main" id="{E188E3B4-4344-4A77-8F36-9A751EFD904D}"/>
              </a:ext>
            </a:extLst>
          </p:cNvPr>
          <p:cNvSpPr txBox="1">
            <a:spLocks noChangeArrowheads="1"/>
          </p:cNvSpPr>
          <p:nvPr/>
        </p:nvSpPr>
        <p:spPr bwMode="auto">
          <a:xfrm>
            <a:off x="2927350" y="262096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2</a:t>
            </a:r>
          </a:p>
        </p:txBody>
      </p:sp>
      <p:sp>
        <p:nvSpPr>
          <p:cNvPr id="77" name="TextBox 76">
            <a:extLst>
              <a:ext uri="{FF2B5EF4-FFF2-40B4-BE49-F238E27FC236}">
                <a16:creationId xmlns:a16="http://schemas.microsoft.com/office/drawing/2014/main" id="{A7354724-D848-46D6-B451-91A5946AF871}"/>
              </a:ext>
            </a:extLst>
          </p:cNvPr>
          <p:cNvSpPr txBox="1">
            <a:spLocks noChangeArrowheads="1"/>
          </p:cNvSpPr>
          <p:nvPr/>
        </p:nvSpPr>
        <p:spPr bwMode="auto">
          <a:xfrm>
            <a:off x="1458913" y="32766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3</a:t>
            </a:r>
          </a:p>
        </p:txBody>
      </p:sp>
      <p:sp>
        <p:nvSpPr>
          <p:cNvPr id="78" name="TextBox 77">
            <a:extLst>
              <a:ext uri="{FF2B5EF4-FFF2-40B4-BE49-F238E27FC236}">
                <a16:creationId xmlns:a16="http://schemas.microsoft.com/office/drawing/2014/main" id="{0241DE73-1220-4A17-9A6B-60693F3FB9BB}"/>
              </a:ext>
            </a:extLst>
          </p:cNvPr>
          <p:cNvSpPr txBox="1">
            <a:spLocks noChangeArrowheads="1"/>
          </p:cNvSpPr>
          <p:nvPr/>
        </p:nvSpPr>
        <p:spPr bwMode="auto">
          <a:xfrm>
            <a:off x="660400" y="41592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4</a:t>
            </a:r>
          </a:p>
        </p:txBody>
      </p:sp>
      <p:sp>
        <p:nvSpPr>
          <p:cNvPr id="79" name="TextBox 78">
            <a:extLst>
              <a:ext uri="{FF2B5EF4-FFF2-40B4-BE49-F238E27FC236}">
                <a16:creationId xmlns:a16="http://schemas.microsoft.com/office/drawing/2014/main" id="{4627A025-A95A-49C1-B53F-FB53994C0C56}"/>
              </a:ext>
            </a:extLst>
          </p:cNvPr>
          <p:cNvSpPr txBox="1">
            <a:spLocks noChangeArrowheads="1"/>
          </p:cNvSpPr>
          <p:nvPr/>
        </p:nvSpPr>
        <p:spPr bwMode="auto">
          <a:xfrm>
            <a:off x="101600" y="49403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5</a:t>
            </a:r>
          </a:p>
        </p:txBody>
      </p:sp>
      <p:sp>
        <p:nvSpPr>
          <p:cNvPr id="106564" name="Oval 3">
            <a:extLst>
              <a:ext uri="{FF2B5EF4-FFF2-40B4-BE49-F238E27FC236}">
                <a16:creationId xmlns:a16="http://schemas.microsoft.com/office/drawing/2014/main" id="{42B8E97E-C7E5-4400-B560-2B3D9C17C675}"/>
              </a:ext>
            </a:extLst>
          </p:cNvPr>
          <p:cNvSpPr>
            <a:spLocks noChangeArrowheads="1"/>
          </p:cNvSpPr>
          <p:nvPr/>
        </p:nvSpPr>
        <p:spPr bwMode="auto">
          <a:xfrm>
            <a:off x="5086350" y="2251075"/>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65" name="Oval 80">
            <a:extLst>
              <a:ext uri="{FF2B5EF4-FFF2-40B4-BE49-F238E27FC236}">
                <a16:creationId xmlns:a16="http://schemas.microsoft.com/office/drawing/2014/main" id="{B0191603-B093-4B14-936F-6F45FE0DE5F8}"/>
              </a:ext>
            </a:extLst>
          </p:cNvPr>
          <p:cNvSpPr>
            <a:spLocks noChangeArrowheads="1"/>
          </p:cNvSpPr>
          <p:nvPr/>
        </p:nvSpPr>
        <p:spPr bwMode="auto">
          <a:xfrm>
            <a:off x="2854325" y="3032125"/>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66" name="Oval 81">
            <a:extLst>
              <a:ext uri="{FF2B5EF4-FFF2-40B4-BE49-F238E27FC236}">
                <a16:creationId xmlns:a16="http://schemas.microsoft.com/office/drawing/2014/main" id="{C07FCB86-7A63-47D9-BDF7-CE2B30AEFDE5}"/>
              </a:ext>
            </a:extLst>
          </p:cNvPr>
          <p:cNvSpPr>
            <a:spLocks noChangeArrowheads="1"/>
          </p:cNvSpPr>
          <p:nvPr/>
        </p:nvSpPr>
        <p:spPr bwMode="auto">
          <a:xfrm>
            <a:off x="7540625" y="3021013"/>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67" name="Oval 82">
            <a:extLst>
              <a:ext uri="{FF2B5EF4-FFF2-40B4-BE49-F238E27FC236}">
                <a16:creationId xmlns:a16="http://schemas.microsoft.com/office/drawing/2014/main" id="{D6927A6C-D71D-4D95-A4DB-B8E00773B665}"/>
              </a:ext>
            </a:extLst>
          </p:cNvPr>
          <p:cNvSpPr>
            <a:spLocks noChangeArrowheads="1"/>
          </p:cNvSpPr>
          <p:nvPr/>
        </p:nvSpPr>
        <p:spPr bwMode="auto">
          <a:xfrm>
            <a:off x="1389063" y="3702050"/>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68" name="Oval 83">
            <a:extLst>
              <a:ext uri="{FF2B5EF4-FFF2-40B4-BE49-F238E27FC236}">
                <a16:creationId xmlns:a16="http://schemas.microsoft.com/office/drawing/2014/main" id="{B855E8D8-9C9D-44CD-90A0-BD6504F174FD}"/>
              </a:ext>
            </a:extLst>
          </p:cNvPr>
          <p:cNvSpPr>
            <a:spLocks noChangeArrowheads="1"/>
          </p:cNvSpPr>
          <p:nvPr/>
        </p:nvSpPr>
        <p:spPr bwMode="auto">
          <a:xfrm>
            <a:off x="3694113" y="3781425"/>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69" name="Oval 84">
            <a:extLst>
              <a:ext uri="{FF2B5EF4-FFF2-40B4-BE49-F238E27FC236}">
                <a16:creationId xmlns:a16="http://schemas.microsoft.com/office/drawing/2014/main" id="{56F7F5EC-4C58-48E0-B3E6-69CAB766CBD6}"/>
              </a:ext>
            </a:extLst>
          </p:cNvPr>
          <p:cNvSpPr>
            <a:spLocks noChangeArrowheads="1"/>
          </p:cNvSpPr>
          <p:nvPr/>
        </p:nvSpPr>
        <p:spPr bwMode="auto">
          <a:xfrm>
            <a:off x="889000" y="4389438"/>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70" name="Oval 85">
            <a:extLst>
              <a:ext uri="{FF2B5EF4-FFF2-40B4-BE49-F238E27FC236}">
                <a16:creationId xmlns:a16="http://schemas.microsoft.com/office/drawing/2014/main" id="{6A957F8E-03D5-443A-94C0-14E19811FB44}"/>
              </a:ext>
            </a:extLst>
          </p:cNvPr>
          <p:cNvSpPr>
            <a:spLocks noChangeArrowheads="1"/>
          </p:cNvSpPr>
          <p:nvPr/>
        </p:nvSpPr>
        <p:spPr bwMode="auto">
          <a:xfrm>
            <a:off x="1865313" y="4365625"/>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71" name="Oval 86">
            <a:extLst>
              <a:ext uri="{FF2B5EF4-FFF2-40B4-BE49-F238E27FC236}">
                <a16:creationId xmlns:a16="http://schemas.microsoft.com/office/drawing/2014/main" id="{3B764313-04A7-490C-B731-9A58D6622C93}"/>
              </a:ext>
            </a:extLst>
          </p:cNvPr>
          <p:cNvSpPr>
            <a:spLocks noChangeArrowheads="1"/>
          </p:cNvSpPr>
          <p:nvPr/>
        </p:nvSpPr>
        <p:spPr bwMode="auto">
          <a:xfrm>
            <a:off x="395288" y="5059363"/>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72" name="Oval 87">
            <a:extLst>
              <a:ext uri="{FF2B5EF4-FFF2-40B4-BE49-F238E27FC236}">
                <a16:creationId xmlns:a16="http://schemas.microsoft.com/office/drawing/2014/main" id="{1BC5BB27-2E4B-4408-AE90-61281EBA7278}"/>
              </a:ext>
            </a:extLst>
          </p:cNvPr>
          <p:cNvSpPr>
            <a:spLocks noChangeArrowheads="1"/>
          </p:cNvSpPr>
          <p:nvPr/>
        </p:nvSpPr>
        <p:spPr bwMode="auto">
          <a:xfrm>
            <a:off x="976313" y="5106988"/>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TextBox 5">
            <a:extLst>
              <a:ext uri="{FF2B5EF4-FFF2-40B4-BE49-F238E27FC236}">
                <a16:creationId xmlns:a16="http://schemas.microsoft.com/office/drawing/2014/main" id="{F68A8ECB-B744-42D8-803A-9DE71D0AE046}"/>
              </a:ext>
            </a:extLst>
          </p:cNvPr>
          <p:cNvSpPr txBox="1">
            <a:spLocks noChangeArrowheads="1"/>
          </p:cNvSpPr>
          <p:nvPr/>
        </p:nvSpPr>
        <p:spPr bwMode="auto">
          <a:xfrm>
            <a:off x="3081338" y="6372225"/>
            <a:ext cx="5695950" cy="400050"/>
          </a:xfrm>
          <a:prstGeom prst="rect">
            <a:avLst/>
          </a:prstGeom>
          <a:solidFill>
            <a:srgbClr val="FFFFCC"/>
          </a:solidFill>
          <a:ln w="9525">
            <a:solidFill>
              <a:srgbClr val="00CCFF"/>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Max Q Length = Max(#visited - #expanded) = 9 – 4 = </a:t>
            </a:r>
            <a:r>
              <a:rPr kumimoji="0" lang="en-AU" altLang="en-US" sz="20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endParaRPr kumimoji="0" lang="en-AU" altLang="en-US" sz="18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p:txBody>
      </p:sp>
      <p:sp>
        <p:nvSpPr>
          <p:cNvPr id="106574" name="Oval 91">
            <a:extLst>
              <a:ext uri="{FF2B5EF4-FFF2-40B4-BE49-F238E27FC236}">
                <a16:creationId xmlns:a16="http://schemas.microsoft.com/office/drawing/2014/main" id="{C26BC7CD-FF43-486A-8D87-9A123FBE2CBD}"/>
              </a:ext>
            </a:extLst>
          </p:cNvPr>
          <p:cNvSpPr>
            <a:spLocks noChangeArrowheads="1"/>
          </p:cNvSpPr>
          <p:nvPr/>
        </p:nvSpPr>
        <p:spPr bwMode="auto">
          <a:xfrm>
            <a:off x="7620000" y="1601788"/>
            <a:ext cx="311150" cy="287337"/>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75" name="TextBox 92">
            <a:extLst>
              <a:ext uri="{FF2B5EF4-FFF2-40B4-BE49-F238E27FC236}">
                <a16:creationId xmlns:a16="http://schemas.microsoft.com/office/drawing/2014/main" id="{3B73928C-2CA6-4547-9DE3-7145E6B92ABE}"/>
              </a:ext>
            </a:extLst>
          </p:cNvPr>
          <p:cNvSpPr txBox="1">
            <a:spLocks noChangeArrowheads="1"/>
          </p:cNvSpPr>
          <p:nvPr/>
        </p:nvSpPr>
        <p:spPr bwMode="auto">
          <a:xfrm>
            <a:off x="7931150" y="1557338"/>
            <a:ext cx="1793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Expanded states</a:t>
            </a:r>
          </a:p>
        </p:txBody>
      </p:sp>
      <p:sp>
        <p:nvSpPr>
          <p:cNvPr id="106576" name="Oval 93">
            <a:extLst>
              <a:ext uri="{FF2B5EF4-FFF2-40B4-BE49-F238E27FC236}">
                <a16:creationId xmlns:a16="http://schemas.microsoft.com/office/drawing/2014/main" id="{0DEA0125-8C91-421F-AC0B-395B6571AB95}"/>
              </a:ext>
            </a:extLst>
          </p:cNvPr>
          <p:cNvSpPr>
            <a:spLocks noChangeArrowheads="1"/>
          </p:cNvSpPr>
          <p:nvPr/>
        </p:nvSpPr>
        <p:spPr bwMode="auto">
          <a:xfrm>
            <a:off x="7616825" y="2084388"/>
            <a:ext cx="311150" cy="288925"/>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6577" name="TextBox 94">
            <a:extLst>
              <a:ext uri="{FF2B5EF4-FFF2-40B4-BE49-F238E27FC236}">
                <a16:creationId xmlns:a16="http://schemas.microsoft.com/office/drawing/2014/main" id="{A11BE504-2354-4AB3-B75D-30D0D118EBC3}"/>
              </a:ext>
            </a:extLst>
          </p:cNvPr>
          <p:cNvSpPr txBox="1">
            <a:spLocks noChangeArrowheads="1"/>
          </p:cNvSpPr>
          <p:nvPr/>
        </p:nvSpPr>
        <p:spPr bwMode="auto">
          <a:xfrm>
            <a:off x="7927975" y="2039938"/>
            <a:ext cx="1477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66FF"/>
                </a:solidFill>
                <a:effectLst/>
                <a:uLnTx/>
                <a:uFillTx/>
                <a:latin typeface="Times New Roman" panose="02020603050405020304" pitchFamily="18" charset="0"/>
                <a:ea typeface="+mn-ea"/>
                <a:cs typeface="+mn-cs"/>
              </a:rPr>
              <a:t>Visited states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checkerboard(across)">
                                      <p:cBhvr>
                                        <p:cTn id="7" dur="500"/>
                                        <p:tgtEl>
                                          <p:spTgt spid="358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500"/>
                                        <p:tgtEl>
                                          <p:spTgt spid="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childTnLst>
                          </p:cTn>
                        </p:par>
                        <p:par>
                          <p:cTn id="33" fill="hold" nodeType="afterGroup">
                            <p:stCondLst>
                              <p:cond delay="500"/>
                            </p:stCondLst>
                            <p:childTnLst>
                              <p:par>
                                <p:cTn id="34" presetID="14" presetClass="entr" presetSubtype="1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P spid="3" grpId="0"/>
      <p:bldP spid="76" grpId="0"/>
      <p:bldP spid="77" grpId="0"/>
      <p:bldP spid="78" grpId="0"/>
      <p:bldP spid="79"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a:extLst>
              <a:ext uri="{FF2B5EF4-FFF2-40B4-BE49-F238E27FC236}">
                <a16:creationId xmlns:a16="http://schemas.microsoft.com/office/drawing/2014/main" id="{8E3E648A-F2B1-4E62-ABD6-88CAA5B50F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D10C5A-A2C0-4239-8162-400FB13CBD54}"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9426" name="Rectangle 2">
            <a:extLst>
              <a:ext uri="{FF2B5EF4-FFF2-40B4-BE49-F238E27FC236}">
                <a16:creationId xmlns:a16="http://schemas.microsoft.com/office/drawing/2014/main" id="{DAA7383E-31C7-4ED2-9125-14645D75F4A4}"/>
              </a:ext>
            </a:extLst>
          </p:cNvPr>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mn-cs"/>
              </a:rPr>
              <a:t>SEARCH</a:t>
            </a:r>
          </a:p>
        </p:txBody>
      </p:sp>
      <p:sp>
        <p:nvSpPr>
          <p:cNvPr id="359427" name="Rectangle 3">
            <a:extLst>
              <a:ext uri="{FF2B5EF4-FFF2-40B4-BE49-F238E27FC236}">
                <a16:creationId xmlns:a16="http://schemas.microsoft.com/office/drawing/2014/main" id="{5A6FB51A-ADF4-4DD4-962E-7C80DC05EADE}"/>
              </a:ext>
            </a:extLst>
          </p:cNvPr>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Worst Case Space (DFS vs. BFS)</a:t>
            </a:r>
          </a:p>
        </p:txBody>
      </p:sp>
      <p:sp>
        <p:nvSpPr>
          <p:cNvPr id="359428" name="Oval 4">
            <a:extLst>
              <a:ext uri="{FF2B5EF4-FFF2-40B4-BE49-F238E27FC236}">
                <a16:creationId xmlns:a16="http://schemas.microsoft.com/office/drawing/2014/main" id="{A8B27797-7DA7-4BEE-822D-9FF2074FAC4A}"/>
              </a:ext>
            </a:extLst>
          </p:cNvPr>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endParaRPr>
          </a:p>
        </p:txBody>
      </p:sp>
      <p:sp>
        <p:nvSpPr>
          <p:cNvPr id="108550" name="Rectangle 5">
            <a:extLst>
              <a:ext uri="{FF2B5EF4-FFF2-40B4-BE49-F238E27FC236}">
                <a16:creationId xmlns:a16="http://schemas.microsoft.com/office/drawing/2014/main" id="{AADC2B87-9A9E-493C-95D3-35D5FC0E4E31}"/>
              </a:ext>
            </a:extLst>
          </p:cNvPr>
          <p:cNvSpPr>
            <a:spLocks noChangeArrowheads="1"/>
          </p:cNvSpPr>
          <p:nvPr/>
        </p:nvSpPr>
        <p:spPr bwMode="auto">
          <a:xfrm>
            <a:off x="144463" y="6046788"/>
            <a:ext cx="4665662"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Depth-first</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maximum Q size:  (b-1)d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bd</a:t>
            </a:r>
            <a:endParaRPr kumimoji="0" lang="en-GB" altLang="en-US" sz="2000" b="0" i="0" u="none" strike="noStrike" kern="1200" cap="none" spc="0" normalizeH="0" baseline="30000" noProof="0">
              <a:ln>
                <a:noFill/>
              </a:ln>
              <a:solidFill>
                <a:srgbClr val="000000"/>
              </a:solidFill>
              <a:effectLst/>
              <a:uLnTx/>
              <a:uFillTx/>
              <a:latin typeface="Times New Roman" panose="02020603050405020304" pitchFamily="18" charset="0"/>
              <a:ea typeface="+mn-ea"/>
              <a:cs typeface="+mn-cs"/>
            </a:endParaRPr>
          </a:p>
        </p:txBody>
      </p:sp>
      <p:sp>
        <p:nvSpPr>
          <p:cNvPr id="108551" name="Line 35">
            <a:extLst>
              <a:ext uri="{FF2B5EF4-FFF2-40B4-BE49-F238E27FC236}">
                <a16:creationId xmlns:a16="http://schemas.microsoft.com/office/drawing/2014/main" id="{2BF49092-1149-4CCA-A29B-747747ED1247}"/>
              </a:ext>
            </a:extLst>
          </p:cNvPr>
          <p:cNvSpPr>
            <a:spLocks noChangeShapeType="1"/>
          </p:cNvSpPr>
          <p:nvPr/>
        </p:nvSpPr>
        <p:spPr bwMode="auto">
          <a:xfrm>
            <a:off x="9490075" y="2446338"/>
            <a:ext cx="0" cy="36004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52" name="Text Box 36">
            <a:extLst>
              <a:ext uri="{FF2B5EF4-FFF2-40B4-BE49-F238E27FC236}">
                <a16:creationId xmlns:a16="http://schemas.microsoft.com/office/drawing/2014/main" id="{9287DA59-6373-479A-9060-D28C230DDA3A}"/>
              </a:ext>
            </a:extLst>
          </p:cNvPr>
          <p:cNvSpPr txBox="1">
            <a:spLocks noChangeArrowheads="1"/>
          </p:cNvSpPr>
          <p:nvPr/>
        </p:nvSpPr>
        <p:spPr bwMode="auto">
          <a:xfrm>
            <a:off x="9437688" y="3167063"/>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d=0</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8553" name="Text Box 37">
            <a:extLst>
              <a:ext uri="{FF2B5EF4-FFF2-40B4-BE49-F238E27FC236}">
                <a16:creationId xmlns:a16="http://schemas.microsoft.com/office/drawing/2014/main" id="{7135D446-E1E9-479A-9B39-08C67DD28EA9}"/>
              </a:ext>
            </a:extLst>
          </p:cNvPr>
          <p:cNvSpPr txBox="1">
            <a:spLocks noChangeArrowheads="1"/>
          </p:cNvSpPr>
          <p:nvPr/>
        </p:nvSpPr>
        <p:spPr bwMode="auto">
          <a:xfrm>
            <a:off x="9417050" y="4024313"/>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d=1</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8554" name="Text Box 38">
            <a:extLst>
              <a:ext uri="{FF2B5EF4-FFF2-40B4-BE49-F238E27FC236}">
                <a16:creationId xmlns:a16="http://schemas.microsoft.com/office/drawing/2014/main" id="{F7360582-80A6-4D3B-A9A7-50913BDD3787}"/>
              </a:ext>
            </a:extLst>
          </p:cNvPr>
          <p:cNvSpPr txBox="1">
            <a:spLocks noChangeArrowheads="1"/>
          </p:cNvSpPr>
          <p:nvPr/>
        </p:nvSpPr>
        <p:spPr bwMode="auto">
          <a:xfrm>
            <a:off x="9417050" y="4679950"/>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d=2</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8555" name="Text Box 39">
            <a:extLst>
              <a:ext uri="{FF2B5EF4-FFF2-40B4-BE49-F238E27FC236}">
                <a16:creationId xmlns:a16="http://schemas.microsoft.com/office/drawing/2014/main" id="{20A86BBA-6B46-400B-97DE-5B9A727F241B}"/>
              </a:ext>
            </a:extLst>
          </p:cNvPr>
          <p:cNvSpPr txBox="1">
            <a:spLocks noChangeArrowheads="1"/>
          </p:cNvSpPr>
          <p:nvPr/>
        </p:nvSpPr>
        <p:spPr bwMode="auto">
          <a:xfrm>
            <a:off x="9417050" y="5248275"/>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d=3</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8556" name="Text Box 41">
            <a:extLst>
              <a:ext uri="{FF2B5EF4-FFF2-40B4-BE49-F238E27FC236}">
                <a16:creationId xmlns:a16="http://schemas.microsoft.com/office/drawing/2014/main" id="{5B78EF07-47B2-448A-AFA3-7DD7F5A8BAB0}"/>
              </a:ext>
            </a:extLst>
          </p:cNvPr>
          <p:cNvSpPr txBox="1">
            <a:spLocks noChangeArrowheads="1"/>
          </p:cNvSpPr>
          <p:nvPr/>
        </p:nvSpPr>
        <p:spPr bwMode="auto">
          <a:xfrm>
            <a:off x="876300" y="2189163"/>
            <a:ext cx="4176713" cy="395287"/>
          </a:xfrm>
          <a:prstGeom prst="rect">
            <a:avLst/>
          </a:prstGeom>
          <a:solidFill>
            <a:srgbClr val="FFFF66"/>
          </a:solidFill>
          <a:ln w="28575" algn="ctr">
            <a:solidFill>
              <a:srgbClr val="FF0000"/>
            </a:solidFill>
            <a:prstDash val="sysDot"/>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Max Q Size = Max (#visited – #expanded).</a:t>
            </a:r>
            <a:endParaRPr kumimoji="0" lang="en-GB"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57" name="Oval 42">
            <a:extLst>
              <a:ext uri="{FF2B5EF4-FFF2-40B4-BE49-F238E27FC236}">
                <a16:creationId xmlns:a16="http://schemas.microsoft.com/office/drawing/2014/main" id="{DBC0578E-D88E-4F14-893E-CF290D0FAFA1}"/>
              </a:ext>
            </a:extLst>
          </p:cNvPr>
          <p:cNvSpPr>
            <a:spLocks noChangeArrowheads="1"/>
          </p:cNvSpPr>
          <p:nvPr/>
        </p:nvSpPr>
        <p:spPr bwMode="auto">
          <a:xfrm>
            <a:off x="7296150" y="1628775"/>
            <a:ext cx="265113"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58" name="Text Box 43">
            <a:extLst>
              <a:ext uri="{FF2B5EF4-FFF2-40B4-BE49-F238E27FC236}">
                <a16:creationId xmlns:a16="http://schemas.microsoft.com/office/drawing/2014/main" id="{C2638924-DAB2-4B98-8E0A-D279465B90B8}"/>
              </a:ext>
            </a:extLst>
          </p:cNvPr>
          <p:cNvSpPr txBox="1">
            <a:spLocks noChangeArrowheads="1"/>
          </p:cNvSpPr>
          <p:nvPr/>
        </p:nvSpPr>
        <p:spPr bwMode="auto">
          <a:xfrm>
            <a:off x="7545388" y="2243138"/>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visited</a:t>
            </a:r>
            <a:endParaRPr kumimoji="0" lang="en-GB"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59" name="Oval 44">
            <a:extLst>
              <a:ext uri="{FF2B5EF4-FFF2-40B4-BE49-F238E27FC236}">
                <a16:creationId xmlns:a16="http://schemas.microsoft.com/office/drawing/2014/main" id="{61313341-43A0-4EA7-9FF6-8D7C5F962A51}"/>
              </a:ext>
            </a:extLst>
          </p:cNvPr>
          <p:cNvSpPr>
            <a:spLocks noChangeArrowheads="1"/>
          </p:cNvSpPr>
          <p:nvPr/>
        </p:nvSpPr>
        <p:spPr bwMode="auto">
          <a:xfrm>
            <a:off x="7329488" y="2189163"/>
            <a:ext cx="215900"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0" name="Text Box 45">
            <a:extLst>
              <a:ext uri="{FF2B5EF4-FFF2-40B4-BE49-F238E27FC236}">
                <a16:creationId xmlns:a16="http://schemas.microsoft.com/office/drawing/2014/main" id="{FF7DC165-0003-428C-BEA2-B66D5A86506C}"/>
              </a:ext>
            </a:extLst>
          </p:cNvPr>
          <p:cNvSpPr txBox="1">
            <a:spLocks noChangeArrowheads="1"/>
          </p:cNvSpPr>
          <p:nvPr/>
        </p:nvSpPr>
        <p:spPr bwMode="auto">
          <a:xfrm>
            <a:off x="7545388" y="17018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expanded</a:t>
            </a:r>
            <a:endParaRPr kumimoji="0" lang="en-GB"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1" name="Line 46">
            <a:extLst>
              <a:ext uri="{FF2B5EF4-FFF2-40B4-BE49-F238E27FC236}">
                <a16:creationId xmlns:a16="http://schemas.microsoft.com/office/drawing/2014/main" id="{A55667E8-F608-4180-8589-24479DA0C3DE}"/>
              </a:ext>
            </a:extLst>
          </p:cNvPr>
          <p:cNvSpPr>
            <a:spLocks noChangeShapeType="1"/>
          </p:cNvSpPr>
          <p:nvPr/>
        </p:nvSpPr>
        <p:spPr bwMode="auto">
          <a:xfrm flipH="1">
            <a:off x="855663" y="4287838"/>
            <a:ext cx="657225" cy="530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2" name="Line 47">
            <a:extLst>
              <a:ext uri="{FF2B5EF4-FFF2-40B4-BE49-F238E27FC236}">
                <a16:creationId xmlns:a16="http://schemas.microsoft.com/office/drawing/2014/main" id="{E79B9335-591C-49CE-ACE4-F7C02AF32F45}"/>
              </a:ext>
            </a:extLst>
          </p:cNvPr>
          <p:cNvSpPr>
            <a:spLocks noChangeShapeType="1"/>
          </p:cNvSpPr>
          <p:nvPr/>
        </p:nvSpPr>
        <p:spPr bwMode="auto">
          <a:xfrm flipH="1">
            <a:off x="3184525" y="4237038"/>
            <a:ext cx="287338"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3" name="Line 48">
            <a:extLst>
              <a:ext uri="{FF2B5EF4-FFF2-40B4-BE49-F238E27FC236}">
                <a16:creationId xmlns:a16="http://schemas.microsoft.com/office/drawing/2014/main" id="{AED605F6-2352-4655-9BAE-E8525108F516}"/>
              </a:ext>
            </a:extLst>
          </p:cNvPr>
          <p:cNvSpPr>
            <a:spLocks noChangeShapeType="1"/>
          </p:cNvSpPr>
          <p:nvPr/>
        </p:nvSpPr>
        <p:spPr bwMode="auto">
          <a:xfrm>
            <a:off x="3617913" y="4237038"/>
            <a:ext cx="303212"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4" name="Line 49">
            <a:extLst>
              <a:ext uri="{FF2B5EF4-FFF2-40B4-BE49-F238E27FC236}">
                <a16:creationId xmlns:a16="http://schemas.microsoft.com/office/drawing/2014/main" id="{A34857F4-FC56-4F30-8BA7-87F9C45C48B8}"/>
              </a:ext>
            </a:extLst>
          </p:cNvPr>
          <p:cNvSpPr>
            <a:spLocks noChangeShapeType="1"/>
          </p:cNvSpPr>
          <p:nvPr/>
        </p:nvSpPr>
        <p:spPr bwMode="auto">
          <a:xfrm flipH="1">
            <a:off x="406400" y="4967288"/>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5" name="Line 50">
            <a:extLst>
              <a:ext uri="{FF2B5EF4-FFF2-40B4-BE49-F238E27FC236}">
                <a16:creationId xmlns:a16="http://schemas.microsoft.com/office/drawing/2014/main" id="{C214F02B-A405-4C7A-8CA2-3A248F969EB6}"/>
              </a:ext>
            </a:extLst>
          </p:cNvPr>
          <p:cNvSpPr>
            <a:spLocks noChangeShapeType="1"/>
          </p:cNvSpPr>
          <p:nvPr/>
        </p:nvSpPr>
        <p:spPr bwMode="auto">
          <a:xfrm>
            <a:off x="815975" y="4967288"/>
            <a:ext cx="203200"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6" name="Line 51">
            <a:extLst>
              <a:ext uri="{FF2B5EF4-FFF2-40B4-BE49-F238E27FC236}">
                <a16:creationId xmlns:a16="http://schemas.microsoft.com/office/drawing/2014/main" id="{5016C025-40E3-4C07-8BDC-3BB6D9930F40}"/>
              </a:ext>
            </a:extLst>
          </p:cNvPr>
          <p:cNvSpPr>
            <a:spLocks noChangeShapeType="1"/>
          </p:cNvSpPr>
          <p:nvPr/>
        </p:nvSpPr>
        <p:spPr bwMode="auto">
          <a:xfrm flipH="1">
            <a:off x="2776538" y="4967288"/>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7" name="Line 52">
            <a:extLst>
              <a:ext uri="{FF2B5EF4-FFF2-40B4-BE49-F238E27FC236}">
                <a16:creationId xmlns:a16="http://schemas.microsoft.com/office/drawing/2014/main" id="{A1EB3A89-44A8-47D4-9525-F2A752562B4F}"/>
              </a:ext>
            </a:extLst>
          </p:cNvPr>
          <p:cNvSpPr>
            <a:spLocks noChangeShapeType="1"/>
          </p:cNvSpPr>
          <p:nvPr/>
        </p:nvSpPr>
        <p:spPr bwMode="auto">
          <a:xfrm>
            <a:off x="3184525" y="4967288"/>
            <a:ext cx="204788"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8" name="Line 53">
            <a:extLst>
              <a:ext uri="{FF2B5EF4-FFF2-40B4-BE49-F238E27FC236}">
                <a16:creationId xmlns:a16="http://schemas.microsoft.com/office/drawing/2014/main" id="{4E04E9E0-6A9F-4285-885B-158EA2EE029D}"/>
              </a:ext>
            </a:extLst>
          </p:cNvPr>
          <p:cNvSpPr>
            <a:spLocks noChangeShapeType="1"/>
          </p:cNvSpPr>
          <p:nvPr/>
        </p:nvSpPr>
        <p:spPr bwMode="auto">
          <a:xfrm flipH="1">
            <a:off x="3879850" y="4948238"/>
            <a:ext cx="61913"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69" name="Line 54">
            <a:extLst>
              <a:ext uri="{FF2B5EF4-FFF2-40B4-BE49-F238E27FC236}">
                <a16:creationId xmlns:a16="http://schemas.microsoft.com/office/drawing/2014/main" id="{631C2B1A-A824-4B8A-9140-A6CE14C4B85E}"/>
              </a:ext>
            </a:extLst>
          </p:cNvPr>
          <p:cNvSpPr>
            <a:spLocks noChangeShapeType="1"/>
          </p:cNvSpPr>
          <p:nvPr/>
        </p:nvSpPr>
        <p:spPr bwMode="auto">
          <a:xfrm>
            <a:off x="4022725" y="4867275"/>
            <a:ext cx="511175" cy="422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9479" name="Oval 55">
            <a:extLst>
              <a:ext uri="{FF2B5EF4-FFF2-40B4-BE49-F238E27FC236}">
                <a16:creationId xmlns:a16="http://schemas.microsoft.com/office/drawing/2014/main" id="{44F05311-535C-4D2F-BEC7-3E1EFF842CB3}"/>
              </a:ext>
            </a:extLst>
          </p:cNvPr>
          <p:cNvSpPr>
            <a:spLocks noChangeArrowheads="1"/>
          </p:cNvSpPr>
          <p:nvPr/>
        </p:nvSpPr>
        <p:spPr bwMode="auto">
          <a:xfrm>
            <a:off x="3859213" y="4649788"/>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9480" name="Oval 56">
            <a:extLst>
              <a:ext uri="{FF2B5EF4-FFF2-40B4-BE49-F238E27FC236}">
                <a16:creationId xmlns:a16="http://schemas.microsoft.com/office/drawing/2014/main" id="{88C2E201-94B7-4E64-994B-70C6C5636D85}"/>
              </a:ext>
            </a:extLst>
          </p:cNvPr>
          <p:cNvSpPr>
            <a:spLocks noChangeArrowheads="1"/>
          </p:cNvSpPr>
          <p:nvPr/>
        </p:nvSpPr>
        <p:spPr bwMode="auto">
          <a:xfrm>
            <a:off x="3001963" y="4649788"/>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72" name="Oval 57">
            <a:extLst>
              <a:ext uri="{FF2B5EF4-FFF2-40B4-BE49-F238E27FC236}">
                <a16:creationId xmlns:a16="http://schemas.microsoft.com/office/drawing/2014/main" id="{0CCAC98D-134C-4343-B56C-A433CCC73767}"/>
              </a:ext>
            </a:extLst>
          </p:cNvPr>
          <p:cNvSpPr>
            <a:spLocks noChangeArrowheads="1"/>
          </p:cNvSpPr>
          <p:nvPr/>
        </p:nvSpPr>
        <p:spPr bwMode="auto">
          <a:xfrm>
            <a:off x="650875" y="4700588"/>
            <a:ext cx="268288"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73" name="Oval 58">
            <a:extLst>
              <a:ext uri="{FF2B5EF4-FFF2-40B4-BE49-F238E27FC236}">
                <a16:creationId xmlns:a16="http://schemas.microsoft.com/office/drawing/2014/main" id="{DD26F969-7000-4A27-83E2-F1219C10C1B9}"/>
              </a:ext>
            </a:extLst>
          </p:cNvPr>
          <p:cNvSpPr>
            <a:spLocks noChangeArrowheads="1"/>
          </p:cNvSpPr>
          <p:nvPr/>
        </p:nvSpPr>
        <p:spPr bwMode="auto">
          <a:xfrm>
            <a:off x="201613" y="5200650"/>
            <a:ext cx="265112"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74" name="Oval 59">
            <a:extLst>
              <a:ext uri="{FF2B5EF4-FFF2-40B4-BE49-F238E27FC236}">
                <a16:creationId xmlns:a16="http://schemas.microsoft.com/office/drawing/2014/main" id="{603AED06-9CD0-4DF6-A89E-352750E9EA97}"/>
              </a:ext>
            </a:extLst>
          </p:cNvPr>
          <p:cNvSpPr>
            <a:spLocks noChangeArrowheads="1"/>
          </p:cNvSpPr>
          <p:nvPr/>
        </p:nvSpPr>
        <p:spPr bwMode="auto">
          <a:xfrm>
            <a:off x="938213" y="5200650"/>
            <a:ext cx="265112"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9484" name="Oval 60">
            <a:extLst>
              <a:ext uri="{FF2B5EF4-FFF2-40B4-BE49-F238E27FC236}">
                <a16:creationId xmlns:a16="http://schemas.microsoft.com/office/drawing/2014/main" id="{B72072F8-B4B6-431F-816F-B408CAEB243E}"/>
              </a:ext>
            </a:extLst>
          </p:cNvPr>
          <p:cNvSpPr>
            <a:spLocks noChangeArrowheads="1"/>
          </p:cNvSpPr>
          <p:nvPr/>
        </p:nvSpPr>
        <p:spPr bwMode="auto">
          <a:xfrm>
            <a:off x="2571750" y="5200650"/>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9485" name="Oval 61">
            <a:extLst>
              <a:ext uri="{FF2B5EF4-FFF2-40B4-BE49-F238E27FC236}">
                <a16:creationId xmlns:a16="http://schemas.microsoft.com/office/drawing/2014/main" id="{B0059263-F9AD-461A-9746-59968B582DED}"/>
              </a:ext>
            </a:extLst>
          </p:cNvPr>
          <p:cNvSpPr>
            <a:spLocks noChangeArrowheads="1"/>
          </p:cNvSpPr>
          <p:nvPr/>
        </p:nvSpPr>
        <p:spPr bwMode="auto">
          <a:xfrm>
            <a:off x="3308350" y="5200650"/>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9486" name="Oval 62">
            <a:extLst>
              <a:ext uri="{FF2B5EF4-FFF2-40B4-BE49-F238E27FC236}">
                <a16:creationId xmlns:a16="http://schemas.microsoft.com/office/drawing/2014/main" id="{72BAB760-DC80-409B-992F-808053C3DF15}"/>
              </a:ext>
            </a:extLst>
          </p:cNvPr>
          <p:cNvSpPr>
            <a:spLocks noChangeArrowheads="1"/>
          </p:cNvSpPr>
          <p:nvPr/>
        </p:nvSpPr>
        <p:spPr bwMode="auto">
          <a:xfrm>
            <a:off x="3736975" y="5200650"/>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9487" name="Oval 63">
            <a:extLst>
              <a:ext uri="{FF2B5EF4-FFF2-40B4-BE49-F238E27FC236}">
                <a16:creationId xmlns:a16="http://schemas.microsoft.com/office/drawing/2014/main" id="{725477B6-3906-42AD-B9D5-34B4F88C81BA}"/>
              </a:ext>
            </a:extLst>
          </p:cNvPr>
          <p:cNvSpPr>
            <a:spLocks noChangeArrowheads="1"/>
          </p:cNvSpPr>
          <p:nvPr/>
        </p:nvSpPr>
        <p:spPr bwMode="auto">
          <a:xfrm>
            <a:off x="4473575" y="5200650"/>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79" name="Line 64">
            <a:extLst>
              <a:ext uri="{FF2B5EF4-FFF2-40B4-BE49-F238E27FC236}">
                <a16:creationId xmlns:a16="http://schemas.microsoft.com/office/drawing/2014/main" id="{99CA6B0A-53C4-4E56-AD33-2880FB7B1526}"/>
              </a:ext>
            </a:extLst>
          </p:cNvPr>
          <p:cNvSpPr>
            <a:spLocks noChangeShapeType="1"/>
          </p:cNvSpPr>
          <p:nvPr/>
        </p:nvSpPr>
        <p:spPr bwMode="auto">
          <a:xfrm>
            <a:off x="1638300" y="4260850"/>
            <a:ext cx="285750" cy="5000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80" name="Line 65">
            <a:extLst>
              <a:ext uri="{FF2B5EF4-FFF2-40B4-BE49-F238E27FC236}">
                <a16:creationId xmlns:a16="http://schemas.microsoft.com/office/drawing/2014/main" id="{E6890032-A5C0-491E-A8F4-40065CABBF77}"/>
              </a:ext>
            </a:extLst>
          </p:cNvPr>
          <p:cNvSpPr>
            <a:spLocks noChangeShapeType="1"/>
          </p:cNvSpPr>
          <p:nvPr/>
        </p:nvSpPr>
        <p:spPr bwMode="auto">
          <a:xfrm flipH="1">
            <a:off x="1631950" y="4978400"/>
            <a:ext cx="327025"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81" name="Line 66">
            <a:extLst>
              <a:ext uri="{FF2B5EF4-FFF2-40B4-BE49-F238E27FC236}">
                <a16:creationId xmlns:a16="http://schemas.microsoft.com/office/drawing/2014/main" id="{2D04621E-B2D5-49F1-B05F-C927A1CFCF85}"/>
              </a:ext>
            </a:extLst>
          </p:cNvPr>
          <p:cNvSpPr>
            <a:spLocks noChangeShapeType="1"/>
          </p:cNvSpPr>
          <p:nvPr/>
        </p:nvSpPr>
        <p:spPr bwMode="auto">
          <a:xfrm>
            <a:off x="2081213" y="4989513"/>
            <a:ext cx="163512"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82" name="Oval 67">
            <a:extLst>
              <a:ext uri="{FF2B5EF4-FFF2-40B4-BE49-F238E27FC236}">
                <a16:creationId xmlns:a16="http://schemas.microsoft.com/office/drawing/2014/main" id="{1D57F09E-3AC7-4BB9-BDB6-B7B1EAD7D981}"/>
              </a:ext>
            </a:extLst>
          </p:cNvPr>
          <p:cNvSpPr>
            <a:spLocks noChangeArrowheads="1"/>
          </p:cNvSpPr>
          <p:nvPr/>
        </p:nvSpPr>
        <p:spPr bwMode="auto">
          <a:xfrm>
            <a:off x="1857375" y="4659313"/>
            <a:ext cx="268288"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9492" name="Oval 68">
            <a:extLst>
              <a:ext uri="{FF2B5EF4-FFF2-40B4-BE49-F238E27FC236}">
                <a16:creationId xmlns:a16="http://schemas.microsoft.com/office/drawing/2014/main" id="{F718A9F2-3FED-472D-A59E-B9A8C1EF3668}"/>
              </a:ext>
            </a:extLst>
          </p:cNvPr>
          <p:cNvSpPr>
            <a:spLocks noChangeArrowheads="1"/>
          </p:cNvSpPr>
          <p:nvPr/>
        </p:nvSpPr>
        <p:spPr bwMode="auto">
          <a:xfrm>
            <a:off x="1428750" y="5211763"/>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9493" name="Oval 69">
            <a:extLst>
              <a:ext uri="{FF2B5EF4-FFF2-40B4-BE49-F238E27FC236}">
                <a16:creationId xmlns:a16="http://schemas.microsoft.com/office/drawing/2014/main" id="{BA5DDA2E-3A9C-4860-B8AF-FFEF41B73976}"/>
              </a:ext>
            </a:extLst>
          </p:cNvPr>
          <p:cNvSpPr>
            <a:spLocks noChangeArrowheads="1"/>
          </p:cNvSpPr>
          <p:nvPr/>
        </p:nvSpPr>
        <p:spPr bwMode="auto">
          <a:xfrm>
            <a:off x="2163763" y="5210175"/>
            <a:ext cx="268287"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85" name="Line 70">
            <a:extLst>
              <a:ext uri="{FF2B5EF4-FFF2-40B4-BE49-F238E27FC236}">
                <a16:creationId xmlns:a16="http://schemas.microsoft.com/office/drawing/2014/main" id="{C8E18060-3FEE-40B3-81BA-83AB56140ADE}"/>
              </a:ext>
            </a:extLst>
          </p:cNvPr>
          <p:cNvSpPr>
            <a:spLocks noChangeShapeType="1"/>
          </p:cNvSpPr>
          <p:nvPr/>
        </p:nvSpPr>
        <p:spPr bwMode="auto">
          <a:xfrm flipH="1">
            <a:off x="1673225" y="3384550"/>
            <a:ext cx="898525" cy="7524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86" name="Line 71">
            <a:extLst>
              <a:ext uri="{FF2B5EF4-FFF2-40B4-BE49-F238E27FC236}">
                <a16:creationId xmlns:a16="http://schemas.microsoft.com/office/drawing/2014/main" id="{E6CE7EEE-A3F4-460D-BBB5-26392D6BA6B8}"/>
              </a:ext>
            </a:extLst>
          </p:cNvPr>
          <p:cNvSpPr>
            <a:spLocks noChangeShapeType="1"/>
          </p:cNvSpPr>
          <p:nvPr/>
        </p:nvSpPr>
        <p:spPr bwMode="auto">
          <a:xfrm>
            <a:off x="2676525" y="3392488"/>
            <a:ext cx="776288" cy="701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87" name="Oval 72">
            <a:extLst>
              <a:ext uri="{FF2B5EF4-FFF2-40B4-BE49-F238E27FC236}">
                <a16:creationId xmlns:a16="http://schemas.microsoft.com/office/drawing/2014/main" id="{1E5F9C16-D94F-4556-938F-E52A865E8883}"/>
              </a:ext>
            </a:extLst>
          </p:cNvPr>
          <p:cNvSpPr>
            <a:spLocks noChangeArrowheads="1"/>
          </p:cNvSpPr>
          <p:nvPr/>
        </p:nvSpPr>
        <p:spPr bwMode="auto">
          <a:xfrm>
            <a:off x="2449513" y="3167063"/>
            <a:ext cx="268287"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88" name="Oval 73">
            <a:extLst>
              <a:ext uri="{FF2B5EF4-FFF2-40B4-BE49-F238E27FC236}">
                <a16:creationId xmlns:a16="http://schemas.microsoft.com/office/drawing/2014/main" id="{FC45ED7F-8849-4ADD-97BA-2FDC3D71CB47}"/>
              </a:ext>
            </a:extLst>
          </p:cNvPr>
          <p:cNvSpPr>
            <a:spLocks noChangeArrowheads="1"/>
          </p:cNvSpPr>
          <p:nvPr/>
        </p:nvSpPr>
        <p:spPr bwMode="auto">
          <a:xfrm>
            <a:off x="1430338" y="3968750"/>
            <a:ext cx="268287"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89" name="Oval 74">
            <a:extLst>
              <a:ext uri="{FF2B5EF4-FFF2-40B4-BE49-F238E27FC236}">
                <a16:creationId xmlns:a16="http://schemas.microsoft.com/office/drawing/2014/main" id="{CD124C1D-E04C-44AC-8C03-B1FFBDB50874}"/>
              </a:ext>
            </a:extLst>
          </p:cNvPr>
          <p:cNvSpPr>
            <a:spLocks noChangeArrowheads="1"/>
          </p:cNvSpPr>
          <p:nvPr/>
        </p:nvSpPr>
        <p:spPr bwMode="auto">
          <a:xfrm>
            <a:off x="3413125" y="3968750"/>
            <a:ext cx="265113"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0" name="Line 76">
            <a:extLst>
              <a:ext uri="{FF2B5EF4-FFF2-40B4-BE49-F238E27FC236}">
                <a16:creationId xmlns:a16="http://schemas.microsoft.com/office/drawing/2014/main" id="{76B685D4-3B66-4220-B50A-AB211C8AE835}"/>
              </a:ext>
            </a:extLst>
          </p:cNvPr>
          <p:cNvSpPr>
            <a:spLocks noChangeShapeType="1"/>
          </p:cNvSpPr>
          <p:nvPr/>
        </p:nvSpPr>
        <p:spPr bwMode="auto">
          <a:xfrm flipH="1">
            <a:off x="5607050" y="4287838"/>
            <a:ext cx="657225" cy="530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1" name="Line 77">
            <a:extLst>
              <a:ext uri="{FF2B5EF4-FFF2-40B4-BE49-F238E27FC236}">
                <a16:creationId xmlns:a16="http://schemas.microsoft.com/office/drawing/2014/main" id="{81501B51-5C15-4444-A2C5-D1EF65E051D7}"/>
              </a:ext>
            </a:extLst>
          </p:cNvPr>
          <p:cNvSpPr>
            <a:spLocks noChangeShapeType="1"/>
          </p:cNvSpPr>
          <p:nvPr/>
        </p:nvSpPr>
        <p:spPr bwMode="auto">
          <a:xfrm flipH="1">
            <a:off x="7935913" y="4237038"/>
            <a:ext cx="287337"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2" name="Line 78">
            <a:extLst>
              <a:ext uri="{FF2B5EF4-FFF2-40B4-BE49-F238E27FC236}">
                <a16:creationId xmlns:a16="http://schemas.microsoft.com/office/drawing/2014/main" id="{508472C0-9673-4570-BB49-F0259AA26FFC}"/>
              </a:ext>
            </a:extLst>
          </p:cNvPr>
          <p:cNvSpPr>
            <a:spLocks noChangeShapeType="1"/>
          </p:cNvSpPr>
          <p:nvPr/>
        </p:nvSpPr>
        <p:spPr bwMode="auto">
          <a:xfrm>
            <a:off x="8369300" y="4237038"/>
            <a:ext cx="303213"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3" name="Line 79">
            <a:extLst>
              <a:ext uri="{FF2B5EF4-FFF2-40B4-BE49-F238E27FC236}">
                <a16:creationId xmlns:a16="http://schemas.microsoft.com/office/drawing/2014/main" id="{BB97330C-3699-4142-A07E-D36F82D38804}"/>
              </a:ext>
            </a:extLst>
          </p:cNvPr>
          <p:cNvSpPr>
            <a:spLocks noChangeShapeType="1"/>
          </p:cNvSpPr>
          <p:nvPr/>
        </p:nvSpPr>
        <p:spPr bwMode="auto">
          <a:xfrm flipH="1">
            <a:off x="5157788" y="4967288"/>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4" name="Line 80">
            <a:extLst>
              <a:ext uri="{FF2B5EF4-FFF2-40B4-BE49-F238E27FC236}">
                <a16:creationId xmlns:a16="http://schemas.microsoft.com/office/drawing/2014/main" id="{8F292982-FB41-4E86-BE66-4F8ED0367409}"/>
              </a:ext>
            </a:extLst>
          </p:cNvPr>
          <p:cNvSpPr>
            <a:spLocks noChangeShapeType="1"/>
          </p:cNvSpPr>
          <p:nvPr/>
        </p:nvSpPr>
        <p:spPr bwMode="auto">
          <a:xfrm>
            <a:off x="5567363" y="4967288"/>
            <a:ext cx="203200"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5" name="Line 81">
            <a:extLst>
              <a:ext uri="{FF2B5EF4-FFF2-40B4-BE49-F238E27FC236}">
                <a16:creationId xmlns:a16="http://schemas.microsoft.com/office/drawing/2014/main" id="{F1B7C539-F323-4633-A754-DAE284E5D5A0}"/>
              </a:ext>
            </a:extLst>
          </p:cNvPr>
          <p:cNvSpPr>
            <a:spLocks noChangeShapeType="1"/>
          </p:cNvSpPr>
          <p:nvPr/>
        </p:nvSpPr>
        <p:spPr bwMode="auto">
          <a:xfrm flipH="1">
            <a:off x="7527925" y="4967288"/>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6" name="Line 82">
            <a:extLst>
              <a:ext uri="{FF2B5EF4-FFF2-40B4-BE49-F238E27FC236}">
                <a16:creationId xmlns:a16="http://schemas.microsoft.com/office/drawing/2014/main" id="{4BE7B7C0-EE08-4FB8-9239-767EEBF395B5}"/>
              </a:ext>
            </a:extLst>
          </p:cNvPr>
          <p:cNvSpPr>
            <a:spLocks noChangeShapeType="1"/>
          </p:cNvSpPr>
          <p:nvPr/>
        </p:nvSpPr>
        <p:spPr bwMode="auto">
          <a:xfrm>
            <a:off x="7935913" y="4967288"/>
            <a:ext cx="204787"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7" name="Line 83">
            <a:extLst>
              <a:ext uri="{FF2B5EF4-FFF2-40B4-BE49-F238E27FC236}">
                <a16:creationId xmlns:a16="http://schemas.microsoft.com/office/drawing/2014/main" id="{E69C1A3C-BA6A-4AA7-8966-12D36270F347}"/>
              </a:ext>
            </a:extLst>
          </p:cNvPr>
          <p:cNvSpPr>
            <a:spLocks noChangeShapeType="1"/>
          </p:cNvSpPr>
          <p:nvPr/>
        </p:nvSpPr>
        <p:spPr bwMode="auto">
          <a:xfrm flipH="1">
            <a:off x="8631238" y="4948238"/>
            <a:ext cx="61912"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8" name="Line 84">
            <a:extLst>
              <a:ext uri="{FF2B5EF4-FFF2-40B4-BE49-F238E27FC236}">
                <a16:creationId xmlns:a16="http://schemas.microsoft.com/office/drawing/2014/main" id="{B0ED2C53-555A-417F-8A48-E1A4D0B3EC78}"/>
              </a:ext>
            </a:extLst>
          </p:cNvPr>
          <p:cNvSpPr>
            <a:spLocks noChangeShapeType="1"/>
          </p:cNvSpPr>
          <p:nvPr/>
        </p:nvSpPr>
        <p:spPr bwMode="auto">
          <a:xfrm>
            <a:off x="8774113" y="4867275"/>
            <a:ext cx="511175" cy="422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99" name="Oval 85">
            <a:extLst>
              <a:ext uri="{FF2B5EF4-FFF2-40B4-BE49-F238E27FC236}">
                <a16:creationId xmlns:a16="http://schemas.microsoft.com/office/drawing/2014/main" id="{2AE4262D-BCC9-4A10-8210-61F0B864ABC7}"/>
              </a:ext>
            </a:extLst>
          </p:cNvPr>
          <p:cNvSpPr>
            <a:spLocks noChangeArrowheads="1"/>
          </p:cNvSpPr>
          <p:nvPr/>
        </p:nvSpPr>
        <p:spPr bwMode="auto">
          <a:xfrm>
            <a:off x="8610600" y="4649788"/>
            <a:ext cx="265113"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0" name="Oval 86">
            <a:extLst>
              <a:ext uri="{FF2B5EF4-FFF2-40B4-BE49-F238E27FC236}">
                <a16:creationId xmlns:a16="http://schemas.microsoft.com/office/drawing/2014/main" id="{4D34AE84-AEFF-4C5E-AA09-902CC64A9272}"/>
              </a:ext>
            </a:extLst>
          </p:cNvPr>
          <p:cNvSpPr>
            <a:spLocks noChangeArrowheads="1"/>
          </p:cNvSpPr>
          <p:nvPr/>
        </p:nvSpPr>
        <p:spPr bwMode="auto">
          <a:xfrm>
            <a:off x="7753350" y="4649788"/>
            <a:ext cx="265113"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1" name="Oval 87">
            <a:extLst>
              <a:ext uri="{FF2B5EF4-FFF2-40B4-BE49-F238E27FC236}">
                <a16:creationId xmlns:a16="http://schemas.microsoft.com/office/drawing/2014/main" id="{9386776E-ED91-488C-99ED-F7F4F24EA15A}"/>
              </a:ext>
            </a:extLst>
          </p:cNvPr>
          <p:cNvSpPr>
            <a:spLocks noChangeArrowheads="1"/>
          </p:cNvSpPr>
          <p:nvPr/>
        </p:nvSpPr>
        <p:spPr bwMode="auto">
          <a:xfrm>
            <a:off x="5402263" y="4700588"/>
            <a:ext cx="268287"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2" name="Oval 88">
            <a:extLst>
              <a:ext uri="{FF2B5EF4-FFF2-40B4-BE49-F238E27FC236}">
                <a16:creationId xmlns:a16="http://schemas.microsoft.com/office/drawing/2014/main" id="{AF16BF76-5EB9-44E4-95D1-1A989EEEE56B}"/>
              </a:ext>
            </a:extLst>
          </p:cNvPr>
          <p:cNvSpPr>
            <a:spLocks noChangeArrowheads="1"/>
          </p:cNvSpPr>
          <p:nvPr/>
        </p:nvSpPr>
        <p:spPr bwMode="auto">
          <a:xfrm>
            <a:off x="4953000" y="5200650"/>
            <a:ext cx="265113"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3" name="Oval 89">
            <a:extLst>
              <a:ext uri="{FF2B5EF4-FFF2-40B4-BE49-F238E27FC236}">
                <a16:creationId xmlns:a16="http://schemas.microsoft.com/office/drawing/2014/main" id="{211587A9-FA85-4F3A-AF6A-9FC2CC067DA9}"/>
              </a:ext>
            </a:extLst>
          </p:cNvPr>
          <p:cNvSpPr>
            <a:spLocks noChangeArrowheads="1"/>
          </p:cNvSpPr>
          <p:nvPr/>
        </p:nvSpPr>
        <p:spPr bwMode="auto">
          <a:xfrm>
            <a:off x="5689600" y="5200650"/>
            <a:ext cx="265113"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4" name="Oval 90">
            <a:extLst>
              <a:ext uri="{FF2B5EF4-FFF2-40B4-BE49-F238E27FC236}">
                <a16:creationId xmlns:a16="http://schemas.microsoft.com/office/drawing/2014/main" id="{0CA9D350-09AB-4543-8FD8-411DC3637E49}"/>
              </a:ext>
            </a:extLst>
          </p:cNvPr>
          <p:cNvSpPr>
            <a:spLocks noChangeArrowheads="1"/>
          </p:cNvSpPr>
          <p:nvPr/>
        </p:nvSpPr>
        <p:spPr bwMode="auto">
          <a:xfrm>
            <a:off x="7323138" y="5200650"/>
            <a:ext cx="265112"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5" name="Oval 91">
            <a:extLst>
              <a:ext uri="{FF2B5EF4-FFF2-40B4-BE49-F238E27FC236}">
                <a16:creationId xmlns:a16="http://schemas.microsoft.com/office/drawing/2014/main" id="{13365DE9-8C06-4BA0-900B-DBF31108929F}"/>
              </a:ext>
            </a:extLst>
          </p:cNvPr>
          <p:cNvSpPr>
            <a:spLocks noChangeArrowheads="1"/>
          </p:cNvSpPr>
          <p:nvPr/>
        </p:nvSpPr>
        <p:spPr bwMode="auto">
          <a:xfrm>
            <a:off x="8059738" y="5200650"/>
            <a:ext cx="265112"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6" name="Oval 92">
            <a:extLst>
              <a:ext uri="{FF2B5EF4-FFF2-40B4-BE49-F238E27FC236}">
                <a16:creationId xmlns:a16="http://schemas.microsoft.com/office/drawing/2014/main" id="{21C37DAD-924B-4CB8-B98E-D647EE8BA7EE}"/>
              </a:ext>
            </a:extLst>
          </p:cNvPr>
          <p:cNvSpPr>
            <a:spLocks noChangeArrowheads="1"/>
          </p:cNvSpPr>
          <p:nvPr/>
        </p:nvSpPr>
        <p:spPr bwMode="auto">
          <a:xfrm>
            <a:off x="8488363" y="5200650"/>
            <a:ext cx="265112"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7" name="Oval 93">
            <a:extLst>
              <a:ext uri="{FF2B5EF4-FFF2-40B4-BE49-F238E27FC236}">
                <a16:creationId xmlns:a16="http://schemas.microsoft.com/office/drawing/2014/main" id="{DF0878A0-7AD5-495F-909F-C407B311410B}"/>
              </a:ext>
            </a:extLst>
          </p:cNvPr>
          <p:cNvSpPr>
            <a:spLocks noChangeArrowheads="1"/>
          </p:cNvSpPr>
          <p:nvPr/>
        </p:nvSpPr>
        <p:spPr bwMode="auto">
          <a:xfrm>
            <a:off x="9224963" y="5200650"/>
            <a:ext cx="265112"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8" name="Line 94">
            <a:extLst>
              <a:ext uri="{FF2B5EF4-FFF2-40B4-BE49-F238E27FC236}">
                <a16:creationId xmlns:a16="http://schemas.microsoft.com/office/drawing/2014/main" id="{6EF72148-87D8-47BE-89C0-8DC70E829B51}"/>
              </a:ext>
            </a:extLst>
          </p:cNvPr>
          <p:cNvSpPr>
            <a:spLocks noChangeShapeType="1"/>
          </p:cNvSpPr>
          <p:nvPr/>
        </p:nvSpPr>
        <p:spPr bwMode="auto">
          <a:xfrm>
            <a:off x="6389688" y="4260850"/>
            <a:ext cx="285750" cy="5000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09" name="Line 95">
            <a:extLst>
              <a:ext uri="{FF2B5EF4-FFF2-40B4-BE49-F238E27FC236}">
                <a16:creationId xmlns:a16="http://schemas.microsoft.com/office/drawing/2014/main" id="{F9F1EECF-B103-4B68-B8A6-524CA158F291}"/>
              </a:ext>
            </a:extLst>
          </p:cNvPr>
          <p:cNvSpPr>
            <a:spLocks noChangeShapeType="1"/>
          </p:cNvSpPr>
          <p:nvPr/>
        </p:nvSpPr>
        <p:spPr bwMode="auto">
          <a:xfrm flipH="1">
            <a:off x="6383338" y="4978400"/>
            <a:ext cx="327025"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0" name="Line 96">
            <a:extLst>
              <a:ext uri="{FF2B5EF4-FFF2-40B4-BE49-F238E27FC236}">
                <a16:creationId xmlns:a16="http://schemas.microsoft.com/office/drawing/2014/main" id="{365F0086-11E2-4EA1-969B-CAABCF9A6EFD}"/>
              </a:ext>
            </a:extLst>
          </p:cNvPr>
          <p:cNvSpPr>
            <a:spLocks noChangeShapeType="1"/>
          </p:cNvSpPr>
          <p:nvPr/>
        </p:nvSpPr>
        <p:spPr bwMode="auto">
          <a:xfrm>
            <a:off x="6832600" y="4989513"/>
            <a:ext cx="163513"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1" name="Oval 97">
            <a:extLst>
              <a:ext uri="{FF2B5EF4-FFF2-40B4-BE49-F238E27FC236}">
                <a16:creationId xmlns:a16="http://schemas.microsoft.com/office/drawing/2014/main" id="{832FB029-65BB-440C-ADB3-1E62A448820E}"/>
              </a:ext>
            </a:extLst>
          </p:cNvPr>
          <p:cNvSpPr>
            <a:spLocks noChangeArrowheads="1"/>
          </p:cNvSpPr>
          <p:nvPr/>
        </p:nvSpPr>
        <p:spPr bwMode="auto">
          <a:xfrm>
            <a:off x="6608763" y="4659313"/>
            <a:ext cx="268287"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2" name="Oval 98">
            <a:extLst>
              <a:ext uri="{FF2B5EF4-FFF2-40B4-BE49-F238E27FC236}">
                <a16:creationId xmlns:a16="http://schemas.microsoft.com/office/drawing/2014/main" id="{A911ABCC-FA19-45F8-AD55-E5032FB63AC6}"/>
              </a:ext>
            </a:extLst>
          </p:cNvPr>
          <p:cNvSpPr>
            <a:spLocks noChangeArrowheads="1"/>
          </p:cNvSpPr>
          <p:nvPr/>
        </p:nvSpPr>
        <p:spPr bwMode="auto">
          <a:xfrm>
            <a:off x="6180138" y="5211763"/>
            <a:ext cx="265112"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3" name="Oval 99">
            <a:extLst>
              <a:ext uri="{FF2B5EF4-FFF2-40B4-BE49-F238E27FC236}">
                <a16:creationId xmlns:a16="http://schemas.microsoft.com/office/drawing/2014/main" id="{8DB02843-F0B5-41CD-8AA4-A48CAFA397BB}"/>
              </a:ext>
            </a:extLst>
          </p:cNvPr>
          <p:cNvSpPr>
            <a:spLocks noChangeArrowheads="1"/>
          </p:cNvSpPr>
          <p:nvPr/>
        </p:nvSpPr>
        <p:spPr bwMode="auto">
          <a:xfrm>
            <a:off x="6915150" y="5210175"/>
            <a:ext cx="268288" cy="447675"/>
          </a:xfrm>
          <a:prstGeom prst="ellipse">
            <a:avLst/>
          </a:prstGeom>
          <a:gradFill rotWithShape="1">
            <a:gsLst>
              <a:gs pos="0">
                <a:srgbClr val="3399FF"/>
              </a:gs>
              <a:gs pos="100000">
                <a:srgbClr val="184776"/>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4" name="Line 100">
            <a:extLst>
              <a:ext uri="{FF2B5EF4-FFF2-40B4-BE49-F238E27FC236}">
                <a16:creationId xmlns:a16="http://schemas.microsoft.com/office/drawing/2014/main" id="{7EB246B3-B0F6-4240-A319-3E5683A98434}"/>
              </a:ext>
            </a:extLst>
          </p:cNvPr>
          <p:cNvSpPr>
            <a:spLocks noChangeShapeType="1"/>
          </p:cNvSpPr>
          <p:nvPr/>
        </p:nvSpPr>
        <p:spPr bwMode="auto">
          <a:xfrm flipH="1">
            <a:off x="6424613" y="3384550"/>
            <a:ext cx="898525" cy="7524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5" name="Line 101">
            <a:extLst>
              <a:ext uri="{FF2B5EF4-FFF2-40B4-BE49-F238E27FC236}">
                <a16:creationId xmlns:a16="http://schemas.microsoft.com/office/drawing/2014/main" id="{4EC7C6EA-B557-4BDE-A012-B67AE77A8137}"/>
              </a:ext>
            </a:extLst>
          </p:cNvPr>
          <p:cNvSpPr>
            <a:spLocks noChangeShapeType="1"/>
          </p:cNvSpPr>
          <p:nvPr/>
        </p:nvSpPr>
        <p:spPr bwMode="auto">
          <a:xfrm>
            <a:off x="7427913" y="3392488"/>
            <a:ext cx="776287" cy="701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6" name="Oval 102">
            <a:extLst>
              <a:ext uri="{FF2B5EF4-FFF2-40B4-BE49-F238E27FC236}">
                <a16:creationId xmlns:a16="http://schemas.microsoft.com/office/drawing/2014/main" id="{85F32B9C-0729-4022-9B6F-22C776611381}"/>
              </a:ext>
            </a:extLst>
          </p:cNvPr>
          <p:cNvSpPr>
            <a:spLocks noChangeArrowheads="1"/>
          </p:cNvSpPr>
          <p:nvPr/>
        </p:nvSpPr>
        <p:spPr bwMode="auto">
          <a:xfrm>
            <a:off x="7200900" y="3167063"/>
            <a:ext cx="268288"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7" name="Oval 103">
            <a:extLst>
              <a:ext uri="{FF2B5EF4-FFF2-40B4-BE49-F238E27FC236}">
                <a16:creationId xmlns:a16="http://schemas.microsoft.com/office/drawing/2014/main" id="{B82BED7F-8924-4B88-80F8-6D26A18E4B0B}"/>
              </a:ext>
            </a:extLst>
          </p:cNvPr>
          <p:cNvSpPr>
            <a:spLocks noChangeArrowheads="1"/>
          </p:cNvSpPr>
          <p:nvPr/>
        </p:nvSpPr>
        <p:spPr bwMode="auto">
          <a:xfrm>
            <a:off x="6181725" y="3968750"/>
            <a:ext cx="268288"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8" name="Oval 104">
            <a:extLst>
              <a:ext uri="{FF2B5EF4-FFF2-40B4-BE49-F238E27FC236}">
                <a16:creationId xmlns:a16="http://schemas.microsoft.com/office/drawing/2014/main" id="{F845589F-C89A-42B7-A952-5DF1798FF148}"/>
              </a:ext>
            </a:extLst>
          </p:cNvPr>
          <p:cNvSpPr>
            <a:spLocks noChangeArrowheads="1"/>
          </p:cNvSpPr>
          <p:nvPr/>
        </p:nvSpPr>
        <p:spPr bwMode="auto">
          <a:xfrm>
            <a:off x="8164513" y="3968750"/>
            <a:ext cx="265112" cy="447675"/>
          </a:xfrm>
          <a:prstGeom prst="ellipse">
            <a:avLst/>
          </a:prstGeom>
          <a:gradFill rotWithShape="1">
            <a:gsLst>
              <a:gs pos="0">
                <a:srgbClr val="FF0000"/>
              </a:gs>
              <a:gs pos="100000">
                <a:srgbClr val="760000"/>
              </a:gs>
            </a:gsLst>
            <a:path path="shape">
              <a:fillToRect l="50000" t="50000" r="50000" b="50000"/>
            </a:path>
          </a:gradFill>
          <a:ln w="9525" algn="ctr">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19" name="Rectangle 106">
            <a:extLst>
              <a:ext uri="{FF2B5EF4-FFF2-40B4-BE49-F238E27FC236}">
                <a16:creationId xmlns:a16="http://schemas.microsoft.com/office/drawing/2014/main" id="{4B31E482-D102-4CCE-8145-C1933C54044A}"/>
              </a:ext>
            </a:extLst>
          </p:cNvPr>
          <p:cNvSpPr>
            <a:spLocks noChangeArrowheads="1"/>
          </p:cNvSpPr>
          <p:nvPr/>
        </p:nvSpPr>
        <p:spPr bwMode="auto">
          <a:xfrm>
            <a:off x="144463" y="2806700"/>
            <a:ext cx="4665662" cy="3168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20" name="Rectangle 107">
            <a:extLst>
              <a:ext uri="{FF2B5EF4-FFF2-40B4-BE49-F238E27FC236}">
                <a16:creationId xmlns:a16="http://schemas.microsoft.com/office/drawing/2014/main" id="{0FFAB6CD-D93E-440A-B457-4B64B0240A59}"/>
              </a:ext>
            </a:extLst>
          </p:cNvPr>
          <p:cNvSpPr>
            <a:spLocks noChangeArrowheads="1"/>
          </p:cNvSpPr>
          <p:nvPr/>
        </p:nvSpPr>
        <p:spPr bwMode="auto">
          <a:xfrm>
            <a:off x="4881563" y="2806700"/>
            <a:ext cx="4665662" cy="3168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621" name="Text Box 105">
            <a:extLst>
              <a:ext uri="{FF2B5EF4-FFF2-40B4-BE49-F238E27FC236}">
                <a16:creationId xmlns:a16="http://schemas.microsoft.com/office/drawing/2014/main" id="{817323AC-A2A9-4463-AA7D-BB58DA5BB66B}"/>
              </a:ext>
            </a:extLst>
          </p:cNvPr>
          <p:cNvSpPr txBox="1">
            <a:spLocks noChangeArrowheads="1"/>
          </p:cNvSpPr>
          <p:nvPr/>
        </p:nvSpPr>
        <p:spPr bwMode="auto">
          <a:xfrm>
            <a:off x="4592638" y="3022600"/>
            <a:ext cx="584200" cy="395288"/>
          </a:xfrm>
          <a:prstGeom prst="rect">
            <a:avLst/>
          </a:prstGeom>
          <a:gradFill rotWithShape="1">
            <a:gsLst>
              <a:gs pos="0">
                <a:srgbClr val="FFFFAB"/>
              </a:gs>
              <a:gs pos="100000">
                <a:srgbClr val="FFFF66"/>
              </a:gs>
            </a:gsLst>
            <a:lin ang="5400000" scaled="1"/>
          </a:gradFill>
          <a:ln w="28575" algn="ctr">
            <a:solidFill>
              <a:srgbClr val="FF0000"/>
            </a:solidFill>
            <a:prstDash val="sysDot"/>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b=2</a:t>
            </a:r>
            <a:endParaRPr kumimoji="0" lang="en-GB"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p:txBody>
      </p:sp>
      <p:sp>
        <p:nvSpPr>
          <p:cNvPr id="108622" name="Rectangle 108">
            <a:extLst>
              <a:ext uri="{FF2B5EF4-FFF2-40B4-BE49-F238E27FC236}">
                <a16:creationId xmlns:a16="http://schemas.microsoft.com/office/drawing/2014/main" id="{1152A793-9C4D-404C-A51C-3CBEF3F44627}"/>
              </a:ext>
            </a:extLst>
          </p:cNvPr>
          <p:cNvSpPr>
            <a:spLocks noChangeArrowheads="1"/>
          </p:cNvSpPr>
          <p:nvPr/>
        </p:nvSpPr>
        <p:spPr bwMode="auto">
          <a:xfrm>
            <a:off x="4881563" y="6046788"/>
            <a:ext cx="4592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Breadth-first</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max. Q size:  b</a:t>
            </a:r>
            <a:r>
              <a:rPr kumimoji="0" lang="en-US" altLang="en-US" sz="2000" b="0" i="0" u="none" strike="noStrike" kern="1200" cap="none" spc="0" normalizeH="0" baseline="30000" noProof="0">
                <a:ln>
                  <a:noFill/>
                </a:ln>
                <a:solidFill>
                  <a:srgbClr val="000000"/>
                </a:solidFill>
                <a:effectLst/>
                <a:uLnTx/>
                <a:uFillTx/>
                <a:latin typeface="Times New Roman" panose="02020603050405020304" pitchFamily="18" charset="0"/>
                <a:ea typeface="+mn-ea"/>
                <a:cs typeface="+mn-cs"/>
              </a:rPr>
              <a:t>d</a:t>
            </a:r>
            <a:endParaRPr kumimoji="0" lang="en-GB" altLang="en-US" sz="2000" b="0" i="0" u="none" strike="noStrike" kern="1200" cap="none" spc="0" normalizeH="0" baseline="30000" noProof="0">
              <a:ln>
                <a:noFill/>
              </a:ln>
              <a:solidFill>
                <a:srgbClr val="000000"/>
              </a:solidFill>
              <a:effectLst/>
              <a:uLnTx/>
              <a:uFillTx/>
              <a:latin typeface="Times New Roman" panose="02020603050405020304" pitchFamily="18" charset="0"/>
              <a:ea typeface="+mn-ea"/>
              <a:cs typeface="+mn-cs"/>
            </a:endParaRPr>
          </a:p>
        </p:txBody>
      </p:sp>
      <p:sp>
        <p:nvSpPr>
          <p:cNvPr id="108623" name="TextBox 1">
            <a:extLst>
              <a:ext uri="{FF2B5EF4-FFF2-40B4-BE49-F238E27FC236}">
                <a16:creationId xmlns:a16="http://schemas.microsoft.com/office/drawing/2014/main" id="{AF38E5D0-29DD-4FBB-8262-EB008E373603}"/>
              </a:ext>
            </a:extLst>
          </p:cNvPr>
          <p:cNvSpPr txBox="1">
            <a:spLocks noChangeArrowheads="1"/>
          </p:cNvSpPr>
          <p:nvPr/>
        </p:nvSpPr>
        <p:spPr bwMode="auto">
          <a:xfrm>
            <a:off x="8774113" y="453866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59428"/>
                                        </p:tgtEl>
                                        <p:attrNameLst>
                                          <p:attrName>style.visibility</p:attrName>
                                        </p:attrNameLst>
                                      </p:cBhvr>
                                      <p:to>
                                        <p:strVal val="visible"/>
                                      </p:to>
                                    </p:set>
                                    <p:animEffect transition="in" filter="checkerboard(across)">
                                      <p:cBhvr>
                                        <p:cTn id="7" dur="500"/>
                                        <p:tgtEl>
                                          <p:spTgt spid="359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a:extLst>
              <a:ext uri="{FF2B5EF4-FFF2-40B4-BE49-F238E27FC236}">
                <a16:creationId xmlns:a16="http://schemas.microsoft.com/office/drawing/2014/main" id="{C1DE2F56-F133-4EEC-BD18-B63EF2F7EF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D866A3B-D9C3-4577-AB09-55C7197A5289}"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02" name="Rectangle 2">
            <a:extLst>
              <a:ext uri="{FF2B5EF4-FFF2-40B4-BE49-F238E27FC236}">
                <a16:creationId xmlns:a16="http://schemas.microsoft.com/office/drawing/2014/main" id="{9B47BDD0-2167-4B32-B779-26D83234D054}"/>
              </a:ext>
            </a:extLst>
          </p:cNvPr>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mn-cs"/>
              </a:rPr>
              <a:t>SEARCH</a:t>
            </a:r>
          </a:p>
        </p:txBody>
      </p:sp>
      <p:sp>
        <p:nvSpPr>
          <p:cNvPr id="358403" name="Rectangle 3">
            <a:extLst>
              <a:ext uri="{FF2B5EF4-FFF2-40B4-BE49-F238E27FC236}">
                <a16:creationId xmlns:a16="http://schemas.microsoft.com/office/drawing/2014/main" id="{BD43F751-0145-42F2-9B3D-8A1C97BDE5D9}"/>
              </a:ext>
            </a:extLst>
          </p:cNvPr>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Helvetica" pitchFamily="34" charset="0"/>
                <a:ea typeface="+mn-ea"/>
                <a:cs typeface="+mn-cs"/>
              </a:rPr>
              <a:t>Exercise:  </a:t>
            </a: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Worst Case Space for </a:t>
            </a:r>
            <a:r>
              <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Helvetica" pitchFamily="34" charset="0"/>
                <a:ea typeface="+mn-ea"/>
                <a:cs typeface="+mn-cs"/>
              </a:rPr>
              <a:t>Breadth-First Search</a:t>
            </a:r>
          </a:p>
        </p:txBody>
      </p:sp>
      <p:sp>
        <p:nvSpPr>
          <p:cNvPr id="358404" name="Oval 4">
            <a:extLst>
              <a:ext uri="{FF2B5EF4-FFF2-40B4-BE49-F238E27FC236}">
                <a16:creationId xmlns:a16="http://schemas.microsoft.com/office/drawing/2014/main" id="{ED15DBF8-E394-45D7-8860-3E37BC084139}"/>
              </a:ext>
            </a:extLst>
          </p:cNvPr>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endParaRPr>
          </a:p>
        </p:txBody>
      </p:sp>
      <p:sp>
        <p:nvSpPr>
          <p:cNvPr id="34858" name="Text Box 50">
            <a:extLst>
              <a:ext uri="{FF2B5EF4-FFF2-40B4-BE49-F238E27FC236}">
                <a16:creationId xmlns:a16="http://schemas.microsoft.com/office/drawing/2014/main" id="{B51E00E3-1451-4534-B458-BC139F40CAC4}"/>
              </a:ext>
            </a:extLst>
          </p:cNvPr>
          <p:cNvSpPr txBox="1">
            <a:spLocks noChangeArrowheads="1"/>
          </p:cNvSpPr>
          <p:nvPr/>
        </p:nvSpPr>
        <p:spPr bwMode="auto">
          <a:xfrm>
            <a:off x="290513" y="1557338"/>
            <a:ext cx="5938837" cy="369887"/>
          </a:xfrm>
          <a:prstGeom prst="rect">
            <a:avLst/>
          </a:prstGeom>
          <a:solidFill>
            <a:srgbClr val="FFFF66"/>
          </a:solidFill>
          <a:ln w="28575" algn="ctr">
            <a:solidFill>
              <a:srgbClr val="FF0000"/>
            </a:solidFill>
            <a:prstDash val="sysDot"/>
            <a:miter lim="800000"/>
            <a:headEnd/>
            <a:tailEnd/>
          </a:ln>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Dominant Factor:  </a:t>
            </a:r>
            <a:r>
              <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itchFamily="18" charset="0"/>
                <a:ea typeface="+mn-ea"/>
                <a:cs typeface="+mn-cs"/>
              </a:rPr>
              <a:t>Max Q Size</a:t>
            </a: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 Max (#visited – #expanded).</a:t>
            </a:r>
            <a:endParaRPr kumimoji="0" lang="en-GB" sz="1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 name="Oval 1">
            <a:extLst>
              <a:ext uri="{FF2B5EF4-FFF2-40B4-BE49-F238E27FC236}">
                <a16:creationId xmlns:a16="http://schemas.microsoft.com/office/drawing/2014/main" id="{E792942B-CEB6-41C1-A865-7F85ADE0A499}"/>
              </a:ext>
            </a:extLst>
          </p:cNvPr>
          <p:cNvSpPr/>
          <p:nvPr/>
        </p:nvSpPr>
        <p:spPr bwMode="auto">
          <a:xfrm>
            <a:off x="5094288" y="2251075"/>
            <a:ext cx="431800"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a:t>
            </a:r>
          </a:p>
        </p:txBody>
      </p:sp>
      <p:cxnSp>
        <p:nvCxnSpPr>
          <p:cNvPr id="110600" name="Straight Connector 3">
            <a:extLst>
              <a:ext uri="{FF2B5EF4-FFF2-40B4-BE49-F238E27FC236}">
                <a16:creationId xmlns:a16="http://schemas.microsoft.com/office/drawing/2014/main" id="{66FE6D4F-B370-449F-991E-1C6ED7A26945}"/>
              </a:ext>
            </a:extLst>
          </p:cNvPr>
          <p:cNvCxnSpPr>
            <a:cxnSpLocks noChangeShapeType="1"/>
            <a:stCxn id="2" idx="2"/>
            <a:endCxn id="55" idx="0"/>
          </p:cNvCxnSpPr>
          <p:nvPr/>
        </p:nvCxnSpPr>
        <p:spPr bwMode="auto">
          <a:xfrm flipH="1">
            <a:off x="3100388" y="2468563"/>
            <a:ext cx="1993900" cy="55245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0601" name="Straight Arrow Connector 5">
            <a:extLst>
              <a:ext uri="{FF2B5EF4-FFF2-40B4-BE49-F238E27FC236}">
                <a16:creationId xmlns:a16="http://schemas.microsoft.com/office/drawing/2014/main" id="{42FC6BD7-2C47-421B-A76B-8FF977FFFCED}"/>
              </a:ext>
            </a:extLst>
          </p:cNvPr>
          <p:cNvCxnSpPr>
            <a:cxnSpLocks noChangeShapeType="1"/>
            <a:stCxn id="2" idx="6"/>
            <a:endCxn id="152" idx="1"/>
          </p:cNvCxnSpPr>
          <p:nvPr/>
        </p:nvCxnSpPr>
        <p:spPr bwMode="auto">
          <a:xfrm>
            <a:off x="5526088" y="2468563"/>
            <a:ext cx="2100262" cy="639762"/>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5" name="Oval 54">
            <a:extLst>
              <a:ext uri="{FF2B5EF4-FFF2-40B4-BE49-F238E27FC236}">
                <a16:creationId xmlns:a16="http://schemas.microsoft.com/office/drawing/2014/main" id="{8CFDB129-2EF1-48D2-9514-4F6FA27D1616}"/>
              </a:ext>
            </a:extLst>
          </p:cNvPr>
          <p:cNvSpPr/>
          <p:nvPr/>
        </p:nvSpPr>
        <p:spPr bwMode="auto">
          <a:xfrm>
            <a:off x="2884488" y="3021013"/>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a:t>
            </a:r>
          </a:p>
        </p:txBody>
      </p:sp>
      <p:cxnSp>
        <p:nvCxnSpPr>
          <p:cNvPr id="110603" name="Straight Connector 55">
            <a:extLst>
              <a:ext uri="{FF2B5EF4-FFF2-40B4-BE49-F238E27FC236}">
                <a16:creationId xmlns:a16="http://schemas.microsoft.com/office/drawing/2014/main" id="{A3978B8D-739C-4F09-B5DC-797BFAF405A4}"/>
              </a:ext>
            </a:extLst>
          </p:cNvPr>
          <p:cNvCxnSpPr>
            <a:cxnSpLocks noChangeShapeType="1"/>
            <a:stCxn id="55" idx="2"/>
            <a:endCxn id="63" idx="7"/>
          </p:cNvCxnSpPr>
          <p:nvPr/>
        </p:nvCxnSpPr>
        <p:spPr bwMode="auto">
          <a:xfrm flipH="1">
            <a:off x="1781175" y="3236913"/>
            <a:ext cx="1103313" cy="544512"/>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0604" name="Straight Arrow Connector 56">
            <a:extLst>
              <a:ext uri="{FF2B5EF4-FFF2-40B4-BE49-F238E27FC236}">
                <a16:creationId xmlns:a16="http://schemas.microsoft.com/office/drawing/2014/main" id="{26BCF6B9-19BD-44DD-AB03-2272A834C367}"/>
              </a:ext>
            </a:extLst>
          </p:cNvPr>
          <p:cNvCxnSpPr>
            <a:cxnSpLocks noChangeShapeType="1"/>
            <a:stCxn id="55" idx="6"/>
            <a:endCxn id="136" idx="1"/>
          </p:cNvCxnSpPr>
          <p:nvPr/>
        </p:nvCxnSpPr>
        <p:spPr bwMode="auto">
          <a:xfrm>
            <a:off x="3316288" y="3236913"/>
            <a:ext cx="463550" cy="615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10605" name="Group 61">
            <a:extLst>
              <a:ext uri="{FF2B5EF4-FFF2-40B4-BE49-F238E27FC236}">
                <a16:creationId xmlns:a16="http://schemas.microsoft.com/office/drawing/2014/main" id="{AC51F70A-683C-4149-9AAC-9818766F1450}"/>
              </a:ext>
            </a:extLst>
          </p:cNvPr>
          <p:cNvGrpSpPr>
            <a:grpSpLocks/>
          </p:cNvGrpSpPr>
          <p:nvPr/>
        </p:nvGrpSpPr>
        <p:grpSpPr bwMode="auto">
          <a:xfrm>
            <a:off x="1195388" y="3717925"/>
            <a:ext cx="792162" cy="698500"/>
            <a:chOff x="3872880" y="2226503"/>
            <a:chExt cx="792088" cy="698441"/>
          </a:xfrm>
        </p:grpSpPr>
        <p:sp>
          <p:nvSpPr>
            <p:cNvPr id="63" name="Oval 62">
              <a:extLst>
                <a:ext uri="{FF2B5EF4-FFF2-40B4-BE49-F238E27FC236}">
                  <a16:creationId xmlns:a16="http://schemas.microsoft.com/office/drawing/2014/main" id="{E97EA517-6C50-45D3-B6DA-126B5A87A59B}"/>
                </a:ext>
              </a:extLst>
            </p:cNvPr>
            <p:cNvSpPr/>
            <p:nvPr/>
          </p:nvSpPr>
          <p:spPr bwMode="auto">
            <a:xfrm>
              <a:off x="4088760" y="2226503"/>
              <a:ext cx="431760" cy="43335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t>
              </a:r>
            </a:p>
          </p:txBody>
        </p:sp>
        <p:cxnSp>
          <p:nvCxnSpPr>
            <p:cNvPr id="110633" name="Straight Connector 63">
              <a:extLst>
                <a:ext uri="{FF2B5EF4-FFF2-40B4-BE49-F238E27FC236}">
                  <a16:creationId xmlns:a16="http://schemas.microsoft.com/office/drawing/2014/main" id="{7D92AF08-1C0C-48B5-94A8-34EB2670DA29}"/>
                </a:ext>
              </a:extLst>
            </p:cNvPr>
            <p:cNvCxnSpPr>
              <a:cxnSpLocks noChangeShapeType="1"/>
              <a:stCxn id="63"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0634" name="Straight Arrow Connector 64">
              <a:extLst>
                <a:ext uri="{FF2B5EF4-FFF2-40B4-BE49-F238E27FC236}">
                  <a16:creationId xmlns:a16="http://schemas.microsoft.com/office/drawing/2014/main" id="{044BAE2B-517B-4F0C-A2B7-40F8C4DC403A}"/>
                </a:ext>
              </a:extLst>
            </p:cNvPr>
            <p:cNvCxnSpPr>
              <a:cxnSpLocks noChangeShapeType="1"/>
              <a:stCxn id="63"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67" name="Oval 66">
            <a:extLst>
              <a:ext uri="{FF2B5EF4-FFF2-40B4-BE49-F238E27FC236}">
                <a16:creationId xmlns:a16="http://schemas.microsoft.com/office/drawing/2014/main" id="{260F02A0-F91A-4BBD-8928-02839C8B88AA}"/>
              </a:ext>
            </a:extLst>
          </p:cNvPr>
          <p:cNvSpPr/>
          <p:nvPr/>
        </p:nvSpPr>
        <p:spPr bwMode="auto">
          <a:xfrm>
            <a:off x="911225" y="43910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G</a:t>
            </a:r>
          </a:p>
        </p:txBody>
      </p:sp>
      <p:sp>
        <p:nvSpPr>
          <p:cNvPr id="71" name="Oval 70">
            <a:extLst>
              <a:ext uri="{FF2B5EF4-FFF2-40B4-BE49-F238E27FC236}">
                <a16:creationId xmlns:a16="http://schemas.microsoft.com/office/drawing/2014/main" id="{DF441A9A-66EA-4F81-9E9A-F5D4E9A7BBFA}"/>
              </a:ext>
            </a:extLst>
          </p:cNvPr>
          <p:cNvSpPr/>
          <p:nvPr/>
        </p:nvSpPr>
        <p:spPr bwMode="auto">
          <a:xfrm>
            <a:off x="1901825" y="43910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H</a:t>
            </a:r>
          </a:p>
        </p:txBody>
      </p:sp>
      <p:grpSp>
        <p:nvGrpSpPr>
          <p:cNvPr id="110608" name="Group 134">
            <a:extLst>
              <a:ext uri="{FF2B5EF4-FFF2-40B4-BE49-F238E27FC236}">
                <a16:creationId xmlns:a16="http://schemas.microsoft.com/office/drawing/2014/main" id="{E877E539-B726-4D14-9236-4EEE1E69B436}"/>
              </a:ext>
            </a:extLst>
          </p:cNvPr>
          <p:cNvGrpSpPr>
            <a:grpSpLocks/>
          </p:cNvGrpSpPr>
          <p:nvPr/>
        </p:nvGrpSpPr>
        <p:grpSpPr bwMode="auto">
          <a:xfrm>
            <a:off x="3500438" y="3789363"/>
            <a:ext cx="792162" cy="698500"/>
            <a:chOff x="3872880" y="2226503"/>
            <a:chExt cx="792088" cy="698441"/>
          </a:xfrm>
        </p:grpSpPr>
        <p:sp>
          <p:nvSpPr>
            <p:cNvPr id="136" name="Oval 135">
              <a:extLst>
                <a:ext uri="{FF2B5EF4-FFF2-40B4-BE49-F238E27FC236}">
                  <a16:creationId xmlns:a16="http://schemas.microsoft.com/office/drawing/2014/main" id="{3A29DACF-7B84-428F-B5A1-A81B9C9C50CA}"/>
                </a:ext>
              </a:extLst>
            </p:cNvPr>
            <p:cNvSpPr/>
            <p:nvPr/>
          </p:nvSpPr>
          <p:spPr bwMode="auto">
            <a:xfrm>
              <a:off x="4088760" y="2226503"/>
              <a:ext cx="431760" cy="43335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a:t>
              </a:r>
            </a:p>
          </p:txBody>
        </p:sp>
        <p:cxnSp>
          <p:nvCxnSpPr>
            <p:cNvPr id="110630" name="Straight Connector 136">
              <a:extLst>
                <a:ext uri="{FF2B5EF4-FFF2-40B4-BE49-F238E27FC236}">
                  <a16:creationId xmlns:a16="http://schemas.microsoft.com/office/drawing/2014/main" id="{A8FF477A-695F-45E6-85B2-A7A04801DCF1}"/>
                </a:ext>
              </a:extLst>
            </p:cNvPr>
            <p:cNvCxnSpPr>
              <a:cxnSpLocks noChangeShapeType="1"/>
              <a:stCxn id="136"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0631" name="Straight Arrow Connector 137">
              <a:extLst>
                <a:ext uri="{FF2B5EF4-FFF2-40B4-BE49-F238E27FC236}">
                  <a16:creationId xmlns:a16="http://schemas.microsoft.com/office/drawing/2014/main" id="{0303D128-21EC-4B9E-9E48-0C202863A045}"/>
                </a:ext>
              </a:extLst>
            </p:cNvPr>
            <p:cNvCxnSpPr>
              <a:cxnSpLocks noChangeShapeType="1"/>
              <a:stCxn id="136"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39" name="Oval 138">
            <a:extLst>
              <a:ext uri="{FF2B5EF4-FFF2-40B4-BE49-F238E27FC236}">
                <a16:creationId xmlns:a16="http://schemas.microsoft.com/office/drawing/2014/main" id="{1E078509-308B-48CD-8331-B689B349AA73}"/>
              </a:ext>
            </a:extLst>
          </p:cNvPr>
          <p:cNvSpPr/>
          <p:nvPr/>
        </p:nvSpPr>
        <p:spPr bwMode="auto">
          <a:xfrm>
            <a:off x="3216275" y="4462463"/>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a:t>
            </a:r>
          </a:p>
        </p:txBody>
      </p:sp>
      <p:sp>
        <p:nvSpPr>
          <p:cNvPr id="142" name="Oval 141">
            <a:extLst>
              <a:ext uri="{FF2B5EF4-FFF2-40B4-BE49-F238E27FC236}">
                <a16:creationId xmlns:a16="http://schemas.microsoft.com/office/drawing/2014/main" id="{7A5C1F85-5E5F-4C0D-91D1-CF9B174D7B1D}"/>
              </a:ext>
            </a:extLst>
          </p:cNvPr>
          <p:cNvSpPr/>
          <p:nvPr/>
        </p:nvSpPr>
        <p:spPr bwMode="auto">
          <a:xfrm>
            <a:off x="4205288" y="4462463"/>
            <a:ext cx="433387"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J</a:t>
            </a:r>
          </a:p>
        </p:txBody>
      </p:sp>
      <p:sp>
        <p:nvSpPr>
          <p:cNvPr id="152" name="Oval 151">
            <a:extLst>
              <a:ext uri="{FF2B5EF4-FFF2-40B4-BE49-F238E27FC236}">
                <a16:creationId xmlns:a16="http://schemas.microsoft.com/office/drawing/2014/main" id="{62C1C938-F7CD-4B69-B540-4F7017F24876}"/>
              </a:ext>
            </a:extLst>
          </p:cNvPr>
          <p:cNvSpPr/>
          <p:nvPr/>
        </p:nvSpPr>
        <p:spPr bwMode="auto">
          <a:xfrm>
            <a:off x="7562850" y="30448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B</a:t>
            </a:r>
          </a:p>
        </p:txBody>
      </p:sp>
      <p:cxnSp>
        <p:nvCxnSpPr>
          <p:cNvPr id="110612" name="Straight Connector 152">
            <a:extLst>
              <a:ext uri="{FF2B5EF4-FFF2-40B4-BE49-F238E27FC236}">
                <a16:creationId xmlns:a16="http://schemas.microsoft.com/office/drawing/2014/main" id="{48F61FD2-345A-437B-B2DB-94B3F9536C35}"/>
              </a:ext>
            </a:extLst>
          </p:cNvPr>
          <p:cNvCxnSpPr>
            <a:cxnSpLocks noChangeShapeType="1"/>
            <a:stCxn id="152" idx="2"/>
            <a:endCxn id="156" idx="7"/>
          </p:cNvCxnSpPr>
          <p:nvPr/>
        </p:nvCxnSpPr>
        <p:spPr bwMode="auto">
          <a:xfrm flipH="1">
            <a:off x="6457950" y="3260725"/>
            <a:ext cx="1104900" cy="544513"/>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0613" name="Straight Arrow Connector 153">
            <a:extLst>
              <a:ext uri="{FF2B5EF4-FFF2-40B4-BE49-F238E27FC236}">
                <a16:creationId xmlns:a16="http://schemas.microsoft.com/office/drawing/2014/main" id="{8D1D4E7C-ADAA-4676-BC54-E60A3DC3EFD4}"/>
              </a:ext>
            </a:extLst>
          </p:cNvPr>
          <p:cNvCxnSpPr>
            <a:cxnSpLocks noChangeShapeType="1"/>
            <a:stCxn id="152" idx="6"/>
            <a:endCxn id="170" idx="1"/>
          </p:cNvCxnSpPr>
          <p:nvPr/>
        </p:nvCxnSpPr>
        <p:spPr bwMode="auto">
          <a:xfrm>
            <a:off x="7994650" y="3260725"/>
            <a:ext cx="461963" cy="615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10614" name="Group 154">
            <a:extLst>
              <a:ext uri="{FF2B5EF4-FFF2-40B4-BE49-F238E27FC236}">
                <a16:creationId xmlns:a16="http://schemas.microsoft.com/office/drawing/2014/main" id="{19D09498-959F-43A4-AC40-2413B5DEC2A8}"/>
              </a:ext>
            </a:extLst>
          </p:cNvPr>
          <p:cNvGrpSpPr>
            <a:grpSpLocks/>
          </p:cNvGrpSpPr>
          <p:nvPr/>
        </p:nvGrpSpPr>
        <p:grpSpPr bwMode="auto">
          <a:xfrm>
            <a:off x="5873750" y="3741738"/>
            <a:ext cx="792163" cy="698500"/>
            <a:chOff x="3872880" y="2226503"/>
            <a:chExt cx="792088" cy="698441"/>
          </a:xfrm>
        </p:grpSpPr>
        <p:sp>
          <p:nvSpPr>
            <p:cNvPr id="156" name="Oval 155">
              <a:extLst>
                <a:ext uri="{FF2B5EF4-FFF2-40B4-BE49-F238E27FC236}">
                  <a16:creationId xmlns:a16="http://schemas.microsoft.com/office/drawing/2014/main" id="{C3156239-CE07-431A-B062-A94E2320B58F}"/>
                </a:ext>
              </a:extLst>
            </p:cNvPr>
            <p:cNvSpPr/>
            <p:nvPr/>
          </p:nvSpPr>
          <p:spPr bwMode="auto">
            <a:xfrm>
              <a:off x="4088760" y="2226503"/>
              <a:ext cx="431759" cy="43335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E</a:t>
              </a:r>
            </a:p>
          </p:txBody>
        </p:sp>
        <p:cxnSp>
          <p:nvCxnSpPr>
            <p:cNvPr id="110627" name="Straight Connector 156">
              <a:extLst>
                <a:ext uri="{FF2B5EF4-FFF2-40B4-BE49-F238E27FC236}">
                  <a16:creationId xmlns:a16="http://schemas.microsoft.com/office/drawing/2014/main" id="{7CBCCE47-F5B2-47C1-8D6F-A6385CCCF877}"/>
                </a:ext>
              </a:extLst>
            </p:cNvPr>
            <p:cNvCxnSpPr>
              <a:cxnSpLocks noChangeShapeType="1"/>
              <a:stCxn id="156"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0628" name="Straight Arrow Connector 157">
              <a:extLst>
                <a:ext uri="{FF2B5EF4-FFF2-40B4-BE49-F238E27FC236}">
                  <a16:creationId xmlns:a16="http://schemas.microsoft.com/office/drawing/2014/main" id="{5DF48BED-6D62-4B34-BF12-28D494A26F22}"/>
                </a:ext>
              </a:extLst>
            </p:cNvPr>
            <p:cNvCxnSpPr>
              <a:cxnSpLocks noChangeShapeType="1"/>
              <a:stCxn id="156"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59" name="Oval 158">
            <a:extLst>
              <a:ext uri="{FF2B5EF4-FFF2-40B4-BE49-F238E27FC236}">
                <a16:creationId xmlns:a16="http://schemas.microsoft.com/office/drawing/2014/main" id="{923B50F3-79AF-4732-9E1F-4F54E80F9757}"/>
              </a:ext>
            </a:extLst>
          </p:cNvPr>
          <p:cNvSpPr/>
          <p:nvPr/>
        </p:nvSpPr>
        <p:spPr bwMode="auto">
          <a:xfrm>
            <a:off x="5589588" y="44148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K</a:t>
            </a:r>
          </a:p>
        </p:txBody>
      </p:sp>
      <p:sp>
        <p:nvSpPr>
          <p:cNvPr id="162" name="Oval 161">
            <a:extLst>
              <a:ext uri="{FF2B5EF4-FFF2-40B4-BE49-F238E27FC236}">
                <a16:creationId xmlns:a16="http://schemas.microsoft.com/office/drawing/2014/main" id="{FC78D7AA-BBFF-46B6-B428-A0BE7A92BBF4}"/>
              </a:ext>
            </a:extLst>
          </p:cNvPr>
          <p:cNvSpPr/>
          <p:nvPr/>
        </p:nvSpPr>
        <p:spPr bwMode="auto">
          <a:xfrm>
            <a:off x="6580188" y="44148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a:t>
            </a:r>
          </a:p>
        </p:txBody>
      </p:sp>
      <p:grpSp>
        <p:nvGrpSpPr>
          <p:cNvPr id="110617" name="Group 168">
            <a:extLst>
              <a:ext uri="{FF2B5EF4-FFF2-40B4-BE49-F238E27FC236}">
                <a16:creationId xmlns:a16="http://schemas.microsoft.com/office/drawing/2014/main" id="{1E59232D-9551-4EB7-9694-6207A2D45CE2}"/>
              </a:ext>
            </a:extLst>
          </p:cNvPr>
          <p:cNvGrpSpPr>
            <a:grpSpLocks/>
          </p:cNvGrpSpPr>
          <p:nvPr/>
        </p:nvGrpSpPr>
        <p:grpSpPr bwMode="auto">
          <a:xfrm>
            <a:off x="8177213" y="3813175"/>
            <a:ext cx="792162" cy="698500"/>
            <a:chOff x="3872880" y="2226503"/>
            <a:chExt cx="792088" cy="698441"/>
          </a:xfrm>
        </p:grpSpPr>
        <p:sp>
          <p:nvSpPr>
            <p:cNvPr id="170" name="Oval 169">
              <a:extLst>
                <a:ext uri="{FF2B5EF4-FFF2-40B4-BE49-F238E27FC236}">
                  <a16:creationId xmlns:a16="http://schemas.microsoft.com/office/drawing/2014/main" id="{67F40734-4D82-4509-88A8-A856FB287BA2}"/>
                </a:ext>
              </a:extLst>
            </p:cNvPr>
            <p:cNvSpPr/>
            <p:nvPr/>
          </p:nvSpPr>
          <p:spPr bwMode="auto">
            <a:xfrm>
              <a:off x="4088760" y="2226503"/>
              <a:ext cx="431760" cy="43335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a:t>
              </a:r>
            </a:p>
          </p:txBody>
        </p:sp>
        <p:cxnSp>
          <p:nvCxnSpPr>
            <p:cNvPr id="110624" name="Straight Connector 170">
              <a:extLst>
                <a:ext uri="{FF2B5EF4-FFF2-40B4-BE49-F238E27FC236}">
                  <a16:creationId xmlns:a16="http://schemas.microsoft.com/office/drawing/2014/main" id="{D77D6AB2-320C-4935-89F5-1F583B6F3D52}"/>
                </a:ext>
              </a:extLst>
            </p:cNvPr>
            <p:cNvCxnSpPr>
              <a:cxnSpLocks noChangeShapeType="1"/>
              <a:stCxn id="170"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0625" name="Straight Arrow Connector 171">
              <a:extLst>
                <a:ext uri="{FF2B5EF4-FFF2-40B4-BE49-F238E27FC236}">
                  <a16:creationId xmlns:a16="http://schemas.microsoft.com/office/drawing/2014/main" id="{60AF96ED-7436-4976-8542-078DB589C623}"/>
                </a:ext>
              </a:extLst>
            </p:cNvPr>
            <p:cNvCxnSpPr>
              <a:cxnSpLocks noChangeShapeType="1"/>
              <a:stCxn id="170"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73" name="Oval 172">
            <a:extLst>
              <a:ext uri="{FF2B5EF4-FFF2-40B4-BE49-F238E27FC236}">
                <a16:creationId xmlns:a16="http://schemas.microsoft.com/office/drawing/2014/main" id="{86D9C1DB-A95F-453A-A6BD-A7BCBF53ED6B}"/>
              </a:ext>
            </a:extLst>
          </p:cNvPr>
          <p:cNvSpPr/>
          <p:nvPr/>
        </p:nvSpPr>
        <p:spPr bwMode="auto">
          <a:xfrm>
            <a:off x="7893050" y="4486275"/>
            <a:ext cx="433388"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M</a:t>
            </a:r>
          </a:p>
        </p:txBody>
      </p:sp>
      <p:sp>
        <p:nvSpPr>
          <p:cNvPr id="176" name="Oval 175">
            <a:extLst>
              <a:ext uri="{FF2B5EF4-FFF2-40B4-BE49-F238E27FC236}">
                <a16:creationId xmlns:a16="http://schemas.microsoft.com/office/drawing/2014/main" id="{36866762-6CB9-4DA3-97A9-C059E2B7356D}"/>
              </a:ext>
            </a:extLst>
          </p:cNvPr>
          <p:cNvSpPr/>
          <p:nvPr/>
        </p:nvSpPr>
        <p:spPr bwMode="auto">
          <a:xfrm>
            <a:off x="8883650" y="4486275"/>
            <a:ext cx="431800"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N</a:t>
            </a:r>
          </a:p>
        </p:txBody>
      </p:sp>
      <p:sp>
        <p:nvSpPr>
          <p:cNvPr id="358401" name="TextBox 358400">
            <a:extLst>
              <a:ext uri="{FF2B5EF4-FFF2-40B4-BE49-F238E27FC236}">
                <a16:creationId xmlns:a16="http://schemas.microsoft.com/office/drawing/2014/main" id="{C629CF77-E6D8-4203-9DE4-3200CD388485}"/>
              </a:ext>
            </a:extLst>
          </p:cNvPr>
          <p:cNvSpPr txBox="1"/>
          <p:nvPr/>
        </p:nvSpPr>
        <p:spPr>
          <a:xfrm>
            <a:off x="273050" y="2251075"/>
            <a:ext cx="2503488" cy="400050"/>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mn-ea"/>
                <a:cs typeface="+mn-cs"/>
              </a:rPr>
              <a:t>Breadth-First Search</a:t>
            </a:r>
          </a:p>
        </p:txBody>
      </p:sp>
      <p:sp>
        <p:nvSpPr>
          <p:cNvPr id="110621" name="TextBox 40">
            <a:extLst>
              <a:ext uri="{FF2B5EF4-FFF2-40B4-BE49-F238E27FC236}">
                <a16:creationId xmlns:a16="http://schemas.microsoft.com/office/drawing/2014/main" id="{16A4C732-1D73-45B5-8C0E-52B5155BC0D1}"/>
              </a:ext>
            </a:extLst>
          </p:cNvPr>
          <p:cNvSpPr txBox="1">
            <a:spLocks noChangeArrowheads="1"/>
          </p:cNvSpPr>
          <p:nvPr/>
        </p:nvSpPr>
        <p:spPr bwMode="auto">
          <a:xfrm>
            <a:off x="261938" y="2746375"/>
            <a:ext cx="2101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Problem Illustration:</a:t>
            </a:r>
          </a:p>
        </p:txBody>
      </p:sp>
      <p:sp>
        <p:nvSpPr>
          <p:cNvPr id="110622" name="TextBox 43">
            <a:extLst>
              <a:ext uri="{FF2B5EF4-FFF2-40B4-BE49-F238E27FC236}">
                <a16:creationId xmlns:a16="http://schemas.microsoft.com/office/drawing/2014/main" id="{90BAA775-AC6D-4CA4-8728-872A9A5E1108}"/>
              </a:ext>
            </a:extLst>
          </p:cNvPr>
          <p:cNvSpPr txBox="1">
            <a:spLocks noChangeArrowheads="1"/>
          </p:cNvSpPr>
          <p:nvPr/>
        </p:nvSpPr>
        <p:spPr bwMode="auto">
          <a:xfrm>
            <a:off x="522288" y="6021388"/>
            <a:ext cx="7756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 search for a path to </a:t>
            </a:r>
            <a:r>
              <a:rPr kumimoji="0" lang="en-NZ" altLang="en-US" sz="18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G</a:t>
            </a: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what is the max Q length incurred, and when does it happen (at which depth)?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checkerboard(across)">
                                      <p:cBhvr>
                                        <p:cTn id="7" dur="500"/>
                                        <p:tgtEl>
                                          <p:spTgt spid="35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a:extLst>
              <a:ext uri="{FF2B5EF4-FFF2-40B4-BE49-F238E27FC236}">
                <a16:creationId xmlns:a16="http://schemas.microsoft.com/office/drawing/2014/main" id="{5CBB83BF-D4D8-4794-ABAB-E83841D209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A99162C-AD2A-457F-A55B-FB1F2D538BC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02" name="Rectangle 2">
            <a:extLst>
              <a:ext uri="{FF2B5EF4-FFF2-40B4-BE49-F238E27FC236}">
                <a16:creationId xmlns:a16="http://schemas.microsoft.com/office/drawing/2014/main" id="{8A48A0F2-E015-4FAA-8647-64C5F488FEE1}"/>
              </a:ext>
            </a:extLst>
          </p:cNvPr>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mn-cs"/>
              </a:rPr>
              <a:t>SEARCH</a:t>
            </a:r>
          </a:p>
        </p:txBody>
      </p:sp>
      <p:sp>
        <p:nvSpPr>
          <p:cNvPr id="358403" name="Rectangle 3">
            <a:extLst>
              <a:ext uri="{FF2B5EF4-FFF2-40B4-BE49-F238E27FC236}">
                <a16:creationId xmlns:a16="http://schemas.microsoft.com/office/drawing/2014/main" id="{9F0A9E4A-AFB3-4708-AA7B-F85B0D2511A4}"/>
              </a:ext>
            </a:extLst>
          </p:cNvPr>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Helvetica" pitchFamily="34" charset="0"/>
                <a:ea typeface="+mn-ea"/>
                <a:cs typeface="+mn-cs"/>
              </a:rPr>
              <a:t>Exercise:  </a:t>
            </a: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Helvetica" pitchFamily="34" charset="0"/>
                <a:ea typeface="+mn-ea"/>
                <a:cs typeface="+mn-cs"/>
              </a:rPr>
              <a:t>Worst Case Space for </a:t>
            </a:r>
            <a:r>
              <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Helvetica" pitchFamily="34" charset="0"/>
                <a:ea typeface="+mn-ea"/>
                <a:cs typeface="+mn-cs"/>
              </a:rPr>
              <a:t>Breadth-First Search</a:t>
            </a:r>
          </a:p>
        </p:txBody>
      </p:sp>
      <p:sp>
        <p:nvSpPr>
          <p:cNvPr id="358404" name="Oval 4">
            <a:extLst>
              <a:ext uri="{FF2B5EF4-FFF2-40B4-BE49-F238E27FC236}">
                <a16:creationId xmlns:a16="http://schemas.microsoft.com/office/drawing/2014/main" id="{0D91C0B1-7459-44BA-9E85-1CFB233FBDF5}"/>
              </a:ext>
            </a:extLst>
          </p:cNvPr>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endParaRPr>
          </a:p>
        </p:txBody>
      </p:sp>
      <p:sp>
        <p:nvSpPr>
          <p:cNvPr id="34858" name="Text Box 50">
            <a:extLst>
              <a:ext uri="{FF2B5EF4-FFF2-40B4-BE49-F238E27FC236}">
                <a16:creationId xmlns:a16="http://schemas.microsoft.com/office/drawing/2014/main" id="{4AD5C520-72DF-435E-99E0-ADC0231A88A6}"/>
              </a:ext>
            </a:extLst>
          </p:cNvPr>
          <p:cNvSpPr txBox="1">
            <a:spLocks noChangeArrowheads="1"/>
          </p:cNvSpPr>
          <p:nvPr/>
        </p:nvSpPr>
        <p:spPr bwMode="auto">
          <a:xfrm>
            <a:off x="290513" y="1557338"/>
            <a:ext cx="5938837" cy="369887"/>
          </a:xfrm>
          <a:prstGeom prst="rect">
            <a:avLst/>
          </a:prstGeom>
          <a:solidFill>
            <a:srgbClr val="FFFF66"/>
          </a:solidFill>
          <a:ln w="28575" algn="ctr">
            <a:solidFill>
              <a:srgbClr val="FF0000"/>
            </a:solidFill>
            <a:prstDash val="sysDot"/>
            <a:miter lim="800000"/>
            <a:headEnd/>
            <a:tailEnd/>
          </a:ln>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Dominant Factor:  </a:t>
            </a:r>
            <a:r>
              <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itchFamily="18" charset="0"/>
                <a:ea typeface="+mn-ea"/>
                <a:cs typeface="+mn-cs"/>
              </a:rPr>
              <a:t>Max Q Size</a:t>
            </a: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 Max (#visited – #expanded).</a:t>
            </a:r>
            <a:endParaRPr kumimoji="0" lang="en-GB" sz="1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 name="Oval 1">
            <a:extLst>
              <a:ext uri="{FF2B5EF4-FFF2-40B4-BE49-F238E27FC236}">
                <a16:creationId xmlns:a16="http://schemas.microsoft.com/office/drawing/2014/main" id="{1F943068-B102-4AC4-BF66-E23CCADF911D}"/>
              </a:ext>
            </a:extLst>
          </p:cNvPr>
          <p:cNvSpPr/>
          <p:nvPr/>
        </p:nvSpPr>
        <p:spPr bwMode="auto">
          <a:xfrm>
            <a:off x="5094288" y="2251075"/>
            <a:ext cx="431800"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a:t>
            </a:r>
          </a:p>
        </p:txBody>
      </p:sp>
      <p:cxnSp>
        <p:nvCxnSpPr>
          <p:cNvPr id="112648" name="Straight Connector 3">
            <a:extLst>
              <a:ext uri="{FF2B5EF4-FFF2-40B4-BE49-F238E27FC236}">
                <a16:creationId xmlns:a16="http://schemas.microsoft.com/office/drawing/2014/main" id="{8DCC5EA1-2E72-43FA-8E6C-CC5CA24A7090}"/>
              </a:ext>
            </a:extLst>
          </p:cNvPr>
          <p:cNvCxnSpPr>
            <a:cxnSpLocks noChangeShapeType="1"/>
            <a:stCxn id="2" idx="2"/>
            <a:endCxn id="55" idx="0"/>
          </p:cNvCxnSpPr>
          <p:nvPr/>
        </p:nvCxnSpPr>
        <p:spPr bwMode="auto">
          <a:xfrm flipH="1">
            <a:off x="3100388" y="2468563"/>
            <a:ext cx="1993900" cy="55245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2649" name="Straight Arrow Connector 5">
            <a:extLst>
              <a:ext uri="{FF2B5EF4-FFF2-40B4-BE49-F238E27FC236}">
                <a16:creationId xmlns:a16="http://schemas.microsoft.com/office/drawing/2014/main" id="{07E348FC-4C02-4CB8-B6B1-D7F58CD85F9E}"/>
              </a:ext>
            </a:extLst>
          </p:cNvPr>
          <p:cNvCxnSpPr>
            <a:cxnSpLocks noChangeShapeType="1"/>
            <a:stCxn id="2" idx="6"/>
            <a:endCxn id="152" idx="1"/>
          </p:cNvCxnSpPr>
          <p:nvPr/>
        </p:nvCxnSpPr>
        <p:spPr bwMode="auto">
          <a:xfrm>
            <a:off x="5526088" y="2468563"/>
            <a:ext cx="2100262" cy="639762"/>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5" name="Oval 54">
            <a:extLst>
              <a:ext uri="{FF2B5EF4-FFF2-40B4-BE49-F238E27FC236}">
                <a16:creationId xmlns:a16="http://schemas.microsoft.com/office/drawing/2014/main" id="{27122578-2EC2-44A1-99BC-FF8BE7F6BFC6}"/>
              </a:ext>
            </a:extLst>
          </p:cNvPr>
          <p:cNvSpPr/>
          <p:nvPr/>
        </p:nvSpPr>
        <p:spPr bwMode="auto">
          <a:xfrm>
            <a:off x="2884488" y="3021013"/>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a:t>
            </a:r>
          </a:p>
        </p:txBody>
      </p:sp>
      <p:cxnSp>
        <p:nvCxnSpPr>
          <p:cNvPr id="112651" name="Straight Connector 55">
            <a:extLst>
              <a:ext uri="{FF2B5EF4-FFF2-40B4-BE49-F238E27FC236}">
                <a16:creationId xmlns:a16="http://schemas.microsoft.com/office/drawing/2014/main" id="{7EE0E927-EED8-489F-B83A-11B0354BADB9}"/>
              </a:ext>
            </a:extLst>
          </p:cNvPr>
          <p:cNvCxnSpPr>
            <a:cxnSpLocks noChangeShapeType="1"/>
            <a:stCxn id="55" idx="2"/>
            <a:endCxn id="63" idx="7"/>
          </p:cNvCxnSpPr>
          <p:nvPr/>
        </p:nvCxnSpPr>
        <p:spPr bwMode="auto">
          <a:xfrm flipH="1">
            <a:off x="1781175" y="3236913"/>
            <a:ext cx="1103313" cy="544512"/>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2652" name="Straight Arrow Connector 56">
            <a:extLst>
              <a:ext uri="{FF2B5EF4-FFF2-40B4-BE49-F238E27FC236}">
                <a16:creationId xmlns:a16="http://schemas.microsoft.com/office/drawing/2014/main" id="{E76DBD94-A07D-4536-B3E0-82823646788C}"/>
              </a:ext>
            </a:extLst>
          </p:cNvPr>
          <p:cNvCxnSpPr>
            <a:cxnSpLocks noChangeShapeType="1"/>
            <a:stCxn id="55" idx="6"/>
            <a:endCxn id="136" idx="1"/>
          </p:cNvCxnSpPr>
          <p:nvPr/>
        </p:nvCxnSpPr>
        <p:spPr bwMode="auto">
          <a:xfrm>
            <a:off x="3316288" y="3236913"/>
            <a:ext cx="463550" cy="615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12653" name="Group 61">
            <a:extLst>
              <a:ext uri="{FF2B5EF4-FFF2-40B4-BE49-F238E27FC236}">
                <a16:creationId xmlns:a16="http://schemas.microsoft.com/office/drawing/2014/main" id="{F2D9F35E-6CB2-4596-9D66-0027E9BD13B3}"/>
              </a:ext>
            </a:extLst>
          </p:cNvPr>
          <p:cNvGrpSpPr>
            <a:grpSpLocks/>
          </p:cNvGrpSpPr>
          <p:nvPr/>
        </p:nvGrpSpPr>
        <p:grpSpPr bwMode="auto">
          <a:xfrm>
            <a:off x="1195388" y="3717925"/>
            <a:ext cx="792162" cy="698500"/>
            <a:chOff x="3872880" y="2226503"/>
            <a:chExt cx="792088" cy="698441"/>
          </a:xfrm>
        </p:grpSpPr>
        <p:sp>
          <p:nvSpPr>
            <p:cNvPr id="63" name="Oval 62">
              <a:extLst>
                <a:ext uri="{FF2B5EF4-FFF2-40B4-BE49-F238E27FC236}">
                  <a16:creationId xmlns:a16="http://schemas.microsoft.com/office/drawing/2014/main" id="{B71FCECA-C1EC-4DE8-A668-8960A1AE9CA0}"/>
                </a:ext>
              </a:extLst>
            </p:cNvPr>
            <p:cNvSpPr/>
            <p:nvPr/>
          </p:nvSpPr>
          <p:spPr bwMode="auto">
            <a:xfrm>
              <a:off x="4088760" y="2226503"/>
              <a:ext cx="431760" cy="43335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t>
              </a:r>
            </a:p>
          </p:txBody>
        </p:sp>
        <p:cxnSp>
          <p:nvCxnSpPr>
            <p:cNvPr id="112709" name="Straight Connector 63">
              <a:extLst>
                <a:ext uri="{FF2B5EF4-FFF2-40B4-BE49-F238E27FC236}">
                  <a16:creationId xmlns:a16="http://schemas.microsoft.com/office/drawing/2014/main" id="{5D16E913-4C89-4892-96D7-31123AF3BB32}"/>
                </a:ext>
              </a:extLst>
            </p:cNvPr>
            <p:cNvCxnSpPr>
              <a:cxnSpLocks noChangeShapeType="1"/>
              <a:stCxn id="63"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2710" name="Straight Arrow Connector 64">
              <a:extLst>
                <a:ext uri="{FF2B5EF4-FFF2-40B4-BE49-F238E27FC236}">
                  <a16:creationId xmlns:a16="http://schemas.microsoft.com/office/drawing/2014/main" id="{689BA03B-C9DE-4B3B-AD6C-3E909D15F2AF}"/>
                </a:ext>
              </a:extLst>
            </p:cNvPr>
            <p:cNvCxnSpPr>
              <a:cxnSpLocks noChangeShapeType="1"/>
              <a:stCxn id="63"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67" name="Oval 66">
            <a:extLst>
              <a:ext uri="{FF2B5EF4-FFF2-40B4-BE49-F238E27FC236}">
                <a16:creationId xmlns:a16="http://schemas.microsoft.com/office/drawing/2014/main" id="{F8474919-3853-4197-9459-0F6E749BDB17}"/>
              </a:ext>
            </a:extLst>
          </p:cNvPr>
          <p:cNvSpPr/>
          <p:nvPr/>
        </p:nvSpPr>
        <p:spPr bwMode="auto">
          <a:xfrm>
            <a:off x="911225" y="43910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G</a:t>
            </a:r>
          </a:p>
        </p:txBody>
      </p:sp>
      <p:sp>
        <p:nvSpPr>
          <p:cNvPr id="71" name="Oval 70">
            <a:extLst>
              <a:ext uri="{FF2B5EF4-FFF2-40B4-BE49-F238E27FC236}">
                <a16:creationId xmlns:a16="http://schemas.microsoft.com/office/drawing/2014/main" id="{CA969FAB-960D-4E19-9E76-1CB517FA1A00}"/>
              </a:ext>
            </a:extLst>
          </p:cNvPr>
          <p:cNvSpPr/>
          <p:nvPr/>
        </p:nvSpPr>
        <p:spPr bwMode="auto">
          <a:xfrm>
            <a:off x="1901825" y="43910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H</a:t>
            </a:r>
          </a:p>
        </p:txBody>
      </p:sp>
      <p:grpSp>
        <p:nvGrpSpPr>
          <p:cNvPr id="112656" name="Group 134">
            <a:extLst>
              <a:ext uri="{FF2B5EF4-FFF2-40B4-BE49-F238E27FC236}">
                <a16:creationId xmlns:a16="http://schemas.microsoft.com/office/drawing/2014/main" id="{A27CE25B-C123-4F25-A25B-871CFB085737}"/>
              </a:ext>
            </a:extLst>
          </p:cNvPr>
          <p:cNvGrpSpPr>
            <a:grpSpLocks/>
          </p:cNvGrpSpPr>
          <p:nvPr/>
        </p:nvGrpSpPr>
        <p:grpSpPr bwMode="auto">
          <a:xfrm>
            <a:off x="3500438" y="3789363"/>
            <a:ext cx="792162" cy="698500"/>
            <a:chOff x="3872880" y="2226503"/>
            <a:chExt cx="792088" cy="698441"/>
          </a:xfrm>
        </p:grpSpPr>
        <p:sp>
          <p:nvSpPr>
            <p:cNvPr id="136" name="Oval 135">
              <a:extLst>
                <a:ext uri="{FF2B5EF4-FFF2-40B4-BE49-F238E27FC236}">
                  <a16:creationId xmlns:a16="http://schemas.microsoft.com/office/drawing/2014/main" id="{745D7505-D2EE-4C74-A014-F8D2F1FECA55}"/>
                </a:ext>
              </a:extLst>
            </p:cNvPr>
            <p:cNvSpPr/>
            <p:nvPr/>
          </p:nvSpPr>
          <p:spPr bwMode="auto">
            <a:xfrm>
              <a:off x="4088760" y="2226503"/>
              <a:ext cx="431760" cy="43335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a:t>
              </a:r>
            </a:p>
          </p:txBody>
        </p:sp>
        <p:cxnSp>
          <p:nvCxnSpPr>
            <p:cNvPr id="112706" name="Straight Connector 136">
              <a:extLst>
                <a:ext uri="{FF2B5EF4-FFF2-40B4-BE49-F238E27FC236}">
                  <a16:creationId xmlns:a16="http://schemas.microsoft.com/office/drawing/2014/main" id="{AAEB735B-128D-4C38-A8AD-B4E3A87D7161}"/>
                </a:ext>
              </a:extLst>
            </p:cNvPr>
            <p:cNvCxnSpPr>
              <a:cxnSpLocks noChangeShapeType="1"/>
              <a:stCxn id="136"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2707" name="Straight Arrow Connector 137">
              <a:extLst>
                <a:ext uri="{FF2B5EF4-FFF2-40B4-BE49-F238E27FC236}">
                  <a16:creationId xmlns:a16="http://schemas.microsoft.com/office/drawing/2014/main" id="{0D5AF8E7-F658-4326-85D7-D759BD744C25}"/>
                </a:ext>
              </a:extLst>
            </p:cNvPr>
            <p:cNvCxnSpPr>
              <a:cxnSpLocks noChangeShapeType="1"/>
              <a:stCxn id="136"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39" name="Oval 138">
            <a:extLst>
              <a:ext uri="{FF2B5EF4-FFF2-40B4-BE49-F238E27FC236}">
                <a16:creationId xmlns:a16="http://schemas.microsoft.com/office/drawing/2014/main" id="{D85105F8-49F0-4B44-B535-FEB172CB46AE}"/>
              </a:ext>
            </a:extLst>
          </p:cNvPr>
          <p:cNvSpPr/>
          <p:nvPr/>
        </p:nvSpPr>
        <p:spPr bwMode="auto">
          <a:xfrm>
            <a:off x="3216275" y="4462463"/>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a:t>
            </a:r>
          </a:p>
        </p:txBody>
      </p:sp>
      <p:sp>
        <p:nvSpPr>
          <p:cNvPr id="142" name="Oval 141">
            <a:extLst>
              <a:ext uri="{FF2B5EF4-FFF2-40B4-BE49-F238E27FC236}">
                <a16:creationId xmlns:a16="http://schemas.microsoft.com/office/drawing/2014/main" id="{C71CC1AA-6233-4C7C-9666-3CEF09B983ED}"/>
              </a:ext>
            </a:extLst>
          </p:cNvPr>
          <p:cNvSpPr/>
          <p:nvPr/>
        </p:nvSpPr>
        <p:spPr bwMode="auto">
          <a:xfrm>
            <a:off x="4205288" y="4462463"/>
            <a:ext cx="433387"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J</a:t>
            </a:r>
          </a:p>
        </p:txBody>
      </p:sp>
      <p:sp>
        <p:nvSpPr>
          <p:cNvPr id="152" name="Oval 151">
            <a:extLst>
              <a:ext uri="{FF2B5EF4-FFF2-40B4-BE49-F238E27FC236}">
                <a16:creationId xmlns:a16="http://schemas.microsoft.com/office/drawing/2014/main" id="{FE675F26-D5F8-4B2B-9486-9D5DD9B2F8B0}"/>
              </a:ext>
            </a:extLst>
          </p:cNvPr>
          <p:cNvSpPr/>
          <p:nvPr/>
        </p:nvSpPr>
        <p:spPr bwMode="auto">
          <a:xfrm>
            <a:off x="7562850" y="3044825"/>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B</a:t>
            </a:r>
          </a:p>
        </p:txBody>
      </p:sp>
      <p:cxnSp>
        <p:nvCxnSpPr>
          <p:cNvPr id="112660" name="Straight Connector 152">
            <a:extLst>
              <a:ext uri="{FF2B5EF4-FFF2-40B4-BE49-F238E27FC236}">
                <a16:creationId xmlns:a16="http://schemas.microsoft.com/office/drawing/2014/main" id="{427CD84C-1C22-4205-B14B-31255FB93875}"/>
              </a:ext>
            </a:extLst>
          </p:cNvPr>
          <p:cNvCxnSpPr>
            <a:cxnSpLocks noChangeShapeType="1"/>
            <a:stCxn id="152" idx="2"/>
            <a:endCxn id="156" idx="7"/>
          </p:cNvCxnSpPr>
          <p:nvPr/>
        </p:nvCxnSpPr>
        <p:spPr bwMode="auto">
          <a:xfrm flipH="1">
            <a:off x="6457950" y="3260725"/>
            <a:ext cx="1104900" cy="544513"/>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2661" name="Straight Arrow Connector 153">
            <a:extLst>
              <a:ext uri="{FF2B5EF4-FFF2-40B4-BE49-F238E27FC236}">
                <a16:creationId xmlns:a16="http://schemas.microsoft.com/office/drawing/2014/main" id="{ABD0B6F8-738C-4E3B-9B4A-15C18D5EA782}"/>
              </a:ext>
            </a:extLst>
          </p:cNvPr>
          <p:cNvCxnSpPr>
            <a:cxnSpLocks noChangeShapeType="1"/>
            <a:stCxn id="152" idx="6"/>
            <a:endCxn id="170" idx="1"/>
          </p:cNvCxnSpPr>
          <p:nvPr/>
        </p:nvCxnSpPr>
        <p:spPr bwMode="auto">
          <a:xfrm>
            <a:off x="7994650" y="3260725"/>
            <a:ext cx="461963" cy="61595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12662" name="Group 154">
            <a:extLst>
              <a:ext uri="{FF2B5EF4-FFF2-40B4-BE49-F238E27FC236}">
                <a16:creationId xmlns:a16="http://schemas.microsoft.com/office/drawing/2014/main" id="{F8128136-D01E-4611-8D88-5F92FA25EB79}"/>
              </a:ext>
            </a:extLst>
          </p:cNvPr>
          <p:cNvGrpSpPr>
            <a:grpSpLocks/>
          </p:cNvGrpSpPr>
          <p:nvPr/>
        </p:nvGrpSpPr>
        <p:grpSpPr bwMode="auto">
          <a:xfrm>
            <a:off x="5873750" y="3741738"/>
            <a:ext cx="792163" cy="698500"/>
            <a:chOff x="3872880" y="2226503"/>
            <a:chExt cx="792088" cy="698441"/>
          </a:xfrm>
        </p:grpSpPr>
        <p:sp>
          <p:nvSpPr>
            <p:cNvPr id="156" name="Oval 155">
              <a:extLst>
                <a:ext uri="{FF2B5EF4-FFF2-40B4-BE49-F238E27FC236}">
                  <a16:creationId xmlns:a16="http://schemas.microsoft.com/office/drawing/2014/main" id="{8232FAD9-2E3D-4BCB-B07A-6BF1ACA01F0A}"/>
                </a:ext>
              </a:extLst>
            </p:cNvPr>
            <p:cNvSpPr/>
            <p:nvPr/>
          </p:nvSpPr>
          <p:spPr bwMode="auto">
            <a:xfrm>
              <a:off x="4088760" y="2226503"/>
              <a:ext cx="431759" cy="43335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E</a:t>
              </a:r>
            </a:p>
          </p:txBody>
        </p:sp>
        <p:cxnSp>
          <p:nvCxnSpPr>
            <p:cNvPr id="112703" name="Straight Connector 156">
              <a:extLst>
                <a:ext uri="{FF2B5EF4-FFF2-40B4-BE49-F238E27FC236}">
                  <a16:creationId xmlns:a16="http://schemas.microsoft.com/office/drawing/2014/main" id="{1F3AEE77-50F5-4B68-803D-E845A2638EFC}"/>
                </a:ext>
              </a:extLst>
            </p:cNvPr>
            <p:cNvCxnSpPr>
              <a:cxnSpLocks noChangeShapeType="1"/>
              <a:stCxn id="156"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2704" name="Straight Arrow Connector 157">
              <a:extLst>
                <a:ext uri="{FF2B5EF4-FFF2-40B4-BE49-F238E27FC236}">
                  <a16:creationId xmlns:a16="http://schemas.microsoft.com/office/drawing/2014/main" id="{AF224D90-2F51-4187-B857-D1196252AC9B}"/>
                </a:ext>
              </a:extLst>
            </p:cNvPr>
            <p:cNvCxnSpPr>
              <a:cxnSpLocks noChangeShapeType="1"/>
              <a:stCxn id="156"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59" name="Oval 158">
            <a:extLst>
              <a:ext uri="{FF2B5EF4-FFF2-40B4-BE49-F238E27FC236}">
                <a16:creationId xmlns:a16="http://schemas.microsoft.com/office/drawing/2014/main" id="{79EE87E0-FAAA-4CC8-9166-7BA6AA29765B}"/>
              </a:ext>
            </a:extLst>
          </p:cNvPr>
          <p:cNvSpPr/>
          <p:nvPr/>
        </p:nvSpPr>
        <p:spPr bwMode="auto">
          <a:xfrm>
            <a:off x="5589588" y="44148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K</a:t>
            </a:r>
          </a:p>
        </p:txBody>
      </p:sp>
      <p:sp>
        <p:nvSpPr>
          <p:cNvPr id="162" name="Oval 161">
            <a:extLst>
              <a:ext uri="{FF2B5EF4-FFF2-40B4-BE49-F238E27FC236}">
                <a16:creationId xmlns:a16="http://schemas.microsoft.com/office/drawing/2014/main" id="{E3192293-8019-451D-992E-0AF6BB86098B}"/>
              </a:ext>
            </a:extLst>
          </p:cNvPr>
          <p:cNvSpPr/>
          <p:nvPr/>
        </p:nvSpPr>
        <p:spPr bwMode="auto">
          <a:xfrm>
            <a:off x="6580188" y="4414838"/>
            <a:ext cx="431800" cy="431800"/>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a:t>
            </a:r>
          </a:p>
        </p:txBody>
      </p:sp>
      <p:grpSp>
        <p:nvGrpSpPr>
          <p:cNvPr id="112665" name="Group 168">
            <a:extLst>
              <a:ext uri="{FF2B5EF4-FFF2-40B4-BE49-F238E27FC236}">
                <a16:creationId xmlns:a16="http://schemas.microsoft.com/office/drawing/2014/main" id="{9B4DDC81-9032-438B-8D4E-257D979DBD16}"/>
              </a:ext>
            </a:extLst>
          </p:cNvPr>
          <p:cNvGrpSpPr>
            <a:grpSpLocks/>
          </p:cNvGrpSpPr>
          <p:nvPr/>
        </p:nvGrpSpPr>
        <p:grpSpPr bwMode="auto">
          <a:xfrm>
            <a:off x="8177213" y="3813175"/>
            <a:ext cx="792162" cy="698500"/>
            <a:chOff x="3872880" y="2226503"/>
            <a:chExt cx="792088" cy="698441"/>
          </a:xfrm>
        </p:grpSpPr>
        <p:sp>
          <p:nvSpPr>
            <p:cNvPr id="170" name="Oval 169">
              <a:extLst>
                <a:ext uri="{FF2B5EF4-FFF2-40B4-BE49-F238E27FC236}">
                  <a16:creationId xmlns:a16="http://schemas.microsoft.com/office/drawing/2014/main" id="{614BC493-F98D-4DDE-B2D4-8FD3CBB503EC}"/>
                </a:ext>
              </a:extLst>
            </p:cNvPr>
            <p:cNvSpPr/>
            <p:nvPr/>
          </p:nvSpPr>
          <p:spPr bwMode="auto">
            <a:xfrm>
              <a:off x="4088760" y="2226503"/>
              <a:ext cx="431760" cy="43335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a:t>
              </a:r>
            </a:p>
          </p:txBody>
        </p:sp>
        <p:cxnSp>
          <p:nvCxnSpPr>
            <p:cNvPr id="112700" name="Straight Connector 170">
              <a:extLst>
                <a:ext uri="{FF2B5EF4-FFF2-40B4-BE49-F238E27FC236}">
                  <a16:creationId xmlns:a16="http://schemas.microsoft.com/office/drawing/2014/main" id="{AF20E442-658C-4516-BB7D-36D7CE08DA5F}"/>
                </a:ext>
              </a:extLst>
            </p:cNvPr>
            <p:cNvCxnSpPr>
              <a:cxnSpLocks noChangeShapeType="1"/>
              <a:stCxn id="170" idx="3"/>
            </p:cNvCxnSpPr>
            <p:nvPr/>
          </p:nvCxnSpPr>
          <p:spPr bwMode="auto">
            <a:xfrm flipH="1">
              <a:off x="3872880" y="2595914"/>
              <a:ext cx="279296" cy="329030"/>
            </a:xfrm>
            <a:prstGeom prst="line">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2701" name="Straight Arrow Connector 171">
              <a:extLst>
                <a:ext uri="{FF2B5EF4-FFF2-40B4-BE49-F238E27FC236}">
                  <a16:creationId xmlns:a16="http://schemas.microsoft.com/office/drawing/2014/main" id="{FFFBB390-1BB9-4F44-8A6C-A2C5DA77B533}"/>
                </a:ext>
              </a:extLst>
            </p:cNvPr>
            <p:cNvCxnSpPr>
              <a:cxnSpLocks noChangeShapeType="1"/>
              <a:stCxn id="170" idx="5"/>
            </p:cNvCxnSpPr>
            <p:nvPr/>
          </p:nvCxnSpPr>
          <p:spPr bwMode="auto">
            <a:xfrm>
              <a:off x="4457680" y="2595914"/>
              <a:ext cx="207288" cy="32903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73" name="Oval 172">
            <a:extLst>
              <a:ext uri="{FF2B5EF4-FFF2-40B4-BE49-F238E27FC236}">
                <a16:creationId xmlns:a16="http://schemas.microsoft.com/office/drawing/2014/main" id="{7951EF39-C074-4702-9698-242F0DD557CB}"/>
              </a:ext>
            </a:extLst>
          </p:cNvPr>
          <p:cNvSpPr/>
          <p:nvPr/>
        </p:nvSpPr>
        <p:spPr bwMode="auto">
          <a:xfrm>
            <a:off x="7893050" y="4486275"/>
            <a:ext cx="433388"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M</a:t>
            </a:r>
          </a:p>
        </p:txBody>
      </p:sp>
      <p:sp>
        <p:nvSpPr>
          <p:cNvPr id="176" name="Oval 175">
            <a:extLst>
              <a:ext uri="{FF2B5EF4-FFF2-40B4-BE49-F238E27FC236}">
                <a16:creationId xmlns:a16="http://schemas.microsoft.com/office/drawing/2014/main" id="{FFE675F5-A768-4A13-887B-0EC77F5D2207}"/>
              </a:ext>
            </a:extLst>
          </p:cNvPr>
          <p:cNvSpPr/>
          <p:nvPr/>
        </p:nvSpPr>
        <p:spPr bwMode="auto">
          <a:xfrm>
            <a:off x="8883650" y="4486275"/>
            <a:ext cx="431800" cy="433388"/>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N</a:t>
            </a:r>
          </a:p>
        </p:txBody>
      </p:sp>
      <p:sp>
        <p:nvSpPr>
          <p:cNvPr id="358401" name="TextBox 358400">
            <a:extLst>
              <a:ext uri="{FF2B5EF4-FFF2-40B4-BE49-F238E27FC236}">
                <a16:creationId xmlns:a16="http://schemas.microsoft.com/office/drawing/2014/main" id="{1D8ACB7B-F5AE-48E0-A842-98860364AF62}"/>
              </a:ext>
            </a:extLst>
          </p:cNvPr>
          <p:cNvSpPr txBox="1"/>
          <p:nvPr/>
        </p:nvSpPr>
        <p:spPr>
          <a:xfrm>
            <a:off x="273050" y="2251075"/>
            <a:ext cx="2503488" cy="400050"/>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mn-ea"/>
                <a:cs typeface="+mn-cs"/>
              </a:rPr>
              <a:t>Breadth-First Search</a:t>
            </a:r>
          </a:p>
        </p:txBody>
      </p:sp>
      <p:sp>
        <p:nvSpPr>
          <p:cNvPr id="112669" name="TextBox 40">
            <a:extLst>
              <a:ext uri="{FF2B5EF4-FFF2-40B4-BE49-F238E27FC236}">
                <a16:creationId xmlns:a16="http://schemas.microsoft.com/office/drawing/2014/main" id="{250315F1-7B30-4A58-A1EB-16E8A51D1455}"/>
              </a:ext>
            </a:extLst>
          </p:cNvPr>
          <p:cNvSpPr txBox="1">
            <a:spLocks noChangeArrowheads="1"/>
          </p:cNvSpPr>
          <p:nvPr/>
        </p:nvSpPr>
        <p:spPr bwMode="auto">
          <a:xfrm>
            <a:off x="261938" y="2746375"/>
            <a:ext cx="2101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Problem Illustration:</a:t>
            </a:r>
          </a:p>
        </p:txBody>
      </p:sp>
      <p:sp>
        <p:nvSpPr>
          <p:cNvPr id="112670" name="TextBox 43">
            <a:extLst>
              <a:ext uri="{FF2B5EF4-FFF2-40B4-BE49-F238E27FC236}">
                <a16:creationId xmlns:a16="http://schemas.microsoft.com/office/drawing/2014/main" id="{A9E46B09-F6A2-41FA-98BC-713EE99AE2E2}"/>
              </a:ext>
            </a:extLst>
          </p:cNvPr>
          <p:cNvSpPr txBox="1">
            <a:spLocks noChangeArrowheads="1"/>
          </p:cNvSpPr>
          <p:nvPr/>
        </p:nvSpPr>
        <p:spPr bwMode="auto">
          <a:xfrm>
            <a:off x="522288" y="6021388"/>
            <a:ext cx="7756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 search for a path to </a:t>
            </a:r>
            <a:r>
              <a:rPr kumimoji="0" lang="en-NZ" altLang="en-US" sz="18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G</a:t>
            </a:r>
            <a:r>
              <a:rPr kumimoji="0" lang="en-NZ"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what is the max Q length incurred, and when does it happen (at which depth)?</a:t>
            </a:r>
          </a:p>
        </p:txBody>
      </p:sp>
      <p:sp>
        <p:nvSpPr>
          <p:cNvPr id="112671" name="Oval 42">
            <a:extLst>
              <a:ext uri="{FF2B5EF4-FFF2-40B4-BE49-F238E27FC236}">
                <a16:creationId xmlns:a16="http://schemas.microsoft.com/office/drawing/2014/main" id="{2467638B-446D-4191-8D4F-AC3DAF78992F}"/>
              </a:ext>
            </a:extLst>
          </p:cNvPr>
          <p:cNvSpPr>
            <a:spLocks noChangeArrowheads="1"/>
          </p:cNvSpPr>
          <p:nvPr/>
        </p:nvSpPr>
        <p:spPr bwMode="auto">
          <a:xfrm>
            <a:off x="6545263" y="1601788"/>
            <a:ext cx="309562" cy="287337"/>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72" name="TextBox 43">
            <a:extLst>
              <a:ext uri="{FF2B5EF4-FFF2-40B4-BE49-F238E27FC236}">
                <a16:creationId xmlns:a16="http://schemas.microsoft.com/office/drawing/2014/main" id="{5A4A6952-C527-4E14-AD24-11CEECD2E8E5}"/>
              </a:ext>
            </a:extLst>
          </p:cNvPr>
          <p:cNvSpPr txBox="1">
            <a:spLocks noChangeArrowheads="1"/>
          </p:cNvSpPr>
          <p:nvPr/>
        </p:nvSpPr>
        <p:spPr bwMode="auto">
          <a:xfrm>
            <a:off x="6854825" y="1557338"/>
            <a:ext cx="1793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Expanded states</a:t>
            </a:r>
          </a:p>
        </p:txBody>
      </p:sp>
      <p:sp>
        <p:nvSpPr>
          <p:cNvPr id="45" name="Oval 44">
            <a:extLst>
              <a:ext uri="{FF2B5EF4-FFF2-40B4-BE49-F238E27FC236}">
                <a16:creationId xmlns:a16="http://schemas.microsoft.com/office/drawing/2014/main" id="{33024611-5361-4828-B15F-71921B17E22E}"/>
              </a:ext>
            </a:extLst>
          </p:cNvPr>
          <p:cNvSpPr>
            <a:spLocks noChangeArrowheads="1"/>
          </p:cNvSpPr>
          <p:nvPr/>
        </p:nvSpPr>
        <p:spPr bwMode="auto">
          <a:xfrm>
            <a:off x="5072063" y="2227263"/>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7" name="Oval 46">
            <a:extLst>
              <a:ext uri="{FF2B5EF4-FFF2-40B4-BE49-F238E27FC236}">
                <a16:creationId xmlns:a16="http://schemas.microsoft.com/office/drawing/2014/main" id="{2A779C27-C717-44DB-99EA-9F70564336DD}"/>
              </a:ext>
            </a:extLst>
          </p:cNvPr>
          <p:cNvSpPr>
            <a:spLocks noChangeArrowheads="1"/>
          </p:cNvSpPr>
          <p:nvPr/>
        </p:nvSpPr>
        <p:spPr bwMode="auto">
          <a:xfrm>
            <a:off x="2862263" y="3032125"/>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 name="Oval 47">
            <a:extLst>
              <a:ext uri="{FF2B5EF4-FFF2-40B4-BE49-F238E27FC236}">
                <a16:creationId xmlns:a16="http://schemas.microsoft.com/office/drawing/2014/main" id="{3D93D617-43D7-44B1-9F13-0B14F6DBF390}"/>
              </a:ext>
            </a:extLst>
          </p:cNvPr>
          <p:cNvSpPr>
            <a:spLocks noChangeArrowheads="1"/>
          </p:cNvSpPr>
          <p:nvPr/>
        </p:nvSpPr>
        <p:spPr bwMode="auto">
          <a:xfrm>
            <a:off x="7540625" y="3025775"/>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 name="Oval 48">
            <a:extLst>
              <a:ext uri="{FF2B5EF4-FFF2-40B4-BE49-F238E27FC236}">
                <a16:creationId xmlns:a16="http://schemas.microsoft.com/office/drawing/2014/main" id="{542EF5B3-7392-42C3-80E8-FC6B57E1B992}"/>
              </a:ext>
            </a:extLst>
          </p:cNvPr>
          <p:cNvSpPr>
            <a:spLocks noChangeArrowheads="1"/>
          </p:cNvSpPr>
          <p:nvPr/>
        </p:nvSpPr>
        <p:spPr bwMode="auto">
          <a:xfrm>
            <a:off x="1389063" y="3698875"/>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 name="Oval 49">
            <a:extLst>
              <a:ext uri="{FF2B5EF4-FFF2-40B4-BE49-F238E27FC236}">
                <a16:creationId xmlns:a16="http://schemas.microsoft.com/office/drawing/2014/main" id="{95FDF8E2-D4F6-4E34-A928-B2A382311550}"/>
              </a:ext>
            </a:extLst>
          </p:cNvPr>
          <p:cNvSpPr>
            <a:spLocks noChangeArrowheads="1"/>
          </p:cNvSpPr>
          <p:nvPr/>
        </p:nvSpPr>
        <p:spPr bwMode="auto">
          <a:xfrm>
            <a:off x="3694113" y="3770313"/>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 name="Oval 50">
            <a:extLst>
              <a:ext uri="{FF2B5EF4-FFF2-40B4-BE49-F238E27FC236}">
                <a16:creationId xmlns:a16="http://schemas.microsoft.com/office/drawing/2014/main" id="{ED08A403-9714-4783-B47C-74B9DDEDEA0C}"/>
              </a:ext>
            </a:extLst>
          </p:cNvPr>
          <p:cNvSpPr>
            <a:spLocks noChangeArrowheads="1"/>
          </p:cNvSpPr>
          <p:nvPr/>
        </p:nvSpPr>
        <p:spPr bwMode="auto">
          <a:xfrm>
            <a:off x="6080125" y="3722688"/>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 name="Oval 51">
            <a:extLst>
              <a:ext uri="{FF2B5EF4-FFF2-40B4-BE49-F238E27FC236}">
                <a16:creationId xmlns:a16="http://schemas.microsoft.com/office/drawing/2014/main" id="{D80DC088-4B07-4085-B960-9EF0CD03188F}"/>
              </a:ext>
            </a:extLst>
          </p:cNvPr>
          <p:cNvSpPr>
            <a:spLocks noChangeArrowheads="1"/>
          </p:cNvSpPr>
          <p:nvPr/>
        </p:nvSpPr>
        <p:spPr bwMode="auto">
          <a:xfrm>
            <a:off x="8364538" y="3805238"/>
            <a:ext cx="476250" cy="457200"/>
          </a:xfrm>
          <a:prstGeom prst="ellipse">
            <a:avLst/>
          </a:prstGeom>
          <a:noFill/>
          <a:ln w="571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3" name="Oval 52">
            <a:extLst>
              <a:ext uri="{FF2B5EF4-FFF2-40B4-BE49-F238E27FC236}">
                <a16:creationId xmlns:a16="http://schemas.microsoft.com/office/drawing/2014/main" id="{D88E7CD1-9912-4311-B704-A7FC2EE8EAFD}"/>
              </a:ext>
            </a:extLst>
          </p:cNvPr>
          <p:cNvSpPr>
            <a:spLocks noChangeArrowheads="1"/>
          </p:cNvSpPr>
          <p:nvPr/>
        </p:nvSpPr>
        <p:spPr bwMode="auto">
          <a:xfrm>
            <a:off x="889000" y="4365625"/>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 name="Oval 53">
            <a:extLst>
              <a:ext uri="{FF2B5EF4-FFF2-40B4-BE49-F238E27FC236}">
                <a16:creationId xmlns:a16="http://schemas.microsoft.com/office/drawing/2014/main" id="{211ED45B-B554-40A0-9BF6-DC18C335FA71}"/>
              </a:ext>
            </a:extLst>
          </p:cNvPr>
          <p:cNvSpPr>
            <a:spLocks noChangeArrowheads="1"/>
          </p:cNvSpPr>
          <p:nvPr/>
        </p:nvSpPr>
        <p:spPr bwMode="auto">
          <a:xfrm>
            <a:off x="1871663" y="4389438"/>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 name="Oval 55">
            <a:extLst>
              <a:ext uri="{FF2B5EF4-FFF2-40B4-BE49-F238E27FC236}">
                <a16:creationId xmlns:a16="http://schemas.microsoft.com/office/drawing/2014/main" id="{10DA3E5A-EE59-4A8E-8280-DF12C760F014}"/>
              </a:ext>
            </a:extLst>
          </p:cNvPr>
          <p:cNvSpPr>
            <a:spLocks noChangeArrowheads="1"/>
          </p:cNvSpPr>
          <p:nvPr/>
        </p:nvSpPr>
        <p:spPr bwMode="auto">
          <a:xfrm>
            <a:off x="3176588" y="4462463"/>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 name="Oval 56">
            <a:extLst>
              <a:ext uri="{FF2B5EF4-FFF2-40B4-BE49-F238E27FC236}">
                <a16:creationId xmlns:a16="http://schemas.microsoft.com/office/drawing/2014/main" id="{92F230C3-F270-4EB1-A9AE-C80B70557841}"/>
              </a:ext>
            </a:extLst>
          </p:cNvPr>
          <p:cNvSpPr>
            <a:spLocks noChangeArrowheads="1"/>
          </p:cNvSpPr>
          <p:nvPr/>
        </p:nvSpPr>
        <p:spPr bwMode="auto">
          <a:xfrm>
            <a:off x="4183063" y="4437063"/>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 name="Oval 57">
            <a:extLst>
              <a:ext uri="{FF2B5EF4-FFF2-40B4-BE49-F238E27FC236}">
                <a16:creationId xmlns:a16="http://schemas.microsoft.com/office/drawing/2014/main" id="{D71D91D8-6A04-42C1-AE13-FFAF092C1E23}"/>
              </a:ext>
            </a:extLst>
          </p:cNvPr>
          <p:cNvSpPr>
            <a:spLocks noChangeArrowheads="1"/>
          </p:cNvSpPr>
          <p:nvPr/>
        </p:nvSpPr>
        <p:spPr bwMode="auto">
          <a:xfrm>
            <a:off x="5556250" y="4391025"/>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9" name="Oval 58">
            <a:extLst>
              <a:ext uri="{FF2B5EF4-FFF2-40B4-BE49-F238E27FC236}">
                <a16:creationId xmlns:a16="http://schemas.microsoft.com/office/drawing/2014/main" id="{C83B56B6-8F2F-4B08-A2C0-63EBE873FF33}"/>
              </a:ext>
            </a:extLst>
          </p:cNvPr>
          <p:cNvSpPr>
            <a:spLocks noChangeArrowheads="1"/>
          </p:cNvSpPr>
          <p:nvPr/>
        </p:nvSpPr>
        <p:spPr bwMode="auto">
          <a:xfrm>
            <a:off x="6561138" y="4391025"/>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0" name="Oval 59">
            <a:extLst>
              <a:ext uri="{FF2B5EF4-FFF2-40B4-BE49-F238E27FC236}">
                <a16:creationId xmlns:a16="http://schemas.microsoft.com/office/drawing/2014/main" id="{3EA4FC2A-CCB3-4B34-9B2C-31879EA98CF8}"/>
              </a:ext>
            </a:extLst>
          </p:cNvPr>
          <p:cNvSpPr>
            <a:spLocks noChangeArrowheads="1"/>
          </p:cNvSpPr>
          <p:nvPr/>
        </p:nvSpPr>
        <p:spPr bwMode="auto">
          <a:xfrm>
            <a:off x="7872413" y="4449763"/>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 name="Oval 60">
            <a:extLst>
              <a:ext uri="{FF2B5EF4-FFF2-40B4-BE49-F238E27FC236}">
                <a16:creationId xmlns:a16="http://schemas.microsoft.com/office/drawing/2014/main" id="{FE3BD4C4-5F89-448C-8313-2DEFCC5C2177}"/>
              </a:ext>
            </a:extLst>
          </p:cNvPr>
          <p:cNvSpPr>
            <a:spLocks noChangeArrowheads="1"/>
          </p:cNvSpPr>
          <p:nvPr/>
        </p:nvSpPr>
        <p:spPr bwMode="auto">
          <a:xfrm>
            <a:off x="8853488" y="4467225"/>
            <a:ext cx="476250" cy="457200"/>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 name="TextBox 61">
            <a:extLst>
              <a:ext uri="{FF2B5EF4-FFF2-40B4-BE49-F238E27FC236}">
                <a16:creationId xmlns:a16="http://schemas.microsoft.com/office/drawing/2014/main" id="{7DFE15D5-D0A2-4290-98D8-B0B55C078BB5}"/>
              </a:ext>
            </a:extLst>
          </p:cNvPr>
          <p:cNvSpPr txBox="1">
            <a:spLocks noChangeArrowheads="1"/>
          </p:cNvSpPr>
          <p:nvPr/>
        </p:nvSpPr>
        <p:spPr bwMode="auto">
          <a:xfrm>
            <a:off x="3232150" y="6372225"/>
            <a:ext cx="5811838" cy="400050"/>
          </a:xfrm>
          <a:prstGeom prst="rect">
            <a:avLst/>
          </a:prstGeom>
          <a:solidFill>
            <a:srgbClr val="FFFFCC"/>
          </a:solidFill>
          <a:ln w="9525">
            <a:solidFill>
              <a:srgbClr val="00CCFF"/>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Max Q Length = Max(#visited - #expanded) = 15 – 7 = </a:t>
            </a:r>
            <a:r>
              <a:rPr kumimoji="0" lang="en-AU" altLang="en-US" sz="20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8</a:t>
            </a:r>
            <a:endParaRPr kumimoji="0" lang="en-AU" altLang="en-US" sz="18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p:txBody>
      </p:sp>
      <p:sp>
        <p:nvSpPr>
          <p:cNvPr id="112689" name="Oval 63">
            <a:extLst>
              <a:ext uri="{FF2B5EF4-FFF2-40B4-BE49-F238E27FC236}">
                <a16:creationId xmlns:a16="http://schemas.microsoft.com/office/drawing/2014/main" id="{E5094D26-2F28-48EF-B734-E5B9A6C70423}"/>
              </a:ext>
            </a:extLst>
          </p:cNvPr>
          <p:cNvSpPr>
            <a:spLocks noChangeArrowheads="1"/>
          </p:cNvSpPr>
          <p:nvPr/>
        </p:nvSpPr>
        <p:spPr bwMode="auto">
          <a:xfrm>
            <a:off x="6542088" y="2084388"/>
            <a:ext cx="309562" cy="288925"/>
          </a:xfrm>
          <a:prstGeom prst="ellipse">
            <a:avLst/>
          </a:prstGeom>
          <a:noFill/>
          <a:ln w="57150" algn="ctr">
            <a:solidFill>
              <a:srgbClr val="0066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90" name="TextBox 64">
            <a:extLst>
              <a:ext uri="{FF2B5EF4-FFF2-40B4-BE49-F238E27FC236}">
                <a16:creationId xmlns:a16="http://schemas.microsoft.com/office/drawing/2014/main" id="{E78675AA-213D-4B10-AB9D-2772C8B66B85}"/>
              </a:ext>
            </a:extLst>
          </p:cNvPr>
          <p:cNvSpPr txBox="1">
            <a:spLocks noChangeArrowheads="1"/>
          </p:cNvSpPr>
          <p:nvPr/>
        </p:nvSpPr>
        <p:spPr bwMode="auto">
          <a:xfrm>
            <a:off x="6851650" y="2039938"/>
            <a:ext cx="1477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66FF"/>
                </a:solidFill>
                <a:effectLst/>
                <a:uLnTx/>
                <a:uFillTx/>
                <a:latin typeface="Times New Roman" panose="02020603050405020304" pitchFamily="18" charset="0"/>
                <a:ea typeface="+mn-ea"/>
                <a:cs typeface="+mn-cs"/>
              </a:rPr>
              <a:t>Visited states</a:t>
            </a:r>
          </a:p>
        </p:txBody>
      </p:sp>
      <p:sp>
        <p:nvSpPr>
          <p:cNvPr id="66" name="TextBox 65">
            <a:extLst>
              <a:ext uri="{FF2B5EF4-FFF2-40B4-BE49-F238E27FC236}">
                <a16:creationId xmlns:a16="http://schemas.microsoft.com/office/drawing/2014/main" id="{AE070F14-CE39-42F1-92C2-9CFAB402F393}"/>
              </a:ext>
            </a:extLst>
          </p:cNvPr>
          <p:cNvSpPr txBox="1">
            <a:spLocks noChangeArrowheads="1"/>
          </p:cNvSpPr>
          <p:nvPr/>
        </p:nvSpPr>
        <p:spPr bwMode="auto">
          <a:xfrm>
            <a:off x="5513388" y="20701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1</a:t>
            </a:r>
          </a:p>
        </p:txBody>
      </p:sp>
      <p:sp>
        <p:nvSpPr>
          <p:cNvPr id="68" name="TextBox 67">
            <a:extLst>
              <a:ext uri="{FF2B5EF4-FFF2-40B4-BE49-F238E27FC236}">
                <a16:creationId xmlns:a16="http://schemas.microsoft.com/office/drawing/2014/main" id="{27501BAE-BB8C-4148-B879-BBD502DECD22}"/>
              </a:ext>
            </a:extLst>
          </p:cNvPr>
          <p:cNvSpPr txBox="1">
            <a:spLocks noChangeArrowheads="1"/>
          </p:cNvSpPr>
          <p:nvPr/>
        </p:nvSpPr>
        <p:spPr bwMode="auto">
          <a:xfrm>
            <a:off x="3216275" y="2738438"/>
            <a:ext cx="3127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2</a:t>
            </a:r>
          </a:p>
        </p:txBody>
      </p:sp>
      <p:sp>
        <p:nvSpPr>
          <p:cNvPr id="69" name="TextBox 68">
            <a:extLst>
              <a:ext uri="{FF2B5EF4-FFF2-40B4-BE49-F238E27FC236}">
                <a16:creationId xmlns:a16="http://schemas.microsoft.com/office/drawing/2014/main" id="{609BBB78-A1CD-44ED-8609-572F38E454C2}"/>
              </a:ext>
            </a:extLst>
          </p:cNvPr>
          <p:cNvSpPr txBox="1">
            <a:spLocks noChangeArrowheads="1"/>
          </p:cNvSpPr>
          <p:nvPr/>
        </p:nvSpPr>
        <p:spPr bwMode="auto">
          <a:xfrm>
            <a:off x="7994650" y="2730500"/>
            <a:ext cx="3127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3</a:t>
            </a:r>
          </a:p>
        </p:txBody>
      </p:sp>
      <p:sp>
        <p:nvSpPr>
          <p:cNvPr id="70" name="TextBox 69">
            <a:extLst>
              <a:ext uri="{FF2B5EF4-FFF2-40B4-BE49-F238E27FC236}">
                <a16:creationId xmlns:a16="http://schemas.microsoft.com/office/drawing/2014/main" id="{64657228-F5BA-439D-8721-76418B367778}"/>
              </a:ext>
            </a:extLst>
          </p:cNvPr>
          <p:cNvSpPr txBox="1">
            <a:spLocks noChangeArrowheads="1"/>
          </p:cNvSpPr>
          <p:nvPr/>
        </p:nvSpPr>
        <p:spPr bwMode="auto">
          <a:xfrm>
            <a:off x="1744663" y="3381375"/>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4</a:t>
            </a:r>
          </a:p>
        </p:txBody>
      </p:sp>
      <p:sp>
        <p:nvSpPr>
          <p:cNvPr id="72" name="TextBox 71">
            <a:extLst>
              <a:ext uri="{FF2B5EF4-FFF2-40B4-BE49-F238E27FC236}">
                <a16:creationId xmlns:a16="http://schemas.microsoft.com/office/drawing/2014/main" id="{2C879B8E-9BA7-49BE-94A2-6A44D50C814C}"/>
              </a:ext>
            </a:extLst>
          </p:cNvPr>
          <p:cNvSpPr txBox="1">
            <a:spLocks noChangeArrowheads="1"/>
          </p:cNvSpPr>
          <p:nvPr/>
        </p:nvSpPr>
        <p:spPr bwMode="auto">
          <a:xfrm>
            <a:off x="4084638" y="3452813"/>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5</a:t>
            </a:r>
          </a:p>
        </p:txBody>
      </p:sp>
      <p:sp>
        <p:nvSpPr>
          <p:cNvPr id="73" name="TextBox 72">
            <a:extLst>
              <a:ext uri="{FF2B5EF4-FFF2-40B4-BE49-F238E27FC236}">
                <a16:creationId xmlns:a16="http://schemas.microsoft.com/office/drawing/2014/main" id="{5D39FAB8-1064-4A2A-AC50-AEF77B0B7FF9}"/>
              </a:ext>
            </a:extLst>
          </p:cNvPr>
          <p:cNvSpPr txBox="1">
            <a:spLocks noChangeArrowheads="1"/>
          </p:cNvSpPr>
          <p:nvPr/>
        </p:nvSpPr>
        <p:spPr bwMode="auto">
          <a:xfrm>
            <a:off x="6405563" y="342265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6</a:t>
            </a:r>
          </a:p>
        </p:txBody>
      </p:sp>
      <p:sp>
        <p:nvSpPr>
          <p:cNvPr id="74" name="TextBox 73">
            <a:extLst>
              <a:ext uri="{FF2B5EF4-FFF2-40B4-BE49-F238E27FC236}">
                <a16:creationId xmlns:a16="http://schemas.microsoft.com/office/drawing/2014/main" id="{4EEF497E-A1E1-453C-A002-F105BDF07916}"/>
              </a:ext>
            </a:extLst>
          </p:cNvPr>
          <p:cNvSpPr txBox="1">
            <a:spLocks noChangeArrowheads="1"/>
          </p:cNvSpPr>
          <p:nvPr/>
        </p:nvSpPr>
        <p:spPr bwMode="auto">
          <a:xfrm>
            <a:off x="8747125" y="346233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7</a:t>
            </a:r>
          </a:p>
        </p:txBody>
      </p:sp>
      <p:sp>
        <p:nvSpPr>
          <p:cNvPr id="75" name="TextBox 74">
            <a:extLst>
              <a:ext uri="{FF2B5EF4-FFF2-40B4-BE49-F238E27FC236}">
                <a16:creationId xmlns:a16="http://schemas.microsoft.com/office/drawing/2014/main" id="{C4AA94F1-4841-42FB-976D-1D469BC99BEE}"/>
              </a:ext>
            </a:extLst>
          </p:cNvPr>
          <p:cNvSpPr txBox="1">
            <a:spLocks noChangeArrowheads="1"/>
          </p:cNvSpPr>
          <p:nvPr/>
        </p:nvSpPr>
        <p:spPr bwMode="auto">
          <a:xfrm>
            <a:off x="936625" y="39989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20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8</a:t>
            </a:r>
          </a:p>
        </p:txBody>
      </p:sp>
      <p:sp>
        <p:nvSpPr>
          <p:cNvPr id="76" name="Rectangle 108">
            <a:extLst>
              <a:ext uri="{FF2B5EF4-FFF2-40B4-BE49-F238E27FC236}">
                <a16:creationId xmlns:a16="http://schemas.microsoft.com/office/drawing/2014/main" id="{5C65C765-F0F0-43DF-8A51-F666334CDC91}"/>
              </a:ext>
            </a:extLst>
          </p:cNvPr>
          <p:cNvSpPr>
            <a:spLocks noChangeArrowheads="1"/>
          </p:cNvSpPr>
          <p:nvPr/>
        </p:nvSpPr>
        <p:spPr bwMode="auto">
          <a:xfrm>
            <a:off x="4953000" y="5389563"/>
            <a:ext cx="45926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Breadth-first</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max. Q size:  b</a:t>
            </a:r>
            <a:r>
              <a:rPr kumimoji="0" lang="en-US" altLang="en-US" sz="2000" b="0" i="0" u="none" strike="noStrike" kern="1200" cap="none" spc="0" normalizeH="0" baseline="30000" noProof="0">
                <a:ln>
                  <a:noFill/>
                </a:ln>
                <a:solidFill>
                  <a:srgbClr val="000000"/>
                </a:solidFill>
                <a:effectLst/>
                <a:uLnTx/>
                <a:uFillTx/>
                <a:latin typeface="Times New Roman" panose="02020603050405020304" pitchFamily="18" charset="0"/>
                <a:ea typeface="+mn-ea"/>
                <a:cs typeface="+mn-cs"/>
              </a:rPr>
              <a:t>d</a:t>
            </a:r>
            <a:endParaRPr kumimoji="0" lang="en-GB" altLang="en-US" sz="2000" b="0" i="0" u="none" strike="noStrike" kern="1200" cap="none" spc="0" normalizeH="0" baseline="3000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checkerboard(across)">
                                      <p:cBhvr>
                                        <p:cTn id="7" dur="500"/>
                                        <p:tgtEl>
                                          <p:spTgt spid="35840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childTnLst>
                          </p:cTn>
                        </p:par>
                        <p:par>
                          <p:cTn id="53" fill="hold" nodeType="afterGroup">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randombar(horizontal)">
                                      <p:cBhvr>
                                        <p:cTn id="56" dur="500"/>
                                        <p:tgtEl>
                                          <p:spTgt spid="62"/>
                                        </p:tgtEl>
                                      </p:cBhvr>
                                    </p:animEffect>
                                  </p:childTnLst>
                                </p:cTn>
                              </p:par>
                            </p:childTnLst>
                          </p:cTn>
                        </p:par>
                        <p:par>
                          <p:cTn id="57" fill="hold" nodeType="afterGroup">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childTnLst>
                          </p:cTn>
                        </p:par>
                        <p:par>
                          <p:cTn id="61" fill="hold" nodeType="afterGroup">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childTnLst>
                          </p:cTn>
                        </p:par>
                        <p:par>
                          <p:cTn id="65" fill="hold" nodeType="afterGroup">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childTnLst>
                          </p:cTn>
                        </p:par>
                        <p:par>
                          <p:cTn id="69" fill="hold" nodeType="afterGroup">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500"/>
                                        <p:tgtEl>
                                          <p:spTgt spid="70"/>
                                        </p:tgtEl>
                                      </p:cBhvr>
                                    </p:animEffect>
                                  </p:childTnLst>
                                </p:cTn>
                              </p:par>
                            </p:childTnLst>
                          </p:cTn>
                        </p:par>
                        <p:par>
                          <p:cTn id="73" fill="hold" nodeType="afterGroup">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500"/>
                                        <p:tgtEl>
                                          <p:spTgt spid="72"/>
                                        </p:tgtEl>
                                      </p:cBhvr>
                                    </p:animEffect>
                                  </p:childTnLst>
                                </p:cTn>
                              </p:par>
                            </p:childTnLst>
                          </p:cTn>
                        </p:par>
                        <p:par>
                          <p:cTn id="77" fill="hold" nodeType="afterGroup">
                            <p:stCondLst>
                              <p:cond delay="3500"/>
                            </p:stCondLst>
                            <p:childTnLst>
                              <p:par>
                                <p:cTn id="78" presetID="10" presetClass="entr" presetSubtype="0" fill="hold" grpId="0" nodeType="after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par>
                          <p:cTn id="81" fill="hold" nodeType="afterGroup">
                            <p:stCondLst>
                              <p:cond delay="4000"/>
                            </p:stCondLst>
                            <p:childTnLst>
                              <p:par>
                                <p:cTn id="82" presetID="10" presetClass="entr" presetSubtype="0" fill="hold" grpId="0" nodeType="after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childTnLst>
                          </p:cTn>
                        </p:par>
                        <p:par>
                          <p:cTn id="85" fill="hold" nodeType="afterGroup">
                            <p:stCondLst>
                              <p:cond delay="4500"/>
                            </p:stCondLst>
                            <p:childTnLst>
                              <p:par>
                                <p:cTn id="86" presetID="10" presetClass="entr" presetSubtype="0" fill="hold" grpId="0" nodeType="afterEffect">
                                  <p:stCondLst>
                                    <p:cond delay="0"/>
                                  </p:stCondLst>
                                  <p:childTnLst>
                                    <p:set>
                                      <p:cBhvr>
                                        <p:cTn id="87" dur="1" fill="hold">
                                          <p:stCondLst>
                                            <p:cond delay="0"/>
                                          </p:stCondLst>
                                        </p:cTn>
                                        <p:tgtEl>
                                          <p:spTgt spid="75"/>
                                        </p:tgtEl>
                                        <p:attrNameLst>
                                          <p:attrName>style.visibility</p:attrName>
                                        </p:attrNameLst>
                                      </p:cBhvr>
                                      <p:to>
                                        <p:strVal val="visible"/>
                                      </p:to>
                                    </p:set>
                                    <p:animEffect transition="in" filter="fade">
                                      <p:cBhvr>
                                        <p:cTn id="8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P spid="45" grpId="0" animBg="1"/>
      <p:bldP spid="47" grpId="0" animBg="1"/>
      <p:bldP spid="48" grpId="0" animBg="1"/>
      <p:bldP spid="49" grpId="0" animBg="1"/>
      <p:bldP spid="50" grpId="0" animBg="1"/>
      <p:bldP spid="51" grpId="0" animBg="1"/>
      <p:bldP spid="52" grpId="0" animBg="1"/>
      <p:bldP spid="53" grpId="0" animBg="1"/>
      <p:bldP spid="54" grpId="0" animBg="1"/>
      <p:bldP spid="56" grpId="0" animBg="1"/>
      <p:bldP spid="57" grpId="0" animBg="1"/>
      <p:bldP spid="58" grpId="0" animBg="1"/>
      <p:bldP spid="59" grpId="0" animBg="1"/>
      <p:bldP spid="60" grpId="0" animBg="1"/>
      <p:bldP spid="61" grpId="0" animBg="1"/>
      <p:bldP spid="62" grpId="0" animBg="1"/>
      <p:bldP spid="66" grpId="0"/>
      <p:bldP spid="68" grpId="0"/>
      <p:bldP spid="69" grpId="0"/>
      <p:bldP spid="70" grpId="0"/>
      <p:bldP spid="72" grpId="0"/>
      <p:bldP spid="73" grpId="0"/>
      <p:bldP spid="74" grpId="0"/>
      <p:bldP spid="7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xfrm>
            <a:off x="9129713" y="6524625"/>
            <a:ext cx="623887" cy="3603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EA9D5B63-927D-4CF4-989D-55629AFEFCF5}" type="slidenum">
              <a:rPr lang="en-US" altLang="en-US" smtClean="0">
                <a:solidFill>
                  <a:srgbClr val="000000"/>
                </a:solidFill>
              </a:rPr>
              <a:pPr>
                <a:defRPr/>
              </a:pPr>
              <a:t>59</a:t>
            </a:fld>
            <a:endParaRPr lang="en-US" altLang="en-US">
              <a:solidFill>
                <a:srgbClr val="000000"/>
              </a:solidFill>
            </a:endParaRPr>
          </a:p>
        </p:txBody>
      </p:sp>
      <p:sp>
        <p:nvSpPr>
          <p:cNvPr id="36045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6045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solidFill>
                  <a:srgbClr val="000000"/>
                </a:solidFill>
                <a:effectLst>
                  <a:outerShdw blurRad="38100" dist="38100" dir="2700000" algn="tl">
                    <a:srgbClr val="C0C0C0"/>
                  </a:outerShdw>
                </a:effectLst>
                <a:latin typeface="Helvetica" pitchFamily="34" charset="0"/>
                <a:cs typeface="+mn-cs"/>
              </a:rPr>
              <a:t>Cost and Performance of Any-Path Methods</a:t>
            </a:r>
          </a:p>
        </p:txBody>
      </p:sp>
      <p:sp>
        <p:nvSpPr>
          <p:cNvPr id="360452"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aphicFrame>
        <p:nvGraphicFramePr>
          <p:cNvPr id="360529" name="Group 81"/>
          <p:cNvGraphicFramePr>
            <a:graphicFrameLocks noGrp="1"/>
          </p:cNvGraphicFramePr>
          <p:nvPr/>
        </p:nvGraphicFramePr>
        <p:xfrm>
          <a:off x="560388" y="2060575"/>
          <a:ext cx="8821737" cy="2816226"/>
        </p:xfrm>
        <a:graphic>
          <a:graphicData uri="http://schemas.openxmlformats.org/drawingml/2006/table">
            <a:tbl>
              <a:tblPr/>
              <a:tblGrid>
                <a:gridCol w="1765336">
                  <a:extLst>
                    <a:ext uri="{9D8B030D-6E8A-4147-A177-3AD203B41FA5}">
                      <a16:colId xmlns:a16="http://schemas.microsoft.com/office/drawing/2014/main" val="20000"/>
                    </a:ext>
                  </a:extLst>
                </a:gridCol>
                <a:gridCol w="1763688">
                  <a:extLst>
                    <a:ext uri="{9D8B030D-6E8A-4147-A177-3AD203B41FA5}">
                      <a16:colId xmlns:a16="http://schemas.microsoft.com/office/drawing/2014/main" val="20001"/>
                    </a:ext>
                  </a:extLst>
                </a:gridCol>
                <a:gridCol w="1763688">
                  <a:extLst>
                    <a:ext uri="{9D8B030D-6E8A-4147-A177-3AD203B41FA5}">
                      <a16:colId xmlns:a16="http://schemas.microsoft.com/office/drawing/2014/main" val="20002"/>
                    </a:ext>
                  </a:extLst>
                </a:gridCol>
                <a:gridCol w="1763688">
                  <a:extLst>
                    <a:ext uri="{9D8B030D-6E8A-4147-A177-3AD203B41FA5}">
                      <a16:colId xmlns:a16="http://schemas.microsoft.com/office/drawing/2014/main" val="20003"/>
                    </a:ext>
                  </a:extLst>
                </a:gridCol>
                <a:gridCol w="1765337">
                  <a:extLst>
                    <a:ext uri="{9D8B030D-6E8A-4147-A177-3AD203B41FA5}">
                      <a16:colId xmlns:a16="http://schemas.microsoft.com/office/drawing/2014/main" val="20004"/>
                    </a:ext>
                  </a:extLst>
                </a:gridCol>
              </a:tblGrid>
              <a:tr h="11888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Search Method</a:t>
                      </a:r>
                      <a:endParaRPr kumimoji="0" lang="en-GB" sz="2400" b="1" i="0" u="none" strike="noStrike" cap="none" normalizeH="0" baseline="0" dirty="0">
                        <a:ln>
                          <a:noFill/>
                        </a:ln>
                        <a:solidFill>
                          <a:schemeClr val="tx1"/>
                        </a:solidFill>
                        <a:effectLst/>
                        <a:latin typeface="Times New Roman" pitchFamily="1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Worst Time</a:t>
                      </a:r>
                      <a:endParaRPr kumimoji="0" lang="en-GB" sz="2400" b="1" i="0"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Worst Space</a:t>
                      </a:r>
                      <a:endParaRPr kumimoji="0" lang="en-GB" sz="2400" b="1" i="0"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Fewest states?</a:t>
                      </a:r>
                      <a:endParaRPr kumimoji="0" lang="en-GB" sz="2400" b="1" i="0"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Guaranteed to find a path?</a:t>
                      </a:r>
                      <a:endParaRPr kumimoji="0" lang="en-GB" sz="2400" b="1"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extLst>
                  <a:ext uri="{0D108BD9-81ED-4DB2-BD59-A6C34878D82A}">
                    <a16:rowId xmlns:a16="http://schemas.microsoft.com/office/drawing/2014/main" val="10000"/>
                  </a:ext>
                </a:extLst>
              </a:tr>
              <a:tr h="71445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imes New Roman" pitchFamily="18" charset="0"/>
                        </a:rPr>
                        <a:t>Depth-First</a:t>
                      </a:r>
                      <a:endParaRPr kumimoji="0" lang="en-GB" sz="2000" b="1" i="0" u="none" strike="noStrike" cap="none" normalizeH="0" baseline="0" dirty="0">
                        <a:ln>
                          <a:noFill/>
                        </a:ln>
                        <a:solidFill>
                          <a:schemeClr val="accent2"/>
                        </a:solidFill>
                        <a:effectLst/>
                        <a:latin typeface="Times New Roman" pitchFamily="18" charset="0"/>
                      </a:endParaRP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r>
                        <a:rPr kumimoji="0" lang="en-US" sz="2400" b="0" i="0" u="none" strike="noStrike" cap="none" normalizeH="0" baseline="30000">
                          <a:ln>
                            <a:noFill/>
                          </a:ln>
                          <a:solidFill>
                            <a:schemeClr val="tx1"/>
                          </a:solidFill>
                          <a:effectLst/>
                          <a:latin typeface="Times New Roman" pitchFamily="18" charset="0"/>
                        </a:rPr>
                        <a:t>d+1</a:t>
                      </a:r>
                      <a:endParaRPr kumimoji="0" lang="en-GB" sz="2400" b="0" i="0" u="none" strike="noStrike" cap="none" normalizeH="0" baseline="3000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0000FF"/>
                          </a:solidFill>
                          <a:effectLst/>
                          <a:latin typeface="Times New Roman" pitchFamily="18" charset="0"/>
                        </a:rPr>
                        <a:t>bd</a:t>
                      </a:r>
                      <a:endParaRPr kumimoji="0" lang="en-GB" sz="2800" b="0" i="0" u="none" strike="noStrike" cap="none" normalizeH="0" baseline="0" dirty="0">
                        <a:ln>
                          <a:noFill/>
                        </a:ln>
                        <a:solidFill>
                          <a:srgbClr val="0000FF"/>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No</a:t>
                      </a:r>
                      <a:endParaRPr kumimoji="0" lang="en-GB" sz="20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Yes*</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291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imes New Roman" pitchFamily="18" charset="0"/>
                        </a:rPr>
                        <a:t>Breadth-Firs</a:t>
                      </a:r>
                      <a:r>
                        <a:rPr kumimoji="0" lang="en-US" sz="1800" b="1" i="0" u="none" strike="noStrike" cap="none" normalizeH="0" baseline="0" dirty="0">
                          <a:ln>
                            <a:noFill/>
                          </a:ln>
                          <a:solidFill>
                            <a:schemeClr val="accent2"/>
                          </a:solidFill>
                          <a:effectLst/>
                          <a:latin typeface="Times New Roman" pitchFamily="18" charset="0"/>
                        </a:rPr>
                        <a:t>t</a:t>
                      </a:r>
                      <a:endParaRPr kumimoji="0" lang="en-GB" sz="1800" b="1" i="0" u="none" strike="noStrike" cap="none" normalizeH="0" baseline="0" dirty="0">
                        <a:ln>
                          <a:noFill/>
                        </a:ln>
                        <a:solidFill>
                          <a:schemeClr val="accent2"/>
                        </a:solidFill>
                        <a:effectLst/>
                        <a:latin typeface="Times New Roman" pitchFamily="18" charset="0"/>
                      </a:endParaRP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r>
                        <a:rPr kumimoji="0" lang="en-US" sz="2400" b="0" i="0" u="none" strike="noStrike" cap="none" normalizeH="0" baseline="30000">
                          <a:ln>
                            <a:noFill/>
                          </a:ln>
                          <a:solidFill>
                            <a:schemeClr val="tx1"/>
                          </a:solidFill>
                          <a:effectLst/>
                          <a:latin typeface="Times New Roman" pitchFamily="18" charset="0"/>
                        </a:rPr>
                        <a:t>d+1</a:t>
                      </a:r>
                      <a:endParaRPr kumimoji="0" lang="en-GB" sz="2400" b="0" i="0" u="none" strike="noStrike" cap="none" normalizeH="0" baseline="3000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r>
                        <a:rPr kumimoji="0" lang="en-US" sz="2400" b="0" i="0" u="none" strike="noStrike" cap="none" normalizeH="0" baseline="30000">
                          <a:ln>
                            <a:noFill/>
                          </a:ln>
                          <a:solidFill>
                            <a:schemeClr val="tx1"/>
                          </a:solidFill>
                          <a:effectLst/>
                          <a:latin typeface="Times New Roman" pitchFamily="18" charset="0"/>
                        </a:rPr>
                        <a:t>d</a:t>
                      </a:r>
                      <a:endParaRPr kumimoji="0" lang="en-GB" sz="2400" b="0" i="0" u="none" strike="noStrike" cap="none" normalizeH="0" baseline="3000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Times New Roman" pitchFamily="18" charset="0"/>
                        </a:rPr>
                        <a:t>Yes</a:t>
                      </a:r>
                      <a:endParaRPr kumimoji="0" lang="en-GB" sz="2000" b="0" i="0" u="none" strike="noStrike" cap="none" normalizeH="0" baseline="0" dirty="0">
                        <a:ln>
                          <a:noFill/>
                        </a:ln>
                        <a:solidFill>
                          <a:srgbClr val="0000FF"/>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Yes</a:t>
                      </a:r>
                      <a:endParaRPr kumimoji="0" lang="en-GB" sz="2000" b="0" i="0" u="none" strike="noStrike" cap="none" normalizeH="0" baseline="0" dirty="0">
                        <a:ln>
                          <a:noFill/>
                        </a:ln>
                        <a:solidFill>
                          <a:schemeClr val="tx1"/>
                        </a:solidFill>
                        <a:effectLst/>
                        <a:latin typeface="Times New Roman" pitchFamily="18" charset="0"/>
                      </a:endParaRP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6902" name="Rectangle 35"/>
          <p:cNvSpPr>
            <a:spLocks noChangeArrowheads="1"/>
          </p:cNvSpPr>
          <p:nvPr/>
        </p:nvSpPr>
        <p:spPr bwMode="auto">
          <a:xfrm>
            <a:off x="344488" y="1557338"/>
            <a:ext cx="9001125"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solidFill>
                  <a:srgbClr val="000000"/>
                </a:solidFill>
                <a:cs typeface="+mn-cs"/>
              </a:rPr>
              <a:t>Searching a tree with branching factor </a:t>
            </a:r>
            <a:r>
              <a:rPr lang="en-US" sz="2000" b="1" dirty="0">
                <a:solidFill>
                  <a:srgbClr val="000000"/>
                </a:solidFill>
                <a:cs typeface="+mn-cs"/>
              </a:rPr>
              <a:t>b</a:t>
            </a:r>
            <a:r>
              <a:rPr lang="en-US" sz="2000" dirty="0">
                <a:solidFill>
                  <a:srgbClr val="000000"/>
                </a:solidFill>
                <a:cs typeface="+mn-cs"/>
              </a:rPr>
              <a:t> and depth </a:t>
            </a:r>
            <a:r>
              <a:rPr lang="en-US" sz="2000" b="1" dirty="0">
                <a:solidFill>
                  <a:srgbClr val="000000"/>
                </a:solidFill>
                <a:cs typeface="+mn-cs"/>
              </a:rPr>
              <a:t>d </a:t>
            </a:r>
            <a:r>
              <a:rPr lang="en-US" sz="2000" dirty="0">
                <a:solidFill>
                  <a:srgbClr val="000000"/>
                </a:solidFill>
                <a:cs typeface="+mn-cs"/>
              </a:rPr>
              <a:t>(</a:t>
            </a:r>
            <a:r>
              <a:rPr lang="en-US" sz="2000" b="1" dirty="0">
                <a:solidFill>
                  <a:srgbClr val="FF0000"/>
                </a:solidFill>
                <a:effectLst>
                  <a:outerShdw blurRad="38100" dist="38100" dir="2700000" algn="tl">
                    <a:srgbClr val="000000">
                      <a:alpha val="43137"/>
                    </a:srgbClr>
                  </a:outerShdw>
                </a:effectLst>
                <a:cs typeface="+mn-cs"/>
              </a:rPr>
              <a:t>without using a Visited List</a:t>
            </a:r>
            <a:r>
              <a:rPr lang="en-US" sz="2000" dirty="0">
                <a:solidFill>
                  <a:srgbClr val="000000"/>
                </a:solidFill>
                <a:cs typeface="+mn-cs"/>
              </a:rPr>
              <a:t>)</a:t>
            </a:r>
            <a:endParaRPr lang="en-GB" sz="2000" dirty="0">
              <a:solidFill>
                <a:srgbClr val="000000"/>
              </a:solidFill>
              <a:cs typeface="+mn-cs"/>
            </a:endParaRPr>
          </a:p>
        </p:txBody>
      </p:sp>
      <p:sp>
        <p:nvSpPr>
          <p:cNvPr id="18465" name="Rectangle 82"/>
          <p:cNvSpPr>
            <a:spLocks noChangeArrowheads="1"/>
          </p:cNvSpPr>
          <p:nvPr/>
        </p:nvSpPr>
        <p:spPr bwMode="auto">
          <a:xfrm>
            <a:off x="0" y="6021388"/>
            <a:ext cx="4448175" cy="3079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1400">
                <a:solidFill>
                  <a:srgbClr val="000000"/>
                </a:solidFill>
              </a:rPr>
              <a:t>*If there are no indefinitely long paths in the search space</a:t>
            </a:r>
          </a:p>
        </p:txBody>
      </p:sp>
      <p:sp>
        <p:nvSpPr>
          <p:cNvPr id="18466" name="Rectangle 83"/>
          <p:cNvSpPr>
            <a:spLocks noChangeArrowheads="1"/>
          </p:cNvSpPr>
          <p:nvPr/>
        </p:nvSpPr>
        <p:spPr bwMode="auto">
          <a:xfrm>
            <a:off x="4737100" y="6021388"/>
            <a:ext cx="5168900" cy="52705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1400">
                <a:solidFill>
                  <a:srgbClr val="000000"/>
                </a:solidFill>
              </a:rPr>
              <a:t>Worst case time is proportional to the number of nodes added to Q.</a:t>
            </a:r>
          </a:p>
          <a:p>
            <a:pPr eaLnBrk="0" hangingPunct="0"/>
            <a:r>
              <a:rPr lang="en-US" altLang="en-US" sz="1400">
                <a:solidFill>
                  <a:srgbClr val="000000"/>
                </a:solidFill>
              </a:rPr>
              <a:t>Worst case space is proportional to maximal length of Q.</a:t>
            </a:r>
            <a:endParaRPr lang="en-GB" altLang="en-US" sz="1400">
              <a:solidFill>
                <a:srgbClr val="000000"/>
              </a:solidFill>
            </a:endParaRPr>
          </a:p>
        </p:txBody>
      </p:sp>
      <p:sp>
        <p:nvSpPr>
          <p:cNvPr id="18467" name="TextBox 1"/>
          <p:cNvSpPr txBox="1">
            <a:spLocks noChangeArrowheads="1"/>
          </p:cNvSpPr>
          <p:nvPr/>
        </p:nvSpPr>
        <p:spPr bwMode="auto">
          <a:xfrm>
            <a:off x="5168900" y="6524625"/>
            <a:ext cx="3602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NZ" altLang="en-US">
                <a:solidFill>
                  <a:srgbClr val="000000"/>
                </a:solidFill>
              </a:rPr>
              <a:t>Considering that all states are unique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60452"/>
                                        </p:tgtEl>
                                        <p:attrNameLst>
                                          <p:attrName>style.visibility</p:attrName>
                                        </p:attrNameLst>
                                      </p:cBhvr>
                                      <p:to>
                                        <p:strVal val="visible"/>
                                      </p:to>
                                    </p:set>
                                    <p:animEffect transition="in" filter="checkerboard(across)">
                                      <p:cBhvr>
                                        <p:cTn id="7" dur="500"/>
                                        <p:tgtEl>
                                          <p:spTgt spid="360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A342C15C-5556-4352-BA1E-431C7EC8023E}" type="slidenum">
              <a:rPr lang="en-US" altLang="en-US" smtClean="0"/>
              <a:pPr>
                <a:defRPr/>
              </a:pPr>
              <a:t>6</a:t>
            </a:fld>
            <a:endParaRPr lang="en-US" altLang="en-US"/>
          </a:p>
        </p:txBody>
      </p:sp>
      <p:sp>
        <p:nvSpPr>
          <p:cNvPr id="33485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3485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Background and Motivation</a:t>
            </a:r>
          </a:p>
        </p:txBody>
      </p:sp>
      <p:sp>
        <p:nvSpPr>
          <p:cNvPr id="334852" name="Text Box 4"/>
          <p:cNvSpPr txBox="1">
            <a:spLocks noChangeArrowheads="1"/>
          </p:cNvSpPr>
          <p:nvPr/>
        </p:nvSpPr>
        <p:spPr bwMode="auto">
          <a:xfrm>
            <a:off x="487363" y="2276475"/>
            <a:ext cx="3960812" cy="831850"/>
          </a:xfrm>
          <a:prstGeom prst="rect">
            <a:avLst/>
          </a:prstGeom>
          <a:gradFill rotWithShape="1">
            <a:gsLst>
              <a:gs pos="0">
                <a:srgbClr val="75BAFF"/>
              </a:gs>
              <a:gs pos="50000">
                <a:srgbClr val="FFFF66"/>
              </a:gs>
              <a:gs pos="100000">
                <a:srgbClr val="75BAFF"/>
              </a:gs>
            </a:gsLst>
            <a:lin ang="5400000" scaled="1"/>
          </a:gradFill>
          <a:ln w="9525">
            <a:solidFill>
              <a:srgbClr val="FF0000"/>
            </a:solidFill>
            <a:miter lim="800000"/>
            <a:headEnd/>
            <a:tailEnd/>
          </a:ln>
          <a:effectLst/>
        </p:spPr>
        <p:txBody>
          <a:bodyPr>
            <a:spAutoFit/>
          </a:bodyPr>
          <a:lstStyle/>
          <a:p>
            <a:pPr eaLnBrk="0" hangingPunct="0">
              <a:defRPr/>
            </a:pPr>
            <a:r>
              <a:rPr lang="en-NZ" sz="2400" b="1">
                <a:effectLst>
                  <a:outerShdw blurRad="38100" dist="38100" dir="2700000" algn="tl">
                    <a:srgbClr val="FFFFFF"/>
                  </a:outerShdw>
                </a:effectLst>
                <a:latin typeface="Arial" charset="0"/>
                <a:cs typeface="+mn-cs"/>
              </a:rPr>
              <a:t>Directed Graphs </a:t>
            </a:r>
          </a:p>
          <a:p>
            <a:pPr eaLnBrk="0" hangingPunct="0">
              <a:defRPr/>
            </a:pPr>
            <a:r>
              <a:rPr lang="en-NZ" sz="2400" b="1">
                <a:effectLst>
                  <a:outerShdw blurRad="38100" dist="38100" dir="2700000" algn="tl">
                    <a:srgbClr val="FFFFFF"/>
                  </a:outerShdw>
                </a:effectLst>
                <a:latin typeface="Arial" charset="0"/>
                <a:cs typeface="+mn-cs"/>
              </a:rPr>
              <a:t>(one-way streets)</a:t>
            </a:r>
            <a:endParaRPr lang="en-GB" sz="2400" b="1">
              <a:effectLst>
                <a:outerShdw blurRad="38100" dist="38100" dir="2700000" algn="tl">
                  <a:srgbClr val="FFFFFF"/>
                </a:outerShdw>
              </a:effectLst>
              <a:latin typeface="Arial" charset="0"/>
              <a:cs typeface="+mn-cs"/>
            </a:endParaRPr>
          </a:p>
        </p:txBody>
      </p:sp>
      <p:sp>
        <p:nvSpPr>
          <p:cNvPr id="334853"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4103" name="Line 9"/>
          <p:cNvSpPr>
            <a:spLocks noChangeShapeType="1"/>
          </p:cNvSpPr>
          <p:nvPr/>
        </p:nvSpPr>
        <p:spPr bwMode="auto">
          <a:xfrm flipH="1">
            <a:off x="3006725" y="3860800"/>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04" name="Line 10"/>
          <p:cNvSpPr>
            <a:spLocks noChangeShapeType="1"/>
          </p:cNvSpPr>
          <p:nvPr/>
        </p:nvSpPr>
        <p:spPr bwMode="auto">
          <a:xfrm flipH="1">
            <a:off x="2071688" y="3716338"/>
            <a:ext cx="719137"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05" name="Line 11"/>
          <p:cNvSpPr>
            <a:spLocks noChangeShapeType="1"/>
          </p:cNvSpPr>
          <p:nvPr/>
        </p:nvSpPr>
        <p:spPr bwMode="auto">
          <a:xfrm>
            <a:off x="3151188" y="3716338"/>
            <a:ext cx="360362" cy="4333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334869" name="Oval 21"/>
          <p:cNvSpPr>
            <a:spLocks noChangeArrowheads="1"/>
          </p:cNvSpPr>
          <p:nvPr/>
        </p:nvSpPr>
        <p:spPr bwMode="auto">
          <a:xfrm>
            <a:off x="2790825" y="34290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70" name="Oval 22"/>
          <p:cNvSpPr>
            <a:spLocks noChangeArrowheads="1"/>
          </p:cNvSpPr>
          <p:nvPr/>
        </p:nvSpPr>
        <p:spPr bwMode="auto">
          <a:xfrm>
            <a:off x="1927225" y="40767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71" name="Oval 23"/>
          <p:cNvSpPr>
            <a:spLocks noChangeArrowheads="1"/>
          </p:cNvSpPr>
          <p:nvPr/>
        </p:nvSpPr>
        <p:spPr bwMode="auto">
          <a:xfrm>
            <a:off x="2719388" y="4187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72" name="Oval 24"/>
          <p:cNvSpPr>
            <a:spLocks noChangeArrowheads="1"/>
          </p:cNvSpPr>
          <p:nvPr/>
        </p:nvSpPr>
        <p:spPr bwMode="auto">
          <a:xfrm>
            <a:off x="3295650" y="4149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84" name="Oval 36"/>
          <p:cNvSpPr>
            <a:spLocks noChangeArrowheads="1"/>
          </p:cNvSpPr>
          <p:nvPr/>
        </p:nvSpPr>
        <p:spPr bwMode="auto">
          <a:xfrm>
            <a:off x="2359025" y="49418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111" name="Line 37"/>
          <p:cNvSpPr>
            <a:spLocks noChangeShapeType="1"/>
          </p:cNvSpPr>
          <p:nvPr/>
        </p:nvSpPr>
        <p:spPr bwMode="auto">
          <a:xfrm flipH="1">
            <a:off x="2359025" y="4365625"/>
            <a:ext cx="360363"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12" name="Line 38"/>
          <p:cNvSpPr>
            <a:spLocks noChangeShapeType="1"/>
          </p:cNvSpPr>
          <p:nvPr/>
        </p:nvSpPr>
        <p:spPr bwMode="auto">
          <a:xfrm flipV="1">
            <a:off x="2646363" y="4581525"/>
            <a:ext cx="217487"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13" name="Line 39"/>
          <p:cNvSpPr>
            <a:spLocks noChangeShapeType="1"/>
          </p:cNvSpPr>
          <p:nvPr/>
        </p:nvSpPr>
        <p:spPr bwMode="auto">
          <a:xfrm flipV="1">
            <a:off x="2790825" y="4581525"/>
            <a:ext cx="647700" cy="50323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14" name="Rectangle 40"/>
          <p:cNvSpPr>
            <a:spLocks noChangeArrowheads="1"/>
          </p:cNvSpPr>
          <p:nvPr/>
        </p:nvSpPr>
        <p:spPr bwMode="auto">
          <a:xfrm>
            <a:off x="487363" y="3141663"/>
            <a:ext cx="3959225" cy="26638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4128" name="Text Box 54"/>
          <p:cNvSpPr txBox="1">
            <a:spLocks noChangeArrowheads="1"/>
          </p:cNvSpPr>
          <p:nvPr/>
        </p:nvSpPr>
        <p:spPr bwMode="auto">
          <a:xfrm>
            <a:off x="1352550" y="6092825"/>
            <a:ext cx="5027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a:t>Loops</a:t>
            </a:r>
            <a:r>
              <a:rPr lang="en-US" altLang="en-US"/>
              <a:t> are allowed, node can have </a:t>
            </a:r>
            <a:r>
              <a:rPr lang="en-US" altLang="en-US" b="1"/>
              <a:t>multiple parents</a:t>
            </a:r>
            <a:endParaRPr lang="en-GB" altLang="en-US" b="1"/>
          </a:p>
        </p:txBody>
      </p:sp>
      <p:sp>
        <p:nvSpPr>
          <p:cNvPr id="2" name="TextBox 1">
            <a:extLst>
              <a:ext uri="{FF2B5EF4-FFF2-40B4-BE49-F238E27FC236}">
                <a16:creationId xmlns:a16="http://schemas.microsoft.com/office/drawing/2014/main" id="{82FC3D97-B87A-4A40-932B-395CD17C3F97}"/>
              </a:ext>
            </a:extLst>
          </p:cNvPr>
          <p:cNvSpPr txBox="1"/>
          <p:nvPr/>
        </p:nvSpPr>
        <p:spPr>
          <a:xfrm>
            <a:off x="848544" y="1628800"/>
            <a:ext cx="2993127" cy="369332"/>
          </a:xfrm>
          <a:prstGeom prst="rect">
            <a:avLst/>
          </a:prstGeom>
          <a:noFill/>
        </p:spPr>
        <p:txBody>
          <a:bodyPr wrap="none" rtlCol="0">
            <a:spAutoFit/>
          </a:bodyPr>
          <a:lstStyle/>
          <a:p>
            <a:r>
              <a:rPr lang="en-GB" dirty="0"/>
              <a:t>There are two types of graphs.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4853"/>
                                        </p:tgtEl>
                                        <p:attrNameLst>
                                          <p:attrName>style.visibility</p:attrName>
                                        </p:attrNameLst>
                                      </p:cBhvr>
                                      <p:to>
                                        <p:strVal val="visible"/>
                                      </p:to>
                                    </p:set>
                                    <p:animEffect transition="in" filter="checkerboard(across)">
                                      <p:cBhvr>
                                        <p:cTn id="7" dur="500"/>
                                        <p:tgtEl>
                                          <p:spTgt spid="334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A6B11277-AF75-422A-9576-F8C1C96BB952}" type="slidenum">
              <a:rPr lang="en-US" altLang="en-US" smtClean="0">
                <a:solidFill>
                  <a:srgbClr val="000000"/>
                </a:solidFill>
              </a:rPr>
              <a:pPr>
                <a:defRPr/>
              </a:pPr>
              <a:t>60</a:t>
            </a:fld>
            <a:endParaRPr lang="en-US" altLang="en-US">
              <a:solidFill>
                <a:srgbClr val="000000"/>
              </a:solidFill>
            </a:endParaRPr>
          </a:p>
        </p:txBody>
      </p:sp>
      <p:sp>
        <p:nvSpPr>
          <p:cNvPr id="36147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6147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solidFill>
                  <a:srgbClr val="000000"/>
                </a:solidFill>
                <a:effectLst>
                  <a:outerShdw blurRad="38100" dist="38100" dir="2700000" algn="tl">
                    <a:srgbClr val="C0C0C0"/>
                  </a:outerShdw>
                </a:effectLst>
                <a:latin typeface="Helvetica" pitchFamily="34" charset="0"/>
                <a:cs typeface="+mn-cs"/>
              </a:rPr>
              <a:t>Cost and Performance of Any-Path Methods</a:t>
            </a:r>
          </a:p>
        </p:txBody>
      </p:sp>
      <p:sp>
        <p:nvSpPr>
          <p:cNvPr id="36147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aphicFrame>
        <p:nvGraphicFramePr>
          <p:cNvPr id="361477" name="Group 5"/>
          <p:cNvGraphicFramePr>
            <a:graphicFrameLocks noGrp="1"/>
          </p:cNvGraphicFramePr>
          <p:nvPr/>
        </p:nvGraphicFramePr>
        <p:xfrm>
          <a:off x="560388" y="2060575"/>
          <a:ext cx="8750299" cy="2816226"/>
        </p:xfrm>
        <a:graphic>
          <a:graphicData uri="http://schemas.openxmlformats.org/drawingml/2006/table">
            <a:tbl>
              <a:tblPr/>
              <a:tblGrid>
                <a:gridCol w="1751040">
                  <a:extLst>
                    <a:ext uri="{9D8B030D-6E8A-4147-A177-3AD203B41FA5}">
                      <a16:colId xmlns:a16="http://schemas.microsoft.com/office/drawing/2014/main" val="20000"/>
                    </a:ext>
                  </a:extLst>
                </a:gridCol>
                <a:gridCol w="1749406">
                  <a:extLst>
                    <a:ext uri="{9D8B030D-6E8A-4147-A177-3AD203B41FA5}">
                      <a16:colId xmlns:a16="http://schemas.microsoft.com/office/drawing/2014/main" val="20001"/>
                    </a:ext>
                  </a:extLst>
                </a:gridCol>
                <a:gridCol w="1749406">
                  <a:extLst>
                    <a:ext uri="{9D8B030D-6E8A-4147-A177-3AD203B41FA5}">
                      <a16:colId xmlns:a16="http://schemas.microsoft.com/office/drawing/2014/main" val="20002"/>
                    </a:ext>
                  </a:extLst>
                </a:gridCol>
                <a:gridCol w="1749406">
                  <a:extLst>
                    <a:ext uri="{9D8B030D-6E8A-4147-A177-3AD203B41FA5}">
                      <a16:colId xmlns:a16="http://schemas.microsoft.com/office/drawing/2014/main" val="20003"/>
                    </a:ext>
                  </a:extLst>
                </a:gridCol>
                <a:gridCol w="1751041">
                  <a:extLst>
                    <a:ext uri="{9D8B030D-6E8A-4147-A177-3AD203B41FA5}">
                      <a16:colId xmlns:a16="http://schemas.microsoft.com/office/drawing/2014/main" val="20004"/>
                    </a:ext>
                  </a:extLst>
                </a:gridCol>
              </a:tblGrid>
              <a:tr h="11888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Search Method</a:t>
                      </a:r>
                      <a:endParaRPr kumimoji="0" lang="en-GB" sz="2400" b="1" i="0" u="none" strike="noStrike" cap="none" normalizeH="0" baseline="0" dirty="0">
                        <a:ln>
                          <a:noFill/>
                        </a:ln>
                        <a:solidFill>
                          <a:schemeClr val="tx1"/>
                        </a:solidFill>
                        <a:effectLst/>
                        <a:latin typeface="Times New Roman" pitchFamily="1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Worst Time</a:t>
                      </a:r>
                      <a:endParaRPr kumimoji="0" lang="en-GB" sz="2400" b="1" i="0"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Worst Space</a:t>
                      </a:r>
                      <a:endParaRPr kumimoji="0" lang="en-GB" sz="2400" b="1" i="0"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Fewest states?</a:t>
                      </a:r>
                      <a:endParaRPr kumimoji="0" lang="en-GB" sz="2400" b="1" i="0"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Guaranteed to find a path?</a:t>
                      </a:r>
                      <a:endParaRPr kumimoji="0" lang="en-GB" sz="2400" b="1" i="0"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extLst>
                  <a:ext uri="{0D108BD9-81ED-4DB2-BD59-A6C34878D82A}">
                    <a16:rowId xmlns:a16="http://schemas.microsoft.com/office/drawing/2014/main" val="10000"/>
                  </a:ext>
                </a:extLst>
              </a:tr>
              <a:tr h="71445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pitchFamily="18" charset="0"/>
                        </a:rPr>
                        <a:t>Depth-First</a:t>
                      </a:r>
                      <a:endParaRPr kumimoji="0" lang="en-GB" sz="1800" b="1" i="0" u="none" strike="noStrike" cap="none" normalizeH="0" baseline="0">
                        <a:ln>
                          <a:noFill/>
                        </a:ln>
                        <a:solidFill>
                          <a:schemeClr val="accent2"/>
                        </a:solidFill>
                        <a:effectLst/>
                        <a:latin typeface="Times New Roman" pitchFamily="18" charset="0"/>
                      </a:endParaRP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r>
                        <a:rPr kumimoji="0" lang="en-US" sz="2800" b="0" i="0" u="none" strike="noStrike" cap="none" normalizeH="0" baseline="30000">
                          <a:ln>
                            <a:noFill/>
                          </a:ln>
                          <a:solidFill>
                            <a:schemeClr val="tx1"/>
                          </a:solidFill>
                          <a:effectLst/>
                          <a:latin typeface="Times New Roman" pitchFamily="18" charset="0"/>
                        </a:rPr>
                        <a:t>d+1</a:t>
                      </a:r>
                      <a:endParaRPr kumimoji="0" lang="en-GB" sz="2800" b="0" i="0" u="none" strike="noStrike" cap="none" normalizeH="0" baseline="3000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bd     b</a:t>
                      </a:r>
                      <a:r>
                        <a:rPr kumimoji="0" lang="en-US" sz="2800" b="0" i="0" u="none" strike="noStrike" cap="none" normalizeH="0" baseline="30000">
                          <a:ln>
                            <a:noFill/>
                          </a:ln>
                          <a:solidFill>
                            <a:schemeClr val="tx1"/>
                          </a:solidFill>
                          <a:effectLst/>
                          <a:latin typeface="Times New Roman" pitchFamily="18" charset="0"/>
                        </a:rPr>
                        <a:t>d+1</a:t>
                      </a:r>
                      <a:endParaRPr kumimoji="0" lang="en-GB" sz="2800" b="0" i="0" u="none" strike="noStrike" cap="none" normalizeH="0" baseline="3000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No</a:t>
                      </a:r>
                      <a:endParaRPr kumimoji="0" lang="en-GB" sz="2000" b="0" i="0"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Yes*</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291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pitchFamily="18" charset="0"/>
                        </a:rPr>
                        <a:t>Breadth-First</a:t>
                      </a:r>
                      <a:endParaRPr kumimoji="0" lang="en-GB" sz="1800" b="1" i="0" u="none" strike="noStrike" cap="none" normalizeH="0" baseline="0">
                        <a:ln>
                          <a:noFill/>
                        </a:ln>
                        <a:solidFill>
                          <a:schemeClr val="accent2"/>
                        </a:solidFill>
                        <a:effectLst/>
                        <a:latin typeface="Times New Roman" pitchFamily="18" charset="0"/>
                      </a:endParaRP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r>
                        <a:rPr kumimoji="0" lang="en-US" sz="2800" b="0" i="0" u="none" strike="noStrike" cap="none" normalizeH="0" baseline="30000">
                          <a:ln>
                            <a:noFill/>
                          </a:ln>
                          <a:solidFill>
                            <a:schemeClr val="tx1"/>
                          </a:solidFill>
                          <a:effectLst/>
                          <a:latin typeface="Times New Roman" pitchFamily="18" charset="0"/>
                        </a:rPr>
                        <a:t>d+1</a:t>
                      </a:r>
                      <a:endParaRPr kumimoji="0" lang="en-GB" sz="2800" b="0" i="0" u="none" strike="noStrike" cap="none" normalizeH="0" baseline="3000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r>
                        <a:rPr kumimoji="0" lang="en-US" sz="2800" b="0" i="0" u="none" strike="noStrike" cap="none" normalizeH="0" baseline="30000">
                          <a:ln>
                            <a:noFill/>
                          </a:ln>
                          <a:solidFill>
                            <a:schemeClr val="tx1"/>
                          </a:solidFill>
                          <a:effectLst/>
                          <a:latin typeface="Times New Roman" pitchFamily="18" charset="0"/>
                        </a:rPr>
                        <a:t>d         </a:t>
                      </a:r>
                      <a:r>
                        <a:rPr kumimoji="0" lang="en-US" sz="2800" b="0" i="0" u="none" strike="noStrike" cap="none" normalizeH="0" baseline="0">
                          <a:ln>
                            <a:noFill/>
                          </a:ln>
                          <a:solidFill>
                            <a:schemeClr val="tx1"/>
                          </a:solidFill>
                          <a:effectLst/>
                          <a:latin typeface="Times New Roman" pitchFamily="18" charset="0"/>
                        </a:rPr>
                        <a:t>b</a:t>
                      </a:r>
                      <a:r>
                        <a:rPr kumimoji="0" lang="en-US" sz="2800" b="0" i="0" u="none" strike="noStrike" cap="none" normalizeH="0" baseline="30000">
                          <a:ln>
                            <a:noFill/>
                          </a:ln>
                          <a:solidFill>
                            <a:schemeClr val="tx1"/>
                          </a:solidFill>
                          <a:effectLst/>
                          <a:latin typeface="Times New Roman" pitchFamily="18" charset="0"/>
                        </a:rPr>
                        <a:t>d+1</a:t>
                      </a:r>
                      <a:endParaRPr kumimoji="0" lang="en-GB" sz="2800" b="0" i="0" u="none" strike="noStrike" cap="none" normalizeH="0" baseline="3000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Yes</a:t>
                      </a:r>
                      <a:endParaRPr kumimoji="0" lang="en-GB" sz="2000" b="0" i="0"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Yes</a:t>
                      </a:r>
                      <a:endParaRPr kumimoji="0" lang="en-GB" sz="2000" b="0" i="0" u="none" strike="noStrike" cap="none" normalizeH="0" baseline="0" dirty="0">
                        <a:ln>
                          <a:noFill/>
                        </a:ln>
                        <a:solidFill>
                          <a:schemeClr val="tx1"/>
                        </a:solidFill>
                        <a:effectLst/>
                        <a:latin typeface="Times New Roman" pitchFamily="18" charset="0"/>
                      </a:endParaRP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7926" name="Rectangle 37"/>
          <p:cNvSpPr>
            <a:spLocks noChangeArrowheads="1"/>
          </p:cNvSpPr>
          <p:nvPr/>
        </p:nvSpPr>
        <p:spPr bwMode="auto">
          <a:xfrm>
            <a:off x="344488" y="1557338"/>
            <a:ext cx="9001125"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solidFill>
                  <a:srgbClr val="000000"/>
                </a:solidFill>
                <a:cs typeface="+mn-cs"/>
              </a:rPr>
              <a:t>Searching a tree with branching factor </a:t>
            </a:r>
            <a:r>
              <a:rPr lang="en-US" sz="2000" b="1" dirty="0">
                <a:solidFill>
                  <a:srgbClr val="000000"/>
                </a:solidFill>
                <a:cs typeface="+mn-cs"/>
              </a:rPr>
              <a:t>b</a:t>
            </a:r>
            <a:r>
              <a:rPr lang="en-US" sz="2000" dirty="0">
                <a:solidFill>
                  <a:srgbClr val="000000"/>
                </a:solidFill>
                <a:cs typeface="+mn-cs"/>
              </a:rPr>
              <a:t> and depth </a:t>
            </a:r>
            <a:r>
              <a:rPr lang="en-US" sz="2000" b="1" dirty="0">
                <a:solidFill>
                  <a:srgbClr val="000000"/>
                </a:solidFill>
                <a:cs typeface="+mn-cs"/>
              </a:rPr>
              <a:t>d </a:t>
            </a:r>
            <a:r>
              <a:rPr lang="en-US" sz="2000" dirty="0">
                <a:solidFill>
                  <a:srgbClr val="000000"/>
                </a:solidFill>
                <a:cs typeface="+mn-cs"/>
              </a:rPr>
              <a:t>(</a:t>
            </a:r>
            <a:r>
              <a:rPr lang="en-US" sz="2000" b="1" dirty="0">
                <a:solidFill>
                  <a:srgbClr val="FF0000"/>
                </a:solidFill>
                <a:effectLst>
                  <a:outerShdw blurRad="38100" dist="38100" dir="2700000" algn="tl">
                    <a:srgbClr val="000000">
                      <a:alpha val="43137"/>
                    </a:srgbClr>
                  </a:outerShdw>
                </a:effectLst>
                <a:cs typeface="+mn-cs"/>
              </a:rPr>
              <a:t>with Visited List</a:t>
            </a:r>
            <a:r>
              <a:rPr lang="en-US" sz="2000" dirty="0">
                <a:solidFill>
                  <a:srgbClr val="000000"/>
                </a:solidFill>
                <a:cs typeface="+mn-cs"/>
              </a:rPr>
              <a:t>)</a:t>
            </a:r>
            <a:endParaRPr lang="en-GB" sz="2000" dirty="0">
              <a:solidFill>
                <a:srgbClr val="000000"/>
              </a:solidFill>
              <a:cs typeface="+mn-cs"/>
            </a:endParaRPr>
          </a:p>
        </p:txBody>
      </p:sp>
      <p:sp>
        <p:nvSpPr>
          <p:cNvPr id="19489" name="Rectangle 38"/>
          <p:cNvSpPr>
            <a:spLocks noChangeArrowheads="1"/>
          </p:cNvSpPr>
          <p:nvPr/>
        </p:nvSpPr>
        <p:spPr bwMode="auto">
          <a:xfrm>
            <a:off x="85725" y="6064250"/>
            <a:ext cx="4448175" cy="3079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1400">
                <a:solidFill>
                  <a:srgbClr val="000000"/>
                </a:solidFill>
              </a:rPr>
              <a:t>*If there are no indefinitely long paths in the search space</a:t>
            </a:r>
          </a:p>
        </p:txBody>
      </p:sp>
      <p:sp>
        <p:nvSpPr>
          <p:cNvPr id="37928" name="Rectangle 39"/>
          <p:cNvSpPr>
            <a:spLocks noChangeArrowheads="1"/>
          </p:cNvSpPr>
          <p:nvPr/>
        </p:nvSpPr>
        <p:spPr bwMode="auto">
          <a:xfrm>
            <a:off x="4630738" y="5961063"/>
            <a:ext cx="5168900" cy="7397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1400" dirty="0">
                <a:solidFill>
                  <a:srgbClr val="000000"/>
                </a:solidFill>
                <a:cs typeface="+mn-cs"/>
              </a:rPr>
              <a:t>Worst case time is proportional to the number of nodes added to Q.</a:t>
            </a:r>
          </a:p>
          <a:p>
            <a:pPr eaLnBrk="0" hangingPunct="0">
              <a:defRPr/>
            </a:pPr>
            <a:r>
              <a:rPr lang="en-US" sz="1400" dirty="0">
                <a:solidFill>
                  <a:srgbClr val="000000"/>
                </a:solidFill>
                <a:cs typeface="+mn-cs"/>
              </a:rPr>
              <a:t>Worst case space is proportional to maximal length of Q </a:t>
            </a:r>
            <a:r>
              <a:rPr lang="en-US" sz="1400" b="1" dirty="0">
                <a:solidFill>
                  <a:srgbClr val="FF0000"/>
                </a:solidFill>
                <a:effectLst>
                  <a:outerShdw blurRad="38100" dist="38100" dir="2700000" algn="tl">
                    <a:srgbClr val="000000">
                      <a:alpha val="43137"/>
                    </a:srgbClr>
                  </a:outerShdw>
                </a:effectLst>
                <a:cs typeface="+mn-cs"/>
              </a:rPr>
              <a:t>and Visited list</a:t>
            </a:r>
            <a:r>
              <a:rPr lang="en-US" sz="1400" dirty="0">
                <a:solidFill>
                  <a:srgbClr val="FF0000"/>
                </a:solidFill>
                <a:effectLst>
                  <a:outerShdw blurRad="38100" dist="38100" dir="2700000" algn="tl">
                    <a:srgbClr val="000000">
                      <a:alpha val="43137"/>
                    </a:srgbClr>
                  </a:outerShdw>
                </a:effectLst>
                <a:cs typeface="+mn-cs"/>
              </a:rPr>
              <a:t>.</a:t>
            </a:r>
            <a:endParaRPr lang="en-GB" sz="1400" dirty="0">
              <a:solidFill>
                <a:srgbClr val="FF0000"/>
              </a:solidFill>
              <a:effectLst>
                <a:outerShdw blurRad="38100" dist="38100" dir="2700000" algn="tl">
                  <a:srgbClr val="000000">
                    <a:alpha val="43137"/>
                  </a:srgbClr>
                </a:outerShdw>
              </a:effectLst>
              <a:cs typeface="+mn-cs"/>
            </a:endParaRPr>
          </a:p>
        </p:txBody>
      </p:sp>
      <p:sp>
        <p:nvSpPr>
          <p:cNvPr id="19491" name="Line 40"/>
          <p:cNvSpPr>
            <a:spLocks noChangeShapeType="1"/>
          </p:cNvSpPr>
          <p:nvPr/>
        </p:nvSpPr>
        <p:spPr bwMode="auto">
          <a:xfrm flipV="1">
            <a:off x="4016375" y="3429000"/>
            <a:ext cx="431800" cy="215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9492" name="Line 41"/>
          <p:cNvSpPr>
            <a:spLocks noChangeShapeType="1"/>
          </p:cNvSpPr>
          <p:nvPr/>
        </p:nvSpPr>
        <p:spPr bwMode="auto">
          <a:xfrm flipV="1">
            <a:off x="3944938" y="4149725"/>
            <a:ext cx="431800" cy="215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61476"/>
                                        </p:tgtEl>
                                        <p:attrNameLst>
                                          <p:attrName>style.visibility</p:attrName>
                                        </p:attrNameLst>
                                      </p:cBhvr>
                                      <p:to>
                                        <p:strVal val="visible"/>
                                      </p:to>
                                    </p:set>
                                    <p:animEffect transition="in" filter="checkerboard(across)">
                                      <p:cBhvr>
                                        <p:cTn id="7" dur="500"/>
                                        <p:tgtEl>
                                          <p:spTgt spid="36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E938BA9E-2852-4121-BA7B-0C0E143DD17D}" type="slidenum">
              <a:rPr lang="en-US" altLang="en-US" sz="1400" smtClean="0">
                <a:solidFill>
                  <a:srgbClr val="000000"/>
                </a:solidFill>
              </a:rPr>
              <a:pPr>
                <a:spcBef>
                  <a:spcPct val="0"/>
                </a:spcBef>
                <a:buFontTx/>
                <a:buNone/>
              </a:pPr>
              <a:t>61</a:t>
            </a:fld>
            <a:endParaRPr lang="en-US" altLang="en-US" sz="1400">
              <a:solidFill>
                <a:srgbClr val="000000"/>
              </a:solidFill>
            </a:endParaRPr>
          </a:p>
        </p:txBody>
      </p:sp>
      <p:sp>
        <p:nvSpPr>
          <p:cNvPr id="36249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cs typeface="+mn-cs"/>
              </a:rPr>
              <a:t>SEARCH</a:t>
            </a:r>
          </a:p>
        </p:txBody>
      </p:sp>
      <p:sp>
        <p:nvSpPr>
          <p:cNvPr id="36249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solidFill>
                  <a:srgbClr val="000000"/>
                </a:solidFill>
                <a:effectLst>
                  <a:outerShdw blurRad="38100" dist="38100" dir="2700000" algn="tl">
                    <a:srgbClr val="C0C0C0"/>
                  </a:outerShdw>
                </a:effectLst>
                <a:latin typeface="Helvetica" pitchFamily="34" charset="0"/>
                <a:cs typeface="+mn-cs"/>
              </a:rPr>
              <a:t>States vs. Path</a:t>
            </a:r>
          </a:p>
        </p:txBody>
      </p:sp>
      <p:sp>
        <p:nvSpPr>
          <p:cNvPr id="362500"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60422" name="Line 7"/>
          <p:cNvSpPr>
            <a:spLocks noChangeShapeType="1"/>
          </p:cNvSpPr>
          <p:nvPr/>
        </p:nvSpPr>
        <p:spPr bwMode="auto">
          <a:xfrm flipH="1">
            <a:off x="4886325" y="3182938"/>
            <a:ext cx="657225" cy="530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23" name="Line 8"/>
          <p:cNvSpPr>
            <a:spLocks noChangeShapeType="1"/>
          </p:cNvSpPr>
          <p:nvPr/>
        </p:nvSpPr>
        <p:spPr bwMode="auto">
          <a:xfrm flipH="1">
            <a:off x="7215188" y="3132138"/>
            <a:ext cx="287337"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24" name="Line 9"/>
          <p:cNvSpPr>
            <a:spLocks noChangeShapeType="1"/>
          </p:cNvSpPr>
          <p:nvPr/>
        </p:nvSpPr>
        <p:spPr bwMode="auto">
          <a:xfrm>
            <a:off x="7648575" y="3132138"/>
            <a:ext cx="303213" cy="501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25" name="Line 10"/>
          <p:cNvSpPr>
            <a:spLocks noChangeShapeType="1"/>
          </p:cNvSpPr>
          <p:nvPr/>
        </p:nvSpPr>
        <p:spPr bwMode="auto">
          <a:xfrm flipH="1">
            <a:off x="4437063" y="3873500"/>
            <a:ext cx="298450" cy="3111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26" name="Line 11"/>
          <p:cNvSpPr>
            <a:spLocks noChangeShapeType="1"/>
          </p:cNvSpPr>
          <p:nvPr/>
        </p:nvSpPr>
        <p:spPr bwMode="auto">
          <a:xfrm>
            <a:off x="4846638" y="3862388"/>
            <a:ext cx="203200"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27" name="Line 12"/>
          <p:cNvSpPr>
            <a:spLocks noChangeShapeType="1"/>
          </p:cNvSpPr>
          <p:nvPr/>
        </p:nvSpPr>
        <p:spPr bwMode="auto">
          <a:xfrm flipH="1">
            <a:off x="6807200" y="3862388"/>
            <a:ext cx="327025"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28" name="Line 13"/>
          <p:cNvSpPr>
            <a:spLocks noChangeShapeType="1"/>
          </p:cNvSpPr>
          <p:nvPr/>
        </p:nvSpPr>
        <p:spPr bwMode="auto">
          <a:xfrm>
            <a:off x="7215188" y="3862388"/>
            <a:ext cx="204787"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29" name="Line 14"/>
          <p:cNvSpPr>
            <a:spLocks noChangeShapeType="1"/>
          </p:cNvSpPr>
          <p:nvPr/>
        </p:nvSpPr>
        <p:spPr bwMode="auto">
          <a:xfrm flipH="1">
            <a:off x="7910513" y="3843338"/>
            <a:ext cx="61912" cy="322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30" name="Line 15"/>
          <p:cNvSpPr>
            <a:spLocks noChangeShapeType="1"/>
          </p:cNvSpPr>
          <p:nvPr/>
        </p:nvSpPr>
        <p:spPr bwMode="auto">
          <a:xfrm>
            <a:off x="8053388" y="3762375"/>
            <a:ext cx="511175" cy="422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31" name="Oval 16"/>
          <p:cNvSpPr>
            <a:spLocks noChangeArrowheads="1"/>
          </p:cNvSpPr>
          <p:nvPr/>
        </p:nvSpPr>
        <p:spPr bwMode="auto">
          <a:xfrm>
            <a:off x="7889875" y="3544888"/>
            <a:ext cx="265113"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60432" name="Oval 17"/>
          <p:cNvSpPr>
            <a:spLocks noChangeArrowheads="1"/>
          </p:cNvSpPr>
          <p:nvPr/>
        </p:nvSpPr>
        <p:spPr bwMode="auto">
          <a:xfrm>
            <a:off x="7032625" y="3544888"/>
            <a:ext cx="265113"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60433" name="Oval 18"/>
          <p:cNvSpPr>
            <a:spLocks noChangeArrowheads="1"/>
          </p:cNvSpPr>
          <p:nvPr/>
        </p:nvSpPr>
        <p:spPr bwMode="auto">
          <a:xfrm>
            <a:off x="4681538" y="3595688"/>
            <a:ext cx="268287"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362515" name="Oval 19"/>
          <p:cNvSpPr>
            <a:spLocks noChangeArrowheads="1"/>
          </p:cNvSpPr>
          <p:nvPr/>
        </p:nvSpPr>
        <p:spPr bwMode="auto">
          <a:xfrm>
            <a:off x="4232275" y="4095750"/>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solidFill>
                <a:srgbClr val="000000"/>
              </a:solidFill>
              <a:cs typeface="+mn-cs"/>
            </a:endParaRPr>
          </a:p>
        </p:txBody>
      </p:sp>
      <p:sp>
        <p:nvSpPr>
          <p:cNvPr id="362516" name="Oval 20"/>
          <p:cNvSpPr>
            <a:spLocks noChangeArrowheads="1"/>
          </p:cNvSpPr>
          <p:nvPr/>
        </p:nvSpPr>
        <p:spPr bwMode="auto">
          <a:xfrm>
            <a:off x="4968875" y="4095750"/>
            <a:ext cx="2651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solidFill>
                <a:srgbClr val="000000"/>
              </a:solidFill>
              <a:cs typeface="+mn-cs"/>
            </a:endParaRPr>
          </a:p>
        </p:txBody>
      </p:sp>
      <p:sp>
        <p:nvSpPr>
          <p:cNvPr id="362517" name="Oval 21"/>
          <p:cNvSpPr>
            <a:spLocks noChangeArrowheads="1"/>
          </p:cNvSpPr>
          <p:nvPr/>
        </p:nvSpPr>
        <p:spPr bwMode="auto">
          <a:xfrm>
            <a:off x="6602413" y="4095750"/>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solidFill>
                <a:srgbClr val="000000"/>
              </a:solidFill>
              <a:cs typeface="+mn-cs"/>
            </a:endParaRPr>
          </a:p>
        </p:txBody>
      </p:sp>
      <p:sp>
        <p:nvSpPr>
          <p:cNvPr id="362518" name="Oval 22"/>
          <p:cNvSpPr>
            <a:spLocks noChangeArrowheads="1"/>
          </p:cNvSpPr>
          <p:nvPr/>
        </p:nvSpPr>
        <p:spPr bwMode="auto">
          <a:xfrm>
            <a:off x="7339013" y="4095750"/>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solidFill>
                <a:srgbClr val="000000"/>
              </a:solidFill>
              <a:cs typeface="+mn-cs"/>
            </a:endParaRPr>
          </a:p>
        </p:txBody>
      </p:sp>
      <p:sp>
        <p:nvSpPr>
          <p:cNvPr id="362519" name="Oval 23"/>
          <p:cNvSpPr>
            <a:spLocks noChangeArrowheads="1"/>
          </p:cNvSpPr>
          <p:nvPr/>
        </p:nvSpPr>
        <p:spPr bwMode="auto">
          <a:xfrm>
            <a:off x="7767638" y="4095750"/>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solidFill>
                <a:srgbClr val="000000"/>
              </a:solidFill>
              <a:cs typeface="+mn-cs"/>
            </a:endParaRPr>
          </a:p>
        </p:txBody>
      </p:sp>
      <p:sp>
        <p:nvSpPr>
          <p:cNvPr id="362520" name="Oval 24"/>
          <p:cNvSpPr>
            <a:spLocks noChangeArrowheads="1"/>
          </p:cNvSpPr>
          <p:nvPr/>
        </p:nvSpPr>
        <p:spPr bwMode="auto">
          <a:xfrm>
            <a:off x="8504238" y="4095750"/>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solidFill>
                <a:srgbClr val="000000"/>
              </a:solidFill>
              <a:cs typeface="+mn-cs"/>
            </a:endParaRPr>
          </a:p>
        </p:txBody>
      </p:sp>
      <p:sp>
        <p:nvSpPr>
          <p:cNvPr id="60440" name="Line 25"/>
          <p:cNvSpPr>
            <a:spLocks noChangeShapeType="1"/>
          </p:cNvSpPr>
          <p:nvPr/>
        </p:nvSpPr>
        <p:spPr bwMode="auto">
          <a:xfrm>
            <a:off x="5668963" y="3155950"/>
            <a:ext cx="285750" cy="5000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41" name="Line 26"/>
          <p:cNvSpPr>
            <a:spLocks noChangeShapeType="1"/>
          </p:cNvSpPr>
          <p:nvPr/>
        </p:nvSpPr>
        <p:spPr bwMode="auto">
          <a:xfrm flipH="1">
            <a:off x="5662613" y="3873500"/>
            <a:ext cx="327025"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42" name="Line 27"/>
          <p:cNvSpPr>
            <a:spLocks noChangeShapeType="1"/>
          </p:cNvSpPr>
          <p:nvPr/>
        </p:nvSpPr>
        <p:spPr bwMode="auto">
          <a:xfrm>
            <a:off x="6111875" y="3884613"/>
            <a:ext cx="163513"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43" name="Oval 28"/>
          <p:cNvSpPr>
            <a:spLocks noChangeArrowheads="1"/>
          </p:cNvSpPr>
          <p:nvPr/>
        </p:nvSpPr>
        <p:spPr bwMode="auto">
          <a:xfrm>
            <a:off x="5888038" y="3554413"/>
            <a:ext cx="268287"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362525" name="Oval 29"/>
          <p:cNvSpPr>
            <a:spLocks noChangeArrowheads="1"/>
          </p:cNvSpPr>
          <p:nvPr/>
        </p:nvSpPr>
        <p:spPr bwMode="auto">
          <a:xfrm>
            <a:off x="5459413" y="4106863"/>
            <a:ext cx="2651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solidFill>
                <a:srgbClr val="000000"/>
              </a:solidFill>
              <a:cs typeface="+mn-cs"/>
            </a:endParaRPr>
          </a:p>
        </p:txBody>
      </p:sp>
      <p:sp>
        <p:nvSpPr>
          <p:cNvPr id="362526" name="Oval 30"/>
          <p:cNvSpPr>
            <a:spLocks noChangeArrowheads="1"/>
          </p:cNvSpPr>
          <p:nvPr/>
        </p:nvSpPr>
        <p:spPr bwMode="auto">
          <a:xfrm>
            <a:off x="6194425" y="4105275"/>
            <a:ext cx="268288"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solidFill>
                <a:srgbClr val="000000"/>
              </a:solidFill>
              <a:cs typeface="+mn-cs"/>
            </a:endParaRPr>
          </a:p>
        </p:txBody>
      </p:sp>
      <p:sp>
        <p:nvSpPr>
          <p:cNvPr id="60446" name="Line 31"/>
          <p:cNvSpPr>
            <a:spLocks noChangeShapeType="1"/>
          </p:cNvSpPr>
          <p:nvPr/>
        </p:nvSpPr>
        <p:spPr bwMode="auto">
          <a:xfrm flipH="1">
            <a:off x="5703888" y="2279650"/>
            <a:ext cx="898525" cy="7524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47" name="Line 32"/>
          <p:cNvSpPr>
            <a:spLocks noChangeShapeType="1"/>
          </p:cNvSpPr>
          <p:nvPr/>
        </p:nvSpPr>
        <p:spPr bwMode="auto">
          <a:xfrm>
            <a:off x="6707188" y="2287588"/>
            <a:ext cx="776287" cy="701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solidFill>
                <a:srgbClr val="000000"/>
              </a:solidFill>
              <a:cs typeface="+mn-cs"/>
            </a:endParaRPr>
          </a:p>
        </p:txBody>
      </p:sp>
      <p:sp>
        <p:nvSpPr>
          <p:cNvPr id="60448" name="Oval 33"/>
          <p:cNvSpPr>
            <a:spLocks noChangeArrowheads="1"/>
          </p:cNvSpPr>
          <p:nvPr/>
        </p:nvSpPr>
        <p:spPr bwMode="auto">
          <a:xfrm>
            <a:off x="6465888" y="2060575"/>
            <a:ext cx="268287" cy="447675"/>
          </a:xfrm>
          <a:prstGeom prst="ellipse">
            <a:avLst/>
          </a:prstGeom>
          <a:gradFill rotWithShape="1">
            <a:gsLst>
              <a:gs pos="0">
                <a:srgbClr val="01FF01"/>
              </a:gs>
              <a:gs pos="100000">
                <a:srgbClr val="007600"/>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60449" name="Oval 34"/>
          <p:cNvSpPr>
            <a:spLocks noChangeArrowheads="1"/>
          </p:cNvSpPr>
          <p:nvPr/>
        </p:nvSpPr>
        <p:spPr bwMode="auto">
          <a:xfrm>
            <a:off x="5461000" y="2863850"/>
            <a:ext cx="268288" cy="447675"/>
          </a:xfrm>
          <a:prstGeom prst="ellipse">
            <a:avLst/>
          </a:prstGeom>
          <a:gradFill rotWithShape="1">
            <a:gsLst>
              <a:gs pos="0">
                <a:srgbClr val="FF9999"/>
              </a:gs>
              <a:gs pos="100000">
                <a:srgbClr val="764747"/>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60450" name="Oval 35"/>
          <p:cNvSpPr>
            <a:spLocks noChangeArrowheads="1"/>
          </p:cNvSpPr>
          <p:nvPr/>
        </p:nvSpPr>
        <p:spPr bwMode="auto">
          <a:xfrm>
            <a:off x="7443788" y="2863850"/>
            <a:ext cx="265112" cy="447675"/>
          </a:xfrm>
          <a:prstGeom prst="ellipse">
            <a:avLst/>
          </a:prstGeom>
          <a:gradFill rotWithShape="1">
            <a:gsLst>
              <a:gs pos="0">
                <a:srgbClr val="FF9999"/>
              </a:gs>
              <a:gs pos="100000">
                <a:srgbClr val="764747"/>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60451" name="Text Box 37"/>
          <p:cNvSpPr txBox="1">
            <a:spLocks noChangeArrowheads="1"/>
          </p:cNvSpPr>
          <p:nvPr/>
        </p:nvSpPr>
        <p:spPr bwMode="auto">
          <a:xfrm>
            <a:off x="9294813" y="2062163"/>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b="1">
                <a:solidFill>
                  <a:srgbClr val="3333CC"/>
                </a:solidFill>
                <a:cs typeface="+mn-cs"/>
              </a:rPr>
              <a:t>d=0</a:t>
            </a:r>
            <a:endParaRPr lang="en-GB" altLang="en-US" sz="1800" b="1">
              <a:solidFill>
                <a:srgbClr val="3333CC"/>
              </a:solidFill>
              <a:cs typeface="+mn-cs"/>
            </a:endParaRPr>
          </a:p>
        </p:txBody>
      </p:sp>
      <p:sp>
        <p:nvSpPr>
          <p:cNvPr id="60452" name="Text Box 38"/>
          <p:cNvSpPr txBox="1">
            <a:spLocks noChangeArrowheads="1"/>
          </p:cNvSpPr>
          <p:nvPr/>
        </p:nvSpPr>
        <p:spPr bwMode="auto">
          <a:xfrm>
            <a:off x="9274175" y="2919413"/>
            <a:ext cx="55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b="1">
                <a:solidFill>
                  <a:srgbClr val="3333CC"/>
                </a:solidFill>
                <a:cs typeface="+mn-cs"/>
              </a:rPr>
              <a:t>d=1</a:t>
            </a:r>
            <a:endParaRPr lang="en-GB" altLang="en-US" sz="1800" b="1">
              <a:solidFill>
                <a:srgbClr val="3333CC"/>
              </a:solidFill>
              <a:cs typeface="+mn-cs"/>
            </a:endParaRPr>
          </a:p>
        </p:txBody>
      </p:sp>
      <p:sp>
        <p:nvSpPr>
          <p:cNvPr id="60453" name="Text Box 39"/>
          <p:cNvSpPr txBox="1">
            <a:spLocks noChangeArrowheads="1"/>
          </p:cNvSpPr>
          <p:nvPr/>
        </p:nvSpPr>
        <p:spPr bwMode="auto">
          <a:xfrm>
            <a:off x="9274175" y="3575050"/>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b="1">
                <a:solidFill>
                  <a:srgbClr val="3333CC"/>
                </a:solidFill>
                <a:cs typeface="+mn-cs"/>
              </a:rPr>
              <a:t>d=2</a:t>
            </a:r>
            <a:endParaRPr lang="en-GB" altLang="en-US" sz="1800" b="1">
              <a:solidFill>
                <a:srgbClr val="3333CC"/>
              </a:solidFill>
              <a:cs typeface="+mn-cs"/>
            </a:endParaRPr>
          </a:p>
        </p:txBody>
      </p:sp>
      <p:sp>
        <p:nvSpPr>
          <p:cNvPr id="60454" name="Text Box 40"/>
          <p:cNvSpPr txBox="1">
            <a:spLocks noChangeArrowheads="1"/>
          </p:cNvSpPr>
          <p:nvPr/>
        </p:nvSpPr>
        <p:spPr bwMode="auto">
          <a:xfrm>
            <a:off x="9274175" y="4143375"/>
            <a:ext cx="55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b="1">
                <a:solidFill>
                  <a:srgbClr val="3333CC"/>
                </a:solidFill>
                <a:cs typeface="+mn-cs"/>
              </a:rPr>
              <a:t>d=3</a:t>
            </a:r>
            <a:endParaRPr lang="en-GB" altLang="en-US" sz="1800" b="1">
              <a:solidFill>
                <a:srgbClr val="3333CC"/>
              </a:solidFill>
              <a:cs typeface="+mn-cs"/>
            </a:endParaRPr>
          </a:p>
        </p:txBody>
      </p:sp>
      <p:sp>
        <p:nvSpPr>
          <p:cNvPr id="60455" name="Text Box 41"/>
          <p:cNvSpPr txBox="1">
            <a:spLocks noChangeArrowheads="1"/>
          </p:cNvSpPr>
          <p:nvPr/>
        </p:nvSpPr>
        <p:spPr bwMode="auto">
          <a:xfrm>
            <a:off x="7596188" y="2071688"/>
            <a:ext cx="584200" cy="3952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b="1">
                <a:solidFill>
                  <a:srgbClr val="3333CC"/>
                </a:solidFill>
                <a:cs typeface="+mn-cs"/>
              </a:rPr>
              <a:t>b=2</a:t>
            </a:r>
            <a:endParaRPr lang="en-GB" altLang="en-US" sz="1800" b="1">
              <a:solidFill>
                <a:srgbClr val="3333CC"/>
              </a:solidFill>
              <a:cs typeface="+mn-cs"/>
            </a:endParaRPr>
          </a:p>
        </p:txBody>
      </p:sp>
      <p:sp>
        <p:nvSpPr>
          <p:cNvPr id="362543" name="Oval 47"/>
          <p:cNvSpPr>
            <a:spLocks noChangeArrowheads="1"/>
          </p:cNvSpPr>
          <p:nvPr/>
        </p:nvSpPr>
        <p:spPr bwMode="auto">
          <a:xfrm>
            <a:off x="1712913" y="4078288"/>
            <a:ext cx="268287"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solidFill>
                <a:srgbClr val="000000"/>
              </a:solidFill>
              <a:cs typeface="+mn-cs"/>
            </a:endParaRPr>
          </a:p>
        </p:txBody>
      </p:sp>
      <p:sp>
        <p:nvSpPr>
          <p:cNvPr id="60457" name="Freeform 48"/>
          <p:cNvSpPr>
            <a:spLocks/>
          </p:cNvSpPr>
          <p:nvPr/>
        </p:nvSpPr>
        <p:spPr bwMode="auto">
          <a:xfrm rot="10606916">
            <a:off x="1427163" y="2276475"/>
            <a:ext cx="309562" cy="720725"/>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solidFill>
                <a:srgbClr val="000000"/>
              </a:solidFill>
              <a:cs typeface="+mn-cs"/>
            </a:endParaRPr>
          </a:p>
        </p:txBody>
      </p:sp>
      <p:sp>
        <p:nvSpPr>
          <p:cNvPr id="60458" name="Freeform 49"/>
          <p:cNvSpPr>
            <a:spLocks/>
          </p:cNvSpPr>
          <p:nvPr/>
        </p:nvSpPr>
        <p:spPr bwMode="auto">
          <a:xfrm rot="10606916" flipH="1">
            <a:off x="1939925" y="2206625"/>
            <a:ext cx="288925" cy="792163"/>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solidFill>
                <a:srgbClr val="000000"/>
              </a:solidFill>
              <a:cs typeface="+mn-cs"/>
            </a:endParaRPr>
          </a:p>
        </p:txBody>
      </p:sp>
      <p:sp>
        <p:nvSpPr>
          <p:cNvPr id="60459" name="Oval 44"/>
          <p:cNvSpPr>
            <a:spLocks noChangeArrowheads="1"/>
          </p:cNvSpPr>
          <p:nvPr/>
        </p:nvSpPr>
        <p:spPr bwMode="auto">
          <a:xfrm>
            <a:off x="1712913" y="2062163"/>
            <a:ext cx="268287" cy="447675"/>
          </a:xfrm>
          <a:prstGeom prst="ellipse">
            <a:avLst/>
          </a:prstGeom>
          <a:gradFill rotWithShape="1">
            <a:gsLst>
              <a:gs pos="0">
                <a:srgbClr val="01FF01"/>
              </a:gs>
              <a:gs pos="100000">
                <a:srgbClr val="007600"/>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60460" name="Freeform 50"/>
          <p:cNvSpPr>
            <a:spLocks/>
          </p:cNvSpPr>
          <p:nvPr/>
        </p:nvSpPr>
        <p:spPr bwMode="auto">
          <a:xfrm rot="10606916">
            <a:off x="1416050" y="3643313"/>
            <a:ext cx="309563" cy="720725"/>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solidFill>
                <a:srgbClr val="000000"/>
              </a:solidFill>
              <a:cs typeface="+mn-cs"/>
            </a:endParaRPr>
          </a:p>
        </p:txBody>
      </p:sp>
      <p:sp>
        <p:nvSpPr>
          <p:cNvPr id="60461" name="Freeform 51"/>
          <p:cNvSpPr>
            <a:spLocks/>
          </p:cNvSpPr>
          <p:nvPr/>
        </p:nvSpPr>
        <p:spPr bwMode="auto">
          <a:xfrm rot="10606916" flipH="1">
            <a:off x="1928813" y="3573463"/>
            <a:ext cx="288925" cy="792162"/>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solidFill>
                <a:srgbClr val="000000"/>
              </a:solidFill>
              <a:cs typeface="+mn-cs"/>
            </a:endParaRPr>
          </a:p>
        </p:txBody>
      </p:sp>
      <p:sp>
        <p:nvSpPr>
          <p:cNvPr id="60462" name="Freeform 52"/>
          <p:cNvSpPr>
            <a:spLocks/>
          </p:cNvSpPr>
          <p:nvPr/>
        </p:nvSpPr>
        <p:spPr bwMode="auto">
          <a:xfrm rot="10606916">
            <a:off x="1427163" y="2879725"/>
            <a:ext cx="309562" cy="720725"/>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solidFill>
                <a:srgbClr val="000000"/>
              </a:solidFill>
              <a:cs typeface="+mn-cs"/>
            </a:endParaRPr>
          </a:p>
        </p:txBody>
      </p:sp>
      <p:sp>
        <p:nvSpPr>
          <p:cNvPr id="60463" name="Freeform 53"/>
          <p:cNvSpPr>
            <a:spLocks/>
          </p:cNvSpPr>
          <p:nvPr/>
        </p:nvSpPr>
        <p:spPr bwMode="auto">
          <a:xfrm rot="10606916" flipH="1">
            <a:off x="1928813" y="2809875"/>
            <a:ext cx="288925" cy="792163"/>
          </a:xfrm>
          <a:custGeom>
            <a:avLst/>
            <a:gdLst>
              <a:gd name="T0" fmla="*/ 0 w 212"/>
              <a:gd name="T1" fmla="*/ 0 h 499"/>
              <a:gd name="T2" fmla="*/ 2147483647 w 212"/>
              <a:gd name="T3" fmla="*/ 2147483647 h 499"/>
              <a:gd name="T4" fmla="*/ 2147483647 w 212"/>
              <a:gd name="T5" fmla="*/ 2147483647 h 499"/>
              <a:gd name="T6" fmla="*/ 0 w 212"/>
              <a:gd name="T7" fmla="*/ 2147483647 h 499"/>
              <a:gd name="T8" fmla="*/ 0 60000 65536"/>
              <a:gd name="T9" fmla="*/ 0 60000 65536"/>
              <a:gd name="T10" fmla="*/ 0 60000 65536"/>
              <a:gd name="T11" fmla="*/ 0 60000 65536"/>
              <a:gd name="T12" fmla="*/ 0 w 212"/>
              <a:gd name="T13" fmla="*/ 0 h 499"/>
              <a:gd name="T14" fmla="*/ 212 w 212"/>
              <a:gd name="T15" fmla="*/ 499 h 499"/>
            </a:gdLst>
            <a:ahLst/>
            <a:cxnLst>
              <a:cxn ang="T8">
                <a:pos x="T0" y="T1"/>
              </a:cxn>
              <a:cxn ang="T9">
                <a:pos x="T2" y="T3"/>
              </a:cxn>
              <a:cxn ang="T10">
                <a:pos x="T4" y="T5"/>
              </a:cxn>
              <a:cxn ang="T11">
                <a:pos x="T6" y="T7"/>
              </a:cxn>
            </a:cxnLst>
            <a:rect l="T12" t="T13" r="T14" b="T15"/>
            <a:pathLst>
              <a:path w="212" h="499">
                <a:moveTo>
                  <a:pt x="0" y="0"/>
                </a:moveTo>
                <a:cubicBezTo>
                  <a:pt x="76" y="38"/>
                  <a:pt x="152" y="76"/>
                  <a:pt x="182" y="136"/>
                </a:cubicBezTo>
                <a:cubicBezTo>
                  <a:pt x="212" y="196"/>
                  <a:pt x="212" y="303"/>
                  <a:pt x="182" y="363"/>
                </a:cubicBezTo>
                <a:cubicBezTo>
                  <a:pt x="152" y="423"/>
                  <a:pt x="76" y="461"/>
                  <a:pt x="0" y="499"/>
                </a:cubicBezTo>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solidFill>
                <a:srgbClr val="000000"/>
              </a:solidFill>
              <a:cs typeface="+mn-cs"/>
            </a:endParaRPr>
          </a:p>
        </p:txBody>
      </p:sp>
      <p:sp>
        <p:nvSpPr>
          <p:cNvPr id="60464" name="Oval 45"/>
          <p:cNvSpPr>
            <a:spLocks noChangeArrowheads="1"/>
          </p:cNvSpPr>
          <p:nvPr/>
        </p:nvSpPr>
        <p:spPr bwMode="auto">
          <a:xfrm>
            <a:off x="1712913" y="2782888"/>
            <a:ext cx="268287" cy="447675"/>
          </a:xfrm>
          <a:prstGeom prst="ellipse">
            <a:avLst/>
          </a:prstGeom>
          <a:gradFill rotWithShape="1">
            <a:gsLst>
              <a:gs pos="0">
                <a:srgbClr val="FF9999"/>
              </a:gs>
              <a:gs pos="100000">
                <a:srgbClr val="764747"/>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60465" name="Oval 46"/>
          <p:cNvSpPr>
            <a:spLocks noChangeArrowheads="1"/>
          </p:cNvSpPr>
          <p:nvPr/>
        </p:nvSpPr>
        <p:spPr bwMode="auto">
          <a:xfrm>
            <a:off x="1712913" y="3502025"/>
            <a:ext cx="268287" cy="447675"/>
          </a:xfrm>
          <a:prstGeom prst="ellipse">
            <a:avLst/>
          </a:prstGeom>
          <a:gradFill rotWithShape="1">
            <a:gsLst>
              <a:gs pos="0">
                <a:srgbClr val="FF6600"/>
              </a:gs>
              <a:gs pos="100000">
                <a:srgbClr val="762F00"/>
              </a:gs>
            </a:gsLst>
            <a:path path="shape">
              <a:fillToRect l="50000" t="50000" r="50000" b="50000"/>
            </a:path>
          </a:gradFill>
          <a:ln w="9525" algn="ctr">
            <a:solidFill>
              <a:schemeClr val="tx1"/>
            </a:solidFill>
            <a:round/>
            <a:headEnd/>
            <a:tailEnd/>
          </a:ln>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GB" altLang="en-US" sz="1600" b="1">
              <a:solidFill>
                <a:srgbClr val="000000"/>
              </a:solidFill>
              <a:cs typeface="+mn-cs"/>
            </a:endParaRPr>
          </a:p>
        </p:txBody>
      </p:sp>
      <p:sp>
        <p:nvSpPr>
          <p:cNvPr id="60466" name="Rectangle 54"/>
          <p:cNvSpPr>
            <a:spLocks noChangeArrowheads="1"/>
          </p:cNvSpPr>
          <p:nvPr/>
        </p:nvSpPr>
        <p:spPr bwMode="auto">
          <a:xfrm>
            <a:off x="560388" y="1917700"/>
            <a:ext cx="2808287" cy="26638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US" altLang="en-US" sz="1800">
              <a:solidFill>
                <a:srgbClr val="000000"/>
              </a:solidFill>
              <a:cs typeface="+mn-cs"/>
            </a:endParaRPr>
          </a:p>
        </p:txBody>
      </p:sp>
      <p:sp>
        <p:nvSpPr>
          <p:cNvPr id="60467" name="AutoShape 55"/>
          <p:cNvSpPr>
            <a:spLocks noChangeArrowheads="1"/>
          </p:cNvSpPr>
          <p:nvPr/>
        </p:nvSpPr>
        <p:spPr bwMode="auto">
          <a:xfrm>
            <a:off x="3368675" y="2998788"/>
            <a:ext cx="8636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solidFill>
                <a:srgbClr val="000000"/>
              </a:solidFill>
              <a:cs typeface="+mn-cs"/>
            </a:endParaRPr>
          </a:p>
        </p:txBody>
      </p:sp>
      <p:sp>
        <p:nvSpPr>
          <p:cNvPr id="60468" name="Rectangle 56"/>
          <p:cNvSpPr>
            <a:spLocks noChangeArrowheads="1"/>
          </p:cNvSpPr>
          <p:nvPr/>
        </p:nvSpPr>
        <p:spPr bwMode="auto">
          <a:xfrm>
            <a:off x="-15875" y="5907088"/>
            <a:ext cx="9504363" cy="925512"/>
          </a:xfrm>
          <a:prstGeom prst="rect">
            <a:avLst/>
          </a:prstGeom>
          <a:solidFill>
            <a:srgbClr val="CCECFF"/>
          </a:solidFill>
          <a:ln w="9525" algn="ctr">
            <a:solidFill>
              <a:srgbClr val="FF0000"/>
            </a:solidFill>
            <a:miter lim="800000"/>
            <a:headEnd/>
            <a:tailEnd/>
          </a:ln>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cs typeface="+mn-cs"/>
              </a:rPr>
              <a:t>Using a Visited list helps prevent loops; that is, no path visits a state more than once.  </a:t>
            </a:r>
          </a:p>
          <a:p>
            <a:pPr>
              <a:spcBef>
                <a:spcPct val="0"/>
              </a:spcBef>
              <a:buFontTx/>
              <a:buNone/>
            </a:pPr>
            <a:r>
              <a:rPr lang="en-US" altLang="en-US" sz="1800">
                <a:solidFill>
                  <a:srgbClr val="000000"/>
                </a:solidFill>
                <a:cs typeface="+mn-cs"/>
              </a:rPr>
              <a:t>However, using the Visited list for very large spaces may not be appropriate as the space requirements would be prohibitive.</a:t>
            </a:r>
            <a:endParaRPr lang="en-GB" altLang="en-US" sz="1800">
              <a:solidFill>
                <a:srgbClr val="000000"/>
              </a:solidFill>
              <a:cs typeface="+mn-cs"/>
            </a:endParaRPr>
          </a:p>
        </p:txBody>
      </p:sp>
      <p:sp>
        <p:nvSpPr>
          <p:cNvPr id="60469" name="Rectangle 57"/>
          <p:cNvSpPr>
            <a:spLocks noChangeArrowheads="1"/>
          </p:cNvSpPr>
          <p:nvPr/>
        </p:nvSpPr>
        <p:spPr bwMode="auto">
          <a:xfrm>
            <a:off x="-15875" y="4899025"/>
            <a:ext cx="9504363" cy="925513"/>
          </a:xfrm>
          <a:prstGeom prst="rect">
            <a:avLst/>
          </a:prstGeom>
          <a:solidFill>
            <a:srgbClr val="CCECFF"/>
          </a:solidFill>
          <a:ln w="9525" algn="ctr">
            <a:solidFill>
              <a:srgbClr val="FF0000"/>
            </a:solidFill>
            <a:miter lim="800000"/>
            <a:headEnd/>
            <a:tailEnd/>
          </a:ln>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cs typeface="+mn-cs"/>
              </a:rPr>
              <a:t>Using a Visited list, the worst-case time performance is limited by the </a:t>
            </a:r>
            <a:r>
              <a:rPr lang="en-US" altLang="en-US" sz="1800" b="1">
                <a:solidFill>
                  <a:srgbClr val="000000"/>
                </a:solidFill>
                <a:cs typeface="+mn-cs"/>
              </a:rPr>
              <a:t>number of states</a:t>
            </a:r>
            <a:r>
              <a:rPr lang="en-US" altLang="en-US" sz="1800">
                <a:solidFill>
                  <a:srgbClr val="000000"/>
                </a:solidFill>
                <a:cs typeface="+mn-cs"/>
              </a:rPr>
              <a:t> in the search space </a:t>
            </a:r>
            <a:r>
              <a:rPr lang="en-US" altLang="en-US" sz="1800" b="1">
                <a:solidFill>
                  <a:srgbClr val="000000"/>
                </a:solidFill>
                <a:cs typeface="+mn-cs"/>
              </a:rPr>
              <a:t>rather than the number of paths</a:t>
            </a:r>
            <a:r>
              <a:rPr lang="en-US" altLang="en-US" sz="1800">
                <a:solidFill>
                  <a:srgbClr val="000000"/>
                </a:solidFill>
                <a:cs typeface="+mn-cs"/>
              </a:rPr>
              <a:t> through the nodes in the space (which may be exponentially larger than the number of states).</a:t>
            </a:r>
            <a:endParaRPr lang="en-GB" altLang="en-US" sz="1800">
              <a:solidFill>
                <a:srgbClr val="000000"/>
              </a:solidFill>
              <a:cs typeface="+mn-cs"/>
            </a:endParaRPr>
          </a:p>
        </p:txBody>
      </p:sp>
      <p:sp>
        <p:nvSpPr>
          <p:cNvPr id="60470" name="Line 36"/>
          <p:cNvSpPr>
            <a:spLocks noChangeShapeType="1"/>
          </p:cNvSpPr>
          <p:nvPr/>
        </p:nvSpPr>
        <p:spPr bwMode="auto">
          <a:xfrm>
            <a:off x="9345613" y="1341438"/>
            <a:ext cx="0" cy="36004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solidFill>
                <a:srgbClr val="000000"/>
              </a:solidFill>
              <a:cs typeface="+mn-cs"/>
            </a:endParaRPr>
          </a:p>
        </p:txBody>
      </p:sp>
      <p:sp>
        <p:nvSpPr>
          <p:cNvPr id="60471" name="TextBox 54"/>
          <p:cNvSpPr txBox="1">
            <a:spLocks noChangeArrowheads="1"/>
          </p:cNvSpPr>
          <p:nvPr/>
        </p:nvSpPr>
        <p:spPr bwMode="auto">
          <a:xfrm>
            <a:off x="52388" y="1462088"/>
            <a:ext cx="8066087" cy="368300"/>
          </a:xfrm>
          <a:prstGeom prst="rect">
            <a:avLst/>
          </a:prstGeom>
          <a:solidFill>
            <a:srgbClr val="FFFF66"/>
          </a:solidFill>
          <a:ln w="9525">
            <a:solidFill>
              <a:srgbClr val="FF0000"/>
            </a:solidFill>
            <a:miter lim="800000"/>
            <a:headEnd/>
            <a:tailEnd/>
          </a:ln>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NZ" altLang="en-US" sz="1800">
                <a:solidFill>
                  <a:srgbClr val="000000"/>
                </a:solidFill>
                <a:cs typeface="+mn-cs"/>
              </a:rPr>
              <a:t>Using the Visited List is a way of spending space to limit the worst case running time.</a:t>
            </a:r>
            <a:endParaRPr lang="en-US" altLang="en-US" sz="1800">
              <a:solidFill>
                <a:srgbClr val="000000"/>
              </a:solidFill>
              <a:cs typeface="+mn-cs"/>
            </a:endParaRPr>
          </a:p>
        </p:txBody>
      </p:sp>
    </p:spTree>
    <p:extLst>
      <p:ext uri="{BB962C8B-B14F-4D97-AF65-F5344CB8AC3E}">
        <p14:creationId xmlns:p14="http://schemas.microsoft.com/office/powerpoint/2010/main" val="575131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62500"/>
                                        </p:tgtEl>
                                        <p:attrNameLst>
                                          <p:attrName>style.visibility</p:attrName>
                                        </p:attrNameLst>
                                      </p:cBhvr>
                                      <p:to>
                                        <p:strVal val="visible"/>
                                      </p:to>
                                    </p:set>
                                    <p:animEffect transition="in" filter="checkerboard(across)">
                                      <p:cBhvr>
                                        <p:cTn id="7" dur="500"/>
                                        <p:tgtEl>
                                          <p:spTgt spid="362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193072" y="2351411"/>
            <a:ext cx="1888393" cy="1728192"/>
          </a:xfrm>
          <a:prstGeom prst="rect">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NZ" sz="1800" b="1" i="0" u="none" strike="noStrike" kern="1200" cap="none" spc="0" normalizeH="0" baseline="0" noProof="0">
              <a:ln>
                <a:noFill/>
              </a:ln>
              <a:solidFill>
                <a:prstClr val="black"/>
              </a:solidFill>
              <a:effectLst/>
              <a:uLnTx/>
              <a:uFillTx/>
              <a:latin typeface="Arial" pitchFamily="34" charset="0"/>
              <a:ea typeface="+mn-ea"/>
              <a:cs typeface="Arial" charset="0"/>
            </a:endParaRPr>
          </a:p>
        </p:txBody>
      </p:sp>
      <p:sp>
        <p:nvSpPr>
          <p:cNvPr id="10" name="Rectangle 2"/>
          <p:cNvSpPr txBox="1">
            <a:spLocks noChangeArrowheads="1"/>
          </p:cNvSpPr>
          <p:nvPr/>
        </p:nvSpPr>
        <p:spPr bwMode="auto">
          <a:xfrm>
            <a:off x="0" y="0"/>
            <a:ext cx="9906000" cy="838200"/>
          </a:xfrm>
          <a:prstGeom prst="rect">
            <a:avLst/>
          </a:prstGeom>
          <a:gradFill rotWithShape="1">
            <a:gsLst>
              <a:gs pos="0">
                <a:srgbClr val="FF0000"/>
              </a:gs>
              <a:gs pos="100000">
                <a:srgbClr val="FF0000">
                  <a:gamma/>
                  <a:shade val="46275"/>
                  <a:invGamma/>
                </a:srgbClr>
              </a:gs>
            </a:gsLst>
            <a:path path="shape">
              <a:fillToRect l="50000" t="50000" r="50000" b="50000"/>
            </a:path>
          </a:gra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bg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bg1"/>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b="1">
                <a:solidFill>
                  <a:schemeClr val="bg1"/>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b="1">
                <a:solidFill>
                  <a:schemeClr val="bg1"/>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b="1">
                <a:solidFill>
                  <a:schemeClr val="bg1"/>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b="1">
                <a:solidFill>
                  <a:schemeClr val="bg1"/>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b="1">
                <a:solidFill>
                  <a:schemeClr val="bg1"/>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b="1">
                <a:solidFill>
                  <a:schemeClr val="bg1"/>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b="1">
                <a:solidFill>
                  <a:schemeClr val="bg1"/>
                </a:solidFill>
                <a:effectLst>
                  <a:outerShdw blurRad="38100" dist="38100" dir="2700000" algn="tl">
                    <a:srgbClr val="000000"/>
                  </a:outerShdw>
                </a:effectLst>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rgbClr val="FFFFFF"/>
                </a:solidFill>
                <a:effectLst>
                  <a:outerShdw blurRad="38100" dist="38100" dir="2700000" algn="tl">
                    <a:srgbClr val="000000"/>
                  </a:outerShdw>
                </a:effectLst>
                <a:uLnTx/>
                <a:uFillTx/>
                <a:latin typeface="Arial"/>
                <a:ea typeface="+mj-ea"/>
                <a:cs typeface="+mj-cs"/>
              </a:rPr>
              <a:t>8 Puzzle Problem</a:t>
            </a:r>
          </a:p>
        </p:txBody>
      </p:sp>
      <p:sp>
        <p:nvSpPr>
          <p:cNvPr id="2" name="Rectangle 1"/>
          <p:cNvSpPr/>
          <p:nvPr/>
        </p:nvSpPr>
        <p:spPr bwMode="auto">
          <a:xfrm>
            <a:off x="2238492" y="2796856"/>
            <a:ext cx="576064" cy="64807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NZ" sz="1800" b="1" i="0" u="none" strike="noStrike" kern="1200" cap="none" spc="0" normalizeH="0" baseline="0" noProof="0">
              <a:ln>
                <a:noFill/>
              </a:ln>
              <a:solidFill>
                <a:prstClr val="black"/>
              </a:solidFill>
              <a:effectLst/>
              <a:uLnTx/>
              <a:uFillTx/>
              <a:latin typeface="Arial" pitchFamily="34" charset="0"/>
              <a:ea typeface="+mn-ea"/>
              <a:cs typeface="Arial" charset="0"/>
            </a:endParaRPr>
          </a:p>
        </p:txBody>
      </p:sp>
      <p:sp>
        <p:nvSpPr>
          <p:cNvPr id="3" name="TextBox 2"/>
          <p:cNvSpPr txBox="1"/>
          <p:nvPr/>
        </p:nvSpPr>
        <p:spPr>
          <a:xfrm>
            <a:off x="2334098" y="2467147"/>
            <a:ext cx="504056" cy="461665"/>
          </a:xfrm>
          <a:prstGeom prst="rect">
            <a:avLst/>
          </a:prstGeom>
          <a:gradFill flip="none" rotWithShape="1">
            <a:gsLst>
              <a:gs pos="4000">
                <a:schemeClr val="bg1">
                  <a:lumMod val="65000"/>
                </a:schemeClr>
              </a:gs>
              <a:gs pos="16000">
                <a:schemeClr val="bg2">
                  <a:lumMod val="75000"/>
                </a:schemeClr>
              </a:gs>
              <a:gs pos="54000">
                <a:schemeClr val="tx1"/>
              </a:gs>
            </a:gsLst>
            <a:path path="circle">
              <a:fillToRect l="50000" t="50000" r="50000" b="50000"/>
            </a:path>
            <a:tileRect/>
          </a:gradFill>
          <a:effectLst>
            <a:innerShdw blurRad="114300">
              <a:prstClr val="black"/>
            </a:innerShdw>
          </a:effectLst>
        </p:spPr>
        <p:txBody>
          <a:bodyPr wrap="square" rtlCol="0" anchor="ctr">
            <a:spAutoFit/>
          </a:bodyPr>
          <a:lstStyle>
            <a:defPPr>
              <a:defRPr lang="en-US"/>
            </a:defPPr>
            <a:lvl1pPr algn="ctr">
              <a:defRPr sz="2400" b="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2400" b="1"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15" name="TextBox 14"/>
          <p:cNvSpPr txBox="1"/>
          <p:nvPr/>
        </p:nvSpPr>
        <p:spPr>
          <a:xfrm>
            <a:off x="2886564" y="2460574"/>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4</a:t>
            </a:r>
          </a:p>
        </p:txBody>
      </p:sp>
      <p:sp>
        <p:nvSpPr>
          <p:cNvPr id="16" name="TextBox 15"/>
          <p:cNvSpPr txBox="1"/>
          <p:nvPr/>
        </p:nvSpPr>
        <p:spPr>
          <a:xfrm>
            <a:off x="3437679" y="2460574"/>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2</a:t>
            </a:r>
          </a:p>
        </p:txBody>
      </p:sp>
      <p:sp>
        <p:nvSpPr>
          <p:cNvPr id="17" name="TextBox 16"/>
          <p:cNvSpPr txBox="1"/>
          <p:nvPr/>
        </p:nvSpPr>
        <p:spPr>
          <a:xfrm>
            <a:off x="2334098" y="2989837"/>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defPPr>
              <a:defRPr lang="en-US"/>
            </a:defPPr>
            <a:lvl1pPr algn="ctr">
              <a:defRPr sz="2400"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1</a:t>
            </a:r>
          </a:p>
        </p:txBody>
      </p:sp>
      <p:sp>
        <p:nvSpPr>
          <p:cNvPr id="18" name="TextBox 17"/>
          <p:cNvSpPr txBox="1"/>
          <p:nvPr/>
        </p:nvSpPr>
        <p:spPr>
          <a:xfrm>
            <a:off x="2886564" y="2983264"/>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5</a:t>
            </a:r>
          </a:p>
        </p:txBody>
      </p:sp>
      <p:sp>
        <p:nvSpPr>
          <p:cNvPr id="19" name="TextBox 18"/>
          <p:cNvSpPr txBox="1"/>
          <p:nvPr/>
        </p:nvSpPr>
        <p:spPr>
          <a:xfrm>
            <a:off x="3437679" y="2983264"/>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8</a:t>
            </a:r>
          </a:p>
        </p:txBody>
      </p:sp>
      <p:sp>
        <p:nvSpPr>
          <p:cNvPr id="20" name="TextBox 19"/>
          <p:cNvSpPr txBox="1"/>
          <p:nvPr/>
        </p:nvSpPr>
        <p:spPr>
          <a:xfrm>
            <a:off x="2334098" y="3506094"/>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3</a:t>
            </a:r>
          </a:p>
        </p:txBody>
      </p:sp>
      <p:sp>
        <p:nvSpPr>
          <p:cNvPr id="21" name="TextBox 20"/>
          <p:cNvSpPr txBox="1"/>
          <p:nvPr/>
        </p:nvSpPr>
        <p:spPr>
          <a:xfrm>
            <a:off x="2886564" y="3499521"/>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6</a:t>
            </a:r>
          </a:p>
        </p:txBody>
      </p:sp>
      <p:sp>
        <p:nvSpPr>
          <p:cNvPr id="22" name="TextBox 21"/>
          <p:cNvSpPr txBox="1"/>
          <p:nvPr/>
        </p:nvSpPr>
        <p:spPr>
          <a:xfrm>
            <a:off x="3437679" y="3499521"/>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7</a:t>
            </a:r>
          </a:p>
        </p:txBody>
      </p:sp>
      <p:sp>
        <p:nvSpPr>
          <p:cNvPr id="24" name="TextBox 23"/>
          <p:cNvSpPr txBox="1"/>
          <p:nvPr/>
        </p:nvSpPr>
        <p:spPr>
          <a:xfrm>
            <a:off x="1028378" y="4726984"/>
            <a:ext cx="7849244" cy="1477328"/>
          </a:xfrm>
          <a:prstGeom prst="rect">
            <a:avLst/>
          </a:prstGeom>
          <a:solidFill>
            <a:schemeClr val="bg1">
              <a:lumMod val="75000"/>
            </a:schemeClr>
          </a:solidFill>
          <a:ln>
            <a:solidFill>
              <a:srgbClr val="00B0F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a:ea typeface="+mn-ea"/>
                <a:cs typeface="Arial" charset="0"/>
              </a:rPr>
              <a:t>Tiles can be moved </a:t>
            </a:r>
            <a:r>
              <a:rPr kumimoji="0" lang="en-NZ" sz="1800" b="1" i="0" u="none" strike="noStrike" kern="1200" cap="none" spc="0" normalizeH="0" baseline="0" noProof="0" dirty="0">
                <a:ln>
                  <a:noFill/>
                </a:ln>
                <a:solidFill>
                  <a:prstClr val="black"/>
                </a:solidFill>
                <a:effectLst/>
                <a:uLnTx/>
                <a:uFillTx/>
                <a:latin typeface="Calibri"/>
                <a:ea typeface="+mn-ea"/>
                <a:cs typeface="Arial" charset="0"/>
              </a:rPr>
              <a:t>up, down, left, </a:t>
            </a:r>
            <a:r>
              <a:rPr kumimoji="0" lang="en-NZ" sz="1800" b="0" i="0" u="none" strike="noStrike" kern="1200" cap="none" spc="0" normalizeH="0" baseline="0" noProof="0" dirty="0">
                <a:ln>
                  <a:noFill/>
                </a:ln>
                <a:solidFill>
                  <a:prstClr val="black"/>
                </a:solidFill>
                <a:effectLst/>
                <a:uLnTx/>
                <a:uFillTx/>
                <a:latin typeface="Calibri"/>
                <a:ea typeface="+mn-ea"/>
                <a:cs typeface="Arial" charset="0"/>
              </a:rPr>
              <a:t>or</a:t>
            </a:r>
            <a:r>
              <a:rPr kumimoji="0" lang="en-NZ" sz="1800" b="1" i="0" u="none" strike="noStrike" kern="1200" cap="none" spc="0" normalizeH="0" baseline="0" noProof="0" dirty="0">
                <a:ln>
                  <a:noFill/>
                </a:ln>
                <a:solidFill>
                  <a:prstClr val="black"/>
                </a:solidFill>
                <a:effectLst/>
                <a:uLnTx/>
                <a:uFillTx/>
                <a:latin typeface="Calibri"/>
                <a:ea typeface="+mn-ea"/>
                <a:cs typeface="Arial" charset="0"/>
              </a:rPr>
              <a:t> right</a:t>
            </a:r>
            <a:r>
              <a:rPr kumimoji="0" lang="en-NZ" sz="1800" b="0" i="0" u="none" strike="noStrike" kern="1200" cap="none" spc="0" normalizeH="0" baseline="0" noProof="0" dirty="0">
                <a:ln>
                  <a:noFill/>
                </a:ln>
                <a:solidFill>
                  <a:prstClr val="black"/>
                </a:solidFill>
                <a:effectLst/>
                <a:uLnTx/>
                <a:uFillTx/>
                <a:latin typeface="Calibri"/>
                <a:ea typeface="+mn-ea"/>
                <a:cs typeface="Arial" charset="0"/>
              </a:rPr>
              <a:t>, provided that the following conditions are met: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dirty="0">
              <a:ln>
                <a:noFill/>
              </a:ln>
              <a:solidFill>
                <a:prstClr val="black"/>
              </a:solidFill>
              <a:effectLst/>
              <a:uLnTx/>
              <a:uFillTx/>
              <a:latin typeface="Calibri"/>
              <a:ea typeface="+mn-ea"/>
              <a:cs typeface="Arial"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NZ" sz="1800" b="0" i="0" u="none" strike="noStrike" kern="1200" cap="none" spc="0" normalizeH="0" baseline="0" noProof="0" dirty="0">
                <a:ln>
                  <a:noFill/>
                </a:ln>
                <a:solidFill>
                  <a:prstClr val="black"/>
                </a:solidFill>
                <a:effectLst/>
                <a:uLnTx/>
                <a:uFillTx/>
                <a:latin typeface="Calibri"/>
                <a:ea typeface="+mn-ea"/>
                <a:cs typeface="Arial" charset="0"/>
              </a:rPr>
              <a:t>There is no other tile blocking the direction of the movement.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NZ" sz="1800" b="0" i="0" u="none" strike="noStrike" kern="1200" cap="none" spc="0" normalizeH="0" baseline="0" noProof="0" dirty="0">
                <a:ln>
                  <a:noFill/>
                </a:ln>
                <a:solidFill>
                  <a:prstClr val="black"/>
                </a:solidFill>
                <a:effectLst/>
                <a:uLnTx/>
                <a:uFillTx/>
                <a:latin typeface="Calibri"/>
                <a:ea typeface="+mn-ea"/>
                <a:cs typeface="Arial" charset="0"/>
              </a:rPr>
              <a:t>Tiles are not moved outside of the boundaries.</a:t>
            </a:r>
          </a:p>
        </p:txBody>
      </p:sp>
      <p:sp>
        <p:nvSpPr>
          <p:cNvPr id="25" name="Rectangle 24"/>
          <p:cNvSpPr/>
          <p:nvPr/>
        </p:nvSpPr>
        <p:spPr bwMode="auto">
          <a:xfrm>
            <a:off x="5529065" y="2349999"/>
            <a:ext cx="1888393" cy="1728192"/>
          </a:xfrm>
          <a:prstGeom prst="rect">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NZ" sz="1800" b="1" i="0" u="none" strike="noStrike" kern="1200" cap="none" spc="0" normalizeH="0" baseline="0" noProof="0">
              <a:ln>
                <a:noFill/>
              </a:ln>
              <a:solidFill>
                <a:prstClr val="black"/>
              </a:solidFill>
              <a:effectLst/>
              <a:uLnTx/>
              <a:uFillTx/>
              <a:latin typeface="Arial" pitchFamily="34" charset="0"/>
              <a:ea typeface="+mn-ea"/>
              <a:cs typeface="Arial" charset="0"/>
            </a:endParaRPr>
          </a:p>
        </p:txBody>
      </p:sp>
      <p:sp>
        <p:nvSpPr>
          <p:cNvPr id="26" name="Rectangle 25"/>
          <p:cNvSpPr/>
          <p:nvPr/>
        </p:nvSpPr>
        <p:spPr bwMode="auto">
          <a:xfrm>
            <a:off x="5574485" y="2795444"/>
            <a:ext cx="576064" cy="64807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NZ" sz="1800" b="1" i="0" u="none" strike="noStrike" kern="1200" cap="none" spc="0" normalizeH="0" baseline="0" noProof="0">
              <a:ln>
                <a:noFill/>
              </a:ln>
              <a:solidFill>
                <a:prstClr val="black"/>
              </a:solidFill>
              <a:effectLst/>
              <a:uLnTx/>
              <a:uFillTx/>
              <a:latin typeface="Arial" pitchFamily="34" charset="0"/>
              <a:ea typeface="+mn-ea"/>
              <a:cs typeface="Arial" charset="0"/>
            </a:endParaRPr>
          </a:p>
        </p:txBody>
      </p:sp>
      <p:sp>
        <p:nvSpPr>
          <p:cNvPr id="27" name="TextBox 26"/>
          <p:cNvSpPr txBox="1"/>
          <p:nvPr/>
        </p:nvSpPr>
        <p:spPr>
          <a:xfrm>
            <a:off x="5670091" y="2465735"/>
            <a:ext cx="504056" cy="461665"/>
          </a:xfrm>
          <a:prstGeom prst="rect">
            <a:avLst/>
          </a:prstGeom>
          <a:gradFill flip="none" rotWithShape="1">
            <a:gsLst>
              <a:gs pos="4000">
                <a:schemeClr val="bg1">
                  <a:lumMod val="65000"/>
                </a:schemeClr>
              </a:gs>
              <a:gs pos="16000">
                <a:schemeClr val="bg2">
                  <a:lumMod val="75000"/>
                </a:schemeClr>
              </a:gs>
              <a:gs pos="54000">
                <a:schemeClr val="tx1"/>
              </a:gs>
            </a:gsLst>
            <a:path path="circle">
              <a:fillToRect l="50000" t="50000" r="50000" b="50000"/>
            </a:path>
            <a:tileRect/>
          </a:gradFill>
          <a:effectLst>
            <a:innerShdw blurRad="114300">
              <a:prstClr val="black"/>
            </a:innerShdw>
          </a:effectLst>
        </p:spPr>
        <p:txBody>
          <a:bodyPr wrap="square" rtlCol="0" anchor="ctr">
            <a:spAutoFit/>
          </a:bodyPr>
          <a:lstStyle>
            <a:defPPr>
              <a:defRPr lang="en-US"/>
            </a:defPPr>
            <a:lvl1pPr algn="ctr">
              <a:defRPr sz="2400" b="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2400" b="1"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28" name="TextBox 27"/>
          <p:cNvSpPr txBox="1"/>
          <p:nvPr/>
        </p:nvSpPr>
        <p:spPr>
          <a:xfrm>
            <a:off x="6222557" y="2459162"/>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1</a:t>
            </a:r>
          </a:p>
        </p:txBody>
      </p:sp>
      <p:sp>
        <p:nvSpPr>
          <p:cNvPr id="29" name="TextBox 28"/>
          <p:cNvSpPr txBox="1"/>
          <p:nvPr/>
        </p:nvSpPr>
        <p:spPr>
          <a:xfrm>
            <a:off x="6773672" y="2459162"/>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2</a:t>
            </a:r>
          </a:p>
        </p:txBody>
      </p:sp>
      <p:sp>
        <p:nvSpPr>
          <p:cNvPr id="30" name="TextBox 29"/>
          <p:cNvSpPr txBox="1"/>
          <p:nvPr/>
        </p:nvSpPr>
        <p:spPr>
          <a:xfrm>
            <a:off x="5670091" y="2988425"/>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defPPr>
              <a:defRPr lang="en-US"/>
            </a:defPPr>
            <a:lvl1pPr algn="ctr">
              <a:defRPr sz="2400"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3</a:t>
            </a:r>
          </a:p>
        </p:txBody>
      </p:sp>
      <p:sp>
        <p:nvSpPr>
          <p:cNvPr id="31" name="TextBox 30"/>
          <p:cNvSpPr txBox="1"/>
          <p:nvPr/>
        </p:nvSpPr>
        <p:spPr>
          <a:xfrm>
            <a:off x="6222557" y="2981852"/>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4</a:t>
            </a:r>
          </a:p>
        </p:txBody>
      </p:sp>
      <p:sp>
        <p:nvSpPr>
          <p:cNvPr id="32" name="TextBox 31"/>
          <p:cNvSpPr txBox="1"/>
          <p:nvPr/>
        </p:nvSpPr>
        <p:spPr>
          <a:xfrm>
            <a:off x="6773672" y="2981852"/>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5</a:t>
            </a:r>
          </a:p>
        </p:txBody>
      </p:sp>
      <p:sp>
        <p:nvSpPr>
          <p:cNvPr id="33" name="TextBox 32"/>
          <p:cNvSpPr txBox="1"/>
          <p:nvPr/>
        </p:nvSpPr>
        <p:spPr>
          <a:xfrm>
            <a:off x="5670091" y="3504682"/>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6</a:t>
            </a:r>
          </a:p>
        </p:txBody>
      </p:sp>
      <p:sp>
        <p:nvSpPr>
          <p:cNvPr id="34" name="TextBox 33"/>
          <p:cNvSpPr txBox="1"/>
          <p:nvPr/>
        </p:nvSpPr>
        <p:spPr>
          <a:xfrm>
            <a:off x="6222557" y="3498109"/>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7</a:t>
            </a:r>
          </a:p>
        </p:txBody>
      </p:sp>
      <p:sp>
        <p:nvSpPr>
          <p:cNvPr id="35" name="TextBox 34"/>
          <p:cNvSpPr txBox="1"/>
          <p:nvPr/>
        </p:nvSpPr>
        <p:spPr>
          <a:xfrm>
            <a:off x="6773672" y="3498109"/>
            <a:ext cx="504056" cy="461665"/>
          </a:xfrm>
          <a:prstGeom prst="rect">
            <a:avLst/>
          </a:prstGeom>
          <a:gradFill flip="none" rotWithShape="1">
            <a:gsLst>
              <a:gs pos="8000">
                <a:srgbClr val="FFFF00"/>
              </a:gs>
              <a:gs pos="53000">
                <a:srgbClr val="9CB86E"/>
              </a:gs>
              <a:gs pos="100000">
                <a:srgbClr val="156B13"/>
              </a:gs>
            </a:gsLst>
            <a:path path="circle">
              <a:fillToRect l="50000" t="50000" r="50000" b="50000"/>
            </a:path>
            <a:tileRect/>
          </a:gradFill>
          <a:effectLst>
            <a:innerShdw blurRad="114300">
              <a:prstClr val="black"/>
            </a:innerShdw>
          </a:effectLst>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400" b="1" i="0" u="none" strike="noStrike" kern="1200" cap="none" spc="0" normalizeH="0" baseline="0" noProof="0" dirty="0">
                <a:ln>
                  <a:noFill/>
                </a:ln>
                <a:solidFill>
                  <a:prstClr val="black"/>
                </a:solidFill>
                <a:effectLst/>
                <a:uLnTx/>
                <a:uFillTx/>
                <a:latin typeface="Calibri"/>
                <a:ea typeface="+mn-ea"/>
                <a:cs typeface="Arial" charset="0"/>
              </a:rPr>
              <a:t>8</a:t>
            </a:r>
          </a:p>
        </p:txBody>
      </p:sp>
      <p:sp>
        <p:nvSpPr>
          <p:cNvPr id="36" name="Text Box 74"/>
          <p:cNvSpPr txBox="1">
            <a:spLocks noChangeArrowheads="1"/>
          </p:cNvSpPr>
          <p:nvPr/>
        </p:nvSpPr>
        <p:spPr bwMode="auto">
          <a:xfrm>
            <a:off x="2698830" y="4065877"/>
            <a:ext cx="1007776" cy="584775"/>
          </a:xfrm>
          <a:prstGeom prst="rect">
            <a:avLst/>
          </a:prstGeom>
          <a:noFill/>
          <a:ln w="19050" algn="ctr">
            <a:noFill/>
            <a:prstDash val="dash"/>
            <a:miter lim="800000"/>
            <a:headEnd/>
            <a:tailEnd/>
          </a:ln>
          <a:effectLst/>
        </p:spPr>
        <p:txBody>
          <a:bodyPr wrap="non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Calibri"/>
                <a:ea typeface="+mn-ea"/>
                <a:cs typeface="Arial" charset="0"/>
              </a:rPr>
              <a:t>Start</a:t>
            </a:r>
            <a:endParaRPr kumimoji="0" lang="en-GB"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Calibri"/>
              <a:ea typeface="+mn-ea"/>
              <a:cs typeface="Arial" charset="0"/>
            </a:endParaRPr>
          </a:p>
        </p:txBody>
      </p:sp>
      <p:sp>
        <p:nvSpPr>
          <p:cNvPr id="37" name="Text Box 75"/>
          <p:cNvSpPr txBox="1">
            <a:spLocks noChangeArrowheads="1"/>
          </p:cNvSpPr>
          <p:nvPr/>
        </p:nvSpPr>
        <p:spPr bwMode="auto">
          <a:xfrm>
            <a:off x="6033120" y="4068362"/>
            <a:ext cx="970138" cy="584775"/>
          </a:xfrm>
          <a:prstGeom prst="rect">
            <a:avLst/>
          </a:prstGeom>
          <a:noFill/>
          <a:ln w="19050" algn="ctr">
            <a:noFill/>
            <a:prstDash val="dash"/>
            <a:miter lim="800000"/>
            <a:headEnd/>
            <a:tailEnd/>
          </a:ln>
          <a:effectLst/>
        </p:spPr>
        <p:txBody>
          <a:bodyPr wrap="non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Calibri"/>
                <a:ea typeface="+mn-ea"/>
                <a:cs typeface="Arial" charset="0"/>
              </a:rPr>
              <a:t>Goal</a:t>
            </a:r>
            <a:endParaRPr kumimoji="0" lang="en-GB"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Calibri"/>
              <a:ea typeface="+mn-ea"/>
              <a:cs typeface="Arial" charset="0"/>
            </a:endParaRPr>
          </a:p>
        </p:txBody>
      </p:sp>
      <p:sp>
        <p:nvSpPr>
          <p:cNvPr id="38" name="TextBox 37"/>
          <p:cNvSpPr txBox="1"/>
          <p:nvPr/>
        </p:nvSpPr>
        <p:spPr>
          <a:xfrm>
            <a:off x="1028378" y="1196753"/>
            <a:ext cx="7849244" cy="646331"/>
          </a:xfrm>
          <a:prstGeom prst="rect">
            <a:avLst/>
          </a:prstGeom>
          <a:solidFill>
            <a:schemeClr val="bg1">
              <a:lumMod val="75000"/>
            </a:schemeClr>
          </a:solidFill>
          <a:ln>
            <a:solidFill>
              <a:srgbClr val="00B0F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a:ea typeface="+mn-ea"/>
                <a:cs typeface="Arial" charset="0"/>
              </a:rPr>
              <a:t>Given the </a:t>
            </a:r>
            <a:r>
              <a:rPr kumimoji="0" lang="en-NZ" sz="1800" b="1" i="0" u="none" strike="noStrike" kern="1200" cap="none" spc="0" normalizeH="0" baseline="0" noProof="0" dirty="0">
                <a:ln>
                  <a:noFill/>
                </a:ln>
                <a:solidFill>
                  <a:srgbClr val="0000FF"/>
                </a:solidFill>
                <a:effectLst/>
                <a:uLnTx/>
                <a:uFillTx/>
                <a:latin typeface="Calibri"/>
                <a:ea typeface="+mn-ea"/>
                <a:cs typeface="Arial" charset="0"/>
              </a:rPr>
              <a:t>start</a:t>
            </a:r>
            <a:r>
              <a:rPr kumimoji="0" lang="en-NZ" sz="1800" b="0" i="0" u="none" strike="noStrike" kern="1200" cap="none" spc="0" normalizeH="0" baseline="0" noProof="0" dirty="0">
                <a:ln>
                  <a:noFill/>
                </a:ln>
                <a:solidFill>
                  <a:prstClr val="black"/>
                </a:solidFill>
                <a:effectLst/>
                <a:uLnTx/>
                <a:uFillTx/>
                <a:latin typeface="Calibri"/>
                <a:ea typeface="+mn-ea"/>
                <a:cs typeface="Arial" charset="0"/>
              </a:rPr>
              <a:t> state, </a:t>
            </a:r>
            <a:r>
              <a:rPr kumimoji="0" lang="en-NZ" sz="1800" b="0" i="0" u="none" strike="noStrike" kern="1200" cap="none" spc="0" normalizeH="0" baseline="0" noProof="0" dirty="0">
                <a:ln>
                  <a:noFill/>
                </a:ln>
                <a:solidFill>
                  <a:srgbClr val="FF0000"/>
                </a:solidFill>
                <a:effectLst/>
                <a:uLnTx/>
                <a:uFillTx/>
                <a:latin typeface="Calibri"/>
                <a:ea typeface="+mn-ea"/>
                <a:cs typeface="Arial" charset="0"/>
              </a:rPr>
              <a:t>find the sequence of moves </a:t>
            </a:r>
            <a:r>
              <a:rPr kumimoji="0" lang="en-NZ" sz="1800" b="0" i="0" u="none" strike="noStrike" kern="1200" cap="none" spc="0" normalizeH="0" baseline="0" noProof="0" dirty="0">
                <a:ln>
                  <a:noFill/>
                </a:ln>
                <a:solidFill>
                  <a:prstClr val="black"/>
                </a:solidFill>
                <a:effectLst/>
                <a:uLnTx/>
                <a:uFillTx/>
                <a:latin typeface="Calibri"/>
                <a:ea typeface="+mn-ea"/>
                <a:cs typeface="Arial" charset="0"/>
              </a:rPr>
              <a:t>that will arrange the tiles according to the </a:t>
            </a:r>
            <a:r>
              <a:rPr kumimoji="0" lang="en-NZ" sz="1800" b="1" i="0" u="none" strike="noStrike" kern="1200" cap="none" spc="0" normalizeH="0" baseline="0" noProof="0" dirty="0">
                <a:ln>
                  <a:noFill/>
                </a:ln>
                <a:solidFill>
                  <a:srgbClr val="0000FF"/>
                </a:solidFill>
                <a:effectLst/>
                <a:uLnTx/>
                <a:uFillTx/>
                <a:latin typeface="Calibri"/>
                <a:ea typeface="+mn-ea"/>
                <a:cs typeface="Arial" charset="0"/>
              </a:rPr>
              <a:t>goal</a:t>
            </a:r>
            <a:r>
              <a:rPr kumimoji="0" lang="en-NZ" sz="1800" b="0" i="0" u="none" strike="noStrike" kern="1200" cap="none" spc="0" normalizeH="0" baseline="0" noProof="0" dirty="0">
                <a:ln>
                  <a:noFill/>
                </a:ln>
                <a:solidFill>
                  <a:prstClr val="black"/>
                </a:solidFill>
                <a:effectLst/>
                <a:uLnTx/>
                <a:uFillTx/>
                <a:latin typeface="Calibri"/>
                <a:ea typeface="+mn-ea"/>
                <a:cs typeface="Arial" charset="0"/>
              </a:rPr>
              <a:t> state.</a:t>
            </a:r>
          </a:p>
        </p:txBody>
      </p:sp>
      <p:sp>
        <p:nvSpPr>
          <p:cNvPr id="4" name="Right Arrow 3"/>
          <p:cNvSpPr/>
          <p:nvPr/>
        </p:nvSpPr>
        <p:spPr bwMode="auto">
          <a:xfrm>
            <a:off x="4592960" y="3068960"/>
            <a:ext cx="504056" cy="374556"/>
          </a:xfrm>
          <a:prstGeom prst="rightArrow">
            <a:avLst/>
          </a:prstGeom>
          <a:solidFill>
            <a:srgbClr val="33CCFF"/>
          </a:solidFill>
          <a:ln w="9525" cap="flat" cmpd="sng" algn="ctr">
            <a:solidFill>
              <a:srgbClr val="33CCFF"/>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NZ" sz="1800" b="1" i="0" u="none" strike="noStrike" kern="1200" cap="none" spc="0" normalizeH="0" baseline="0" noProof="0">
              <a:ln>
                <a:noFill/>
              </a:ln>
              <a:solidFill>
                <a:prstClr val="black"/>
              </a:solidFill>
              <a:effectLst/>
              <a:uLnTx/>
              <a:uFillTx/>
              <a:latin typeface="Arial" pitchFamily="34" charset="0"/>
              <a:ea typeface="+mn-ea"/>
              <a:cs typeface="Arial" charset="0"/>
            </a:endParaRPr>
          </a:p>
        </p:txBody>
      </p:sp>
    </p:spTree>
    <p:extLst>
      <p:ext uri="{BB962C8B-B14F-4D97-AF65-F5344CB8AC3E}">
        <p14:creationId xmlns:p14="http://schemas.microsoft.com/office/powerpoint/2010/main" val="7010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44444E-6 L -0.00105 -0.07453 " pathEditMode="relative" rAng="0" ptsTypes="AA">
                                      <p:cBhvr>
                                        <p:cTn id="6" dur="500" fill="hold"/>
                                        <p:tgtEl>
                                          <p:spTgt spid="17"/>
                                        </p:tgtEl>
                                        <p:attrNameLst>
                                          <p:attrName>ppt_x</p:attrName>
                                          <p:attrName>ppt_y</p:attrName>
                                        </p:attrNameLst>
                                      </p:cBhvr>
                                      <p:rCtr x="-52" y="-3727"/>
                                    </p:animMotion>
                                  </p:childTnLst>
                                </p:cTn>
                              </p:par>
                            </p:childTnLst>
                          </p:cTn>
                        </p:par>
                        <p:par>
                          <p:cTn id="7" fill="hold">
                            <p:stCondLst>
                              <p:cond delay="500"/>
                            </p:stCondLst>
                            <p:childTnLst>
                              <p:par>
                                <p:cTn id="8" presetID="42" presetClass="path" presetSubtype="0" accel="50000" decel="50000" fill="hold" grpId="0" nodeType="afterEffect">
                                  <p:stCondLst>
                                    <p:cond delay="0"/>
                                  </p:stCondLst>
                                  <p:childTnLst>
                                    <p:animMotion origin="layout" path="M -0.00105 -0.07639 L 4.16667E-6 2.59259E-6 " pathEditMode="relative" rAng="0" ptsTypes="AA">
                                      <p:cBhvr>
                                        <p:cTn id="9" dur="500" spd="-100000" fill="hold"/>
                                        <p:tgtEl>
                                          <p:spTgt spid="20"/>
                                        </p:tgtEl>
                                        <p:attrNameLst>
                                          <p:attrName>ppt_x</p:attrName>
                                          <p:attrName>ppt_y</p:attrName>
                                        </p:attrNameLst>
                                      </p:cBhvr>
                                      <p:rCtr x="52" y="3819"/>
                                    </p:animMotion>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2.5E-6 0 L -0.06146 -0.00185 " pathEditMode="relative" rAng="0" ptsTypes="AA">
                                      <p:cBhvr>
                                        <p:cTn id="12" dur="500" fill="hold"/>
                                        <p:tgtEl>
                                          <p:spTgt spid="21"/>
                                        </p:tgtEl>
                                        <p:attrNameLst>
                                          <p:attrName>ppt_x</p:attrName>
                                          <p:attrName>ppt_y</p:attrName>
                                        </p:attrNameLst>
                                      </p:cBhvr>
                                      <p:rCtr x="-3073" y="-93"/>
                                    </p:animMotion>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0.00625 0.00185 L -0.06025 1.85185E-6 " pathEditMode="relative" rAng="0" ptsTypes="AA">
                                      <p:cBhvr>
                                        <p:cTn id="15" dur="500" fill="hold"/>
                                        <p:tgtEl>
                                          <p:spTgt spid="22"/>
                                        </p:tgtEl>
                                        <p:attrNameLst>
                                          <p:attrName>ppt_x</p:attrName>
                                          <p:attrName>ppt_y</p:attrName>
                                        </p:attrNameLst>
                                      </p:cBhvr>
                                      <p:rCtr x="-3333" y="-93"/>
                                    </p:animMotion>
                                  </p:childTnLst>
                                </p:cTn>
                              </p:par>
                            </p:childTnLst>
                          </p:cTn>
                        </p:par>
                        <p:par>
                          <p:cTn id="16" fill="hold">
                            <p:stCondLst>
                              <p:cond delay="2000"/>
                            </p:stCondLst>
                            <p:childTnLst>
                              <p:par>
                                <p:cTn id="17" presetID="42" presetClass="path" presetSubtype="0" accel="50000" decel="50000" fill="hold" grpId="0" nodeType="afterEffect">
                                  <p:stCondLst>
                                    <p:cond delay="0"/>
                                  </p:stCondLst>
                                  <p:childTnLst>
                                    <p:animMotion origin="layout" path="M 4.16667E-6 1.48148E-6 L 0.00191 0.07708 " pathEditMode="relative" rAng="0" ptsTypes="AA">
                                      <p:cBhvr>
                                        <p:cTn id="18" dur="500" fill="hold"/>
                                        <p:tgtEl>
                                          <p:spTgt spid="19"/>
                                        </p:tgtEl>
                                        <p:attrNameLst>
                                          <p:attrName>ppt_x</p:attrName>
                                          <p:attrName>ppt_y</p:attrName>
                                        </p:attrNameLst>
                                      </p:cBhvr>
                                      <p:rCtr x="87" y="3843"/>
                                    </p:animMotion>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0.00434 1.48148E-6 L 0.06025 1.48148E-6 " pathEditMode="relative" rAng="0" ptsTypes="AA">
                                      <p:cBhvr>
                                        <p:cTn id="21" dur="500" fill="hold"/>
                                        <p:tgtEl>
                                          <p:spTgt spid="18"/>
                                        </p:tgtEl>
                                        <p:attrNameLst>
                                          <p:attrName>ppt_x</p:attrName>
                                          <p:attrName>ppt_y</p:attrName>
                                        </p:attrNameLst>
                                      </p:cBhvr>
                                      <p:rCtr x="3229" y="0"/>
                                    </p:animMotion>
                                  </p:childTnLst>
                                </p:cTn>
                              </p:par>
                            </p:childTnLst>
                          </p:cTn>
                        </p:par>
                        <p:par>
                          <p:cTn id="22" fill="hold">
                            <p:stCondLst>
                              <p:cond delay="3000"/>
                            </p:stCondLst>
                            <p:childTnLst>
                              <p:par>
                                <p:cTn id="23" presetID="42" presetClass="path" presetSubtype="0" accel="50000" decel="50000" fill="hold" grpId="0" nodeType="afterEffect">
                                  <p:stCondLst>
                                    <p:cond delay="0"/>
                                  </p:stCondLst>
                                  <p:childTnLst>
                                    <p:animMotion origin="layout" path="M 5E-6 4.44444E-6 L 5E-6 0.07361 " pathEditMode="relative" rAng="0" ptsTypes="AA">
                                      <p:cBhvr>
                                        <p:cTn id="24" dur="500" fill="hold"/>
                                        <p:tgtEl>
                                          <p:spTgt spid="15"/>
                                        </p:tgtEl>
                                        <p:attrNameLst>
                                          <p:attrName>ppt_x</p:attrName>
                                          <p:attrName>ppt_y</p:attrName>
                                        </p:attrNameLst>
                                      </p:cBhvr>
                                      <p:rCtr x="0" y="3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1" grpId="0" animBg="1"/>
      <p:bldP spid="2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4621801" y="2047535"/>
            <a:ext cx="864096" cy="99882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NZ" b="1">
              <a:solidFill>
                <a:prstClr val="black"/>
              </a:solidFill>
              <a:latin typeface="Arial" pitchFamily="34" charset="0"/>
              <a:cs typeface="+mn-cs"/>
            </a:endParaRPr>
          </a:p>
        </p:txBody>
      </p:sp>
      <p:sp>
        <p:nvSpPr>
          <p:cNvPr id="2" name="Title 1"/>
          <p:cNvSpPr>
            <a:spLocks noGrp="1"/>
          </p:cNvSpPr>
          <p:nvPr>
            <p:ph type="title"/>
          </p:nvPr>
        </p:nvSpPr>
        <p:spPr>
          <a:xfrm>
            <a:off x="381000" y="3736"/>
            <a:ext cx="9144000" cy="562074"/>
          </a:xfrm>
        </p:spPr>
        <p:txBody>
          <a:bodyPr>
            <a:normAutofit fontScale="90000"/>
          </a:bodyPr>
          <a:lstStyle/>
          <a:p>
            <a:r>
              <a:rPr lang="en-NZ" dirty="0"/>
              <a:t>Search</a:t>
            </a:r>
          </a:p>
        </p:txBody>
      </p:sp>
      <p:graphicFrame>
        <p:nvGraphicFramePr>
          <p:cNvPr id="5" name="Table 4"/>
          <p:cNvGraphicFramePr>
            <a:graphicFrameLocks noGrp="1"/>
          </p:cNvGraphicFramePr>
          <p:nvPr>
            <p:extLst>
              <p:ext uri="{D42A27DB-BD31-4B8C-83A1-F6EECF244321}">
                <p14:modId xmlns:p14="http://schemas.microsoft.com/office/powerpoint/2010/main" val="2025052267"/>
              </p:ext>
            </p:extLst>
          </p:nvPr>
        </p:nvGraphicFramePr>
        <p:xfrm>
          <a:off x="4693811" y="2137096"/>
          <a:ext cx="720081" cy="822960"/>
        </p:xfrm>
        <a:graphic>
          <a:graphicData uri="http://schemas.openxmlformats.org/drawingml/2006/table">
            <a:tbl>
              <a:tblPr firstRow="1" bandRow="1">
                <a:effectLst>
                  <a:outerShdw blurRad="50800" dist="38100" dir="8100000" algn="tr" rotWithShape="0">
                    <a:prstClr val="black">
                      <a:alpha val="40000"/>
                    </a:prstClr>
                  </a:outerShdw>
                </a:effectLst>
                <a:tableStyleId>{2D5ABB26-0587-4C30-8999-92F81FD0307C}</a:tableStyleId>
              </a:tblPr>
              <a:tblGrid>
                <a:gridCol w="240027">
                  <a:extLst>
                    <a:ext uri="{9D8B030D-6E8A-4147-A177-3AD203B41FA5}">
                      <a16:colId xmlns:a16="http://schemas.microsoft.com/office/drawing/2014/main" val="20000"/>
                    </a:ext>
                  </a:extLst>
                </a:gridCol>
                <a:gridCol w="240027">
                  <a:extLst>
                    <a:ext uri="{9D8B030D-6E8A-4147-A177-3AD203B41FA5}">
                      <a16:colId xmlns:a16="http://schemas.microsoft.com/office/drawing/2014/main" val="20001"/>
                    </a:ext>
                  </a:extLst>
                </a:gridCol>
                <a:gridCol w="240027">
                  <a:extLst>
                    <a:ext uri="{9D8B030D-6E8A-4147-A177-3AD203B41FA5}">
                      <a16:colId xmlns:a16="http://schemas.microsoft.com/office/drawing/2014/main" val="20002"/>
                    </a:ext>
                  </a:extLst>
                </a:gridCol>
              </a:tblGrid>
              <a:tr h="264029">
                <a:tc>
                  <a:txBody>
                    <a:bodyPr/>
                    <a:lstStyle/>
                    <a:p>
                      <a:pPr algn="ctr"/>
                      <a:r>
                        <a:rPr lang="en-NZ" sz="12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264029">
                <a:tc>
                  <a:txBody>
                    <a:bodyPr/>
                    <a:lstStyle/>
                    <a:p>
                      <a:pPr algn="ctr"/>
                      <a:r>
                        <a:rPr lang="en-NZ" sz="12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264029">
                <a:tc>
                  <a:txBody>
                    <a:bodyPr/>
                    <a:lstStyle/>
                    <a:p>
                      <a:pPr algn="ctr"/>
                      <a:r>
                        <a:rPr lang="en-NZ" sz="12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NZ"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NZ" sz="12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4333764" y="1705048"/>
            <a:ext cx="1163460" cy="369332"/>
          </a:xfrm>
          <a:prstGeom prst="rect">
            <a:avLst/>
          </a:prstGeom>
          <a:noFill/>
        </p:spPr>
        <p:txBody>
          <a:bodyPr wrap="none" rtlCol="0">
            <a:spAutoFit/>
          </a:bodyPr>
          <a:lstStyle/>
          <a:p>
            <a:pPr fontAlgn="auto">
              <a:spcBef>
                <a:spcPts val="0"/>
              </a:spcBef>
              <a:spcAft>
                <a:spcPts val="0"/>
              </a:spcAft>
            </a:pPr>
            <a:r>
              <a:rPr lang="en-NZ" dirty="0">
                <a:solidFill>
                  <a:prstClr val="black"/>
                </a:solidFill>
                <a:latin typeface="Calibri"/>
                <a:cs typeface="+mn-cs"/>
              </a:rPr>
              <a:t>Start State</a:t>
            </a:r>
          </a:p>
        </p:txBody>
      </p:sp>
      <p:graphicFrame>
        <p:nvGraphicFramePr>
          <p:cNvPr id="7" name="Table 6"/>
          <p:cNvGraphicFramePr>
            <a:graphicFrameLocks noGrp="1"/>
          </p:cNvGraphicFramePr>
          <p:nvPr>
            <p:extLst>
              <p:ext uri="{D42A27DB-BD31-4B8C-83A1-F6EECF244321}">
                <p14:modId xmlns:p14="http://schemas.microsoft.com/office/powerpoint/2010/main" val="514603425"/>
              </p:ext>
            </p:extLst>
          </p:nvPr>
        </p:nvGraphicFramePr>
        <p:xfrm>
          <a:off x="1752195" y="3726755"/>
          <a:ext cx="720081" cy="822960"/>
        </p:xfrm>
        <a:graphic>
          <a:graphicData uri="http://schemas.openxmlformats.org/drawingml/2006/table">
            <a:tbl>
              <a:tblPr firstRow="1" bandRow="1">
                <a:effectLst>
                  <a:outerShdw blurRad="50800" dist="38100" dir="8100000" algn="tr" rotWithShape="0">
                    <a:prstClr val="black">
                      <a:alpha val="40000"/>
                    </a:prstClr>
                  </a:outerShdw>
                </a:effectLst>
                <a:tableStyleId>{2D5ABB26-0587-4C30-8999-92F81FD0307C}</a:tableStyleId>
              </a:tblPr>
              <a:tblGrid>
                <a:gridCol w="240027">
                  <a:extLst>
                    <a:ext uri="{9D8B030D-6E8A-4147-A177-3AD203B41FA5}">
                      <a16:colId xmlns:a16="http://schemas.microsoft.com/office/drawing/2014/main" val="20000"/>
                    </a:ext>
                  </a:extLst>
                </a:gridCol>
                <a:gridCol w="240027">
                  <a:extLst>
                    <a:ext uri="{9D8B030D-6E8A-4147-A177-3AD203B41FA5}">
                      <a16:colId xmlns:a16="http://schemas.microsoft.com/office/drawing/2014/main" val="20001"/>
                    </a:ext>
                  </a:extLst>
                </a:gridCol>
                <a:gridCol w="240027">
                  <a:extLst>
                    <a:ext uri="{9D8B030D-6E8A-4147-A177-3AD203B41FA5}">
                      <a16:colId xmlns:a16="http://schemas.microsoft.com/office/drawing/2014/main" val="20002"/>
                    </a:ext>
                  </a:extLst>
                </a:gridCol>
              </a:tblGrid>
              <a:tr h="264029">
                <a:tc>
                  <a:txBody>
                    <a:bodyPr/>
                    <a:lstStyle/>
                    <a:p>
                      <a:pPr algn="ctr"/>
                      <a:r>
                        <a:rPr lang="en-NZ" sz="12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264029">
                <a:tc>
                  <a:txBody>
                    <a:bodyPr/>
                    <a:lstStyle/>
                    <a:p>
                      <a:pPr algn="ctr"/>
                      <a:r>
                        <a:rPr lang="en-NZ" sz="12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264029">
                <a:tc>
                  <a:txBody>
                    <a:bodyPr/>
                    <a:lstStyle/>
                    <a:p>
                      <a:pPr algn="ctr"/>
                      <a:endParaRPr lang="en-NZ"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NZ" sz="12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bl>
          </a:graphicData>
        </a:graphic>
      </p:graphicFrame>
      <p:sp>
        <p:nvSpPr>
          <p:cNvPr id="4" name="TextBox 3"/>
          <p:cNvSpPr txBox="1"/>
          <p:nvPr/>
        </p:nvSpPr>
        <p:spPr>
          <a:xfrm>
            <a:off x="1837258" y="3268395"/>
            <a:ext cx="543289" cy="369332"/>
          </a:xfrm>
          <a:prstGeom prst="rect">
            <a:avLst/>
          </a:prstGeom>
          <a:solidFill>
            <a:schemeClr val="bg1"/>
          </a:solidFill>
        </p:spPr>
        <p:txBody>
          <a:bodyPr wrap="none" rtlCol="0">
            <a:spAutoFit/>
          </a:bodyPr>
          <a:lstStyle/>
          <a:p>
            <a:pPr algn="ctr" fontAlgn="auto">
              <a:spcBef>
                <a:spcPts val="0"/>
              </a:spcBef>
              <a:spcAft>
                <a:spcPts val="0"/>
              </a:spcAft>
            </a:pPr>
            <a:r>
              <a:rPr lang="en-NZ" dirty="0">
                <a:solidFill>
                  <a:prstClr val="black"/>
                </a:solidFill>
                <a:latin typeface="Calibri"/>
                <a:cs typeface="+mn-cs"/>
              </a:rPr>
              <a:t>Left</a:t>
            </a:r>
          </a:p>
        </p:txBody>
      </p:sp>
      <p:graphicFrame>
        <p:nvGraphicFramePr>
          <p:cNvPr id="8" name="Table 7"/>
          <p:cNvGraphicFramePr>
            <a:graphicFrameLocks noGrp="1"/>
          </p:cNvGraphicFramePr>
          <p:nvPr>
            <p:extLst>
              <p:ext uri="{D42A27DB-BD31-4B8C-83A1-F6EECF244321}">
                <p14:modId xmlns:p14="http://schemas.microsoft.com/office/powerpoint/2010/main" val="254709202"/>
              </p:ext>
            </p:extLst>
          </p:nvPr>
        </p:nvGraphicFramePr>
        <p:xfrm>
          <a:off x="3120347" y="3727692"/>
          <a:ext cx="720081" cy="822960"/>
        </p:xfrm>
        <a:graphic>
          <a:graphicData uri="http://schemas.openxmlformats.org/drawingml/2006/table">
            <a:tbl>
              <a:tblPr firstRow="1" bandRow="1">
                <a:effectLst>
                  <a:outerShdw blurRad="50800" dist="38100" dir="8100000" algn="tr" rotWithShape="0">
                    <a:prstClr val="black">
                      <a:alpha val="40000"/>
                    </a:prstClr>
                  </a:outerShdw>
                </a:effectLst>
                <a:tableStyleId>{2D5ABB26-0587-4C30-8999-92F81FD0307C}</a:tableStyleId>
              </a:tblPr>
              <a:tblGrid>
                <a:gridCol w="240027">
                  <a:extLst>
                    <a:ext uri="{9D8B030D-6E8A-4147-A177-3AD203B41FA5}">
                      <a16:colId xmlns:a16="http://schemas.microsoft.com/office/drawing/2014/main" val="20000"/>
                    </a:ext>
                  </a:extLst>
                </a:gridCol>
                <a:gridCol w="240027">
                  <a:extLst>
                    <a:ext uri="{9D8B030D-6E8A-4147-A177-3AD203B41FA5}">
                      <a16:colId xmlns:a16="http://schemas.microsoft.com/office/drawing/2014/main" val="20001"/>
                    </a:ext>
                  </a:extLst>
                </a:gridCol>
                <a:gridCol w="240027">
                  <a:extLst>
                    <a:ext uri="{9D8B030D-6E8A-4147-A177-3AD203B41FA5}">
                      <a16:colId xmlns:a16="http://schemas.microsoft.com/office/drawing/2014/main" val="20002"/>
                    </a:ext>
                  </a:extLst>
                </a:gridCol>
              </a:tblGrid>
              <a:tr h="264029">
                <a:tc>
                  <a:txBody>
                    <a:bodyPr/>
                    <a:lstStyle/>
                    <a:p>
                      <a:pPr algn="ctr"/>
                      <a:r>
                        <a:rPr lang="en-NZ" sz="12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264029">
                <a:tc>
                  <a:txBody>
                    <a:bodyPr/>
                    <a:lstStyle/>
                    <a:p>
                      <a:pPr algn="ctr"/>
                      <a:r>
                        <a:rPr lang="en-NZ" sz="12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NZ"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NZ" sz="12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264029">
                <a:tc>
                  <a:txBody>
                    <a:bodyPr/>
                    <a:lstStyle/>
                    <a:p>
                      <a:pPr algn="ctr"/>
                      <a:r>
                        <a:rPr lang="en-NZ" sz="12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bl>
          </a:graphicData>
        </a:graphic>
      </p:graphicFrame>
      <p:sp>
        <p:nvSpPr>
          <p:cNvPr id="9" name="TextBox 8"/>
          <p:cNvSpPr txBox="1"/>
          <p:nvPr/>
        </p:nvSpPr>
        <p:spPr>
          <a:xfrm>
            <a:off x="3262506" y="3295644"/>
            <a:ext cx="453970" cy="369332"/>
          </a:xfrm>
          <a:prstGeom prst="rect">
            <a:avLst/>
          </a:prstGeom>
          <a:solidFill>
            <a:schemeClr val="bg1"/>
          </a:solidFill>
        </p:spPr>
        <p:txBody>
          <a:bodyPr wrap="none" rtlCol="0">
            <a:spAutoFit/>
          </a:bodyPr>
          <a:lstStyle/>
          <a:p>
            <a:pPr algn="ctr" fontAlgn="auto">
              <a:spcBef>
                <a:spcPts val="0"/>
              </a:spcBef>
              <a:spcAft>
                <a:spcPts val="0"/>
              </a:spcAft>
            </a:pPr>
            <a:r>
              <a:rPr lang="en-NZ" dirty="0">
                <a:solidFill>
                  <a:prstClr val="black"/>
                </a:solidFill>
                <a:latin typeface="Calibri"/>
                <a:cs typeface="+mn-cs"/>
              </a:rPr>
              <a:t>Up</a:t>
            </a:r>
          </a:p>
        </p:txBody>
      </p:sp>
      <p:graphicFrame>
        <p:nvGraphicFramePr>
          <p:cNvPr id="10" name="Table 9"/>
          <p:cNvGraphicFramePr>
            <a:graphicFrameLocks noGrp="1"/>
          </p:cNvGraphicFramePr>
          <p:nvPr>
            <p:extLst>
              <p:ext uri="{D42A27DB-BD31-4B8C-83A1-F6EECF244321}">
                <p14:modId xmlns:p14="http://schemas.microsoft.com/office/powerpoint/2010/main" val="1107372998"/>
              </p:ext>
            </p:extLst>
          </p:nvPr>
        </p:nvGraphicFramePr>
        <p:xfrm>
          <a:off x="4488503" y="3734625"/>
          <a:ext cx="720081" cy="822960"/>
        </p:xfrm>
        <a:graphic>
          <a:graphicData uri="http://schemas.openxmlformats.org/drawingml/2006/table">
            <a:tbl>
              <a:tblPr firstRow="1" bandRow="1">
                <a:effectLst>
                  <a:outerShdw blurRad="50800" dist="38100" dir="8100000" algn="tr" rotWithShape="0">
                    <a:prstClr val="black">
                      <a:alpha val="40000"/>
                    </a:prstClr>
                  </a:outerShdw>
                </a:effectLst>
                <a:tableStyleId>{2D5ABB26-0587-4C30-8999-92F81FD0307C}</a:tableStyleId>
              </a:tblPr>
              <a:tblGrid>
                <a:gridCol w="240027">
                  <a:extLst>
                    <a:ext uri="{9D8B030D-6E8A-4147-A177-3AD203B41FA5}">
                      <a16:colId xmlns:a16="http://schemas.microsoft.com/office/drawing/2014/main" val="20000"/>
                    </a:ext>
                  </a:extLst>
                </a:gridCol>
                <a:gridCol w="240027">
                  <a:extLst>
                    <a:ext uri="{9D8B030D-6E8A-4147-A177-3AD203B41FA5}">
                      <a16:colId xmlns:a16="http://schemas.microsoft.com/office/drawing/2014/main" val="20001"/>
                    </a:ext>
                  </a:extLst>
                </a:gridCol>
                <a:gridCol w="240027">
                  <a:extLst>
                    <a:ext uri="{9D8B030D-6E8A-4147-A177-3AD203B41FA5}">
                      <a16:colId xmlns:a16="http://schemas.microsoft.com/office/drawing/2014/main" val="20002"/>
                    </a:ext>
                  </a:extLst>
                </a:gridCol>
              </a:tblGrid>
              <a:tr h="264029">
                <a:tc>
                  <a:txBody>
                    <a:bodyPr/>
                    <a:lstStyle/>
                    <a:p>
                      <a:pPr algn="ctr"/>
                      <a:r>
                        <a:rPr lang="en-NZ" sz="12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264029">
                <a:tc>
                  <a:txBody>
                    <a:bodyPr/>
                    <a:lstStyle/>
                    <a:p>
                      <a:pPr algn="ctr"/>
                      <a:r>
                        <a:rPr lang="en-NZ" sz="12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264029">
                <a:tc>
                  <a:txBody>
                    <a:bodyPr/>
                    <a:lstStyle/>
                    <a:p>
                      <a:pPr algn="ctr"/>
                      <a:r>
                        <a:rPr lang="en-NZ" sz="12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NZ"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4500006" y="3302577"/>
            <a:ext cx="668260" cy="369332"/>
          </a:xfrm>
          <a:prstGeom prst="rect">
            <a:avLst/>
          </a:prstGeom>
          <a:solidFill>
            <a:schemeClr val="bg1"/>
          </a:solidFill>
        </p:spPr>
        <p:txBody>
          <a:bodyPr wrap="none" rtlCol="0">
            <a:spAutoFit/>
          </a:bodyPr>
          <a:lstStyle/>
          <a:p>
            <a:pPr algn="ctr" fontAlgn="auto">
              <a:spcBef>
                <a:spcPts val="0"/>
              </a:spcBef>
              <a:spcAft>
                <a:spcPts val="0"/>
              </a:spcAft>
            </a:pPr>
            <a:r>
              <a:rPr lang="en-NZ" dirty="0">
                <a:solidFill>
                  <a:prstClr val="black"/>
                </a:solidFill>
                <a:latin typeface="Calibri"/>
                <a:cs typeface="+mn-cs"/>
              </a:rPr>
              <a:t>Right</a:t>
            </a:r>
          </a:p>
        </p:txBody>
      </p:sp>
      <p:sp>
        <p:nvSpPr>
          <p:cNvPr id="12" name="TextBox 11"/>
          <p:cNvSpPr txBox="1"/>
          <p:nvPr/>
        </p:nvSpPr>
        <p:spPr>
          <a:xfrm>
            <a:off x="5850695" y="3320669"/>
            <a:ext cx="735201" cy="369332"/>
          </a:xfrm>
          <a:prstGeom prst="rect">
            <a:avLst/>
          </a:prstGeom>
          <a:solidFill>
            <a:schemeClr val="bg1"/>
          </a:solidFill>
        </p:spPr>
        <p:txBody>
          <a:bodyPr wrap="none" rtlCol="0">
            <a:spAutoFit/>
          </a:bodyPr>
          <a:lstStyle/>
          <a:p>
            <a:pPr algn="ctr" fontAlgn="auto">
              <a:spcBef>
                <a:spcPts val="0"/>
              </a:spcBef>
              <a:spcAft>
                <a:spcPts val="0"/>
              </a:spcAft>
            </a:pPr>
            <a:r>
              <a:rPr lang="en-NZ" dirty="0">
                <a:solidFill>
                  <a:prstClr val="black"/>
                </a:solidFill>
                <a:latin typeface="Calibri"/>
                <a:cs typeface="+mn-cs"/>
              </a:rPr>
              <a:t>Down</a:t>
            </a:r>
          </a:p>
        </p:txBody>
      </p:sp>
      <p:cxnSp>
        <p:nvCxnSpPr>
          <p:cNvPr id="14" name="Straight Connector 13"/>
          <p:cNvCxnSpPr/>
          <p:nvPr/>
        </p:nvCxnSpPr>
        <p:spPr bwMode="auto">
          <a:xfrm>
            <a:off x="5928658" y="3844459"/>
            <a:ext cx="648072" cy="576064"/>
          </a:xfrm>
          <a:prstGeom prst="line">
            <a:avLst/>
          </a:prstGeom>
          <a:noFill/>
          <a:ln w="63500" cap="flat" cmpd="sng" algn="ctr">
            <a:solidFill>
              <a:srgbClr val="FF0000"/>
            </a:solidFill>
            <a:prstDash val="solid"/>
            <a:round/>
            <a:headEnd type="none" w="med" len="med"/>
            <a:tailEnd type="none" w="med" len="med"/>
          </a:ln>
          <a:effectLst>
            <a:glow rad="63500">
              <a:schemeClr val="accent4">
                <a:satMod val="175000"/>
                <a:alpha val="40000"/>
              </a:schemeClr>
            </a:glow>
          </a:effectLst>
        </p:spPr>
      </p:cxnSp>
      <p:cxnSp>
        <p:nvCxnSpPr>
          <p:cNvPr id="15" name="Straight Connector 14"/>
          <p:cNvCxnSpPr/>
          <p:nvPr/>
        </p:nvCxnSpPr>
        <p:spPr bwMode="auto">
          <a:xfrm flipV="1">
            <a:off x="5928658" y="3844459"/>
            <a:ext cx="676916" cy="504056"/>
          </a:xfrm>
          <a:prstGeom prst="line">
            <a:avLst/>
          </a:prstGeom>
          <a:noFill/>
          <a:ln w="63500" cap="flat" cmpd="sng" algn="ctr">
            <a:solidFill>
              <a:srgbClr val="FF0000"/>
            </a:solidFill>
            <a:prstDash val="solid"/>
            <a:round/>
            <a:headEnd type="none" w="med" len="med"/>
            <a:tailEnd type="none" w="med" len="med"/>
          </a:ln>
          <a:effectLst>
            <a:glow rad="63500">
              <a:schemeClr val="accent4">
                <a:satMod val="175000"/>
                <a:alpha val="40000"/>
              </a:schemeClr>
            </a:glow>
          </a:effectLst>
        </p:spPr>
      </p:cxnSp>
      <p:cxnSp>
        <p:nvCxnSpPr>
          <p:cNvPr id="23" name="Straight Connector 22"/>
          <p:cNvCxnSpPr>
            <a:endCxn id="5" idx="1"/>
          </p:cNvCxnSpPr>
          <p:nvPr/>
        </p:nvCxnSpPr>
        <p:spPr bwMode="auto">
          <a:xfrm flipV="1">
            <a:off x="2108901" y="2548589"/>
            <a:ext cx="2584909" cy="1141425"/>
          </a:xfrm>
          <a:prstGeom prst="line">
            <a:avLst/>
          </a:prstGeom>
          <a:noFill/>
          <a:ln w="47625" cap="flat" cmpd="sng" algn="ctr">
            <a:solidFill>
              <a:srgbClr val="008000"/>
            </a:solidFill>
            <a:prstDash val="solid"/>
            <a:round/>
            <a:headEnd type="none" w="med" len="med"/>
            <a:tailEnd type="none" w="med" len="med"/>
          </a:ln>
          <a:effectLst/>
        </p:spPr>
      </p:cxnSp>
      <p:cxnSp>
        <p:nvCxnSpPr>
          <p:cNvPr id="24" name="Straight Connector 23"/>
          <p:cNvCxnSpPr>
            <a:stCxn id="8" idx="0"/>
          </p:cNvCxnSpPr>
          <p:nvPr/>
        </p:nvCxnSpPr>
        <p:spPr bwMode="auto">
          <a:xfrm flipV="1">
            <a:off x="3480386" y="2908356"/>
            <a:ext cx="1213418" cy="819336"/>
          </a:xfrm>
          <a:prstGeom prst="line">
            <a:avLst/>
          </a:prstGeom>
          <a:noFill/>
          <a:ln w="47625" cap="flat" cmpd="sng" algn="ctr">
            <a:solidFill>
              <a:srgbClr val="008000"/>
            </a:solidFill>
            <a:prstDash val="solid"/>
            <a:round/>
            <a:headEnd type="none" w="med" len="med"/>
            <a:tailEnd type="none" w="med" len="med"/>
          </a:ln>
          <a:effectLst/>
        </p:spPr>
      </p:cxnSp>
      <p:cxnSp>
        <p:nvCxnSpPr>
          <p:cNvPr id="27" name="Straight Connector 26"/>
          <p:cNvCxnSpPr>
            <a:stCxn id="10" idx="0"/>
            <a:endCxn id="5" idx="2"/>
          </p:cNvCxnSpPr>
          <p:nvPr/>
        </p:nvCxnSpPr>
        <p:spPr bwMode="auto">
          <a:xfrm flipV="1">
            <a:off x="4848543" y="2960069"/>
            <a:ext cx="205306" cy="774569"/>
          </a:xfrm>
          <a:prstGeom prst="line">
            <a:avLst/>
          </a:prstGeom>
          <a:noFill/>
          <a:ln w="47625" cap="flat" cmpd="sng" algn="ctr">
            <a:solidFill>
              <a:srgbClr val="008000"/>
            </a:solidFill>
            <a:prstDash val="solid"/>
            <a:round/>
            <a:headEnd type="none" w="med" len="med"/>
            <a:tailEnd type="none" w="med" len="med"/>
          </a:ln>
          <a:effectLst/>
        </p:spPr>
      </p:cxnSp>
      <p:cxnSp>
        <p:nvCxnSpPr>
          <p:cNvPr id="30" name="Straight Connector 29"/>
          <p:cNvCxnSpPr>
            <a:endCxn id="5" idx="3"/>
          </p:cNvCxnSpPr>
          <p:nvPr/>
        </p:nvCxnSpPr>
        <p:spPr bwMode="auto">
          <a:xfrm flipH="1" flipV="1">
            <a:off x="5413892" y="2548589"/>
            <a:ext cx="730797" cy="904485"/>
          </a:xfrm>
          <a:prstGeom prst="line">
            <a:avLst/>
          </a:prstGeom>
          <a:noFill/>
          <a:ln w="47625" cap="flat" cmpd="sng" algn="ctr">
            <a:solidFill>
              <a:srgbClr val="008000"/>
            </a:solidFill>
            <a:prstDash val="solid"/>
            <a:round/>
            <a:headEnd type="none" w="med" len="med"/>
            <a:tailEnd type="none" w="med" len="med"/>
          </a:ln>
          <a:effectLst/>
        </p:spPr>
      </p:cxnSp>
      <p:graphicFrame>
        <p:nvGraphicFramePr>
          <p:cNvPr id="34" name="Table 33"/>
          <p:cNvGraphicFramePr>
            <a:graphicFrameLocks noGrp="1"/>
          </p:cNvGraphicFramePr>
          <p:nvPr>
            <p:extLst>
              <p:ext uri="{D42A27DB-BD31-4B8C-83A1-F6EECF244321}">
                <p14:modId xmlns:p14="http://schemas.microsoft.com/office/powerpoint/2010/main" val="2291811692"/>
              </p:ext>
            </p:extLst>
          </p:nvPr>
        </p:nvGraphicFramePr>
        <p:xfrm>
          <a:off x="8376935" y="1889714"/>
          <a:ext cx="720081" cy="822960"/>
        </p:xfrm>
        <a:graphic>
          <a:graphicData uri="http://schemas.openxmlformats.org/drawingml/2006/table">
            <a:tbl>
              <a:tblPr firstRow="1" bandRow="1">
                <a:effectLst>
                  <a:outerShdw blurRad="50800" dist="38100" dir="8100000" algn="tr" rotWithShape="0">
                    <a:prstClr val="black">
                      <a:alpha val="40000"/>
                    </a:prstClr>
                  </a:outerShdw>
                </a:effectLst>
                <a:tableStyleId>{2D5ABB26-0587-4C30-8999-92F81FD0307C}</a:tableStyleId>
              </a:tblPr>
              <a:tblGrid>
                <a:gridCol w="240027">
                  <a:extLst>
                    <a:ext uri="{9D8B030D-6E8A-4147-A177-3AD203B41FA5}">
                      <a16:colId xmlns:a16="http://schemas.microsoft.com/office/drawing/2014/main" val="20000"/>
                    </a:ext>
                  </a:extLst>
                </a:gridCol>
                <a:gridCol w="240027">
                  <a:extLst>
                    <a:ext uri="{9D8B030D-6E8A-4147-A177-3AD203B41FA5}">
                      <a16:colId xmlns:a16="http://schemas.microsoft.com/office/drawing/2014/main" val="20001"/>
                    </a:ext>
                  </a:extLst>
                </a:gridCol>
                <a:gridCol w="240027">
                  <a:extLst>
                    <a:ext uri="{9D8B030D-6E8A-4147-A177-3AD203B41FA5}">
                      <a16:colId xmlns:a16="http://schemas.microsoft.com/office/drawing/2014/main" val="20002"/>
                    </a:ext>
                  </a:extLst>
                </a:gridCol>
              </a:tblGrid>
              <a:tr h="264029">
                <a:tc>
                  <a:txBody>
                    <a:bodyPr/>
                    <a:lstStyle/>
                    <a:p>
                      <a:pPr algn="ctr"/>
                      <a:r>
                        <a:rPr lang="en-NZ" sz="12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NZ" sz="12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NZ" sz="12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264029">
                <a:tc>
                  <a:txBody>
                    <a:bodyPr/>
                    <a:lstStyle/>
                    <a:p>
                      <a:pPr algn="ctr"/>
                      <a:r>
                        <a:rPr lang="en-NZ" sz="12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NZ"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NZ" sz="12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64029">
                <a:tc>
                  <a:txBody>
                    <a:bodyPr/>
                    <a:lstStyle/>
                    <a:p>
                      <a:pPr algn="ctr"/>
                      <a:r>
                        <a:rPr lang="en-NZ" sz="12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NZ" sz="12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NZ" sz="12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bl>
          </a:graphicData>
        </a:graphic>
      </p:graphicFrame>
      <p:sp>
        <p:nvSpPr>
          <p:cNvPr id="35" name="TextBox 34"/>
          <p:cNvSpPr txBox="1"/>
          <p:nvPr/>
        </p:nvSpPr>
        <p:spPr>
          <a:xfrm>
            <a:off x="8088899" y="1478048"/>
            <a:ext cx="1147045" cy="369332"/>
          </a:xfrm>
          <a:prstGeom prst="rect">
            <a:avLst/>
          </a:prstGeom>
          <a:noFill/>
        </p:spPr>
        <p:txBody>
          <a:bodyPr wrap="none" rtlCol="0">
            <a:spAutoFit/>
          </a:bodyPr>
          <a:lstStyle/>
          <a:p>
            <a:pPr fontAlgn="auto">
              <a:spcBef>
                <a:spcPts val="0"/>
              </a:spcBef>
              <a:spcAft>
                <a:spcPts val="0"/>
              </a:spcAft>
            </a:pPr>
            <a:r>
              <a:rPr lang="en-NZ" dirty="0">
                <a:solidFill>
                  <a:prstClr val="black"/>
                </a:solidFill>
                <a:latin typeface="Calibri"/>
                <a:cs typeface="+mn-cs"/>
              </a:rPr>
              <a:t>Goal State</a:t>
            </a:r>
          </a:p>
        </p:txBody>
      </p:sp>
      <p:sp>
        <p:nvSpPr>
          <p:cNvPr id="20" name="TextBox 19"/>
          <p:cNvSpPr txBox="1"/>
          <p:nvPr/>
        </p:nvSpPr>
        <p:spPr>
          <a:xfrm>
            <a:off x="1235741" y="5212612"/>
            <a:ext cx="7789262" cy="646331"/>
          </a:xfrm>
          <a:prstGeom prst="rect">
            <a:avLst/>
          </a:prstGeom>
          <a:solidFill>
            <a:schemeClr val="bg1">
              <a:lumMod val="85000"/>
            </a:schemeClr>
          </a:solidFill>
          <a:ln>
            <a:solidFill>
              <a:srgbClr val="00B0F0"/>
            </a:solidFill>
          </a:ln>
        </p:spPr>
        <p:txBody>
          <a:bodyPr wrap="square" rtlCol="0">
            <a:spAutoFit/>
          </a:bodyPr>
          <a:lstStyle/>
          <a:p>
            <a:pPr fontAlgn="auto">
              <a:spcBef>
                <a:spcPts val="0"/>
              </a:spcBef>
              <a:spcAft>
                <a:spcPts val="0"/>
              </a:spcAft>
            </a:pPr>
            <a:r>
              <a:rPr lang="en-NZ" dirty="0">
                <a:solidFill>
                  <a:srgbClr val="0000FF"/>
                </a:solidFill>
                <a:latin typeface="Calibri"/>
                <a:cs typeface="+mn-cs"/>
              </a:rPr>
              <a:t>Given the start state, we can examine the different possible moves that can be carried out from that state.</a:t>
            </a:r>
          </a:p>
        </p:txBody>
      </p:sp>
      <p:sp>
        <p:nvSpPr>
          <p:cNvPr id="6" name="TextBox 5">
            <a:extLst>
              <a:ext uri="{FF2B5EF4-FFF2-40B4-BE49-F238E27FC236}">
                <a16:creationId xmlns:a16="http://schemas.microsoft.com/office/drawing/2014/main" id="{12317FA3-D304-4F3A-B84A-08CBCCFDB38F}"/>
              </a:ext>
            </a:extLst>
          </p:cNvPr>
          <p:cNvSpPr txBox="1"/>
          <p:nvPr/>
        </p:nvSpPr>
        <p:spPr>
          <a:xfrm>
            <a:off x="943029" y="879536"/>
            <a:ext cx="5162099" cy="369332"/>
          </a:xfrm>
          <a:prstGeom prst="rect">
            <a:avLst/>
          </a:prstGeom>
          <a:solidFill>
            <a:schemeClr val="bg1">
              <a:lumMod val="85000"/>
            </a:schemeClr>
          </a:solidFill>
          <a:ln>
            <a:solidFill>
              <a:srgbClr val="00B0F0"/>
            </a:solidFill>
          </a:ln>
        </p:spPr>
        <p:txBody>
          <a:bodyPr wrap="square" rtlCol="0">
            <a:spAutoFit/>
          </a:bodyPr>
          <a:lstStyle>
            <a:defPPr>
              <a:defRPr lang="en-US"/>
            </a:defPPr>
            <a:lvl1pPr fontAlgn="auto">
              <a:spcBef>
                <a:spcPts val="0"/>
              </a:spcBef>
              <a:spcAft>
                <a:spcPts val="0"/>
              </a:spcAft>
              <a:defRPr>
                <a:solidFill>
                  <a:srgbClr val="0000FF"/>
                </a:solidFill>
                <a:latin typeface="Calibri"/>
                <a:cs typeface="+mn-cs"/>
              </a:defRPr>
            </a:lvl1pPr>
          </a:lstStyle>
          <a:p>
            <a:r>
              <a:rPr lang="en-GB" dirty="0"/>
              <a:t>We can think of a move as moving the blank tile.</a:t>
            </a:r>
            <a:endParaRPr lang="en-NZ" dirty="0"/>
          </a:p>
        </p:txBody>
      </p:sp>
    </p:spTree>
    <p:extLst>
      <p:ext uri="{BB962C8B-B14F-4D97-AF65-F5344CB8AC3E}">
        <p14:creationId xmlns:p14="http://schemas.microsoft.com/office/powerpoint/2010/main" val="102010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anim calcmode="lin" valueType="num">
                                      <p:cBhvr>
                                        <p:cTn id="68" dur="1000" fill="hold"/>
                                        <p:tgtEl>
                                          <p:spTgt spid="27"/>
                                        </p:tgtEl>
                                        <p:attrNameLst>
                                          <p:attrName>ppt_x</p:attrName>
                                        </p:attrNameLst>
                                      </p:cBhvr>
                                      <p:tavLst>
                                        <p:tav tm="0">
                                          <p:val>
                                            <p:strVal val="#ppt_x"/>
                                          </p:val>
                                        </p:tav>
                                        <p:tav tm="100000">
                                          <p:val>
                                            <p:strVal val="#ppt_x"/>
                                          </p:val>
                                        </p:tav>
                                      </p:tavLst>
                                    </p:anim>
                                    <p:anim calcmode="lin" valueType="num">
                                      <p:cBhvr>
                                        <p:cTn id="69" dur="1000" fill="hold"/>
                                        <p:tgtEl>
                                          <p:spTgt spid="2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1000"/>
                                        <p:tgtEl>
                                          <p:spTgt spid="30"/>
                                        </p:tgtEl>
                                      </p:cBhvr>
                                    </p:animEffect>
                                    <p:anim calcmode="lin" valueType="num">
                                      <p:cBhvr>
                                        <p:cTn id="73" dur="1000" fill="hold"/>
                                        <p:tgtEl>
                                          <p:spTgt spid="30"/>
                                        </p:tgtEl>
                                        <p:attrNameLst>
                                          <p:attrName>ppt_x</p:attrName>
                                        </p:attrNameLst>
                                      </p:cBhvr>
                                      <p:tavLst>
                                        <p:tav tm="0">
                                          <p:val>
                                            <p:strVal val="#ppt_x"/>
                                          </p:val>
                                        </p:tav>
                                        <p:tav tm="100000">
                                          <p:val>
                                            <p:strVal val="#ppt_x"/>
                                          </p:val>
                                        </p:tav>
                                      </p:tavLst>
                                    </p:anim>
                                    <p:anim calcmode="lin" valueType="num">
                                      <p:cBhvr>
                                        <p:cTn id="7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animBg="1"/>
      <p:bldP spid="9" grpId="0" animBg="1"/>
      <p:bldP spid="11"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595" y="695053"/>
            <a:ext cx="737235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0"/>
            <a:ext cx="9906000" cy="562074"/>
          </a:xfrm>
          <a:gradFill rotWithShape="1">
            <a:gsLst>
              <a:gs pos="0">
                <a:srgbClr val="FF0000"/>
              </a:gs>
              <a:gs pos="100000">
                <a:srgbClr val="FF0000">
                  <a:gamma/>
                  <a:shade val="46275"/>
                  <a:invGamma/>
                </a:srgbClr>
              </a:gs>
            </a:gsLst>
            <a:path path="shape">
              <a:fillToRect l="50000" t="50000" r="50000" b="50000"/>
            </a:path>
          </a:gradFill>
          <a:ln w="9525">
            <a:noFill/>
            <a:miter lim="800000"/>
            <a:headEnd/>
            <a:tailEnd/>
          </a:ln>
          <a:effectLst/>
        </p:spPr>
        <p:txBody>
          <a:bodyPr vert="horz" wrap="square" lIns="91440" tIns="45720" rIns="91440" bIns="45720" numCol="1" rtlCol="0" anchor="ctr" anchorCtr="0" compatLnSpc="1">
            <a:prstTxWarp prst="textNoShape">
              <a:avLst/>
            </a:prstTxWarp>
            <a:normAutofit fontScale="90000"/>
          </a:bodyPr>
          <a:lstStyle/>
          <a:p>
            <a:pPr eaLnBrk="0" fontAlgn="base" hangingPunct="0">
              <a:spcAft>
                <a:spcPct val="0"/>
              </a:spcAft>
            </a:pPr>
            <a:r>
              <a:rPr lang="en-NZ" b="1" dirty="0">
                <a:solidFill>
                  <a:schemeClr val="bg1"/>
                </a:solidFill>
                <a:effectLst>
                  <a:outerShdw blurRad="38100" dist="38100" dir="2700000" algn="tl">
                    <a:srgbClr val="000000"/>
                  </a:outerShdw>
                </a:effectLst>
              </a:rPr>
              <a:t>Uninformed Any-Path Search</a:t>
            </a:r>
          </a:p>
        </p:txBody>
      </p:sp>
      <p:graphicFrame>
        <p:nvGraphicFramePr>
          <p:cNvPr id="5" name="Table 4"/>
          <p:cNvGraphicFramePr>
            <a:graphicFrameLocks noGrp="1"/>
          </p:cNvGraphicFramePr>
          <p:nvPr/>
        </p:nvGraphicFramePr>
        <p:xfrm>
          <a:off x="5862792" y="710492"/>
          <a:ext cx="720081" cy="822960"/>
        </p:xfrm>
        <a:graphic>
          <a:graphicData uri="http://schemas.openxmlformats.org/drawingml/2006/table">
            <a:tbl>
              <a:tblPr firstRow="1" bandRow="1">
                <a:effectLst>
                  <a:outerShdw blurRad="50800" dist="38100" dir="8100000" algn="tr" rotWithShape="0">
                    <a:prstClr val="black">
                      <a:alpha val="40000"/>
                    </a:prstClr>
                  </a:outerShdw>
                </a:effectLst>
                <a:tableStyleId>{2D5ABB26-0587-4C30-8999-92F81FD0307C}</a:tableStyleId>
              </a:tblPr>
              <a:tblGrid>
                <a:gridCol w="240027">
                  <a:extLst>
                    <a:ext uri="{9D8B030D-6E8A-4147-A177-3AD203B41FA5}">
                      <a16:colId xmlns:a16="http://schemas.microsoft.com/office/drawing/2014/main" val="20000"/>
                    </a:ext>
                  </a:extLst>
                </a:gridCol>
                <a:gridCol w="240027">
                  <a:extLst>
                    <a:ext uri="{9D8B030D-6E8A-4147-A177-3AD203B41FA5}">
                      <a16:colId xmlns:a16="http://schemas.microsoft.com/office/drawing/2014/main" val="20001"/>
                    </a:ext>
                  </a:extLst>
                </a:gridCol>
                <a:gridCol w="240027">
                  <a:extLst>
                    <a:ext uri="{9D8B030D-6E8A-4147-A177-3AD203B41FA5}">
                      <a16:colId xmlns:a16="http://schemas.microsoft.com/office/drawing/2014/main" val="20002"/>
                    </a:ext>
                  </a:extLst>
                </a:gridCol>
              </a:tblGrid>
              <a:tr h="264029">
                <a:tc>
                  <a:txBody>
                    <a:bodyPr/>
                    <a:lstStyle/>
                    <a:p>
                      <a:pPr algn="ctr"/>
                      <a:r>
                        <a:rPr lang="en-NZ" sz="12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264029">
                <a:tc>
                  <a:txBody>
                    <a:bodyPr/>
                    <a:lstStyle/>
                    <a:p>
                      <a:pPr algn="ctr"/>
                      <a:r>
                        <a:rPr lang="en-NZ" sz="12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264029">
                <a:tc>
                  <a:txBody>
                    <a:bodyPr/>
                    <a:lstStyle/>
                    <a:p>
                      <a:pPr algn="ctr"/>
                      <a:r>
                        <a:rPr lang="en-NZ" sz="12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NZ"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NZ" sz="12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8075261" y="5522955"/>
          <a:ext cx="720081" cy="822960"/>
        </p:xfrm>
        <a:graphic>
          <a:graphicData uri="http://schemas.openxmlformats.org/drawingml/2006/table">
            <a:tbl>
              <a:tblPr firstRow="1" bandRow="1">
                <a:effectLst>
                  <a:outerShdw blurRad="50800" dist="38100" dir="8100000" algn="tr" rotWithShape="0">
                    <a:prstClr val="black">
                      <a:alpha val="40000"/>
                    </a:prstClr>
                  </a:outerShdw>
                </a:effectLst>
                <a:tableStyleId>{2D5ABB26-0587-4C30-8999-92F81FD0307C}</a:tableStyleId>
              </a:tblPr>
              <a:tblGrid>
                <a:gridCol w="240027">
                  <a:extLst>
                    <a:ext uri="{9D8B030D-6E8A-4147-A177-3AD203B41FA5}">
                      <a16:colId xmlns:a16="http://schemas.microsoft.com/office/drawing/2014/main" val="20000"/>
                    </a:ext>
                  </a:extLst>
                </a:gridCol>
                <a:gridCol w="240027">
                  <a:extLst>
                    <a:ext uri="{9D8B030D-6E8A-4147-A177-3AD203B41FA5}">
                      <a16:colId xmlns:a16="http://schemas.microsoft.com/office/drawing/2014/main" val="20001"/>
                    </a:ext>
                  </a:extLst>
                </a:gridCol>
                <a:gridCol w="240027">
                  <a:extLst>
                    <a:ext uri="{9D8B030D-6E8A-4147-A177-3AD203B41FA5}">
                      <a16:colId xmlns:a16="http://schemas.microsoft.com/office/drawing/2014/main" val="20002"/>
                    </a:ext>
                  </a:extLst>
                </a:gridCol>
              </a:tblGrid>
              <a:tr h="264029">
                <a:tc>
                  <a:txBody>
                    <a:bodyPr/>
                    <a:lstStyle/>
                    <a:p>
                      <a:pPr algn="ctr"/>
                      <a:r>
                        <a:rPr lang="en-NZ" sz="12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264029">
                <a:tc>
                  <a:txBody>
                    <a:bodyPr/>
                    <a:lstStyle/>
                    <a:p>
                      <a:pPr algn="ctr"/>
                      <a:r>
                        <a:rPr lang="en-NZ" sz="12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NZ"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NZ" sz="12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264029">
                <a:tc>
                  <a:txBody>
                    <a:bodyPr/>
                    <a:lstStyle/>
                    <a:p>
                      <a:pPr algn="ctr"/>
                      <a:r>
                        <a:rPr lang="en-NZ" sz="12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NZ" sz="12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8079422" y="6386918"/>
            <a:ext cx="1169744" cy="369332"/>
          </a:xfrm>
          <a:prstGeom prst="rect">
            <a:avLst/>
          </a:prstGeom>
          <a:noFill/>
        </p:spPr>
        <p:txBody>
          <a:bodyPr wrap="none" rtlCol="0">
            <a:spAutoFit/>
          </a:bodyPr>
          <a:lstStyle/>
          <a:p>
            <a:pPr fontAlgn="auto">
              <a:spcBef>
                <a:spcPts val="0"/>
              </a:spcBef>
              <a:spcAft>
                <a:spcPts val="0"/>
              </a:spcAft>
            </a:pPr>
            <a:r>
              <a:rPr lang="en-NZ" b="1" dirty="0">
                <a:solidFill>
                  <a:srgbClr val="FF0000"/>
                </a:solidFill>
                <a:latin typeface="Calibri"/>
                <a:cs typeface="+mn-cs"/>
              </a:rPr>
              <a:t>Goal State</a:t>
            </a:r>
          </a:p>
        </p:txBody>
      </p:sp>
      <p:sp>
        <p:nvSpPr>
          <p:cNvPr id="8" name="TextBox 7"/>
          <p:cNvSpPr txBox="1"/>
          <p:nvPr/>
        </p:nvSpPr>
        <p:spPr>
          <a:xfrm>
            <a:off x="6609185" y="836712"/>
            <a:ext cx="1191545" cy="369332"/>
          </a:xfrm>
          <a:prstGeom prst="rect">
            <a:avLst/>
          </a:prstGeom>
          <a:noFill/>
        </p:spPr>
        <p:txBody>
          <a:bodyPr wrap="none" rtlCol="0">
            <a:spAutoFit/>
          </a:bodyPr>
          <a:lstStyle/>
          <a:p>
            <a:pPr fontAlgn="auto">
              <a:spcBef>
                <a:spcPts val="0"/>
              </a:spcBef>
              <a:spcAft>
                <a:spcPts val="0"/>
              </a:spcAft>
            </a:pPr>
            <a:r>
              <a:rPr lang="en-NZ" b="1" dirty="0">
                <a:solidFill>
                  <a:srgbClr val="FF0000"/>
                </a:solidFill>
                <a:latin typeface="Calibri"/>
                <a:cs typeface="+mn-cs"/>
              </a:rPr>
              <a:t>Start State</a:t>
            </a:r>
          </a:p>
        </p:txBody>
      </p:sp>
      <p:sp>
        <p:nvSpPr>
          <p:cNvPr id="4" name="TextBox 3"/>
          <p:cNvSpPr txBox="1"/>
          <p:nvPr/>
        </p:nvSpPr>
        <p:spPr>
          <a:xfrm>
            <a:off x="704528" y="821009"/>
            <a:ext cx="2592288" cy="1477328"/>
          </a:xfrm>
          <a:prstGeom prst="rect">
            <a:avLst/>
          </a:prstGeom>
          <a:solidFill>
            <a:schemeClr val="bg1">
              <a:lumMod val="75000"/>
            </a:schemeClr>
          </a:solidFill>
          <a:ln>
            <a:solidFill>
              <a:srgbClr val="00B0F0"/>
            </a:solidFill>
          </a:ln>
          <a:effectLst>
            <a:glow rad="139700">
              <a:schemeClr val="accent5">
                <a:satMod val="175000"/>
                <a:alpha val="40000"/>
              </a:schemeClr>
            </a:glow>
          </a:effectLst>
        </p:spPr>
        <p:txBody>
          <a:bodyPr wrap="square">
            <a:spAutoFit/>
          </a:bodyPr>
          <a:lstStyle>
            <a:defPPr>
              <a:defRPr lang="en-US"/>
            </a:defPPr>
          </a:lstStyle>
          <a:p>
            <a:pPr fontAlgn="auto">
              <a:spcBef>
                <a:spcPts val="0"/>
              </a:spcBef>
              <a:spcAft>
                <a:spcPts val="0"/>
              </a:spcAft>
            </a:pPr>
            <a:r>
              <a:rPr lang="en-NZ" dirty="0">
                <a:solidFill>
                  <a:prstClr val="black"/>
                </a:solidFill>
                <a:latin typeface="Calibri"/>
                <a:cs typeface="+mn-cs"/>
              </a:rPr>
              <a:t>Algorithm systematically explores a search tree to find the sequence of moves that leads to the Goal state.</a:t>
            </a:r>
          </a:p>
        </p:txBody>
      </p:sp>
      <p:cxnSp>
        <p:nvCxnSpPr>
          <p:cNvPr id="10" name="Straight Connector 9"/>
          <p:cNvCxnSpPr/>
          <p:nvPr/>
        </p:nvCxnSpPr>
        <p:spPr>
          <a:xfrm flipH="1">
            <a:off x="4232920" y="1461339"/>
            <a:ext cx="1656184" cy="43204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008784" y="2348880"/>
            <a:ext cx="1116124" cy="50405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288704" y="3356992"/>
            <a:ext cx="720080" cy="5285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309526" y="4293096"/>
            <a:ext cx="1" cy="5285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496616" y="5301208"/>
            <a:ext cx="812910" cy="5285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072680" y="5301208"/>
            <a:ext cx="236846" cy="5285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008784" y="3356992"/>
            <a:ext cx="648072" cy="5285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008784" y="4293096"/>
            <a:ext cx="648072" cy="5285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648744" y="5301208"/>
            <a:ext cx="360040" cy="5285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24414" y="5309024"/>
            <a:ext cx="216024" cy="5207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6856" y="4303822"/>
            <a:ext cx="126014" cy="5207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782870" y="5256780"/>
            <a:ext cx="0" cy="5207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82870" y="5301208"/>
            <a:ext cx="594066" cy="47630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624882" y="4293096"/>
            <a:ext cx="968079" cy="5285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92961" y="5256780"/>
            <a:ext cx="368269" cy="53584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92960" y="5256780"/>
            <a:ext cx="864096" cy="5207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105128" y="1559155"/>
            <a:ext cx="0" cy="33423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664968" y="2298338"/>
            <a:ext cx="1423888" cy="5545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592960" y="3315634"/>
            <a:ext cx="84832" cy="5545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92960" y="4280072"/>
            <a:ext cx="864096" cy="54157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427676" y="5268574"/>
            <a:ext cx="605444" cy="50894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427676" y="5268573"/>
            <a:ext cx="1181508" cy="48497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635376" y="3315633"/>
            <a:ext cx="821680" cy="48497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66436" y="4321700"/>
            <a:ext cx="754717" cy="48497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321153" y="5268573"/>
            <a:ext cx="754717" cy="48497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321152" y="5268573"/>
            <a:ext cx="1368152" cy="48497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088856" y="2298338"/>
            <a:ext cx="0" cy="5545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11662" y="3305359"/>
            <a:ext cx="353507" cy="49525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494844" y="4279798"/>
            <a:ext cx="618396" cy="5268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206904" y="5253707"/>
            <a:ext cx="986456" cy="49984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Text Box 47"/>
          <p:cNvSpPr txBox="1">
            <a:spLocks noChangeArrowheads="1"/>
          </p:cNvSpPr>
          <p:nvPr/>
        </p:nvSpPr>
        <p:spPr bwMode="auto">
          <a:xfrm>
            <a:off x="6972842" y="2037028"/>
            <a:ext cx="2441035" cy="584775"/>
          </a:xfrm>
          <a:prstGeom prst="rect">
            <a:avLst/>
          </a:prstGeom>
          <a:gradFill rotWithShape="1">
            <a:gsLst>
              <a:gs pos="0">
                <a:schemeClr val="bg1"/>
              </a:gs>
              <a:gs pos="100000">
                <a:srgbClr val="FFFF66"/>
              </a:gs>
            </a:gsLst>
            <a:lin ang="5400000" scaled="1"/>
          </a:gradFill>
          <a:ln w="12700" algn="ctr">
            <a:solidFill>
              <a:srgbClr val="FF0000"/>
            </a:solidFill>
            <a:miter lim="800000"/>
            <a:headEnd/>
            <a:tailEnd/>
          </a:ln>
        </p:spPr>
        <p:txBody>
          <a:bodyPr wrap="square">
            <a:spAutoFit/>
          </a:bodyPr>
          <a:lstStyle>
            <a:lvl1pPr marL="457200" indent="-4572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fontAlgn="auto">
              <a:spcBef>
                <a:spcPct val="0"/>
              </a:spcBef>
              <a:spcAft>
                <a:spcPts val="0"/>
              </a:spcAft>
              <a:buNone/>
            </a:pPr>
            <a:r>
              <a:rPr lang="en-US" altLang="en-US" sz="1600" dirty="0">
                <a:solidFill>
                  <a:prstClr val="black"/>
                </a:solidFill>
                <a:latin typeface="Arial" panose="020B0604020202020204" pitchFamily="34" charset="0"/>
                <a:cs typeface="Arial" panose="020B0604020202020204" pitchFamily="34" charset="0"/>
              </a:rPr>
              <a:t>e.g. </a:t>
            </a:r>
            <a:r>
              <a:rPr lang="en-US" altLang="en-US" sz="1600" b="1" dirty="0">
                <a:solidFill>
                  <a:srgbClr val="0000FF"/>
                </a:solidFill>
                <a:latin typeface="Arial" panose="020B0604020202020204" pitchFamily="34" charset="0"/>
                <a:cs typeface="Arial" panose="020B0604020202020204" pitchFamily="34" charset="0"/>
              </a:rPr>
              <a:t>Depth-Limited Depth-First Search</a:t>
            </a:r>
            <a:endParaRPr lang="en-GB" altLang="en-US" sz="1400" b="1" dirty="0">
              <a:solidFill>
                <a:srgbClr val="0000FF"/>
              </a:solidFill>
              <a:latin typeface="Arial" panose="020B0604020202020204" pitchFamily="34" charset="0"/>
              <a:cs typeface="Arial" panose="020B0604020202020204" pitchFamily="34" charset="0"/>
            </a:endParaRPr>
          </a:p>
        </p:txBody>
      </p:sp>
      <p:sp>
        <p:nvSpPr>
          <p:cNvPr id="66" name="TextBox 65"/>
          <p:cNvSpPr txBox="1"/>
          <p:nvPr/>
        </p:nvSpPr>
        <p:spPr>
          <a:xfrm>
            <a:off x="6382199" y="1667695"/>
            <a:ext cx="458780" cy="369332"/>
          </a:xfrm>
          <a:prstGeom prst="rect">
            <a:avLst/>
          </a:prstGeom>
          <a:noFill/>
        </p:spPr>
        <p:txBody>
          <a:bodyPr wrap="none" rtlCol="0">
            <a:spAutoFit/>
          </a:bodyPr>
          <a:lstStyle/>
          <a:p>
            <a:pPr fontAlgn="auto">
              <a:spcBef>
                <a:spcPts val="0"/>
              </a:spcBef>
              <a:spcAft>
                <a:spcPts val="0"/>
              </a:spcAft>
            </a:pPr>
            <a:r>
              <a:rPr lang="en-NZ" b="1" dirty="0">
                <a:solidFill>
                  <a:srgbClr val="00CC00"/>
                </a:solidFill>
                <a:latin typeface="Calibri"/>
                <a:cs typeface="+mn-cs"/>
              </a:rPr>
              <a:t>Up</a:t>
            </a:r>
          </a:p>
        </p:txBody>
      </p:sp>
      <p:sp>
        <p:nvSpPr>
          <p:cNvPr id="67" name="TextBox 66"/>
          <p:cNvSpPr txBox="1"/>
          <p:nvPr/>
        </p:nvSpPr>
        <p:spPr>
          <a:xfrm>
            <a:off x="6350072" y="2390970"/>
            <a:ext cx="458780" cy="369332"/>
          </a:xfrm>
          <a:prstGeom prst="rect">
            <a:avLst/>
          </a:prstGeom>
          <a:noFill/>
        </p:spPr>
        <p:txBody>
          <a:bodyPr wrap="none" rtlCol="0">
            <a:spAutoFit/>
          </a:bodyPr>
          <a:lstStyle/>
          <a:p>
            <a:pPr fontAlgn="auto">
              <a:spcBef>
                <a:spcPts val="0"/>
              </a:spcBef>
              <a:spcAft>
                <a:spcPts val="0"/>
              </a:spcAft>
            </a:pPr>
            <a:r>
              <a:rPr lang="en-NZ" b="1" dirty="0">
                <a:solidFill>
                  <a:srgbClr val="00CC00"/>
                </a:solidFill>
                <a:latin typeface="Calibri"/>
                <a:cs typeface="+mn-cs"/>
              </a:rPr>
              <a:t>Up</a:t>
            </a:r>
          </a:p>
        </p:txBody>
      </p:sp>
      <p:sp>
        <p:nvSpPr>
          <p:cNvPr id="68" name="TextBox 67"/>
          <p:cNvSpPr txBox="1"/>
          <p:nvPr/>
        </p:nvSpPr>
        <p:spPr>
          <a:xfrm>
            <a:off x="6590300" y="3373455"/>
            <a:ext cx="550087" cy="369332"/>
          </a:xfrm>
          <a:prstGeom prst="rect">
            <a:avLst/>
          </a:prstGeom>
          <a:noFill/>
        </p:spPr>
        <p:txBody>
          <a:bodyPr wrap="none" rtlCol="0">
            <a:spAutoFit/>
          </a:bodyPr>
          <a:lstStyle/>
          <a:p>
            <a:pPr fontAlgn="auto">
              <a:spcBef>
                <a:spcPts val="0"/>
              </a:spcBef>
              <a:spcAft>
                <a:spcPts val="0"/>
              </a:spcAft>
            </a:pPr>
            <a:r>
              <a:rPr lang="en-NZ" b="1" dirty="0">
                <a:solidFill>
                  <a:srgbClr val="00CC00"/>
                </a:solidFill>
                <a:latin typeface="Calibri"/>
                <a:cs typeface="+mn-cs"/>
              </a:rPr>
              <a:t>Left</a:t>
            </a:r>
          </a:p>
        </p:txBody>
      </p:sp>
      <p:sp>
        <p:nvSpPr>
          <p:cNvPr id="69" name="TextBox 68"/>
          <p:cNvSpPr txBox="1"/>
          <p:nvPr/>
        </p:nvSpPr>
        <p:spPr>
          <a:xfrm>
            <a:off x="7038783" y="4167208"/>
            <a:ext cx="748475" cy="369332"/>
          </a:xfrm>
          <a:prstGeom prst="rect">
            <a:avLst/>
          </a:prstGeom>
          <a:noFill/>
        </p:spPr>
        <p:txBody>
          <a:bodyPr wrap="none" rtlCol="0">
            <a:spAutoFit/>
          </a:bodyPr>
          <a:lstStyle/>
          <a:p>
            <a:pPr fontAlgn="auto">
              <a:spcBef>
                <a:spcPts val="0"/>
              </a:spcBef>
              <a:spcAft>
                <a:spcPts val="0"/>
              </a:spcAft>
            </a:pPr>
            <a:r>
              <a:rPr lang="en-NZ" b="1" dirty="0">
                <a:solidFill>
                  <a:srgbClr val="00CC00"/>
                </a:solidFill>
                <a:latin typeface="Calibri"/>
                <a:cs typeface="+mn-cs"/>
              </a:rPr>
              <a:t>Down</a:t>
            </a:r>
          </a:p>
        </p:txBody>
      </p:sp>
      <p:sp>
        <p:nvSpPr>
          <p:cNvPr id="70" name="TextBox 69"/>
          <p:cNvSpPr txBox="1"/>
          <p:nvPr/>
        </p:nvSpPr>
        <p:spPr>
          <a:xfrm>
            <a:off x="7852437" y="5069040"/>
            <a:ext cx="681084" cy="369332"/>
          </a:xfrm>
          <a:prstGeom prst="rect">
            <a:avLst/>
          </a:prstGeom>
          <a:noFill/>
        </p:spPr>
        <p:txBody>
          <a:bodyPr wrap="none" rtlCol="0">
            <a:spAutoFit/>
          </a:bodyPr>
          <a:lstStyle/>
          <a:p>
            <a:pPr fontAlgn="auto">
              <a:spcBef>
                <a:spcPts val="0"/>
              </a:spcBef>
              <a:spcAft>
                <a:spcPts val="0"/>
              </a:spcAft>
            </a:pPr>
            <a:r>
              <a:rPr lang="en-NZ" b="1" dirty="0">
                <a:solidFill>
                  <a:srgbClr val="00CC00"/>
                </a:solidFill>
                <a:latin typeface="Calibri"/>
                <a:cs typeface="+mn-cs"/>
              </a:rPr>
              <a:t>Right</a:t>
            </a:r>
          </a:p>
        </p:txBody>
      </p:sp>
    </p:spTree>
    <p:extLst>
      <p:ext uri="{BB962C8B-B14F-4D97-AF65-F5344CB8AC3E}">
        <p14:creationId xmlns:p14="http://schemas.microsoft.com/office/powerpoint/2010/main" val="204162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1000"/>
                                        <p:tgtEl>
                                          <p:spTgt spid="69"/>
                                        </p:tgtEl>
                                      </p:cBhvr>
                                    </p:animEffect>
                                    <p:anim calcmode="lin" valueType="num">
                                      <p:cBhvr>
                                        <p:cTn id="23" dur="1000" fill="hold"/>
                                        <p:tgtEl>
                                          <p:spTgt spid="69"/>
                                        </p:tgtEl>
                                        <p:attrNameLst>
                                          <p:attrName>ppt_x</p:attrName>
                                        </p:attrNameLst>
                                      </p:cBhvr>
                                      <p:tavLst>
                                        <p:tav tm="0">
                                          <p:val>
                                            <p:strVal val="#ppt_x"/>
                                          </p:val>
                                        </p:tav>
                                        <p:tav tm="100000">
                                          <p:val>
                                            <p:strVal val="#ppt_x"/>
                                          </p:val>
                                        </p:tav>
                                      </p:tavLst>
                                    </p:anim>
                                    <p:anim calcmode="lin" valueType="num">
                                      <p:cBhvr>
                                        <p:cTn id="24" dur="1000" fill="hold"/>
                                        <p:tgtEl>
                                          <p:spTgt spid="6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1000"/>
                                        <p:tgtEl>
                                          <p:spTgt spid="70"/>
                                        </p:tgtEl>
                                      </p:cBhvr>
                                    </p:animEffect>
                                    <p:anim calcmode="lin" valueType="num">
                                      <p:cBhvr>
                                        <p:cTn id="28" dur="1000" fill="hold"/>
                                        <p:tgtEl>
                                          <p:spTgt spid="70"/>
                                        </p:tgtEl>
                                        <p:attrNameLst>
                                          <p:attrName>ppt_x</p:attrName>
                                        </p:attrNameLst>
                                      </p:cBhvr>
                                      <p:tavLst>
                                        <p:tav tm="0">
                                          <p:val>
                                            <p:strVal val="#ppt_x"/>
                                          </p:val>
                                        </p:tav>
                                        <p:tav tm="100000">
                                          <p:val>
                                            <p:strVal val="#ppt_x"/>
                                          </p:val>
                                        </p:tav>
                                      </p:tavLst>
                                    </p:anim>
                                    <p:anim calcmode="lin" valueType="num">
                                      <p:cBhvr>
                                        <p:cTn id="2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5A84C2C-7228-4ED5-830D-269B10B4D9F3}" type="slidenum">
              <a:rPr lang="en-US" altLang="en-US" smtClean="0">
                <a:solidFill>
                  <a:srgbClr val="000000"/>
                </a:solidFill>
              </a:rPr>
              <a:pPr/>
              <a:t>65</a:t>
            </a:fld>
            <a:endParaRPr lang="en-US" altLang="en-US">
              <a:solidFill>
                <a:srgbClr val="000000"/>
              </a:solidFill>
            </a:endParaRPr>
          </a:p>
        </p:txBody>
      </p:sp>
      <p:pic>
        <p:nvPicPr>
          <p:cNvPr id="1310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56863" cy="751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368675" y="120650"/>
            <a:ext cx="3502025" cy="369888"/>
          </a:xfrm>
          <a:prstGeom prst="rect">
            <a:avLst/>
          </a:prstGeom>
          <a:solidFill>
            <a:srgbClr val="FFFF00"/>
          </a:solidFill>
          <a:ln>
            <a:solidFill>
              <a:srgbClr val="0000FF"/>
            </a:solidFill>
          </a:ln>
        </p:spPr>
        <p:txBody>
          <a:bodyPr wrap="none">
            <a:spAutoFit/>
          </a:bodyPr>
          <a:lstStyle/>
          <a:p>
            <a:pPr>
              <a:defRPr/>
            </a:pPr>
            <a:r>
              <a:rPr lang="en-NZ" b="1" dirty="0">
                <a:solidFill>
                  <a:srgbClr val="000000"/>
                </a:solidFill>
                <a:effectLst>
                  <a:outerShdw blurRad="38100" dist="38100" dir="2700000" algn="tl">
                    <a:srgbClr val="000000">
                      <a:alpha val="43137"/>
                    </a:srgbClr>
                  </a:outerShdw>
                </a:effectLst>
                <a:cs typeface="+mn-cs"/>
              </a:rPr>
              <a:t>Depth-limited Depth-First Search</a:t>
            </a:r>
          </a:p>
        </p:txBody>
      </p:sp>
      <p:sp>
        <p:nvSpPr>
          <p:cNvPr id="131077" name="TextBox 3"/>
          <p:cNvSpPr txBox="1">
            <a:spLocks noChangeArrowheads="1"/>
          </p:cNvSpPr>
          <p:nvPr/>
        </p:nvSpPr>
        <p:spPr bwMode="auto">
          <a:xfrm>
            <a:off x="8266113" y="633413"/>
            <a:ext cx="2119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1600">
                <a:solidFill>
                  <a:srgbClr val="000000"/>
                </a:solidFill>
                <a:cs typeface="+mn-cs"/>
              </a:rPr>
              <a:t>Successor generator: </a:t>
            </a:r>
            <a:r>
              <a:rPr lang="en-NZ" altLang="en-US" sz="1600">
                <a:solidFill>
                  <a:srgbClr val="0000FF"/>
                </a:solidFill>
                <a:cs typeface="+mn-cs"/>
              </a:rPr>
              <a:t>Left, Up, Right, Down</a:t>
            </a:r>
          </a:p>
        </p:txBody>
      </p:sp>
    </p:spTree>
    <p:extLst>
      <p:ext uri="{BB962C8B-B14F-4D97-AF65-F5344CB8AC3E}">
        <p14:creationId xmlns:p14="http://schemas.microsoft.com/office/powerpoint/2010/main" val="1752942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0">
          <a:gsLst>
            <a:gs pos="0">
              <a:srgbClr val="3BFFCC"/>
            </a:gs>
            <a:gs pos="100000">
              <a:srgbClr val="579BFF"/>
            </a:gs>
          </a:gsLst>
          <a:lin ang="2700000" scaled="1"/>
        </a:gradFill>
        <a:effectLst/>
      </p:bgPr>
    </p:bg>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E48C28A4-59BF-4A2D-A581-EFE917C0D33E}" type="slidenum">
              <a:rPr lang="en-US" altLang="en-US" smtClean="0"/>
              <a:pPr>
                <a:defRPr/>
              </a:pPr>
              <a:t>66</a:t>
            </a:fld>
            <a:endParaRPr lang="en-US" altLang="en-US"/>
          </a:p>
        </p:txBody>
      </p:sp>
      <p:sp>
        <p:nvSpPr>
          <p:cNvPr id="395266" name="Rectangle 2"/>
          <p:cNvSpPr>
            <a:spLocks noChangeArrowheads="1"/>
          </p:cNvSpPr>
          <p:nvPr/>
        </p:nvSpPr>
        <p:spPr bwMode="auto">
          <a:xfrm>
            <a:off x="0" y="2060575"/>
            <a:ext cx="9906000" cy="908050"/>
          </a:xfrm>
          <a:prstGeom prst="rect">
            <a:avLst/>
          </a:prstGeom>
          <a:gradFill rotWithShape="1">
            <a:gsLst>
              <a:gs pos="0">
                <a:schemeClr val="bg1"/>
              </a:gs>
              <a:gs pos="100000">
                <a:schemeClr val="accent1"/>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2"/>
                </a:solidFill>
                <a:latin typeface="Helvetica" pitchFamily="34" charset="0"/>
                <a:cs typeface="+mn-cs"/>
              </a:rPr>
              <a:t>159.302</a:t>
            </a:r>
            <a:r>
              <a:rPr lang="en-US" sz="4000" b="1">
                <a:solidFill>
                  <a:schemeClr val="tx2"/>
                </a:solidFill>
                <a:latin typeface="Helvetica" pitchFamily="34" charset="0"/>
                <a:cs typeface="+mn-cs"/>
              </a:rPr>
              <a:t>    </a:t>
            </a:r>
            <a:r>
              <a:rPr lang="en-US" sz="4000" b="1">
                <a:solidFill>
                  <a:schemeClr val="tx2"/>
                </a:solidFill>
                <a:effectLst>
                  <a:outerShdw blurRad="38100" dist="38100" dir="2700000" algn="tl">
                    <a:srgbClr val="FFFFFF"/>
                  </a:outerShdw>
                </a:effectLst>
                <a:latin typeface="Helvetica" pitchFamily="34" charset="0"/>
                <a:cs typeface="+mn-cs"/>
              </a:rPr>
              <a:t>STATE-SPACE SEARCH</a:t>
            </a:r>
          </a:p>
        </p:txBody>
      </p:sp>
      <p:sp>
        <p:nvSpPr>
          <p:cNvPr id="395267" name="Text Box 3"/>
          <p:cNvSpPr txBox="1">
            <a:spLocks noChangeArrowheads="1"/>
          </p:cNvSpPr>
          <p:nvPr/>
        </p:nvSpPr>
        <p:spPr bwMode="auto">
          <a:xfrm>
            <a:off x="2936875" y="3141663"/>
            <a:ext cx="4464050" cy="608012"/>
          </a:xfrm>
          <a:prstGeom prst="rect">
            <a:avLst/>
          </a:prstGeom>
          <a:gradFill rotWithShape="1">
            <a:gsLst>
              <a:gs pos="0">
                <a:schemeClr val="bg1"/>
              </a:gs>
              <a:gs pos="100000">
                <a:srgbClr val="FF6600"/>
              </a:gs>
            </a:gsLst>
            <a:lin ang="5400000" scaled="1"/>
          </a:gradFill>
          <a:ln w="28575">
            <a:solidFill>
              <a:srgbClr val="FF0000"/>
            </a:solidFill>
            <a:miter lim="800000"/>
            <a:headEnd/>
            <a:tailEnd/>
          </a:ln>
          <a:effectLst/>
        </p:spPr>
        <p:txBody>
          <a:bodyPr>
            <a:spAutoFit/>
          </a:bodyPr>
          <a:lstStyle/>
          <a:p>
            <a:pPr algn="ctr" eaLnBrk="0" hangingPunct="0">
              <a:defRPr/>
            </a:pPr>
            <a:r>
              <a:rPr lang="en-US" sz="3200" b="1">
                <a:effectLst>
                  <a:outerShdw blurRad="38100" dist="38100" dir="2700000" algn="tl">
                    <a:srgbClr val="FFFFFF"/>
                  </a:outerShdw>
                </a:effectLst>
                <a:latin typeface="Helvetica" pitchFamily="34" charset="0"/>
                <a:cs typeface="+mn-cs"/>
              </a:rPr>
              <a:t>Optimal Search</a:t>
            </a:r>
          </a:p>
        </p:txBody>
      </p:sp>
      <p:sp>
        <p:nvSpPr>
          <p:cNvPr id="395268" name="Oval 4"/>
          <p:cNvSpPr>
            <a:spLocks noChangeArrowheads="1"/>
          </p:cNvSpPr>
          <p:nvPr/>
        </p:nvSpPr>
        <p:spPr bwMode="auto">
          <a:xfrm>
            <a:off x="8913813"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400" b="1">
                <a:solidFill>
                  <a:srgbClr val="FFFF00"/>
                </a:solidFill>
                <a:effectLst>
                  <a:outerShdw blurRad="38100" dist="38100" dir="2700000" algn="tl">
                    <a:srgbClr val="000000"/>
                  </a:outerShdw>
                </a:effectLst>
                <a:latin typeface="Arial" charset="0"/>
                <a:cs typeface="+mn-cs"/>
              </a:rPr>
              <a:t>5</a:t>
            </a:r>
            <a:endParaRPr lang="en-NZ" sz="2400" b="1">
              <a:solidFill>
                <a:srgbClr val="FFFF00"/>
              </a:solidFill>
              <a:effectLst>
                <a:outerShdw blurRad="38100" dist="38100" dir="2700000" algn="tl">
                  <a:srgbClr val="000000"/>
                </a:outerShdw>
              </a:effectLst>
              <a:latin typeface="Arial" charset="0"/>
              <a:cs typeface="+mn-cs"/>
            </a:endParaRPr>
          </a:p>
        </p:txBody>
      </p:sp>
      <p:sp>
        <p:nvSpPr>
          <p:cNvPr id="7" name="Text Box 5"/>
          <p:cNvSpPr txBox="1">
            <a:spLocks noChangeArrowheads="1"/>
          </p:cNvSpPr>
          <p:nvPr/>
        </p:nvSpPr>
        <p:spPr bwMode="auto">
          <a:xfrm>
            <a:off x="2678113" y="3860800"/>
            <a:ext cx="4908550" cy="466725"/>
          </a:xfrm>
          <a:prstGeom prst="rect">
            <a:avLst/>
          </a:prstGeom>
          <a:gradFill rotWithShape="1">
            <a:gsLst>
              <a:gs pos="0">
                <a:srgbClr val="3399FF"/>
              </a:gs>
              <a:gs pos="100000">
                <a:schemeClr val="bg1"/>
              </a:gs>
            </a:gsLst>
            <a:lin ang="2700000" scaled="1"/>
          </a:gradFill>
          <a:ln w="9525">
            <a:solidFill>
              <a:srgbClr val="FF0000"/>
            </a:solidFill>
            <a:miter lim="800000"/>
            <a:headEnd/>
            <a:tailEnd/>
          </a:ln>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sz="2400" i="1"/>
              <a:t>Optimal Informed Search:</a:t>
            </a:r>
            <a:r>
              <a:rPr lang="en-US" altLang="en-US" sz="2400"/>
              <a:t>  </a:t>
            </a:r>
            <a:r>
              <a:rPr lang="en-US" altLang="en-US" sz="2400" b="1"/>
              <a:t>A* Search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95268"/>
                                        </p:tgtEl>
                                        <p:attrNameLst>
                                          <p:attrName>style.visibility</p:attrName>
                                        </p:attrNameLst>
                                      </p:cBhvr>
                                      <p:to>
                                        <p:strVal val="visible"/>
                                      </p:to>
                                    </p:set>
                                    <p:animEffect transition="in" filter="checkerboard(across)">
                                      <p:cBhvr>
                                        <p:cTn id="7" dur="500"/>
                                        <p:tgtEl>
                                          <p:spTgt spid="395268"/>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nodeType="afterGroup">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animBg="1"/>
      <p:bldP spid="7" grpId="0" animBg="1"/>
      <p:bldP spid="7"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1421A452-5871-45D1-A530-C39EBE52E5AB}" type="slidenum">
              <a:rPr lang="en-US" altLang="en-US" smtClean="0"/>
              <a:pPr>
                <a:defRPr/>
              </a:pPr>
              <a:t>67</a:t>
            </a:fld>
            <a:endParaRPr lang="en-US" altLang="en-US"/>
          </a:p>
        </p:txBody>
      </p:sp>
      <p:sp>
        <p:nvSpPr>
          <p:cNvPr id="39731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9731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Simple Search Algorithm</a:t>
            </a:r>
          </a:p>
        </p:txBody>
      </p:sp>
      <p:sp>
        <p:nvSpPr>
          <p:cNvPr id="397316" name="Text Box 4"/>
          <p:cNvSpPr txBox="1">
            <a:spLocks noChangeArrowheads="1"/>
          </p:cNvSpPr>
          <p:nvPr/>
        </p:nvSpPr>
        <p:spPr bwMode="auto">
          <a:xfrm>
            <a:off x="200025" y="14128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A Search Node is a path from some state X to the start state  </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97317"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3</a:t>
            </a:r>
            <a:endParaRPr lang="en-NZ" sz="2000" b="1">
              <a:solidFill>
                <a:srgbClr val="FFFF00"/>
              </a:solidFill>
              <a:effectLst>
                <a:outerShdw blurRad="38100" dist="38100" dir="2700000" algn="tl">
                  <a:srgbClr val="000000"/>
                </a:outerShdw>
              </a:effectLst>
              <a:latin typeface="Arial" charset="0"/>
              <a:cs typeface="+mn-cs"/>
            </a:endParaRPr>
          </a:p>
        </p:txBody>
      </p:sp>
      <p:sp>
        <p:nvSpPr>
          <p:cNvPr id="22535" name="Rectangle 6"/>
          <p:cNvSpPr>
            <a:spLocks noChangeArrowheads="1"/>
          </p:cNvSpPr>
          <p:nvPr/>
        </p:nvSpPr>
        <p:spPr bwMode="auto">
          <a:xfrm>
            <a:off x="3297238" y="2465388"/>
            <a:ext cx="6608762"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1. Initialise Q with search node (S) as only entry; set Visited = (S).</a:t>
            </a:r>
            <a:endParaRPr lang="en-GB" altLang="en-US"/>
          </a:p>
        </p:txBody>
      </p:sp>
      <p:sp>
        <p:nvSpPr>
          <p:cNvPr id="397319" name="Text Box 7"/>
          <p:cNvSpPr txBox="1">
            <a:spLocks noChangeArrowheads="1"/>
          </p:cNvSpPr>
          <p:nvPr/>
        </p:nvSpPr>
        <p:spPr bwMode="auto">
          <a:xfrm>
            <a:off x="128588" y="20605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The state of a search node is the most recent state of the path</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97320" name="Text Box 8"/>
          <p:cNvSpPr txBox="1">
            <a:spLocks noChangeArrowheads="1"/>
          </p:cNvSpPr>
          <p:nvPr/>
        </p:nvSpPr>
        <p:spPr bwMode="auto">
          <a:xfrm>
            <a:off x="128588" y="2870200"/>
            <a:ext cx="3168650"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Q be a list of search nodes</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 (C B A S) …)</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397321" name="Text Box 9"/>
          <p:cNvSpPr txBox="1">
            <a:spLocks noChangeArrowheads="1"/>
          </p:cNvSpPr>
          <p:nvPr/>
        </p:nvSpPr>
        <p:spPr bwMode="auto">
          <a:xfrm>
            <a:off x="128588" y="3551238"/>
            <a:ext cx="2879725" cy="336550"/>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a:t>
            </a:r>
            <a:r>
              <a:rPr lang="en-NZ" sz="1600" b="1">
                <a:solidFill>
                  <a:schemeClr val="accent2"/>
                </a:solidFill>
                <a:effectLst>
                  <a:outerShdw blurRad="38100" dist="38100" dir="2700000" algn="tl">
                    <a:srgbClr val="C0C0C0"/>
                  </a:outerShdw>
                </a:effectLst>
                <a:latin typeface="Arial" charset="0"/>
                <a:cs typeface="+mn-cs"/>
              </a:rPr>
              <a:t>S</a:t>
            </a:r>
            <a:r>
              <a:rPr lang="en-NZ" sz="1600" b="1">
                <a:effectLst>
                  <a:outerShdw blurRad="38100" dist="38100" dir="2700000" algn="tl">
                    <a:srgbClr val="C0C0C0"/>
                  </a:outerShdw>
                </a:effectLst>
                <a:latin typeface="Arial" charset="0"/>
                <a:cs typeface="+mn-cs"/>
              </a:rPr>
              <a:t> be the start state.</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22539" name="Rectangle 10"/>
          <p:cNvSpPr>
            <a:spLocks noChangeArrowheads="1"/>
          </p:cNvSpPr>
          <p:nvPr/>
        </p:nvSpPr>
        <p:spPr bwMode="auto">
          <a:xfrm>
            <a:off x="3297238" y="295275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2. If Q is empty, fail.  Else, pick some search node N from Q.</a:t>
            </a:r>
            <a:endParaRPr lang="en-GB" altLang="en-US"/>
          </a:p>
        </p:txBody>
      </p:sp>
      <p:sp>
        <p:nvSpPr>
          <p:cNvPr id="22540" name="Rectangle 11"/>
          <p:cNvSpPr>
            <a:spLocks noChangeArrowheads="1"/>
          </p:cNvSpPr>
          <p:nvPr/>
        </p:nvSpPr>
        <p:spPr bwMode="auto">
          <a:xfrm>
            <a:off x="3297238" y="338455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3. If state (N) is a goal, return N (we’ve reached the goal).</a:t>
            </a:r>
            <a:endParaRPr lang="en-GB" altLang="en-US"/>
          </a:p>
        </p:txBody>
      </p:sp>
      <p:sp>
        <p:nvSpPr>
          <p:cNvPr id="22541" name="Rectangle 12"/>
          <p:cNvSpPr>
            <a:spLocks noChangeArrowheads="1"/>
          </p:cNvSpPr>
          <p:nvPr/>
        </p:nvSpPr>
        <p:spPr bwMode="auto">
          <a:xfrm>
            <a:off x="3297238" y="381635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4. (Otherwise) Remove N from Q.</a:t>
            </a:r>
            <a:endParaRPr lang="en-GB" altLang="en-US"/>
          </a:p>
        </p:txBody>
      </p:sp>
      <p:sp>
        <p:nvSpPr>
          <p:cNvPr id="22542" name="Rectangle 13"/>
          <p:cNvSpPr>
            <a:spLocks noChangeArrowheads="1"/>
          </p:cNvSpPr>
          <p:nvPr/>
        </p:nvSpPr>
        <p:spPr bwMode="auto">
          <a:xfrm>
            <a:off x="3297238" y="4262438"/>
            <a:ext cx="6608762" cy="6508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5. Find all the descendants of state (N) not in Visited and create all the one-step extensions of N to each descendant.</a:t>
            </a:r>
            <a:endParaRPr lang="en-GB" altLang="en-US"/>
          </a:p>
        </p:txBody>
      </p:sp>
      <p:sp>
        <p:nvSpPr>
          <p:cNvPr id="22543" name="Rectangle 14"/>
          <p:cNvSpPr>
            <a:spLocks noChangeArrowheads="1"/>
          </p:cNvSpPr>
          <p:nvPr/>
        </p:nvSpPr>
        <p:spPr bwMode="auto">
          <a:xfrm>
            <a:off x="3297238" y="498475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6. Add the extended paths to Q; add children of state (N) to Visited.</a:t>
            </a:r>
            <a:endParaRPr lang="en-GB" altLang="en-US"/>
          </a:p>
        </p:txBody>
      </p:sp>
      <p:sp>
        <p:nvSpPr>
          <p:cNvPr id="22544" name="Rectangle 15"/>
          <p:cNvSpPr>
            <a:spLocks noChangeArrowheads="1"/>
          </p:cNvSpPr>
          <p:nvPr/>
        </p:nvSpPr>
        <p:spPr bwMode="auto">
          <a:xfrm>
            <a:off x="3297238" y="5438775"/>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7. Go to Step 2.</a:t>
            </a:r>
            <a:endParaRPr lang="en-GB" altLang="en-US"/>
          </a:p>
        </p:txBody>
      </p:sp>
      <p:pic>
        <p:nvPicPr>
          <p:cNvPr id="397328" name="Picture 16"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44713" y="6065838"/>
            <a:ext cx="11414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7329" name="AutoShape 17"/>
          <p:cNvSpPr>
            <a:spLocks noChangeArrowheads="1"/>
          </p:cNvSpPr>
          <p:nvPr/>
        </p:nvSpPr>
        <p:spPr bwMode="auto">
          <a:xfrm>
            <a:off x="0" y="5300663"/>
            <a:ext cx="2216150" cy="865187"/>
          </a:xfrm>
          <a:prstGeom prst="wedgeRoundRectCallout">
            <a:avLst>
              <a:gd name="adj1" fmla="val 51861"/>
              <a:gd name="adj2" fmla="val 90736"/>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chemeClr val="tx1"/>
            </a:solidFill>
            <a:miter lim="800000"/>
            <a:headEnd/>
            <a:tailEnd/>
          </a:ln>
          <a:effectLst/>
        </p:spPr>
        <p:txBody>
          <a:bodyPr/>
          <a:lstStyle/>
          <a:p>
            <a:pPr algn="ctr">
              <a:defRPr/>
            </a:pPr>
            <a:r>
              <a:rPr lang="en-US" sz="1600">
                <a:latin typeface="Arial" charset="0"/>
                <a:cs typeface="+mn-cs"/>
              </a:rPr>
              <a:t>Do </a:t>
            </a:r>
            <a:r>
              <a:rPr lang="en-US" sz="1600" u="sng">
                <a:latin typeface="Arial" charset="0"/>
                <a:cs typeface="+mn-cs"/>
              </a:rPr>
              <a:t>NOT</a:t>
            </a:r>
            <a:r>
              <a:rPr lang="en-US" sz="1600">
                <a:latin typeface="Arial" charset="0"/>
                <a:cs typeface="+mn-cs"/>
              </a:rPr>
              <a:t> use </a:t>
            </a:r>
            <a:r>
              <a:rPr lang="en-US" sz="1600">
                <a:solidFill>
                  <a:srgbClr val="FF0000"/>
                </a:solidFill>
                <a:effectLst>
                  <a:outerShdw blurRad="38100" dist="38100" dir="2700000" algn="tl">
                    <a:srgbClr val="C0C0C0"/>
                  </a:outerShdw>
                </a:effectLst>
                <a:latin typeface="Arial" charset="0"/>
                <a:cs typeface="+mn-cs"/>
              </a:rPr>
              <a:t>Visited List</a:t>
            </a:r>
            <a:r>
              <a:rPr lang="en-US" sz="1600">
                <a:latin typeface="Arial" charset="0"/>
                <a:cs typeface="+mn-cs"/>
              </a:rPr>
              <a:t> for </a:t>
            </a:r>
            <a:r>
              <a:rPr lang="en-US" sz="1600" b="1">
                <a:effectLst>
                  <a:outerShdw blurRad="38100" dist="38100" dir="2700000" algn="tl">
                    <a:srgbClr val="C0C0C0"/>
                  </a:outerShdw>
                </a:effectLst>
                <a:latin typeface="Arial" charset="0"/>
                <a:cs typeface="+mn-cs"/>
              </a:rPr>
              <a:t>Optimal</a:t>
            </a:r>
            <a:r>
              <a:rPr lang="en-US" sz="1600">
                <a:latin typeface="Arial" charset="0"/>
                <a:cs typeface="+mn-cs"/>
              </a:rPr>
              <a:t> Searching!</a:t>
            </a:r>
          </a:p>
        </p:txBody>
      </p:sp>
      <p:sp>
        <p:nvSpPr>
          <p:cNvPr id="22547" name="Line 18"/>
          <p:cNvSpPr>
            <a:spLocks noChangeShapeType="1"/>
          </p:cNvSpPr>
          <p:nvPr/>
        </p:nvSpPr>
        <p:spPr bwMode="auto">
          <a:xfrm flipV="1">
            <a:off x="7905750" y="2625725"/>
            <a:ext cx="1511300" cy="714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22548" name="Line 19"/>
          <p:cNvSpPr>
            <a:spLocks noChangeShapeType="1"/>
          </p:cNvSpPr>
          <p:nvPr/>
        </p:nvSpPr>
        <p:spPr bwMode="auto">
          <a:xfrm flipV="1">
            <a:off x="7329488" y="4419600"/>
            <a:ext cx="936625" cy="714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22549" name="Line 20"/>
          <p:cNvSpPr>
            <a:spLocks noChangeShapeType="1"/>
          </p:cNvSpPr>
          <p:nvPr/>
        </p:nvSpPr>
        <p:spPr bwMode="auto">
          <a:xfrm flipV="1">
            <a:off x="6392863" y="5156200"/>
            <a:ext cx="3097212" cy="714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22550" name="Rectangle 21"/>
          <p:cNvSpPr>
            <a:spLocks noChangeArrowheads="1"/>
          </p:cNvSpPr>
          <p:nvPr/>
        </p:nvSpPr>
        <p:spPr bwMode="auto">
          <a:xfrm>
            <a:off x="6681788" y="5894388"/>
            <a:ext cx="3224212" cy="952500"/>
          </a:xfrm>
          <a:prstGeom prst="rect">
            <a:avLst/>
          </a:prstGeom>
          <a:gradFill rotWithShape="1">
            <a:gsLst>
              <a:gs pos="0">
                <a:srgbClr val="FFCC66"/>
              </a:gs>
              <a:gs pos="100000">
                <a:schemeClr val="bg1"/>
              </a:gs>
            </a:gsLst>
            <a:lin ang="2700000" scaled="1"/>
          </a:gradFill>
          <a:ln w="9525" algn="ctr">
            <a:solidFill>
              <a:srgbClr val="FF0000"/>
            </a:solidFill>
            <a:miter lim="800000"/>
            <a:headEnd/>
            <a:tailEnd/>
          </a:ln>
        </p:spPr>
        <p:txBody>
          <a:bodyPr>
            <a:spAutoFit/>
          </a:bodyPr>
          <a:lstStyle/>
          <a:p>
            <a:pPr marL="690563" indent="-690563" eaLnBrk="0" hangingPunct="0"/>
            <a:r>
              <a:rPr lang="en-US" altLang="en-US" sz="1400" b="1" u="sng"/>
              <a:t>Critical Decisions:</a:t>
            </a:r>
          </a:p>
          <a:p>
            <a:pPr marL="690563" indent="-690563" eaLnBrk="0" hangingPunct="0"/>
            <a:endParaRPr lang="en-US" altLang="en-US" sz="1400"/>
          </a:p>
          <a:p>
            <a:pPr marL="690563" indent="-690563" eaLnBrk="0" hangingPunct="0"/>
            <a:r>
              <a:rPr lang="en-US" altLang="en-US" sz="1400"/>
              <a:t>Step </a:t>
            </a:r>
            <a:r>
              <a:rPr lang="en-US" altLang="en-US" sz="1400" b="1"/>
              <a:t>2</a:t>
            </a:r>
            <a:r>
              <a:rPr lang="en-US" altLang="en-US" sz="1400"/>
              <a:t>: picking N from Q.</a:t>
            </a:r>
          </a:p>
          <a:p>
            <a:pPr marL="690563" indent="-690563" eaLnBrk="0" hangingPunct="0"/>
            <a:r>
              <a:rPr lang="en-US" altLang="en-US" sz="1400"/>
              <a:t>Step </a:t>
            </a:r>
            <a:r>
              <a:rPr lang="en-US" altLang="en-US" sz="1400" b="1"/>
              <a:t>6</a:t>
            </a:r>
            <a:r>
              <a:rPr lang="en-US" altLang="en-US" sz="1400"/>
              <a:t>: adding extensions of N to Q.</a:t>
            </a:r>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97317"/>
                                        </p:tgtEl>
                                        <p:attrNameLst>
                                          <p:attrName>style.visibility</p:attrName>
                                        </p:attrNameLst>
                                      </p:cBhvr>
                                      <p:to>
                                        <p:strVal val="visible"/>
                                      </p:to>
                                    </p:set>
                                    <p:animEffect transition="in" filter="checkerboard(across)">
                                      <p:cBhvr>
                                        <p:cTn id="7" dur="500"/>
                                        <p:tgtEl>
                                          <p:spTgt spid="397317"/>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97328"/>
                                        </p:tgtEl>
                                        <p:attrNameLst>
                                          <p:attrName>style.visibility</p:attrName>
                                        </p:attrNameLst>
                                      </p:cBhvr>
                                      <p:to>
                                        <p:strVal val="visible"/>
                                      </p:to>
                                    </p:set>
                                    <p:animEffect transition="in" filter="slide(fromBottom)">
                                      <p:cBhvr>
                                        <p:cTn id="11" dur="500"/>
                                        <p:tgtEl>
                                          <p:spTgt spid="397328"/>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97329"/>
                                        </p:tgtEl>
                                        <p:attrNameLst>
                                          <p:attrName>style.visibility</p:attrName>
                                        </p:attrNameLst>
                                      </p:cBhvr>
                                      <p:to>
                                        <p:strVal val="visible"/>
                                      </p:to>
                                    </p:set>
                                    <p:animEffect transition="in" filter="slide(fromBottom)">
                                      <p:cBhvr>
                                        <p:cTn id="15" dur="500"/>
                                        <p:tgtEl>
                                          <p:spTgt spid="397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7" grpId="0" animBg="1"/>
      <p:bldP spid="39732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8CF04206-F620-4BFD-9EC5-C1F8D39DFB28}" type="slidenum">
              <a:rPr lang="en-US" altLang="en-US" smtClean="0"/>
              <a:pPr>
                <a:defRPr/>
              </a:pPr>
              <a:t>68</a:t>
            </a:fld>
            <a:endParaRPr lang="en-US" altLang="en-US"/>
          </a:p>
        </p:txBody>
      </p:sp>
      <p:sp>
        <p:nvSpPr>
          <p:cNvPr id="41472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1472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Classes of Search</a:t>
            </a:r>
          </a:p>
        </p:txBody>
      </p:sp>
      <p:sp>
        <p:nvSpPr>
          <p:cNvPr id="41472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3</a:t>
            </a:r>
            <a:endParaRPr lang="en-NZ" sz="2000" b="1">
              <a:solidFill>
                <a:srgbClr val="FFFF00"/>
              </a:solidFill>
              <a:effectLst>
                <a:outerShdw blurRad="38100" dist="38100" dir="2700000" algn="tl">
                  <a:srgbClr val="000000"/>
                </a:outerShdw>
              </a:effectLst>
              <a:latin typeface="Arial" charset="0"/>
              <a:cs typeface="+mn-cs"/>
            </a:endParaRPr>
          </a:p>
        </p:txBody>
      </p:sp>
      <p:graphicFrame>
        <p:nvGraphicFramePr>
          <p:cNvPr id="414725" name="Group 5"/>
          <p:cNvGraphicFramePr>
            <a:graphicFrameLocks noGrp="1"/>
          </p:cNvGraphicFramePr>
          <p:nvPr/>
        </p:nvGraphicFramePr>
        <p:xfrm>
          <a:off x="488950" y="1628775"/>
          <a:ext cx="8785225" cy="1585913"/>
        </p:xfrm>
        <a:graphic>
          <a:graphicData uri="http://schemas.openxmlformats.org/drawingml/2006/table">
            <a:tbl>
              <a:tblPr/>
              <a:tblGrid>
                <a:gridCol w="2928938">
                  <a:extLst>
                    <a:ext uri="{9D8B030D-6E8A-4147-A177-3AD203B41FA5}">
                      <a16:colId xmlns:a16="http://schemas.microsoft.com/office/drawing/2014/main" val="20000"/>
                    </a:ext>
                  </a:extLst>
                </a:gridCol>
                <a:gridCol w="2927350">
                  <a:extLst>
                    <a:ext uri="{9D8B030D-6E8A-4147-A177-3AD203B41FA5}">
                      <a16:colId xmlns:a16="http://schemas.microsoft.com/office/drawing/2014/main" val="20001"/>
                    </a:ext>
                  </a:extLst>
                </a:gridCol>
                <a:gridCol w="2928937">
                  <a:extLst>
                    <a:ext uri="{9D8B030D-6E8A-4147-A177-3AD203B41FA5}">
                      <a16:colId xmlns:a16="http://schemas.microsoft.com/office/drawing/2014/main" val="20002"/>
                    </a:ext>
                  </a:extLst>
                </a:gridCol>
              </a:tblGrid>
              <a:tr h="574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Class</a:t>
                      </a:r>
                      <a:endParaRPr kumimoji="0" lang="en-GB" sz="2400" b="1"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Name</a:t>
                      </a:r>
                      <a:endParaRPr kumimoji="0" lang="en-GB"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Operation</a:t>
                      </a:r>
                      <a:endParaRPr kumimoji="0" lang="en-GB"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amma/>
                            <a:shade val="46275"/>
                            <a:invGamma/>
                          </a:schemeClr>
                        </a:gs>
                        <a:gs pos="50000">
                          <a:schemeClr val="bg1"/>
                        </a:gs>
                        <a:gs pos="100000">
                          <a:schemeClr val="bg1">
                            <a:gamma/>
                            <a:shade val="46275"/>
                            <a:invGamma/>
                          </a:schemeClr>
                        </a:gs>
                      </a:gsLst>
                      <a:lin ang="5400000" scaled="1"/>
                    </a:gradFill>
                  </a:tcPr>
                </a:tc>
                <a:extLst>
                  <a:ext uri="{0D108BD9-81ED-4DB2-BD59-A6C34878D82A}">
                    <a16:rowId xmlns:a16="http://schemas.microsoft.com/office/drawing/2014/main" val="10000"/>
                  </a:ext>
                </a:extLst>
              </a:tr>
              <a:tr h="577850">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pitchFamily="18" charset="0"/>
                        </a:rPr>
                        <a:t>Any Path Uninformed</a:t>
                      </a:r>
                      <a:endParaRPr kumimoji="0" lang="en-GB" sz="1800" b="1" i="0" u="none" strike="noStrike" cap="none" normalizeH="0" baseline="0">
                        <a:ln>
                          <a:noFill/>
                        </a:ln>
                        <a:solidFill>
                          <a:schemeClr val="accent2"/>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Depth-First</a:t>
                      </a:r>
                      <a:endParaRPr kumimoji="0" lang="en-GB" sz="18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Systematic exploration of the whole tree until a goal is found</a:t>
                      </a:r>
                      <a:endParaRPr kumimoji="0" lang="en-GB"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3388">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Breadth-First</a:t>
                      </a:r>
                      <a:endParaRPr kumimoji="0" lang="en-GB" sz="20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v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414741" name="Group 21"/>
          <p:cNvGraphicFramePr>
            <a:graphicFrameLocks noGrp="1"/>
          </p:cNvGraphicFramePr>
          <p:nvPr/>
        </p:nvGraphicFramePr>
        <p:xfrm>
          <a:off x="488950" y="3257550"/>
          <a:ext cx="8785225" cy="1243050"/>
        </p:xfrm>
        <a:graphic>
          <a:graphicData uri="http://schemas.openxmlformats.org/drawingml/2006/table">
            <a:tbl>
              <a:tblPr/>
              <a:tblGrid>
                <a:gridCol w="2928938">
                  <a:extLst>
                    <a:ext uri="{9D8B030D-6E8A-4147-A177-3AD203B41FA5}">
                      <a16:colId xmlns:a16="http://schemas.microsoft.com/office/drawing/2014/main" val="20000"/>
                    </a:ext>
                  </a:extLst>
                </a:gridCol>
                <a:gridCol w="2927350">
                  <a:extLst>
                    <a:ext uri="{9D8B030D-6E8A-4147-A177-3AD203B41FA5}">
                      <a16:colId xmlns:a16="http://schemas.microsoft.com/office/drawing/2014/main" val="20001"/>
                    </a:ext>
                  </a:extLst>
                </a:gridCol>
                <a:gridCol w="2928937">
                  <a:extLst>
                    <a:ext uri="{9D8B030D-6E8A-4147-A177-3AD203B41FA5}">
                      <a16:colId xmlns:a16="http://schemas.microsoft.com/office/drawing/2014/main" val="20002"/>
                    </a:ext>
                  </a:extLst>
                </a:gridCol>
              </a:tblGrid>
              <a:tr h="12430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lumMod val="65000"/>
                            </a:schemeClr>
                          </a:solidFill>
                          <a:effectLst/>
                          <a:latin typeface="Times New Roman" pitchFamily="18" charset="0"/>
                        </a:rPr>
                        <a:t>Any Path Informed</a:t>
                      </a:r>
                      <a:endParaRPr kumimoji="0" lang="en-GB" sz="1800" b="1" i="0" u="none" strike="noStrike" cap="none" normalizeH="0" baseline="0" dirty="0">
                        <a:ln>
                          <a:noFill/>
                        </a:ln>
                        <a:solidFill>
                          <a:schemeClr val="bg1">
                            <a:lumMod val="65000"/>
                          </a:schemeClr>
                        </a:solidFill>
                        <a:effectLst/>
                        <a:latin typeface="Times New Roman" pitchFamily="18" charset="0"/>
                      </a:endParaRPr>
                    </a:p>
                  </a:txBody>
                  <a:tcPr marT="45453" marB="4545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a:ln>
                          <a:noFill/>
                        </a:ln>
                        <a:solidFill>
                          <a:schemeClr val="bg1">
                            <a:lumMod val="65000"/>
                          </a:schemeClr>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lumMod val="65000"/>
                            </a:schemeClr>
                          </a:solidFill>
                          <a:effectLst/>
                          <a:latin typeface="Times New Roman" pitchFamily="18" charset="0"/>
                        </a:rPr>
                        <a:t>Best-First</a:t>
                      </a:r>
                      <a:endParaRPr kumimoji="0" lang="en-GB" sz="2000" b="1" i="0" u="none" strike="noStrike" cap="none" normalizeH="0" baseline="0">
                        <a:ln>
                          <a:noFill/>
                        </a:ln>
                        <a:solidFill>
                          <a:schemeClr val="bg1">
                            <a:lumMod val="65000"/>
                          </a:schemeClr>
                        </a:solidFill>
                        <a:effectLst/>
                        <a:latin typeface="Times New Roman" pitchFamily="18" charset="0"/>
                      </a:endParaRPr>
                    </a:p>
                  </a:txBody>
                  <a:tcPr marT="45453" marB="454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lumMod val="65000"/>
                            </a:schemeClr>
                          </a:solidFill>
                          <a:effectLst/>
                          <a:latin typeface="Times New Roman" pitchFamily="18" charset="0"/>
                        </a:rPr>
                        <a:t>Uses heuristic measure of goodness of a state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lumMod val="65000"/>
                            </a:schemeClr>
                          </a:solidFill>
                          <a:effectLst/>
                          <a:latin typeface="Times New Roman" pitchFamily="18" charset="0"/>
                        </a:rPr>
                        <a:t>(e.g. estimated distance to goal)</a:t>
                      </a:r>
                      <a:endParaRPr kumimoji="0" lang="en-GB" sz="1800" b="0" i="0" u="none" strike="noStrike" cap="none" normalizeH="0" baseline="0" dirty="0">
                        <a:ln>
                          <a:noFill/>
                        </a:ln>
                        <a:solidFill>
                          <a:schemeClr val="bg1">
                            <a:lumMod val="65000"/>
                          </a:schemeClr>
                        </a:solidFill>
                        <a:effectLst/>
                        <a:latin typeface="Times New Roman" pitchFamily="18" charset="0"/>
                      </a:endParaRPr>
                    </a:p>
                  </a:txBody>
                  <a:tcPr marT="45453" marB="4545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14751" name="Group 31"/>
          <p:cNvGraphicFramePr>
            <a:graphicFrameLocks noGrp="1"/>
          </p:cNvGraphicFramePr>
          <p:nvPr/>
        </p:nvGraphicFramePr>
        <p:xfrm>
          <a:off x="488950" y="4543425"/>
          <a:ext cx="8785225" cy="1117600"/>
        </p:xfrm>
        <a:graphic>
          <a:graphicData uri="http://schemas.openxmlformats.org/drawingml/2006/table">
            <a:tbl>
              <a:tblPr/>
              <a:tblGrid>
                <a:gridCol w="2928938">
                  <a:extLst>
                    <a:ext uri="{9D8B030D-6E8A-4147-A177-3AD203B41FA5}">
                      <a16:colId xmlns:a16="http://schemas.microsoft.com/office/drawing/2014/main" val="20000"/>
                    </a:ext>
                  </a:extLst>
                </a:gridCol>
                <a:gridCol w="2927350">
                  <a:extLst>
                    <a:ext uri="{9D8B030D-6E8A-4147-A177-3AD203B41FA5}">
                      <a16:colId xmlns:a16="http://schemas.microsoft.com/office/drawing/2014/main" val="20001"/>
                    </a:ext>
                  </a:extLst>
                </a:gridCol>
                <a:gridCol w="2928937">
                  <a:extLst>
                    <a:ext uri="{9D8B030D-6E8A-4147-A177-3AD203B41FA5}">
                      <a16:colId xmlns:a16="http://schemas.microsoft.com/office/drawing/2014/main" val="20002"/>
                    </a:ext>
                  </a:extLst>
                </a:gridCol>
              </a:tblGrid>
              <a:tr h="1117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lumMod val="65000"/>
                            </a:schemeClr>
                          </a:solidFill>
                          <a:effectLst/>
                          <a:latin typeface="Times New Roman" pitchFamily="18" charset="0"/>
                        </a:rPr>
                        <a:t>Optimal Uninformed</a:t>
                      </a:r>
                      <a:endParaRPr kumimoji="0" lang="en-GB" sz="1800" b="1" i="0" u="none" strike="noStrike" cap="none" normalizeH="0" baseline="0" dirty="0">
                        <a:ln>
                          <a:noFill/>
                        </a:ln>
                        <a:solidFill>
                          <a:schemeClr val="bg1">
                            <a:lumMod val="65000"/>
                          </a:schemeClr>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a:ln>
                          <a:noFill/>
                        </a:ln>
                        <a:solidFill>
                          <a:schemeClr val="bg1">
                            <a:lumMod val="65000"/>
                          </a:schemeClr>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lumMod val="65000"/>
                            </a:schemeClr>
                          </a:solidFill>
                          <a:effectLst/>
                          <a:latin typeface="Times New Roman" pitchFamily="18" charset="0"/>
                        </a:rPr>
                        <a:t>Uniform-Cost</a:t>
                      </a:r>
                      <a:endParaRPr kumimoji="0" lang="en-GB" sz="2000" b="1" i="0" u="none" strike="noStrike" cap="none" normalizeH="0" baseline="0">
                        <a:ln>
                          <a:noFill/>
                        </a:ln>
                        <a:solidFill>
                          <a:schemeClr val="bg1">
                            <a:lumMod val="6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lumMod val="65000"/>
                            </a:schemeClr>
                          </a:solidFill>
                          <a:effectLst/>
                          <a:latin typeface="Times New Roman" pitchFamily="18" charset="0"/>
                        </a:rPr>
                        <a:t>Uses path </a:t>
                      </a:r>
                      <a:r>
                        <a:rPr kumimoji="0" lang="en-US" sz="1800" b="1" i="0" u="none" strike="noStrike" cap="none" normalizeH="0" baseline="0" dirty="0">
                          <a:ln>
                            <a:noFill/>
                          </a:ln>
                          <a:solidFill>
                            <a:schemeClr val="bg1">
                              <a:lumMod val="65000"/>
                            </a:schemeClr>
                          </a:solidFill>
                          <a:effectLst/>
                          <a:latin typeface="Times New Roman" pitchFamily="18" charset="0"/>
                        </a:rPr>
                        <a:t>“length”</a:t>
                      </a:r>
                      <a:r>
                        <a:rPr kumimoji="0" lang="en-US" sz="1800" b="0" i="0" u="none" strike="noStrike" cap="none" normalizeH="0" baseline="0" dirty="0">
                          <a:ln>
                            <a:noFill/>
                          </a:ln>
                          <a:solidFill>
                            <a:schemeClr val="bg1">
                              <a:lumMod val="65000"/>
                            </a:schemeClr>
                          </a:solidFill>
                          <a:effectLst/>
                          <a:latin typeface="Times New Roman" pitchFamily="18" charset="0"/>
                        </a:rPr>
                        <a:t> measure.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lumMod val="65000"/>
                            </a:schemeClr>
                          </a:solidFill>
                          <a:effectLst/>
                          <a:latin typeface="Times New Roman" pitchFamily="18" charset="0"/>
                        </a:rPr>
                        <a:t>Finds “shortest” path.</a:t>
                      </a:r>
                      <a:endParaRPr kumimoji="0" lang="en-GB" sz="1800" b="0" i="0" u="none" strike="noStrike" cap="none" normalizeH="0" baseline="0" dirty="0">
                        <a:ln>
                          <a:noFill/>
                        </a:ln>
                        <a:solidFill>
                          <a:schemeClr val="bg1">
                            <a:lumMod val="65000"/>
                          </a:schemeClr>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14761" name="Group 41"/>
          <p:cNvGraphicFramePr>
            <a:graphicFrameLocks noGrp="1"/>
          </p:cNvGraphicFramePr>
          <p:nvPr/>
        </p:nvGraphicFramePr>
        <p:xfrm>
          <a:off x="488950" y="5700713"/>
          <a:ext cx="8785225" cy="974725"/>
        </p:xfrm>
        <a:graphic>
          <a:graphicData uri="http://schemas.openxmlformats.org/drawingml/2006/table">
            <a:tbl>
              <a:tblPr/>
              <a:tblGrid>
                <a:gridCol w="2928938">
                  <a:extLst>
                    <a:ext uri="{9D8B030D-6E8A-4147-A177-3AD203B41FA5}">
                      <a16:colId xmlns:a16="http://schemas.microsoft.com/office/drawing/2014/main" val="20000"/>
                    </a:ext>
                  </a:extLst>
                </a:gridCol>
                <a:gridCol w="2927350">
                  <a:extLst>
                    <a:ext uri="{9D8B030D-6E8A-4147-A177-3AD203B41FA5}">
                      <a16:colId xmlns:a16="http://schemas.microsoft.com/office/drawing/2014/main" val="20001"/>
                    </a:ext>
                  </a:extLst>
                </a:gridCol>
                <a:gridCol w="2928937">
                  <a:extLst>
                    <a:ext uri="{9D8B030D-6E8A-4147-A177-3AD203B41FA5}">
                      <a16:colId xmlns:a16="http://schemas.microsoft.com/office/drawing/2014/main" val="20002"/>
                    </a:ext>
                  </a:extLst>
                </a:gridCol>
              </a:tblGrid>
              <a:tr h="974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accent2"/>
                          </a:solidFill>
                          <a:effectLst/>
                          <a:latin typeface="Times New Roman" pitchFamily="18" charset="0"/>
                        </a:rPr>
                        <a:t>Optimal Informed</a:t>
                      </a:r>
                      <a:endParaRPr kumimoji="0" lang="en-GB" sz="1800" b="1" i="0" u="none" strike="noStrike" cap="none" normalizeH="0" baseline="0">
                        <a:ln>
                          <a:noFill/>
                        </a:ln>
                        <a:solidFill>
                          <a:schemeClr val="accent2"/>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A*</a:t>
                      </a:r>
                      <a:endParaRPr kumimoji="0" lang="en-GB" sz="20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Uses path </a:t>
                      </a:r>
                      <a:r>
                        <a:rPr kumimoji="0" lang="en-US" sz="1800" b="1" i="0" u="none" strike="noStrike" cap="none" normalizeH="0" baseline="0">
                          <a:ln>
                            <a:noFill/>
                          </a:ln>
                          <a:solidFill>
                            <a:srgbClr val="FF0000"/>
                          </a:solidFill>
                          <a:effectLst/>
                          <a:latin typeface="Times New Roman" pitchFamily="18" charset="0"/>
                        </a:rPr>
                        <a:t>“length”</a:t>
                      </a:r>
                      <a:r>
                        <a:rPr kumimoji="0" lang="en-US" sz="1800" b="0" i="0" u="none" strike="noStrike" cap="none" normalizeH="0" baseline="0">
                          <a:ln>
                            <a:noFill/>
                          </a:ln>
                          <a:solidFill>
                            <a:schemeClr val="tx1"/>
                          </a:solidFill>
                          <a:effectLst/>
                          <a:latin typeface="Times New Roman" pitchFamily="18" charset="0"/>
                        </a:rPr>
                        <a:t> measure and </a:t>
                      </a:r>
                      <a:r>
                        <a:rPr kumimoji="0" lang="en-US" sz="1800" b="1" i="0" u="none" strike="noStrike" cap="none" normalizeH="0" baseline="0">
                          <a:ln>
                            <a:noFill/>
                          </a:ln>
                          <a:solidFill>
                            <a:srgbClr val="FF0000"/>
                          </a:solidFill>
                          <a:effectLst/>
                          <a:latin typeface="Times New Roman" pitchFamily="18" charset="0"/>
                        </a:rPr>
                        <a:t>heuristic</a:t>
                      </a:r>
                      <a:r>
                        <a:rPr kumimoji="0" lang="en-US" sz="1800" b="0" i="0" u="none" strike="noStrike" cap="none" normalizeH="0" baseline="0">
                          <a:ln>
                            <a:noFill/>
                          </a:ln>
                          <a:solidFill>
                            <a:schemeClr val="tx1"/>
                          </a:solidFill>
                          <a:effectLst/>
                          <a:latin typeface="Times New Roman" pitchFamily="18"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Finds “shortest” path.</a:t>
                      </a:r>
                      <a:endParaRPr kumimoji="0" lang="en-GB"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14724"/>
                                        </p:tgtEl>
                                        <p:attrNameLst>
                                          <p:attrName>style.visibility</p:attrName>
                                        </p:attrNameLst>
                                      </p:cBhvr>
                                      <p:to>
                                        <p:strVal val="visible"/>
                                      </p:to>
                                    </p:set>
                                    <p:animEffect transition="in" filter="checkerboard(across)">
                                      <p:cBhvr>
                                        <p:cTn id="7" dur="500"/>
                                        <p:tgtEl>
                                          <p:spTgt spid="414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fontAlgn="auto">
              <a:spcBef>
                <a:spcPts val="0"/>
              </a:spcBef>
              <a:spcAft>
                <a:spcPts val="0"/>
              </a:spcAft>
            </a:pPr>
            <a:fld id="{A3232BA5-D38A-49BD-BB5D-FB5ED28C7314}" type="slidenum">
              <a:rPr lang="en-US">
                <a:solidFill>
                  <a:srgbClr val="000000"/>
                </a:solidFill>
                <a:cs typeface="+mn-cs"/>
              </a:rPr>
              <a:pPr fontAlgn="auto">
                <a:spcBef>
                  <a:spcPts val="0"/>
                </a:spcBef>
                <a:spcAft>
                  <a:spcPts val="0"/>
                </a:spcAft>
              </a:pPr>
              <a:t>69</a:t>
            </a:fld>
            <a:endParaRPr lang="en-US">
              <a:solidFill>
                <a:srgbClr val="000000"/>
              </a:solidFill>
              <a:cs typeface="+mn-cs"/>
            </a:endParaRPr>
          </a:p>
        </p:txBody>
      </p:sp>
      <p:sp>
        <p:nvSpPr>
          <p:cNvPr id="458754" name="Rectangle 2"/>
          <p:cNvSpPr>
            <a:spLocks noChangeArrowheads="1"/>
          </p:cNvSpPr>
          <p:nvPr/>
        </p:nvSpPr>
        <p:spPr bwMode="auto">
          <a:xfrm>
            <a:off x="381000" y="0"/>
            <a:ext cx="9144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cs typeface="+mn-cs"/>
              </a:rPr>
              <a:t>A* - Optimal &amp; Informed Search</a:t>
            </a:r>
          </a:p>
        </p:txBody>
      </p:sp>
      <p:sp>
        <p:nvSpPr>
          <p:cNvPr id="105479" name="Rectangle 6"/>
          <p:cNvSpPr>
            <a:spLocks noChangeArrowheads="1"/>
          </p:cNvSpPr>
          <p:nvPr/>
        </p:nvSpPr>
        <p:spPr bwMode="auto">
          <a:xfrm>
            <a:off x="6033120" y="1961453"/>
            <a:ext cx="3124200" cy="208756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solidFill>
                <a:srgbClr val="000000"/>
              </a:solidFill>
              <a:latin typeface="Calibri"/>
              <a:cs typeface="+mn-cs"/>
            </a:endParaRPr>
          </a:p>
        </p:txBody>
      </p:sp>
      <p:sp>
        <p:nvSpPr>
          <p:cNvPr id="105480" name="Line 7"/>
          <p:cNvSpPr>
            <a:spLocks noChangeShapeType="1"/>
          </p:cNvSpPr>
          <p:nvPr/>
        </p:nvSpPr>
        <p:spPr bwMode="auto">
          <a:xfrm flipV="1">
            <a:off x="8028974" y="2620262"/>
            <a:ext cx="662354"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NZ">
              <a:solidFill>
                <a:srgbClr val="000000"/>
              </a:solidFill>
              <a:latin typeface="Calibri"/>
              <a:cs typeface="+mn-cs"/>
            </a:endParaRPr>
          </a:p>
        </p:txBody>
      </p:sp>
      <p:sp>
        <p:nvSpPr>
          <p:cNvPr id="458760" name="Oval 8"/>
          <p:cNvSpPr>
            <a:spLocks noChangeArrowheads="1"/>
          </p:cNvSpPr>
          <p:nvPr/>
        </p:nvSpPr>
        <p:spPr bwMode="auto">
          <a:xfrm>
            <a:off x="6767291" y="2666394"/>
            <a:ext cx="432289"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latin typeface="Calibri"/>
                <a:cs typeface="+mn-cs"/>
              </a:rPr>
              <a:t>A</a:t>
            </a:r>
            <a:endParaRPr lang="en-GB" sz="1600" b="1">
              <a:solidFill>
                <a:srgbClr val="000000"/>
              </a:solidFill>
              <a:latin typeface="Calibri"/>
              <a:cs typeface="+mn-cs"/>
            </a:endParaRPr>
          </a:p>
        </p:txBody>
      </p:sp>
      <p:sp>
        <p:nvSpPr>
          <p:cNvPr id="458761" name="Oval 9"/>
          <p:cNvSpPr>
            <a:spLocks noChangeArrowheads="1"/>
          </p:cNvSpPr>
          <p:nvPr/>
        </p:nvSpPr>
        <p:spPr bwMode="auto">
          <a:xfrm>
            <a:off x="7737376" y="2777521"/>
            <a:ext cx="432289"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latin typeface="Calibri"/>
                <a:cs typeface="+mn-cs"/>
              </a:rPr>
              <a:t>C</a:t>
            </a:r>
            <a:endParaRPr lang="en-GB" sz="1600" b="1">
              <a:solidFill>
                <a:srgbClr val="000000"/>
              </a:solidFill>
              <a:latin typeface="Calibri"/>
              <a:cs typeface="+mn-cs"/>
            </a:endParaRPr>
          </a:p>
        </p:txBody>
      </p:sp>
      <p:sp>
        <p:nvSpPr>
          <p:cNvPr id="458762" name="Oval 10"/>
          <p:cNvSpPr>
            <a:spLocks noChangeArrowheads="1"/>
          </p:cNvSpPr>
          <p:nvPr/>
        </p:nvSpPr>
        <p:spPr bwMode="auto">
          <a:xfrm>
            <a:off x="8625399" y="2245726"/>
            <a:ext cx="432289" cy="476071"/>
          </a:xfrm>
          <a:prstGeom prst="ellipse">
            <a:avLst/>
          </a:prstGeom>
          <a:solidFill>
            <a:srgbClr val="FF0000"/>
          </a:soli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latin typeface="Calibri"/>
                <a:cs typeface="+mn-cs"/>
              </a:rPr>
              <a:t>G</a:t>
            </a:r>
            <a:endParaRPr lang="en-GB" sz="1600" b="1">
              <a:solidFill>
                <a:srgbClr val="000000"/>
              </a:solidFill>
              <a:latin typeface="Calibri"/>
              <a:cs typeface="+mn-cs"/>
            </a:endParaRPr>
          </a:p>
        </p:txBody>
      </p:sp>
      <p:sp>
        <p:nvSpPr>
          <p:cNvPr id="105484" name="Line 11"/>
          <p:cNvSpPr>
            <a:spLocks noChangeShapeType="1"/>
          </p:cNvSpPr>
          <p:nvPr/>
        </p:nvSpPr>
        <p:spPr bwMode="auto">
          <a:xfrm flipH="1" flipV="1">
            <a:off x="6499113" y="3401311"/>
            <a:ext cx="1065334" cy="3603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NZ">
              <a:solidFill>
                <a:srgbClr val="000000"/>
              </a:solidFill>
              <a:latin typeface="Calibri"/>
              <a:cs typeface="+mn-cs"/>
            </a:endParaRPr>
          </a:p>
        </p:txBody>
      </p:sp>
      <p:sp>
        <p:nvSpPr>
          <p:cNvPr id="105485" name="Line 12"/>
          <p:cNvSpPr>
            <a:spLocks noChangeShapeType="1"/>
          </p:cNvSpPr>
          <p:nvPr/>
        </p:nvSpPr>
        <p:spPr bwMode="auto">
          <a:xfrm flipH="1">
            <a:off x="7672886" y="3202877"/>
            <a:ext cx="211015"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NZ">
              <a:solidFill>
                <a:srgbClr val="000000"/>
              </a:solidFill>
              <a:latin typeface="Calibri"/>
              <a:cs typeface="+mn-cs"/>
            </a:endParaRPr>
          </a:p>
        </p:txBody>
      </p:sp>
      <p:sp>
        <p:nvSpPr>
          <p:cNvPr id="105486" name="Line 13"/>
          <p:cNvSpPr>
            <a:spLocks noChangeShapeType="1"/>
          </p:cNvSpPr>
          <p:nvPr/>
        </p:nvSpPr>
        <p:spPr bwMode="auto">
          <a:xfrm>
            <a:off x="7165863" y="2894900"/>
            <a:ext cx="597877" cy="7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NZ">
              <a:solidFill>
                <a:srgbClr val="000000"/>
              </a:solidFill>
              <a:latin typeface="Calibri"/>
              <a:cs typeface="+mn-cs"/>
            </a:endParaRPr>
          </a:p>
        </p:txBody>
      </p:sp>
      <p:sp>
        <p:nvSpPr>
          <p:cNvPr id="458766" name="Oval 14"/>
          <p:cNvSpPr>
            <a:spLocks noChangeArrowheads="1"/>
          </p:cNvSpPr>
          <p:nvPr/>
        </p:nvSpPr>
        <p:spPr bwMode="auto">
          <a:xfrm>
            <a:off x="6166483" y="3098189"/>
            <a:ext cx="432289" cy="476071"/>
          </a:xfrm>
          <a:prstGeom prst="ellipse">
            <a:avLst/>
          </a:prstGeom>
          <a:solidFill>
            <a:srgbClr val="00B050"/>
          </a:soli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latin typeface="Calibri"/>
                <a:cs typeface="+mn-cs"/>
              </a:rPr>
              <a:t>S</a:t>
            </a:r>
            <a:endParaRPr lang="en-GB" sz="1600" b="1">
              <a:solidFill>
                <a:srgbClr val="000000"/>
              </a:solidFill>
              <a:latin typeface="Calibri"/>
              <a:cs typeface="+mn-cs"/>
            </a:endParaRPr>
          </a:p>
        </p:txBody>
      </p:sp>
      <p:sp>
        <p:nvSpPr>
          <p:cNvPr id="105488" name="Line 15"/>
          <p:cNvSpPr>
            <a:spLocks noChangeShapeType="1"/>
          </p:cNvSpPr>
          <p:nvPr/>
        </p:nvSpPr>
        <p:spPr bwMode="auto">
          <a:xfrm flipH="1">
            <a:off x="6499113" y="3042536"/>
            <a:ext cx="332642"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NZ">
              <a:solidFill>
                <a:srgbClr val="000000"/>
              </a:solidFill>
              <a:latin typeface="Calibri"/>
              <a:cs typeface="+mn-cs"/>
            </a:endParaRPr>
          </a:p>
        </p:txBody>
      </p:sp>
      <p:sp>
        <p:nvSpPr>
          <p:cNvPr id="458768" name="Oval 16"/>
          <p:cNvSpPr>
            <a:spLocks noChangeArrowheads="1"/>
          </p:cNvSpPr>
          <p:nvPr/>
        </p:nvSpPr>
        <p:spPr bwMode="auto">
          <a:xfrm>
            <a:off x="7363690" y="3531601"/>
            <a:ext cx="432288"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latin typeface="Calibri"/>
                <a:cs typeface="+mn-cs"/>
              </a:rPr>
              <a:t>B</a:t>
            </a:r>
            <a:endParaRPr lang="en-GB" sz="1600" b="1">
              <a:solidFill>
                <a:srgbClr val="000000"/>
              </a:solidFill>
              <a:latin typeface="Calibri"/>
              <a:cs typeface="+mn-cs"/>
            </a:endParaRPr>
          </a:p>
        </p:txBody>
      </p:sp>
      <p:sp>
        <p:nvSpPr>
          <p:cNvPr id="458769" name="Text Box 17"/>
          <p:cNvSpPr txBox="1">
            <a:spLocks noChangeArrowheads="1"/>
          </p:cNvSpPr>
          <p:nvPr/>
        </p:nvSpPr>
        <p:spPr bwMode="auto">
          <a:xfrm>
            <a:off x="6465135" y="2842520"/>
            <a:ext cx="276038" cy="307777"/>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latin typeface="Calibri"/>
                <a:cs typeface="+mn-cs"/>
              </a:rPr>
              <a:t>1</a:t>
            </a:r>
            <a:endParaRPr lang="en-GB" sz="1400" b="1">
              <a:solidFill>
                <a:srgbClr val="FF0000"/>
              </a:solidFill>
              <a:effectLst>
                <a:outerShdw blurRad="38100" dist="38100" dir="2700000" algn="tl">
                  <a:srgbClr val="C0C0C0"/>
                </a:outerShdw>
              </a:effectLst>
              <a:latin typeface="Calibri"/>
              <a:cs typeface="+mn-cs"/>
            </a:endParaRPr>
          </a:p>
        </p:txBody>
      </p:sp>
      <p:sp>
        <p:nvSpPr>
          <p:cNvPr id="458770" name="Text Box 18"/>
          <p:cNvSpPr txBox="1">
            <a:spLocks noChangeArrowheads="1"/>
          </p:cNvSpPr>
          <p:nvPr/>
        </p:nvSpPr>
        <p:spPr bwMode="auto">
          <a:xfrm>
            <a:off x="7266699" y="2880619"/>
            <a:ext cx="276038" cy="307777"/>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latin typeface="Calibri"/>
                <a:cs typeface="+mn-cs"/>
              </a:rPr>
              <a:t>1</a:t>
            </a:r>
            <a:endParaRPr lang="en-GB" sz="1400" b="1">
              <a:solidFill>
                <a:srgbClr val="FF0000"/>
              </a:solidFill>
              <a:effectLst>
                <a:outerShdw blurRad="38100" dist="38100" dir="2700000" algn="tl">
                  <a:srgbClr val="C0C0C0"/>
                </a:outerShdw>
              </a:effectLst>
              <a:latin typeface="Calibri"/>
              <a:cs typeface="+mn-cs"/>
            </a:endParaRPr>
          </a:p>
        </p:txBody>
      </p:sp>
      <p:sp>
        <p:nvSpPr>
          <p:cNvPr id="458771" name="Text Box 19"/>
          <p:cNvSpPr txBox="1">
            <a:spLocks noChangeArrowheads="1"/>
          </p:cNvSpPr>
          <p:nvPr/>
        </p:nvSpPr>
        <p:spPr bwMode="auto">
          <a:xfrm>
            <a:off x="6767005" y="3545798"/>
            <a:ext cx="276038" cy="307777"/>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latin typeface="Calibri"/>
                <a:cs typeface="+mn-cs"/>
              </a:rPr>
              <a:t>2</a:t>
            </a:r>
            <a:endParaRPr lang="en-GB" sz="1400" b="1">
              <a:solidFill>
                <a:srgbClr val="FF0000"/>
              </a:solidFill>
              <a:effectLst>
                <a:outerShdw blurRad="38100" dist="38100" dir="2700000" algn="tl">
                  <a:srgbClr val="C0C0C0"/>
                </a:outerShdw>
              </a:effectLst>
              <a:latin typeface="Calibri"/>
              <a:cs typeface="+mn-cs"/>
            </a:endParaRPr>
          </a:p>
        </p:txBody>
      </p:sp>
      <p:sp>
        <p:nvSpPr>
          <p:cNvPr id="458772" name="Text Box 20"/>
          <p:cNvSpPr txBox="1">
            <a:spLocks noChangeArrowheads="1"/>
          </p:cNvSpPr>
          <p:nvPr/>
        </p:nvSpPr>
        <p:spPr bwMode="auto">
          <a:xfrm>
            <a:off x="8057493" y="2404386"/>
            <a:ext cx="458780" cy="307777"/>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latin typeface="Calibri"/>
                <a:cs typeface="+mn-cs"/>
              </a:rPr>
              <a:t>100</a:t>
            </a:r>
            <a:endParaRPr lang="en-GB" sz="1400" b="1">
              <a:solidFill>
                <a:srgbClr val="FF0000"/>
              </a:solidFill>
              <a:effectLst>
                <a:outerShdw blurRad="38100" dist="38100" dir="2700000" algn="tl">
                  <a:srgbClr val="C0C0C0"/>
                </a:outerShdw>
              </a:effectLst>
              <a:latin typeface="Calibri"/>
              <a:cs typeface="+mn-cs"/>
            </a:endParaRPr>
          </a:p>
        </p:txBody>
      </p:sp>
      <p:sp>
        <p:nvSpPr>
          <p:cNvPr id="458773" name="Text Box 21"/>
          <p:cNvSpPr txBox="1">
            <a:spLocks noChangeArrowheads="1"/>
          </p:cNvSpPr>
          <p:nvPr/>
        </p:nvSpPr>
        <p:spPr bwMode="auto">
          <a:xfrm>
            <a:off x="7496763" y="3258443"/>
            <a:ext cx="276038" cy="307777"/>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latin typeface="Calibri"/>
                <a:cs typeface="+mn-cs"/>
              </a:rPr>
              <a:t>2</a:t>
            </a:r>
            <a:endParaRPr lang="en-GB" sz="1400" b="1">
              <a:solidFill>
                <a:srgbClr val="FF0000"/>
              </a:solidFill>
              <a:effectLst>
                <a:outerShdw blurRad="38100" dist="38100" dir="2700000" algn="tl">
                  <a:srgbClr val="C0C0C0"/>
                </a:outerShdw>
              </a:effectLst>
              <a:latin typeface="Calibri"/>
              <a:cs typeface="+mn-cs"/>
            </a:endParaRPr>
          </a:p>
        </p:txBody>
      </p:sp>
      <p:sp>
        <p:nvSpPr>
          <p:cNvPr id="458774" name="Text Box 22"/>
          <p:cNvSpPr txBox="1">
            <a:spLocks noChangeArrowheads="1"/>
          </p:cNvSpPr>
          <p:nvPr/>
        </p:nvSpPr>
        <p:spPr bwMode="auto">
          <a:xfrm>
            <a:off x="6033120" y="4122060"/>
            <a:ext cx="3124200" cy="646331"/>
          </a:xfrm>
          <a:prstGeom prst="rect">
            <a:avLst/>
          </a:prstGeom>
          <a:noFill/>
          <a:ln w="28575" algn="ctr">
            <a:solidFill>
              <a:srgbClr val="FF0000"/>
            </a:solidFill>
            <a:miter lim="800000"/>
            <a:headEnd/>
            <a:tailEnd/>
          </a:ln>
          <a:effectLst/>
        </p:spPr>
        <p:txBody>
          <a:bodyPr>
            <a:spAutoFit/>
          </a:bodyPr>
          <a:lstStyle/>
          <a:p>
            <a:pPr algn="ctr" eaLnBrk="0" hangingPunct="0">
              <a:defRPr/>
            </a:pPr>
            <a:r>
              <a:rPr lang="en-US" b="1" u="sng" dirty="0">
                <a:solidFill>
                  <a:srgbClr val="000000"/>
                </a:solidFill>
                <a:latin typeface="Calibri"/>
                <a:cs typeface="+mn-cs"/>
              </a:rPr>
              <a:t>Heuristic Values:</a:t>
            </a:r>
          </a:p>
          <a:p>
            <a:pPr algn="ctr" eaLnBrk="0" hangingPunct="0">
              <a:defRPr/>
            </a:pPr>
            <a:r>
              <a:rPr lang="en-US" dirty="0">
                <a:solidFill>
                  <a:srgbClr val="000000"/>
                </a:solidFill>
                <a:latin typeface="Calibri"/>
                <a:cs typeface="+mn-cs"/>
              </a:rPr>
              <a:t>A=100, B=</a:t>
            </a:r>
            <a:r>
              <a:rPr lang="en-US" dirty="0">
                <a:solidFill>
                  <a:prstClr val="black"/>
                </a:solidFill>
                <a:latin typeface="Calibri"/>
                <a:cs typeface="+mn-cs"/>
              </a:rPr>
              <a:t>88</a:t>
            </a:r>
            <a:r>
              <a:rPr lang="en-US" dirty="0">
                <a:solidFill>
                  <a:srgbClr val="000000"/>
                </a:solidFill>
                <a:latin typeface="Calibri"/>
                <a:cs typeface="+mn-cs"/>
              </a:rPr>
              <a:t>, C=100, S=90, G=0</a:t>
            </a:r>
            <a:endParaRPr lang="en-GB" dirty="0">
              <a:solidFill>
                <a:srgbClr val="000000"/>
              </a:solidFill>
              <a:latin typeface="Calibri"/>
              <a:cs typeface="+mn-cs"/>
            </a:endParaRPr>
          </a:p>
        </p:txBody>
      </p:sp>
      <p:sp>
        <p:nvSpPr>
          <p:cNvPr id="105526" name="Text Box 49"/>
          <p:cNvSpPr txBox="1">
            <a:spLocks noChangeArrowheads="1"/>
          </p:cNvSpPr>
          <p:nvPr/>
        </p:nvSpPr>
        <p:spPr bwMode="auto">
          <a:xfrm>
            <a:off x="1337851" y="659130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endParaRPr lang="en-GB">
              <a:solidFill>
                <a:srgbClr val="000000"/>
              </a:solidFill>
              <a:cs typeface="+mn-cs"/>
            </a:endParaRPr>
          </a:p>
        </p:txBody>
      </p:sp>
      <p:sp>
        <p:nvSpPr>
          <p:cNvPr id="2" name="TextBox 1"/>
          <p:cNvSpPr txBox="1"/>
          <p:nvPr/>
        </p:nvSpPr>
        <p:spPr>
          <a:xfrm>
            <a:off x="1038604" y="2139091"/>
            <a:ext cx="1255472" cy="523220"/>
          </a:xfrm>
          <a:prstGeom prst="rect">
            <a:avLst/>
          </a:prstGeom>
          <a:solidFill>
            <a:srgbClr val="FFFF99"/>
          </a:solidFill>
          <a:ln>
            <a:solidFill>
              <a:srgbClr val="FF0000"/>
            </a:solidFill>
          </a:ln>
        </p:spPr>
        <p:txBody>
          <a:bodyPr wrap="none" rtlCol="0">
            <a:spAutoFit/>
          </a:bodyPr>
          <a:lstStyle/>
          <a:p>
            <a:pPr fontAlgn="auto">
              <a:spcBef>
                <a:spcPts val="0"/>
              </a:spcBef>
              <a:spcAft>
                <a:spcPts val="0"/>
              </a:spcAft>
            </a:pPr>
            <a:r>
              <a:rPr lang="en-NZ" sz="2800" dirty="0">
                <a:solidFill>
                  <a:prstClr val="black"/>
                </a:solidFill>
                <a:latin typeface="Calibri"/>
                <a:cs typeface="+mn-cs"/>
              </a:rPr>
              <a:t>f= g + h</a:t>
            </a:r>
          </a:p>
        </p:txBody>
      </p:sp>
      <p:sp>
        <p:nvSpPr>
          <p:cNvPr id="28" name="Oval 10"/>
          <p:cNvSpPr>
            <a:spLocks noChangeArrowheads="1"/>
          </p:cNvSpPr>
          <p:nvPr/>
        </p:nvSpPr>
        <p:spPr bwMode="auto">
          <a:xfrm>
            <a:off x="4023695" y="2073775"/>
            <a:ext cx="432289" cy="476071"/>
          </a:xfrm>
          <a:prstGeom prst="ellipse">
            <a:avLst/>
          </a:prstGeom>
          <a:solidFill>
            <a:srgbClr val="FF0000"/>
          </a:soli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latin typeface="Calibri"/>
                <a:cs typeface="+mn-cs"/>
              </a:rPr>
              <a:t>G</a:t>
            </a:r>
            <a:endParaRPr lang="en-GB" sz="1600" b="1">
              <a:solidFill>
                <a:srgbClr val="000000"/>
              </a:solidFill>
              <a:latin typeface="Calibri"/>
              <a:cs typeface="+mn-cs"/>
            </a:endParaRPr>
          </a:p>
        </p:txBody>
      </p:sp>
      <p:sp>
        <p:nvSpPr>
          <p:cNvPr id="29" name="Oval 14"/>
          <p:cNvSpPr>
            <a:spLocks noChangeArrowheads="1"/>
          </p:cNvSpPr>
          <p:nvPr/>
        </p:nvSpPr>
        <p:spPr bwMode="auto">
          <a:xfrm>
            <a:off x="1578634" y="2912423"/>
            <a:ext cx="432289" cy="476071"/>
          </a:xfrm>
          <a:prstGeom prst="ellipse">
            <a:avLst/>
          </a:prstGeom>
          <a:solidFill>
            <a:srgbClr val="00B050"/>
          </a:soli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latin typeface="Calibri"/>
                <a:cs typeface="+mn-cs"/>
              </a:rPr>
              <a:t>S</a:t>
            </a:r>
            <a:endParaRPr lang="en-GB" sz="1600" b="1">
              <a:solidFill>
                <a:srgbClr val="000000"/>
              </a:solidFill>
              <a:latin typeface="Calibri"/>
              <a:cs typeface="+mn-cs"/>
            </a:endParaRPr>
          </a:p>
        </p:txBody>
      </p:sp>
      <p:sp>
        <p:nvSpPr>
          <p:cNvPr id="30" name="Oval 16"/>
          <p:cNvSpPr>
            <a:spLocks noChangeArrowheads="1"/>
          </p:cNvSpPr>
          <p:nvPr/>
        </p:nvSpPr>
        <p:spPr bwMode="auto">
          <a:xfrm>
            <a:off x="2761986" y="3359668"/>
            <a:ext cx="432288" cy="476071"/>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solidFill>
                  <a:srgbClr val="000000"/>
                </a:solidFill>
                <a:latin typeface="Calibri"/>
                <a:cs typeface="+mn-cs"/>
              </a:rPr>
              <a:t>B</a:t>
            </a:r>
            <a:endParaRPr lang="en-GB" sz="1600" b="1">
              <a:solidFill>
                <a:srgbClr val="000000"/>
              </a:solidFill>
              <a:latin typeface="Calibri"/>
              <a:cs typeface="+mn-cs"/>
            </a:endParaRPr>
          </a:p>
        </p:txBody>
      </p:sp>
      <p:cxnSp>
        <p:nvCxnSpPr>
          <p:cNvPr id="4" name="Straight Connector 3"/>
          <p:cNvCxnSpPr>
            <a:stCxn id="30" idx="7"/>
            <a:endCxn id="28" idx="3"/>
          </p:cNvCxnSpPr>
          <p:nvPr/>
        </p:nvCxnSpPr>
        <p:spPr>
          <a:xfrm flipV="1">
            <a:off x="3130968" y="2480122"/>
            <a:ext cx="956023" cy="949242"/>
          </a:xfrm>
          <a:prstGeom prst="line">
            <a:avLst/>
          </a:prstGeom>
          <a:ln w="22225">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9" idx="5"/>
            <a:endCxn id="30" idx="2"/>
          </p:cNvCxnSpPr>
          <p:nvPr/>
        </p:nvCxnSpPr>
        <p:spPr>
          <a:xfrm>
            <a:off x="1947604" y="3318775"/>
            <a:ext cx="814382" cy="278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7280771">
            <a:off x="1960253" y="3308558"/>
            <a:ext cx="458880" cy="10543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NZ">
              <a:solidFill>
                <a:prstClr val="black"/>
              </a:solidFill>
              <a:latin typeface="Calibri"/>
            </a:endParaRPr>
          </a:p>
        </p:txBody>
      </p:sp>
      <p:sp>
        <p:nvSpPr>
          <p:cNvPr id="10" name="TextBox 9"/>
          <p:cNvSpPr txBox="1"/>
          <p:nvPr/>
        </p:nvSpPr>
        <p:spPr>
          <a:xfrm rot="661321">
            <a:off x="1162601" y="4108012"/>
            <a:ext cx="1833964" cy="461665"/>
          </a:xfrm>
          <a:prstGeom prst="rect">
            <a:avLst/>
          </a:prstGeom>
          <a:noFill/>
        </p:spPr>
        <p:txBody>
          <a:bodyPr wrap="none" rtlCol="0">
            <a:spAutoFit/>
          </a:bodyPr>
          <a:lstStyle/>
          <a:p>
            <a:pPr fontAlgn="auto">
              <a:spcBef>
                <a:spcPts val="0"/>
              </a:spcBef>
              <a:spcAft>
                <a:spcPts val="0"/>
              </a:spcAft>
            </a:pPr>
            <a:r>
              <a:rPr lang="en-NZ" sz="2400" b="1" dirty="0">
                <a:solidFill>
                  <a:prstClr val="black"/>
                </a:solidFill>
                <a:latin typeface="Calibri"/>
                <a:cs typeface="+mn-cs"/>
              </a:rPr>
              <a:t>g</a:t>
            </a:r>
            <a:r>
              <a:rPr lang="en-NZ" dirty="0">
                <a:solidFill>
                  <a:prstClr val="black"/>
                </a:solidFill>
                <a:latin typeface="Calibri"/>
                <a:cs typeface="+mn-cs"/>
              </a:rPr>
              <a:t> = Start distance</a:t>
            </a:r>
          </a:p>
        </p:txBody>
      </p:sp>
      <p:sp>
        <p:nvSpPr>
          <p:cNvPr id="39" name="Left Brace 38"/>
          <p:cNvSpPr/>
          <p:nvPr/>
        </p:nvSpPr>
        <p:spPr>
          <a:xfrm rot="13292367">
            <a:off x="3599685" y="2577147"/>
            <a:ext cx="458880" cy="12821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NZ">
              <a:solidFill>
                <a:prstClr val="black"/>
              </a:solidFill>
              <a:latin typeface="Calibri"/>
            </a:endParaRPr>
          </a:p>
        </p:txBody>
      </p:sp>
      <p:sp>
        <p:nvSpPr>
          <p:cNvPr id="40" name="TextBox 39"/>
          <p:cNvSpPr txBox="1"/>
          <p:nvPr/>
        </p:nvSpPr>
        <p:spPr>
          <a:xfrm>
            <a:off x="4023688" y="3312157"/>
            <a:ext cx="1691622" cy="1015663"/>
          </a:xfrm>
          <a:prstGeom prst="rect">
            <a:avLst/>
          </a:prstGeom>
          <a:noFill/>
        </p:spPr>
        <p:txBody>
          <a:bodyPr wrap="square" rtlCol="0">
            <a:spAutoFit/>
          </a:bodyPr>
          <a:lstStyle/>
          <a:p>
            <a:pPr fontAlgn="auto">
              <a:spcBef>
                <a:spcPts val="0"/>
              </a:spcBef>
              <a:spcAft>
                <a:spcPts val="0"/>
              </a:spcAft>
            </a:pPr>
            <a:r>
              <a:rPr lang="en-NZ" sz="2400" b="1" dirty="0">
                <a:solidFill>
                  <a:prstClr val="black"/>
                </a:solidFill>
                <a:effectLst>
                  <a:outerShdw blurRad="38100" dist="38100" dir="2700000" algn="tl">
                    <a:srgbClr val="000000">
                      <a:alpha val="43137"/>
                    </a:srgbClr>
                  </a:outerShdw>
                </a:effectLst>
                <a:latin typeface="Calibri"/>
                <a:cs typeface="+mn-cs"/>
              </a:rPr>
              <a:t>h</a:t>
            </a:r>
            <a:r>
              <a:rPr lang="en-NZ" dirty="0">
                <a:solidFill>
                  <a:prstClr val="black"/>
                </a:solidFill>
                <a:latin typeface="Calibri"/>
                <a:cs typeface="+mn-cs"/>
              </a:rPr>
              <a:t> = Estimate of the goal distance</a:t>
            </a:r>
          </a:p>
        </p:txBody>
      </p:sp>
      <p:sp>
        <p:nvSpPr>
          <p:cNvPr id="35" name="Rectangle 8">
            <a:extLst>
              <a:ext uri="{FF2B5EF4-FFF2-40B4-BE49-F238E27FC236}">
                <a16:creationId xmlns:a16="http://schemas.microsoft.com/office/drawing/2014/main" id="{47ADEEC2-166A-4E0E-9D85-33A08596B6D8}"/>
              </a:ext>
            </a:extLst>
          </p:cNvPr>
          <p:cNvSpPr>
            <a:spLocks noChangeArrowheads="1"/>
          </p:cNvSpPr>
          <p:nvPr/>
        </p:nvSpPr>
        <p:spPr bwMode="auto">
          <a:xfrm>
            <a:off x="336941" y="5104513"/>
            <a:ext cx="9065117" cy="923330"/>
          </a:xfrm>
          <a:prstGeom prst="rect">
            <a:avLst/>
          </a:prstGeom>
          <a:gradFill rotWithShape="1">
            <a:gsLst>
              <a:gs pos="0">
                <a:srgbClr val="3399FF"/>
              </a:gs>
              <a:gs pos="100000">
                <a:schemeClr val="bg1"/>
              </a:gs>
            </a:gsLst>
            <a:lin ang="2700000" scaled="1"/>
          </a:gradFill>
          <a:ln w="12700" algn="ctr">
            <a:solidFill>
              <a:srgbClr val="FF0000"/>
            </a:solidFill>
            <a:miter lim="800000"/>
            <a:headEnd/>
            <a:tailEnd/>
          </a:ln>
          <a:effectLst/>
        </p:spPr>
        <p:txBody>
          <a:bodyPr wrap="square">
            <a:spAutoFit/>
          </a:bodyPr>
          <a:lstStyle/>
          <a:p>
            <a:pPr marL="233363" indent="-180975">
              <a:buFontTx/>
              <a:buChar char="•"/>
              <a:defRPr/>
            </a:pPr>
            <a:r>
              <a:rPr lang="en-US" dirty="0"/>
              <a:t>An estimate that always underestimates the real path length to the goal is called </a:t>
            </a:r>
            <a:r>
              <a:rPr lang="en-US" b="1" dirty="0">
                <a:solidFill>
                  <a:srgbClr val="FF0000"/>
                </a:solidFill>
                <a:effectLst>
                  <a:outerShdw blurRad="38100" dist="38100" dir="2700000" algn="tl">
                    <a:srgbClr val="000000"/>
                  </a:outerShdw>
                </a:effectLst>
              </a:rPr>
              <a:t>admissible</a:t>
            </a:r>
            <a:r>
              <a:rPr lang="en-US" dirty="0"/>
              <a:t>.  For example, an estimate of </a:t>
            </a:r>
            <a:r>
              <a:rPr lang="en-US" b="1" dirty="0">
                <a:solidFill>
                  <a:srgbClr val="FF0000"/>
                </a:solidFill>
                <a:effectLst>
                  <a:outerShdw blurRad="38100" dist="38100" dir="2700000" algn="tl">
                    <a:srgbClr val="000000">
                      <a:alpha val="43137"/>
                    </a:srgbClr>
                  </a:outerShdw>
                </a:effectLst>
              </a:rPr>
              <a:t>0</a:t>
            </a:r>
            <a:r>
              <a:rPr lang="en-US" dirty="0"/>
              <a:t> is </a:t>
            </a:r>
            <a:r>
              <a:rPr lang="en-US" b="1" dirty="0">
                <a:solidFill>
                  <a:srgbClr val="FF0000"/>
                </a:solidFill>
                <a:effectLst>
                  <a:outerShdw blurRad="38100" dist="38100" dir="2700000" algn="tl">
                    <a:srgbClr val="000000">
                      <a:alpha val="43137"/>
                    </a:srgbClr>
                  </a:outerShdw>
                </a:effectLst>
              </a:rPr>
              <a:t>admissible</a:t>
            </a:r>
            <a:r>
              <a:rPr lang="en-US" dirty="0">
                <a:effectLst>
                  <a:outerShdw blurRad="38100" dist="38100" dir="2700000" algn="tl">
                    <a:srgbClr val="000000">
                      <a:alpha val="43137"/>
                    </a:srgbClr>
                  </a:outerShdw>
                </a:effectLst>
              </a:rPr>
              <a:t> </a:t>
            </a:r>
            <a:r>
              <a:rPr lang="en-US" dirty="0"/>
              <a:t>(</a:t>
            </a:r>
            <a:r>
              <a:rPr lang="en-US" b="1" dirty="0">
                <a:solidFill>
                  <a:srgbClr val="FF0000"/>
                </a:solidFill>
              </a:rPr>
              <a:t>but useless</a:t>
            </a:r>
            <a:r>
              <a:rPr lang="en-US" dirty="0"/>
              <a:t>).  Straight line distance is admissible estimate for path length in Euclidean space.</a:t>
            </a:r>
            <a:endParaRPr lang="en-GB" b="1" dirty="0"/>
          </a:p>
        </p:txBody>
      </p:sp>
      <p:sp>
        <p:nvSpPr>
          <p:cNvPr id="36" name="Rectangle 9">
            <a:extLst>
              <a:ext uri="{FF2B5EF4-FFF2-40B4-BE49-F238E27FC236}">
                <a16:creationId xmlns:a16="http://schemas.microsoft.com/office/drawing/2014/main" id="{5DBECDE1-2753-49E7-8A24-F35AB7FEAB84}"/>
              </a:ext>
            </a:extLst>
          </p:cNvPr>
          <p:cNvSpPr>
            <a:spLocks noChangeArrowheads="1"/>
          </p:cNvSpPr>
          <p:nvPr/>
        </p:nvSpPr>
        <p:spPr bwMode="auto">
          <a:xfrm>
            <a:off x="336941" y="6159226"/>
            <a:ext cx="9065116" cy="379413"/>
          </a:xfrm>
          <a:prstGeom prst="rect">
            <a:avLst/>
          </a:prstGeom>
          <a:gradFill rotWithShape="1">
            <a:gsLst>
              <a:gs pos="0">
                <a:srgbClr val="3399FF"/>
              </a:gs>
              <a:gs pos="100000">
                <a:schemeClr val="bg1"/>
              </a:gs>
            </a:gsLst>
            <a:lin ang="2700000" scaled="1"/>
          </a:gradFill>
          <a:ln w="12700" algn="ctr">
            <a:solidFill>
              <a:srgbClr val="FF0000"/>
            </a:solidFill>
            <a:miter lim="800000"/>
            <a:headEnd/>
            <a:tailEnd/>
          </a:ln>
        </p:spPr>
        <p:txBody>
          <a:bodyPr wrap="square">
            <a:spAutoFit/>
          </a:bodyPr>
          <a:lstStyle/>
          <a:p>
            <a:pPr marL="233363" indent="-180975">
              <a:buFontTx/>
              <a:buChar char="•"/>
              <a:defRPr/>
            </a:pPr>
            <a:r>
              <a:rPr lang="en-US" dirty="0"/>
              <a:t>Use of an </a:t>
            </a:r>
            <a:r>
              <a:rPr lang="en-US" b="1" dirty="0"/>
              <a:t>admissible estimate </a:t>
            </a:r>
            <a:r>
              <a:rPr lang="en-US" dirty="0"/>
              <a:t>guarantees that </a:t>
            </a:r>
            <a:r>
              <a:rPr lang="en-US" b="1" dirty="0"/>
              <a:t>A*</a:t>
            </a:r>
            <a:r>
              <a:rPr lang="en-US" dirty="0"/>
              <a:t> will still find the </a:t>
            </a:r>
            <a:r>
              <a:rPr lang="en-US" b="1" dirty="0">
                <a:solidFill>
                  <a:srgbClr val="FF0000"/>
                </a:solidFill>
                <a:effectLst>
                  <a:outerShdw blurRad="38100" dist="38100" dir="2700000" algn="tl">
                    <a:srgbClr val="000000">
                      <a:alpha val="43137"/>
                    </a:srgbClr>
                  </a:outerShdw>
                </a:effectLst>
              </a:rPr>
              <a:t>shortest</a:t>
            </a:r>
            <a:r>
              <a:rPr lang="en-US" dirty="0">
                <a:effectLst>
                  <a:outerShdw blurRad="38100" dist="38100" dir="2700000" algn="tl">
                    <a:srgbClr val="000000">
                      <a:alpha val="43137"/>
                    </a:srgbClr>
                  </a:outerShdw>
                </a:effectLst>
              </a:rPr>
              <a:t> </a:t>
            </a:r>
            <a:r>
              <a:rPr lang="en-US" dirty="0"/>
              <a:t>path.</a:t>
            </a:r>
            <a:endParaRPr lang="en-GB" b="1" dirty="0"/>
          </a:p>
        </p:txBody>
      </p:sp>
      <p:sp>
        <p:nvSpPr>
          <p:cNvPr id="37" name="Rectangle 6">
            <a:extLst>
              <a:ext uri="{FF2B5EF4-FFF2-40B4-BE49-F238E27FC236}">
                <a16:creationId xmlns:a16="http://schemas.microsoft.com/office/drawing/2014/main" id="{BF92018B-5417-4FC0-8FBF-266F26FD6A64}"/>
              </a:ext>
            </a:extLst>
          </p:cNvPr>
          <p:cNvSpPr>
            <a:spLocks noChangeArrowheads="1"/>
          </p:cNvSpPr>
          <p:nvPr/>
        </p:nvSpPr>
        <p:spPr bwMode="auto">
          <a:xfrm>
            <a:off x="403591" y="1034887"/>
            <a:ext cx="9121409" cy="654050"/>
          </a:xfrm>
          <a:prstGeom prst="rect">
            <a:avLst/>
          </a:prstGeom>
          <a:gradFill rotWithShape="1">
            <a:gsLst>
              <a:gs pos="0">
                <a:srgbClr val="3399FF"/>
              </a:gs>
              <a:gs pos="100000">
                <a:srgbClr val="FFFFFF"/>
              </a:gs>
            </a:gsLst>
            <a:lin ang="2700000" scaled="1"/>
          </a:gradFill>
          <a:ln w="12700" algn="ctr">
            <a:solidFill>
              <a:srgbClr val="FF0000"/>
            </a:solidFill>
            <a:miter lim="800000"/>
            <a:headEnd/>
            <a:tailEnd/>
          </a:ln>
          <a:effectLst/>
        </p:spPr>
        <p:txBody>
          <a:bodyPr wrap="square">
            <a:spAutoFit/>
          </a:bodyPr>
          <a:lstStyle/>
          <a:p>
            <a:pPr marL="233363" marR="0" lvl="0" indent="-180975" defTabSz="914400" eaLnBrk="0"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dirty="0">
                <a:ln>
                  <a:noFill/>
                </a:ln>
                <a:solidFill>
                  <a:srgbClr val="000000"/>
                </a:solidFill>
                <a:effectLst/>
                <a:uLnTx/>
                <a:uFillTx/>
                <a:cs typeface="+mn-cs"/>
              </a:rPr>
              <a:t>We can introduce a bias to the search by means of a heuristic function </a:t>
            </a:r>
            <a:r>
              <a:rPr kumimoji="0" lang="en-US" sz="1800" b="1" i="0" u="none" strike="noStrike" kern="0" cap="none" spc="0" normalizeH="0" baseline="0" noProof="0" dirty="0">
                <a:ln>
                  <a:noFill/>
                </a:ln>
                <a:solidFill>
                  <a:srgbClr val="FF0000"/>
                </a:solidFill>
                <a:effectLst>
                  <a:outerShdw blurRad="38100" dist="38100" dir="2700000" algn="tl">
                    <a:srgbClr val="000000"/>
                  </a:outerShdw>
                </a:effectLst>
                <a:uLnTx/>
                <a:uFillTx/>
                <a:cs typeface="+mn-cs"/>
              </a:rPr>
              <a:t>h(N)</a:t>
            </a:r>
            <a:r>
              <a:rPr kumimoji="0" lang="en-US" sz="1800" b="0" i="0" u="none" strike="noStrike" kern="0" cap="none" spc="0" normalizeH="0" baseline="0" noProof="0" dirty="0">
                <a:ln>
                  <a:noFill/>
                </a:ln>
                <a:solidFill>
                  <a:srgbClr val="000000"/>
                </a:solidFill>
                <a:effectLst/>
                <a:uLnTx/>
                <a:uFillTx/>
                <a:cs typeface="+mn-cs"/>
              </a:rPr>
              <a:t>, which is an estimate </a:t>
            </a:r>
            <a:r>
              <a:rPr kumimoji="0" lang="en-US" sz="1800" b="1" i="0" u="none" strike="noStrike" kern="0" cap="none" spc="0" normalizeH="0" baseline="0" noProof="0" dirty="0">
                <a:ln>
                  <a:noFill/>
                </a:ln>
                <a:solidFill>
                  <a:srgbClr val="FF0000"/>
                </a:solidFill>
                <a:effectLst>
                  <a:outerShdw blurRad="38100" dist="38100" dir="2700000" algn="tl">
                    <a:srgbClr val="000000"/>
                  </a:outerShdw>
                </a:effectLst>
                <a:uLnTx/>
                <a:uFillTx/>
                <a:cs typeface="+mn-cs"/>
              </a:rPr>
              <a:t>(h)</a:t>
            </a:r>
            <a:r>
              <a:rPr kumimoji="0" lang="en-US" sz="1800" b="0" i="0" u="none" strike="noStrike" kern="0" cap="none" spc="0" normalizeH="0" baseline="0" noProof="0" dirty="0">
                <a:ln>
                  <a:noFill/>
                </a:ln>
                <a:solidFill>
                  <a:srgbClr val="000000"/>
                </a:solidFill>
                <a:effectLst/>
                <a:uLnTx/>
                <a:uFillTx/>
                <a:cs typeface="+mn-cs"/>
              </a:rPr>
              <a:t> of the distance from a state to the goal.</a:t>
            </a:r>
            <a:endParaRPr kumimoji="0" lang="en-GB" sz="1800" b="0" i="0" u="none" strike="noStrike" kern="0" cap="none" spc="0" normalizeH="0" baseline="0" noProof="0" dirty="0">
              <a:ln>
                <a:noFill/>
              </a:ln>
              <a:solidFill>
                <a:srgbClr val="000000"/>
              </a:solidFill>
              <a:effectLst/>
              <a:uLnTx/>
              <a:uFillTx/>
              <a:cs typeface="+mn-cs"/>
            </a:endParaRPr>
          </a:p>
        </p:txBody>
      </p:sp>
    </p:spTree>
    <p:extLst>
      <p:ext uri="{BB962C8B-B14F-4D97-AF65-F5344CB8AC3E}">
        <p14:creationId xmlns:p14="http://schemas.microsoft.com/office/powerpoint/2010/main" val="25787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A342C15C-5556-4352-BA1E-431C7EC8023E}" type="slidenum">
              <a:rPr lang="en-US" altLang="en-US" smtClean="0"/>
              <a:pPr>
                <a:defRPr/>
              </a:pPr>
              <a:t>7</a:t>
            </a:fld>
            <a:endParaRPr lang="en-US" altLang="en-US"/>
          </a:p>
        </p:txBody>
      </p:sp>
      <p:sp>
        <p:nvSpPr>
          <p:cNvPr id="33485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3485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Background and Motivation</a:t>
            </a:r>
          </a:p>
        </p:txBody>
      </p:sp>
      <p:sp>
        <p:nvSpPr>
          <p:cNvPr id="334852" name="Text Box 4"/>
          <p:cNvSpPr txBox="1">
            <a:spLocks noChangeArrowheads="1"/>
          </p:cNvSpPr>
          <p:nvPr/>
        </p:nvSpPr>
        <p:spPr bwMode="auto">
          <a:xfrm>
            <a:off x="487363" y="2276475"/>
            <a:ext cx="3960812" cy="831850"/>
          </a:xfrm>
          <a:prstGeom prst="rect">
            <a:avLst/>
          </a:prstGeom>
          <a:gradFill rotWithShape="1">
            <a:gsLst>
              <a:gs pos="0">
                <a:srgbClr val="75BAFF"/>
              </a:gs>
              <a:gs pos="50000">
                <a:srgbClr val="FFFF66"/>
              </a:gs>
              <a:gs pos="100000">
                <a:srgbClr val="75BAFF"/>
              </a:gs>
            </a:gsLst>
            <a:lin ang="5400000" scaled="1"/>
          </a:gradFill>
          <a:ln w="9525">
            <a:solidFill>
              <a:srgbClr val="FF0000"/>
            </a:solidFill>
            <a:miter lim="800000"/>
            <a:headEnd/>
            <a:tailEnd/>
          </a:ln>
          <a:effectLst/>
        </p:spPr>
        <p:txBody>
          <a:bodyPr>
            <a:spAutoFit/>
          </a:bodyPr>
          <a:lstStyle/>
          <a:p>
            <a:pPr eaLnBrk="0" hangingPunct="0">
              <a:defRPr/>
            </a:pPr>
            <a:r>
              <a:rPr lang="en-NZ" sz="2400" b="1">
                <a:effectLst>
                  <a:outerShdw blurRad="38100" dist="38100" dir="2700000" algn="tl">
                    <a:srgbClr val="FFFFFF"/>
                  </a:outerShdw>
                </a:effectLst>
                <a:latin typeface="Arial" charset="0"/>
                <a:cs typeface="+mn-cs"/>
              </a:rPr>
              <a:t>Directed Graphs </a:t>
            </a:r>
          </a:p>
          <a:p>
            <a:pPr eaLnBrk="0" hangingPunct="0">
              <a:defRPr/>
            </a:pPr>
            <a:r>
              <a:rPr lang="en-NZ" sz="2400" b="1">
                <a:effectLst>
                  <a:outerShdw blurRad="38100" dist="38100" dir="2700000" algn="tl">
                    <a:srgbClr val="FFFFFF"/>
                  </a:outerShdw>
                </a:effectLst>
                <a:latin typeface="Arial" charset="0"/>
                <a:cs typeface="+mn-cs"/>
              </a:rPr>
              <a:t>(one-way streets)</a:t>
            </a:r>
            <a:endParaRPr lang="en-GB" sz="2400" b="1">
              <a:effectLst>
                <a:outerShdw blurRad="38100" dist="38100" dir="2700000" algn="tl">
                  <a:srgbClr val="FFFFFF"/>
                </a:outerShdw>
              </a:effectLst>
              <a:latin typeface="Arial" charset="0"/>
              <a:cs typeface="+mn-cs"/>
            </a:endParaRPr>
          </a:p>
        </p:txBody>
      </p:sp>
      <p:sp>
        <p:nvSpPr>
          <p:cNvPr id="334853"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4103" name="Line 9"/>
          <p:cNvSpPr>
            <a:spLocks noChangeShapeType="1"/>
          </p:cNvSpPr>
          <p:nvPr/>
        </p:nvSpPr>
        <p:spPr bwMode="auto">
          <a:xfrm flipH="1">
            <a:off x="3006725" y="3860800"/>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04" name="Line 10"/>
          <p:cNvSpPr>
            <a:spLocks noChangeShapeType="1"/>
          </p:cNvSpPr>
          <p:nvPr/>
        </p:nvSpPr>
        <p:spPr bwMode="auto">
          <a:xfrm flipH="1">
            <a:off x="2071688" y="3716338"/>
            <a:ext cx="719137"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05" name="Line 11"/>
          <p:cNvSpPr>
            <a:spLocks noChangeShapeType="1"/>
          </p:cNvSpPr>
          <p:nvPr/>
        </p:nvSpPr>
        <p:spPr bwMode="auto">
          <a:xfrm>
            <a:off x="3151188" y="3716338"/>
            <a:ext cx="360362" cy="4333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334869" name="Oval 21"/>
          <p:cNvSpPr>
            <a:spLocks noChangeArrowheads="1"/>
          </p:cNvSpPr>
          <p:nvPr/>
        </p:nvSpPr>
        <p:spPr bwMode="auto">
          <a:xfrm>
            <a:off x="2790825" y="34290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70" name="Oval 22"/>
          <p:cNvSpPr>
            <a:spLocks noChangeArrowheads="1"/>
          </p:cNvSpPr>
          <p:nvPr/>
        </p:nvSpPr>
        <p:spPr bwMode="auto">
          <a:xfrm>
            <a:off x="1927225" y="40767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71" name="Oval 23"/>
          <p:cNvSpPr>
            <a:spLocks noChangeArrowheads="1"/>
          </p:cNvSpPr>
          <p:nvPr/>
        </p:nvSpPr>
        <p:spPr bwMode="auto">
          <a:xfrm>
            <a:off x="2719388" y="4187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72" name="Oval 24"/>
          <p:cNvSpPr>
            <a:spLocks noChangeArrowheads="1"/>
          </p:cNvSpPr>
          <p:nvPr/>
        </p:nvSpPr>
        <p:spPr bwMode="auto">
          <a:xfrm>
            <a:off x="3295650" y="4149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84" name="Oval 36"/>
          <p:cNvSpPr>
            <a:spLocks noChangeArrowheads="1"/>
          </p:cNvSpPr>
          <p:nvPr/>
        </p:nvSpPr>
        <p:spPr bwMode="auto">
          <a:xfrm>
            <a:off x="2359025" y="49418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111" name="Line 37"/>
          <p:cNvSpPr>
            <a:spLocks noChangeShapeType="1"/>
          </p:cNvSpPr>
          <p:nvPr/>
        </p:nvSpPr>
        <p:spPr bwMode="auto">
          <a:xfrm flipH="1">
            <a:off x="2359025" y="4365625"/>
            <a:ext cx="360363"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12" name="Line 38"/>
          <p:cNvSpPr>
            <a:spLocks noChangeShapeType="1"/>
          </p:cNvSpPr>
          <p:nvPr/>
        </p:nvSpPr>
        <p:spPr bwMode="auto">
          <a:xfrm flipV="1">
            <a:off x="2646363" y="4581525"/>
            <a:ext cx="217487"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13" name="Line 39"/>
          <p:cNvSpPr>
            <a:spLocks noChangeShapeType="1"/>
          </p:cNvSpPr>
          <p:nvPr/>
        </p:nvSpPr>
        <p:spPr bwMode="auto">
          <a:xfrm flipV="1">
            <a:off x="2790825" y="4581525"/>
            <a:ext cx="647700" cy="50323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114" name="Rectangle 40"/>
          <p:cNvSpPr>
            <a:spLocks noChangeArrowheads="1"/>
          </p:cNvSpPr>
          <p:nvPr/>
        </p:nvSpPr>
        <p:spPr bwMode="auto">
          <a:xfrm>
            <a:off x="487363" y="3141663"/>
            <a:ext cx="3959225" cy="26638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334889" name="Text Box 41"/>
          <p:cNvSpPr txBox="1">
            <a:spLocks noChangeArrowheads="1"/>
          </p:cNvSpPr>
          <p:nvPr/>
        </p:nvSpPr>
        <p:spPr bwMode="auto">
          <a:xfrm>
            <a:off x="5313363" y="2276475"/>
            <a:ext cx="3960812" cy="831850"/>
          </a:xfrm>
          <a:prstGeom prst="rect">
            <a:avLst/>
          </a:prstGeom>
          <a:gradFill rotWithShape="1">
            <a:gsLst>
              <a:gs pos="0">
                <a:srgbClr val="75BAFF"/>
              </a:gs>
              <a:gs pos="50000">
                <a:srgbClr val="FFFF66"/>
              </a:gs>
              <a:gs pos="100000">
                <a:srgbClr val="75BAFF"/>
              </a:gs>
            </a:gsLst>
            <a:lin ang="5400000" scaled="1"/>
          </a:gradFill>
          <a:ln w="9525">
            <a:solidFill>
              <a:srgbClr val="FF0000"/>
            </a:solidFill>
            <a:miter lim="800000"/>
            <a:headEnd/>
            <a:tailEnd/>
          </a:ln>
          <a:effectLst/>
        </p:spPr>
        <p:txBody>
          <a:bodyPr>
            <a:spAutoFit/>
          </a:bodyPr>
          <a:lstStyle/>
          <a:p>
            <a:pPr eaLnBrk="0" hangingPunct="0">
              <a:defRPr/>
            </a:pPr>
            <a:r>
              <a:rPr lang="en-NZ" sz="2400" b="1">
                <a:effectLst>
                  <a:outerShdw blurRad="38100" dist="38100" dir="2700000" algn="tl">
                    <a:srgbClr val="FFFFFF"/>
                  </a:outerShdw>
                </a:effectLst>
                <a:latin typeface="Arial" charset="0"/>
                <a:cs typeface="+mn-cs"/>
              </a:rPr>
              <a:t>Undirected Graphs </a:t>
            </a:r>
          </a:p>
          <a:p>
            <a:pPr eaLnBrk="0" hangingPunct="0">
              <a:defRPr/>
            </a:pPr>
            <a:r>
              <a:rPr lang="en-NZ" sz="2400" b="1">
                <a:effectLst>
                  <a:outerShdw blurRad="38100" dist="38100" dir="2700000" algn="tl">
                    <a:srgbClr val="FFFFFF"/>
                  </a:outerShdw>
                </a:effectLst>
                <a:latin typeface="Arial" charset="0"/>
                <a:cs typeface="+mn-cs"/>
              </a:rPr>
              <a:t>(two-way streets)</a:t>
            </a:r>
            <a:endParaRPr lang="en-GB" sz="2400" b="1">
              <a:effectLst>
                <a:outerShdw blurRad="38100" dist="38100" dir="2700000" algn="tl">
                  <a:srgbClr val="FFFFFF"/>
                </a:outerShdw>
              </a:effectLst>
              <a:latin typeface="Arial" charset="0"/>
              <a:cs typeface="+mn-cs"/>
            </a:endParaRPr>
          </a:p>
        </p:txBody>
      </p:sp>
      <p:sp>
        <p:nvSpPr>
          <p:cNvPr id="4116" name="Line 42"/>
          <p:cNvSpPr>
            <a:spLocks noChangeShapeType="1"/>
          </p:cNvSpPr>
          <p:nvPr/>
        </p:nvSpPr>
        <p:spPr bwMode="auto">
          <a:xfrm flipH="1">
            <a:off x="7832725" y="3860800"/>
            <a:ext cx="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4117" name="Line 43"/>
          <p:cNvSpPr>
            <a:spLocks noChangeShapeType="1"/>
          </p:cNvSpPr>
          <p:nvPr/>
        </p:nvSpPr>
        <p:spPr bwMode="auto">
          <a:xfrm flipH="1">
            <a:off x="6897688" y="3716338"/>
            <a:ext cx="719137"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4118" name="Line 44"/>
          <p:cNvSpPr>
            <a:spLocks noChangeShapeType="1"/>
          </p:cNvSpPr>
          <p:nvPr/>
        </p:nvSpPr>
        <p:spPr bwMode="auto">
          <a:xfrm>
            <a:off x="7977188" y="3716338"/>
            <a:ext cx="360362" cy="433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34893" name="Oval 45"/>
          <p:cNvSpPr>
            <a:spLocks noChangeArrowheads="1"/>
          </p:cNvSpPr>
          <p:nvPr/>
        </p:nvSpPr>
        <p:spPr bwMode="auto">
          <a:xfrm>
            <a:off x="7616825" y="34290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94" name="Oval 46"/>
          <p:cNvSpPr>
            <a:spLocks noChangeArrowheads="1"/>
          </p:cNvSpPr>
          <p:nvPr/>
        </p:nvSpPr>
        <p:spPr bwMode="auto">
          <a:xfrm>
            <a:off x="6753225" y="40767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95" name="Oval 47"/>
          <p:cNvSpPr>
            <a:spLocks noChangeArrowheads="1"/>
          </p:cNvSpPr>
          <p:nvPr/>
        </p:nvSpPr>
        <p:spPr bwMode="auto">
          <a:xfrm>
            <a:off x="7545388" y="4187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96" name="Oval 48"/>
          <p:cNvSpPr>
            <a:spLocks noChangeArrowheads="1"/>
          </p:cNvSpPr>
          <p:nvPr/>
        </p:nvSpPr>
        <p:spPr bwMode="auto">
          <a:xfrm>
            <a:off x="8121650" y="4149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4897" name="Oval 49"/>
          <p:cNvSpPr>
            <a:spLocks noChangeArrowheads="1"/>
          </p:cNvSpPr>
          <p:nvPr/>
        </p:nvSpPr>
        <p:spPr bwMode="auto">
          <a:xfrm>
            <a:off x="7185025" y="49418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4124" name="Line 50"/>
          <p:cNvSpPr>
            <a:spLocks noChangeShapeType="1"/>
          </p:cNvSpPr>
          <p:nvPr/>
        </p:nvSpPr>
        <p:spPr bwMode="auto">
          <a:xfrm flipH="1">
            <a:off x="7185025" y="4365625"/>
            <a:ext cx="360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4125" name="Line 51"/>
          <p:cNvSpPr>
            <a:spLocks noChangeShapeType="1"/>
          </p:cNvSpPr>
          <p:nvPr/>
        </p:nvSpPr>
        <p:spPr bwMode="auto">
          <a:xfrm flipV="1">
            <a:off x="7472363" y="4581525"/>
            <a:ext cx="217487"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4126" name="Line 52"/>
          <p:cNvSpPr>
            <a:spLocks noChangeShapeType="1"/>
          </p:cNvSpPr>
          <p:nvPr/>
        </p:nvSpPr>
        <p:spPr bwMode="auto">
          <a:xfrm flipV="1">
            <a:off x="7616825" y="4581525"/>
            <a:ext cx="647700"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4127" name="Rectangle 53"/>
          <p:cNvSpPr>
            <a:spLocks noChangeArrowheads="1"/>
          </p:cNvSpPr>
          <p:nvPr/>
        </p:nvSpPr>
        <p:spPr bwMode="auto">
          <a:xfrm>
            <a:off x="5313363" y="3141663"/>
            <a:ext cx="3959225" cy="26638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tLang="en-US"/>
          </a:p>
        </p:txBody>
      </p:sp>
      <p:sp>
        <p:nvSpPr>
          <p:cNvPr id="4128" name="Text Box 54"/>
          <p:cNvSpPr txBox="1">
            <a:spLocks noChangeArrowheads="1"/>
          </p:cNvSpPr>
          <p:nvPr/>
        </p:nvSpPr>
        <p:spPr bwMode="auto">
          <a:xfrm>
            <a:off x="1352550" y="6092825"/>
            <a:ext cx="5027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a:t>Loops</a:t>
            </a:r>
            <a:r>
              <a:rPr lang="en-US" altLang="en-US"/>
              <a:t> are allowed, node can have </a:t>
            </a:r>
            <a:r>
              <a:rPr lang="en-US" altLang="en-US" b="1"/>
              <a:t>multiple parents</a:t>
            </a:r>
            <a:endParaRPr lang="en-GB" altLang="en-US" b="1"/>
          </a:p>
        </p:txBody>
      </p:sp>
    </p:spTree>
    <p:extLst>
      <p:ext uri="{BB962C8B-B14F-4D97-AF65-F5344CB8AC3E}">
        <p14:creationId xmlns:p14="http://schemas.microsoft.com/office/powerpoint/2010/main" val="3755245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4853"/>
                                        </p:tgtEl>
                                        <p:attrNameLst>
                                          <p:attrName>style.visibility</p:attrName>
                                        </p:attrNameLst>
                                      </p:cBhvr>
                                      <p:to>
                                        <p:strVal val="visible"/>
                                      </p:to>
                                    </p:set>
                                    <p:animEffect transition="in" filter="checkerboard(across)">
                                      <p:cBhvr>
                                        <p:cTn id="7" dur="500"/>
                                        <p:tgtEl>
                                          <p:spTgt spid="334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EE3E2E8-C784-457C-8801-8B2199B9364D}" type="slidenum">
              <a:rPr lang="en-US" altLang="en-US" smtClean="0"/>
              <a:pPr>
                <a:defRPr/>
              </a:pPr>
              <a:t>70</a:t>
            </a:fld>
            <a:endParaRPr lang="en-US" altLang="en-US"/>
          </a:p>
        </p:txBody>
      </p:sp>
      <p:sp>
        <p:nvSpPr>
          <p:cNvPr id="42803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2803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a:t>
            </a:r>
          </a:p>
        </p:txBody>
      </p:sp>
      <p:sp>
        <p:nvSpPr>
          <p:cNvPr id="42803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pSp>
        <p:nvGrpSpPr>
          <p:cNvPr id="24582" name="Group 135"/>
          <p:cNvGrpSpPr>
            <a:grpSpLocks/>
          </p:cNvGrpSpPr>
          <p:nvPr/>
        </p:nvGrpSpPr>
        <p:grpSpPr bwMode="auto">
          <a:xfrm>
            <a:off x="718742" y="2715481"/>
            <a:ext cx="3384550" cy="2232025"/>
            <a:chOff x="3936" y="1071"/>
            <a:chExt cx="2132" cy="1406"/>
          </a:xfrm>
        </p:grpSpPr>
        <p:sp>
          <p:nvSpPr>
            <p:cNvPr id="24611" name="Rectangle 34"/>
            <p:cNvSpPr>
              <a:spLocks noChangeArrowheads="1"/>
            </p:cNvSpPr>
            <p:nvPr/>
          </p:nvSpPr>
          <p:spPr bwMode="auto">
            <a:xfrm>
              <a:off x="3936" y="1071"/>
              <a:ext cx="2132" cy="1406"/>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24612" name="Line 35"/>
            <p:cNvSpPr>
              <a:spLocks noChangeShapeType="1"/>
            </p:cNvSpPr>
            <p:nvPr/>
          </p:nvSpPr>
          <p:spPr bwMode="auto">
            <a:xfrm flipH="1">
              <a:off x="5252" y="1433"/>
              <a:ext cx="0"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13" name="Line 36"/>
            <p:cNvSpPr>
              <a:spLocks noChangeShapeType="1"/>
            </p:cNvSpPr>
            <p:nvPr/>
          </p:nvSpPr>
          <p:spPr bwMode="auto">
            <a:xfrm flipH="1">
              <a:off x="4670" y="1342"/>
              <a:ext cx="453"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14" name="Line 37"/>
            <p:cNvSpPr>
              <a:spLocks noChangeShapeType="1"/>
            </p:cNvSpPr>
            <p:nvPr/>
          </p:nvSpPr>
          <p:spPr bwMode="auto">
            <a:xfrm flipV="1">
              <a:off x="5298" y="1752"/>
              <a:ext cx="363" cy="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28070" name="Oval 38"/>
            <p:cNvSpPr>
              <a:spLocks noChangeArrowheads="1"/>
            </p:cNvSpPr>
            <p:nvPr/>
          </p:nvSpPr>
          <p:spPr bwMode="auto">
            <a:xfrm>
              <a:off x="5116" y="1161"/>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28071" name="Oval 39"/>
            <p:cNvSpPr>
              <a:spLocks noChangeArrowheads="1"/>
            </p:cNvSpPr>
            <p:nvPr/>
          </p:nvSpPr>
          <p:spPr bwMode="auto">
            <a:xfrm>
              <a:off x="4437" y="1569"/>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28072" name="Oval 40"/>
            <p:cNvSpPr>
              <a:spLocks noChangeArrowheads="1"/>
            </p:cNvSpPr>
            <p:nvPr/>
          </p:nvSpPr>
          <p:spPr bwMode="auto">
            <a:xfrm>
              <a:off x="5099" y="1639"/>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D</a:t>
              </a:r>
              <a:endParaRPr lang="en-GB" sz="1600" b="1">
                <a:cs typeface="+mn-cs"/>
              </a:endParaRPr>
            </a:p>
          </p:txBody>
        </p:sp>
        <p:sp>
          <p:nvSpPr>
            <p:cNvPr id="428073" name="Oval 41"/>
            <p:cNvSpPr>
              <a:spLocks noChangeArrowheads="1"/>
            </p:cNvSpPr>
            <p:nvPr/>
          </p:nvSpPr>
          <p:spPr bwMode="auto">
            <a:xfrm>
              <a:off x="5661" y="1615"/>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24619" name="Line 42"/>
            <p:cNvSpPr>
              <a:spLocks noChangeShapeType="1"/>
            </p:cNvSpPr>
            <p:nvPr/>
          </p:nvSpPr>
          <p:spPr bwMode="auto">
            <a:xfrm flipH="1" flipV="1">
              <a:off x="4254" y="2023"/>
              <a:ext cx="727"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20" name="Line 43"/>
            <p:cNvSpPr>
              <a:spLocks noChangeShapeType="1"/>
            </p:cNvSpPr>
            <p:nvPr/>
          </p:nvSpPr>
          <p:spPr bwMode="auto">
            <a:xfrm flipH="1">
              <a:off x="5055" y="1898"/>
              <a:ext cx="144"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21" name="Line 44"/>
            <p:cNvSpPr>
              <a:spLocks noChangeShapeType="1"/>
            </p:cNvSpPr>
            <p:nvPr/>
          </p:nvSpPr>
          <p:spPr bwMode="auto">
            <a:xfrm flipH="1">
              <a:off x="5072" y="1842"/>
              <a:ext cx="634" cy="4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22" name="Line 45"/>
            <p:cNvSpPr>
              <a:spLocks noChangeShapeType="1"/>
            </p:cNvSpPr>
            <p:nvPr/>
          </p:nvSpPr>
          <p:spPr bwMode="auto">
            <a:xfrm>
              <a:off x="4709" y="1704"/>
              <a:ext cx="408" cy="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28078" name="Oval 46"/>
            <p:cNvSpPr>
              <a:spLocks noChangeArrowheads="1"/>
            </p:cNvSpPr>
            <p:nvPr/>
          </p:nvSpPr>
          <p:spPr bwMode="auto">
            <a:xfrm>
              <a:off x="4027" y="1841"/>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24624" name="Line 47"/>
            <p:cNvSpPr>
              <a:spLocks noChangeShapeType="1"/>
            </p:cNvSpPr>
            <p:nvPr/>
          </p:nvSpPr>
          <p:spPr bwMode="auto">
            <a:xfrm flipH="1">
              <a:off x="4254" y="1797"/>
              <a:ext cx="227" cy="13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28080" name="Oval 48"/>
            <p:cNvSpPr>
              <a:spLocks noChangeArrowheads="1"/>
            </p:cNvSpPr>
            <p:nvPr/>
          </p:nvSpPr>
          <p:spPr bwMode="auto">
            <a:xfrm>
              <a:off x="4844" y="2114"/>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28081" name="Text Box 49"/>
            <p:cNvSpPr txBox="1">
              <a:spLocks noChangeArrowheads="1"/>
            </p:cNvSpPr>
            <p:nvPr/>
          </p:nvSpPr>
          <p:spPr bwMode="auto">
            <a:xfrm>
              <a:off x="4787" y="1298"/>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28082" name="Text Box 50"/>
            <p:cNvSpPr txBox="1">
              <a:spLocks noChangeArrowheads="1"/>
            </p:cNvSpPr>
            <p:nvPr/>
          </p:nvSpPr>
          <p:spPr bwMode="auto">
            <a:xfrm>
              <a:off x="4264" y="1671"/>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28083" name="Text Box 51"/>
            <p:cNvSpPr txBox="1">
              <a:spLocks noChangeArrowheads="1"/>
            </p:cNvSpPr>
            <p:nvPr/>
          </p:nvSpPr>
          <p:spPr bwMode="auto">
            <a:xfrm>
              <a:off x="4811" y="1695"/>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4</a:t>
              </a:r>
              <a:endParaRPr lang="en-GB" sz="1400" b="1">
                <a:solidFill>
                  <a:srgbClr val="FF0000"/>
                </a:solidFill>
                <a:effectLst>
                  <a:outerShdw blurRad="38100" dist="38100" dir="2700000" algn="tl">
                    <a:srgbClr val="C0C0C0"/>
                  </a:outerShdw>
                </a:effectLst>
                <a:cs typeface="+mn-cs"/>
              </a:endParaRPr>
            </a:p>
          </p:txBody>
        </p:sp>
        <p:sp>
          <p:nvSpPr>
            <p:cNvPr id="428084" name="Text Box 52"/>
            <p:cNvSpPr txBox="1">
              <a:spLocks noChangeArrowheads="1"/>
            </p:cNvSpPr>
            <p:nvPr/>
          </p:nvSpPr>
          <p:spPr bwMode="auto">
            <a:xfrm>
              <a:off x="4470" y="211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5</a:t>
              </a:r>
              <a:endParaRPr lang="en-GB" sz="1400" b="1">
                <a:solidFill>
                  <a:srgbClr val="FF0000"/>
                </a:solidFill>
                <a:effectLst>
                  <a:outerShdw blurRad="38100" dist="38100" dir="2700000" algn="tl">
                    <a:srgbClr val="C0C0C0"/>
                  </a:outerShdw>
                </a:effectLst>
                <a:cs typeface="+mn-cs"/>
              </a:endParaRPr>
            </a:p>
          </p:txBody>
        </p:sp>
        <p:sp>
          <p:nvSpPr>
            <p:cNvPr id="428085" name="Text Box 53"/>
            <p:cNvSpPr txBox="1">
              <a:spLocks noChangeArrowheads="1"/>
            </p:cNvSpPr>
            <p:nvPr/>
          </p:nvSpPr>
          <p:spPr bwMode="auto">
            <a:xfrm>
              <a:off x="5286" y="143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3</a:t>
              </a:r>
              <a:endParaRPr lang="en-GB" sz="1400" b="1">
                <a:solidFill>
                  <a:srgbClr val="FF0000"/>
                </a:solidFill>
                <a:effectLst>
                  <a:outerShdw blurRad="38100" dist="38100" dir="2700000" algn="tl">
                    <a:srgbClr val="C0C0C0"/>
                  </a:outerShdw>
                </a:effectLst>
                <a:cs typeface="+mn-cs"/>
              </a:endParaRPr>
            </a:p>
          </p:txBody>
        </p:sp>
        <p:sp>
          <p:nvSpPr>
            <p:cNvPr id="428086" name="Text Box 54"/>
            <p:cNvSpPr txBox="1">
              <a:spLocks noChangeArrowheads="1"/>
            </p:cNvSpPr>
            <p:nvPr/>
          </p:nvSpPr>
          <p:spPr bwMode="auto">
            <a:xfrm>
              <a:off x="5513" y="1570"/>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28087" name="Text Box 55"/>
            <p:cNvSpPr txBox="1">
              <a:spLocks noChangeArrowheads="1"/>
            </p:cNvSpPr>
            <p:nvPr/>
          </p:nvSpPr>
          <p:spPr bwMode="auto">
            <a:xfrm>
              <a:off x="5412" y="203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5</a:t>
              </a:r>
              <a:endParaRPr lang="en-GB" sz="1400" b="1">
                <a:solidFill>
                  <a:srgbClr val="FF0000"/>
                </a:solidFill>
                <a:effectLst>
                  <a:outerShdw blurRad="38100" dist="38100" dir="2700000" algn="tl">
                    <a:srgbClr val="C0C0C0"/>
                  </a:outerShdw>
                </a:effectLst>
                <a:cs typeface="+mn-cs"/>
              </a:endParaRPr>
            </a:p>
          </p:txBody>
        </p:sp>
        <p:sp>
          <p:nvSpPr>
            <p:cNvPr id="428088" name="Text Box 56"/>
            <p:cNvSpPr txBox="1">
              <a:spLocks noChangeArrowheads="1"/>
            </p:cNvSpPr>
            <p:nvPr/>
          </p:nvSpPr>
          <p:spPr bwMode="auto">
            <a:xfrm>
              <a:off x="4968" y="1933"/>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grpSp>
      <p:sp>
        <p:nvSpPr>
          <p:cNvPr id="24607" name="Text Box 184"/>
          <p:cNvSpPr txBox="1">
            <a:spLocks noChangeArrowheads="1"/>
          </p:cNvSpPr>
          <p:nvPr/>
        </p:nvSpPr>
        <p:spPr bwMode="auto">
          <a:xfrm>
            <a:off x="718742" y="5155184"/>
            <a:ext cx="3384550"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a:t>Heuristic Values:</a:t>
            </a:r>
          </a:p>
          <a:p>
            <a:pPr algn="ctr"/>
            <a:r>
              <a:rPr lang="en-US" altLang="en-US"/>
              <a:t>A=2, B=3, C=1, D=1, S=0, G=0</a:t>
            </a:r>
            <a:endParaRPr lang="en-GB" altLang="en-US"/>
          </a:p>
        </p:txBody>
      </p:sp>
      <p:sp>
        <p:nvSpPr>
          <p:cNvPr id="428219" name="Rectangle 187"/>
          <p:cNvSpPr>
            <a:spLocks noChangeArrowheads="1"/>
          </p:cNvSpPr>
          <p:nvPr/>
        </p:nvSpPr>
        <p:spPr bwMode="auto">
          <a:xfrm>
            <a:off x="94456" y="6405563"/>
            <a:ext cx="9274175"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233363" indent="-180975" eaLnBrk="0" hangingPunct="0">
              <a:buFontTx/>
              <a:buChar char="•"/>
              <a:defRPr/>
            </a:pPr>
            <a:r>
              <a:rPr lang="en-US" dirty="0">
                <a:cs typeface="+mn-cs"/>
              </a:rPr>
              <a:t>Pick </a:t>
            </a:r>
            <a:r>
              <a:rPr lang="en-US" b="1" dirty="0">
                <a:solidFill>
                  <a:srgbClr val="FF0000"/>
                </a:solidFill>
                <a:effectLst>
                  <a:outerShdw blurRad="38100" dist="38100" dir="2700000" algn="tl">
                    <a:srgbClr val="000000"/>
                  </a:outerShdw>
                </a:effectLst>
                <a:cs typeface="+mn-cs"/>
              </a:rPr>
              <a:t>best</a:t>
            </a:r>
            <a:r>
              <a:rPr lang="en-US" dirty="0">
                <a:cs typeface="+mn-cs"/>
              </a:rPr>
              <a:t> (</a:t>
            </a:r>
            <a:r>
              <a:rPr lang="en-US" b="1" dirty="0">
                <a:solidFill>
                  <a:srgbClr val="FF0000"/>
                </a:solidFill>
                <a:cs typeface="+mn-cs"/>
              </a:rPr>
              <a:t>by </a:t>
            </a:r>
            <a:r>
              <a:rPr lang="en-US" b="1" dirty="0">
                <a:solidFill>
                  <a:srgbClr val="FF0000"/>
                </a:solidFill>
                <a:effectLst>
                  <a:outerShdw blurRad="38100" dist="38100" dir="2700000" algn="tl">
                    <a:srgbClr val="000000">
                      <a:alpha val="43137"/>
                    </a:srgbClr>
                  </a:outerShdw>
                </a:effectLst>
                <a:cs typeface="+mn-cs"/>
              </a:rPr>
              <a:t>path length </a:t>
            </a:r>
            <a:r>
              <a:rPr lang="en-US" b="1" dirty="0">
                <a:solidFill>
                  <a:srgbClr val="FF0000"/>
                </a:solidFill>
                <a:cs typeface="+mn-cs"/>
              </a:rPr>
              <a:t>+ </a:t>
            </a:r>
            <a:r>
              <a:rPr lang="en-US" b="1" dirty="0">
                <a:solidFill>
                  <a:srgbClr val="FF0000"/>
                </a:solidFill>
                <a:effectLst>
                  <a:outerShdw blurRad="38100" dist="38100" dir="2700000" algn="tl">
                    <a:srgbClr val="000000">
                      <a:alpha val="43137"/>
                    </a:srgbClr>
                  </a:outerShdw>
                </a:effectLst>
                <a:cs typeface="+mn-cs"/>
              </a:rPr>
              <a:t>heuristic</a:t>
            </a:r>
            <a:r>
              <a:rPr lang="en-US" dirty="0">
                <a:cs typeface="+mn-cs"/>
              </a:rPr>
              <a:t>) element of Q, Add path extensions </a:t>
            </a:r>
            <a:r>
              <a:rPr lang="en-US" b="1" dirty="0">
                <a:solidFill>
                  <a:srgbClr val="FF0000"/>
                </a:solidFill>
                <a:effectLst>
                  <a:outerShdw blurRad="38100" dist="38100" dir="2700000" algn="tl">
                    <a:srgbClr val="000000"/>
                  </a:outerShdw>
                </a:effectLst>
                <a:cs typeface="+mn-cs"/>
              </a:rPr>
              <a:t>anywhere</a:t>
            </a:r>
            <a:r>
              <a:rPr lang="en-US" dirty="0">
                <a:cs typeface="+mn-cs"/>
              </a:rPr>
              <a:t> in Q.</a:t>
            </a:r>
            <a:endParaRPr lang="en-GB" dirty="0">
              <a:cs typeface="+mn-cs"/>
            </a:endParaRPr>
          </a:p>
        </p:txBody>
      </p:sp>
      <p:pic>
        <p:nvPicPr>
          <p:cNvPr id="34" name="Picture 16"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101931" y="6017668"/>
            <a:ext cx="776287" cy="538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17"/>
          <p:cNvSpPr>
            <a:spLocks noChangeArrowheads="1"/>
          </p:cNvSpPr>
          <p:nvPr/>
        </p:nvSpPr>
        <p:spPr bwMode="auto">
          <a:xfrm>
            <a:off x="5905501" y="5381381"/>
            <a:ext cx="2976562" cy="952500"/>
          </a:xfrm>
          <a:prstGeom prst="wedgeRoundRectCallout">
            <a:avLst>
              <a:gd name="adj1" fmla="val 58837"/>
              <a:gd name="adj2" fmla="val 27383"/>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rgbClr val="FF0000"/>
            </a:solidFill>
            <a:miter lim="800000"/>
            <a:headEnd/>
            <a:tailEnd/>
          </a:ln>
          <a:effectLst/>
        </p:spPr>
        <p:txBody>
          <a:bodyPr/>
          <a:lstStyle/>
          <a:p>
            <a:pPr algn="ctr">
              <a:defRPr/>
            </a:pPr>
            <a:r>
              <a:rPr lang="en-US" sz="1600" dirty="0">
                <a:latin typeface="Arial" charset="0"/>
                <a:cs typeface="+mn-cs"/>
              </a:rPr>
              <a:t>For our convention in class, add the path extensions to the </a:t>
            </a:r>
            <a:r>
              <a:rPr lang="en-US" sz="1600" b="1" u="sng" dirty="0">
                <a:solidFill>
                  <a:srgbClr val="0000FF"/>
                </a:solidFill>
                <a:effectLst>
                  <a:outerShdw blurRad="38100" dist="38100" dir="2700000" algn="tl">
                    <a:srgbClr val="000000">
                      <a:alpha val="43137"/>
                    </a:srgbClr>
                  </a:outerShdw>
                </a:effectLst>
                <a:latin typeface="Arial" charset="0"/>
                <a:cs typeface="+mn-cs"/>
              </a:rPr>
              <a:t>front</a:t>
            </a:r>
            <a:r>
              <a:rPr lang="en-US" sz="1600" dirty="0">
                <a:solidFill>
                  <a:srgbClr val="0000FF"/>
                </a:solidFill>
                <a:effectLst>
                  <a:outerShdw blurRad="38100" dist="38100" dir="2700000" algn="tl">
                    <a:srgbClr val="000000">
                      <a:alpha val="43137"/>
                    </a:srgbClr>
                  </a:outerShdw>
                </a:effectLst>
                <a:latin typeface="Arial" charset="0"/>
                <a:cs typeface="+mn-cs"/>
              </a:rPr>
              <a:t> </a:t>
            </a:r>
            <a:r>
              <a:rPr lang="en-US" sz="1600" dirty="0">
                <a:latin typeface="Arial" charset="0"/>
                <a:cs typeface="+mn-cs"/>
              </a:rPr>
              <a:t>of the Queue.</a:t>
            </a:r>
          </a:p>
        </p:txBody>
      </p:sp>
      <p:sp>
        <p:nvSpPr>
          <p:cNvPr id="2" name="TextBox 1">
            <a:extLst>
              <a:ext uri="{FF2B5EF4-FFF2-40B4-BE49-F238E27FC236}">
                <a16:creationId xmlns:a16="http://schemas.microsoft.com/office/drawing/2014/main" id="{5217F03E-7984-498A-B799-7CC1281C4BDF}"/>
              </a:ext>
            </a:extLst>
          </p:cNvPr>
          <p:cNvSpPr txBox="1"/>
          <p:nvPr/>
        </p:nvSpPr>
        <p:spPr>
          <a:xfrm>
            <a:off x="134186" y="1553670"/>
            <a:ext cx="4858447" cy="923330"/>
          </a:xfrm>
          <a:prstGeom prst="rect">
            <a:avLst/>
          </a:prstGeom>
          <a:noFill/>
        </p:spPr>
        <p:txBody>
          <a:bodyPr wrap="square" rtlCol="0">
            <a:spAutoFit/>
          </a:bodyPr>
          <a:lstStyle/>
          <a:p>
            <a:r>
              <a:rPr lang="en-NZ" dirty="0">
                <a:latin typeface="Arial" panose="020B0604020202020204" pitchFamily="34" charset="0"/>
                <a:cs typeface="Arial" panose="020B0604020202020204" pitchFamily="34" charset="0"/>
              </a:rPr>
              <a:t>Given the following graph and heuristic values, find a path from </a:t>
            </a:r>
            <a:r>
              <a:rPr lang="en-NZ" b="1" dirty="0">
                <a:latin typeface="Arial" panose="020B0604020202020204" pitchFamily="34" charset="0"/>
                <a:cs typeface="Arial" panose="020B0604020202020204" pitchFamily="34" charset="0"/>
              </a:rPr>
              <a:t>S</a:t>
            </a:r>
            <a:r>
              <a:rPr lang="en-NZ" dirty="0">
                <a:latin typeface="Arial" panose="020B0604020202020204" pitchFamily="34" charset="0"/>
                <a:cs typeface="Arial" panose="020B0604020202020204" pitchFamily="34" charset="0"/>
              </a:rPr>
              <a:t> to </a:t>
            </a:r>
            <a:r>
              <a:rPr lang="en-NZ" b="1" dirty="0">
                <a:latin typeface="Arial" panose="020B0604020202020204" pitchFamily="34" charset="0"/>
                <a:cs typeface="Arial" panose="020B0604020202020204" pitchFamily="34" charset="0"/>
              </a:rPr>
              <a:t>G</a:t>
            </a:r>
            <a:r>
              <a:rPr lang="en-NZ" dirty="0">
                <a:latin typeface="Arial" panose="020B0604020202020204" pitchFamily="34" charset="0"/>
                <a:cs typeface="Arial" panose="020B0604020202020204" pitchFamily="34" charset="0"/>
              </a:rPr>
              <a:t> using the A* algorithm.</a:t>
            </a:r>
          </a:p>
        </p:txBody>
      </p:sp>
    </p:spTree>
    <p:extLst>
      <p:ext uri="{BB962C8B-B14F-4D97-AF65-F5344CB8AC3E}">
        <p14:creationId xmlns:p14="http://schemas.microsoft.com/office/powerpoint/2010/main" val="561309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checkerboard(across)">
                                      <p:cBhvr>
                                        <p:cTn id="7" dur="500"/>
                                        <p:tgtEl>
                                          <p:spTgt spid="428036"/>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slide(fromBottom)">
                                      <p:cBhvr>
                                        <p:cTn id="11" dur="500"/>
                                        <p:tgtEl>
                                          <p:spTgt spid="34"/>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slide(fromBottom)">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3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EE3E2E8-C784-457C-8801-8B2199B9364D}" type="slidenum">
              <a:rPr lang="en-US" altLang="en-US" smtClean="0"/>
              <a:pPr>
                <a:defRPr/>
              </a:pPr>
              <a:t>71</a:t>
            </a:fld>
            <a:endParaRPr lang="en-US" altLang="en-US"/>
          </a:p>
        </p:txBody>
      </p:sp>
      <p:sp>
        <p:nvSpPr>
          <p:cNvPr id="42803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2803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a:t>
            </a:r>
          </a:p>
        </p:txBody>
      </p:sp>
      <p:sp>
        <p:nvSpPr>
          <p:cNvPr id="42803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pSp>
        <p:nvGrpSpPr>
          <p:cNvPr id="24582" name="Group 135"/>
          <p:cNvGrpSpPr>
            <a:grpSpLocks/>
          </p:cNvGrpSpPr>
          <p:nvPr/>
        </p:nvGrpSpPr>
        <p:grpSpPr bwMode="auto">
          <a:xfrm>
            <a:off x="718742" y="2715481"/>
            <a:ext cx="3384550" cy="2232025"/>
            <a:chOff x="3936" y="1071"/>
            <a:chExt cx="2132" cy="1406"/>
          </a:xfrm>
        </p:grpSpPr>
        <p:sp>
          <p:nvSpPr>
            <p:cNvPr id="24611" name="Rectangle 34"/>
            <p:cNvSpPr>
              <a:spLocks noChangeArrowheads="1"/>
            </p:cNvSpPr>
            <p:nvPr/>
          </p:nvSpPr>
          <p:spPr bwMode="auto">
            <a:xfrm>
              <a:off x="3936" y="1071"/>
              <a:ext cx="2132" cy="1406"/>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24612" name="Line 35"/>
            <p:cNvSpPr>
              <a:spLocks noChangeShapeType="1"/>
            </p:cNvSpPr>
            <p:nvPr/>
          </p:nvSpPr>
          <p:spPr bwMode="auto">
            <a:xfrm flipH="1">
              <a:off x="5252" y="1433"/>
              <a:ext cx="0"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13" name="Line 36"/>
            <p:cNvSpPr>
              <a:spLocks noChangeShapeType="1"/>
            </p:cNvSpPr>
            <p:nvPr/>
          </p:nvSpPr>
          <p:spPr bwMode="auto">
            <a:xfrm flipH="1">
              <a:off x="4670" y="1342"/>
              <a:ext cx="453"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14" name="Line 37"/>
            <p:cNvSpPr>
              <a:spLocks noChangeShapeType="1"/>
            </p:cNvSpPr>
            <p:nvPr/>
          </p:nvSpPr>
          <p:spPr bwMode="auto">
            <a:xfrm flipV="1">
              <a:off x="5298" y="1752"/>
              <a:ext cx="363" cy="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28070" name="Oval 38"/>
            <p:cNvSpPr>
              <a:spLocks noChangeArrowheads="1"/>
            </p:cNvSpPr>
            <p:nvPr/>
          </p:nvSpPr>
          <p:spPr bwMode="auto">
            <a:xfrm>
              <a:off x="5116" y="1161"/>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28071" name="Oval 39"/>
            <p:cNvSpPr>
              <a:spLocks noChangeArrowheads="1"/>
            </p:cNvSpPr>
            <p:nvPr/>
          </p:nvSpPr>
          <p:spPr bwMode="auto">
            <a:xfrm>
              <a:off x="4437" y="1569"/>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28072" name="Oval 40"/>
            <p:cNvSpPr>
              <a:spLocks noChangeArrowheads="1"/>
            </p:cNvSpPr>
            <p:nvPr/>
          </p:nvSpPr>
          <p:spPr bwMode="auto">
            <a:xfrm>
              <a:off x="5099" y="1639"/>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D</a:t>
              </a:r>
              <a:endParaRPr lang="en-GB" sz="1600" b="1">
                <a:cs typeface="+mn-cs"/>
              </a:endParaRPr>
            </a:p>
          </p:txBody>
        </p:sp>
        <p:sp>
          <p:nvSpPr>
            <p:cNvPr id="428073" name="Oval 41"/>
            <p:cNvSpPr>
              <a:spLocks noChangeArrowheads="1"/>
            </p:cNvSpPr>
            <p:nvPr/>
          </p:nvSpPr>
          <p:spPr bwMode="auto">
            <a:xfrm>
              <a:off x="5661" y="1615"/>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24619" name="Line 42"/>
            <p:cNvSpPr>
              <a:spLocks noChangeShapeType="1"/>
            </p:cNvSpPr>
            <p:nvPr/>
          </p:nvSpPr>
          <p:spPr bwMode="auto">
            <a:xfrm flipH="1" flipV="1">
              <a:off x="4254" y="2023"/>
              <a:ext cx="727"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20" name="Line 43"/>
            <p:cNvSpPr>
              <a:spLocks noChangeShapeType="1"/>
            </p:cNvSpPr>
            <p:nvPr/>
          </p:nvSpPr>
          <p:spPr bwMode="auto">
            <a:xfrm flipH="1">
              <a:off x="5055" y="1898"/>
              <a:ext cx="144"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21" name="Line 44"/>
            <p:cNvSpPr>
              <a:spLocks noChangeShapeType="1"/>
            </p:cNvSpPr>
            <p:nvPr/>
          </p:nvSpPr>
          <p:spPr bwMode="auto">
            <a:xfrm flipH="1">
              <a:off x="5072" y="1842"/>
              <a:ext cx="634" cy="4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4622" name="Line 45"/>
            <p:cNvSpPr>
              <a:spLocks noChangeShapeType="1"/>
            </p:cNvSpPr>
            <p:nvPr/>
          </p:nvSpPr>
          <p:spPr bwMode="auto">
            <a:xfrm>
              <a:off x="4709" y="1704"/>
              <a:ext cx="408" cy="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28078" name="Oval 46"/>
            <p:cNvSpPr>
              <a:spLocks noChangeArrowheads="1"/>
            </p:cNvSpPr>
            <p:nvPr/>
          </p:nvSpPr>
          <p:spPr bwMode="auto">
            <a:xfrm>
              <a:off x="4027" y="1841"/>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24624" name="Line 47"/>
            <p:cNvSpPr>
              <a:spLocks noChangeShapeType="1"/>
            </p:cNvSpPr>
            <p:nvPr/>
          </p:nvSpPr>
          <p:spPr bwMode="auto">
            <a:xfrm flipH="1">
              <a:off x="4254" y="1797"/>
              <a:ext cx="227" cy="13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28080" name="Oval 48"/>
            <p:cNvSpPr>
              <a:spLocks noChangeArrowheads="1"/>
            </p:cNvSpPr>
            <p:nvPr/>
          </p:nvSpPr>
          <p:spPr bwMode="auto">
            <a:xfrm>
              <a:off x="4844" y="2114"/>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28081" name="Text Box 49"/>
            <p:cNvSpPr txBox="1">
              <a:spLocks noChangeArrowheads="1"/>
            </p:cNvSpPr>
            <p:nvPr/>
          </p:nvSpPr>
          <p:spPr bwMode="auto">
            <a:xfrm>
              <a:off x="4787" y="1298"/>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28082" name="Text Box 50"/>
            <p:cNvSpPr txBox="1">
              <a:spLocks noChangeArrowheads="1"/>
            </p:cNvSpPr>
            <p:nvPr/>
          </p:nvSpPr>
          <p:spPr bwMode="auto">
            <a:xfrm>
              <a:off x="4264" y="1671"/>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28083" name="Text Box 51"/>
            <p:cNvSpPr txBox="1">
              <a:spLocks noChangeArrowheads="1"/>
            </p:cNvSpPr>
            <p:nvPr/>
          </p:nvSpPr>
          <p:spPr bwMode="auto">
            <a:xfrm>
              <a:off x="4811" y="1695"/>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4</a:t>
              </a:r>
              <a:endParaRPr lang="en-GB" sz="1400" b="1">
                <a:solidFill>
                  <a:srgbClr val="FF0000"/>
                </a:solidFill>
                <a:effectLst>
                  <a:outerShdw blurRad="38100" dist="38100" dir="2700000" algn="tl">
                    <a:srgbClr val="C0C0C0"/>
                  </a:outerShdw>
                </a:effectLst>
                <a:cs typeface="+mn-cs"/>
              </a:endParaRPr>
            </a:p>
          </p:txBody>
        </p:sp>
        <p:sp>
          <p:nvSpPr>
            <p:cNvPr id="428084" name="Text Box 52"/>
            <p:cNvSpPr txBox="1">
              <a:spLocks noChangeArrowheads="1"/>
            </p:cNvSpPr>
            <p:nvPr/>
          </p:nvSpPr>
          <p:spPr bwMode="auto">
            <a:xfrm>
              <a:off x="4470" y="211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5</a:t>
              </a:r>
              <a:endParaRPr lang="en-GB" sz="1400" b="1">
                <a:solidFill>
                  <a:srgbClr val="FF0000"/>
                </a:solidFill>
                <a:effectLst>
                  <a:outerShdw blurRad="38100" dist="38100" dir="2700000" algn="tl">
                    <a:srgbClr val="C0C0C0"/>
                  </a:outerShdw>
                </a:effectLst>
                <a:cs typeface="+mn-cs"/>
              </a:endParaRPr>
            </a:p>
          </p:txBody>
        </p:sp>
        <p:sp>
          <p:nvSpPr>
            <p:cNvPr id="428085" name="Text Box 53"/>
            <p:cNvSpPr txBox="1">
              <a:spLocks noChangeArrowheads="1"/>
            </p:cNvSpPr>
            <p:nvPr/>
          </p:nvSpPr>
          <p:spPr bwMode="auto">
            <a:xfrm>
              <a:off x="5286" y="143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3</a:t>
              </a:r>
              <a:endParaRPr lang="en-GB" sz="1400" b="1">
                <a:solidFill>
                  <a:srgbClr val="FF0000"/>
                </a:solidFill>
                <a:effectLst>
                  <a:outerShdw blurRad="38100" dist="38100" dir="2700000" algn="tl">
                    <a:srgbClr val="C0C0C0"/>
                  </a:outerShdw>
                </a:effectLst>
                <a:cs typeface="+mn-cs"/>
              </a:endParaRPr>
            </a:p>
          </p:txBody>
        </p:sp>
        <p:sp>
          <p:nvSpPr>
            <p:cNvPr id="428086" name="Text Box 54"/>
            <p:cNvSpPr txBox="1">
              <a:spLocks noChangeArrowheads="1"/>
            </p:cNvSpPr>
            <p:nvPr/>
          </p:nvSpPr>
          <p:spPr bwMode="auto">
            <a:xfrm>
              <a:off x="5513" y="1570"/>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28087" name="Text Box 55"/>
            <p:cNvSpPr txBox="1">
              <a:spLocks noChangeArrowheads="1"/>
            </p:cNvSpPr>
            <p:nvPr/>
          </p:nvSpPr>
          <p:spPr bwMode="auto">
            <a:xfrm>
              <a:off x="5412" y="203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5</a:t>
              </a:r>
              <a:endParaRPr lang="en-GB" sz="1400" b="1">
                <a:solidFill>
                  <a:srgbClr val="FF0000"/>
                </a:solidFill>
                <a:effectLst>
                  <a:outerShdw blurRad="38100" dist="38100" dir="2700000" algn="tl">
                    <a:srgbClr val="C0C0C0"/>
                  </a:outerShdw>
                </a:effectLst>
                <a:cs typeface="+mn-cs"/>
              </a:endParaRPr>
            </a:p>
          </p:txBody>
        </p:sp>
        <p:sp>
          <p:nvSpPr>
            <p:cNvPr id="428088" name="Text Box 56"/>
            <p:cNvSpPr txBox="1">
              <a:spLocks noChangeArrowheads="1"/>
            </p:cNvSpPr>
            <p:nvPr/>
          </p:nvSpPr>
          <p:spPr bwMode="auto">
            <a:xfrm>
              <a:off x="4968" y="1933"/>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grpSp>
      <p:sp>
        <p:nvSpPr>
          <p:cNvPr id="24607" name="Text Box 184"/>
          <p:cNvSpPr txBox="1">
            <a:spLocks noChangeArrowheads="1"/>
          </p:cNvSpPr>
          <p:nvPr/>
        </p:nvSpPr>
        <p:spPr bwMode="auto">
          <a:xfrm>
            <a:off x="718742" y="5155184"/>
            <a:ext cx="3384550"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a:t>Heuristic Values:</a:t>
            </a:r>
          </a:p>
          <a:p>
            <a:pPr algn="ctr"/>
            <a:r>
              <a:rPr lang="en-US" altLang="en-US"/>
              <a:t>A=2, B=3, C=1, D=1, S=0, G=0</a:t>
            </a:r>
            <a:endParaRPr lang="en-GB" altLang="en-US"/>
          </a:p>
        </p:txBody>
      </p:sp>
      <p:sp>
        <p:nvSpPr>
          <p:cNvPr id="428219" name="Rectangle 187"/>
          <p:cNvSpPr>
            <a:spLocks noChangeArrowheads="1"/>
          </p:cNvSpPr>
          <p:nvPr/>
        </p:nvSpPr>
        <p:spPr bwMode="auto">
          <a:xfrm>
            <a:off x="94456" y="6405563"/>
            <a:ext cx="9274175"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233363" indent="-180975" eaLnBrk="0" hangingPunct="0">
              <a:buFontTx/>
              <a:buChar char="•"/>
              <a:defRPr/>
            </a:pPr>
            <a:r>
              <a:rPr lang="en-US" dirty="0">
                <a:cs typeface="+mn-cs"/>
              </a:rPr>
              <a:t>Pick </a:t>
            </a:r>
            <a:r>
              <a:rPr lang="en-US" b="1" dirty="0">
                <a:solidFill>
                  <a:srgbClr val="FF0000"/>
                </a:solidFill>
                <a:effectLst>
                  <a:outerShdw blurRad="38100" dist="38100" dir="2700000" algn="tl">
                    <a:srgbClr val="000000"/>
                  </a:outerShdw>
                </a:effectLst>
                <a:cs typeface="+mn-cs"/>
              </a:rPr>
              <a:t>best</a:t>
            </a:r>
            <a:r>
              <a:rPr lang="en-US" dirty="0">
                <a:cs typeface="+mn-cs"/>
              </a:rPr>
              <a:t> (</a:t>
            </a:r>
            <a:r>
              <a:rPr lang="en-US" b="1" dirty="0">
                <a:solidFill>
                  <a:srgbClr val="FF0000"/>
                </a:solidFill>
                <a:cs typeface="+mn-cs"/>
              </a:rPr>
              <a:t>by </a:t>
            </a:r>
            <a:r>
              <a:rPr lang="en-US" b="1" dirty="0">
                <a:solidFill>
                  <a:srgbClr val="FF0000"/>
                </a:solidFill>
                <a:effectLst>
                  <a:outerShdw blurRad="38100" dist="38100" dir="2700000" algn="tl">
                    <a:srgbClr val="000000">
                      <a:alpha val="43137"/>
                    </a:srgbClr>
                  </a:outerShdw>
                </a:effectLst>
                <a:cs typeface="+mn-cs"/>
              </a:rPr>
              <a:t>path length </a:t>
            </a:r>
            <a:r>
              <a:rPr lang="en-US" b="1" dirty="0">
                <a:solidFill>
                  <a:srgbClr val="FF0000"/>
                </a:solidFill>
                <a:cs typeface="+mn-cs"/>
              </a:rPr>
              <a:t>+ </a:t>
            </a:r>
            <a:r>
              <a:rPr lang="en-US" b="1" dirty="0">
                <a:solidFill>
                  <a:srgbClr val="FF0000"/>
                </a:solidFill>
                <a:effectLst>
                  <a:outerShdw blurRad="38100" dist="38100" dir="2700000" algn="tl">
                    <a:srgbClr val="000000">
                      <a:alpha val="43137"/>
                    </a:srgbClr>
                  </a:outerShdw>
                </a:effectLst>
                <a:cs typeface="+mn-cs"/>
              </a:rPr>
              <a:t>heuristic</a:t>
            </a:r>
            <a:r>
              <a:rPr lang="en-US" dirty="0">
                <a:cs typeface="+mn-cs"/>
              </a:rPr>
              <a:t>) element of Q, Add path extensions </a:t>
            </a:r>
            <a:r>
              <a:rPr lang="en-US" b="1" dirty="0">
                <a:solidFill>
                  <a:srgbClr val="FF0000"/>
                </a:solidFill>
                <a:effectLst>
                  <a:outerShdw blurRad="38100" dist="38100" dir="2700000" algn="tl">
                    <a:srgbClr val="000000"/>
                  </a:outerShdw>
                </a:effectLst>
                <a:cs typeface="+mn-cs"/>
              </a:rPr>
              <a:t>anywhere</a:t>
            </a:r>
            <a:r>
              <a:rPr lang="en-US" dirty="0">
                <a:cs typeface="+mn-cs"/>
              </a:rPr>
              <a:t> in Q.</a:t>
            </a:r>
            <a:endParaRPr lang="en-GB" dirty="0">
              <a:cs typeface="+mn-cs"/>
            </a:endParaRPr>
          </a:p>
        </p:txBody>
      </p:sp>
      <p:pic>
        <p:nvPicPr>
          <p:cNvPr id="34" name="Picture 16"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101931" y="6017668"/>
            <a:ext cx="776287" cy="538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17"/>
          <p:cNvSpPr>
            <a:spLocks noChangeArrowheads="1"/>
          </p:cNvSpPr>
          <p:nvPr/>
        </p:nvSpPr>
        <p:spPr bwMode="auto">
          <a:xfrm>
            <a:off x="5905501" y="5381381"/>
            <a:ext cx="2976562" cy="952500"/>
          </a:xfrm>
          <a:prstGeom prst="wedgeRoundRectCallout">
            <a:avLst>
              <a:gd name="adj1" fmla="val 58837"/>
              <a:gd name="adj2" fmla="val 27383"/>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rgbClr val="FF0000"/>
            </a:solidFill>
            <a:miter lim="800000"/>
            <a:headEnd/>
            <a:tailEnd/>
          </a:ln>
          <a:effectLst/>
        </p:spPr>
        <p:txBody>
          <a:bodyPr/>
          <a:lstStyle/>
          <a:p>
            <a:pPr algn="ctr">
              <a:defRPr/>
            </a:pPr>
            <a:r>
              <a:rPr lang="en-US" sz="1600" dirty="0">
                <a:latin typeface="Arial" charset="0"/>
                <a:cs typeface="+mn-cs"/>
              </a:rPr>
              <a:t>For our convention in class, add the path extensions to the </a:t>
            </a:r>
            <a:r>
              <a:rPr lang="en-US" sz="1600" b="1" u="sng" dirty="0">
                <a:solidFill>
                  <a:srgbClr val="0000FF"/>
                </a:solidFill>
                <a:effectLst>
                  <a:outerShdw blurRad="38100" dist="38100" dir="2700000" algn="tl">
                    <a:srgbClr val="000000">
                      <a:alpha val="43137"/>
                    </a:srgbClr>
                  </a:outerShdw>
                </a:effectLst>
                <a:latin typeface="Arial" charset="0"/>
                <a:cs typeface="+mn-cs"/>
              </a:rPr>
              <a:t>front</a:t>
            </a:r>
            <a:r>
              <a:rPr lang="en-US" sz="1600" dirty="0">
                <a:solidFill>
                  <a:srgbClr val="0000FF"/>
                </a:solidFill>
                <a:effectLst>
                  <a:outerShdw blurRad="38100" dist="38100" dir="2700000" algn="tl">
                    <a:srgbClr val="000000">
                      <a:alpha val="43137"/>
                    </a:srgbClr>
                  </a:outerShdw>
                </a:effectLst>
                <a:latin typeface="Arial" charset="0"/>
                <a:cs typeface="+mn-cs"/>
              </a:rPr>
              <a:t> </a:t>
            </a:r>
            <a:r>
              <a:rPr lang="en-US" sz="1600" dirty="0">
                <a:latin typeface="Arial" charset="0"/>
                <a:cs typeface="+mn-cs"/>
              </a:rPr>
              <a:t>of the Queue.</a:t>
            </a:r>
          </a:p>
        </p:txBody>
      </p:sp>
      <p:sp>
        <p:nvSpPr>
          <p:cNvPr id="2" name="TextBox 1">
            <a:extLst>
              <a:ext uri="{FF2B5EF4-FFF2-40B4-BE49-F238E27FC236}">
                <a16:creationId xmlns:a16="http://schemas.microsoft.com/office/drawing/2014/main" id="{5217F03E-7984-498A-B799-7CC1281C4BDF}"/>
              </a:ext>
            </a:extLst>
          </p:cNvPr>
          <p:cNvSpPr txBox="1"/>
          <p:nvPr/>
        </p:nvSpPr>
        <p:spPr>
          <a:xfrm>
            <a:off x="134186" y="1553670"/>
            <a:ext cx="4858447" cy="923330"/>
          </a:xfrm>
          <a:prstGeom prst="rect">
            <a:avLst/>
          </a:prstGeom>
          <a:noFill/>
        </p:spPr>
        <p:txBody>
          <a:bodyPr wrap="square" rtlCol="0">
            <a:spAutoFit/>
          </a:bodyPr>
          <a:lstStyle/>
          <a:p>
            <a:r>
              <a:rPr lang="en-NZ" dirty="0">
                <a:latin typeface="Arial" panose="020B0604020202020204" pitchFamily="34" charset="0"/>
                <a:cs typeface="Arial" panose="020B0604020202020204" pitchFamily="34" charset="0"/>
              </a:rPr>
              <a:t>Given the following graph and heuristic values, find a path from </a:t>
            </a:r>
            <a:r>
              <a:rPr lang="en-NZ" b="1" dirty="0">
                <a:latin typeface="Arial" panose="020B0604020202020204" pitchFamily="34" charset="0"/>
                <a:cs typeface="Arial" panose="020B0604020202020204" pitchFamily="34" charset="0"/>
              </a:rPr>
              <a:t>S</a:t>
            </a:r>
            <a:r>
              <a:rPr lang="en-NZ" dirty="0">
                <a:latin typeface="Arial" panose="020B0604020202020204" pitchFamily="34" charset="0"/>
                <a:cs typeface="Arial" panose="020B0604020202020204" pitchFamily="34" charset="0"/>
              </a:rPr>
              <a:t> to </a:t>
            </a:r>
            <a:r>
              <a:rPr lang="en-NZ" b="1" dirty="0">
                <a:latin typeface="Arial" panose="020B0604020202020204" pitchFamily="34" charset="0"/>
                <a:cs typeface="Arial" panose="020B0604020202020204" pitchFamily="34" charset="0"/>
              </a:rPr>
              <a:t>G</a:t>
            </a:r>
            <a:r>
              <a:rPr lang="en-NZ" dirty="0">
                <a:latin typeface="Arial" panose="020B0604020202020204" pitchFamily="34" charset="0"/>
                <a:cs typeface="Arial" panose="020B0604020202020204" pitchFamily="34" charset="0"/>
              </a:rPr>
              <a:t> using the A* algorithm.</a:t>
            </a:r>
          </a:p>
        </p:txBody>
      </p:sp>
      <p:grpSp>
        <p:nvGrpSpPr>
          <p:cNvPr id="3" name="Group 2">
            <a:extLst>
              <a:ext uri="{FF2B5EF4-FFF2-40B4-BE49-F238E27FC236}">
                <a16:creationId xmlns:a16="http://schemas.microsoft.com/office/drawing/2014/main" id="{677466A8-3496-4B34-BAC7-645A8C93138A}"/>
              </a:ext>
            </a:extLst>
          </p:cNvPr>
          <p:cNvGrpSpPr/>
          <p:nvPr/>
        </p:nvGrpSpPr>
        <p:grpSpPr>
          <a:xfrm>
            <a:off x="5931936" y="2327153"/>
            <a:ext cx="3255322" cy="2646732"/>
            <a:chOff x="6018157" y="1940413"/>
            <a:chExt cx="3255322" cy="2646732"/>
          </a:xfrm>
        </p:grpSpPr>
        <p:sp>
          <p:nvSpPr>
            <p:cNvPr id="37" name="Rectangle 34">
              <a:extLst>
                <a:ext uri="{FF2B5EF4-FFF2-40B4-BE49-F238E27FC236}">
                  <a16:creationId xmlns:a16="http://schemas.microsoft.com/office/drawing/2014/main" id="{F08541AF-97F3-408A-A6B6-817A68A3742D}"/>
                </a:ext>
              </a:extLst>
            </p:cNvPr>
            <p:cNvSpPr>
              <a:spLocks noChangeArrowheads="1"/>
            </p:cNvSpPr>
            <p:nvPr/>
          </p:nvSpPr>
          <p:spPr bwMode="auto">
            <a:xfrm>
              <a:off x="6018157" y="1940413"/>
              <a:ext cx="3255322" cy="2646732"/>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38" name="Line 35">
              <a:extLst>
                <a:ext uri="{FF2B5EF4-FFF2-40B4-BE49-F238E27FC236}">
                  <a16:creationId xmlns:a16="http://schemas.microsoft.com/office/drawing/2014/main" id="{6411DC3A-114B-400B-ABAE-89FAB547EE47}"/>
                </a:ext>
              </a:extLst>
            </p:cNvPr>
            <p:cNvSpPr>
              <a:spLocks noChangeShapeType="1"/>
            </p:cNvSpPr>
            <p:nvPr/>
          </p:nvSpPr>
          <p:spPr bwMode="auto">
            <a:xfrm flipH="1" flipV="1">
              <a:off x="6934995" y="2983086"/>
              <a:ext cx="279737" cy="33127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39" name="Line 36">
              <a:extLst>
                <a:ext uri="{FF2B5EF4-FFF2-40B4-BE49-F238E27FC236}">
                  <a16:creationId xmlns:a16="http://schemas.microsoft.com/office/drawing/2014/main" id="{338F36F5-6BB8-4DB0-B8E7-10AE1753F55B}"/>
                </a:ext>
              </a:extLst>
            </p:cNvPr>
            <p:cNvSpPr>
              <a:spLocks noChangeShapeType="1"/>
            </p:cNvSpPr>
            <p:nvPr/>
          </p:nvSpPr>
          <p:spPr bwMode="auto">
            <a:xfrm flipH="1" flipV="1">
              <a:off x="7799957" y="2429068"/>
              <a:ext cx="465411" cy="284464"/>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40" name="Line 37">
              <a:extLst>
                <a:ext uri="{FF2B5EF4-FFF2-40B4-BE49-F238E27FC236}">
                  <a16:creationId xmlns:a16="http://schemas.microsoft.com/office/drawing/2014/main" id="{7F9E5634-3BC3-427E-997C-8A7E12C19916}"/>
                </a:ext>
              </a:extLst>
            </p:cNvPr>
            <p:cNvSpPr>
              <a:spLocks noChangeShapeType="1"/>
            </p:cNvSpPr>
            <p:nvPr/>
          </p:nvSpPr>
          <p:spPr bwMode="auto">
            <a:xfrm>
              <a:off x="8584456" y="3033905"/>
              <a:ext cx="240583" cy="27901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AU"/>
            </a:p>
          </p:txBody>
        </p:sp>
        <p:sp>
          <p:nvSpPr>
            <p:cNvPr id="41" name="Oval 38">
              <a:extLst>
                <a:ext uri="{FF2B5EF4-FFF2-40B4-BE49-F238E27FC236}">
                  <a16:creationId xmlns:a16="http://schemas.microsoft.com/office/drawing/2014/main" id="{5708B6FB-755C-4CB7-9240-297350A01850}"/>
                </a:ext>
              </a:extLst>
            </p:cNvPr>
            <p:cNvSpPr>
              <a:spLocks noChangeArrowheads="1"/>
            </p:cNvSpPr>
            <p:nvPr/>
          </p:nvSpPr>
          <p:spPr bwMode="auto">
            <a:xfrm>
              <a:off x="6151105" y="3258406"/>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2" name="Oval 39">
              <a:extLst>
                <a:ext uri="{FF2B5EF4-FFF2-40B4-BE49-F238E27FC236}">
                  <a16:creationId xmlns:a16="http://schemas.microsoft.com/office/drawing/2014/main" id="{F8702278-D181-41D7-9BAF-A45185DA1767}"/>
                </a:ext>
              </a:extLst>
            </p:cNvPr>
            <p:cNvSpPr>
              <a:spLocks noChangeArrowheads="1"/>
            </p:cNvSpPr>
            <p:nvPr/>
          </p:nvSpPr>
          <p:spPr bwMode="auto">
            <a:xfrm>
              <a:off x="6578982" y="2586231"/>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3" name="Oval 40">
              <a:extLst>
                <a:ext uri="{FF2B5EF4-FFF2-40B4-BE49-F238E27FC236}">
                  <a16:creationId xmlns:a16="http://schemas.microsoft.com/office/drawing/2014/main" id="{7B84E14F-5BED-4E70-A3A7-3F4973074A44}"/>
                </a:ext>
              </a:extLst>
            </p:cNvPr>
            <p:cNvSpPr>
              <a:spLocks noChangeArrowheads="1"/>
            </p:cNvSpPr>
            <p:nvPr/>
          </p:nvSpPr>
          <p:spPr bwMode="auto">
            <a:xfrm>
              <a:off x="6966499" y="3298731"/>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D</a:t>
              </a:r>
              <a:endParaRPr lang="en-GB" sz="1600" b="1" dirty="0">
                <a:cs typeface="+mn-cs"/>
              </a:endParaRPr>
            </a:p>
          </p:txBody>
        </p:sp>
        <p:sp>
          <p:nvSpPr>
            <p:cNvPr id="44" name="Oval 41">
              <a:extLst>
                <a:ext uri="{FF2B5EF4-FFF2-40B4-BE49-F238E27FC236}">
                  <a16:creationId xmlns:a16="http://schemas.microsoft.com/office/drawing/2014/main" id="{722B526B-BA51-471B-A0B0-4CADAF6EF80D}"/>
                </a:ext>
              </a:extLst>
            </p:cNvPr>
            <p:cNvSpPr>
              <a:spLocks noChangeArrowheads="1"/>
            </p:cNvSpPr>
            <p:nvPr/>
          </p:nvSpPr>
          <p:spPr bwMode="auto">
            <a:xfrm>
              <a:off x="8661151" y="3290156"/>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G</a:t>
              </a:r>
              <a:endParaRPr lang="en-GB" sz="1600" b="1" dirty="0">
                <a:cs typeface="+mn-cs"/>
              </a:endParaRPr>
            </a:p>
          </p:txBody>
        </p:sp>
        <p:sp>
          <p:nvSpPr>
            <p:cNvPr id="46" name="Line 43">
              <a:extLst>
                <a:ext uri="{FF2B5EF4-FFF2-40B4-BE49-F238E27FC236}">
                  <a16:creationId xmlns:a16="http://schemas.microsoft.com/office/drawing/2014/main" id="{64494142-C1ED-48C0-82F0-6EC9EBD4E63E}"/>
                </a:ext>
              </a:extLst>
            </p:cNvPr>
            <p:cNvSpPr>
              <a:spLocks noChangeShapeType="1"/>
            </p:cNvSpPr>
            <p:nvPr/>
          </p:nvSpPr>
          <p:spPr bwMode="auto">
            <a:xfrm flipV="1">
              <a:off x="8192838" y="3033905"/>
              <a:ext cx="145388" cy="279019"/>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48" name="Line 45">
              <a:extLst>
                <a:ext uri="{FF2B5EF4-FFF2-40B4-BE49-F238E27FC236}">
                  <a16:creationId xmlns:a16="http://schemas.microsoft.com/office/drawing/2014/main" id="{7F1424A7-3263-4113-986A-2166932D8FD0}"/>
                </a:ext>
              </a:extLst>
            </p:cNvPr>
            <p:cNvSpPr>
              <a:spLocks noChangeShapeType="1"/>
            </p:cNvSpPr>
            <p:nvPr/>
          </p:nvSpPr>
          <p:spPr bwMode="auto">
            <a:xfrm flipH="1">
              <a:off x="6447633" y="2983086"/>
              <a:ext cx="273050" cy="33127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AU"/>
            </a:p>
          </p:txBody>
        </p:sp>
        <p:sp>
          <p:nvSpPr>
            <p:cNvPr id="49" name="Oval 46">
              <a:extLst>
                <a:ext uri="{FF2B5EF4-FFF2-40B4-BE49-F238E27FC236}">
                  <a16:creationId xmlns:a16="http://schemas.microsoft.com/office/drawing/2014/main" id="{A3BC21B9-A70D-482B-88EC-4007C7D6041E}"/>
                </a:ext>
              </a:extLst>
            </p:cNvPr>
            <p:cNvSpPr>
              <a:spLocks noChangeArrowheads="1"/>
            </p:cNvSpPr>
            <p:nvPr/>
          </p:nvSpPr>
          <p:spPr bwMode="auto">
            <a:xfrm>
              <a:off x="7434862" y="20351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50" name="Line 47">
              <a:extLst>
                <a:ext uri="{FF2B5EF4-FFF2-40B4-BE49-F238E27FC236}">
                  <a16:creationId xmlns:a16="http://schemas.microsoft.com/office/drawing/2014/main" id="{02F3A460-2A1B-4A26-97DD-2FDCEA005033}"/>
                </a:ext>
              </a:extLst>
            </p:cNvPr>
            <p:cNvSpPr>
              <a:spLocks noChangeShapeType="1"/>
            </p:cNvSpPr>
            <p:nvPr/>
          </p:nvSpPr>
          <p:spPr bwMode="auto">
            <a:xfrm flipV="1">
              <a:off x="6999890" y="2387061"/>
              <a:ext cx="476549" cy="300959"/>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51" name="Oval 48">
              <a:extLst>
                <a:ext uri="{FF2B5EF4-FFF2-40B4-BE49-F238E27FC236}">
                  <a16:creationId xmlns:a16="http://schemas.microsoft.com/office/drawing/2014/main" id="{6C654382-205E-4220-B92B-0B4A3EB065E5}"/>
                </a:ext>
              </a:extLst>
            </p:cNvPr>
            <p:cNvSpPr>
              <a:spLocks noChangeArrowheads="1"/>
            </p:cNvSpPr>
            <p:nvPr/>
          </p:nvSpPr>
          <p:spPr bwMode="auto">
            <a:xfrm>
              <a:off x="8196939" y="263451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52" name="Text Box 49">
              <a:extLst>
                <a:ext uri="{FF2B5EF4-FFF2-40B4-BE49-F238E27FC236}">
                  <a16:creationId xmlns:a16="http://schemas.microsoft.com/office/drawing/2014/main" id="{ED7517FC-2936-430A-92C8-07E9C5BDCDD3}"/>
                </a:ext>
              </a:extLst>
            </p:cNvPr>
            <p:cNvSpPr txBox="1">
              <a:spLocks noChangeArrowheads="1"/>
            </p:cNvSpPr>
            <p:nvPr/>
          </p:nvSpPr>
          <p:spPr bwMode="auto">
            <a:xfrm>
              <a:off x="6248736" y="2866682"/>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53" name="Text Box 50">
              <a:extLst>
                <a:ext uri="{FF2B5EF4-FFF2-40B4-BE49-F238E27FC236}">
                  <a16:creationId xmlns:a16="http://schemas.microsoft.com/office/drawing/2014/main" id="{3DE35F33-894F-43F3-9398-9F3563E239DD}"/>
                </a:ext>
              </a:extLst>
            </p:cNvPr>
            <p:cNvSpPr txBox="1">
              <a:spLocks noChangeArrowheads="1"/>
            </p:cNvSpPr>
            <p:nvPr/>
          </p:nvSpPr>
          <p:spPr bwMode="auto">
            <a:xfrm>
              <a:off x="7050744" y="2203362"/>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2</a:t>
              </a:r>
              <a:endParaRPr lang="en-GB" sz="1400" b="1" dirty="0">
                <a:solidFill>
                  <a:srgbClr val="FF0000"/>
                </a:solidFill>
                <a:effectLst>
                  <a:outerShdw blurRad="38100" dist="38100" dir="2700000" algn="tl">
                    <a:srgbClr val="C0C0C0"/>
                  </a:outerShdw>
                </a:effectLst>
                <a:cs typeface="+mn-cs"/>
              </a:endParaRPr>
            </a:p>
          </p:txBody>
        </p:sp>
        <p:sp>
          <p:nvSpPr>
            <p:cNvPr id="54" name="Text Box 51">
              <a:extLst>
                <a:ext uri="{FF2B5EF4-FFF2-40B4-BE49-F238E27FC236}">
                  <a16:creationId xmlns:a16="http://schemas.microsoft.com/office/drawing/2014/main" id="{6811FB50-4B5A-47B0-A674-AAB60A4F2B9E}"/>
                </a:ext>
              </a:extLst>
            </p:cNvPr>
            <p:cNvSpPr txBox="1">
              <a:spLocks noChangeArrowheads="1"/>
            </p:cNvSpPr>
            <p:nvPr/>
          </p:nvSpPr>
          <p:spPr bwMode="auto">
            <a:xfrm>
              <a:off x="7020474" y="285817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4</a:t>
              </a:r>
              <a:endParaRPr lang="en-GB" sz="1400" b="1">
                <a:solidFill>
                  <a:srgbClr val="FF0000"/>
                </a:solidFill>
                <a:effectLst>
                  <a:outerShdw blurRad="38100" dist="38100" dir="2700000" algn="tl">
                    <a:srgbClr val="C0C0C0"/>
                  </a:outerShdw>
                </a:effectLst>
                <a:cs typeface="+mn-cs"/>
              </a:endParaRPr>
            </a:p>
          </p:txBody>
        </p:sp>
        <p:sp>
          <p:nvSpPr>
            <p:cNvPr id="55" name="Text Box 52">
              <a:extLst>
                <a:ext uri="{FF2B5EF4-FFF2-40B4-BE49-F238E27FC236}">
                  <a16:creationId xmlns:a16="http://schemas.microsoft.com/office/drawing/2014/main" id="{6787FECB-BD28-415B-AABE-12D2A90DD390}"/>
                </a:ext>
              </a:extLst>
            </p:cNvPr>
            <p:cNvSpPr txBox="1">
              <a:spLocks noChangeArrowheads="1"/>
            </p:cNvSpPr>
            <p:nvPr/>
          </p:nvSpPr>
          <p:spPr bwMode="auto">
            <a:xfrm>
              <a:off x="7924414" y="2207484"/>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5</a:t>
              </a:r>
              <a:endParaRPr lang="en-GB" sz="1400" b="1">
                <a:solidFill>
                  <a:srgbClr val="FF0000"/>
                </a:solidFill>
                <a:effectLst>
                  <a:outerShdw blurRad="38100" dist="38100" dir="2700000" algn="tl">
                    <a:srgbClr val="C0C0C0"/>
                  </a:outerShdw>
                </a:effectLst>
                <a:cs typeface="+mn-cs"/>
              </a:endParaRPr>
            </a:p>
          </p:txBody>
        </p:sp>
        <p:sp>
          <p:nvSpPr>
            <p:cNvPr id="56" name="Text Box 53">
              <a:extLst>
                <a:ext uri="{FF2B5EF4-FFF2-40B4-BE49-F238E27FC236}">
                  <a16:creationId xmlns:a16="http://schemas.microsoft.com/office/drawing/2014/main" id="{12AF01F7-DC8E-4D7C-960D-BA43ED86024A}"/>
                </a:ext>
              </a:extLst>
            </p:cNvPr>
            <p:cNvSpPr txBox="1">
              <a:spLocks noChangeArrowheads="1"/>
            </p:cNvSpPr>
            <p:nvPr/>
          </p:nvSpPr>
          <p:spPr bwMode="auto">
            <a:xfrm>
              <a:off x="6696961" y="356357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3</a:t>
              </a:r>
              <a:endParaRPr lang="en-GB" sz="1400" b="1">
                <a:solidFill>
                  <a:srgbClr val="FF0000"/>
                </a:solidFill>
                <a:effectLst>
                  <a:outerShdw blurRad="38100" dist="38100" dir="2700000" algn="tl">
                    <a:srgbClr val="C0C0C0"/>
                  </a:outerShdw>
                </a:effectLst>
                <a:cs typeface="+mn-cs"/>
              </a:endParaRPr>
            </a:p>
          </p:txBody>
        </p:sp>
        <p:sp>
          <p:nvSpPr>
            <p:cNvPr id="57" name="Text Box 54">
              <a:extLst>
                <a:ext uri="{FF2B5EF4-FFF2-40B4-BE49-F238E27FC236}">
                  <a16:creationId xmlns:a16="http://schemas.microsoft.com/office/drawing/2014/main" id="{978BC8DB-9056-4C68-9FA1-FB3465E70FFD}"/>
                </a:ext>
              </a:extLst>
            </p:cNvPr>
            <p:cNvSpPr txBox="1">
              <a:spLocks noChangeArrowheads="1"/>
            </p:cNvSpPr>
            <p:nvPr/>
          </p:nvSpPr>
          <p:spPr bwMode="auto">
            <a:xfrm>
              <a:off x="7307854" y="356524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2</a:t>
              </a:r>
              <a:endParaRPr lang="en-GB" sz="1400" b="1" dirty="0">
                <a:solidFill>
                  <a:srgbClr val="FF0000"/>
                </a:solidFill>
                <a:effectLst>
                  <a:outerShdw blurRad="38100" dist="38100" dir="2700000" algn="tl">
                    <a:srgbClr val="C0C0C0"/>
                  </a:outerShdw>
                </a:effectLst>
                <a:cs typeface="+mn-cs"/>
              </a:endParaRPr>
            </a:p>
          </p:txBody>
        </p:sp>
        <p:sp>
          <p:nvSpPr>
            <p:cNvPr id="58" name="Text Box 55">
              <a:extLst>
                <a:ext uri="{FF2B5EF4-FFF2-40B4-BE49-F238E27FC236}">
                  <a16:creationId xmlns:a16="http://schemas.microsoft.com/office/drawing/2014/main" id="{2154A7E1-7F55-447D-A5C2-6327A5A59D00}"/>
                </a:ext>
              </a:extLst>
            </p:cNvPr>
            <p:cNvSpPr txBox="1">
              <a:spLocks noChangeArrowheads="1"/>
            </p:cNvSpPr>
            <p:nvPr/>
          </p:nvSpPr>
          <p:spPr bwMode="auto">
            <a:xfrm>
              <a:off x="8669353" y="288410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5</a:t>
              </a:r>
              <a:endParaRPr lang="en-GB" sz="1400" b="1" dirty="0">
                <a:solidFill>
                  <a:srgbClr val="FF0000"/>
                </a:solidFill>
                <a:effectLst>
                  <a:outerShdw blurRad="38100" dist="38100" dir="2700000" algn="tl">
                    <a:srgbClr val="C0C0C0"/>
                  </a:outerShdw>
                </a:effectLst>
                <a:cs typeface="+mn-cs"/>
              </a:endParaRPr>
            </a:p>
          </p:txBody>
        </p:sp>
        <p:sp>
          <p:nvSpPr>
            <p:cNvPr id="59" name="Text Box 56">
              <a:extLst>
                <a:ext uri="{FF2B5EF4-FFF2-40B4-BE49-F238E27FC236}">
                  <a16:creationId xmlns:a16="http://schemas.microsoft.com/office/drawing/2014/main" id="{F336C5BC-25FC-4F04-A6F7-ABF3D1EB3FC2}"/>
                </a:ext>
              </a:extLst>
            </p:cNvPr>
            <p:cNvSpPr txBox="1">
              <a:spLocks noChangeArrowheads="1"/>
            </p:cNvSpPr>
            <p:nvPr/>
          </p:nvSpPr>
          <p:spPr bwMode="auto">
            <a:xfrm>
              <a:off x="7965108" y="2905884"/>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1</a:t>
              </a:r>
              <a:endParaRPr lang="en-GB" sz="1400" b="1" dirty="0">
                <a:solidFill>
                  <a:srgbClr val="FF0000"/>
                </a:solidFill>
                <a:effectLst>
                  <a:outerShdw blurRad="38100" dist="38100" dir="2700000" algn="tl">
                    <a:srgbClr val="C0C0C0"/>
                  </a:outerShdw>
                </a:effectLst>
                <a:cs typeface="+mn-cs"/>
              </a:endParaRPr>
            </a:p>
          </p:txBody>
        </p:sp>
        <p:sp>
          <p:nvSpPr>
            <p:cNvPr id="60" name="Oval 40">
              <a:extLst>
                <a:ext uri="{FF2B5EF4-FFF2-40B4-BE49-F238E27FC236}">
                  <a16:creationId xmlns:a16="http://schemas.microsoft.com/office/drawing/2014/main" id="{4368343E-2EA4-49D3-BDE9-F161FB35D8F1}"/>
                </a:ext>
              </a:extLst>
            </p:cNvPr>
            <p:cNvSpPr>
              <a:spLocks noChangeArrowheads="1"/>
            </p:cNvSpPr>
            <p:nvPr/>
          </p:nvSpPr>
          <p:spPr bwMode="auto">
            <a:xfrm>
              <a:off x="7941071" y="329402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D</a:t>
              </a:r>
              <a:endParaRPr lang="en-GB" sz="1600" b="1" dirty="0">
                <a:cs typeface="+mn-cs"/>
              </a:endParaRPr>
            </a:p>
          </p:txBody>
        </p:sp>
        <p:sp>
          <p:nvSpPr>
            <p:cNvPr id="61" name="Oval 38">
              <a:extLst>
                <a:ext uri="{FF2B5EF4-FFF2-40B4-BE49-F238E27FC236}">
                  <a16:creationId xmlns:a16="http://schemas.microsoft.com/office/drawing/2014/main" id="{7648CBA6-1C79-4781-B794-D8789E633961}"/>
                </a:ext>
              </a:extLst>
            </p:cNvPr>
            <p:cNvSpPr>
              <a:spLocks noChangeArrowheads="1"/>
            </p:cNvSpPr>
            <p:nvPr/>
          </p:nvSpPr>
          <p:spPr bwMode="auto">
            <a:xfrm>
              <a:off x="6572250" y="394557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C</a:t>
              </a:r>
              <a:endParaRPr lang="en-GB" sz="1600" b="1" dirty="0">
                <a:cs typeface="+mn-cs"/>
              </a:endParaRPr>
            </a:p>
          </p:txBody>
        </p:sp>
        <p:sp>
          <p:nvSpPr>
            <p:cNvPr id="45" name="Line 42">
              <a:extLst>
                <a:ext uri="{FF2B5EF4-FFF2-40B4-BE49-F238E27FC236}">
                  <a16:creationId xmlns:a16="http://schemas.microsoft.com/office/drawing/2014/main" id="{7AF51196-24A4-417E-A27E-47C92A17951C}"/>
                </a:ext>
              </a:extLst>
            </p:cNvPr>
            <p:cNvSpPr>
              <a:spLocks noChangeShapeType="1"/>
            </p:cNvSpPr>
            <p:nvPr/>
          </p:nvSpPr>
          <p:spPr bwMode="auto">
            <a:xfrm flipV="1">
              <a:off x="6863365" y="3650519"/>
              <a:ext cx="216091" cy="3222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62" name="Oval 41">
              <a:extLst>
                <a:ext uri="{FF2B5EF4-FFF2-40B4-BE49-F238E27FC236}">
                  <a16:creationId xmlns:a16="http://schemas.microsoft.com/office/drawing/2014/main" id="{1CDC50CD-743C-465A-A2FD-468856B87FC5}"/>
                </a:ext>
              </a:extLst>
            </p:cNvPr>
            <p:cNvSpPr>
              <a:spLocks noChangeArrowheads="1"/>
            </p:cNvSpPr>
            <p:nvPr/>
          </p:nvSpPr>
          <p:spPr bwMode="auto">
            <a:xfrm>
              <a:off x="7202215" y="395533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G</a:t>
              </a:r>
              <a:endParaRPr lang="en-GB" sz="1600" b="1" dirty="0">
                <a:cs typeface="+mn-cs"/>
              </a:endParaRPr>
            </a:p>
          </p:txBody>
        </p:sp>
        <p:sp>
          <p:nvSpPr>
            <p:cNvPr id="63" name="Line 42">
              <a:extLst>
                <a:ext uri="{FF2B5EF4-FFF2-40B4-BE49-F238E27FC236}">
                  <a16:creationId xmlns:a16="http://schemas.microsoft.com/office/drawing/2014/main" id="{BDB6ABE6-46D5-4D7A-A590-116880BFFE1E}"/>
                </a:ext>
              </a:extLst>
            </p:cNvPr>
            <p:cNvSpPr>
              <a:spLocks noChangeShapeType="1"/>
            </p:cNvSpPr>
            <p:nvPr/>
          </p:nvSpPr>
          <p:spPr bwMode="auto">
            <a:xfrm flipH="1" flipV="1">
              <a:off x="7293524" y="3720369"/>
              <a:ext cx="141288" cy="25241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64" name="Text Box 53">
              <a:extLst>
                <a:ext uri="{FF2B5EF4-FFF2-40B4-BE49-F238E27FC236}">
                  <a16:creationId xmlns:a16="http://schemas.microsoft.com/office/drawing/2014/main" id="{F1EC424D-EB44-4237-B5E7-4F0A8B851E1D}"/>
                </a:ext>
              </a:extLst>
            </p:cNvPr>
            <p:cNvSpPr txBox="1">
              <a:spLocks noChangeArrowheads="1"/>
            </p:cNvSpPr>
            <p:nvPr/>
          </p:nvSpPr>
          <p:spPr bwMode="auto">
            <a:xfrm>
              <a:off x="7742556" y="3613076"/>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3</a:t>
              </a:r>
              <a:endParaRPr lang="en-GB" sz="1400" b="1" dirty="0">
                <a:solidFill>
                  <a:srgbClr val="FF0000"/>
                </a:solidFill>
                <a:effectLst>
                  <a:outerShdw blurRad="38100" dist="38100" dir="2700000" algn="tl">
                    <a:srgbClr val="C0C0C0"/>
                  </a:outerShdw>
                </a:effectLst>
                <a:cs typeface="+mn-cs"/>
              </a:endParaRPr>
            </a:p>
          </p:txBody>
        </p:sp>
        <p:sp>
          <p:nvSpPr>
            <p:cNvPr id="65" name="Text Box 54">
              <a:extLst>
                <a:ext uri="{FF2B5EF4-FFF2-40B4-BE49-F238E27FC236}">
                  <a16:creationId xmlns:a16="http://schemas.microsoft.com/office/drawing/2014/main" id="{EED0C5EE-EF5E-4A2E-A001-BBE1DF776C9E}"/>
                </a:ext>
              </a:extLst>
            </p:cNvPr>
            <p:cNvSpPr txBox="1">
              <a:spLocks noChangeArrowheads="1"/>
            </p:cNvSpPr>
            <p:nvPr/>
          </p:nvSpPr>
          <p:spPr bwMode="auto">
            <a:xfrm>
              <a:off x="8360882" y="355242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dirty="0">
                  <a:solidFill>
                    <a:srgbClr val="FF0000"/>
                  </a:solidFill>
                  <a:effectLst>
                    <a:outerShdw blurRad="38100" dist="38100" dir="2700000" algn="tl">
                      <a:srgbClr val="C0C0C0"/>
                    </a:outerShdw>
                  </a:effectLst>
                  <a:cs typeface="+mn-cs"/>
                </a:rPr>
                <a:t>2</a:t>
              </a:r>
              <a:endParaRPr lang="en-GB" sz="1400" b="1" dirty="0">
                <a:solidFill>
                  <a:srgbClr val="FF0000"/>
                </a:solidFill>
                <a:effectLst>
                  <a:outerShdw blurRad="38100" dist="38100" dir="2700000" algn="tl">
                    <a:srgbClr val="C0C0C0"/>
                  </a:outerShdw>
                </a:effectLst>
                <a:cs typeface="+mn-cs"/>
              </a:endParaRPr>
            </a:p>
          </p:txBody>
        </p:sp>
        <p:sp>
          <p:nvSpPr>
            <p:cNvPr id="66" name="Oval 38">
              <a:extLst>
                <a:ext uri="{FF2B5EF4-FFF2-40B4-BE49-F238E27FC236}">
                  <a16:creationId xmlns:a16="http://schemas.microsoft.com/office/drawing/2014/main" id="{96350FDD-189F-4E2B-A115-52DE856C7945}"/>
                </a:ext>
              </a:extLst>
            </p:cNvPr>
            <p:cNvSpPr>
              <a:spLocks noChangeArrowheads="1"/>
            </p:cNvSpPr>
            <p:nvPr/>
          </p:nvSpPr>
          <p:spPr bwMode="auto">
            <a:xfrm>
              <a:off x="7689304" y="3971504"/>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C</a:t>
              </a:r>
              <a:endParaRPr lang="en-GB" sz="1600" b="1" dirty="0">
                <a:cs typeface="+mn-cs"/>
              </a:endParaRPr>
            </a:p>
          </p:txBody>
        </p:sp>
        <p:sp>
          <p:nvSpPr>
            <p:cNvPr id="67" name="Line 42">
              <a:extLst>
                <a:ext uri="{FF2B5EF4-FFF2-40B4-BE49-F238E27FC236}">
                  <a16:creationId xmlns:a16="http://schemas.microsoft.com/office/drawing/2014/main" id="{A5F95E92-1EFC-4B20-8F24-FECC08010E21}"/>
                </a:ext>
              </a:extLst>
            </p:cNvPr>
            <p:cNvSpPr>
              <a:spLocks noChangeShapeType="1"/>
            </p:cNvSpPr>
            <p:nvPr/>
          </p:nvSpPr>
          <p:spPr bwMode="auto">
            <a:xfrm flipV="1">
              <a:off x="7980420" y="3706080"/>
              <a:ext cx="148258" cy="292629"/>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sp>
          <p:nvSpPr>
            <p:cNvPr id="68" name="Oval 41">
              <a:extLst>
                <a:ext uri="{FF2B5EF4-FFF2-40B4-BE49-F238E27FC236}">
                  <a16:creationId xmlns:a16="http://schemas.microsoft.com/office/drawing/2014/main" id="{4AB6D6B1-B05D-4825-ACD6-D56099801883}"/>
                </a:ext>
              </a:extLst>
            </p:cNvPr>
            <p:cNvSpPr>
              <a:spLocks noChangeArrowheads="1"/>
            </p:cNvSpPr>
            <p:nvPr/>
          </p:nvSpPr>
          <p:spPr bwMode="auto">
            <a:xfrm>
              <a:off x="8319269" y="3981262"/>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dirty="0">
                  <a:cs typeface="+mn-cs"/>
                </a:rPr>
                <a:t>G</a:t>
              </a:r>
              <a:endParaRPr lang="en-GB" sz="1600" b="1" dirty="0">
                <a:cs typeface="+mn-cs"/>
              </a:endParaRPr>
            </a:p>
          </p:txBody>
        </p:sp>
        <p:sp>
          <p:nvSpPr>
            <p:cNvPr id="69" name="Line 42">
              <a:extLst>
                <a:ext uri="{FF2B5EF4-FFF2-40B4-BE49-F238E27FC236}">
                  <a16:creationId xmlns:a16="http://schemas.microsoft.com/office/drawing/2014/main" id="{B49A5580-8E8B-4C0D-9E80-2E067377E97F}"/>
                </a:ext>
              </a:extLst>
            </p:cNvPr>
            <p:cNvSpPr>
              <a:spLocks noChangeShapeType="1"/>
            </p:cNvSpPr>
            <p:nvPr/>
          </p:nvSpPr>
          <p:spPr bwMode="auto">
            <a:xfrm flipH="1" flipV="1">
              <a:off x="8319269" y="3662647"/>
              <a:ext cx="232597" cy="3360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AU"/>
            </a:p>
          </p:txBody>
        </p:sp>
      </p:grpSp>
      <p:sp>
        <p:nvSpPr>
          <p:cNvPr id="4" name="Arrow: Right 3">
            <a:extLst>
              <a:ext uri="{FF2B5EF4-FFF2-40B4-BE49-F238E27FC236}">
                <a16:creationId xmlns:a16="http://schemas.microsoft.com/office/drawing/2014/main" id="{49A2886F-211B-409C-93BE-56A13143B853}"/>
              </a:ext>
            </a:extLst>
          </p:cNvPr>
          <p:cNvSpPr/>
          <p:nvPr/>
        </p:nvSpPr>
        <p:spPr bwMode="auto">
          <a:xfrm>
            <a:off x="4795210" y="3575648"/>
            <a:ext cx="647673" cy="391799"/>
          </a:xfrm>
          <a:prstGeom prst="rightArrow">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Times New Roman" pitchFamily="18" charset="0"/>
            </a:endParaRPr>
          </a:p>
        </p:txBody>
      </p:sp>
      <p:sp>
        <p:nvSpPr>
          <p:cNvPr id="5" name="TextBox 4">
            <a:extLst>
              <a:ext uri="{FF2B5EF4-FFF2-40B4-BE49-F238E27FC236}">
                <a16:creationId xmlns:a16="http://schemas.microsoft.com/office/drawing/2014/main" id="{C2FE2BD8-708B-4427-8303-D0D0025027AE}"/>
              </a:ext>
            </a:extLst>
          </p:cNvPr>
          <p:cNvSpPr txBox="1"/>
          <p:nvPr/>
        </p:nvSpPr>
        <p:spPr>
          <a:xfrm>
            <a:off x="6978436" y="1908224"/>
            <a:ext cx="1339341" cy="369332"/>
          </a:xfrm>
          <a:prstGeom prst="rect">
            <a:avLst/>
          </a:prstGeom>
          <a:noFill/>
        </p:spPr>
        <p:txBody>
          <a:bodyPr wrap="none" rtlCol="0">
            <a:spAutoFit/>
          </a:bodyPr>
          <a:lstStyle/>
          <a:p>
            <a:r>
              <a:rPr lang="en-NZ" dirty="0"/>
              <a:t>Search Tree </a:t>
            </a:r>
          </a:p>
        </p:txBody>
      </p:sp>
    </p:spTree>
    <p:extLst>
      <p:ext uri="{BB962C8B-B14F-4D97-AF65-F5344CB8AC3E}">
        <p14:creationId xmlns:p14="http://schemas.microsoft.com/office/powerpoint/2010/main" val="40348891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EE3E2E8-C784-457C-8801-8B2199B9364D}" type="slidenum">
              <a:rPr lang="en-US" altLang="en-US" smtClean="0"/>
              <a:pPr>
                <a:defRPr/>
              </a:pPr>
              <a:t>72</a:t>
            </a:fld>
            <a:endParaRPr lang="en-US" altLang="en-US"/>
          </a:p>
        </p:txBody>
      </p:sp>
      <p:sp>
        <p:nvSpPr>
          <p:cNvPr id="42803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2803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a:t>
            </a:r>
          </a:p>
        </p:txBody>
      </p:sp>
      <p:sp>
        <p:nvSpPr>
          <p:cNvPr id="42803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aphicFrame>
        <p:nvGraphicFramePr>
          <p:cNvPr id="428226" name="Group 194"/>
          <p:cNvGraphicFramePr>
            <a:graphicFrameLocks noGrp="1"/>
          </p:cNvGraphicFramePr>
          <p:nvPr>
            <p:extLst>
              <p:ext uri="{D42A27DB-BD31-4B8C-83A1-F6EECF244321}">
                <p14:modId xmlns:p14="http://schemas.microsoft.com/office/powerpoint/2010/main" val="1071354463"/>
              </p:ext>
            </p:extLst>
          </p:nvPr>
        </p:nvGraphicFramePr>
        <p:xfrm>
          <a:off x="65184" y="1450318"/>
          <a:ext cx="6337275" cy="4117977"/>
        </p:xfrm>
        <a:graphic>
          <a:graphicData uri="http://schemas.openxmlformats.org/drawingml/2006/table">
            <a:tbl>
              <a:tblPr/>
              <a:tblGrid>
                <a:gridCol w="576636">
                  <a:extLst>
                    <a:ext uri="{9D8B030D-6E8A-4147-A177-3AD203B41FA5}">
                      <a16:colId xmlns:a16="http://schemas.microsoft.com/office/drawing/2014/main" val="20000"/>
                    </a:ext>
                  </a:extLst>
                </a:gridCol>
                <a:gridCol w="1296144">
                  <a:extLst>
                    <a:ext uri="{9D8B030D-6E8A-4147-A177-3AD203B41FA5}">
                      <a16:colId xmlns:a16="http://schemas.microsoft.com/office/drawing/2014/main" val="3367082667"/>
                    </a:ext>
                  </a:extLst>
                </a:gridCol>
                <a:gridCol w="4464495">
                  <a:extLst>
                    <a:ext uri="{9D8B030D-6E8A-4147-A177-3AD203B41FA5}">
                      <a16:colId xmlns:a16="http://schemas.microsoft.com/office/drawing/2014/main" val="20001"/>
                    </a:ext>
                  </a:extLst>
                </a:gridCol>
              </a:tblGrid>
              <a:tr h="587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rPr>
                        <a:t>Dequeued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Q</a:t>
                      </a:r>
                      <a:endParaRPr kumimoji="0" lang="en-GB" sz="2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 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780817"/>
                  </a:ext>
                </a:extLst>
              </a:tr>
            </a:tbl>
          </a:graphicData>
        </a:graphic>
      </p:graphicFrame>
      <p:sp>
        <p:nvSpPr>
          <p:cNvPr id="428166" name="Text Box 134"/>
          <p:cNvSpPr txBox="1">
            <a:spLocks noChangeArrowheads="1"/>
          </p:cNvSpPr>
          <p:nvPr/>
        </p:nvSpPr>
        <p:spPr bwMode="auto">
          <a:xfrm>
            <a:off x="272480" y="5707107"/>
            <a:ext cx="5184775" cy="395287"/>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a:spAutoFit/>
          </a:bodyPr>
          <a:lstStyle/>
          <a:p>
            <a:pPr algn="ctr" eaLnBrk="0" hangingPunct="0">
              <a:defRPr/>
            </a:pPr>
            <a:r>
              <a:rPr lang="en-US">
                <a:cs typeface="+mn-cs"/>
              </a:rPr>
              <a:t>Sequence of State Expansions:  S – A – C – D - G</a:t>
            </a:r>
            <a:endParaRPr lang="en-GB">
              <a:cs typeface="+mn-cs"/>
            </a:endParaRPr>
          </a:p>
        </p:txBody>
      </p:sp>
      <p:sp>
        <p:nvSpPr>
          <p:cNvPr id="24607" name="Text Box 184"/>
          <p:cNvSpPr txBox="1">
            <a:spLocks noChangeArrowheads="1"/>
          </p:cNvSpPr>
          <p:nvPr/>
        </p:nvSpPr>
        <p:spPr bwMode="auto">
          <a:xfrm>
            <a:off x="6609184" y="4164056"/>
            <a:ext cx="3168923"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a:t>Heuristic Values:</a:t>
            </a:r>
          </a:p>
          <a:p>
            <a:pPr algn="ctr"/>
            <a:r>
              <a:rPr lang="en-US" altLang="en-US"/>
              <a:t>A=2, B=3, C=1, D=1, S=0, G=0</a:t>
            </a:r>
            <a:endParaRPr lang="en-GB" altLang="en-US"/>
          </a:p>
        </p:txBody>
      </p:sp>
      <p:sp>
        <p:nvSpPr>
          <p:cNvPr id="428219" name="Rectangle 187"/>
          <p:cNvSpPr>
            <a:spLocks noChangeArrowheads="1"/>
          </p:cNvSpPr>
          <p:nvPr/>
        </p:nvSpPr>
        <p:spPr bwMode="auto">
          <a:xfrm>
            <a:off x="35719" y="6463644"/>
            <a:ext cx="9274175"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233363" indent="-180975" eaLnBrk="0" hangingPunct="0">
              <a:buFontTx/>
              <a:buChar char="•"/>
              <a:defRPr/>
            </a:pPr>
            <a:r>
              <a:rPr lang="en-US" dirty="0">
                <a:cs typeface="+mn-cs"/>
              </a:rPr>
              <a:t>Pick </a:t>
            </a:r>
            <a:r>
              <a:rPr lang="en-US" b="1" dirty="0">
                <a:solidFill>
                  <a:srgbClr val="FF0000"/>
                </a:solidFill>
                <a:effectLst>
                  <a:outerShdw blurRad="38100" dist="38100" dir="2700000" algn="tl">
                    <a:srgbClr val="000000"/>
                  </a:outerShdw>
                </a:effectLst>
                <a:cs typeface="+mn-cs"/>
              </a:rPr>
              <a:t>best</a:t>
            </a:r>
            <a:r>
              <a:rPr lang="en-US" dirty="0">
                <a:cs typeface="+mn-cs"/>
              </a:rPr>
              <a:t> (</a:t>
            </a:r>
            <a:r>
              <a:rPr lang="en-US" b="1" dirty="0">
                <a:solidFill>
                  <a:srgbClr val="FF0000"/>
                </a:solidFill>
                <a:cs typeface="+mn-cs"/>
              </a:rPr>
              <a:t>by </a:t>
            </a:r>
            <a:r>
              <a:rPr lang="en-US" b="1" dirty="0">
                <a:solidFill>
                  <a:srgbClr val="FF0000"/>
                </a:solidFill>
                <a:effectLst>
                  <a:outerShdw blurRad="38100" dist="38100" dir="2700000" algn="tl">
                    <a:srgbClr val="000000">
                      <a:alpha val="43137"/>
                    </a:srgbClr>
                  </a:outerShdw>
                </a:effectLst>
                <a:cs typeface="+mn-cs"/>
              </a:rPr>
              <a:t>path length </a:t>
            </a:r>
            <a:r>
              <a:rPr lang="en-US" b="1" dirty="0">
                <a:solidFill>
                  <a:srgbClr val="FF0000"/>
                </a:solidFill>
                <a:cs typeface="+mn-cs"/>
              </a:rPr>
              <a:t>+ </a:t>
            </a:r>
            <a:r>
              <a:rPr lang="en-US" b="1" dirty="0">
                <a:solidFill>
                  <a:srgbClr val="FF0000"/>
                </a:solidFill>
                <a:effectLst>
                  <a:outerShdw blurRad="38100" dist="38100" dir="2700000" algn="tl">
                    <a:srgbClr val="000000">
                      <a:alpha val="43137"/>
                    </a:srgbClr>
                  </a:outerShdw>
                </a:effectLst>
                <a:cs typeface="+mn-cs"/>
              </a:rPr>
              <a:t>heuristic</a:t>
            </a:r>
            <a:r>
              <a:rPr lang="en-US" dirty="0">
                <a:cs typeface="+mn-cs"/>
              </a:rPr>
              <a:t>) element of Q, Add path extensions </a:t>
            </a:r>
            <a:r>
              <a:rPr lang="en-US" b="1" dirty="0">
                <a:solidFill>
                  <a:srgbClr val="FF0000"/>
                </a:solidFill>
                <a:effectLst>
                  <a:outerShdw blurRad="38100" dist="38100" dir="2700000" algn="tl">
                    <a:srgbClr val="000000"/>
                  </a:outerShdw>
                </a:effectLst>
                <a:cs typeface="+mn-cs"/>
              </a:rPr>
              <a:t>anywhere</a:t>
            </a:r>
            <a:r>
              <a:rPr lang="en-US" dirty="0">
                <a:cs typeface="+mn-cs"/>
              </a:rPr>
              <a:t> in Q.</a:t>
            </a:r>
            <a:endParaRPr lang="en-GB" dirty="0">
              <a:cs typeface="+mn-cs"/>
            </a:endParaRPr>
          </a:p>
        </p:txBody>
      </p:sp>
      <p:pic>
        <p:nvPicPr>
          <p:cNvPr id="34" name="Picture 16"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002238" y="6248400"/>
            <a:ext cx="8783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17"/>
          <p:cNvSpPr>
            <a:spLocks noChangeArrowheads="1"/>
          </p:cNvSpPr>
          <p:nvPr/>
        </p:nvSpPr>
        <p:spPr bwMode="auto">
          <a:xfrm>
            <a:off x="6025676" y="5473701"/>
            <a:ext cx="2976562" cy="952500"/>
          </a:xfrm>
          <a:prstGeom prst="wedgeRoundRectCallout">
            <a:avLst>
              <a:gd name="adj1" fmla="val 53276"/>
              <a:gd name="adj2" fmla="val 40624"/>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rgbClr val="FF0000"/>
            </a:solidFill>
            <a:miter lim="800000"/>
            <a:headEnd/>
            <a:tailEnd/>
          </a:ln>
          <a:effectLst/>
        </p:spPr>
        <p:txBody>
          <a:bodyPr/>
          <a:lstStyle/>
          <a:p>
            <a:pPr algn="ctr">
              <a:defRPr/>
            </a:pPr>
            <a:r>
              <a:rPr lang="en-US" sz="1600" dirty="0">
                <a:latin typeface="Arial" charset="0"/>
                <a:cs typeface="+mn-cs"/>
              </a:rPr>
              <a:t>For our convention in class, add the path extensions to the </a:t>
            </a:r>
            <a:r>
              <a:rPr lang="en-US" sz="1600" b="1" u="sng" dirty="0">
                <a:solidFill>
                  <a:srgbClr val="0000FF"/>
                </a:solidFill>
                <a:effectLst>
                  <a:outerShdw blurRad="38100" dist="38100" dir="2700000" algn="tl">
                    <a:srgbClr val="000000">
                      <a:alpha val="43137"/>
                    </a:srgbClr>
                  </a:outerShdw>
                </a:effectLst>
                <a:latin typeface="Arial" charset="0"/>
                <a:cs typeface="+mn-cs"/>
              </a:rPr>
              <a:t>front</a:t>
            </a:r>
            <a:r>
              <a:rPr lang="en-US" sz="1600" dirty="0">
                <a:solidFill>
                  <a:srgbClr val="0000FF"/>
                </a:solidFill>
                <a:effectLst>
                  <a:outerShdw blurRad="38100" dist="38100" dir="2700000" algn="tl">
                    <a:srgbClr val="000000">
                      <a:alpha val="43137"/>
                    </a:srgbClr>
                  </a:outerShdw>
                </a:effectLst>
                <a:latin typeface="Arial" charset="0"/>
                <a:cs typeface="+mn-cs"/>
              </a:rPr>
              <a:t> </a:t>
            </a:r>
            <a:r>
              <a:rPr lang="en-US" sz="1600" dirty="0">
                <a:latin typeface="Arial" charset="0"/>
                <a:cs typeface="+mn-cs"/>
              </a:rPr>
              <a:t>of the Queue.</a:t>
            </a:r>
          </a:p>
        </p:txBody>
      </p:sp>
      <p:pic>
        <p:nvPicPr>
          <p:cNvPr id="2" name="Picture 1">
            <a:extLst>
              <a:ext uri="{FF2B5EF4-FFF2-40B4-BE49-F238E27FC236}">
                <a16:creationId xmlns:a16="http://schemas.microsoft.com/office/drawing/2014/main" id="{972572CB-3A31-4D93-BFD4-5228C6D7421E}"/>
              </a:ext>
            </a:extLst>
          </p:cNvPr>
          <p:cNvPicPr>
            <a:picLocks noChangeAspect="1"/>
          </p:cNvPicPr>
          <p:nvPr/>
        </p:nvPicPr>
        <p:blipFill>
          <a:blip r:embed="rId4"/>
          <a:stretch>
            <a:fillRect/>
          </a:stretch>
        </p:blipFill>
        <p:spPr>
          <a:xfrm>
            <a:off x="6958586" y="1816100"/>
            <a:ext cx="2674364" cy="2172072"/>
          </a:xfrm>
          <a:prstGeom prst="rect">
            <a:avLst/>
          </a:prstGeom>
          <a:ln w="25400">
            <a:solidFill>
              <a:srgbClr val="C00000"/>
            </a:solidFill>
          </a:ln>
          <a:effectLst>
            <a:outerShdw blurRad="50800" dist="38100" dir="8100000" algn="tr" rotWithShape="0">
              <a:prstClr val="black">
                <a:alpha val="40000"/>
              </a:prstClr>
            </a:outerShdw>
          </a:effectLst>
        </p:spPr>
      </p:pic>
      <p:cxnSp>
        <p:nvCxnSpPr>
          <p:cNvPr id="4" name="Straight Connector 3">
            <a:extLst>
              <a:ext uri="{FF2B5EF4-FFF2-40B4-BE49-F238E27FC236}">
                <a16:creationId xmlns:a16="http://schemas.microsoft.com/office/drawing/2014/main" id="{B5D48D7B-B82B-4164-9DFC-EF2D5D9AAB47}"/>
              </a:ext>
            </a:extLst>
          </p:cNvPr>
          <p:cNvCxnSpPr/>
          <p:nvPr/>
        </p:nvCxnSpPr>
        <p:spPr bwMode="auto">
          <a:xfrm flipV="1">
            <a:off x="2000672" y="2132856"/>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956948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checkerboard(across)">
                                      <p:cBhvr>
                                        <p:cTn id="7" dur="500"/>
                                        <p:tgtEl>
                                          <p:spTgt spid="428036"/>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slide(fromBottom)">
                                      <p:cBhvr>
                                        <p:cTn id="11" dur="500"/>
                                        <p:tgtEl>
                                          <p:spTgt spid="34"/>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slide(fromBottom)">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3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EE3E2E8-C784-457C-8801-8B2199B9364D}" type="slidenum">
              <a:rPr lang="en-US" altLang="en-US" smtClean="0"/>
              <a:pPr>
                <a:defRPr/>
              </a:pPr>
              <a:t>73</a:t>
            </a:fld>
            <a:endParaRPr lang="en-US" altLang="en-US"/>
          </a:p>
        </p:txBody>
      </p:sp>
      <p:sp>
        <p:nvSpPr>
          <p:cNvPr id="42803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2803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a:t>
            </a:r>
          </a:p>
        </p:txBody>
      </p:sp>
      <p:sp>
        <p:nvSpPr>
          <p:cNvPr id="42803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aphicFrame>
        <p:nvGraphicFramePr>
          <p:cNvPr id="428226" name="Group 194"/>
          <p:cNvGraphicFramePr>
            <a:graphicFrameLocks noGrp="1"/>
          </p:cNvGraphicFramePr>
          <p:nvPr>
            <p:extLst>
              <p:ext uri="{D42A27DB-BD31-4B8C-83A1-F6EECF244321}">
                <p14:modId xmlns:p14="http://schemas.microsoft.com/office/powerpoint/2010/main" val="2356044905"/>
              </p:ext>
            </p:extLst>
          </p:nvPr>
        </p:nvGraphicFramePr>
        <p:xfrm>
          <a:off x="65184" y="1450318"/>
          <a:ext cx="6337275" cy="4117977"/>
        </p:xfrm>
        <a:graphic>
          <a:graphicData uri="http://schemas.openxmlformats.org/drawingml/2006/table">
            <a:tbl>
              <a:tblPr/>
              <a:tblGrid>
                <a:gridCol w="576636">
                  <a:extLst>
                    <a:ext uri="{9D8B030D-6E8A-4147-A177-3AD203B41FA5}">
                      <a16:colId xmlns:a16="http://schemas.microsoft.com/office/drawing/2014/main" val="20000"/>
                    </a:ext>
                  </a:extLst>
                </a:gridCol>
                <a:gridCol w="1296144">
                  <a:extLst>
                    <a:ext uri="{9D8B030D-6E8A-4147-A177-3AD203B41FA5}">
                      <a16:colId xmlns:a16="http://schemas.microsoft.com/office/drawing/2014/main" val="3367082667"/>
                    </a:ext>
                  </a:extLst>
                </a:gridCol>
                <a:gridCol w="4464495">
                  <a:extLst>
                    <a:ext uri="{9D8B030D-6E8A-4147-A177-3AD203B41FA5}">
                      <a16:colId xmlns:a16="http://schemas.microsoft.com/office/drawing/2014/main" val="20001"/>
                    </a:ext>
                  </a:extLst>
                </a:gridCol>
              </a:tblGrid>
              <a:tr h="587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rPr>
                        <a:t>Dequeued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Q</a:t>
                      </a:r>
                      <a:endParaRPr kumimoji="0" lang="en-GB" sz="2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 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 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 CAS)(7 DAS)(8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780817"/>
                  </a:ext>
                </a:extLst>
              </a:tr>
            </a:tbl>
          </a:graphicData>
        </a:graphic>
      </p:graphicFrame>
      <p:sp>
        <p:nvSpPr>
          <p:cNvPr id="428166" name="Text Box 134"/>
          <p:cNvSpPr txBox="1">
            <a:spLocks noChangeArrowheads="1"/>
          </p:cNvSpPr>
          <p:nvPr/>
        </p:nvSpPr>
        <p:spPr bwMode="auto">
          <a:xfrm>
            <a:off x="272480" y="5707107"/>
            <a:ext cx="5184775" cy="395287"/>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a:spAutoFit/>
          </a:bodyPr>
          <a:lstStyle/>
          <a:p>
            <a:pPr algn="ctr" eaLnBrk="0" hangingPunct="0">
              <a:defRPr/>
            </a:pPr>
            <a:r>
              <a:rPr lang="en-US">
                <a:cs typeface="+mn-cs"/>
              </a:rPr>
              <a:t>Sequence of State Expansions:  S – A – C – D - G</a:t>
            </a:r>
            <a:endParaRPr lang="en-GB">
              <a:cs typeface="+mn-cs"/>
            </a:endParaRPr>
          </a:p>
        </p:txBody>
      </p:sp>
      <p:sp>
        <p:nvSpPr>
          <p:cNvPr id="24607" name="Text Box 184"/>
          <p:cNvSpPr txBox="1">
            <a:spLocks noChangeArrowheads="1"/>
          </p:cNvSpPr>
          <p:nvPr/>
        </p:nvSpPr>
        <p:spPr bwMode="auto">
          <a:xfrm>
            <a:off x="6609184" y="4164056"/>
            <a:ext cx="3168923"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a:t>Heuristic Values:</a:t>
            </a:r>
          </a:p>
          <a:p>
            <a:pPr algn="ctr"/>
            <a:r>
              <a:rPr lang="en-US" altLang="en-US"/>
              <a:t>A=2, B=3, C=1, D=1, S=0, G=0</a:t>
            </a:r>
            <a:endParaRPr lang="en-GB" altLang="en-US"/>
          </a:p>
        </p:txBody>
      </p:sp>
      <p:sp>
        <p:nvSpPr>
          <p:cNvPr id="428219" name="Rectangle 187"/>
          <p:cNvSpPr>
            <a:spLocks noChangeArrowheads="1"/>
          </p:cNvSpPr>
          <p:nvPr/>
        </p:nvSpPr>
        <p:spPr bwMode="auto">
          <a:xfrm>
            <a:off x="35719" y="6463644"/>
            <a:ext cx="9274175"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233363" indent="-180975" eaLnBrk="0" hangingPunct="0">
              <a:buFontTx/>
              <a:buChar char="•"/>
              <a:defRPr/>
            </a:pPr>
            <a:r>
              <a:rPr lang="en-US" dirty="0">
                <a:cs typeface="+mn-cs"/>
              </a:rPr>
              <a:t>Pick </a:t>
            </a:r>
            <a:r>
              <a:rPr lang="en-US" b="1" dirty="0">
                <a:solidFill>
                  <a:srgbClr val="FF0000"/>
                </a:solidFill>
                <a:effectLst>
                  <a:outerShdw blurRad="38100" dist="38100" dir="2700000" algn="tl">
                    <a:srgbClr val="000000"/>
                  </a:outerShdw>
                </a:effectLst>
                <a:cs typeface="+mn-cs"/>
              </a:rPr>
              <a:t>best</a:t>
            </a:r>
            <a:r>
              <a:rPr lang="en-US" dirty="0">
                <a:cs typeface="+mn-cs"/>
              </a:rPr>
              <a:t> (</a:t>
            </a:r>
            <a:r>
              <a:rPr lang="en-US" b="1" dirty="0">
                <a:solidFill>
                  <a:srgbClr val="FF0000"/>
                </a:solidFill>
                <a:cs typeface="+mn-cs"/>
              </a:rPr>
              <a:t>by </a:t>
            </a:r>
            <a:r>
              <a:rPr lang="en-US" b="1" dirty="0">
                <a:solidFill>
                  <a:srgbClr val="FF0000"/>
                </a:solidFill>
                <a:effectLst>
                  <a:outerShdw blurRad="38100" dist="38100" dir="2700000" algn="tl">
                    <a:srgbClr val="000000">
                      <a:alpha val="43137"/>
                    </a:srgbClr>
                  </a:outerShdw>
                </a:effectLst>
                <a:cs typeface="+mn-cs"/>
              </a:rPr>
              <a:t>path length </a:t>
            </a:r>
            <a:r>
              <a:rPr lang="en-US" b="1" dirty="0">
                <a:solidFill>
                  <a:srgbClr val="FF0000"/>
                </a:solidFill>
                <a:cs typeface="+mn-cs"/>
              </a:rPr>
              <a:t>+ </a:t>
            </a:r>
            <a:r>
              <a:rPr lang="en-US" b="1" dirty="0">
                <a:solidFill>
                  <a:srgbClr val="FF0000"/>
                </a:solidFill>
                <a:effectLst>
                  <a:outerShdw blurRad="38100" dist="38100" dir="2700000" algn="tl">
                    <a:srgbClr val="000000">
                      <a:alpha val="43137"/>
                    </a:srgbClr>
                  </a:outerShdw>
                </a:effectLst>
                <a:cs typeface="+mn-cs"/>
              </a:rPr>
              <a:t>heuristic</a:t>
            </a:r>
            <a:r>
              <a:rPr lang="en-US" dirty="0">
                <a:cs typeface="+mn-cs"/>
              </a:rPr>
              <a:t>) element of Q, Add path extensions </a:t>
            </a:r>
            <a:r>
              <a:rPr lang="en-US" b="1" dirty="0">
                <a:solidFill>
                  <a:srgbClr val="FF0000"/>
                </a:solidFill>
                <a:effectLst>
                  <a:outerShdw blurRad="38100" dist="38100" dir="2700000" algn="tl">
                    <a:srgbClr val="000000"/>
                  </a:outerShdw>
                </a:effectLst>
                <a:cs typeface="+mn-cs"/>
              </a:rPr>
              <a:t>anywhere</a:t>
            </a:r>
            <a:r>
              <a:rPr lang="en-US" dirty="0">
                <a:cs typeface="+mn-cs"/>
              </a:rPr>
              <a:t> in Q.</a:t>
            </a:r>
            <a:endParaRPr lang="en-GB" dirty="0">
              <a:cs typeface="+mn-cs"/>
            </a:endParaRPr>
          </a:p>
        </p:txBody>
      </p:sp>
      <p:pic>
        <p:nvPicPr>
          <p:cNvPr id="34" name="Picture 16"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002238" y="6248400"/>
            <a:ext cx="8783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17"/>
          <p:cNvSpPr>
            <a:spLocks noChangeArrowheads="1"/>
          </p:cNvSpPr>
          <p:nvPr/>
        </p:nvSpPr>
        <p:spPr bwMode="auto">
          <a:xfrm>
            <a:off x="6025676" y="5473701"/>
            <a:ext cx="2976562" cy="952500"/>
          </a:xfrm>
          <a:prstGeom prst="wedgeRoundRectCallout">
            <a:avLst>
              <a:gd name="adj1" fmla="val 53276"/>
              <a:gd name="adj2" fmla="val 40624"/>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rgbClr val="FF0000"/>
            </a:solidFill>
            <a:miter lim="800000"/>
            <a:headEnd/>
            <a:tailEnd/>
          </a:ln>
          <a:effectLst/>
        </p:spPr>
        <p:txBody>
          <a:bodyPr/>
          <a:lstStyle/>
          <a:p>
            <a:pPr algn="ctr">
              <a:defRPr/>
            </a:pPr>
            <a:r>
              <a:rPr lang="en-US" sz="1600" dirty="0">
                <a:latin typeface="Arial" charset="0"/>
                <a:cs typeface="+mn-cs"/>
              </a:rPr>
              <a:t>For our convention in class, add the path extensions to the </a:t>
            </a:r>
            <a:r>
              <a:rPr lang="en-US" sz="1600" b="1" u="sng" dirty="0">
                <a:solidFill>
                  <a:srgbClr val="0000FF"/>
                </a:solidFill>
                <a:effectLst>
                  <a:outerShdw blurRad="38100" dist="38100" dir="2700000" algn="tl">
                    <a:srgbClr val="000000">
                      <a:alpha val="43137"/>
                    </a:srgbClr>
                  </a:outerShdw>
                </a:effectLst>
                <a:latin typeface="Arial" charset="0"/>
                <a:cs typeface="+mn-cs"/>
              </a:rPr>
              <a:t>front</a:t>
            </a:r>
            <a:r>
              <a:rPr lang="en-US" sz="1600" dirty="0">
                <a:solidFill>
                  <a:srgbClr val="0000FF"/>
                </a:solidFill>
                <a:effectLst>
                  <a:outerShdw blurRad="38100" dist="38100" dir="2700000" algn="tl">
                    <a:srgbClr val="000000">
                      <a:alpha val="43137"/>
                    </a:srgbClr>
                  </a:outerShdw>
                </a:effectLst>
                <a:latin typeface="Arial" charset="0"/>
                <a:cs typeface="+mn-cs"/>
              </a:rPr>
              <a:t> </a:t>
            </a:r>
            <a:r>
              <a:rPr lang="en-US" sz="1600" dirty="0">
                <a:latin typeface="Arial" charset="0"/>
                <a:cs typeface="+mn-cs"/>
              </a:rPr>
              <a:t>of the Queue.</a:t>
            </a:r>
          </a:p>
        </p:txBody>
      </p:sp>
      <p:pic>
        <p:nvPicPr>
          <p:cNvPr id="2" name="Picture 1">
            <a:extLst>
              <a:ext uri="{FF2B5EF4-FFF2-40B4-BE49-F238E27FC236}">
                <a16:creationId xmlns:a16="http://schemas.microsoft.com/office/drawing/2014/main" id="{972572CB-3A31-4D93-BFD4-5228C6D7421E}"/>
              </a:ext>
            </a:extLst>
          </p:cNvPr>
          <p:cNvPicPr>
            <a:picLocks noChangeAspect="1"/>
          </p:cNvPicPr>
          <p:nvPr/>
        </p:nvPicPr>
        <p:blipFill>
          <a:blip r:embed="rId4"/>
          <a:stretch>
            <a:fillRect/>
          </a:stretch>
        </p:blipFill>
        <p:spPr>
          <a:xfrm>
            <a:off x="6958586" y="1816100"/>
            <a:ext cx="2674364" cy="2172072"/>
          </a:xfrm>
          <a:prstGeom prst="rect">
            <a:avLst/>
          </a:prstGeom>
          <a:ln w="25400">
            <a:solidFill>
              <a:srgbClr val="C00000"/>
            </a:solidFill>
          </a:ln>
          <a:effectLst>
            <a:outerShdw blurRad="50800" dist="38100" dir="8100000" algn="tr" rotWithShape="0">
              <a:prstClr val="black">
                <a:alpha val="40000"/>
              </a:prstClr>
            </a:outerShdw>
          </a:effectLst>
        </p:spPr>
      </p:pic>
      <p:cxnSp>
        <p:nvCxnSpPr>
          <p:cNvPr id="13" name="Straight Connector 12">
            <a:extLst>
              <a:ext uri="{FF2B5EF4-FFF2-40B4-BE49-F238E27FC236}">
                <a16:creationId xmlns:a16="http://schemas.microsoft.com/office/drawing/2014/main" id="{A94CD062-4EEE-445D-90D8-3AF596B9C2C9}"/>
              </a:ext>
            </a:extLst>
          </p:cNvPr>
          <p:cNvCxnSpPr/>
          <p:nvPr/>
        </p:nvCxnSpPr>
        <p:spPr bwMode="auto">
          <a:xfrm flipV="1">
            <a:off x="2000672" y="2132856"/>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DA4671F3-49B0-4720-BF88-2FB38B5C880D}"/>
              </a:ext>
            </a:extLst>
          </p:cNvPr>
          <p:cNvCxnSpPr/>
          <p:nvPr/>
        </p:nvCxnSpPr>
        <p:spPr bwMode="auto">
          <a:xfrm flipV="1">
            <a:off x="2144688" y="2719025"/>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347717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checkerboard(across)">
                                      <p:cBhvr>
                                        <p:cTn id="7" dur="500"/>
                                        <p:tgtEl>
                                          <p:spTgt spid="428036"/>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slide(fromBottom)">
                                      <p:cBhvr>
                                        <p:cTn id="11" dur="500"/>
                                        <p:tgtEl>
                                          <p:spTgt spid="34"/>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slide(fromBottom)">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3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EE3E2E8-C784-457C-8801-8B2199B9364D}" type="slidenum">
              <a:rPr lang="en-US" altLang="en-US" smtClean="0"/>
              <a:pPr>
                <a:defRPr/>
              </a:pPr>
              <a:t>74</a:t>
            </a:fld>
            <a:endParaRPr lang="en-US" altLang="en-US"/>
          </a:p>
        </p:txBody>
      </p:sp>
      <p:sp>
        <p:nvSpPr>
          <p:cNvPr id="42803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2803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a:t>
            </a:r>
          </a:p>
        </p:txBody>
      </p:sp>
      <p:sp>
        <p:nvSpPr>
          <p:cNvPr id="42803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aphicFrame>
        <p:nvGraphicFramePr>
          <p:cNvPr id="428226" name="Group 194"/>
          <p:cNvGraphicFramePr>
            <a:graphicFrameLocks noGrp="1"/>
          </p:cNvGraphicFramePr>
          <p:nvPr>
            <p:extLst>
              <p:ext uri="{D42A27DB-BD31-4B8C-83A1-F6EECF244321}">
                <p14:modId xmlns:p14="http://schemas.microsoft.com/office/powerpoint/2010/main" val="1570497969"/>
              </p:ext>
            </p:extLst>
          </p:nvPr>
        </p:nvGraphicFramePr>
        <p:xfrm>
          <a:off x="65184" y="1450318"/>
          <a:ext cx="6337275" cy="4117977"/>
        </p:xfrm>
        <a:graphic>
          <a:graphicData uri="http://schemas.openxmlformats.org/drawingml/2006/table">
            <a:tbl>
              <a:tblPr/>
              <a:tblGrid>
                <a:gridCol w="576636">
                  <a:extLst>
                    <a:ext uri="{9D8B030D-6E8A-4147-A177-3AD203B41FA5}">
                      <a16:colId xmlns:a16="http://schemas.microsoft.com/office/drawing/2014/main" val="20000"/>
                    </a:ext>
                  </a:extLst>
                </a:gridCol>
                <a:gridCol w="1296144">
                  <a:extLst>
                    <a:ext uri="{9D8B030D-6E8A-4147-A177-3AD203B41FA5}">
                      <a16:colId xmlns:a16="http://schemas.microsoft.com/office/drawing/2014/main" val="3367082667"/>
                    </a:ext>
                  </a:extLst>
                </a:gridCol>
                <a:gridCol w="4464495">
                  <a:extLst>
                    <a:ext uri="{9D8B030D-6E8A-4147-A177-3AD203B41FA5}">
                      <a16:colId xmlns:a16="http://schemas.microsoft.com/office/drawing/2014/main" val="20001"/>
                    </a:ext>
                  </a:extLst>
                </a:gridCol>
              </a:tblGrid>
              <a:tr h="587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rPr>
                        <a:t>Dequeued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Q</a:t>
                      </a:r>
                      <a:endParaRPr kumimoji="0" lang="en-GB" sz="2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 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 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 CAS)(7 DAS)(8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 CAS)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(7 DAS)(8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780817"/>
                  </a:ext>
                </a:extLst>
              </a:tr>
            </a:tbl>
          </a:graphicData>
        </a:graphic>
      </p:graphicFrame>
      <p:sp>
        <p:nvSpPr>
          <p:cNvPr id="428166" name="Text Box 134"/>
          <p:cNvSpPr txBox="1">
            <a:spLocks noChangeArrowheads="1"/>
          </p:cNvSpPr>
          <p:nvPr/>
        </p:nvSpPr>
        <p:spPr bwMode="auto">
          <a:xfrm>
            <a:off x="272480" y="5707107"/>
            <a:ext cx="5184775" cy="395287"/>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a:spAutoFit/>
          </a:bodyPr>
          <a:lstStyle/>
          <a:p>
            <a:pPr algn="ctr" eaLnBrk="0" hangingPunct="0">
              <a:defRPr/>
            </a:pPr>
            <a:r>
              <a:rPr lang="en-US">
                <a:cs typeface="+mn-cs"/>
              </a:rPr>
              <a:t>Sequence of State Expansions:  S – A – C – D - G</a:t>
            </a:r>
            <a:endParaRPr lang="en-GB">
              <a:cs typeface="+mn-cs"/>
            </a:endParaRPr>
          </a:p>
        </p:txBody>
      </p:sp>
      <p:sp>
        <p:nvSpPr>
          <p:cNvPr id="24607" name="Text Box 184"/>
          <p:cNvSpPr txBox="1">
            <a:spLocks noChangeArrowheads="1"/>
          </p:cNvSpPr>
          <p:nvPr/>
        </p:nvSpPr>
        <p:spPr bwMode="auto">
          <a:xfrm>
            <a:off x="6609184" y="4164056"/>
            <a:ext cx="3168923"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a:t>Heuristic Values:</a:t>
            </a:r>
          </a:p>
          <a:p>
            <a:pPr algn="ctr"/>
            <a:r>
              <a:rPr lang="en-US" altLang="en-US"/>
              <a:t>A=2, B=3, C=1, D=1, S=0, G=0</a:t>
            </a:r>
            <a:endParaRPr lang="en-GB" altLang="en-US"/>
          </a:p>
        </p:txBody>
      </p:sp>
      <p:sp>
        <p:nvSpPr>
          <p:cNvPr id="428219" name="Rectangle 187"/>
          <p:cNvSpPr>
            <a:spLocks noChangeArrowheads="1"/>
          </p:cNvSpPr>
          <p:nvPr/>
        </p:nvSpPr>
        <p:spPr bwMode="auto">
          <a:xfrm>
            <a:off x="35719" y="6463644"/>
            <a:ext cx="9274175"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233363" indent="-180975" eaLnBrk="0" hangingPunct="0">
              <a:buFontTx/>
              <a:buChar char="•"/>
              <a:defRPr/>
            </a:pPr>
            <a:r>
              <a:rPr lang="en-US" dirty="0">
                <a:cs typeface="+mn-cs"/>
              </a:rPr>
              <a:t>Pick </a:t>
            </a:r>
            <a:r>
              <a:rPr lang="en-US" b="1" dirty="0">
                <a:solidFill>
                  <a:srgbClr val="FF0000"/>
                </a:solidFill>
                <a:effectLst>
                  <a:outerShdw blurRad="38100" dist="38100" dir="2700000" algn="tl">
                    <a:srgbClr val="000000"/>
                  </a:outerShdw>
                </a:effectLst>
                <a:cs typeface="+mn-cs"/>
              </a:rPr>
              <a:t>best</a:t>
            </a:r>
            <a:r>
              <a:rPr lang="en-US" dirty="0">
                <a:cs typeface="+mn-cs"/>
              </a:rPr>
              <a:t> (</a:t>
            </a:r>
            <a:r>
              <a:rPr lang="en-US" b="1" dirty="0">
                <a:solidFill>
                  <a:srgbClr val="FF0000"/>
                </a:solidFill>
                <a:cs typeface="+mn-cs"/>
              </a:rPr>
              <a:t>by </a:t>
            </a:r>
            <a:r>
              <a:rPr lang="en-US" b="1" dirty="0">
                <a:solidFill>
                  <a:srgbClr val="FF0000"/>
                </a:solidFill>
                <a:effectLst>
                  <a:outerShdw blurRad="38100" dist="38100" dir="2700000" algn="tl">
                    <a:srgbClr val="000000">
                      <a:alpha val="43137"/>
                    </a:srgbClr>
                  </a:outerShdw>
                </a:effectLst>
                <a:cs typeface="+mn-cs"/>
              </a:rPr>
              <a:t>path length </a:t>
            </a:r>
            <a:r>
              <a:rPr lang="en-US" b="1" dirty="0">
                <a:solidFill>
                  <a:srgbClr val="FF0000"/>
                </a:solidFill>
                <a:cs typeface="+mn-cs"/>
              </a:rPr>
              <a:t>+ </a:t>
            </a:r>
            <a:r>
              <a:rPr lang="en-US" b="1" dirty="0">
                <a:solidFill>
                  <a:srgbClr val="FF0000"/>
                </a:solidFill>
                <a:effectLst>
                  <a:outerShdw blurRad="38100" dist="38100" dir="2700000" algn="tl">
                    <a:srgbClr val="000000">
                      <a:alpha val="43137"/>
                    </a:srgbClr>
                  </a:outerShdw>
                </a:effectLst>
                <a:cs typeface="+mn-cs"/>
              </a:rPr>
              <a:t>heuristic</a:t>
            </a:r>
            <a:r>
              <a:rPr lang="en-US" dirty="0">
                <a:cs typeface="+mn-cs"/>
              </a:rPr>
              <a:t>) element of Q, Add path extensions </a:t>
            </a:r>
            <a:r>
              <a:rPr lang="en-US" b="1" dirty="0">
                <a:solidFill>
                  <a:srgbClr val="FF0000"/>
                </a:solidFill>
                <a:effectLst>
                  <a:outerShdw blurRad="38100" dist="38100" dir="2700000" algn="tl">
                    <a:srgbClr val="000000"/>
                  </a:outerShdw>
                </a:effectLst>
                <a:cs typeface="+mn-cs"/>
              </a:rPr>
              <a:t>anywhere</a:t>
            </a:r>
            <a:r>
              <a:rPr lang="en-US" dirty="0">
                <a:cs typeface="+mn-cs"/>
              </a:rPr>
              <a:t> in Q.</a:t>
            </a:r>
            <a:endParaRPr lang="en-GB" dirty="0">
              <a:cs typeface="+mn-cs"/>
            </a:endParaRPr>
          </a:p>
        </p:txBody>
      </p:sp>
      <p:pic>
        <p:nvPicPr>
          <p:cNvPr id="34" name="Picture 16"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002238" y="6248400"/>
            <a:ext cx="8783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17"/>
          <p:cNvSpPr>
            <a:spLocks noChangeArrowheads="1"/>
          </p:cNvSpPr>
          <p:nvPr/>
        </p:nvSpPr>
        <p:spPr bwMode="auto">
          <a:xfrm>
            <a:off x="6025676" y="5473701"/>
            <a:ext cx="2976562" cy="952500"/>
          </a:xfrm>
          <a:prstGeom prst="wedgeRoundRectCallout">
            <a:avLst>
              <a:gd name="adj1" fmla="val 53276"/>
              <a:gd name="adj2" fmla="val 40624"/>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rgbClr val="FF0000"/>
            </a:solidFill>
            <a:miter lim="800000"/>
            <a:headEnd/>
            <a:tailEnd/>
          </a:ln>
          <a:effectLst/>
        </p:spPr>
        <p:txBody>
          <a:bodyPr/>
          <a:lstStyle/>
          <a:p>
            <a:pPr algn="ctr">
              <a:defRPr/>
            </a:pPr>
            <a:r>
              <a:rPr lang="en-US" sz="1600" dirty="0">
                <a:latin typeface="Arial" charset="0"/>
                <a:cs typeface="+mn-cs"/>
              </a:rPr>
              <a:t>For our convention in class, add the path extensions to the </a:t>
            </a:r>
            <a:r>
              <a:rPr lang="en-US" sz="1600" b="1" u="sng" dirty="0">
                <a:solidFill>
                  <a:srgbClr val="0000FF"/>
                </a:solidFill>
                <a:effectLst>
                  <a:outerShdw blurRad="38100" dist="38100" dir="2700000" algn="tl">
                    <a:srgbClr val="000000">
                      <a:alpha val="43137"/>
                    </a:srgbClr>
                  </a:outerShdw>
                </a:effectLst>
                <a:latin typeface="Arial" charset="0"/>
                <a:cs typeface="+mn-cs"/>
              </a:rPr>
              <a:t>front</a:t>
            </a:r>
            <a:r>
              <a:rPr lang="en-US" sz="1600" dirty="0">
                <a:solidFill>
                  <a:srgbClr val="0000FF"/>
                </a:solidFill>
                <a:effectLst>
                  <a:outerShdw blurRad="38100" dist="38100" dir="2700000" algn="tl">
                    <a:srgbClr val="000000">
                      <a:alpha val="43137"/>
                    </a:srgbClr>
                  </a:outerShdw>
                </a:effectLst>
                <a:latin typeface="Arial" charset="0"/>
                <a:cs typeface="+mn-cs"/>
              </a:rPr>
              <a:t> </a:t>
            </a:r>
            <a:r>
              <a:rPr lang="en-US" sz="1600" dirty="0">
                <a:latin typeface="Arial" charset="0"/>
                <a:cs typeface="+mn-cs"/>
              </a:rPr>
              <a:t>of the Queue.</a:t>
            </a:r>
          </a:p>
        </p:txBody>
      </p:sp>
      <p:pic>
        <p:nvPicPr>
          <p:cNvPr id="2" name="Picture 1">
            <a:extLst>
              <a:ext uri="{FF2B5EF4-FFF2-40B4-BE49-F238E27FC236}">
                <a16:creationId xmlns:a16="http://schemas.microsoft.com/office/drawing/2014/main" id="{972572CB-3A31-4D93-BFD4-5228C6D7421E}"/>
              </a:ext>
            </a:extLst>
          </p:cNvPr>
          <p:cNvPicPr>
            <a:picLocks noChangeAspect="1"/>
          </p:cNvPicPr>
          <p:nvPr/>
        </p:nvPicPr>
        <p:blipFill>
          <a:blip r:embed="rId4"/>
          <a:stretch>
            <a:fillRect/>
          </a:stretch>
        </p:blipFill>
        <p:spPr>
          <a:xfrm>
            <a:off x="6958586" y="1816100"/>
            <a:ext cx="2674364" cy="2172072"/>
          </a:xfrm>
          <a:prstGeom prst="rect">
            <a:avLst/>
          </a:prstGeom>
          <a:ln w="25400">
            <a:solidFill>
              <a:srgbClr val="C00000"/>
            </a:solidFill>
          </a:ln>
          <a:effectLst>
            <a:outerShdw blurRad="50800" dist="38100" dir="8100000" algn="tr" rotWithShape="0">
              <a:prstClr val="black">
                <a:alpha val="40000"/>
              </a:prstClr>
            </a:outerShdw>
          </a:effectLst>
        </p:spPr>
      </p:pic>
      <p:cxnSp>
        <p:nvCxnSpPr>
          <p:cNvPr id="13" name="Straight Connector 12">
            <a:extLst>
              <a:ext uri="{FF2B5EF4-FFF2-40B4-BE49-F238E27FC236}">
                <a16:creationId xmlns:a16="http://schemas.microsoft.com/office/drawing/2014/main" id="{8FCBCF76-40A3-4F2F-83A1-25142D862CD5}"/>
              </a:ext>
            </a:extLst>
          </p:cNvPr>
          <p:cNvCxnSpPr/>
          <p:nvPr/>
        </p:nvCxnSpPr>
        <p:spPr bwMode="auto">
          <a:xfrm flipV="1">
            <a:off x="2000672" y="2132856"/>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E04CBE5F-DDA5-4FD1-82C1-50243CED9A51}"/>
              </a:ext>
            </a:extLst>
          </p:cNvPr>
          <p:cNvCxnSpPr/>
          <p:nvPr/>
        </p:nvCxnSpPr>
        <p:spPr bwMode="auto">
          <a:xfrm flipV="1">
            <a:off x="2144688" y="2719025"/>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DCFAD5EF-37E3-4991-BAF5-50CDA4444857}"/>
              </a:ext>
            </a:extLst>
          </p:cNvPr>
          <p:cNvCxnSpPr/>
          <p:nvPr/>
        </p:nvCxnSpPr>
        <p:spPr bwMode="auto">
          <a:xfrm flipV="1">
            <a:off x="2234945" y="3284984"/>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58963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checkerboard(across)">
                                      <p:cBhvr>
                                        <p:cTn id="7" dur="500"/>
                                        <p:tgtEl>
                                          <p:spTgt spid="428036"/>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slide(fromBottom)">
                                      <p:cBhvr>
                                        <p:cTn id="11" dur="500"/>
                                        <p:tgtEl>
                                          <p:spTgt spid="34"/>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slide(fromBottom)">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3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EE3E2E8-C784-457C-8801-8B2199B9364D}" type="slidenum">
              <a:rPr lang="en-US" altLang="en-US" smtClean="0"/>
              <a:pPr>
                <a:defRPr/>
              </a:pPr>
              <a:t>75</a:t>
            </a:fld>
            <a:endParaRPr lang="en-US" altLang="en-US"/>
          </a:p>
        </p:txBody>
      </p:sp>
      <p:sp>
        <p:nvSpPr>
          <p:cNvPr id="42803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2803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a:t>
            </a:r>
          </a:p>
        </p:txBody>
      </p:sp>
      <p:sp>
        <p:nvSpPr>
          <p:cNvPr id="42803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aphicFrame>
        <p:nvGraphicFramePr>
          <p:cNvPr id="428226" name="Group 194"/>
          <p:cNvGraphicFramePr>
            <a:graphicFrameLocks noGrp="1"/>
          </p:cNvGraphicFramePr>
          <p:nvPr>
            <p:extLst>
              <p:ext uri="{D42A27DB-BD31-4B8C-83A1-F6EECF244321}">
                <p14:modId xmlns:p14="http://schemas.microsoft.com/office/powerpoint/2010/main" val="2200918907"/>
              </p:ext>
            </p:extLst>
          </p:nvPr>
        </p:nvGraphicFramePr>
        <p:xfrm>
          <a:off x="65184" y="1450318"/>
          <a:ext cx="6337275" cy="4117977"/>
        </p:xfrm>
        <a:graphic>
          <a:graphicData uri="http://schemas.openxmlformats.org/drawingml/2006/table">
            <a:tbl>
              <a:tblPr/>
              <a:tblGrid>
                <a:gridCol w="576636">
                  <a:extLst>
                    <a:ext uri="{9D8B030D-6E8A-4147-A177-3AD203B41FA5}">
                      <a16:colId xmlns:a16="http://schemas.microsoft.com/office/drawing/2014/main" val="20000"/>
                    </a:ext>
                  </a:extLst>
                </a:gridCol>
                <a:gridCol w="1296144">
                  <a:extLst>
                    <a:ext uri="{9D8B030D-6E8A-4147-A177-3AD203B41FA5}">
                      <a16:colId xmlns:a16="http://schemas.microsoft.com/office/drawing/2014/main" val="3367082667"/>
                    </a:ext>
                  </a:extLst>
                </a:gridCol>
                <a:gridCol w="4464495">
                  <a:extLst>
                    <a:ext uri="{9D8B030D-6E8A-4147-A177-3AD203B41FA5}">
                      <a16:colId xmlns:a16="http://schemas.microsoft.com/office/drawing/2014/main" val="20001"/>
                    </a:ext>
                  </a:extLst>
                </a:gridCol>
              </a:tblGrid>
              <a:tr h="587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rPr>
                        <a:t>Dequeued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Q</a:t>
                      </a:r>
                      <a:endParaRPr kumimoji="0" lang="en-GB" sz="2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 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 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 CAS)(7 DAS)(8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 CAS)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(7 DAS)(8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(7 DAS)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 CDAS)(8 GDAS) (8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780817"/>
                  </a:ext>
                </a:extLst>
              </a:tr>
            </a:tbl>
          </a:graphicData>
        </a:graphic>
      </p:graphicFrame>
      <p:sp>
        <p:nvSpPr>
          <p:cNvPr id="428166" name="Text Box 134"/>
          <p:cNvSpPr txBox="1">
            <a:spLocks noChangeArrowheads="1"/>
          </p:cNvSpPr>
          <p:nvPr/>
        </p:nvSpPr>
        <p:spPr bwMode="auto">
          <a:xfrm>
            <a:off x="272480" y="5707107"/>
            <a:ext cx="5184775" cy="395287"/>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a:spAutoFit/>
          </a:bodyPr>
          <a:lstStyle/>
          <a:p>
            <a:pPr algn="ctr" eaLnBrk="0" hangingPunct="0">
              <a:defRPr/>
            </a:pPr>
            <a:r>
              <a:rPr lang="en-US">
                <a:cs typeface="+mn-cs"/>
              </a:rPr>
              <a:t>Sequence of State Expansions:  S – A – C – D - G</a:t>
            </a:r>
            <a:endParaRPr lang="en-GB">
              <a:cs typeface="+mn-cs"/>
            </a:endParaRPr>
          </a:p>
        </p:txBody>
      </p:sp>
      <p:sp>
        <p:nvSpPr>
          <p:cNvPr id="24607" name="Text Box 184"/>
          <p:cNvSpPr txBox="1">
            <a:spLocks noChangeArrowheads="1"/>
          </p:cNvSpPr>
          <p:nvPr/>
        </p:nvSpPr>
        <p:spPr bwMode="auto">
          <a:xfrm>
            <a:off x="6609184" y="4164056"/>
            <a:ext cx="3168923"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a:t>Heuristic Values:</a:t>
            </a:r>
          </a:p>
          <a:p>
            <a:pPr algn="ctr"/>
            <a:r>
              <a:rPr lang="en-US" altLang="en-US"/>
              <a:t>A=2, B=3, C=1, D=1, S=0, G=0</a:t>
            </a:r>
            <a:endParaRPr lang="en-GB" altLang="en-US"/>
          </a:p>
        </p:txBody>
      </p:sp>
      <p:sp>
        <p:nvSpPr>
          <p:cNvPr id="428219" name="Rectangle 187"/>
          <p:cNvSpPr>
            <a:spLocks noChangeArrowheads="1"/>
          </p:cNvSpPr>
          <p:nvPr/>
        </p:nvSpPr>
        <p:spPr bwMode="auto">
          <a:xfrm>
            <a:off x="35719" y="6463644"/>
            <a:ext cx="9274175"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233363" indent="-180975" eaLnBrk="0" hangingPunct="0">
              <a:buFontTx/>
              <a:buChar char="•"/>
              <a:defRPr/>
            </a:pPr>
            <a:r>
              <a:rPr lang="en-US" dirty="0">
                <a:cs typeface="+mn-cs"/>
              </a:rPr>
              <a:t>Pick </a:t>
            </a:r>
            <a:r>
              <a:rPr lang="en-US" b="1" dirty="0">
                <a:solidFill>
                  <a:srgbClr val="FF0000"/>
                </a:solidFill>
                <a:effectLst>
                  <a:outerShdw blurRad="38100" dist="38100" dir="2700000" algn="tl">
                    <a:srgbClr val="000000"/>
                  </a:outerShdw>
                </a:effectLst>
                <a:cs typeface="+mn-cs"/>
              </a:rPr>
              <a:t>best</a:t>
            </a:r>
            <a:r>
              <a:rPr lang="en-US" dirty="0">
                <a:cs typeface="+mn-cs"/>
              </a:rPr>
              <a:t> (</a:t>
            </a:r>
            <a:r>
              <a:rPr lang="en-US" b="1" dirty="0">
                <a:solidFill>
                  <a:srgbClr val="FF0000"/>
                </a:solidFill>
                <a:cs typeface="+mn-cs"/>
              </a:rPr>
              <a:t>by </a:t>
            </a:r>
            <a:r>
              <a:rPr lang="en-US" b="1" dirty="0">
                <a:solidFill>
                  <a:srgbClr val="FF0000"/>
                </a:solidFill>
                <a:effectLst>
                  <a:outerShdw blurRad="38100" dist="38100" dir="2700000" algn="tl">
                    <a:srgbClr val="000000">
                      <a:alpha val="43137"/>
                    </a:srgbClr>
                  </a:outerShdw>
                </a:effectLst>
                <a:cs typeface="+mn-cs"/>
              </a:rPr>
              <a:t>path length </a:t>
            </a:r>
            <a:r>
              <a:rPr lang="en-US" b="1" dirty="0">
                <a:solidFill>
                  <a:srgbClr val="FF0000"/>
                </a:solidFill>
                <a:cs typeface="+mn-cs"/>
              </a:rPr>
              <a:t>+ </a:t>
            </a:r>
            <a:r>
              <a:rPr lang="en-US" b="1" dirty="0">
                <a:solidFill>
                  <a:srgbClr val="FF0000"/>
                </a:solidFill>
                <a:effectLst>
                  <a:outerShdw blurRad="38100" dist="38100" dir="2700000" algn="tl">
                    <a:srgbClr val="000000">
                      <a:alpha val="43137"/>
                    </a:srgbClr>
                  </a:outerShdw>
                </a:effectLst>
                <a:cs typeface="+mn-cs"/>
              </a:rPr>
              <a:t>heuristic</a:t>
            </a:r>
            <a:r>
              <a:rPr lang="en-US" dirty="0">
                <a:cs typeface="+mn-cs"/>
              </a:rPr>
              <a:t>) element of Q, Add path extensions </a:t>
            </a:r>
            <a:r>
              <a:rPr lang="en-US" b="1" dirty="0">
                <a:solidFill>
                  <a:srgbClr val="FF0000"/>
                </a:solidFill>
                <a:effectLst>
                  <a:outerShdw blurRad="38100" dist="38100" dir="2700000" algn="tl">
                    <a:srgbClr val="000000"/>
                  </a:outerShdw>
                </a:effectLst>
                <a:cs typeface="+mn-cs"/>
              </a:rPr>
              <a:t>anywhere</a:t>
            </a:r>
            <a:r>
              <a:rPr lang="en-US" dirty="0">
                <a:cs typeface="+mn-cs"/>
              </a:rPr>
              <a:t> in Q.</a:t>
            </a:r>
            <a:endParaRPr lang="en-GB" dirty="0">
              <a:cs typeface="+mn-cs"/>
            </a:endParaRPr>
          </a:p>
        </p:txBody>
      </p:sp>
      <p:pic>
        <p:nvPicPr>
          <p:cNvPr id="34" name="Picture 16"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002238" y="6248400"/>
            <a:ext cx="8783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17"/>
          <p:cNvSpPr>
            <a:spLocks noChangeArrowheads="1"/>
          </p:cNvSpPr>
          <p:nvPr/>
        </p:nvSpPr>
        <p:spPr bwMode="auto">
          <a:xfrm>
            <a:off x="6025676" y="5473701"/>
            <a:ext cx="2976562" cy="952500"/>
          </a:xfrm>
          <a:prstGeom prst="wedgeRoundRectCallout">
            <a:avLst>
              <a:gd name="adj1" fmla="val 53276"/>
              <a:gd name="adj2" fmla="val 40624"/>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rgbClr val="FF0000"/>
            </a:solidFill>
            <a:miter lim="800000"/>
            <a:headEnd/>
            <a:tailEnd/>
          </a:ln>
          <a:effectLst/>
        </p:spPr>
        <p:txBody>
          <a:bodyPr/>
          <a:lstStyle/>
          <a:p>
            <a:pPr algn="ctr">
              <a:defRPr/>
            </a:pPr>
            <a:r>
              <a:rPr lang="en-US" sz="1600" dirty="0">
                <a:latin typeface="Arial" charset="0"/>
                <a:cs typeface="+mn-cs"/>
              </a:rPr>
              <a:t>For our convention in class, add the path extensions to the </a:t>
            </a:r>
            <a:r>
              <a:rPr lang="en-US" sz="1600" b="1" u="sng" dirty="0">
                <a:solidFill>
                  <a:srgbClr val="0000FF"/>
                </a:solidFill>
                <a:effectLst>
                  <a:outerShdw blurRad="38100" dist="38100" dir="2700000" algn="tl">
                    <a:srgbClr val="000000">
                      <a:alpha val="43137"/>
                    </a:srgbClr>
                  </a:outerShdw>
                </a:effectLst>
                <a:latin typeface="Arial" charset="0"/>
                <a:cs typeface="+mn-cs"/>
              </a:rPr>
              <a:t>front</a:t>
            </a:r>
            <a:r>
              <a:rPr lang="en-US" sz="1600" dirty="0">
                <a:solidFill>
                  <a:srgbClr val="0000FF"/>
                </a:solidFill>
                <a:effectLst>
                  <a:outerShdw blurRad="38100" dist="38100" dir="2700000" algn="tl">
                    <a:srgbClr val="000000">
                      <a:alpha val="43137"/>
                    </a:srgbClr>
                  </a:outerShdw>
                </a:effectLst>
                <a:latin typeface="Arial" charset="0"/>
                <a:cs typeface="+mn-cs"/>
              </a:rPr>
              <a:t> </a:t>
            </a:r>
            <a:r>
              <a:rPr lang="en-US" sz="1600" dirty="0">
                <a:latin typeface="Arial" charset="0"/>
                <a:cs typeface="+mn-cs"/>
              </a:rPr>
              <a:t>of the Queue.</a:t>
            </a:r>
          </a:p>
        </p:txBody>
      </p:sp>
      <p:pic>
        <p:nvPicPr>
          <p:cNvPr id="2" name="Picture 1">
            <a:extLst>
              <a:ext uri="{FF2B5EF4-FFF2-40B4-BE49-F238E27FC236}">
                <a16:creationId xmlns:a16="http://schemas.microsoft.com/office/drawing/2014/main" id="{972572CB-3A31-4D93-BFD4-5228C6D7421E}"/>
              </a:ext>
            </a:extLst>
          </p:cNvPr>
          <p:cNvPicPr>
            <a:picLocks noChangeAspect="1"/>
          </p:cNvPicPr>
          <p:nvPr/>
        </p:nvPicPr>
        <p:blipFill>
          <a:blip r:embed="rId4"/>
          <a:stretch>
            <a:fillRect/>
          </a:stretch>
        </p:blipFill>
        <p:spPr>
          <a:xfrm>
            <a:off x="6958586" y="1816100"/>
            <a:ext cx="2674364" cy="2172072"/>
          </a:xfrm>
          <a:prstGeom prst="rect">
            <a:avLst/>
          </a:prstGeom>
          <a:ln w="25400">
            <a:solidFill>
              <a:srgbClr val="C00000"/>
            </a:solidFill>
          </a:ln>
          <a:effectLst>
            <a:outerShdw blurRad="50800" dist="38100" dir="8100000" algn="tr" rotWithShape="0">
              <a:prstClr val="black">
                <a:alpha val="40000"/>
              </a:prstClr>
            </a:outerShdw>
          </a:effectLst>
        </p:spPr>
      </p:pic>
      <p:cxnSp>
        <p:nvCxnSpPr>
          <p:cNvPr id="13" name="Straight Connector 12">
            <a:extLst>
              <a:ext uri="{FF2B5EF4-FFF2-40B4-BE49-F238E27FC236}">
                <a16:creationId xmlns:a16="http://schemas.microsoft.com/office/drawing/2014/main" id="{24D06889-6C7E-4545-ADDE-9267F2D4276F}"/>
              </a:ext>
            </a:extLst>
          </p:cNvPr>
          <p:cNvCxnSpPr/>
          <p:nvPr/>
        </p:nvCxnSpPr>
        <p:spPr bwMode="auto">
          <a:xfrm flipV="1">
            <a:off x="2000672" y="2132856"/>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141B4E4D-906B-40A6-A9F9-64A4F4C7586B}"/>
              </a:ext>
            </a:extLst>
          </p:cNvPr>
          <p:cNvCxnSpPr/>
          <p:nvPr/>
        </p:nvCxnSpPr>
        <p:spPr bwMode="auto">
          <a:xfrm flipV="1">
            <a:off x="2144688" y="2719025"/>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F89F191D-BA2B-441E-874E-4FC9E86E2021}"/>
              </a:ext>
            </a:extLst>
          </p:cNvPr>
          <p:cNvCxnSpPr/>
          <p:nvPr/>
        </p:nvCxnSpPr>
        <p:spPr bwMode="auto">
          <a:xfrm flipV="1">
            <a:off x="2234945" y="3284984"/>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A1C3F666-F717-4764-ABB2-57E640CA3BEB}"/>
              </a:ext>
            </a:extLst>
          </p:cNvPr>
          <p:cNvCxnSpPr/>
          <p:nvPr/>
        </p:nvCxnSpPr>
        <p:spPr bwMode="auto">
          <a:xfrm flipV="1">
            <a:off x="2234945" y="3876674"/>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764311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checkerboard(across)">
                                      <p:cBhvr>
                                        <p:cTn id="7" dur="500"/>
                                        <p:tgtEl>
                                          <p:spTgt spid="428036"/>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slide(fromBottom)">
                                      <p:cBhvr>
                                        <p:cTn id="11" dur="500"/>
                                        <p:tgtEl>
                                          <p:spTgt spid="34"/>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slide(fromBottom)">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3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3EE3E2E8-C784-457C-8801-8B2199B9364D}" type="slidenum">
              <a:rPr lang="en-US" altLang="en-US" smtClean="0"/>
              <a:pPr>
                <a:defRPr/>
              </a:pPr>
              <a:t>76</a:t>
            </a:fld>
            <a:endParaRPr lang="en-US" altLang="en-US"/>
          </a:p>
        </p:txBody>
      </p:sp>
      <p:sp>
        <p:nvSpPr>
          <p:cNvPr id="42803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2803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a:t>
            </a:r>
          </a:p>
        </p:txBody>
      </p:sp>
      <p:sp>
        <p:nvSpPr>
          <p:cNvPr id="42803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aphicFrame>
        <p:nvGraphicFramePr>
          <p:cNvPr id="428226" name="Group 194"/>
          <p:cNvGraphicFramePr>
            <a:graphicFrameLocks noGrp="1"/>
          </p:cNvGraphicFramePr>
          <p:nvPr>
            <p:extLst>
              <p:ext uri="{D42A27DB-BD31-4B8C-83A1-F6EECF244321}">
                <p14:modId xmlns:p14="http://schemas.microsoft.com/office/powerpoint/2010/main" val="3260460011"/>
              </p:ext>
            </p:extLst>
          </p:nvPr>
        </p:nvGraphicFramePr>
        <p:xfrm>
          <a:off x="65184" y="1450318"/>
          <a:ext cx="6337275" cy="4117977"/>
        </p:xfrm>
        <a:graphic>
          <a:graphicData uri="http://schemas.openxmlformats.org/drawingml/2006/table">
            <a:tbl>
              <a:tblPr/>
              <a:tblGrid>
                <a:gridCol w="576636">
                  <a:extLst>
                    <a:ext uri="{9D8B030D-6E8A-4147-A177-3AD203B41FA5}">
                      <a16:colId xmlns:a16="http://schemas.microsoft.com/office/drawing/2014/main" val="20000"/>
                    </a:ext>
                  </a:extLst>
                </a:gridCol>
                <a:gridCol w="1296144">
                  <a:extLst>
                    <a:ext uri="{9D8B030D-6E8A-4147-A177-3AD203B41FA5}">
                      <a16:colId xmlns:a16="http://schemas.microsoft.com/office/drawing/2014/main" val="3367082667"/>
                    </a:ext>
                  </a:extLst>
                </a:gridCol>
                <a:gridCol w="4464495">
                  <a:extLst>
                    <a:ext uri="{9D8B030D-6E8A-4147-A177-3AD203B41FA5}">
                      <a16:colId xmlns:a16="http://schemas.microsoft.com/office/drawing/2014/main" val="20001"/>
                    </a:ext>
                  </a:extLst>
                </a:gridCol>
              </a:tblGrid>
              <a:tr h="587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rPr>
                        <a:t>Dequeued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Q</a:t>
                      </a:r>
                      <a:endParaRPr kumimoji="0" lang="en-GB" sz="2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(0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 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 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 CAS)(7 DAS)(8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 CAS)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(7 DAS)(8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(7 DAS)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 CDAS)(8 GDAS) (8 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(8 GDAS) </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780817"/>
                  </a:ext>
                </a:extLst>
              </a:tr>
            </a:tbl>
          </a:graphicData>
        </a:graphic>
      </p:graphicFrame>
      <p:sp>
        <p:nvSpPr>
          <p:cNvPr id="428166" name="Text Box 134"/>
          <p:cNvSpPr txBox="1">
            <a:spLocks noChangeArrowheads="1"/>
          </p:cNvSpPr>
          <p:nvPr/>
        </p:nvSpPr>
        <p:spPr bwMode="auto">
          <a:xfrm>
            <a:off x="272480" y="5707107"/>
            <a:ext cx="5184775" cy="395287"/>
          </a:xfrm>
          <a:prstGeom prst="rect">
            <a:avLst/>
          </a:prstGeom>
          <a:gradFill rotWithShape="1">
            <a:gsLst>
              <a:gs pos="0">
                <a:srgbClr val="FF6600"/>
              </a:gs>
              <a:gs pos="50000">
                <a:schemeClr val="bg1"/>
              </a:gs>
              <a:gs pos="100000">
                <a:srgbClr val="FF6600"/>
              </a:gs>
            </a:gsLst>
            <a:lin ang="5400000" scaled="1"/>
          </a:gradFill>
          <a:ln w="28575" algn="ctr">
            <a:solidFill>
              <a:srgbClr val="FF0000"/>
            </a:solidFill>
            <a:miter lim="800000"/>
            <a:headEnd/>
            <a:tailEnd/>
          </a:ln>
          <a:effectLst/>
        </p:spPr>
        <p:txBody>
          <a:bodyPr>
            <a:spAutoFit/>
          </a:bodyPr>
          <a:lstStyle/>
          <a:p>
            <a:pPr algn="ctr" eaLnBrk="0" hangingPunct="0">
              <a:defRPr/>
            </a:pPr>
            <a:r>
              <a:rPr lang="en-US">
                <a:cs typeface="+mn-cs"/>
              </a:rPr>
              <a:t>Sequence of State Expansions:  S – A – C – D - G</a:t>
            </a:r>
            <a:endParaRPr lang="en-GB">
              <a:cs typeface="+mn-cs"/>
            </a:endParaRPr>
          </a:p>
        </p:txBody>
      </p:sp>
      <p:sp>
        <p:nvSpPr>
          <p:cNvPr id="24607" name="Text Box 184"/>
          <p:cNvSpPr txBox="1">
            <a:spLocks noChangeArrowheads="1"/>
          </p:cNvSpPr>
          <p:nvPr/>
        </p:nvSpPr>
        <p:spPr bwMode="auto">
          <a:xfrm>
            <a:off x="6609184" y="4164056"/>
            <a:ext cx="3168923"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a:t>Heuristic Values:</a:t>
            </a:r>
          </a:p>
          <a:p>
            <a:pPr algn="ctr"/>
            <a:r>
              <a:rPr lang="en-US" altLang="en-US"/>
              <a:t>A=2, B=3, C=1, D=1, S=0, G=0</a:t>
            </a:r>
            <a:endParaRPr lang="en-GB" altLang="en-US"/>
          </a:p>
        </p:txBody>
      </p:sp>
      <p:sp>
        <p:nvSpPr>
          <p:cNvPr id="428219" name="Rectangle 187"/>
          <p:cNvSpPr>
            <a:spLocks noChangeArrowheads="1"/>
          </p:cNvSpPr>
          <p:nvPr/>
        </p:nvSpPr>
        <p:spPr bwMode="auto">
          <a:xfrm>
            <a:off x="35719" y="6463644"/>
            <a:ext cx="9274175" cy="37623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233363" indent="-180975" eaLnBrk="0" hangingPunct="0">
              <a:buFontTx/>
              <a:buChar char="•"/>
              <a:defRPr/>
            </a:pPr>
            <a:r>
              <a:rPr lang="en-US" dirty="0">
                <a:cs typeface="+mn-cs"/>
              </a:rPr>
              <a:t>Pick </a:t>
            </a:r>
            <a:r>
              <a:rPr lang="en-US" b="1" dirty="0">
                <a:solidFill>
                  <a:srgbClr val="FF0000"/>
                </a:solidFill>
                <a:effectLst>
                  <a:outerShdw blurRad="38100" dist="38100" dir="2700000" algn="tl">
                    <a:srgbClr val="000000"/>
                  </a:outerShdw>
                </a:effectLst>
                <a:cs typeface="+mn-cs"/>
              </a:rPr>
              <a:t>best</a:t>
            </a:r>
            <a:r>
              <a:rPr lang="en-US" dirty="0">
                <a:cs typeface="+mn-cs"/>
              </a:rPr>
              <a:t> (</a:t>
            </a:r>
            <a:r>
              <a:rPr lang="en-US" b="1" dirty="0">
                <a:solidFill>
                  <a:srgbClr val="FF0000"/>
                </a:solidFill>
                <a:cs typeface="+mn-cs"/>
              </a:rPr>
              <a:t>by </a:t>
            </a:r>
            <a:r>
              <a:rPr lang="en-US" b="1" dirty="0">
                <a:solidFill>
                  <a:srgbClr val="FF0000"/>
                </a:solidFill>
                <a:effectLst>
                  <a:outerShdw blurRad="38100" dist="38100" dir="2700000" algn="tl">
                    <a:srgbClr val="000000">
                      <a:alpha val="43137"/>
                    </a:srgbClr>
                  </a:outerShdw>
                </a:effectLst>
                <a:cs typeface="+mn-cs"/>
              </a:rPr>
              <a:t>path length </a:t>
            </a:r>
            <a:r>
              <a:rPr lang="en-US" b="1" dirty="0">
                <a:solidFill>
                  <a:srgbClr val="FF0000"/>
                </a:solidFill>
                <a:cs typeface="+mn-cs"/>
              </a:rPr>
              <a:t>+ </a:t>
            </a:r>
            <a:r>
              <a:rPr lang="en-US" b="1" dirty="0">
                <a:solidFill>
                  <a:srgbClr val="FF0000"/>
                </a:solidFill>
                <a:effectLst>
                  <a:outerShdw blurRad="38100" dist="38100" dir="2700000" algn="tl">
                    <a:srgbClr val="000000">
                      <a:alpha val="43137"/>
                    </a:srgbClr>
                  </a:outerShdw>
                </a:effectLst>
                <a:cs typeface="+mn-cs"/>
              </a:rPr>
              <a:t>heuristic</a:t>
            </a:r>
            <a:r>
              <a:rPr lang="en-US" dirty="0">
                <a:cs typeface="+mn-cs"/>
              </a:rPr>
              <a:t>) element of Q, Add path extensions </a:t>
            </a:r>
            <a:r>
              <a:rPr lang="en-US" b="1" dirty="0">
                <a:solidFill>
                  <a:srgbClr val="FF0000"/>
                </a:solidFill>
                <a:effectLst>
                  <a:outerShdw blurRad="38100" dist="38100" dir="2700000" algn="tl">
                    <a:srgbClr val="000000"/>
                  </a:outerShdw>
                </a:effectLst>
                <a:cs typeface="+mn-cs"/>
              </a:rPr>
              <a:t>anywhere</a:t>
            </a:r>
            <a:r>
              <a:rPr lang="en-US" dirty="0">
                <a:cs typeface="+mn-cs"/>
              </a:rPr>
              <a:t> in Q.</a:t>
            </a:r>
            <a:endParaRPr lang="en-GB" dirty="0">
              <a:cs typeface="+mn-cs"/>
            </a:endParaRPr>
          </a:p>
        </p:txBody>
      </p:sp>
      <p:pic>
        <p:nvPicPr>
          <p:cNvPr id="34" name="Picture 16"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002238" y="6248400"/>
            <a:ext cx="8783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17"/>
          <p:cNvSpPr>
            <a:spLocks noChangeArrowheads="1"/>
          </p:cNvSpPr>
          <p:nvPr/>
        </p:nvSpPr>
        <p:spPr bwMode="auto">
          <a:xfrm>
            <a:off x="6025676" y="5473701"/>
            <a:ext cx="2976562" cy="952500"/>
          </a:xfrm>
          <a:prstGeom prst="wedgeRoundRectCallout">
            <a:avLst>
              <a:gd name="adj1" fmla="val 53276"/>
              <a:gd name="adj2" fmla="val 40624"/>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rgbClr val="FF0000"/>
            </a:solidFill>
            <a:miter lim="800000"/>
            <a:headEnd/>
            <a:tailEnd/>
          </a:ln>
          <a:effectLst/>
        </p:spPr>
        <p:txBody>
          <a:bodyPr/>
          <a:lstStyle/>
          <a:p>
            <a:pPr algn="ctr">
              <a:defRPr/>
            </a:pPr>
            <a:r>
              <a:rPr lang="en-US" sz="1600" dirty="0">
                <a:latin typeface="Arial" charset="0"/>
                <a:cs typeface="+mn-cs"/>
              </a:rPr>
              <a:t>For our convention in class, add the path extensions to the </a:t>
            </a:r>
            <a:r>
              <a:rPr lang="en-US" sz="1600" b="1" u="sng" dirty="0">
                <a:solidFill>
                  <a:srgbClr val="0000FF"/>
                </a:solidFill>
                <a:effectLst>
                  <a:outerShdw blurRad="38100" dist="38100" dir="2700000" algn="tl">
                    <a:srgbClr val="000000">
                      <a:alpha val="43137"/>
                    </a:srgbClr>
                  </a:outerShdw>
                </a:effectLst>
                <a:latin typeface="Arial" charset="0"/>
                <a:cs typeface="+mn-cs"/>
              </a:rPr>
              <a:t>front</a:t>
            </a:r>
            <a:r>
              <a:rPr lang="en-US" sz="1600" dirty="0">
                <a:solidFill>
                  <a:srgbClr val="0000FF"/>
                </a:solidFill>
                <a:effectLst>
                  <a:outerShdw blurRad="38100" dist="38100" dir="2700000" algn="tl">
                    <a:srgbClr val="000000">
                      <a:alpha val="43137"/>
                    </a:srgbClr>
                  </a:outerShdw>
                </a:effectLst>
                <a:latin typeface="Arial" charset="0"/>
                <a:cs typeface="+mn-cs"/>
              </a:rPr>
              <a:t> </a:t>
            </a:r>
            <a:r>
              <a:rPr lang="en-US" sz="1600" dirty="0">
                <a:latin typeface="Arial" charset="0"/>
                <a:cs typeface="+mn-cs"/>
              </a:rPr>
              <a:t>of the Queue.</a:t>
            </a:r>
          </a:p>
        </p:txBody>
      </p:sp>
      <p:pic>
        <p:nvPicPr>
          <p:cNvPr id="2" name="Picture 1">
            <a:extLst>
              <a:ext uri="{FF2B5EF4-FFF2-40B4-BE49-F238E27FC236}">
                <a16:creationId xmlns:a16="http://schemas.microsoft.com/office/drawing/2014/main" id="{972572CB-3A31-4D93-BFD4-5228C6D7421E}"/>
              </a:ext>
            </a:extLst>
          </p:cNvPr>
          <p:cNvPicPr>
            <a:picLocks noChangeAspect="1"/>
          </p:cNvPicPr>
          <p:nvPr/>
        </p:nvPicPr>
        <p:blipFill>
          <a:blip r:embed="rId4"/>
          <a:stretch>
            <a:fillRect/>
          </a:stretch>
        </p:blipFill>
        <p:spPr>
          <a:xfrm>
            <a:off x="6958586" y="1816100"/>
            <a:ext cx="2674364" cy="2172072"/>
          </a:xfrm>
          <a:prstGeom prst="rect">
            <a:avLst/>
          </a:prstGeom>
          <a:ln w="25400">
            <a:solidFill>
              <a:srgbClr val="C00000"/>
            </a:solidFill>
          </a:ln>
          <a:effectLst>
            <a:outerShdw blurRad="50800" dist="38100" dir="8100000" algn="tr" rotWithShape="0">
              <a:prstClr val="black">
                <a:alpha val="40000"/>
              </a:prstClr>
            </a:outerShdw>
          </a:effectLst>
        </p:spPr>
      </p:pic>
      <p:cxnSp>
        <p:nvCxnSpPr>
          <p:cNvPr id="70" name="Straight Connector 69">
            <a:extLst>
              <a:ext uri="{FF2B5EF4-FFF2-40B4-BE49-F238E27FC236}">
                <a16:creationId xmlns:a16="http://schemas.microsoft.com/office/drawing/2014/main" id="{BCBEE1D9-4A34-457B-8306-46E999FD57D2}"/>
              </a:ext>
            </a:extLst>
          </p:cNvPr>
          <p:cNvCxnSpPr/>
          <p:nvPr/>
        </p:nvCxnSpPr>
        <p:spPr bwMode="auto">
          <a:xfrm flipV="1">
            <a:off x="2000672" y="2132856"/>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23A5CCC2-CBB3-464E-9DBA-FB96AA12F5ED}"/>
              </a:ext>
            </a:extLst>
          </p:cNvPr>
          <p:cNvCxnSpPr/>
          <p:nvPr/>
        </p:nvCxnSpPr>
        <p:spPr bwMode="auto">
          <a:xfrm flipV="1">
            <a:off x="2144688" y="2719025"/>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17884CEE-E792-4F20-9FFC-2B714D56CA7F}"/>
              </a:ext>
            </a:extLst>
          </p:cNvPr>
          <p:cNvCxnSpPr/>
          <p:nvPr/>
        </p:nvCxnSpPr>
        <p:spPr bwMode="auto">
          <a:xfrm flipV="1">
            <a:off x="2234945" y="3284984"/>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1CF01B19-DB4F-4354-A076-51621371FC97}"/>
              </a:ext>
            </a:extLst>
          </p:cNvPr>
          <p:cNvCxnSpPr/>
          <p:nvPr/>
        </p:nvCxnSpPr>
        <p:spPr bwMode="auto">
          <a:xfrm flipV="1">
            <a:off x="2234945" y="3876674"/>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21359B6B-6917-4B5F-9EFC-9C2585DC974D}"/>
              </a:ext>
            </a:extLst>
          </p:cNvPr>
          <p:cNvCxnSpPr/>
          <p:nvPr/>
        </p:nvCxnSpPr>
        <p:spPr bwMode="auto">
          <a:xfrm flipV="1">
            <a:off x="3440832" y="4461564"/>
            <a:ext cx="504056" cy="288032"/>
          </a:xfrm>
          <a:prstGeom prst="line">
            <a:avLst/>
          </a:pr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21537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checkerboard(across)">
                                      <p:cBhvr>
                                        <p:cTn id="7" dur="500"/>
                                        <p:tgtEl>
                                          <p:spTgt spid="428036"/>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slide(fromBottom)">
                                      <p:cBhvr>
                                        <p:cTn id="11" dur="500"/>
                                        <p:tgtEl>
                                          <p:spTgt spid="34"/>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slide(fromBottom)">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3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2356857" y="2658290"/>
            <a:ext cx="5634014" cy="924560"/>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eaLnBrk="0" hangingPunct="0">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latin typeface="Arial"/>
              </a:rPr>
              <a:t>Heuristics</a:t>
            </a:r>
          </a:p>
        </p:txBody>
      </p:sp>
      <p:sp>
        <p:nvSpPr>
          <p:cNvPr id="3" name="Rectangle 2"/>
          <p:cNvSpPr/>
          <p:nvPr/>
        </p:nvSpPr>
        <p:spPr>
          <a:xfrm>
            <a:off x="3697699" y="3789040"/>
            <a:ext cx="2952329" cy="523220"/>
          </a:xfrm>
          <a:prstGeom prst="rect">
            <a:avLst/>
          </a:prstGeom>
          <a:solidFill>
            <a:schemeClr val="bg1">
              <a:lumMod val="65000"/>
            </a:schemeClr>
          </a:solidFill>
          <a:ln>
            <a:solidFill>
              <a:schemeClr val="tx1"/>
            </a:solidFill>
          </a:ln>
          <a:effectLst>
            <a:outerShdw blurRad="50800" dist="38100" dir="8100000" algn="tr" rotWithShape="0">
              <a:prstClr val="black">
                <a:alpha val="40000"/>
              </a:prstClr>
            </a:outerShdw>
          </a:effectLst>
        </p:spPr>
        <p:txBody>
          <a:bodyPr wrap="square">
            <a:spAutoFit/>
          </a:bodyPr>
          <a:lstStyle/>
          <a:p>
            <a:pPr algn="ctr" eaLnBrk="0" hangingPunct="0"/>
            <a:r>
              <a:rPr lang="en-NZ" sz="2800" dirty="0">
                <a:solidFill>
                  <a:srgbClr val="FFFFFF"/>
                </a:solidFill>
                <a:cs typeface="+mn-cs"/>
              </a:rPr>
              <a:t>Examples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B75330D-9338-40AB-8276-9D5545DF03CF}" type="slidenum">
              <a:rPr lang="en-US" altLang="en-US" smtClean="0"/>
              <a:pPr>
                <a:defRPr/>
              </a:pPr>
              <a:t>78</a:t>
            </a:fld>
            <a:endParaRPr lang="en-US" altLang="en-US"/>
          </a:p>
        </p:txBody>
      </p:sp>
      <p:sp>
        <p:nvSpPr>
          <p:cNvPr id="4300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300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Not all heuristics are admissible</a:t>
            </a:r>
          </a:p>
        </p:txBody>
      </p:sp>
      <p:sp>
        <p:nvSpPr>
          <p:cNvPr id="4300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pSp>
        <p:nvGrpSpPr>
          <p:cNvPr id="25606" name="Group 5"/>
          <p:cNvGrpSpPr>
            <a:grpSpLocks/>
          </p:cNvGrpSpPr>
          <p:nvPr/>
        </p:nvGrpSpPr>
        <p:grpSpPr bwMode="auto">
          <a:xfrm>
            <a:off x="6127750" y="1700213"/>
            <a:ext cx="3384550" cy="2232025"/>
            <a:chOff x="3936" y="1071"/>
            <a:chExt cx="2132" cy="1406"/>
          </a:xfrm>
        </p:grpSpPr>
        <p:sp>
          <p:nvSpPr>
            <p:cNvPr id="25610" name="Rectangle 6"/>
            <p:cNvSpPr>
              <a:spLocks noChangeArrowheads="1"/>
            </p:cNvSpPr>
            <p:nvPr/>
          </p:nvSpPr>
          <p:spPr bwMode="auto">
            <a:xfrm>
              <a:off x="3936" y="1071"/>
              <a:ext cx="2132" cy="1406"/>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25611" name="Line 7"/>
            <p:cNvSpPr>
              <a:spLocks noChangeShapeType="1"/>
            </p:cNvSpPr>
            <p:nvPr/>
          </p:nvSpPr>
          <p:spPr bwMode="auto">
            <a:xfrm flipH="1">
              <a:off x="5252" y="1433"/>
              <a:ext cx="0"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12" name="Line 8"/>
            <p:cNvSpPr>
              <a:spLocks noChangeShapeType="1"/>
            </p:cNvSpPr>
            <p:nvPr/>
          </p:nvSpPr>
          <p:spPr bwMode="auto">
            <a:xfrm flipH="1">
              <a:off x="4670" y="1342"/>
              <a:ext cx="453"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13" name="Line 9"/>
            <p:cNvSpPr>
              <a:spLocks noChangeShapeType="1"/>
            </p:cNvSpPr>
            <p:nvPr/>
          </p:nvSpPr>
          <p:spPr bwMode="auto">
            <a:xfrm flipV="1">
              <a:off x="5298" y="1752"/>
              <a:ext cx="363" cy="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30090" name="Oval 10"/>
            <p:cNvSpPr>
              <a:spLocks noChangeArrowheads="1"/>
            </p:cNvSpPr>
            <p:nvPr/>
          </p:nvSpPr>
          <p:spPr bwMode="auto">
            <a:xfrm>
              <a:off x="5116" y="1161"/>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30091" name="Oval 11"/>
            <p:cNvSpPr>
              <a:spLocks noChangeArrowheads="1"/>
            </p:cNvSpPr>
            <p:nvPr/>
          </p:nvSpPr>
          <p:spPr bwMode="auto">
            <a:xfrm>
              <a:off x="4437" y="1569"/>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30092" name="Oval 12"/>
            <p:cNvSpPr>
              <a:spLocks noChangeArrowheads="1"/>
            </p:cNvSpPr>
            <p:nvPr/>
          </p:nvSpPr>
          <p:spPr bwMode="auto">
            <a:xfrm>
              <a:off x="5099" y="1639"/>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D</a:t>
              </a:r>
              <a:endParaRPr lang="en-GB" sz="1600" b="1">
                <a:cs typeface="+mn-cs"/>
              </a:endParaRPr>
            </a:p>
          </p:txBody>
        </p:sp>
        <p:sp>
          <p:nvSpPr>
            <p:cNvPr id="430093" name="Oval 13"/>
            <p:cNvSpPr>
              <a:spLocks noChangeArrowheads="1"/>
            </p:cNvSpPr>
            <p:nvPr/>
          </p:nvSpPr>
          <p:spPr bwMode="auto">
            <a:xfrm>
              <a:off x="5661" y="1615"/>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25618" name="Line 14"/>
            <p:cNvSpPr>
              <a:spLocks noChangeShapeType="1"/>
            </p:cNvSpPr>
            <p:nvPr/>
          </p:nvSpPr>
          <p:spPr bwMode="auto">
            <a:xfrm flipH="1" flipV="1">
              <a:off x="4254" y="2023"/>
              <a:ext cx="727"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19" name="Line 15"/>
            <p:cNvSpPr>
              <a:spLocks noChangeShapeType="1"/>
            </p:cNvSpPr>
            <p:nvPr/>
          </p:nvSpPr>
          <p:spPr bwMode="auto">
            <a:xfrm flipH="1">
              <a:off x="5055" y="1898"/>
              <a:ext cx="144"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20" name="Line 16"/>
            <p:cNvSpPr>
              <a:spLocks noChangeShapeType="1"/>
            </p:cNvSpPr>
            <p:nvPr/>
          </p:nvSpPr>
          <p:spPr bwMode="auto">
            <a:xfrm flipH="1">
              <a:off x="5072" y="1842"/>
              <a:ext cx="634" cy="4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21" name="Line 17"/>
            <p:cNvSpPr>
              <a:spLocks noChangeShapeType="1"/>
            </p:cNvSpPr>
            <p:nvPr/>
          </p:nvSpPr>
          <p:spPr bwMode="auto">
            <a:xfrm>
              <a:off x="4709" y="1704"/>
              <a:ext cx="408" cy="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30098" name="Oval 18"/>
            <p:cNvSpPr>
              <a:spLocks noChangeArrowheads="1"/>
            </p:cNvSpPr>
            <p:nvPr/>
          </p:nvSpPr>
          <p:spPr bwMode="auto">
            <a:xfrm>
              <a:off x="4027" y="1841"/>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25623" name="Line 19"/>
            <p:cNvSpPr>
              <a:spLocks noChangeShapeType="1"/>
            </p:cNvSpPr>
            <p:nvPr/>
          </p:nvSpPr>
          <p:spPr bwMode="auto">
            <a:xfrm flipH="1">
              <a:off x="4254" y="1797"/>
              <a:ext cx="227" cy="13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30100" name="Oval 20"/>
            <p:cNvSpPr>
              <a:spLocks noChangeArrowheads="1"/>
            </p:cNvSpPr>
            <p:nvPr/>
          </p:nvSpPr>
          <p:spPr bwMode="auto">
            <a:xfrm>
              <a:off x="4844" y="2114"/>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30101" name="Text Box 21"/>
            <p:cNvSpPr txBox="1">
              <a:spLocks noChangeArrowheads="1"/>
            </p:cNvSpPr>
            <p:nvPr/>
          </p:nvSpPr>
          <p:spPr bwMode="auto">
            <a:xfrm>
              <a:off x="4787" y="1298"/>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30102" name="Text Box 22"/>
            <p:cNvSpPr txBox="1">
              <a:spLocks noChangeArrowheads="1"/>
            </p:cNvSpPr>
            <p:nvPr/>
          </p:nvSpPr>
          <p:spPr bwMode="auto">
            <a:xfrm>
              <a:off x="4264" y="1671"/>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30103" name="Text Box 23"/>
            <p:cNvSpPr txBox="1">
              <a:spLocks noChangeArrowheads="1"/>
            </p:cNvSpPr>
            <p:nvPr/>
          </p:nvSpPr>
          <p:spPr bwMode="auto">
            <a:xfrm>
              <a:off x="4811" y="1695"/>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4</a:t>
              </a:r>
              <a:endParaRPr lang="en-GB" sz="1400" b="1">
                <a:solidFill>
                  <a:srgbClr val="FF0000"/>
                </a:solidFill>
                <a:effectLst>
                  <a:outerShdw blurRad="38100" dist="38100" dir="2700000" algn="tl">
                    <a:srgbClr val="C0C0C0"/>
                  </a:outerShdw>
                </a:effectLst>
                <a:cs typeface="+mn-cs"/>
              </a:endParaRPr>
            </a:p>
          </p:txBody>
        </p:sp>
        <p:sp>
          <p:nvSpPr>
            <p:cNvPr id="430104" name="Text Box 24"/>
            <p:cNvSpPr txBox="1">
              <a:spLocks noChangeArrowheads="1"/>
            </p:cNvSpPr>
            <p:nvPr/>
          </p:nvSpPr>
          <p:spPr bwMode="auto">
            <a:xfrm>
              <a:off x="4470" y="211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5</a:t>
              </a:r>
              <a:endParaRPr lang="en-GB" sz="1400" b="1">
                <a:solidFill>
                  <a:srgbClr val="FF0000"/>
                </a:solidFill>
                <a:effectLst>
                  <a:outerShdw blurRad="38100" dist="38100" dir="2700000" algn="tl">
                    <a:srgbClr val="C0C0C0"/>
                  </a:outerShdw>
                </a:effectLst>
                <a:cs typeface="+mn-cs"/>
              </a:endParaRPr>
            </a:p>
          </p:txBody>
        </p:sp>
        <p:sp>
          <p:nvSpPr>
            <p:cNvPr id="430105" name="Text Box 25"/>
            <p:cNvSpPr txBox="1">
              <a:spLocks noChangeArrowheads="1"/>
            </p:cNvSpPr>
            <p:nvPr/>
          </p:nvSpPr>
          <p:spPr bwMode="auto">
            <a:xfrm>
              <a:off x="5286" y="143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3</a:t>
              </a:r>
              <a:endParaRPr lang="en-GB" sz="1400" b="1">
                <a:solidFill>
                  <a:srgbClr val="FF0000"/>
                </a:solidFill>
                <a:effectLst>
                  <a:outerShdw blurRad="38100" dist="38100" dir="2700000" algn="tl">
                    <a:srgbClr val="C0C0C0"/>
                  </a:outerShdw>
                </a:effectLst>
                <a:cs typeface="+mn-cs"/>
              </a:endParaRPr>
            </a:p>
          </p:txBody>
        </p:sp>
        <p:sp>
          <p:nvSpPr>
            <p:cNvPr id="430106" name="Text Box 26"/>
            <p:cNvSpPr txBox="1">
              <a:spLocks noChangeArrowheads="1"/>
            </p:cNvSpPr>
            <p:nvPr/>
          </p:nvSpPr>
          <p:spPr bwMode="auto">
            <a:xfrm>
              <a:off x="5513" y="1570"/>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30107" name="Text Box 27"/>
            <p:cNvSpPr txBox="1">
              <a:spLocks noChangeArrowheads="1"/>
            </p:cNvSpPr>
            <p:nvPr/>
          </p:nvSpPr>
          <p:spPr bwMode="auto">
            <a:xfrm>
              <a:off x="5412" y="203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5</a:t>
              </a:r>
              <a:endParaRPr lang="en-GB" sz="1400" b="1">
                <a:solidFill>
                  <a:srgbClr val="FF0000"/>
                </a:solidFill>
                <a:effectLst>
                  <a:outerShdw blurRad="38100" dist="38100" dir="2700000" algn="tl">
                    <a:srgbClr val="C0C0C0"/>
                  </a:outerShdw>
                </a:effectLst>
                <a:cs typeface="+mn-cs"/>
              </a:endParaRPr>
            </a:p>
          </p:txBody>
        </p:sp>
        <p:sp>
          <p:nvSpPr>
            <p:cNvPr id="430108" name="Text Box 28"/>
            <p:cNvSpPr txBox="1">
              <a:spLocks noChangeArrowheads="1"/>
            </p:cNvSpPr>
            <p:nvPr/>
          </p:nvSpPr>
          <p:spPr bwMode="auto">
            <a:xfrm>
              <a:off x="4968" y="1933"/>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grpSp>
      <p:sp>
        <p:nvSpPr>
          <p:cNvPr id="25607" name="Text Box 29"/>
          <p:cNvSpPr txBox="1">
            <a:spLocks noChangeArrowheads="1"/>
          </p:cNvSpPr>
          <p:nvPr/>
        </p:nvSpPr>
        <p:spPr bwMode="auto">
          <a:xfrm>
            <a:off x="6032500" y="4221163"/>
            <a:ext cx="3589338" cy="584775"/>
          </a:xfrm>
          <a:prstGeom prst="rect">
            <a:avLst/>
          </a:prstGeom>
          <a:gradFill rotWithShape="1">
            <a:gsLst>
              <a:gs pos="0">
                <a:schemeClr val="bg1"/>
              </a:gs>
              <a:gs pos="100000">
                <a:srgbClr val="FFFF66"/>
              </a:gs>
            </a:gsLst>
            <a:lin ang="5400000" scaled="1"/>
          </a:gradFill>
          <a:ln w="28575" algn="ctr">
            <a:solidFill>
              <a:srgbClr val="FF0000"/>
            </a:solidFill>
            <a:miter lim="800000"/>
            <a:headEnd/>
            <a:tailEnd/>
          </a:ln>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r>
              <a:rPr lang="en-US" altLang="en-US" sz="1600" b="1" u="sng" dirty="0"/>
              <a:t>Heuristic values: </a:t>
            </a:r>
          </a:p>
          <a:p>
            <a:r>
              <a:rPr lang="en-US" altLang="en-US" sz="1600" b="1" dirty="0"/>
              <a:t>A=2, B=3, C=1, D=4, S=10, G=0</a:t>
            </a:r>
            <a:endParaRPr lang="en-GB" altLang="en-US" sz="1600" b="1" dirty="0"/>
          </a:p>
        </p:txBody>
      </p:sp>
      <p:sp>
        <p:nvSpPr>
          <p:cNvPr id="430110" name="Rectangle 30"/>
          <p:cNvSpPr>
            <a:spLocks noChangeArrowheads="1"/>
          </p:cNvSpPr>
          <p:nvPr/>
        </p:nvSpPr>
        <p:spPr bwMode="auto">
          <a:xfrm>
            <a:off x="328613" y="2084620"/>
            <a:ext cx="5384800" cy="70802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sz="2000" dirty="0">
                <a:cs typeface="+mn-cs"/>
              </a:rPr>
              <a:t>Given the link lengths in the figure, is the table of heuristic values an </a:t>
            </a:r>
            <a:r>
              <a:rPr lang="en-US" sz="2000" b="1" dirty="0">
                <a:effectLst>
                  <a:outerShdw blurRad="38100" dist="38100" dir="2700000" algn="tl">
                    <a:srgbClr val="FFFFFF"/>
                  </a:outerShdw>
                </a:effectLst>
                <a:cs typeface="+mn-cs"/>
              </a:rPr>
              <a:t>admissible</a:t>
            </a:r>
            <a:r>
              <a:rPr lang="en-US" sz="2000" dirty="0">
                <a:effectLst>
                  <a:outerShdw blurRad="38100" dist="38100" dir="2700000" algn="tl">
                    <a:srgbClr val="FFFFFF"/>
                  </a:outerShdw>
                </a:effectLst>
                <a:cs typeface="+mn-cs"/>
              </a:rPr>
              <a:t> </a:t>
            </a:r>
            <a:r>
              <a:rPr lang="en-US" sz="2000" b="1" dirty="0">
                <a:effectLst>
                  <a:outerShdw blurRad="38100" dist="38100" dir="2700000" algn="tl">
                    <a:srgbClr val="FFFFFF"/>
                  </a:outerShdw>
                </a:effectLst>
                <a:cs typeface="+mn-cs"/>
              </a:rPr>
              <a:t>heuristic</a:t>
            </a:r>
            <a:r>
              <a:rPr lang="en-US" sz="2000" dirty="0">
                <a:cs typeface="+mn-cs"/>
              </a:rPr>
              <a:t>?</a:t>
            </a:r>
            <a:endParaRPr lang="en-GB" sz="2000" dirty="0">
              <a:cs typeface="+mn-cs"/>
            </a:endParaRPr>
          </a:p>
        </p:txBody>
      </p:sp>
    </p:spTree>
    <p:extLst>
      <p:ext uri="{BB962C8B-B14F-4D97-AF65-F5344CB8AC3E}">
        <p14:creationId xmlns:p14="http://schemas.microsoft.com/office/powerpoint/2010/main" val="887884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0084"/>
                                        </p:tgtEl>
                                        <p:attrNameLst>
                                          <p:attrName>style.visibility</p:attrName>
                                        </p:attrNameLst>
                                      </p:cBhvr>
                                      <p:to>
                                        <p:strVal val="visible"/>
                                      </p:to>
                                    </p:set>
                                    <p:animEffect transition="in" filter="checkerboard(across)">
                                      <p:cBhvr>
                                        <p:cTn id="7" dur="500"/>
                                        <p:tgtEl>
                                          <p:spTgt spid="430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B75330D-9338-40AB-8276-9D5545DF03CF}" type="slidenum">
              <a:rPr lang="en-US" altLang="en-US" smtClean="0"/>
              <a:pPr>
                <a:defRPr/>
              </a:pPr>
              <a:t>79</a:t>
            </a:fld>
            <a:endParaRPr lang="en-US" altLang="en-US"/>
          </a:p>
        </p:txBody>
      </p:sp>
      <p:sp>
        <p:nvSpPr>
          <p:cNvPr id="4300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300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Not all heuristics are admissible</a:t>
            </a:r>
          </a:p>
        </p:txBody>
      </p:sp>
      <p:sp>
        <p:nvSpPr>
          <p:cNvPr id="4300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grpSp>
        <p:nvGrpSpPr>
          <p:cNvPr id="25606" name="Group 5"/>
          <p:cNvGrpSpPr>
            <a:grpSpLocks/>
          </p:cNvGrpSpPr>
          <p:nvPr/>
        </p:nvGrpSpPr>
        <p:grpSpPr bwMode="auto">
          <a:xfrm>
            <a:off x="6127750" y="1700213"/>
            <a:ext cx="3384550" cy="2232025"/>
            <a:chOff x="3936" y="1071"/>
            <a:chExt cx="2132" cy="1406"/>
          </a:xfrm>
        </p:grpSpPr>
        <p:sp>
          <p:nvSpPr>
            <p:cNvPr id="25610" name="Rectangle 6"/>
            <p:cNvSpPr>
              <a:spLocks noChangeArrowheads="1"/>
            </p:cNvSpPr>
            <p:nvPr/>
          </p:nvSpPr>
          <p:spPr bwMode="auto">
            <a:xfrm>
              <a:off x="3936" y="1071"/>
              <a:ext cx="2132" cy="1406"/>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25611" name="Line 7"/>
            <p:cNvSpPr>
              <a:spLocks noChangeShapeType="1"/>
            </p:cNvSpPr>
            <p:nvPr/>
          </p:nvSpPr>
          <p:spPr bwMode="auto">
            <a:xfrm flipH="1">
              <a:off x="5252" y="1433"/>
              <a:ext cx="0"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12" name="Line 8"/>
            <p:cNvSpPr>
              <a:spLocks noChangeShapeType="1"/>
            </p:cNvSpPr>
            <p:nvPr/>
          </p:nvSpPr>
          <p:spPr bwMode="auto">
            <a:xfrm flipH="1">
              <a:off x="4670" y="1342"/>
              <a:ext cx="453" cy="31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13" name="Line 9"/>
            <p:cNvSpPr>
              <a:spLocks noChangeShapeType="1"/>
            </p:cNvSpPr>
            <p:nvPr/>
          </p:nvSpPr>
          <p:spPr bwMode="auto">
            <a:xfrm flipV="1">
              <a:off x="5298" y="1752"/>
              <a:ext cx="363" cy="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30090" name="Oval 10"/>
            <p:cNvSpPr>
              <a:spLocks noChangeArrowheads="1"/>
            </p:cNvSpPr>
            <p:nvPr/>
          </p:nvSpPr>
          <p:spPr bwMode="auto">
            <a:xfrm>
              <a:off x="5116" y="1161"/>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30091" name="Oval 11"/>
            <p:cNvSpPr>
              <a:spLocks noChangeArrowheads="1"/>
            </p:cNvSpPr>
            <p:nvPr/>
          </p:nvSpPr>
          <p:spPr bwMode="auto">
            <a:xfrm>
              <a:off x="4437" y="1569"/>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30092" name="Oval 12"/>
            <p:cNvSpPr>
              <a:spLocks noChangeArrowheads="1"/>
            </p:cNvSpPr>
            <p:nvPr/>
          </p:nvSpPr>
          <p:spPr bwMode="auto">
            <a:xfrm>
              <a:off x="5099" y="1639"/>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a:glow rad="228600">
                <a:schemeClr val="accent1">
                  <a:satMod val="175000"/>
                  <a:alpha val="40000"/>
                </a:schemeClr>
              </a:glow>
            </a:effectLst>
          </p:spPr>
          <p:txBody>
            <a:bodyPr anchor="ctr">
              <a:spAutoFit/>
            </a:bodyPr>
            <a:lstStyle/>
            <a:p>
              <a:pPr algn="ctr" eaLnBrk="0" hangingPunct="0">
                <a:defRPr/>
              </a:pPr>
              <a:r>
                <a:rPr lang="en-US" sz="1600" b="1" dirty="0">
                  <a:cs typeface="+mn-cs"/>
                </a:rPr>
                <a:t>D</a:t>
              </a:r>
              <a:endParaRPr lang="en-GB" sz="1600" b="1" dirty="0">
                <a:cs typeface="+mn-cs"/>
              </a:endParaRPr>
            </a:p>
          </p:txBody>
        </p:sp>
        <p:sp>
          <p:nvSpPr>
            <p:cNvPr id="430093" name="Oval 13"/>
            <p:cNvSpPr>
              <a:spLocks noChangeArrowheads="1"/>
            </p:cNvSpPr>
            <p:nvPr/>
          </p:nvSpPr>
          <p:spPr bwMode="auto">
            <a:xfrm>
              <a:off x="5661" y="1615"/>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25618" name="Line 14"/>
            <p:cNvSpPr>
              <a:spLocks noChangeShapeType="1"/>
            </p:cNvSpPr>
            <p:nvPr/>
          </p:nvSpPr>
          <p:spPr bwMode="auto">
            <a:xfrm flipH="1" flipV="1">
              <a:off x="4254" y="2023"/>
              <a:ext cx="727"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19" name="Line 15"/>
            <p:cNvSpPr>
              <a:spLocks noChangeShapeType="1"/>
            </p:cNvSpPr>
            <p:nvPr/>
          </p:nvSpPr>
          <p:spPr bwMode="auto">
            <a:xfrm flipH="1">
              <a:off x="5055" y="1898"/>
              <a:ext cx="144" cy="22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20" name="Line 16"/>
            <p:cNvSpPr>
              <a:spLocks noChangeShapeType="1"/>
            </p:cNvSpPr>
            <p:nvPr/>
          </p:nvSpPr>
          <p:spPr bwMode="auto">
            <a:xfrm flipH="1">
              <a:off x="5072" y="1842"/>
              <a:ext cx="634" cy="4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25621" name="Line 17"/>
            <p:cNvSpPr>
              <a:spLocks noChangeShapeType="1"/>
            </p:cNvSpPr>
            <p:nvPr/>
          </p:nvSpPr>
          <p:spPr bwMode="auto">
            <a:xfrm>
              <a:off x="4709" y="1704"/>
              <a:ext cx="408" cy="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30098" name="Oval 18"/>
            <p:cNvSpPr>
              <a:spLocks noChangeArrowheads="1"/>
            </p:cNvSpPr>
            <p:nvPr/>
          </p:nvSpPr>
          <p:spPr bwMode="auto">
            <a:xfrm>
              <a:off x="4027" y="1841"/>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25623" name="Line 19"/>
            <p:cNvSpPr>
              <a:spLocks noChangeShapeType="1"/>
            </p:cNvSpPr>
            <p:nvPr/>
          </p:nvSpPr>
          <p:spPr bwMode="auto">
            <a:xfrm flipH="1">
              <a:off x="4254" y="1797"/>
              <a:ext cx="227" cy="13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30100" name="Oval 20"/>
            <p:cNvSpPr>
              <a:spLocks noChangeArrowheads="1"/>
            </p:cNvSpPr>
            <p:nvPr/>
          </p:nvSpPr>
          <p:spPr bwMode="auto">
            <a:xfrm>
              <a:off x="4844" y="2114"/>
              <a:ext cx="295" cy="282"/>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30101" name="Text Box 21"/>
            <p:cNvSpPr txBox="1">
              <a:spLocks noChangeArrowheads="1"/>
            </p:cNvSpPr>
            <p:nvPr/>
          </p:nvSpPr>
          <p:spPr bwMode="auto">
            <a:xfrm>
              <a:off x="4787" y="1298"/>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30102" name="Text Box 22"/>
            <p:cNvSpPr txBox="1">
              <a:spLocks noChangeArrowheads="1"/>
            </p:cNvSpPr>
            <p:nvPr/>
          </p:nvSpPr>
          <p:spPr bwMode="auto">
            <a:xfrm>
              <a:off x="4264" y="1671"/>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30103" name="Text Box 23"/>
            <p:cNvSpPr txBox="1">
              <a:spLocks noChangeArrowheads="1"/>
            </p:cNvSpPr>
            <p:nvPr/>
          </p:nvSpPr>
          <p:spPr bwMode="auto">
            <a:xfrm>
              <a:off x="4811" y="1695"/>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4</a:t>
              </a:r>
              <a:endParaRPr lang="en-GB" sz="1400" b="1">
                <a:solidFill>
                  <a:srgbClr val="FF0000"/>
                </a:solidFill>
                <a:effectLst>
                  <a:outerShdw blurRad="38100" dist="38100" dir="2700000" algn="tl">
                    <a:srgbClr val="C0C0C0"/>
                  </a:outerShdw>
                </a:effectLst>
                <a:cs typeface="+mn-cs"/>
              </a:endParaRPr>
            </a:p>
          </p:txBody>
        </p:sp>
        <p:sp>
          <p:nvSpPr>
            <p:cNvPr id="430104" name="Text Box 24"/>
            <p:cNvSpPr txBox="1">
              <a:spLocks noChangeArrowheads="1"/>
            </p:cNvSpPr>
            <p:nvPr/>
          </p:nvSpPr>
          <p:spPr bwMode="auto">
            <a:xfrm>
              <a:off x="4470" y="211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5</a:t>
              </a:r>
              <a:endParaRPr lang="en-GB" sz="1400" b="1">
                <a:solidFill>
                  <a:srgbClr val="FF0000"/>
                </a:solidFill>
                <a:effectLst>
                  <a:outerShdw blurRad="38100" dist="38100" dir="2700000" algn="tl">
                    <a:srgbClr val="C0C0C0"/>
                  </a:outerShdw>
                </a:effectLst>
                <a:cs typeface="+mn-cs"/>
              </a:endParaRPr>
            </a:p>
          </p:txBody>
        </p:sp>
        <p:sp>
          <p:nvSpPr>
            <p:cNvPr id="430105" name="Text Box 25"/>
            <p:cNvSpPr txBox="1">
              <a:spLocks noChangeArrowheads="1"/>
            </p:cNvSpPr>
            <p:nvPr/>
          </p:nvSpPr>
          <p:spPr bwMode="auto">
            <a:xfrm>
              <a:off x="5286" y="143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3</a:t>
              </a:r>
              <a:endParaRPr lang="en-GB" sz="1400" b="1">
                <a:solidFill>
                  <a:srgbClr val="FF0000"/>
                </a:solidFill>
                <a:effectLst>
                  <a:outerShdw blurRad="38100" dist="38100" dir="2700000" algn="tl">
                    <a:srgbClr val="C0C0C0"/>
                  </a:outerShdw>
                </a:effectLst>
                <a:cs typeface="+mn-cs"/>
              </a:endParaRPr>
            </a:p>
          </p:txBody>
        </p:sp>
        <p:sp>
          <p:nvSpPr>
            <p:cNvPr id="430106" name="Text Box 26"/>
            <p:cNvSpPr txBox="1">
              <a:spLocks noChangeArrowheads="1"/>
            </p:cNvSpPr>
            <p:nvPr/>
          </p:nvSpPr>
          <p:spPr bwMode="auto">
            <a:xfrm>
              <a:off x="5513" y="1570"/>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30107" name="Text Box 27"/>
            <p:cNvSpPr txBox="1">
              <a:spLocks noChangeArrowheads="1"/>
            </p:cNvSpPr>
            <p:nvPr/>
          </p:nvSpPr>
          <p:spPr bwMode="auto">
            <a:xfrm>
              <a:off x="5412" y="2034"/>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5</a:t>
              </a:r>
              <a:endParaRPr lang="en-GB" sz="1400" b="1">
                <a:solidFill>
                  <a:srgbClr val="FF0000"/>
                </a:solidFill>
                <a:effectLst>
                  <a:outerShdw blurRad="38100" dist="38100" dir="2700000" algn="tl">
                    <a:srgbClr val="C0C0C0"/>
                  </a:outerShdw>
                </a:effectLst>
                <a:cs typeface="+mn-cs"/>
              </a:endParaRPr>
            </a:p>
          </p:txBody>
        </p:sp>
        <p:sp>
          <p:nvSpPr>
            <p:cNvPr id="430108" name="Text Box 28"/>
            <p:cNvSpPr txBox="1">
              <a:spLocks noChangeArrowheads="1"/>
            </p:cNvSpPr>
            <p:nvPr/>
          </p:nvSpPr>
          <p:spPr bwMode="auto">
            <a:xfrm>
              <a:off x="4968" y="1933"/>
              <a:ext cx="172" cy="192"/>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grpSp>
      <p:sp>
        <p:nvSpPr>
          <p:cNvPr id="25607" name="Text Box 29"/>
          <p:cNvSpPr txBox="1">
            <a:spLocks noChangeArrowheads="1"/>
          </p:cNvSpPr>
          <p:nvPr/>
        </p:nvSpPr>
        <p:spPr bwMode="auto">
          <a:xfrm>
            <a:off x="6032500" y="4221163"/>
            <a:ext cx="3589338" cy="584775"/>
          </a:xfrm>
          <a:prstGeom prst="rect">
            <a:avLst/>
          </a:prstGeom>
          <a:gradFill rotWithShape="1">
            <a:gsLst>
              <a:gs pos="0">
                <a:schemeClr val="bg1"/>
              </a:gs>
              <a:gs pos="100000">
                <a:srgbClr val="FFFF66"/>
              </a:gs>
            </a:gsLst>
            <a:lin ang="5400000" scaled="1"/>
          </a:gradFill>
          <a:ln w="28575" algn="ctr">
            <a:solidFill>
              <a:srgbClr val="FF0000"/>
            </a:solidFill>
            <a:miter lim="800000"/>
            <a:headEnd/>
            <a:tailEnd/>
          </a:ln>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r>
              <a:rPr lang="en-US" altLang="en-US" sz="1600" b="1" u="sng" dirty="0"/>
              <a:t>Heuristic values: </a:t>
            </a:r>
          </a:p>
          <a:p>
            <a:r>
              <a:rPr lang="en-US" altLang="en-US" sz="1600" b="1" dirty="0"/>
              <a:t>A=2, B=3, C=1, D=</a:t>
            </a:r>
            <a:r>
              <a:rPr lang="en-US" altLang="en-US" sz="1600" b="1" dirty="0">
                <a:solidFill>
                  <a:srgbClr val="FF0000"/>
                </a:solidFill>
              </a:rPr>
              <a:t>4</a:t>
            </a:r>
            <a:r>
              <a:rPr lang="en-US" altLang="en-US" sz="1600" b="1" dirty="0"/>
              <a:t>, S=10, G=0</a:t>
            </a:r>
            <a:endParaRPr lang="en-GB" altLang="en-US" sz="1600" b="1" dirty="0"/>
          </a:p>
        </p:txBody>
      </p:sp>
      <p:sp>
        <p:nvSpPr>
          <p:cNvPr id="430110" name="Rectangle 30"/>
          <p:cNvSpPr>
            <a:spLocks noChangeArrowheads="1"/>
          </p:cNvSpPr>
          <p:nvPr/>
        </p:nvSpPr>
        <p:spPr bwMode="auto">
          <a:xfrm>
            <a:off x="328613" y="2084620"/>
            <a:ext cx="5384800" cy="70802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sz="2000" dirty="0">
                <a:cs typeface="+mn-cs"/>
              </a:rPr>
              <a:t>Given the link lengths in the figure, is the table of heuristic values an </a:t>
            </a:r>
            <a:r>
              <a:rPr lang="en-US" sz="2000" b="1" dirty="0">
                <a:effectLst>
                  <a:outerShdw blurRad="38100" dist="38100" dir="2700000" algn="tl">
                    <a:srgbClr val="FFFFFF"/>
                  </a:outerShdw>
                </a:effectLst>
                <a:cs typeface="+mn-cs"/>
              </a:rPr>
              <a:t>admissible</a:t>
            </a:r>
            <a:r>
              <a:rPr lang="en-US" sz="2000" dirty="0">
                <a:effectLst>
                  <a:outerShdw blurRad="38100" dist="38100" dir="2700000" algn="tl">
                    <a:srgbClr val="FFFFFF"/>
                  </a:outerShdw>
                </a:effectLst>
                <a:cs typeface="+mn-cs"/>
              </a:rPr>
              <a:t> </a:t>
            </a:r>
            <a:r>
              <a:rPr lang="en-US" sz="2000" b="1" dirty="0">
                <a:effectLst>
                  <a:outerShdw blurRad="38100" dist="38100" dir="2700000" algn="tl">
                    <a:srgbClr val="FFFFFF"/>
                  </a:outerShdw>
                </a:effectLst>
                <a:cs typeface="+mn-cs"/>
              </a:rPr>
              <a:t>heuristic</a:t>
            </a:r>
            <a:r>
              <a:rPr lang="en-US" sz="2000" dirty="0">
                <a:cs typeface="+mn-cs"/>
              </a:rPr>
              <a:t>?</a:t>
            </a:r>
            <a:endParaRPr lang="en-GB" sz="2000" dirty="0">
              <a:cs typeface="+mn-cs"/>
            </a:endParaRPr>
          </a:p>
        </p:txBody>
      </p:sp>
      <p:sp>
        <p:nvSpPr>
          <p:cNvPr id="430135" name="Rectangle 55"/>
          <p:cNvSpPr>
            <a:spLocks noChangeArrowheads="1"/>
          </p:cNvSpPr>
          <p:nvPr/>
        </p:nvSpPr>
        <p:spPr bwMode="auto">
          <a:xfrm>
            <a:off x="273050" y="3644900"/>
            <a:ext cx="5111750" cy="2235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404813" indent="-171450" eaLnBrk="0" hangingPunct="0">
              <a:defRPr/>
            </a:pPr>
            <a:r>
              <a:rPr lang="en-US" sz="2000" b="1" dirty="0">
                <a:solidFill>
                  <a:srgbClr val="FF0000"/>
                </a:solidFill>
                <a:effectLst>
                  <a:outerShdw blurRad="38100" dist="38100" dir="2700000" algn="tl">
                    <a:srgbClr val="000000"/>
                  </a:outerShdw>
                </a:effectLst>
                <a:cs typeface="+mn-cs"/>
              </a:rPr>
              <a:t>No!</a:t>
            </a:r>
          </a:p>
          <a:p>
            <a:pPr marL="404813" indent="-171450" eaLnBrk="0" hangingPunct="0">
              <a:defRPr/>
            </a:pPr>
            <a:endParaRPr lang="en-US" sz="2000" b="1" dirty="0">
              <a:solidFill>
                <a:srgbClr val="FF0000"/>
              </a:solidFill>
              <a:effectLst>
                <a:outerShdw blurRad="38100" dist="38100" dir="2700000" algn="tl">
                  <a:srgbClr val="000000"/>
                </a:outerShdw>
              </a:effectLst>
              <a:cs typeface="+mn-cs"/>
            </a:endParaRPr>
          </a:p>
          <a:p>
            <a:pPr marL="404813" indent="-171450" eaLnBrk="0" hangingPunct="0">
              <a:buFontTx/>
              <a:buChar char="•"/>
              <a:defRPr/>
            </a:pPr>
            <a:r>
              <a:rPr lang="en-US" sz="2000" dirty="0">
                <a:cs typeface="+mn-cs"/>
              </a:rPr>
              <a:t>A is ok</a:t>
            </a:r>
          </a:p>
          <a:p>
            <a:pPr marL="404813" indent="-171450" eaLnBrk="0" hangingPunct="0">
              <a:buFontTx/>
              <a:buChar char="•"/>
              <a:defRPr/>
            </a:pPr>
            <a:r>
              <a:rPr lang="en-US" sz="2000" dirty="0">
                <a:cs typeface="+mn-cs"/>
              </a:rPr>
              <a:t>B is ok</a:t>
            </a:r>
          </a:p>
          <a:p>
            <a:pPr marL="404813" indent="-171450" eaLnBrk="0" hangingPunct="0">
              <a:buFontTx/>
              <a:buChar char="•"/>
              <a:defRPr/>
            </a:pPr>
            <a:r>
              <a:rPr lang="en-US" sz="2000" dirty="0">
                <a:cs typeface="+mn-cs"/>
              </a:rPr>
              <a:t>C is ok</a:t>
            </a:r>
          </a:p>
          <a:p>
            <a:pPr marL="404813" indent="-171450" eaLnBrk="0" hangingPunct="0">
              <a:buFontTx/>
              <a:buChar char="•"/>
              <a:defRPr/>
            </a:pPr>
            <a:r>
              <a:rPr lang="en-US" sz="2000" b="1" dirty="0">
                <a:solidFill>
                  <a:srgbClr val="FF0000"/>
                </a:solidFill>
                <a:effectLst>
                  <a:outerShdw blurRad="38100" dist="38100" dir="2700000" algn="tl">
                    <a:srgbClr val="000000">
                      <a:alpha val="43137"/>
                    </a:srgbClr>
                  </a:outerShdw>
                </a:effectLst>
                <a:cs typeface="+mn-cs"/>
              </a:rPr>
              <a:t>D</a:t>
            </a:r>
            <a:r>
              <a:rPr lang="en-US" sz="2000" dirty="0">
                <a:cs typeface="+mn-cs"/>
              </a:rPr>
              <a:t> is </a:t>
            </a:r>
            <a:r>
              <a:rPr lang="en-US" sz="2000" b="1" dirty="0">
                <a:cs typeface="+mn-cs"/>
              </a:rPr>
              <a:t>too big</a:t>
            </a:r>
            <a:r>
              <a:rPr lang="en-US" sz="2000" dirty="0">
                <a:cs typeface="+mn-cs"/>
              </a:rPr>
              <a:t>, needs to be &lt;= 2</a:t>
            </a:r>
          </a:p>
          <a:p>
            <a:pPr marL="404813" indent="-171450" eaLnBrk="0" hangingPunct="0">
              <a:buFontTx/>
              <a:buChar char="•"/>
              <a:defRPr/>
            </a:pPr>
            <a:r>
              <a:rPr lang="en-US" sz="2000" dirty="0">
                <a:cs typeface="+mn-cs"/>
              </a:rPr>
              <a:t>S is too big, can always use 0 for start</a:t>
            </a:r>
            <a:endParaRPr lang="en-GB" sz="2000"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0084"/>
                                        </p:tgtEl>
                                        <p:attrNameLst>
                                          <p:attrName>style.visibility</p:attrName>
                                        </p:attrNameLst>
                                      </p:cBhvr>
                                      <p:to>
                                        <p:strVal val="visible"/>
                                      </p:to>
                                    </p:set>
                                    <p:animEffect transition="in" filter="checkerboard(across)">
                                      <p:cBhvr>
                                        <p:cTn id="7" dur="500"/>
                                        <p:tgtEl>
                                          <p:spTgt spid="430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99"/>
            </a:gs>
            <a:gs pos="100000">
              <a:srgbClr val="00D000"/>
            </a:gs>
          </a:gsLst>
          <a:lin ang="2700000" scaled="1"/>
        </a:gradFill>
        <a:effectLst/>
      </p:bgPr>
    </p:bg>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ADA47F5-9842-4E52-8FC5-987E2D8F7BB5}"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33826"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Helvetica" pitchFamily="34" charset="0"/>
                <a:ea typeface="+mn-ea"/>
                <a:cs typeface="Arial" charset="0"/>
              </a:rPr>
              <a:t>SEARCH</a:t>
            </a:r>
          </a:p>
        </p:txBody>
      </p:sp>
      <p:sp>
        <p:nvSpPr>
          <p:cNvPr id="333827"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Helvetica" pitchFamily="34" charset="0"/>
                <a:ea typeface="+mn-ea"/>
                <a:cs typeface="Arial" charset="0"/>
              </a:rPr>
              <a:t>Background and Motivation</a:t>
            </a:r>
          </a:p>
        </p:txBody>
      </p:sp>
      <p:sp>
        <p:nvSpPr>
          <p:cNvPr id="333828" name="Text Box 4"/>
          <p:cNvSpPr txBox="1">
            <a:spLocks noChangeArrowheads="1"/>
          </p:cNvSpPr>
          <p:nvPr/>
        </p:nvSpPr>
        <p:spPr bwMode="auto">
          <a:xfrm>
            <a:off x="200025" y="1557338"/>
            <a:ext cx="9432925"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charset="0"/>
                <a:ea typeface="+mn-ea"/>
                <a:cs typeface="Arial" charset="0"/>
              </a:rPr>
              <a:t>Trees and Graphs</a:t>
            </a:r>
            <a:endParaRPr kumimoji="0" lang="en-GB"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charset="0"/>
              <a:ea typeface="+mn-ea"/>
              <a:cs typeface="Arial" charset="0"/>
            </a:endParaRPr>
          </a:p>
        </p:txBody>
      </p:sp>
      <p:sp>
        <p:nvSpPr>
          <p:cNvPr id="333829"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rPr>
              <a:t>4</a:t>
            </a:r>
            <a:endParaRPr kumimoji="0" lang="en-NZ" sz="20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Arial" charset="0"/>
            </a:endParaRPr>
          </a:p>
        </p:txBody>
      </p:sp>
      <p:sp>
        <p:nvSpPr>
          <p:cNvPr id="5127" name="Line 13"/>
          <p:cNvSpPr>
            <a:spLocks noChangeShapeType="1"/>
          </p:cNvSpPr>
          <p:nvPr/>
        </p:nvSpPr>
        <p:spPr bwMode="auto">
          <a:xfrm flipH="1">
            <a:off x="2936875" y="3048000"/>
            <a:ext cx="2016125" cy="649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28" name="Line 14"/>
          <p:cNvSpPr>
            <a:spLocks noChangeShapeType="1"/>
          </p:cNvSpPr>
          <p:nvPr/>
        </p:nvSpPr>
        <p:spPr bwMode="auto">
          <a:xfrm flipH="1">
            <a:off x="4808538" y="3121025"/>
            <a:ext cx="144462" cy="576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29" name="Line 15"/>
          <p:cNvSpPr>
            <a:spLocks noChangeShapeType="1"/>
          </p:cNvSpPr>
          <p:nvPr/>
        </p:nvSpPr>
        <p:spPr bwMode="auto">
          <a:xfrm>
            <a:off x="5024438" y="3048000"/>
            <a:ext cx="1296987"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0" name="Line 19"/>
          <p:cNvSpPr>
            <a:spLocks noChangeShapeType="1"/>
          </p:cNvSpPr>
          <p:nvPr/>
        </p:nvSpPr>
        <p:spPr bwMode="auto">
          <a:xfrm flipH="1">
            <a:off x="2649538" y="3913188"/>
            <a:ext cx="144462"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1" name="Line 20"/>
          <p:cNvSpPr>
            <a:spLocks noChangeShapeType="1"/>
          </p:cNvSpPr>
          <p:nvPr/>
        </p:nvSpPr>
        <p:spPr bwMode="auto">
          <a:xfrm flipH="1">
            <a:off x="1928813" y="3913188"/>
            <a:ext cx="792162"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2" name="Line 21"/>
          <p:cNvSpPr>
            <a:spLocks noChangeShapeType="1"/>
          </p:cNvSpPr>
          <p:nvPr/>
        </p:nvSpPr>
        <p:spPr bwMode="auto">
          <a:xfrm>
            <a:off x="2865438" y="3913188"/>
            <a:ext cx="431800"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3" name="Line 25"/>
          <p:cNvSpPr>
            <a:spLocks noChangeShapeType="1"/>
          </p:cNvSpPr>
          <p:nvPr/>
        </p:nvSpPr>
        <p:spPr bwMode="auto">
          <a:xfrm flipH="1">
            <a:off x="4700588" y="3913188"/>
            <a:ext cx="144462"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4" name="Line 26"/>
          <p:cNvSpPr>
            <a:spLocks noChangeShapeType="1"/>
          </p:cNvSpPr>
          <p:nvPr/>
        </p:nvSpPr>
        <p:spPr bwMode="auto">
          <a:xfrm flipH="1">
            <a:off x="3979863" y="3913188"/>
            <a:ext cx="792162"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5" name="Line 27"/>
          <p:cNvSpPr>
            <a:spLocks noChangeShapeType="1"/>
          </p:cNvSpPr>
          <p:nvPr/>
        </p:nvSpPr>
        <p:spPr bwMode="auto">
          <a:xfrm>
            <a:off x="4916488" y="3913188"/>
            <a:ext cx="431800"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6" name="Line 31"/>
          <p:cNvSpPr>
            <a:spLocks noChangeShapeType="1"/>
          </p:cNvSpPr>
          <p:nvPr/>
        </p:nvSpPr>
        <p:spPr bwMode="auto">
          <a:xfrm>
            <a:off x="6321425" y="3840163"/>
            <a:ext cx="431800" cy="649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7" name="Line 32"/>
          <p:cNvSpPr>
            <a:spLocks noChangeShapeType="1"/>
          </p:cNvSpPr>
          <p:nvPr/>
        </p:nvSpPr>
        <p:spPr bwMode="auto">
          <a:xfrm flipH="1">
            <a:off x="6032500" y="3840163"/>
            <a:ext cx="217488"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38" name="Line 33"/>
          <p:cNvSpPr>
            <a:spLocks noChangeShapeType="1"/>
          </p:cNvSpPr>
          <p:nvPr/>
        </p:nvSpPr>
        <p:spPr bwMode="auto">
          <a:xfrm>
            <a:off x="6392863" y="3768725"/>
            <a:ext cx="1081087"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33" name="Oval 9"/>
          <p:cNvSpPr>
            <a:spLocks noChangeArrowheads="1"/>
          </p:cNvSpPr>
          <p:nvPr/>
        </p:nvSpPr>
        <p:spPr bwMode="auto">
          <a:xfrm>
            <a:off x="4737100" y="28321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A</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34" name="Oval 10"/>
          <p:cNvSpPr>
            <a:spLocks noChangeArrowheads="1"/>
          </p:cNvSpPr>
          <p:nvPr/>
        </p:nvSpPr>
        <p:spPr bwMode="auto">
          <a:xfrm>
            <a:off x="6103938" y="3552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B</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35" name="Oval 11"/>
          <p:cNvSpPr>
            <a:spLocks noChangeArrowheads="1"/>
          </p:cNvSpPr>
          <p:nvPr/>
        </p:nvSpPr>
        <p:spPr bwMode="auto">
          <a:xfrm>
            <a:off x="4592638" y="3552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36" name="Oval 12"/>
          <p:cNvSpPr>
            <a:spLocks noChangeArrowheads="1"/>
          </p:cNvSpPr>
          <p:nvPr/>
        </p:nvSpPr>
        <p:spPr bwMode="auto">
          <a:xfrm>
            <a:off x="2576513" y="3624263"/>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0" name="Oval 16"/>
          <p:cNvSpPr>
            <a:spLocks noChangeArrowheads="1"/>
          </p:cNvSpPr>
          <p:nvPr/>
        </p:nvSpPr>
        <p:spPr bwMode="auto">
          <a:xfrm>
            <a:off x="1784350"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1" name="Oval 17"/>
          <p:cNvSpPr>
            <a:spLocks noChangeArrowheads="1"/>
          </p:cNvSpPr>
          <p:nvPr/>
        </p:nvSpPr>
        <p:spPr bwMode="auto">
          <a:xfrm>
            <a:off x="243363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2" name="Oval 18"/>
          <p:cNvSpPr>
            <a:spLocks noChangeArrowheads="1"/>
          </p:cNvSpPr>
          <p:nvPr/>
        </p:nvSpPr>
        <p:spPr bwMode="auto">
          <a:xfrm>
            <a:off x="308133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6" name="Oval 22"/>
          <p:cNvSpPr>
            <a:spLocks noChangeArrowheads="1"/>
          </p:cNvSpPr>
          <p:nvPr/>
        </p:nvSpPr>
        <p:spPr bwMode="auto">
          <a:xfrm>
            <a:off x="3835400"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7" name="Oval 23"/>
          <p:cNvSpPr>
            <a:spLocks noChangeArrowheads="1"/>
          </p:cNvSpPr>
          <p:nvPr/>
        </p:nvSpPr>
        <p:spPr bwMode="auto">
          <a:xfrm>
            <a:off x="448468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48" name="Oval 24"/>
          <p:cNvSpPr>
            <a:spLocks noChangeArrowheads="1"/>
          </p:cNvSpPr>
          <p:nvPr/>
        </p:nvSpPr>
        <p:spPr bwMode="auto">
          <a:xfrm>
            <a:off x="513238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52" name="Oval 28"/>
          <p:cNvSpPr>
            <a:spLocks noChangeArrowheads="1"/>
          </p:cNvSpPr>
          <p:nvPr/>
        </p:nvSpPr>
        <p:spPr bwMode="auto">
          <a:xfrm>
            <a:off x="588803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53" name="Oval 29"/>
          <p:cNvSpPr>
            <a:spLocks noChangeArrowheads="1"/>
          </p:cNvSpPr>
          <p:nvPr/>
        </p:nvSpPr>
        <p:spPr bwMode="auto">
          <a:xfrm>
            <a:off x="6537325"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333854" name="Oval 30"/>
          <p:cNvSpPr>
            <a:spLocks noChangeArrowheads="1"/>
          </p:cNvSpPr>
          <p:nvPr/>
        </p:nvSpPr>
        <p:spPr bwMode="auto">
          <a:xfrm>
            <a:off x="7185025"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Times New Roman" pitchFamily="18" charset="0"/>
                <a:ea typeface="+mn-ea"/>
                <a:cs typeface="Arial" charset="0"/>
              </a:rPr>
              <a:t>C</a:t>
            </a:r>
            <a:endParaRPr kumimoji="0" lang="en-GB" sz="1600" b="1"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53" name="AutoShape 36"/>
          <p:cNvSpPr>
            <a:spLocks/>
          </p:cNvSpPr>
          <p:nvPr/>
        </p:nvSpPr>
        <p:spPr bwMode="auto">
          <a:xfrm>
            <a:off x="5821363" y="2646363"/>
            <a:ext cx="914400" cy="330200"/>
          </a:xfrm>
          <a:prstGeom prst="callout1">
            <a:avLst>
              <a:gd name="adj1" fmla="val 34616"/>
              <a:gd name="adj2" fmla="val -8333"/>
              <a:gd name="adj3" fmla="val 100000"/>
              <a:gd name="adj4" fmla="val -79167"/>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root</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54" name="AutoShape 37"/>
          <p:cNvSpPr>
            <a:spLocks/>
          </p:cNvSpPr>
          <p:nvPr/>
        </p:nvSpPr>
        <p:spPr bwMode="auto">
          <a:xfrm>
            <a:off x="717550" y="2905125"/>
            <a:ext cx="923925" cy="473075"/>
          </a:xfrm>
          <a:prstGeom prst="callout1">
            <a:avLst>
              <a:gd name="adj1" fmla="val 24162"/>
              <a:gd name="adj2" fmla="val 108245"/>
              <a:gd name="adj3" fmla="val 175167"/>
              <a:gd name="adj4" fmla="val 208593"/>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Node (vertex)</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55" name="AutoShape 38"/>
          <p:cNvSpPr>
            <a:spLocks/>
          </p:cNvSpPr>
          <p:nvPr/>
        </p:nvSpPr>
        <p:spPr bwMode="auto">
          <a:xfrm>
            <a:off x="7545388" y="3408363"/>
            <a:ext cx="1008062" cy="619125"/>
          </a:xfrm>
          <a:prstGeom prst="callout1">
            <a:avLst>
              <a:gd name="adj1" fmla="val 18463"/>
              <a:gd name="adj2" fmla="val -7560"/>
              <a:gd name="adj3" fmla="val 100000"/>
              <a:gd name="adj4" fmla="val -71810"/>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Link (edge)</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5156" name="AutoShape 39"/>
          <p:cNvSpPr>
            <a:spLocks/>
          </p:cNvSpPr>
          <p:nvPr/>
        </p:nvSpPr>
        <p:spPr bwMode="auto">
          <a:xfrm>
            <a:off x="560388" y="5497513"/>
            <a:ext cx="1152525" cy="431800"/>
          </a:xfrm>
          <a:prstGeom prst="callout1">
            <a:avLst>
              <a:gd name="adj1" fmla="val 26472"/>
              <a:gd name="adj2" fmla="val 106611"/>
              <a:gd name="adj3" fmla="val -183454"/>
              <a:gd name="adj4" fmla="val 123829"/>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rPr>
              <a:t>Terminal (leaf)</a:t>
            </a:r>
            <a:endParaRPr kumimoji="0" lang="en-GB" altLang="en-US" sz="1800" b="0" i="0" u="none" strike="noStrike" kern="1200" cap="none" spc="0" normalizeH="0" baseline="0" noProof="0">
              <a:ln>
                <a:noFill/>
              </a:ln>
              <a:solidFill>
                <a:srgbClr val="000000"/>
              </a:solidFill>
              <a:effectLst/>
              <a:uLnTx/>
              <a:uFillTx/>
              <a:latin typeface="Times New Roman" pitchFamily="18" charset="0"/>
              <a:ea typeface="+mn-ea"/>
              <a:cs typeface="Arial" charset="0"/>
            </a:endParaRPr>
          </a:p>
        </p:txBody>
      </p:sp>
      <p:sp>
        <p:nvSpPr>
          <p:cNvPr id="2" name="TextBox 1">
            <a:extLst>
              <a:ext uri="{FF2B5EF4-FFF2-40B4-BE49-F238E27FC236}">
                <a16:creationId xmlns:a16="http://schemas.microsoft.com/office/drawing/2014/main" id="{8E0614C1-E451-4625-91C1-F7A99186C749}"/>
              </a:ext>
            </a:extLst>
          </p:cNvPr>
          <p:cNvSpPr txBox="1"/>
          <p:nvPr/>
        </p:nvSpPr>
        <p:spPr>
          <a:xfrm>
            <a:off x="2526243" y="5532943"/>
            <a:ext cx="6875586" cy="83099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a:outerShdw blurRad="50800" dist="38100" dir="8100000" algn="tr" rotWithShape="0">
              <a:prstClr val="black">
                <a:alpha val="40000"/>
              </a:prstClr>
            </a:outerShdw>
          </a:effectLst>
        </p:spPr>
        <p:txBody>
          <a:bodyPr>
            <a:spAutoFit/>
          </a:bodyPr>
          <a:lstStyle>
            <a:defPPr>
              <a:defRPr lang="en-US"/>
            </a:defPPr>
            <a:lvl1pPr eaLnBrk="0" hangingPunct="0">
              <a:defRPr sz="240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NZ" dirty="0"/>
              <a:t>A tree in computer science is an inverted tree, where the root is at the top and the leaves are at the bottom.</a:t>
            </a:r>
          </a:p>
        </p:txBody>
      </p:sp>
    </p:spTree>
    <p:extLst>
      <p:ext uri="{BB962C8B-B14F-4D97-AF65-F5344CB8AC3E}">
        <p14:creationId xmlns:p14="http://schemas.microsoft.com/office/powerpoint/2010/main" val="26485221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3829"/>
                                        </p:tgtEl>
                                        <p:attrNameLst>
                                          <p:attrName>style.visibility</p:attrName>
                                        </p:attrNameLst>
                                      </p:cBhvr>
                                      <p:to>
                                        <p:strVal val="visible"/>
                                      </p:to>
                                    </p:set>
                                    <p:animEffect transition="in" filter="checkerboard(across)">
                                      <p:cBhvr>
                                        <p:cTn id="7" dur="500"/>
                                        <p:tgtEl>
                                          <p:spTgt spid="333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6FEAB14-21FD-4FC0-B677-9DA85EC42E39}" type="slidenum">
              <a:rPr lang="en-US" altLang="en-US" smtClean="0">
                <a:solidFill>
                  <a:srgbClr val="000000"/>
                </a:solidFill>
              </a:rPr>
              <a:pPr/>
              <a:t>80</a:t>
            </a:fld>
            <a:endParaRPr lang="en-US" altLang="en-US">
              <a:solidFill>
                <a:srgbClr val="000000"/>
              </a:solidFill>
            </a:endParaRPr>
          </a:p>
        </p:txBody>
      </p:sp>
      <p:sp>
        <p:nvSpPr>
          <p:cNvPr id="43213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rgbClr val="FFFFFF"/>
                </a:solidFill>
                <a:effectLst>
                  <a:outerShdw blurRad="38100" dist="38100" dir="2700000" algn="tl">
                    <a:srgbClr val="000000"/>
                  </a:outerShdw>
                </a:effectLst>
                <a:latin typeface="Helvetica" pitchFamily="34" charset="0"/>
              </a:rPr>
              <a:t>SEARCH</a:t>
            </a:r>
          </a:p>
        </p:txBody>
      </p:sp>
      <p:sp>
        <p:nvSpPr>
          <p:cNvPr id="43213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rPr>
              <a:t>Admissible Heuristics </a:t>
            </a:r>
          </a:p>
        </p:txBody>
      </p:sp>
      <p:sp>
        <p:nvSpPr>
          <p:cNvPr id="432132"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rPr>
              <a:t>4</a:t>
            </a:r>
            <a:endParaRPr lang="en-NZ" sz="2000" b="1">
              <a:solidFill>
                <a:srgbClr val="FFFF00"/>
              </a:solidFill>
              <a:effectLst>
                <a:outerShdw blurRad="38100" dist="38100" dir="2700000" algn="tl">
                  <a:srgbClr val="000000"/>
                </a:outerShdw>
              </a:effectLst>
              <a:latin typeface="Arial" charset="0"/>
            </a:endParaRPr>
          </a:p>
        </p:txBody>
      </p:sp>
      <p:sp>
        <p:nvSpPr>
          <p:cNvPr id="122886" name="Text Box 29"/>
          <p:cNvSpPr txBox="1">
            <a:spLocks noChangeArrowheads="1"/>
          </p:cNvSpPr>
          <p:nvPr/>
        </p:nvSpPr>
        <p:spPr bwMode="auto">
          <a:xfrm>
            <a:off x="0" y="4508500"/>
            <a:ext cx="9561513" cy="409575"/>
          </a:xfrm>
          <a:prstGeom prst="rect">
            <a:avLst/>
          </a:prstGeom>
          <a:gradFill rotWithShape="1">
            <a:gsLst>
              <a:gs pos="0">
                <a:schemeClr val="bg1"/>
              </a:gs>
              <a:gs pos="100000">
                <a:srgbClr val="FFFF66"/>
              </a:gs>
            </a:gsLst>
            <a:lin ang="5400000" scaled="1"/>
          </a:gradFill>
          <a:ln w="12700" algn="ctr">
            <a:solidFill>
              <a:srgbClr val="FF0000"/>
            </a:solidFill>
            <a:miter lim="800000"/>
            <a:headEnd/>
            <a:tailEnd/>
          </a:ln>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en-US" sz="2000" b="1">
                <a:solidFill>
                  <a:srgbClr val="000000"/>
                </a:solidFill>
              </a:rPr>
              <a:t>Alternative underestimates of “distance” (number of moves) to goal:</a:t>
            </a:r>
            <a:endParaRPr lang="en-GB" altLang="en-US" sz="2000" b="1">
              <a:solidFill>
                <a:srgbClr val="000000"/>
              </a:solidFill>
            </a:endParaRPr>
          </a:p>
        </p:txBody>
      </p:sp>
      <p:sp>
        <p:nvSpPr>
          <p:cNvPr id="94215" name="Rectangle 30"/>
          <p:cNvSpPr>
            <a:spLocks noChangeArrowheads="1"/>
          </p:cNvSpPr>
          <p:nvPr/>
        </p:nvSpPr>
        <p:spPr bwMode="auto">
          <a:xfrm>
            <a:off x="496094" y="1586891"/>
            <a:ext cx="9056688"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b="1" u="sng" dirty="0">
                <a:solidFill>
                  <a:srgbClr val="000000"/>
                </a:solidFill>
              </a:rPr>
              <a:t>8 Puzzle:</a:t>
            </a:r>
            <a:r>
              <a:rPr lang="en-US" sz="2000" dirty="0">
                <a:solidFill>
                  <a:srgbClr val="000000"/>
                </a:solidFill>
              </a:rPr>
              <a:t>  Move tiles to reach goal.  Think of a move as </a:t>
            </a:r>
            <a:r>
              <a:rPr lang="en-US" sz="2000" b="1" dirty="0">
                <a:solidFill>
                  <a:srgbClr val="000000"/>
                </a:solidFill>
                <a:effectLst>
                  <a:outerShdw blurRad="38100" dist="38100" dir="2700000" algn="tl">
                    <a:srgbClr val="000000">
                      <a:alpha val="43137"/>
                    </a:srgbClr>
                  </a:outerShdw>
                </a:effectLst>
              </a:rPr>
              <a:t>moving an “empty” tile</a:t>
            </a:r>
            <a:r>
              <a:rPr lang="en-US" sz="2000" dirty="0">
                <a:solidFill>
                  <a:srgbClr val="000000"/>
                </a:solidFill>
              </a:rPr>
              <a:t>.</a:t>
            </a:r>
            <a:endParaRPr lang="en-GB" sz="2000" dirty="0">
              <a:solidFill>
                <a:srgbClr val="000000"/>
              </a:solidFill>
            </a:endParaRPr>
          </a:p>
        </p:txBody>
      </p:sp>
      <p:graphicFrame>
        <p:nvGraphicFramePr>
          <p:cNvPr id="432180" name="Group 52"/>
          <p:cNvGraphicFramePr>
            <a:graphicFrameLocks noGrp="1"/>
          </p:cNvGraphicFramePr>
          <p:nvPr/>
        </p:nvGraphicFramePr>
        <p:xfrm>
          <a:off x="2657475" y="227647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graphicFrame>
        <p:nvGraphicFramePr>
          <p:cNvPr id="432200" name="Group 72"/>
          <p:cNvGraphicFramePr>
            <a:graphicFrameLocks noGrp="1"/>
          </p:cNvGraphicFramePr>
          <p:nvPr/>
        </p:nvGraphicFramePr>
        <p:xfrm>
          <a:off x="5178425" y="227647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sp>
        <p:nvSpPr>
          <p:cNvPr id="122924" name="AutoShape 73"/>
          <p:cNvSpPr>
            <a:spLocks noChangeArrowheads="1"/>
          </p:cNvSpPr>
          <p:nvPr/>
        </p:nvSpPr>
        <p:spPr bwMode="auto">
          <a:xfrm>
            <a:off x="4665663" y="2852738"/>
            <a:ext cx="358775" cy="2873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6600"/>
              </a:gs>
              <a:gs pos="100000">
                <a:srgbClr val="762F00"/>
              </a:gs>
            </a:gsLst>
            <a:path path="rect">
              <a:fillToRect l="50000" t="50000" r="50000" b="50000"/>
            </a:path>
          </a:gradFill>
          <a:ln w="28575" algn="ctr">
            <a:solidFill>
              <a:srgbClr val="FF0000"/>
            </a:solidFill>
            <a:miter lim="800000"/>
            <a:headEnd/>
            <a:tailEnd/>
          </a:ln>
        </p:spPr>
        <p:txBody>
          <a:bodyPr wrap="none" anchor="ctr"/>
          <a:lstStyle/>
          <a:p>
            <a:endParaRPr lang="en-AU">
              <a:solidFill>
                <a:srgbClr val="000000"/>
              </a:solidFill>
            </a:endParaRPr>
          </a:p>
        </p:txBody>
      </p:sp>
      <p:sp>
        <p:nvSpPr>
          <p:cNvPr id="432202" name="Text Box 74"/>
          <p:cNvSpPr txBox="1">
            <a:spLocks noChangeArrowheads="1"/>
          </p:cNvSpPr>
          <p:nvPr/>
        </p:nvSpPr>
        <p:spPr bwMode="auto">
          <a:xfrm>
            <a:off x="3368675" y="3860800"/>
            <a:ext cx="409575"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S</a:t>
            </a:r>
            <a:endParaRPr lang="en-GB" sz="3200" b="1">
              <a:solidFill>
                <a:srgbClr val="FF0000"/>
              </a:solidFill>
              <a:effectLst>
                <a:outerShdw blurRad="38100" dist="38100" dir="2700000" algn="tl">
                  <a:srgbClr val="C0C0C0"/>
                </a:outerShdw>
              </a:effectLst>
            </a:endParaRPr>
          </a:p>
        </p:txBody>
      </p:sp>
      <p:sp>
        <p:nvSpPr>
          <p:cNvPr id="432203" name="Text Box 75"/>
          <p:cNvSpPr txBox="1">
            <a:spLocks noChangeArrowheads="1"/>
          </p:cNvSpPr>
          <p:nvPr/>
        </p:nvSpPr>
        <p:spPr bwMode="auto">
          <a:xfrm>
            <a:off x="5834063" y="3860800"/>
            <a:ext cx="500062"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G</a:t>
            </a:r>
            <a:endParaRPr lang="en-GB" sz="3200" b="1">
              <a:solidFill>
                <a:srgbClr val="FF0000"/>
              </a:solidFill>
              <a:effectLst>
                <a:outerShdw blurRad="38100" dist="38100" dir="2700000" algn="tl">
                  <a:srgbClr val="C0C0C0"/>
                </a:outerShdw>
              </a:effectLst>
            </a:endParaRPr>
          </a:p>
        </p:txBody>
      </p:sp>
      <p:sp>
        <p:nvSpPr>
          <p:cNvPr id="122927" name="Text Box 76"/>
          <p:cNvSpPr txBox="1">
            <a:spLocks noChangeArrowheads="1"/>
          </p:cNvSpPr>
          <p:nvPr/>
        </p:nvSpPr>
        <p:spPr bwMode="auto">
          <a:xfrm>
            <a:off x="344488" y="4964113"/>
            <a:ext cx="9217025" cy="409575"/>
          </a:xfrm>
          <a:prstGeom prst="rect">
            <a:avLst/>
          </a:prstGeom>
          <a:gradFill rotWithShape="1">
            <a:gsLst>
              <a:gs pos="0">
                <a:schemeClr val="bg1"/>
              </a:gs>
              <a:gs pos="100000">
                <a:srgbClr val="FFFF66"/>
              </a:gs>
            </a:gsLst>
            <a:lin ang="5400000" scaled="1"/>
          </a:gradFill>
          <a:ln w="12700" algn="ctr">
            <a:solidFill>
              <a:srgbClr val="FF0000"/>
            </a:solidFill>
            <a:miter lim="800000"/>
            <a:headEnd/>
            <a:tailEnd/>
          </a:ln>
        </p:spPr>
        <p:txBody>
          <a:bodyPr>
            <a:spAutoFit/>
          </a:bodyPr>
          <a:lstStyle>
            <a:lvl1pPr marL="457200" indent="-457200"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FontTx/>
              <a:buAutoNum type="arabicPeriod"/>
            </a:pPr>
            <a:r>
              <a:rPr lang="en-US" altLang="en-US" sz="2000">
                <a:solidFill>
                  <a:srgbClr val="000000"/>
                </a:solidFill>
              </a:rPr>
              <a:t>Number of misplaced tiles (7 in the example above).</a:t>
            </a:r>
            <a:endParaRPr lang="en-GB" altLang="en-US" sz="2000">
              <a:solidFill>
                <a:srgbClr val="000000"/>
              </a:solidFill>
            </a:endParaRPr>
          </a:p>
        </p:txBody>
      </p:sp>
    </p:spTree>
    <p:extLst>
      <p:ext uri="{BB962C8B-B14F-4D97-AF65-F5344CB8AC3E}">
        <p14:creationId xmlns:p14="http://schemas.microsoft.com/office/powerpoint/2010/main" val="2566574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2132"/>
                                        </p:tgtEl>
                                        <p:attrNameLst>
                                          <p:attrName>style.visibility</p:attrName>
                                        </p:attrNameLst>
                                      </p:cBhvr>
                                      <p:to>
                                        <p:strVal val="visible"/>
                                      </p:to>
                                    </p:set>
                                    <p:animEffect transition="in" filter="checkerboard(across)">
                                      <p:cBhvr>
                                        <p:cTn id="7" dur="500"/>
                                        <p:tgtEl>
                                          <p:spTgt spid="4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98FC645-4205-468E-A2C0-2165736DE8E5}" type="slidenum">
              <a:rPr lang="en-US" altLang="en-US" smtClean="0">
                <a:solidFill>
                  <a:srgbClr val="000000"/>
                </a:solidFill>
              </a:rPr>
              <a:pPr/>
              <a:t>81</a:t>
            </a:fld>
            <a:endParaRPr lang="en-US" altLang="en-US">
              <a:solidFill>
                <a:srgbClr val="000000"/>
              </a:solidFill>
            </a:endParaRPr>
          </a:p>
        </p:txBody>
      </p:sp>
      <p:sp>
        <p:nvSpPr>
          <p:cNvPr id="4331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rPr>
              <a:t>SEARCH</a:t>
            </a:r>
          </a:p>
        </p:txBody>
      </p:sp>
      <p:sp>
        <p:nvSpPr>
          <p:cNvPr id="4331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rPr>
              <a:t>Admissible Heuristics </a:t>
            </a:r>
          </a:p>
        </p:txBody>
      </p:sp>
      <p:sp>
        <p:nvSpPr>
          <p:cNvPr id="4331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rPr>
              <a:t>4</a:t>
            </a:r>
            <a:endParaRPr lang="en-NZ" sz="2000" b="1">
              <a:solidFill>
                <a:srgbClr val="FFFF00"/>
              </a:solidFill>
              <a:effectLst>
                <a:outerShdw blurRad="38100" dist="38100" dir="2700000" algn="tl">
                  <a:srgbClr val="000000"/>
                </a:outerShdw>
              </a:effectLst>
              <a:latin typeface="Arial" charset="0"/>
            </a:endParaRPr>
          </a:p>
        </p:txBody>
      </p:sp>
      <p:sp>
        <p:nvSpPr>
          <p:cNvPr id="123910" name="Rectangle 6"/>
          <p:cNvSpPr>
            <a:spLocks noChangeArrowheads="1"/>
          </p:cNvSpPr>
          <p:nvPr/>
        </p:nvSpPr>
        <p:spPr bwMode="auto">
          <a:xfrm>
            <a:off x="0" y="1557338"/>
            <a:ext cx="9056688"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b="1" u="sng">
                <a:solidFill>
                  <a:srgbClr val="000000"/>
                </a:solidFill>
              </a:rPr>
              <a:t>8 Puzzle:</a:t>
            </a:r>
            <a:r>
              <a:rPr lang="en-US" altLang="en-US" sz="2000">
                <a:solidFill>
                  <a:srgbClr val="000000"/>
                </a:solidFill>
              </a:rPr>
              <a:t>  Move tiles to reach goal.  Think of a move as moving an “empty” tile.</a:t>
            </a:r>
            <a:endParaRPr lang="en-GB" altLang="en-US" sz="2000">
              <a:solidFill>
                <a:srgbClr val="000000"/>
              </a:solidFill>
            </a:endParaRPr>
          </a:p>
        </p:txBody>
      </p:sp>
      <p:graphicFrame>
        <p:nvGraphicFramePr>
          <p:cNvPr id="433177" name="Group 25"/>
          <p:cNvGraphicFramePr>
            <a:graphicFrameLocks noGrp="1"/>
          </p:cNvGraphicFramePr>
          <p:nvPr/>
        </p:nvGraphicFramePr>
        <p:xfrm>
          <a:off x="5186363" y="2595563"/>
          <a:ext cx="1863725" cy="1555749"/>
        </p:xfrm>
        <a:graphic>
          <a:graphicData uri="http://schemas.openxmlformats.org/drawingml/2006/table">
            <a:tbl>
              <a:tblPr/>
              <a:tblGrid>
                <a:gridCol w="621242">
                  <a:extLst>
                    <a:ext uri="{9D8B030D-6E8A-4147-A177-3AD203B41FA5}">
                      <a16:colId xmlns:a16="http://schemas.microsoft.com/office/drawing/2014/main" val="20000"/>
                    </a:ext>
                  </a:extLst>
                </a:gridCol>
                <a:gridCol w="621241">
                  <a:extLst>
                    <a:ext uri="{9D8B030D-6E8A-4147-A177-3AD203B41FA5}">
                      <a16:colId xmlns:a16="http://schemas.microsoft.com/office/drawing/2014/main" val="20001"/>
                    </a:ext>
                  </a:extLst>
                </a:gridCol>
                <a:gridCol w="621242">
                  <a:extLst>
                    <a:ext uri="{9D8B030D-6E8A-4147-A177-3AD203B41FA5}">
                      <a16:colId xmlns:a16="http://schemas.microsoft.com/office/drawing/2014/main" val="20002"/>
                    </a:ext>
                  </a:extLst>
                </a:gridCol>
              </a:tblGrid>
              <a:tr h="5185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marL="91518" marR="91518"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5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5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sp>
        <p:nvSpPr>
          <p:cNvPr id="123929" name="AutoShape 43"/>
          <p:cNvSpPr>
            <a:spLocks noChangeArrowheads="1"/>
          </p:cNvSpPr>
          <p:nvPr/>
        </p:nvSpPr>
        <p:spPr bwMode="auto">
          <a:xfrm>
            <a:off x="4675188" y="3171825"/>
            <a:ext cx="358775" cy="28733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6600"/>
              </a:gs>
              <a:gs pos="100000">
                <a:srgbClr val="762F00"/>
              </a:gs>
            </a:gsLst>
            <a:path path="rect">
              <a:fillToRect l="50000" t="50000" r="50000" b="50000"/>
            </a:path>
          </a:gradFill>
          <a:ln w="28575" algn="ctr">
            <a:solidFill>
              <a:srgbClr val="FF0000"/>
            </a:solidFill>
            <a:miter lim="800000"/>
            <a:headEnd/>
            <a:tailEnd/>
          </a:ln>
        </p:spPr>
        <p:txBody>
          <a:bodyPr wrap="none" anchor="ctr"/>
          <a:lstStyle/>
          <a:p>
            <a:endParaRPr lang="en-AU">
              <a:solidFill>
                <a:srgbClr val="000000"/>
              </a:solidFill>
            </a:endParaRPr>
          </a:p>
        </p:txBody>
      </p:sp>
      <p:sp>
        <p:nvSpPr>
          <p:cNvPr id="433196" name="Text Box 44"/>
          <p:cNvSpPr txBox="1">
            <a:spLocks noChangeArrowheads="1"/>
          </p:cNvSpPr>
          <p:nvPr/>
        </p:nvSpPr>
        <p:spPr bwMode="auto">
          <a:xfrm>
            <a:off x="3376613" y="4179888"/>
            <a:ext cx="409575" cy="579437"/>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S</a:t>
            </a:r>
            <a:endParaRPr lang="en-GB" sz="3200" b="1">
              <a:solidFill>
                <a:srgbClr val="FF0000"/>
              </a:solidFill>
              <a:effectLst>
                <a:outerShdw blurRad="38100" dist="38100" dir="2700000" algn="tl">
                  <a:srgbClr val="C0C0C0"/>
                </a:outerShdw>
              </a:effectLst>
            </a:endParaRPr>
          </a:p>
        </p:txBody>
      </p:sp>
      <p:sp>
        <p:nvSpPr>
          <p:cNvPr id="433197" name="Text Box 45"/>
          <p:cNvSpPr txBox="1">
            <a:spLocks noChangeArrowheads="1"/>
          </p:cNvSpPr>
          <p:nvPr/>
        </p:nvSpPr>
        <p:spPr bwMode="auto">
          <a:xfrm>
            <a:off x="5843588" y="4179888"/>
            <a:ext cx="498475" cy="579437"/>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G</a:t>
            </a:r>
            <a:endParaRPr lang="en-GB" sz="3200" b="1">
              <a:solidFill>
                <a:srgbClr val="FF0000"/>
              </a:solidFill>
              <a:effectLst>
                <a:outerShdw blurRad="38100" dist="38100" dir="2700000" algn="tl">
                  <a:srgbClr val="C0C0C0"/>
                </a:outerShdw>
              </a:effectLst>
            </a:endParaRPr>
          </a:p>
        </p:txBody>
      </p:sp>
      <p:sp>
        <p:nvSpPr>
          <p:cNvPr id="123932" name="Text Box 46"/>
          <p:cNvSpPr txBox="1">
            <a:spLocks noChangeArrowheads="1"/>
          </p:cNvSpPr>
          <p:nvPr/>
        </p:nvSpPr>
        <p:spPr bwMode="auto">
          <a:xfrm>
            <a:off x="188913" y="2060575"/>
            <a:ext cx="9588500" cy="409575"/>
          </a:xfrm>
          <a:prstGeom prst="rect">
            <a:avLst/>
          </a:prstGeom>
          <a:gradFill rotWithShape="1">
            <a:gsLst>
              <a:gs pos="0">
                <a:schemeClr val="bg1"/>
              </a:gs>
              <a:gs pos="100000">
                <a:srgbClr val="FFFF66"/>
              </a:gs>
            </a:gsLst>
            <a:lin ang="5400000" scaled="1"/>
          </a:gradFill>
          <a:ln w="12700" algn="ctr">
            <a:solidFill>
              <a:srgbClr val="FF0000"/>
            </a:solidFill>
            <a:miter lim="800000"/>
            <a:headEnd/>
            <a:tailEnd/>
          </a:ln>
        </p:spPr>
        <p:txBody>
          <a:bodyPr>
            <a:spAutoFit/>
          </a:bodyPr>
          <a:lstStyle>
            <a:lvl1pPr marL="457200" indent="-457200"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FontTx/>
              <a:buAutoNum type="arabicPeriod"/>
            </a:pPr>
            <a:r>
              <a:rPr lang="en-US" altLang="en-US" sz="2000">
                <a:solidFill>
                  <a:srgbClr val="000000"/>
                </a:solidFill>
              </a:rPr>
              <a:t>Number of </a:t>
            </a:r>
            <a:r>
              <a:rPr lang="en-US" altLang="en-US" sz="2000" b="1">
                <a:solidFill>
                  <a:srgbClr val="000000"/>
                </a:solidFill>
              </a:rPr>
              <a:t>misplaced tiles</a:t>
            </a:r>
            <a:endParaRPr lang="en-GB" altLang="en-US" sz="2000">
              <a:solidFill>
                <a:srgbClr val="000000"/>
              </a:solidFill>
            </a:endParaRPr>
          </a:p>
        </p:txBody>
      </p:sp>
      <p:graphicFrame>
        <p:nvGraphicFramePr>
          <p:cNvPr id="17" name="Group 25"/>
          <p:cNvGraphicFramePr>
            <a:graphicFrameLocks noGrp="1"/>
          </p:cNvGraphicFramePr>
          <p:nvPr/>
        </p:nvGraphicFramePr>
        <p:xfrm>
          <a:off x="2638425" y="2595563"/>
          <a:ext cx="1862138" cy="1554174"/>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kern="1200" cap="none" normalizeH="0" baseline="0" dirty="0">
                          <a:ln>
                            <a:noFill/>
                          </a:ln>
                          <a:solidFill>
                            <a:schemeClr val="tx1"/>
                          </a:solidFill>
                          <a:effectLst/>
                          <a:latin typeface="Times New Roman" pitchFamily="18" charset="0"/>
                          <a:ea typeface="+mn-ea"/>
                          <a:cs typeface="+mn-cs"/>
                        </a:rPr>
                        <a:t>2</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sp>
        <p:nvSpPr>
          <p:cNvPr id="123951" name="TextBox 1"/>
          <p:cNvSpPr txBox="1">
            <a:spLocks noChangeArrowheads="1"/>
          </p:cNvSpPr>
          <p:nvPr/>
        </p:nvSpPr>
        <p:spPr bwMode="auto">
          <a:xfrm>
            <a:off x="273050" y="4941888"/>
            <a:ext cx="831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2000">
                <a:solidFill>
                  <a:srgbClr val="000000"/>
                </a:solidFill>
              </a:rPr>
              <a:t>Are we supposed to include the blank tile in the counting of misplaced tiles?</a:t>
            </a:r>
          </a:p>
        </p:txBody>
      </p:sp>
      <p:sp>
        <p:nvSpPr>
          <p:cNvPr id="123952" name="TextBox 18"/>
          <p:cNvSpPr txBox="1">
            <a:spLocks noChangeArrowheads="1"/>
          </p:cNvSpPr>
          <p:nvPr/>
        </p:nvSpPr>
        <p:spPr bwMode="auto">
          <a:xfrm>
            <a:off x="295275" y="5557838"/>
            <a:ext cx="757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2000">
                <a:solidFill>
                  <a:srgbClr val="000000"/>
                </a:solidFill>
              </a:rPr>
              <a:t>What will be the consequence if we include it?  Examine the case above.</a:t>
            </a:r>
          </a:p>
        </p:txBody>
      </p:sp>
      <p:sp>
        <p:nvSpPr>
          <p:cNvPr id="123953" name="TextBox 18"/>
          <p:cNvSpPr txBox="1">
            <a:spLocks noChangeArrowheads="1"/>
          </p:cNvSpPr>
          <p:nvPr/>
        </p:nvSpPr>
        <p:spPr bwMode="auto">
          <a:xfrm>
            <a:off x="330200" y="6162675"/>
            <a:ext cx="3025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2000">
                <a:solidFill>
                  <a:srgbClr val="000000"/>
                </a:solidFill>
              </a:rPr>
              <a:t>Number of misplaced tiles: </a:t>
            </a:r>
            <a:endParaRPr lang="en-NZ" altLang="en-US" sz="2000" b="1">
              <a:solidFill>
                <a:srgbClr val="FF0000"/>
              </a:solidFill>
            </a:endParaRPr>
          </a:p>
        </p:txBody>
      </p:sp>
    </p:spTree>
    <p:extLst>
      <p:ext uri="{BB962C8B-B14F-4D97-AF65-F5344CB8AC3E}">
        <p14:creationId xmlns:p14="http://schemas.microsoft.com/office/powerpoint/2010/main" val="3331021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checkerboard(across)">
                                      <p:cBhvr>
                                        <p:cTn id="7" dur="500"/>
                                        <p:tgtEl>
                                          <p:spTgt spid="43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CADD654-A998-4BC5-A5DC-F16845537CDF}" type="slidenum">
              <a:rPr lang="en-US" altLang="en-US" smtClean="0">
                <a:solidFill>
                  <a:srgbClr val="000000"/>
                </a:solidFill>
              </a:rPr>
              <a:pPr/>
              <a:t>82</a:t>
            </a:fld>
            <a:endParaRPr lang="en-US" altLang="en-US">
              <a:solidFill>
                <a:srgbClr val="000000"/>
              </a:solidFill>
            </a:endParaRPr>
          </a:p>
        </p:txBody>
      </p:sp>
      <p:sp>
        <p:nvSpPr>
          <p:cNvPr id="4331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rPr>
              <a:t>SEARCH</a:t>
            </a:r>
          </a:p>
        </p:txBody>
      </p:sp>
      <p:sp>
        <p:nvSpPr>
          <p:cNvPr id="4331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rPr>
              <a:t>Admissible Heuristics </a:t>
            </a:r>
          </a:p>
        </p:txBody>
      </p:sp>
      <p:sp>
        <p:nvSpPr>
          <p:cNvPr id="4331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rPr>
              <a:t>4</a:t>
            </a:r>
            <a:endParaRPr lang="en-NZ" sz="2000" b="1">
              <a:solidFill>
                <a:srgbClr val="FFFF00"/>
              </a:solidFill>
              <a:effectLst>
                <a:outerShdw blurRad="38100" dist="38100" dir="2700000" algn="tl">
                  <a:srgbClr val="000000"/>
                </a:outerShdw>
              </a:effectLst>
              <a:latin typeface="Arial" charset="0"/>
            </a:endParaRPr>
          </a:p>
        </p:txBody>
      </p:sp>
      <p:sp>
        <p:nvSpPr>
          <p:cNvPr id="124934" name="Rectangle 6"/>
          <p:cNvSpPr>
            <a:spLocks noChangeArrowheads="1"/>
          </p:cNvSpPr>
          <p:nvPr/>
        </p:nvSpPr>
        <p:spPr bwMode="auto">
          <a:xfrm>
            <a:off x="0" y="1557338"/>
            <a:ext cx="9056688"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b="1" u="sng">
                <a:solidFill>
                  <a:srgbClr val="000000"/>
                </a:solidFill>
              </a:rPr>
              <a:t>8 Puzzle:</a:t>
            </a:r>
            <a:r>
              <a:rPr lang="en-US" altLang="en-US" sz="2000">
                <a:solidFill>
                  <a:srgbClr val="000000"/>
                </a:solidFill>
              </a:rPr>
              <a:t>  Move tiles to reach goal.  Think of a move as moving an “empty” tile.</a:t>
            </a:r>
            <a:endParaRPr lang="en-GB" altLang="en-US" sz="2000">
              <a:solidFill>
                <a:srgbClr val="000000"/>
              </a:solidFill>
            </a:endParaRPr>
          </a:p>
        </p:txBody>
      </p:sp>
      <p:graphicFrame>
        <p:nvGraphicFramePr>
          <p:cNvPr id="433177" name="Group 25"/>
          <p:cNvGraphicFramePr>
            <a:graphicFrameLocks noGrp="1"/>
          </p:cNvGraphicFramePr>
          <p:nvPr/>
        </p:nvGraphicFramePr>
        <p:xfrm>
          <a:off x="5186363" y="2595563"/>
          <a:ext cx="1863725" cy="1555749"/>
        </p:xfrm>
        <a:graphic>
          <a:graphicData uri="http://schemas.openxmlformats.org/drawingml/2006/table">
            <a:tbl>
              <a:tblPr/>
              <a:tblGrid>
                <a:gridCol w="621242">
                  <a:extLst>
                    <a:ext uri="{9D8B030D-6E8A-4147-A177-3AD203B41FA5}">
                      <a16:colId xmlns:a16="http://schemas.microsoft.com/office/drawing/2014/main" val="20000"/>
                    </a:ext>
                  </a:extLst>
                </a:gridCol>
                <a:gridCol w="621241">
                  <a:extLst>
                    <a:ext uri="{9D8B030D-6E8A-4147-A177-3AD203B41FA5}">
                      <a16:colId xmlns:a16="http://schemas.microsoft.com/office/drawing/2014/main" val="20001"/>
                    </a:ext>
                  </a:extLst>
                </a:gridCol>
                <a:gridCol w="621242">
                  <a:extLst>
                    <a:ext uri="{9D8B030D-6E8A-4147-A177-3AD203B41FA5}">
                      <a16:colId xmlns:a16="http://schemas.microsoft.com/office/drawing/2014/main" val="20002"/>
                    </a:ext>
                  </a:extLst>
                </a:gridCol>
              </a:tblGrid>
              <a:tr h="5185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marL="91518" marR="91518"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5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5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marL="91518" marR="91518"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sp>
        <p:nvSpPr>
          <p:cNvPr id="124953" name="AutoShape 43"/>
          <p:cNvSpPr>
            <a:spLocks noChangeArrowheads="1"/>
          </p:cNvSpPr>
          <p:nvPr/>
        </p:nvSpPr>
        <p:spPr bwMode="auto">
          <a:xfrm>
            <a:off x="4675188" y="3171825"/>
            <a:ext cx="358775" cy="28733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6600"/>
              </a:gs>
              <a:gs pos="100000">
                <a:srgbClr val="762F00"/>
              </a:gs>
            </a:gsLst>
            <a:path path="rect">
              <a:fillToRect l="50000" t="50000" r="50000" b="50000"/>
            </a:path>
          </a:gradFill>
          <a:ln w="28575" algn="ctr">
            <a:solidFill>
              <a:srgbClr val="FF0000"/>
            </a:solidFill>
            <a:miter lim="800000"/>
            <a:headEnd/>
            <a:tailEnd/>
          </a:ln>
        </p:spPr>
        <p:txBody>
          <a:bodyPr wrap="none" anchor="ctr"/>
          <a:lstStyle/>
          <a:p>
            <a:endParaRPr lang="en-AU">
              <a:solidFill>
                <a:srgbClr val="000000"/>
              </a:solidFill>
            </a:endParaRPr>
          </a:p>
        </p:txBody>
      </p:sp>
      <p:sp>
        <p:nvSpPr>
          <p:cNvPr id="433196" name="Text Box 44"/>
          <p:cNvSpPr txBox="1">
            <a:spLocks noChangeArrowheads="1"/>
          </p:cNvSpPr>
          <p:nvPr/>
        </p:nvSpPr>
        <p:spPr bwMode="auto">
          <a:xfrm>
            <a:off x="3376613" y="4179888"/>
            <a:ext cx="409575" cy="579437"/>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S</a:t>
            </a:r>
            <a:endParaRPr lang="en-GB" sz="3200" b="1">
              <a:solidFill>
                <a:srgbClr val="FF0000"/>
              </a:solidFill>
              <a:effectLst>
                <a:outerShdw blurRad="38100" dist="38100" dir="2700000" algn="tl">
                  <a:srgbClr val="C0C0C0"/>
                </a:outerShdw>
              </a:effectLst>
            </a:endParaRPr>
          </a:p>
        </p:txBody>
      </p:sp>
      <p:sp>
        <p:nvSpPr>
          <p:cNvPr id="433197" name="Text Box 45"/>
          <p:cNvSpPr txBox="1">
            <a:spLocks noChangeArrowheads="1"/>
          </p:cNvSpPr>
          <p:nvPr/>
        </p:nvSpPr>
        <p:spPr bwMode="auto">
          <a:xfrm>
            <a:off x="5843588" y="4179888"/>
            <a:ext cx="498475" cy="579437"/>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G</a:t>
            </a:r>
            <a:endParaRPr lang="en-GB" sz="3200" b="1">
              <a:solidFill>
                <a:srgbClr val="FF0000"/>
              </a:solidFill>
              <a:effectLst>
                <a:outerShdw blurRad="38100" dist="38100" dir="2700000" algn="tl">
                  <a:srgbClr val="C0C0C0"/>
                </a:outerShdw>
              </a:effectLst>
            </a:endParaRPr>
          </a:p>
        </p:txBody>
      </p:sp>
      <p:sp>
        <p:nvSpPr>
          <p:cNvPr id="124956" name="Text Box 46"/>
          <p:cNvSpPr txBox="1">
            <a:spLocks noChangeArrowheads="1"/>
          </p:cNvSpPr>
          <p:nvPr/>
        </p:nvSpPr>
        <p:spPr bwMode="auto">
          <a:xfrm>
            <a:off x="188913" y="2060575"/>
            <a:ext cx="9588500" cy="409575"/>
          </a:xfrm>
          <a:prstGeom prst="rect">
            <a:avLst/>
          </a:prstGeom>
          <a:gradFill rotWithShape="1">
            <a:gsLst>
              <a:gs pos="0">
                <a:schemeClr val="bg1"/>
              </a:gs>
              <a:gs pos="100000">
                <a:srgbClr val="FFFF66"/>
              </a:gs>
            </a:gsLst>
            <a:lin ang="5400000" scaled="1"/>
          </a:gradFill>
          <a:ln w="12700" algn="ctr">
            <a:solidFill>
              <a:srgbClr val="FF0000"/>
            </a:solidFill>
            <a:miter lim="800000"/>
            <a:headEnd/>
            <a:tailEnd/>
          </a:ln>
        </p:spPr>
        <p:txBody>
          <a:bodyPr>
            <a:spAutoFit/>
          </a:bodyPr>
          <a:lstStyle>
            <a:lvl1pPr marL="457200" indent="-457200"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FontTx/>
              <a:buAutoNum type="arabicPeriod"/>
            </a:pPr>
            <a:r>
              <a:rPr lang="en-US" altLang="en-US" sz="2000">
                <a:solidFill>
                  <a:srgbClr val="000000"/>
                </a:solidFill>
              </a:rPr>
              <a:t>Number of </a:t>
            </a:r>
            <a:r>
              <a:rPr lang="en-US" altLang="en-US" sz="2000" b="1">
                <a:solidFill>
                  <a:srgbClr val="000000"/>
                </a:solidFill>
              </a:rPr>
              <a:t>misplaced tiles</a:t>
            </a:r>
            <a:endParaRPr lang="en-GB" altLang="en-US" sz="2000">
              <a:solidFill>
                <a:srgbClr val="000000"/>
              </a:solidFill>
            </a:endParaRPr>
          </a:p>
        </p:txBody>
      </p:sp>
      <p:graphicFrame>
        <p:nvGraphicFramePr>
          <p:cNvPr id="17" name="Group 25"/>
          <p:cNvGraphicFramePr>
            <a:graphicFrameLocks noGrp="1"/>
          </p:cNvGraphicFramePr>
          <p:nvPr/>
        </p:nvGraphicFramePr>
        <p:xfrm>
          <a:off x="2638425" y="2595563"/>
          <a:ext cx="1862138" cy="1554174"/>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800" b="0" i="0" u="none" strike="noStrike" kern="1200" cap="none" normalizeH="0" baseline="0" dirty="0">
                          <a:ln>
                            <a:noFill/>
                          </a:ln>
                          <a:solidFill>
                            <a:schemeClr val="tx1"/>
                          </a:solidFill>
                          <a:effectLst/>
                          <a:latin typeface="Times New Roman" pitchFamily="18" charset="0"/>
                          <a:ea typeface="+mn-ea"/>
                          <a:cs typeface="+mn-cs"/>
                        </a:rPr>
                        <a:t>2</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cxnSp>
        <p:nvCxnSpPr>
          <p:cNvPr id="124975" name="Straight Connector 2"/>
          <p:cNvCxnSpPr>
            <a:cxnSpLocks noChangeShapeType="1"/>
          </p:cNvCxnSpPr>
          <p:nvPr/>
        </p:nvCxnSpPr>
        <p:spPr bwMode="auto">
          <a:xfrm flipV="1">
            <a:off x="3376613" y="3171825"/>
            <a:ext cx="409575" cy="401638"/>
          </a:xfrm>
          <a:prstGeom prst="line">
            <a:avLst/>
          </a:prstGeom>
          <a:noFill/>
          <a:ln w="53975" algn="ctr">
            <a:solidFill>
              <a:srgbClr val="FF0000"/>
            </a:solidFill>
            <a:round/>
            <a:headEnd/>
            <a:tailEnd/>
          </a:ln>
          <a:extLst>
            <a:ext uri="{909E8E84-426E-40DD-AFC4-6F175D3DCCD1}">
              <a14:hiddenFill xmlns:a14="http://schemas.microsoft.com/office/drawing/2010/main">
                <a:noFill/>
              </a14:hiddenFill>
            </a:ext>
          </a:extLst>
        </p:spPr>
      </p:cxnSp>
      <p:sp>
        <p:nvSpPr>
          <p:cNvPr id="124976" name="TextBox 1"/>
          <p:cNvSpPr txBox="1">
            <a:spLocks noChangeArrowheads="1"/>
          </p:cNvSpPr>
          <p:nvPr/>
        </p:nvSpPr>
        <p:spPr bwMode="auto">
          <a:xfrm>
            <a:off x="273050" y="4941888"/>
            <a:ext cx="8453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2000">
                <a:solidFill>
                  <a:srgbClr val="000000"/>
                </a:solidFill>
              </a:rPr>
              <a:t>Are we supposed to include the blank tile in the counting of misplaced tiles? </a:t>
            </a:r>
            <a:r>
              <a:rPr lang="en-NZ" altLang="en-US" sz="2000" b="1">
                <a:solidFill>
                  <a:srgbClr val="FF0000"/>
                </a:solidFill>
              </a:rPr>
              <a:t>No.</a:t>
            </a:r>
          </a:p>
        </p:txBody>
      </p:sp>
      <p:sp>
        <p:nvSpPr>
          <p:cNvPr id="124977" name="TextBox 18"/>
          <p:cNvSpPr txBox="1">
            <a:spLocks noChangeArrowheads="1"/>
          </p:cNvSpPr>
          <p:nvPr/>
        </p:nvSpPr>
        <p:spPr bwMode="auto">
          <a:xfrm>
            <a:off x="295275" y="5557838"/>
            <a:ext cx="9009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2000">
                <a:solidFill>
                  <a:srgbClr val="000000"/>
                </a:solidFill>
              </a:rPr>
              <a:t>What will be the consequence if we include it?  </a:t>
            </a:r>
            <a:r>
              <a:rPr lang="en-NZ" altLang="en-US" sz="2000" b="1">
                <a:solidFill>
                  <a:srgbClr val="FF0000"/>
                </a:solidFill>
              </a:rPr>
              <a:t>the heuristic will not be admissible.</a:t>
            </a:r>
          </a:p>
        </p:txBody>
      </p:sp>
      <p:sp>
        <p:nvSpPr>
          <p:cNvPr id="124978" name="TextBox 18"/>
          <p:cNvSpPr txBox="1">
            <a:spLocks noChangeArrowheads="1"/>
          </p:cNvSpPr>
          <p:nvPr/>
        </p:nvSpPr>
        <p:spPr bwMode="auto">
          <a:xfrm>
            <a:off x="330200" y="6162675"/>
            <a:ext cx="3154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2000">
                <a:solidFill>
                  <a:srgbClr val="000000"/>
                </a:solidFill>
              </a:rPr>
              <a:t>Number of misplaced tiles: </a:t>
            </a:r>
            <a:r>
              <a:rPr lang="en-NZ" altLang="en-US" sz="2000" b="1">
                <a:solidFill>
                  <a:srgbClr val="FF0000"/>
                </a:solidFill>
              </a:rPr>
              <a:t>1</a:t>
            </a:r>
          </a:p>
        </p:txBody>
      </p:sp>
    </p:spTree>
    <p:extLst>
      <p:ext uri="{BB962C8B-B14F-4D97-AF65-F5344CB8AC3E}">
        <p14:creationId xmlns:p14="http://schemas.microsoft.com/office/powerpoint/2010/main" val="2674659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checkerboard(across)">
                                      <p:cBhvr>
                                        <p:cTn id="7" dur="500"/>
                                        <p:tgtEl>
                                          <p:spTgt spid="43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6A9B8B0-F6C7-4F96-84BA-EAC682AC8BC0}" type="slidenum">
              <a:rPr lang="en-US" altLang="en-US" smtClean="0">
                <a:solidFill>
                  <a:srgbClr val="000000"/>
                </a:solidFill>
              </a:rPr>
              <a:pPr/>
              <a:t>83</a:t>
            </a:fld>
            <a:endParaRPr lang="en-US" altLang="en-US">
              <a:solidFill>
                <a:srgbClr val="000000"/>
              </a:solidFill>
            </a:endParaRPr>
          </a:p>
        </p:txBody>
      </p:sp>
      <p:sp>
        <p:nvSpPr>
          <p:cNvPr id="4331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rPr>
              <a:t>SEARCH</a:t>
            </a:r>
          </a:p>
        </p:txBody>
      </p:sp>
      <p:sp>
        <p:nvSpPr>
          <p:cNvPr id="4331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rPr>
              <a:t>Admissible Heuristics </a:t>
            </a:r>
          </a:p>
        </p:txBody>
      </p:sp>
      <p:sp>
        <p:nvSpPr>
          <p:cNvPr id="4331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rPr>
              <a:t>4</a:t>
            </a:r>
            <a:endParaRPr lang="en-NZ" sz="2000" b="1">
              <a:solidFill>
                <a:srgbClr val="FFFF00"/>
              </a:solidFill>
              <a:effectLst>
                <a:outerShdw blurRad="38100" dist="38100" dir="2700000" algn="tl">
                  <a:srgbClr val="000000"/>
                </a:outerShdw>
              </a:effectLst>
              <a:latin typeface="Arial" charset="0"/>
            </a:endParaRPr>
          </a:p>
        </p:txBody>
      </p:sp>
      <p:sp>
        <p:nvSpPr>
          <p:cNvPr id="125958" name="Text Box 5"/>
          <p:cNvSpPr txBox="1">
            <a:spLocks noChangeArrowheads="1"/>
          </p:cNvSpPr>
          <p:nvPr/>
        </p:nvSpPr>
        <p:spPr bwMode="auto">
          <a:xfrm>
            <a:off x="215900" y="4508500"/>
            <a:ext cx="9561513" cy="409575"/>
          </a:xfrm>
          <a:prstGeom prst="rect">
            <a:avLst/>
          </a:prstGeom>
          <a:gradFill rotWithShape="1">
            <a:gsLst>
              <a:gs pos="0">
                <a:schemeClr val="bg1"/>
              </a:gs>
              <a:gs pos="100000">
                <a:srgbClr val="FFFF66"/>
              </a:gs>
            </a:gsLst>
            <a:lin ang="5400000" scaled="1"/>
          </a:gradFill>
          <a:ln w="12700" algn="ctr">
            <a:solidFill>
              <a:srgbClr val="FF0000"/>
            </a:solidFill>
            <a:miter lim="800000"/>
            <a:headEnd/>
            <a:tailEnd/>
          </a:ln>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en-US" sz="2000" b="1">
                <a:solidFill>
                  <a:srgbClr val="000000"/>
                </a:solidFill>
              </a:rPr>
              <a:t>Alternative underestimates of “distance” (number of moves) to goal:</a:t>
            </a:r>
            <a:endParaRPr lang="en-GB" altLang="en-US" sz="2000" b="1">
              <a:solidFill>
                <a:srgbClr val="000000"/>
              </a:solidFill>
            </a:endParaRPr>
          </a:p>
        </p:txBody>
      </p:sp>
      <p:sp>
        <p:nvSpPr>
          <p:cNvPr id="125959" name="Rectangle 6"/>
          <p:cNvSpPr>
            <a:spLocks noChangeArrowheads="1"/>
          </p:cNvSpPr>
          <p:nvPr/>
        </p:nvSpPr>
        <p:spPr bwMode="auto">
          <a:xfrm>
            <a:off x="0" y="1557338"/>
            <a:ext cx="9056688"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b="1" u="sng">
                <a:solidFill>
                  <a:srgbClr val="000000"/>
                </a:solidFill>
              </a:rPr>
              <a:t>8 Puzzle:</a:t>
            </a:r>
            <a:r>
              <a:rPr lang="en-US" altLang="en-US" sz="2000">
                <a:solidFill>
                  <a:srgbClr val="000000"/>
                </a:solidFill>
              </a:rPr>
              <a:t>  Move tiles to reach goal.  Think of a move as moving an “empty” tile.</a:t>
            </a:r>
            <a:endParaRPr lang="en-GB" altLang="en-US" sz="2000">
              <a:solidFill>
                <a:srgbClr val="000000"/>
              </a:solidFill>
            </a:endParaRPr>
          </a:p>
        </p:txBody>
      </p:sp>
      <p:graphicFrame>
        <p:nvGraphicFramePr>
          <p:cNvPr id="433159" name="Group 7"/>
          <p:cNvGraphicFramePr>
            <a:graphicFrameLocks noGrp="1"/>
          </p:cNvGraphicFramePr>
          <p:nvPr/>
        </p:nvGraphicFramePr>
        <p:xfrm>
          <a:off x="2657475" y="227647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graphicFrame>
        <p:nvGraphicFramePr>
          <p:cNvPr id="433177" name="Group 25"/>
          <p:cNvGraphicFramePr>
            <a:graphicFrameLocks noGrp="1"/>
          </p:cNvGraphicFramePr>
          <p:nvPr/>
        </p:nvGraphicFramePr>
        <p:xfrm>
          <a:off x="5178425" y="227647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sp>
        <p:nvSpPr>
          <p:cNvPr id="125996" name="AutoShape 43"/>
          <p:cNvSpPr>
            <a:spLocks noChangeArrowheads="1"/>
          </p:cNvSpPr>
          <p:nvPr/>
        </p:nvSpPr>
        <p:spPr bwMode="auto">
          <a:xfrm>
            <a:off x="4665663" y="2852738"/>
            <a:ext cx="358775" cy="2873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6600"/>
              </a:gs>
              <a:gs pos="100000">
                <a:srgbClr val="762F00"/>
              </a:gs>
            </a:gsLst>
            <a:path path="rect">
              <a:fillToRect l="50000" t="50000" r="50000" b="50000"/>
            </a:path>
          </a:gradFill>
          <a:ln w="28575" algn="ctr">
            <a:solidFill>
              <a:srgbClr val="FF0000"/>
            </a:solidFill>
            <a:miter lim="800000"/>
            <a:headEnd/>
            <a:tailEnd/>
          </a:ln>
        </p:spPr>
        <p:txBody>
          <a:bodyPr wrap="none" anchor="ctr"/>
          <a:lstStyle/>
          <a:p>
            <a:endParaRPr lang="en-AU">
              <a:solidFill>
                <a:srgbClr val="000000"/>
              </a:solidFill>
            </a:endParaRPr>
          </a:p>
        </p:txBody>
      </p:sp>
      <p:sp>
        <p:nvSpPr>
          <p:cNvPr id="433196" name="Text Box 44"/>
          <p:cNvSpPr txBox="1">
            <a:spLocks noChangeArrowheads="1"/>
          </p:cNvSpPr>
          <p:nvPr/>
        </p:nvSpPr>
        <p:spPr bwMode="auto">
          <a:xfrm>
            <a:off x="3368675" y="3860800"/>
            <a:ext cx="409575"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S</a:t>
            </a:r>
            <a:endParaRPr lang="en-GB" sz="3200" b="1">
              <a:solidFill>
                <a:srgbClr val="FF0000"/>
              </a:solidFill>
              <a:effectLst>
                <a:outerShdw blurRad="38100" dist="38100" dir="2700000" algn="tl">
                  <a:srgbClr val="C0C0C0"/>
                </a:outerShdw>
              </a:effectLst>
            </a:endParaRPr>
          </a:p>
        </p:txBody>
      </p:sp>
      <p:sp>
        <p:nvSpPr>
          <p:cNvPr id="433197" name="Text Box 45"/>
          <p:cNvSpPr txBox="1">
            <a:spLocks noChangeArrowheads="1"/>
          </p:cNvSpPr>
          <p:nvPr/>
        </p:nvSpPr>
        <p:spPr bwMode="auto">
          <a:xfrm>
            <a:off x="5834063" y="3860800"/>
            <a:ext cx="500062"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G</a:t>
            </a:r>
            <a:endParaRPr lang="en-GB" sz="3200" b="1">
              <a:solidFill>
                <a:srgbClr val="FF0000"/>
              </a:solidFill>
              <a:effectLst>
                <a:outerShdw blurRad="38100" dist="38100" dir="2700000" algn="tl">
                  <a:srgbClr val="C0C0C0"/>
                </a:outerShdw>
              </a:effectLst>
            </a:endParaRPr>
          </a:p>
        </p:txBody>
      </p:sp>
      <p:sp>
        <p:nvSpPr>
          <p:cNvPr id="125999" name="Text Box 46"/>
          <p:cNvSpPr txBox="1">
            <a:spLocks noChangeArrowheads="1"/>
          </p:cNvSpPr>
          <p:nvPr/>
        </p:nvSpPr>
        <p:spPr bwMode="auto">
          <a:xfrm>
            <a:off x="560388" y="4964113"/>
            <a:ext cx="9217025" cy="409575"/>
          </a:xfrm>
          <a:prstGeom prst="rect">
            <a:avLst/>
          </a:prstGeom>
          <a:gradFill rotWithShape="1">
            <a:gsLst>
              <a:gs pos="0">
                <a:schemeClr val="bg1"/>
              </a:gs>
              <a:gs pos="100000">
                <a:srgbClr val="FFFF66"/>
              </a:gs>
            </a:gsLst>
            <a:lin ang="5400000" scaled="1"/>
          </a:gradFill>
          <a:ln w="12700" algn="ctr">
            <a:solidFill>
              <a:srgbClr val="FF0000"/>
            </a:solidFill>
            <a:miter lim="800000"/>
            <a:headEnd/>
            <a:tailEnd/>
          </a:ln>
        </p:spPr>
        <p:txBody>
          <a:bodyPr>
            <a:spAutoFit/>
          </a:bodyPr>
          <a:lstStyle>
            <a:lvl1pPr marL="457200" indent="-457200"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FontTx/>
              <a:buAutoNum type="arabicPeriod"/>
            </a:pPr>
            <a:r>
              <a:rPr lang="en-US" altLang="en-US" sz="2000">
                <a:solidFill>
                  <a:srgbClr val="000000"/>
                </a:solidFill>
              </a:rPr>
              <a:t>Number of </a:t>
            </a:r>
            <a:r>
              <a:rPr lang="en-US" altLang="en-US" sz="2000" b="1">
                <a:solidFill>
                  <a:srgbClr val="000000"/>
                </a:solidFill>
              </a:rPr>
              <a:t>misplaced tiles</a:t>
            </a:r>
            <a:r>
              <a:rPr lang="en-US" altLang="en-US" sz="2000">
                <a:solidFill>
                  <a:srgbClr val="000000"/>
                </a:solidFill>
              </a:rPr>
              <a:t> (7 in the example above).</a:t>
            </a:r>
            <a:endParaRPr lang="en-GB" altLang="en-US" sz="2000">
              <a:solidFill>
                <a:srgbClr val="000000"/>
              </a:solidFill>
            </a:endParaRPr>
          </a:p>
        </p:txBody>
      </p:sp>
      <p:sp>
        <p:nvSpPr>
          <p:cNvPr id="126000" name="Text Box 47"/>
          <p:cNvSpPr txBox="1">
            <a:spLocks noChangeArrowheads="1"/>
          </p:cNvSpPr>
          <p:nvPr/>
        </p:nvSpPr>
        <p:spPr bwMode="auto">
          <a:xfrm>
            <a:off x="560388" y="5411788"/>
            <a:ext cx="9217025" cy="989012"/>
          </a:xfrm>
          <a:prstGeom prst="rect">
            <a:avLst/>
          </a:prstGeom>
          <a:gradFill rotWithShape="1">
            <a:gsLst>
              <a:gs pos="0">
                <a:schemeClr val="bg1"/>
              </a:gs>
              <a:gs pos="100000">
                <a:srgbClr val="FFFF66"/>
              </a:gs>
            </a:gsLst>
            <a:lin ang="5400000" scaled="1"/>
          </a:gradFill>
          <a:ln w="12700" algn="ctr">
            <a:solidFill>
              <a:srgbClr val="FF0000"/>
            </a:solidFill>
            <a:miter lim="800000"/>
            <a:headEnd/>
            <a:tailEnd/>
          </a:ln>
        </p:spPr>
        <p:txBody>
          <a:bodyPr>
            <a:spAutoFit/>
          </a:bodyPr>
          <a:lstStyle>
            <a:lvl1pPr marL="457200" indent="-457200"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FontTx/>
              <a:buAutoNum type="arabicPeriod" startAt="2"/>
            </a:pPr>
            <a:r>
              <a:rPr lang="en-US" altLang="en-US" sz="2000">
                <a:solidFill>
                  <a:srgbClr val="000000"/>
                </a:solidFill>
              </a:rPr>
              <a:t>Sum of </a:t>
            </a:r>
            <a:r>
              <a:rPr lang="en-US" altLang="en-US" sz="2000" b="1">
                <a:solidFill>
                  <a:srgbClr val="000000"/>
                </a:solidFill>
              </a:rPr>
              <a:t>Manhattan Distance</a:t>
            </a:r>
            <a:r>
              <a:rPr lang="en-US" altLang="en-US" sz="2000">
                <a:solidFill>
                  <a:srgbClr val="000000"/>
                </a:solidFill>
              </a:rPr>
              <a:t> of tile to its goal location (17 in example above).</a:t>
            </a:r>
          </a:p>
          <a:p>
            <a:r>
              <a:rPr lang="en-US" altLang="en-US" sz="2000">
                <a:solidFill>
                  <a:srgbClr val="000000"/>
                </a:solidFill>
              </a:rPr>
              <a:t>	Manhattan Distance between (x</a:t>
            </a:r>
            <a:r>
              <a:rPr lang="en-US" altLang="en-US" sz="2000" baseline="-25000">
                <a:solidFill>
                  <a:srgbClr val="000000"/>
                </a:solidFill>
              </a:rPr>
              <a:t>1</a:t>
            </a:r>
            <a:r>
              <a:rPr lang="en-US" altLang="en-US" sz="2000">
                <a:solidFill>
                  <a:srgbClr val="000000"/>
                </a:solidFill>
              </a:rPr>
              <a:t>, y</a:t>
            </a:r>
            <a:r>
              <a:rPr lang="en-US" altLang="en-US" sz="2000" baseline="-25000">
                <a:solidFill>
                  <a:srgbClr val="000000"/>
                </a:solidFill>
              </a:rPr>
              <a:t>1</a:t>
            </a:r>
            <a:r>
              <a:rPr lang="en-US" altLang="en-US" sz="2000">
                <a:solidFill>
                  <a:srgbClr val="000000"/>
                </a:solidFill>
              </a:rPr>
              <a:t>) and (x</a:t>
            </a:r>
            <a:r>
              <a:rPr lang="en-US" altLang="en-US" sz="2000" baseline="-25000">
                <a:solidFill>
                  <a:srgbClr val="000000"/>
                </a:solidFill>
              </a:rPr>
              <a:t>2</a:t>
            </a:r>
            <a:r>
              <a:rPr lang="en-US" altLang="en-US" sz="2000">
                <a:solidFill>
                  <a:srgbClr val="000000"/>
                </a:solidFill>
              </a:rPr>
              <a:t>, y</a:t>
            </a:r>
            <a:r>
              <a:rPr lang="en-US" altLang="en-US" sz="2000" baseline="-25000">
                <a:solidFill>
                  <a:srgbClr val="000000"/>
                </a:solidFill>
              </a:rPr>
              <a:t>2</a:t>
            </a:r>
            <a:r>
              <a:rPr lang="en-US" altLang="en-US" sz="2000">
                <a:solidFill>
                  <a:srgbClr val="000000"/>
                </a:solidFill>
              </a:rPr>
              <a:t>) is </a:t>
            </a:r>
            <a:r>
              <a:rPr lang="en-US" altLang="en-US" sz="2000">
                <a:solidFill>
                  <a:srgbClr val="000000"/>
                </a:solidFill>
                <a:cs typeface="Times New Roman" pitchFamily="18" charset="0"/>
              </a:rPr>
              <a:t>│</a:t>
            </a:r>
            <a:r>
              <a:rPr lang="en-US" altLang="en-US">
                <a:solidFill>
                  <a:srgbClr val="000000"/>
                </a:solidFill>
              </a:rPr>
              <a:t>x</a:t>
            </a:r>
            <a:r>
              <a:rPr lang="en-US" altLang="en-US" baseline="-25000">
                <a:solidFill>
                  <a:srgbClr val="000000"/>
                </a:solidFill>
              </a:rPr>
              <a:t>1</a:t>
            </a:r>
            <a:r>
              <a:rPr lang="en-US" altLang="en-US">
                <a:solidFill>
                  <a:srgbClr val="000000"/>
                </a:solidFill>
              </a:rPr>
              <a:t> – x</a:t>
            </a:r>
            <a:r>
              <a:rPr lang="en-US" altLang="en-US" baseline="-25000">
                <a:solidFill>
                  <a:srgbClr val="000000"/>
                </a:solidFill>
              </a:rPr>
              <a:t>2</a:t>
            </a:r>
            <a:r>
              <a:rPr lang="en-US" altLang="en-US">
                <a:solidFill>
                  <a:srgbClr val="000000"/>
                </a:solidFill>
              </a:rPr>
              <a:t>│ +│y</a:t>
            </a:r>
            <a:r>
              <a:rPr lang="en-US" altLang="en-US" baseline="-25000">
                <a:solidFill>
                  <a:srgbClr val="000000"/>
                </a:solidFill>
              </a:rPr>
              <a:t>1</a:t>
            </a:r>
            <a:r>
              <a:rPr lang="en-US" altLang="en-US">
                <a:solidFill>
                  <a:srgbClr val="000000"/>
                </a:solidFill>
              </a:rPr>
              <a:t> – y</a:t>
            </a:r>
            <a:r>
              <a:rPr lang="en-US" altLang="en-US" baseline="-25000">
                <a:solidFill>
                  <a:srgbClr val="000000"/>
                </a:solidFill>
              </a:rPr>
              <a:t>2</a:t>
            </a:r>
            <a:r>
              <a:rPr lang="en-US" altLang="en-US">
                <a:solidFill>
                  <a:srgbClr val="000000"/>
                </a:solidFill>
              </a:rPr>
              <a:t>│.</a:t>
            </a:r>
          </a:p>
          <a:p>
            <a:r>
              <a:rPr lang="en-US" altLang="en-US">
                <a:solidFill>
                  <a:srgbClr val="000000"/>
                </a:solidFill>
              </a:rPr>
              <a:t>	Each move can only decrease the distance of exactly one tile. </a:t>
            </a:r>
            <a:endParaRPr lang="en-GB" altLang="en-US">
              <a:solidFill>
                <a:srgbClr val="000000"/>
              </a:solidFill>
            </a:endParaRPr>
          </a:p>
        </p:txBody>
      </p:sp>
      <p:sp>
        <p:nvSpPr>
          <p:cNvPr id="126001" name="Text Box 48"/>
          <p:cNvSpPr txBox="1">
            <a:spLocks noChangeArrowheads="1"/>
          </p:cNvSpPr>
          <p:nvPr/>
        </p:nvSpPr>
        <p:spPr bwMode="auto">
          <a:xfrm>
            <a:off x="272480" y="6478588"/>
            <a:ext cx="9504933" cy="379412"/>
          </a:xfrm>
          <a:prstGeom prst="rect">
            <a:avLst/>
          </a:prstGeom>
          <a:noFill/>
          <a:ln w="12700" algn="ctr">
            <a:noFill/>
            <a:miter lim="800000"/>
            <a:headEnd/>
            <a:tailEnd/>
          </a:ln>
        </p:spPr>
        <p:txBody>
          <a:bodyPr wrap="square">
            <a:spAutoFit/>
          </a:bodyPr>
          <a:lstStyle>
            <a:lvl1pPr marL="457200" indent="-457200"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en-US">
                <a:solidFill>
                  <a:srgbClr val="000000"/>
                </a:solidFill>
              </a:rPr>
              <a:t>The second of these is much better at predicting actual number of moves.</a:t>
            </a:r>
            <a:endParaRPr lang="en-GB" altLang="en-US">
              <a:solidFill>
                <a:srgbClr val="000000"/>
              </a:solidFill>
            </a:endParaRPr>
          </a:p>
        </p:txBody>
      </p:sp>
    </p:spTree>
    <p:extLst>
      <p:ext uri="{BB962C8B-B14F-4D97-AF65-F5344CB8AC3E}">
        <p14:creationId xmlns:p14="http://schemas.microsoft.com/office/powerpoint/2010/main" val="2492750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checkerboard(across)">
                                      <p:cBhvr>
                                        <p:cTn id="7" dur="500"/>
                                        <p:tgtEl>
                                          <p:spTgt spid="43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7E93310-01C9-409A-95C6-4626CDA0617C}" type="slidenum">
              <a:rPr lang="en-US" altLang="en-US" smtClean="0">
                <a:solidFill>
                  <a:srgbClr val="000000"/>
                </a:solidFill>
              </a:rPr>
              <a:pPr/>
              <a:t>84</a:t>
            </a:fld>
            <a:endParaRPr lang="en-US" altLang="en-US">
              <a:solidFill>
                <a:srgbClr val="000000"/>
              </a:solidFill>
            </a:endParaRPr>
          </a:p>
        </p:txBody>
      </p:sp>
      <p:sp>
        <p:nvSpPr>
          <p:cNvPr id="4331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rPr>
              <a:t>SEARCH</a:t>
            </a:r>
          </a:p>
        </p:txBody>
      </p:sp>
      <p:sp>
        <p:nvSpPr>
          <p:cNvPr id="4331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rPr>
              <a:t>Admissible Heuristics </a:t>
            </a:r>
          </a:p>
        </p:txBody>
      </p:sp>
      <p:sp>
        <p:nvSpPr>
          <p:cNvPr id="4331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rPr>
              <a:t>4</a:t>
            </a:r>
            <a:endParaRPr lang="en-NZ" sz="2000" b="1">
              <a:solidFill>
                <a:srgbClr val="FFFF00"/>
              </a:solidFill>
              <a:effectLst>
                <a:outerShdw blurRad="38100" dist="38100" dir="2700000" algn="tl">
                  <a:srgbClr val="000000"/>
                </a:outerShdw>
              </a:effectLst>
              <a:latin typeface="Arial" charset="0"/>
            </a:endParaRPr>
          </a:p>
        </p:txBody>
      </p:sp>
      <p:graphicFrame>
        <p:nvGraphicFramePr>
          <p:cNvPr id="433159" name="Group 7"/>
          <p:cNvGraphicFramePr>
            <a:graphicFrameLocks noGrp="1"/>
          </p:cNvGraphicFramePr>
          <p:nvPr>
            <p:extLst>
              <p:ext uri="{D42A27DB-BD31-4B8C-83A1-F6EECF244321}">
                <p14:modId xmlns:p14="http://schemas.microsoft.com/office/powerpoint/2010/main" val="1717455068"/>
              </p:ext>
            </p:extLst>
          </p:nvPr>
        </p:nvGraphicFramePr>
        <p:xfrm>
          <a:off x="2643188" y="199072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C00000"/>
                          </a:solidFill>
                          <a:effectLst>
                            <a:outerShdw blurRad="38100" dist="38100" dir="2700000" algn="tl">
                              <a:srgbClr val="000000">
                                <a:alpha val="43137"/>
                              </a:srgbClr>
                            </a:outerShdw>
                          </a:effectLst>
                          <a:latin typeface="Times New Roman" pitchFamily="18" charset="0"/>
                        </a:rPr>
                        <a:t>1</a:t>
                      </a:r>
                      <a:endParaRPr kumimoji="0" lang="en-GB" sz="2800" b="1" i="0" u="none" strike="noStrike" cap="none" normalizeH="0" baseline="0" dirty="0">
                        <a:ln>
                          <a:noFill/>
                        </a:ln>
                        <a:solidFill>
                          <a:srgbClr val="C00000"/>
                        </a:solidFill>
                        <a:effectLst>
                          <a:outerShdw blurRad="38100" dist="38100" dir="2700000" algn="tl">
                            <a:srgbClr val="000000">
                              <a:alpha val="43137"/>
                            </a:srgbClr>
                          </a:outerShdw>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graphicFrame>
        <p:nvGraphicFramePr>
          <p:cNvPr id="433177" name="Group 25"/>
          <p:cNvGraphicFramePr>
            <a:graphicFrameLocks noGrp="1"/>
          </p:cNvGraphicFramePr>
          <p:nvPr>
            <p:extLst>
              <p:ext uri="{D42A27DB-BD31-4B8C-83A1-F6EECF244321}">
                <p14:modId xmlns:p14="http://schemas.microsoft.com/office/powerpoint/2010/main" val="3800610996"/>
              </p:ext>
            </p:extLst>
          </p:nvPr>
        </p:nvGraphicFramePr>
        <p:xfrm>
          <a:off x="5948363" y="199072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C00000"/>
                          </a:solidFill>
                          <a:effectLst>
                            <a:outerShdw blurRad="38100" dist="38100" dir="2700000" algn="tl">
                              <a:srgbClr val="000000">
                                <a:alpha val="43137"/>
                              </a:srgbClr>
                            </a:outerShdw>
                          </a:effectLst>
                          <a:latin typeface="Times New Roman" pitchFamily="18" charset="0"/>
                        </a:rPr>
                        <a:t>1</a:t>
                      </a:r>
                      <a:endParaRPr kumimoji="0" lang="en-GB" sz="2800" b="1" i="0" u="none" strike="noStrike" cap="none" normalizeH="0" baseline="0" dirty="0">
                        <a:ln>
                          <a:noFill/>
                        </a:ln>
                        <a:solidFill>
                          <a:srgbClr val="C00000"/>
                        </a:solidFill>
                        <a:effectLst>
                          <a:outerShdw blurRad="38100" dist="38100" dir="2700000" algn="tl">
                            <a:srgbClr val="000000">
                              <a:alpha val="43137"/>
                            </a:srgbClr>
                          </a:outerShdw>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8</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sp>
        <p:nvSpPr>
          <p:cNvPr id="127018" name="AutoShape 43"/>
          <p:cNvSpPr>
            <a:spLocks noChangeArrowheads="1"/>
          </p:cNvSpPr>
          <p:nvPr/>
        </p:nvSpPr>
        <p:spPr bwMode="auto">
          <a:xfrm>
            <a:off x="4786313" y="2566988"/>
            <a:ext cx="358775" cy="2873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6600"/>
              </a:gs>
              <a:gs pos="100000">
                <a:srgbClr val="762F00"/>
              </a:gs>
            </a:gsLst>
            <a:path path="rect">
              <a:fillToRect l="50000" t="50000" r="50000" b="50000"/>
            </a:path>
          </a:gradFill>
          <a:ln w="28575" algn="ctr">
            <a:solidFill>
              <a:srgbClr val="FF0000"/>
            </a:solidFill>
            <a:miter lim="800000"/>
            <a:headEnd/>
            <a:tailEnd/>
          </a:ln>
        </p:spPr>
        <p:txBody>
          <a:bodyPr wrap="none" anchor="ctr"/>
          <a:lstStyle/>
          <a:p>
            <a:endParaRPr lang="en-AU">
              <a:solidFill>
                <a:srgbClr val="000000"/>
              </a:solidFill>
            </a:endParaRPr>
          </a:p>
        </p:txBody>
      </p:sp>
      <p:sp>
        <p:nvSpPr>
          <p:cNvPr id="433196" name="Text Box 44"/>
          <p:cNvSpPr txBox="1">
            <a:spLocks noChangeArrowheads="1"/>
          </p:cNvSpPr>
          <p:nvPr/>
        </p:nvSpPr>
        <p:spPr bwMode="auto">
          <a:xfrm>
            <a:off x="3354388" y="3575050"/>
            <a:ext cx="409575"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S</a:t>
            </a:r>
            <a:endParaRPr lang="en-GB" sz="3200" b="1">
              <a:solidFill>
                <a:srgbClr val="FF0000"/>
              </a:solidFill>
              <a:effectLst>
                <a:outerShdw blurRad="38100" dist="38100" dir="2700000" algn="tl">
                  <a:srgbClr val="C0C0C0"/>
                </a:outerShdw>
              </a:effectLst>
            </a:endParaRPr>
          </a:p>
        </p:txBody>
      </p:sp>
      <p:sp>
        <p:nvSpPr>
          <p:cNvPr id="433197" name="Text Box 45"/>
          <p:cNvSpPr txBox="1">
            <a:spLocks noChangeArrowheads="1"/>
          </p:cNvSpPr>
          <p:nvPr/>
        </p:nvSpPr>
        <p:spPr bwMode="auto">
          <a:xfrm>
            <a:off x="6657975" y="3575050"/>
            <a:ext cx="500063"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dirty="0">
                <a:solidFill>
                  <a:srgbClr val="FF0000"/>
                </a:solidFill>
                <a:effectLst>
                  <a:outerShdw blurRad="38100" dist="38100" dir="2700000" algn="tl">
                    <a:srgbClr val="C0C0C0"/>
                  </a:outerShdw>
                </a:effectLst>
              </a:rPr>
              <a:t>G</a:t>
            </a:r>
            <a:endParaRPr lang="en-GB" sz="3200" b="1" dirty="0">
              <a:solidFill>
                <a:srgbClr val="FF0000"/>
              </a:solidFill>
              <a:effectLst>
                <a:outerShdw blurRad="38100" dist="38100" dir="2700000" algn="tl">
                  <a:srgbClr val="C0C0C0"/>
                </a:outerShdw>
              </a:effectLst>
            </a:endParaRPr>
          </a:p>
        </p:txBody>
      </p:sp>
      <p:sp>
        <p:nvSpPr>
          <p:cNvPr id="2" name="TextBox 1"/>
          <p:cNvSpPr txBox="1"/>
          <p:nvPr/>
        </p:nvSpPr>
        <p:spPr>
          <a:xfrm>
            <a:off x="549275" y="4675188"/>
            <a:ext cx="5027613" cy="922337"/>
          </a:xfrm>
          <a:prstGeom prst="rect">
            <a:avLst/>
          </a:prstGeom>
          <a:solidFill>
            <a:schemeClr val="bg1">
              <a:lumMod val="85000"/>
            </a:schemeClr>
          </a:solidFill>
          <a:ln>
            <a:solidFill>
              <a:srgbClr val="3399FF"/>
            </a:solidFill>
          </a:ln>
          <a:effectLst>
            <a:outerShdw blurRad="50800" dist="38100" dir="5400000" algn="t" rotWithShape="0">
              <a:prstClr val="black">
                <a:alpha val="40000"/>
              </a:prstClr>
            </a:outerShdw>
          </a:effectLst>
        </p:spPr>
        <p:txBody>
          <a:bodyPr>
            <a:spAutoFit/>
          </a:bodyPr>
          <a:lstStyle/>
          <a:p>
            <a:pPr>
              <a:defRPr/>
            </a:pPr>
            <a:r>
              <a:rPr lang="en-NZ" dirty="0">
                <a:solidFill>
                  <a:srgbClr val="000000"/>
                </a:solidFill>
              </a:rPr>
              <a:t>Tile </a:t>
            </a:r>
            <a:r>
              <a:rPr lang="en-NZ" b="1" dirty="0">
                <a:solidFill>
                  <a:srgbClr val="000000"/>
                </a:solidFill>
              </a:rPr>
              <a:t>1</a:t>
            </a:r>
            <a:r>
              <a:rPr lang="en-NZ" dirty="0">
                <a:solidFill>
                  <a:srgbClr val="000000"/>
                </a:solidFill>
              </a:rPr>
              <a:t>:  Coordinates of Tile 1 in State </a:t>
            </a:r>
            <a:r>
              <a:rPr lang="en-NZ" b="1" dirty="0">
                <a:solidFill>
                  <a:srgbClr val="FF0000"/>
                </a:solidFill>
              </a:rPr>
              <a:t>S</a:t>
            </a:r>
            <a:r>
              <a:rPr lang="en-NZ" dirty="0">
                <a:solidFill>
                  <a:srgbClr val="000000"/>
                </a:solidFill>
              </a:rPr>
              <a:t>: (x=2, y=2)</a:t>
            </a:r>
          </a:p>
          <a:p>
            <a:pPr>
              <a:defRPr/>
            </a:pPr>
            <a:r>
              <a:rPr lang="en-NZ" dirty="0">
                <a:solidFill>
                  <a:srgbClr val="000000"/>
                </a:solidFill>
              </a:rPr>
              <a:t>            Coordinates of Tile 1 in State </a:t>
            </a:r>
            <a:r>
              <a:rPr lang="en-NZ" b="1" dirty="0">
                <a:solidFill>
                  <a:srgbClr val="FF0000"/>
                </a:solidFill>
              </a:rPr>
              <a:t>G</a:t>
            </a:r>
            <a:r>
              <a:rPr lang="en-NZ" dirty="0">
                <a:solidFill>
                  <a:srgbClr val="000000"/>
                </a:solidFill>
              </a:rPr>
              <a:t>: (x=0, y=0)</a:t>
            </a:r>
          </a:p>
          <a:p>
            <a:pPr>
              <a:defRPr/>
            </a:pPr>
            <a:r>
              <a:rPr lang="en-NZ" dirty="0">
                <a:solidFill>
                  <a:srgbClr val="000000"/>
                </a:solidFill>
              </a:rPr>
              <a:t>             Manhattan distance = |2-0| + |2-0| = </a:t>
            </a:r>
            <a:r>
              <a:rPr lang="en-NZ" b="1" dirty="0">
                <a:solidFill>
                  <a:srgbClr val="0000FF"/>
                </a:solidFill>
              </a:rPr>
              <a:t>4</a:t>
            </a:r>
            <a:r>
              <a:rPr lang="en-NZ" dirty="0">
                <a:solidFill>
                  <a:srgbClr val="000000"/>
                </a:solidFill>
              </a:rPr>
              <a:t>	</a:t>
            </a:r>
          </a:p>
        </p:txBody>
      </p:sp>
      <p:cxnSp>
        <p:nvCxnSpPr>
          <p:cNvPr id="127022" name="Straight Arrow Connector 3"/>
          <p:cNvCxnSpPr>
            <a:cxnSpLocks noChangeShapeType="1"/>
          </p:cNvCxnSpPr>
          <p:nvPr/>
        </p:nvCxnSpPr>
        <p:spPr bwMode="auto">
          <a:xfrm>
            <a:off x="2489200" y="1846263"/>
            <a:ext cx="20240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7023" name="Straight Arrow Connector 5"/>
          <p:cNvCxnSpPr>
            <a:cxnSpLocks noChangeShapeType="1"/>
          </p:cNvCxnSpPr>
          <p:nvPr/>
        </p:nvCxnSpPr>
        <p:spPr bwMode="auto">
          <a:xfrm>
            <a:off x="2489200" y="1846263"/>
            <a:ext cx="0" cy="17287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7024" name="TextBox 7"/>
          <p:cNvSpPr txBox="1">
            <a:spLocks noChangeArrowheads="1"/>
          </p:cNvSpPr>
          <p:nvPr/>
        </p:nvSpPr>
        <p:spPr bwMode="auto">
          <a:xfrm>
            <a:off x="4530725" y="165258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x</a:t>
            </a:r>
          </a:p>
        </p:txBody>
      </p:sp>
      <p:sp>
        <p:nvSpPr>
          <p:cNvPr id="127025" name="TextBox 22"/>
          <p:cNvSpPr txBox="1">
            <a:spLocks noChangeArrowheads="1"/>
          </p:cNvSpPr>
          <p:nvPr/>
        </p:nvSpPr>
        <p:spPr bwMode="auto">
          <a:xfrm>
            <a:off x="2339975" y="35750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y</a:t>
            </a:r>
          </a:p>
        </p:txBody>
      </p:sp>
      <p:sp>
        <p:nvSpPr>
          <p:cNvPr id="127026" name="TextBox 8"/>
          <p:cNvSpPr txBox="1">
            <a:spLocks noChangeArrowheads="1"/>
          </p:cNvSpPr>
          <p:nvPr/>
        </p:nvSpPr>
        <p:spPr bwMode="auto">
          <a:xfrm>
            <a:off x="2841625" y="14906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7027" name="TextBox 24"/>
          <p:cNvSpPr txBox="1">
            <a:spLocks noChangeArrowheads="1"/>
          </p:cNvSpPr>
          <p:nvPr/>
        </p:nvSpPr>
        <p:spPr bwMode="auto">
          <a:xfrm>
            <a:off x="3463925" y="148431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7028" name="TextBox 25"/>
          <p:cNvSpPr txBox="1">
            <a:spLocks noChangeArrowheads="1"/>
          </p:cNvSpPr>
          <p:nvPr/>
        </p:nvSpPr>
        <p:spPr bwMode="auto">
          <a:xfrm>
            <a:off x="4065588" y="149225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127029" name="TextBox 26"/>
          <p:cNvSpPr txBox="1">
            <a:spLocks noChangeArrowheads="1"/>
          </p:cNvSpPr>
          <p:nvPr/>
        </p:nvSpPr>
        <p:spPr bwMode="auto">
          <a:xfrm>
            <a:off x="2181225" y="202247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7030" name="TextBox 27"/>
          <p:cNvSpPr txBox="1">
            <a:spLocks noChangeArrowheads="1"/>
          </p:cNvSpPr>
          <p:nvPr/>
        </p:nvSpPr>
        <p:spPr bwMode="auto">
          <a:xfrm>
            <a:off x="2144713" y="256698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7031" name="TextBox 28"/>
          <p:cNvSpPr txBox="1">
            <a:spLocks noChangeArrowheads="1"/>
          </p:cNvSpPr>
          <p:nvPr/>
        </p:nvSpPr>
        <p:spPr bwMode="auto">
          <a:xfrm>
            <a:off x="2144713" y="304641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cxnSp>
        <p:nvCxnSpPr>
          <p:cNvPr id="127032" name="Straight Arrow Connector 29"/>
          <p:cNvCxnSpPr>
            <a:cxnSpLocks noChangeShapeType="1"/>
          </p:cNvCxnSpPr>
          <p:nvPr/>
        </p:nvCxnSpPr>
        <p:spPr bwMode="auto">
          <a:xfrm>
            <a:off x="5829300" y="1884363"/>
            <a:ext cx="20240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7033" name="Straight Arrow Connector 30"/>
          <p:cNvCxnSpPr>
            <a:cxnSpLocks noChangeShapeType="1"/>
          </p:cNvCxnSpPr>
          <p:nvPr/>
        </p:nvCxnSpPr>
        <p:spPr bwMode="auto">
          <a:xfrm>
            <a:off x="5829300" y="1884363"/>
            <a:ext cx="0" cy="17287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7034" name="TextBox 31"/>
          <p:cNvSpPr txBox="1">
            <a:spLocks noChangeArrowheads="1"/>
          </p:cNvSpPr>
          <p:nvPr/>
        </p:nvSpPr>
        <p:spPr bwMode="auto">
          <a:xfrm>
            <a:off x="7869238" y="1692275"/>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x</a:t>
            </a:r>
          </a:p>
        </p:txBody>
      </p:sp>
      <p:sp>
        <p:nvSpPr>
          <p:cNvPr id="127035" name="TextBox 32"/>
          <p:cNvSpPr txBox="1">
            <a:spLocks noChangeArrowheads="1"/>
          </p:cNvSpPr>
          <p:nvPr/>
        </p:nvSpPr>
        <p:spPr bwMode="auto">
          <a:xfrm>
            <a:off x="5680075" y="36131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y</a:t>
            </a:r>
          </a:p>
        </p:txBody>
      </p:sp>
      <p:sp>
        <p:nvSpPr>
          <p:cNvPr id="127036" name="TextBox 33"/>
          <p:cNvSpPr txBox="1">
            <a:spLocks noChangeArrowheads="1"/>
          </p:cNvSpPr>
          <p:nvPr/>
        </p:nvSpPr>
        <p:spPr bwMode="auto">
          <a:xfrm>
            <a:off x="6181725" y="15287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7037" name="TextBox 34"/>
          <p:cNvSpPr txBox="1">
            <a:spLocks noChangeArrowheads="1"/>
          </p:cNvSpPr>
          <p:nvPr/>
        </p:nvSpPr>
        <p:spPr bwMode="auto">
          <a:xfrm>
            <a:off x="6802438" y="1522413"/>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7038" name="TextBox 35"/>
          <p:cNvSpPr txBox="1">
            <a:spLocks noChangeArrowheads="1"/>
          </p:cNvSpPr>
          <p:nvPr/>
        </p:nvSpPr>
        <p:spPr bwMode="auto">
          <a:xfrm>
            <a:off x="7405688" y="153035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127039" name="TextBox 36"/>
          <p:cNvSpPr txBox="1">
            <a:spLocks noChangeArrowheads="1"/>
          </p:cNvSpPr>
          <p:nvPr/>
        </p:nvSpPr>
        <p:spPr bwMode="auto">
          <a:xfrm>
            <a:off x="5521325" y="206057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7040" name="TextBox 37"/>
          <p:cNvSpPr txBox="1">
            <a:spLocks noChangeArrowheads="1"/>
          </p:cNvSpPr>
          <p:nvPr/>
        </p:nvSpPr>
        <p:spPr bwMode="auto">
          <a:xfrm>
            <a:off x="5484813" y="260508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7041" name="TextBox 38"/>
          <p:cNvSpPr txBox="1">
            <a:spLocks noChangeArrowheads="1"/>
          </p:cNvSpPr>
          <p:nvPr/>
        </p:nvSpPr>
        <p:spPr bwMode="auto">
          <a:xfrm>
            <a:off x="5484813" y="308451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127043" name="Right Brace 9"/>
          <p:cNvSpPr>
            <a:spLocks/>
          </p:cNvSpPr>
          <p:nvPr/>
        </p:nvSpPr>
        <p:spPr bwMode="auto">
          <a:xfrm rot="5400000">
            <a:off x="7567612" y="4806951"/>
            <a:ext cx="276225" cy="831850"/>
          </a:xfrm>
          <a:prstGeom prst="rightBrace">
            <a:avLst>
              <a:gd name="adj1" fmla="val 8309"/>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endParaRPr lang="en-NZ" altLang="en-US">
              <a:solidFill>
                <a:srgbClr val="000000"/>
              </a:solidFill>
            </a:endParaRPr>
          </a:p>
        </p:txBody>
      </p:sp>
      <p:sp>
        <p:nvSpPr>
          <p:cNvPr id="127044" name="Rectangle 10"/>
          <p:cNvSpPr>
            <a:spLocks noChangeArrowheads="1"/>
          </p:cNvSpPr>
          <p:nvPr/>
        </p:nvSpPr>
        <p:spPr bwMode="auto">
          <a:xfrm>
            <a:off x="5889625" y="4575175"/>
            <a:ext cx="3849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rgbClr val="000000"/>
                </a:solidFill>
              </a:rPr>
              <a:t>Manhattan Distance between (x</a:t>
            </a:r>
            <a:r>
              <a:rPr lang="en-US" altLang="en-US" baseline="-25000">
                <a:solidFill>
                  <a:srgbClr val="000000"/>
                </a:solidFill>
              </a:rPr>
              <a:t>1</a:t>
            </a:r>
            <a:r>
              <a:rPr lang="en-US" altLang="en-US">
                <a:solidFill>
                  <a:srgbClr val="000000"/>
                </a:solidFill>
              </a:rPr>
              <a:t>, y</a:t>
            </a:r>
            <a:r>
              <a:rPr lang="en-US" altLang="en-US" baseline="-25000">
                <a:solidFill>
                  <a:srgbClr val="000000"/>
                </a:solidFill>
              </a:rPr>
              <a:t>1</a:t>
            </a:r>
            <a:r>
              <a:rPr lang="en-US" altLang="en-US">
                <a:solidFill>
                  <a:srgbClr val="000000"/>
                </a:solidFill>
              </a:rPr>
              <a:t>) and (x</a:t>
            </a:r>
            <a:r>
              <a:rPr lang="en-US" altLang="en-US" baseline="-25000">
                <a:solidFill>
                  <a:srgbClr val="000000"/>
                </a:solidFill>
              </a:rPr>
              <a:t>2</a:t>
            </a:r>
            <a:r>
              <a:rPr lang="en-US" altLang="en-US">
                <a:solidFill>
                  <a:srgbClr val="000000"/>
                </a:solidFill>
              </a:rPr>
              <a:t>, y</a:t>
            </a:r>
            <a:r>
              <a:rPr lang="en-US" altLang="en-US" baseline="-25000">
                <a:solidFill>
                  <a:srgbClr val="000000"/>
                </a:solidFill>
              </a:rPr>
              <a:t>2</a:t>
            </a:r>
            <a:r>
              <a:rPr lang="en-US" altLang="en-US">
                <a:solidFill>
                  <a:srgbClr val="000000"/>
                </a:solidFill>
              </a:rPr>
              <a:t>) = </a:t>
            </a:r>
            <a:r>
              <a:rPr lang="en-US" altLang="en-US">
                <a:solidFill>
                  <a:srgbClr val="000000"/>
                </a:solidFill>
                <a:cs typeface="Times New Roman" pitchFamily="18" charset="0"/>
              </a:rPr>
              <a:t>│</a:t>
            </a:r>
            <a:r>
              <a:rPr lang="en-US" altLang="en-US" sz="1600">
                <a:solidFill>
                  <a:srgbClr val="000000"/>
                </a:solidFill>
              </a:rPr>
              <a:t>x</a:t>
            </a:r>
            <a:r>
              <a:rPr lang="en-US" altLang="en-US" sz="1600" baseline="-25000">
                <a:solidFill>
                  <a:srgbClr val="000000"/>
                </a:solidFill>
              </a:rPr>
              <a:t>1</a:t>
            </a:r>
            <a:r>
              <a:rPr lang="en-US" altLang="en-US" sz="1600">
                <a:solidFill>
                  <a:srgbClr val="000000"/>
                </a:solidFill>
              </a:rPr>
              <a:t> – x</a:t>
            </a:r>
            <a:r>
              <a:rPr lang="en-US" altLang="en-US" sz="1600" baseline="-25000">
                <a:solidFill>
                  <a:srgbClr val="000000"/>
                </a:solidFill>
              </a:rPr>
              <a:t>2</a:t>
            </a:r>
            <a:r>
              <a:rPr lang="en-US" altLang="en-US" sz="1600">
                <a:solidFill>
                  <a:srgbClr val="000000"/>
                </a:solidFill>
              </a:rPr>
              <a:t>│ +│y</a:t>
            </a:r>
            <a:r>
              <a:rPr lang="en-US" altLang="en-US" sz="1600" baseline="-25000">
                <a:solidFill>
                  <a:srgbClr val="000000"/>
                </a:solidFill>
              </a:rPr>
              <a:t>1</a:t>
            </a:r>
            <a:r>
              <a:rPr lang="en-US" altLang="en-US" sz="1600">
                <a:solidFill>
                  <a:srgbClr val="000000"/>
                </a:solidFill>
              </a:rPr>
              <a:t> – y</a:t>
            </a:r>
            <a:r>
              <a:rPr lang="en-US" altLang="en-US" sz="1600" baseline="-25000">
                <a:solidFill>
                  <a:srgbClr val="000000"/>
                </a:solidFill>
              </a:rPr>
              <a:t>2</a:t>
            </a:r>
            <a:r>
              <a:rPr lang="en-US" altLang="en-US" sz="1600">
                <a:solidFill>
                  <a:srgbClr val="000000"/>
                </a:solidFill>
              </a:rPr>
              <a:t>│</a:t>
            </a:r>
            <a:endParaRPr lang="en-NZ" altLang="en-US">
              <a:solidFill>
                <a:srgbClr val="000000"/>
              </a:solidFill>
            </a:endParaRPr>
          </a:p>
        </p:txBody>
      </p:sp>
      <p:sp>
        <p:nvSpPr>
          <p:cNvPr id="127045" name="TextBox 11"/>
          <p:cNvSpPr txBox="1">
            <a:spLocks noChangeArrowheads="1"/>
          </p:cNvSpPr>
          <p:nvPr/>
        </p:nvSpPr>
        <p:spPr bwMode="auto">
          <a:xfrm>
            <a:off x="7065963" y="5360988"/>
            <a:ext cx="1358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1400" i="1">
                <a:solidFill>
                  <a:srgbClr val="0000FF"/>
                </a:solidFill>
                <a:latin typeface="Arial" charset="0"/>
              </a:rPr>
              <a:t>Absolute value</a:t>
            </a:r>
          </a:p>
        </p:txBody>
      </p:sp>
      <p:sp>
        <p:nvSpPr>
          <p:cNvPr id="127046" name="Right Brace 43"/>
          <p:cNvSpPr>
            <a:spLocks/>
          </p:cNvSpPr>
          <p:nvPr/>
        </p:nvSpPr>
        <p:spPr bwMode="auto">
          <a:xfrm rot="5400000">
            <a:off x="8575675" y="4806951"/>
            <a:ext cx="276225" cy="831850"/>
          </a:xfrm>
          <a:prstGeom prst="rightBrace">
            <a:avLst>
              <a:gd name="adj1" fmla="val 8309"/>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endParaRPr lang="en-NZ" altLang="en-US">
              <a:solidFill>
                <a:srgbClr val="000000"/>
              </a:solidFill>
            </a:endParaRPr>
          </a:p>
        </p:txBody>
      </p:sp>
      <p:sp>
        <p:nvSpPr>
          <p:cNvPr id="127047" name="TextBox 12"/>
          <p:cNvSpPr txBox="1">
            <a:spLocks noChangeArrowheads="1"/>
          </p:cNvSpPr>
          <p:nvPr/>
        </p:nvSpPr>
        <p:spPr bwMode="auto">
          <a:xfrm>
            <a:off x="273050" y="4219575"/>
            <a:ext cx="244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000000"/>
                </a:solidFill>
              </a:rPr>
              <a:t>Sample Computations:</a:t>
            </a:r>
          </a:p>
        </p:txBody>
      </p:sp>
    </p:spTree>
    <p:extLst>
      <p:ext uri="{BB962C8B-B14F-4D97-AF65-F5344CB8AC3E}">
        <p14:creationId xmlns:p14="http://schemas.microsoft.com/office/powerpoint/2010/main" val="3477478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checkerboard(across)">
                                      <p:cBhvr>
                                        <p:cTn id="7" dur="500"/>
                                        <p:tgtEl>
                                          <p:spTgt spid="43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7E93310-01C9-409A-95C6-4626CDA0617C}" type="slidenum">
              <a:rPr lang="en-US" altLang="en-US" smtClean="0">
                <a:solidFill>
                  <a:srgbClr val="000000"/>
                </a:solidFill>
              </a:rPr>
              <a:pPr/>
              <a:t>85</a:t>
            </a:fld>
            <a:endParaRPr lang="en-US" altLang="en-US">
              <a:solidFill>
                <a:srgbClr val="000000"/>
              </a:solidFill>
            </a:endParaRPr>
          </a:p>
        </p:txBody>
      </p:sp>
      <p:sp>
        <p:nvSpPr>
          <p:cNvPr id="4331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rPr>
              <a:t>SEARCH</a:t>
            </a:r>
          </a:p>
        </p:txBody>
      </p:sp>
      <p:sp>
        <p:nvSpPr>
          <p:cNvPr id="4331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rPr>
              <a:t>Admissible Heuristics </a:t>
            </a:r>
          </a:p>
        </p:txBody>
      </p:sp>
      <p:sp>
        <p:nvSpPr>
          <p:cNvPr id="4331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rPr>
              <a:t>4</a:t>
            </a:r>
            <a:endParaRPr lang="en-NZ" sz="2000" b="1">
              <a:solidFill>
                <a:srgbClr val="FFFF00"/>
              </a:solidFill>
              <a:effectLst>
                <a:outerShdw blurRad="38100" dist="38100" dir="2700000" algn="tl">
                  <a:srgbClr val="000000"/>
                </a:outerShdw>
              </a:effectLst>
              <a:latin typeface="Arial" charset="0"/>
            </a:endParaRPr>
          </a:p>
        </p:txBody>
      </p:sp>
      <p:graphicFrame>
        <p:nvGraphicFramePr>
          <p:cNvPr id="433159" name="Group 7"/>
          <p:cNvGraphicFramePr>
            <a:graphicFrameLocks noGrp="1"/>
          </p:cNvGraphicFramePr>
          <p:nvPr/>
        </p:nvGraphicFramePr>
        <p:xfrm>
          <a:off x="2643188" y="199072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graphicFrame>
        <p:nvGraphicFramePr>
          <p:cNvPr id="433177" name="Group 25"/>
          <p:cNvGraphicFramePr>
            <a:graphicFrameLocks noGrp="1"/>
          </p:cNvGraphicFramePr>
          <p:nvPr/>
        </p:nvGraphicFramePr>
        <p:xfrm>
          <a:off x="5948363" y="199072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8</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sp>
        <p:nvSpPr>
          <p:cNvPr id="127018" name="AutoShape 43"/>
          <p:cNvSpPr>
            <a:spLocks noChangeArrowheads="1"/>
          </p:cNvSpPr>
          <p:nvPr/>
        </p:nvSpPr>
        <p:spPr bwMode="auto">
          <a:xfrm>
            <a:off x="4786313" y="2566988"/>
            <a:ext cx="358775" cy="2873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6600"/>
              </a:gs>
              <a:gs pos="100000">
                <a:srgbClr val="762F00"/>
              </a:gs>
            </a:gsLst>
            <a:path path="rect">
              <a:fillToRect l="50000" t="50000" r="50000" b="50000"/>
            </a:path>
          </a:gradFill>
          <a:ln w="28575" algn="ctr">
            <a:solidFill>
              <a:srgbClr val="FF0000"/>
            </a:solidFill>
            <a:miter lim="800000"/>
            <a:headEnd/>
            <a:tailEnd/>
          </a:ln>
        </p:spPr>
        <p:txBody>
          <a:bodyPr wrap="none" anchor="ctr"/>
          <a:lstStyle/>
          <a:p>
            <a:endParaRPr lang="en-AU">
              <a:solidFill>
                <a:srgbClr val="000000"/>
              </a:solidFill>
            </a:endParaRPr>
          </a:p>
        </p:txBody>
      </p:sp>
      <p:sp>
        <p:nvSpPr>
          <p:cNvPr id="433196" name="Text Box 44"/>
          <p:cNvSpPr txBox="1">
            <a:spLocks noChangeArrowheads="1"/>
          </p:cNvSpPr>
          <p:nvPr/>
        </p:nvSpPr>
        <p:spPr bwMode="auto">
          <a:xfrm>
            <a:off x="3354388" y="3575050"/>
            <a:ext cx="409575"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S</a:t>
            </a:r>
            <a:endParaRPr lang="en-GB" sz="3200" b="1">
              <a:solidFill>
                <a:srgbClr val="FF0000"/>
              </a:solidFill>
              <a:effectLst>
                <a:outerShdw blurRad="38100" dist="38100" dir="2700000" algn="tl">
                  <a:srgbClr val="C0C0C0"/>
                </a:outerShdw>
              </a:effectLst>
            </a:endParaRPr>
          </a:p>
        </p:txBody>
      </p:sp>
      <p:sp>
        <p:nvSpPr>
          <p:cNvPr id="433197" name="Text Box 45"/>
          <p:cNvSpPr txBox="1">
            <a:spLocks noChangeArrowheads="1"/>
          </p:cNvSpPr>
          <p:nvPr/>
        </p:nvSpPr>
        <p:spPr bwMode="auto">
          <a:xfrm>
            <a:off x="6657975" y="3575050"/>
            <a:ext cx="500063"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dirty="0">
                <a:solidFill>
                  <a:srgbClr val="FF0000"/>
                </a:solidFill>
                <a:effectLst>
                  <a:outerShdw blurRad="38100" dist="38100" dir="2700000" algn="tl">
                    <a:srgbClr val="C0C0C0"/>
                  </a:outerShdw>
                </a:effectLst>
              </a:rPr>
              <a:t>G</a:t>
            </a:r>
            <a:endParaRPr lang="en-GB" sz="3200" b="1" dirty="0">
              <a:solidFill>
                <a:srgbClr val="FF0000"/>
              </a:solidFill>
              <a:effectLst>
                <a:outerShdw blurRad="38100" dist="38100" dir="2700000" algn="tl">
                  <a:srgbClr val="C0C0C0"/>
                </a:outerShdw>
              </a:effectLst>
            </a:endParaRPr>
          </a:p>
        </p:txBody>
      </p:sp>
      <p:sp>
        <p:nvSpPr>
          <p:cNvPr id="2" name="TextBox 1"/>
          <p:cNvSpPr txBox="1"/>
          <p:nvPr/>
        </p:nvSpPr>
        <p:spPr>
          <a:xfrm>
            <a:off x="549275" y="4675188"/>
            <a:ext cx="5027613" cy="922337"/>
          </a:xfrm>
          <a:prstGeom prst="rect">
            <a:avLst/>
          </a:prstGeom>
          <a:solidFill>
            <a:schemeClr val="bg1">
              <a:lumMod val="85000"/>
            </a:schemeClr>
          </a:solidFill>
          <a:ln>
            <a:solidFill>
              <a:srgbClr val="3399FF"/>
            </a:solidFill>
          </a:ln>
          <a:effectLst>
            <a:outerShdw blurRad="50800" dist="38100" dir="5400000" algn="t" rotWithShape="0">
              <a:prstClr val="black">
                <a:alpha val="40000"/>
              </a:prstClr>
            </a:outerShdw>
          </a:effectLst>
        </p:spPr>
        <p:txBody>
          <a:bodyPr>
            <a:spAutoFit/>
          </a:bodyPr>
          <a:lstStyle/>
          <a:p>
            <a:pPr>
              <a:defRPr/>
            </a:pPr>
            <a:r>
              <a:rPr lang="en-NZ" dirty="0">
                <a:solidFill>
                  <a:srgbClr val="000000"/>
                </a:solidFill>
              </a:rPr>
              <a:t>Tile </a:t>
            </a:r>
            <a:r>
              <a:rPr lang="en-NZ" b="1" dirty="0">
                <a:solidFill>
                  <a:srgbClr val="000000"/>
                </a:solidFill>
              </a:rPr>
              <a:t>1</a:t>
            </a:r>
            <a:r>
              <a:rPr lang="en-NZ" dirty="0">
                <a:solidFill>
                  <a:srgbClr val="000000"/>
                </a:solidFill>
              </a:rPr>
              <a:t>:  Coordinates of Tile 1 in State </a:t>
            </a:r>
            <a:r>
              <a:rPr lang="en-NZ" b="1" dirty="0">
                <a:solidFill>
                  <a:srgbClr val="FF0000"/>
                </a:solidFill>
              </a:rPr>
              <a:t>S</a:t>
            </a:r>
            <a:r>
              <a:rPr lang="en-NZ" dirty="0">
                <a:solidFill>
                  <a:srgbClr val="000000"/>
                </a:solidFill>
              </a:rPr>
              <a:t>: (x=2, y=2)</a:t>
            </a:r>
          </a:p>
          <a:p>
            <a:pPr>
              <a:defRPr/>
            </a:pPr>
            <a:r>
              <a:rPr lang="en-NZ" dirty="0">
                <a:solidFill>
                  <a:srgbClr val="000000"/>
                </a:solidFill>
              </a:rPr>
              <a:t>            Coordinates of Tile 1 in State </a:t>
            </a:r>
            <a:r>
              <a:rPr lang="en-NZ" b="1" dirty="0">
                <a:solidFill>
                  <a:srgbClr val="FF0000"/>
                </a:solidFill>
              </a:rPr>
              <a:t>G</a:t>
            </a:r>
            <a:r>
              <a:rPr lang="en-NZ" dirty="0">
                <a:solidFill>
                  <a:srgbClr val="000000"/>
                </a:solidFill>
              </a:rPr>
              <a:t>: (x=0, y=0)</a:t>
            </a:r>
          </a:p>
          <a:p>
            <a:pPr>
              <a:defRPr/>
            </a:pPr>
            <a:r>
              <a:rPr lang="en-NZ" dirty="0">
                <a:solidFill>
                  <a:srgbClr val="000000"/>
                </a:solidFill>
              </a:rPr>
              <a:t>             Manhattan distance = |2-0| + |2-0| = </a:t>
            </a:r>
            <a:r>
              <a:rPr lang="en-NZ" b="1" dirty="0">
                <a:solidFill>
                  <a:srgbClr val="0000FF"/>
                </a:solidFill>
              </a:rPr>
              <a:t>4</a:t>
            </a:r>
            <a:r>
              <a:rPr lang="en-NZ" dirty="0">
                <a:solidFill>
                  <a:srgbClr val="000000"/>
                </a:solidFill>
              </a:rPr>
              <a:t>	</a:t>
            </a:r>
          </a:p>
        </p:txBody>
      </p:sp>
      <p:cxnSp>
        <p:nvCxnSpPr>
          <p:cNvPr id="127022" name="Straight Arrow Connector 3"/>
          <p:cNvCxnSpPr>
            <a:cxnSpLocks noChangeShapeType="1"/>
          </p:cNvCxnSpPr>
          <p:nvPr/>
        </p:nvCxnSpPr>
        <p:spPr bwMode="auto">
          <a:xfrm>
            <a:off x="2489200" y="1846263"/>
            <a:ext cx="20240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7023" name="Straight Arrow Connector 5"/>
          <p:cNvCxnSpPr>
            <a:cxnSpLocks noChangeShapeType="1"/>
          </p:cNvCxnSpPr>
          <p:nvPr/>
        </p:nvCxnSpPr>
        <p:spPr bwMode="auto">
          <a:xfrm>
            <a:off x="2489200" y="1846263"/>
            <a:ext cx="0" cy="17287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7024" name="TextBox 7"/>
          <p:cNvSpPr txBox="1">
            <a:spLocks noChangeArrowheads="1"/>
          </p:cNvSpPr>
          <p:nvPr/>
        </p:nvSpPr>
        <p:spPr bwMode="auto">
          <a:xfrm>
            <a:off x="4530725" y="165258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x</a:t>
            </a:r>
          </a:p>
        </p:txBody>
      </p:sp>
      <p:sp>
        <p:nvSpPr>
          <p:cNvPr id="127025" name="TextBox 22"/>
          <p:cNvSpPr txBox="1">
            <a:spLocks noChangeArrowheads="1"/>
          </p:cNvSpPr>
          <p:nvPr/>
        </p:nvSpPr>
        <p:spPr bwMode="auto">
          <a:xfrm>
            <a:off x="2339975" y="35750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y</a:t>
            </a:r>
          </a:p>
        </p:txBody>
      </p:sp>
      <p:sp>
        <p:nvSpPr>
          <p:cNvPr id="127026" name="TextBox 8"/>
          <p:cNvSpPr txBox="1">
            <a:spLocks noChangeArrowheads="1"/>
          </p:cNvSpPr>
          <p:nvPr/>
        </p:nvSpPr>
        <p:spPr bwMode="auto">
          <a:xfrm>
            <a:off x="2841625" y="14906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7027" name="TextBox 24"/>
          <p:cNvSpPr txBox="1">
            <a:spLocks noChangeArrowheads="1"/>
          </p:cNvSpPr>
          <p:nvPr/>
        </p:nvSpPr>
        <p:spPr bwMode="auto">
          <a:xfrm>
            <a:off x="3463925" y="148431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7028" name="TextBox 25"/>
          <p:cNvSpPr txBox="1">
            <a:spLocks noChangeArrowheads="1"/>
          </p:cNvSpPr>
          <p:nvPr/>
        </p:nvSpPr>
        <p:spPr bwMode="auto">
          <a:xfrm>
            <a:off x="4065588" y="149225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127029" name="TextBox 26"/>
          <p:cNvSpPr txBox="1">
            <a:spLocks noChangeArrowheads="1"/>
          </p:cNvSpPr>
          <p:nvPr/>
        </p:nvSpPr>
        <p:spPr bwMode="auto">
          <a:xfrm>
            <a:off x="2181225" y="202247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7030" name="TextBox 27"/>
          <p:cNvSpPr txBox="1">
            <a:spLocks noChangeArrowheads="1"/>
          </p:cNvSpPr>
          <p:nvPr/>
        </p:nvSpPr>
        <p:spPr bwMode="auto">
          <a:xfrm>
            <a:off x="2144713" y="256698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7031" name="TextBox 28"/>
          <p:cNvSpPr txBox="1">
            <a:spLocks noChangeArrowheads="1"/>
          </p:cNvSpPr>
          <p:nvPr/>
        </p:nvSpPr>
        <p:spPr bwMode="auto">
          <a:xfrm>
            <a:off x="2144713" y="304641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cxnSp>
        <p:nvCxnSpPr>
          <p:cNvPr id="127032" name="Straight Arrow Connector 29"/>
          <p:cNvCxnSpPr>
            <a:cxnSpLocks noChangeShapeType="1"/>
          </p:cNvCxnSpPr>
          <p:nvPr/>
        </p:nvCxnSpPr>
        <p:spPr bwMode="auto">
          <a:xfrm>
            <a:off x="5829300" y="1884363"/>
            <a:ext cx="20240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7033" name="Straight Arrow Connector 30"/>
          <p:cNvCxnSpPr>
            <a:cxnSpLocks noChangeShapeType="1"/>
          </p:cNvCxnSpPr>
          <p:nvPr/>
        </p:nvCxnSpPr>
        <p:spPr bwMode="auto">
          <a:xfrm>
            <a:off x="5829300" y="1884363"/>
            <a:ext cx="0" cy="17287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7034" name="TextBox 31"/>
          <p:cNvSpPr txBox="1">
            <a:spLocks noChangeArrowheads="1"/>
          </p:cNvSpPr>
          <p:nvPr/>
        </p:nvSpPr>
        <p:spPr bwMode="auto">
          <a:xfrm>
            <a:off x="7869238" y="1692275"/>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x</a:t>
            </a:r>
          </a:p>
        </p:txBody>
      </p:sp>
      <p:sp>
        <p:nvSpPr>
          <p:cNvPr id="127035" name="TextBox 32"/>
          <p:cNvSpPr txBox="1">
            <a:spLocks noChangeArrowheads="1"/>
          </p:cNvSpPr>
          <p:nvPr/>
        </p:nvSpPr>
        <p:spPr bwMode="auto">
          <a:xfrm>
            <a:off x="5680075" y="36131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y</a:t>
            </a:r>
          </a:p>
        </p:txBody>
      </p:sp>
      <p:sp>
        <p:nvSpPr>
          <p:cNvPr id="127036" name="TextBox 33"/>
          <p:cNvSpPr txBox="1">
            <a:spLocks noChangeArrowheads="1"/>
          </p:cNvSpPr>
          <p:nvPr/>
        </p:nvSpPr>
        <p:spPr bwMode="auto">
          <a:xfrm>
            <a:off x="6181725" y="15287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7037" name="TextBox 34"/>
          <p:cNvSpPr txBox="1">
            <a:spLocks noChangeArrowheads="1"/>
          </p:cNvSpPr>
          <p:nvPr/>
        </p:nvSpPr>
        <p:spPr bwMode="auto">
          <a:xfrm>
            <a:off x="6802438" y="1522413"/>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7038" name="TextBox 35"/>
          <p:cNvSpPr txBox="1">
            <a:spLocks noChangeArrowheads="1"/>
          </p:cNvSpPr>
          <p:nvPr/>
        </p:nvSpPr>
        <p:spPr bwMode="auto">
          <a:xfrm>
            <a:off x="7405688" y="153035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127039" name="TextBox 36"/>
          <p:cNvSpPr txBox="1">
            <a:spLocks noChangeArrowheads="1"/>
          </p:cNvSpPr>
          <p:nvPr/>
        </p:nvSpPr>
        <p:spPr bwMode="auto">
          <a:xfrm>
            <a:off x="5521325" y="206057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7040" name="TextBox 37"/>
          <p:cNvSpPr txBox="1">
            <a:spLocks noChangeArrowheads="1"/>
          </p:cNvSpPr>
          <p:nvPr/>
        </p:nvSpPr>
        <p:spPr bwMode="auto">
          <a:xfrm>
            <a:off x="5484813" y="260508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7041" name="TextBox 38"/>
          <p:cNvSpPr txBox="1">
            <a:spLocks noChangeArrowheads="1"/>
          </p:cNvSpPr>
          <p:nvPr/>
        </p:nvSpPr>
        <p:spPr bwMode="auto">
          <a:xfrm>
            <a:off x="5484813" y="308451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40" name="TextBox 39"/>
          <p:cNvSpPr txBox="1"/>
          <p:nvPr/>
        </p:nvSpPr>
        <p:spPr>
          <a:xfrm>
            <a:off x="549275" y="5746750"/>
            <a:ext cx="5027613" cy="922338"/>
          </a:xfrm>
          <a:prstGeom prst="rect">
            <a:avLst/>
          </a:prstGeom>
          <a:solidFill>
            <a:schemeClr val="bg1">
              <a:lumMod val="85000"/>
            </a:schemeClr>
          </a:solidFill>
          <a:ln>
            <a:solidFill>
              <a:srgbClr val="3399FF"/>
            </a:solidFill>
          </a:ln>
          <a:effectLst>
            <a:outerShdw blurRad="50800" dist="38100" dir="5400000" algn="t" rotWithShape="0">
              <a:prstClr val="black">
                <a:alpha val="40000"/>
              </a:prstClr>
            </a:outerShdw>
          </a:effectLst>
        </p:spPr>
        <p:txBody>
          <a:bodyPr wrap="none">
            <a:spAutoFit/>
          </a:bodyPr>
          <a:lstStyle/>
          <a:p>
            <a:pPr>
              <a:defRPr/>
            </a:pPr>
            <a:r>
              <a:rPr lang="en-NZ" dirty="0">
                <a:solidFill>
                  <a:srgbClr val="000000"/>
                </a:solidFill>
              </a:rPr>
              <a:t>Tile </a:t>
            </a:r>
            <a:r>
              <a:rPr lang="en-NZ" b="1" dirty="0">
                <a:solidFill>
                  <a:srgbClr val="000000"/>
                </a:solidFill>
              </a:rPr>
              <a:t>3</a:t>
            </a:r>
            <a:r>
              <a:rPr lang="en-NZ" dirty="0">
                <a:solidFill>
                  <a:srgbClr val="000000"/>
                </a:solidFill>
              </a:rPr>
              <a:t>:  Coordinates of Tile 3 in State </a:t>
            </a:r>
            <a:r>
              <a:rPr lang="en-NZ" b="1" dirty="0">
                <a:solidFill>
                  <a:srgbClr val="FF0000"/>
                </a:solidFill>
              </a:rPr>
              <a:t>S</a:t>
            </a:r>
            <a:r>
              <a:rPr lang="en-NZ" dirty="0">
                <a:solidFill>
                  <a:srgbClr val="000000"/>
                </a:solidFill>
              </a:rPr>
              <a:t>: (x=1, y=1)</a:t>
            </a:r>
          </a:p>
          <a:p>
            <a:pPr>
              <a:defRPr/>
            </a:pPr>
            <a:r>
              <a:rPr lang="en-NZ" dirty="0">
                <a:solidFill>
                  <a:srgbClr val="000000"/>
                </a:solidFill>
              </a:rPr>
              <a:t>            Coordinates of Tile 3 in State </a:t>
            </a:r>
            <a:r>
              <a:rPr lang="en-NZ" b="1" dirty="0">
                <a:solidFill>
                  <a:srgbClr val="FF0000"/>
                </a:solidFill>
              </a:rPr>
              <a:t>G</a:t>
            </a:r>
            <a:r>
              <a:rPr lang="en-NZ" dirty="0">
                <a:solidFill>
                  <a:srgbClr val="000000"/>
                </a:solidFill>
              </a:rPr>
              <a:t>: (x=2, y=0)</a:t>
            </a:r>
          </a:p>
          <a:p>
            <a:pPr>
              <a:defRPr/>
            </a:pPr>
            <a:r>
              <a:rPr lang="en-NZ" dirty="0">
                <a:solidFill>
                  <a:srgbClr val="000000"/>
                </a:solidFill>
              </a:rPr>
              <a:t>             Manhattan distance = |1-2| + |1-0| = </a:t>
            </a:r>
            <a:r>
              <a:rPr lang="en-NZ" b="1" dirty="0">
                <a:solidFill>
                  <a:srgbClr val="0000FF"/>
                </a:solidFill>
              </a:rPr>
              <a:t>2</a:t>
            </a:r>
            <a:r>
              <a:rPr lang="en-NZ" dirty="0">
                <a:solidFill>
                  <a:srgbClr val="000000"/>
                </a:solidFill>
              </a:rPr>
              <a:t>	</a:t>
            </a:r>
          </a:p>
        </p:txBody>
      </p:sp>
      <p:sp>
        <p:nvSpPr>
          <p:cNvPr id="127043" name="Right Brace 9"/>
          <p:cNvSpPr>
            <a:spLocks/>
          </p:cNvSpPr>
          <p:nvPr/>
        </p:nvSpPr>
        <p:spPr bwMode="auto">
          <a:xfrm rot="5400000">
            <a:off x="7567612" y="4806951"/>
            <a:ext cx="276225" cy="831850"/>
          </a:xfrm>
          <a:prstGeom prst="rightBrace">
            <a:avLst>
              <a:gd name="adj1" fmla="val 8309"/>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endParaRPr lang="en-NZ" altLang="en-US">
              <a:solidFill>
                <a:srgbClr val="000000"/>
              </a:solidFill>
            </a:endParaRPr>
          </a:p>
        </p:txBody>
      </p:sp>
      <p:sp>
        <p:nvSpPr>
          <p:cNvPr id="127044" name="Rectangle 10"/>
          <p:cNvSpPr>
            <a:spLocks noChangeArrowheads="1"/>
          </p:cNvSpPr>
          <p:nvPr/>
        </p:nvSpPr>
        <p:spPr bwMode="auto">
          <a:xfrm>
            <a:off x="5889625" y="4575175"/>
            <a:ext cx="3849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rgbClr val="000000"/>
                </a:solidFill>
              </a:rPr>
              <a:t>Manhattan Distance between (x</a:t>
            </a:r>
            <a:r>
              <a:rPr lang="en-US" altLang="en-US" baseline="-25000">
                <a:solidFill>
                  <a:srgbClr val="000000"/>
                </a:solidFill>
              </a:rPr>
              <a:t>1</a:t>
            </a:r>
            <a:r>
              <a:rPr lang="en-US" altLang="en-US">
                <a:solidFill>
                  <a:srgbClr val="000000"/>
                </a:solidFill>
              </a:rPr>
              <a:t>, y</a:t>
            </a:r>
            <a:r>
              <a:rPr lang="en-US" altLang="en-US" baseline="-25000">
                <a:solidFill>
                  <a:srgbClr val="000000"/>
                </a:solidFill>
              </a:rPr>
              <a:t>1</a:t>
            </a:r>
            <a:r>
              <a:rPr lang="en-US" altLang="en-US">
                <a:solidFill>
                  <a:srgbClr val="000000"/>
                </a:solidFill>
              </a:rPr>
              <a:t>) and (x</a:t>
            </a:r>
            <a:r>
              <a:rPr lang="en-US" altLang="en-US" baseline="-25000">
                <a:solidFill>
                  <a:srgbClr val="000000"/>
                </a:solidFill>
              </a:rPr>
              <a:t>2</a:t>
            </a:r>
            <a:r>
              <a:rPr lang="en-US" altLang="en-US">
                <a:solidFill>
                  <a:srgbClr val="000000"/>
                </a:solidFill>
              </a:rPr>
              <a:t>, y</a:t>
            </a:r>
            <a:r>
              <a:rPr lang="en-US" altLang="en-US" baseline="-25000">
                <a:solidFill>
                  <a:srgbClr val="000000"/>
                </a:solidFill>
              </a:rPr>
              <a:t>2</a:t>
            </a:r>
            <a:r>
              <a:rPr lang="en-US" altLang="en-US">
                <a:solidFill>
                  <a:srgbClr val="000000"/>
                </a:solidFill>
              </a:rPr>
              <a:t>) = </a:t>
            </a:r>
            <a:r>
              <a:rPr lang="en-US" altLang="en-US">
                <a:solidFill>
                  <a:srgbClr val="000000"/>
                </a:solidFill>
                <a:cs typeface="Times New Roman" pitchFamily="18" charset="0"/>
              </a:rPr>
              <a:t>│</a:t>
            </a:r>
            <a:r>
              <a:rPr lang="en-US" altLang="en-US" sz="1600">
                <a:solidFill>
                  <a:srgbClr val="000000"/>
                </a:solidFill>
              </a:rPr>
              <a:t>x</a:t>
            </a:r>
            <a:r>
              <a:rPr lang="en-US" altLang="en-US" sz="1600" baseline="-25000">
                <a:solidFill>
                  <a:srgbClr val="000000"/>
                </a:solidFill>
              </a:rPr>
              <a:t>1</a:t>
            </a:r>
            <a:r>
              <a:rPr lang="en-US" altLang="en-US" sz="1600">
                <a:solidFill>
                  <a:srgbClr val="000000"/>
                </a:solidFill>
              </a:rPr>
              <a:t> – x</a:t>
            </a:r>
            <a:r>
              <a:rPr lang="en-US" altLang="en-US" sz="1600" baseline="-25000">
                <a:solidFill>
                  <a:srgbClr val="000000"/>
                </a:solidFill>
              </a:rPr>
              <a:t>2</a:t>
            </a:r>
            <a:r>
              <a:rPr lang="en-US" altLang="en-US" sz="1600">
                <a:solidFill>
                  <a:srgbClr val="000000"/>
                </a:solidFill>
              </a:rPr>
              <a:t>│ +│y</a:t>
            </a:r>
            <a:r>
              <a:rPr lang="en-US" altLang="en-US" sz="1600" baseline="-25000">
                <a:solidFill>
                  <a:srgbClr val="000000"/>
                </a:solidFill>
              </a:rPr>
              <a:t>1</a:t>
            </a:r>
            <a:r>
              <a:rPr lang="en-US" altLang="en-US" sz="1600">
                <a:solidFill>
                  <a:srgbClr val="000000"/>
                </a:solidFill>
              </a:rPr>
              <a:t> – y</a:t>
            </a:r>
            <a:r>
              <a:rPr lang="en-US" altLang="en-US" sz="1600" baseline="-25000">
                <a:solidFill>
                  <a:srgbClr val="000000"/>
                </a:solidFill>
              </a:rPr>
              <a:t>2</a:t>
            </a:r>
            <a:r>
              <a:rPr lang="en-US" altLang="en-US" sz="1600">
                <a:solidFill>
                  <a:srgbClr val="000000"/>
                </a:solidFill>
              </a:rPr>
              <a:t>│</a:t>
            </a:r>
            <a:endParaRPr lang="en-NZ" altLang="en-US">
              <a:solidFill>
                <a:srgbClr val="000000"/>
              </a:solidFill>
            </a:endParaRPr>
          </a:p>
        </p:txBody>
      </p:sp>
      <p:sp>
        <p:nvSpPr>
          <p:cNvPr id="127045" name="TextBox 11"/>
          <p:cNvSpPr txBox="1">
            <a:spLocks noChangeArrowheads="1"/>
          </p:cNvSpPr>
          <p:nvPr/>
        </p:nvSpPr>
        <p:spPr bwMode="auto">
          <a:xfrm>
            <a:off x="7065963" y="5360988"/>
            <a:ext cx="1358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1400" i="1">
                <a:solidFill>
                  <a:srgbClr val="0000FF"/>
                </a:solidFill>
                <a:latin typeface="Arial" charset="0"/>
              </a:rPr>
              <a:t>Absolute value</a:t>
            </a:r>
          </a:p>
        </p:txBody>
      </p:sp>
      <p:sp>
        <p:nvSpPr>
          <p:cNvPr id="127046" name="Right Brace 43"/>
          <p:cNvSpPr>
            <a:spLocks/>
          </p:cNvSpPr>
          <p:nvPr/>
        </p:nvSpPr>
        <p:spPr bwMode="auto">
          <a:xfrm rot="5400000">
            <a:off x="8575675" y="4806951"/>
            <a:ext cx="276225" cy="831850"/>
          </a:xfrm>
          <a:prstGeom prst="rightBrace">
            <a:avLst>
              <a:gd name="adj1" fmla="val 8309"/>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endParaRPr lang="en-NZ" altLang="en-US">
              <a:solidFill>
                <a:srgbClr val="000000"/>
              </a:solidFill>
            </a:endParaRPr>
          </a:p>
        </p:txBody>
      </p:sp>
      <p:sp>
        <p:nvSpPr>
          <p:cNvPr id="127047" name="TextBox 12"/>
          <p:cNvSpPr txBox="1">
            <a:spLocks noChangeArrowheads="1"/>
          </p:cNvSpPr>
          <p:nvPr/>
        </p:nvSpPr>
        <p:spPr bwMode="auto">
          <a:xfrm>
            <a:off x="273050" y="4219575"/>
            <a:ext cx="244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000000"/>
                </a:solidFill>
              </a:rPr>
              <a:t>Sample Computations:</a:t>
            </a:r>
          </a:p>
        </p:txBody>
      </p:sp>
    </p:spTree>
    <p:extLst>
      <p:ext uri="{BB962C8B-B14F-4D97-AF65-F5344CB8AC3E}">
        <p14:creationId xmlns:p14="http://schemas.microsoft.com/office/powerpoint/2010/main" val="3394484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checkerboard(across)">
                                      <p:cBhvr>
                                        <p:cTn id="7" dur="500"/>
                                        <p:tgtEl>
                                          <p:spTgt spid="43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C5738F6-589C-4DA6-ADAC-B074D6CE632B}" type="slidenum">
              <a:rPr lang="en-US" altLang="en-US" smtClean="0">
                <a:solidFill>
                  <a:srgbClr val="000000"/>
                </a:solidFill>
              </a:rPr>
              <a:pPr/>
              <a:t>86</a:t>
            </a:fld>
            <a:endParaRPr lang="en-US" altLang="en-US">
              <a:solidFill>
                <a:srgbClr val="000000"/>
              </a:solidFill>
            </a:endParaRPr>
          </a:p>
        </p:txBody>
      </p:sp>
      <p:sp>
        <p:nvSpPr>
          <p:cNvPr id="4331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rPr>
              <a:t>SEARCH</a:t>
            </a:r>
          </a:p>
        </p:txBody>
      </p:sp>
      <p:sp>
        <p:nvSpPr>
          <p:cNvPr id="4331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rPr>
              <a:t>Admissible Heuristics </a:t>
            </a:r>
          </a:p>
        </p:txBody>
      </p:sp>
      <p:sp>
        <p:nvSpPr>
          <p:cNvPr id="4331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rPr>
              <a:t>4</a:t>
            </a:r>
            <a:endParaRPr lang="en-NZ" sz="2000" b="1">
              <a:solidFill>
                <a:srgbClr val="FFFF00"/>
              </a:solidFill>
              <a:effectLst>
                <a:outerShdw blurRad="38100" dist="38100" dir="2700000" algn="tl">
                  <a:srgbClr val="000000"/>
                </a:outerShdw>
              </a:effectLst>
              <a:latin typeface="Arial" charset="0"/>
            </a:endParaRPr>
          </a:p>
        </p:txBody>
      </p:sp>
      <p:graphicFrame>
        <p:nvGraphicFramePr>
          <p:cNvPr id="433159" name="Group 7"/>
          <p:cNvGraphicFramePr>
            <a:graphicFrameLocks noGrp="1"/>
          </p:cNvGraphicFramePr>
          <p:nvPr/>
        </p:nvGraphicFramePr>
        <p:xfrm>
          <a:off x="2643188" y="199072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graphicFrame>
        <p:nvGraphicFramePr>
          <p:cNvPr id="433177" name="Group 25"/>
          <p:cNvGraphicFramePr>
            <a:graphicFrameLocks noGrp="1"/>
          </p:cNvGraphicFramePr>
          <p:nvPr/>
        </p:nvGraphicFramePr>
        <p:xfrm>
          <a:off x="5948363" y="199072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8</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sp>
        <p:nvSpPr>
          <p:cNvPr id="128042" name="AutoShape 43"/>
          <p:cNvSpPr>
            <a:spLocks noChangeArrowheads="1"/>
          </p:cNvSpPr>
          <p:nvPr/>
        </p:nvSpPr>
        <p:spPr bwMode="auto">
          <a:xfrm>
            <a:off x="4786313" y="2566988"/>
            <a:ext cx="358775" cy="2873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6600"/>
              </a:gs>
              <a:gs pos="100000">
                <a:srgbClr val="762F00"/>
              </a:gs>
            </a:gsLst>
            <a:path path="rect">
              <a:fillToRect l="50000" t="50000" r="50000" b="50000"/>
            </a:path>
          </a:gradFill>
          <a:ln w="28575" algn="ctr">
            <a:solidFill>
              <a:srgbClr val="FF0000"/>
            </a:solidFill>
            <a:miter lim="800000"/>
            <a:headEnd/>
            <a:tailEnd/>
          </a:ln>
        </p:spPr>
        <p:txBody>
          <a:bodyPr wrap="none" anchor="ctr"/>
          <a:lstStyle/>
          <a:p>
            <a:endParaRPr lang="en-AU">
              <a:solidFill>
                <a:srgbClr val="000000"/>
              </a:solidFill>
            </a:endParaRPr>
          </a:p>
        </p:txBody>
      </p:sp>
      <p:sp>
        <p:nvSpPr>
          <p:cNvPr id="433196" name="Text Box 44"/>
          <p:cNvSpPr txBox="1">
            <a:spLocks noChangeArrowheads="1"/>
          </p:cNvSpPr>
          <p:nvPr/>
        </p:nvSpPr>
        <p:spPr bwMode="auto">
          <a:xfrm>
            <a:off x="3354388" y="3575050"/>
            <a:ext cx="409575"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S</a:t>
            </a:r>
            <a:endParaRPr lang="en-GB" sz="3200" b="1">
              <a:solidFill>
                <a:srgbClr val="FF0000"/>
              </a:solidFill>
              <a:effectLst>
                <a:outerShdw blurRad="38100" dist="38100" dir="2700000" algn="tl">
                  <a:srgbClr val="C0C0C0"/>
                </a:outerShdw>
              </a:effectLst>
            </a:endParaRPr>
          </a:p>
        </p:txBody>
      </p:sp>
      <p:sp>
        <p:nvSpPr>
          <p:cNvPr id="433197" name="Text Box 45"/>
          <p:cNvSpPr txBox="1">
            <a:spLocks noChangeArrowheads="1"/>
          </p:cNvSpPr>
          <p:nvPr/>
        </p:nvSpPr>
        <p:spPr bwMode="auto">
          <a:xfrm>
            <a:off x="6657975" y="3575050"/>
            <a:ext cx="500063"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dirty="0">
                <a:solidFill>
                  <a:srgbClr val="FF0000"/>
                </a:solidFill>
                <a:effectLst>
                  <a:outerShdw blurRad="38100" dist="38100" dir="2700000" algn="tl">
                    <a:srgbClr val="C0C0C0"/>
                  </a:outerShdw>
                </a:effectLst>
              </a:rPr>
              <a:t>G</a:t>
            </a:r>
            <a:endParaRPr lang="en-GB" sz="3200" b="1" dirty="0">
              <a:solidFill>
                <a:srgbClr val="FF0000"/>
              </a:solidFill>
              <a:effectLst>
                <a:outerShdw blurRad="38100" dist="38100" dir="2700000" algn="tl">
                  <a:srgbClr val="C0C0C0"/>
                </a:outerShdw>
              </a:effectLst>
            </a:endParaRPr>
          </a:p>
        </p:txBody>
      </p:sp>
      <p:sp>
        <p:nvSpPr>
          <p:cNvPr id="2" name="TextBox 1"/>
          <p:cNvSpPr txBox="1"/>
          <p:nvPr/>
        </p:nvSpPr>
        <p:spPr>
          <a:xfrm>
            <a:off x="446088" y="4432300"/>
            <a:ext cx="5027612" cy="2309813"/>
          </a:xfrm>
          <a:prstGeom prst="rect">
            <a:avLst/>
          </a:prstGeom>
          <a:solidFill>
            <a:schemeClr val="bg1">
              <a:lumMod val="85000"/>
            </a:schemeClr>
          </a:solidFill>
          <a:ln>
            <a:solidFill>
              <a:srgbClr val="3399FF"/>
            </a:solidFill>
          </a:ln>
          <a:effectLst>
            <a:outerShdw blurRad="50800" dist="38100" dir="5400000" algn="t" rotWithShape="0">
              <a:prstClr val="black">
                <a:alpha val="40000"/>
              </a:prstClr>
            </a:outerShdw>
          </a:effectLst>
        </p:spPr>
        <p:txBody>
          <a:bodyPr>
            <a:spAutoFit/>
          </a:bodyPr>
          <a:lstStyle/>
          <a:p>
            <a:pPr>
              <a:defRPr/>
            </a:pPr>
            <a:r>
              <a:rPr lang="en-NZ" dirty="0">
                <a:solidFill>
                  <a:srgbClr val="000000"/>
                </a:solidFill>
              </a:rPr>
              <a:t>Tile 1: Manhattan distance = </a:t>
            </a:r>
            <a:r>
              <a:rPr lang="en-NZ" b="1" dirty="0">
                <a:solidFill>
                  <a:srgbClr val="0000FF"/>
                </a:solidFill>
              </a:rPr>
              <a:t>4</a:t>
            </a:r>
          </a:p>
          <a:p>
            <a:pPr>
              <a:defRPr/>
            </a:pPr>
            <a:r>
              <a:rPr lang="en-NZ" dirty="0">
                <a:solidFill>
                  <a:srgbClr val="000000"/>
                </a:solidFill>
              </a:rPr>
              <a:t>Tile 2: Manhattan distance = </a:t>
            </a:r>
            <a:r>
              <a:rPr lang="en-NZ" b="1" dirty="0">
                <a:solidFill>
                  <a:srgbClr val="0000FF"/>
                </a:solidFill>
              </a:rPr>
              <a:t>0</a:t>
            </a:r>
          </a:p>
          <a:p>
            <a:pPr>
              <a:defRPr/>
            </a:pPr>
            <a:r>
              <a:rPr lang="en-NZ" dirty="0">
                <a:solidFill>
                  <a:srgbClr val="000000"/>
                </a:solidFill>
              </a:rPr>
              <a:t>Tile 3: Manhattan distance = </a:t>
            </a:r>
            <a:r>
              <a:rPr lang="en-NZ" b="1" dirty="0">
                <a:solidFill>
                  <a:srgbClr val="0000FF"/>
                </a:solidFill>
              </a:rPr>
              <a:t>2</a:t>
            </a:r>
          </a:p>
          <a:p>
            <a:pPr>
              <a:defRPr/>
            </a:pPr>
            <a:r>
              <a:rPr lang="en-NZ" dirty="0">
                <a:solidFill>
                  <a:srgbClr val="000000"/>
                </a:solidFill>
              </a:rPr>
              <a:t>Tile 4: Manhattan distance = </a:t>
            </a:r>
            <a:r>
              <a:rPr lang="en-NZ" b="1" dirty="0">
                <a:solidFill>
                  <a:srgbClr val="0000FF"/>
                </a:solidFill>
              </a:rPr>
              <a:t>3</a:t>
            </a:r>
          </a:p>
          <a:p>
            <a:pPr>
              <a:defRPr/>
            </a:pPr>
            <a:r>
              <a:rPr lang="en-NZ" dirty="0">
                <a:solidFill>
                  <a:srgbClr val="000000"/>
                </a:solidFill>
              </a:rPr>
              <a:t>Tile 5: Manhattan distance = </a:t>
            </a:r>
            <a:r>
              <a:rPr lang="en-NZ" b="1" dirty="0">
                <a:solidFill>
                  <a:srgbClr val="0000FF"/>
                </a:solidFill>
              </a:rPr>
              <a:t>1</a:t>
            </a:r>
          </a:p>
          <a:p>
            <a:pPr>
              <a:defRPr/>
            </a:pPr>
            <a:r>
              <a:rPr lang="en-NZ" dirty="0">
                <a:solidFill>
                  <a:srgbClr val="000000"/>
                </a:solidFill>
              </a:rPr>
              <a:t>Tile 6: Manhattan distance = </a:t>
            </a:r>
            <a:r>
              <a:rPr lang="en-NZ" b="1" dirty="0">
                <a:solidFill>
                  <a:srgbClr val="0000FF"/>
                </a:solidFill>
              </a:rPr>
              <a:t>3</a:t>
            </a:r>
          </a:p>
          <a:p>
            <a:pPr>
              <a:defRPr/>
            </a:pPr>
            <a:r>
              <a:rPr lang="en-NZ" dirty="0">
                <a:solidFill>
                  <a:srgbClr val="000000"/>
                </a:solidFill>
              </a:rPr>
              <a:t>Tile 7: Manhattan distance = </a:t>
            </a:r>
            <a:r>
              <a:rPr lang="en-NZ" b="1" dirty="0">
                <a:solidFill>
                  <a:srgbClr val="0000FF"/>
                </a:solidFill>
              </a:rPr>
              <a:t>1</a:t>
            </a:r>
          </a:p>
          <a:p>
            <a:pPr>
              <a:defRPr/>
            </a:pPr>
            <a:r>
              <a:rPr lang="en-NZ" dirty="0">
                <a:solidFill>
                  <a:srgbClr val="000000"/>
                </a:solidFill>
              </a:rPr>
              <a:t>Tile 8: Manhattan distance = </a:t>
            </a:r>
            <a:r>
              <a:rPr lang="en-NZ" b="1" dirty="0">
                <a:solidFill>
                  <a:srgbClr val="0000FF"/>
                </a:solidFill>
              </a:rPr>
              <a:t>3</a:t>
            </a:r>
          </a:p>
        </p:txBody>
      </p:sp>
      <p:cxnSp>
        <p:nvCxnSpPr>
          <p:cNvPr id="128046" name="Straight Arrow Connector 3"/>
          <p:cNvCxnSpPr>
            <a:cxnSpLocks noChangeShapeType="1"/>
          </p:cNvCxnSpPr>
          <p:nvPr/>
        </p:nvCxnSpPr>
        <p:spPr bwMode="auto">
          <a:xfrm>
            <a:off x="2489200" y="1846263"/>
            <a:ext cx="20240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8047" name="Straight Arrow Connector 5"/>
          <p:cNvCxnSpPr>
            <a:cxnSpLocks noChangeShapeType="1"/>
          </p:cNvCxnSpPr>
          <p:nvPr/>
        </p:nvCxnSpPr>
        <p:spPr bwMode="auto">
          <a:xfrm>
            <a:off x="2489200" y="1846263"/>
            <a:ext cx="0" cy="17287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8048" name="TextBox 7"/>
          <p:cNvSpPr txBox="1">
            <a:spLocks noChangeArrowheads="1"/>
          </p:cNvSpPr>
          <p:nvPr/>
        </p:nvSpPr>
        <p:spPr bwMode="auto">
          <a:xfrm>
            <a:off x="4530725" y="165258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x</a:t>
            </a:r>
          </a:p>
        </p:txBody>
      </p:sp>
      <p:sp>
        <p:nvSpPr>
          <p:cNvPr id="128049" name="TextBox 22"/>
          <p:cNvSpPr txBox="1">
            <a:spLocks noChangeArrowheads="1"/>
          </p:cNvSpPr>
          <p:nvPr/>
        </p:nvSpPr>
        <p:spPr bwMode="auto">
          <a:xfrm>
            <a:off x="2339975" y="35750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y</a:t>
            </a:r>
          </a:p>
        </p:txBody>
      </p:sp>
      <p:sp>
        <p:nvSpPr>
          <p:cNvPr id="128050" name="TextBox 8"/>
          <p:cNvSpPr txBox="1">
            <a:spLocks noChangeArrowheads="1"/>
          </p:cNvSpPr>
          <p:nvPr/>
        </p:nvSpPr>
        <p:spPr bwMode="auto">
          <a:xfrm>
            <a:off x="2841625" y="14906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8051" name="TextBox 24"/>
          <p:cNvSpPr txBox="1">
            <a:spLocks noChangeArrowheads="1"/>
          </p:cNvSpPr>
          <p:nvPr/>
        </p:nvSpPr>
        <p:spPr bwMode="auto">
          <a:xfrm>
            <a:off x="3463925" y="148431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8052" name="TextBox 25"/>
          <p:cNvSpPr txBox="1">
            <a:spLocks noChangeArrowheads="1"/>
          </p:cNvSpPr>
          <p:nvPr/>
        </p:nvSpPr>
        <p:spPr bwMode="auto">
          <a:xfrm>
            <a:off x="4065588" y="149225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128053" name="TextBox 26"/>
          <p:cNvSpPr txBox="1">
            <a:spLocks noChangeArrowheads="1"/>
          </p:cNvSpPr>
          <p:nvPr/>
        </p:nvSpPr>
        <p:spPr bwMode="auto">
          <a:xfrm>
            <a:off x="2181225" y="202247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8054" name="TextBox 27"/>
          <p:cNvSpPr txBox="1">
            <a:spLocks noChangeArrowheads="1"/>
          </p:cNvSpPr>
          <p:nvPr/>
        </p:nvSpPr>
        <p:spPr bwMode="auto">
          <a:xfrm>
            <a:off x="2144713" y="256698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8055" name="TextBox 28"/>
          <p:cNvSpPr txBox="1">
            <a:spLocks noChangeArrowheads="1"/>
          </p:cNvSpPr>
          <p:nvPr/>
        </p:nvSpPr>
        <p:spPr bwMode="auto">
          <a:xfrm>
            <a:off x="2144713" y="304641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cxnSp>
        <p:nvCxnSpPr>
          <p:cNvPr id="128056" name="Straight Arrow Connector 29"/>
          <p:cNvCxnSpPr>
            <a:cxnSpLocks noChangeShapeType="1"/>
          </p:cNvCxnSpPr>
          <p:nvPr/>
        </p:nvCxnSpPr>
        <p:spPr bwMode="auto">
          <a:xfrm>
            <a:off x="5829300" y="1884363"/>
            <a:ext cx="20240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8057" name="Straight Arrow Connector 30"/>
          <p:cNvCxnSpPr>
            <a:cxnSpLocks noChangeShapeType="1"/>
          </p:cNvCxnSpPr>
          <p:nvPr/>
        </p:nvCxnSpPr>
        <p:spPr bwMode="auto">
          <a:xfrm>
            <a:off x="5829300" y="1884363"/>
            <a:ext cx="0" cy="17287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8058" name="TextBox 31"/>
          <p:cNvSpPr txBox="1">
            <a:spLocks noChangeArrowheads="1"/>
          </p:cNvSpPr>
          <p:nvPr/>
        </p:nvSpPr>
        <p:spPr bwMode="auto">
          <a:xfrm>
            <a:off x="7869238" y="1692275"/>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x</a:t>
            </a:r>
          </a:p>
        </p:txBody>
      </p:sp>
      <p:sp>
        <p:nvSpPr>
          <p:cNvPr id="128059" name="TextBox 32"/>
          <p:cNvSpPr txBox="1">
            <a:spLocks noChangeArrowheads="1"/>
          </p:cNvSpPr>
          <p:nvPr/>
        </p:nvSpPr>
        <p:spPr bwMode="auto">
          <a:xfrm>
            <a:off x="5680075" y="36131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y</a:t>
            </a:r>
          </a:p>
        </p:txBody>
      </p:sp>
      <p:sp>
        <p:nvSpPr>
          <p:cNvPr id="128060" name="TextBox 33"/>
          <p:cNvSpPr txBox="1">
            <a:spLocks noChangeArrowheads="1"/>
          </p:cNvSpPr>
          <p:nvPr/>
        </p:nvSpPr>
        <p:spPr bwMode="auto">
          <a:xfrm>
            <a:off x="6181725" y="15287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8061" name="TextBox 34"/>
          <p:cNvSpPr txBox="1">
            <a:spLocks noChangeArrowheads="1"/>
          </p:cNvSpPr>
          <p:nvPr/>
        </p:nvSpPr>
        <p:spPr bwMode="auto">
          <a:xfrm>
            <a:off x="6802438" y="1522413"/>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8062" name="TextBox 35"/>
          <p:cNvSpPr txBox="1">
            <a:spLocks noChangeArrowheads="1"/>
          </p:cNvSpPr>
          <p:nvPr/>
        </p:nvSpPr>
        <p:spPr bwMode="auto">
          <a:xfrm>
            <a:off x="7405688" y="153035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128063" name="TextBox 36"/>
          <p:cNvSpPr txBox="1">
            <a:spLocks noChangeArrowheads="1"/>
          </p:cNvSpPr>
          <p:nvPr/>
        </p:nvSpPr>
        <p:spPr bwMode="auto">
          <a:xfrm>
            <a:off x="5521325" y="206057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8064" name="TextBox 37"/>
          <p:cNvSpPr txBox="1">
            <a:spLocks noChangeArrowheads="1"/>
          </p:cNvSpPr>
          <p:nvPr/>
        </p:nvSpPr>
        <p:spPr bwMode="auto">
          <a:xfrm>
            <a:off x="5484813" y="260508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8065" name="TextBox 38"/>
          <p:cNvSpPr txBox="1">
            <a:spLocks noChangeArrowheads="1"/>
          </p:cNvSpPr>
          <p:nvPr/>
        </p:nvSpPr>
        <p:spPr bwMode="auto">
          <a:xfrm>
            <a:off x="5484813" y="308451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40" name="TextBox 39"/>
          <p:cNvSpPr txBox="1"/>
          <p:nvPr/>
        </p:nvSpPr>
        <p:spPr>
          <a:xfrm>
            <a:off x="4292600" y="5262563"/>
            <a:ext cx="2038350" cy="647700"/>
          </a:xfrm>
          <a:prstGeom prst="rect">
            <a:avLst/>
          </a:prstGeom>
          <a:solidFill>
            <a:srgbClr val="FFFFCC"/>
          </a:solidFill>
          <a:ln>
            <a:solidFill>
              <a:srgbClr val="3399FF"/>
            </a:solidFill>
          </a:ln>
          <a:effectLst>
            <a:outerShdw blurRad="50800" dist="38100" dir="5400000" algn="t" rotWithShape="0">
              <a:prstClr val="black">
                <a:alpha val="40000"/>
              </a:prstClr>
            </a:outerShdw>
          </a:effectLst>
        </p:spPr>
        <p:txBody>
          <a:bodyPr>
            <a:spAutoFit/>
          </a:bodyPr>
          <a:lstStyle/>
          <a:p>
            <a:pPr>
              <a:defRPr/>
            </a:pPr>
            <a:r>
              <a:rPr lang="en-NZ" dirty="0">
                <a:solidFill>
                  <a:srgbClr val="000000"/>
                </a:solidFill>
              </a:rPr>
              <a:t>Sum of Manhattan distance = </a:t>
            </a:r>
            <a:r>
              <a:rPr lang="en-NZ" b="1" dirty="0">
                <a:solidFill>
                  <a:srgbClr val="0000FF"/>
                </a:solidFill>
              </a:rPr>
              <a:t>17</a:t>
            </a:r>
          </a:p>
        </p:txBody>
      </p:sp>
      <p:sp>
        <p:nvSpPr>
          <p:cNvPr id="128067" name="Right Brace 9"/>
          <p:cNvSpPr>
            <a:spLocks/>
          </p:cNvSpPr>
          <p:nvPr/>
        </p:nvSpPr>
        <p:spPr bwMode="auto">
          <a:xfrm rot="5400000">
            <a:off x="7495381" y="4525170"/>
            <a:ext cx="276225" cy="830262"/>
          </a:xfrm>
          <a:prstGeom prst="rightBrace">
            <a:avLst>
              <a:gd name="adj1" fmla="val 8294"/>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endParaRPr lang="en-NZ" altLang="en-US">
              <a:solidFill>
                <a:srgbClr val="000000"/>
              </a:solidFill>
            </a:endParaRPr>
          </a:p>
        </p:txBody>
      </p:sp>
      <p:sp>
        <p:nvSpPr>
          <p:cNvPr id="128068" name="Rectangle 10"/>
          <p:cNvSpPr>
            <a:spLocks noChangeArrowheads="1"/>
          </p:cNvSpPr>
          <p:nvPr/>
        </p:nvSpPr>
        <p:spPr bwMode="auto">
          <a:xfrm>
            <a:off x="5816600" y="4292600"/>
            <a:ext cx="3851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rgbClr val="000000"/>
                </a:solidFill>
              </a:rPr>
              <a:t>Manhattan Distance between (x</a:t>
            </a:r>
            <a:r>
              <a:rPr lang="en-US" altLang="en-US" baseline="-25000">
                <a:solidFill>
                  <a:srgbClr val="000000"/>
                </a:solidFill>
              </a:rPr>
              <a:t>1</a:t>
            </a:r>
            <a:r>
              <a:rPr lang="en-US" altLang="en-US">
                <a:solidFill>
                  <a:srgbClr val="000000"/>
                </a:solidFill>
              </a:rPr>
              <a:t>, y</a:t>
            </a:r>
            <a:r>
              <a:rPr lang="en-US" altLang="en-US" baseline="-25000">
                <a:solidFill>
                  <a:srgbClr val="000000"/>
                </a:solidFill>
              </a:rPr>
              <a:t>1</a:t>
            </a:r>
            <a:r>
              <a:rPr lang="en-US" altLang="en-US">
                <a:solidFill>
                  <a:srgbClr val="000000"/>
                </a:solidFill>
              </a:rPr>
              <a:t>) and (x</a:t>
            </a:r>
            <a:r>
              <a:rPr lang="en-US" altLang="en-US" baseline="-25000">
                <a:solidFill>
                  <a:srgbClr val="000000"/>
                </a:solidFill>
              </a:rPr>
              <a:t>2</a:t>
            </a:r>
            <a:r>
              <a:rPr lang="en-US" altLang="en-US">
                <a:solidFill>
                  <a:srgbClr val="000000"/>
                </a:solidFill>
              </a:rPr>
              <a:t>, y</a:t>
            </a:r>
            <a:r>
              <a:rPr lang="en-US" altLang="en-US" baseline="-25000">
                <a:solidFill>
                  <a:srgbClr val="000000"/>
                </a:solidFill>
              </a:rPr>
              <a:t>2</a:t>
            </a:r>
            <a:r>
              <a:rPr lang="en-US" altLang="en-US">
                <a:solidFill>
                  <a:srgbClr val="000000"/>
                </a:solidFill>
              </a:rPr>
              <a:t>) = </a:t>
            </a:r>
            <a:r>
              <a:rPr lang="en-US" altLang="en-US">
                <a:solidFill>
                  <a:srgbClr val="000000"/>
                </a:solidFill>
                <a:cs typeface="Times New Roman" pitchFamily="18" charset="0"/>
              </a:rPr>
              <a:t>│</a:t>
            </a:r>
            <a:r>
              <a:rPr lang="en-US" altLang="en-US" sz="1600">
                <a:solidFill>
                  <a:srgbClr val="000000"/>
                </a:solidFill>
              </a:rPr>
              <a:t>x</a:t>
            </a:r>
            <a:r>
              <a:rPr lang="en-US" altLang="en-US" sz="1600" baseline="-25000">
                <a:solidFill>
                  <a:srgbClr val="000000"/>
                </a:solidFill>
              </a:rPr>
              <a:t>1</a:t>
            </a:r>
            <a:r>
              <a:rPr lang="en-US" altLang="en-US" sz="1600">
                <a:solidFill>
                  <a:srgbClr val="000000"/>
                </a:solidFill>
              </a:rPr>
              <a:t> – x</a:t>
            </a:r>
            <a:r>
              <a:rPr lang="en-US" altLang="en-US" sz="1600" baseline="-25000">
                <a:solidFill>
                  <a:srgbClr val="000000"/>
                </a:solidFill>
              </a:rPr>
              <a:t>2</a:t>
            </a:r>
            <a:r>
              <a:rPr lang="en-US" altLang="en-US" sz="1600">
                <a:solidFill>
                  <a:srgbClr val="000000"/>
                </a:solidFill>
              </a:rPr>
              <a:t>│ +│y</a:t>
            </a:r>
            <a:r>
              <a:rPr lang="en-US" altLang="en-US" sz="1600" baseline="-25000">
                <a:solidFill>
                  <a:srgbClr val="000000"/>
                </a:solidFill>
              </a:rPr>
              <a:t>1</a:t>
            </a:r>
            <a:r>
              <a:rPr lang="en-US" altLang="en-US" sz="1600">
                <a:solidFill>
                  <a:srgbClr val="000000"/>
                </a:solidFill>
              </a:rPr>
              <a:t> – y</a:t>
            </a:r>
            <a:r>
              <a:rPr lang="en-US" altLang="en-US" sz="1600" baseline="-25000">
                <a:solidFill>
                  <a:srgbClr val="000000"/>
                </a:solidFill>
              </a:rPr>
              <a:t>2</a:t>
            </a:r>
            <a:r>
              <a:rPr lang="en-US" altLang="en-US" sz="1600">
                <a:solidFill>
                  <a:srgbClr val="000000"/>
                </a:solidFill>
              </a:rPr>
              <a:t>│</a:t>
            </a:r>
            <a:endParaRPr lang="en-NZ" altLang="en-US">
              <a:solidFill>
                <a:srgbClr val="000000"/>
              </a:solidFill>
            </a:endParaRPr>
          </a:p>
        </p:txBody>
      </p:sp>
      <p:sp>
        <p:nvSpPr>
          <p:cNvPr id="128069" name="TextBox 11"/>
          <p:cNvSpPr txBox="1">
            <a:spLocks noChangeArrowheads="1"/>
          </p:cNvSpPr>
          <p:nvPr/>
        </p:nvSpPr>
        <p:spPr bwMode="auto">
          <a:xfrm>
            <a:off x="6992938" y="5078413"/>
            <a:ext cx="1360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1400" i="1">
                <a:solidFill>
                  <a:srgbClr val="0000FF"/>
                </a:solidFill>
                <a:latin typeface="Arial" charset="0"/>
              </a:rPr>
              <a:t>Absolute value</a:t>
            </a:r>
          </a:p>
        </p:txBody>
      </p:sp>
      <p:sp>
        <p:nvSpPr>
          <p:cNvPr id="128070" name="Right Brace 43"/>
          <p:cNvSpPr>
            <a:spLocks/>
          </p:cNvSpPr>
          <p:nvPr/>
        </p:nvSpPr>
        <p:spPr bwMode="auto">
          <a:xfrm rot="5400000">
            <a:off x="8469313" y="4559300"/>
            <a:ext cx="273050" cy="758825"/>
          </a:xfrm>
          <a:prstGeom prst="rightBrace">
            <a:avLst>
              <a:gd name="adj1" fmla="val 8311"/>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endParaRPr lang="en-NZ" altLang="en-US">
              <a:solidFill>
                <a:srgbClr val="000000"/>
              </a:solidFill>
            </a:endParaRPr>
          </a:p>
        </p:txBody>
      </p:sp>
      <p:sp>
        <p:nvSpPr>
          <p:cNvPr id="128071" name="Right Brace 2"/>
          <p:cNvSpPr>
            <a:spLocks/>
          </p:cNvSpPr>
          <p:nvPr/>
        </p:nvSpPr>
        <p:spPr bwMode="auto">
          <a:xfrm>
            <a:off x="3502025" y="4516438"/>
            <a:ext cx="712788" cy="2128837"/>
          </a:xfrm>
          <a:prstGeom prst="rightBrace">
            <a:avLst>
              <a:gd name="adj1" fmla="val 8352"/>
              <a:gd name="adj2" fmla="val 50000"/>
            </a:avLst>
          </a:prstGeom>
          <a:gradFill rotWithShape="1">
            <a:gsLst>
              <a:gs pos="0">
                <a:srgbClr val="FF6600"/>
              </a:gs>
              <a:gs pos="100000">
                <a:schemeClr val="bg1"/>
              </a:gs>
            </a:gsLst>
            <a:lin ang="2700000" scaled="1"/>
          </a:gradFill>
          <a:ln w="9525" algn="ctr">
            <a:solidFill>
              <a:srgbClr val="FF0000"/>
            </a:solidFill>
            <a:round/>
            <a:headEnd/>
            <a:tailEnd type="triangle" w="med" len="med"/>
          </a:ln>
        </p:spPr>
        <p:txBody>
          <a:bodyPr>
            <a:spAutoFit/>
          </a:bodyPr>
          <a:lstStyle/>
          <a:p>
            <a:pPr algn="ctr" eaLnBrk="0" hangingPunct="0"/>
            <a:endParaRPr lang="en-NZ" altLang="en-US">
              <a:solidFill>
                <a:srgbClr val="000000"/>
              </a:solidFill>
            </a:endParaRPr>
          </a:p>
        </p:txBody>
      </p:sp>
      <p:sp>
        <p:nvSpPr>
          <p:cNvPr id="128072" name="Rectangle 4"/>
          <p:cNvSpPr>
            <a:spLocks noChangeArrowheads="1"/>
          </p:cNvSpPr>
          <p:nvPr/>
        </p:nvSpPr>
        <p:spPr bwMode="auto">
          <a:xfrm>
            <a:off x="122238" y="4108450"/>
            <a:ext cx="46656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NZ" altLang="en-US" sz="1600" i="1">
                <a:solidFill>
                  <a:srgbClr val="000000"/>
                </a:solidFill>
              </a:rPr>
              <a:t>Note: Do not include the blank tile in the calculations.</a:t>
            </a:r>
          </a:p>
        </p:txBody>
      </p:sp>
    </p:spTree>
    <p:extLst>
      <p:ext uri="{BB962C8B-B14F-4D97-AF65-F5344CB8AC3E}">
        <p14:creationId xmlns:p14="http://schemas.microsoft.com/office/powerpoint/2010/main" val="3285723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checkerboard(across)">
                                      <p:cBhvr>
                                        <p:cTn id="7" dur="500"/>
                                        <p:tgtEl>
                                          <p:spTgt spid="43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2"/>
          </p:nvPr>
        </p:nvSpPr>
        <p:spPr>
          <a:xfrm>
            <a:off x="7742238" y="60960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EAA7966-4212-4F5E-8041-E577ECD410A2}" type="slidenum">
              <a:rPr lang="en-US" altLang="en-US" smtClean="0">
                <a:solidFill>
                  <a:srgbClr val="000000"/>
                </a:solidFill>
              </a:rPr>
              <a:pPr/>
              <a:t>87</a:t>
            </a:fld>
            <a:endParaRPr lang="en-US" altLang="en-US">
              <a:solidFill>
                <a:srgbClr val="000000"/>
              </a:solidFill>
            </a:endParaRPr>
          </a:p>
        </p:txBody>
      </p:sp>
      <p:sp>
        <p:nvSpPr>
          <p:cNvPr id="4331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dirty="0">
                <a:solidFill>
                  <a:srgbClr val="FFFFFF"/>
                </a:solidFill>
                <a:effectLst>
                  <a:outerShdw blurRad="38100" dist="38100" dir="2700000" algn="tl">
                    <a:srgbClr val="000000"/>
                  </a:outerShdw>
                </a:effectLst>
                <a:latin typeface="Helvetica" pitchFamily="34" charset="0"/>
              </a:rPr>
              <a:t>SEARCH</a:t>
            </a:r>
          </a:p>
        </p:txBody>
      </p:sp>
      <p:sp>
        <p:nvSpPr>
          <p:cNvPr id="4331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solidFill>
                  <a:srgbClr val="000000"/>
                </a:solidFill>
                <a:effectLst>
                  <a:outerShdw blurRad="38100" dist="38100" dir="2700000" algn="tl">
                    <a:srgbClr val="C0C0C0"/>
                  </a:outerShdw>
                </a:effectLst>
              </a:rPr>
              <a:t>Admissible Heuristics </a:t>
            </a:r>
          </a:p>
        </p:txBody>
      </p:sp>
      <p:sp>
        <p:nvSpPr>
          <p:cNvPr id="4331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rPr>
              <a:t>4</a:t>
            </a:r>
            <a:endParaRPr lang="en-NZ" sz="2000" b="1">
              <a:solidFill>
                <a:srgbClr val="FFFF00"/>
              </a:solidFill>
              <a:effectLst>
                <a:outerShdw blurRad="38100" dist="38100" dir="2700000" algn="tl">
                  <a:srgbClr val="000000"/>
                </a:outerShdw>
              </a:effectLst>
              <a:latin typeface="Arial" charset="0"/>
            </a:endParaRPr>
          </a:p>
        </p:txBody>
      </p:sp>
      <p:graphicFrame>
        <p:nvGraphicFramePr>
          <p:cNvPr id="433159" name="Group 7"/>
          <p:cNvGraphicFramePr>
            <a:graphicFrameLocks noGrp="1"/>
          </p:cNvGraphicFramePr>
          <p:nvPr/>
        </p:nvGraphicFramePr>
        <p:xfrm>
          <a:off x="2643188" y="187007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graphicFrame>
        <p:nvGraphicFramePr>
          <p:cNvPr id="433177" name="Group 25"/>
          <p:cNvGraphicFramePr>
            <a:graphicFrameLocks noGrp="1"/>
          </p:cNvGraphicFramePr>
          <p:nvPr/>
        </p:nvGraphicFramePr>
        <p:xfrm>
          <a:off x="5948363" y="1870075"/>
          <a:ext cx="1862138" cy="1554180"/>
        </p:xfrm>
        <a:graphic>
          <a:graphicData uri="http://schemas.openxmlformats.org/drawingml/2006/table">
            <a:tbl>
              <a:tblPr/>
              <a:tblGrid>
                <a:gridCol w="620713">
                  <a:extLst>
                    <a:ext uri="{9D8B030D-6E8A-4147-A177-3AD203B41FA5}">
                      <a16:colId xmlns:a16="http://schemas.microsoft.com/office/drawing/2014/main" val="20000"/>
                    </a:ext>
                  </a:extLst>
                </a:gridCol>
                <a:gridCol w="620712">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8</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endParaRPr kumimoji="0" lang="en-GB" sz="2800" b="0" i="0" u="none" strike="noStrike" cap="none" normalizeH="0" baseline="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5</a:t>
                      </a:r>
                      <a:endParaRPr kumimoji="0" lang="en-GB" sz="2800" b="0" i="0" u="none" strike="noStrike" cap="none" normalizeH="0" baseline="0" dirty="0">
                        <a:ln>
                          <a:noFill/>
                        </a:ln>
                        <a:solidFill>
                          <a:schemeClr val="tx1"/>
                        </a:solidFill>
                        <a:effectLst/>
                        <a:latin typeface="Times New Roman" pitchFamily="18" charset="0"/>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FF66"/>
                        </a:gs>
                        <a:gs pos="100000">
                          <a:srgbClr val="99FF66">
                            <a:gamma/>
                            <a:shade val="46275"/>
                            <a:invGamma/>
                          </a:srgbClr>
                        </a:gs>
                      </a:gsLst>
                      <a:path path="shape">
                        <a:fillToRect l="50000" t="50000" r="50000" b="50000"/>
                      </a:path>
                    </a:gradFill>
                  </a:tcPr>
                </a:tc>
                <a:extLst>
                  <a:ext uri="{0D108BD9-81ED-4DB2-BD59-A6C34878D82A}">
                    <a16:rowId xmlns:a16="http://schemas.microsoft.com/office/drawing/2014/main" val="10002"/>
                  </a:ext>
                </a:extLst>
              </a:tr>
            </a:tbl>
          </a:graphicData>
        </a:graphic>
      </p:graphicFrame>
      <p:sp>
        <p:nvSpPr>
          <p:cNvPr id="129066" name="AutoShape 43"/>
          <p:cNvSpPr>
            <a:spLocks noChangeArrowheads="1"/>
          </p:cNvSpPr>
          <p:nvPr/>
        </p:nvSpPr>
        <p:spPr bwMode="auto">
          <a:xfrm>
            <a:off x="4786313" y="2446338"/>
            <a:ext cx="358775" cy="2873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6600"/>
              </a:gs>
              <a:gs pos="100000">
                <a:srgbClr val="762F00"/>
              </a:gs>
            </a:gsLst>
            <a:path path="rect">
              <a:fillToRect l="50000" t="50000" r="50000" b="50000"/>
            </a:path>
          </a:gradFill>
          <a:ln w="28575" algn="ctr">
            <a:solidFill>
              <a:srgbClr val="FF0000"/>
            </a:solidFill>
            <a:miter lim="800000"/>
            <a:headEnd/>
            <a:tailEnd/>
          </a:ln>
        </p:spPr>
        <p:txBody>
          <a:bodyPr wrap="none" anchor="ctr"/>
          <a:lstStyle/>
          <a:p>
            <a:endParaRPr lang="en-AU">
              <a:solidFill>
                <a:srgbClr val="000000"/>
              </a:solidFill>
            </a:endParaRPr>
          </a:p>
        </p:txBody>
      </p:sp>
      <p:sp>
        <p:nvSpPr>
          <p:cNvPr id="433196" name="Text Box 44"/>
          <p:cNvSpPr txBox="1">
            <a:spLocks noChangeArrowheads="1"/>
          </p:cNvSpPr>
          <p:nvPr/>
        </p:nvSpPr>
        <p:spPr bwMode="auto">
          <a:xfrm>
            <a:off x="3354388" y="3575050"/>
            <a:ext cx="409575"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a:solidFill>
                  <a:srgbClr val="FF0000"/>
                </a:solidFill>
                <a:effectLst>
                  <a:outerShdw blurRad="38100" dist="38100" dir="2700000" algn="tl">
                    <a:srgbClr val="C0C0C0"/>
                  </a:outerShdw>
                </a:effectLst>
              </a:rPr>
              <a:t>S</a:t>
            </a:r>
            <a:endParaRPr lang="en-GB" sz="3200" b="1">
              <a:solidFill>
                <a:srgbClr val="FF0000"/>
              </a:solidFill>
              <a:effectLst>
                <a:outerShdw blurRad="38100" dist="38100" dir="2700000" algn="tl">
                  <a:srgbClr val="C0C0C0"/>
                </a:outerShdw>
              </a:effectLst>
            </a:endParaRPr>
          </a:p>
        </p:txBody>
      </p:sp>
      <p:sp>
        <p:nvSpPr>
          <p:cNvPr id="433197" name="Text Box 45"/>
          <p:cNvSpPr txBox="1">
            <a:spLocks noChangeArrowheads="1"/>
          </p:cNvSpPr>
          <p:nvPr/>
        </p:nvSpPr>
        <p:spPr bwMode="auto">
          <a:xfrm>
            <a:off x="6657975" y="3575050"/>
            <a:ext cx="500063" cy="579438"/>
          </a:xfrm>
          <a:prstGeom prst="rect">
            <a:avLst/>
          </a:prstGeom>
          <a:noFill/>
          <a:ln w="19050" algn="ctr">
            <a:noFill/>
            <a:prstDash val="dash"/>
            <a:miter lim="800000"/>
            <a:headEnd/>
            <a:tailEnd/>
          </a:ln>
          <a:effectLst/>
        </p:spPr>
        <p:txBody>
          <a:bodyPr wrap="none">
            <a:spAutoFit/>
          </a:bodyPr>
          <a:lstStyle/>
          <a:p>
            <a:pPr algn="ctr" eaLnBrk="0" hangingPunct="0">
              <a:defRPr/>
            </a:pPr>
            <a:r>
              <a:rPr lang="en-US" sz="3200" b="1" dirty="0">
                <a:solidFill>
                  <a:srgbClr val="FF0000"/>
                </a:solidFill>
                <a:effectLst>
                  <a:outerShdw blurRad="38100" dist="38100" dir="2700000" algn="tl">
                    <a:srgbClr val="C0C0C0"/>
                  </a:outerShdw>
                </a:effectLst>
              </a:rPr>
              <a:t>G</a:t>
            </a:r>
            <a:endParaRPr lang="en-GB" sz="3200" b="1" dirty="0">
              <a:solidFill>
                <a:srgbClr val="FF0000"/>
              </a:solidFill>
              <a:effectLst>
                <a:outerShdw blurRad="38100" dist="38100" dir="2700000" algn="tl">
                  <a:srgbClr val="C0C0C0"/>
                </a:outerShdw>
              </a:effectLst>
            </a:endParaRPr>
          </a:p>
        </p:txBody>
      </p:sp>
      <p:cxnSp>
        <p:nvCxnSpPr>
          <p:cNvPr id="129069" name="Straight Arrow Connector 3"/>
          <p:cNvCxnSpPr>
            <a:cxnSpLocks noChangeShapeType="1"/>
          </p:cNvCxnSpPr>
          <p:nvPr/>
        </p:nvCxnSpPr>
        <p:spPr bwMode="auto">
          <a:xfrm>
            <a:off x="2489200" y="1725613"/>
            <a:ext cx="20240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9070" name="Straight Arrow Connector 5"/>
          <p:cNvCxnSpPr>
            <a:cxnSpLocks noChangeShapeType="1"/>
          </p:cNvCxnSpPr>
          <p:nvPr/>
        </p:nvCxnSpPr>
        <p:spPr bwMode="auto">
          <a:xfrm>
            <a:off x="2489200" y="1725613"/>
            <a:ext cx="0" cy="17287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9071" name="TextBox 7"/>
          <p:cNvSpPr txBox="1">
            <a:spLocks noChangeArrowheads="1"/>
          </p:cNvSpPr>
          <p:nvPr/>
        </p:nvSpPr>
        <p:spPr bwMode="auto">
          <a:xfrm>
            <a:off x="4530725" y="15319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x</a:t>
            </a:r>
          </a:p>
        </p:txBody>
      </p:sp>
      <p:sp>
        <p:nvSpPr>
          <p:cNvPr id="129072" name="TextBox 22"/>
          <p:cNvSpPr txBox="1">
            <a:spLocks noChangeArrowheads="1"/>
          </p:cNvSpPr>
          <p:nvPr/>
        </p:nvSpPr>
        <p:spPr bwMode="auto">
          <a:xfrm>
            <a:off x="2339975" y="345440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y</a:t>
            </a:r>
          </a:p>
        </p:txBody>
      </p:sp>
      <p:sp>
        <p:nvSpPr>
          <p:cNvPr id="129073" name="TextBox 8"/>
          <p:cNvSpPr txBox="1">
            <a:spLocks noChangeArrowheads="1"/>
          </p:cNvSpPr>
          <p:nvPr/>
        </p:nvSpPr>
        <p:spPr bwMode="auto">
          <a:xfrm>
            <a:off x="2841625" y="137001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9074" name="TextBox 24"/>
          <p:cNvSpPr txBox="1">
            <a:spLocks noChangeArrowheads="1"/>
          </p:cNvSpPr>
          <p:nvPr/>
        </p:nvSpPr>
        <p:spPr bwMode="auto">
          <a:xfrm>
            <a:off x="3463925" y="13636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9075" name="TextBox 25"/>
          <p:cNvSpPr txBox="1">
            <a:spLocks noChangeArrowheads="1"/>
          </p:cNvSpPr>
          <p:nvPr/>
        </p:nvSpPr>
        <p:spPr bwMode="auto">
          <a:xfrm>
            <a:off x="4065588" y="13716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129076" name="TextBox 26"/>
          <p:cNvSpPr txBox="1">
            <a:spLocks noChangeArrowheads="1"/>
          </p:cNvSpPr>
          <p:nvPr/>
        </p:nvSpPr>
        <p:spPr bwMode="auto">
          <a:xfrm>
            <a:off x="2181225" y="190182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9077" name="TextBox 27"/>
          <p:cNvSpPr txBox="1">
            <a:spLocks noChangeArrowheads="1"/>
          </p:cNvSpPr>
          <p:nvPr/>
        </p:nvSpPr>
        <p:spPr bwMode="auto">
          <a:xfrm>
            <a:off x="2144713" y="244633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9078" name="TextBox 28"/>
          <p:cNvSpPr txBox="1">
            <a:spLocks noChangeArrowheads="1"/>
          </p:cNvSpPr>
          <p:nvPr/>
        </p:nvSpPr>
        <p:spPr bwMode="auto">
          <a:xfrm>
            <a:off x="2144713" y="292576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cxnSp>
        <p:nvCxnSpPr>
          <p:cNvPr id="129079" name="Straight Arrow Connector 29"/>
          <p:cNvCxnSpPr>
            <a:cxnSpLocks noChangeShapeType="1"/>
          </p:cNvCxnSpPr>
          <p:nvPr/>
        </p:nvCxnSpPr>
        <p:spPr bwMode="auto">
          <a:xfrm>
            <a:off x="5829300" y="1763713"/>
            <a:ext cx="20240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9080" name="Straight Arrow Connector 30"/>
          <p:cNvCxnSpPr>
            <a:cxnSpLocks noChangeShapeType="1"/>
          </p:cNvCxnSpPr>
          <p:nvPr/>
        </p:nvCxnSpPr>
        <p:spPr bwMode="auto">
          <a:xfrm>
            <a:off x="5829300" y="1763713"/>
            <a:ext cx="0" cy="17287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9081" name="TextBox 31"/>
          <p:cNvSpPr txBox="1">
            <a:spLocks noChangeArrowheads="1"/>
          </p:cNvSpPr>
          <p:nvPr/>
        </p:nvSpPr>
        <p:spPr bwMode="auto">
          <a:xfrm>
            <a:off x="7869238" y="1571625"/>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x</a:t>
            </a:r>
          </a:p>
        </p:txBody>
      </p:sp>
      <p:sp>
        <p:nvSpPr>
          <p:cNvPr id="129082" name="TextBox 32"/>
          <p:cNvSpPr txBox="1">
            <a:spLocks noChangeArrowheads="1"/>
          </p:cNvSpPr>
          <p:nvPr/>
        </p:nvSpPr>
        <p:spPr bwMode="auto">
          <a:xfrm>
            <a:off x="5680075" y="349250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b="1">
                <a:solidFill>
                  <a:srgbClr val="FF0000"/>
                </a:solidFill>
              </a:rPr>
              <a:t>y</a:t>
            </a:r>
          </a:p>
        </p:txBody>
      </p:sp>
      <p:sp>
        <p:nvSpPr>
          <p:cNvPr id="129083" name="TextBox 33"/>
          <p:cNvSpPr txBox="1">
            <a:spLocks noChangeArrowheads="1"/>
          </p:cNvSpPr>
          <p:nvPr/>
        </p:nvSpPr>
        <p:spPr bwMode="auto">
          <a:xfrm>
            <a:off x="6181725" y="140811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9084" name="TextBox 34"/>
          <p:cNvSpPr txBox="1">
            <a:spLocks noChangeArrowheads="1"/>
          </p:cNvSpPr>
          <p:nvPr/>
        </p:nvSpPr>
        <p:spPr bwMode="auto">
          <a:xfrm>
            <a:off x="6802438" y="1401763"/>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9085" name="TextBox 35"/>
          <p:cNvSpPr txBox="1">
            <a:spLocks noChangeArrowheads="1"/>
          </p:cNvSpPr>
          <p:nvPr/>
        </p:nvSpPr>
        <p:spPr bwMode="auto">
          <a:xfrm>
            <a:off x="7405688" y="14097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129086" name="TextBox 36"/>
          <p:cNvSpPr txBox="1">
            <a:spLocks noChangeArrowheads="1"/>
          </p:cNvSpPr>
          <p:nvPr/>
        </p:nvSpPr>
        <p:spPr bwMode="auto">
          <a:xfrm>
            <a:off x="5521325" y="193992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0</a:t>
            </a:r>
          </a:p>
        </p:txBody>
      </p:sp>
      <p:sp>
        <p:nvSpPr>
          <p:cNvPr id="129087" name="TextBox 37"/>
          <p:cNvSpPr txBox="1">
            <a:spLocks noChangeArrowheads="1"/>
          </p:cNvSpPr>
          <p:nvPr/>
        </p:nvSpPr>
        <p:spPr bwMode="auto">
          <a:xfrm>
            <a:off x="5484813" y="248443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1</a:t>
            </a:r>
          </a:p>
        </p:txBody>
      </p:sp>
      <p:sp>
        <p:nvSpPr>
          <p:cNvPr id="129088" name="TextBox 38"/>
          <p:cNvSpPr txBox="1">
            <a:spLocks noChangeArrowheads="1"/>
          </p:cNvSpPr>
          <p:nvPr/>
        </p:nvSpPr>
        <p:spPr bwMode="auto">
          <a:xfrm>
            <a:off x="5484813" y="296386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a:solidFill>
                  <a:srgbClr val="FF0000"/>
                </a:solidFill>
              </a:rPr>
              <a:t>2</a:t>
            </a:r>
          </a:p>
        </p:txBody>
      </p:sp>
      <p:sp>
        <p:nvSpPr>
          <p:cNvPr id="40" name="TextBox 39"/>
          <p:cNvSpPr txBox="1"/>
          <p:nvPr/>
        </p:nvSpPr>
        <p:spPr>
          <a:xfrm>
            <a:off x="4656138" y="5157788"/>
            <a:ext cx="2038350" cy="647700"/>
          </a:xfrm>
          <a:prstGeom prst="rect">
            <a:avLst/>
          </a:prstGeom>
          <a:solidFill>
            <a:srgbClr val="FFFFCC"/>
          </a:solidFill>
          <a:ln>
            <a:solidFill>
              <a:srgbClr val="3399FF"/>
            </a:solidFill>
          </a:ln>
          <a:effectLst>
            <a:outerShdw blurRad="50800" dist="38100" dir="5400000" algn="t" rotWithShape="0">
              <a:prstClr val="black">
                <a:alpha val="40000"/>
              </a:prstClr>
            </a:outerShdw>
          </a:effectLst>
        </p:spPr>
        <p:txBody>
          <a:bodyPr>
            <a:spAutoFit/>
          </a:bodyPr>
          <a:lstStyle/>
          <a:p>
            <a:pPr>
              <a:defRPr/>
            </a:pPr>
            <a:r>
              <a:rPr lang="en-NZ" dirty="0">
                <a:solidFill>
                  <a:srgbClr val="000000"/>
                </a:solidFill>
              </a:rPr>
              <a:t>Sum of Manhattan distance = </a:t>
            </a:r>
            <a:r>
              <a:rPr lang="en-NZ" b="1" dirty="0">
                <a:solidFill>
                  <a:srgbClr val="0000FF"/>
                </a:solidFill>
              </a:rPr>
              <a:t>17</a:t>
            </a:r>
          </a:p>
        </p:txBody>
      </p:sp>
      <p:sp>
        <p:nvSpPr>
          <p:cNvPr id="129090" name="Right Brace 9"/>
          <p:cNvSpPr>
            <a:spLocks/>
          </p:cNvSpPr>
          <p:nvPr/>
        </p:nvSpPr>
        <p:spPr bwMode="auto">
          <a:xfrm rot="5400000">
            <a:off x="7495381" y="4382295"/>
            <a:ext cx="276225" cy="830262"/>
          </a:xfrm>
          <a:prstGeom prst="rightBrace">
            <a:avLst>
              <a:gd name="adj1" fmla="val 8294"/>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endParaRPr lang="en-NZ" altLang="en-US">
              <a:solidFill>
                <a:srgbClr val="000000"/>
              </a:solidFill>
            </a:endParaRPr>
          </a:p>
        </p:txBody>
      </p:sp>
      <p:sp>
        <p:nvSpPr>
          <p:cNvPr id="129091" name="Rectangle 10"/>
          <p:cNvSpPr>
            <a:spLocks noChangeArrowheads="1"/>
          </p:cNvSpPr>
          <p:nvPr/>
        </p:nvSpPr>
        <p:spPr bwMode="auto">
          <a:xfrm>
            <a:off x="5816600" y="4149725"/>
            <a:ext cx="3851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rgbClr val="000000"/>
                </a:solidFill>
              </a:rPr>
              <a:t>Manhattan Distance between (x</a:t>
            </a:r>
            <a:r>
              <a:rPr lang="en-US" altLang="en-US" baseline="-25000">
                <a:solidFill>
                  <a:srgbClr val="000000"/>
                </a:solidFill>
              </a:rPr>
              <a:t>1</a:t>
            </a:r>
            <a:r>
              <a:rPr lang="en-US" altLang="en-US">
                <a:solidFill>
                  <a:srgbClr val="000000"/>
                </a:solidFill>
              </a:rPr>
              <a:t>, y</a:t>
            </a:r>
            <a:r>
              <a:rPr lang="en-US" altLang="en-US" baseline="-25000">
                <a:solidFill>
                  <a:srgbClr val="000000"/>
                </a:solidFill>
              </a:rPr>
              <a:t>1</a:t>
            </a:r>
            <a:r>
              <a:rPr lang="en-US" altLang="en-US">
                <a:solidFill>
                  <a:srgbClr val="000000"/>
                </a:solidFill>
              </a:rPr>
              <a:t>) and (x</a:t>
            </a:r>
            <a:r>
              <a:rPr lang="en-US" altLang="en-US" baseline="-25000">
                <a:solidFill>
                  <a:srgbClr val="000000"/>
                </a:solidFill>
              </a:rPr>
              <a:t>2</a:t>
            </a:r>
            <a:r>
              <a:rPr lang="en-US" altLang="en-US">
                <a:solidFill>
                  <a:srgbClr val="000000"/>
                </a:solidFill>
              </a:rPr>
              <a:t>, y</a:t>
            </a:r>
            <a:r>
              <a:rPr lang="en-US" altLang="en-US" baseline="-25000">
                <a:solidFill>
                  <a:srgbClr val="000000"/>
                </a:solidFill>
              </a:rPr>
              <a:t>2</a:t>
            </a:r>
            <a:r>
              <a:rPr lang="en-US" altLang="en-US">
                <a:solidFill>
                  <a:srgbClr val="000000"/>
                </a:solidFill>
              </a:rPr>
              <a:t>) = </a:t>
            </a:r>
            <a:r>
              <a:rPr lang="en-US" altLang="en-US">
                <a:solidFill>
                  <a:srgbClr val="000000"/>
                </a:solidFill>
                <a:cs typeface="Times New Roman" pitchFamily="18" charset="0"/>
              </a:rPr>
              <a:t>│</a:t>
            </a:r>
            <a:r>
              <a:rPr lang="en-US" altLang="en-US" sz="1600">
                <a:solidFill>
                  <a:srgbClr val="000000"/>
                </a:solidFill>
              </a:rPr>
              <a:t>x</a:t>
            </a:r>
            <a:r>
              <a:rPr lang="en-US" altLang="en-US" sz="1600" baseline="-25000">
                <a:solidFill>
                  <a:srgbClr val="000000"/>
                </a:solidFill>
              </a:rPr>
              <a:t>1</a:t>
            </a:r>
            <a:r>
              <a:rPr lang="en-US" altLang="en-US" sz="1600">
                <a:solidFill>
                  <a:srgbClr val="000000"/>
                </a:solidFill>
              </a:rPr>
              <a:t> – x</a:t>
            </a:r>
            <a:r>
              <a:rPr lang="en-US" altLang="en-US" sz="1600" baseline="-25000">
                <a:solidFill>
                  <a:srgbClr val="000000"/>
                </a:solidFill>
              </a:rPr>
              <a:t>2</a:t>
            </a:r>
            <a:r>
              <a:rPr lang="en-US" altLang="en-US" sz="1600">
                <a:solidFill>
                  <a:srgbClr val="000000"/>
                </a:solidFill>
              </a:rPr>
              <a:t>│ +│y</a:t>
            </a:r>
            <a:r>
              <a:rPr lang="en-US" altLang="en-US" sz="1600" baseline="-25000">
                <a:solidFill>
                  <a:srgbClr val="000000"/>
                </a:solidFill>
              </a:rPr>
              <a:t>1</a:t>
            </a:r>
            <a:r>
              <a:rPr lang="en-US" altLang="en-US" sz="1600">
                <a:solidFill>
                  <a:srgbClr val="000000"/>
                </a:solidFill>
              </a:rPr>
              <a:t> – y</a:t>
            </a:r>
            <a:r>
              <a:rPr lang="en-US" altLang="en-US" sz="1600" baseline="-25000">
                <a:solidFill>
                  <a:srgbClr val="000000"/>
                </a:solidFill>
              </a:rPr>
              <a:t>2</a:t>
            </a:r>
            <a:r>
              <a:rPr lang="en-US" altLang="en-US" sz="1600">
                <a:solidFill>
                  <a:srgbClr val="000000"/>
                </a:solidFill>
              </a:rPr>
              <a:t>│</a:t>
            </a:r>
            <a:endParaRPr lang="en-NZ" altLang="en-US">
              <a:solidFill>
                <a:srgbClr val="000000"/>
              </a:solidFill>
            </a:endParaRPr>
          </a:p>
        </p:txBody>
      </p:sp>
      <p:sp>
        <p:nvSpPr>
          <p:cNvPr id="129092" name="TextBox 11"/>
          <p:cNvSpPr txBox="1">
            <a:spLocks noChangeArrowheads="1"/>
          </p:cNvSpPr>
          <p:nvPr/>
        </p:nvSpPr>
        <p:spPr bwMode="auto">
          <a:xfrm>
            <a:off x="6992938" y="4935538"/>
            <a:ext cx="1360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NZ" altLang="en-US" sz="1400" i="1">
                <a:solidFill>
                  <a:srgbClr val="0000FF"/>
                </a:solidFill>
                <a:latin typeface="Arial" charset="0"/>
              </a:rPr>
              <a:t>Absolute value</a:t>
            </a:r>
          </a:p>
        </p:txBody>
      </p:sp>
      <p:sp>
        <p:nvSpPr>
          <p:cNvPr id="129093" name="Right Brace 43"/>
          <p:cNvSpPr>
            <a:spLocks/>
          </p:cNvSpPr>
          <p:nvPr/>
        </p:nvSpPr>
        <p:spPr bwMode="auto">
          <a:xfrm rot="5400000">
            <a:off x="8469313" y="4416425"/>
            <a:ext cx="273050" cy="758825"/>
          </a:xfrm>
          <a:prstGeom prst="rightBrace">
            <a:avLst>
              <a:gd name="adj1" fmla="val 8311"/>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endParaRPr lang="en-NZ" altLang="en-US">
              <a:solidFill>
                <a:srgbClr val="000000"/>
              </a:solidFill>
            </a:endParaRPr>
          </a:p>
        </p:txBody>
      </p:sp>
      <p:sp>
        <p:nvSpPr>
          <p:cNvPr id="129094" name="Rectangle 4"/>
          <p:cNvSpPr>
            <a:spLocks noChangeArrowheads="1"/>
          </p:cNvSpPr>
          <p:nvPr/>
        </p:nvSpPr>
        <p:spPr bwMode="auto">
          <a:xfrm>
            <a:off x="231775" y="4348163"/>
            <a:ext cx="4665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NZ" altLang="en-US" sz="1600" i="1">
                <a:solidFill>
                  <a:srgbClr val="000000"/>
                </a:solidFill>
              </a:rPr>
              <a:t>Note: Do not include the blank tile in the calculations.</a:t>
            </a:r>
          </a:p>
        </p:txBody>
      </p:sp>
      <p:sp>
        <p:nvSpPr>
          <p:cNvPr id="39" name="TextBox 38"/>
          <p:cNvSpPr txBox="1"/>
          <p:nvPr/>
        </p:nvSpPr>
        <p:spPr>
          <a:xfrm>
            <a:off x="1835150" y="5175250"/>
            <a:ext cx="2038350" cy="646113"/>
          </a:xfrm>
          <a:prstGeom prst="rect">
            <a:avLst/>
          </a:prstGeom>
          <a:solidFill>
            <a:srgbClr val="FFFFCC"/>
          </a:solidFill>
          <a:ln>
            <a:solidFill>
              <a:srgbClr val="3399FF"/>
            </a:solidFill>
          </a:ln>
          <a:effectLst>
            <a:outerShdw blurRad="50800" dist="38100" dir="5400000" algn="t" rotWithShape="0">
              <a:prstClr val="black">
                <a:alpha val="40000"/>
              </a:prstClr>
            </a:outerShdw>
          </a:effectLst>
        </p:spPr>
        <p:txBody>
          <a:bodyPr>
            <a:spAutoFit/>
          </a:bodyPr>
          <a:lstStyle/>
          <a:p>
            <a:pPr>
              <a:defRPr/>
            </a:pPr>
            <a:r>
              <a:rPr lang="en-NZ" dirty="0">
                <a:solidFill>
                  <a:srgbClr val="000000"/>
                </a:solidFill>
              </a:rPr>
              <a:t>Number of Misplaced Tiles = </a:t>
            </a:r>
            <a:r>
              <a:rPr lang="en-NZ" b="1" dirty="0">
                <a:solidFill>
                  <a:srgbClr val="0000FF"/>
                </a:solidFill>
              </a:rPr>
              <a:t>7</a:t>
            </a:r>
          </a:p>
        </p:txBody>
      </p:sp>
      <p:cxnSp>
        <p:nvCxnSpPr>
          <p:cNvPr id="129096" name="Straight Arrow Connector 3"/>
          <p:cNvCxnSpPr>
            <a:cxnSpLocks noChangeShapeType="1"/>
          </p:cNvCxnSpPr>
          <p:nvPr/>
        </p:nvCxnSpPr>
        <p:spPr bwMode="auto">
          <a:xfrm>
            <a:off x="1281113" y="6242050"/>
            <a:ext cx="6657975" cy="0"/>
          </a:xfrm>
          <a:prstGeom prst="straightConnector1">
            <a:avLst/>
          </a:prstGeom>
          <a:noFill/>
          <a:ln w="41275"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129097" name="Straight Connector 5"/>
          <p:cNvCxnSpPr>
            <a:cxnSpLocks noChangeShapeType="1"/>
          </p:cNvCxnSpPr>
          <p:nvPr/>
        </p:nvCxnSpPr>
        <p:spPr bwMode="auto">
          <a:xfrm>
            <a:off x="5541963" y="5805488"/>
            <a:ext cx="0" cy="581025"/>
          </a:xfrm>
          <a:prstGeom prst="line">
            <a:avLst/>
          </a:prstGeom>
          <a:noFill/>
          <a:ln w="254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29098" name="Straight Arrow Connector 7"/>
          <p:cNvCxnSpPr>
            <a:cxnSpLocks noChangeShapeType="1"/>
            <a:stCxn id="39" idx="2"/>
          </p:cNvCxnSpPr>
          <p:nvPr/>
        </p:nvCxnSpPr>
        <p:spPr bwMode="auto">
          <a:xfrm>
            <a:off x="2854325" y="5821363"/>
            <a:ext cx="0" cy="565150"/>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9099" name="Straight Arrow Connector 9"/>
          <p:cNvCxnSpPr>
            <a:cxnSpLocks noChangeShapeType="1"/>
          </p:cNvCxnSpPr>
          <p:nvPr/>
        </p:nvCxnSpPr>
        <p:spPr bwMode="auto">
          <a:xfrm>
            <a:off x="1712913" y="6103938"/>
            <a:ext cx="0" cy="282575"/>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9100" name="TextBox 10"/>
          <p:cNvSpPr txBox="1">
            <a:spLocks noChangeArrowheads="1"/>
          </p:cNvSpPr>
          <p:nvPr/>
        </p:nvSpPr>
        <p:spPr bwMode="auto">
          <a:xfrm>
            <a:off x="1712913" y="6276975"/>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FF0000"/>
                </a:solidFill>
              </a:rPr>
              <a:t>0</a:t>
            </a:r>
          </a:p>
        </p:txBody>
      </p:sp>
      <p:sp>
        <p:nvSpPr>
          <p:cNvPr id="129101" name="TextBox 48"/>
          <p:cNvSpPr txBox="1">
            <a:spLocks noChangeArrowheads="1"/>
          </p:cNvSpPr>
          <p:nvPr/>
        </p:nvSpPr>
        <p:spPr bwMode="auto">
          <a:xfrm>
            <a:off x="6870700" y="6276975"/>
            <a:ext cx="2690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FF0000"/>
                </a:solidFill>
              </a:rPr>
              <a:t>Actual min. distance to G</a:t>
            </a:r>
          </a:p>
        </p:txBody>
      </p:sp>
      <p:cxnSp>
        <p:nvCxnSpPr>
          <p:cNvPr id="129102" name="Straight Arrow Connector 49"/>
          <p:cNvCxnSpPr>
            <a:cxnSpLocks noChangeShapeType="1"/>
          </p:cNvCxnSpPr>
          <p:nvPr/>
        </p:nvCxnSpPr>
        <p:spPr bwMode="auto">
          <a:xfrm>
            <a:off x="6946900" y="6096000"/>
            <a:ext cx="0" cy="280988"/>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9103" name="TextBox 50"/>
          <p:cNvSpPr txBox="1">
            <a:spLocks noChangeArrowheads="1"/>
          </p:cNvSpPr>
          <p:nvPr/>
        </p:nvSpPr>
        <p:spPr bwMode="auto">
          <a:xfrm>
            <a:off x="2876550" y="62785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FF0000"/>
                </a:solidFill>
              </a:rPr>
              <a:t>7</a:t>
            </a:r>
          </a:p>
        </p:txBody>
      </p:sp>
      <p:sp>
        <p:nvSpPr>
          <p:cNvPr id="129104" name="TextBox 51"/>
          <p:cNvSpPr txBox="1">
            <a:spLocks noChangeArrowheads="1"/>
          </p:cNvSpPr>
          <p:nvPr/>
        </p:nvSpPr>
        <p:spPr bwMode="auto">
          <a:xfrm>
            <a:off x="5568950" y="6278563"/>
            <a:ext cx="414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AU" b="1">
                <a:solidFill>
                  <a:srgbClr val="FF0000"/>
                </a:solidFill>
              </a:rPr>
              <a:t>17</a:t>
            </a:r>
          </a:p>
        </p:txBody>
      </p:sp>
    </p:spTree>
    <p:extLst>
      <p:ext uri="{BB962C8B-B14F-4D97-AF65-F5344CB8AC3E}">
        <p14:creationId xmlns:p14="http://schemas.microsoft.com/office/powerpoint/2010/main" val="567196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checkerboard(across)">
                                      <p:cBhvr>
                                        <p:cTn id="7" dur="500"/>
                                        <p:tgtEl>
                                          <p:spTgt spid="43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bg>
      <p:bgPr>
        <a:gradFill rotWithShape="0">
          <a:gsLst>
            <a:gs pos="0">
              <a:srgbClr val="3BFFCC"/>
            </a:gs>
            <a:gs pos="100000">
              <a:srgbClr val="579BFF"/>
            </a:gs>
          </a:gsLst>
          <a:lin ang="2700000" scaled="1"/>
        </a:gradFill>
        <a:effectLst/>
      </p:bgPr>
    </p:bg>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1B1B6074-9E2E-442D-A8BB-D0B13E2BB73D}" type="slidenum">
              <a:rPr lang="en-US" altLang="en-US" smtClean="0"/>
              <a:pPr>
                <a:defRPr/>
              </a:pPr>
              <a:t>88</a:t>
            </a:fld>
            <a:endParaRPr lang="en-US" altLang="en-US"/>
          </a:p>
        </p:txBody>
      </p:sp>
      <p:sp>
        <p:nvSpPr>
          <p:cNvPr id="446466" name="Rectangle 2"/>
          <p:cNvSpPr>
            <a:spLocks noChangeArrowheads="1"/>
          </p:cNvSpPr>
          <p:nvPr/>
        </p:nvSpPr>
        <p:spPr bwMode="auto">
          <a:xfrm>
            <a:off x="0" y="2060575"/>
            <a:ext cx="9906000" cy="908050"/>
          </a:xfrm>
          <a:prstGeom prst="rect">
            <a:avLst/>
          </a:prstGeom>
          <a:gradFill rotWithShape="1">
            <a:gsLst>
              <a:gs pos="0">
                <a:schemeClr val="bg1"/>
              </a:gs>
              <a:gs pos="100000">
                <a:schemeClr val="accent1"/>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2"/>
                </a:solidFill>
                <a:latin typeface="Helvetica" pitchFamily="34" charset="0"/>
                <a:cs typeface="+mn-cs"/>
              </a:rPr>
              <a:t>159.302</a:t>
            </a:r>
            <a:r>
              <a:rPr lang="en-US" sz="4000" b="1">
                <a:solidFill>
                  <a:schemeClr val="tx2"/>
                </a:solidFill>
                <a:latin typeface="Helvetica" pitchFamily="34" charset="0"/>
                <a:cs typeface="+mn-cs"/>
              </a:rPr>
              <a:t>    </a:t>
            </a:r>
            <a:r>
              <a:rPr lang="en-US" sz="4000" b="1">
                <a:solidFill>
                  <a:schemeClr val="tx2"/>
                </a:solidFill>
                <a:effectLst>
                  <a:outerShdw blurRad="38100" dist="38100" dir="2700000" algn="tl">
                    <a:srgbClr val="FFFFFF"/>
                  </a:outerShdw>
                </a:effectLst>
                <a:latin typeface="Helvetica" pitchFamily="34" charset="0"/>
                <a:cs typeface="+mn-cs"/>
              </a:rPr>
              <a:t>STATE-SPACE SEARCH</a:t>
            </a:r>
          </a:p>
        </p:txBody>
      </p:sp>
      <p:sp>
        <p:nvSpPr>
          <p:cNvPr id="446467" name="Text Box 3"/>
          <p:cNvSpPr txBox="1">
            <a:spLocks noChangeArrowheads="1"/>
          </p:cNvSpPr>
          <p:nvPr/>
        </p:nvSpPr>
        <p:spPr bwMode="auto">
          <a:xfrm>
            <a:off x="2936875" y="3141663"/>
            <a:ext cx="4464050" cy="608012"/>
          </a:xfrm>
          <a:prstGeom prst="rect">
            <a:avLst/>
          </a:prstGeom>
          <a:gradFill rotWithShape="1">
            <a:gsLst>
              <a:gs pos="0">
                <a:schemeClr val="bg1"/>
              </a:gs>
              <a:gs pos="100000">
                <a:srgbClr val="FF6600"/>
              </a:gs>
            </a:gsLst>
            <a:lin ang="5400000" scaled="1"/>
          </a:gradFill>
          <a:ln w="28575">
            <a:solidFill>
              <a:srgbClr val="FF0000"/>
            </a:solidFill>
            <a:miter lim="800000"/>
            <a:headEnd/>
            <a:tailEnd/>
          </a:ln>
          <a:effectLst/>
        </p:spPr>
        <p:txBody>
          <a:bodyPr>
            <a:spAutoFit/>
          </a:bodyPr>
          <a:lstStyle/>
          <a:p>
            <a:pPr algn="ctr" eaLnBrk="0" hangingPunct="0">
              <a:defRPr/>
            </a:pPr>
            <a:r>
              <a:rPr lang="en-US" sz="3200" b="1">
                <a:effectLst>
                  <a:outerShdw blurRad="38100" dist="38100" dir="2700000" algn="tl">
                    <a:srgbClr val="FFFFFF"/>
                  </a:outerShdw>
                </a:effectLst>
                <a:latin typeface="Helvetica" pitchFamily="34" charset="0"/>
                <a:cs typeface="+mn-cs"/>
              </a:rPr>
              <a:t>Optimal Search</a:t>
            </a:r>
          </a:p>
        </p:txBody>
      </p:sp>
      <p:sp>
        <p:nvSpPr>
          <p:cNvPr id="446468" name="Oval 4"/>
          <p:cNvSpPr>
            <a:spLocks noChangeArrowheads="1"/>
          </p:cNvSpPr>
          <p:nvPr/>
        </p:nvSpPr>
        <p:spPr bwMode="auto">
          <a:xfrm>
            <a:off x="8913813"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400" b="1">
                <a:solidFill>
                  <a:srgbClr val="FFFF00"/>
                </a:solidFill>
                <a:effectLst>
                  <a:outerShdw blurRad="38100" dist="38100" dir="2700000" algn="tl">
                    <a:srgbClr val="000000"/>
                  </a:outerShdw>
                </a:effectLst>
                <a:latin typeface="Arial" charset="0"/>
                <a:cs typeface="+mn-cs"/>
              </a:rPr>
              <a:t>5</a:t>
            </a:r>
            <a:endParaRPr lang="en-NZ" sz="2400" b="1">
              <a:solidFill>
                <a:srgbClr val="FFFF00"/>
              </a:solidFill>
              <a:effectLst>
                <a:outerShdw blurRad="38100" dist="38100" dir="2700000" algn="tl">
                  <a:srgbClr val="000000"/>
                </a:outerShdw>
              </a:effectLst>
              <a:latin typeface="Arial" charset="0"/>
              <a:cs typeface="+mn-cs"/>
            </a:endParaRPr>
          </a:p>
        </p:txBody>
      </p:sp>
      <p:sp>
        <p:nvSpPr>
          <p:cNvPr id="446469" name="Text Box 5"/>
          <p:cNvSpPr txBox="1">
            <a:spLocks noChangeArrowheads="1"/>
          </p:cNvSpPr>
          <p:nvPr/>
        </p:nvSpPr>
        <p:spPr bwMode="auto">
          <a:xfrm>
            <a:off x="3602038" y="3860800"/>
            <a:ext cx="3065462" cy="466725"/>
          </a:xfrm>
          <a:prstGeom prst="rect">
            <a:avLst/>
          </a:prstGeom>
          <a:gradFill rotWithShape="1">
            <a:gsLst>
              <a:gs pos="0">
                <a:srgbClr val="3399FF"/>
              </a:gs>
              <a:gs pos="100000">
                <a:schemeClr val="bg1"/>
              </a:gs>
            </a:gsLst>
            <a:lin ang="2700000" scaled="1"/>
          </a:gradFill>
          <a:ln w="9525">
            <a:solidFill>
              <a:srgbClr val="FF0000"/>
            </a:solidFill>
            <a:miter lim="800000"/>
            <a:headEnd/>
            <a:tailEnd/>
          </a:ln>
          <a:effectLst/>
        </p:spPr>
        <p:txBody>
          <a:bodyPr wrap="none">
            <a:spAutoFit/>
          </a:bodyPr>
          <a:lstStyle/>
          <a:p>
            <a:pPr algn="ctr" eaLnBrk="0" hangingPunct="0">
              <a:defRPr/>
            </a:pPr>
            <a:r>
              <a:rPr lang="en-US" sz="2400" b="1">
                <a:solidFill>
                  <a:srgbClr val="FF0000"/>
                </a:solidFill>
                <a:effectLst>
                  <a:outerShdw blurRad="38100" dist="38100" dir="2700000" algn="tl">
                    <a:srgbClr val="000000"/>
                  </a:outerShdw>
                </a:effectLst>
                <a:cs typeface="+mn-cs"/>
              </a:rPr>
              <a:t>A*</a:t>
            </a:r>
            <a:r>
              <a:rPr lang="en-US" sz="2400" b="1">
                <a:cs typeface="+mn-cs"/>
              </a:rPr>
              <a:t> </a:t>
            </a:r>
            <a:r>
              <a:rPr lang="en-US" sz="2400">
                <a:cs typeface="+mn-cs"/>
              </a:rPr>
              <a:t>and</a:t>
            </a:r>
            <a:r>
              <a:rPr lang="en-US" sz="2400" b="1">
                <a:cs typeface="+mn-cs"/>
              </a:rPr>
              <a:t> </a:t>
            </a:r>
            <a:r>
              <a:rPr lang="en-US" sz="2400" b="1">
                <a:solidFill>
                  <a:srgbClr val="FF0000"/>
                </a:solidFill>
                <a:effectLst>
                  <a:outerShdw blurRad="38100" dist="38100" dir="2700000" algn="tl">
                    <a:srgbClr val="000000"/>
                  </a:outerShdw>
                </a:effectLst>
                <a:cs typeface="+mn-cs"/>
              </a:rPr>
              <a:t>Expanded List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6468"/>
                                        </p:tgtEl>
                                        <p:attrNameLst>
                                          <p:attrName>style.visibility</p:attrName>
                                        </p:attrNameLst>
                                      </p:cBhvr>
                                      <p:to>
                                        <p:strVal val="visible"/>
                                      </p:to>
                                    </p:set>
                                    <p:animEffect transition="in" filter="checkerboard(across)">
                                      <p:cBhvr>
                                        <p:cTn id="7" dur="500"/>
                                        <p:tgtEl>
                                          <p:spTgt spid="446468"/>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446469"/>
                                        </p:tgtEl>
                                        <p:attrNameLst>
                                          <p:attrName>style.visibility</p:attrName>
                                        </p:attrNameLst>
                                      </p:cBhvr>
                                      <p:to>
                                        <p:strVal val="visible"/>
                                      </p:to>
                                    </p:set>
                                    <p:anim calcmode="lin" valueType="num">
                                      <p:cBhvr>
                                        <p:cTn id="11" dur="500" fill="hold"/>
                                        <p:tgtEl>
                                          <p:spTgt spid="446469"/>
                                        </p:tgtEl>
                                        <p:attrNameLst>
                                          <p:attrName>ppt_w</p:attrName>
                                        </p:attrNameLst>
                                      </p:cBhvr>
                                      <p:tavLst>
                                        <p:tav tm="0">
                                          <p:val>
                                            <p:fltVal val="0"/>
                                          </p:val>
                                        </p:tav>
                                        <p:tav tm="100000">
                                          <p:val>
                                            <p:strVal val="#ppt_w"/>
                                          </p:val>
                                        </p:tav>
                                      </p:tavLst>
                                    </p:anim>
                                    <p:anim calcmode="lin" valueType="num">
                                      <p:cBhvr>
                                        <p:cTn id="12" dur="500" fill="hold"/>
                                        <p:tgtEl>
                                          <p:spTgt spid="446469"/>
                                        </p:tgtEl>
                                        <p:attrNameLst>
                                          <p:attrName>ppt_h</p:attrName>
                                        </p:attrNameLst>
                                      </p:cBhvr>
                                      <p:tavLst>
                                        <p:tav tm="0">
                                          <p:val>
                                            <p:fltVal val="0"/>
                                          </p:val>
                                        </p:tav>
                                        <p:tav tm="100000">
                                          <p:val>
                                            <p:strVal val="#ppt_h"/>
                                          </p:val>
                                        </p:tav>
                                      </p:tavLst>
                                    </p:anim>
                                    <p:animEffect transition="in" filter="fade">
                                      <p:cBhvr>
                                        <p:cTn id="13" dur="500"/>
                                        <p:tgtEl>
                                          <p:spTgt spid="446469"/>
                                        </p:tgtEl>
                                      </p:cBhvr>
                                    </p:animEffect>
                                  </p:childTnLst>
                                </p:cTn>
                              </p:par>
                            </p:childTnLst>
                          </p:cTn>
                        </p:par>
                        <p:par>
                          <p:cTn id="14" fill="hold" nodeType="afterGroup">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446469"/>
                                        </p:tgtEl>
                                      </p:cBhvr>
                                    </p:animEffect>
                                    <p:animScale>
                                      <p:cBhvr>
                                        <p:cTn id="17" dur="250" autoRev="1" fill="hold"/>
                                        <p:tgtEl>
                                          <p:spTgt spid="4464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animBg="1"/>
      <p:bldP spid="446469" grpId="0" animBg="1"/>
      <p:bldP spid="446469"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CEDCC96F-251D-453C-8165-BD1A06516FF7}" type="slidenum">
              <a:rPr lang="en-US" altLang="en-US" smtClean="0"/>
              <a:pPr>
                <a:defRPr/>
              </a:pPr>
              <a:t>89</a:t>
            </a:fld>
            <a:endParaRPr lang="en-US" altLang="en-US"/>
          </a:p>
        </p:txBody>
      </p:sp>
      <p:sp>
        <p:nvSpPr>
          <p:cNvPr id="44339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4339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000" b="1" dirty="0">
                <a:effectLst>
                  <a:outerShdw blurRad="38100" dist="38100" dir="2700000" algn="tl">
                    <a:srgbClr val="C0C0C0"/>
                  </a:outerShdw>
                </a:effectLst>
                <a:latin typeface="Helvetica" pitchFamily="34" charset="0"/>
                <a:cs typeface="+mn-cs"/>
              </a:rPr>
              <a:t>Simple </a:t>
            </a:r>
            <a:r>
              <a:rPr lang="en-US" sz="2000" b="1" dirty="0">
                <a:solidFill>
                  <a:srgbClr val="FF0000"/>
                </a:solidFill>
                <a:effectLst>
                  <a:outerShdw blurRad="38100" dist="38100" dir="2700000" algn="tl">
                    <a:srgbClr val="C0C0C0"/>
                  </a:outerShdw>
                </a:effectLst>
                <a:latin typeface="Helvetica" pitchFamily="34" charset="0"/>
                <a:cs typeface="+mn-cs"/>
              </a:rPr>
              <a:t>Optimal</a:t>
            </a:r>
            <a:r>
              <a:rPr lang="en-US" sz="2000" b="1" dirty="0">
                <a:effectLst>
                  <a:outerShdw blurRad="38100" dist="38100" dir="2700000" algn="tl">
                    <a:srgbClr val="C0C0C0"/>
                  </a:outerShdw>
                </a:effectLst>
                <a:latin typeface="Helvetica" pitchFamily="34" charset="0"/>
                <a:cs typeface="+mn-cs"/>
              </a:rPr>
              <a:t> Search Algorithm:</a:t>
            </a:r>
            <a:r>
              <a:rPr lang="en-US" sz="2400" b="1" dirty="0">
                <a:effectLst>
                  <a:outerShdw blurRad="38100" dist="38100" dir="2700000" algn="tl">
                    <a:srgbClr val="C0C0C0"/>
                  </a:outerShdw>
                </a:effectLst>
                <a:latin typeface="Helvetica" pitchFamily="34" charset="0"/>
                <a:cs typeface="+mn-cs"/>
              </a:rPr>
              <a:t>  </a:t>
            </a:r>
            <a:r>
              <a:rPr lang="en-US" sz="2400" b="1" dirty="0">
                <a:solidFill>
                  <a:schemeClr val="accent2"/>
                </a:solidFill>
                <a:effectLst>
                  <a:outerShdw blurRad="38100" dist="38100" dir="2700000" algn="tl">
                    <a:srgbClr val="C0C0C0"/>
                  </a:outerShdw>
                </a:effectLst>
                <a:latin typeface="Helvetica" pitchFamily="34" charset="0"/>
                <a:cs typeface="+mn-cs"/>
              </a:rPr>
              <a:t>A* </a:t>
            </a:r>
            <a:r>
              <a:rPr lang="en-US" sz="2000" b="1" dirty="0">
                <a:effectLst>
                  <a:outerShdw blurRad="38100" dist="38100" dir="2700000" algn="tl">
                    <a:srgbClr val="C0C0C0"/>
                  </a:outerShdw>
                </a:effectLst>
                <a:latin typeface="Helvetica" pitchFamily="34" charset="0"/>
                <a:cs typeface="+mn-cs"/>
              </a:rPr>
              <a:t>+ </a:t>
            </a:r>
            <a:r>
              <a:rPr lang="en-US" sz="2400" b="1" dirty="0">
                <a:solidFill>
                  <a:srgbClr val="FF0000"/>
                </a:solidFill>
                <a:effectLst>
                  <a:outerShdw blurRad="38100" dist="38100" dir="2700000" algn="tl">
                    <a:srgbClr val="C0C0C0"/>
                  </a:outerShdw>
                </a:effectLst>
                <a:latin typeface="Helvetica" pitchFamily="34" charset="0"/>
                <a:cs typeface="+mn-cs"/>
              </a:rPr>
              <a:t>Strict Expanded List</a:t>
            </a:r>
          </a:p>
        </p:txBody>
      </p:sp>
      <p:sp>
        <p:nvSpPr>
          <p:cNvPr id="443396" name="Text Box 4"/>
          <p:cNvSpPr txBox="1">
            <a:spLocks noChangeArrowheads="1"/>
          </p:cNvSpPr>
          <p:nvPr/>
        </p:nvSpPr>
        <p:spPr bwMode="auto">
          <a:xfrm>
            <a:off x="200025" y="1412875"/>
            <a:ext cx="943292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A Search Node is a path from some state X to the start state  </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443397"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3</a:t>
            </a:r>
            <a:endParaRPr lang="en-NZ" sz="2000" b="1">
              <a:solidFill>
                <a:srgbClr val="FFFF00"/>
              </a:solidFill>
              <a:effectLst>
                <a:outerShdw blurRad="38100" dist="38100" dir="2700000" algn="tl">
                  <a:srgbClr val="000000"/>
                </a:outerShdw>
              </a:effectLst>
              <a:latin typeface="Arial" charset="0"/>
              <a:cs typeface="+mn-cs"/>
            </a:endParaRPr>
          </a:p>
        </p:txBody>
      </p:sp>
      <p:sp>
        <p:nvSpPr>
          <p:cNvPr id="103431" name="Rectangle 6"/>
          <p:cNvSpPr>
            <a:spLocks noChangeArrowheads="1"/>
          </p:cNvSpPr>
          <p:nvPr/>
        </p:nvSpPr>
        <p:spPr bwMode="auto">
          <a:xfrm>
            <a:off x="3297238" y="2420938"/>
            <a:ext cx="6608762" cy="369887"/>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defRPr/>
            </a:pPr>
            <a:r>
              <a:rPr lang="en-US" dirty="0">
                <a:cs typeface="+mn-cs"/>
              </a:rPr>
              <a:t>1. </a:t>
            </a:r>
            <a:r>
              <a:rPr lang="en-US" dirty="0" err="1">
                <a:cs typeface="+mn-cs"/>
              </a:rPr>
              <a:t>Initialise</a:t>
            </a:r>
            <a:r>
              <a:rPr lang="en-US" dirty="0">
                <a:cs typeface="+mn-cs"/>
              </a:rPr>
              <a:t> Q with search node (S) as only entry; </a:t>
            </a:r>
            <a:r>
              <a:rPr lang="en-US" b="1" dirty="0">
                <a:solidFill>
                  <a:srgbClr val="FF0000"/>
                </a:solidFill>
                <a:effectLst>
                  <a:outerShdw blurRad="38100" dist="38100" dir="2700000" algn="tl">
                    <a:srgbClr val="000000"/>
                  </a:outerShdw>
                </a:effectLst>
                <a:cs typeface="+mn-cs"/>
              </a:rPr>
              <a:t>set Expanded = ()</a:t>
            </a:r>
            <a:endParaRPr lang="en-GB" dirty="0">
              <a:cs typeface="+mn-cs"/>
            </a:endParaRPr>
          </a:p>
        </p:txBody>
      </p:sp>
      <p:sp>
        <p:nvSpPr>
          <p:cNvPr id="443399" name="Text Box 7"/>
          <p:cNvSpPr txBox="1">
            <a:spLocks noChangeArrowheads="1"/>
          </p:cNvSpPr>
          <p:nvPr/>
        </p:nvSpPr>
        <p:spPr bwMode="auto">
          <a:xfrm>
            <a:off x="128588" y="2060575"/>
            <a:ext cx="6264275"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The state of a search node is the most recent state of the path</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443400" name="Text Box 8"/>
          <p:cNvSpPr txBox="1">
            <a:spLocks noChangeArrowheads="1"/>
          </p:cNvSpPr>
          <p:nvPr/>
        </p:nvSpPr>
        <p:spPr bwMode="auto">
          <a:xfrm>
            <a:off x="128588" y="2870200"/>
            <a:ext cx="3168650" cy="581025"/>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Q be a list of search nodes</a:t>
            </a:r>
          </a:p>
          <a:p>
            <a:pPr eaLnBrk="0" hangingPunct="0">
              <a:defRPr/>
            </a:pPr>
            <a:r>
              <a:rPr lang="en-NZ" sz="1600" b="1">
                <a:effectLst>
                  <a:outerShdw blurRad="38100" dist="38100" dir="2700000" algn="tl">
                    <a:srgbClr val="C0C0C0"/>
                  </a:outerShdw>
                </a:effectLst>
                <a:latin typeface="Arial" charset="0"/>
                <a:cs typeface="+mn-cs"/>
              </a:rPr>
              <a:t>    </a:t>
            </a:r>
            <a:r>
              <a:rPr lang="en-NZ" sz="1600" b="1">
                <a:solidFill>
                  <a:schemeClr val="accent2"/>
                </a:solidFill>
                <a:effectLst>
                  <a:outerShdw blurRad="38100" dist="38100" dir="2700000" algn="tl">
                    <a:srgbClr val="C0C0C0"/>
                  </a:outerShdw>
                </a:effectLst>
                <a:latin typeface="Arial" charset="0"/>
                <a:cs typeface="+mn-cs"/>
              </a:rPr>
              <a:t>e.g. (X B A S) (C B A S) …)</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443401" name="Text Box 9"/>
          <p:cNvSpPr txBox="1">
            <a:spLocks noChangeArrowheads="1"/>
          </p:cNvSpPr>
          <p:nvPr/>
        </p:nvSpPr>
        <p:spPr bwMode="auto">
          <a:xfrm>
            <a:off x="128588" y="3551238"/>
            <a:ext cx="2879725" cy="336550"/>
          </a:xfrm>
          <a:prstGeom prst="rect">
            <a:avLst/>
          </a:prstGeom>
          <a:noFill/>
          <a:ln w="9525">
            <a:noFill/>
            <a:miter lim="800000"/>
            <a:headEnd/>
            <a:tailEnd/>
          </a:ln>
          <a:effectLst/>
        </p:spPr>
        <p:txBody>
          <a:bodyPr>
            <a:spAutoFit/>
          </a:bodyPr>
          <a:lstStyle/>
          <a:p>
            <a:pPr eaLnBrk="0" hangingPunct="0">
              <a:defRPr/>
            </a:pPr>
            <a:r>
              <a:rPr lang="en-NZ" sz="1600" b="1">
                <a:effectLst>
                  <a:outerShdw blurRad="38100" dist="38100" dir="2700000" algn="tl">
                    <a:srgbClr val="C0C0C0"/>
                  </a:outerShdw>
                </a:effectLst>
                <a:latin typeface="Arial" charset="0"/>
                <a:cs typeface="+mn-cs"/>
              </a:rPr>
              <a:t>Let </a:t>
            </a:r>
            <a:r>
              <a:rPr lang="en-NZ" sz="1600" b="1">
                <a:solidFill>
                  <a:schemeClr val="accent2"/>
                </a:solidFill>
                <a:effectLst>
                  <a:outerShdw blurRad="38100" dist="38100" dir="2700000" algn="tl">
                    <a:srgbClr val="C0C0C0"/>
                  </a:outerShdw>
                </a:effectLst>
                <a:latin typeface="Arial" charset="0"/>
                <a:cs typeface="+mn-cs"/>
              </a:rPr>
              <a:t>S</a:t>
            </a:r>
            <a:r>
              <a:rPr lang="en-NZ" sz="1600" b="1">
                <a:effectLst>
                  <a:outerShdw blurRad="38100" dist="38100" dir="2700000" algn="tl">
                    <a:srgbClr val="C0C0C0"/>
                  </a:outerShdw>
                </a:effectLst>
                <a:latin typeface="Arial" charset="0"/>
                <a:cs typeface="+mn-cs"/>
              </a:rPr>
              <a:t> be the start state.</a:t>
            </a:r>
            <a:endParaRPr lang="en-GB" sz="1600" b="1">
              <a:solidFill>
                <a:schemeClr val="accent2"/>
              </a:solidFill>
              <a:effectLst>
                <a:outerShdw blurRad="38100" dist="38100" dir="2700000" algn="tl">
                  <a:srgbClr val="C0C0C0"/>
                </a:outerShdw>
              </a:effectLst>
              <a:latin typeface="Arial" charset="0"/>
              <a:cs typeface="+mn-cs"/>
            </a:endParaRPr>
          </a:p>
        </p:txBody>
      </p:sp>
      <p:sp>
        <p:nvSpPr>
          <p:cNvPr id="27659" name="Rectangle 10"/>
          <p:cNvSpPr>
            <a:spLocks noChangeArrowheads="1"/>
          </p:cNvSpPr>
          <p:nvPr/>
        </p:nvSpPr>
        <p:spPr bwMode="auto">
          <a:xfrm>
            <a:off x="3297238" y="29083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2. If Q is empty, fail.  Else, pick some search node N from Q.</a:t>
            </a:r>
            <a:endParaRPr lang="en-GB" altLang="en-US"/>
          </a:p>
        </p:txBody>
      </p:sp>
      <p:sp>
        <p:nvSpPr>
          <p:cNvPr id="27660" name="Rectangle 11"/>
          <p:cNvSpPr>
            <a:spLocks noChangeArrowheads="1"/>
          </p:cNvSpPr>
          <p:nvPr/>
        </p:nvSpPr>
        <p:spPr bwMode="auto">
          <a:xfrm>
            <a:off x="3297238" y="33401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3. If state (N) is a goal, return N (we’ve reached the goal).</a:t>
            </a:r>
            <a:endParaRPr lang="en-GB" altLang="en-US"/>
          </a:p>
        </p:txBody>
      </p:sp>
      <p:sp>
        <p:nvSpPr>
          <p:cNvPr id="27661" name="Rectangle 12"/>
          <p:cNvSpPr>
            <a:spLocks noChangeArrowheads="1"/>
          </p:cNvSpPr>
          <p:nvPr/>
        </p:nvSpPr>
        <p:spPr bwMode="auto">
          <a:xfrm>
            <a:off x="3297238" y="377190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457200" indent="-457200" eaLnBrk="0" hangingPunct="0"/>
            <a:r>
              <a:rPr lang="en-US" altLang="en-US"/>
              <a:t>4. (Otherwise) Remove N from Q.</a:t>
            </a:r>
            <a:endParaRPr lang="en-GB" altLang="en-US"/>
          </a:p>
        </p:txBody>
      </p:sp>
      <p:sp>
        <p:nvSpPr>
          <p:cNvPr id="443405" name="Rectangle 13"/>
          <p:cNvSpPr>
            <a:spLocks noChangeArrowheads="1"/>
          </p:cNvSpPr>
          <p:nvPr/>
        </p:nvSpPr>
        <p:spPr bwMode="auto">
          <a:xfrm>
            <a:off x="3297238" y="4217988"/>
            <a:ext cx="6608762" cy="650875"/>
          </a:xfrm>
          <a:prstGeom prst="rect">
            <a:avLst/>
          </a:prstGeom>
          <a:gradFill rotWithShape="1">
            <a:gsLst>
              <a:gs pos="0">
                <a:srgbClr val="FF6600"/>
              </a:gs>
              <a:gs pos="100000">
                <a:schemeClr val="bg1"/>
              </a:gs>
            </a:gsLst>
            <a:lin ang="2700000" scaled="1"/>
          </a:gradFill>
          <a:ln w="9525" algn="ctr">
            <a:solidFill>
              <a:srgbClr val="FF0000"/>
            </a:solidFill>
            <a:miter lim="800000"/>
            <a:headEnd/>
            <a:tailEnd/>
          </a:ln>
          <a:effectLst/>
        </p:spPr>
        <p:txBody>
          <a:bodyPr>
            <a:spAutoFit/>
          </a:bodyPr>
          <a:lstStyle/>
          <a:p>
            <a:pPr marL="233363" indent="-233363" eaLnBrk="0" hangingPunct="0">
              <a:defRPr/>
            </a:pPr>
            <a:r>
              <a:rPr lang="en-US" dirty="0">
                <a:cs typeface="+mn-cs"/>
              </a:rPr>
              <a:t>5. </a:t>
            </a:r>
            <a:r>
              <a:rPr lang="en-US" b="1" dirty="0">
                <a:solidFill>
                  <a:srgbClr val="FF0000"/>
                </a:solidFill>
                <a:effectLst>
                  <a:outerShdw blurRad="38100" dist="38100" dir="2700000" algn="tl">
                    <a:srgbClr val="000000"/>
                  </a:outerShdw>
                </a:effectLst>
                <a:cs typeface="+mn-cs"/>
              </a:rPr>
              <a:t>If state (N) in Expanded, go to Step 2; otherwise, add state (N) to Expanded List.</a:t>
            </a:r>
            <a:endParaRPr lang="en-GB" b="1" dirty="0">
              <a:solidFill>
                <a:srgbClr val="FF0000"/>
              </a:solidFill>
              <a:effectLst>
                <a:outerShdw blurRad="38100" dist="38100" dir="2700000" algn="tl">
                  <a:srgbClr val="000000"/>
                </a:outerShdw>
              </a:effectLst>
              <a:cs typeface="+mn-cs"/>
            </a:endParaRPr>
          </a:p>
        </p:txBody>
      </p:sp>
      <p:sp>
        <p:nvSpPr>
          <p:cNvPr id="443406" name="Rectangle 14"/>
          <p:cNvSpPr>
            <a:spLocks noChangeArrowheads="1"/>
          </p:cNvSpPr>
          <p:nvPr/>
        </p:nvSpPr>
        <p:spPr bwMode="auto">
          <a:xfrm>
            <a:off x="3297238" y="4940300"/>
            <a:ext cx="6608762" cy="650875"/>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marL="233363" indent="-233363" eaLnBrk="0" hangingPunct="0">
              <a:defRPr/>
            </a:pPr>
            <a:r>
              <a:rPr lang="en-US">
                <a:cs typeface="+mn-cs"/>
              </a:rPr>
              <a:t>6. Find all the children of state(N) </a:t>
            </a:r>
            <a:r>
              <a:rPr lang="en-US" b="1">
                <a:solidFill>
                  <a:srgbClr val="FF0000"/>
                </a:solidFill>
                <a:effectLst>
                  <a:outerShdw blurRad="38100" dist="38100" dir="2700000" algn="tl">
                    <a:srgbClr val="000000"/>
                  </a:outerShdw>
                </a:effectLst>
                <a:cs typeface="+mn-cs"/>
              </a:rPr>
              <a:t>(Not in Expanded)</a:t>
            </a:r>
            <a:r>
              <a:rPr lang="en-US">
                <a:cs typeface="+mn-cs"/>
              </a:rPr>
              <a:t> and create all the one-step extensions of N to each descendant.</a:t>
            </a:r>
            <a:endParaRPr lang="en-GB">
              <a:cs typeface="+mn-cs"/>
            </a:endParaRPr>
          </a:p>
        </p:txBody>
      </p:sp>
      <p:sp>
        <p:nvSpPr>
          <p:cNvPr id="443407" name="Rectangle 15"/>
          <p:cNvSpPr>
            <a:spLocks noChangeArrowheads="1"/>
          </p:cNvSpPr>
          <p:nvPr/>
        </p:nvSpPr>
        <p:spPr bwMode="auto">
          <a:xfrm>
            <a:off x="3297238" y="5661025"/>
            <a:ext cx="6608762" cy="650875"/>
          </a:xfrm>
          <a:prstGeom prst="rect">
            <a:avLst/>
          </a:prstGeom>
          <a:gradFill rotWithShape="1">
            <a:gsLst>
              <a:gs pos="0">
                <a:srgbClr val="FF6600"/>
              </a:gs>
              <a:gs pos="100000">
                <a:schemeClr val="bg1"/>
              </a:gs>
            </a:gsLst>
            <a:lin ang="2700000" scaled="1"/>
          </a:gradFill>
          <a:ln w="9525" algn="ctr">
            <a:solidFill>
              <a:srgbClr val="FF0000"/>
            </a:solidFill>
            <a:miter lim="800000"/>
            <a:headEnd/>
            <a:tailEnd/>
          </a:ln>
          <a:effectLst/>
        </p:spPr>
        <p:txBody>
          <a:bodyPr>
            <a:spAutoFit/>
          </a:bodyPr>
          <a:lstStyle/>
          <a:p>
            <a:pPr marL="233363" indent="-233363" eaLnBrk="0" hangingPunct="0">
              <a:defRPr/>
            </a:pPr>
            <a:r>
              <a:rPr lang="en-US" b="1">
                <a:cs typeface="+mn-cs"/>
              </a:rPr>
              <a:t>7.</a:t>
            </a:r>
            <a:r>
              <a:rPr lang="en-US" b="1">
                <a:solidFill>
                  <a:srgbClr val="FF0000"/>
                </a:solidFill>
                <a:effectLst>
                  <a:outerShdw blurRad="38100" dist="38100" dir="2700000" algn="tl">
                    <a:srgbClr val="000000"/>
                  </a:outerShdw>
                </a:effectLst>
                <a:cs typeface="+mn-cs"/>
              </a:rPr>
              <a:t> Add all the extended paths to Q. If descendant state already in Q, keep only shorter path to state in Q.</a:t>
            </a:r>
            <a:endParaRPr lang="en-GB" b="1">
              <a:solidFill>
                <a:srgbClr val="FF0000"/>
              </a:solidFill>
              <a:effectLst>
                <a:outerShdw blurRad="38100" dist="38100" dir="2700000" algn="tl">
                  <a:srgbClr val="000000"/>
                </a:outerShdw>
              </a:effectLst>
              <a:cs typeface="+mn-cs"/>
            </a:endParaRPr>
          </a:p>
        </p:txBody>
      </p:sp>
      <p:pic>
        <p:nvPicPr>
          <p:cNvPr id="443408" name="Picture 16" descr="j0234687"/>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57150" y="6237288"/>
            <a:ext cx="11525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409" name="AutoShape 17"/>
          <p:cNvSpPr>
            <a:spLocks noChangeArrowheads="1"/>
          </p:cNvSpPr>
          <p:nvPr/>
        </p:nvSpPr>
        <p:spPr bwMode="auto">
          <a:xfrm>
            <a:off x="776288" y="4365625"/>
            <a:ext cx="2216150" cy="1727200"/>
          </a:xfrm>
          <a:prstGeom prst="wedgeRoundRectCallout">
            <a:avLst>
              <a:gd name="adj1" fmla="val -32093"/>
              <a:gd name="adj2" fmla="val 80606"/>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rgbClr val="FFFF00"/>
            </a:solidFill>
            <a:miter lim="800000"/>
            <a:headEnd/>
            <a:tailEnd/>
          </a:ln>
          <a:effectLst>
            <a:glow rad="101600">
              <a:schemeClr val="accent1">
                <a:satMod val="175000"/>
                <a:alpha val="40000"/>
              </a:schemeClr>
            </a:glow>
          </a:effectLst>
        </p:spPr>
        <p:txBody>
          <a:bodyPr/>
          <a:lstStyle/>
          <a:p>
            <a:pPr algn="ctr">
              <a:defRPr/>
            </a:pPr>
            <a:r>
              <a:rPr lang="en-US" sz="1600" dirty="0">
                <a:latin typeface="Arial" charset="0"/>
                <a:cs typeface="+mn-cs"/>
              </a:rPr>
              <a:t>Take note that we need to add some precautionary measures when adding extended paths to Q.</a:t>
            </a:r>
          </a:p>
        </p:txBody>
      </p:sp>
      <p:sp>
        <p:nvSpPr>
          <p:cNvPr id="27669" name="Rectangle 18"/>
          <p:cNvSpPr>
            <a:spLocks noChangeArrowheads="1"/>
          </p:cNvSpPr>
          <p:nvPr/>
        </p:nvSpPr>
        <p:spPr bwMode="auto">
          <a:xfrm>
            <a:off x="3297238" y="6381750"/>
            <a:ext cx="6608762" cy="376238"/>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a:t>8. Go to Step 2.</a:t>
            </a:r>
            <a:endParaRPr lang="en-GB" altLang="en-US"/>
          </a:p>
        </p:txBody>
      </p:sp>
      <p:sp>
        <p:nvSpPr>
          <p:cNvPr id="27670" name="AutoShape 19"/>
          <p:cNvSpPr>
            <a:spLocks/>
          </p:cNvSpPr>
          <p:nvPr/>
        </p:nvSpPr>
        <p:spPr bwMode="auto">
          <a:xfrm>
            <a:off x="6753225" y="3789363"/>
            <a:ext cx="2663825" cy="287337"/>
          </a:xfrm>
          <a:prstGeom prst="callout1">
            <a:avLst>
              <a:gd name="adj1" fmla="val 39778"/>
              <a:gd name="adj2" fmla="val 0"/>
              <a:gd name="adj3" fmla="val 182319"/>
              <a:gd name="adj4" fmla="val -16806"/>
            </a:avLst>
          </a:prstGeom>
          <a:solidFill>
            <a:srgbClr val="FFFF66"/>
          </a:solidFill>
          <a:ln w="28575">
            <a:solidFill>
              <a:schemeClr val="tx1"/>
            </a:solidFill>
            <a:prstDash val="sysDot"/>
            <a:miter lim="800000"/>
            <a:headEnd/>
            <a:tailEnd type="arrow" w="med" len="med"/>
          </a:ln>
        </p:spPr>
        <p:txBody>
          <a:bodyPr lIns="0" tIns="0" rIns="0" anchor="ctr" anchorCtr="1"/>
          <a:lstStyle/>
          <a:p>
            <a:pPr algn="ctr" eaLnBrk="0" hangingPunct="0"/>
            <a:r>
              <a:rPr lang="en-US" altLang="en-US"/>
              <a:t>In effect, discard that state</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checkerboard(across)">
                                      <p:cBhvr>
                                        <p:cTn id="7" dur="500"/>
                                        <p:tgtEl>
                                          <p:spTgt spid="443397"/>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443408"/>
                                        </p:tgtEl>
                                        <p:attrNameLst>
                                          <p:attrName>style.visibility</p:attrName>
                                        </p:attrNameLst>
                                      </p:cBhvr>
                                      <p:to>
                                        <p:strVal val="visible"/>
                                      </p:to>
                                    </p:set>
                                    <p:animEffect transition="in" filter="slide(fromBottom)">
                                      <p:cBhvr>
                                        <p:cTn id="11" dur="500"/>
                                        <p:tgtEl>
                                          <p:spTgt spid="443408"/>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443409"/>
                                        </p:tgtEl>
                                        <p:attrNameLst>
                                          <p:attrName>style.visibility</p:attrName>
                                        </p:attrNameLst>
                                      </p:cBhvr>
                                      <p:to>
                                        <p:strVal val="visible"/>
                                      </p:to>
                                    </p:set>
                                    <p:animEffect transition="in" filter="slide(fromBottom)">
                                      <p:cBhvr>
                                        <p:cTn id="15" dur="500"/>
                                        <p:tgtEl>
                                          <p:spTgt spid="443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99"/>
            </a:gs>
            <a:gs pos="100000">
              <a:srgbClr val="00D000"/>
            </a:gs>
          </a:gsLst>
          <a:lin ang="2700000" scaled="1"/>
        </a:gradFill>
        <a:effectLst/>
      </p:bgPr>
    </p:bg>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CADA47F5-9842-4E52-8FC5-987E2D8F7BB5}" type="slidenum">
              <a:rPr lang="en-US" altLang="en-US" smtClean="0"/>
              <a:pPr>
                <a:defRPr/>
              </a:pPr>
              <a:t>9</a:t>
            </a:fld>
            <a:endParaRPr lang="en-US" altLang="en-US"/>
          </a:p>
        </p:txBody>
      </p:sp>
      <p:sp>
        <p:nvSpPr>
          <p:cNvPr id="333826"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333827"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solidFill>
              <a:schemeClr val="tx1"/>
            </a:solidFill>
            <a:miter lim="800000"/>
            <a:headEnd/>
            <a:tailEnd/>
          </a:ln>
          <a:effectLst/>
        </p:spPr>
        <p:txBody>
          <a:bodyPr anchor="ctr"/>
          <a:lstStyle/>
          <a:p>
            <a:pPr algn="ctr" eaLnBrk="0" hangingPunct="0">
              <a:defRPr/>
            </a:pPr>
            <a:r>
              <a:rPr lang="en-US" sz="2400" b="1">
                <a:effectLst>
                  <a:outerShdw blurRad="38100" dist="38100" dir="2700000" algn="tl">
                    <a:srgbClr val="C0C0C0"/>
                  </a:outerShdw>
                </a:effectLst>
                <a:latin typeface="Helvetica" pitchFamily="34" charset="0"/>
                <a:cs typeface="+mn-cs"/>
              </a:rPr>
              <a:t>Background and Motivation</a:t>
            </a:r>
          </a:p>
        </p:txBody>
      </p:sp>
      <p:sp>
        <p:nvSpPr>
          <p:cNvPr id="333828" name="Text Box 4"/>
          <p:cNvSpPr txBox="1">
            <a:spLocks noChangeArrowheads="1"/>
          </p:cNvSpPr>
          <p:nvPr/>
        </p:nvSpPr>
        <p:spPr bwMode="auto">
          <a:xfrm>
            <a:off x="200025" y="1557338"/>
            <a:ext cx="9432925" cy="457200"/>
          </a:xfrm>
          <a:prstGeom prst="rect">
            <a:avLst/>
          </a:prstGeom>
          <a:noFill/>
          <a:ln w="9525">
            <a:noFill/>
            <a:miter lim="800000"/>
            <a:headEnd/>
            <a:tailEnd/>
          </a:ln>
          <a:effectLst/>
        </p:spPr>
        <p:txBody>
          <a:bodyPr>
            <a:spAutoFit/>
          </a:bodyPr>
          <a:lstStyle/>
          <a:p>
            <a:pPr eaLnBrk="0" hangingPunct="0">
              <a:defRPr/>
            </a:pPr>
            <a:r>
              <a:rPr lang="en-NZ" sz="2400" b="1">
                <a:effectLst>
                  <a:outerShdw blurRad="38100" dist="38100" dir="2700000" algn="tl">
                    <a:srgbClr val="FFFFFF"/>
                  </a:outerShdw>
                </a:effectLst>
                <a:latin typeface="Arial" charset="0"/>
                <a:cs typeface="+mn-cs"/>
              </a:rPr>
              <a:t>Trees and Graphs</a:t>
            </a:r>
            <a:endParaRPr lang="en-GB" sz="2400" b="1">
              <a:effectLst>
                <a:outerShdw blurRad="38100" dist="38100" dir="2700000" algn="tl">
                  <a:srgbClr val="FFFFFF"/>
                </a:outerShdw>
              </a:effectLst>
              <a:latin typeface="Arial" charset="0"/>
              <a:cs typeface="+mn-cs"/>
            </a:endParaRPr>
          </a:p>
        </p:txBody>
      </p:sp>
      <p:sp>
        <p:nvSpPr>
          <p:cNvPr id="333829" name="Oval 5"/>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5127" name="Line 13"/>
          <p:cNvSpPr>
            <a:spLocks noChangeShapeType="1"/>
          </p:cNvSpPr>
          <p:nvPr/>
        </p:nvSpPr>
        <p:spPr bwMode="auto">
          <a:xfrm flipH="1">
            <a:off x="2936875" y="3048000"/>
            <a:ext cx="2016125" cy="649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28" name="Line 14"/>
          <p:cNvSpPr>
            <a:spLocks noChangeShapeType="1"/>
          </p:cNvSpPr>
          <p:nvPr/>
        </p:nvSpPr>
        <p:spPr bwMode="auto">
          <a:xfrm flipH="1">
            <a:off x="4808538" y="3121025"/>
            <a:ext cx="144462" cy="576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29" name="Line 15"/>
          <p:cNvSpPr>
            <a:spLocks noChangeShapeType="1"/>
          </p:cNvSpPr>
          <p:nvPr/>
        </p:nvSpPr>
        <p:spPr bwMode="auto">
          <a:xfrm>
            <a:off x="5024438" y="3048000"/>
            <a:ext cx="1296987"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30" name="Line 19"/>
          <p:cNvSpPr>
            <a:spLocks noChangeShapeType="1"/>
          </p:cNvSpPr>
          <p:nvPr/>
        </p:nvSpPr>
        <p:spPr bwMode="auto">
          <a:xfrm flipH="1">
            <a:off x="2649538" y="3913188"/>
            <a:ext cx="144462"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31" name="Line 20"/>
          <p:cNvSpPr>
            <a:spLocks noChangeShapeType="1"/>
          </p:cNvSpPr>
          <p:nvPr/>
        </p:nvSpPr>
        <p:spPr bwMode="auto">
          <a:xfrm flipH="1">
            <a:off x="1928813" y="3913188"/>
            <a:ext cx="792162"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32" name="Line 21"/>
          <p:cNvSpPr>
            <a:spLocks noChangeShapeType="1"/>
          </p:cNvSpPr>
          <p:nvPr/>
        </p:nvSpPr>
        <p:spPr bwMode="auto">
          <a:xfrm>
            <a:off x="2865438" y="3913188"/>
            <a:ext cx="431800"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33" name="Line 25"/>
          <p:cNvSpPr>
            <a:spLocks noChangeShapeType="1"/>
          </p:cNvSpPr>
          <p:nvPr/>
        </p:nvSpPr>
        <p:spPr bwMode="auto">
          <a:xfrm flipH="1">
            <a:off x="4700588" y="3913188"/>
            <a:ext cx="144462"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34" name="Line 26"/>
          <p:cNvSpPr>
            <a:spLocks noChangeShapeType="1"/>
          </p:cNvSpPr>
          <p:nvPr/>
        </p:nvSpPr>
        <p:spPr bwMode="auto">
          <a:xfrm flipH="1">
            <a:off x="3979863" y="3913188"/>
            <a:ext cx="792162"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35" name="Line 27"/>
          <p:cNvSpPr>
            <a:spLocks noChangeShapeType="1"/>
          </p:cNvSpPr>
          <p:nvPr/>
        </p:nvSpPr>
        <p:spPr bwMode="auto">
          <a:xfrm>
            <a:off x="4916488" y="3913188"/>
            <a:ext cx="431800"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36" name="Line 31"/>
          <p:cNvSpPr>
            <a:spLocks noChangeShapeType="1"/>
          </p:cNvSpPr>
          <p:nvPr/>
        </p:nvSpPr>
        <p:spPr bwMode="auto">
          <a:xfrm>
            <a:off x="6321425" y="3840163"/>
            <a:ext cx="431800" cy="649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37" name="Line 32"/>
          <p:cNvSpPr>
            <a:spLocks noChangeShapeType="1"/>
          </p:cNvSpPr>
          <p:nvPr/>
        </p:nvSpPr>
        <p:spPr bwMode="auto">
          <a:xfrm flipH="1">
            <a:off x="6032500" y="3840163"/>
            <a:ext cx="217488"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5138" name="Line 33"/>
          <p:cNvSpPr>
            <a:spLocks noChangeShapeType="1"/>
          </p:cNvSpPr>
          <p:nvPr/>
        </p:nvSpPr>
        <p:spPr bwMode="auto">
          <a:xfrm>
            <a:off x="6392863" y="3768725"/>
            <a:ext cx="1081087"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33833" name="Oval 9"/>
          <p:cNvSpPr>
            <a:spLocks noChangeArrowheads="1"/>
          </p:cNvSpPr>
          <p:nvPr/>
        </p:nvSpPr>
        <p:spPr bwMode="auto">
          <a:xfrm>
            <a:off x="4737100" y="28321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333834" name="Oval 10"/>
          <p:cNvSpPr>
            <a:spLocks noChangeArrowheads="1"/>
          </p:cNvSpPr>
          <p:nvPr/>
        </p:nvSpPr>
        <p:spPr bwMode="auto">
          <a:xfrm>
            <a:off x="6103938" y="3552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333835" name="Oval 11"/>
          <p:cNvSpPr>
            <a:spLocks noChangeArrowheads="1"/>
          </p:cNvSpPr>
          <p:nvPr/>
        </p:nvSpPr>
        <p:spPr bwMode="auto">
          <a:xfrm>
            <a:off x="4592638" y="35528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36" name="Oval 12"/>
          <p:cNvSpPr>
            <a:spLocks noChangeArrowheads="1"/>
          </p:cNvSpPr>
          <p:nvPr/>
        </p:nvSpPr>
        <p:spPr bwMode="auto">
          <a:xfrm>
            <a:off x="2576513" y="3624263"/>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40" name="Oval 16"/>
          <p:cNvSpPr>
            <a:spLocks noChangeArrowheads="1"/>
          </p:cNvSpPr>
          <p:nvPr/>
        </p:nvSpPr>
        <p:spPr bwMode="auto">
          <a:xfrm>
            <a:off x="1784350"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41" name="Oval 17"/>
          <p:cNvSpPr>
            <a:spLocks noChangeArrowheads="1"/>
          </p:cNvSpPr>
          <p:nvPr/>
        </p:nvSpPr>
        <p:spPr bwMode="auto">
          <a:xfrm>
            <a:off x="243363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42" name="Oval 18"/>
          <p:cNvSpPr>
            <a:spLocks noChangeArrowheads="1"/>
          </p:cNvSpPr>
          <p:nvPr/>
        </p:nvSpPr>
        <p:spPr bwMode="auto">
          <a:xfrm>
            <a:off x="308133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46" name="Oval 22"/>
          <p:cNvSpPr>
            <a:spLocks noChangeArrowheads="1"/>
          </p:cNvSpPr>
          <p:nvPr/>
        </p:nvSpPr>
        <p:spPr bwMode="auto">
          <a:xfrm>
            <a:off x="3835400"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47" name="Oval 23"/>
          <p:cNvSpPr>
            <a:spLocks noChangeArrowheads="1"/>
          </p:cNvSpPr>
          <p:nvPr/>
        </p:nvSpPr>
        <p:spPr bwMode="auto">
          <a:xfrm>
            <a:off x="448468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48" name="Oval 24"/>
          <p:cNvSpPr>
            <a:spLocks noChangeArrowheads="1"/>
          </p:cNvSpPr>
          <p:nvPr/>
        </p:nvSpPr>
        <p:spPr bwMode="auto">
          <a:xfrm>
            <a:off x="513238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52" name="Oval 28"/>
          <p:cNvSpPr>
            <a:spLocks noChangeArrowheads="1"/>
          </p:cNvSpPr>
          <p:nvPr/>
        </p:nvSpPr>
        <p:spPr bwMode="auto">
          <a:xfrm>
            <a:off x="5888038" y="43449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53" name="Oval 29"/>
          <p:cNvSpPr>
            <a:spLocks noChangeArrowheads="1"/>
          </p:cNvSpPr>
          <p:nvPr/>
        </p:nvSpPr>
        <p:spPr bwMode="auto">
          <a:xfrm>
            <a:off x="6537325"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endParaRPr lang="en-GB" sz="1600" b="1">
              <a:cs typeface="+mn-cs"/>
            </a:endParaRPr>
          </a:p>
        </p:txBody>
      </p:sp>
      <p:sp>
        <p:nvSpPr>
          <p:cNvPr id="333854" name="Oval 30"/>
          <p:cNvSpPr>
            <a:spLocks noChangeArrowheads="1"/>
          </p:cNvSpPr>
          <p:nvPr/>
        </p:nvSpPr>
        <p:spPr bwMode="auto">
          <a:xfrm>
            <a:off x="7185025" y="434498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5152" name="Text Box 34"/>
          <p:cNvSpPr txBox="1">
            <a:spLocks noChangeArrowheads="1"/>
          </p:cNvSpPr>
          <p:nvPr/>
        </p:nvSpPr>
        <p:spPr bwMode="auto">
          <a:xfrm>
            <a:off x="6537325" y="5013325"/>
            <a:ext cx="2952750" cy="15621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a:outerShdw blurRad="50800" dist="38100" dir="8100000" algn="tr" rotWithShape="0">
              <a:prstClr val="black">
                <a:alpha val="40000"/>
              </a:prstClr>
            </a:outerShdw>
          </a:effec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r>
              <a:rPr lang="en-US" altLang="en-US" sz="2400"/>
              <a:t>B is parent of C</a:t>
            </a:r>
          </a:p>
          <a:p>
            <a:r>
              <a:rPr lang="en-US" altLang="en-US" sz="2400"/>
              <a:t>C is a child of B</a:t>
            </a:r>
          </a:p>
          <a:p>
            <a:r>
              <a:rPr lang="en-US" altLang="en-US" sz="2400"/>
              <a:t>A is an ancestor of C</a:t>
            </a:r>
          </a:p>
          <a:p>
            <a:r>
              <a:rPr lang="en-US" altLang="en-US" sz="2400"/>
              <a:t>C is descendant of A</a:t>
            </a:r>
          </a:p>
        </p:txBody>
      </p:sp>
      <p:sp>
        <p:nvSpPr>
          <p:cNvPr id="5153" name="AutoShape 36"/>
          <p:cNvSpPr>
            <a:spLocks/>
          </p:cNvSpPr>
          <p:nvPr/>
        </p:nvSpPr>
        <p:spPr bwMode="auto">
          <a:xfrm>
            <a:off x="5821363" y="2646363"/>
            <a:ext cx="914400" cy="330200"/>
          </a:xfrm>
          <a:prstGeom prst="callout1">
            <a:avLst>
              <a:gd name="adj1" fmla="val 34616"/>
              <a:gd name="adj2" fmla="val -8333"/>
              <a:gd name="adj3" fmla="val 100000"/>
              <a:gd name="adj4" fmla="val -79167"/>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algn="ctr" eaLnBrk="0" hangingPunct="0"/>
            <a:r>
              <a:rPr lang="en-US" altLang="en-US"/>
              <a:t>root</a:t>
            </a:r>
            <a:endParaRPr lang="en-GB" altLang="en-US"/>
          </a:p>
        </p:txBody>
      </p:sp>
      <p:sp>
        <p:nvSpPr>
          <p:cNvPr id="5154" name="AutoShape 37"/>
          <p:cNvSpPr>
            <a:spLocks/>
          </p:cNvSpPr>
          <p:nvPr/>
        </p:nvSpPr>
        <p:spPr bwMode="auto">
          <a:xfrm>
            <a:off x="717550" y="2905125"/>
            <a:ext cx="923925" cy="473075"/>
          </a:xfrm>
          <a:prstGeom prst="callout1">
            <a:avLst>
              <a:gd name="adj1" fmla="val 24162"/>
              <a:gd name="adj2" fmla="val 108245"/>
              <a:gd name="adj3" fmla="val 175167"/>
              <a:gd name="adj4" fmla="val 208593"/>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algn="ctr" eaLnBrk="0" hangingPunct="0"/>
            <a:r>
              <a:rPr lang="en-US" altLang="en-US"/>
              <a:t>Node (vertex)</a:t>
            </a:r>
            <a:endParaRPr lang="en-GB" altLang="en-US"/>
          </a:p>
        </p:txBody>
      </p:sp>
      <p:sp>
        <p:nvSpPr>
          <p:cNvPr id="5155" name="AutoShape 38"/>
          <p:cNvSpPr>
            <a:spLocks/>
          </p:cNvSpPr>
          <p:nvPr/>
        </p:nvSpPr>
        <p:spPr bwMode="auto">
          <a:xfrm>
            <a:off x="7545388" y="3408363"/>
            <a:ext cx="1008062" cy="619125"/>
          </a:xfrm>
          <a:prstGeom prst="callout1">
            <a:avLst>
              <a:gd name="adj1" fmla="val 18463"/>
              <a:gd name="adj2" fmla="val -7560"/>
              <a:gd name="adj3" fmla="val 100000"/>
              <a:gd name="adj4" fmla="val -71810"/>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algn="ctr" eaLnBrk="0" hangingPunct="0"/>
            <a:r>
              <a:rPr lang="en-US" altLang="en-US"/>
              <a:t>Link (edge)</a:t>
            </a:r>
            <a:endParaRPr lang="en-GB" altLang="en-US"/>
          </a:p>
        </p:txBody>
      </p:sp>
      <p:sp>
        <p:nvSpPr>
          <p:cNvPr id="5156" name="AutoShape 39"/>
          <p:cNvSpPr>
            <a:spLocks/>
          </p:cNvSpPr>
          <p:nvPr/>
        </p:nvSpPr>
        <p:spPr bwMode="auto">
          <a:xfrm>
            <a:off x="560388" y="5497513"/>
            <a:ext cx="1152525" cy="431800"/>
          </a:xfrm>
          <a:prstGeom prst="callout1">
            <a:avLst>
              <a:gd name="adj1" fmla="val 26472"/>
              <a:gd name="adj2" fmla="val 106611"/>
              <a:gd name="adj3" fmla="val -183454"/>
              <a:gd name="adj4" fmla="val 123829"/>
            </a:avLst>
          </a:prstGeom>
          <a:solidFill>
            <a:srgbClr val="FFFF99">
              <a:alpha val="38039"/>
            </a:srgbClr>
          </a:solidFill>
          <a:ln w="28575">
            <a:solidFill>
              <a:srgbClr val="FF0000"/>
            </a:solidFill>
            <a:prstDash val="sysDot"/>
            <a:miter lim="800000"/>
            <a:headEnd/>
            <a:tailEnd type="triangle" w="med" len="med"/>
          </a:ln>
        </p:spPr>
        <p:txBody>
          <a:bodyPr lIns="0" tIns="0" rIns="0" anchor="ctr" anchorCtr="1"/>
          <a:lstStyle/>
          <a:p>
            <a:pPr algn="ctr" eaLnBrk="0" hangingPunct="0"/>
            <a:r>
              <a:rPr lang="en-US" altLang="en-US"/>
              <a:t>Terminal (leaf)</a:t>
            </a:r>
            <a:endParaRPr lang="en-GB"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3829"/>
                                        </p:tgtEl>
                                        <p:attrNameLst>
                                          <p:attrName>style.visibility</p:attrName>
                                        </p:attrNameLst>
                                      </p:cBhvr>
                                      <p:to>
                                        <p:strVal val="visible"/>
                                      </p:to>
                                    </p:set>
                                    <p:animEffect transition="in" filter="checkerboard(across)">
                                      <p:cBhvr>
                                        <p:cTn id="7" dur="500"/>
                                        <p:tgtEl>
                                          <p:spTgt spid="333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49A16C96-399E-4F2B-9DEE-46459C12C338}" type="slidenum">
              <a:rPr lang="en-US" altLang="en-US" smtClean="0"/>
              <a:pPr>
                <a:defRPr/>
              </a:pPr>
              <a:t>90</a:t>
            </a:fld>
            <a:endParaRPr lang="en-US" altLang="en-US"/>
          </a:p>
        </p:txBody>
      </p:sp>
      <p:sp>
        <p:nvSpPr>
          <p:cNvPr id="44544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4544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(without Expanded List)</a:t>
            </a:r>
          </a:p>
        </p:txBody>
      </p:sp>
      <p:sp>
        <p:nvSpPr>
          <p:cNvPr id="44544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4454" name="Rectangle 5"/>
          <p:cNvSpPr>
            <a:spLocks noChangeArrowheads="1"/>
          </p:cNvSpPr>
          <p:nvPr/>
        </p:nvSpPr>
        <p:spPr bwMode="auto">
          <a:xfrm>
            <a:off x="360363" y="1844675"/>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Let </a:t>
            </a:r>
            <a:r>
              <a:rPr lang="en-US" sz="2000" b="1" dirty="0">
                <a:solidFill>
                  <a:srgbClr val="FF0000"/>
                </a:solidFill>
                <a:effectLst>
                  <a:outerShdw blurRad="38100" dist="38100" dir="2700000" algn="tl">
                    <a:srgbClr val="000000">
                      <a:alpha val="43137"/>
                    </a:srgbClr>
                  </a:outerShdw>
                </a:effectLst>
                <a:cs typeface="+mn-cs"/>
              </a:rPr>
              <a:t>g(N)</a:t>
            </a:r>
            <a:r>
              <a:rPr lang="en-US" sz="2000" dirty="0">
                <a:cs typeface="+mn-cs"/>
              </a:rPr>
              <a:t> be the path cost of n, where n is a search tree node, i.e. a partial path.</a:t>
            </a:r>
            <a:endParaRPr lang="en-GB" sz="2000" dirty="0">
              <a:cs typeface="+mn-cs"/>
            </a:endParaRPr>
          </a:p>
        </p:txBody>
      </p:sp>
      <p:sp>
        <p:nvSpPr>
          <p:cNvPr id="28679" name="Text Box 6"/>
          <p:cNvSpPr txBox="1">
            <a:spLocks noChangeArrowheads="1"/>
          </p:cNvSpPr>
          <p:nvPr/>
        </p:nvSpPr>
        <p:spPr bwMode="auto">
          <a:xfrm>
            <a:off x="-15875" y="1412875"/>
            <a:ext cx="9937750" cy="349250"/>
          </a:xfrm>
          <a:prstGeom prst="rect">
            <a:avLst/>
          </a:prstGeom>
          <a:gradFill rotWithShape="1">
            <a:gsLst>
              <a:gs pos="0">
                <a:schemeClr val="bg1"/>
              </a:gs>
              <a:gs pos="100000">
                <a:srgbClr val="FFFF66"/>
              </a:gs>
            </a:gsLst>
            <a:lin ang="5400000" scaled="1"/>
          </a:gradFill>
          <a:ln w="12700" algn="ctr">
            <a:solidFill>
              <a:srgbClr val="FF0000"/>
            </a:solidFill>
            <a:miter lim="800000"/>
            <a:headEnd/>
            <a:tailEnd/>
          </a:ln>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sz="1600" b="1"/>
              <a:t>and the EXPANDED LIST</a:t>
            </a:r>
            <a:endParaRPr lang="en-GB" altLang="en-US" sz="1600" b="1"/>
          </a:p>
        </p:txBody>
      </p:sp>
      <p:sp>
        <p:nvSpPr>
          <p:cNvPr id="104456" name="Rectangle 9"/>
          <p:cNvSpPr>
            <a:spLocks noChangeArrowheads="1"/>
          </p:cNvSpPr>
          <p:nvPr/>
        </p:nvSpPr>
        <p:spPr bwMode="auto">
          <a:xfrm>
            <a:off x="344488" y="2349500"/>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Let </a:t>
            </a:r>
            <a:r>
              <a:rPr lang="en-US" sz="2000" b="1" dirty="0">
                <a:solidFill>
                  <a:srgbClr val="FF0000"/>
                </a:solidFill>
                <a:effectLst>
                  <a:outerShdw blurRad="38100" dist="38100" dir="2700000" algn="tl">
                    <a:srgbClr val="000000">
                      <a:alpha val="43137"/>
                    </a:srgbClr>
                  </a:outerShdw>
                </a:effectLst>
                <a:cs typeface="+mn-cs"/>
              </a:rPr>
              <a:t>h(N)</a:t>
            </a:r>
            <a:r>
              <a:rPr lang="en-US" sz="2000" dirty="0">
                <a:cs typeface="+mn-cs"/>
              </a:rPr>
              <a:t> be h(state(N)), the heuristic estimate of the remaining path length to the goal from state(N). </a:t>
            </a:r>
            <a:endParaRPr lang="en-GB" sz="2000" dirty="0">
              <a:cs typeface="+mn-cs"/>
            </a:endParaRPr>
          </a:p>
        </p:txBody>
      </p:sp>
      <p:sp>
        <p:nvSpPr>
          <p:cNvPr id="104457" name="Rectangle 10"/>
          <p:cNvSpPr>
            <a:spLocks noChangeArrowheads="1"/>
          </p:cNvSpPr>
          <p:nvPr/>
        </p:nvSpPr>
        <p:spPr bwMode="auto">
          <a:xfrm>
            <a:off x="344488" y="3141663"/>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Let </a:t>
            </a:r>
            <a:r>
              <a:rPr lang="en-US" sz="2000" b="1" dirty="0">
                <a:solidFill>
                  <a:srgbClr val="01FF01"/>
                </a:solidFill>
                <a:effectLst>
                  <a:outerShdw blurRad="38100" dist="38100" dir="2700000" algn="tl">
                    <a:srgbClr val="000000">
                      <a:alpha val="43137"/>
                    </a:srgbClr>
                  </a:outerShdw>
                </a:effectLst>
                <a:cs typeface="+mn-cs"/>
              </a:rPr>
              <a:t>f(N)</a:t>
            </a:r>
            <a:r>
              <a:rPr lang="en-US" sz="2000" dirty="0">
                <a:cs typeface="+mn-cs"/>
              </a:rPr>
              <a:t> </a:t>
            </a:r>
            <a:r>
              <a:rPr lang="en-US" sz="2000" b="1" dirty="0">
                <a:solidFill>
                  <a:srgbClr val="FF0000"/>
                </a:solidFill>
                <a:effectLst>
                  <a:outerShdw blurRad="38100" dist="38100" dir="2700000" algn="tl">
                    <a:srgbClr val="000000">
                      <a:alpha val="43137"/>
                    </a:srgbClr>
                  </a:outerShdw>
                </a:effectLst>
                <a:cs typeface="+mn-cs"/>
              </a:rPr>
              <a:t>= g(N) + h(state(N)) </a:t>
            </a:r>
            <a:r>
              <a:rPr lang="en-US" sz="2000" dirty="0">
                <a:cs typeface="+mn-cs"/>
              </a:rPr>
              <a:t>be the total estimated path cost of a node, i.e. the estimate of a path to a goal that starts with the path given by N.</a:t>
            </a:r>
            <a:endParaRPr lang="en-GB" sz="2000" dirty="0">
              <a:cs typeface="+mn-cs"/>
            </a:endParaRPr>
          </a:p>
        </p:txBody>
      </p:sp>
      <p:sp>
        <p:nvSpPr>
          <p:cNvPr id="104458" name="Rectangle 11"/>
          <p:cNvSpPr>
            <a:spLocks noChangeArrowheads="1"/>
          </p:cNvSpPr>
          <p:nvPr/>
        </p:nvSpPr>
        <p:spPr bwMode="auto">
          <a:xfrm>
            <a:off x="344488" y="3933825"/>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b="1" dirty="0">
                <a:solidFill>
                  <a:srgbClr val="FF0000"/>
                </a:solidFill>
                <a:effectLst>
                  <a:outerShdw blurRad="38100" dist="38100" dir="2700000" algn="tl">
                    <a:srgbClr val="000000">
                      <a:alpha val="43137"/>
                    </a:srgbClr>
                  </a:outerShdw>
                </a:effectLst>
                <a:cs typeface="+mn-cs"/>
              </a:rPr>
              <a:t>A* </a:t>
            </a:r>
            <a:r>
              <a:rPr lang="en-US" sz="2000" dirty="0">
                <a:cs typeface="+mn-cs"/>
              </a:rPr>
              <a:t>picks the node with </a:t>
            </a:r>
            <a:r>
              <a:rPr lang="en-US" sz="2000" b="1" dirty="0">
                <a:solidFill>
                  <a:srgbClr val="FF0000"/>
                </a:solidFill>
                <a:effectLst>
                  <a:outerShdw blurRad="38100" dist="38100" dir="2700000" algn="tl">
                    <a:srgbClr val="000000">
                      <a:alpha val="43137"/>
                    </a:srgbClr>
                  </a:outerShdw>
                </a:effectLst>
                <a:cs typeface="+mn-cs"/>
              </a:rPr>
              <a:t>lowest </a:t>
            </a:r>
            <a:r>
              <a:rPr lang="en-US" sz="2000" b="1" dirty="0">
                <a:solidFill>
                  <a:srgbClr val="01FF01"/>
                </a:solidFill>
                <a:effectLst>
                  <a:outerShdw blurRad="38100" dist="38100" dir="2700000" algn="tl">
                    <a:srgbClr val="000000">
                      <a:alpha val="43137"/>
                    </a:srgbClr>
                  </a:outerShdw>
                </a:effectLst>
                <a:cs typeface="+mn-cs"/>
              </a:rPr>
              <a:t>f</a:t>
            </a:r>
            <a:r>
              <a:rPr lang="en-US" sz="2000" b="1" dirty="0">
                <a:solidFill>
                  <a:srgbClr val="FF0000"/>
                </a:solidFill>
                <a:effectLst>
                  <a:outerShdw blurRad="38100" dist="38100" dir="2700000" algn="tl">
                    <a:srgbClr val="000000">
                      <a:alpha val="43137"/>
                    </a:srgbClr>
                  </a:outerShdw>
                </a:effectLst>
                <a:cs typeface="+mn-cs"/>
              </a:rPr>
              <a:t> value </a:t>
            </a:r>
            <a:r>
              <a:rPr lang="en-US" sz="2000" dirty="0">
                <a:cs typeface="+mn-cs"/>
              </a:rPr>
              <a:t>to expand.</a:t>
            </a:r>
            <a:endParaRPr lang="en-GB" sz="2000" dirty="0">
              <a:cs typeface="+mn-cs"/>
            </a:endParaRPr>
          </a:p>
        </p:txBody>
      </p:sp>
      <p:sp>
        <p:nvSpPr>
          <p:cNvPr id="11" name="Rectangle 10"/>
          <p:cNvSpPr>
            <a:spLocks noChangeArrowheads="1"/>
          </p:cNvSpPr>
          <p:nvPr/>
        </p:nvSpPr>
        <p:spPr bwMode="auto">
          <a:xfrm>
            <a:off x="344488" y="4437063"/>
            <a:ext cx="9056687" cy="730250"/>
          </a:xfrm>
          <a:prstGeom prst="rect">
            <a:avLst/>
          </a:prstGeom>
          <a:gradFill rotWithShape="1">
            <a:gsLst>
              <a:gs pos="0">
                <a:srgbClr val="3399FF"/>
              </a:gs>
              <a:gs pos="100000">
                <a:schemeClr val="bg1"/>
              </a:gs>
            </a:gsLst>
            <a:lin ang="2700000" scaled="1"/>
          </a:gradFill>
          <a:ln w="28575" algn="ctr">
            <a:solidFill>
              <a:srgbClr val="FF0000"/>
            </a:solidFill>
            <a:miter lim="800000"/>
            <a:headEnd/>
            <a:tailEnd/>
          </a:ln>
        </p:spPr>
        <p:txBody>
          <a:bodyPr>
            <a:spAutoFit/>
          </a:bodyPr>
          <a:lstStyle/>
          <a:p>
            <a:pPr eaLnBrk="0" hangingPunct="0">
              <a:defRPr/>
            </a:pPr>
            <a:r>
              <a:rPr lang="en-US" sz="2000" b="1" dirty="0">
                <a:solidFill>
                  <a:srgbClr val="FF6600"/>
                </a:solidFill>
                <a:effectLst>
                  <a:outerShdw blurRad="38100" dist="38100" dir="2700000" algn="tl">
                    <a:srgbClr val="000000">
                      <a:alpha val="43137"/>
                    </a:srgbClr>
                  </a:outerShdw>
                </a:effectLst>
                <a:cs typeface="+mn-cs"/>
              </a:rPr>
              <a:t>A* </a:t>
            </a:r>
            <a:r>
              <a:rPr lang="en-US" sz="2000" dirty="0">
                <a:cs typeface="+mn-cs"/>
              </a:rPr>
              <a:t>(</a:t>
            </a:r>
            <a:r>
              <a:rPr lang="en-US" sz="2000" b="1" dirty="0">
                <a:cs typeface="+mn-cs"/>
              </a:rPr>
              <a:t>without Expanded List</a:t>
            </a:r>
            <a:r>
              <a:rPr lang="en-US" sz="2000" dirty="0">
                <a:cs typeface="+mn-cs"/>
              </a:rPr>
              <a:t>) and with </a:t>
            </a:r>
            <a:r>
              <a:rPr lang="en-US" sz="2000" b="1" dirty="0">
                <a:cs typeface="+mn-cs"/>
              </a:rPr>
              <a:t>admissible heuristic </a:t>
            </a:r>
            <a:r>
              <a:rPr lang="en-US" sz="2000" dirty="0">
                <a:cs typeface="+mn-cs"/>
              </a:rPr>
              <a:t>is </a:t>
            </a:r>
            <a:r>
              <a:rPr lang="en-US" sz="2000" b="1" u="sng" dirty="0">
                <a:cs typeface="+mn-cs"/>
              </a:rPr>
              <a:t>guaranteed</a:t>
            </a:r>
            <a:r>
              <a:rPr lang="en-US" sz="2000" dirty="0">
                <a:cs typeface="+mn-cs"/>
              </a:rPr>
              <a:t> to find optimal paths – those with smallest path cost.</a:t>
            </a:r>
            <a:endParaRPr lang="en-GB" sz="2000"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checkerboard(across)">
                                      <p:cBhvr>
                                        <p:cTn id="7" dur="500"/>
                                        <p:tgtEl>
                                          <p:spTgt spid="445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FF99EE5D-D8E3-4D36-8E30-BBFDD871ABAA}" type="slidenum">
              <a:rPr lang="en-US" altLang="en-US" smtClean="0"/>
              <a:pPr>
                <a:defRPr/>
              </a:pPr>
              <a:t>91</a:t>
            </a:fld>
            <a:endParaRPr lang="en-US" altLang="en-US"/>
          </a:p>
        </p:txBody>
      </p:sp>
      <p:sp>
        <p:nvSpPr>
          <p:cNvPr id="44953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4953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and the Strict Expanded List</a:t>
            </a:r>
          </a:p>
        </p:txBody>
      </p:sp>
      <p:sp>
        <p:nvSpPr>
          <p:cNvPr id="449540"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06502" name="Rectangle 5"/>
          <p:cNvSpPr>
            <a:spLocks noChangeArrowheads="1"/>
          </p:cNvSpPr>
          <p:nvPr/>
        </p:nvSpPr>
        <p:spPr bwMode="auto">
          <a:xfrm>
            <a:off x="360363" y="1844675"/>
            <a:ext cx="9056687" cy="10160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The </a:t>
            </a:r>
            <a:r>
              <a:rPr lang="en-US" sz="2000" b="1" dirty="0">
                <a:solidFill>
                  <a:srgbClr val="FF0000"/>
                </a:solidFill>
                <a:effectLst>
                  <a:outerShdw blurRad="38100" dist="38100" dir="2700000" algn="tl">
                    <a:srgbClr val="000000">
                      <a:alpha val="43137"/>
                    </a:srgbClr>
                  </a:outerShdw>
                </a:effectLst>
                <a:cs typeface="+mn-cs"/>
              </a:rPr>
              <a:t>Strict Expanded List</a:t>
            </a:r>
            <a:r>
              <a:rPr lang="en-US" sz="2000" dirty="0">
                <a:solidFill>
                  <a:srgbClr val="FF0000"/>
                </a:solidFill>
                <a:effectLst>
                  <a:outerShdw blurRad="38100" dist="38100" dir="2700000" algn="tl">
                    <a:srgbClr val="000000">
                      <a:alpha val="43137"/>
                    </a:srgbClr>
                  </a:outerShdw>
                </a:effectLst>
                <a:cs typeface="+mn-cs"/>
              </a:rPr>
              <a:t> </a:t>
            </a:r>
            <a:r>
              <a:rPr lang="en-US" sz="2000" dirty="0">
                <a:cs typeface="+mn-cs"/>
              </a:rPr>
              <a:t>(also known as a </a:t>
            </a:r>
            <a:r>
              <a:rPr lang="en-US" sz="2000" b="1" dirty="0">
                <a:solidFill>
                  <a:srgbClr val="FF0000"/>
                </a:solidFill>
                <a:effectLst>
                  <a:outerShdw blurRad="38100" dist="38100" dir="2700000" algn="tl">
                    <a:srgbClr val="000000">
                      <a:alpha val="43137"/>
                    </a:srgbClr>
                  </a:outerShdw>
                </a:effectLst>
                <a:cs typeface="+mn-cs"/>
              </a:rPr>
              <a:t>Closed List</a:t>
            </a:r>
            <a:r>
              <a:rPr lang="en-US" sz="2000" dirty="0">
                <a:cs typeface="+mn-cs"/>
              </a:rPr>
              <a:t>) is commonly used in implementations of A* but, to guarantee finding optimal paths, this implementation </a:t>
            </a:r>
            <a:r>
              <a:rPr lang="en-US" sz="2000" u="sng" dirty="0">
                <a:cs typeface="+mn-cs"/>
              </a:rPr>
              <a:t>requires a </a:t>
            </a:r>
            <a:r>
              <a:rPr lang="en-US" sz="2000" b="1" i="1" u="sng" dirty="0">
                <a:solidFill>
                  <a:srgbClr val="FF0000"/>
                </a:solidFill>
                <a:effectLst>
                  <a:outerShdw blurRad="38100" dist="38100" dir="2700000" algn="tl">
                    <a:srgbClr val="000000">
                      <a:alpha val="43137"/>
                    </a:srgbClr>
                  </a:outerShdw>
                </a:effectLst>
                <a:cs typeface="+mn-cs"/>
              </a:rPr>
              <a:t>stronger condition</a:t>
            </a:r>
            <a:r>
              <a:rPr lang="en-US" sz="2000" b="1" dirty="0">
                <a:solidFill>
                  <a:srgbClr val="FF0000"/>
                </a:solidFill>
                <a:effectLst>
                  <a:outerShdw blurRad="38100" dist="38100" dir="2700000" algn="tl">
                    <a:srgbClr val="000000">
                      <a:alpha val="43137"/>
                    </a:srgbClr>
                  </a:outerShdw>
                </a:effectLst>
                <a:cs typeface="+mn-cs"/>
              </a:rPr>
              <a:t> </a:t>
            </a:r>
            <a:r>
              <a:rPr lang="en-US" sz="2000" dirty="0">
                <a:cs typeface="+mn-cs"/>
              </a:rPr>
              <a:t>for a heuristic than simply being an underestimate.</a:t>
            </a:r>
            <a:endParaRPr lang="en-GB" sz="2000"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9540"/>
                                        </p:tgtEl>
                                        <p:attrNameLst>
                                          <p:attrName>style.visibility</p:attrName>
                                        </p:attrNameLst>
                                      </p:cBhvr>
                                      <p:to>
                                        <p:strVal val="visible"/>
                                      </p:to>
                                    </p:set>
                                    <p:animEffect transition="in" filter="checkerboard(across)">
                                      <p:cBhvr>
                                        <p:cTn id="7" dur="500"/>
                                        <p:tgtEl>
                                          <p:spTgt spid="449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8E182E58-C258-4545-A461-CE9CF3CF5C88}" type="slidenum">
              <a:rPr lang="en-US" altLang="en-US" smtClean="0"/>
              <a:pPr>
                <a:defRPr/>
              </a:pPr>
              <a:t>92</a:t>
            </a:fld>
            <a:endParaRPr lang="en-US" altLang="en-US"/>
          </a:p>
        </p:txBody>
      </p:sp>
      <p:sp>
        <p:nvSpPr>
          <p:cNvPr id="45056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056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and the Strict Expanded List</a:t>
            </a:r>
          </a:p>
        </p:txBody>
      </p:sp>
      <p:sp>
        <p:nvSpPr>
          <p:cNvPr id="45056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0726" name="Rectangle 5"/>
          <p:cNvSpPr>
            <a:spLocks noChangeArrowheads="1"/>
          </p:cNvSpPr>
          <p:nvPr/>
        </p:nvSpPr>
        <p:spPr bwMode="auto">
          <a:xfrm>
            <a:off x="360363" y="1484313"/>
            <a:ext cx="9056687" cy="10160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The Strict Expanded List (also known as a Closed List) is commonly used in implementations of A* but, to guarantee finding optimal paths, this implementation requires a </a:t>
            </a:r>
            <a:r>
              <a:rPr lang="en-US" altLang="en-US" sz="2000" b="1" i="1"/>
              <a:t>stronger condition</a:t>
            </a:r>
            <a:r>
              <a:rPr lang="en-US" altLang="en-US" sz="2000"/>
              <a:t> for a heuristic than simply being an underestimate.</a:t>
            </a:r>
            <a:endParaRPr lang="en-GB" altLang="en-US" sz="2000"/>
          </a:p>
        </p:txBody>
      </p:sp>
      <p:sp>
        <p:nvSpPr>
          <p:cNvPr id="30727" name="Rectangle 7"/>
          <p:cNvSpPr>
            <a:spLocks noChangeArrowheads="1"/>
          </p:cNvSpPr>
          <p:nvPr/>
        </p:nvSpPr>
        <p:spPr bwMode="auto">
          <a:xfrm>
            <a:off x="344488" y="2563813"/>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Here’s a counterexample:  The heuristic values listed below are all underestimates but A* using an Expanded List will not find the optimal path.</a:t>
            </a:r>
            <a:endParaRPr lang="en-GB" altLang="en-US" sz="2000"/>
          </a:p>
        </p:txBody>
      </p:sp>
      <p:sp>
        <p:nvSpPr>
          <p:cNvPr id="30728" name="Rectangle 8"/>
          <p:cNvSpPr>
            <a:spLocks noChangeArrowheads="1"/>
          </p:cNvSpPr>
          <p:nvPr/>
        </p:nvSpPr>
        <p:spPr bwMode="auto">
          <a:xfrm>
            <a:off x="344488" y="3355975"/>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The </a:t>
            </a:r>
            <a:r>
              <a:rPr lang="en-US" altLang="en-US" sz="2000" b="1" u="sng"/>
              <a:t>misleading estimate at B </a:t>
            </a:r>
            <a:r>
              <a:rPr lang="en-US" altLang="en-US" sz="2000" u="sng"/>
              <a:t>throws the algorithm off</a:t>
            </a:r>
            <a:r>
              <a:rPr lang="en-US" altLang="en-US" sz="2000"/>
              <a:t>;  C is expanded before the optimal path to it is found.</a:t>
            </a:r>
            <a:endParaRPr lang="en-GB" altLang="en-US" sz="2000"/>
          </a:p>
        </p:txBody>
      </p:sp>
      <p:sp>
        <p:nvSpPr>
          <p:cNvPr id="30729" name="Rectangle 10"/>
          <p:cNvSpPr>
            <a:spLocks noChangeArrowheads="1"/>
          </p:cNvSpPr>
          <p:nvPr/>
        </p:nvSpPr>
        <p:spPr bwMode="auto">
          <a:xfrm>
            <a:off x="2720975" y="4365625"/>
            <a:ext cx="3384550" cy="208756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30730" name="Line 13"/>
          <p:cNvSpPr>
            <a:spLocks noChangeShapeType="1"/>
          </p:cNvSpPr>
          <p:nvPr/>
        </p:nvSpPr>
        <p:spPr bwMode="auto">
          <a:xfrm flipV="1">
            <a:off x="4883150" y="5024438"/>
            <a:ext cx="71755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575" name="Oval 15"/>
          <p:cNvSpPr>
            <a:spLocks noChangeArrowheads="1"/>
          </p:cNvSpPr>
          <p:nvPr/>
        </p:nvSpPr>
        <p:spPr bwMode="auto">
          <a:xfrm>
            <a:off x="3516313" y="5084763"/>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50576" name="Oval 16"/>
          <p:cNvSpPr>
            <a:spLocks noChangeArrowheads="1"/>
          </p:cNvSpPr>
          <p:nvPr/>
        </p:nvSpPr>
        <p:spPr bwMode="auto">
          <a:xfrm>
            <a:off x="4567238" y="519588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50577" name="Oval 17"/>
          <p:cNvSpPr>
            <a:spLocks noChangeArrowheads="1"/>
          </p:cNvSpPr>
          <p:nvPr/>
        </p:nvSpPr>
        <p:spPr bwMode="auto">
          <a:xfrm>
            <a:off x="5529263" y="466407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30734" name="Line 18"/>
          <p:cNvSpPr>
            <a:spLocks noChangeShapeType="1"/>
          </p:cNvSpPr>
          <p:nvPr/>
        </p:nvSpPr>
        <p:spPr bwMode="auto">
          <a:xfrm flipH="1" flipV="1">
            <a:off x="3225800" y="5805488"/>
            <a:ext cx="1154113" cy="3603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0735" name="Line 19"/>
          <p:cNvSpPr>
            <a:spLocks noChangeShapeType="1"/>
          </p:cNvSpPr>
          <p:nvPr/>
        </p:nvSpPr>
        <p:spPr bwMode="auto">
          <a:xfrm flipH="1">
            <a:off x="4497388" y="5607050"/>
            <a:ext cx="228600"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0736" name="Line 21"/>
          <p:cNvSpPr>
            <a:spLocks noChangeShapeType="1"/>
          </p:cNvSpPr>
          <p:nvPr/>
        </p:nvSpPr>
        <p:spPr bwMode="auto">
          <a:xfrm>
            <a:off x="3948113" y="5299075"/>
            <a:ext cx="647700" cy="7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0582" name="Oval 22"/>
          <p:cNvSpPr>
            <a:spLocks noChangeArrowheads="1"/>
          </p:cNvSpPr>
          <p:nvPr/>
        </p:nvSpPr>
        <p:spPr bwMode="auto">
          <a:xfrm>
            <a:off x="2865438" y="5516563"/>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30738" name="Line 23"/>
          <p:cNvSpPr>
            <a:spLocks noChangeShapeType="1"/>
          </p:cNvSpPr>
          <p:nvPr/>
        </p:nvSpPr>
        <p:spPr bwMode="auto">
          <a:xfrm flipH="1">
            <a:off x="3225800" y="5446713"/>
            <a:ext cx="360363"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50584" name="Oval 24"/>
          <p:cNvSpPr>
            <a:spLocks noChangeArrowheads="1"/>
          </p:cNvSpPr>
          <p:nvPr/>
        </p:nvSpPr>
        <p:spPr bwMode="auto">
          <a:xfrm>
            <a:off x="4162425" y="594995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50586" name="Text Box 26"/>
          <p:cNvSpPr txBox="1">
            <a:spLocks noChangeArrowheads="1"/>
          </p:cNvSpPr>
          <p:nvPr/>
        </p:nvSpPr>
        <p:spPr bwMode="auto">
          <a:xfrm>
            <a:off x="3201988" y="524668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0587" name="Text Box 27"/>
          <p:cNvSpPr txBox="1">
            <a:spLocks noChangeArrowheads="1"/>
          </p:cNvSpPr>
          <p:nvPr/>
        </p:nvSpPr>
        <p:spPr bwMode="auto">
          <a:xfrm>
            <a:off x="4070350" y="528478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0588" name="Text Box 28"/>
          <p:cNvSpPr txBox="1">
            <a:spLocks noChangeArrowheads="1"/>
          </p:cNvSpPr>
          <p:nvPr/>
        </p:nvSpPr>
        <p:spPr bwMode="auto">
          <a:xfrm>
            <a:off x="3529013" y="5949950"/>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0590" name="Text Box 30"/>
          <p:cNvSpPr txBox="1">
            <a:spLocks noChangeArrowheads="1"/>
          </p:cNvSpPr>
          <p:nvPr/>
        </p:nvSpPr>
        <p:spPr bwMode="auto">
          <a:xfrm>
            <a:off x="4937125" y="4808538"/>
            <a:ext cx="4508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100</a:t>
            </a:r>
            <a:endParaRPr lang="en-GB" sz="1400" b="1">
              <a:solidFill>
                <a:srgbClr val="FF0000"/>
              </a:solidFill>
              <a:effectLst>
                <a:outerShdw blurRad="38100" dist="38100" dir="2700000" algn="tl">
                  <a:srgbClr val="C0C0C0"/>
                </a:outerShdw>
              </a:effectLst>
              <a:cs typeface="+mn-cs"/>
            </a:endParaRPr>
          </a:p>
        </p:txBody>
      </p:sp>
      <p:sp>
        <p:nvSpPr>
          <p:cNvPr id="450592" name="Text Box 32"/>
          <p:cNvSpPr txBox="1">
            <a:spLocks noChangeArrowheads="1"/>
          </p:cNvSpPr>
          <p:nvPr/>
        </p:nvSpPr>
        <p:spPr bwMode="auto">
          <a:xfrm>
            <a:off x="4319588" y="566261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30745" name="Text Box 33"/>
          <p:cNvSpPr txBox="1">
            <a:spLocks noChangeArrowheads="1"/>
          </p:cNvSpPr>
          <p:nvPr/>
        </p:nvSpPr>
        <p:spPr bwMode="auto">
          <a:xfrm>
            <a:off x="6248400" y="5373688"/>
            <a:ext cx="3384550"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dirty="0"/>
              <a:t>Heuristic Values:</a:t>
            </a:r>
          </a:p>
          <a:p>
            <a:pPr algn="ctr"/>
            <a:r>
              <a:rPr lang="en-US" altLang="en-US" dirty="0"/>
              <a:t>A=100, B=</a:t>
            </a:r>
            <a:r>
              <a:rPr lang="en-US" altLang="en-US" dirty="0">
                <a:solidFill>
                  <a:srgbClr val="FF0000"/>
                </a:solidFill>
              </a:rPr>
              <a:t>1</a:t>
            </a:r>
            <a:r>
              <a:rPr lang="en-US" altLang="en-US" dirty="0"/>
              <a:t>, C=90, S=90, G=0</a:t>
            </a:r>
            <a:endParaRPr lang="en-GB" altLang="en-US" dirty="0"/>
          </a:p>
        </p:txBody>
      </p:sp>
      <p:sp>
        <p:nvSpPr>
          <p:cNvPr id="30746" name="Text Box 34"/>
          <p:cNvSpPr txBox="1">
            <a:spLocks noChangeArrowheads="1"/>
          </p:cNvSpPr>
          <p:nvPr/>
        </p:nvSpPr>
        <p:spPr bwMode="auto">
          <a:xfrm>
            <a:off x="7296150" y="6492875"/>
            <a:ext cx="1154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sz="900" i="1">
                <a:solidFill>
                  <a:schemeClr val="bg2"/>
                </a:solidFill>
              </a:rPr>
              <a:t>S=0 in the orig. slide</a:t>
            </a:r>
            <a:endParaRPr lang="en-GB" altLang="en-US" sz="900" i="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0564"/>
                                        </p:tgtEl>
                                        <p:attrNameLst>
                                          <p:attrName>style.visibility</p:attrName>
                                        </p:attrNameLst>
                                      </p:cBhvr>
                                      <p:to>
                                        <p:strVal val="visible"/>
                                      </p:to>
                                    </p:set>
                                    <p:animEffect transition="in" filter="checkerboard(across)">
                                      <p:cBhvr>
                                        <p:cTn id="7" dur="500"/>
                                        <p:tgtEl>
                                          <p:spTgt spid="450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08D5E1C7-CB1F-4D2D-9236-D0EBF76CD8DA}" type="slidenum">
              <a:rPr lang="en-US" altLang="en-US" smtClean="0"/>
              <a:pPr>
                <a:defRPr/>
              </a:pPr>
              <a:t>93</a:t>
            </a:fld>
            <a:endParaRPr lang="en-US" altLang="en-US"/>
          </a:p>
        </p:txBody>
      </p:sp>
      <p:sp>
        <p:nvSpPr>
          <p:cNvPr id="451586"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1587"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and the Strict Expanded List</a:t>
            </a:r>
          </a:p>
        </p:txBody>
      </p:sp>
      <p:sp>
        <p:nvSpPr>
          <p:cNvPr id="451588"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1750" name="Rectangle 6"/>
          <p:cNvSpPr>
            <a:spLocks noChangeArrowheads="1"/>
          </p:cNvSpPr>
          <p:nvPr/>
        </p:nvSpPr>
        <p:spPr bwMode="auto">
          <a:xfrm>
            <a:off x="344488" y="1484313"/>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Here’s a counterexample:  The heuristic values listed below are all underestimates but A* using an Expanded List will not find the optimal path.</a:t>
            </a:r>
            <a:endParaRPr lang="en-GB" altLang="en-US" sz="2000"/>
          </a:p>
        </p:txBody>
      </p:sp>
      <p:sp>
        <p:nvSpPr>
          <p:cNvPr id="451591" name="Rectangle 7"/>
          <p:cNvSpPr>
            <a:spLocks noChangeArrowheads="1"/>
          </p:cNvSpPr>
          <p:nvPr/>
        </p:nvSpPr>
        <p:spPr bwMode="auto">
          <a:xfrm>
            <a:off x="344488" y="2276475"/>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a:effectLst/>
        </p:spPr>
        <p:txBody>
          <a:bodyPr>
            <a:spAutoFit/>
          </a:bodyPr>
          <a:lstStyle/>
          <a:p>
            <a:pPr eaLnBrk="0" hangingPunct="0">
              <a:defRPr/>
            </a:pPr>
            <a:r>
              <a:rPr lang="en-US" sz="2000" dirty="0">
                <a:cs typeface="+mn-cs"/>
              </a:rPr>
              <a:t>The </a:t>
            </a:r>
            <a:r>
              <a:rPr lang="en-US" sz="2000" u="sng" dirty="0">
                <a:cs typeface="+mn-cs"/>
              </a:rPr>
              <a:t>misleading estimate at </a:t>
            </a:r>
            <a:r>
              <a:rPr lang="en-US" sz="2000" b="1" u="sng" dirty="0">
                <a:effectLst>
                  <a:outerShdw blurRad="38100" dist="38100" dir="2700000" algn="tl">
                    <a:srgbClr val="000000">
                      <a:alpha val="43137"/>
                    </a:srgbClr>
                  </a:outerShdw>
                </a:effectLst>
                <a:cs typeface="+mn-cs"/>
              </a:rPr>
              <a:t>B</a:t>
            </a:r>
            <a:r>
              <a:rPr lang="en-US" sz="2000" u="sng" dirty="0">
                <a:cs typeface="+mn-cs"/>
              </a:rPr>
              <a:t> </a:t>
            </a:r>
            <a:r>
              <a:rPr lang="en-US" sz="2000" b="1" dirty="0">
                <a:solidFill>
                  <a:srgbClr val="FF0000"/>
                </a:solidFill>
                <a:effectLst>
                  <a:outerShdw blurRad="38100" dist="38100" dir="2700000" algn="tl">
                    <a:srgbClr val="000000"/>
                  </a:outerShdw>
                </a:effectLst>
                <a:cs typeface="+mn-cs"/>
              </a:rPr>
              <a:t>throws the algorithm off</a:t>
            </a:r>
            <a:r>
              <a:rPr lang="en-US" sz="2000" dirty="0">
                <a:cs typeface="+mn-cs"/>
              </a:rPr>
              <a:t>;  C is expanded before the optimal path to it is found.</a:t>
            </a:r>
            <a:endParaRPr lang="en-GB" sz="2000" dirty="0">
              <a:cs typeface="+mn-cs"/>
            </a:endParaRPr>
          </a:p>
        </p:txBody>
      </p:sp>
      <p:sp>
        <p:nvSpPr>
          <p:cNvPr id="31752" name="Rectangle 8"/>
          <p:cNvSpPr>
            <a:spLocks noChangeArrowheads="1"/>
          </p:cNvSpPr>
          <p:nvPr/>
        </p:nvSpPr>
        <p:spPr bwMode="auto">
          <a:xfrm>
            <a:off x="6248400" y="3213100"/>
            <a:ext cx="3384550" cy="208756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31753" name="Line 9"/>
          <p:cNvSpPr>
            <a:spLocks noChangeShapeType="1"/>
          </p:cNvSpPr>
          <p:nvPr/>
        </p:nvSpPr>
        <p:spPr bwMode="auto">
          <a:xfrm flipV="1">
            <a:off x="8410575" y="3871913"/>
            <a:ext cx="71755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1594" name="Oval 10"/>
          <p:cNvSpPr>
            <a:spLocks noChangeArrowheads="1"/>
          </p:cNvSpPr>
          <p:nvPr/>
        </p:nvSpPr>
        <p:spPr bwMode="auto">
          <a:xfrm>
            <a:off x="7043738" y="393223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51595" name="Oval 11"/>
          <p:cNvSpPr>
            <a:spLocks noChangeArrowheads="1"/>
          </p:cNvSpPr>
          <p:nvPr/>
        </p:nvSpPr>
        <p:spPr bwMode="auto">
          <a:xfrm>
            <a:off x="8094663" y="4043363"/>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51596" name="Oval 12"/>
          <p:cNvSpPr>
            <a:spLocks noChangeArrowheads="1"/>
          </p:cNvSpPr>
          <p:nvPr/>
        </p:nvSpPr>
        <p:spPr bwMode="auto">
          <a:xfrm>
            <a:off x="9056688" y="351155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31757" name="Line 13"/>
          <p:cNvSpPr>
            <a:spLocks noChangeShapeType="1"/>
          </p:cNvSpPr>
          <p:nvPr/>
        </p:nvSpPr>
        <p:spPr bwMode="auto">
          <a:xfrm flipH="1" flipV="1">
            <a:off x="6753225" y="4652963"/>
            <a:ext cx="1154113" cy="3603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1758" name="Line 14"/>
          <p:cNvSpPr>
            <a:spLocks noChangeShapeType="1"/>
          </p:cNvSpPr>
          <p:nvPr/>
        </p:nvSpPr>
        <p:spPr bwMode="auto">
          <a:xfrm flipH="1">
            <a:off x="8024813" y="4454525"/>
            <a:ext cx="228600"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1759" name="Line 15"/>
          <p:cNvSpPr>
            <a:spLocks noChangeShapeType="1"/>
          </p:cNvSpPr>
          <p:nvPr/>
        </p:nvSpPr>
        <p:spPr bwMode="auto">
          <a:xfrm>
            <a:off x="7475538" y="4146550"/>
            <a:ext cx="647700" cy="7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1600" name="Oval 16"/>
          <p:cNvSpPr>
            <a:spLocks noChangeArrowheads="1"/>
          </p:cNvSpPr>
          <p:nvPr/>
        </p:nvSpPr>
        <p:spPr bwMode="auto">
          <a:xfrm>
            <a:off x="6392863" y="436403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31761" name="Line 17"/>
          <p:cNvSpPr>
            <a:spLocks noChangeShapeType="1"/>
          </p:cNvSpPr>
          <p:nvPr/>
        </p:nvSpPr>
        <p:spPr bwMode="auto">
          <a:xfrm flipH="1">
            <a:off x="6753225" y="4294188"/>
            <a:ext cx="360363"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51602" name="Oval 18"/>
          <p:cNvSpPr>
            <a:spLocks noChangeArrowheads="1"/>
          </p:cNvSpPr>
          <p:nvPr/>
        </p:nvSpPr>
        <p:spPr bwMode="auto">
          <a:xfrm>
            <a:off x="7689850" y="47974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51603" name="Text Box 19"/>
          <p:cNvSpPr txBox="1">
            <a:spLocks noChangeArrowheads="1"/>
          </p:cNvSpPr>
          <p:nvPr/>
        </p:nvSpPr>
        <p:spPr bwMode="auto">
          <a:xfrm>
            <a:off x="6729413" y="409416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1604" name="Text Box 20"/>
          <p:cNvSpPr txBox="1">
            <a:spLocks noChangeArrowheads="1"/>
          </p:cNvSpPr>
          <p:nvPr/>
        </p:nvSpPr>
        <p:spPr bwMode="auto">
          <a:xfrm>
            <a:off x="7597775" y="413226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1605" name="Text Box 21"/>
          <p:cNvSpPr txBox="1">
            <a:spLocks noChangeArrowheads="1"/>
          </p:cNvSpPr>
          <p:nvPr/>
        </p:nvSpPr>
        <p:spPr bwMode="auto">
          <a:xfrm>
            <a:off x="7056438" y="4797425"/>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1606" name="Text Box 22"/>
          <p:cNvSpPr txBox="1">
            <a:spLocks noChangeArrowheads="1"/>
          </p:cNvSpPr>
          <p:nvPr/>
        </p:nvSpPr>
        <p:spPr bwMode="auto">
          <a:xfrm>
            <a:off x="8464550" y="3656013"/>
            <a:ext cx="4508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100</a:t>
            </a:r>
            <a:endParaRPr lang="en-GB" sz="1400" b="1">
              <a:solidFill>
                <a:srgbClr val="FF0000"/>
              </a:solidFill>
              <a:effectLst>
                <a:outerShdw blurRad="38100" dist="38100" dir="2700000" algn="tl">
                  <a:srgbClr val="C0C0C0"/>
                </a:outerShdw>
              </a:effectLst>
              <a:cs typeface="+mn-cs"/>
            </a:endParaRPr>
          </a:p>
        </p:txBody>
      </p:sp>
      <p:sp>
        <p:nvSpPr>
          <p:cNvPr id="451607" name="Text Box 23"/>
          <p:cNvSpPr txBox="1">
            <a:spLocks noChangeArrowheads="1"/>
          </p:cNvSpPr>
          <p:nvPr/>
        </p:nvSpPr>
        <p:spPr bwMode="auto">
          <a:xfrm>
            <a:off x="7847013" y="451008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31768" name="Text Box 24"/>
          <p:cNvSpPr txBox="1">
            <a:spLocks noChangeArrowheads="1"/>
          </p:cNvSpPr>
          <p:nvPr/>
        </p:nvSpPr>
        <p:spPr bwMode="auto">
          <a:xfrm>
            <a:off x="6248400" y="5373688"/>
            <a:ext cx="3384550"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dirty="0"/>
              <a:t>Heuristic Values:</a:t>
            </a:r>
          </a:p>
          <a:p>
            <a:pPr algn="ctr"/>
            <a:r>
              <a:rPr lang="en-US" altLang="en-US" dirty="0"/>
              <a:t>A=100, B=</a:t>
            </a:r>
            <a:r>
              <a:rPr lang="en-US" altLang="en-US" dirty="0">
                <a:solidFill>
                  <a:srgbClr val="FF0000"/>
                </a:solidFill>
              </a:rPr>
              <a:t>1</a:t>
            </a:r>
            <a:r>
              <a:rPr lang="en-US" altLang="en-US" dirty="0"/>
              <a:t>, C=90, S=90, G=0</a:t>
            </a:r>
            <a:endParaRPr lang="en-GB" altLang="en-US" dirty="0"/>
          </a:p>
        </p:txBody>
      </p:sp>
      <p:graphicFrame>
        <p:nvGraphicFramePr>
          <p:cNvPr id="451655" name="Group 71"/>
          <p:cNvGraphicFramePr>
            <a:graphicFrameLocks noGrp="1"/>
          </p:cNvGraphicFramePr>
          <p:nvPr>
            <p:extLst>
              <p:ext uri="{D42A27DB-BD31-4B8C-83A1-F6EECF244321}">
                <p14:modId xmlns:p14="http://schemas.microsoft.com/office/powerpoint/2010/main" val="3516902886"/>
              </p:ext>
            </p:extLst>
          </p:nvPr>
        </p:nvGraphicFramePr>
        <p:xfrm>
          <a:off x="344488" y="3140075"/>
          <a:ext cx="5616575" cy="3389314"/>
        </p:xfrm>
        <a:graphic>
          <a:graphicData uri="http://schemas.openxmlformats.org/drawingml/2006/table">
            <a:tbl>
              <a:tblPr/>
              <a:tblGrid>
                <a:gridCol w="86360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tblGrid>
              <a:tr h="552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Step</a:t>
                      </a:r>
                      <a:endParaRPr kumimoji="0" lang="en-GB" sz="24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Q</a:t>
                      </a:r>
                      <a:endParaRPr kumimoji="0" lang="en-GB" sz="2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Expanded List</a:t>
                      </a:r>
                      <a:endParaRPr kumimoji="0" lang="en-GB" sz="2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54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sng" strike="noStrike" cap="none" normalizeH="0" baseline="0">
                          <a:ln>
                            <a:noFill/>
                          </a:ln>
                          <a:solidFill>
                            <a:schemeClr val="tx1"/>
                          </a:solidFill>
                          <a:effectLst/>
                          <a:latin typeface="Times New Roman" pitchFamily="18" charset="0"/>
                        </a:rPr>
                        <a:t>(90 S)</a:t>
                      </a:r>
                      <a:endParaRPr kumimoji="0" lang="en-GB" sz="2000" b="0" i="0" u="sng"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sng" strike="noStrike" cap="none" normalizeH="0" baseline="0">
                          <a:ln>
                            <a:noFill/>
                          </a:ln>
                          <a:solidFill>
                            <a:schemeClr val="tx1"/>
                          </a:solidFill>
                          <a:effectLst/>
                          <a:latin typeface="Times New Roman" pitchFamily="18" charset="0"/>
                        </a:rPr>
                        <a:t>(3 BS)</a:t>
                      </a:r>
                      <a:r>
                        <a:rPr kumimoji="0" lang="en-US" sz="2000" b="0" i="0" u="none" strike="noStrike" cap="none" normalizeH="0" baseline="0">
                          <a:ln>
                            <a:noFill/>
                          </a:ln>
                          <a:solidFill>
                            <a:schemeClr val="tx1"/>
                          </a:solidFill>
                          <a:effectLst/>
                          <a:latin typeface="Times New Roman" pitchFamily="18" charset="0"/>
                        </a:rPr>
                        <a:t>(101 AS)</a:t>
                      </a:r>
                      <a:endParaRPr kumimoji="0" lang="en-GB"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a:t>
                      </a:r>
                      <a:endParaRPr kumimoji="0" lang="en-GB"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sng" strike="noStrike" cap="none" normalizeH="0" baseline="0">
                          <a:ln>
                            <a:noFill/>
                          </a:ln>
                          <a:solidFill>
                            <a:schemeClr val="tx1"/>
                          </a:solidFill>
                          <a:effectLst/>
                          <a:latin typeface="Times New Roman" pitchFamily="18" charset="0"/>
                        </a:rPr>
                        <a:t>(94 CBS)</a:t>
                      </a:r>
                      <a:r>
                        <a:rPr kumimoji="0" lang="en-US" sz="2000" b="0" i="0" u="none" strike="noStrike" cap="none" normalizeH="0" baseline="0">
                          <a:ln>
                            <a:noFill/>
                          </a:ln>
                          <a:solidFill>
                            <a:schemeClr val="tx1"/>
                          </a:solidFill>
                          <a:effectLst/>
                          <a:latin typeface="Times New Roman" pitchFamily="18" charset="0"/>
                        </a:rPr>
                        <a:t> (101 AS)</a:t>
                      </a:r>
                      <a:endParaRPr kumimoji="0" lang="en-GB"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B, S</a:t>
                      </a:r>
                      <a:endParaRPr kumimoji="0" lang="en-GB"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sng" strike="noStrike" cap="none" normalizeH="0" baseline="0">
                          <a:ln>
                            <a:noFill/>
                          </a:ln>
                          <a:solidFill>
                            <a:schemeClr val="tx1"/>
                          </a:solidFill>
                          <a:effectLst/>
                          <a:latin typeface="Times New Roman" pitchFamily="18" charset="0"/>
                        </a:rPr>
                        <a:t>(101 AS)</a:t>
                      </a:r>
                      <a:r>
                        <a:rPr kumimoji="0" lang="en-US" sz="2000" b="0" i="0" u="none" strike="noStrike" cap="none" normalizeH="0" baseline="0">
                          <a:ln>
                            <a:noFill/>
                          </a:ln>
                          <a:solidFill>
                            <a:schemeClr val="tx1"/>
                          </a:solidFill>
                          <a:effectLst/>
                          <a:latin typeface="Times New Roman" pitchFamily="18" charset="0"/>
                        </a:rPr>
                        <a:t>(104 GCBS)</a:t>
                      </a:r>
                      <a:endParaRPr kumimoji="0" lang="en-GB" sz="2000" b="0" i="0" u="sng"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 B, S</a:t>
                      </a:r>
                      <a:endParaRPr kumimoji="0" lang="en-GB"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5</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(104 GCBS)</a:t>
                      </a:r>
                      <a:endParaRPr kumimoji="0" lang="en-GB"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 C, B, 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99" name="Text Box 72"/>
          <p:cNvSpPr txBox="1">
            <a:spLocks noChangeArrowheads="1"/>
          </p:cNvSpPr>
          <p:nvPr/>
        </p:nvSpPr>
        <p:spPr bwMode="auto">
          <a:xfrm>
            <a:off x="1044575" y="65913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endParaRPr lang="en-GB" altLang="en-US"/>
          </a:p>
        </p:txBody>
      </p:sp>
      <p:sp>
        <p:nvSpPr>
          <p:cNvPr id="31800" name="Text Box 73"/>
          <p:cNvSpPr txBox="1">
            <a:spLocks noChangeArrowheads="1"/>
          </p:cNvSpPr>
          <p:nvPr/>
        </p:nvSpPr>
        <p:spPr bwMode="auto">
          <a:xfrm>
            <a:off x="482600" y="6589713"/>
            <a:ext cx="2922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sz="1200" b="1"/>
              <a:t>Underlined paths are chosen for extension</a:t>
            </a:r>
            <a:endParaRPr lang="en-GB" altLang="en-US" sz="1200" b="1"/>
          </a:p>
        </p:txBody>
      </p:sp>
      <p:sp>
        <p:nvSpPr>
          <p:cNvPr id="31801" name="Text Box 74"/>
          <p:cNvSpPr txBox="1">
            <a:spLocks noChangeArrowheads="1"/>
          </p:cNvSpPr>
          <p:nvPr/>
        </p:nvSpPr>
        <p:spPr bwMode="auto">
          <a:xfrm>
            <a:off x="7924006" y="6612731"/>
            <a:ext cx="1154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sz="900" i="1">
                <a:solidFill>
                  <a:schemeClr val="bg2"/>
                </a:solidFill>
              </a:rPr>
              <a:t>S=0 in the orig. slide</a:t>
            </a:r>
            <a:endParaRPr lang="en-GB" altLang="en-US" sz="900" i="1">
              <a:solidFill>
                <a:schemeClr val="bg2"/>
              </a:solidFill>
            </a:endParaRPr>
          </a:p>
        </p:txBody>
      </p:sp>
      <p:sp>
        <p:nvSpPr>
          <p:cNvPr id="2" name="Rectangle 1">
            <a:extLst>
              <a:ext uri="{FF2B5EF4-FFF2-40B4-BE49-F238E27FC236}">
                <a16:creationId xmlns:a16="http://schemas.microsoft.com/office/drawing/2014/main" id="{29565979-CA7D-4F25-8D77-6250D1EAC5D7}"/>
              </a:ext>
            </a:extLst>
          </p:cNvPr>
          <p:cNvSpPr/>
          <p:nvPr/>
        </p:nvSpPr>
        <p:spPr>
          <a:xfrm>
            <a:off x="6235974" y="6102806"/>
            <a:ext cx="3384550" cy="430887"/>
          </a:xfrm>
          <a:prstGeom prst="rect">
            <a:avLst/>
          </a:prstGeom>
          <a:solidFill>
            <a:schemeClr val="bg1"/>
          </a:solidFill>
          <a:ln>
            <a:solidFill>
              <a:srgbClr val="C00000"/>
            </a:solidFill>
          </a:ln>
        </p:spPr>
        <p:txBody>
          <a:bodyPr wrap="square">
            <a:spAutoFit/>
          </a:bodyPr>
          <a:lstStyle/>
          <a:p>
            <a:pPr algn="ctr">
              <a:defRPr/>
            </a:pPr>
            <a:r>
              <a:rPr lang="en-US" sz="1100" dirty="0">
                <a:latin typeface="Arial" charset="0"/>
              </a:rPr>
              <a:t>For our convention in class, add the path extensions to the </a:t>
            </a:r>
            <a:r>
              <a:rPr lang="en-US" sz="1100" b="1" u="sng" dirty="0">
                <a:solidFill>
                  <a:srgbClr val="0000FF"/>
                </a:solidFill>
                <a:effectLst>
                  <a:outerShdw blurRad="38100" dist="38100" dir="2700000" algn="tl">
                    <a:srgbClr val="000000">
                      <a:alpha val="43137"/>
                    </a:srgbClr>
                  </a:outerShdw>
                </a:effectLst>
                <a:latin typeface="Arial" charset="0"/>
              </a:rPr>
              <a:t>front</a:t>
            </a:r>
            <a:r>
              <a:rPr lang="en-US" sz="1100" dirty="0">
                <a:solidFill>
                  <a:srgbClr val="0000FF"/>
                </a:solidFill>
                <a:effectLst>
                  <a:outerShdw blurRad="38100" dist="38100" dir="2700000" algn="tl">
                    <a:srgbClr val="000000">
                      <a:alpha val="43137"/>
                    </a:srgbClr>
                  </a:outerShdw>
                </a:effectLst>
                <a:latin typeface="Arial" charset="0"/>
              </a:rPr>
              <a:t> </a:t>
            </a:r>
            <a:r>
              <a:rPr lang="en-US" sz="1100" dirty="0">
                <a:latin typeface="Arial" charset="0"/>
              </a:rPr>
              <a:t>of the Queue.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1588"/>
                                        </p:tgtEl>
                                        <p:attrNameLst>
                                          <p:attrName>style.visibility</p:attrName>
                                        </p:attrNameLst>
                                      </p:cBhvr>
                                      <p:to>
                                        <p:strVal val="visible"/>
                                      </p:to>
                                    </p:set>
                                    <p:animEffect transition="in" filter="checkerboard(across)">
                                      <p:cBhvr>
                                        <p:cTn id="7" dur="500"/>
                                        <p:tgtEl>
                                          <p:spTgt spid="451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B1EAFF0D-7492-461A-9470-15A8F0D0F69B}" type="slidenum">
              <a:rPr lang="en-US" altLang="en-US" smtClean="0"/>
              <a:pPr>
                <a:defRPr/>
              </a:pPr>
              <a:t>94</a:t>
            </a:fld>
            <a:endParaRPr lang="en-US" altLang="en-US"/>
          </a:p>
        </p:txBody>
      </p:sp>
      <p:sp>
        <p:nvSpPr>
          <p:cNvPr id="454658"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4659"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Consistency</a:t>
            </a:r>
          </a:p>
        </p:txBody>
      </p:sp>
      <p:sp>
        <p:nvSpPr>
          <p:cNvPr id="454660"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10598" name="Rectangle 5"/>
          <p:cNvSpPr>
            <a:spLocks noChangeArrowheads="1"/>
          </p:cNvSpPr>
          <p:nvPr/>
        </p:nvSpPr>
        <p:spPr bwMode="auto">
          <a:xfrm>
            <a:off x="360363" y="1484313"/>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To enable implementing A* using the strict Expanded List, </a:t>
            </a:r>
            <a:r>
              <a:rPr lang="en-US" sz="2000" b="1" dirty="0">
                <a:effectLst>
                  <a:outerShdw blurRad="38100" dist="38100" dir="2700000" algn="tl">
                    <a:srgbClr val="000000">
                      <a:alpha val="43137"/>
                    </a:srgbClr>
                  </a:outerShdw>
                </a:effectLst>
                <a:cs typeface="+mn-cs"/>
              </a:rPr>
              <a:t>H</a:t>
            </a:r>
            <a:r>
              <a:rPr lang="en-US" sz="2000" dirty="0">
                <a:cs typeface="+mn-cs"/>
              </a:rPr>
              <a:t> needs to satisfy the following </a:t>
            </a:r>
            <a:r>
              <a:rPr lang="en-US" sz="2000" b="1" dirty="0">
                <a:cs typeface="+mn-cs"/>
              </a:rPr>
              <a:t>consistency</a:t>
            </a:r>
            <a:r>
              <a:rPr lang="en-US" sz="2000" dirty="0">
                <a:cs typeface="+mn-cs"/>
              </a:rPr>
              <a:t> (also known as </a:t>
            </a:r>
            <a:r>
              <a:rPr lang="en-US" sz="2000" b="1" dirty="0" err="1">
                <a:cs typeface="+mn-cs"/>
              </a:rPr>
              <a:t>monotonicity</a:t>
            </a:r>
            <a:r>
              <a:rPr lang="en-US" sz="2000" dirty="0">
                <a:cs typeface="+mn-cs"/>
              </a:rPr>
              <a:t>) conditions</a:t>
            </a:r>
            <a:endParaRPr lang="en-GB" sz="2000" dirty="0">
              <a:cs typeface="+mn-cs"/>
            </a:endParaRPr>
          </a:p>
        </p:txBody>
      </p:sp>
      <p:sp>
        <p:nvSpPr>
          <p:cNvPr id="110599" name="Rectangle 6"/>
          <p:cNvSpPr>
            <a:spLocks noChangeArrowheads="1"/>
          </p:cNvSpPr>
          <p:nvPr/>
        </p:nvSpPr>
        <p:spPr bwMode="auto">
          <a:xfrm>
            <a:off x="1065213" y="2347913"/>
            <a:ext cx="83518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1.  h(S</a:t>
            </a:r>
            <a:r>
              <a:rPr lang="en-US" sz="2000" baseline="-25000" dirty="0">
                <a:cs typeface="+mn-cs"/>
              </a:rPr>
              <a:t>i</a:t>
            </a:r>
            <a:r>
              <a:rPr lang="en-US" sz="2000" dirty="0">
                <a:cs typeface="+mn-cs"/>
              </a:rPr>
              <a:t>) = </a:t>
            </a:r>
            <a:r>
              <a:rPr lang="en-US" sz="2000" b="1" dirty="0">
                <a:solidFill>
                  <a:srgbClr val="FF0000"/>
                </a:solidFill>
                <a:effectLst>
                  <a:outerShdw blurRad="38100" dist="38100" dir="2700000" algn="tl">
                    <a:srgbClr val="000000">
                      <a:alpha val="43137"/>
                    </a:srgbClr>
                  </a:outerShdw>
                </a:effectLst>
                <a:cs typeface="+mn-cs"/>
              </a:rPr>
              <a:t>0</a:t>
            </a:r>
            <a:r>
              <a:rPr lang="en-US" sz="2000" dirty="0">
                <a:cs typeface="+mn-cs"/>
              </a:rPr>
              <a:t>, if </a:t>
            </a:r>
            <a:r>
              <a:rPr lang="en-US" sz="2000" dirty="0" err="1">
                <a:cs typeface="+mn-cs"/>
              </a:rPr>
              <a:t>n</a:t>
            </a:r>
            <a:r>
              <a:rPr lang="en-US" sz="2000" baseline="-25000" dirty="0" err="1">
                <a:cs typeface="+mn-cs"/>
              </a:rPr>
              <a:t>i</a:t>
            </a:r>
            <a:r>
              <a:rPr lang="en-US" sz="2000" baseline="-25000" dirty="0">
                <a:cs typeface="+mn-cs"/>
              </a:rPr>
              <a:t> </a:t>
            </a:r>
            <a:r>
              <a:rPr lang="en-US" sz="2000" dirty="0">
                <a:cs typeface="+mn-cs"/>
              </a:rPr>
              <a:t>is a goal</a:t>
            </a:r>
            <a:endParaRPr lang="en-GB" sz="2000" dirty="0">
              <a:cs typeface="+mn-cs"/>
            </a:endParaRPr>
          </a:p>
        </p:txBody>
      </p:sp>
      <p:sp>
        <p:nvSpPr>
          <p:cNvPr id="110600" name="Rectangle 7"/>
          <p:cNvSpPr>
            <a:spLocks noChangeArrowheads="1"/>
          </p:cNvSpPr>
          <p:nvPr/>
        </p:nvSpPr>
        <p:spPr bwMode="auto">
          <a:xfrm>
            <a:off x="1065213" y="2852738"/>
            <a:ext cx="83518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2.  h(S</a:t>
            </a:r>
            <a:r>
              <a:rPr lang="en-US" sz="2000" baseline="-25000" dirty="0">
                <a:cs typeface="+mn-cs"/>
              </a:rPr>
              <a:t>i</a:t>
            </a:r>
            <a:r>
              <a:rPr lang="en-US" sz="2000" dirty="0">
                <a:cs typeface="+mn-cs"/>
              </a:rPr>
              <a:t>) - </a:t>
            </a:r>
            <a:r>
              <a:rPr lang="en-US" dirty="0">
                <a:cs typeface="+mn-cs"/>
              </a:rPr>
              <a:t>h(</a:t>
            </a:r>
            <a:r>
              <a:rPr lang="en-US" dirty="0" err="1">
                <a:cs typeface="+mn-cs"/>
              </a:rPr>
              <a:t>S</a:t>
            </a:r>
            <a:r>
              <a:rPr lang="en-US" baseline="-25000" dirty="0" err="1">
                <a:cs typeface="+mn-cs"/>
              </a:rPr>
              <a:t>j</a:t>
            </a:r>
            <a:r>
              <a:rPr lang="en-US" dirty="0">
                <a:cs typeface="+mn-cs"/>
              </a:rPr>
              <a:t>)</a:t>
            </a:r>
            <a:r>
              <a:rPr lang="en-US" sz="2000" dirty="0">
                <a:cs typeface="+mn-cs"/>
              </a:rPr>
              <a:t> </a:t>
            </a:r>
            <a:r>
              <a:rPr lang="en-US" sz="2000" b="1" dirty="0">
                <a:solidFill>
                  <a:srgbClr val="FF0000"/>
                </a:solidFill>
                <a:effectLst>
                  <a:outerShdw blurRad="38100" dist="38100" dir="2700000" algn="tl">
                    <a:srgbClr val="000000">
                      <a:alpha val="43137"/>
                    </a:srgbClr>
                  </a:outerShdw>
                </a:effectLst>
                <a:cs typeface="+mn-cs"/>
              </a:rPr>
              <a:t>&lt;=</a:t>
            </a:r>
            <a:r>
              <a:rPr lang="en-US" sz="2000" dirty="0">
                <a:cs typeface="+mn-cs"/>
              </a:rPr>
              <a:t> c(</a:t>
            </a:r>
            <a:r>
              <a:rPr lang="en-US" dirty="0">
                <a:cs typeface="+mn-cs"/>
              </a:rPr>
              <a:t>S</a:t>
            </a:r>
            <a:r>
              <a:rPr lang="en-US" baseline="-25000" dirty="0">
                <a:cs typeface="+mn-cs"/>
              </a:rPr>
              <a:t>i</a:t>
            </a:r>
            <a:r>
              <a:rPr lang="en-US" dirty="0">
                <a:cs typeface="+mn-cs"/>
              </a:rPr>
              <a:t>, </a:t>
            </a:r>
            <a:r>
              <a:rPr lang="en-US" dirty="0" err="1">
                <a:cs typeface="+mn-cs"/>
              </a:rPr>
              <a:t>S</a:t>
            </a:r>
            <a:r>
              <a:rPr lang="en-US" baseline="-25000" dirty="0" err="1">
                <a:cs typeface="+mn-cs"/>
              </a:rPr>
              <a:t>j</a:t>
            </a:r>
            <a:r>
              <a:rPr lang="en-US" dirty="0">
                <a:cs typeface="+mn-cs"/>
              </a:rPr>
              <a:t>)</a:t>
            </a:r>
            <a:r>
              <a:rPr lang="en-US" sz="2000" dirty="0">
                <a:cs typeface="+mn-cs"/>
              </a:rPr>
              <a:t>, if </a:t>
            </a:r>
            <a:r>
              <a:rPr lang="en-US" sz="2000" dirty="0" err="1">
                <a:cs typeface="+mn-cs"/>
              </a:rPr>
              <a:t>n</a:t>
            </a:r>
            <a:r>
              <a:rPr lang="en-US" sz="2000" baseline="-25000" dirty="0" err="1">
                <a:cs typeface="+mn-cs"/>
              </a:rPr>
              <a:t>j</a:t>
            </a:r>
            <a:r>
              <a:rPr lang="en-US" sz="2000" baseline="-25000" dirty="0">
                <a:cs typeface="+mn-cs"/>
              </a:rPr>
              <a:t>  </a:t>
            </a:r>
            <a:r>
              <a:rPr lang="en-US" sz="2000" dirty="0">
                <a:cs typeface="+mn-cs"/>
              </a:rPr>
              <a:t>a child of </a:t>
            </a:r>
            <a:r>
              <a:rPr lang="en-US" sz="2000" dirty="0" err="1">
                <a:cs typeface="+mn-cs"/>
              </a:rPr>
              <a:t>n</a:t>
            </a:r>
            <a:r>
              <a:rPr lang="en-US" sz="2000" baseline="-25000" dirty="0" err="1">
                <a:cs typeface="+mn-cs"/>
              </a:rPr>
              <a:t>i</a:t>
            </a:r>
            <a:endParaRPr lang="en-GB" sz="2000" baseline="-25000"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checkerboard(across)">
                                      <p:cBhvr>
                                        <p:cTn id="7" dur="500"/>
                                        <p:tgtEl>
                                          <p:spTgt spid="454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F001C36C-0B0F-44A5-84B6-BC34F2A2EA1E}" type="slidenum">
              <a:rPr lang="en-US" altLang="en-US" smtClean="0"/>
              <a:pPr>
                <a:defRPr/>
              </a:pPr>
              <a:t>95</a:t>
            </a:fld>
            <a:endParaRPr lang="en-US" altLang="en-US"/>
          </a:p>
        </p:txBody>
      </p:sp>
      <p:sp>
        <p:nvSpPr>
          <p:cNvPr id="45261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261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Consistency</a:t>
            </a:r>
          </a:p>
        </p:txBody>
      </p:sp>
      <p:sp>
        <p:nvSpPr>
          <p:cNvPr id="452612"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3798" name="Rectangle 5"/>
          <p:cNvSpPr>
            <a:spLocks noChangeArrowheads="1"/>
          </p:cNvSpPr>
          <p:nvPr/>
        </p:nvSpPr>
        <p:spPr bwMode="auto">
          <a:xfrm>
            <a:off x="360363" y="1484313"/>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To enable implementing A* using the strict Expanded List, H needs to satisfy the following </a:t>
            </a:r>
            <a:r>
              <a:rPr lang="en-US" altLang="en-US" sz="2000" b="1"/>
              <a:t>consistency</a:t>
            </a:r>
            <a:r>
              <a:rPr lang="en-US" altLang="en-US" sz="2000"/>
              <a:t> (also known as </a:t>
            </a:r>
            <a:r>
              <a:rPr lang="en-US" altLang="en-US" sz="2000" b="1"/>
              <a:t>monotonicity</a:t>
            </a:r>
            <a:r>
              <a:rPr lang="en-US" altLang="en-US" sz="2000"/>
              <a:t>) conditions</a:t>
            </a:r>
            <a:endParaRPr lang="en-GB" altLang="en-US" sz="2000"/>
          </a:p>
        </p:txBody>
      </p:sp>
      <p:sp>
        <p:nvSpPr>
          <p:cNvPr id="33799" name="Rectangle 7"/>
          <p:cNvSpPr>
            <a:spLocks noChangeArrowheads="1"/>
          </p:cNvSpPr>
          <p:nvPr/>
        </p:nvSpPr>
        <p:spPr bwMode="auto">
          <a:xfrm>
            <a:off x="1065213" y="2347913"/>
            <a:ext cx="83518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1.  h(S</a:t>
            </a:r>
            <a:r>
              <a:rPr lang="en-US" altLang="en-US" sz="2000" baseline="-25000"/>
              <a:t>i</a:t>
            </a:r>
            <a:r>
              <a:rPr lang="en-US" altLang="en-US" sz="2000"/>
              <a:t>) = 0, if n</a:t>
            </a:r>
            <a:r>
              <a:rPr lang="en-US" altLang="en-US" sz="2000" baseline="-25000"/>
              <a:t>i </a:t>
            </a:r>
            <a:r>
              <a:rPr lang="en-US" altLang="en-US" sz="2000"/>
              <a:t>is a goal</a:t>
            </a:r>
            <a:endParaRPr lang="en-GB" altLang="en-US" sz="2000"/>
          </a:p>
        </p:txBody>
      </p:sp>
      <p:sp>
        <p:nvSpPr>
          <p:cNvPr id="33800" name="Rectangle 8"/>
          <p:cNvSpPr>
            <a:spLocks noChangeArrowheads="1"/>
          </p:cNvSpPr>
          <p:nvPr/>
        </p:nvSpPr>
        <p:spPr bwMode="auto">
          <a:xfrm>
            <a:off x="1065213" y="2852738"/>
            <a:ext cx="835183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2.  h(S</a:t>
            </a:r>
            <a:r>
              <a:rPr lang="en-US" altLang="en-US" sz="2000" baseline="-25000"/>
              <a:t>i</a:t>
            </a:r>
            <a:r>
              <a:rPr lang="en-US" altLang="en-US" sz="2000"/>
              <a:t>) - </a:t>
            </a:r>
            <a:r>
              <a:rPr lang="en-US" altLang="en-US"/>
              <a:t>h(S</a:t>
            </a:r>
            <a:r>
              <a:rPr lang="en-US" altLang="en-US" baseline="-25000"/>
              <a:t>j</a:t>
            </a:r>
            <a:r>
              <a:rPr lang="en-US" altLang="en-US"/>
              <a:t>)</a:t>
            </a:r>
            <a:r>
              <a:rPr lang="en-US" altLang="en-US" sz="2000"/>
              <a:t> &lt;= c(</a:t>
            </a:r>
            <a:r>
              <a:rPr lang="en-US" altLang="en-US"/>
              <a:t>S</a:t>
            </a:r>
            <a:r>
              <a:rPr lang="en-US" altLang="en-US" baseline="-25000"/>
              <a:t>i</a:t>
            </a:r>
            <a:r>
              <a:rPr lang="en-US" altLang="en-US"/>
              <a:t>, S</a:t>
            </a:r>
            <a:r>
              <a:rPr lang="en-US" altLang="en-US" baseline="-25000"/>
              <a:t>j</a:t>
            </a:r>
            <a:r>
              <a:rPr lang="en-US" altLang="en-US"/>
              <a:t>)</a:t>
            </a:r>
            <a:r>
              <a:rPr lang="en-US" altLang="en-US" sz="2000"/>
              <a:t>, if n</a:t>
            </a:r>
            <a:r>
              <a:rPr lang="en-US" altLang="en-US" sz="2000" baseline="-25000"/>
              <a:t>j  </a:t>
            </a:r>
            <a:r>
              <a:rPr lang="en-US" altLang="en-US" sz="2000"/>
              <a:t>a child of n</a:t>
            </a:r>
            <a:r>
              <a:rPr lang="en-US" altLang="en-US" sz="2000" baseline="-25000"/>
              <a:t>i</a:t>
            </a:r>
            <a:endParaRPr lang="en-GB" altLang="en-US" sz="2000" baseline="-25000"/>
          </a:p>
        </p:txBody>
      </p:sp>
      <p:sp>
        <p:nvSpPr>
          <p:cNvPr id="111625" name="Rectangle 9"/>
          <p:cNvSpPr>
            <a:spLocks noChangeArrowheads="1"/>
          </p:cNvSpPr>
          <p:nvPr/>
        </p:nvSpPr>
        <p:spPr bwMode="auto">
          <a:xfrm>
            <a:off x="344488" y="3429000"/>
            <a:ext cx="9056687" cy="1349375"/>
          </a:xfrm>
          <a:prstGeom prst="rect">
            <a:avLst/>
          </a:prstGeom>
          <a:gradFill rotWithShape="1">
            <a:gsLst>
              <a:gs pos="0">
                <a:srgbClr val="3399FF"/>
              </a:gs>
              <a:gs pos="100000">
                <a:schemeClr val="bg1"/>
              </a:gs>
            </a:gsLst>
            <a:lin ang="2700000" scaled="1"/>
          </a:gradFill>
          <a:ln w="38100" algn="ctr">
            <a:solidFill>
              <a:srgbClr val="FF0000"/>
            </a:solidFill>
            <a:miter lim="800000"/>
            <a:headEnd/>
            <a:tailEnd/>
          </a:ln>
          <a:effectLst>
            <a:outerShdw blurRad="50800" dist="38100" dir="8100000" algn="tr" rotWithShape="0">
              <a:prstClr val="black">
                <a:alpha val="40000"/>
              </a:prstClr>
            </a:outerShdw>
          </a:effectLst>
        </p:spPr>
        <p:txBody>
          <a:bodyPr>
            <a:spAutoFit/>
          </a:bodyPr>
          <a:lstStyle/>
          <a:p>
            <a:pPr eaLnBrk="0" hangingPunct="0">
              <a:defRPr/>
            </a:pPr>
            <a:r>
              <a:rPr lang="en-US" sz="2000" dirty="0">
                <a:cs typeface="+mn-cs"/>
              </a:rPr>
              <a:t>That is, the heuristic cost in moving from one entry to the next cannot decrease by more than the arc cost between the states.  This is a kind of </a:t>
            </a:r>
            <a:r>
              <a:rPr lang="en-US" sz="2000" b="1" i="1" dirty="0">
                <a:solidFill>
                  <a:srgbClr val="FF0000"/>
                </a:solidFill>
                <a:effectLst>
                  <a:outerShdw blurRad="38100" dist="38100" dir="2700000" algn="tl">
                    <a:srgbClr val="000000">
                      <a:alpha val="43137"/>
                    </a:srgbClr>
                  </a:outerShdw>
                </a:effectLst>
                <a:cs typeface="+mn-cs"/>
              </a:rPr>
              <a:t>triangle inequality  </a:t>
            </a:r>
            <a:r>
              <a:rPr lang="en-US" sz="2000" dirty="0">
                <a:cs typeface="+mn-cs"/>
              </a:rPr>
              <a:t>This condition is a </a:t>
            </a:r>
            <a:r>
              <a:rPr lang="en-US" sz="2000" u="sng" dirty="0">
                <a:cs typeface="+mn-cs"/>
              </a:rPr>
              <a:t>highly desirable property </a:t>
            </a:r>
            <a:r>
              <a:rPr lang="en-US" sz="2000" dirty="0">
                <a:cs typeface="+mn-cs"/>
              </a:rPr>
              <a:t>of a heuristic function and often simply assumed (more on this later).</a:t>
            </a:r>
            <a:endParaRPr lang="en-GB" sz="2000" dirty="0">
              <a:cs typeface="+mn-cs"/>
            </a:endParaRPr>
          </a:p>
        </p:txBody>
      </p:sp>
      <p:sp>
        <p:nvSpPr>
          <p:cNvPr id="33802" name="Line 10"/>
          <p:cNvSpPr>
            <a:spLocks noChangeShapeType="1"/>
          </p:cNvSpPr>
          <p:nvPr/>
        </p:nvSpPr>
        <p:spPr bwMode="auto">
          <a:xfrm flipV="1">
            <a:off x="3448050" y="5300663"/>
            <a:ext cx="936625" cy="10080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33803" name="Line 11"/>
          <p:cNvSpPr>
            <a:spLocks noChangeShapeType="1"/>
          </p:cNvSpPr>
          <p:nvPr/>
        </p:nvSpPr>
        <p:spPr bwMode="auto">
          <a:xfrm flipV="1">
            <a:off x="3592513" y="5661025"/>
            <a:ext cx="2952750" cy="7921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33804" name="Line 12"/>
          <p:cNvSpPr>
            <a:spLocks noChangeShapeType="1"/>
          </p:cNvSpPr>
          <p:nvPr/>
        </p:nvSpPr>
        <p:spPr bwMode="auto">
          <a:xfrm>
            <a:off x="4600575" y="5229225"/>
            <a:ext cx="1873250" cy="288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33805" name="Text Box 13"/>
          <p:cNvSpPr txBox="1">
            <a:spLocks noChangeArrowheads="1"/>
          </p:cNvSpPr>
          <p:nvPr/>
        </p:nvSpPr>
        <p:spPr bwMode="auto">
          <a:xfrm>
            <a:off x="3160713" y="6237288"/>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sz="2400" b="1"/>
              <a:t>n</a:t>
            </a:r>
            <a:r>
              <a:rPr lang="en-US" altLang="en-US" sz="2400" b="1" baseline="-25000"/>
              <a:t>i</a:t>
            </a:r>
            <a:endParaRPr lang="en-GB" altLang="en-US" sz="2400" b="1" baseline="-25000"/>
          </a:p>
        </p:txBody>
      </p:sp>
      <p:sp>
        <p:nvSpPr>
          <p:cNvPr id="33806" name="Text Box 14"/>
          <p:cNvSpPr txBox="1">
            <a:spLocks noChangeArrowheads="1"/>
          </p:cNvSpPr>
          <p:nvPr/>
        </p:nvSpPr>
        <p:spPr bwMode="auto">
          <a:xfrm>
            <a:off x="4164013" y="4868863"/>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sz="2400" b="1"/>
              <a:t>n</a:t>
            </a:r>
            <a:r>
              <a:rPr lang="en-US" altLang="en-US" sz="2400" b="1" baseline="-25000"/>
              <a:t>j</a:t>
            </a:r>
            <a:endParaRPr lang="en-GB" altLang="en-US" sz="2400" b="1" baseline="-25000"/>
          </a:p>
        </p:txBody>
      </p:sp>
      <p:sp>
        <p:nvSpPr>
          <p:cNvPr id="33807" name="Text Box 15"/>
          <p:cNvSpPr txBox="1">
            <a:spLocks noChangeArrowheads="1"/>
          </p:cNvSpPr>
          <p:nvPr/>
        </p:nvSpPr>
        <p:spPr bwMode="auto">
          <a:xfrm>
            <a:off x="6388100" y="5229225"/>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sz="2400" b="1"/>
              <a:t>goal</a:t>
            </a:r>
            <a:endParaRPr lang="en-GB" altLang="en-US" sz="2400" b="1" baseline="-25000"/>
          </a:p>
        </p:txBody>
      </p:sp>
      <p:sp>
        <p:nvSpPr>
          <p:cNvPr id="33808" name="Rectangle 16"/>
          <p:cNvSpPr>
            <a:spLocks noChangeArrowheads="1"/>
          </p:cNvSpPr>
          <p:nvPr/>
        </p:nvSpPr>
        <p:spPr bwMode="auto">
          <a:xfrm>
            <a:off x="5257800" y="6165850"/>
            <a:ext cx="620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eaLnBrk="0" hangingPunct="0"/>
            <a:r>
              <a:rPr lang="en-US" altLang="en-US"/>
              <a:t>h(S</a:t>
            </a:r>
            <a:r>
              <a:rPr lang="en-US" altLang="en-US" baseline="-25000"/>
              <a:t>i</a:t>
            </a:r>
            <a:r>
              <a:rPr lang="en-US" altLang="en-US"/>
              <a:t>)</a:t>
            </a:r>
            <a:endParaRPr lang="en-GB" altLang="en-US"/>
          </a:p>
        </p:txBody>
      </p:sp>
      <p:sp>
        <p:nvSpPr>
          <p:cNvPr id="33809" name="Rectangle 17"/>
          <p:cNvSpPr>
            <a:spLocks noChangeArrowheads="1"/>
          </p:cNvSpPr>
          <p:nvPr/>
        </p:nvSpPr>
        <p:spPr bwMode="auto">
          <a:xfrm>
            <a:off x="5248275" y="4868863"/>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eaLnBrk="0" hangingPunct="0"/>
            <a:r>
              <a:rPr lang="en-US" altLang="en-US"/>
              <a:t>h(S</a:t>
            </a:r>
            <a:r>
              <a:rPr lang="en-US" altLang="en-US" baseline="-25000"/>
              <a:t>j</a:t>
            </a:r>
            <a:r>
              <a:rPr lang="en-US" altLang="en-US"/>
              <a:t>)</a:t>
            </a:r>
            <a:endParaRPr lang="en-GB" altLang="en-US"/>
          </a:p>
        </p:txBody>
      </p:sp>
      <p:sp>
        <p:nvSpPr>
          <p:cNvPr id="33810" name="Rectangle 18"/>
          <p:cNvSpPr>
            <a:spLocks noChangeArrowheads="1"/>
          </p:cNvSpPr>
          <p:nvPr/>
        </p:nvSpPr>
        <p:spPr bwMode="auto">
          <a:xfrm>
            <a:off x="2584450" y="5373688"/>
            <a:ext cx="1236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eaLnBrk="0" hangingPunct="0"/>
            <a:r>
              <a:rPr lang="en-US" altLang="en-US"/>
              <a:t>C(S</a:t>
            </a:r>
            <a:r>
              <a:rPr lang="en-US" altLang="en-US" baseline="-25000"/>
              <a:t>i</a:t>
            </a:r>
            <a:r>
              <a:rPr lang="en-US" altLang="en-US"/>
              <a:t>, S</a:t>
            </a:r>
            <a:r>
              <a:rPr lang="en-US" altLang="en-US" baseline="-25000"/>
              <a:t>j</a:t>
            </a:r>
            <a:r>
              <a:rPr lang="en-US" altLang="en-US"/>
              <a:t>)</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2612"/>
                                        </p:tgtEl>
                                        <p:attrNameLst>
                                          <p:attrName>style.visibility</p:attrName>
                                        </p:attrNameLst>
                                      </p:cBhvr>
                                      <p:to>
                                        <p:strVal val="visible"/>
                                      </p:to>
                                    </p:set>
                                    <p:animEffect transition="in" filter="checkerboard(across)">
                                      <p:cBhvr>
                                        <p:cTn id="7" dur="500"/>
                                        <p:tgtEl>
                                          <p:spTgt spid="45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CD53DD4B-D88B-453C-BA7C-521BBBAEF522}" type="slidenum">
              <a:rPr lang="en-US" altLang="en-US" smtClean="0"/>
              <a:pPr>
                <a:defRPr/>
              </a:pPr>
              <a:t>96</a:t>
            </a:fld>
            <a:endParaRPr lang="en-US" altLang="en-US"/>
          </a:p>
        </p:txBody>
      </p:sp>
      <p:sp>
        <p:nvSpPr>
          <p:cNvPr id="455682"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5683"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(without Expanded List)</a:t>
            </a:r>
          </a:p>
        </p:txBody>
      </p:sp>
      <p:sp>
        <p:nvSpPr>
          <p:cNvPr id="455684"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112646" name="Rectangle 5"/>
          <p:cNvSpPr>
            <a:spLocks noChangeArrowheads="1"/>
          </p:cNvSpPr>
          <p:nvPr/>
        </p:nvSpPr>
        <p:spPr bwMode="auto">
          <a:xfrm>
            <a:off x="360363" y="1844675"/>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Let </a:t>
            </a:r>
            <a:r>
              <a:rPr lang="en-US" sz="2000" b="1" dirty="0">
                <a:solidFill>
                  <a:srgbClr val="FF0000"/>
                </a:solidFill>
                <a:effectLst>
                  <a:outerShdw blurRad="38100" dist="38100" dir="2700000" algn="tl">
                    <a:srgbClr val="000000">
                      <a:alpha val="43137"/>
                    </a:srgbClr>
                  </a:outerShdw>
                </a:effectLst>
                <a:cs typeface="+mn-cs"/>
              </a:rPr>
              <a:t>g(N)</a:t>
            </a:r>
            <a:r>
              <a:rPr lang="en-US" sz="2000" dirty="0">
                <a:cs typeface="+mn-cs"/>
              </a:rPr>
              <a:t> be the path cost of n, where n is a search tree node, i.e. a partial path.</a:t>
            </a:r>
            <a:endParaRPr lang="en-GB" sz="2000" dirty="0">
              <a:cs typeface="+mn-cs"/>
            </a:endParaRPr>
          </a:p>
        </p:txBody>
      </p:sp>
      <p:sp>
        <p:nvSpPr>
          <p:cNvPr id="112647" name="Rectangle 6"/>
          <p:cNvSpPr>
            <a:spLocks noChangeArrowheads="1"/>
          </p:cNvSpPr>
          <p:nvPr/>
        </p:nvSpPr>
        <p:spPr bwMode="auto">
          <a:xfrm>
            <a:off x="344488" y="2349500"/>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Let </a:t>
            </a:r>
            <a:r>
              <a:rPr lang="en-US" sz="2000" b="1" dirty="0">
                <a:solidFill>
                  <a:srgbClr val="FF0000"/>
                </a:solidFill>
                <a:effectLst>
                  <a:outerShdw blurRad="38100" dist="38100" dir="2700000" algn="tl">
                    <a:srgbClr val="000000">
                      <a:alpha val="43137"/>
                    </a:srgbClr>
                  </a:outerShdw>
                </a:effectLst>
                <a:cs typeface="+mn-cs"/>
              </a:rPr>
              <a:t>h(N)</a:t>
            </a:r>
            <a:r>
              <a:rPr lang="en-US" sz="2000" dirty="0">
                <a:solidFill>
                  <a:srgbClr val="FF0000"/>
                </a:solidFill>
                <a:cs typeface="+mn-cs"/>
              </a:rPr>
              <a:t> </a:t>
            </a:r>
            <a:r>
              <a:rPr lang="en-US" sz="2000" dirty="0">
                <a:cs typeface="+mn-cs"/>
              </a:rPr>
              <a:t>be </a:t>
            </a:r>
            <a:r>
              <a:rPr lang="en-US" sz="2000" b="1" dirty="0">
                <a:solidFill>
                  <a:srgbClr val="FF0000"/>
                </a:solidFill>
                <a:effectLst>
                  <a:outerShdw blurRad="38100" dist="38100" dir="2700000" algn="tl">
                    <a:srgbClr val="000000">
                      <a:alpha val="43137"/>
                    </a:srgbClr>
                  </a:outerShdw>
                </a:effectLst>
                <a:cs typeface="+mn-cs"/>
              </a:rPr>
              <a:t>h(state(N))</a:t>
            </a:r>
            <a:r>
              <a:rPr lang="en-US" sz="2000" dirty="0">
                <a:cs typeface="+mn-cs"/>
              </a:rPr>
              <a:t>, the heuristic estimate of the remaining path length to the goal from state(N). </a:t>
            </a:r>
            <a:endParaRPr lang="en-GB" sz="2000" dirty="0">
              <a:cs typeface="+mn-cs"/>
            </a:endParaRPr>
          </a:p>
        </p:txBody>
      </p:sp>
      <p:sp>
        <p:nvSpPr>
          <p:cNvPr id="112648" name="Rectangle 7"/>
          <p:cNvSpPr>
            <a:spLocks noChangeArrowheads="1"/>
          </p:cNvSpPr>
          <p:nvPr/>
        </p:nvSpPr>
        <p:spPr bwMode="auto">
          <a:xfrm>
            <a:off x="344488" y="3141663"/>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dirty="0">
                <a:cs typeface="+mn-cs"/>
              </a:rPr>
              <a:t>Let </a:t>
            </a:r>
            <a:r>
              <a:rPr lang="en-US" sz="2000" b="1" dirty="0">
                <a:solidFill>
                  <a:srgbClr val="FF0000"/>
                </a:solidFill>
                <a:effectLst>
                  <a:outerShdw blurRad="38100" dist="38100" dir="2700000" algn="tl">
                    <a:srgbClr val="000000">
                      <a:alpha val="43137"/>
                    </a:srgbClr>
                  </a:outerShdw>
                </a:effectLst>
                <a:cs typeface="+mn-cs"/>
              </a:rPr>
              <a:t>f(N) = g(N) + h(state(N))</a:t>
            </a:r>
            <a:r>
              <a:rPr lang="en-US" sz="2000" dirty="0">
                <a:cs typeface="+mn-cs"/>
              </a:rPr>
              <a:t> be the total estimated path cost of a node, i.e. the estimate of a path to a goal that starts with the path given by N.</a:t>
            </a:r>
            <a:endParaRPr lang="en-GB" sz="2000" dirty="0">
              <a:cs typeface="+mn-cs"/>
            </a:endParaRPr>
          </a:p>
        </p:txBody>
      </p:sp>
      <p:sp>
        <p:nvSpPr>
          <p:cNvPr id="112649" name="Rectangle 8"/>
          <p:cNvSpPr>
            <a:spLocks noChangeArrowheads="1"/>
          </p:cNvSpPr>
          <p:nvPr/>
        </p:nvSpPr>
        <p:spPr bwMode="auto">
          <a:xfrm>
            <a:off x="344488" y="3933825"/>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defRPr/>
            </a:pPr>
            <a:r>
              <a:rPr lang="en-US" sz="2000" b="1" dirty="0">
                <a:solidFill>
                  <a:srgbClr val="FF0000"/>
                </a:solidFill>
                <a:effectLst>
                  <a:outerShdw blurRad="38100" dist="38100" dir="2700000" algn="tl">
                    <a:srgbClr val="000000">
                      <a:alpha val="43137"/>
                    </a:srgbClr>
                  </a:outerShdw>
                </a:effectLst>
                <a:cs typeface="+mn-cs"/>
              </a:rPr>
              <a:t>A* </a:t>
            </a:r>
            <a:r>
              <a:rPr lang="en-US" sz="2000" dirty="0">
                <a:cs typeface="+mn-cs"/>
              </a:rPr>
              <a:t>picks the node with </a:t>
            </a:r>
            <a:r>
              <a:rPr lang="en-US" sz="2000" b="1" dirty="0">
                <a:cs typeface="+mn-cs"/>
              </a:rPr>
              <a:t>lowest f value </a:t>
            </a:r>
            <a:r>
              <a:rPr lang="en-US" sz="2000" dirty="0">
                <a:cs typeface="+mn-cs"/>
              </a:rPr>
              <a:t>to expand.</a:t>
            </a:r>
            <a:endParaRPr lang="en-GB" sz="2000" dirty="0">
              <a:cs typeface="+mn-cs"/>
            </a:endParaRPr>
          </a:p>
        </p:txBody>
      </p:sp>
      <p:sp>
        <p:nvSpPr>
          <p:cNvPr id="112650" name="Rectangle 9"/>
          <p:cNvSpPr>
            <a:spLocks noChangeArrowheads="1"/>
          </p:cNvSpPr>
          <p:nvPr/>
        </p:nvSpPr>
        <p:spPr bwMode="auto">
          <a:xfrm>
            <a:off x="344488" y="4437063"/>
            <a:ext cx="9056687" cy="714375"/>
          </a:xfrm>
          <a:prstGeom prst="rect">
            <a:avLst/>
          </a:prstGeom>
          <a:gradFill rotWithShape="1">
            <a:gsLst>
              <a:gs pos="0">
                <a:srgbClr val="3399FF"/>
              </a:gs>
              <a:gs pos="100000">
                <a:schemeClr val="bg1"/>
              </a:gs>
            </a:gsLst>
            <a:lin ang="2700000" scaled="1"/>
          </a:gradFill>
          <a:ln w="12700" algn="ctr">
            <a:solidFill>
              <a:srgbClr val="FF0000"/>
            </a:solidFill>
            <a:miter lim="800000"/>
            <a:headEnd/>
            <a:tailEnd/>
          </a:ln>
        </p:spPr>
        <p:txBody>
          <a:bodyPr>
            <a:spAutoFit/>
          </a:bodyPr>
          <a:lstStyle/>
          <a:p>
            <a:pPr eaLnBrk="0" hangingPunct="0">
              <a:defRPr/>
            </a:pPr>
            <a:r>
              <a:rPr lang="en-US" sz="2000" b="1" dirty="0">
                <a:solidFill>
                  <a:srgbClr val="FF0000"/>
                </a:solidFill>
                <a:effectLst>
                  <a:outerShdw blurRad="38100" dist="38100" dir="2700000" algn="tl">
                    <a:srgbClr val="000000">
                      <a:alpha val="43137"/>
                    </a:srgbClr>
                  </a:outerShdw>
                </a:effectLst>
                <a:cs typeface="+mn-cs"/>
              </a:rPr>
              <a:t>A* (</a:t>
            </a:r>
            <a:r>
              <a:rPr lang="en-US" sz="2000" b="1" u="sng" dirty="0">
                <a:solidFill>
                  <a:srgbClr val="FF0000"/>
                </a:solidFill>
                <a:effectLst>
                  <a:outerShdw blurRad="38100" dist="38100" dir="2700000" algn="tl">
                    <a:srgbClr val="000000">
                      <a:alpha val="43137"/>
                    </a:srgbClr>
                  </a:outerShdw>
                </a:effectLst>
                <a:cs typeface="+mn-cs"/>
              </a:rPr>
              <a:t>without</a:t>
            </a:r>
            <a:r>
              <a:rPr lang="en-US" sz="2000" b="1" dirty="0">
                <a:solidFill>
                  <a:srgbClr val="FF0000"/>
                </a:solidFill>
                <a:effectLst>
                  <a:outerShdw blurRad="38100" dist="38100" dir="2700000" algn="tl">
                    <a:srgbClr val="000000">
                      <a:alpha val="43137"/>
                    </a:srgbClr>
                  </a:outerShdw>
                </a:effectLst>
                <a:cs typeface="+mn-cs"/>
              </a:rPr>
              <a:t> Expanded List) </a:t>
            </a:r>
            <a:r>
              <a:rPr lang="en-US" sz="2000" dirty="0">
                <a:cs typeface="+mn-cs"/>
              </a:rPr>
              <a:t>and </a:t>
            </a:r>
            <a:r>
              <a:rPr lang="en-US" sz="2000" b="1" dirty="0">
                <a:solidFill>
                  <a:srgbClr val="FF0000"/>
                </a:solidFill>
                <a:effectLst>
                  <a:outerShdw blurRad="38100" dist="38100" dir="2700000" algn="tl">
                    <a:srgbClr val="000000">
                      <a:alpha val="43137"/>
                    </a:srgbClr>
                  </a:outerShdw>
                </a:effectLst>
                <a:cs typeface="+mn-cs"/>
              </a:rPr>
              <a:t>with admissible heuristic </a:t>
            </a:r>
            <a:r>
              <a:rPr lang="en-US" sz="2000" dirty="0">
                <a:cs typeface="+mn-cs"/>
              </a:rPr>
              <a:t>is </a:t>
            </a:r>
            <a:r>
              <a:rPr lang="en-US" sz="2000" b="1" u="sng" dirty="0">
                <a:cs typeface="+mn-cs"/>
              </a:rPr>
              <a:t>guaranteed</a:t>
            </a:r>
            <a:r>
              <a:rPr lang="en-US" sz="2000" dirty="0">
                <a:cs typeface="+mn-cs"/>
              </a:rPr>
              <a:t> to find optimal paths – those with smallest path cost.</a:t>
            </a:r>
            <a:endParaRPr lang="en-GB" sz="2000" dirty="0">
              <a:cs typeface="+mn-cs"/>
            </a:endParaRPr>
          </a:p>
        </p:txBody>
      </p:sp>
      <p:sp>
        <p:nvSpPr>
          <p:cNvPr id="34827" name="Rectangle 10"/>
          <p:cNvSpPr>
            <a:spLocks noChangeArrowheads="1"/>
          </p:cNvSpPr>
          <p:nvPr/>
        </p:nvSpPr>
        <p:spPr bwMode="auto">
          <a:xfrm>
            <a:off x="344488" y="5300663"/>
            <a:ext cx="9056687" cy="425450"/>
          </a:xfrm>
          <a:prstGeom prst="rect">
            <a:avLst/>
          </a:prstGeom>
          <a:gradFill rotWithShape="1">
            <a:gsLst>
              <a:gs pos="0">
                <a:srgbClr val="3399FF"/>
              </a:gs>
              <a:gs pos="100000">
                <a:schemeClr val="bg1"/>
              </a:gs>
            </a:gsLst>
            <a:lin ang="2700000" scaled="1"/>
          </a:gradFill>
          <a:ln w="28575" algn="ctr">
            <a:solidFill>
              <a:srgbClr val="FF0000"/>
            </a:solidFill>
            <a:miter lim="800000"/>
            <a:headEnd/>
            <a:tailEnd/>
          </a:ln>
          <a:effectLst>
            <a:outerShdw blurRad="50800" dist="38100" dir="8100000" algn="tr" rotWithShape="0">
              <a:prstClr val="black">
                <a:alpha val="40000"/>
              </a:prstClr>
            </a:outerShdw>
          </a:effectLst>
        </p:spPr>
        <p:txBody>
          <a:bodyPr>
            <a:spAutoFit/>
          </a:bodyPr>
          <a:lstStyle/>
          <a:p>
            <a:pPr eaLnBrk="0" hangingPunct="0"/>
            <a:r>
              <a:rPr lang="en-US" altLang="en-US" sz="2000"/>
              <a:t>This is true even if heuristic is </a:t>
            </a:r>
            <a:r>
              <a:rPr lang="en-US" altLang="en-US" sz="2000" b="1" u="sng"/>
              <a:t>NOT</a:t>
            </a:r>
            <a:r>
              <a:rPr lang="en-US" altLang="en-US" sz="2000"/>
              <a:t> consistent.</a:t>
            </a:r>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checkerboard(across)">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828D4EC9-6153-4985-B1A5-2D06769FE9B4}" type="slidenum">
              <a:rPr lang="en-US" altLang="en-US" smtClean="0"/>
              <a:pPr>
                <a:defRPr/>
              </a:pPr>
              <a:t>97</a:t>
            </a:fld>
            <a:endParaRPr lang="en-US" altLang="en-US"/>
          </a:p>
        </p:txBody>
      </p:sp>
      <p:sp>
        <p:nvSpPr>
          <p:cNvPr id="456706"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6707"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a:t>
            </a:r>
            <a:r>
              <a:rPr lang="en-US" sz="2800" b="1" u="sng">
                <a:effectLst>
                  <a:outerShdw blurRad="38100" dist="38100" dir="2700000" algn="tl">
                    <a:srgbClr val="C0C0C0"/>
                  </a:outerShdw>
                </a:effectLst>
                <a:cs typeface="+mn-cs"/>
              </a:rPr>
              <a:t>without</a:t>
            </a:r>
            <a:r>
              <a:rPr lang="en-US" sz="2800" b="1">
                <a:effectLst>
                  <a:outerShdw blurRad="38100" dist="38100" dir="2700000" algn="tl">
                    <a:srgbClr val="C0C0C0"/>
                  </a:outerShdw>
                </a:effectLst>
                <a:cs typeface="+mn-cs"/>
              </a:rPr>
              <a:t> the Strict Expanded List)</a:t>
            </a:r>
          </a:p>
        </p:txBody>
      </p:sp>
      <p:sp>
        <p:nvSpPr>
          <p:cNvPr id="456708"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5846" name="Rectangle 5"/>
          <p:cNvSpPr>
            <a:spLocks noChangeArrowheads="1"/>
          </p:cNvSpPr>
          <p:nvPr/>
        </p:nvSpPr>
        <p:spPr bwMode="auto">
          <a:xfrm>
            <a:off x="344488" y="1582738"/>
            <a:ext cx="9056687"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Note that the heuristic is admissible but </a:t>
            </a:r>
            <a:r>
              <a:rPr lang="en-US" altLang="en-US" sz="2000" b="1" u="sng"/>
              <a:t>NOT</a:t>
            </a:r>
            <a:r>
              <a:rPr lang="en-US" altLang="en-US" sz="2000"/>
              <a:t> consistent.</a:t>
            </a:r>
            <a:endParaRPr lang="en-GB" altLang="en-US" sz="2000"/>
          </a:p>
        </p:txBody>
      </p:sp>
      <p:sp>
        <p:nvSpPr>
          <p:cNvPr id="35847" name="Rectangle 7"/>
          <p:cNvSpPr>
            <a:spLocks noChangeArrowheads="1"/>
          </p:cNvSpPr>
          <p:nvPr/>
        </p:nvSpPr>
        <p:spPr bwMode="auto">
          <a:xfrm>
            <a:off x="6248400" y="2708275"/>
            <a:ext cx="3384550" cy="208756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35848" name="Line 8"/>
          <p:cNvSpPr>
            <a:spLocks noChangeShapeType="1"/>
          </p:cNvSpPr>
          <p:nvPr/>
        </p:nvSpPr>
        <p:spPr bwMode="auto">
          <a:xfrm flipV="1">
            <a:off x="8410575" y="3367088"/>
            <a:ext cx="71755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6713" name="Oval 9"/>
          <p:cNvSpPr>
            <a:spLocks noChangeArrowheads="1"/>
          </p:cNvSpPr>
          <p:nvPr/>
        </p:nvSpPr>
        <p:spPr bwMode="auto">
          <a:xfrm>
            <a:off x="7043738" y="3427413"/>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56714" name="Oval 10"/>
          <p:cNvSpPr>
            <a:spLocks noChangeArrowheads="1"/>
          </p:cNvSpPr>
          <p:nvPr/>
        </p:nvSpPr>
        <p:spPr bwMode="auto">
          <a:xfrm>
            <a:off x="8094663" y="3538538"/>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56715" name="Oval 11"/>
          <p:cNvSpPr>
            <a:spLocks noChangeArrowheads="1"/>
          </p:cNvSpPr>
          <p:nvPr/>
        </p:nvSpPr>
        <p:spPr bwMode="auto">
          <a:xfrm>
            <a:off x="9056688" y="3006725"/>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35852" name="Line 12"/>
          <p:cNvSpPr>
            <a:spLocks noChangeShapeType="1"/>
          </p:cNvSpPr>
          <p:nvPr/>
        </p:nvSpPr>
        <p:spPr bwMode="auto">
          <a:xfrm flipH="1" flipV="1">
            <a:off x="6753225" y="4148138"/>
            <a:ext cx="1154113" cy="3603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5853" name="Line 13"/>
          <p:cNvSpPr>
            <a:spLocks noChangeShapeType="1"/>
          </p:cNvSpPr>
          <p:nvPr/>
        </p:nvSpPr>
        <p:spPr bwMode="auto">
          <a:xfrm flipH="1">
            <a:off x="8024813" y="3949700"/>
            <a:ext cx="228600"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5854" name="Line 14"/>
          <p:cNvSpPr>
            <a:spLocks noChangeShapeType="1"/>
          </p:cNvSpPr>
          <p:nvPr/>
        </p:nvSpPr>
        <p:spPr bwMode="auto">
          <a:xfrm>
            <a:off x="7475538" y="3641725"/>
            <a:ext cx="647700" cy="7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6719" name="Oval 15"/>
          <p:cNvSpPr>
            <a:spLocks noChangeArrowheads="1"/>
          </p:cNvSpPr>
          <p:nvPr/>
        </p:nvSpPr>
        <p:spPr bwMode="auto">
          <a:xfrm>
            <a:off x="6392863" y="3859213"/>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35856" name="Line 16"/>
          <p:cNvSpPr>
            <a:spLocks noChangeShapeType="1"/>
          </p:cNvSpPr>
          <p:nvPr/>
        </p:nvSpPr>
        <p:spPr bwMode="auto">
          <a:xfrm flipH="1">
            <a:off x="6753225" y="3789363"/>
            <a:ext cx="360363"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56721" name="Oval 17"/>
          <p:cNvSpPr>
            <a:spLocks noChangeArrowheads="1"/>
          </p:cNvSpPr>
          <p:nvPr/>
        </p:nvSpPr>
        <p:spPr bwMode="auto">
          <a:xfrm>
            <a:off x="7689850" y="4292600"/>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56722" name="Text Box 18"/>
          <p:cNvSpPr txBox="1">
            <a:spLocks noChangeArrowheads="1"/>
          </p:cNvSpPr>
          <p:nvPr/>
        </p:nvSpPr>
        <p:spPr bwMode="auto">
          <a:xfrm>
            <a:off x="6729413" y="35893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6723" name="Text Box 19"/>
          <p:cNvSpPr txBox="1">
            <a:spLocks noChangeArrowheads="1"/>
          </p:cNvSpPr>
          <p:nvPr/>
        </p:nvSpPr>
        <p:spPr bwMode="auto">
          <a:xfrm>
            <a:off x="7597775" y="36274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6724" name="Text Box 20"/>
          <p:cNvSpPr txBox="1">
            <a:spLocks noChangeArrowheads="1"/>
          </p:cNvSpPr>
          <p:nvPr/>
        </p:nvSpPr>
        <p:spPr bwMode="auto">
          <a:xfrm>
            <a:off x="7056438" y="4292600"/>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6725" name="Text Box 21"/>
          <p:cNvSpPr txBox="1">
            <a:spLocks noChangeArrowheads="1"/>
          </p:cNvSpPr>
          <p:nvPr/>
        </p:nvSpPr>
        <p:spPr bwMode="auto">
          <a:xfrm>
            <a:off x="8464550" y="3151188"/>
            <a:ext cx="4508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100</a:t>
            </a:r>
            <a:endParaRPr lang="en-GB" sz="1400" b="1">
              <a:solidFill>
                <a:srgbClr val="FF0000"/>
              </a:solidFill>
              <a:effectLst>
                <a:outerShdw blurRad="38100" dist="38100" dir="2700000" algn="tl">
                  <a:srgbClr val="C0C0C0"/>
                </a:outerShdw>
              </a:effectLst>
              <a:cs typeface="+mn-cs"/>
            </a:endParaRPr>
          </a:p>
        </p:txBody>
      </p:sp>
      <p:sp>
        <p:nvSpPr>
          <p:cNvPr id="456726" name="Text Box 22"/>
          <p:cNvSpPr txBox="1">
            <a:spLocks noChangeArrowheads="1"/>
          </p:cNvSpPr>
          <p:nvPr/>
        </p:nvSpPr>
        <p:spPr bwMode="auto">
          <a:xfrm>
            <a:off x="7847013" y="400526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35863" name="Text Box 23"/>
          <p:cNvSpPr txBox="1">
            <a:spLocks noChangeArrowheads="1"/>
          </p:cNvSpPr>
          <p:nvPr/>
        </p:nvSpPr>
        <p:spPr bwMode="auto">
          <a:xfrm>
            <a:off x="6248400" y="4868863"/>
            <a:ext cx="3384550" cy="6699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b="1" u="sng" dirty="0"/>
              <a:t>Heuristic Values:</a:t>
            </a:r>
          </a:p>
          <a:p>
            <a:pPr algn="ctr"/>
            <a:r>
              <a:rPr lang="en-US" altLang="en-US" dirty="0"/>
              <a:t>A=100, B=</a:t>
            </a:r>
            <a:r>
              <a:rPr lang="en-US" altLang="en-US" b="1" dirty="0">
                <a:solidFill>
                  <a:srgbClr val="FF0000"/>
                </a:solidFill>
              </a:rPr>
              <a:t>1</a:t>
            </a:r>
            <a:r>
              <a:rPr lang="en-US" altLang="en-US" dirty="0"/>
              <a:t>, C=90, S=90, G=0</a:t>
            </a:r>
            <a:endParaRPr lang="en-GB" altLang="en-US" dirty="0"/>
          </a:p>
        </p:txBody>
      </p:sp>
      <p:graphicFrame>
        <p:nvGraphicFramePr>
          <p:cNvPr id="456765" name="Group 61"/>
          <p:cNvGraphicFramePr>
            <a:graphicFrameLocks noGrp="1"/>
          </p:cNvGraphicFramePr>
          <p:nvPr/>
        </p:nvGraphicFramePr>
        <p:xfrm>
          <a:off x="344488" y="2093913"/>
          <a:ext cx="5545137" cy="3978277"/>
        </p:xfrm>
        <a:graphic>
          <a:graphicData uri="http://schemas.openxmlformats.org/drawingml/2006/table">
            <a:tbl>
              <a:tblPr/>
              <a:tblGrid>
                <a:gridCol w="1414462">
                  <a:extLst>
                    <a:ext uri="{9D8B030D-6E8A-4147-A177-3AD203B41FA5}">
                      <a16:colId xmlns:a16="http://schemas.microsoft.com/office/drawing/2014/main" val="20000"/>
                    </a:ext>
                  </a:extLst>
                </a:gridCol>
                <a:gridCol w="4130675">
                  <a:extLst>
                    <a:ext uri="{9D8B030D-6E8A-4147-A177-3AD203B41FA5}">
                      <a16:colId xmlns:a16="http://schemas.microsoft.com/office/drawing/2014/main" val="20001"/>
                    </a:ext>
                  </a:extLst>
                </a:gridCol>
              </a:tblGrid>
              <a:tr h="552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Step</a:t>
                      </a:r>
                      <a:endParaRPr kumimoji="0" lang="en-GB" sz="24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Q</a:t>
                      </a:r>
                      <a:endParaRPr kumimoji="0" lang="en-GB"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54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sng" strike="noStrike" cap="none" normalizeH="0" baseline="0">
                          <a:ln>
                            <a:noFill/>
                          </a:ln>
                          <a:solidFill>
                            <a:schemeClr val="tx1"/>
                          </a:solidFill>
                          <a:effectLst/>
                          <a:latin typeface="Times New Roman" pitchFamily="18" charset="0"/>
                        </a:rPr>
                        <a:t>(90 S)</a:t>
                      </a:r>
                      <a:endParaRPr kumimoji="0" lang="en-GB" sz="2000" b="0" i="0" u="sng"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sng" strike="noStrike" cap="none" normalizeH="0" baseline="0" dirty="0">
                          <a:ln>
                            <a:noFill/>
                          </a:ln>
                          <a:solidFill>
                            <a:schemeClr val="tx1"/>
                          </a:solidFill>
                          <a:effectLst/>
                          <a:latin typeface="Times New Roman" pitchFamily="18" charset="0"/>
                        </a:rPr>
                        <a:t>(3 BS)</a:t>
                      </a:r>
                      <a:r>
                        <a:rPr kumimoji="0" lang="en-US" sz="2000" b="0" i="0" u="none" strike="noStrike" cap="none" normalizeH="0" baseline="0" dirty="0">
                          <a:ln>
                            <a:noFill/>
                          </a:ln>
                          <a:solidFill>
                            <a:schemeClr val="tx1"/>
                          </a:solidFill>
                          <a:effectLst/>
                          <a:latin typeface="Times New Roman" pitchFamily="18" charset="0"/>
                        </a:rPr>
                        <a:t>(101 AS)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sng" strike="noStrike" cap="none" normalizeH="0" baseline="0">
                          <a:ln>
                            <a:noFill/>
                          </a:ln>
                          <a:solidFill>
                            <a:schemeClr val="tx1"/>
                          </a:solidFill>
                          <a:effectLst/>
                          <a:latin typeface="Times New Roman" pitchFamily="18" charset="0"/>
                        </a:rPr>
                        <a:t>(94 CBS)</a:t>
                      </a:r>
                      <a:r>
                        <a:rPr kumimoji="0" lang="en-US" sz="2000" b="0" i="0" u="none" strike="noStrike" cap="none" normalizeH="0" baseline="0">
                          <a:ln>
                            <a:noFill/>
                          </a:ln>
                          <a:solidFill>
                            <a:schemeClr val="tx1"/>
                          </a:solidFill>
                          <a:effectLst/>
                          <a:latin typeface="Times New Roman" pitchFamily="18" charset="0"/>
                        </a:rPr>
                        <a:t> (101 AS)</a:t>
                      </a:r>
                      <a:endParaRPr kumimoji="0" lang="en-GB"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sng" strike="noStrike" cap="none" normalizeH="0" baseline="0">
                          <a:ln>
                            <a:noFill/>
                          </a:ln>
                          <a:solidFill>
                            <a:schemeClr val="tx1"/>
                          </a:solidFill>
                          <a:effectLst/>
                          <a:latin typeface="Times New Roman" pitchFamily="18" charset="0"/>
                        </a:rPr>
                        <a:t>(101 AS)</a:t>
                      </a:r>
                      <a:r>
                        <a:rPr kumimoji="0" lang="en-US" sz="2000" b="0" i="0" u="none" strike="noStrike" cap="none" normalizeH="0" baseline="0">
                          <a:ln>
                            <a:noFill/>
                          </a:ln>
                          <a:solidFill>
                            <a:schemeClr val="tx1"/>
                          </a:solidFill>
                          <a:effectLst/>
                          <a:latin typeface="Times New Roman" pitchFamily="18" charset="0"/>
                        </a:rPr>
                        <a:t>(104 GCBS)</a:t>
                      </a:r>
                      <a:endParaRPr kumimoji="0" lang="en-GB" sz="2000" b="0" i="0" u="sng"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5</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sng" strike="noStrike" cap="none" normalizeH="0" baseline="0">
                          <a:ln>
                            <a:noFill/>
                          </a:ln>
                          <a:solidFill>
                            <a:schemeClr val="tx1"/>
                          </a:solidFill>
                          <a:effectLst/>
                          <a:latin typeface="Times New Roman" pitchFamily="18" charset="0"/>
                        </a:rPr>
                        <a:t>(92 CAS)</a:t>
                      </a:r>
                      <a:r>
                        <a:rPr kumimoji="0" lang="en-US" sz="2000" b="0" i="0" u="none" strike="noStrike" cap="none" normalizeH="0" baseline="0">
                          <a:ln>
                            <a:noFill/>
                          </a:ln>
                          <a:solidFill>
                            <a:schemeClr val="tx1"/>
                          </a:solidFill>
                          <a:effectLst/>
                          <a:latin typeface="Times New Roman" pitchFamily="18" charset="0"/>
                        </a:rPr>
                        <a:t>(104 GCBS)</a:t>
                      </a:r>
                      <a:endParaRPr kumimoji="0" lang="en-GB"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a:t>
                      </a:r>
                      <a:endParaRPr kumimoji="0" lang="en-GB"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t>
                      </a:r>
                      <a:r>
                        <a:rPr kumimoji="0" lang="en-US" sz="2000" b="0" i="0" u="sng" strike="noStrike" cap="none" normalizeH="0" baseline="0" dirty="0">
                          <a:ln>
                            <a:noFill/>
                          </a:ln>
                          <a:solidFill>
                            <a:schemeClr val="tx1"/>
                          </a:solidFill>
                          <a:effectLst/>
                          <a:latin typeface="Times New Roman" pitchFamily="18" charset="0"/>
                        </a:rPr>
                        <a:t>102 GCAS</a:t>
                      </a:r>
                      <a:r>
                        <a:rPr kumimoji="0" lang="en-US" sz="2000" b="0" i="0" u="none" strike="noStrike" cap="none" normalizeH="0" baseline="0" dirty="0">
                          <a:ln>
                            <a:noFill/>
                          </a:ln>
                          <a:solidFill>
                            <a:schemeClr val="tx1"/>
                          </a:solidFill>
                          <a:effectLst/>
                          <a:latin typeface="Times New Roman" pitchFamily="18" charset="0"/>
                        </a:rPr>
                        <a:t>)(104 GCBS)</a:t>
                      </a:r>
                      <a:endParaRPr kumimoji="0" lang="en-GB"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5890" name="Text Box 54"/>
          <p:cNvSpPr txBox="1">
            <a:spLocks noChangeArrowheads="1"/>
          </p:cNvSpPr>
          <p:nvPr/>
        </p:nvSpPr>
        <p:spPr bwMode="auto">
          <a:xfrm>
            <a:off x="1044575" y="65913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endParaRPr lang="en-GB" altLang="en-US"/>
          </a:p>
        </p:txBody>
      </p:sp>
      <p:sp>
        <p:nvSpPr>
          <p:cNvPr id="35891" name="Text Box 55"/>
          <p:cNvSpPr txBox="1">
            <a:spLocks noChangeArrowheads="1"/>
          </p:cNvSpPr>
          <p:nvPr/>
        </p:nvSpPr>
        <p:spPr bwMode="auto">
          <a:xfrm>
            <a:off x="273050" y="6092825"/>
            <a:ext cx="2960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r>
              <a:rPr lang="en-US" altLang="en-US" sz="1200" b="1"/>
              <a:t>Underlined paths are chosen for extension.</a:t>
            </a:r>
            <a:endParaRPr lang="en-GB" altLang="en-US" sz="1200" b="1"/>
          </a:p>
        </p:txBody>
      </p:sp>
      <p:sp>
        <p:nvSpPr>
          <p:cNvPr id="35892" name="Rectangle 62"/>
          <p:cNvSpPr>
            <a:spLocks noChangeArrowheads="1"/>
          </p:cNvSpPr>
          <p:nvPr/>
        </p:nvSpPr>
        <p:spPr bwMode="auto">
          <a:xfrm>
            <a:off x="3297238" y="6221413"/>
            <a:ext cx="6608762" cy="590550"/>
          </a:xfrm>
          <a:prstGeom prst="rect">
            <a:avLst/>
          </a:prstGeom>
          <a:gradFill rotWithShape="1">
            <a:gsLst>
              <a:gs pos="0">
                <a:srgbClr val="FF6600"/>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sz="1600"/>
              <a:t>This heuristic is not consistent but it is an </a:t>
            </a:r>
            <a:r>
              <a:rPr lang="en-US" altLang="en-US" sz="1600" b="1" u="sng"/>
              <a:t>underestimate</a:t>
            </a:r>
            <a:r>
              <a:rPr lang="en-US" altLang="en-US" sz="1600"/>
              <a:t> and that is all that is needed for </a:t>
            </a:r>
            <a:r>
              <a:rPr lang="en-US" altLang="en-US" sz="1600" b="1"/>
              <a:t>A* without an Expanded List</a:t>
            </a:r>
            <a:r>
              <a:rPr lang="en-US" altLang="en-US" sz="1600"/>
              <a:t> to guarantee optimality.</a:t>
            </a:r>
            <a:endParaRPr lang="en-GB" altLang="en-US" sz="1600"/>
          </a:p>
        </p:txBody>
      </p:sp>
      <p:sp>
        <p:nvSpPr>
          <p:cNvPr id="28" name="Rectangle 27">
            <a:extLst>
              <a:ext uri="{FF2B5EF4-FFF2-40B4-BE49-F238E27FC236}">
                <a16:creationId xmlns:a16="http://schemas.microsoft.com/office/drawing/2014/main" id="{ED3AEADC-CF3B-4620-8543-7FDFC90FEB33}"/>
              </a:ext>
            </a:extLst>
          </p:cNvPr>
          <p:cNvSpPr/>
          <p:nvPr/>
        </p:nvSpPr>
        <p:spPr>
          <a:xfrm>
            <a:off x="6235974" y="5590401"/>
            <a:ext cx="3384550" cy="430887"/>
          </a:xfrm>
          <a:prstGeom prst="rect">
            <a:avLst/>
          </a:prstGeom>
          <a:solidFill>
            <a:schemeClr val="bg1"/>
          </a:solidFill>
          <a:ln>
            <a:solidFill>
              <a:srgbClr val="C00000"/>
            </a:solidFill>
          </a:ln>
        </p:spPr>
        <p:txBody>
          <a:bodyPr wrap="square">
            <a:spAutoFit/>
          </a:bodyPr>
          <a:lstStyle/>
          <a:p>
            <a:pPr algn="ctr">
              <a:defRPr/>
            </a:pPr>
            <a:r>
              <a:rPr lang="en-US" sz="1100" dirty="0">
                <a:latin typeface="Arial" charset="0"/>
              </a:rPr>
              <a:t>For our convention in class, add the path extensions to the </a:t>
            </a:r>
            <a:r>
              <a:rPr lang="en-US" sz="1100" b="1" u="sng" dirty="0">
                <a:solidFill>
                  <a:srgbClr val="0000FF"/>
                </a:solidFill>
                <a:effectLst>
                  <a:outerShdw blurRad="38100" dist="38100" dir="2700000" algn="tl">
                    <a:srgbClr val="000000">
                      <a:alpha val="43137"/>
                    </a:srgbClr>
                  </a:outerShdw>
                </a:effectLst>
                <a:latin typeface="Arial" charset="0"/>
              </a:rPr>
              <a:t>front</a:t>
            </a:r>
            <a:r>
              <a:rPr lang="en-US" sz="1100" dirty="0">
                <a:solidFill>
                  <a:srgbClr val="0000FF"/>
                </a:solidFill>
                <a:effectLst>
                  <a:outerShdw blurRad="38100" dist="38100" dir="2700000" algn="tl">
                    <a:srgbClr val="000000">
                      <a:alpha val="43137"/>
                    </a:srgbClr>
                  </a:outerShdw>
                </a:effectLst>
                <a:latin typeface="Arial" charset="0"/>
              </a:rPr>
              <a:t> </a:t>
            </a:r>
            <a:r>
              <a:rPr lang="en-US" sz="1100" dirty="0">
                <a:latin typeface="Arial" charset="0"/>
              </a:rPr>
              <a:t>of the Queue.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6708"/>
                                        </p:tgtEl>
                                        <p:attrNameLst>
                                          <p:attrName>style.visibility</p:attrName>
                                        </p:attrNameLst>
                                      </p:cBhvr>
                                      <p:to>
                                        <p:strVal val="visible"/>
                                      </p:to>
                                    </p:set>
                                    <p:animEffect transition="in" filter="checkerboard(across)">
                                      <p:cBhvr>
                                        <p:cTn id="7" dur="500"/>
                                        <p:tgtEl>
                                          <p:spTgt spid="456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273E00E8-C036-4A8D-A23D-42507F9069B4}" type="slidenum">
              <a:rPr lang="en-US" altLang="en-US" smtClean="0"/>
              <a:pPr>
                <a:defRPr/>
              </a:pPr>
              <a:t>98</a:t>
            </a:fld>
            <a:endParaRPr lang="en-US" altLang="en-US"/>
          </a:p>
        </p:txBody>
      </p:sp>
      <p:sp>
        <p:nvSpPr>
          <p:cNvPr id="457730"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7731"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(with Strict Expanded List)</a:t>
            </a:r>
          </a:p>
        </p:txBody>
      </p:sp>
      <p:sp>
        <p:nvSpPr>
          <p:cNvPr id="457732"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6871" name="Rectangle 6"/>
          <p:cNvSpPr>
            <a:spLocks noChangeArrowheads="1"/>
          </p:cNvSpPr>
          <p:nvPr/>
        </p:nvSpPr>
        <p:spPr bwMode="auto">
          <a:xfrm>
            <a:off x="344488" y="2428875"/>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When a node </a:t>
            </a:r>
            <a:r>
              <a:rPr lang="en-US" altLang="en-US" sz="2000" b="1"/>
              <a:t>N</a:t>
            </a:r>
            <a:r>
              <a:rPr lang="en-US" altLang="en-US" sz="2000"/>
              <a:t> is expanded, if state </a:t>
            </a:r>
            <a:r>
              <a:rPr lang="en-US" altLang="en-US" sz="2000" b="1"/>
              <a:t>(N)</a:t>
            </a:r>
            <a:r>
              <a:rPr lang="en-US" altLang="en-US" sz="2000"/>
              <a:t> is in Expanded List, discard </a:t>
            </a:r>
            <a:r>
              <a:rPr lang="en-US" altLang="en-US" sz="2000" b="1"/>
              <a:t>N</a:t>
            </a:r>
            <a:r>
              <a:rPr lang="en-US" altLang="en-US" sz="2000"/>
              <a:t>, else add state </a:t>
            </a:r>
            <a:r>
              <a:rPr lang="en-US" altLang="en-US" sz="2000" b="1"/>
              <a:t>(N) </a:t>
            </a:r>
            <a:r>
              <a:rPr lang="en-US" altLang="en-US" sz="2000"/>
              <a:t>to Expanded List.</a:t>
            </a:r>
            <a:endParaRPr lang="en-GB" altLang="en-US" sz="2000"/>
          </a:p>
        </p:txBody>
      </p:sp>
      <p:sp>
        <p:nvSpPr>
          <p:cNvPr id="36872" name="Rectangle 7"/>
          <p:cNvSpPr>
            <a:spLocks noChangeArrowheads="1"/>
          </p:cNvSpPr>
          <p:nvPr/>
        </p:nvSpPr>
        <p:spPr bwMode="auto">
          <a:xfrm>
            <a:off x="344488" y="3282950"/>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If some node in </a:t>
            </a:r>
            <a:r>
              <a:rPr lang="en-US" altLang="en-US" sz="2000" b="1"/>
              <a:t>Q</a:t>
            </a:r>
            <a:r>
              <a:rPr lang="en-US" altLang="en-US" sz="2000"/>
              <a:t> has the same state as some descendant of </a:t>
            </a:r>
            <a:r>
              <a:rPr lang="en-US" altLang="en-US" sz="2000" b="1"/>
              <a:t>N</a:t>
            </a:r>
            <a:r>
              <a:rPr lang="en-US" altLang="en-US" sz="2000"/>
              <a:t>, keep only node with smaller </a:t>
            </a:r>
            <a:r>
              <a:rPr lang="en-US" altLang="en-US" sz="2000" b="1"/>
              <a:t>f</a:t>
            </a:r>
            <a:r>
              <a:rPr lang="en-US" altLang="en-US" sz="2000"/>
              <a:t>, which will also correspond to smaller </a:t>
            </a:r>
            <a:r>
              <a:rPr lang="en-US" altLang="en-US" sz="2000" b="1"/>
              <a:t>g</a:t>
            </a:r>
            <a:r>
              <a:rPr lang="en-US" altLang="en-US" sz="2000"/>
              <a:t>.</a:t>
            </a:r>
            <a:endParaRPr lang="en-GB" altLang="en-US" sz="2000"/>
          </a:p>
        </p:txBody>
      </p:sp>
      <p:sp>
        <p:nvSpPr>
          <p:cNvPr id="36873" name="Rectangle 8"/>
          <p:cNvSpPr>
            <a:spLocks noChangeArrowheads="1"/>
          </p:cNvSpPr>
          <p:nvPr/>
        </p:nvSpPr>
        <p:spPr bwMode="auto">
          <a:xfrm>
            <a:off x="344488" y="4146550"/>
            <a:ext cx="9056687" cy="7112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For </a:t>
            </a:r>
            <a:r>
              <a:rPr lang="en-US" altLang="en-US" sz="2000" b="1"/>
              <a:t>A*</a:t>
            </a:r>
            <a:r>
              <a:rPr lang="en-US" altLang="en-US" sz="2000"/>
              <a:t> (</a:t>
            </a:r>
            <a:r>
              <a:rPr lang="en-US" altLang="en-US" sz="2000" b="1"/>
              <a:t>with Strict Expanded List</a:t>
            </a:r>
            <a:r>
              <a:rPr lang="en-US" altLang="en-US" sz="2000"/>
              <a:t>) to be guaranteed to find the optimal path, the heuristic must be </a:t>
            </a:r>
            <a:r>
              <a:rPr lang="en-US" altLang="en-US" sz="2000" b="1"/>
              <a:t>consistent</a:t>
            </a:r>
            <a:r>
              <a:rPr lang="en-US" altLang="en-US" sz="2000"/>
              <a:t>. </a:t>
            </a:r>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7732"/>
                                        </p:tgtEl>
                                        <p:attrNameLst>
                                          <p:attrName>style.visibility</p:attrName>
                                        </p:attrNameLst>
                                      </p:cBhvr>
                                      <p:to>
                                        <p:strVal val="visible"/>
                                      </p:to>
                                    </p:set>
                                    <p:animEffect transition="in" filter="checkerboard(across)">
                                      <p:cBhvr>
                                        <p:cTn id="7" dur="500"/>
                                        <p:tgtEl>
                                          <p:spTgt spid="457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D801B6B8-70D6-449E-B8F2-112709FDFD9C}" type="slidenum">
              <a:rPr lang="en-US" altLang="en-US" smtClean="0"/>
              <a:pPr>
                <a:defRPr/>
              </a:pPr>
              <a:t>99</a:t>
            </a:fld>
            <a:endParaRPr lang="en-US" altLang="en-US"/>
          </a:p>
        </p:txBody>
      </p:sp>
      <p:sp>
        <p:nvSpPr>
          <p:cNvPr id="458754" name="Rectangle 2"/>
          <p:cNvSpPr>
            <a:spLocks noChangeArrowheads="1"/>
          </p:cNvSpPr>
          <p:nvPr/>
        </p:nvSpPr>
        <p:spPr bwMode="auto">
          <a:xfrm>
            <a:off x="0" y="0"/>
            <a:ext cx="9906000" cy="908050"/>
          </a:xfrm>
          <a:prstGeom prst="rect">
            <a:avLst/>
          </a:prstGeom>
          <a:gradFill rotWithShape="1">
            <a:gsLst>
              <a:gs pos="0">
                <a:srgbClr val="FF3300"/>
              </a:gs>
              <a:gs pos="100000">
                <a:srgbClr val="FF3300">
                  <a:gamma/>
                  <a:shade val="46275"/>
                  <a:invGamma/>
                </a:srgbClr>
              </a:gs>
            </a:gsLst>
            <a:path path="shape">
              <a:fillToRect l="50000" t="50000" r="50000" b="50000"/>
            </a:path>
          </a:gradFill>
          <a:ln w="9525">
            <a:noFill/>
            <a:miter lim="800000"/>
            <a:headEnd/>
            <a:tailEnd/>
          </a:ln>
          <a:effectLst/>
        </p:spPr>
        <p:txBody>
          <a:bodyPr anchor="ctr"/>
          <a:lstStyle/>
          <a:p>
            <a:pPr algn="ctr" eaLnBrk="0" hangingPunct="0">
              <a:defRPr/>
            </a:pPr>
            <a:r>
              <a:rPr lang="en-US" sz="4000" b="1">
                <a:solidFill>
                  <a:schemeClr val="bg1"/>
                </a:solidFill>
                <a:effectLst>
                  <a:outerShdw blurRad="38100" dist="38100" dir="2700000" algn="tl">
                    <a:srgbClr val="000000"/>
                  </a:outerShdw>
                </a:effectLst>
                <a:latin typeface="Helvetica" pitchFamily="34" charset="0"/>
                <a:cs typeface="+mn-cs"/>
              </a:rPr>
              <a:t>SEARCH</a:t>
            </a:r>
          </a:p>
        </p:txBody>
      </p:sp>
      <p:sp>
        <p:nvSpPr>
          <p:cNvPr id="458755" name="Rectangle 3"/>
          <p:cNvSpPr>
            <a:spLocks noChangeArrowheads="1"/>
          </p:cNvSpPr>
          <p:nvPr/>
        </p:nvSpPr>
        <p:spPr bwMode="auto">
          <a:xfrm>
            <a:off x="0" y="908050"/>
            <a:ext cx="9906000" cy="504825"/>
          </a:xfrm>
          <a:prstGeom prst="rect">
            <a:avLst/>
          </a:prstGeom>
          <a:gradFill rotWithShape="1">
            <a:gsLst>
              <a:gs pos="0">
                <a:schemeClr val="bg1">
                  <a:gamma/>
                  <a:shade val="46275"/>
                  <a:invGamma/>
                </a:schemeClr>
              </a:gs>
              <a:gs pos="100000">
                <a:schemeClr val="bg1"/>
              </a:gs>
            </a:gsLst>
            <a:lin ang="5400000" scaled="1"/>
          </a:gradFill>
          <a:ln w="28575" algn="ctr">
            <a:solidFill>
              <a:schemeClr val="tx1"/>
            </a:solidFill>
            <a:miter lim="800000"/>
            <a:headEnd/>
            <a:tailEnd/>
          </a:ln>
          <a:effectLst/>
        </p:spPr>
        <p:txBody>
          <a:bodyPr anchor="ctr"/>
          <a:lstStyle/>
          <a:p>
            <a:pPr algn="ctr" eaLnBrk="0" hangingPunct="0">
              <a:defRPr/>
            </a:pPr>
            <a:r>
              <a:rPr lang="en-US" sz="2800" b="1">
                <a:effectLst>
                  <a:outerShdw blurRad="38100" dist="38100" dir="2700000" algn="tl">
                    <a:srgbClr val="C0C0C0"/>
                  </a:outerShdw>
                </a:effectLst>
                <a:cs typeface="+mn-cs"/>
              </a:rPr>
              <a:t>A*  (with Strict Expanded List)</a:t>
            </a:r>
          </a:p>
        </p:txBody>
      </p:sp>
      <p:sp>
        <p:nvSpPr>
          <p:cNvPr id="458756" name="Oval 4"/>
          <p:cNvSpPr>
            <a:spLocks noChangeArrowheads="1"/>
          </p:cNvSpPr>
          <p:nvPr/>
        </p:nvSpPr>
        <p:spPr bwMode="auto">
          <a:xfrm>
            <a:off x="8840788" y="188913"/>
            <a:ext cx="792162" cy="590550"/>
          </a:xfrm>
          <a:prstGeom prst="ellipse">
            <a:avLst/>
          </a:prstGeom>
          <a:gradFill rotWithShape="1">
            <a:gsLst>
              <a:gs pos="0">
                <a:srgbClr val="FF0000"/>
              </a:gs>
              <a:gs pos="100000">
                <a:srgbClr val="FF0000">
                  <a:gamma/>
                  <a:shade val="46275"/>
                  <a:invGamma/>
                </a:srgbClr>
              </a:gs>
            </a:gsLst>
            <a:path path="shape">
              <a:fillToRect l="50000" t="50000" r="50000" b="50000"/>
            </a:path>
          </a:gradFill>
          <a:ln w="28575">
            <a:solidFill>
              <a:schemeClr val="tx1"/>
            </a:solidFill>
            <a:round/>
            <a:headEnd/>
            <a:tailEnd/>
          </a:ln>
          <a:effectLst/>
        </p:spPr>
        <p:txBody>
          <a:bodyPr wrap="none" anchor="ctr"/>
          <a:lstStyle/>
          <a:p>
            <a:pPr algn="ctr">
              <a:defRPr/>
            </a:pPr>
            <a:r>
              <a:rPr lang="en-US" sz="2000" b="1">
                <a:solidFill>
                  <a:srgbClr val="FFFF00"/>
                </a:solidFill>
                <a:effectLst>
                  <a:outerShdw blurRad="38100" dist="38100" dir="2700000" algn="tl">
                    <a:srgbClr val="000000"/>
                  </a:outerShdw>
                </a:effectLst>
                <a:latin typeface="Arial" charset="0"/>
                <a:cs typeface="+mn-cs"/>
              </a:rPr>
              <a:t>4</a:t>
            </a:r>
            <a:endParaRPr lang="en-NZ" sz="2000" b="1">
              <a:solidFill>
                <a:srgbClr val="FFFF00"/>
              </a:solidFill>
              <a:effectLst>
                <a:outerShdw blurRad="38100" dist="38100" dir="2700000" algn="tl">
                  <a:srgbClr val="000000"/>
                </a:outerShdw>
              </a:effectLst>
              <a:latin typeface="Arial" charset="0"/>
              <a:cs typeface="+mn-cs"/>
            </a:endParaRPr>
          </a:p>
        </p:txBody>
      </p:sp>
      <p:sp>
        <p:nvSpPr>
          <p:cNvPr id="37894" name="Rectangle 5"/>
          <p:cNvSpPr>
            <a:spLocks noChangeArrowheads="1"/>
          </p:cNvSpPr>
          <p:nvPr/>
        </p:nvSpPr>
        <p:spPr bwMode="auto">
          <a:xfrm>
            <a:off x="180181" y="1479427"/>
            <a:ext cx="9056688" cy="406400"/>
          </a:xfrm>
          <a:prstGeom prst="rect">
            <a:avLst/>
          </a:prstGeom>
          <a:gradFill rotWithShape="1">
            <a:gsLst>
              <a:gs pos="0">
                <a:srgbClr val="3399FF"/>
              </a:gs>
              <a:gs pos="100000">
                <a:schemeClr val="bg1"/>
              </a:gs>
            </a:gsLst>
            <a:lin ang="2700000" scaled="1"/>
          </a:gradFill>
          <a:ln w="9525" algn="ctr">
            <a:solidFill>
              <a:srgbClr val="FF0000"/>
            </a:solidFill>
            <a:miter lim="800000"/>
            <a:headEnd/>
            <a:tailEnd/>
          </a:ln>
        </p:spPr>
        <p:txBody>
          <a:bodyPr>
            <a:spAutoFit/>
          </a:bodyPr>
          <a:lstStyle/>
          <a:p>
            <a:pPr eaLnBrk="0" hangingPunct="0"/>
            <a:r>
              <a:rPr lang="en-US" altLang="en-US" sz="2000"/>
              <a:t>Note that the heuristic is </a:t>
            </a:r>
            <a:r>
              <a:rPr lang="en-US" altLang="en-US" sz="2000" b="1" u="sng"/>
              <a:t>admissible and consistent</a:t>
            </a:r>
            <a:r>
              <a:rPr lang="en-US" altLang="en-US" sz="2000"/>
              <a:t>.</a:t>
            </a:r>
            <a:endParaRPr lang="en-GB" altLang="en-US" sz="2000"/>
          </a:p>
        </p:txBody>
      </p:sp>
      <p:sp>
        <p:nvSpPr>
          <p:cNvPr id="37895" name="Rectangle 6"/>
          <p:cNvSpPr>
            <a:spLocks noChangeArrowheads="1"/>
          </p:cNvSpPr>
          <p:nvPr/>
        </p:nvSpPr>
        <p:spPr bwMode="auto">
          <a:xfrm>
            <a:off x="6528231" y="2708275"/>
            <a:ext cx="3312245" cy="2087563"/>
          </a:xfrm>
          <a:prstGeom prst="rect">
            <a:avLst/>
          </a:prstGeom>
          <a:gradFill rotWithShape="1">
            <a:gsLst>
              <a:gs pos="0">
                <a:schemeClr val="bg1"/>
              </a:gs>
              <a:gs pos="100000">
                <a:srgbClr val="3399FF"/>
              </a:gs>
            </a:gsLst>
            <a:lin ang="2700000" scaled="1"/>
          </a:gradFill>
          <a:ln w="28575" algn="ctr">
            <a:solidFill>
              <a:srgbClr val="FF0000"/>
            </a:solidFill>
            <a:miter lim="800000"/>
            <a:headEnd/>
            <a:tailEnd/>
          </a:ln>
        </p:spPr>
        <p:txBody>
          <a:bodyPr wrap="none" anchor="ctr"/>
          <a:lstStyle/>
          <a:p>
            <a:pPr algn="ctr" eaLnBrk="0" hangingPunct="0"/>
            <a:endParaRPr lang="en-US" altLang="en-US"/>
          </a:p>
        </p:txBody>
      </p:sp>
      <p:sp>
        <p:nvSpPr>
          <p:cNvPr id="37896" name="Line 7"/>
          <p:cNvSpPr>
            <a:spLocks noChangeShapeType="1"/>
          </p:cNvSpPr>
          <p:nvPr/>
        </p:nvSpPr>
        <p:spPr bwMode="auto">
          <a:xfrm flipV="1">
            <a:off x="8618102" y="3367088"/>
            <a:ext cx="71755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0" name="Oval 8"/>
          <p:cNvSpPr>
            <a:spLocks noChangeArrowheads="1"/>
          </p:cNvSpPr>
          <p:nvPr/>
        </p:nvSpPr>
        <p:spPr bwMode="auto">
          <a:xfrm>
            <a:off x="7251264" y="34274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A</a:t>
            </a:r>
            <a:endParaRPr lang="en-GB" sz="1600" b="1">
              <a:cs typeface="+mn-cs"/>
            </a:endParaRPr>
          </a:p>
        </p:txBody>
      </p:sp>
      <p:sp>
        <p:nvSpPr>
          <p:cNvPr id="458761" name="Oval 9"/>
          <p:cNvSpPr>
            <a:spLocks noChangeArrowheads="1"/>
          </p:cNvSpPr>
          <p:nvPr/>
        </p:nvSpPr>
        <p:spPr bwMode="auto">
          <a:xfrm>
            <a:off x="8302189" y="3538538"/>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C</a:t>
            </a:r>
            <a:endParaRPr lang="en-GB" sz="1600" b="1">
              <a:cs typeface="+mn-cs"/>
            </a:endParaRPr>
          </a:p>
        </p:txBody>
      </p:sp>
      <p:sp>
        <p:nvSpPr>
          <p:cNvPr id="458762" name="Oval 10"/>
          <p:cNvSpPr>
            <a:spLocks noChangeArrowheads="1"/>
          </p:cNvSpPr>
          <p:nvPr/>
        </p:nvSpPr>
        <p:spPr bwMode="auto">
          <a:xfrm>
            <a:off x="9264214" y="3006725"/>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G</a:t>
            </a:r>
            <a:endParaRPr lang="en-GB" sz="1600" b="1">
              <a:cs typeface="+mn-cs"/>
            </a:endParaRPr>
          </a:p>
        </p:txBody>
      </p:sp>
      <p:sp>
        <p:nvSpPr>
          <p:cNvPr id="37900" name="Line 11"/>
          <p:cNvSpPr>
            <a:spLocks noChangeShapeType="1"/>
          </p:cNvSpPr>
          <p:nvPr/>
        </p:nvSpPr>
        <p:spPr bwMode="auto">
          <a:xfrm flipH="1" flipV="1">
            <a:off x="6960752" y="4148138"/>
            <a:ext cx="1154112" cy="3603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1" name="Line 12"/>
          <p:cNvSpPr>
            <a:spLocks noChangeShapeType="1"/>
          </p:cNvSpPr>
          <p:nvPr/>
        </p:nvSpPr>
        <p:spPr bwMode="auto">
          <a:xfrm flipH="1">
            <a:off x="8232339" y="3949700"/>
            <a:ext cx="228600" cy="3603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02" name="Line 13"/>
          <p:cNvSpPr>
            <a:spLocks noChangeShapeType="1"/>
          </p:cNvSpPr>
          <p:nvPr/>
        </p:nvSpPr>
        <p:spPr bwMode="auto">
          <a:xfrm>
            <a:off x="7683064" y="3641725"/>
            <a:ext cx="647700" cy="7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AU"/>
          </a:p>
        </p:txBody>
      </p:sp>
      <p:sp>
        <p:nvSpPr>
          <p:cNvPr id="458766" name="Oval 14"/>
          <p:cNvSpPr>
            <a:spLocks noChangeArrowheads="1"/>
          </p:cNvSpPr>
          <p:nvPr/>
        </p:nvSpPr>
        <p:spPr bwMode="auto">
          <a:xfrm>
            <a:off x="6600389" y="3859213"/>
            <a:ext cx="468313"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S</a:t>
            </a:r>
            <a:endParaRPr lang="en-GB" sz="1600" b="1">
              <a:cs typeface="+mn-cs"/>
            </a:endParaRPr>
          </a:p>
        </p:txBody>
      </p:sp>
      <p:sp>
        <p:nvSpPr>
          <p:cNvPr id="37904" name="Line 15"/>
          <p:cNvSpPr>
            <a:spLocks noChangeShapeType="1"/>
          </p:cNvSpPr>
          <p:nvPr/>
        </p:nvSpPr>
        <p:spPr bwMode="auto">
          <a:xfrm flipH="1">
            <a:off x="6960752" y="3789363"/>
            <a:ext cx="360362" cy="2159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AU"/>
          </a:p>
        </p:txBody>
      </p:sp>
      <p:sp>
        <p:nvSpPr>
          <p:cNvPr id="458768" name="Oval 16"/>
          <p:cNvSpPr>
            <a:spLocks noChangeArrowheads="1"/>
          </p:cNvSpPr>
          <p:nvPr/>
        </p:nvSpPr>
        <p:spPr bwMode="auto">
          <a:xfrm>
            <a:off x="7897377" y="4292600"/>
            <a:ext cx="468312" cy="447675"/>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solidFill>
              <a:schemeClr val="tx1"/>
            </a:solidFill>
            <a:round/>
            <a:headEnd/>
            <a:tailEnd/>
          </a:ln>
          <a:effectLst/>
        </p:spPr>
        <p:txBody>
          <a:bodyPr anchor="ctr">
            <a:spAutoFit/>
          </a:bodyPr>
          <a:lstStyle/>
          <a:p>
            <a:pPr algn="ctr" eaLnBrk="0" hangingPunct="0">
              <a:defRPr/>
            </a:pPr>
            <a:r>
              <a:rPr lang="en-US" sz="1600" b="1">
                <a:cs typeface="+mn-cs"/>
              </a:rPr>
              <a:t>B</a:t>
            </a:r>
            <a:endParaRPr lang="en-GB" sz="1600" b="1">
              <a:cs typeface="+mn-cs"/>
            </a:endParaRPr>
          </a:p>
        </p:txBody>
      </p:sp>
      <p:sp>
        <p:nvSpPr>
          <p:cNvPr id="458769" name="Text Box 17"/>
          <p:cNvSpPr txBox="1">
            <a:spLocks noChangeArrowheads="1"/>
          </p:cNvSpPr>
          <p:nvPr/>
        </p:nvSpPr>
        <p:spPr bwMode="auto">
          <a:xfrm>
            <a:off x="6936939" y="35893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0" name="Text Box 18"/>
          <p:cNvSpPr txBox="1">
            <a:spLocks noChangeArrowheads="1"/>
          </p:cNvSpPr>
          <p:nvPr/>
        </p:nvSpPr>
        <p:spPr bwMode="auto">
          <a:xfrm>
            <a:off x="7805302" y="3627438"/>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a:t>
            </a:r>
            <a:endParaRPr lang="en-GB" sz="1400" b="1">
              <a:solidFill>
                <a:srgbClr val="FF0000"/>
              </a:solidFill>
              <a:effectLst>
                <a:outerShdw blurRad="38100" dist="38100" dir="2700000" algn="tl">
                  <a:srgbClr val="C0C0C0"/>
                </a:outerShdw>
              </a:effectLst>
              <a:cs typeface="+mn-cs"/>
            </a:endParaRPr>
          </a:p>
        </p:txBody>
      </p:sp>
      <p:sp>
        <p:nvSpPr>
          <p:cNvPr id="458771" name="Text Box 19"/>
          <p:cNvSpPr txBox="1">
            <a:spLocks noChangeArrowheads="1"/>
          </p:cNvSpPr>
          <p:nvPr/>
        </p:nvSpPr>
        <p:spPr bwMode="auto">
          <a:xfrm>
            <a:off x="7263964" y="4292600"/>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2" name="Text Box 20"/>
          <p:cNvSpPr txBox="1">
            <a:spLocks noChangeArrowheads="1"/>
          </p:cNvSpPr>
          <p:nvPr/>
        </p:nvSpPr>
        <p:spPr bwMode="auto">
          <a:xfrm>
            <a:off x="8672077" y="3151188"/>
            <a:ext cx="4508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100</a:t>
            </a:r>
            <a:endParaRPr lang="en-GB" sz="1400" b="1">
              <a:solidFill>
                <a:srgbClr val="FF0000"/>
              </a:solidFill>
              <a:effectLst>
                <a:outerShdw blurRad="38100" dist="38100" dir="2700000" algn="tl">
                  <a:srgbClr val="C0C0C0"/>
                </a:outerShdw>
              </a:effectLst>
              <a:cs typeface="+mn-cs"/>
            </a:endParaRPr>
          </a:p>
        </p:txBody>
      </p:sp>
      <p:sp>
        <p:nvSpPr>
          <p:cNvPr id="458773" name="Text Box 21"/>
          <p:cNvSpPr txBox="1">
            <a:spLocks noChangeArrowheads="1"/>
          </p:cNvSpPr>
          <p:nvPr/>
        </p:nvSpPr>
        <p:spPr bwMode="auto">
          <a:xfrm>
            <a:off x="8054539" y="4005263"/>
            <a:ext cx="273050" cy="304800"/>
          </a:xfrm>
          <a:prstGeom prst="rect">
            <a:avLst/>
          </a:prstGeom>
          <a:noFill/>
          <a:ln w="28575" algn="ctr">
            <a:noFill/>
            <a:miter lim="800000"/>
            <a:headEnd/>
            <a:tailEnd/>
          </a:ln>
          <a:effectLst/>
        </p:spPr>
        <p:txBody>
          <a:bodyPr wrap="none">
            <a:spAutoFit/>
          </a:bodyPr>
          <a:lstStyle/>
          <a:p>
            <a:pPr algn="ctr" eaLnBrk="0" hangingPunct="0">
              <a:defRPr/>
            </a:pPr>
            <a:r>
              <a:rPr lang="en-US" sz="1400" b="1">
                <a:solidFill>
                  <a:srgbClr val="FF0000"/>
                </a:solidFill>
                <a:effectLst>
                  <a:outerShdw blurRad="38100" dist="38100" dir="2700000" algn="tl">
                    <a:srgbClr val="C0C0C0"/>
                  </a:outerShdw>
                </a:effectLst>
                <a:cs typeface="+mn-cs"/>
              </a:rPr>
              <a:t>2</a:t>
            </a:r>
            <a:endParaRPr lang="en-GB" sz="1400" b="1">
              <a:solidFill>
                <a:srgbClr val="FF0000"/>
              </a:solidFill>
              <a:effectLst>
                <a:outerShdw blurRad="38100" dist="38100" dir="2700000" algn="tl">
                  <a:srgbClr val="C0C0C0"/>
                </a:outerShdw>
              </a:effectLst>
              <a:cs typeface="+mn-cs"/>
            </a:endParaRPr>
          </a:p>
        </p:txBody>
      </p:sp>
      <p:sp>
        <p:nvSpPr>
          <p:cNvPr id="458774" name="Text Box 22"/>
          <p:cNvSpPr txBox="1">
            <a:spLocks noChangeArrowheads="1"/>
          </p:cNvSpPr>
          <p:nvPr/>
        </p:nvSpPr>
        <p:spPr bwMode="auto">
          <a:xfrm>
            <a:off x="6528231" y="4868863"/>
            <a:ext cx="3312246" cy="669925"/>
          </a:xfrm>
          <a:prstGeom prst="rect">
            <a:avLst/>
          </a:prstGeom>
          <a:noFill/>
          <a:ln w="28575" algn="ctr">
            <a:solidFill>
              <a:srgbClr val="FF0000"/>
            </a:solidFill>
            <a:miter lim="800000"/>
            <a:headEnd/>
            <a:tailEnd/>
          </a:ln>
          <a:effectLst/>
        </p:spPr>
        <p:txBody>
          <a:bodyPr wrap="square">
            <a:spAutoFit/>
          </a:bodyPr>
          <a:lstStyle/>
          <a:p>
            <a:pPr algn="ctr" eaLnBrk="0" hangingPunct="0">
              <a:defRPr/>
            </a:pPr>
            <a:r>
              <a:rPr lang="en-US" b="1" u="sng" dirty="0">
                <a:cs typeface="+mn-cs"/>
              </a:rPr>
              <a:t>Heuristic Values:</a:t>
            </a:r>
          </a:p>
          <a:p>
            <a:pPr algn="ctr" eaLnBrk="0" hangingPunct="0">
              <a:defRPr/>
            </a:pPr>
            <a:r>
              <a:rPr lang="en-US" dirty="0">
                <a:cs typeface="+mn-cs"/>
              </a:rPr>
              <a:t>A=100, B=</a:t>
            </a:r>
            <a:r>
              <a:rPr lang="en-US" b="1" dirty="0">
                <a:solidFill>
                  <a:srgbClr val="FF0000"/>
                </a:solidFill>
                <a:effectLst>
                  <a:outerShdw blurRad="38100" dist="38100" dir="2700000" algn="tl">
                    <a:srgbClr val="C0C0C0"/>
                  </a:outerShdw>
                </a:effectLst>
                <a:cs typeface="+mn-cs"/>
              </a:rPr>
              <a:t>88</a:t>
            </a:r>
            <a:r>
              <a:rPr lang="en-US" dirty="0">
                <a:cs typeface="+mn-cs"/>
              </a:rPr>
              <a:t>, C=100, S=90, G=0</a:t>
            </a:r>
            <a:endParaRPr lang="en-GB" dirty="0">
              <a:cs typeface="+mn-cs"/>
            </a:endParaRPr>
          </a:p>
        </p:txBody>
      </p:sp>
      <p:graphicFrame>
        <p:nvGraphicFramePr>
          <p:cNvPr id="458844" name="Group 92"/>
          <p:cNvGraphicFramePr>
            <a:graphicFrameLocks noGrp="1"/>
          </p:cNvGraphicFramePr>
          <p:nvPr>
            <p:extLst>
              <p:ext uri="{D42A27DB-BD31-4B8C-83A1-F6EECF244321}">
                <p14:modId xmlns:p14="http://schemas.microsoft.com/office/powerpoint/2010/main" val="427935873"/>
              </p:ext>
            </p:extLst>
          </p:nvPr>
        </p:nvGraphicFramePr>
        <p:xfrm>
          <a:off x="184554" y="1940481"/>
          <a:ext cx="6055471" cy="4100379"/>
        </p:xfrm>
        <a:graphic>
          <a:graphicData uri="http://schemas.openxmlformats.org/drawingml/2006/table">
            <a:tbl>
              <a:tblPr/>
              <a:tblGrid>
                <a:gridCol w="628786">
                  <a:extLst>
                    <a:ext uri="{9D8B030D-6E8A-4147-A177-3AD203B41FA5}">
                      <a16:colId xmlns:a16="http://schemas.microsoft.com/office/drawing/2014/main" val="20000"/>
                    </a:ext>
                  </a:extLst>
                </a:gridCol>
                <a:gridCol w="1259340">
                  <a:extLst>
                    <a:ext uri="{9D8B030D-6E8A-4147-A177-3AD203B41FA5}">
                      <a16:colId xmlns:a16="http://schemas.microsoft.com/office/drawing/2014/main" val="2485346820"/>
                    </a:ext>
                  </a:extLst>
                </a:gridCol>
                <a:gridCol w="2905687">
                  <a:extLst>
                    <a:ext uri="{9D8B030D-6E8A-4147-A177-3AD203B41FA5}">
                      <a16:colId xmlns:a16="http://schemas.microsoft.com/office/drawing/2014/main" val="20001"/>
                    </a:ext>
                  </a:extLst>
                </a:gridCol>
                <a:gridCol w="1261658">
                  <a:extLst>
                    <a:ext uri="{9D8B030D-6E8A-4147-A177-3AD203B41FA5}">
                      <a16:colId xmlns:a16="http://schemas.microsoft.com/office/drawing/2014/main" val="20002"/>
                    </a:ext>
                  </a:extLst>
                </a:gridCol>
              </a:tblGrid>
              <a:tr h="8229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Step</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1" i="0" u="none" strike="noStrike" cap="none" normalizeH="0" baseline="0" dirty="0">
                          <a:ln>
                            <a:noFill/>
                          </a:ln>
                          <a:solidFill>
                            <a:schemeClr val="tx1"/>
                          </a:solidFill>
                          <a:effectLst/>
                          <a:latin typeface="Times New Roman" pitchFamily="18" charset="0"/>
                        </a:rPr>
                        <a:t>Dequeued</a:t>
                      </a:r>
                      <a:endParaRPr kumimoji="0" lang="en-GB" sz="16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Enqueued</a:t>
                      </a:r>
                      <a:endParaRPr kumimoji="0" lang="en-GB" sz="24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Expanded List</a:t>
                      </a:r>
                      <a:endParaRPr kumimoji="0" lang="en-GB" sz="1800" b="1"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0</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(90 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(101 AS)(90 BS)</a:t>
                      </a: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a:t>
                      </a:r>
                      <a:endParaRPr kumimoji="0" lang="en-GB" sz="2000" b="0" i="0" u="none" strike="noStrike" cap="none" normalizeH="0" baseline="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32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18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endParaRPr kumimoji="0" lang="en-GB" sz="2000" b="0" i="0" u="none" strike="noStrike" cap="none" normalizeH="0" baseline="0" dirty="0">
                        <a:ln>
                          <a:noFill/>
                        </a:ln>
                        <a:solidFill>
                          <a:schemeClr val="tx1"/>
                        </a:solidFill>
                        <a:effectLst/>
                        <a:latin typeface="Times New Roman" pitchFamily="18"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16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5</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FF">
                            <a:gamma/>
                            <a:shade val="46275"/>
                            <a:invGamma/>
                          </a:srgbClr>
                        </a:gs>
                        <a:gs pos="50000">
                          <a:srgbClr val="FFFFFF"/>
                        </a:gs>
                        <a:gs pos="100000">
                          <a:srgbClr val="FFFFFF">
                            <a:gamma/>
                            <a:shade val="46275"/>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16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sng"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2116313"/>
                  </a:ext>
                </a:extLst>
              </a:tr>
            </a:tbl>
          </a:graphicData>
        </a:graphic>
      </p:graphicFrame>
      <p:sp>
        <p:nvSpPr>
          <p:cNvPr id="37942" name="Text Box 49"/>
          <p:cNvSpPr txBox="1">
            <a:spLocks noChangeArrowheads="1"/>
          </p:cNvSpPr>
          <p:nvPr/>
        </p:nvSpPr>
        <p:spPr bwMode="auto">
          <a:xfrm>
            <a:off x="1044575" y="65913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a:endParaRPr lang="en-GB" altLang="en-US"/>
          </a:p>
        </p:txBody>
      </p:sp>
      <p:sp>
        <p:nvSpPr>
          <p:cNvPr id="37944" name="Line 87"/>
          <p:cNvSpPr>
            <a:spLocks noChangeShapeType="1"/>
          </p:cNvSpPr>
          <p:nvPr/>
        </p:nvSpPr>
        <p:spPr bwMode="auto">
          <a:xfrm flipV="1">
            <a:off x="2076658" y="2845505"/>
            <a:ext cx="703700" cy="2461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en-AU"/>
          </a:p>
        </p:txBody>
      </p:sp>
      <p:sp>
        <p:nvSpPr>
          <p:cNvPr id="37945" name="Rectangle 93"/>
          <p:cNvSpPr>
            <a:spLocks noChangeArrowheads="1"/>
          </p:cNvSpPr>
          <p:nvPr/>
        </p:nvSpPr>
        <p:spPr bwMode="auto">
          <a:xfrm>
            <a:off x="1369607" y="6231509"/>
            <a:ext cx="8351838" cy="590550"/>
          </a:xfrm>
          <a:prstGeom prst="rect">
            <a:avLst/>
          </a:prstGeom>
          <a:gradFill rotWithShape="1">
            <a:gsLst>
              <a:gs pos="0">
                <a:srgbClr val="FF6600"/>
              </a:gs>
              <a:gs pos="100000">
                <a:schemeClr val="bg1"/>
              </a:gs>
            </a:gsLst>
            <a:lin ang="2700000" scaled="1"/>
          </a:gradFill>
          <a:ln w="9525" algn="ctr">
            <a:solidFill>
              <a:srgbClr val="FF0000"/>
            </a:solidFill>
            <a:miter lim="800000"/>
            <a:headEnd/>
            <a:tailEnd/>
          </a:ln>
        </p:spPr>
        <p:txBody>
          <a:bodyPr>
            <a:spAutoFit/>
          </a:bodyPr>
          <a:lstStyle/>
          <a:p>
            <a:pPr marL="233363" indent="-233363" eaLnBrk="0" hangingPunct="0"/>
            <a:r>
              <a:rPr lang="en-US" altLang="en-US" sz="1600"/>
              <a:t>If we modify the heuristic in the example we have been considering so that it is </a:t>
            </a:r>
            <a:r>
              <a:rPr lang="en-US" altLang="en-US" sz="1600" b="1"/>
              <a:t>consistent</a:t>
            </a:r>
            <a:r>
              <a:rPr lang="en-US" altLang="en-US" sz="1600"/>
              <a:t>, as we have done here </a:t>
            </a:r>
            <a:r>
              <a:rPr lang="en-US" altLang="en-US" sz="1600" b="1"/>
              <a:t>by increasing the value of h(B)</a:t>
            </a:r>
            <a:r>
              <a:rPr lang="en-US" altLang="en-US" sz="1600"/>
              <a:t>, then A* (with the Expanded List) will work.</a:t>
            </a:r>
            <a:endParaRPr lang="en-GB" altLang="en-US" sz="1600"/>
          </a:p>
        </p:txBody>
      </p:sp>
      <p:sp>
        <p:nvSpPr>
          <p:cNvPr id="30" name="Rectangle 29">
            <a:extLst>
              <a:ext uri="{FF2B5EF4-FFF2-40B4-BE49-F238E27FC236}">
                <a16:creationId xmlns:a16="http://schemas.microsoft.com/office/drawing/2014/main" id="{AB0AB8FA-EB28-498E-B0F5-BD6F9446EBF2}"/>
              </a:ext>
            </a:extLst>
          </p:cNvPr>
          <p:cNvSpPr/>
          <p:nvPr/>
        </p:nvSpPr>
        <p:spPr>
          <a:xfrm>
            <a:off x="6528230" y="5590401"/>
            <a:ext cx="3312245" cy="430887"/>
          </a:xfrm>
          <a:prstGeom prst="rect">
            <a:avLst/>
          </a:prstGeom>
          <a:solidFill>
            <a:schemeClr val="bg1"/>
          </a:solidFill>
          <a:ln>
            <a:solidFill>
              <a:srgbClr val="C00000"/>
            </a:solidFill>
          </a:ln>
        </p:spPr>
        <p:txBody>
          <a:bodyPr wrap="square">
            <a:spAutoFit/>
          </a:bodyPr>
          <a:lstStyle/>
          <a:p>
            <a:pPr algn="ctr">
              <a:defRPr/>
            </a:pPr>
            <a:r>
              <a:rPr lang="en-US" sz="1100" dirty="0">
                <a:latin typeface="Arial" charset="0"/>
              </a:rPr>
              <a:t>For our convention in class, add the path extensions to the </a:t>
            </a:r>
            <a:r>
              <a:rPr lang="en-US" sz="1100" b="1" u="sng" dirty="0">
                <a:solidFill>
                  <a:srgbClr val="0000FF"/>
                </a:solidFill>
                <a:effectLst>
                  <a:outerShdw blurRad="38100" dist="38100" dir="2700000" algn="tl">
                    <a:srgbClr val="000000">
                      <a:alpha val="43137"/>
                    </a:srgbClr>
                  </a:outerShdw>
                </a:effectLst>
                <a:latin typeface="Arial" charset="0"/>
              </a:rPr>
              <a:t>front</a:t>
            </a:r>
            <a:r>
              <a:rPr lang="en-US" sz="1100" dirty="0">
                <a:solidFill>
                  <a:srgbClr val="0000FF"/>
                </a:solidFill>
                <a:effectLst>
                  <a:outerShdw blurRad="38100" dist="38100" dir="2700000" algn="tl">
                    <a:srgbClr val="000000">
                      <a:alpha val="43137"/>
                    </a:srgbClr>
                  </a:outerShdw>
                </a:effectLst>
                <a:latin typeface="Arial" charset="0"/>
              </a:rPr>
              <a:t> </a:t>
            </a:r>
            <a:r>
              <a:rPr lang="en-US" sz="1100" dirty="0">
                <a:latin typeface="Arial" charset="0"/>
              </a:rPr>
              <a:t>of the Queue.</a:t>
            </a:r>
          </a:p>
        </p:txBody>
      </p:sp>
    </p:spTree>
    <p:extLst>
      <p:ext uri="{BB962C8B-B14F-4D97-AF65-F5344CB8AC3E}">
        <p14:creationId xmlns:p14="http://schemas.microsoft.com/office/powerpoint/2010/main" val="3930452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58756"/>
                                        </p:tgtEl>
                                        <p:attrNameLst>
                                          <p:attrName>style.visibility</p:attrName>
                                        </p:attrNameLst>
                                      </p:cBhvr>
                                      <p:to>
                                        <p:strVal val="visible"/>
                                      </p:to>
                                    </p:set>
                                    <p:animEffect transition="in" filter="checkerboard(across)">
                                      <p:cBhvr>
                                        <p:cTn id="7"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Search Algorithms&amp;quot;&quot;/&gt;&lt;property id=&quot;20307&quot; value=&quot;648&quot;/&gt;&lt;/object&gt;&lt;object type=&quot;3&quot; unique_id=&quot;10004&quot;&gt;&lt;property id=&quot;20148&quot; value=&quot;5&quot;/&gt;&lt;property id=&quot;20300&quot; value=&quot;Slide 2 - &amp;quot;Search Algorithms&amp;quot;&quot;/&gt;&lt;property id=&quot;20307&quot; value=&quot;649&quot;/&gt;&lt;/object&gt;&lt;object type=&quot;3&quot; unique_id=&quot;10005&quot;&gt;&lt;property id=&quot;20148&quot; value=&quot;5&quot;/&gt;&lt;property id=&quot;20300&quot; value=&quot;Slide 3&quot;/&gt;&lt;property id=&quot;20307&quot; value=&quot;307&quot;/&gt;&lt;/object&gt;&lt;object type=&quot;3&quot; unique_id=&quot;10006&quot;&gt;&lt;property id=&quot;20148&quot; value=&quot;5&quot;/&gt;&lt;property id=&quot;20300&quot; value=&quot;Slide 5&quot;/&gt;&lt;property id=&quot;20307&quot; value=&quot;572&quot;/&gt;&lt;/object&gt;&lt;object type=&quot;3&quot; unique_id=&quot;10007&quot;&gt;&lt;property id=&quot;20148&quot; value=&quot;5&quot;/&gt;&lt;property id=&quot;20300&quot; value=&quot;Slide 6&quot;/&gt;&lt;property id=&quot;20307&quot; value=&quot;443&quot;/&gt;&lt;/object&gt;&lt;object type=&quot;3&quot; unique_id=&quot;10008&quot;&gt;&lt;property id=&quot;20148&quot; value=&quot;5&quot;/&gt;&lt;property id=&quot;20300&quot; value=&quot;Slide 9&quot;/&gt;&lt;property id=&quot;20307&quot; value=&quot;442&quot;/&gt;&lt;/object&gt;&lt;object type=&quot;3&quot; unique_id=&quot;10009&quot;&gt;&lt;property id=&quot;20148&quot; value=&quot;5&quot;/&gt;&lt;property id=&quot;20300&quot; value=&quot;Slide 11&quot;/&gt;&lt;property id=&quot;20307&quot; value=&quot;444&quot;/&gt;&lt;/object&gt;&lt;object type=&quot;3&quot; unique_id=&quot;10010&quot;&gt;&lt;property id=&quot;20148&quot; value=&quot;5&quot;/&gt;&lt;property id=&quot;20300&quot; value=&quot;Slide 12&quot;/&gt;&lt;property id=&quot;20307&quot; value=&quot;647&quot;/&gt;&lt;/object&gt;&lt;object type=&quot;3&quot; unique_id=&quot;10011&quot;&gt;&lt;property id=&quot;20148&quot; value=&quot;5&quot;/&gt;&lt;property id=&quot;20300&quot; value=&quot;Slide 13&quot;/&gt;&lt;property id=&quot;20307&quot; value=&quot;438&quot;/&gt;&lt;/object&gt;&lt;object type=&quot;3&quot; unique_id=&quot;10012&quot;&gt;&lt;property id=&quot;20148&quot; value=&quot;5&quot;/&gt;&lt;property id=&quot;20300&quot; value=&quot;Slide 16&quot;/&gt;&lt;property id=&quot;20307&quot; value=&quot;478&quot;/&gt;&lt;/object&gt;&lt;object type=&quot;3&quot; unique_id=&quot;10013&quot;&gt;&lt;property id=&quot;20148&quot; value=&quot;5&quot;/&gt;&lt;property id=&quot;20300&quot; value=&quot;Slide 18&quot;/&gt;&lt;property id=&quot;20307&quot; value=&quot;435&quot;/&gt;&lt;/object&gt;&lt;object type=&quot;3&quot; unique_id=&quot;10014&quot;&gt;&lt;property id=&quot;20148&quot; value=&quot;5&quot;/&gt;&lt;property id=&quot;20300&quot; value=&quot;Slide 20&quot;/&gt;&lt;property id=&quot;20307&quot; value=&quot;449&quot;/&gt;&lt;/object&gt;&lt;object type=&quot;3&quot; unique_id=&quot;10015&quot;&gt;&lt;property id=&quot;20148&quot; value=&quot;5&quot;/&gt;&lt;property id=&quot;20300&quot; value=&quot;Slide 27&quot;/&gt;&lt;property id=&quot;20307&quot; value=&quot;434&quot;/&gt;&lt;/object&gt;&lt;object type=&quot;3&quot; unique_id=&quot;10016&quot;&gt;&lt;property id=&quot;20148&quot; value=&quot;5&quot;/&gt;&lt;property id=&quot;20300&quot; value=&quot;Slide 28&quot;/&gt;&lt;property id=&quot;20307&quot; value=&quot;450&quot;/&gt;&lt;/object&gt;&lt;object type=&quot;3&quot; unique_id=&quot;10017&quot;&gt;&lt;property id=&quot;20148&quot; value=&quot;5&quot;/&gt;&lt;property id=&quot;20300&quot; value=&quot;Slide 29&quot;/&gt;&lt;property id=&quot;20307&quot; value=&quot;561&quot;/&gt;&lt;/object&gt;&lt;object type=&quot;3&quot; unique_id=&quot;10021&quot;&gt;&lt;property id=&quot;20148&quot; value=&quot;5&quot;/&gt;&lt;property id=&quot;20300&quot; value=&quot;Slide 39&quot;/&gt;&lt;property id=&quot;20307&quot; value=&quot;610&quot;/&gt;&lt;/object&gt;&lt;object type=&quot;3&quot; unique_id=&quot;10024&quot;&gt;&lt;property id=&quot;20148&quot; value=&quot;5&quot;/&gt;&lt;property id=&quot;20300&quot; value=&quot;Slide 49&quot;/&gt;&lt;property id=&quot;20307&quot; value=&quot;613&quot;/&gt;&lt;/object&gt;&lt;object type=&quot;3&quot; unique_id=&quot;10025&quot;&gt;&lt;property id=&quot;20148&quot; value=&quot;5&quot;/&gt;&lt;property id=&quot;20300&quot; value=&quot;Slide 59&quot;/&gt;&lt;property id=&quot;20307&quot; value=&quot;575&quot;/&gt;&lt;/object&gt;&lt;object type=&quot;3&quot; unique_id=&quot;10026&quot;&gt;&lt;property id=&quot;20148&quot; value=&quot;5&quot;/&gt;&lt;property id=&quot;20300&quot; value=&quot;Slide 60&quot;/&gt;&lt;property id=&quot;20307&quot; value=&quot;576&quot;/&gt;&lt;/object&gt;&lt;object type=&quot;3&quot; unique_id=&quot;10027&quot;&gt;&lt;property id=&quot;20148&quot; value=&quot;5&quot;/&gt;&lt;property id=&quot;20300&quot; value=&quot;Slide 61&quot;/&gt;&lt;property id=&quot;20307&quot; value=&quot;650&quot;/&gt;&lt;/object&gt;&lt;object type=&quot;3&quot; unique_id=&quot;10029&quot;&gt;&lt;property id=&quot;20148&quot; value=&quot;5&quot;/&gt;&lt;property id=&quot;20300&quot; value=&quot;Slide 65&quot;/&gt;&lt;property id=&quot;20307&quot; value=&quot;614&quot;/&gt;&lt;/object&gt;&lt;object type=&quot;3&quot; unique_id=&quot;10030&quot;&gt;&lt;property id=&quot;20148&quot; value=&quot;5&quot;/&gt;&lt;property id=&quot;20300&quot; value=&quot;Slide 66&quot;/&gt;&lt;property id=&quot;20307&quot; value=&quot;488&quot;/&gt;&lt;/object&gt;&lt;object type=&quot;3&quot; unique_id=&quot;10031&quot;&gt;&lt;property id=&quot;20148&quot; value=&quot;5&quot;/&gt;&lt;property id=&quot;20300&quot; value=&quot;Slide 67&quot;/&gt;&lt;property id=&quot;20307&quot; value=&quot;490&quot;/&gt;&lt;/object&gt;&lt;object type=&quot;3&quot; unique_id=&quot;10032&quot;&gt;&lt;property id=&quot;20148&quot; value=&quot;5&quot;/&gt;&lt;property id=&quot;20300&quot; value=&quot;Slide 68&quot;/&gt;&lt;property id=&quot;20307&quot; value=&quot;507&quot;/&gt;&lt;/object&gt;&lt;object type=&quot;3&quot; unique_id=&quot;10033&quot;&gt;&lt;property id=&quot;20148&quot; value=&quot;5&quot;/&gt;&lt;property id=&quot;20300&quot; value=&quot;Slide 69&quot;/&gt;&lt;property id=&quot;20307&quot; value=&quot;339&quot;/&gt;&lt;/object&gt;&lt;object type=&quot;3&quot; unique_id=&quot;10035&quot;&gt;&lt;property id=&quot;20148&quot; value=&quot;5&quot;/&gt;&lt;property id=&quot;20300&quot; value=&quot;Slide 79&quot;/&gt;&lt;property id=&quot;20307&quot; value=&quot;562&quot;/&gt;&lt;/object&gt;&lt;object type=&quot;3&quot; unique_id=&quot;10036&quot;&gt;&lt;property id=&quot;20148&quot; value=&quot;5&quot;/&gt;&lt;property id=&quot;20300&quot; value=&quot;Slide 80&quot;/&gt;&lt;property id=&quot;20307&quot; value=&quot;600&quot;/&gt;&lt;/object&gt;&lt;object type=&quot;3&quot; unique_id=&quot;10037&quot;&gt;&lt;property id=&quot;20148&quot; value=&quot;5&quot;/&gt;&lt;property id=&quot;20300&quot; value=&quot;Slide 81&quot;/&gt;&lt;property id=&quot;20307&quot; value=&quot;601&quot;/&gt;&lt;/object&gt;&lt;object type=&quot;3&quot; unique_id=&quot;10038&quot;&gt;&lt;property id=&quot;20148&quot; value=&quot;5&quot;/&gt;&lt;property id=&quot;20300&quot; value=&quot;Slide 82&quot;/&gt;&lt;property id=&quot;20307&quot; value=&quot;602&quot;/&gt;&lt;/object&gt;&lt;object type=&quot;3&quot; unique_id=&quot;10039&quot;&gt;&lt;property id=&quot;20148&quot; value=&quot;5&quot;/&gt;&lt;property id=&quot;20300&quot; value=&quot;Slide 83&quot;/&gt;&lt;property id=&quot;20307&quot; value=&quot;603&quot;/&gt;&lt;/object&gt;&lt;object type=&quot;3&quot; unique_id=&quot;10040&quot;&gt;&lt;property id=&quot;20148&quot; value=&quot;5&quot;/&gt;&lt;property id=&quot;20300&quot; value=&quot;Slide 85&quot;/&gt;&lt;property id=&quot;20307&quot; value=&quot;604&quot;/&gt;&lt;/object&gt;&lt;object type=&quot;3&quot; unique_id=&quot;10041&quot;&gt;&lt;property id=&quot;20148&quot; value=&quot;5&quot;/&gt;&lt;property id=&quot;20300&quot; value=&quot;Slide 86&quot;/&gt;&lt;property id=&quot;20307&quot; value=&quot;605&quot;/&gt;&lt;/object&gt;&lt;object type=&quot;3&quot; unique_id=&quot;10042&quot;&gt;&lt;property id=&quot;20148&quot; value=&quot;5&quot;/&gt;&lt;property id=&quot;20300&quot; value=&quot;Slide 87&quot;/&gt;&lt;property id=&quot;20307&quot; value=&quot;606&quot;/&gt;&lt;/object&gt;&lt;object type=&quot;3&quot; unique_id=&quot;10043&quot;&gt;&lt;property id=&quot;20148&quot; value=&quot;5&quot;/&gt;&lt;property id=&quot;20300&quot; value=&quot;Slide 88&quot;/&gt;&lt;property id=&quot;20307&quot; value=&quot;535&quot;/&gt;&lt;/object&gt;&lt;object type=&quot;3&quot; unique_id=&quot;10044&quot;&gt;&lt;property id=&quot;20148&quot; value=&quot;5&quot;/&gt;&lt;property id=&quot;20300&quot; value=&quot;Slide 89&quot;/&gt;&lt;property id=&quot;20307&quot; value=&quot;532&quot;/&gt;&lt;/object&gt;&lt;object type=&quot;3&quot; unique_id=&quot;10045&quot;&gt;&lt;property id=&quot;20148&quot; value=&quot;5&quot;/&gt;&lt;property id=&quot;20300&quot; value=&quot;Slide 90&quot;/&gt;&lt;property id=&quot;20307&quot; value=&quot;534&quot;/&gt;&lt;/object&gt;&lt;object type=&quot;3&quot; unique_id=&quot;10046&quot;&gt;&lt;property id=&quot;20148&quot; value=&quot;5&quot;/&gt;&lt;property id=&quot;20300&quot; value=&quot;Slide 91&quot;/&gt;&lt;property id=&quot;20307&quot; value=&quot;537&quot;/&gt;&lt;/object&gt;&lt;object type=&quot;3&quot; unique_id=&quot;10047&quot;&gt;&lt;property id=&quot;20148&quot; value=&quot;5&quot;/&gt;&lt;property id=&quot;20300&quot; value=&quot;Slide 92&quot;/&gt;&lt;property id=&quot;20307&quot; value=&quot;538&quot;/&gt;&lt;/object&gt;&lt;object type=&quot;3&quot; unique_id=&quot;10048&quot;&gt;&lt;property id=&quot;20148&quot; value=&quot;5&quot;/&gt;&lt;property id=&quot;20300&quot; value=&quot;Slide 93&quot;/&gt;&lt;property id=&quot;20307&quot; value=&quot;539&quot;/&gt;&lt;/object&gt;&lt;object type=&quot;3&quot; unique_id=&quot;10049&quot;&gt;&lt;property id=&quot;20148&quot; value=&quot;5&quot;/&gt;&lt;property id=&quot;20300&quot; value=&quot;Slide 94&quot;/&gt;&lt;property id=&quot;20307&quot; value=&quot;542&quot;/&gt;&lt;/object&gt;&lt;object type=&quot;3&quot; unique_id=&quot;10050&quot;&gt;&lt;property id=&quot;20148&quot; value=&quot;5&quot;/&gt;&lt;property id=&quot;20300&quot; value=&quot;Slide 95&quot;/&gt;&lt;property id=&quot;20307&quot; value=&quot;540&quot;/&gt;&lt;/object&gt;&lt;object type=&quot;3&quot; unique_id=&quot;10051&quot;&gt;&lt;property id=&quot;20148&quot; value=&quot;5&quot;/&gt;&lt;property id=&quot;20300&quot; value=&quot;Slide 96&quot;/&gt;&lt;property id=&quot;20307&quot; value=&quot;543&quot;/&gt;&lt;/object&gt;&lt;object type=&quot;3&quot; unique_id=&quot;10052&quot;&gt;&lt;property id=&quot;20148&quot; value=&quot;5&quot;/&gt;&lt;property id=&quot;20300&quot; value=&quot;Slide 97&quot;/&gt;&lt;property id=&quot;20307&quot; value=&quot;544&quot;/&gt;&lt;/object&gt;&lt;object type=&quot;3&quot; unique_id=&quot;10053&quot;&gt;&lt;property id=&quot;20148&quot; value=&quot;5&quot;/&gt;&lt;property id=&quot;20300&quot; value=&quot;Slide 98&quot;/&gt;&lt;property id=&quot;20307&quot; value=&quot;545&quot;/&gt;&lt;/object&gt;&lt;object type=&quot;3&quot; unique_id=&quot;10055&quot;&gt;&lt;property id=&quot;20148&quot; value=&quot;5&quot;/&gt;&lt;property id=&quot;20300&quot; value=&quot;Slide 104&quot;/&gt;&lt;property id=&quot;20307&quot; value=&quot;547&quot;/&gt;&lt;/object&gt;&lt;object type=&quot;3&quot; unique_id=&quot;10056&quot;&gt;&lt;property id=&quot;20148&quot; value=&quot;5&quot;/&gt;&lt;property id=&quot;20300&quot; value=&quot;Slide 105&quot;/&gt;&lt;property id=&quot;20307&quot; value=&quot;548&quot;/&gt;&lt;/object&gt;&lt;object type=&quot;3&quot; unique_id=&quot;10058&quot;&gt;&lt;property id=&quot;20148&quot; value=&quot;5&quot;/&gt;&lt;property id=&quot;20300&quot; value=&quot;Slide 107&quot;/&gt;&lt;property id=&quot;20307&quot; value=&quot;550&quot;/&gt;&lt;/object&gt;&lt;object type=&quot;3&quot; unique_id=&quot;10059&quot;&gt;&lt;property id=&quot;20148&quot; value=&quot;5&quot;/&gt;&lt;property id=&quot;20300&quot; value=&quot;Slide 108&quot;/&gt;&lt;property id=&quot;20307&quot; value=&quot;551&quot;/&gt;&lt;/object&gt;&lt;object type=&quot;3&quot; unique_id=&quot;10060&quot;&gt;&lt;property id=&quot;20148&quot; value=&quot;5&quot;/&gt;&lt;property id=&quot;20300&quot; value=&quot;Slide 112&quot;/&gt;&lt;property id=&quot;20307&quot; value=&quot;555&quot;/&gt;&lt;/object&gt;&lt;object type=&quot;3&quot; unique_id=&quot;10061&quot;&gt;&lt;property id=&quot;20148&quot; value=&quot;5&quot;/&gt;&lt;property id=&quot;20300&quot; value=&quot;Slide 113&quot;/&gt;&lt;property id=&quot;20307&quot; value=&quot;559&quot;/&gt;&lt;/object&gt;&lt;object type=&quot;3&quot; unique_id=&quot;10062&quot;&gt;&lt;property id=&quot;20148&quot; value=&quot;5&quot;/&gt;&lt;property id=&quot;20300&quot; value=&quot;Slide 114&quot;/&gt;&lt;property id=&quot;20307&quot; value=&quot;560&quot;/&gt;&lt;/object&gt;&lt;object type=&quot;3&quot; unique_id=&quot;10063&quot;&gt;&lt;property id=&quot;20148&quot; value=&quot;5&quot;/&gt;&lt;property id=&quot;20300&quot; value=&quot;Slide 115&quot;/&gt;&lt;property id=&quot;20307&quot; value=&quot;573&quot;/&gt;&lt;/object&gt;&lt;object type=&quot;3&quot; unique_id=&quot;10064&quot;&gt;&lt;property id=&quot;20148&quot; value=&quot;5&quot;/&gt;&lt;property id=&quot;20300&quot; value=&quot;Slide 117&quot;/&gt;&lt;property id=&quot;20307&quot; value=&quot;637&quot;/&gt;&lt;/object&gt;&lt;object type=&quot;3&quot; unique_id=&quot;10065&quot;&gt;&lt;property id=&quot;20148&quot; value=&quot;5&quot;/&gt;&lt;property id=&quot;20300&quot; value=&quot;Slide 118&quot;/&gt;&lt;property id=&quot;20307&quot; value=&quot;590&quot;/&gt;&lt;/object&gt;&lt;object type=&quot;3&quot; unique_id=&quot;10066&quot;&gt;&lt;property id=&quot;20148&quot; value=&quot;5&quot;/&gt;&lt;property id=&quot;20300&quot; value=&quot;Slide 119&quot;/&gt;&lt;property id=&quot;20307&quot; value=&quot;598&quot;/&gt;&lt;/object&gt;&lt;object type=&quot;3&quot; unique_id=&quot;10067&quot;&gt;&lt;property id=&quot;20148&quot; value=&quot;5&quot;/&gt;&lt;property id=&quot;20300&quot; value=&quot;Slide 120&quot;/&gt;&lt;property id=&quot;20307&quot; value=&quot;639&quot;/&gt;&lt;/object&gt;&lt;object type=&quot;3&quot; unique_id=&quot;10068&quot;&gt;&lt;property id=&quot;20148&quot; value=&quot;5&quot;/&gt;&lt;property id=&quot;20300&quot; value=&quot;Slide 121&quot;/&gt;&lt;property id=&quot;20307&quot; value=&quot;638&quot;/&gt;&lt;/object&gt;&lt;object type=&quot;3&quot; unique_id=&quot;10069&quot;&gt;&lt;property id=&quot;20148&quot; value=&quot;5&quot;/&gt;&lt;property id=&quot;20300&quot; value=&quot;Slide 122&quot;/&gt;&lt;property id=&quot;20307&quot; value=&quot;636&quot;/&gt;&lt;/object&gt;&lt;object type=&quot;3&quot; unique_id=&quot;10070&quot;&gt;&lt;property id=&quot;20148&quot; value=&quot;5&quot;/&gt;&lt;property id=&quot;20300&quot; value=&quot;Slide 123&quot;/&gt;&lt;property id=&quot;20307&quot; value=&quot;640&quot;/&gt;&lt;/object&gt;&lt;object type=&quot;3&quot; unique_id=&quot;10071&quot;&gt;&lt;property id=&quot;20148&quot; value=&quot;5&quot;/&gt;&lt;property id=&quot;20300&quot; value=&quot;Slide 124&quot;/&gt;&lt;property id=&quot;20307&quot; value=&quot;641&quot;/&gt;&lt;/object&gt;&lt;object type=&quot;3&quot; unique_id=&quot;10072&quot;&gt;&lt;property id=&quot;20148&quot; value=&quot;5&quot;/&gt;&lt;property id=&quot;20300&quot; value=&quot;Slide 125&quot;/&gt;&lt;property id=&quot;20307&quot; value=&quot;599&quot;/&gt;&lt;/object&gt;&lt;object type=&quot;3&quot; unique_id=&quot;10073&quot;&gt;&lt;property id=&quot;20148&quot; value=&quot;5&quot;/&gt;&lt;property id=&quot;20300&quot; value=&quot;Slide 126&quot;/&gt;&lt;property id=&quot;20307&quot; value=&quot;642&quot;/&gt;&lt;/object&gt;&lt;object type=&quot;3&quot; unique_id=&quot;10074&quot;&gt;&lt;property id=&quot;20148&quot; value=&quot;5&quot;/&gt;&lt;property id=&quot;20300&quot; value=&quot;Slide 127&quot;/&gt;&lt;property id=&quot;20307&quot; value=&quot;643&quot;/&gt;&lt;/object&gt;&lt;object type=&quot;3&quot; unique_id=&quot;10075&quot;&gt;&lt;property id=&quot;20148&quot; value=&quot;5&quot;/&gt;&lt;property id=&quot;20300&quot; value=&quot;Slide 128&quot;/&gt;&lt;property id=&quot;20307&quot; value=&quot;644&quot;/&gt;&lt;/object&gt;&lt;object type=&quot;3&quot; unique_id=&quot;10076&quot;&gt;&lt;property id=&quot;20148&quot; value=&quot;5&quot;/&gt;&lt;property id=&quot;20300&quot; value=&quot;Slide 129&quot;/&gt;&lt;property id=&quot;20307&quot; value=&quot;645&quot;/&gt;&lt;/object&gt;&lt;object type=&quot;3&quot; unique_id=&quot;10077&quot;&gt;&lt;property id=&quot;20148&quot; value=&quot;5&quot;/&gt;&lt;property id=&quot;20300&quot; value=&quot;Slide 130&quot;/&gt;&lt;property id=&quot;20307&quot; value=&quot;646&quot;/&gt;&lt;/object&gt;&lt;object type=&quot;3&quot; unique_id=&quot;10078&quot;&gt;&lt;property id=&quot;20148&quot; value=&quot;5&quot;/&gt;&lt;property id=&quot;20300&quot; value=&quot;Slide 133&quot;/&gt;&lt;property id=&quot;20307&quot; value=&quot;574&quot;/&gt;&lt;/object&gt;&lt;object type=&quot;3&quot; unique_id=&quot;10079&quot;&gt;&lt;property id=&quot;20148&quot; value=&quot;5&quot;/&gt;&lt;property id=&quot;20300&quot; value=&quot;Slide 134&quot;/&gt;&lt;property id=&quot;20307&quot; value=&quot;577&quot;/&gt;&lt;/object&gt;&lt;object type=&quot;3&quot; unique_id=&quot;10080&quot;&gt;&lt;property id=&quot;20148&quot; value=&quot;5&quot;/&gt;&lt;property id=&quot;20300&quot; value=&quot;Slide 135&quot;/&gt;&lt;property id=&quot;20307&quot; value=&quot;578&quot;/&gt;&lt;/object&gt;&lt;object type=&quot;3&quot; unique_id=&quot;10081&quot;&gt;&lt;property id=&quot;20148&quot; value=&quot;5&quot;/&gt;&lt;property id=&quot;20300&quot; value=&quot;Slide 136&quot;/&gt;&lt;property id=&quot;20307&quot; value=&quot;579&quot;/&gt;&lt;/object&gt;&lt;object type=&quot;3&quot; unique_id=&quot;10082&quot;&gt;&lt;property id=&quot;20148&quot; value=&quot;5&quot;/&gt;&lt;property id=&quot;20300&quot; value=&quot;Slide 137&quot;/&gt;&lt;property id=&quot;20307&quot; value=&quot;580&quot;/&gt;&lt;/object&gt;&lt;object type=&quot;3&quot; unique_id=&quot;10083&quot;&gt;&lt;property id=&quot;20148&quot; value=&quot;5&quot;/&gt;&lt;property id=&quot;20300&quot; value=&quot;Slide 139&quot;/&gt;&lt;property id=&quot;20307&quot; value=&quot;581&quot;/&gt;&lt;/object&gt;&lt;object type=&quot;3&quot; unique_id=&quot;10084&quot;&gt;&lt;property id=&quot;20148&quot; value=&quot;5&quot;/&gt;&lt;property id=&quot;20300&quot; value=&quot;Slide 140&quot;/&gt;&lt;property id=&quot;20307&quot; value=&quot;582&quot;/&gt;&lt;/object&gt;&lt;object type=&quot;3&quot; unique_id=&quot;10085&quot;&gt;&lt;property id=&quot;20148&quot; value=&quot;5&quot;/&gt;&lt;property id=&quot;20300&quot; value=&quot;Slide 141&quot;/&gt;&lt;property id=&quot;20307&quot; value=&quot;583&quot;/&gt;&lt;/object&gt;&lt;object type=&quot;3&quot; unique_id=&quot;10086&quot;&gt;&lt;property id=&quot;20148&quot; value=&quot;5&quot;/&gt;&lt;property id=&quot;20300&quot; value=&quot;Slide 142&quot;/&gt;&lt;property id=&quot;20307&quot; value=&quot;584&quot;/&gt;&lt;/object&gt;&lt;object type=&quot;3&quot; unique_id=&quot;10087&quot;&gt;&lt;property id=&quot;20148&quot; value=&quot;5&quot;/&gt;&lt;property id=&quot;20300&quot; value=&quot;Slide 143&quot;/&gt;&lt;property id=&quot;20307&quot; value=&quot;585&quot;/&gt;&lt;/object&gt;&lt;object type=&quot;3&quot; unique_id=&quot;10088&quot;&gt;&lt;property id=&quot;20148&quot; value=&quot;5&quot;/&gt;&lt;property id=&quot;20300&quot; value=&quot;Slide 144&quot;/&gt;&lt;property id=&quot;20307&quot; value=&quot;586&quot;/&gt;&lt;/object&gt;&lt;object type=&quot;3&quot; unique_id=&quot;10089&quot;&gt;&lt;property id=&quot;20148&quot; value=&quot;5&quot;/&gt;&lt;property id=&quot;20300&quot; value=&quot;Slide 145&quot;/&gt;&lt;property id=&quot;20307&quot; value=&quot;587&quot;/&gt;&lt;/object&gt;&lt;object type=&quot;3&quot; unique_id=&quot;10090&quot;&gt;&lt;property id=&quot;20148&quot; value=&quot;5&quot;/&gt;&lt;property id=&quot;20300&quot; value=&quot;Slide 146&quot;/&gt;&lt;property id=&quot;20307&quot; value=&quot;588&quot;/&gt;&lt;/object&gt;&lt;object type=&quot;3&quot; unique_id=&quot;10091&quot;&gt;&lt;property id=&quot;20148&quot; value=&quot;5&quot;/&gt;&lt;property id=&quot;20300&quot; value=&quot;Slide 147&quot;/&gt;&lt;property id=&quot;20307&quot; value=&quot;597&quot;/&gt;&lt;/object&gt;&lt;object type=&quot;3&quot; unique_id=&quot;10092&quot;&gt;&lt;property id=&quot;20148&quot; value=&quot;5&quot;/&gt;&lt;property id=&quot;20300&quot; value=&quot;Slide 148&quot;/&gt;&lt;property id=&quot;20307&quot; value=&quot;591&quot;/&gt;&lt;/object&gt;&lt;object type=&quot;3&quot; unique_id=&quot;10093&quot;&gt;&lt;property id=&quot;20148&quot; value=&quot;5&quot;/&gt;&lt;property id=&quot;20300&quot; value=&quot;Slide 149&quot;/&gt;&lt;property id=&quot;20307&quot; value=&quot;589&quot;/&gt;&lt;/object&gt;&lt;object type=&quot;3&quot; unique_id=&quot;10607&quot;&gt;&lt;property id=&quot;20148&quot; value=&quot;5&quot;/&gt;&lt;property id=&quot;20300&quot; value=&quot;Slide 50&quot;/&gt;&lt;property id=&quot;20307&quot; value=&quot;651&quot;/&gt;&lt;/object&gt;&lt;object type=&quot;3&quot; unique_id=&quot;10608&quot;&gt;&lt;property id=&quot;20148&quot; value=&quot;5&quot;/&gt;&lt;property id=&quot;20300&quot; value=&quot;Slide 51&quot;/&gt;&lt;property id=&quot;20307&quot; value=&quot;461&quot;/&gt;&lt;/object&gt;&lt;object type=&quot;3&quot; unique_id=&quot;10609&quot;&gt;&lt;property id=&quot;20148&quot; value=&quot;5&quot;/&gt;&lt;property id=&quot;20300&quot; value=&quot;Slide 52&quot;/&gt;&lt;property id=&quot;20307&quot; value=&quot;462&quot;/&gt;&lt;/object&gt;&lt;object type=&quot;3&quot; unique_id=&quot;10610&quot;&gt;&lt;property id=&quot;20148&quot; value=&quot;5&quot;/&gt;&lt;property id=&quot;20300&quot; value=&quot;Slide 53&quot;/&gt;&lt;property id=&quot;20307&quot; value=&quot;463&quot;/&gt;&lt;/object&gt;&lt;object type=&quot;3&quot; unique_id=&quot;10611&quot;&gt;&lt;property id=&quot;20148&quot; value=&quot;5&quot;/&gt;&lt;property id=&quot;20300&quot; value=&quot;Slide 54&quot;/&gt;&lt;property id=&quot;20307&quot; value=&quot;652&quot;/&gt;&lt;/object&gt;&lt;object type=&quot;3&quot; unique_id=&quot;10612&quot;&gt;&lt;property id=&quot;20148&quot; value=&quot;5&quot;/&gt;&lt;property id=&quot;20300&quot; value=&quot;Slide 55&quot;/&gt;&lt;property id=&quot;20307&quot; value=&quot;653&quot;/&gt;&lt;/object&gt;&lt;object type=&quot;3&quot; unique_id=&quot;10613&quot;&gt;&lt;property id=&quot;20148&quot; value=&quot;5&quot;/&gt;&lt;property id=&quot;20300&quot; value=&quot;Slide 56&quot;/&gt;&lt;property id=&quot;20307&quot; value=&quot;464&quot;/&gt;&lt;/object&gt;&lt;object type=&quot;3&quot; unique_id=&quot;10614&quot;&gt;&lt;property id=&quot;20148&quot; value=&quot;5&quot;/&gt;&lt;property id=&quot;20300&quot; value=&quot;Slide 57&quot;/&gt;&lt;property id=&quot;20307&quot; value=&quot;654&quot;/&gt;&lt;/object&gt;&lt;object type=&quot;3&quot; unique_id=&quot;10615&quot;&gt;&lt;property id=&quot;20148&quot; value=&quot;5&quot;/&gt;&lt;property id=&quot;20300&quot; value=&quot;Slide 58&quot;/&gt;&lt;property id=&quot;20307&quot; value=&quot;655&quot;/&gt;&lt;/object&gt;&lt;object type=&quot;3&quot; unique_id=&quot;11556&quot;&gt;&lt;property id=&quot;20148&quot; value=&quot;5&quot;/&gt;&lt;property id=&quot;20300&quot; value=&quot;Slide 4&quot;/&gt;&lt;property id=&quot;20307&quot; value=&quot;657&quot;/&gt;&lt;/object&gt;&lt;object type=&quot;3&quot; unique_id=&quot;11557&quot;&gt;&lt;property id=&quot;20148&quot; value=&quot;5&quot;/&gt;&lt;property id=&quot;20300&quot; value=&quot;Slide 7&quot;/&gt;&lt;property id=&quot;20307&quot; value=&quot;656&quot;/&gt;&lt;/object&gt;&lt;object type=&quot;3&quot; unique_id=&quot;11558&quot;&gt;&lt;property id=&quot;20148&quot; value=&quot;5&quot;/&gt;&lt;property id=&quot;20300&quot; value=&quot;Slide 8&quot;/&gt;&lt;property id=&quot;20307&quot; value=&quot;658&quot;/&gt;&lt;/object&gt;&lt;object type=&quot;3&quot; unique_id=&quot;11559&quot;&gt;&lt;property id=&quot;20148&quot; value=&quot;5&quot;/&gt;&lt;property id=&quot;20300&quot; value=&quot;Slide 10&quot;/&gt;&lt;property id=&quot;20307&quot; value=&quot;659&quot;/&gt;&lt;/object&gt;&lt;object type=&quot;3&quot; unique_id=&quot;12514&quot;&gt;&lt;property id=&quot;20148&quot; value=&quot;5&quot;/&gt;&lt;property id=&quot;20300&quot; value=&quot;Slide 14&quot;/&gt;&lt;property id=&quot;20307&quot; value=&quot;661&quot;/&gt;&lt;/object&gt;&lt;object type=&quot;3&quot; unique_id=&quot;12515&quot;&gt;&lt;property id=&quot;20148&quot; value=&quot;5&quot;/&gt;&lt;property id=&quot;20300&quot; value=&quot;Slide 15&quot;/&gt;&lt;property id=&quot;20307&quot; value=&quot;660&quot;/&gt;&lt;/object&gt;&lt;object type=&quot;3&quot; unique_id=&quot;12516&quot;&gt;&lt;property id=&quot;20148&quot; value=&quot;5&quot;/&gt;&lt;property id=&quot;20300&quot; value=&quot;Slide 19&quot;/&gt;&lt;property id=&quot;20307&quot; value=&quot;663&quot;/&gt;&lt;/object&gt;&lt;object type=&quot;3&quot; unique_id=&quot;14498&quot;&gt;&lt;property id=&quot;20148&quot; value=&quot;5&quot;/&gt;&lt;property id=&quot;20300&quot; value=&quot;Slide 21&quot;/&gt;&lt;property id=&quot;20307&quot; value=&quot;666&quot;/&gt;&lt;/object&gt;&lt;object type=&quot;3&quot; unique_id=&quot;14499&quot;&gt;&lt;property id=&quot;20148&quot; value=&quot;5&quot;/&gt;&lt;property id=&quot;20300&quot; value=&quot;Slide 22&quot;/&gt;&lt;property id=&quot;20307&quot; value=&quot;667&quot;/&gt;&lt;/object&gt;&lt;object type=&quot;3&quot; unique_id=&quot;14500&quot;&gt;&lt;property id=&quot;20148&quot; value=&quot;5&quot;/&gt;&lt;property id=&quot;20300&quot; value=&quot;Slide 23&quot;/&gt;&lt;property id=&quot;20307&quot; value=&quot;668&quot;/&gt;&lt;/object&gt;&lt;object type=&quot;3&quot; unique_id=&quot;14501&quot;&gt;&lt;property id=&quot;20148&quot; value=&quot;5&quot;/&gt;&lt;property id=&quot;20300&quot; value=&quot;Slide 24&quot;/&gt;&lt;property id=&quot;20307&quot; value=&quot;665&quot;/&gt;&lt;/object&gt;&lt;object type=&quot;3&quot; unique_id=&quot;14502&quot;&gt;&lt;property id=&quot;20148&quot; value=&quot;5&quot;/&gt;&lt;property id=&quot;20300&quot; value=&quot;Slide 25&quot;/&gt;&lt;property id=&quot;20307&quot; value=&quot;669&quot;/&gt;&lt;/object&gt;&lt;object type=&quot;3&quot; unique_id=&quot;14503&quot;&gt;&lt;property id=&quot;20148&quot; value=&quot;5&quot;/&gt;&lt;property id=&quot;20300&quot; value=&quot;Slide 26&quot;/&gt;&lt;property id=&quot;20307&quot; value=&quot;664&quot;/&gt;&lt;/object&gt;&lt;object type=&quot;3&quot; unique_id=&quot;15080&quot;&gt;&lt;property id=&quot;20148&quot; value=&quot;5&quot;/&gt;&lt;property id=&quot;20300&quot; value=&quot;Slide 30&quot;/&gt;&lt;property id=&quot;20307&quot; value=&quot;671&quot;/&gt;&lt;/object&gt;&lt;object type=&quot;3&quot; unique_id=&quot;15081&quot;&gt;&lt;property id=&quot;20148&quot; value=&quot;5&quot;/&gt;&lt;property id=&quot;20300&quot; value=&quot;Slide 31&quot;/&gt;&lt;property id=&quot;20307&quot; value=&quot;672&quot;/&gt;&lt;/object&gt;&lt;object type=&quot;3&quot; unique_id=&quot;15082&quot;&gt;&lt;property id=&quot;20148&quot; value=&quot;5&quot;/&gt;&lt;property id=&quot;20300&quot; value=&quot;Slide 32&quot;/&gt;&lt;property id=&quot;20307&quot; value=&quot;670&quot;/&gt;&lt;/object&gt;&lt;object type=&quot;3&quot; unique_id=&quot;16145&quot;&gt;&lt;property id=&quot;20148&quot; value=&quot;5&quot;/&gt;&lt;property id=&quot;20300&quot; value=&quot;Slide 33&quot;/&gt;&lt;property id=&quot;20307&quot; value=&quot;673&quot;/&gt;&lt;/object&gt;&lt;object type=&quot;3&quot; unique_id=&quot;16979&quot;&gt;&lt;property id=&quot;20148&quot; value=&quot;5&quot;/&gt;&lt;property id=&quot;20300&quot; value=&quot;Slide 34&quot;/&gt;&lt;property id=&quot;20307&quot; value=&quot;674&quot;/&gt;&lt;/object&gt;&lt;object type=&quot;3&quot; unique_id=&quot;16980&quot;&gt;&lt;property id=&quot;20148&quot; value=&quot;5&quot;/&gt;&lt;property id=&quot;20300&quot; value=&quot;Slide 35&quot;/&gt;&lt;property id=&quot;20307&quot; value=&quot;675&quot;/&gt;&lt;/object&gt;&lt;object type=&quot;3&quot; unique_id=&quot;16981&quot;&gt;&lt;property id=&quot;20148&quot; value=&quot;5&quot;/&gt;&lt;property id=&quot;20300&quot; value=&quot;Slide 36&quot;/&gt;&lt;property id=&quot;20307&quot; value=&quot;676&quot;/&gt;&lt;/object&gt;&lt;object type=&quot;3&quot; unique_id=&quot;16982&quot;&gt;&lt;property id=&quot;20148&quot; value=&quot;5&quot;/&gt;&lt;property id=&quot;20300&quot; value=&quot;Slide 37&quot;/&gt;&lt;property id=&quot;20307&quot; value=&quot;677&quot;/&gt;&lt;/object&gt;&lt;object type=&quot;3&quot; unique_id=&quot;16983&quot;&gt;&lt;property id=&quot;20148&quot; value=&quot;5&quot;/&gt;&lt;property id=&quot;20300&quot; value=&quot;Slide 38&quot;/&gt;&lt;property id=&quot;20307&quot; value=&quot;678&quot;/&gt;&lt;/object&gt;&lt;object type=&quot;3&quot; unique_id=&quot;18041&quot;&gt;&lt;property id=&quot;20148&quot; value=&quot;5&quot;/&gt;&lt;property id=&quot;20300&quot; value=&quot;Slide 40&quot;/&gt;&lt;property id=&quot;20307&quot; value=&quot;679&quot;/&gt;&lt;/object&gt;&lt;object type=&quot;3&quot; unique_id=&quot;19262&quot;&gt;&lt;property id=&quot;20148&quot; value=&quot;5&quot;/&gt;&lt;property id=&quot;20300&quot; value=&quot;Slide 41&quot;/&gt;&lt;property id=&quot;20307&quot; value=&quot;680&quot;/&gt;&lt;/object&gt;&lt;object type=&quot;3&quot; unique_id=&quot;19263&quot;&gt;&lt;property id=&quot;20148&quot; value=&quot;5&quot;/&gt;&lt;property id=&quot;20300&quot; value=&quot;Slide 42&quot;/&gt;&lt;property id=&quot;20307&quot; value=&quot;681&quot;/&gt;&lt;/object&gt;&lt;object type=&quot;3&quot; unique_id=&quot;19264&quot;&gt;&lt;property id=&quot;20148&quot; value=&quot;5&quot;/&gt;&lt;property id=&quot;20300&quot; value=&quot;Slide 43&quot;/&gt;&lt;property id=&quot;20307&quot; value=&quot;682&quot;/&gt;&lt;/object&gt;&lt;object type=&quot;3&quot; unique_id=&quot;19640&quot;&gt;&lt;property id=&quot;20148&quot; value=&quot;5&quot;/&gt;&lt;property id=&quot;20300&quot; value=&quot;Slide 45&quot;/&gt;&lt;property id=&quot;20307&quot; value=&quot;683&quot;/&gt;&lt;/object&gt;&lt;object type=&quot;3&quot; unique_id=&quot;20145&quot;&gt;&lt;property id=&quot;20148&quot; value=&quot;5&quot;/&gt;&lt;property id=&quot;20300&quot; value=&quot;Slide 44&quot;/&gt;&lt;property id=&quot;20307&quot; value=&quot;684&quot;/&gt;&lt;/object&gt;&lt;object type=&quot;3&quot; unique_id=&quot;20146&quot;&gt;&lt;property id=&quot;20148&quot; value=&quot;5&quot;/&gt;&lt;property id=&quot;20300&quot; value=&quot;Slide 46&quot;/&gt;&lt;property id=&quot;20307&quot; value=&quot;685&quot;/&gt;&lt;/object&gt;&lt;object type=&quot;3&quot; unique_id=&quot;20915&quot;&gt;&lt;property id=&quot;20148&quot; value=&quot;5&quot;/&gt;&lt;property id=&quot;20300&quot; value=&quot;Slide 47&quot;/&gt;&lt;property id=&quot;20307&quot; value=&quot;686&quot;/&gt;&lt;/object&gt;&lt;object type=&quot;3&quot; unique_id=&quot;20916&quot;&gt;&lt;property id=&quot;20148&quot; value=&quot;5&quot;/&gt;&lt;property id=&quot;20300&quot; value=&quot;Slide 48&quot;/&gt;&lt;property id=&quot;20307&quot; value=&quot;687&quot;/&gt;&lt;/object&gt;&lt;object type=&quot;3&quot; unique_id=&quot;21886&quot;&gt;&lt;property id=&quot;20148&quot; value=&quot;5&quot;/&gt;&lt;property id=&quot;20300&quot; value=&quot;Slide 71&quot;/&gt;&lt;property id=&quot;20307&quot; value=&quot;690&quot;/&gt;&lt;/object&gt;&lt;object type=&quot;3&quot; unique_id=&quot;21887&quot;&gt;&lt;property id=&quot;20148&quot; value=&quot;5&quot;/&gt;&lt;property id=&quot;20300&quot; value=&quot;Slide 76&quot;/&gt;&lt;property id=&quot;20307&quot; value=&quot;689&quot;/&gt;&lt;/object&gt;&lt;object type=&quot;3&quot; unique_id=&quot;22410&quot;&gt;&lt;property id=&quot;20148&quot; value=&quot;5&quot;/&gt;&lt;property id=&quot;20300&quot; value=&quot;Slide 70&quot;/&gt;&lt;property id=&quot;20307&quot; value=&quot;691&quot;/&gt;&lt;/object&gt;&lt;object type=&quot;3&quot; unique_id=&quot;23197&quot;&gt;&lt;property id=&quot;20148&quot; value=&quot;5&quot;/&gt;&lt;property id=&quot;20300&quot; value=&quot;Slide 72&quot;/&gt;&lt;property id=&quot;20307&quot; value=&quot;692&quot;/&gt;&lt;/object&gt;&lt;object type=&quot;3&quot; unique_id=&quot;23198&quot;&gt;&lt;property id=&quot;20148&quot; value=&quot;5&quot;/&gt;&lt;property id=&quot;20300&quot; value=&quot;Slide 73&quot;/&gt;&lt;property id=&quot;20307&quot; value=&quot;693&quot;/&gt;&lt;/object&gt;&lt;object type=&quot;3&quot; unique_id=&quot;23199&quot;&gt;&lt;property id=&quot;20148&quot; value=&quot;5&quot;/&gt;&lt;property id=&quot;20300&quot; value=&quot;Slide 74&quot;/&gt;&lt;property id=&quot;20307&quot; value=&quot;694&quot;/&gt;&lt;/object&gt;&lt;object type=&quot;3&quot; unique_id=&quot;23200&quot;&gt;&lt;property id=&quot;20148&quot; value=&quot;5&quot;/&gt;&lt;property id=&quot;20300&quot; value=&quot;Slide 75&quot;/&gt;&lt;property id=&quot;20307&quot; value=&quot;695&quot;/&gt;&lt;/object&gt;&lt;object type=&quot;3&quot; unique_id=&quot;24311&quot;&gt;&lt;property id=&quot;20148&quot; value=&quot;5&quot;/&gt;&lt;property id=&quot;20300&quot; value=&quot;Slide 77&quot;/&gt;&lt;property id=&quot;20307&quot; value=&quot;365&quot;/&gt;&lt;/object&gt;&lt;object type=&quot;3&quot; unique_id=&quot;24312&quot;&gt;&lt;property id=&quot;20148&quot; value=&quot;5&quot;/&gt;&lt;property id=&quot;20300&quot; value=&quot;Slide 78&quot;/&gt;&lt;property id=&quot;20307&quot; value=&quot;696&quot;/&gt;&lt;/object&gt;&lt;object type=&quot;3&quot; unique_id=&quot;24998&quot;&gt;&lt;property id=&quot;20148&quot; value=&quot;5&quot;/&gt;&lt;property id=&quot;20300&quot; value=&quot;Slide 84&quot;/&gt;&lt;property id=&quot;20307&quot; value=&quot;697&quot;/&gt;&lt;/object&gt;&lt;object type=&quot;3&quot; unique_id=&quot;24999&quot;&gt;&lt;property id=&quot;20148&quot; value=&quot;5&quot;/&gt;&lt;property id=&quot;20300&quot; value=&quot;Slide 103&quot;/&gt;&lt;property id=&quot;20307&quot; value=&quot;698&quot;/&gt;&lt;/object&gt;&lt;object type=&quot;3&quot; unique_id=&quot;26100&quot;&gt;&lt;property id=&quot;20148&quot; value=&quot;5&quot;/&gt;&lt;property id=&quot;20300&quot; value=&quot;Slide 101&quot;/&gt;&lt;property id=&quot;20307&quot; value=&quot;700&quot;/&gt;&lt;/object&gt;&lt;object type=&quot;3&quot; unique_id=&quot;26101&quot;&gt;&lt;property id=&quot;20148&quot; value=&quot;5&quot;/&gt;&lt;property id=&quot;20300&quot; value=&quot;Slide 102&quot;/&gt;&lt;property id=&quot;20307&quot; value=&quot;699&quot;/&gt;&lt;/object&gt;&lt;object type=&quot;3&quot; unique_id=&quot;26658&quot;&gt;&lt;property id=&quot;20148&quot; value=&quot;5&quot;/&gt;&lt;property id=&quot;20300&quot; value=&quot;Slide 99&quot;/&gt;&lt;property id=&quot;20307&quot; value=&quot;702&quot;/&gt;&lt;/object&gt;&lt;object type=&quot;3&quot; unique_id=&quot;26659&quot;&gt;&lt;property id=&quot;20148&quot; value=&quot;5&quot;/&gt;&lt;property id=&quot;20300&quot; value=&quot;Slide 100&quot;/&gt;&lt;property id=&quot;20307&quot; value=&quot;701&quot;/&gt;&lt;/object&gt;&lt;object type=&quot;3&quot; unique_id=&quot;27647&quot;&gt;&lt;property id=&quot;20148&quot; value=&quot;5&quot;/&gt;&lt;property id=&quot;20300&quot; value=&quot;Slide 152&quot;/&gt;&lt;property id=&quot;20307&quot; value=&quot;703&quot;/&gt;&lt;/object&gt;&lt;object type=&quot;3&quot; unique_id=&quot;28642&quot;&gt;&lt;property id=&quot;20148&quot; value=&quot;5&quot;/&gt;&lt;property id=&quot;20300&quot; value=&quot;Slide 151&quot;/&gt;&lt;property id=&quot;20307&quot; value=&quot;704&quot;/&gt;&lt;/object&gt;&lt;object type=&quot;3&quot; unique_id=&quot;28643&quot;&gt;&lt;property id=&quot;20148&quot; value=&quot;5&quot;/&gt;&lt;property id=&quot;20300&quot; value=&quot;Slide 153&quot;/&gt;&lt;property id=&quot;20307&quot; value=&quot;705&quot;/&gt;&lt;/object&gt;&lt;object type=&quot;3&quot; unique_id=&quot;28644&quot;&gt;&lt;property id=&quot;20148&quot; value=&quot;5&quot;/&gt;&lt;property id=&quot;20300&quot; value=&quot;Slide 154&quot;/&gt;&lt;property id=&quot;20307&quot; value=&quot;706&quot;/&gt;&lt;/object&gt;&lt;object type=&quot;3&quot; unique_id=&quot;29196&quot;&gt;&lt;property id=&quot;20148&quot; value=&quot;5&quot;/&gt;&lt;property id=&quot;20300&quot; value=&quot;Slide 62&quot;/&gt;&lt;property id=&quot;20307&quot; value=&quot;283&quot;/&gt;&lt;/object&gt;&lt;object type=&quot;3&quot; unique_id=&quot;29197&quot;&gt;&lt;property id=&quot;20148&quot; value=&quot;5&quot;/&gt;&lt;property id=&quot;20300&quot; value=&quot;Slide 63 - &amp;quot;Search&amp;quot;&quot;/&gt;&lt;property id=&quot;20307&quot; value=&quot;264&quot;/&gt;&lt;/object&gt;&lt;object type=&quot;3&quot; unique_id=&quot;29198&quot;&gt;&lt;property id=&quot;20148&quot; value=&quot;5&quot;/&gt;&lt;property id=&quot;20300&quot; value=&quot;Slide 64 - &amp;quot;Uninformed Any-Path Search&amp;quot;&quot;/&gt;&lt;property id=&quot;20307&quot; value=&quot;324&quot;/&gt;&lt;/object&gt;&lt;object type=&quot;3&quot; unique_id=&quot;30817&quot;&gt;&lt;property id=&quot;20148&quot; value=&quot;5&quot;/&gt;&lt;property id=&quot;20300&quot; value=&quot;Slide 131&quot;/&gt;&lt;property id=&quot;20307&quot; value=&quot;707&quot;/&gt;&lt;/object&gt;&lt;object type=&quot;3&quot; unique_id=&quot;30818&quot;&gt;&lt;property id=&quot;20148&quot; value=&quot;5&quot;/&gt;&lt;property id=&quot;20300&quot; value=&quot;Slide 132&quot;/&gt;&lt;property id=&quot;20307&quot; value=&quot;708&quot;/&gt;&lt;/object&gt;&lt;object type=&quot;3&quot; unique_id=&quot;31416&quot;&gt;&lt;property id=&quot;20148&quot; value=&quot;5&quot;/&gt;&lt;property id=&quot;20300&quot; value=&quot;Slide 17&quot;/&gt;&lt;property id=&quot;20307&quot; value=&quot;709&quot;/&gt;&lt;/object&gt;&lt;object type=&quot;3&quot; unique_id=&quot;31868&quot;&gt;&lt;property id=&quot;20148&quot; value=&quot;5&quot;/&gt;&lt;property id=&quot;20300&quot; value=&quot;Slide 116&quot;/&gt;&lt;property id=&quot;20307&quot; value=&quot;710&quot;/&gt;&lt;/object&gt;&lt;object type=&quot;3&quot; unique_id=&quot;35493&quot;&gt;&lt;property id=&quot;20148&quot; value=&quot;5&quot;/&gt;&lt;property id=&quot;20300&quot; value=&quot;Slide 138&quot;/&gt;&lt;property id=&quot;20307&quot; value=&quot;711&quot;/&gt;&lt;/object&gt;&lt;object type=&quot;3&quot; unique_id=&quot;35799&quot;&gt;&lt;property id=&quot;20148&quot; value=&quot;5&quot;/&gt;&lt;property id=&quot;20300&quot; value=&quot;Slide 106&quot;/&gt;&lt;property id=&quot;20307&quot; value=&quot;712&quot;/&gt;&lt;/object&gt;&lt;object type=&quot;3&quot; unique_id=&quot;38386&quot;&gt;&lt;property id=&quot;20148&quot; value=&quot;5&quot;/&gt;&lt;property id=&quot;20300&quot; value=&quot;Slide 109&quot;/&gt;&lt;property id=&quot;20307&quot; value=&quot;714&quot;/&gt;&lt;/object&gt;&lt;object type=&quot;3&quot; unique_id=&quot;38387&quot;&gt;&lt;property id=&quot;20148&quot; value=&quot;5&quot;/&gt;&lt;property id=&quot;20300&quot; value=&quot;Slide 110&quot;/&gt;&lt;property id=&quot;20307&quot; value=&quot;715&quot;/&gt;&lt;/object&gt;&lt;object type=&quot;3&quot; unique_id=&quot;38388&quot;&gt;&lt;property id=&quot;20148&quot; value=&quot;5&quot;/&gt;&lt;property id=&quot;20300&quot; value=&quot;Slide 111&quot;/&gt;&lt;property id=&quot;20307&quot; value=&quot;718&quot;/&gt;&lt;/object&gt;&lt;object type=&quot;3&quot; unique_id=&quot;38389&quot;&gt;&lt;property id=&quot;20148&quot; value=&quot;5&quot;/&gt;&lt;property id=&quot;20300&quot; value=&quot;Slide 150&quot;/&gt;&lt;property id=&quot;20307&quot; value=&quot;713&quot;/&gt;&lt;/object&gt;&lt;/object&gt;&lt;object type=&quot;8&quot; unique_id=&quot;10186&quo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6600"/>
            </a:gs>
            <a:gs pos="100000">
              <a:schemeClr val="bg1"/>
            </a:gs>
          </a:gsLst>
          <a:lin ang="2700000" scaled="1"/>
        </a:gradFill>
        <a:ln w="952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30493</TotalTime>
  <Words>16077</Words>
  <Application>Microsoft Office PowerPoint</Application>
  <PresentationFormat>A4 Paper (210x297 mm)</PresentationFormat>
  <Paragraphs>4211</Paragraphs>
  <Slides>154</Slides>
  <Notes>101</Notes>
  <HiddenSlides>3</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154</vt:i4>
      </vt:variant>
    </vt:vector>
  </HeadingPairs>
  <TitlesOfParts>
    <vt:vector size="170" baseType="lpstr">
      <vt:lpstr>ZapfDingbats</vt:lpstr>
      <vt:lpstr>Arial</vt:lpstr>
      <vt:lpstr>Arial Black</vt:lpstr>
      <vt:lpstr>Calibri</vt:lpstr>
      <vt:lpstr>Comic Sans MS</vt:lpstr>
      <vt:lpstr>Courier New</vt:lpstr>
      <vt:lpstr>Helvetica</vt:lpstr>
      <vt:lpstr>Times New Roman</vt:lpstr>
      <vt:lpstr>Default Design</vt:lpstr>
      <vt:lpstr>1_Default Design</vt:lpstr>
      <vt:lpstr>Office Theme</vt:lpstr>
      <vt:lpstr>2_Default Design</vt:lpstr>
      <vt:lpstr>8_Office Theme</vt:lpstr>
      <vt:lpstr>3_Default Design</vt:lpstr>
      <vt:lpstr>4_Default Design</vt:lpstr>
      <vt:lpstr>6_Office Theme</vt:lpstr>
      <vt:lpstr>Search Algorithms</vt:lpstr>
      <vt:lpstr>Search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Search</vt:lpstr>
      <vt:lpstr>Uninformed Any-Path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Massey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nhreyes</dc:creator>
  <cp:lastModifiedBy>Napoleon Reyes</cp:lastModifiedBy>
  <cp:revision>1298</cp:revision>
  <cp:lastPrinted>2004-03-11T04:01:45Z</cp:lastPrinted>
  <dcterms:created xsi:type="dcterms:W3CDTF">2000-03-19T23:31:54Z</dcterms:created>
  <dcterms:modified xsi:type="dcterms:W3CDTF">2020-08-02T10:44:55Z</dcterms:modified>
</cp:coreProperties>
</file>