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7"/>
  </p:notesMasterIdLst>
  <p:sldIdLst>
    <p:sldId id="256" r:id="rId4"/>
    <p:sldId id="271" r:id="rId5"/>
    <p:sldId id="292" r:id="rId6"/>
    <p:sldId id="258" r:id="rId7"/>
    <p:sldId id="260" r:id="rId8"/>
    <p:sldId id="261" r:id="rId9"/>
    <p:sldId id="289" r:id="rId10"/>
    <p:sldId id="273" r:id="rId11"/>
    <p:sldId id="265" r:id="rId12"/>
    <p:sldId id="272" r:id="rId13"/>
    <p:sldId id="266" r:id="rId14"/>
    <p:sldId id="263" r:id="rId15"/>
    <p:sldId id="275" r:id="rId16"/>
    <p:sldId id="276" r:id="rId17"/>
    <p:sldId id="277" r:id="rId18"/>
    <p:sldId id="274" r:id="rId19"/>
    <p:sldId id="268" r:id="rId20"/>
    <p:sldId id="278" r:id="rId21"/>
    <p:sldId id="267" r:id="rId22"/>
    <p:sldId id="285" r:id="rId23"/>
    <p:sldId id="264" r:id="rId24"/>
    <p:sldId id="284" r:id="rId25"/>
    <p:sldId id="280" r:id="rId26"/>
    <p:sldId id="281" r:id="rId27"/>
    <p:sldId id="279" r:id="rId28"/>
    <p:sldId id="282" r:id="rId29"/>
    <p:sldId id="283" r:id="rId30"/>
    <p:sldId id="269" r:id="rId31"/>
    <p:sldId id="287" r:id="rId32"/>
    <p:sldId id="286" r:id="rId33"/>
    <p:sldId id="270" r:id="rId34"/>
    <p:sldId id="290" r:id="rId35"/>
    <p:sldId id="291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  <a:srgbClr val="CCFF66"/>
    <a:srgbClr val="0000FF"/>
    <a:srgbClr val="008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>
      <p:cViewPr varScale="1">
        <p:scale>
          <a:sx n="111" d="100"/>
          <a:sy n="111" d="100"/>
        </p:scale>
        <p:origin x="403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3882-C21B-4DD3-9D94-A4926BA26790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7400E-A2DC-41C1-AC8D-7E686170A8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671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AU" dirty="0"/>
              <a:t>-</a:t>
            </a:r>
            <a:r>
              <a:rPr lang="en-AU" dirty="0" err="1"/>
              <a:t>Wl,xxx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 </a:t>
            </a:r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passes a comma-separated list of tokens as a space-separated list of arguments to the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400E-A2DC-41C1-AC8D-7E686170A87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945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Once the</a:t>
            </a:r>
            <a:r>
              <a:rPr lang="en-NZ" baseline="0" dirty="0"/>
              <a:t> shortest path is found, copy the all the results back to the </a:t>
            </a:r>
            <a:r>
              <a:rPr lang="en-NZ" baseline="0" dirty="0" err="1"/>
              <a:t>gridworld</a:t>
            </a:r>
            <a:r>
              <a:rPr lang="en-NZ" baseline="0" dirty="0"/>
              <a:t>, for display.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400E-A2DC-41C1-AC8D-7E686170A872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42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12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6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79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5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73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7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2582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30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88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9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51E45-77D2-4A43-A4E9-27ACB776604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56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16216" y="6387256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n.h.reyes@massey.ac.nz</a:t>
            </a:r>
          </a:p>
        </p:txBody>
      </p:sp>
    </p:spTree>
    <p:extLst>
      <p:ext uri="{BB962C8B-B14F-4D97-AF65-F5344CB8AC3E}">
        <p14:creationId xmlns:p14="http://schemas.microsoft.com/office/powerpoint/2010/main" val="43332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ction Button: Custom 6">
            <a:hlinkClick r:id="" action="ppaction://hlinkshowjump?jump=lastslideviewed" highlightClick="1"/>
          </p:cNvPr>
          <p:cNvSpPr/>
          <p:nvPr userDrawn="1"/>
        </p:nvSpPr>
        <p:spPr>
          <a:xfrm>
            <a:off x="8786637" y="6438392"/>
            <a:ext cx="249859" cy="24591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87233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57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5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33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0031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76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83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99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52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4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01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32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93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580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85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1928-9D15-4E0F-A756-FFDB1A0169B9}" type="datetimeFigureOut">
              <a:rPr lang="en-NZ" smtClean="0"/>
              <a:t>9/08/2020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12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9/08/2020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805264"/>
            <a:ext cx="7376864" cy="625624"/>
          </a:xfrm>
        </p:spPr>
        <p:txBody>
          <a:bodyPr>
            <a:normAutofit/>
          </a:bodyPr>
          <a:lstStyle/>
          <a:p>
            <a:pPr algn="r"/>
            <a:r>
              <a:rPr lang="en-NZ" sz="2000" dirty="0"/>
              <a:t>n.h.reyes@massey.ac.nz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1385355" y="2069440"/>
            <a:ext cx="6544846" cy="1634544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eaLnBrk="0" hangingPunct="0">
              <a:buFont typeface="Times New Roman" pitchFamily="16" charset="0"/>
              <a:buNone/>
              <a:defRPr/>
            </a:pPr>
            <a:r>
              <a:rPr lang="en-NZ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Assignment#1 Start-up Codes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3" y="3814858"/>
            <a:ext cx="6310528" cy="8382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Optimal, Informed, Incremental Robot Path-Planning</a:t>
            </a:r>
          </a:p>
        </p:txBody>
      </p:sp>
    </p:spTree>
    <p:extLst>
      <p:ext uri="{BB962C8B-B14F-4D97-AF65-F5344CB8AC3E}">
        <p14:creationId xmlns:p14="http://schemas.microsoft.com/office/powerpoint/2010/main" val="332518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7504" y="1818142"/>
            <a:ext cx="1728192" cy="3303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in a text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769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7</a:t>
            </a:r>
          </a:p>
          <a:p>
            <a:r>
              <a:rPr lang="en-NZ" dirty="0"/>
              <a:t>5</a:t>
            </a:r>
          </a:p>
          <a:p>
            <a:r>
              <a:rPr lang="en-NZ" dirty="0"/>
              <a:t>11111</a:t>
            </a:r>
          </a:p>
          <a:p>
            <a:r>
              <a:rPr lang="en-NZ" dirty="0"/>
              <a:t>10001</a:t>
            </a:r>
          </a:p>
          <a:p>
            <a:r>
              <a:rPr lang="en-NZ" dirty="0"/>
              <a:t>16101</a:t>
            </a:r>
          </a:p>
          <a:p>
            <a:r>
              <a:rPr lang="en-NZ" dirty="0"/>
              <a:t>10101</a:t>
            </a:r>
          </a:p>
          <a:p>
            <a:r>
              <a:rPr lang="en-NZ" dirty="0"/>
              <a:t>10901</a:t>
            </a:r>
          </a:p>
          <a:p>
            <a:r>
              <a:rPr lang="en-NZ" dirty="0"/>
              <a:t>10071</a:t>
            </a:r>
          </a:p>
          <a:p>
            <a:r>
              <a:rPr lang="en-NZ" dirty="0"/>
              <a:t>11111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7414" y="5718855"/>
            <a:ext cx="7688900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sz="2000" dirty="0"/>
              <a:t>Note that we are using a </a:t>
            </a:r>
            <a:r>
              <a:rPr lang="en-NZ" sz="2000" b="1" dirty="0">
                <a:solidFill>
                  <a:srgbClr val="008000"/>
                </a:solidFill>
              </a:rPr>
              <a:t>margin of obstacles </a:t>
            </a:r>
            <a:r>
              <a:rPr lang="en-NZ" sz="2000" dirty="0"/>
              <a:t>surrounding the entire grid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7414" y="6260923"/>
            <a:ext cx="7688900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NZ" dirty="0"/>
              <a:t>This will help prevent us from accessing vertices that are out of range.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2632" y="1305697"/>
            <a:ext cx="1705660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rows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807414" y="1490363"/>
            <a:ext cx="1125218" cy="121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7006" y="1910838"/>
            <a:ext cx="2289088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</a:t>
            </a:r>
            <a:r>
              <a:rPr lang="en-NZ" dirty="0" err="1">
                <a:solidFill>
                  <a:prstClr val="black"/>
                </a:solidFill>
              </a:rPr>
              <a:t>of</a:t>
            </a:r>
            <a:r>
              <a:rPr lang="en-NZ" dirty="0">
                <a:solidFill>
                  <a:prstClr val="black"/>
                </a:solidFill>
              </a:rPr>
              <a:t> columns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07414" y="2123677"/>
            <a:ext cx="1028282" cy="790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09360" y="3833350"/>
            <a:ext cx="601447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map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1020659" y="3045908"/>
            <a:ext cx="815037" cy="1944216"/>
          </a:xfrm>
          <a:prstGeom prst="righ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95" y="1490363"/>
            <a:ext cx="3667845" cy="397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5078989" y="1629183"/>
            <a:ext cx="3082002" cy="3631997"/>
          </a:xfrm>
          <a:custGeom>
            <a:avLst/>
            <a:gdLst>
              <a:gd name="connsiteX0" fmla="*/ 69314 w 3082002"/>
              <a:gd name="connsiteY0" fmla="*/ 153513 h 3631997"/>
              <a:gd name="connsiteX1" fmla="*/ 2643465 w 3082002"/>
              <a:gd name="connsiteY1" fmla="*/ 99725 h 3631997"/>
              <a:gd name="connsiteX2" fmla="*/ 2920090 w 3082002"/>
              <a:gd name="connsiteY2" fmla="*/ 138145 h 3631997"/>
              <a:gd name="connsiteX3" fmla="*/ 3073771 w 3082002"/>
              <a:gd name="connsiteY3" fmla="*/ 268773 h 3631997"/>
              <a:gd name="connsiteX4" fmla="*/ 3058403 w 3082002"/>
              <a:gd name="connsiteY4" fmla="*/ 3342387 h 3631997"/>
              <a:gd name="connsiteX5" fmla="*/ 3035350 w 3082002"/>
              <a:gd name="connsiteY5" fmla="*/ 3503751 h 3631997"/>
              <a:gd name="connsiteX6" fmla="*/ 2804829 w 3082002"/>
              <a:gd name="connsiteY6" fmla="*/ 3626696 h 3631997"/>
              <a:gd name="connsiteX7" fmla="*/ 2605045 w 3082002"/>
              <a:gd name="connsiteY7" fmla="*/ 3611328 h 3631997"/>
              <a:gd name="connsiteX8" fmla="*/ 422779 w 3082002"/>
              <a:gd name="connsiteY8" fmla="*/ 3588276 h 3631997"/>
              <a:gd name="connsiteX9" fmla="*/ 199942 w 3082002"/>
              <a:gd name="connsiteY9" fmla="*/ 3542172 h 3631997"/>
              <a:gd name="connsiteX10" fmla="*/ 107734 w 3082002"/>
              <a:gd name="connsiteY10" fmla="*/ 3442279 h 3631997"/>
              <a:gd name="connsiteX11" fmla="*/ 23209 w 3082002"/>
              <a:gd name="connsiteY11" fmla="*/ 3242494 h 3631997"/>
              <a:gd name="connsiteX12" fmla="*/ 157 w 3082002"/>
              <a:gd name="connsiteY12" fmla="*/ 437822 h 3631997"/>
              <a:gd name="connsiteX13" fmla="*/ 30893 w 3082002"/>
              <a:gd name="connsiteY13" fmla="*/ 268773 h 3631997"/>
              <a:gd name="connsiteX14" fmla="*/ 215310 w 3082002"/>
              <a:gd name="connsiteY14" fmla="*/ 122777 h 363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2002" h="3631997">
                <a:moveTo>
                  <a:pt x="69314" y="153513"/>
                </a:moveTo>
                <a:lnTo>
                  <a:pt x="2643465" y="99725"/>
                </a:lnTo>
                <a:cubicBezTo>
                  <a:pt x="3118594" y="97164"/>
                  <a:pt x="2848372" y="109970"/>
                  <a:pt x="2920090" y="138145"/>
                </a:cubicBezTo>
                <a:cubicBezTo>
                  <a:pt x="2991808" y="166320"/>
                  <a:pt x="3050719" y="-265267"/>
                  <a:pt x="3073771" y="268773"/>
                </a:cubicBezTo>
                <a:cubicBezTo>
                  <a:pt x="3096823" y="802813"/>
                  <a:pt x="3064807" y="2803224"/>
                  <a:pt x="3058403" y="3342387"/>
                </a:cubicBezTo>
                <a:cubicBezTo>
                  <a:pt x="3052000" y="3881550"/>
                  <a:pt x="3077612" y="3456366"/>
                  <a:pt x="3035350" y="3503751"/>
                </a:cubicBezTo>
                <a:cubicBezTo>
                  <a:pt x="2993088" y="3551136"/>
                  <a:pt x="2876547" y="3608767"/>
                  <a:pt x="2804829" y="3626696"/>
                </a:cubicBezTo>
                <a:cubicBezTo>
                  <a:pt x="2733112" y="3644626"/>
                  <a:pt x="2605045" y="3611328"/>
                  <a:pt x="2605045" y="3611328"/>
                </a:cubicBezTo>
                <a:lnTo>
                  <a:pt x="422779" y="3588276"/>
                </a:lnTo>
                <a:cubicBezTo>
                  <a:pt x="21929" y="3576750"/>
                  <a:pt x="252450" y="3566505"/>
                  <a:pt x="199942" y="3542172"/>
                </a:cubicBezTo>
                <a:cubicBezTo>
                  <a:pt x="147435" y="3517839"/>
                  <a:pt x="137189" y="3492225"/>
                  <a:pt x="107734" y="3442279"/>
                </a:cubicBezTo>
                <a:cubicBezTo>
                  <a:pt x="78279" y="3392333"/>
                  <a:pt x="41138" y="3743237"/>
                  <a:pt x="23209" y="3242494"/>
                </a:cubicBezTo>
                <a:cubicBezTo>
                  <a:pt x="5280" y="2741751"/>
                  <a:pt x="-1124" y="933442"/>
                  <a:pt x="157" y="437822"/>
                </a:cubicBezTo>
                <a:cubicBezTo>
                  <a:pt x="1438" y="-57798"/>
                  <a:pt x="-4966" y="321280"/>
                  <a:pt x="30893" y="268773"/>
                </a:cubicBezTo>
                <a:cubicBezTo>
                  <a:pt x="66752" y="216266"/>
                  <a:pt x="141031" y="169521"/>
                  <a:pt x="215310" y="1227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2" grpId="0" animBg="1"/>
      <p:bldP spid="25" grpId="0" animBg="1"/>
      <p:bldP spid="1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75184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for display and computations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7861" y="1683281"/>
            <a:ext cx="3600400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b="1" dirty="0" err="1">
                <a:solidFill>
                  <a:srgbClr val="0066FF"/>
                </a:solidFill>
              </a:rPr>
              <a:t>GridWorld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void </a:t>
            </a:r>
            <a:r>
              <a:rPr lang="en-NZ" sz="1400" dirty="0" err="1"/>
              <a:t>loadMapAndDisplay</a:t>
            </a:r>
            <a:r>
              <a:rPr lang="en-NZ" sz="1400" dirty="0"/>
              <a:t>(</a:t>
            </a:r>
            <a:r>
              <a:rPr lang="en-NZ" sz="1400" dirty="0" err="1"/>
              <a:t>const</a:t>
            </a:r>
            <a:r>
              <a:rPr lang="en-NZ" sz="1400" dirty="0"/>
              <a:t> char* </a:t>
            </a:r>
            <a:r>
              <a:rPr lang="en-NZ" sz="1400" dirty="0" err="1"/>
              <a:t>fn</a:t>
            </a:r>
            <a:r>
              <a:rPr lang="en-NZ" sz="1400" dirty="0"/>
              <a:t>);</a:t>
            </a:r>
          </a:p>
          <a:p>
            <a:r>
              <a:rPr lang="en-NZ" sz="1400" dirty="0"/>
              <a:t>     void </a:t>
            </a:r>
            <a:r>
              <a:rPr lang="en-NZ" sz="1400" dirty="0" err="1"/>
              <a:t>displayMap</a:t>
            </a:r>
            <a:r>
              <a:rPr lang="en-NZ" sz="1400" dirty="0"/>
              <a:t>();</a:t>
            </a:r>
          </a:p>
          <a:p>
            <a:r>
              <a:rPr lang="en-NZ" sz="1400" dirty="0"/>
              <a:t>    …</a:t>
            </a:r>
          </a:p>
          <a:p>
            <a:endParaRPr lang="en-NZ" dirty="0"/>
          </a:p>
          <a:p>
            <a:r>
              <a:rPr lang="en-NZ" dirty="0"/>
              <a:t>private:</a:t>
            </a:r>
          </a:p>
          <a:p>
            <a:r>
              <a:rPr lang="en-NZ" dirty="0"/>
              <a:t>    </a:t>
            </a:r>
            <a:r>
              <a:rPr lang="en-NZ" sz="1400" dirty="0"/>
              <a:t>vector&lt;vector&lt;</a:t>
            </a:r>
            <a:r>
              <a:rPr lang="en-NZ" sz="1400" dirty="0">
                <a:solidFill>
                  <a:srgbClr val="C00000"/>
                </a:solidFill>
              </a:rPr>
              <a:t>vertex</a:t>
            </a:r>
            <a:r>
              <a:rPr lang="en-NZ" sz="1400" dirty="0"/>
              <a:t>&gt; &gt; </a:t>
            </a:r>
            <a:r>
              <a:rPr lang="en-NZ" sz="1400" b="1" dirty="0">
                <a:solidFill>
                  <a:srgbClr val="0066FF"/>
                </a:solidFill>
              </a:rPr>
              <a:t>map</a:t>
            </a:r>
            <a:r>
              <a:rPr lang="en-NZ" sz="1400" dirty="0"/>
              <a:t>;</a:t>
            </a:r>
          </a:p>
          <a:p>
            <a:r>
              <a:rPr lang="en-NZ" sz="1400" dirty="0"/>
              <a:t>     …</a:t>
            </a:r>
          </a:p>
          <a:p>
            <a:r>
              <a:rPr lang="en-NZ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0659" y="4797152"/>
            <a:ext cx="729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 class named </a:t>
            </a:r>
            <a:r>
              <a:rPr lang="en-NZ" b="1" dirty="0" err="1">
                <a:solidFill>
                  <a:srgbClr val="0066FF"/>
                </a:solidFill>
              </a:rPr>
              <a:t>GridWorld</a:t>
            </a:r>
            <a:r>
              <a:rPr lang="en-NZ" dirty="0">
                <a:solidFill>
                  <a:srgbClr val="0066FF"/>
                </a:solidFill>
              </a:rPr>
              <a:t> </a:t>
            </a:r>
            <a:r>
              <a:rPr lang="en-NZ" dirty="0"/>
              <a:t>is provided in the start-up codes, to allow you to  load a map from a text file and manipulate the corresponding </a:t>
            </a:r>
            <a:r>
              <a:rPr lang="en-NZ" dirty="0" err="1"/>
              <a:t>gridworld</a:t>
            </a:r>
            <a:r>
              <a:rPr lang="en-NZ" dirty="0"/>
              <a:t> (point and click with mouse, keyboard access, etc.)</a:t>
            </a:r>
          </a:p>
        </p:txBody>
      </p:sp>
      <p:sp>
        <p:nvSpPr>
          <p:cNvPr id="12" name="Freeform 11"/>
          <p:cNvSpPr/>
          <p:nvPr/>
        </p:nvSpPr>
        <p:spPr>
          <a:xfrm>
            <a:off x="3676261" y="3788229"/>
            <a:ext cx="3881535" cy="796110"/>
          </a:xfrm>
          <a:custGeom>
            <a:avLst/>
            <a:gdLst>
              <a:gd name="connsiteX0" fmla="*/ 3881535 w 3881535"/>
              <a:gd name="connsiteY0" fmla="*/ 0 h 796110"/>
              <a:gd name="connsiteX1" fmla="*/ 3554963 w 3881535"/>
              <a:gd name="connsiteY1" fmla="*/ 466530 h 796110"/>
              <a:gd name="connsiteX2" fmla="*/ 2593910 w 3881535"/>
              <a:gd name="connsiteY2" fmla="*/ 746449 h 796110"/>
              <a:gd name="connsiteX3" fmla="*/ 662474 w 3881535"/>
              <a:gd name="connsiteY3" fmla="*/ 793102 h 796110"/>
              <a:gd name="connsiteX4" fmla="*/ 139959 w 3881535"/>
              <a:gd name="connsiteY4" fmla="*/ 709126 h 796110"/>
              <a:gd name="connsiteX5" fmla="*/ 0 w 3881535"/>
              <a:gd name="connsiteY5" fmla="*/ 298579 h 79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1535" h="796110">
                <a:moveTo>
                  <a:pt x="3881535" y="0"/>
                </a:moveTo>
                <a:cubicBezTo>
                  <a:pt x="3825551" y="171061"/>
                  <a:pt x="3769567" y="342122"/>
                  <a:pt x="3554963" y="466530"/>
                </a:cubicBezTo>
                <a:cubicBezTo>
                  <a:pt x="3340359" y="590938"/>
                  <a:pt x="3075992" y="692020"/>
                  <a:pt x="2593910" y="746449"/>
                </a:cubicBezTo>
                <a:cubicBezTo>
                  <a:pt x="2111828" y="800878"/>
                  <a:pt x="1071466" y="799323"/>
                  <a:pt x="662474" y="793102"/>
                </a:cubicBezTo>
                <a:cubicBezTo>
                  <a:pt x="253482" y="786882"/>
                  <a:pt x="250371" y="791547"/>
                  <a:pt x="139959" y="709126"/>
                </a:cubicBezTo>
                <a:cubicBezTo>
                  <a:pt x="29547" y="626706"/>
                  <a:pt x="14773" y="462642"/>
                  <a:pt x="0" y="298579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Arrow 12"/>
          <p:cNvSpPr/>
          <p:nvPr/>
        </p:nvSpPr>
        <p:spPr>
          <a:xfrm>
            <a:off x="1835696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159136" y="5877271"/>
            <a:ext cx="878912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B-block cell, U-make cell traversable, F5-display vertex details, F4-hide vertex details,</a:t>
            </a:r>
          </a:p>
          <a:p>
            <a:r>
              <a:rPr lang="en-NZ" dirty="0"/>
              <a:t>M-show all connections, C-show individual cell connections, S-set start node, X-set goal node, ESC-quit program</a:t>
            </a:r>
          </a:p>
        </p:txBody>
      </p:sp>
    </p:spTree>
    <p:extLst>
      <p:ext uri="{BB962C8B-B14F-4D97-AF65-F5344CB8AC3E}">
        <p14:creationId xmlns:p14="http://schemas.microsoft.com/office/powerpoint/2010/main" val="211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0113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374299" y="4878368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</a:t>
            </a:r>
            <a:r>
              <a:rPr lang="en-NZ" dirty="0" err="1"/>
              <a:t>fileName</a:t>
            </a:r>
            <a:r>
              <a:rPr lang="en-NZ" dirty="0"/>
              <a:t>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for display and computations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1835696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5347861" y="1683281"/>
            <a:ext cx="3600400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b="1" dirty="0" err="1">
                <a:solidFill>
                  <a:srgbClr val="0066FF"/>
                </a:solidFill>
              </a:rPr>
              <a:t>GridWorld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void </a:t>
            </a:r>
            <a:r>
              <a:rPr lang="en-NZ" sz="1400" dirty="0" err="1"/>
              <a:t>loadMapAndDisplay</a:t>
            </a:r>
            <a:r>
              <a:rPr lang="en-NZ" sz="1400" dirty="0"/>
              <a:t>(</a:t>
            </a:r>
            <a:r>
              <a:rPr lang="en-NZ" sz="1400" dirty="0" err="1"/>
              <a:t>const</a:t>
            </a:r>
            <a:r>
              <a:rPr lang="en-NZ" sz="1400" dirty="0"/>
              <a:t> char* </a:t>
            </a:r>
            <a:r>
              <a:rPr lang="en-NZ" sz="1400" dirty="0" err="1"/>
              <a:t>fn</a:t>
            </a:r>
            <a:r>
              <a:rPr lang="en-NZ" sz="1400" dirty="0"/>
              <a:t>);</a:t>
            </a:r>
          </a:p>
          <a:p>
            <a:r>
              <a:rPr lang="en-NZ" sz="1400" dirty="0"/>
              <a:t>     void </a:t>
            </a:r>
            <a:r>
              <a:rPr lang="en-NZ" sz="1400" dirty="0" err="1"/>
              <a:t>displayMap</a:t>
            </a:r>
            <a:r>
              <a:rPr lang="en-NZ" sz="1400" dirty="0"/>
              <a:t>();</a:t>
            </a:r>
          </a:p>
          <a:p>
            <a:r>
              <a:rPr lang="en-NZ" sz="1400" dirty="0"/>
              <a:t>    …</a:t>
            </a:r>
          </a:p>
          <a:p>
            <a:endParaRPr lang="en-NZ" dirty="0"/>
          </a:p>
          <a:p>
            <a:r>
              <a:rPr lang="en-NZ" dirty="0"/>
              <a:t>private:</a:t>
            </a:r>
          </a:p>
          <a:p>
            <a:r>
              <a:rPr lang="en-NZ" dirty="0"/>
              <a:t>    </a:t>
            </a:r>
            <a:r>
              <a:rPr lang="en-NZ" sz="1400" dirty="0"/>
              <a:t>vector&lt;vector&lt;vertex&gt; &gt; </a:t>
            </a:r>
            <a:r>
              <a:rPr lang="en-NZ" sz="1400" b="1" dirty="0">
                <a:solidFill>
                  <a:srgbClr val="0066FF"/>
                </a:solidFill>
              </a:rPr>
              <a:t>map</a:t>
            </a:r>
            <a:r>
              <a:rPr lang="en-NZ" sz="1400" dirty="0"/>
              <a:t>;</a:t>
            </a:r>
          </a:p>
          <a:p>
            <a:r>
              <a:rPr lang="en-NZ" sz="1400" dirty="0"/>
              <a:t>     …</a:t>
            </a:r>
          </a:p>
          <a:p>
            <a:r>
              <a:rPr lang="en-NZ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185" y="5301208"/>
            <a:ext cx="829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 load a </a:t>
            </a:r>
            <a:r>
              <a:rPr lang="en-AU" dirty="0" err="1"/>
              <a:t>gridworld</a:t>
            </a:r>
            <a:r>
              <a:rPr lang="en-AU" dirty="0"/>
              <a:t> from a file, you can simply call on the </a:t>
            </a:r>
            <a:r>
              <a:rPr lang="en-AU" dirty="0" err="1"/>
              <a:t>loadMapAndDisplay</a:t>
            </a:r>
            <a:r>
              <a:rPr lang="en-AU" dirty="0"/>
              <a:t> function.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832" y="6165304"/>
            <a:ext cx="371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Let us examine the vertex class next…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2" y="3548881"/>
            <a:ext cx="33123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600" dirty="0"/>
              <a:t>vector&lt;vector&lt;</a:t>
            </a:r>
            <a:r>
              <a:rPr lang="en-NZ" sz="1600" b="1" dirty="0">
                <a:solidFill>
                  <a:srgbClr val="C00000"/>
                </a:solidFill>
              </a:rPr>
              <a:t>vertex</a:t>
            </a:r>
            <a:r>
              <a:rPr lang="en-NZ" sz="1600" dirty="0"/>
              <a:t>&gt; &gt; </a:t>
            </a:r>
            <a:r>
              <a:rPr lang="en-NZ" sz="1600" b="1" dirty="0">
                <a:solidFill>
                  <a:srgbClr val="0066FF"/>
                </a:solidFill>
              </a:rPr>
              <a:t>map</a:t>
            </a:r>
            <a:r>
              <a:rPr lang="en-NZ" sz="1600" dirty="0"/>
              <a:t>;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06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3508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32711"/>
              </p:ext>
            </p:extLst>
          </p:nvPr>
        </p:nvGraphicFramePr>
        <p:xfrm>
          <a:off x="683568" y="259256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922" y="21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3979" y="217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9681" y="2180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63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982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34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Vertex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5736" y="1178046"/>
            <a:ext cx="6826360" cy="56323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struct</a:t>
            </a:r>
            <a:r>
              <a:rPr lang="en-NZ" dirty="0"/>
              <a:t> </a:t>
            </a:r>
            <a:r>
              <a:rPr lang="en-NZ" b="1" dirty="0">
                <a:solidFill>
                  <a:srgbClr val="0066FF"/>
                </a:solidFill>
              </a:rPr>
              <a:t>Vertex</a:t>
            </a:r>
            <a:r>
              <a:rPr lang="en-NZ" dirty="0"/>
              <a:t>{</a:t>
            </a:r>
          </a:p>
          <a:p>
            <a:r>
              <a:rPr lang="en-NZ" dirty="0">
                <a:solidFill>
                  <a:srgbClr val="008000"/>
                </a:solidFill>
              </a:rPr>
              <a:t>//TYPE: 0 - traversable, 1 - blocked, 9 – unknown (actually blocked), 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8 – unknown (actually traversable),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6 - start vertex, 7 - goal vertex</a:t>
            </a:r>
          </a:p>
          <a:p>
            <a:r>
              <a:rPr lang="en-NZ" dirty="0"/>
              <a:t>      char type; </a:t>
            </a:r>
          </a:p>
          <a:p>
            <a:r>
              <a:rPr lang="en-NZ" dirty="0"/>
              <a:t>      </a:t>
            </a:r>
            <a:r>
              <a:rPr lang="en-NZ" dirty="0" err="1"/>
              <a:t>int</a:t>
            </a:r>
            <a:r>
              <a:rPr lang="en-NZ" dirty="0"/>
              <a:t> row;</a:t>
            </a:r>
          </a:p>
          <a:p>
            <a:r>
              <a:rPr lang="en-NZ" dirty="0"/>
              <a:t>      </a:t>
            </a:r>
            <a:r>
              <a:rPr lang="en-NZ" dirty="0" err="1"/>
              <a:t>int</a:t>
            </a:r>
            <a:r>
              <a:rPr lang="en-NZ" dirty="0"/>
              <a:t> col;</a:t>
            </a:r>
          </a:p>
          <a:p>
            <a:r>
              <a:rPr lang="en-NZ" dirty="0"/>
              <a:t>      char status; </a:t>
            </a:r>
            <a:r>
              <a:rPr lang="en-NZ" dirty="0">
                <a:solidFill>
                  <a:srgbClr val="008000"/>
                </a:solidFill>
              </a:rPr>
              <a:t>//UNEXPLORED, EXPANDED, ACCESSED</a:t>
            </a:r>
          </a:p>
          <a:p>
            <a:r>
              <a:rPr lang="en-NZ" dirty="0"/>
              <a:t>	 </a:t>
            </a:r>
          </a:p>
          <a:p>
            <a:r>
              <a:rPr lang="en-NZ" dirty="0"/>
              <a:t>      </a:t>
            </a:r>
            <a:r>
              <a:rPr lang="en-NZ" dirty="0" err="1"/>
              <a:t>int</a:t>
            </a:r>
            <a:r>
              <a:rPr lang="en-NZ" dirty="0"/>
              <a:t> x1,y1,x2,y2;</a:t>
            </a:r>
          </a:p>
          <a:p>
            <a:r>
              <a:rPr lang="en-NZ" dirty="0"/>
              <a:t>      Coordinates centre; </a:t>
            </a:r>
            <a:r>
              <a:rPr lang="en-NZ" dirty="0">
                <a:solidFill>
                  <a:srgbClr val="008000"/>
                </a:solidFill>
              </a:rPr>
              <a:t>//centre x, centre y</a:t>
            </a:r>
          </a:p>
          <a:p>
            <a:endParaRPr lang="en-NZ" dirty="0"/>
          </a:p>
          <a:p>
            <a:r>
              <a:rPr lang="en-NZ" dirty="0"/>
              <a:t>      double </a:t>
            </a:r>
            <a:r>
              <a:rPr lang="en-NZ" dirty="0" err="1"/>
              <a:t>rhs</a:t>
            </a:r>
            <a:r>
              <a:rPr lang="en-NZ" dirty="0"/>
              <a:t>;</a:t>
            </a:r>
          </a:p>
          <a:p>
            <a:r>
              <a:rPr lang="en-NZ" dirty="0"/>
              <a:t>      double g;</a:t>
            </a:r>
          </a:p>
          <a:p>
            <a:r>
              <a:rPr lang="en-NZ" dirty="0"/>
              <a:t>      double h;</a:t>
            </a:r>
          </a:p>
          <a:p>
            <a:r>
              <a:rPr lang="en-NZ" dirty="0"/>
              <a:t>      double f;</a:t>
            </a:r>
          </a:p>
          <a:p>
            <a:r>
              <a:rPr lang="en-NZ" dirty="0"/>
              <a:t>      double key[2];</a:t>
            </a:r>
          </a:p>
          <a:p>
            <a:r>
              <a:rPr lang="en-NZ" dirty="0"/>
              <a:t>      vertex* move[DIRECTIONS]; </a:t>
            </a:r>
          </a:p>
          <a:p>
            <a:r>
              <a:rPr lang="en-NZ" dirty="0"/>
              <a:t>      double </a:t>
            </a:r>
            <a:r>
              <a:rPr lang="en-NZ" dirty="0" err="1"/>
              <a:t>linkCost</a:t>
            </a:r>
            <a:r>
              <a:rPr lang="en-NZ" dirty="0"/>
              <a:t>[DIRECTIONS];	</a:t>
            </a:r>
          </a:p>
          <a:p>
            <a:r>
              <a:rPr lang="en-NZ" dirty="0"/>
              <a:t>}; 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207" y="2589661"/>
            <a:ext cx="392771" cy="355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 11"/>
          <p:cNvSpPr/>
          <p:nvPr/>
        </p:nvSpPr>
        <p:spPr>
          <a:xfrm>
            <a:off x="950400" y="1476000"/>
            <a:ext cx="1411200" cy="1274400"/>
          </a:xfrm>
          <a:custGeom>
            <a:avLst/>
            <a:gdLst>
              <a:gd name="connsiteX0" fmla="*/ 0 w 1411200"/>
              <a:gd name="connsiteY0" fmla="*/ 1274400 h 1274400"/>
              <a:gd name="connsiteX1" fmla="*/ 1231200 w 1411200"/>
              <a:gd name="connsiteY1" fmla="*/ 914400 h 1274400"/>
              <a:gd name="connsiteX2" fmla="*/ 1166400 w 1411200"/>
              <a:gd name="connsiteY2" fmla="*/ 367200 h 1274400"/>
              <a:gd name="connsiteX3" fmla="*/ 1411200 w 1411200"/>
              <a:gd name="connsiteY3" fmla="*/ 0 h 12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200" h="1274400">
                <a:moveTo>
                  <a:pt x="0" y="1274400"/>
                </a:moveTo>
                <a:cubicBezTo>
                  <a:pt x="518400" y="1170000"/>
                  <a:pt x="1036800" y="1065600"/>
                  <a:pt x="1231200" y="914400"/>
                </a:cubicBezTo>
                <a:cubicBezTo>
                  <a:pt x="1425600" y="763200"/>
                  <a:pt x="1136400" y="519600"/>
                  <a:pt x="1166400" y="367200"/>
                </a:cubicBezTo>
                <a:cubicBezTo>
                  <a:pt x="1196400" y="214800"/>
                  <a:pt x="1303800" y="107400"/>
                  <a:pt x="14112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Brace 12"/>
          <p:cNvSpPr/>
          <p:nvPr/>
        </p:nvSpPr>
        <p:spPr>
          <a:xfrm>
            <a:off x="5364088" y="4509120"/>
            <a:ext cx="720080" cy="13681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106393" y="4473120"/>
            <a:ext cx="2858096" cy="1477328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Not all of these variables are used.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It depends on which algorithm you are implementing.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025" y="4725144"/>
            <a:ext cx="1900696" cy="954107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err="1"/>
              <a:t>enum</a:t>
            </a:r>
            <a:r>
              <a:rPr lang="en-AU" sz="1400" dirty="0"/>
              <a:t> </a:t>
            </a:r>
            <a:r>
              <a:rPr lang="en-AU" sz="1400" b="1" dirty="0" err="1">
                <a:solidFill>
                  <a:srgbClr val="0066FF"/>
                </a:solidFill>
              </a:rPr>
              <a:t>vertexStatus</a:t>
            </a:r>
            <a:r>
              <a:rPr lang="en-AU" sz="1400" b="1" dirty="0">
                <a:solidFill>
                  <a:srgbClr val="0066FF"/>
                </a:solidFill>
              </a:rPr>
              <a:t> </a:t>
            </a:r>
            <a:r>
              <a:rPr lang="en-AU" sz="1400" dirty="0"/>
              <a:t>{UNEXPLORED=0, EXPANDED=1, ACCESSED=2};</a:t>
            </a:r>
          </a:p>
        </p:txBody>
      </p:sp>
    </p:spTree>
    <p:extLst>
      <p:ext uri="{BB962C8B-B14F-4D97-AF65-F5344CB8AC3E}">
        <p14:creationId xmlns:p14="http://schemas.microsoft.com/office/powerpoint/2010/main" val="33951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0728"/>
            <a:ext cx="1411411" cy="223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 flipH="1">
            <a:off x="3360425" y="1649517"/>
            <a:ext cx="563501" cy="192285"/>
          </a:xfrm>
          <a:custGeom>
            <a:avLst/>
            <a:gdLst>
              <a:gd name="connsiteX0" fmla="*/ 0 w 1145628"/>
              <a:gd name="connsiteY0" fmla="*/ 315310 h 315310"/>
              <a:gd name="connsiteX1" fmla="*/ 567559 w 1145628"/>
              <a:gd name="connsiteY1" fmla="*/ 73572 h 315310"/>
              <a:gd name="connsiteX2" fmla="*/ 851338 w 1145628"/>
              <a:gd name="connsiteY2" fmla="*/ 84083 h 315310"/>
              <a:gd name="connsiteX3" fmla="*/ 1145628 w 1145628"/>
              <a:gd name="connsiteY3" fmla="*/ 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8" h="315310">
                <a:moveTo>
                  <a:pt x="0" y="315310"/>
                </a:moveTo>
                <a:cubicBezTo>
                  <a:pt x="212834" y="213710"/>
                  <a:pt x="425669" y="112110"/>
                  <a:pt x="567559" y="73572"/>
                </a:cubicBezTo>
                <a:cubicBezTo>
                  <a:pt x="709449" y="35034"/>
                  <a:pt x="754993" y="96345"/>
                  <a:pt x="851338" y="84083"/>
                </a:cubicBezTo>
                <a:cubicBezTo>
                  <a:pt x="947683" y="71821"/>
                  <a:pt x="1046655" y="35910"/>
                  <a:pt x="114562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208" y="1292027"/>
            <a:ext cx="12409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Start/robot</a:t>
            </a:r>
          </a:p>
        </p:txBody>
      </p:sp>
      <p:sp>
        <p:nvSpPr>
          <p:cNvPr id="10" name="Oval 9"/>
          <p:cNvSpPr/>
          <p:nvPr/>
        </p:nvSpPr>
        <p:spPr>
          <a:xfrm>
            <a:off x="3904876" y="1745659"/>
            <a:ext cx="329061" cy="35407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70886"/>
              </p:ext>
            </p:extLst>
          </p:nvPr>
        </p:nvGraphicFramePr>
        <p:xfrm>
          <a:off x="6300192" y="3356992"/>
          <a:ext cx="2620200" cy="18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01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12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 dirty="0"/>
                        <a:t>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16216" y="2879118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prstClr val="black"/>
                </a:solidFill>
              </a:rPr>
              <a:t>Movement Sequence</a:t>
            </a:r>
          </a:p>
        </p:txBody>
      </p:sp>
      <p:sp>
        <p:nvSpPr>
          <p:cNvPr id="15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Move Generation</a:t>
            </a:r>
          </a:p>
        </p:txBody>
      </p:sp>
      <p:sp>
        <p:nvSpPr>
          <p:cNvPr id="16" name="Freeform 15"/>
          <p:cNvSpPr/>
          <p:nvPr/>
        </p:nvSpPr>
        <p:spPr>
          <a:xfrm>
            <a:off x="4161600" y="1972800"/>
            <a:ext cx="3506400" cy="2548800"/>
          </a:xfrm>
          <a:custGeom>
            <a:avLst/>
            <a:gdLst>
              <a:gd name="connsiteX0" fmla="*/ 0 w 3506400"/>
              <a:gd name="connsiteY0" fmla="*/ 0 h 2548800"/>
              <a:gd name="connsiteX1" fmla="*/ 1101600 w 3506400"/>
              <a:gd name="connsiteY1" fmla="*/ 799200 h 2548800"/>
              <a:gd name="connsiteX2" fmla="*/ 1173600 w 3506400"/>
              <a:gd name="connsiteY2" fmla="*/ 1152000 h 2548800"/>
              <a:gd name="connsiteX3" fmla="*/ 3506400 w 3506400"/>
              <a:gd name="connsiteY3" fmla="*/ 2548800 h 25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400" h="2548800">
                <a:moveTo>
                  <a:pt x="0" y="0"/>
                </a:moveTo>
                <a:cubicBezTo>
                  <a:pt x="453000" y="303600"/>
                  <a:pt x="906000" y="607200"/>
                  <a:pt x="1101600" y="799200"/>
                </a:cubicBezTo>
                <a:cubicBezTo>
                  <a:pt x="1297200" y="991200"/>
                  <a:pt x="772800" y="860400"/>
                  <a:pt x="1173600" y="1152000"/>
                </a:cubicBezTo>
                <a:cubicBezTo>
                  <a:pt x="1574400" y="1443600"/>
                  <a:pt x="2540400" y="1996200"/>
                  <a:pt x="3506400" y="254880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99780" y="4005064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80312" y="4540988"/>
            <a:ext cx="103893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467732" y="4224044"/>
            <a:ext cx="886536" cy="6163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467732" y="4226068"/>
            <a:ext cx="886536" cy="6142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806172" y="4437112"/>
            <a:ext cx="216024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16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0728"/>
            <a:ext cx="1411411" cy="223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 flipH="1">
            <a:off x="3360425" y="1649517"/>
            <a:ext cx="563501" cy="192285"/>
          </a:xfrm>
          <a:custGeom>
            <a:avLst/>
            <a:gdLst>
              <a:gd name="connsiteX0" fmla="*/ 0 w 1145628"/>
              <a:gd name="connsiteY0" fmla="*/ 315310 h 315310"/>
              <a:gd name="connsiteX1" fmla="*/ 567559 w 1145628"/>
              <a:gd name="connsiteY1" fmla="*/ 73572 h 315310"/>
              <a:gd name="connsiteX2" fmla="*/ 851338 w 1145628"/>
              <a:gd name="connsiteY2" fmla="*/ 84083 h 315310"/>
              <a:gd name="connsiteX3" fmla="*/ 1145628 w 1145628"/>
              <a:gd name="connsiteY3" fmla="*/ 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8" h="315310">
                <a:moveTo>
                  <a:pt x="0" y="315310"/>
                </a:moveTo>
                <a:cubicBezTo>
                  <a:pt x="212834" y="213710"/>
                  <a:pt x="425669" y="112110"/>
                  <a:pt x="567559" y="73572"/>
                </a:cubicBezTo>
                <a:cubicBezTo>
                  <a:pt x="709449" y="35034"/>
                  <a:pt x="754993" y="96345"/>
                  <a:pt x="851338" y="84083"/>
                </a:cubicBezTo>
                <a:cubicBezTo>
                  <a:pt x="947683" y="71821"/>
                  <a:pt x="1046655" y="35910"/>
                  <a:pt x="114562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208" y="1292027"/>
            <a:ext cx="12409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Start/robot</a:t>
            </a:r>
          </a:p>
        </p:txBody>
      </p:sp>
      <p:sp>
        <p:nvSpPr>
          <p:cNvPr id="7" name="Freeform 6"/>
          <p:cNvSpPr/>
          <p:nvPr/>
        </p:nvSpPr>
        <p:spPr>
          <a:xfrm rot="18228356" flipH="1">
            <a:off x="4907779" y="2763765"/>
            <a:ext cx="359190" cy="425527"/>
          </a:xfrm>
          <a:custGeom>
            <a:avLst/>
            <a:gdLst>
              <a:gd name="connsiteX0" fmla="*/ 0 w 1145628"/>
              <a:gd name="connsiteY0" fmla="*/ 315310 h 315310"/>
              <a:gd name="connsiteX1" fmla="*/ 567559 w 1145628"/>
              <a:gd name="connsiteY1" fmla="*/ 73572 h 315310"/>
              <a:gd name="connsiteX2" fmla="*/ 851338 w 1145628"/>
              <a:gd name="connsiteY2" fmla="*/ 84083 h 315310"/>
              <a:gd name="connsiteX3" fmla="*/ 1145628 w 1145628"/>
              <a:gd name="connsiteY3" fmla="*/ 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8" h="315310">
                <a:moveTo>
                  <a:pt x="0" y="315310"/>
                </a:moveTo>
                <a:cubicBezTo>
                  <a:pt x="212834" y="213710"/>
                  <a:pt x="425669" y="112110"/>
                  <a:pt x="567559" y="73572"/>
                </a:cubicBezTo>
                <a:cubicBezTo>
                  <a:pt x="709449" y="35034"/>
                  <a:pt x="754993" y="96345"/>
                  <a:pt x="851338" y="84083"/>
                </a:cubicBezTo>
                <a:cubicBezTo>
                  <a:pt x="947683" y="71821"/>
                  <a:pt x="1046655" y="35910"/>
                  <a:pt x="114562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2066" y="2711454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goal</a:t>
            </a:r>
          </a:p>
        </p:txBody>
      </p:sp>
      <p:sp>
        <p:nvSpPr>
          <p:cNvPr id="10" name="Oval 9"/>
          <p:cNvSpPr/>
          <p:nvPr/>
        </p:nvSpPr>
        <p:spPr>
          <a:xfrm>
            <a:off x="3904876" y="1745659"/>
            <a:ext cx="329061" cy="35407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65133"/>
              </p:ext>
            </p:extLst>
          </p:nvPr>
        </p:nvGraphicFramePr>
        <p:xfrm>
          <a:off x="323528" y="3284984"/>
          <a:ext cx="3353024" cy="237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557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579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(-1,-1)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(0,-1)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(1, 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5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(-1,</a:t>
                      </a:r>
                      <a:r>
                        <a:rPr lang="en-NZ" baseline="0" dirty="0"/>
                        <a:t> 0)</a:t>
                      </a:r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 dirty="0"/>
                        <a:t>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(1, 0)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5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(-1,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(0,</a:t>
                      </a:r>
                      <a:r>
                        <a:rPr lang="en-NZ" baseline="0" dirty="0"/>
                        <a:t> 1)</a:t>
                      </a:r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(1, 1)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4142"/>
              </p:ext>
            </p:extLst>
          </p:nvPr>
        </p:nvGraphicFramePr>
        <p:xfrm>
          <a:off x="6300192" y="3356992"/>
          <a:ext cx="2620200" cy="18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01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12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 dirty="0"/>
                        <a:t>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37731" y="2633712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prstClr val="black"/>
                </a:solidFill>
              </a:rPr>
              <a:t>Movement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6136" y="5445224"/>
            <a:ext cx="31229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Sequence: (-1,-1), (0, -1), (1, -1)</a:t>
            </a:r>
          </a:p>
          <a:p>
            <a:r>
              <a:rPr lang="en-NZ" dirty="0">
                <a:solidFill>
                  <a:prstClr val="black"/>
                </a:solidFill>
              </a:rPr>
              <a:t>                    (-1, 0), (1, 0),</a:t>
            </a:r>
          </a:p>
          <a:p>
            <a:r>
              <a:rPr lang="en-NZ" dirty="0">
                <a:solidFill>
                  <a:prstClr val="black"/>
                </a:solidFill>
              </a:rPr>
              <a:t>                    (-1,1), (0,1), (1, 1)</a:t>
            </a:r>
          </a:p>
        </p:txBody>
      </p:sp>
      <p:sp>
        <p:nvSpPr>
          <p:cNvPr id="15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Move Generation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785" y="6021288"/>
            <a:ext cx="327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neighbour_y</a:t>
            </a:r>
            <a:r>
              <a:rPr lang="en-AU" dirty="0"/>
              <a:t> = </a:t>
            </a:r>
            <a:r>
              <a:rPr lang="en-AU" dirty="0" err="1"/>
              <a:t>current_y</a:t>
            </a:r>
            <a:r>
              <a:rPr lang="en-AU" dirty="0"/>
              <a:t> + </a:t>
            </a:r>
            <a:r>
              <a:rPr lang="en-AU" dirty="0" err="1"/>
              <a:t>dy</a:t>
            </a:r>
            <a:r>
              <a:rPr lang="en-AU" dirty="0"/>
              <a:t>[d];</a:t>
            </a:r>
          </a:p>
          <a:p>
            <a:r>
              <a:rPr lang="en-AU" dirty="0" err="1"/>
              <a:t>neighbour_x</a:t>
            </a:r>
            <a:r>
              <a:rPr lang="en-AU" dirty="0"/>
              <a:t> = </a:t>
            </a:r>
            <a:r>
              <a:rPr lang="en-AU" dirty="0" err="1"/>
              <a:t>current_x</a:t>
            </a:r>
            <a:r>
              <a:rPr lang="en-AU" dirty="0"/>
              <a:t> + dx[d];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2849410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Offset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30705-17BA-4CEF-ABA7-CF94746CB4F1}"/>
              </a:ext>
            </a:extLst>
          </p:cNvPr>
          <p:cNvCxnSpPr/>
          <p:nvPr/>
        </p:nvCxnSpPr>
        <p:spPr>
          <a:xfrm>
            <a:off x="5909468" y="3356992"/>
            <a:ext cx="0" cy="17281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357B5F-9CCE-4B94-BFCC-E25408530A76}"/>
              </a:ext>
            </a:extLst>
          </p:cNvPr>
          <p:cNvSpPr txBox="1"/>
          <p:nvPr/>
        </p:nvSpPr>
        <p:spPr>
          <a:xfrm>
            <a:off x="5483514" y="489587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+y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5A945C-9A03-4B3A-ACA3-70D96C4271DA}"/>
              </a:ext>
            </a:extLst>
          </p:cNvPr>
          <p:cNvCxnSpPr>
            <a:cxnSpLocks/>
          </p:cNvCxnSpPr>
          <p:nvPr/>
        </p:nvCxnSpPr>
        <p:spPr>
          <a:xfrm>
            <a:off x="6062653" y="3244137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3AE4B-2632-4A92-9B9B-BC8EF37A9B04}"/>
              </a:ext>
            </a:extLst>
          </p:cNvPr>
          <p:cNvSpPr txBox="1"/>
          <p:nvPr/>
        </p:nvSpPr>
        <p:spPr>
          <a:xfrm>
            <a:off x="8683203" y="29654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+x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4EAE5-902D-43E6-95D9-397CFDB70D86}"/>
              </a:ext>
            </a:extLst>
          </p:cNvPr>
          <p:cNvSpPr txBox="1"/>
          <p:nvPr/>
        </p:nvSpPr>
        <p:spPr>
          <a:xfrm>
            <a:off x="224893" y="57239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//basic idea:</a:t>
            </a:r>
          </a:p>
        </p:txBody>
      </p:sp>
    </p:spTree>
    <p:extLst>
      <p:ext uri="{BB962C8B-B14F-4D97-AF65-F5344CB8AC3E}">
        <p14:creationId xmlns:p14="http://schemas.microsoft.com/office/powerpoint/2010/main" val="35236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619672" y="2420887"/>
            <a:ext cx="5998866" cy="100811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Algorithm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71703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How to connect to </a:t>
            </a:r>
            <a:r>
              <a:rPr lang="en-US" altLang="en-US" dirty="0" err="1">
                <a:solidFill>
                  <a:prstClr val="black"/>
                </a:solidFill>
              </a:rPr>
              <a:t>gridworld</a:t>
            </a:r>
            <a:r>
              <a:rPr lang="en-US" altLang="en-US" dirty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Where to call inside main()?</a:t>
            </a:r>
          </a:p>
        </p:txBody>
      </p:sp>
    </p:spTree>
    <p:extLst>
      <p:ext uri="{BB962C8B-B14F-4D97-AF65-F5344CB8AC3E}">
        <p14:creationId xmlns:p14="http://schemas.microsoft.com/office/powerpoint/2010/main" val="383158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7048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668" y="4211757"/>
            <a:ext cx="42326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Each of the path-planning algorithms must be implemented in a separate file. (</a:t>
            </a:r>
            <a:r>
              <a:rPr lang="en-NZ" b="1" dirty="0">
                <a:solidFill>
                  <a:srgbClr val="0000FF"/>
                </a:solidFill>
              </a:rPr>
              <a:t>.</a:t>
            </a:r>
            <a:r>
              <a:rPr lang="en-NZ" b="1" dirty="0" err="1">
                <a:solidFill>
                  <a:srgbClr val="0000FF"/>
                </a:solidFill>
              </a:rPr>
              <a:t>cpp</a:t>
            </a:r>
            <a:r>
              <a:rPr lang="en-NZ" b="1" dirty="0">
                <a:solidFill>
                  <a:srgbClr val="0000FF"/>
                </a:solidFill>
              </a:rPr>
              <a:t>,.h</a:t>
            </a:r>
            <a:r>
              <a:rPr lang="en-NZ" dirty="0"/>
              <a:t>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7607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LPAStar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4644008" y="4330470"/>
            <a:ext cx="443545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b="1" dirty="0" err="1">
                <a:solidFill>
                  <a:srgbClr val="0066FF"/>
                </a:solidFill>
              </a:rPr>
              <a:t>LPAStar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</a:t>
            </a:r>
            <a:r>
              <a:rPr lang="en-NZ" sz="1400" dirty="0"/>
              <a:t>friend void </a:t>
            </a:r>
            <a:r>
              <a:rPr lang="en-NZ" sz="1400" dirty="0" err="1">
                <a:solidFill>
                  <a:srgbClr val="0066FF"/>
                </a:solidFill>
              </a:rPr>
              <a:t>copyMazeToDisplayMap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  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friend void </a:t>
            </a:r>
            <a:r>
              <a:rPr lang="en-NZ" sz="1400" dirty="0" err="1">
                <a:solidFill>
                  <a:srgbClr val="0066FF"/>
                </a:solidFill>
              </a:rPr>
              <a:t>copyDisplayMapToMaze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…</a:t>
            </a:r>
          </a:p>
          <a:p>
            <a:r>
              <a:rPr lang="en-NZ" dirty="0"/>
              <a:t>private:   </a:t>
            </a:r>
            <a:r>
              <a:rPr lang="en-NZ" sz="1400" dirty="0"/>
              <a:t>vector&lt;vector&lt;</a:t>
            </a:r>
            <a:r>
              <a:rPr lang="en-NZ" sz="1400" b="1" dirty="0" err="1">
                <a:solidFill>
                  <a:srgbClr val="C00000"/>
                </a:solidFill>
              </a:rPr>
              <a:t>LpaStarCell</a:t>
            </a:r>
            <a:r>
              <a:rPr lang="en-NZ" sz="1400" dirty="0"/>
              <a:t>&gt; &gt; </a:t>
            </a:r>
            <a:r>
              <a:rPr lang="en-NZ" sz="1400" dirty="0">
                <a:solidFill>
                  <a:srgbClr val="0066FF"/>
                </a:solidFill>
              </a:rPr>
              <a:t>maze;</a:t>
            </a:r>
          </a:p>
          <a:p>
            <a:r>
              <a:rPr lang="en-NZ" dirty="0"/>
              <a:t>};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5334" y="4913175"/>
            <a:ext cx="423265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Depending on the algorithm you are developing, each vertex requires further information (e.g. </a:t>
            </a:r>
            <a:r>
              <a:rPr lang="en-NZ" dirty="0" err="1"/>
              <a:t>rhs</a:t>
            </a:r>
            <a:r>
              <a:rPr lang="en-NZ" dirty="0"/>
              <a:t>-value, g-value, h-value, key1, key2, etc.)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334" y="6165304"/>
            <a:ext cx="42326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For this reason, a specialised maze needs to be constructed based on the </a:t>
            </a:r>
            <a:r>
              <a:rPr lang="en-NZ" dirty="0" err="1"/>
              <a:t>gridworld</a:t>
            </a:r>
            <a:r>
              <a:rPr lang="en-NZ" dirty="0"/>
              <a:t>.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1835696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ight Arrow 45"/>
          <p:cNvSpPr/>
          <p:nvPr/>
        </p:nvSpPr>
        <p:spPr>
          <a:xfrm>
            <a:off x="4594338" y="2818089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Freeform 1"/>
          <p:cNvSpPr/>
          <p:nvPr/>
        </p:nvSpPr>
        <p:spPr>
          <a:xfrm>
            <a:off x="7903029" y="4161453"/>
            <a:ext cx="812683" cy="1978090"/>
          </a:xfrm>
          <a:custGeom>
            <a:avLst/>
            <a:gdLst>
              <a:gd name="connsiteX0" fmla="*/ 93306 w 812683"/>
              <a:gd name="connsiteY0" fmla="*/ 1978090 h 1978090"/>
              <a:gd name="connsiteX1" fmla="*/ 643812 w 812683"/>
              <a:gd name="connsiteY1" fmla="*/ 1651518 h 1978090"/>
              <a:gd name="connsiteX2" fmla="*/ 811763 w 812683"/>
              <a:gd name="connsiteY2" fmla="*/ 1017037 h 1978090"/>
              <a:gd name="connsiteX3" fmla="*/ 681134 w 812683"/>
              <a:gd name="connsiteY3" fmla="*/ 391886 h 1978090"/>
              <a:gd name="connsiteX4" fmla="*/ 130628 w 812683"/>
              <a:gd name="connsiteY4" fmla="*/ 186612 h 1978090"/>
              <a:gd name="connsiteX5" fmla="*/ 0 w 812683"/>
              <a:gd name="connsiteY5" fmla="*/ 0 h 197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683" h="1978090">
                <a:moveTo>
                  <a:pt x="93306" y="1978090"/>
                </a:moveTo>
                <a:cubicBezTo>
                  <a:pt x="308687" y="1894891"/>
                  <a:pt x="524069" y="1811693"/>
                  <a:pt x="643812" y="1651518"/>
                </a:cubicBezTo>
                <a:cubicBezTo>
                  <a:pt x="763555" y="1491343"/>
                  <a:pt x="805543" y="1226975"/>
                  <a:pt x="811763" y="1017037"/>
                </a:cubicBezTo>
                <a:cubicBezTo>
                  <a:pt x="817983" y="807099"/>
                  <a:pt x="794656" y="530290"/>
                  <a:pt x="681134" y="391886"/>
                </a:cubicBezTo>
                <a:cubicBezTo>
                  <a:pt x="567612" y="253482"/>
                  <a:pt x="244150" y="251926"/>
                  <a:pt x="130628" y="186612"/>
                </a:cubicBezTo>
                <a:cubicBezTo>
                  <a:pt x="17106" y="121298"/>
                  <a:pt x="8553" y="60649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5098395" y="3491948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LPAstar.cpp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92213" y="3870486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LPAstar.h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3322481" y="192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2843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 animBg="1"/>
      <p:bldP spid="44" grpId="0" animBg="1"/>
      <p:bldP spid="46" grpId="0" animBg="1"/>
      <p:bldP spid="2" grpId="0" animBg="1"/>
      <p:bldP spid="12" grpId="0"/>
      <p:bldP spid="48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0691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91683" y="4221088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4659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LPAStar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4330470"/>
            <a:ext cx="443545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dirty="0" err="1"/>
              <a:t>LPAStar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friend void </a:t>
            </a:r>
            <a:r>
              <a:rPr lang="en-NZ" sz="1400" dirty="0" err="1">
                <a:solidFill>
                  <a:srgbClr val="0066FF"/>
                </a:solidFill>
              </a:rPr>
              <a:t>copyMazeToDisplayMap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  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friend void </a:t>
            </a:r>
            <a:r>
              <a:rPr lang="en-NZ" sz="1400" dirty="0" err="1">
                <a:solidFill>
                  <a:srgbClr val="0066FF"/>
                </a:solidFill>
              </a:rPr>
              <a:t>copyDisplayMapToMaze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…</a:t>
            </a:r>
          </a:p>
          <a:p>
            <a:r>
              <a:rPr lang="en-NZ" dirty="0"/>
              <a:t>private:   </a:t>
            </a:r>
            <a:r>
              <a:rPr lang="en-NZ" sz="1400" dirty="0"/>
              <a:t>vector&lt;vector&lt;</a:t>
            </a:r>
            <a:r>
              <a:rPr lang="en-NZ" sz="1400" b="1" dirty="0" err="1">
                <a:solidFill>
                  <a:srgbClr val="C00000"/>
                </a:solidFill>
              </a:rPr>
              <a:t>LpaStarCell</a:t>
            </a:r>
            <a:r>
              <a:rPr lang="en-NZ" sz="1400" dirty="0"/>
              <a:t>&gt; &gt; maze;</a:t>
            </a:r>
          </a:p>
          <a:p>
            <a:r>
              <a:rPr lang="en-NZ" dirty="0"/>
              <a:t>};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1979712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ight Arrow 44"/>
          <p:cNvSpPr/>
          <p:nvPr/>
        </p:nvSpPr>
        <p:spPr>
          <a:xfrm>
            <a:off x="4594338" y="2818089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91683" y="4797152"/>
            <a:ext cx="4308309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dirty="0"/>
              <a:t>First, load the </a:t>
            </a:r>
            <a:r>
              <a:rPr lang="en-AU" dirty="0" err="1"/>
              <a:t>gridworld</a:t>
            </a:r>
            <a:r>
              <a:rPr lang="en-AU" dirty="0"/>
              <a:t> from file.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2481" y="192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4224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84228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34083" y="4221088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734" y="4797152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copyDisplayMapToMaze</a:t>
            </a:r>
            <a:r>
              <a:rPr lang="en-NZ" dirty="0"/>
              <a:t>(</a:t>
            </a:r>
            <a:r>
              <a:rPr lang="en-NZ" dirty="0" err="1"/>
              <a:t>grid_world</a:t>
            </a:r>
            <a:r>
              <a:rPr lang="en-NZ" dirty="0"/>
              <a:t>, </a:t>
            </a:r>
            <a:r>
              <a:rPr lang="en-NZ" dirty="0" err="1"/>
              <a:t>lpa_star</a:t>
            </a:r>
            <a:r>
              <a:rPr lang="en-NZ" dirty="0"/>
              <a:t>);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34388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LPAStar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4330470"/>
            <a:ext cx="443545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dirty="0" err="1"/>
              <a:t>LPAStar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friend void </a:t>
            </a:r>
            <a:r>
              <a:rPr lang="en-NZ" sz="1400" dirty="0" err="1">
                <a:solidFill>
                  <a:srgbClr val="0066FF"/>
                </a:solidFill>
              </a:rPr>
              <a:t>copyMazeToDisplayMap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  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friend void </a:t>
            </a:r>
            <a:r>
              <a:rPr lang="en-NZ" sz="1400" dirty="0" err="1">
                <a:solidFill>
                  <a:srgbClr val="0066FF"/>
                </a:solidFill>
              </a:rPr>
              <a:t>copyDisplayMapToMaze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…</a:t>
            </a:r>
          </a:p>
          <a:p>
            <a:r>
              <a:rPr lang="en-NZ" dirty="0"/>
              <a:t>private:   </a:t>
            </a:r>
            <a:r>
              <a:rPr lang="en-NZ" sz="1400" dirty="0"/>
              <a:t>vector&lt;vector&lt;</a:t>
            </a:r>
            <a:r>
              <a:rPr lang="en-NZ" sz="1400" b="1" dirty="0" err="1">
                <a:solidFill>
                  <a:srgbClr val="C00000"/>
                </a:solidFill>
              </a:rPr>
              <a:t>LpaStarCell</a:t>
            </a:r>
            <a:r>
              <a:rPr lang="en-NZ" sz="1400" dirty="0"/>
              <a:t>&gt; &gt; maze;</a:t>
            </a:r>
          </a:p>
          <a:p>
            <a:r>
              <a:rPr lang="en-NZ" dirty="0"/>
              <a:t>};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1979712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ight Arrow 44"/>
          <p:cNvSpPr/>
          <p:nvPr/>
        </p:nvSpPr>
        <p:spPr>
          <a:xfrm>
            <a:off x="4594338" y="2818089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36304" y="5297719"/>
            <a:ext cx="4392488" cy="1477328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dirty="0"/>
              <a:t>Once the content of the </a:t>
            </a:r>
            <a:r>
              <a:rPr lang="en-AU" dirty="0" err="1"/>
              <a:t>gridworld</a:t>
            </a:r>
            <a:r>
              <a:rPr lang="en-AU" dirty="0"/>
              <a:t> has been loaded, you can call on  </a:t>
            </a:r>
            <a:r>
              <a:rPr lang="en-NZ" b="1" dirty="0" err="1">
                <a:solidFill>
                  <a:srgbClr val="FF0000"/>
                </a:solidFill>
              </a:rPr>
              <a:t>copyDisplayMapToMaze</a:t>
            </a:r>
            <a:r>
              <a:rPr lang="en-NZ" b="1" dirty="0">
                <a:solidFill>
                  <a:srgbClr val="FF0000"/>
                </a:solidFill>
              </a:rPr>
              <a:t>() </a:t>
            </a:r>
            <a:r>
              <a:rPr lang="en-NZ" dirty="0"/>
              <a:t>to create an internal copy of the </a:t>
            </a:r>
            <a:r>
              <a:rPr lang="en-NZ" dirty="0" err="1"/>
              <a:t>gridworld</a:t>
            </a:r>
            <a:r>
              <a:rPr lang="en-NZ" dirty="0"/>
              <a:t> inside the path-planning algorithm.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3322481" y="192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698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925" y="1879738"/>
            <a:ext cx="410214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A* with Strict Expanded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0926" y="2348880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IDA*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0927" y="2843644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LPA*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4639" y="3429000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D*</a:t>
            </a:r>
            <a:r>
              <a:rPr lang="en-NZ" dirty="0" err="1"/>
              <a:t>Lite</a:t>
            </a:r>
            <a:endParaRPr lang="en-NZ" dirty="0"/>
          </a:p>
        </p:txBody>
      </p:sp>
      <p:sp>
        <p:nvSpPr>
          <p:cNvPr id="4" name="Right Brace 3"/>
          <p:cNvSpPr/>
          <p:nvPr/>
        </p:nvSpPr>
        <p:spPr>
          <a:xfrm>
            <a:off x="6623075" y="1772816"/>
            <a:ext cx="325189" cy="151216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7308304" y="25335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Pick one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1979712" y="3501008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8244288" y="2610200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9346" y="4714165"/>
            <a:ext cx="388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00FF"/>
                </a:solidFill>
              </a:rPr>
              <a:t>2 Algorithms to implement and test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6921624" y="6457982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648" y="6381328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means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5776" y="5229200"/>
            <a:ext cx="399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8000"/>
                </a:solidFill>
              </a:rPr>
              <a:t>D*</a:t>
            </a:r>
            <a:r>
              <a:rPr lang="en-AU" sz="2400" b="1" dirty="0" err="1">
                <a:solidFill>
                  <a:srgbClr val="008000"/>
                </a:solidFill>
              </a:rPr>
              <a:t>Lite</a:t>
            </a:r>
            <a:r>
              <a:rPr lang="en-AU" sz="2400" dirty="0"/>
              <a:t> and _______________.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32827" y="2527655"/>
            <a:ext cx="2108802" cy="2958745"/>
          </a:xfrm>
          <a:custGeom>
            <a:avLst/>
            <a:gdLst>
              <a:gd name="connsiteX0" fmla="*/ 1744276 w 2108802"/>
              <a:gd name="connsiteY0" fmla="*/ 23444 h 2958745"/>
              <a:gd name="connsiteX1" fmla="*/ 1897956 w 2108802"/>
              <a:gd name="connsiteY1" fmla="*/ 61864 h 2958745"/>
              <a:gd name="connsiteX2" fmla="*/ 2082373 w 2108802"/>
              <a:gd name="connsiteY2" fmla="*/ 553642 h 2958745"/>
              <a:gd name="connsiteX3" fmla="*/ 2067005 w 2108802"/>
              <a:gd name="connsiteY3" fmla="*/ 1383518 h 2958745"/>
              <a:gd name="connsiteX4" fmla="*/ 1705855 w 2108802"/>
              <a:gd name="connsiteY4" fmla="*/ 2244130 h 2958745"/>
              <a:gd name="connsiteX5" fmla="*/ 645459 w 2108802"/>
              <a:gd name="connsiteY5" fmla="*/ 2682120 h 2958745"/>
              <a:gd name="connsiteX6" fmla="*/ 238205 w 2108802"/>
              <a:gd name="connsiteY6" fmla="*/ 2712856 h 2958745"/>
              <a:gd name="connsiteX7" fmla="*/ 0 w 2108802"/>
              <a:gd name="connsiteY7" fmla="*/ 2958745 h 295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8802" h="2958745">
                <a:moveTo>
                  <a:pt x="1744276" y="23444"/>
                </a:moveTo>
                <a:cubicBezTo>
                  <a:pt x="1792941" y="-1529"/>
                  <a:pt x="1841607" y="-26502"/>
                  <a:pt x="1897956" y="61864"/>
                </a:cubicBezTo>
                <a:cubicBezTo>
                  <a:pt x="1954305" y="150230"/>
                  <a:pt x="2054198" y="333366"/>
                  <a:pt x="2082373" y="553642"/>
                </a:cubicBezTo>
                <a:cubicBezTo>
                  <a:pt x="2110548" y="773918"/>
                  <a:pt x="2129758" y="1101770"/>
                  <a:pt x="2067005" y="1383518"/>
                </a:cubicBezTo>
                <a:cubicBezTo>
                  <a:pt x="2004252" y="1665266"/>
                  <a:pt x="1942779" y="2027696"/>
                  <a:pt x="1705855" y="2244130"/>
                </a:cubicBezTo>
                <a:cubicBezTo>
                  <a:pt x="1468931" y="2460564"/>
                  <a:pt x="890067" y="2603999"/>
                  <a:pt x="645459" y="2682120"/>
                </a:cubicBezTo>
                <a:cubicBezTo>
                  <a:pt x="400851" y="2760241"/>
                  <a:pt x="345782" y="2666752"/>
                  <a:pt x="238205" y="2712856"/>
                </a:cubicBezTo>
                <a:cubicBezTo>
                  <a:pt x="130628" y="2758960"/>
                  <a:pt x="65314" y="2858852"/>
                  <a:pt x="0" y="295874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1" grpId="0" animBg="1"/>
      <p:bldP spid="14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3508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98422"/>
              </p:ext>
            </p:extLst>
          </p:nvPr>
        </p:nvGraphicFramePr>
        <p:xfrm>
          <a:off x="683568" y="259256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922" y="21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3979" y="217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9681" y="2180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63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982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34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>
                <a:solidFill>
                  <a:prstClr val="black"/>
                </a:solidFill>
              </a:rPr>
              <a:t>Gridworld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LpaStarCell</a:t>
            </a:r>
            <a:endParaRPr lang="en-GB" sz="4000" b="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178046"/>
            <a:ext cx="6826360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prstClr val="black"/>
                </a:solidFill>
              </a:rPr>
              <a:t>struct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b="1" dirty="0" err="1">
                <a:solidFill>
                  <a:srgbClr val="0066FF"/>
                </a:solidFill>
              </a:rPr>
              <a:t>LpaStarCell</a:t>
            </a:r>
            <a:r>
              <a:rPr lang="en-NZ" b="1" dirty="0">
                <a:solidFill>
                  <a:srgbClr val="0066FF"/>
                </a:solidFill>
              </a:rPr>
              <a:t> </a:t>
            </a:r>
            <a:r>
              <a:rPr lang="en-NZ" dirty="0">
                <a:solidFill>
                  <a:prstClr val="black"/>
                </a:solidFill>
              </a:rPr>
              <a:t>{</a:t>
            </a:r>
          </a:p>
          <a:p>
            <a:endParaRPr lang="en-NZ" dirty="0">
              <a:solidFill>
                <a:prstClr val="black"/>
              </a:solidFill>
            </a:endParaRPr>
          </a:p>
          <a:p>
            <a:r>
              <a:rPr lang="en-NZ" dirty="0">
                <a:solidFill>
                  <a:srgbClr val="008000"/>
                </a:solidFill>
              </a:rPr>
              <a:t>//TYPE: 0 - traversable, 1 - blocked, 9 – unknown (actually blocked), 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8 – unknown (actually traversable),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6 - start vertex, 7 - goal vertex</a:t>
            </a:r>
          </a:p>
          <a:p>
            <a:r>
              <a:rPr lang="en-NZ" dirty="0">
                <a:solidFill>
                  <a:prstClr val="black"/>
                </a:solidFill>
              </a:rPr>
              <a:t>    char type; </a:t>
            </a:r>
          </a:p>
          <a:p>
            <a:endParaRPr lang="en-NZ" dirty="0">
              <a:solidFill>
                <a:prstClr val="black"/>
              </a:solidFill>
            </a:endParaRPr>
          </a:p>
          <a:p>
            <a:r>
              <a:rPr lang="en-NZ" dirty="0">
                <a:solidFill>
                  <a:prstClr val="black"/>
                </a:solidFill>
              </a:rPr>
              <a:t>    </a:t>
            </a:r>
            <a:r>
              <a:rPr lang="en-NZ" dirty="0" err="1">
                <a:solidFill>
                  <a:srgbClr val="FF0000"/>
                </a:solidFill>
              </a:rPr>
              <a:t>LpaStarCell</a:t>
            </a:r>
            <a:r>
              <a:rPr lang="en-NZ" dirty="0">
                <a:solidFill>
                  <a:prstClr val="black"/>
                </a:solidFill>
              </a:rPr>
              <a:t>* move[DIRECTIONS];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</a:t>
            </a:r>
            <a:r>
              <a:rPr lang="en-NZ" dirty="0" err="1">
                <a:solidFill>
                  <a:prstClr val="black"/>
                </a:solidFill>
              </a:rPr>
              <a:t>linkCost</a:t>
            </a:r>
            <a:r>
              <a:rPr lang="en-NZ" dirty="0">
                <a:solidFill>
                  <a:prstClr val="black"/>
                </a:solidFill>
              </a:rPr>
              <a:t>[DIRECTIONS];</a:t>
            </a:r>
          </a:p>
          <a:p>
            <a:r>
              <a:rPr lang="en-NZ" dirty="0">
                <a:solidFill>
                  <a:prstClr val="black"/>
                </a:solidFill>
              </a:rPr>
              <a:t>  </a:t>
            </a:r>
          </a:p>
          <a:p>
            <a:r>
              <a:rPr lang="en-NZ" dirty="0">
                <a:solidFill>
                  <a:prstClr val="black"/>
                </a:solidFill>
              </a:rPr>
              <a:t>    </a:t>
            </a:r>
            <a:r>
              <a:rPr lang="en-NZ" dirty="0" err="1">
                <a:solidFill>
                  <a:prstClr val="black"/>
                </a:solidFill>
              </a:rPr>
              <a:t>int</a:t>
            </a:r>
            <a:r>
              <a:rPr lang="en-NZ" dirty="0">
                <a:solidFill>
                  <a:prstClr val="black"/>
                </a:solidFill>
              </a:rPr>
              <a:t> x, y;</a:t>
            </a:r>
          </a:p>
          <a:p>
            <a:endParaRPr lang="en-NZ" dirty="0">
              <a:solidFill>
                <a:prstClr val="black"/>
              </a:solidFill>
            </a:endParaRPr>
          </a:p>
          <a:p>
            <a:r>
              <a:rPr lang="en-NZ" dirty="0">
                <a:solidFill>
                  <a:prstClr val="black"/>
                </a:solidFill>
              </a:rPr>
              <a:t>    double g;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</a:t>
            </a:r>
            <a:r>
              <a:rPr lang="en-NZ" dirty="0" err="1">
                <a:solidFill>
                  <a:prstClr val="black"/>
                </a:solidFill>
              </a:rPr>
              <a:t>rhs</a:t>
            </a:r>
            <a:r>
              <a:rPr lang="en-NZ" dirty="0">
                <a:solidFill>
                  <a:prstClr val="black"/>
                </a:solidFill>
              </a:rPr>
              <a:t>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h;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key[2];	</a:t>
            </a:r>
          </a:p>
          <a:p>
            <a:r>
              <a:rPr lang="en-NZ" dirty="0">
                <a:solidFill>
                  <a:prstClr val="black"/>
                </a:solidFill>
              </a:rPr>
              <a:t>}; 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207" y="2589661"/>
            <a:ext cx="392771" cy="355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50400" y="1476000"/>
            <a:ext cx="1411200" cy="1274400"/>
          </a:xfrm>
          <a:custGeom>
            <a:avLst/>
            <a:gdLst>
              <a:gd name="connsiteX0" fmla="*/ 0 w 1411200"/>
              <a:gd name="connsiteY0" fmla="*/ 1274400 h 1274400"/>
              <a:gd name="connsiteX1" fmla="*/ 1231200 w 1411200"/>
              <a:gd name="connsiteY1" fmla="*/ 914400 h 1274400"/>
              <a:gd name="connsiteX2" fmla="*/ 1166400 w 1411200"/>
              <a:gd name="connsiteY2" fmla="*/ 367200 h 1274400"/>
              <a:gd name="connsiteX3" fmla="*/ 1411200 w 1411200"/>
              <a:gd name="connsiteY3" fmla="*/ 0 h 12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200" h="1274400">
                <a:moveTo>
                  <a:pt x="0" y="1274400"/>
                </a:moveTo>
                <a:cubicBezTo>
                  <a:pt x="518400" y="1170000"/>
                  <a:pt x="1036800" y="1065600"/>
                  <a:pt x="1231200" y="914400"/>
                </a:cubicBezTo>
                <a:cubicBezTo>
                  <a:pt x="1425600" y="763200"/>
                  <a:pt x="1136400" y="519600"/>
                  <a:pt x="1166400" y="367200"/>
                </a:cubicBezTo>
                <a:cubicBezTo>
                  <a:pt x="1196400" y="214800"/>
                  <a:pt x="1303800" y="107400"/>
                  <a:pt x="14112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6393" y="4473120"/>
            <a:ext cx="2858096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Feel free to add more data members as required</a:t>
            </a:r>
          </a:p>
        </p:txBody>
      </p:sp>
    </p:spTree>
    <p:extLst>
      <p:ext uri="{BB962C8B-B14F-4D97-AF65-F5344CB8AC3E}">
        <p14:creationId xmlns:p14="http://schemas.microsoft.com/office/powerpoint/2010/main" val="1358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24953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91683" y="4491009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334" y="5005336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copyDisplayMapToMaze</a:t>
            </a:r>
            <a:r>
              <a:rPr lang="en-NZ" dirty="0"/>
              <a:t>(</a:t>
            </a:r>
            <a:r>
              <a:rPr lang="en-NZ" dirty="0" err="1"/>
              <a:t>grid_world</a:t>
            </a:r>
            <a:r>
              <a:rPr lang="en-NZ" dirty="0"/>
              <a:t>, </a:t>
            </a:r>
            <a:r>
              <a:rPr lang="en-NZ" dirty="0" err="1"/>
              <a:t>lpa_star</a:t>
            </a:r>
            <a:r>
              <a:rPr lang="en-NZ" dirty="0"/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668" y="5533455"/>
            <a:ext cx="662226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PATH_FOUND = </a:t>
            </a:r>
            <a:r>
              <a:rPr lang="en-NZ" dirty="0" err="1"/>
              <a:t>lpa_star</a:t>
            </a:r>
            <a:r>
              <a:rPr lang="en-NZ" dirty="0"/>
              <a:t>-&gt;</a:t>
            </a:r>
            <a:r>
              <a:rPr lang="en-NZ" dirty="0" err="1"/>
              <a:t>computeShortestPath</a:t>
            </a:r>
            <a:r>
              <a:rPr lang="en-NZ" dirty="0"/>
              <a:t>();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4320" y="6044989"/>
            <a:ext cx="66220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If(PATH_FOUND) {  </a:t>
            </a:r>
            <a:r>
              <a:rPr lang="en-NZ" dirty="0" err="1"/>
              <a:t>copyMazeToDisplayMap</a:t>
            </a:r>
            <a:r>
              <a:rPr lang="en-NZ" dirty="0"/>
              <a:t>(</a:t>
            </a:r>
            <a:r>
              <a:rPr lang="en-NZ" dirty="0" err="1"/>
              <a:t>grid_world</a:t>
            </a:r>
            <a:r>
              <a:rPr lang="en-NZ" dirty="0"/>
              <a:t>, </a:t>
            </a:r>
            <a:r>
              <a:rPr lang="en-NZ" dirty="0" err="1"/>
              <a:t>lpa_star</a:t>
            </a:r>
            <a:r>
              <a:rPr lang="en-NZ" dirty="0"/>
              <a:t>);</a:t>
            </a:r>
          </a:p>
          <a:p>
            <a:r>
              <a:rPr lang="en-NZ" dirty="0"/>
              <a:t>     </a:t>
            </a:r>
            <a:r>
              <a:rPr lang="en-NZ" dirty="0" err="1"/>
              <a:t>gridworld.displayPath</a:t>
            </a:r>
            <a:r>
              <a:rPr lang="en-NZ" dirty="0"/>
              <a:t>(); }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35301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DStar</a:t>
            </a:r>
            <a:endParaRPr lang="en-NZ" dirty="0"/>
          </a:p>
        </p:txBody>
      </p:sp>
      <p:sp>
        <p:nvSpPr>
          <p:cNvPr id="36" name="Right Arrow 35"/>
          <p:cNvSpPr/>
          <p:nvPr/>
        </p:nvSpPr>
        <p:spPr>
          <a:xfrm>
            <a:off x="1979712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Right Arrow 42"/>
          <p:cNvSpPr/>
          <p:nvPr/>
        </p:nvSpPr>
        <p:spPr>
          <a:xfrm>
            <a:off x="4716016" y="2807212"/>
            <a:ext cx="158417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ight Arrow 43"/>
          <p:cNvSpPr/>
          <p:nvPr/>
        </p:nvSpPr>
        <p:spPr>
          <a:xfrm rot="10800000">
            <a:off x="4608609" y="3398401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2607376" y="4043148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66FF"/>
                </a:solidFill>
              </a:rPr>
              <a:t>For graphics display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36897" y="4151768"/>
            <a:ext cx="19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66FF"/>
                </a:solidFill>
              </a:rPr>
              <a:t>For path-planning computations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8264" y="5164123"/>
            <a:ext cx="2093842" cy="1569660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u="sng" dirty="0"/>
              <a:t>Note</a:t>
            </a:r>
            <a:r>
              <a:rPr lang="en-AU" sz="1600" dirty="0"/>
              <a:t>:</a:t>
            </a:r>
          </a:p>
          <a:p>
            <a:r>
              <a:rPr lang="en-AU" sz="1600" dirty="0" err="1"/>
              <a:t>gridworld.displayPath</a:t>
            </a:r>
            <a:r>
              <a:rPr lang="en-AU" sz="1600" dirty="0"/>
              <a:t>() was actually designed to work with D*</a:t>
            </a:r>
            <a:r>
              <a:rPr lang="en-AU" sz="1600" dirty="0" err="1"/>
              <a:t>Lite</a:t>
            </a:r>
            <a:r>
              <a:rPr lang="en-AU" sz="1600" dirty="0"/>
              <a:t>.  You need to customise it to work with LPA*.</a:t>
            </a:r>
          </a:p>
        </p:txBody>
      </p:sp>
    </p:spTree>
    <p:extLst>
      <p:ext uri="{BB962C8B-B14F-4D97-AF65-F5344CB8AC3E}">
        <p14:creationId xmlns:p14="http://schemas.microsoft.com/office/powerpoint/2010/main" val="20923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44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619672" y="2113155"/>
            <a:ext cx="5998866" cy="1623576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display the shortest path?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934797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>
                <a:solidFill>
                  <a:prstClr val="black"/>
                </a:solidFill>
              </a:rPr>
              <a:t>Pre-requisites: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the shortest path has been found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/>
              <a:t>the function </a:t>
            </a:r>
            <a:r>
              <a:rPr lang="en-NZ" dirty="0" err="1"/>
              <a:t>copyMazeToDisplayMap</a:t>
            </a:r>
            <a:r>
              <a:rPr lang="en-NZ" dirty="0"/>
              <a:t>() has been called to update the contents of </a:t>
            </a:r>
            <a:r>
              <a:rPr lang="en-NZ" dirty="0" err="1"/>
              <a:t>gridworld</a:t>
            </a:r>
            <a:r>
              <a:rPr lang="en-NZ" dirty="0"/>
              <a:t>.</a:t>
            </a:r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5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734" y="206175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endParaRPr lang="en-AU" dirty="0"/>
          </a:p>
          <a:p>
            <a:r>
              <a:rPr lang="en-AU" dirty="0"/>
              <a:t>while(1)</a:t>
            </a:r>
            <a:r>
              <a:rPr lang="en-AU" b="1" dirty="0">
                <a:solidFill>
                  <a:srgbClr val="0000FF"/>
                </a:solidFill>
              </a:rPr>
              <a:t>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 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47828-E9C5-4CA3-8464-8445CB8970F5}"/>
              </a:ext>
            </a:extLst>
          </p:cNvPr>
          <p:cNvSpPr txBox="1"/>
          <p:nvPr/>
        </p:nvSpPr>
        <p:spPr>
          <a:xfrm>
            <a:off x="6588224" y="1340768"/>
            <a:ext cx="196252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vertex* </a:t>
            </a:r>
            <a:r>
              <a:rPr lang="en-GB" sz="1400" dirty="0" err="1"/>
              <a:t>currentVertex</a:t>
            </a:r>
            <a:r>
              <a:rPr lang="en-GB" sz="1400" dirty="0"/>
              <a:t>;</a:t>
            </a:r>
          </a:p>
          <a:p>
            <a:r>
              <a:rPr lang="en-GB" sz="1400" dirty="0"/>
              <a:t>vertex* </a:t>
            </a:r>
            <a:r>
              <a:rPr lang="en-GB" sz="1400" dirty="0" err="1"/>
              <a:t>min_neighbour</a:t>
            </a:r>
            <a:r>
              <a:rPr lang="en-GB" sz="1400" dirty="0"/>
              <a:t>;</a:t>
            </a:r>
            <a:endParaRPr lang="en-NZ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68A17-C670-4C47-82FA-F49528D97DE8}"/>
              </a:ext>
            </a:extLst>
          </p:cNvPr>
          <p:cNvSpPr txBox="1"/>
          <p:nvPr/>
        </p:nvSpPr>
        <p:spPr>
          <a:xfrm>
            <a:off x="107504" y="1212164"/>
            <a:ext cx="460671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Note that this function is only suited to D*Lite</a:t>
            </a:r>
          </a:p>
        </p:txBody>
      </p:sp>
    </p:spTree>
    <p:extLst>
      <p:ext uri="{BB962C8B-B14F-4D97-AF65-F5344CB8AC3E}">
        <p14:creationId xmlns:p14="http://schemas.microsoft.com/office/powerpoint/2010/main" val="261805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>
                <a:solidFill>
                  <a:srgbClr val="0000FF"/>
                </a:solidFill>
              </a:rPr>
              <a:t>currentVertex</a:t>
            </a:r>
            <a:r>
              <a:rPr lang="en-AU" b="1" dirty="0">
                <a:solidFill>
                  <a:srgbClr val="0000FF"/>
                </a:solidFill>
              </a:rPr>
              <a:t> = </a:t>
            </a:r>
            <a:r>
              <a:rPr lang="en-AU" b="1" dirty="0" err="1">
                <a:solidFill>
                  <a:srgbClr val="0000FF"/>
                </a:solidFill>
              </a:rPr>
              <a:t>start_vertex</a:t>
            </a:r>
            <a:endParaRPr lang="en-AU" b="1" dirty="0">
              <a:solidFill>
                <a:srgbClr val="0000FF"/>
              </a:solidFill>
            </a:endParaRPr>
          </a:p>
          <a:p>
            <a:endParaRPr lang="en-AU" b="1" dirty="0">
              <a:solidFill>
                <a:srgbClr val="0000FF"/>
              </a:solidFill>
            </a:endParaRPr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9792" y="2132856"/>
            <a:ext cx="5423857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&amp;map[</a:t>
            </a:r>
            <a:r>
              <a:rPr lang="en-AU" dirty="0" err="1"/>
              <a:t>startVertex.row</a:t>
            </a:r>
            <a:r>
              <a:rPr lang="en-AU" dirty="0"/>
              <a:t>][</a:t>
            </a:r>
            <a:r>
              <a:rPr lang="en-AU" dirty="0" err="1"/>
              <a:t>startVertex.col</a:t>
            </a:r>
            <a:r>
              <a:rPr lang="en-AU" dirty="0"/>
              <a:t>];</a:t>
            </a:r>
          </a:p>
        </p:txBody>
      </p:sp>
      <p:sp>
        <p:nvSpPr>
          <p:cNvPr id="7" name="Freeform 6"/>
          <p:cNvSpPr/>
          <p:nvPr/>
        </p:nvSpPr>
        <p:spPr>
          <a:xfrm>
            <a:off x="1691680" y="1916832"/>
            <a:ext cx="1008112" cy="471558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DF5AE-3FC0-41ED-BD8A-642BCFEE7DA1}"/>
              </a:ext>
            </a:extLst>
          </p:cNvPr>
          <p:cNvSpPr txBox="1"/>
          <p:nvPr/>
        </p:nvSpPr>
        <p:spPr>
          <a:xfrm>
            <a:off x="107504" y="1212164"/>
            <a:ext cx="460671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Note that this function is only suited to D*Lite</a:t>
            </a:r>
          </a:p>
        </p:txBody>
      </p:sp>
    </p:spTree>
    <p:extLst>
      <p:ext uri="{BB962C8B-B14F-4D97-AF65-F5344CB8AC3E}">
        <p14:creationId xmlns:p14="http://schemas.microsoft.com/office/powerpoint/2010/main" val="413300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endParaRPr lang="en-AU" dirty="0"/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</a:t>
            </a:r>
            <a:r>
              <a:rPr lang="en-AU" b="1" dirty="0">
                <a:solidFill>
                  <a:srgbClr val="0000FF"/>
                </a:solidFill>
              </a:rPr>
              <a:t>find neighbour with min (</a:t>
            </a:r>
            <a:r>
              <a:rPr lang="en-AU" b="1" dirty="0" err="1">
                <a:solidFill>
                  <a:srgbClr val="0000FF"/>
                </a:solidFill>
              </a:rPr>
              <a:t>g+c</a:t>
            </a:r>
            <a:r>
              <a:rPr lang="en-AU" b="1" dirty="0">
                <a:solidFill>
                  <a:srgbClr val="0000FF"/>
                </a:solidFill>
              </a:rPr>
              <a:t>), set as </a:t>
            </a:r>
            <a:r>
              <a:rPr lang="en-AU" b="1" dirty="0" err="1">
                <a:solidFill>
                  <a:srgbClr val="0000FF"/>
                </a:solidFill>
              </a:rPr>
              <a:t>min_neighbour</a:t>
            </a:r>
            <a:r>
              <a:rPr lang="en-AU" b="1" dirty="0">
                <a:solidFill>
                  <a:srgbClr val="0000FF"/>
                </a:solidFill>
              </a:rPr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1840" y="3495529"/>
            <a:ext cx="4896544" cy="3108543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400" dirty="0" err="1"/>
              <a:t>min_g_plus_c</a:t>
            </a:r>
            <a:r>
              <a:rPr lang="en-AU" sz="1400" dirty="0"/>
              <a:t> = INF; </a:t>
            </a:r>
          </a:p>
          <a:p>
            <a:r>
              <a:rPr lang="en-AU" sz="1400" dirty="0"/>
              <a:t>for(</a:t>
            </a:r>
            <a:r>
              <a:rPr lang="en-AU" sz="1400" dirty="0" err="1"/>
              <a:t>int</a:t>
            </a:r>
            <a:r>
              <a:rPr lang="en-AU" sz="1400" dirty="0"/>
              <a:t> m=0; m &lt; DIRECTIONS; m++)</a:t>
            </a:r>
            <a:r>
              <a:rPr lang="en-AU" sz="1400" b="1" dirty="0"/>
              <a:t>{</a:t>
            </a:r>
          </a:p>
          <a:p>
            <a:r>
              <a:rPr lang="en-AU" sz="1400" dirty="0"/>
              <a:t>	neighbour = </a:t>
            </a:r>
            <a:r>
              <a:rPr lang="en-AU" sz="1400" dirty="0" err="1"/>
              <a:t>originVertex</a:t>
            </a:r>
            <a:r>
              <a:rPr lang="en-AU" sz="1400" dirty="0"/>
              <a:t>-&gt;move[m];</a:t>
            </a:r>
          </a:p>
          <a:p>
            <a:r>
              <a:rPr lang="en-AU" sz="1400" dirty="0"/>
              <a:t>	if(neighbour != NULL &amp;&amp; neighbour-&gt;type != '1')</a:t>
            </a:r>
            <a:r>
              <a:rPr lang="en-AU" sz="1400" b="1" dirty="0">
                <a:solidFill>
                  <a:srgbClr val="0000FF"/>
                </a:solidFill>
              </a:rPr>
              <a:t>{</a:t>
            </a:r>
          </a:p>
          <a:p>
            <a:r>
              <a:rPr lang="en-AU" sz="1400" dirty="0"/>
              <a:t>                            </a:t>
            </a:r>
            <a:r>
              <a:rPr lang="en-AU" sz="1400" dirty="0" err="1"/>
              <a:t>linkCost</a:t>
            </a:r>
            <a:r>
              <a:rPr lang="en-AU" sz="1400" dirty="0"/>
              <a:t> = </a:t>
            </a:r>
            <a:r>
              <a:rPr lang="en-AU" sz="1400" dirty="0" err="1"/>
              <a:t>originVertex</a:t>
            </a:r>
            <a:r>
              <a:rPr lang="en-AU" sz="1400" dirty="0"/>
              <a:t>-&gt;</a:t>
            </a:r>
            <a:r>
              <a:rPr lang="en-AU" sz="1400" dirty="0" err="1"/>
              <a:t>linkCost</a:t>
            </a:r>
            <a:r>
              <a:rPr lang="en-AU" sz="1400" dirty="0"/>
              <a:t>[m];</a:t>
            </a:r>
          </a:p>
          <a:p>
            <a:r>
              <a:rPr lang="en-AU" sz="1400" dirty="0"/>
              <a:t>	     g=(</a:t>
            </a:r>
            <a:r>
              <a:rPr lang="en-AU" sz="1400" dirty="0" err="1"/>
              <a:t>originVertex</a:t>
            </a:r>
            <a:r>
              <a:rPr lang="en-AU" sz="1400" dirty="0"/>
              <a:t>-&gt;move[m])-&gt;g;</a:t>
            </a:r>
          </a:p>
          <a:p>
            <a:r>
              <a:rPr lang="en-AU" sz="1400" dirty="0"/>
              <a:t>	     if(</a:t>
            </a:r>
            <a:r>
              <a:rPr lang="en-AU" sz="1400" dirty="0" err="1"/>
              <a:t>min_g_plus_c</a:t>
            </a:r>
            <a:r>
              <a:rPr lang="en-AU" sz="1400" dirty="0"/>
              <a:t> &gt; sum(</a:t>
            </a:r>
            <a:r>
              <a:rPr lang="en-AU" sz="1400" dirty="0" err="1"/>
              <a:t>g,linkCost</a:t>
            </a:r>
            <a:r>
              <a:rPr lang="en-AU" sz="1400" dirty="0"/>
              <a:t>))</a:t>
            </a:r>
            <a:r>
              <a:rPr lang="en-AU" sz="1400" b="1" dirty="0"/>
              <a:t>{</a:t>
            </a:r>
          </a:p>
          <a:p>
            <a:r>
              <a:rPr lang="en-AU" sz="1400" dirty="0"/>
              <a:t>	            </a:t>
            </a:r>
            <a:r>
              <a:rPr lang="en-AU" sz="1400" dirty="0" err="1"/>
              <a:t>min_g_plus_c</a:t>
            </a:r>
            <a:r>
              <a:rPr lang="en-AU" sz="1400" dirty="0"/>
              <a:t> = sum(</a:t>
            </a:r>
            <a:r>
              <a:rPr lang="en-AU" sz="1400" dirty="0" err="1"/>
              <a:t>g,linkCost</a:t>
            </a:r>
            <a:r>
              <a:rPr lang="en-AU" sz="1400" dirty="0"/>
              <a:t>);</a:t>
            </a:r>
          </a:p>
          <a:p>
            <a:r>
              <a:rPr lang="en-AU" sz="1400" dirty="0"/>
              <a:t>                                   </a:t>
            </a:r>
            <a:r>
              <a:rPr lang="en-AU" sz="1400" dirty="0" err="1"/>
              <a:t>min_g</a:t>
            </a:r>
            <a:r>
              <a:rPr lang="en-AU" sz="1400" dirty="0"/>
              <a:t>=g;</a:t>
            </a:r>
          </a:p>
          <a:p>
            <a:r>
              <a:rPr lang="en-AU" sz="1400" dirty="0"/>
              <a:t>                                   </a:t>
            </a:r>
            <a:r>
              <a:rPr lang="en-AU" sz="1400" dirty="0" err="1"/>
              <a:t>min_linkCost</a:t>
            </a:r>
            <a:r>
              <a:rPr lang="en-AU" sz="1400" dirty="0"/>
              <a:t> = </a:t>
            </a:r>
            <a:r>
              <a:rPr lang="en-AU" sz="1400" dirty="0" err="1"/>
              <a:t>linkCost</a:t>
            </a:r>
            <a:r>
              <a:rPr lang="en-AU" sz="1400" dirty="0"/>
              <a:t>;  </a:t>
            </a:r>
          </a:p>
          <a:p>
            <a:r>
              <a:rPr lang="en-AU" sz="1400" dirty="0"/>
              <a:t>	            </a:t>
            </a:r>
            <a:r>
              <a:rPr lang="en-AU" sz="1400" dirty="0" err="1"/>
              <a:t>min_neighbour</a:t>
            </a:r>
            <a:r>
              <a:rPr lang="en-AU" sz="1400" dirty="0"/>
              <a:t> = neighbour;</a:t>
            </a:r>
          </a:p>
          <a:p>
            <a:r>
              <a:rPr lang="en-AU" sz="1400" dirty="0"/>
              <a:t>	     </a:t>
            </a:r>
            <a:r>
              <a:rPr lang="en-AU" sz="1400" b="1" dirty="0"/>
              <a:t>}</a:t>
            </a:r>
            <a:r>
              <a:rPr lang="en-AU" sz="1400" dirty="0"/>
              <a:t>			</a:t>
            </a:r>
          </a:p>
          <a:p>
            <a:r>
              <a:rPr lang="en-AU" sz="1400" dirty="0"/>
              <a:t>	</a:t>
            </a:r>
            <a:r>
              <a:rPr lang="en-AU" sz="1400" b="1" dirty="0">
                <a:solidFill>
                  <a:srgbClr val="0000FF"/>
                </a:solidFill>
              </a:rPr>
              <a:t>}</a:t>
            </a:r>
            <a:r>
              <a:rPr lang="en-AU" sz="1400" dirty="0"/>
              <a:t>  				</a:t>
            </a:r>
          </a:p>
          <a:p>
            <a:r>
              <a:rPr lang="en-AU" sz="1400" b="1" dirty="0"/>
              <a:t>}</a:t>
            </a:r>
          </a:p>
        </p:txBody>
      </p:sp>
      <p:sp>
        <p:nvSpPr>
          <p:cNvPr id="26" name="Freeform 25"/>
          <p:cNvSpPr/>
          <p:nvPr/>
        </p:nvSpPr>
        <p:spPr>
          <a:xfrm>
            <a:off x="3607939" y="2924944"/>
            <a:ext cx="482803" cy="570585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61E8E-27B4-48DD-A998-87747CE54826}"/>
              </a:ext>
            </a:extLst>
          </p:cNvPr>
          <p:cNvSpPr txBox="1"/>
          <p:nvPr/>
        </p:nvSpPr>
        <p:spPr>
          <a:xfrm>
            <a:off x="107504" y="1212164"/>
            <a:ext cx="460671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Note that this function is only suited to D*Lite</a:t>
            </a:r>
          </a:p>
        </p:txBody>
      </p:sp>
    </p:spTree>
    <p:extLst>
      <p:ext uri="{BB962C8B-B14F-4D97-AF65-F5344CB8AC3E}">
        <p14:creationId xmlns:p14="http://schemas.microsoft.com/office/powerpoint/2010/main" val="244969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808" y="1556792"/>
            <a:ext cx="8774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endParaRPr lang="en-AU" dirty="0"/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</a:t>
            </a:r>
            <a:r>
              <a:rPr lang="en-AU" b="1" dirty="0">
                <a:solidFill>
                  <a:srgbClr val="0000FF"/>
                </a:solidFill>
              </a:rPr>
              <a:t>draw a line between the current waypoint (</a:t>
            </a:r>
            <a:r>
              <a:rPr lang="en-AU" b="1" dirty="0" err="1">
                <a:solidFill>
                  <a:srgbClr val="0000FF"/>
                </a:solidFill>
              </a:rPr>
              <a:t>currentVertex</a:t>
            </a:r>
            <a:r>
              <a:rPr lang="en-AU" b="1" dirty="0">
                <a:solidFill>
                  <a:srgbClr val="0000FF"/>
                </a:solidFill>
              </a:rPr>
              <a:t>) to the </a:t>
            </a:r>
            <a:r>
              <a:rPr lang="en-AU" b="1" dirty="0" err="1">
                <a:solidFill>
                  <a:srgbClr val="0000FF"/>
                </a:solidFill>
              </a:rPr>
              <a:t>min_neighbour</a:t>
            </a:r>
            <a:endParaRPr lang="en-AU" b="1" dirty="0">
              <a:solidFill>
                <a:srgbClr val="0000FF"/>
              </a:solidFill>
            </a:endParaRPr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1216" y="4891563"/>
            <a:ext cx="4896544" cy="95410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400" dirty="0" err="1"/>
              <a:t>setcolor</a:t>
            </a:r>
            <a:r>
              <a:rPr lang="en-AU" sz="1400" dirty="0"/>
              <a:t>(RED);</a:t>
            </a:r>
          </a:p>
          <a:p>
            <a:r>
              <a:rPr lang="en-AU" sz="1400" dirty="0" err="1"/>
              <a:t>setlinestyle</a:t>
            </a:r>
            <a:r>
              <a:rPr lang="en-AU" sz="1400" dirty="0"/>
              <a:t>(SOLID_LINE, 1, 1);</a:t>
            </a:r>
          </a:p>
          <a:p>
            <a:r>
              <a:rPr lang="en-AU" sz="1400" dirty="0"/>
              <a:t>line(</a:t>
            </a:r>
            <a:r>
              <a:rPr lang="en-AU" sz="1400" dirty="0" err="1"/>
              <a:t>min_neighbour</a:t>
            </a:r>
            <a:r>
              <a:rPr lang="en-AU" sz="1400" dirty="0"/>
              <a:t>-&gt;</a:t>
            </a:r>
            <a:r>
              <a:rPr lang="en-AU" sz="1400" dirty="0" err="1"/>
              <a:t>centre.x</a:t>
            </a:r>
            <a:r>
              <a:rPr lang="en-AU" sz="1400" dirty="0"/>
              <a:t>, </a:t>
            </a:r>
            <a:r>
              <a:rPr lang="en-AU" sz="1400" dirty="0" err="1"/>
              <a:t>min_neighbour</a:t>
            </a:r>
            <a:r>
              <a:rPr lang="en-AU" sz="1400" dirty="0"/>
              <a:t>-&gt;</a:t>
            </a:r>
            <a:r>
              <a:rPr lang="en-AU" sz="1400" dirty="0" err="1"/>
              <a:t>centre.y</a:t>
            </a:r>
            <a:r>
              <a:rPr lang="en-AU" sz="1400" dirty="0"/>
              <a:t>, </a:t>
            </a:r>
            <a:r>
              <a:rPr lang="en-AU" sz="1400" dirty="0" err="1"/>
              <a:t>currentVertex</a:t>
            </a:r>
            <a:r>
              <a:rPr lang="en-AU" sz="1400" dirty="0"/>
              <a:t>-&gt;</a:t>
            </a:r>
            <a:r>
              <a:rPr lang="en-AU" sz="1400" dirty="0" err="1"/>
              <a:t>centre.x</a:t>
            </a:r>
            <a:r>
              <a:rPr lang="en-AU" sz="1400" dirty="0"/>
              <a:t>, </a:t>
            </a:r>
            <a:r>
              <a:rPr lang="en-AU" sz="1400" dirty="0" err="1"/>
              <a:t>currentVertex</a:t>
            </a:r>
            <a:r>
              <a:rPr lang="en-AU" sz="1400" dirty="0"/>
              <a:t>-&gt;</a:t>
            </a:r>
            <a:r>
              <a:rPr lang="en-AU" sz="1400" dirty="0" err="1"/>
              <a:t>centre.y</a:t>
            </a:r>
            <a:r>
              <a:rPr lang="en-AU" sz="1400" dirty="0"/>
              <a:t>);	</a:t>
            </a:r>
          </a:p>
        </p:txBody>
      </p:sp>
      <p:sp>
        <p:nvSpPr>
          <p:cNvPr id="26" name="Freeform 25"/>
          <p:cNvSpPr/>
          <p:nvPr/>
        </p:nvSpPr>
        <p:spPr>
          <a:xfrm>
            <a:off x="3621216" y="4320978"/>
            <a:ext cx="482803" cy="570585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61ECD-CCD7-4A26-AE1E-DC7F21D36FF2}"/>
              </a:ext>
            </a:extLst>
          </p:cNvPr>
          <p:cNvSpPr txBox="1"/>
          <p:nvPr/>
        </p:nvSpPr>
        <p:spPr>
          <a:xfrm>
            <a:off x="107504" y="1212164"/>
            <a:ext cx="460671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Note that this function is only suited to D*Lite</a:t>
            </a:r>
          </a:p>
        </p:txBody>
      </p:sp>
    </p:spTree>
    <p:extLst>
      <p:ext uri="{BB962C8B-B14F-4D97-AF65-F5344CB8AC3E}">
        <p14:creationId xmlns:p14="http://schemas.microsoft.com/office/powerpoint/2010/main" val="144264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</a:t>
            </a:r>
            <a:r>
              <a:rPr lang="en-AU" b="1" dirty="0">
                <a:solidFill>
                  <a:srgbClr val="0000FF"/>
                </a:solidFill>
              </a:rPr>
              <a:t>if </a:t>
            </a:r>
            <a:r>
              <a:rPr lang="en-AU" b="1" dirty="0" err="1">
                <a:solidFill>
                  <a:srgbClr val="0000FF"/>
                </a:solidFill>
              </a:rPr>
              <a:t>currentVertex</a:t>
            </a:r>
            <a:r>
              <a:rPr lang="en-AU" b="1" dirty="0">
                <a:solidFill>
                  <a:srgbClr val="0000FF"/>
                </a:solidFill>
              </a:rPr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1777" y="5766306"/>
            <a:ext cx="4896544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400" dirty="0"/>
              <a:t>if(</a:t>
            </a:r>
            <a:r>
              <a:rPr lang="en-AU" sz="1400" dirty="0" err="1"/>
              <a:t>currentVertex</a:t>
            </a:r>
            <a:r>
              <a:rPr lang="en-AU" sz="1400" dirty="0"/>
              <a:t> == &amp;map[</a:t>
            </a:r>
            <a:r>
              <a:rPr lang="en-AU" sz="1400" dirty="0" err="1"/>
              <a:t>goalVertex.row</a:t>
            </a:r>
            <a:r>
              <a:rPr lang="en-AU" sz="1400" dirty="0"/>
              <a:t>][</a:t>
            </a:r>
            <a:r>
              <a:rPr lang="en-AU" sz="1400" dirty="0" err="1"/>
              <a:t>goalVertex.col</a:t>
            </a:r>
            <a:r>
              <a:rPr lang="en-AU" sz="1400" dirty="0"/>
              <a:t>])    	break;</a:t>
            </a:r>
          </a:p>
        </p:txBody>
      </p:sp>
      <p:sp>
        <p:nvSpPr>
          <p:cNvPr id="26" name="Freeform 25"/>
          <p:cNvSpPr/>
          <p:nvPr/>
        </p:nvSpPr>
        <p:spPr>
          <a:xfrm>
            <a:off x="3588973" y="5233524"/>
            <a:ext cx="482803" cy="570585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2BB1A-EC01-4CFD-9961-6DC9E4F864AE}"/>
              </a:ext>
            </a:extLst>
          </p:cNvPr>
          <p:cNvSpPr txBox="1"/>
          <p:nvPr/>
        </p:nvSpPr>
        <p:spPr>
          <a:xfrm>
            <a:off x="107504" y="1212164"/>
            <a:ext cx="4606710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Note that this function is only suited to D*Lite</a:t>
            </a:r>
          </a:p>
        </p:txBody>
      </p:sp>
    </p:spTree>
    <p:extLst>
      <p:ext uri="{BB962C8B-B14F-4D97-AF65-F5344CB8AC3E}">
        <p14:creationId xmlns:p14="http://schemas.microsoft.com/office/powerpoint/2010/main" val="374192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66067"/>
              </p:ext>
            </p:extLst>
          </p:nvPr>
        </p:nvGraphicFramePr>
        <p:xfrm>
          <a:off x="1105607" y="2741682"/>
          <a:ext cx="2975991" cy="203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5647" y="230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1751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9863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357" y="2876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67" y="3605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67" y="4253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9773" y="1791539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GRIDWORLD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3524"/>
              </p:ext>
            </p:extLst>
          </p:nvPr>
        </p:nvGraphicFramePr>
        <p:xfrm>
          <a:off x="5354079" y="2834930"/>
          <a:ext cx="2975991" cy="203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4119" y="2402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0223" y="2406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58335" y="2406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4039" y="2969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4039" y="369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4039" y="4347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3818" y="18988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MAZE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378" y="5789349"/>
            <a:ext cx="771124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TYPE: '0' - traversable, '1' - blocked, '8' - unknown (actually traversable),'9' - unknown (actually blocked), '6' - start vertex, '7' - goal vertex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System of coordinates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2248" y="1391429"/>
            <a:ext cx="3020691" cy="400110"/>
          </a:xfrm>
          <a:prstGeom prst="rect">
            <a:avLst/>
          </a:prstGeom>
          <a:solidFill>
            <a:srgbClr val="CCFF66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prstClr val="black"/>
                </a:solidFill>
              </a:rPr>
              <a:t>For display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5725" y="1412776"/>
            <a:ext cx="3020691" cy="400110"/>
          </a:xfrm>
          <a:prstGeom prst="rect">
            <a:avLst/>
          </a:prstGeom>
          <a:solidFill>
            <a:srgbClr val="CCFF66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prstClr val="black"/>
                </a:solidFill>
              </a:rPr>
              <a:t>For path computations</a:t>
            </a:r>
          </a:p>
        </p:txBody>
      </p:sp>
      <p:cxnSp>
        <p:nvCxnSpPr>
          <p:cNvPr id="24" name="Straight Connector 23"/>
          <p:cNvCxnSpPr>
            <a:stCxn id="20" idx="2"/>
            <a:endCxn id="3" idx="0"/>
          </p:cNvCxnSpPr>
          <p:nvPr/>
        </p:nvCxnSpPr>
        <p:spPr>
          <a:xfrm>
            <a:off x="4572000" y="1143000"/>
            <a:ext cx="0" cy="464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FB3491-ECBB-4CEC-A74C-7BCC252B759E}"/>
              </a:ext>
            </a:extLst>
          </p:cNvPr>
          <p:cNvSpPr txBox="1"/>
          <p:nvPr/>
        </p:nvSpPr>
        <p:spPr>
          <a:xfrm>
            <a:off x="313519" y="4925667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This is because of the margin of obstacles surrounding the </a:t>
            </a:r>
            <a:r>
              <a:rPr lang="en-NZ" sz="1400" dirty="0" err="1"/>
              <a:t>gridworld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7435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638"/>
            <a:ext cx="7677150" cy="681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6084168" y="116632"/>
            <a:ext cx="2160241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31175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449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38617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LPA*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D830E-14A8-41B1-89AA-C1E8A5C7C10F}"/>
              </a:ext>
            </a:extLst>
          </p:cNvPr>
          <p:cNvSpPr/>
          <p:nvPr/>
        </p:nvSpPr>
        <p:spPr>
          <a:xfrm>
            <a:off x="1979712" y="2195900"/>
            <a:ext cx="6462464" cy="422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NZ" b="1" u="sng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search: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 shortest path, on the assumption that all unknown cells to be blocked (type 9), are traversable.  Note that type 8 cells are unknown to be traversable, and so they are assumed to be blocked.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shortest path.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NZ" b="1" u="sng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search: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all unknown cells be known to the robot: Type 9 cells are actually blocked.  Type 8 cells are actually traversable.  (Here, we assume that the world has changed and the robot finds out all the new details).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NZ" dirty="0" err="1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replanning</a:t>
            </a: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N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NZ" dirty="0">
                <a:solidFill>
                  <a:srgbClr val="201F1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shortest path.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3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Display resolution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844824"/>
            <a:ext cx="754091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sz="2000" dirty="0"/>
              <a:t>Inside main(), you can change the display resolution of your simulation.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8316871" cy="48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951413"/>
            <a:ext cx="52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894027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Unleash your imagination!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844824"/>
            <a:ext cx="826014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sz="2000" dirty="0"/>
              <a:t>Feel free to add more files, classes, enhancements to the codes, as necessary.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374" y="2492896"/>
            <a:ext cx="824330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sz="2000" dirty="0"/>
              <a:t>Bonus marks will be given to substantial algorithm enhancements (for fast execution, additional capabilities) made to the codes.</a:t>
            </a:r>
          </a:p>
        </p:txBody>
      </p:sp>
    </p:spTree>
    <p:extLst>
      <p:ext uri="{BB962C8B-B14F-4D97-AF65-F5344CB8AC3E}">
        <p14:creationId xmlns:p14="http://schemas.microsoft.com/office/powerpoint/2010/main" val="394532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47AF-D0EB-4BF5-9EDB-804BA872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NZ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5731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449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Composition of a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gridworld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5605" y="2741681"/>
          <a:ext cx="222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230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357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67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67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1583" y="2336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3631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914" y="388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124" y="424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124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897" y="4898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0152" y="1600924"/>
            <a:ext cx="285238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'0' - traversable,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'1' - blocked,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'8' – unknown cell (actually traversable),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'9' - unknown cell (actually blocked),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'6' - start vertex,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'7' - goal vertex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C22A9-4C28-4211-AB31-107A0B508ADE}"/>
              </a:ext>
            </a:extLst>
          </p:cNvPr>
          <p:cNvSpPr/>
          <p:nvPr/>
        </p:nvSpPr>
        <p:spPr>
          <a:xfrm>
            <a:off x="5984222" y="5157192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GRIDWORLD_ROWS =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GRIDWORLD_COLS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start.col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1,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start.row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goal.col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3,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goal.row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993FC-3F6D-46FD-8A08-9678BFEF30CF}"/>
              </a:ext>
            </a:extLst>
          </p:cNvPr>
          <p:cNvSpPr txBox="1"/>
          <p:nvPr/>
        </p:nvSpPr>
        <p:spPr>
          <a:xfrm>
            <a:off x="323528" y="1340768"/>
            <a:ext cx="12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#2</a:t>
            </a:r>
          </a:p>
        </p:txBody>
      </p:sp>
    </p:spTree>
    <p:extLst>
      <p:ext uri="{BB962C8B-B14F-4D97-AF65-F5344CB8AC3E}">
        <p14:creationId xmlns:p14="http://schemas.microsoft.com/office/powerpoint/2010/main" val="332739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896" y="1268760"/>
            <a:ext cx="84715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Main.exe		: 	</a:t>
            </a:r>
            <a:r>
              <a:rPr lang="en-NZ" sz="1400" dirty="0" err="1"/>
              <a:t>Main.o</a:t>
            </a:r>
            <a:r>
              <a:rPr lang="en-NZ" sz="1400" dirty="0"/>
              <a:t>  </a:t>
            </a:r>
            <a:r>
              <a:rPr lang="en-NZ" sz="1400" dirty="0" err="1"/>
              <a:t>transform.o</a:t>
            </a:r>
            <a:r>
              <a:rPr lang="en-NZ" sz="1400" dirty="0"/>
              <a:t> </a:t>
            </a:r>
            <a:r>
              <a:rPr lang="en-NZ" sz="1400" dirty="0" err="1"/>
              <a:t>AstarSearch.o</a:t>
            </a:r>
            <a:r>
              <a:rPr lang="en-NZ" sz="1400" dirty="0"/>
              <a:t> </a:t>
            </a:r>
            <a:r>
              <a:rPr lang="en-NZ" sz="1400" dirty="0" err="1"/>
              <a:t>LPAstar.o</a:t>
            </a:r>
            <a:r>
              <a:rPr lang="en-NZ" sz="1400" dirty="0"/>
              <a:t> </a:t>
            </a:r>
            <a:r>
              <a:rPr lang="en-NZ" sz="1400" dirty="0" err="1"/>
              <a:t>dstar.o</a:t>
            </a:r>
            <a:r>
              <a:rPr lang="en-NZ" sz="1400" dirty="0"/>
              <a:t> </a:t>
            </a:r>
            <a:r>
              <a:rPr lang="en-NZ" sz="1400" dirty="0" err="1"/>
              <a:t>gridworld.o</a:t>
            </a:r>
            <a:r>
              <a:rPr lang="en-NZ" sz="1400" dirty="0"/>
              <a:t> </a:t>
            </a:r>
            <a:r>
              <a:rPr lang="en-NZ" sz="1400" dirty="0" err="1"/>
              <a:t>graphics.o</a:t>
            </a:r>
            <a:r>
              <a:rPr lang="en-NZ" sz="1400" dirty="0"/>
              <a:t> </a:t>
            </a:r>
          </a:p>
          <a:p>
            <a:r>
              <a:rPr lang="en-NZ" sz="1400" dirty="0"/>
              <a:t>	g++ -o Main.exe </a:t>
            </a:r>
            <a:r>
              <a:rPr lang="en-NZ" sz="1400" dirty="0" err="1"/>
              <a:t>Main.o</a:t>
            </a:r>
            <a:r>
              <a:rPr lang="en-NZ" sz="1400" dirty="0"/>
              <a:t> </a:t>
            </a:r>
            <a:r>
              <a:rPr lang="en-NZ" sz="1400" dirty="0" err="1"/>
              <a:t>transform.o</a:t>
            </a:r>
            <a:r>
              <a:rPr lang="en-NZ" sz="1400" dirty="0"/>
              <a:t> </a:t>
            </a:r>
            <a:r>
              <a:rPr lang="en-NZ" sz="1400" dirty="0" err="1"/>
              <a:t>AstarSearch.o</a:t>
            </a:r>
            <a:r>
              <a:rPr lang="en-NZ" sz="1400" dirty="0"/>
              <a:t> </a:t>
            </a:r>
            <a:r>
              <a:rPr lang="en-NZ" sz="1400" dirty="0" err="1"/>
              <a:t>LPAstar.o</a:t>
            </a:r>
            <a:r>
              <a:rPr lang="en-NZ" sz="1400" dirty="0"/>
              <a:t> </a:t>
            </a:r>
            <a:r>
              <a:rPr lang="en-NZ" sz="1400" dirty="0" err="1"/>
              <a:t>dstar.o</a:t>
            </a:r>
            <a:r>
              <a:rPr lang="en-NZ" sz="1400" dirty="0"/>
              <a:t> </a:t>
            </a:r>
            <a:r>
              <a:rPr lang="en-NZ" sz="1400" dirty="0" err="1"/>
              <a:t>gridworld.o</a:t>
            </a:r>
            <a:r>
              <a:rPr lang="en-NZ" sz="1400" dirty="0"/>
              <a:t> </a:t>
            </a:r>
            <a:r>
              <a:rPr lang="en-NZ" sz="1400" dirty="0" err="1"/>
              <a:t>graphics.o</a:t>
            </a:r>
            <a:r>
              <a:rPr lang="en-NZ" sz="1400" dirty="0"/>
              <a:t> -l gdi32 </a:t>
            </a:r>
          </a:p>
          <a:p>
            <a:r>
              <a:rPr lang="en-NZ" sz="1400" dirty="0"/>
              <a:t>			</a:t>
            </a:r>
          </a:p>
          <a:p>
            <a:r>
              <a:rPr lang="en-NZ" sz="1400" dirty="0" err="1"/>
              <a:t>Main.o</a:t>
            </a:r>
            <a:r>
              <a:rPr lang="en-NZ" sz="1400" dirty="0"/>
              <a:t>		:	Main.cpp </a:t>
            </a:r>
            <a:r>
              <a:rPr lang="en-NZ" sz="1400" dirty="0" err="1"/>
              <a:t>graphics.h</a:t>
            </a:r>
            <a:r>
              <a:rPr lang="en-NZ" sz="1400" dirty="0"/>
              <a:t> </a:t>
            </a:r>
            <a:r>
              <a:rPr lang="en-NZ" sz="1400" dirty="0" err="1"/>
              <a:t>transform.h</a:t>
            </a:r>
            <a:r>
              <a:rPr lang="en-NZ" sz="1400" dirty="0"/>
              <a:t> </a:t>
            </a:r>
            <a:r>
              <a:rPr lang="en-NZ" sz="1400" dirty="0" err="1"/>
              <a:t>AstarSearch.h</a:t>
            </a:r>
            <a:r>
              <a:rPr lang="en-NZ" sz="1400" dirty="0"/>
              <a:t> </a:t>
            </a:r>
            <a:r>
              <a:rPr lang="en-NZ" sz="1400" dirty="0" err="1"/>
              <a:t>LPAstar.h</a:t>
            </a:r>
            <a:r>
              <a:rPr lang="en-NZ" sz="1400" dirty="0"/>
              <a:t> </a:t>
            </a:r>
            <a:r>
              <a:rPr lang="en-NZ" sz="1400" dirty="0" err="1"/>
              <a:t>dstar.h</a:t>
            </a:r>
            <a:r>
              <a:rPr lang="en-NZ" sz="1400" dirty="0"/>
              <a:t> </a:t>
            </a:r>
            <a:r>
              <a:rPr lang="en-NZ" sz="1400" dirty="0" err="1"/>
              <a:t>gridworld.h</a:t>
            </a:r>
            <a:r>
              <a:rPr lang="en-NZ" sz="1400" dirty="0"/>
              <a:t> </a:t>
            </a:r>
            <a:r>
              <a:rPr lang="en-NZ" sz="1400" dirty="0" err="1"/>
              <a:t>globalvariables.h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Main.cpp</a:t>
            </a:r>
          </a:p>
          <a:p>
            <a:r>
              <a:rPr lang="en-NZ" sz="1400" dirty="0"/>
              <a:t>	</a:t>
            </a:r>
          </a:p>
          <a:p>
            <a:r>
              <a:rPr lang="en-NZ" sz="1400" dirty="0" err="1"/>
              <a:t>transform.o</a:t>
            </a:r>
            <a:r>
              <a:rPr lang="en-NZ" sz="1400" dirty="0"/>
              <a:t>		:	 transform.cpp </a:t>
            </a:r>
            <a:r>
              <a:rPr lang="en-NZ" sz="1400" dirty="0" err="1"/>
              <a:t>transform.h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transform.cpp	</a:t>
            </a:r>
          </a:p>
          <a:p>
            <a:r>
              <a:rPr lang="en-NZ" sz="1400" dirty="0"/>
              <a:t>	</a:t>
            </a:r>
          </a:p>
          <a:p>
            <a:r>
              <a:rPr lang="en-NZ" sz="1400" dirty="0" err="1"/>
              <a:t>AstarSearch.o</a:t>
            </a:r>
            <a:r>
              <a:rPr lang="en-NZ" sz="1400" dirty="0"/>
              <a:t>	:	 AstarSearch.cpp </a:t>
            </a:r>
            <a:r>
              <a:rPr lang="en-NZ" sz="1400" dirty="0" err="1"/>
              <a:t>AstarSearch.h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AstarSearch.cpp</a:t>
            </a:r>
          </a:p>
          <a:p>
            <a:endParaRPr lang="en-NZ" sz="1400" dirty="0"/>
          </a:p>
          <a:p>
            <a:r>
              <a:rPr lang="en-NZ" sz="1400" dirty="0" err="1"/>
              <a:t>LPAstar.o</a:t>
            </a:r>
            <a:r>
              <a:rPr lang="en-NZ" sz="1400" dirty="0"/>
              <a:t>	:	 LPAstar.cpp </a:t>
            </a:r>
            <a:r>
              <a:rPr lang="en-NZ" sz="1400" dirty="0" err="1"/>
              <a:t>LPAstar.h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LPAstar.cpp</a:t>
            </a:r>
          </a:p>
          <a:p>
            <a:endParaRPr lang="en-NZ" sz="1400" dirty="0"/>
          </a:p>
          <a:p>
            <a:r>
              <a:rPr lang="en-NZ" sz="1400" dirty="0" err="1"/>
              <a:t>gridworld.o</a:t>
            </a:r>
            <a:r>
              <a:rPr lang="en-NZ" sz="1400" dirty="0"/>
              <a:t>	:	 gridworld.cpp </a:t>
            </a:r>
            <a:r>
              <a:rPr lang="en-NZ" sz="1400" dirty="0" err="1"/>
              <a:t>gridworld.h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gridworld.cpp</a:t>
            </a:r>
          </a:p>
          <a:p>
            <a:endParaRPr lang="en-NZ" sz="1400" dirty="0"/>
          </a:p>
          <a:p>
            <a:r>
              <a:rPr lang="en-NZ" sz="1400" dirty="0" err="1"/>
              <a:t>graphics.o</a:t>
            </a:r>
            <a:r>
              <a:rPr lang="en-NZ" sz="1400" dirty="0"/>
              <a:t>		:	 graphics.cpp </a:t>
            </a:r>
            <a:r>
              <a:rPr lang="en-NZ" sz="1400" dirty="0" err="1"/>
              <a:t>graphics.h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graphics.cpp</a:t>
            </a:r>
          </a:p>
          <a:p>
            <a:r>
              <a:rPr lang="en-NZ" sz="1400" dirty="0"/>
              <a:t>	</a:t>
            </a:r>
          </a:p>
          <a:p>
            <a:r>
              <a:rPr lang="en-NZ" sz="1400" dirty="0"/>
              <a:t>clean:</a:t>
            </a:r>
          </a:p>
          <a:p>
            <a:r>
              <a:rPr lang="en-NZ" sz="1400" dirty="0"/>
              <a:t>	del *.o</a:t>
            </a:r>
          </a:p>
          <a:p>
            <a:r>
              <a:rPr lang="en-NZ" sz="1400" dirty="0"/>
              <a:t>	del *.exe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makefile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2339" y="5877272"/>
            <a:ext cx="410214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Download sublime text and the latest </a:t>
            </a:r>
            <a:r>
              <a:rPr lang="en-NZ" dirty="0" err="1"/>
              <a:t>gcc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4862339" y="6346414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Instructions are provided via Stream</a:t>
            </a:r>
          </a:p>
        </p:txBody>
      </p:sp>
      <p:sp>
        <p:nvSpPr>
          <p:cNvPr id="6" name="Line Callout 2 5"/>
          <p:cNvSpPr/>
          <p:nvPr/>
        </p:nvSpPr>
        <p:spPr bwMode="auto">
          <a:xfrm>
            <a:off x="6084168" y="2852936"/>
            <a:ext cx="1096108" cy="923925"/>
          </a:xfrm>
          <a:prstGeom prst="borderCallout2">
            <a:avLst>
              <a:gd name="adj1" fmla="val -899"/>
              <a:gd name="adj2" fmla="val 1644"/>
              <a:gd name="adj3" fmla="val -42768"/>
              <a:gd name="adj4" fmla="val -141895"/>
              <a:gd name="adj5" fmla="val -118898"/>
              <a:gd name="adj6" fmla="val -407195"/>
            </a:avLst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NZ" dirty="0"/>
              <a:t>Must be preceded by a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</a:t>
            </a:r>
            <a:r>
              <a:rPr lang="en-NZ" dirty="0"/>
              <a:t>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989107" y="1402285"/>
            <a:ext cx="654618" cy="528406"/>
          </a:xfrm>
          <a:prstGeom prst="ellipse">
            <a:avLst/>
          </a:prstGeom>
          <a:noFill/>
          <a:ln w="50800" cap="flat" cmpd="sng" algn="ctr">
            <a:solidFill>
              <a:srgbClr val="FF0000">
                <a:alpha val="44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Composition of a </a:t>
            </a: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71998"/>
              </p:ext>
            </p:extLst>
          </p:nvPr>
        </p:nvGraphicFramePr>
        <p:xfrm>
          <a:off x="1105605" y="2741681"/>
          <a:ext cx="267430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230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357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67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67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1583" y="2336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3631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5679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914" y="388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124" y="424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124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897" y="4898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0152" y="1600924"/>
            <a:ext cx="285238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b="1" u="sng" dirty="0"/>
              <a:t>TYPE</a:t>
            </a:r>
            <a:r>
              <a:rPr lang="en-NZ" dirty="0"/>
              <a:t>: </a:t>
            </a:r>
          </a:p>
          <a:p>
            <a:r>
              <a:rPr lang="en-NZ" dirty="0"/>
              <a:t>'0' - traversable, </a:t>
            </a:r>
          </a:p>
          <a:p>
            <a:r>
              <a:rPr lang="en-NZ" dirty="0"/>
              <a:t>'1' - blocked, </a:t>
            </a:r>
          </a:p>
          <a:p>
            <a:r>
              <a:rPr lang="en-NZ" dirty="0"/>
              <a:t>'8' – unknown cell (actually traversable),</a:t>
            </a:r>
          </a:p>
          <a:p>
            <a:r>
              <a:rPr lang="en-NZ" dirty="0"/>
              <a:t>'9' - unknown cell (actually blocked), </a:t>
            </a:r>
          </a:p>
          <a:p>
            <a:r>
              <a:rPr lang="en-NZ" dirty="0"/>
              <a:t>'6' - start vertex, </a:t>
            </a:r>
          </a:p>
          <a:p>
            <a:r>
              <a:rPr lang="en-NZ" dirty="0"/>
              <a:t>'7' - goal vertex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652" y="1844824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vertex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5976" y="4051559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vertex</a:t>
            </a:r>
          </a:p>
        </p:txBody>
      </p:sp>
      <p:sp>
        <p:nvSpPr>
          <p:cNvPr id="22" name="Freeform 21"/>
          <p:cNvSpPr/>
          <p:nvPr/>
        </p:nvSpPr>
        <p:spPr>
          <a:xfrm rot="10515211" flipV="1">
            <a:off x="3026773" y="4403921"/>
            <a:ext cx="1469277" cy="301602"/>
          </a:xfrm>
          <a:custGeom>
            <a:avLst/>
            <a:gdLst>
              <a:gd name="connsiteX0" fmla="*/ 1204957 w 1204957"/>
              <a:gd name="connsiteY0" fmla="*/ 85552 h 85552"/>
              <a:gd name="connsiteX1" fmla="*/ 376015 w 1204957"/>
              <a:gd name="connsiteY1" fmla="*/ 94 h 85552"/>
              <a:gd name="connsiteX2" fmla="*/ 256373 w 1204957"/>
              <a:gd name="connsiteY2" fmla="*/ 68461 h 85552"/>
              <a:gd name="connsiteX3" fmla="*/ 0 w 1204957"/>
              <a:gd name="connsiteY3" fmla="*/ 51369 h 85552"/>
              <a:gd name="connsiteX0" fmla="*/ 1204957 w 1204957"/>
              <a:gd name="connsiteY0" fmla="*/ 34183 h 34183"/>
              <a:gd name="connsiteX1" fmla="*/ 256373 w 1204957"/>
              <a:gd name="connsiteY1" fmla="*/ 17092 h 34183"/>
              <a:gd name="connsiteX2" fmla="*/ 0 w 1204957"/>
              <a:gd name="connsiteY2" fmla="*/ 0 h 34183"/>
              <a:gd name="connsiteX0" fmla="*/ 1319639 w 1319639"/>
              <a:gd name="connsiteY0" fmla="*/ 55301 h 55301"/>
              <a:gd name="connsiteX1" fmla="*/ 371055 w 1319639"/>
              <a:gd name="connsiteY1" fmla="*/ 38210 h 55301"/>
              <a:gd name="connsiteX2" fmla="*/ 0 w 1319639"/>
              <a:gd name="connsiteY2" fmla="*/ 0 h 5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39" h="55301">
                <a:moveTo>
                  <a:pt x="1319639" y="55301"/>
                </a:moveTo>
                <a:lnTo>
                  <a:pt x="371055" y="38210"/>
                </a:lnTo>
                <a:cubicBezTo>
                  <a:pt x="151115" y="28993"/>
                  <a:pt x="96852" y="12819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Freeform 22"/>
          <p:cNvSpPr/>
          <p:nvPr/>
        </p:nvSpPr>
        <p:spPr>
          <a:xfrm>
            <a:off x="544660" y="2179376"/>
            <a:ext cx="1003004" cy="1074250"/>
          </a:xfrm>
          <a:custGeom>
            <a:avLst/>
            <a:gdLst>
              <a:gd name="connsiteX0" fmla="*/ 1204957 w 1204957"/>
              <a:gd name="connsiteY0" fmla="*/ 85552 h 85552"/>
              <a:gd name="connsiteX1" fmla="*/ 376015 w 1204957"/>
              <a:gd name="connsiteY1" fmla="*/ 94 h 85552"/>
              <a:gd name="connsiteX2" fmla="*/ 256373 w 1204957"/>
              <a:gd name="connsiteY2" fmla="*/ 68461 h 85552"/>
              <a:gd name="connsiteX3" fmla="*/ 0 w 1204957"/>
              <a:gd name="connsiteY3" fmla="*/ 51369 h 85552"/>
              <a:gd name="connsiteX0" fmla="*/ 1204957 w 1204957"/>
              <a:gd name="connsiteY0" fmla="*/ 34183 h 34183"/>
              <a:gd name="connsiteX1" fmla="*/ 256373 w 1204957"/>
              <a:gd name="connsiteY1" fmla="*/ 17092 h 34183"/>
              <a:gd name="connsiteX2" fmla="*/ 0 w 1204957"/>
              <a:gd name="connsiteY2" fmla="*/ 0 h 34183"/>
              <a:gd name="connsiteX0" fmla="*/ 1319639 w 1319639"/>
              <a:gd name="connsiteY0" fmla="*/ 55301 h 55301"/>
              <a:gd name="connsiteX1" fmla="*/ 371055 w 1319639"/>
              <a:gd name="connsiteY1" fmla="*/ 38210 h 55301"/>
              <a:gd name="connsiteX2" fmla="*/ 0 w 1319639"/>
              <a:gd name="connsiteY2" fmla="*/ 0 h 5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39" h="55301">
                <a:moveTo>
                  <a:pt x="1319639" y="55301"/>
                </a:moveTo>
                <a:lnTo>
                  <a:pt x="371055" y="38210"/>
                </a:lnTo>
                <a:cubicBezTo>
                  <a:pt x="151115" y="28993"/>
                  <a:pt x="96852" y="12819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0462A-0C24-4EED-A953-CFECDFC29614}"/>
              </a:ext>
            </a:extLst>
          </p:cNvPr>
          <p:cNvSpPr txBox="1"/>
          <p:nvPr/>
        </p:nvSpPr>
        <p:spPr>
          <a:xfrm>
            <a:off x="323528" y="1340768"/>
            <a:ext cx="12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/>
              <a:t>Example #1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1390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FBB88-06D8-484D-B7ED-D8DB0C4A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560046"/>
            <a:ext cx="2235821" cy="2538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467" y="1310770"/>
            <a:ext cx="771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On the command-line: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the start-up codes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467" y="2636912"/>
            <a:ext cx="5218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C:\Assignment&gt; </a:t>
            </a:r>
            <a:r>
              <a:rPr lang="en-NZ" b="1" dirty="0">
                <a:solidFill>
                  <a:srgbClr val="0066FF"/>
                </a:solidFill>
              </a:rPr>
              <a:t>main </a:t>
            </a:r>
            <a:r>
              <a:rPr lang="en-NZ" b="1" dirty="0">
                <a:solidFill>
                  <a:srgbClr val="008000"/>
                </a:solidFill>
              </a:rPr>
              <a:t>grid_Dstar_journal.txt</a:t>
            </a:r>
            <a:r>
              <a:rPr lang="en-NZ" b="1" dirty="0">
                <a:solidFill>
                  <a:srgbClr val="0066FF"/>
                </a:solidFill>
              </a:rPr>
              <a:t> m</a:t>
            </a:r>
          </a:p>
          <a:p>
            <a:endParaRPr lang="en-NZ" b="1" dirty="0">
              <a:solidFill>
                <a:srgbClr val="0066FF"/>
              </a:solidFill>
            </a:endParaRPr>
          </a:p>
          <a:p>
            <a:r>
              <a:rPr lang="en-NZ" dirty="0"/>
              <a:t>Heuristics = MANHATTAN</a:t>
            </a:r>
          </a:p>
          <a:p>
            <a:r>
              <a:rPr lang="en-NZ" dirty="0"/>
              <a:t>Device Coordinates(135, 122, 1222, 662)</a:t>
            </a:r>
          </a:p>
          <a:p>
            <a:r>
              <a:rPr lang="en-NZ" dirty="0"/>
              <a:t>file opened.</a:t>
            </a:r>
          </a:p>
          <a:p>
            <a:r>
              <a:rPr lang="en-NZ" dirty="0"/>
              <a:t>file closed.</a:t>
            </a:r>
          </a:p>
          <a:p>
            <a:endParaRPr lang="en-NZ" dirty="0"/>
          </a:p>
          <a:p>
            <a:r>
              <a:rPr lang="en-NZ" dirty="0" err="1"/>
              <a:t>Gridworld</a:t>
            </a:r>
            <a:r>
              <a:rPr lang="en-NZ" dirty="0"/>
              <a:t> loaded from file: </a:t>
            </a:r>
            <a:r>
              <a:rPr lang="en-NZ" b="1" dirty="0">
                <a:solidFill>
                  <a:srgbClr val="008000"/>
                </a:solidFill>
              </a:rPr>
              <a:t>grid_Dstar_journal.txt</a:t>
            </a:r>
            <a:endParaRPr lang="en-NZ" dirty="0"/>
          </a:p>
          <a:p>
            <a:r>
              <a:rPr lang="en-NZ" dirty="0"/>
              <a:t>GRIDWORLD_ROWS = 7</a:t>
            </a:r>
          </a:p>
          <a:p>
            <a:r>
              <a:rPr lang="en-NZ" dirty="0"/>
              <a:t>GRIDWORLD_COLS = 5</a:t>
            </a:r>
          </a:p>
          <a:p>
            <a:r>
              <a:rPr lang="en-NZ" dirty="0"/>
              <a:t>(</a:t>
            </a:r>
            <a:r>
              <a:rPr lang="en-NZ" dirty="0" err="1"/>
              <a:t>start.col</a:t>
            </a:r>
            <a:r>
              <a:rPr lang="en-NZ" dirty="0"/>
              <a:t> = 1, </a:t>
            </a:r>
            <a:r>
              <a:rPr lang="en-NZ" dirty="0" err="1"/>
              <a:t>start.row</a:t>
            </a:r>
            <a:r>
              <a:rPr lang="en-NZ" dirty="0"/>
              <a:t> = 2)</a:t>
            </a:r>
          </a:p>
          <a:p>
            <a:r>
              <a:rPr lang="en-NZ" dirty="0"/>
              <a:t>(</a:t>
            </a:r>
            <a:r>
              <a:rPr lang="en-NZ" dirty="0" err="1"/>
              <a:t>goal.col</a:t>
            </a:r>
            <a:r>
              <a:rPr lang="en-NZ" dirty="0"/>
              <a:t> = 3, </a:t>
            </a:r>
            <a:r>
              <a:rPr lang="en-NZ" dirty="0" err="1"/>
              <a:t>goal.row</a:t>
            </a:r>
            <a:r>
              <a:rPr lang="en-NZ" dirty="0"/>
              <a:t> = 5)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608" y="1844660"/>
            <a:ext cx="771124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main &lt;</a:t>
            </a:r>
            <a:r>
              <a:rPr lang="en-NZ" dirty="0" err="1"/>
              <a:t>gridworld</a:t>
            </a:r>
            <a:r>
              <a:rPr lang="en-NZ" dirty="0"/>
              <a:t>&gt; {</a:t>
            </a:r>
            <a:r>
              <a:rPr lang="en-NZ" dirty="0" err="1"/>
              <a:t>manhattan</a:t>
            </a:r>
            <a:r>
              <a:rPr lang="en-NZ" dirty="0"/>
              <a:t>, </a:t>
            </a:r>
            <a:r>
              <a:rPr lang="en-NZ" dirty="0" err="1"/>
              <a:t>euclidean</a:t>
            </a:r>
            <a:r>
              <a:rPr lang="en-NZ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9D3FB-8AA7-4B3C-A523-744B56C020CA}"/>
              </a:ext>
            </a:extLst>
          </p:cNvPr>
          <p:cNvSpPr txBox="1"/>
          <p:nvPr/>
        </p:nvSpPr>
        <p:spPr>
          <a:xfrm>
            <a:off x="5367128" y="3094448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vertex</a:t>
            </a: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BF65F474-ACBC-45E4-991D-8B9DCF080428}"/>
              </a:ext>
            </a:extLst>
          </p:cNvPr>
          <p:cNvSpPr/>
          <p:nvPr/>
        </p:nvSpPr>
        <p:spPr>
          <a:xfrm>
            <a:off x="5796136" y="3429000"/>
            <a:ext cx="1003004" cy="1074250"/>
          </a:xfrm>
          <a:custGeom>
            <a:avLst/>
            <a:gdLst>
              <a:gd name="connsiteX0" fmla="*/ 1204957 w 1204957"/>
              <a:gd name="connsiteY0" fmla="*/ 85552 h 85552"/>
              <a:gd name="connsiteX1" fmla="*/ 376015 w 1204957"/>
              <a:gd name="connsiteY1" fmla="*/ 94 h 85552"/>
              <a:gd name="connsiteX2" fmla="*/ 256373 w 1204957"/>
              <a:gd name="connsiteY2" fmla="*/ 68461 h 85552"/>
              <a:gd name="connsiteX3" fmla="*/ 0 w 1204957"/>
              <a:gd name="connsiteY3" fmla="*/ 51369 h 85552"/>
              <a:gd name="connsiteX0" fmla="*/ 1204957 w 1204957"/>
              <a:gd name="connsiteY0" fmla="*/ 34183 h 34183"/>
              <a:gd name="connsiteX1" fmla="*/ 256373 w 1204957"/>
              <a:gd name="connsiteY1" fmla="*/ 17092 h 34183"/>
              <a:gd name="connsiteX2" fmla="*/ 0 w 1204957"/>
              <a:gd name="connsiteY2" fmla="*/ 0 h 34183"/>
              <a:gd name="connsiteX0" fmla="*/ 1319639 w 1319639"/>
              <a:gd name="connsiteY0" fmla="*/ 55301 h 55301"/>
              <a:gd name="connsiteX1" fmla="*/ 371055 w 1319639"/>
              <a:gd name="connsiteY1" fmla="*/ 38210 h 55301"/>
              <a:gd name="connsiteX2" fmla="*/ 0 w 1319639"/>
              <a:gd name="connsiteY2" fmla="*/ 0 h 5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39" h="55301">
                <a:moveTo>
                  <a:pt x="1319639" y="55301"/>
                </a:moveTo>
                <a:lnTo>
                  <a:pt x="371055" y="38210"/>
                </a:lnTo>
                <a:cubicBezTo>
                  <a:pt x="151115" y="28993"/>
                  <a:pt x="96852" y="12819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75397-ABFD-4581-B455-1D39A9315D6C}"/>
              </a:ext>
            </a:extLst>
          </p:cNvPr>
          <p:cNvSpPr txBox="1"/>
          <p:nvPr/>
        </p:nvSpPr>
        <p:spPr>
          <a:xfrm>
            <a:off x="7596336" y="6241726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vertex</a:t>
            </a: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AC745BA5-78D3-459E-80E5-DCADEC95B3BF}"/>
              </a:ext>
            </a:extLst>
          </p:cNvPr>
          <p:cNvSpPr/>
          <p:nvPr/>
        </p:nvSpPr>
        <p:spPr>
          <a:xfrm rot="16661022" flipV="1">
            <a:off x="7658020" y="5813763"/>
            <a:ext cx="533869" cy="301602"/>
          </a:xfrm>
          <a:custGeom>
            <a:avLst/>
            <a:gdLst>
              <a:gd name="connsiteX0" fmla="*/ 1204957 w 1204957"/>
              <a:gd name="connsiteY0" fmla="*/ 85552 h 85552"/>
              <a:gd name="connsiteX1" fmla="*/ 376015 w 1204957"/>
              <a:gd name="connsiteY1" fmla="*/ 94 h 85552"/>
              <a:gd name="connsiteX2" fmla="*/ 256373 w 1204957"/>
              <a:gd name="connsiteY2" fmla="*/ 68461 h 85552"/>
              <a:gd name="connsiteX3" fmla="*/ 0 w 1204957"/>
              <a:gd name="connsiteY3" fmla="*/ 51369 h 85552"/>
              <a:gd name="connsiteX0" fmla="*/ 1204957 w 1204957"/>
              <a:gd name="connsiteY0" fmla="*/ 34183 h 34183"/>
              <a:gd name="connsiteX1" fmla="*/ 256373 w 1204957"/>
              <a:gd name="connsiteY1" fmla="*/ 17092 h 34183"/>
              <a:gd name="connsiteX2" fmla="*/ 0 w 1204957"/>
              <a:gd name="connsiteY2" fmla="*/ 0 h 34183"/>
              <a:gd name="connsiteX0" fmla="*/ 1319639 w 1319639"/>
              <a:gd name="connsiteY0" fmla="*/ 55301 h 55301"/>
              <a:gd name="connsiteX1" fmla="*/ 371055 w 1319639"/>
              <a:gd name="connsiteY1" fmla="*/ 38210 h 55301"/>
              <a:gd name="connsiteX2" fmla="*/ 0 w 1319639"/>
              <a:gd name="connsiteY2" fmla="*/ 0 h 5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39" h="55301">
                <a:moveTo>
                  <a:pt x="1319639" y="55301"/>
                </a:moveTo>
                <a:lnTo>
                  <a:pt x="371055" y="38210"/>
                </a:lnTo>
                <a:cubicBezTo>
                  <a:pt x="151115" y="28993"/>
                  <a:pt x="96852" y="12819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1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268760"/>
            <a:ext cx="771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Press ‘</a:t>
            </a:r>
            <a:r>
              <a:rPr lang="en-NZ" b="1" dirty="0"/>
              <a:t>M</a:t>
            </a:r>
            <a:r>
              <a:rPr lang="en-NZ" dirty="0"/>
              <a:t>’ to see how the vertices are interconnected.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the start-up codes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5548590"/>
            <a:ext cx="39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Blocked cells have all links set to infinity.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939136"/>
            <a:ext cx="528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Unblocked horizontal and vertical links have values=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6372036"/>
            <a:ext cx="450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Unblocked diagonal links have values= </a:t>
            </a:r>
            <a:r>
              <a:rPr lang="en-NZ" dirty="0" err="1"/>
              <a:t>sqrt</a:t>
            </a:r>
            <a:r>
              <a:rPr lang="en-NZ" dirty="0"/>
              <a:t>(2).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AA89D-D172-42E3-B500-18D74F17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96" y="1772816"/>
            <a:ext cx="5829007" cy="36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2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619672" y="2420887"/>
            <a:ext cx="5998866" cy="100811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Gridworld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71703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How to load and manipulate a </a:t>
            </a:r>
            <a:r>
              <a:rPr lang="en-US" altLang="en-US" dirty="0" err="1">
                <a:solidFill>
                  <a:prstClr val="black"/>
                </a:solidFill>
              </a:rPr>
              <a:t>gridworld</a:t>
            </a:r>
            <a:endParaRPr lang="en-US" alt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prstClr val="black"/>
                </a:solidFill>
              </a:rPr>
              <a:t>Gridworld</a:t>
            </a:r>
            <a:r>
              <a:rPr lang="en-US" altLang="en-US" dirty="0">
                <a:solidFill>
                  <a:prstClr val="black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5004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054626" y="3475764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in a text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6674" y="4125380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7790" y="3596633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2785" y="3106432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399053"/>
            <a:ext cx="493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Create a map and store it in a text file.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5780" y="2011036"/>
            <a:ext cx="316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Follow the syntax given.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058" y="3816999"/>
            <a:ext cx="1705660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rows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754536" y="4001665"/>
            <a:ext cx="3185616" cy="3566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0152" y="4357250"/>
            <a:ext cx="2289088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</a:t>
            </a:r>
            <a:r>
              <a:rPr lang="en-NZ" dirty="0" err="1">
                <a:solidFill>
                  <a:prstClr val="black"/>
                </a:solidFill>
              </a:rPr>
              <a:t>of</a:t>
            </a:r>
            <a:r>
              <a:rPr lang="en-NZ" dirty="0">
                <a:solidFill>
                  <a:prstClr val="black"/>
                </a:solidFill>
              </a:rPr>
              <a:t> columns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4536" y="4501335"/>
            <a:ext cx="3182710" cy="70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89683" y="5086622"/>
            <a:ext cx="601447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map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967781" y="4726582"/>
            <a:ext cx="454997" cy="729372"/>
          </a:xfrm>
          <a:prstGeom prst="righ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 2"/>
          <p:cNvSpPr/>
          <p:nvPr/>
        </p:nvSpPr>
        <p:spPr>
          <a:xfrm>
            <a:off x="3499297" y="5084701"/>
            <a:ext cx="2466575" cy="215153"/>
          </a:xfrm>
          <a:custGeom>
            <a:avLst/>
            <a:gdLst>
              <a:gd name="connsiteX0" fmla="*/ 0 w 2466575"/>
              <a:gd name="connsiteY0" fmla="*/ 0 h 215153"/>
              <a:gd name="connsiteX1" fmla="*/ 1475334 w 2466575"/>
              <a:gd name="connsiteY1" fmla="*/ 46104 h 215153"/>
              <a:gd name="connsiteX2" fmla="*/ 1905640 w 2466575"/>
              <a:gd name="connsiteY2" fmla="*/ 176733 h 215153"/>
              <a:gd name="connsiteX3" fmla="*/ 2466575 w 2466575"/>
              <a:gd name="connsiteY3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575" h="215153">
                <a:moveTo>
                  <a:pt x="0" y="0"/>
                </a:moveTo>
                <a:cubicBezTo>
                  <a:pt x="578863" y="8324"/>
                  <a:pt x="1157727" y="16649"/>
                  <a:pt x="1475334" y="46104"/>
                </a:cubicBezTo>
                <a:cubicBezTo>
                  <a:pt x="1792941" y="75559"/>
                  <a:pt x="1740433" y="148558"/>
                  <a:pt x="1905640" y="176733"/>
                </a:cubicBezTo>
                <a:cubicBezTo>
                  <a:pt x="2070847" y="204908"/>
                  <a:pt x="2268711" y="210030"/>
                  <a:pt x="2466575" y="2151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1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4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71&quot;/&gt;&lt;/object&gt;&lt;object type=&quot;3&quot; unique_id=&quot;10005&quot;&gt;&lt;property id=&quot;20148&quot; value=&quot;5&quot;/&gt;&lt;property id=&quot;20300&quot; value=&quot;Slide 4&quot;/&gt;&lt;property id=&quot;20307&quot; value=&quot;258&quot;/&gt;&lt;/object&gt;&lt;object type=&quot;3&quot; unique_id=&quot;10007&quot;&gt;&lt;property id=&quot;20148&quot; value=&quot;5&quot;/&gt;&lt;property id=&quot;20300&quot; value=&quot;Slide 5&quot;/&gt;&lt;property id=&quot;20307&quot; value=&quot;260&quot;/&gt;&lt;/object&gt;&lt;object type=&quot;3&quot; unique_id=&quot;10008&quot;&gt;&lt;property id=&quot;20148&quot; value=&quot;5&quot;/&gt;&lt;property id=&quot;20300&quot; value=&quot;Slide 6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73&quot;/&gt;&lt;/object&gt;&lt;object type=&quot;3&quot; unique_id=&quot;10011&quot;&gt;&lt;property id=&quot;20148&quot; value=&quot;5&quot;/&gt;&lt;property id=&quot;20300&quot; value=&quot;Slide 9&quot;/&gt;&lt;property id=&quot;20307&quot; value=&quot;265&quot;/&gt;&lt;/object&gt;&lt;object type=&quot;3&quot; unique_id=&quot;10012&quot;&gt;&lt;property id=&quot;20148&quot; value=&quot;5&quot;/&gt;&lt;property id=&quot;20300&quot; value=&quot;Slide 10&quot;/&gt;&lt;property id=&quot;20307&quot; value=&quot;272&quot;/&gt;&lt;/object&gt;&lt;object type=&quot;3&quot; unique_id=&quot;10013&quot;&gt;&lt;property id=&quot;20148&quot; value=&quot;5&quot;/&gt;&lt;property id=&quot;20300&quot; value=&quot;Slide 11&quot;/&gt;&lt;property id=&quot;20307&quot; value=&quot;266&quot;/&gt;&lt;/object&gt;&lt;object type=&quot;3&quot; unique_id=&quot;10014&quot;&gt;&lt;property id=&quot;20148&quot; value=&quot;5&quot;/&gt;&lt;property id=&quot;20300&quot; value=&quot;Slide 12&quot;/&gt;&lt;property id=&quot;20307&quot; value=&quot;263&quot;/&gt;&lt;/object&gt;&lt;object type=&quot;3&quot; unique_id=&quot;10015&quot;&gt;&lt;property id=&quot;20148&quot; value=&quot;5&quot;/&gt;&lt;property id=&quot;20300&quot; value=&quot;Slide 13&quot;/&gt;&lt;property id=&quot;20307&quot; value=&quot;275&quot;/&gt;&lt;/object&gt;&lt;object type=&quot;3&quot; unique_id=&quot;10016&quot;&gt;&lt;property id=&quot;20148&quot; value=&quot;5&quot;/&gt;&lt;property id=&quot;20300&quot; value=&quot;Slide 14&quot;/&gt;&lt;property id=&quot;20307&quot; value=&quot;276&quot;/&gt;&lt;/object&gt;&lt;object type=&quot;3&quot; unique_id=&quot;10017&quot;&gt;&lt;property id=&quot;20148&quot; value=&quot;5&quot;/&gt;&lt;property id=&quot;20300&quot; value=&quot;Slide 15&quot;/&gt;&lt;property id=&quot;20307&quot; value=&quot;277&quot;/&gt;&lt;/object&gt;&lt;object type=&quot;3&quot; unique_id=&quot;10018&quot;&gt;&lt;property id=&quot;20148&quot; value=&quot;5&quot;/&gt;&lt;property id=&quot;20300&quot; value=&quot;Slide 16&quot;/&gt;&lt;property id=&quot;20307&quot; value=&quot;274&quot;/&gt;&lt;/object&gt;&lt;object type=&quot;3&quot; unique_id=&quot;10019&quot;&gt;&lt;property id=&quot;20148&quot; value=&quot;5&quot;/&gt;&lt;property id=&quot;20300&quot; value=&quot;Slide 17&quot;/&gt;&lt;property id=&quot;20307&quot; value=&quot;268&quot;/&gt;&lt;/object&gt;&lt;object type=&quot;3&quot; unique_id=&quot;10020&quot;&gt;&lt;property id=&quot;20148&quot; value=&quot;5&quot;/&gt;&lt;property id=&quot;20300&quot; value=&quot;Slide 18&quot;/&gt;&lt;property id=&quot;20307&quot; value=&quot;278&quot;/&gt;&lt;/object&gt;&lt;object type=&quot;3&quot; unique_id=&quot;10021&quot;&gt;&lt;property id=&quot;20148&quot; value=&quot;5&quot;/&gt;&lt;property id=&quot;20300&quot; value=&quot;Slide 19&quot;/&gt;&lt;property id=&quot;20307&quot; value=&quot;267&quot;/&gt;&lt;/object&gt;&lt;object type=&quot;3&quot; unique_id=&quot;10022&quot;&gt;&lt;property id=&quot;20148&quot; value=&quot;5&quot;/&gt;&lt;property id=&quot;20300&quot; value=&quot;Slide 20&quot;/&gt;&lt;property id=&quot;20307&quot; value=&quot;285&quot;/&gt;&lt;/object&gt;&lt;object type=&quot;3&quot; unique_id=&quot;10023&quot;&gt;&lt;property id=&quot;20148&quot; value=&quot;5&quot;/&gt;&lt;property id=&quot;20300&quot; value=&quot;Slide 21&quot;/&gt;&lt;property id=&quot;20307&quot; value=&quot;264&quot;/&gt;&lt;/object&gt;&lt;object type=&quot;3&quot; unique_id=&quot;10024&quot;&gt;&lt;property id=&quot;20148&quot; value=&quot;5&quot;/&gt;&lt;property id=&quot;20300&quot; value=&quot;Slide 22&quot;/&gt;&lt;property id=&quot;20307&quot; value=&quot;284&quot;/&gt;&lt;/object&gt;&lt;object type=&quot;3&quot; unique_id=&quot;10025&quot;&gt;&lt;property id=&quot;20148&quot; value=&quot;5&quot;/&gt;&lt;property id=&quot;20300&quot; value=&quot;Slide 23&quot;/&gt;&lt;property id=&quot;20307&quot; value=&quot;280&quot;/&gt;&lt;/object&gt;&lt;object type=&quot;3&quot; unique_id=&quot;10026&quot;&gt;&lt;property id=&quot;20148&quot; value=&quot;5&quot;/&gt;&lt;property id=&quot;20300&quot; value=&quot;Slide 24&quot;/&gt;&lt;property id=&quot;20307&quot; value=&quot;281&quot;/&gt;&lt;/object&gt;&lt;object type=&quot;3&quot; unique_id=&quot;10027&quot;&gt;&lt;property id=&quot;20148&quot; value=&quot;5&quot;/&gt;&lt;property id=&quot;20300&quot; value=&quot;Slide 25&quot;/&gt;&lt;property id=&quot;20307&quot; value=&quot;279&quot;/&gt;&lt;/object&gt;&lt;object type=&quot;3&quot; unique_id=&quot;10028&quot;&gt;&lt;property id=&quot;20148&quot; value=&quot;5&quot;/&gt;&lt;property id=&quot;20300&quot; value=&quot;Slide 26&quot;/&gt;&lt;property id=&quot;20307&quot; value=&quot;282&quot;/&gt;&lt;/object&gt;&lt;object type=&quot;3&quot; unique_id=&quot;10029&quot;&gt;&lt;property id=&quot;20148&quot; value=&quot;5&quot;/&gt;&lt;property id=&quot;20300&quot; value=&quot;Slide 27&quot;/&gt;&lt;property id=&quot;20307&quot; value=&quot;283&quot;/&gt;&lt;/object&gt;&lt;object type=&quot;3&quot; unique_id=&quot;10030&quot;&gt;&lt;property id=&quot;20148&quot; value=&quot;5&quot;/&gt;&lt;property id=&quot;20300&quot; value=&quot;Slide 28&quot;/&gt;&lt;property id=&quot;20307&quot; value=&quot;269&quot;/&gt;&lt;/object&gt;&lt;object type=&quot;3&quot; unique_id=&quot;10031&quot;&gt;&lt;property id=&quot;20148&quot; value=&quot;5&quot;/&gt;&lt;property id=&quot;20300&quot; value=&quot;Slide 29&quot;/&gt;&lt;property id=&quot;20307&quot; value=&quot;287&quot;/&gt;&lt;/object&gt;&lt;object type=&quot;3&quot; unique_id=&quot;10032&quot;&gt;&lt;property id=&quot;20148&quot; value=&quot;5&quot;/&gt;&lt;property id=&quot;20300&quot; value=&quot;Slide 30&quot;/&gt;&lt;property id=&quot;20307&quot; value=&quot;286&quot;/&gt;&lt;/object&gt;&lt;object type=&quot;3&quot; unique_id=&quot;10033&quot;&gt;&lt;property id=&quot;20148&quot; value=&quot;5&quot;/&gt;&lt;property id=&quot;20300&quot; value=&quot;Slide 31&quot;/&gt;&lt;property id=&quot;20307&quot; value=&quot;270&quot;/&gt;&lt;/object&gt;&lt;object type=&quot;3&quot; unique_id=&quot;10332&quot;&gt;&lt;property id=&quot;20148&quot; value=&quot;5&quot;/&gt;&lt;property id=&quot;20300&quot; value=&quot;Slide 33&quot;/&gt;&lt;property id=&quot;20307&quot; value=&quot;291&quot;/&gt;&lt;/object&gt;&lt;object type=&quot;3&quot; unique_id=&quot;10333&quot;&gt;&lt;property id=&quot;20148&quot; value=&quot;5&quot;/&gt;&lt;property id=&quot;20300&quot; value=&quot;Slide 7&quot;/&gt;&lt;property id=&quot;20307&quot; value=&quot;289&quot;/&gt;&lt;/object&gt;&lt;object type=&quot;3&quot; unique_id=&quot;10439&quot;&gt;&lt;property id=&quot;20148&quot; value=&quot;5&quot;/&gt;&lt;property id=&quot;20300&quot; value=&quot;Slide 32&quot;/&gt;&lt;property id=&quot;20307&quot; value=&quot;290&quot;/&gt;&lt;/object&gt;&lt;object type=&quot;3&quot; unique_id=&quot;43696&quot;&gt;&lt;property id=&quot;20148&quot; value=&quot;5&quot;/&gt;&lt;property id=&quot;20300&quot; value=&quot;Slide 3&quot;/&gt;&lt;property id=&quot;20307&quot; value=&quot;292&quot;/&gt;&lt;/object&gt;&lt;/object&gt;&lt;object type=&quot;8&quot; unique_id=&quot;1006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3128</Words>
  <Application>Microsoft Office PowerPoint</Application>
  <PresentationFormat>On-screen Show (4:3)</PresentationFormat>
  <Paragraphs>693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Comic Sans MS</vt:lpstr>
      <vt:lpstr>Segoe UI</vt:lpstr>
      <vt:lpstr>Symbol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Assignment#1 Start-up Codes</dc:title>
  <dc:creator>Microsoft</dc:creator>
  <cp:lastModifiedBy>Napoleon Reyes</cp:lastModifiedBy>
  <cp:revision>134</cp:revision>
  <dcterms:created xsi:type="dcterms:W3CDTF">2016-08-05T05:00:57Z</dcterms:created>
  <dcterms:modified xsi:type="dcterms:W3CDTF">2020-08-09T08:17:49Z</dcterms:modified>
</cp:coreProperties>
</file>