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8393" r:id="rId2"/>
    <p:sldId id="8388" r:id="rId3"/>
    <p:sldId id="7198" r:id="rId4"/>
    <p:sldId id="272" r:id="rId5"/>
    <p:sldId id="8395" r:id="rId6"/>
    <p:sldId id="8396" r:id="rId7"/>
    <p:sldId id="8399" r:id="rId8"/>
    <p:sldId id="7199" r:id="rId9"/>
    <p:sldId id="8398" r:id="rId10"/>
    <p:sldId id="8397" r:id="rId11"/>
    <p:sldId id="310" r:id="rId12"/>
    <p:sldId id="25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54" autoAdjust="0"/>
    <p:restoredTop sz="92720" autoAdjust="0"/>
  </p:normalViewPr>
  <p:slideViewPr>
    <p:cSldViewPr snapToGrid="0" showGuides="1">
      <p:cViewPr varScale="1">
        <p:scale>
          <a:sx n="112" d="100"/>
          <a:sy n="112" d="100"/>
        </p:scale>
        <p:origin x="216" y="2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F0E99-DAD2-4DB0-A11D-671AB3AEBB15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E052F-8997-4C6A-944B-319BB3A8E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758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A49B3C-D5AD-4786-92B2-BEB2B2F3487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66056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507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8C9FA-B345-4379-926A-541A3D68B68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323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57266-2DAA-4ECB-93ED-B084D17E5BA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629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57266-2DAA-4ECB-93ED-B084D17E5BA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500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57266-2DAA-4ECB-93ED-B084D17E5BA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155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57266-2DAA-4ECB-93ED-B084D17E5BA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395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8C9FA-B345-4379-926A-541A3D68B68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6471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8C9FA-B345-4379-926A-541A3D68B68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351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186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2BB2F-CB69-487B-8A9B-FB9E8649C6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809D9E-C110-4BB3-BCE4-9C3728EEA4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1C9D6C-689A-4769-9D8A-93ADE0A25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9D6F22-4C50-42FA-B352-88045C463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37A686-8FE4-495C-8B5A-190964EBC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454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974213-33BD-4138-8D89-8323EF870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01C747-393C-48C1-A809-615F275D9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6C3D27-CA55-4E6F-A3AF-3FD585115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CF94FE-E3CE-425A-9EB9-C6F503794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B27AC2-2C14-4DEF-B090-ABED15AAC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9182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A2BAA77-48C2-47DF-8623-05057A373D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A57702-F3E0-4B9E-9741-C0D891684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3F9DAF-56CA-46F9-ACBB-CFDB6C626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75E511-C157-4C8A-8676-78B8C4B17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F13091-D6BD-496E-8D83-629C59A4B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4838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72540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45237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44176D-1811-47BC-88D9-ACBAE4CFB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E1FA04-EC74-4CD2-A8D2-A646E0E12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5D32E7-806A-4D50-A24B-2D28271F0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8C5806-8557-4A82-B62D-DECC3E742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2C05E4-75E7-42C7-B0CB-9E83F4349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2597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4C2FDD-E4F4-4782-9E82-86C723999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B78E60-580C-4C63-A5B1-B366485A5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A985A3-4682-4F96-A3B9-20885582C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932D13-62E2-4F00-969F-C641078BC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91F9DC-15B0-4C57-B3FD-1646A681F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2555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E36DC7-67CE-4BFD-AEFA-19B7A3D93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26EE67-DAEC-4F7A-AE29-29889BBF47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296429-6414-4AC8-B91E-5BC54892C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57BDE5-3C1A-4E82-AEFA-4EC9A1968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6844F5-A503-4D98-B8DD-5C7A215B9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DBFA10-4CB5-469B-892A-0A9088644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5766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5C620-4F94-423A-9AA4-0E9A2AA48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4FBFAF-5395-41C1-9423-8A3B1D9EF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1A593D-3338-4D02-B98A-81032CE2C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68CD15-A2DE-4C5C-B03C-43F92F48F6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D028B8C-613E-4F07-9AE0-733E5688DD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93FA18E-A290-4DBF-A6DA-49D3FE721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92A1FDB-BD83-493A-952F-EC5ACFD26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3D2613-8843-4920-A17B-1CD1A0D57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9100364" y="647026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9692252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68DD40-3495-4CC9-964C-CD6341FA0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CE5AB2-35EC-41E0-BDED-2BA8FD327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5ECC5B-CDDD-4D9B-A453-1E423B4EE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FAEACE-E008-427F-A632-C4B972176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6094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B45584-215D-41B5-84F9-8EB64F989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BA9F62-4A13-469E-98E8-55CBABBC0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BD0E51-2ED7-4C60-BD88-4509A108F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39731A0-0958-42B3-A5F8-E3D3E9704F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7528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B92AD-5C6C-4F7F-9A2E-4796E409F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4FE13A-6D95-477F-B68B-F47D05B4D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C53AB3-23C0-4B79-8408-6A603072D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2A90DE-66D8-4B37-97D3-5E45BC45E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1B4EC5-B616-4DF4-98FA-80335A2A7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6EEA2A-FAFB-4888-9888-23042A81E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3103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F5FB2-CAF0-4164-88CC-FD012321B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BE46D9-958F-411C-BF55-38D8E13B0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3623A4-54DB-484B-B6AD-149AA2902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739D37-2896-4970-9FD1-FFEEF81C3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89257F-2CDC-4162-9B00-90E71A262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D08245-45A4-4213-BC00-0BE3293F7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7164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0A4B2C1-B39F-410F-A948-4B8F58C17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6FAD11-BE8E-4A67-B9FF-291BCBD6B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4979CA-B529-4392-BB2E-30118DCD23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8AFBE-CB95-410C-9170-E8C374E6C10C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4092A2-A008-4136-ACBA-1D10EA05CB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B10CCD-5434-48B3-937C-3162C84462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089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3" r:id="rId13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AC4CE20-F3D8-4959-8246-2B7BCE8D147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FA3BF65-8639-43DB-BF77-B3B4068FB0FD}"/>
              </a:ext>
            </a:extLst>
          </p:cNvPr>
          <p:cNvSpPr txBox="1">
            <a:spLocks noChangeAspect="1"/>
          </p:cNvSpPr>
          <p:nvPr/>
        </p:nvSpPr>
        <p:spPr bwMode="auto">
          <a:xfrm>
            <a:off x="2173791" y="1797067"/>
            <a:ext cx="7844418" cy="164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4400" strike="sngStrike" noProof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ACNet-based MobileNet for image classification</a:t>
            </a:r>
            <a:endParaRPr lang="zh-CN" altLang="zh-CN" sz="2000" strike="sngStrike" noProof="1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9" name="TextBox 12">
            <a:extLst>
              <a:ext uri="{FF2B5EF4-FFF2-40B4-BE49-F238E27FC236}">
                <a16:creationId xmlns:a16="http://schemas.microsoft.com/office/drawing/2014/main" id="{523C4883-F4D9-423F-8B4C-213341C15729}"/>
              </a:ext>
            </a:extLst>
          </p:cNvPr>
          <p:cNvSpPr txBox="1"/>
          <p:nvPr/>
        </p:nvSpPr>
        <p:spPr>
          <a:xfrm>
            <a:off x="4406220" y="4957575"/>
            <a:ext cx="3635466" cy="253780"/>
          </a:xfrm>
          <a:prstGeom prst="rect">
            <a:avLst/>
          </a:prstGeom>
          <a:solidFill>
            <a:srgbClr val="3B3838"/>
          </a:solidFill>
        </p:spPr>
        <p:txBody>
          <a:bodyPr wrap="none" lIns="68445" tIns="34223" rIns="68445" bIns="34223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Name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：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Tao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Jiang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	Student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ID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：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20004769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617672C-AF27-48FE-B579-AEEDA534859A}"/>
              </a:ext>
            </a:extLst>
          </p:cNvPr>
          <p:cNvSpPr/>
          <p:nvPr/>
        </p:nvSpPr>
        <p:spPr>
          <a:xfrm>
            <a:off x="4001859" y="4002249"/>
            <a:ext cx="4188279" cy="295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158.750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 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Information Sciences Research Methods</a:t>
            </a:r>
            <a:endParaRPr lang="zh-CN" altLang="en-US" sz="12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621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文本框 34"/>
          <p:cNvSpPr txBox="1">
            <a:spLocks noChangeArrowheads="1"/>
          </p:cNvSpPr>
          <p:nvPr/>
        </p:nvSpPr>
        <p:spPr bwMode="auto">
          <a:xfrm>
            <a:off x="2028566" y="1759201"/>
            <a:ext cx="8921931" cy="286227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388" tIns="45695" rIns="91388" bIns="45695">
            <a:spAutoFit/>
          </a:bodyPr>
          <a:lstStyle/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000" dirty="0"/>
              <a:t>Hyperparameter</a:t>
            </a:r>
            <a:r>
              <a:rPr lang="zh-CN" altLang="en-US" sz="2000" dirty="0"/>
              <a:t> </a:t>
            </a:r>
            <a:r>
              <a:rPr lang="en-US" altLang="zh-CN" sz="2000" dirty="0"/>
              <a:t>searching,</a:t>
            </a:r>
            <a:r>
              <a:rPr lang="zh-CN" altLang="en-US" sz="2000" dirty="0"/>
              <a:t> </a:t>
            </a:r>
            <a:r>
              <a:rPr lang="en-US" altLang="zh-CN" sz="2000" dirty="0"/>
              <a:t>such</a:t>
            </a:r>
            <a:r>
              <a:rPr lang="zh-CN" altLang="en-US" sz="2000" dirty="0"/>
              <a:t> </a:t>
            </a:r>
            <a:r>
              <a:rPr lang="en-US" altLang="zh-CN" sz="2000" dirty="0"/>
              <a:t>as learning rate is set too small</a:t>
            </a:r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2000" dirty="0"/>
              <a:t>Inverted residual loss of two-dimensional information.</a:t>
            </a:r>
            <a:r>
              <a:rPr lang="zh-CN" altLang="en-US" sz="2000" dirty="0"/>
              <a:t> </a:t>
            </a:r>
            <a:r>
              <a:rPr lang="en-US" altLang="zh-CN" sz="2000" dirty="0"/>
              <a:t>It</a:t>
            </a:r>
            <a:r>
              <a:rPr lang="zh-CN" altLang="en-US" sz="2000" dirty="0"/>
              <a:t> </a:t>
            </a:r>
            <a:r>
              <a:rPr lang="en-US" altLang="zh-CN" sz="2000" dirty="0"/>
              <a:t>cannot be compensated by simple global inference.</a:t>
            </a:r>
            <a:endParaRPr lang="zh-CN" altLang="zh-CN" sz="2000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885CBC61-B9EB-49F6-BA68-4CBF7F8236D4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DE064BF-BE6E-4760-A776-4DB31793F5A3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3B383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5</a:t>
              </a: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3B383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 </a:t>
              </a: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3B383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Conclusion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cxnSp>
          <p:nvCxnSpPr>
            <p:cNvPr id="16" name="0 _4">
              <a:extLst>
                <a:ext uri="{FF2B5EF4-FFF2-40B4-BE49-F238E27FC236}">
                  <a16:creationId xmlns:a16="http://schemas.microsoft.com/office/drawing/2014/main" id="{9262B832-338C-48F9-AFFE-FFBF297028E9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050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文本框 34"/>
          <p:cNvSpPr txBox="1">
            <a:spLocks noChangeArrowheads="1"/>
          </p:cNvSpPr>
          <p:nvPr/>
        </p:nvSpPr>
        <p:spPr bwMode="auto">
          <a:xfrm>
            <a:off x="374072" y="1357758"/>
            <a:ext cx="11443855" cy="44011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388" tIns="45695" rIns="91388" bIns="45695">
            <a:spAutoFit/>
          </a:bodyPr>
          <a:lstStyle/>
          <a:p>
            <a:r>
              <a:rPr lang="en-US" altLang="zh-CN" sz="1400" dirty="0"/>
              <a:t>A. Howard et al., “Searching for mobileNetV3,” Proc. IEEE Int. Conf. </a:t>
            </a:r>
            <a:r>
              <a:rPr lang="en-US" altLang="zh-CN" sz="1400" dirty="0" err="1"/>
              <a:t>Comput</a:t>
            </a:r>
            <a:r>
              <a:rPr lang="en-US" altLang="zh-CN" sz="1400" dirty="0"/>
              <a:t>. Vis., vol. 2019-Octob, pp. 1314–1324, 2019, </a:t>
            </a:r>
            <a:r>
              <a:rPr lang="en-US" altLang="zh-CN" sz="1400" dirty="0" err="1"/>
              <a:t>doi</a:t>
            </a:r>
            <a:r>
              <a:rPr lang="en-US" altLang="zh-CN" sz="1400" dirty="0"/>
              <a:t>: 10.1109/ICCV.2019.00140.</a:t>
            </a:r>
          </a:p>
          <a:p>
            <a:r>
              <a:rPr lang="en-US" altLang="zh-CN" sz="1400" dirty="0"/>
              <a:t>G. Wang, K. Wang, and L. Lin, “Adaptively connected neural networks,” Proc. IEEE </a:t>
            </a:r>
            <a:r>
              <a:rPr lang="en-US" altLang="zh-CN" sz="1400" dirty="0" err="1"/>
              <a:t>Comput</a:t>
            </a:r>
            <a:r>
              <a:rPr lang="en-US" altLang="zh-CN" sz="1400" dirty="0"/>
              <a:t>. Soc. Conf. </a:t>
            </a:r>
            <a:r>
              <a:rPr lang="en-US" altLang="zh-CN" sz="1400" dirty="0" err="1"/>
              <a:t>Comput</a:t>
            </a:r>
            <a:r>
              <a:rPr lang="en-US" altLang="zh-CN" sz="1400" dirty="0"/>
              <a:t>. Vis. Pattern </a:t>
            </a:r>
            <a:r>
              <a:rPr lang="en-US" altLang="zh-CN" sz="1400" dirty="0" err="1"/>
              <a:t>Recognit</a:t>
            </a:r>
            <a:r>
              <a:rPr lang="en-US" altLang="zh-CN" sz="1400" dirty="0"/>
              <a:t>., vol. 2019-June, pp. 1781–1790, 2019, </a:t>
            </a:r>
            <a:r>
              <a:rPr lang="en-US" altLang="zh-CN" sz="1400" dirty="0" err="1"/>
              <a:t>doi</a:t>
            </a:r>
            <a:r>
              <a:rPr lang="en-US" altLang="zh-CN" sz="1400" dirty="0"/>
              <a:t>: 10.1109/CVPR.2019.00188.</a:t>
            </a:r>
          </a:p>
          <a:p>
            <a:r>
              <a:rPr lang="en-US" altLang="zh-CN" sz="1400" dirty="0"/>
              <a:t>A. G. Howard and W. Wang, “</a:t>
            </a:r>
            <a:r>
              <a:rPr lang="en-US" altLang="zh-CN" sz="1400" dirty="0" err="1"/>
              <a:t>MobileNets</a:t>
            </a:r>
            <a:r>
              <a:rPr lang="en-US" altLang="zh-CN" sz="1400" dirty="0"/>
              <a:t>: Efficient Convolutional Neural Networks for Mobile Vision Applications,” 2012.</a:t>
            </a:r>
          </a:p>
          <a:p>
            <a:r>
              <a:rPr lang="en-US" altLang="zh-CN" sz="1400" dirty="0"/>
              <a:t>K. He, X. Zhang, S. Ren, and J. Sun, “Deep residual learning for image recognition,” Proc. IEEE </a:t>
            </a:r>
            <a:r>
              <a:rPr lang="en-US" altLang="zh-CN" sz="1400" dirty="0" err="1"/>
              <a:t>Comput</a:t>
            </a:r>
            <a:r>
              <a:rPr lang="en-US" altLang="zh-CN" sz="1400" dirty="0"/>
              <a:t>. Soc. Conf. </a:t>
            </a:r>
            <a:r>
              <a:rPr lang="en-US" altLang="zh-CN" sz="1400" dirty="0" err="1"/>
              <a:t>Comput</a:t>
            </a:r>
            <a:r>
              <a:rPr lang="en-US" altLang="zh-CN" sz="1400" dirty="0"/>
              <a:t>. Vis. Pattern </a:t>
            </a:r>
            <a:r>
              <a:rPr lang="en-US" altLang="zh-CN" sz="1400" dirty="0" err="1"/>
              <a:t>Recognit</a:t>
            </a:r>
            <a:r>
              <a:rPr lang="en-US" altLang="zh-CN" sz="1400" dirty="0"/>
              <a:t>., vol. 2016-Decem, pp. 770–778, 2016, </a:t>
            </a:r>
            <a:r>
              <a:rPr lang="en-US" altLang="zh-CN" sz="1400" dirty="0" err="1"/>
              <a:t>doi</a:t>
            </a:r>
            <a:r>
              <a:rPr lang="en-US" altLang="zh-CN" sz="1400" dirty="0"/>
              <a:t>: 10.1109/CVPR.2016.90.</a:t>
            </a:r>
          </a:p>
          <a:p>
            <a:r>
              <a:rPr lang="en-US" altLang="zh-CN" sz="1400" dirty="0"/>
              <a:t>K. </a:t>
            </a:r>
            <a:r>
              <a:rPr lang="en-US" altLang="zh-CN" sz="1400" dirty="0" err="1"/>
              <a:t>Simonyan</a:t>
            </a:r>
            <a:r>
              <a:rPr lang="en-US" altLang="zh-CN" sz="1400" dirty="0"/>
              <a:t> and A. Zisserman, “Very deep convolutional networks for large-scale image recognition,” 3rd Int. Conf. Learn. Represent. ICLR 2015 - Conf. Track Proc., pp. 1–14, 2015.</a:t>
            </a:r>
          </a:p>
          <a:p>
            <a:r>
              <a:rPr lang="en-US" altLang="zh-CN" sz="1400" dirty="0"/>
              <a:t>Y. </a:t>
            </a:r>
            <a:r>
              <a:rPr lang="en-US" altLang="zh-CN" sz="1400" dirty="0" err="1"/>
              <a:t>LeCun</a:t>
            </a:r>
            <a:r>
              <a:rPr lang="en-US" altLang="zh-CN" sz="1400" dirty="0"/>
              <a:t>, L. </a:t>
            </a:r>
            <a:r>
              <a:rPr lang="en-US" altLang="zh-CN" sz="1400" dirty="0" err="1"/>
              <a:t>Bottou</a:t>
            </a:r>
            <a:r>
              <a:rPr lang="en-US" altLang="zh-CN" sz="1400" dirty="0"/>
              <a:t>, Y. </a:t>
            </a:r>
            <a:r>
              <a:rPr lang="en-US" altLang="zh-CN" sz="1400" dirty="0" err="1"/>
              <a:t>Bengio</a:t>
            </a:r>
            <a:r>
              <a:rPr lang="en-US" altLang="zh-CN" sz="1400" dirty="0"/>
              <a:t>, and P. Haffner, “Gradient-based learning applied to document recognition,” Proc. IEEE, vol. 86, no. 11, 1998, </a:t>
            </a:r>
            <a:r>
              <a:rPr lang="en-US" altLang="zh-CN" sz="1400" dirty="0" err="1"/>
              <a:t>doi</a:t>
            </a:r>
            <a:r>
              <a:rPr lang="en-US" altLang="zh-CN" sz="1400" dirty="0"/>
              <a:t>: 10.1109/5.726791.</a:t>
            </a:r>
          </a:p>
          <a:p>
            <a:r>
              <a:rPr lang="en-US" altLang="zh-CN" sz="1400" dirty="0"/>
              <a:t>A. </a:t>
            </a:r>
            <a:r>
              <a:rPr lang="en-US" altLang="zh-CN" sz="1400" dirty="0" err="1"/>
              <a:t>Krizhevsky</a:t>
            </a:r>
            <a:r>
              <a:rPr lang="en-US" altLang="zh-CN" sz="1400" dirty="0"/>
              <a:t>, I. </a:t>
            </a:r>
            <a:r>
              <a:rPr lang="en-US" altLang="zh-CN" sz="1400" dirty="0" err="1"/>
              <a:t>Sutskever</a:t>
            </a:r>
            <a:r>
              <a:rPr lang="en-US" altLang="zh-CN" sz="1400" dirty="0"/>
              <a:t>, and G. E. Hinton, “ImageNet classification with deep convolutional neural networks,” </a:t>
            </a:r>
            <a:r>
              <a:rPr lang="en-US" altLang="zh-CN" sz="1400" dirty="0" err="1"/>
              <a:t>Commun</a:t>
            </a:r>
            <a:r>
              <a:rPr lang="en-US" altLang="zh-CN" sz="1400" dirty="0"/>
              <a:t>. ACM, vol. 60, no. 6, pp. 84–90, 2017, </a:t>
            </a:r>
            <a:r>
              <a:rPr lang="en-US" altLang="zh-CN" sz="1400" dirty="0" err="1"/>
              <a:t>doi</a:t>
            </a:r>
            <a:r>
              <a:rPr lang="en-US" altLang="zh-CN" sz="1400" dirty="0"/>
              <a:t>: 10.1145/3065386.</a:t>
            </a:r>
          </a:p>
          <a:p>
            <a:r>
              <a:rPr lang="en-US" altLang="zh-CN" sz="1400" dirty="0"/>
              <a:t>C. </a:t>
            </a:r>
            <a:r>
              <a:rPr lang="en-US" altLang="zh-CN" sz="1400" dirty="0" err="1"/>
              <a:t>Szegedy</a:t>
            </a:r>
            <a:r>
              <a:rPr lang="en-US" altLang="zh-CN" sz="1400" dirty="0"/>
              <a:t> et al., “Going deeper with convolutions,” in Proceedings of the IEEE Computer Society Conference on Computer Vision and Pattern Recognition, 2015, vol. 07-12-June-2015, </a:t>
            </a:r>
            <a:r>
              <a:rPr lang="en-US" altLang="zh-CN" sz="1400" dirty="0" err="1"/>
              <a:t>doi</a:t>
            </a:r>
            <a:r>
              <a:rPr lang="en-US" altLang="zh-CN" sz="1400" dirty="0"/>
              <a:t>: 10.1109/CVPR.2015.7298594.</a:t>
            </a:r>
          </a:p>
          <a:p>
            <a:r>
              <a:rPr lang="en-US" altLang="zh-CN" sz="1400" dirty="0"/>
              <a:t>O. </a:t>
            </a:r>
            <a:r>
              <a:rPr lang="en-US" altLang="zh-CN" sz="1400" dirty="0" err="1"/>
              <a:t>Russakovsky</a:t>
            </a:r>
            <a:r>
              <a:rPr lang="en-US" altLang="zh-CN" sz="1400" dirty="0"/>
              <a:t> et al., “ImageNet Large Scale Visual Recognition Challenge,” Int. J. </a:t>
            </a:r>
            <a:r>
              <a:rPr lang="en-US" altLang="zh-CN" sz="1400" dirty="0" err="1"/>
              <a:t>Comput</a:t>
            </a:r>
            <a:r>
              <a:rPr lang="en-US" altLang="zh-CN" sz="1400" dirty="0"/>
              <a:t>. Vis., vol. 115, no. 3, pp. 211–252, 2015, </a:t>
            </a:r>
            <a:r>
              <a:rPr lang="en-US" altLang="zh-CN" sz="1400" dirty="0" err="1"/>
              <a:t>doi</a:t>
            </a:r>
            <a:r>
              <a:rPr lang="en-US" altLang="zh-CN" sz="1400" dirty="0"/>
              <a:t>: 10.1007/s11263-015-0816-y.</a:t>
            </a:r>
          </a:p>
          <a:p>
            <a:r>
              <a:rPr lang="en-US" altLang="zh-CN" sz="1400" dirty="0"/>
              <a:t>M. B. McCrary, “Urban multicultural trauma patients.,” ASHA, vol. 34, no. 4, 1992.</a:t>
            </a:r>
          </a:p>
          <a:p>
            <a:r>
              <a:rPr lang="en-US" altLang="zh-CN" sz="1400" dirty="0"/>
              <a:t>T. He, Z. Zhang, H. Zhang, Z. Zhang, J. </a:t>
            </a:r>
            <a:r>
              <a:rPr lang="en-US" altLang="zh-CN" sz="1400" dirty="0" err="1"/>
              <a:t>Xie</a:t>
            </a:r>
            <a:r>
              <a:rPr lang="en-US" altLang="zh-CN" sz="1400" dirty="0"/>
              <a:t>, and M. Li, “Bag of tricks for image classification with convolutional neural networks,” Proc. IEEE </a:t>
            </a:r>
            <a:r>
              <a:rPr lang="en-US" altLang="zh-CN" sz="1400" dirty="0" err="1"/>
              <a:t>Comput</a:t>
            </a:r>
            <a:r>
              <a:rPr lang="en-US" altLang="zh-CN" sz="1400" dirty="0"/>
              <a:t>. Soc. Conf. </a:t>
            </a:r>
            <a:r>
              <a:rPr lang="en-US" altLang="zh-CN" sz="1400" dirty="0" err="1"/>
              <a:t>Comput</a:t>
            </a:r>
            <a:r>
              <a:rPr lang="en-US" altLang="zh-CN" sz="1400" dirty="0"/>
              <a:t>. Vis. Pattern </a:t>
            </a:r>
            <a:r>
              <a:rPr lang="en-US" altLang="zh-CN" sz="1400" dirty="0" err="1"/>
              <a:t>Recognit</a:t>
            </a:r>
            <a:r>
              <a:rPr lang="en-US" altLang="zh-CN" sz="1400" dirty="0"/>
              <a:t>., vol. 2019-June, pp. 558–567, 2019, </a:t>
            </a:r>
            <a:r>
              <a:rPr lang="en-US" altLang="zh-CN" sz="1400" dirty="0" err="1"/>
              <a:t>doi</a:t>
            </a:r>
            <a:r>
              <a:rPr lang="en-US" altLang="zh-CN" sz="1400" dirty="0"/>
              <a:t>: 10.1109/CVPR.2019.00065.</a:t>
            </a:r>
            <a:endParaRPr lang="zh-CN" altLang="zh-CN" sz="1400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885CBC61-B9EB-49F6-BA68-4CBF7F8236D4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DE064BF-BE6E-4760-A776-4DB31793F5A3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3B383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Reference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cxnSp>
          <p:nvCxnSpPr>
            <p:cNvPr id="16" name="0 _4">
              <a:extLst>
                <a:ext uri="{FF2B5EF4-FFF2-40B4-BE49-F238E27FC236}">
                  <a16:creationId xmlns:a16="http://schemas.microsoft.com/office/drawing/2014/main" id="{9262B832-338C-48F9-AFFE-FFBF297028E9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AC4CE20-F3D8-4959-8246-2B7BCE8D147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5B142EDB-E196-6B41-8F40-BA906AB3C4E7}"/>
              </a:ext>
            </a:extLst>
          </p:cNvPr>
          <p:cNvGrpSpPr/>
          <p:nvPr/>
        </p:nvGrpSpPr>
        <p:grpSpPr>
          <a:xfrm>
            <a:off x="2807772" y="2811020"/>
            <a:ext cx="5544407" cy="617980"/>
            <a:chOff x="551593" y="497013"/>
            <a:chExt cx="5544407" cy="61798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3648607-B6D1-6747-9B77-193538058082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altLang="zh-CN" sz="32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Thanks</a:t>
              </a:r>
            </a:p>
          </p:txBody>
        </p:sp>
        <p:cxnSp>
          <p:nvCxnSpPr>
            <p:cNvPr id="8" name="0 _4">
              <a:extLst>
                <a:ext uri="{FF2B5EF4-FFF2-40B4-BE49-F238E27FC236}">
                  <a16:creationId xmlns:a16="http://schemas.microsoft.com/office/drawing/2014/main" id="{35E240F5-0D7A-3447-BE80-5D358B26C89E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794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>
            <a:extLst>
              <a:ext uri="{FF2B5EF4-FFF2-40B4-BE49-F238E27FC236}">
                <a16:creationId xmlns:a16="http://schemas.microsoft.com/office/drawing/2014/main" id="{309B8E60-7E04-41FC-9E91-8A0D0C5A4CD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67763"/>
            <a:ext cx="12192000" cy="6858000"/>
          </a:xfrm>
          <a:prstGeom prst="rect">
            <a:avLst/>
          </a:prstGeom>
        </p:spPr>
      </p:pic>
      <p:grpSp>
        <p:nvGrpSpPr>
          <p:cNvPr id="100" name="组合 99">
            <a:extLst>
              <a:ext uri="{FF2B5EF4-FFF2-40B4-BE49-F238E27FC236}">
                <a16:creationId xmlns:a16="http://schemas.microsoft.com/office/drawing/2014/main" id="{58FEF153-7E3E-4CE3-80F7-86C8E5E46355}"/>
              </a:ext>
            </a:extLst>
          </p:cNvPr>
          <p:cNvGrpSpPr/>
          <p:nvPr/>
        </p:nvGrpSpPr>
        <p:grpSpPr>
          <a:xfrm>
            <a:off x="7122875" y="435020"/>
            <a:ext cx="5544407" cy="847292"/>
            <a:chOff x="551593" y="497013"/>
            <a:chExt cx="5544407" cy="847292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F2DD7D8E-018C-4915-AD8C-EB42360FBE96}"/>
                </a:ext>
              </a:extLst>
            </p:cNvPr>
            <p:cNvSpPr/>
            <p:nvPr/>
          </p:nvSpPr>
          <p:spPr>
            <a:xfrm>
              <a:off x="551593" y="497013"/>
              <a:ext cx="554440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800" b="0" i="0" u="none" strike="noStrike" kern="1200" cap="none" spc="0" normalizeH="0" baseline="0" noProof="0" dirty="0">
                  <a:ln>
                    <a:noFill/>
                  </a:ln>
                  <a:solidFill>
                    <a:srgbClr val="3B383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CONTENTS</a:t>
              </a:r>
              <a:endPara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cxnSp>
          <p:nvCxnSpPr>
            <p:cNvPr id="99" name="0 _4">
              <a:extLst>
                <a:ext uri="{FF2B5EF4-FFF2-40B4-BE49-F238E27FC236}">
                  <a16:creationId xmlns:a16="http://schemas.microsoft.com/office/drawing/2014/main" id="{EF81DDC9-A1B8-49A6-970E-B321AA3AD5F6}"/>
                </a:ext>
              </a:extLst>
            </p:cNvPr>
            <p:cNvCxnSpPr/>
            <p:nvPr/>
          </p:nvCxnSpPr>
          <p:spPr>
            <a:xfrm>
              <a:off x="707839" y="1344305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C83A7EB6-51FF-471D-9428-AD79575DFF9A}"/>
              </a:ext>
            </a:extLst>
          </p:cNvPr>
          <p:cNvGrpSpPr/>
          <p:nvPr/>
        </p:nvGrpSpPr>
        <p:grpSpPr>
          <a:xfrm>
            <a:off x="1484465" y="836723"/>
            <a:ext cx="4943359" cy="914400"/>
            <a:chOff x="568560" y="3186685"/>
            <a:chExt cx="4943359" cy="914400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EA1AE984-61FA-4B1A-AB43-459E4ED12C70}"/>
                </a:ext>
              </a:extLst>
            </p:cNvPr>
            <p:cNvSpPr/>
            <p:nvPr/>
          </p:nvSpPr>
          <p:spPr>
            <a:xfrm rot="18900000">
              <a:off x="654766" y="3269421"/>
              <a:ext cx="743129" cy="736269"/>
            </a:xfrm>
            <a:prstGeom prst="rect">
              <a:avLst/>
            </a:prstGeom>
            <a:noFill/>
            <a:ln w="19050">
              <a:gradFill flip="none" rotWithShape="1">
                <a:gsLst>
                  <a:gs pos="67000">
                    <a:srgbClr val="B6C6DD">
                      <a:alpha val="52000"/>
                    </a:srgbClr>
                  </a:gs>
                  <a:gs pos="0">
                    <a:schemeClr val="accent1">
                      <a:lumMod val="5000"/>
                      <a:lumOff val="95000"/>
                      <a:alpha val="43000"/>
                    </a:schemeClr>
                  </a:gs>
                  <a:gs pos="100000">
                    <a:srgbClr val="425C8F">
                      <a:alpha val="61000"/>
                    </a:srgb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C423CFAC-BE4E-4B41-8143-A6672E6485CB}"/>
                </a:ext>
              </a:extLst>
            </p:cNvPr>
            <p:cNvGrpSpPr/>
            <p:nvPr/>
          </p:nvGrpSpPr>
          <p:grpSpPr>
            <a:xfrm>
              <a:off x="568560" y="3186685"/>
              <a:ext cx="4943359" cy="914400"/>
              <a:chOff x="568560" y="3186685"/>
              <a:chExt cx="4943359" cy="914400"/>
            </a:xfrm>
          </p:grpSpPr>
          <p:grpSp>
            <p:nvGrpSpPr>
              <p:cNvPr id="77" name="原创设计师QQ69613753    _6">
                <a:extLst>
                  <a:ext uri="{FF2B5EF4-FFF2-40B4-BE49-F238E27FC236}">
                    <a16:creationId xmlns:a16="http://schemas.microsoft.com/office/drawing/2014/main" id="{21DFD4C6-B46B-4114-A1CD-113F9EBD8D6C}"/>
                  </a:ext>
                </a:extLst>
              </p:cNvPr>
              <p:cNvGrpSpPr/>
              <p:nvPr/>
            </p:nvGrpSpPr>
            <p:grpSpPr>
              <a:xfrm>
                <a:off x="1673788" y="3300482"/>
                <a:ext cx="3838131" cy="727986"/>
                <a:chOff x="1754849" y="2297933"/>
                <a:chExt cx="3838131" cy="727986"/>
              </a:xfrm>
            </p:grpSpPr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16FF01AF-CCCB-40CC-82E4-C182E331F654}"/>
                    </a:ext>
                  </a:extLst>
                </p:cNvPr>
                <p:cNvSpPr txBox="1"/>
                <p:nvPr/>
              </p:nvSpPr>
              <p:spPr>
                <a:xfrm>
                  <a:off x="1754849" y="2687365"/>
                  <a:ext cx="383813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B3838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sym typeface="Source Han Serif SC" panose="02020400000000000000" pitchFamily="18" charset="-122"/>
                  </a:endParaRPr>
                </a:p>
              </p:txBody>
            </p:sp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B812A3E6-25ED-4580-B8C4-C165B748E2A2}"/>
                    </a:ext>
                  </a:extLst>
                </p:cNvPr>
                <p:cNvSpPr txBox="1"/>
                <p:nvPr/>
              </p:nvSpPr>
              <p:spPr>
                <a:xfrm>
                  <a:off x="1754849" y="2297933"/>
                  <a:ext cx="278892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>
                    <a:defRPr/>
                  </a:pPr>
                  <a:r>
                    <a:rPr lang="en-US" altLang="zh-CN" sz="2000" dirty="0">
                      <a:solidFill>
                        <a:srgbClr val="3B3838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Source Han Serif SC" panose="02020400000000000000" pitchFamily="18" charset="-122"/>
                    </a:rPr>
                    <a:t>Background</a:t>
                  </a:r>
                  <a:endParaRPr lang="zh-CN" altLang="en-US" sz="2000" dirty="0">
                    <a:solidFill>
                      <a:srgbClr val="3B383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ource Han Serif SC" panose="02020400000000000000" pitchFamily="18" charset="-122"/>
                  </a:endParaRPr>
                </a:p>
              </p:txBody>
            </p:sp>
          </p:grpSp>
          <p:sp>
            <p:nvSpPr>
              <p:cNvPr id="78" name="原创设计师QQ69613753    _10">
                <a:extLst>
                  <a:ext uri="{FF2B5EF4-FFF2-40B4-BE49-F238E27FC236}">
                    <a16:creationId xmlns:a16="http://schemas.microsoft.com/office/drawing/2014/main" id="{2A51FDC5-C433-4E6B-BBF5-EF8EC4CFED7D}"/>
                  </a:ext>
                </a:extLst>
              </p:cNvPr>
              <p:cNvSpPr/>
              <p:nvPr/>
            </p:nvSpPr>
            <p:spPr>
              <a:xfrm>
                <a:off x="568560" y="3186685"/>
                <a:ext cx="914400" cy="9144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4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B3838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Calibri" panose="020F0502020204030204" pitchFamily="34" charset="0"/>
                    <a:sym typeface="Source Han Serif SC" panose="02020400000000000000" pitchFamily="18" charset="-122"/>
                  </a:rPr>
                  <a:t>1</a:t>
                </a:r>
                <a:endParaRPr kumimoji="0" lang="zh-CN" altLang="en-US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3B383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Source Han Serif SC" panose="02020400000000000000" pitchFamily="18" charset="-122"/>
                </a:endParaRPr>
              </a:p>
            </p:txBody>
          </p:sp>
        </p:grp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2369A331-EBC2-4165-975F-34F29B470ABB}"/>
              </a:ext>
            </a:extLst>
          </p:cNvPr>
          <p:cNvGrpSpPr/>
          <p:nvPr/>
        </p:nvGrpSpPr>
        <p:grpSpPr>
          <a:xfrm>
            <a:off x="1482320" y="3203446"/>
            <a:ext cx="5114423" cy="1293536"/>
            <a:chOff x="221040" y="4890514"/>
            <a:chExt cx="5114423" cy="1293536"/>
          </a:xfrm>
        </p:grpSpPr>
        <p:grpSp>
          <p:nvGrpSpPr>
            <p:cNvPr id="82" name="原创设计师QQ69613753    _7">
              <a:extLst>
                <a:ext uri="{FF2B5EF4-FFF2-40B4-BE49-F238E27FC236}">
                  <a16:creationId xmlns:a16="http://schemas.microsoft.com/office/drawing/2014/main" id="{7F54F8E1-33E3-4A1B-8029-73F63158FA86}"/>
                </a:ext>
              </a:extLst>
            </p:cNvPr>
            <p:cNvGrpSpPr/>
            <p:nvPr/>
          </p:nvGrpSpPr>
          <p:grpSpPr>
            <a:xfrm>
              <a:off x="1374218" y="4983721"/>
              <a:ext cx="3961245" cy="1200329"/>
              <a:chOff x="1455279" y="2297933"/>
              <a:chExt cx="3961245" cy="1200329"/>
            </a:xfrm>
          </p:grpSpPr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F64CEB06-CED6-42B7-AB3A-C2979C5360EA}"/>
                  </a:ext>
                </a:extLst>
              </p:cNvPr>
              <p:cNvSpPr txBox="1"/>
              <p:nvPr/>
            </p:nvSpPr>
            <p:spPr>
              <a:xfrm>
                <a:off x="1467636" y="2687365"/>
                <a:ext cx="383813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3B383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endParaRPr>
              </a:p>
            </p:txBody>
          </p:sp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B1787185-81F1-409B-8488-11E2B30D36D3}"/>
                  </a:ext>
                </a:extLst>
              </p:cNvPr>
              <p:cNvSpPr txBox="1"/>
              <p:nvPr/>
            </p:nvSpPr>
            <p:spPr>
              <a:xfrm>
                <a:off x="1455279" y="2297933"/>
                <a:ext cx="396124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altLang="zh-CN" sz="2000" dirty="0">
                    <a:solidFill>
                      <a:srgbClr val="3B383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ource Han Serif SC" panose="02020400000000000000" pitchFamily="18" charset="-122"/>
                  </a:rPr>
                  <a:t>Method</a:t>
                </a:r>
              </a:p>
              <a:p>
                <a:pPr>
                  <a:defRPr/>
                </a:pPr>
                <a:r>
                  <a:rPr lang="zh-CN" altLang="en-US" sz="2000" dirty="0">
                    <a:solidFill>
                      <a:srgbClr val="3B383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ource Han Serif SC" panose="02020400000000000000" pitchFamily="18" charset="-122"/>
                  </a:rPr>
                  <a:t>   </a:t>
                </a:r>
                <a:r>
                  <a:rPr lang="en-US" altLang="zh-CN" b="1" dirty="0" err="1"/>
                  <a:t>ACNet</a:t>
                </a:r>
                <a:r>
                  <a:rPr lang="en-US" altLang="zh-CN" b="1" dirty="0"/>
                  <a:t>-based </a:t>
                </a:r>
                <a:r>
                  <a:rPr lang="en-US" altLang="zh-CN" b="1" dirty="0" err="1"/>
                  <a:t>MobileNet</a:t>
                </a:r>
                <a:endParaRPr lang="en-US" altLang="zh-CN" sz="20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endParaRPr>
              </a:p>
              <a:p>
                <a:pPr>
                  <a:defRPr/>
                </a:pPr>
                <a:r>
                  <a:rPr lang="zh-CN" altLang="en-US" sz="1400" dirty="0">
                    <a:solidFill>
                      <a:srgbClr val="3B383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ource Han Serif SC" panose="02020400000000000000" pitchFamily="18" charset="-122"/>
                  </a:rPr>
                  <a:t>    </a:t>
                </a:r>
                <a:r>
                  <a:rPr lang="en-US" altLang="zh-CN" b="1" dirty="0" err="1"/>
                  <a:t>ACNet</a:t>
                </a:r>
                <a:r>
                  <a:rPr lang="en-US" altLang="zh-CN" b="1" dirty="0"/>
                  <a:t>-based </a:t>
                </a:r>
                <a:r>
                  <a:rPr lang="en-US" altLang="zh-CN" b="1" dirty="0" err="1"/>
                  <a:t>GhostNet</a:t>
                </a:r>
                <a:endParaRPr lang="zh-CN" altLang="zh-CN" dirty="0"/>
              </a:p>
              <a:p>
                <a:pPr lvl="0">
                  <a:defRPr/>
                </a:pPr>
                <a:endParaRPr lang="zh-CN" altLang="en-US" sz="14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endParaRPr>
              </a:p>
            </p:txBody>
          </p:sp>
        </p:grpSp>
        <p:sp>
          <p:nvSpPr>
            <p:cNvPr id="83" name="原创设计师QQ69613753    _12">
              <a:extLst>
                <a:ext uri="{FF2B5EF4-FFF2-40B4-BE49-F238E27FC236}">
                  <a16:creationId xmlns:a16="http://schemas.microsoft.com/office/drawing/2014/main" id="{7E37B798-7F89-4C05-BDD5-C677A6D92884}"/>
                </a:ext>
              </a:extLst>
            </p:cNvPr>
            <p:cNvSpPr/>
            <p:nvPr/>
          </p:nvSpPr>
          <p:spPr>
            <a:xfrm>
              <a:off x="221040" y="4890514"/>
              <a:ext cx="914400" cy="9144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3B383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Source Han Serif SC" panose="02020400000000000000" pitchFamily="18" charset="-122"/>
                </a:rPr>
                <a:t>3</a:t>
              </a:r>
              <a:endPara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Source Han Serif SC" panose="02020400000000000000" pitchFamily="18" charset="-122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7E44E8DC-1B5F-4BE2-B278-DA163B5AD0C2}"/>
                </a:ext>
              </a:extLst>
            </p:cNvPr>
            <p:cNvSpPr/>
            <p:nvPr/>
          </p:nvSpPr>
          <p:spPr>
            <a:xfrm rot="18900000">
              <a:off x="304816" y="4989104"/>
              <a:ext cx="743129" cy="736269"/>
            </a:xfrm>
            <a:prstGeom prst="rect">
              <a:avLst/>
            </a:prstGeom>
            <a:noFill/>
            <a:ln w="19050">
              <a:gradFill flip="none" rotWithShape="1">
                <a:gsLst>
                  <a:gs pos="67000">
                    <a:srgbClr val="B6C6DD">
                      <a:alpha val="52000"/>
                    </a:srgbClr>
                  </a:gs>
                  <a:gs pos="0">
                    <a:schemeClr val="accent1">
                      <a:lumMod val="5000"/>
                      <a:lumOff val="95000"/>
                      <a:alpha val="43000"/>
                    </a:schemeClr>
                  </a:gs>
                  <a:gs pos="100000">
                    <a:srgbClr val="425C8F">
                      <a:alpha val="61000"/>
                    </a:srgb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5454FD62-13B0-4F5E-980E-73DCF56BC2D8}"/>
              </a:ext>
            </a:extLst>
          </p:cNvPr>
          <p:cNvGrpSpPr/>
          <p:nvPr/>
        </p:nvGrpSpPr>
        <p:grpSpPr>
          <a:xfrm>
            <a:off x="1431071" y="1979364"/>
            <a:ext cx="4000937" cy="914400"/>
            <a:chOff x="6887633" y="3186685"/>
            <a:chExt cx="4000937" cy="914400"/>
          </a:xfrm>
        </p:grpSpPr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AA23347A-99A2-46AC-A651-153CACA0D4FD}"/>
                </a:ext>
              </a:extLst>
            </p:cNvPr>
            <p:cNvSpPr txBox="1"/>
            <p:nvPr/>
          </p:nvSpPr>
          <p:spPr>
            <a:xfrm>
              <a:off x="8099649" y="3300482"/>
              <a:ext cx="27889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CN" sz="20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Motivation</a:t>
              </a:r>
              <a:endParaRPr lang="zh-CN" altLang="en-US" sz="2000" dirty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89" name="原创设计师QQ69613753    _11">
              <a:extLst>
                <a:ext uri="{FF2B5EF4-FFF2-40B4-BE49-F238E27FC236}">
                  <a16:creationId xmlns:a16="http://schemas.microsoft.com/office/drawing/2014/main" id="{1EECF592-AFBD-40F1-8FE0-F2F5ADB50A92}"/>
                </a:ext>
              </a:extLst>
            </p:cNvPr>
            <p:cNvSpPr/>
            <p:nvPr/>
          </p:nvSpPr>
          <p:spPr>
            <a:xfrm>
              <a:off x="6887633" y="3186685"/>
              <a:ext cx="914400" cy="9144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3B383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Source Han Serif SC" panose="02020400000000000000" pitchFamily="18" charset="-122"/>
                </a:rPr>
                <a:t>2</a:t>
              </a:r>
              <a:endPara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Source Han Serif SC" panose="02020400000000000000" pitchFamily="18" charset="-122"/>
              </a:endParaRP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FD3FE7C5-C547-470E-A93B-E8E78EE79FFC}"/>
                </a:ext>
              </a:extLst>
            </p:cNvPr>
            <p:cNvSpPr/>
            <p:nvPr/>
          </p:nvSpPr>
          <p:spPr>
            <a:xfrm rot="18900000">
              <a:off x="6970208" y="3269421"/>
              <a:ext cx="743129" cy="736269"/>
            </a:xfrm>
            <a:prstGeom prst="rect">
              <a:avLst/>
            </a:prstGeom>
            <a:noFill/>
            <a:ln w="19050">
              <a:gradFill flip="none" rotWithShape="1">
                <a:gsLst>
                  <a:gs pos="67000">
                    <a:srgbClr val="B6C6DD">
                      <a:alpha val="52000"/>
                    </a:srgbClr>
                  </a:gs>
                  <a:gs pos="0">
                    <a:schemeClr val="accent1">
                      <a:lumMod val="5000"/>
                      <a:lumOff val="95000"/>
                      <a:alpha val="43000"/>
                    </a:schemeClr>
                  </a:gs>
                  <a:gs pos="100000">
                    <a:srgbClr val="425C8F">
                      <a:alpha val="61000"/>
                    </a:srgb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C5E714D8-0B64-4598-BE3C-FF29A3C2015C}"/>
              </a:ext>
            </a:extLst>
          </p:cNvPr>
          <p:cNvGrpSpPr/>
          <p:nvPr/>
        </p:nvGrpSpPr>
        <p:grpSpPr>
          <a:xfrm>
            <a:off x="1476506" y="4277245"/>
            <a:ext cx="9918727" cy="914400"/>
            <a:chOff x="2019053" y="4890514"/>
            <a:chExt cx="9918727" cy="914400"/>
          </a:xfrm>
        </p:grpSpPr>
        <p:grpSp>
          <p:nvGrpSpPr>
            <p:cNvPr id="94" name="原创设计师QQ69613753    _9">
              <a:extLst>
                <a:ext uri="{FF2B5EF4-FFF2-40B4-BE49-F238E27FC236}">
                  <a16:creationId xmlns:a16="http://schemas.microsoft.com/office/drawing/2014/main" id="{B169FB78-2DDC-44C8-BA87-2C493598F996}"/>
                </a:ext>
              </a:extLst>
            </p:cNvPr>
            <p:cNvGrpSpPr/>
            <p:nvPr/>
          </p:nvGrpSpPr>
          <p:grpSpPr>
            <a:xfrm>
              <a:off x="3231069" y="4983721"/>
              <a:ext cx="8706711" cy="727986"/>
              <a:chOff x="-4228500" y="2297933"/>
              <a:chExt cx="8706711" cy="727986"/>
            </a:xfrm>
          </p:grpSpPr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4B993A3E-B0E0-44B7-93DA-4F10B1FE49A6}"/>
                  </a:ext>
                </a:extLst>
              </p:cNvPr>
              <p:cNvSpPr txBox="1"/>
              <p:nvPr/>
            </p:nvSpPr>
            <p:spPr>
              <a:xfrm>
                <a:off x="640080" y="2687365"/>
                <a:ext cx="383813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3B383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endParaRPr>
              </a:p>
            </p:txBody>
          </p:sp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A4C9F625-2362-423E-860B-E8B10BC46A35}"/>
                  </a:ext>
                </a:extLst>
              </p:cNvPr>
              <p:cNvSpPr txBox="1"/>
              <p:nvPr/>
            </p:nvSpPr>
            <p:spPr>
              <a:xfrm>
                <a:off x="-4228500" y="2297933"/>
                <a:ext cx="27889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altLang="zh-CN" sz="2000" dirty="0">
                    <a:solidFill>
                      <a:srgbClr val="3B383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ource Han Serif SC" panose="02020400000000000000" pitchFamily="18" charset="-122"/>
                  </a:rPr>
                  <a:t>Experiments</a:t>
                </a:r>
                <a:endParaRPr lang="zh-CN" altLang="en-US" sz="20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endParaRPr>
              </a:p>
            </p:txBody>
          </p:sp>
        </p:grpSp>
        <p:sp>
          <p:nvSpPr>
            <p:cNvPr id="95" name="原创设计师QQ69613753    _13">
              <a:extLst>
                <a:ext uri="{FF2B5EF4-FFF2-40B4-BE49-F238E27FC236}">
                  <a16:creationId xmlns:a16="http://schemas.microsoft.com/office/drawing/2014/main" id="{DAB9D30B-C9C2-4F14-84AB-C2E250067478}"/>
                </a:ext>
              </a:extLst>
            </p:cNvPr>
            <p:cNvSpPr/>
            <p:nvPr/>
          </p:nvSpPr>
          <p:spPr>
            <a:xfrm>
              <a:off x="2019053" y="4890514"/>
              <a:ext cx="914400" cy="9144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3B383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Source Han Serif SC" panose="02020400000000000000" pitchFamily="18" charset="-122"/>
                </a:rPr>
                <a:t>4</a:t>
              </a:r>
              <a:endPara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Source Han Serif SC" panose="02020400000000000000" pitchFamily="18" charset="-122"/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C783E229-6CB6-45E9-BCB9-CAF430E94284}"/>
                </a:ext>
              </a:extLst>
            </p:cNvPr>
            <p:cNvSpPr/>
            <p:nvPr/>
          </p:nvSpPr>
          <p:spPr>
            <a:xfrm rot="18900000">
              <a:off x="2123912" y="4989104"/>
              <a:ext cx="743129" cy="736269"/>
            </a:xfrm>
            <a:prstGeom prst="rect">
              <a:avLst/>
            </a:prstGeom>
            <a:noFill/>
            <a:ln w="19050">
              <a:gradFill flip="none" rotWithShape="1">
                <a:gsLst>
                  <a:gs pos="67000">
                    <a:srgbClr val="B6C6DD">
                      <a:alpha val="52000"/>
                    </a:srgbClr>
                  </a:gs>
                  <a:gs pos="0">
                    <a:schemeClr val="accent1">
                      <a:lumMod val="5000"/>
                      <a:lumOff val="95000"/>
                      <a:alpha val="43000"/>
                    </a:schemeClr>
                  </a:gs>
                  <a:gs pos="100000">
                    <a:srgbClr val="425C8F">
                      <a:alpha val="61000"/>
                    </a:srgb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DCF670AB-3368-A244-9183-9C88C270F81E}"/>
              </a:ext>
            </a:extLst>
          </p:cNvPr>
          <p:cNvSpPr txBox="1"/>
          <p:nvPr/>
        </p:nvSpPr>
        <p:spPr>
          <a:xfrm>
            <a:off x="2694336" y="5334100"/>
            <a:ext cx="2788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000" dirty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Conclusion</a:t>
            </a:r>
            <a:endParaRPr lang="zh-CN" altLang="en-US" sz="2000" dirty="0">
              <a:solidFill>
                <a:srgbClr val="3B383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37" name="原创设计师QQ69613753    _13">
            <a:extLst>
              <a:ext uri="{FF2B5EF4-FFF2-40B4-BE49-F238E27FC236}">
                <a16:creationId xmlns:a16="http://schemas.microsoft.com/office/drawing/2014/main" id="{6467945D-8F6D-9646-84C5-31215B84EA89}"/>
              </a:ext>
            </a:extLst>
          </p:cNvPr>
          <p:cNvSpPr/>
          <p:nvPr/>
        </p:nvSpPr>
        <p:spPr>
          <a:xfrm>
            <a:off x="1482320" y="5240893"/>
            <a:ext cx="914400" cy="914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800" b="1" dirty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Source Han Serif SC" panose="02020400000000000000" pitchFamily="18" charset="-122"/>
              </a:rPr>
              <a:t>5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3B383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  <a:sym typeface="Source Han Serif SC" panose="02020400000000000000" pitchFamily="18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2AF96F8-85B1-1248-9B96-AC24CD0A9373}"/>
              </a:ext>
            </a:extLst>
          </p:cNvPr>
          <p:cNvSpPr/>
          <p:nvPr/>
        </p:nvSpPr>
        <p:spPr>
          <a:xfrm rot="18900000">
            <a:off x="1566097" y="5264112"/>
            <a:ext cx="743129" cy="736269"/>
          </a:xfrm>
          <a:prstGeom prst="rect">
            <a:avLst/>
          </a:prstGeom>
          <a:noFill/>
          <a:ln w="19050">
            <a:gradFill flip="none" rotWithShape="1">
              <a:gsLst>
                <a:gs pos="67000">
                  <a:srgbClr val="B6C6DD">
                    <a:alpha val="52000"/>
                  </a:srgbClr>
                </a:gs>
                <a:gs pos="0">
                  <a:schemeClr val="accent1">
                    <a:lumMod val="5000"/>
                    <a:lumOff val="95000"/>
                    <a:alpha val="43000"/>
                  </a:schemeClr>
                </a:gs>
                <a:gs pos="100000">
                  <a:srgbClr val="425C8F">
                    <a:alpha val="61000"/>
                  </a:srgb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B383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611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箭头3"/>
          <p:cNvSpPr/>
          <p:nvPr/>
        </p:nvSpPr>
        <p:spPr bwMode="gray">
          <a:xfrm flipV="1">
            <a:off x="2489585" y="3825456"/>
            <a:ext cx="1067427" cy="1485101"/>
          </a:xfrm>
          <a:custGeom>
            <a:avLst/>
            <a:gdLst>
              <a:gd name="T0" fmla="*/ 118 w 933"/>
              <a:gd name="T1" fmla="*/ 1044 h 1182"/>
              <a:gd name="T2" fmla="*/ 128 w 933"/>
              <a:gd name="T3" fmla="*/ 340 h 1182"/>
              <a:gd name="T4" fmla="*/ 264 w 933"/>
              <a:gd name="T5" fmla="*/ 210 h 1182"/>
              <a:gd name="T6" fmla="*/ 720 w 933"/>
              <a:gd name="T7" fmla="*/ 202 h 1182"/>
              <a:gd name="T8" fmla="*/ 720 w 933"/>
              <a:gd name="T9" fmla="*/ 320 h 1182"/>
              <a:gd name="T10" fmla="*/ 933 w 933"/>
              <a:gd name="T11" fmla="*/ 153 h 1182"/>
              <a:gd name="T12" fmla="*/ 712 w 933"/>
              <a:gd name="T13" fmla="*/ 0 h 1182"/>
              <a:gd name="T14" fmla="*/ 714 w 933"/>
              <a:gd name="T15" fmla="*/ 92 h 1182"/>
              <a:gd name="T16" fmla="*/ 234 w 933"/>
              <a:gd name="T17" fmla="*/ 94 h 1182"/>
              <a:gd name="T18" fmla="*/ 0 w 933"/>
              <a:gd name="T19" fmla="*/ 298 h 1182"/>
              <a:gd name="T20" fmla="*/ 0 w 933"/>
              <a:gd name="T21" fmla="*/ 1058 h 1182"/>
              <a:gd name="T22" fmla="*/ 118 w 933"/>
              <a:gd name="T23" fmla="*/ 1044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3" h="1182">
                <a:moveTo>
                  <a:pt x="118" y="1044"/>
                </a:moveTo>
                <a:lnTo>
                  <a:pt x="128" y="340"/>
                </a:lnTo>
                <a:cubicBezTo>
                  <a:pt x="134" y="214"/>
                  <a:pt x="182" y="212"/>
                  <a:pt x="264" y="210"/>
                </a:cubicBezTo>
                <a:lnTo>
                  <a:pt x="720" y="202"/>
                </a:lnTo>
                <a:lnTo>
                  <a:pt x="720" y="320"/>
                </a:lnTo>
                <a:lnTo>
                  <a:pt x="933" y="153"/>
                </a:lnTo>
                <a:lnTo>
                  <a:pt x="712" y="0"/>
                </a:lnTo>
                <a:lnTo>
                  <a:pt x="714" y="92"/>
                </a:lnTo>
                <a:cubicBezTo>
                  <a:pt x="714" y="92"/>
                  <a:pt x="406" y="94"/>
                  <a:pt x="234" y="94"/>
                </a:cubicBezTo>
                <a:cubicBezTo>
                  <a:pt x="60" y="96"/>
                  <a:pt x="2" y="156"/>
                  <a:pt x="0" y="298"/>
                </a:cubicBezTo>
                <a:lnTo>
                  <a:pt x="0" y="1058"/>
                </a:lnTo>
                <a:cubicBezTo>
                  <a:pt x="20" y="1182"/>
                  <a:pt x="93" y="1170"/>
                  <a:pt x="118" y="104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lIns="80884" tIns="40441" rIns="80884" bIns="40441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sz="146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19" name="箭头2"/>
          <p:cNvSpPr/>
          <p:nvPr/>
        </p:nvSpPr>
        <p:spPr bwMode="gray">
          <a:xfrm rot="16200000">
            <a:off x="2770858" y="3207399"/>
            <a:ext cx="317257" cy="1268784"/>
          </a:xfrm>
          <a:custGeom>
            <a:avLst/>
            <a:gdLst>
              <a:gd name="T0" fmla="*/ 37 w 142"/>
              <a:gd name="T1" fmla="*/ 1 h 604"/>
              <a:gd name="T2" fmla="*/ 45 w 142"/>
              <a:gd name="T3" fmla="*/ 472 h 604"/>
              <a:gd name="T4" fmla="*/ 0 w 142"/>
              <a:gd name="T5" fmla="*/ 474 h 604"/>
              <a:gd name="T6" fmla="*/ 72 w 142"/>
              <a:gd name="T7" fmla="*/ 604 h 604"/>
              <a:gd name="T8" fmla="*/ 142 w 142"/>
              <a:gd name="T9" fmla="*/ 474 h 604"/>
              <a:gd name="T10" fmla="*/ 100 w 142"/>
              <a:gd name="T11" fmla="*/ 474 h 604"/>
              <a:gd name="T12" fmla="*/ 99 w 142"/>
              <a:gd name="T13" fmla="*/ 0 h 604"/>
              <a:gd name="T14" fmla="*/ 37 w 142"/>
              <a:gd name="T15" fmla="*/ 1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2" h="604">
                <a:moveTo>
                  <a:pt x="37" y="1"/>
                </a:moveTo>
                <a:lnTo>
                  <a:pt x="45" y="472"/>
                </a:lnTo>
                <a:lnTo>
                  <a:pt x="0" y="474"/>
                </a:lnTo>
                <a:lnTo>
                  <a:pt x="72" y="604"/>
                </a:lnTo>
                <a:lnTo>
                  <a:pt x="142" y="474"/>
                </a:lnTo>
                <a:lnTo>
                  <a:pt x="100" y="474"/>
                </a:lnTo>
                <a:lnTo>
                  <a:pt x="99" y="0"/>
                </a:lnTo>
                <a:lnTo>
                  <a:pt x="3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lIns="80884" tIns="40441" rIns="80884" bIns="40441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sz="146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20" name="箭头1"/>
          <p:cNvSpPr/>
          <p:nvPr/>
        </p:nvSpPr>
        <p:spPr bwMode="gray">
          <a:xfrm>
            <a:off x="2482721" y="2203140"/>
            <a:ext cx="1067427" cy="1720341"/>
          </a:xfrm>
          <a:custGeom>
            <a:avLst/>
            <a:gdLst>
              <a:gd name="T0" fmla="*/ 118 w 933"/>
              <a:gd name="T1" fmla="*/ 1044 h 1182"/>
              <a:gd name="T2" fmla="*/ 128 w 933"/>
              <a:gd name="T3" fmla="*/ 340 h 1182"/>
              <a:gd name="T4" fmla="*/ 264 w 933"/>
              <a:gd name="T5" fmla="*/ 210 h 1182"/>
              <a:gd name="T6" fmla="*/ 720 w 933"/>
              <a:gd name="T7" fmla="*/ 202 h 1182"/>
              <a:gd name="T8" fmla="*/ 720 w 933"/>
              <a:gd name="T9" fmla="*/ 320 h 1182"/>
              <a:gd name="T10" fmla="*/ 933 w 933"/>
              <a:gd name="T11" fmla="*/ 153 h 1182"/>
              <a:gd name="T12" fmla="*/ 712 w 933"/>
              <a:gd name="T13" fmla="*/ 0 h 1182"/>
              <a:gd name="T14" fmla="*/ 714 w 933"/>
              <a:gd name="T15" fmla="*/ 92 h 1182"/>
              <a:gd name="T16" fmla="*/ 234 w 933"/>
              <a:gd name="T17" fmla="*/ 94 h 1182"/>
              <a:gd name="T18" fmla="*/ 0 w 933"/>
              <a:gd name="T19" fmla="*/ 298 h 1182"/>
              <a:gd name="T20" fmla="*/ 0 w 933"/>
              <a:gd name="T21" fmla="*/ 1058 h 1182"/>
              <a:gd name="T22" fmla="*/ 118 w 933"/>
              <a:gd name="T23" fmla="*/ 1044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3" h="1182">
                <a:moveTo>
                  <a:pt x="118" y="1044"/>
                </a:moveTo>
                <a:lnTo>
                  <a:pt x="128" y="340"/>
                </a:lnTo>
                <a:cubicBezTo>
                  <a:pt x="134" y="214"/>
                  <a:pt x="182" y="212"/>
                  <a:pt x="264" y="210"/>
                </a:cubicBezTo>
                <a:lnTo>
                  <a:pt x="720" y="202"/>
                </a:lnTo>
                <a:lnTo>
                  <a:pt x="720" y="320"/>
                </a:lnTo>
                <a:lnTo>
                  <a:pt x="933" y="153"/>
                </a:lnTo>
                <a:lnTo>
                  <a:pt x="712" y="0"/>
                </a:lnTo>
                <a:lnTo>
                  <a:pt x="714" y="92"/>
                </a:lnTo>
                <a:cubicBezTo>
                  <a:pt x="714" y="92"/>
                  <a:pt x="406" y="94"/>
                  <a:pt x="234" y="94"/>
                </a:cubicBezTo>
                <a:cubicBezTo>
                  <a:pt x="60" y="96"/>
                  <a:pt x="2" y="156"/>
                  <a:pt x="0" y="298"/>
                </a:cubicBezTo>
                <a:lnTo>
                  <a:pt x="0" y="1058"/>
                </a:lnTo>
                <a:cubicBezTo>
                  <a:pt x="20" y="1182"/>
                  <a:pt x="93" y="1170"/>
                  <a:pt x="118" y="104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lIns="80884" tIns="40441" rIns="80884" bIns="40441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sz="146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21" name="文本1"/>
          <p:cNvSpPr>
            <a:spLocks noChangeArrowheads="1"/>
          </p:cNvSpPr>
          <p:nvPr/>
        </p:nvSpPr>
        <p:spPr bwMode="gray">
          <a:xfrm>
            <a:off x="5929111" y="1810561"/>
            <a:ext cx="4738415" cy="1167987"/>
          </a:xfrm>
          <a:prstGeom prst="roundRect">
            <a:avLst>
              <a:gd name="adj" fmla="val 11505"/>
            </a:avLst>
          </a:prstGeom>
          <a:noFill/>
          <a:ln w="15875" cap="flat" cmpd="sng" algn="ctr">
            <a:solidFill>
              <a:schemeClr val="accent3"/>
            </a:solidFill>
            <a:prstDash val="solid"/>
          </a:ln>
          <a:effectLst/>
        </p:spPr>
        <p:txBody>
          <a:bodyPr lIns="80884" tIns="40441" rIns="80884" bIns="40441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65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AlexNet</a:t>
            </a:r>
            <a:r>
              <a:rPr lang="en-US" altLang="zh-CN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, </a:t>
            </a:r>
            <a:r>
              <a:rPr lang="en-US" altLang="zh-CN" sz="1065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VGGNet</a:t>
            </a:r>
            <a:r>
              <a:rPr lang="en-US" altLang="zh-CN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, </a:t>
            </a:r>
            <a:r>
              <a:rPr lang="en-US" altLang="zh-CN" sz="1065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GoogLeNet</a:t>
            </a:r>
            <a:r>
              <a:rPr lang="en-US" altLang="zh-CN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,</a:t>
            </a:r>
            <a:r>
              <a:rPr lang="zh-CN" altLang="en-US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 </a:t>
            </a:r>
            <a:r>
              <a:rPr lang="en-US" altLang="zh-CN" sz="1065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ResNet</a:t>
            </a:r>
            <a:r>
              <a:rPr lang="en-US" altLang="zh-CN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 are deep and huge Neural Networks. They are challenging to apply to real life, only staying in the laboratory stage.</a:t>
            </a:r>
            <a:endParaRPr lang="zh-CN" altLang="zh-CN" sz="1065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641292" y="3092347"/>
            <a:ext cx="1501497" cy="1501500"/>
            <a:chOff x="2193192" y="1899414"/>
            <a:chExt cx="2421375" cy="2421376"/>
          </a:xfrm>
          <a:effectLst/>
        </p:grpSpPr>
        <p:sp>
          <p:nvSpPr>
            <p:cNvPr id="25" name="椭圆 24"/>
            <p:cNvSpPr/>
            <p:nvPr/>
          </p:nvSpPr>
          <p:spPr>
            <a:xfrm>
              <a:off x="2193192" y="1899414"/>
              <a:ext cx="2421375" cy="2421376"/>
            </a:xfrm>
            <a:prstGeom prst="ellipse">
              <a:avLst/>
            </a:prstGeom>
            <a:solidFill>
              <a:schemeClr val="accent1"/>
            </a:solidFill>
            <a:ln w="317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26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2386802" y="2093026"/>
              <a:ext cx="2034160" cy="2034160"/>
            </a:xfrm>
            <a:prstGeom prst="ellipse">
              <a:avLst/>
            </a:prstGeom>
            <a:noFill/>
            <a:ln w="50800">
              <a:noFill/>
            </a:ln>
            <a:effectLst>
              <a:outerShdw blurRad="76200" dist="38100" dir="2700000" algn="tl" rotWithShape="0">
                <a:schemeClr val="accent1">
                  <a:lumMod val="50000"/>
                  <a:alpha val="64000"/>
                </a:scheme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31750" h="127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26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533855" y="3516465"/>
            <a:ext cx="1654650" cy="913327"/>
            <a:chOff x="8728855" y="2437732"/>
            <a:chExt cx="1355922" cy="935231"/>
          </a:xfrm>
        </p:grpSpPr>
        <p:sp>
          <p:nvSpPr>
            <p:cNvPr id="28" name="文本框 37"/>
            <p:cNvSpPr txBox="1"/>
            <p:nvPr/>
          </p:nvSpPr>
          <p:spPr>
            <a:xfrm>
              <a:off x="8931338" y="2437732"/>
              <a:ext cx="1010653" cy="935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53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29" name="文本框 38"/>
            <p:cNvSpPr txBox="1"/>
            <p:nvPr/>
          </p:nvSpPr>
          <p:spPr>
            <a:xfrm>
              <a:off x="8728855" y="2441679"/>
              <a:ext cx="1355922" cy="535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Image</a:t>
              </a:r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 </a:t>
              </a:r>
              <a:endPara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  <a:p>
              <a:pPr algn="ctr"/>
              <a:r>
                <a: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Classification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3616411" y="1782856"/>
            <a:ext cx="2141838" cy="1223397"/>
            <a:chOff x="3237545" y="4561747"/>
            <a:chExt cx="1146960" cy="1146960"/>
          </a:xfrm>
        </p:grpSpPr>
        <p:sp>
          <p:nvSpPr>
            <p:cNvPr id="31" name="圆角矩形 30"/>
            <p:cNvSpPr/>
            <p:nvPr/>
          </p:nvSpPr>
          <p:spPr>
            <a:xfrm>
              <a:off x="3237545" y="4561747"/>
              <a:ext cx="1146960" cy="1146960"/>
            </a:xfrm>
            <a:prstGeom prst="roundRect">
              <a:avLst>
                <a:gd name="adj" fmla="val 9039"/>
              </a:avLst>
            </a:prstGeom>
            <a:solidFill>
              <a:schemeClr val="accent3"/>
            </a:solidFill>
            <a:ln w="317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3329042" y="4642031"/>
              <a:ext cx="976147" cy="986387"/>
            </a:xfrm>
            <a:prstGeom prst="roundRect">
              <a:avLst>
                <a:gd name="adj" fmla="val 9613"/>
              </a:avLst>
            </a:prstGeom>
            <a:noFill/>
            <a:ln w="50800">
              <a:noFill/>
            </a:ln>
            <a:effectLst>
              <a:outerShdw blurRad="76200" dist="38100" dir="2700000" algn="tl" rotWithShape="0">
                <a:schemeClr val="tx1">
                  <a:lumMod val="65000"/>
                  <a:lumOff val="35000"/>
                  <a:alpha val="64000"/>
                </a:scheme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44450" h="127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</p:grpSp>
      <p:sp>
        <p:nvSpPr>
          <p:cNvPr id="33" name="Text Placeholder 4"/>
          <p:cNvSpPr txBox="1"/>
          <p:nvPr/>
        </p:nvSpPr>
        <p:spPr>
          <a:xfrm>
            <a:off x="3737775" y="2113340"/>
            <a:ext cx="1860317" cy="5114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Huge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 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  <a:p>
            <a:pPr marL="0" indent="0" algn="ctr"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network size</a:t>
            </a:r>
            <a:endParaRPr lang="en-GB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014FF4C0-461C-4326-9E64-6D4C8C5AACC5}"/>
              </a:ext>
            </a:extLst>
          </p:cNvPr>
          <p:cNvGrpSpPr/>
          <p:nvPr/>
        </p:nvGrpSpPr>
        <p:grpSpPr>
          <a:xfrm>
            <a:off x="3424460" y="220234"/>
            <a:ext cx="5544407" cy="1077218"/>
            <a:chOff x="551593" y="497013"/>
            <a:chExt cx="5544407" cy="1077218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3BB21B3A-2CC2-4A5E-B024-9DB888FDC51B}"/>
                </a:ext>
              </a:extLst>
            </p:cNvPr>
            <p:cNvSpPr/>
            <p:nvPr/>
          </p:nvSpPr>
          <p:spPr>
            <a:xfrm>
              <a:off x="551593" y="497013"/>
              <a:ext cx="554440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3B383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1</a:t>
              </a: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3B383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 </a:t>
              </a:r>
              <a:r>
                <a:rPr lang="en-US" altLang="zh-CN" sz="32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Background</a:t>
              </a:r>
            </a:p>
            <a:p>
              <a:pPr lvl="0" algn="ctr">
                <a:defRPr/>
              </a:pPr>
              <a:endParaRPr lang="en-US" altLang="zh-CN" sz="3200" dirty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cxnSp>
          <p:nvCxnSpPr>
            <p:cNvPr id="44" name="0 _4">
              <a:extLst>
                <a:ext uri="{FF2B5EF4-FFF2-40B4-BE49-F238E27FC236}">
                  <a16:creationId xmlns:a16="http://schemas.microsoft.com/office/drawing/2014/main" id="{957AF64B-43B2-4958-94A2-96DDA0EF06A6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文本1">
            <a:extLst>
              <a:ext uri="{FF2B5EF4-FFF2-40B4-BE49-F238E27FC236}">
                <a16:creationId xmlns:a16="http://schemas.microsoft.com/office/drawing/2014/main" id="{388CAE4F-8801-4148-9E47-F5AA21842514}"/>
              </a:ext>
            </a:extLst>
          </p:cNvPr>
          <p:cNvSpPr>
            <a:spLocks noChangeArrowheads="1"/>
          </p:cNvSpPr>
          <p:nvPr/>
        </p:nvSpPr>
        <p:spPr bwMode="gray">
          <a:xfrm>
            <a:off x="5957941" y="3248063"/>
            <a:ext cx="4738415" cy="1167987"/>
          </a:xfrm>
          <a:prstGeom prst="roundRect">
            <a:avLst>
              <a:gd name="adj" fmla="val 11505"/>
            </a:avLst>
          </a:prstGeom>
          <a:noFill/>
          <a:ln w="15875" cap="flat" cmpd="sng" algn="ctr">
            <a:solidFill>
              <a:schemeClr val="accent3"/>
            </a:solidFill>
            <a:prstDash val="solid"/>
          </a:ln>
          <a:effectLst/>
        </p:spPr>
        <p:txBody>
          <a:bodyPr lIns="80884" tIns="40441" rIns="80884" bIns="40441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65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MobileNet</a:t>
            </a:r>
            <a:r>
              <a:rPr lang="en-US" altLang="zh-CN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 uses technologies such as an inverted residual network</a:t>
            </a:r>
            <a:r>
              <a:rPr lang="zh-CN" altLang="en-US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 </a:t>
            </a:r>
            <a:r>
              <a:rPr lang="en-US" altLang="zh-CN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to</a:t>
            </a:r>
            <a:r>
              <a:rPr lang="zh-CN" altLang="en-US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 </a:t>
            </a:r>
            <a:r>
              <a:rPr lang="en-US" altLang="zh-CN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reduce</a:t>
            </a:r>
            <a:r>
              <a:rPr lang="zh-CN" altLang="en-US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 </a:t>
            </a:r>
            <a:r>
              <a:rPr lang="en-US" altLang="zh-CN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parameters</a:t>
            </a:r>
            <a:r>
              <a:rPr lang="zh-CN" altLang="en-US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 </a:t>
            </a:r>
            <a:r>
              <a:rPr lang="en-US" altLang="zh-CN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and</a:t>
            </a:r>
            <a:r>
              <a:rPr lang="zh-CN" altLang="en-US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 </a:t>
            </a:r>
            <a:r>
              <a:rPr lang="en-US" altLang="zh-CN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network</a:t>
            </a:r>
            <a:r>
              <a:rPr lang="zh-CN" altLang="en-US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 </a:t>
            </a:r>
            <a:r>
              <a:rPr lang="en-US" altLang="zh-CN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size.</a:t>
            </a:r>
            <a:r>
              <a:rPr lang="zh-CN" altLang="en-US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 </a:t>
            </a:r>
            <a:r>
              <a:rPr lang="en-US" altLang="zh-CN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However,</a:t>
            </a:r>
            <a:r>
              <a:rPr lang="zh-CN" altLang="en-US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 </a:t>
            </a:r>
            <a:r>
              <a:rPr lang="en-US" altLang="zh-CN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It</a:t>
            </a:r>
            <a:r>
              <a:rPr lang="zh-CN" altLang="en-US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 </a:t>
            </a:r>
            <a:r>
              <a:rPr lang="en-US" altLang="zh-CN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has a side effect of decreasing accuracy.</a:t>
            </a:r>
            <a:endParaRPr lang="zh-CN" altLang="zh-CN" sz="1065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280EC21E-85CC-AD4E-B1A3-0777C46545B3}"/>
              </a:ext>
            </a:extLst>
          </p:cNvPr>
          <p:cNvGrpSpPr/>
          <p:nvPr/>
        </p:nvGrpSpPr>
        <p:grpSpPr>
          <a:xfrm>
            <a:off x="3645241" y="3220358"/>
            <a:ext cx="2141838" cy="1223397"/>
            <a:chOff x="3237545" y="4561747"/>
            <a:chExt cx="1146960" cy="1146960"/>
          </a:xfrm>
        </p:grpSpPr>
        <p:sp>
          <p:nvSpPr>
            <p:cNvPr id="47" name="圆角矩形 46">
              <a:extLst>
                <a:ext uri="{FF2B5EF4-FFF2-40B4-BE49-F238E27FC236}">
                  <a16:creationId xmlns:a16="http://schemas.microsoft.com/office/drawing/2014/main" id="{3B63F864-1854-7449-B47F-A3F4DA07924A}"/>
                </a:ext>
              </a:extLst>
            </p:cNvPr>
            <p:cNvSpPr/>
            <p:nvPr/>
          </p:nvSpPr>
          <p:spPr>
            <a:xfrm>
              <a:off x="3237545" y="4561747"/>
              <a:ext cx="1146960" cy="1146960"/>
            </a:xfrm>
            <a:prstGeom prst="roundRect">
              <a:avLst>
                <a:gd name="adj" fmla="val 9039"/>
              </a:avLst>
            </a:prstGeom>
            <a:solidFill>
              <a:schemeClr val="accent3"/>
            </a:solidFill>
            <a:ln w="317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48" name="圆角矩形 47">
              <a:extLst>
                <a:ext uri="{FF2B5EF4-FFF2-40B4-BE49-F238E27FC236}">
                  <a16:creationId xmlns:a16="http://schemas.microsoft.com/office/drawing/2014/main" id="{4BD6B07A-E229-4A49-86B8-88BCB5593108}"/>
                </a:ext>
              </a:extLst>
            </p:cNvPr>
            <p:cNvSpPr/>
            <p:nvPr/>
          </p:nvSpPr>
          <p:spPr>
            <a:xfrm>
              <a:off x="3329042" y="4642031"/>
              <a:ext cx="976147" cy="986387"/>
            </a:xfrm>
            <a:prstGeom prst="roundRect">
              <a:avLst>
                <a:gd name="adj" fmla="val 9613"/>
              </a:avLst>
            </a:prstGeom>
            <a:noFill/>
            <a:ln w="50800">
              <a:noFill/>
            </a:ln>
            <a:effectLst>
              <a:outerShdw blurRad="76200" dist="38100" dir="2700000" algn="tl" rotWithShape="0">
                <a:schemeClr val="tx1">
                  <a:lumMod val="65000"/>
                  <a:lumOff val="35000"/>
                  <a:alpha val="64000"/>
                </a:scheme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44450" h="127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</p:grp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2B8526E4-FA9E-0644-B47D-3A17AA737370}"/>
              </a:ext>
            </a:extLst>
          </p:cNvPr>
          <p:cNvSpPr txBox="1"/>
          <p:nvPr/>
        </p:nvSpPr>
        <p:spPr>
          <a:xfrm>
            <a:off x="3645241" y="3550842"/>
            <a:ext cx="2141838" cy="5114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Slight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model</a:t>
            </a:r>
          </a:p>
          <a:p>
            <a:pPr marL="0" indent="0" algn="ctr"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Insufficient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Accuracy 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 </a:t>
            </a:r>
            <a:endParaRPr lang="en-GB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50" name="文本1">
            <a:extLst>
              <a:ext uri="{FF2B5EF4-FFF2-40B4-BE49-F238E27FC236}">
                <a16:creationId xmlns:a16="http://schemas.microsoft.com/office/drawing/2014/main" id="{8C3D869F-1720-7E41-A281-871021D1B08F}"/>
              </a:ext>
            </a:extLst>
          </p:cNvPr>
          <p:cNvSpPr>
            <a:spLocks noChangeArrowheads="1"/>
          </p:cNvSpPr>
          <p:nvPr/>
        </p:nvSpPr>
        <p:spPr bwMode="gray">
          <a:xfrm>
            <a:off x="5949700" y="4648503"/>
            <a:ext cx="4738415" cy="1167987"/>
          </a:xfrm>
          <a:prstGeom prst="roundRect">
            <a:avLst>
              <a:gd name="adj" fmla="val 11505"/>
            </a:avLst>
          </a:prstGeom>
          <a:noFill/>
          <a:ln w="15875" cap="flat" cmpd="sng" algn="ctr">
            <a:solidFill>
              <a:schemeClr val="accent3"/>
            </a:solidFill>
            <a:prstDash val="solid"/>
          </a:ln>
          <a:effectLst/>
        </p:spPr>
        <p:txBody>
          <a:bodyPr lIns="80884" tIns="40441" rIns="80884" bIns="40441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MLP</a:t>
            </a:r>
            <a:r>
              <a:rPr lang="zh-CN" altLang="en-US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（</a:t>
            </a:r>
            <a:r>
              <a:rPr lang="en-US" altLang="zh-CN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multilayer perceptron</a:t>
            </a:r>
            <a:r>
              <a:rPr lang="zh-CN" altLang="en-US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） </a:t>
            </a:r>
            <a:r>
              <a:rPr lang="en-US" altLang="zh-CN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focus</a:t>
            </a:r>
            <a:r>
              <a:rPr lang="zh-CN" altLang="en-US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 </a:t>
            </a:r>
            <a:r>
              <a:rPr lang="en-US" altLang="zh-CN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on</a:t>
            </a:r>
            <a:r>
              <a:rPr lang="zh-CN" altLang="en-US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 </a:t>
            </a:r>
            <a:r>
              <a:rPr lang="en-US" altLang="zh-CN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global</a:t>
            </a:r>
            <a:r>
              <a:rPr lang="zh-CN" altLang="en-US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 </a:t>
            </a:r>
            <a:r>
              <a:rPr lang="en-US" altLang="zh-CN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inference,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 </a:t>
            </a:r>
            <a:r>
              <a:rPr lang="en-US" altLang="zh-CN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and</a:t>
            </a:r>
            <a:r>
              <a:rPr lang="zh-CN" altLang="en-US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 </a:t>
            </a:r>
            <a:r>
              <a:rPr lang="en-US" altLang="zh-CN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CNN</a:t>
            </a:r>
            <a:r>
              <a:rPr lang="zh-CN" altLang="en-US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（</a:t>
            </a:r>
            <a:r>
              <a:rPr lang="en-US" altLang="zh-CN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convolutional neural network</a:t>
            </a:r>
            <a:r>
              <a:rPr lang="zh-CN" altLang="en-US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） </a:t>
            </a:r>
            <a:r>
              <a:rPr lang="en-US" altLang="zh-CN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focus</a:t>
            </a:r>
            <a:r>
              <a:rPr lang="zh-CN" altLang="en-US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 </a:t>
            </a:r>
            <a:r>
              <a:rPr lang="en-US" altLang="zh-CN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on</a:t>
            </a:r>
            <a:r>
              <a:rPr lang="zh-CN" altLang="en-US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 </a:t>
            </a:r>
            <a:r>
              <a:rPr lang="en-US" altLang="zh-CN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local</a:t>
            </a:r>
            <a:r>
              <a:rPr lang="zh-CN" altLang="en-US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 </a:t>
            </a:r>
            <a:r>
              <a:rPr lang="en-US" altLang="zh-CN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inference.</a:t>
            </a:r>
            <a:r>
              <a:rPr lang="zh-CN" altLang="en-US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 </a:t>
            </a:r>
            <a:endParaRPr lang="zh-CN" altLang="zh-CN" sz="1065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88A204F2-278B-3042-8394-783BA5FBAAFE}"/>
              </a:ext>
            </a:extLst>
          </p:cNvPr>
          <p:cNvGrpSpPr/>
          <p:nvPr/>
        </p:nvGrpSpPr>
        <p:grpSpPr>
          <a:xfrm>
            <a:off x="3637000" y="4620798"/>
            <a:ext cx="2141838" cy="1223397"/>
            <a:chOff x="3237545" y="4561747"/>
            <a:chExt cx="1146960" cy="1146960"/>
          </a:xfrm>
        </p:grpSpPr>
        <p:sp>
          <p:nvSpPr>
            <p:cNvPr id="52" name="圆角矩形 51">
              <a:extLst>
                <a:ext uri="{FF2B5EF4-FFF2-40B4-BE49-F238E27FC236}">
                  <a16:creationId xmlns:a16="http://schemas.microsoft.com/office/drawing/2014/main" id="{F57C37BB-F1D7-E245-B336-E18A6996EFF0}"/>
                </a:ext>
              </a:extLst>
            </p:cNvPr>
            <p:cNvSpPr/>
            <p:nvPr/>
          </p:nvSpPr>
          <p:spPr>
            <a:xfrm>
              <a:off x="3237545" y="4561747"/>
              <a:ext cx="1146960" cy="1146960"/>
            </a:xfrm>
            <a:prstGeom prst="roundRect">
              <a:avLst>
                <a:gd name="adj" fmla="val 9039"/>
              </a:avLst>
            </a:prstGeom>
            <a:solidFill>
              <a:schemeClr val="accent3"/>
            </a:solidFill>
            <a:ln w="317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53" name="圆角矩形 52">
              <a:extLst>
                <a:ext uri="{FF2B5EF4-FFF2-40B4-BE49-F238E27FC236}">
                  <a16:creationId xmlns:a16="http://schemas.microsoft.com/office/drawing/2014/main" id="{A7479DCF-3BE3-1B44-8EC7-5B29B02320A5}"/>
                </a:ext>
              </a:extLst>
            </p:cNvPr>
            <p:cNvSpPr/>
            <p:nvPr/>
          </p:nvSpPr>
          <p:spPr>
            <a:xfrm>
              <a:off x="3329042" y="4642031"/>
              <a:ext cx="976147" cy="986387"/>
            </a:xfrm>
            <a:prstGeom prst="roundRect">
              <a:avLst>
                <a:gd name="adj" fmla="val 9613"/>
              </a:avLst>
            </a:prstGeom>
            <a:noFill/>
            <a:ln w="50800">
              <a:noFill/>
            </a:ln>
            <a:effectLst>
              <a:outerShdw blurRad="76200" dist="38100" dir="2700000" algn="tl" rotWithShape="0">
                <a:schemeClr val="tx1">
                  <a:lumMod val="65000"/>
                  <a:lumOff val="35000"/>
                  <a:alpha val="64000"/>
                </a:scheme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44450" h="127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</p:grpSp>
      <p:sp>
        <p:nvSpPr>
          <p:cNvPr id="54" name="Text Placeholder 4">
            <a:extLst>
              <a:ext uri="{FF2B5EF4-FFF2-40B4-BE49-F238E27FC236}">
                <a16:creationId xmlns:a16="http://schemas.microsoft.com/office/drawing/2014/main" id="{C45DF926-1EED-5C47-AC0A-212B85C8783B}"/>
              </a:ext>
            </a:extLst>
          </p:cNvPr>
          <p:cNvSpPr txBox="1"/>
          <p:nvPr/>
        </p:nvSpPr>
        <p:spPr>
          <a:xfrm>
            <a:off x="3637000" y="4951282"/>
            <a:ext cx="2141838" cy="5114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CNN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&amp;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MLP limitations</a:t>
            </a:r>
            <a:endParaRPr lang="en-GB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47"/>
          <p:cNvSpPr>
            <a:spLocks noChangeAspect="1" noChangeArrowheads="1"/>
          </p:cNvSpPr>
          <p:nvPr/>
        </p:nvSpPr>
        <p:spPr bwMode="auto">
          <a:xfrm>
            <a:off x="1063022" y="1658057"/>
            <a:ext cx="4293741" cy="2187716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 lIns="121912" tIns="60956" rIns="121912" bIns="60956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defTabSz="914273">
              <a:spcBef>
                <a:spcPct val="0"/>
              </a:spcBef>
              <a:buNone/>
            </a:pPr>
            <a:endParaRPr lang="zh-CN" altLang="zh-CN" sz="2400" dirty="0">
              <a:solidFill>
                <a:srgbClr val="FFFFFF"/>
              </a:solidFill>
              <a:sym typeface="Source Han Serif SC" panose="02020400000000000000" pitchFamily="18" charset="-122"/>
            </a:endParaRPr>
          </a:p>
        </p:txBody>
      </p:sp>
      <p:sp>
        <p:nvSpPr>
          <p:cNvPr id="13" name="矩形 1"/>
          <p:cNvSpPr>
            <a:spLocks noChangeArrowheads="1"/>
          </p:cNvSpPr>
          <p:nvPr/>
        </p:nvSpPr>
        <p:spPr bwMode="auto">
          <a:xfrm>
            <a:off x="6099430" y="1658057"/>
            <a:ext cx="5053252" cy="21877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121912" tIns="60956" rIns="121912" bIns="60956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defTabSz="914273">
              <a:spcBef>
                <a:spcPct val="0"/>
              </a:spcBef>
              <a:buNone/>
            </a:pPr>
            <a:endParaRPr lang="zh-CN" altLang="zh-CN" sz="2400" dirty="0">
              <a:solidFill>
                <a:srgbClr val="FF8607"/>
              </a:solidFill>
              <a:sym typeface="Source Han Serif SC" panose="02020400000000000000" pitchFamily="18" charset="-122"/>
            </a:endParaRPr>
          </a:p>
        </p:txBody>
      </p:sp>
      <p:sp>
        <p:nvSpPr>
          <p:cNvPr id="14" name="矩形 59"/>
          <p:cNvSpPr>
            <a:spLocks noChangeArrowheads="1"/>
          </p:cNvSpPr>
          <p:nvPr/>
        </p:nvSpPr>
        <p:spPr bwMode="auto">
          <a:xfrm>
            <a:off x="1063022" y="4431234"/>
            <a:ext cx="4293741" cy="2187716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 lIns="121912" tIns="60956" rIns="121912" bIns="60956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defTabSz="914273">
              <a:spcBef>
                <a:spcPct val="0"/>
              </a:spcBef>
              <a:buNone/>
            </a:pPr>
            <a:endParaRPr lang="zh-CN" altLang="zh-CN" sz="2400" dirty="0">
              <a:solidFill>
                <a:srgbClr val="FFFFFF"/>
              </a:solidFill>
              <a:sym typeface="Source Han Serif SC" panose="02020400000000000000" pitchFamily="18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708214" y="2360699"/>
            <a:ext cx="782431" cy="782431"/>
            <a:chOff x="4644009" y="1703896"/>
            <a:chExt cx="573732" cy="573732"/>
          </a:xfrm>
        </p:grpSpPr>
        <p:sp>
          <p:nvSpPr>
            <p:cNvPr id="7" name="椭圆 6"/>
            <p:cNvSpPr/>
            <p:nvPr/>
          </p:nvSpPr>
          <p:spPr>
            <a:xfrm>
              <a:off x="4644009" y="1703896"/>
              <a:ext cx="573732" cy="57373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rgbClr val="F4F0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8" name="右箭头 7"/>
            <p:cNvSpPr/>
            <p:nvPr/>
          </p:nvSpPr>
          <p:spPr>
            <a:xfrm>
              <a:off x="4860032" y="1860175"/>
              <a:ext cx="216024" cy="261173"/>
            </a:xfrm>
            <a:prstGeom prst="rightArrow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</p:grpSp>
      <p:sp>
        <p:nvSpPr>
          <p:cNvPr id="15" name="矩形 1"/>
          <p:cNvSpPr>
            <a:spLocks noChangeArrowheads="1"/>
          </p:cNvSpPr>
          <p:nvPr/>
        </p:nvSpPr>
        <p:spPr bwMode="auto">
          <a:xfrm>
            <a:off x="6099430" y="4431234"/>
            <a:ext cx="5053252" cy="21877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121912" tIns="60956" rIns="121912" bIns="60956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defTabSz="914273">
              <a:spcBef>
                <a:spcPct val="0"/>
              </a:spcBef>
              <a:buNone/>
            </a:pPr>
            <a:endParaRPr lang="zh-CN" altLang="zh-CN" sz="2400" dirty="0">
              <a:solidFill>
                <a:srgbClr val="FF8607"/>
              </a:solidFill>
              <a:sym typeface="Source Han Serif SC" panose="02020400000000000000" pitchFamily="18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5708214" y="5133876"/>
            <a:ext cx="782431" cy="782431"/>
            <a:chOff x="4644009" y="1703896"/>
            <a:chExt cx="573732" cy="573732"/>
          </a:xfrm>
        </p:grpSpPr>
        <p:sp>
          <p:nvSpPr>
            <p:cNvPr id="17" name="椭圆 16"/>
            <p:cNvSpPr/>
            <p:nvPr/>
          </p:nvSpPr>
          <p:spPr>
            <a:xfrm>
              <a:off x="4644009" y="1703896"/>
              <a:ext cx="573732" cy="57373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rgbClr val="F4F0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18" name="右箭头 17"/>
            <p:cNvSpPr/>
            <p:nvPr/>
          </p:nvSpPr>
          <p:spPr>
            <a:xfrm>
              <a:off x="4860032" y="1860175"/>
              <a:ext cx="216024" cy="261173"/>
            </a:xfrm>
            <a:prstGeom prst="rightArrow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</p:grpSp>
      <p:sp>
        <p:nvSpPr>
          <p:cNvPr id="20" name="矩形 19"/>
          <p:cNvSpPr/>
          <p:nvPr/>
        </p:nvSpPr>
        <p:spPr bwMode="auto">
          <a:xfrm>
            <a:off x="7161962" y="2274860"/>
            <a:ext cx="2928187" cy="954107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800" b="1" dirty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CNNs </a:t>
            </a:r>
          </a:p>
          <a:p>
            <a:pPr algn="ctr">
              <a:defRPr/>
            </a:pPr>
            <a:r>
              <a:rPr lang="en-US" altLang="zh-CN" sz="2800" b="1" dirty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local inference</a:t>
            </a:r>
            <a:endParaRPr lang="zh-CN" altLang="en-US" sz="2800" b="1" dirty="0">
              <a:solidFill>
                <a:srgbClr val="3B383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CD0BF2FE-AD70-486C-9E40-6DA8A5FFB49D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D3FE4A9-5D53-4415-BB05-92ED58BD2F3E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3B383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2</a:t>
              </a: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3B383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 </a:t>
              </a:r>
              <a:r>
                <a:rPr lang="en-US" altLang="zh-CN" sz="32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Motivation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cxnSp>
          <p:nvCxnSpPr>
            <p:cNvPr id="25" name="0 _4">
              <a:extLst>
                <a:ext uri="{FF2B5EF4-FFF2-40B4-BE49-F238E27FC236}">
                  <a16:creationId xmlns:a16="http://schemas.microsoft.com/office/drawing/2014/main" id="{27020C56-84A0-4521-A52D-E71D1771142A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5CF3474D-CDD2-454C-BB84-60D18D8683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022" y="1513094"/>
            <a:ext cx="4293741" cy="242193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48471D4-D280-FA4A-9028-9705B65135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751" y="4105950"/>
            <a:ext cx="4293741" cy="2607943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3C185182-0919-1940-B487-652F447693D1}"/>
              </a:ext>
            </a:extLst>
          </p:cNvPr>
          <p:cNvSpPr/>
          <p:nvPr/>
        </p:nvSpPr>
        <p:spPr bwMode="auto">
          <a:xfrm>
            <a:off x="7027607" y="5042162"/>
            <a:ext cx="3196896" cy="954107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800" b="1" dirty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MLP </a:t>
            </a:r>
          </a:p>
          <a:p>
            <a:pPr algn="ctr">
              <a:defRPr/>
            </a:pPr>
            <a:r>
              <a:rPr lang="en-US" altLang="zh-CN" sz="2800" b="1" dirty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global inference</a:t>
            </a:r>
          </a:p>
        </p:txBody>
      </p:sp>
    </p:spTree>
    <p:extLst>
      <p:ext uri="{BB962C8B-B14F-4D97-AF65-F5344CB8AC3E}">
        <p14:creationId xmlns:p14="http://schemas.microsoft.com/office/powerpoint/2010/main" val="365435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134D69AA-7E8D-4730-8418-BC28E8D22E00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FC737E2-B756-4755-9374-88BA8BE11513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3B383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3</a:t>
              </a: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3B383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 </a:t>
              </a:r>
              <a:r>
                <a:rPr lang="en-US" altLang="zh-CN" sz="32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Method</a:t>
              </a: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3B383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 </a:t>
              </a:r>
            </a:p>
          </p:txBody>
        </p:sp>
        <p:cxnSp>
          <p:nvCxnSpPr>
            <p:cNvPr id="20" name="0 _4">
              <a:extLst>
                <a:ext uri="{FF2B5EF4-FFF2-40B4-BE49-F238E27FC236}">
                  <a16:creationId xmlns:a16="http://schemas.microsoft.com/office/drawing/2014/main" id="{76F846F4-8BC8-4F37-AE3E-B5E804098ACF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EAAA53ED-21C9-6D40-A36A-AF83C116F368}"/>
                  </a:ext>
                </a:extLst>
              </p:cNvPr>
              <p:cNvSpPr/>
              <p:nvPr/>
            </p:nvSpPr>
            <p:spPr>
              <a:xfrm>
                <a:off x="2697043" y="2115093"/>
                <a:ext cx="7828344" cy="5219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sepChr m:val="("/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"/>
                                  <m:sepChr m:val="(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e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⊆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𝑁𝑖</m:t>
                                  </m:r>
                                </m:e>
                              </m:d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∀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        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EAAA53ED-21C9-6D40-A36A-AF83C116F3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7043" y="2115093"/>
                <a:ext cx="7828344" cy="521938"/>
              </a:xfrm>
              <a:prstGeom prst="rect">
                <a:avLst/>
              </a:prstGeom>
              <a:blipFill>
                <a:blip r:embed="rId3"/>
                <a:stretch>
                  <a:fillRect t="-64286" b="-10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下箭头 12">
            <a:extLst>
              <a:ext uri="{FF2B5EF4-FFF2-40B4-BE49-F238E27FC236}">
                <a16:creationId xmlns:a16="http://schemas.microsoft.com/office/drawing/2014/main" id="{38375D8A-77C6-BC4D-9CB8-D7B40A3884EF}"/>
              </a:ext>
            </a:extLst>
          </p:cNvPr>
          <p:cNvSpPr/>
          <p:nvPr/>
        </p:nvSpPr>
        <p:spPr>
          <a:xfrm>
            <a:off x="5462563" y="2858352"/>
            <a:ext cx="1317378" cy="13264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0CB5A1AE-684A-5A45-B01D-32DFD8FD0F7A}"/>
                  </a:ext>
                </a:extLst>
              </p:cNvPr>
              <p:cNvSpPr/>
              <p:nvPr/>
            </p:nvSpPr>
            <p:spPr>
              <a:xfrm>
                <a:off x="4165839" y="4395990"/>
                <a:ext cx="4127733" cy="4206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sepChr m:val="("/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∀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         2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0CB5A1AE-684A-5A45-B01D-32DFD8FD0F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839" y="4395990"/>
                <a:ext cx="4127733" cy="420628"/>
              </a:xfrm>
              <a:prstGeom prst="rect">
                <a:avLst/>
              </a:prstGeom>
              <a:blipFill>
                <a:blip r:embed="rId4"/>
                <a:stretch>
                  <a:fillRect t="-94118" b="-141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 1">
            <a:extLst>
              <a:ext uri="{FF2B5EF4-FFF2-40B4-BE49-F238E27FC236}">
                <a16:creationId xmlns:a16="http://schemas.microsoft.com/office/drawing/2014/main" id="{0F0C6FA6-443E-F442-9B47-227A925DE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829" y="5204999"/>
            <a:ext cx="3310046" cy="11399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121912" tIns="60956" rIns="121912" bIns="60956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defTabSz="914273">
              <a:spcBef>
                <a:spcPct val="0"/>
              </a:spcBef>
              <a:buNone/>
            </a:pPr>
            <a:endParaRPr lang="zh-CN" altLang="zh-CN" sz="2400" dirty="0">
              <a:solidFill>
                <a:srgbClr val="FF8607"/>
              </a:solidFill>
              <a:sym typeface="Source Han Serif SC" panose="02020400000000000000" pitchFamily="18" charset="-122"/>
            </a:endParaRPr>
          </a:p>
        </p:txBody>
      </p:sp>
      <p:sp>
        <p:nvSpPr>
          <p:cNvPr id="27" name="矩形 45">
            <a:extLst>
              <a:ext uri="{FF2B5EF4-FFF2-40B4-BE49-F238E27FC236}">
                <a16:creationId xmlns:a16="http://schemas.microsoft.com/office/drawing/2014/main" id="{ECD705D2-3569-144A-903A-558555607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5145" y="5410353"/>
            <a:ext cx="3248730" cy="769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2" tIns="60956" rIns="121912" bIns="6095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defTabSz="914273">
              <a:spcBef>
                <a:spcPct val="0"/>
              </a:spcBef>
              <a:buNone/>
            </a:pPr>
            <a:r>
              <a:rPr lang="en-US" altLang="zh-CN" sz="1400" dirty="0">
                <a:solidFill>
                  <a:schemeClr val="bg1"/>
                </a:solidFill>
                <a:sym typeface="Source Han Serif SC" panose="02020400000000000000" pitchFamily="18" charset="-122"/>
              </a:rPr>
              <a:t>The traditional 1*1 convolution operation uses formula 2 to global inference and self transformation.</a:t>
            </a:r>
            <a:endParaRPr lang="zh-CN" altLang="en-US" sz="1400" dirty="0">
              <a:solidFill>
                <a:schemeClr val="bg1"/>
              </a:solidFill>
              <a:sym typeface="Source Han Serif SC" panose="02020400000000000000" pitchFamily="18" charset="-122"/>
            </a:endParaRP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E07A501C-A3E3-9548-8CBD-B59F2B43EC14}"/>
              </a:ext>
            </a:extLst>
          </p:cNvPr>
          <p:cNvSpPr/>
          <p:nvPr/>
        </p:nvSpPr>
        <p:spPr>
          <a:xfrm>
            <a:off x="1453052" y="2115093"/>
            <a:ext cx="1059366" cy="6075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ACNet</a:t>
            </a:r>
            <a:endParaRPr kumimoji="1" lang="zh-CN" altLang="en-US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B7941E6F-CC16-EC48-BA81-BA6BC89AA70C}"/>
              </a:ext>
            </a:extLst>
          </p:cNvPr>
          <p:cNvSpPr/>
          <p:nvPr/>
        </p:nvSpPr>
        <p:spPr>
          <a:xfrm>
            <a:off x="7772019" y="1374096"/>
            <a:ext cx="1434861" cy="6075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Global</a:t>
            </a:r>
            <a:r>
              <a:rPr kumimoji="1" lang="zh-CN" altLang="en-US" dirty="0"/>
              <a:t> </a:t>
            </a:r>
            <a:r>
              <a:rPr kumimoji="1" lang="en-US" altLang="zh-CN" dirty="0"/>
              <a:t>inference</a:t>
            </a:r>
            <a:endParaRPr kumimoji="1" lang="zh-CN" altLang="en-US" dirty="0"/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E335E98A-CD31-284D-A2A4-2543986B28FC}"/>
              </a:ext>
            </a:extLst>
          </p:cNvPr>
          <p:cNvSpPr/>
          <p:nvPr/>
        </p:nvSpPr>
        <p:spPr>
          <a:xfrm>
            <a:off x="3617055" y="1371371"/>
            <a:ext cx="2067194" cy="6075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Self</a:t>
            </a:r>
            <a:r>
              <a:rPr kumimoji="1" lang="zh-CN" altLang="en-US" dirty="0"/>
              <a:t> </a:t>
            </a:r>
            <a:r>
              <a:rPr kumimoji="1" lang="en-US" altLang="zh-CN" dirty="0"/>
              <a:t>transformation</a:t>
            </a:r>
            <a:endParaRPr kumimoji="1" lang="zh-CN" altLang="en-US" dirty="0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A2F89947-A35D-5549-981A-84C80E29F0B0}"/>
              </a:ext>
            </a:extLst>
          </p:cNvPr>
          <p:cNvSpPr/>
          <p:nvPr/>
        </p:nvSpPr>
        <p:spPr>
          <a:xfrm>
            <a:off x="5893784" y="1371371"/>
            <a:ext cx="1434861" cy="6075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Local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inference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6170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134D69AA-7E8D-4730-8418-BC28E8D22E00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FC737E2-B756-4755-9374-88BA8BE11513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3B383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3</a:t>
              </a: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3B383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 </a:t>
              </a:r>
              <a:r>
                <a:rPr lang="en-US" altLang="zh-CN" sz="32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Method</a:t>
              </a: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3B383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 </a:t>
              </a:r>
            </a:p>
          </p:txBody>
        </p:sp>
        <p:cxnSp>
          <p:nvCxnSpPr>
            <p:cNvPr id="20" name="0 _4">
              <a:extLst>
                <a:ext uri="{FF2B5EF4-FFF2-40B4-BE49-F238E27FC236}">
                  <a16:creationId xmlns:a16="http://schemas.microsoft.com/office/drawing/2014/main" id="{76F846F4-8BC8-4F37-AE3E-B5E804098ACF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矩形 1">
            <a:extLst>
              <a:ext uri="{FF2B5EF4-FFF2-40B4-BE49-F238E27FC236}">
                <a16:creationId xmlns:a16="http://schemas.microsoft.com/office/drawing/2014/main" id="{0F0C6FA6-443E-F442-9B47-227A925DE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217" y="5719339"/>
            <a:ext cx="2623338" cy="7691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121912" tIns="60956" rIns="121912" bIns="60956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defTabSz="914273">
              <a:spcBef>
                <a:spcPct val="0"/>
              </a:spcBef>
              <a:buNone/>
            </a:pPr>
            <a:endParaRPr lang="zh-CN" altLang="zh-CN" sz="2400" dirty="0">
              <a:solidFill>
                <a:srgbClr val="FF8607"/>
              </a:solidFill>
              <a:sym typeface="Source Han Serif SC" panose="02020400000000000000" pitchFamily="18" charset="-122"/>
            </a:endParaRPr>
          </a:p>
        </p:txBody>
      </p:sp>
      <p:sp>
        <p:nvSpPr>
          <p:cNvPr id="27" name="矩形 45">
            <a:extLst>
              <a:ext uri="{FF2B5EF4-FFF2-40B4-BE49-F238E27FC236}">
                <a16:creationId xmlns:a16="http://schemas.microsoft.com/office/drawing/2014/main" id="{ECD705D2-3569-144A-903A-558555607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533" y="5808135"/>
            <a:ext cx="2754596" cy="615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2" tIns="60956" rIns="121912" bIns="6095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defTabSz="914273">
              <a:spcBef>
                <a:spcPct val="0"/>
              </a:spcBef>
              <a:buNone/>
            </a:pPr>
            <a:r>
              <a:rPr lang="en-US" altLang="zh-CN" sz="1600" dirty="0">
                <a:solidFill>
                  <a:schemeClr val="bg1"/>
                </a:solidFill>
                <a:sym typeface="Source Han Serif SC" panose="02020400000000000000" pitchFamily="18" charset="-122"/>
              </a:rPr>
              <a:t>Using global inference and self transformation</a:t>
            </a:r>
            <a:endParaRPr lang="zh-CN" altLang="en-US" sz="1600" dirty="0">
              <a:solidFill>
                <a:schemeClr val="bg1"/>
              </a:solidFill>
              <a:sym typeface="Source Han Serif SC" panose="02020400000000000000" pitchFamily="18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8DCBA19-ADAE-D844-9AF7-1BB98898D1F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19875" y="2256684"/>
            <a:ext cx="10315776" cy="241506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1347B8E0-A9F2-2B49-AD08-B128AD0CC0F4}"/>
                  </a:ext>
                </a:extLst>
              </p:cNvPr>
              <p:cNvSpPr/>
              <p:nvPr/>
            </p:nvSpPr>
            <p:spPr>
              <a:xfrm>
                <a:off x="373640" y="5057693"/>
                <a:ext cx="4127733" cy="4206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sepChr m:val="("/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∀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         2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1347B8E0-A9F2-2B49-AD08-B128AD0CC0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40" y="5057693"/>
                <a:ext cx="4127733" cy="420628"/>
              </a:xfrm>
              <a:prstGeom prst="rect">
                <a:avLst/>
              </a:prstGeom>
              <a:blipFill>
                <a:blip r:embed="rId4"/>
                <a:stretch>
                  <a:fillRect t="-94118" b="-141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上箭头 1">
            <a:extLst>
              <a:ext uri="{FF2B5EF4-FFF2-40B4-BE49-F238E27FC236}">
                <a16:creationId xmlns:a16="http://schemas.microsoft.com/office/drawing/2014/main" id="{5C511F56-3B3A-B94F-9F4C-89D0BB01A472}"/>
              </a:ext>
            </a:extLst>
          </p:cNvPr>
          <p:cNvSpPr/>
          <p:nvPr/>
        </p:nvSpPr>
        <p:spPr>
          <a:xfrm flipH="1">
            <a:off x="2092035" y="4265023"/>
            <a:ext cx="360219" cy="72153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">
            <a:extLst>
              <a:ext uri="{FF2B5EF4-FFF2-40B4-BE49-F238E27FC236}">
                <a16:creationId xmlns:a16="http://schemas.microsoft.com/office/drawing/2014/main" id="{E12F845C-0F95-E548-A8F7-C0C645F71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9970" y="6021326"/>
            <a:ext cx="4322458" cy="7691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121912" tIns="60956" rIns="121912" bIns="60956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defTabSz="914273">
              <a:spcBef>
                <a:spcPct val="0"/>
              </a:spcBef>
              <a:buNone/>
            </a:pPr>
            <a:endParaRPr lang="zh-CN" altLang="zh-CN" sz="2400" dirty="0">
              <a:solidFill>
                <a:srgbClr val="FF8607"/>
              </a:solidFill>
              <a:sym typeface="Source Han Serif SC" panose="02020400000000000000" pitchFamily="18" charset="-122"/>
            </a:endParaRPr>
          </a:p>
        </p:txBody>
      </p:sp>
      <p:sp>
        <p:nvSpPr>
          <p:cNvPr id="19" name="矩形 45">
            <a:extLst>
              <a:ext uri="{FF2B5EF4-FFF2-40B4-BE49-F238E27FC236}">
                <a16:creationId xmlns:a16="http://schemas.microsoft.com/office/drawing/2014/main" id="{802CE7DD-D287-F541-BCC6-D6E5A0726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7743" y="6108832"/>
            <a:ext cx="4514220" cy="492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2" tIns="60956" rIns="121912" bIns="6095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defTabSz="914273"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bg1"/>
                </a:solidFill>
                <a:sym typeface="Source Han Serif SC" panose="02020400000000000000" pitchFamily="18" charset="-122"/>
              </a:rPr>
              <a:t>Adaptively</a:t>
            </a:r>
            <a:r>
              <a:rPr lang="zh-CN" altLang="en-US" sz="2400" dirty="0">
                <a:solidFill>
                  <a:schemeClr val="bg1"/>
                </a:solidFill>
                <a:sym typeface="Source Han Serif SC" panose="02020400000000000000" pitchFamily="18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sym typeface="Source Han Serif SC" panose="02020400000000000000" pitchFamily="18" charset="-122"/>
              </a:rPr>
              <a:t>inverted residual</a:t>
            </a:r>
            <a:endParaRPr lang="zh-CN" altLang="en-US" sz="2400" dirty="0">
              <a:solidFill>
                <a:schemeClr val="bg1"/>
              </a:solidFill>
              <a:sym typeface="Source Han Serif SC" panose="02020400000000000000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1401D66-5083-CF4E-B752-326208420FC3}"/>
              </a:ext>
            </a:extLst>
          </p:cNvPr>
          <p:cNvSpPr txBox="1"/>
          <p:nvPr/>
        </p:nvSpPr>
        <p:spPr>
          <a:xfrm>
            <a:off x="4898571" y="992777"/>
            <a:ext cx="2808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ACNet</a:t>
            </a:r>
            <a:r>
              <a:rPr kumimoji="1" lang="en-US" altLang="zh-CN" dirty="0"/>
              <a:t>-based </a:t>
            </a:r>
            <a:r>
              <a:rPr kumimoji="1" lang="en-US" altLang="zh-CN" dirty="0" err="1"/>
              <a:t>MobileNet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636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134D69AA-7E8D-4730-8418-BC28E8D22E00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FC737E2-B756-4755-9374-88BA8BE11513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3B383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3</a:t>
              </a: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3B383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 </a:t>
              </a:r>
              <a:r>
                <a:rPr lang="en-US" altLang="zh-CN" sz="32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Method</a:t>
              </a: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3B383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 </a:t>
              </a:r>
            </a:p>
          </p:txBody>
        </p:sp>
        <p:cxnSp>
          <p:nvCxnSpPr>
            <p:cNvPr id="20" name="0 _4">
              <a:extLst>
                <a:ext uri="{FF2B5EF4-FFF2-40B4-BE49-F238E27FC236}">
                  <a16:creationId xmlns:a16="http://schemas.microsoft.com/office/drawing/2014/main" id="{76F846F4-8BC8-4F37-AE3E-B5E804098ACF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矩形 1">
            <a:extLst>
              <a:ext uri="{FF2B5EF4-FFF2-40B4-BE49-F238E27FC236}">
                <a16:creationId xmlns:a16="http://schemas.microsoft.com/office/drawing/2014/main" id="{0F0C6FA6-443E-F442-9B47-227A925DE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563" y="2196956"/>
            <a:ext cx="3931810" cy="7691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121912" tIns="60956" rIns="121912" bIns="60956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defTabSz="914273">
              <a:spcBef>
                <a:spcPct val="0"/>
              </a:spcBef>
              <a:buNone/>
            </a:pPr>
            <a:endParaRPr lang="zh-CN" altLang="zh-CN" sz="2400" dirty="0">
              <a:solidFill>
                <a:srgbClr val="FF8607"/>
              </a:solidFill>
              <a:sym typeface="Source Han Serif SC" panose="02020400000000000000" pitchFamily="18" charset="-122"/>
            </a:endParaRPr>
          </a:p>
        </p:txBody>
      </p:sp>
      <p:sp>
        <p:nvSpPr>
          <p:cNvPr id="27" name="矩形 45">
            <a:extLst>
              <a:ext uri="{FF2B5EF4-FFF2-40B4-BE49-F238E27FC236}">
                <a16:creationId xmlns:a16="http://schemas.microsoft.com/office/drawing/2014/main" id="{ECD705D2-3569-144A-903A-558555607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879" y="2285752"/>
            <a:ext cx="3870494" cy="615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2" tIns="60956" rIns="121912" bIns="6095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defTabSz="914273">
              <a:spcBef>
                <a:spcPct val="0"/>
              </a:spcBef>
              <a:buNone/>
            </a:pPr>
            <a:r>
              <a:rPr lang="en-US" altLang="zh-CN" sz="1600" dirty="0">
                <a:solidFill>
                  <a:schemeClr val="bg1"/>
                </a:solidFill>
                <a:sym typeface="Source Han Serif SC" panose="02020400000000000000" pitchFamily="18" charset="-122"/>
              </a:rPr>
              <a:t>Using global inference,</a:t>
            </a:r>
            <a:r>
              <a:rPr lang="zh-CN" altLang="en-US" sz="1600" dirty="0">
                <a:solidFill>
                  <a:schemeClr val="bg1"/>
                </a:solidFill>
                <a:sym typeface="Source Han Serif SC" panose="02020400000000000000" pitchFamily="18" charset="-122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sym typeface="Source Han Serif SC" panose="02020400000000000000" pitchFamily="18" charset="-122"/>
              </a:rPr>
              <a:t>local</a:t>
            </a:r>
            <a:r>
              <a:rPr lang="zh-CN" altLang="en-US" sz="1600" dirty="0">
                <a:solidFill>
                  <a:schemeClr val="bg1"/>
                </a:solidFill>
                <a:sym typeface="Source Han Serif SC" panose="02020400000000000000" pitchFamily="18" charset="-122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sym typeface="Source Han Serif SC" panose="02020400000000000000" pitchFamily="18" charset="-122"/>
              </a:rPr>
              <a:t>inference</a:t>
            </a:r>
            <a:r>
              <a:rPr lang="zh-CN" altLang="en-US" sz="1600" dirty="0">
                <a:solidFill>
                  <a:schemeClr val="bg1"/>
                </a:solidFill>
                <a:sym typeface="Source Han Serif SC" panose="02020400000000000000" pitchFamily="18" charset="-122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sym typeface="Source Han Serif SC" panose="02020400000000000000" pitchFamily="18" charset="-122"/>
              </a:rPr>
              <a:t>and</a:t>
            </a:r>
            <a:r>
              <a:rPr lang="zh-CN" altLang="en-US" sz="1600" dirty="0">
                <a:solidFill>
                  <a:schemeClr val="bg1"/>
                </a:solidFill>
                <a:sym typeface="Source Han Serif SC" panose="02020400000000000000" pitchFamily="18" charset="-122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sym typeface="Source Han Serif SC" panose="02020400000000000000" pitchFamily="18" charset="-122"/>
              </a:rPr>
              <a:t>self-transformation</a:t>
            </a:r>
            <a:endParaRPr lang="zh-CN" altLang="en-US" sz="1600" dirty="0">
              <a:solidFill>
                <a:schemeClr val="bg1"/>
              </a:solidFill>
              <a:sym typeface="Source Han Serif SC" panose="02020400000000000000" pitchFamily="18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1347B8E0-A9F2-2B49-AD08-B128AD0CC0F4}"/>
                  </a:ext>
                </a:extLst>
              </p:cNvPr>
              <p:cNvSpPr/>
              <p:nvPr/>
            </p:nvSpPr>
            <p:spPr>
              <a:xfrm>
                <a:off x="471601" y="7323678"/>
                <a:ext cx="4127733" cy="4206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sepChr m:val="("/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∀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         2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1347B8E0-A9F2-2B49-AD08-B128AD0CC0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" y="7323678"/>
                <a:ext cx="4127733" cy="420628"/>
              </a:xfrm>
              <a:prstGeom prst="rect">
                <a:avLst/>
              </a:prstGeom>
              <a:blipFill>
                <a:blip r:embed="rId3"/>
                <a:stretch>
                  <a:fillRect t="-91176" b="-141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">
            <a:extLst>
              <a:ext uri="{FF2B5EF4-FFF2-40B4-BE49-F238E27FC236}">
                <a16:creationId xmlns:a16="http://schemas.microsoft.com/office/drawing/2014/main" id="{E12F845C-0F95-E548-A8F7-C0C645F71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408" y="5806461"/>
            <a:ext cx="4322458" cy="7691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121912" tIns="60956" rIns="121912" bIns="60956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defTabSz="914273">
              <a:spcBef>
                <a:spcPct val="0"/>
              </a:spcBef>
              <a:buNone/>
            </a:pPr>
            <a:endParaRPr lang="zh-CN" altLang="zh-CN" sz="2400" dirty="0">
              <a:solidFill>
                <a:srgbClr val="FF8607"/>
              </a:solidFill>
              <a:sym typeface="Source Han Serif SC" panose="02020400000000000000" pitchFamily="18" charset="-122"/>
            </a:endParaRPr>
          </a:p>
        </p:txBody>
      </p:sp>
      <p:sp>
        <p:nvSpPr>
          <p:cNvPr id="19" name="矩形 45">
            <a:extLst>
              <a:ext uri="{FF2B5EF4-FFF2-40B4-BE49-F238E27FC236}">
                <a16:creationId xmlns:a16="http://schemas.microsoft.com/office/drawing/2014/main" id="{802CE7DD-D287-F541-BCC6-D6E5A0726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646" y="5944828"/>
            <a:ext cx="4514220" cy="492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2" tIns="60956" rIns="121912" bIns="6095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defTabSz="914273"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bg1"/>
                </a:solidFill>
                <a:sym typeface="Source Han Serif SC" panose="02020400000000000000" pitchFamily="18" charset="-122"/>
              </a:rPr>
              <a:t>Adaptive Ghost module</a:t>
            </a:r>
            <a:endParaRPr lang="zh-CN" altLang="en-US" sz="2400" dirty="0">
              <a:solidFill>
                <a:schemeClr val="bg1"/>
              </a:solidFill>
              <a:sym typeface="Source Han Serif SC" panose="02020400000000000000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1401D66-5083-CF4E-B752-326208420FC3}"/>
              </a:ext>
            </a:extLst>
          </p:cNvPr>
          <p:cNvSpPr txBox="1"/>
          <p:nvPr/>
        </p:nvSpPr>
        <p:spPr>
          <a:xfrm>
            <a:off x="4898571" y="992777"/>
            <a:ext cx="2808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ACNet</a:t>
            </a:r>
            <a:r>
              <a:rPr kumimoji="1" lang="en-US" altLang="zh-CN" dirty="0"/>
              <a:t>-based </a:t>
            </a:r>
            <a:r>
              <a:rPr kumimoji="1" lang="en-US" altLang="zh-CN" dirty="0" err="1"/>
              <a:t>GhostNet</a:t>
            </a:r>
            <a:endParaRPr kumimoji="1"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119B12C-4F61-C443-9A65-15BA50CE60DF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743" y="1970847"/>
            <a:ext cx="6306849" cy="479415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5EB84CCA-FA68-0A43-B116-0B39ADC30594}"/>
                  </a:ext>
                </a:extLst>
              </p:cNvPr>
              <p:cNvSpPr/>
              <p:nvPr/>
            </p:nvSpPr>
            <p:spPr>
              <a:xfrm>
                <a:off x="-325830" y="1448909"/>
                <a:ext cx="7828344" cy="5219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sepChr m:val="("/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"/>
                                  <m:sepChr m:val="(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e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⊆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𝑁𝑖</m:t>
                                  </m:r>
                                </m:e>
                              </m:d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∀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        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5EB84CCA-FA68-0A43-B116-0B39ADC305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5830" y="1448909"/>
                <a:ext cx="7828344" cy="521938"/>
              </a:xfrm>
              <a:prstGeom prst="rect">
                <a:avLst/>
              </a:prstGeom>
              <a:blipFill>
                <a:blip r:embed="rId5"/>
                <a:stretch>
                  <a:fillRect t="-66667" b="-10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上箭头 1">
            <a:extLst>
              <a:ext uri="{FF2B5EF4-FFF2-40B4-BE49-F238E27FC236}">
                <a16:creationId xmlns:a16="http://schemas.microsoft.com/office/drawing/2014/main" id="{5C511F56-3B3A-B94F-9F4C-89D0BB01A472}"/>
              </a:ext>
            </a:extLst>
          </p:cNvPr>
          <p:cNvSpPr/>
          <p:nvPr/>
        </p:nvSpPr>
        <p:spPr>
          <a:xfrm rot="5400000" flipH="1">
            <a:off x="4826332" y="2253981"/>
            <a:ext cx="360219" cy="72153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444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6B10E724-3B3C-4301-8F20-6928748DD85E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FDC3945B-D3C4-46E0-B987-B8B05F87C8A3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altLang="zh-CN" sz="32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4</a:t>
              </a:r>
              <a:r>
                <a:rPr lang="zh-CN" altLang="en-US" sz="32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 </a:t>
              </a:r>
              <a:r>
                <a:rPr lang="en-US" altLang="zh-CN" sz="32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Experiments</a:t>
              </a:r>
            </a:p>
          </p:txBody>
        </p:sp>
        <p:cxnSp>
          <p:nvCxnSpPr>
            <p:cNvPr id="29" name="0 _4">
              <a:extLst>
                <a:ext uri="{FF2B5EF4-FFF2-40B4-BE49-F238E27FC236}">
                  <a16:creationId xmlns:a16="http://schemas.microsoft.com/office/drawing/2014/main" id="{152CEC40-56BD-47AA-94AA-3D7B6E2FDFF3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4F7438F2-E75C-5D49-AF43-90BE321BC0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257" y="1333420"/>
            <a:ext cx="6210300" cy="4584700"/>
          </a:xfrm>
          <a:prstGeom prst="rect">
            <a:avLst/>
          </a:prstGeom>
        </p:spPr>
      </p:pic>
      <p:sp>
        <p:nvSpPr>
          <p:cNvPr id="12" name="矩形 1">
            <a:extLst>
              <a:ext uri="{FF2B5EF4-FFF2-40B4-BE49-F238E27FC236}">
                <a16:creationId xmlns:a16="http://schemas.microsoft.com/office/drawing/2014/main" id="{3860DD59-23BE-1646-9783-9618E8225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222" y="1333420"/>
            <a:ext cx="2877228" cy="226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121912" tIns="60956" rIns="121912" bIns="60956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defTabSz="914273">
              <a:spcBef>
                <a:spcPct val="0"/>
              </a:spcBef>
              <a:buNone/>
            </a:pPr>
            <a:endParaRPr lang="zh-CN" altLang="zh-CN" sz="2400" dirty="0">
              <a:solidFill>
                <a:srgbClr val="FF8607"/>
              </a:solidFill>
              <a:sym typeface="Source Han Serif SC" panose="02020400000000000000" pitchFamily="18" charset="-122"/>
            </a:endParaRPr>
          </a:p>
        </p:txBody>
      </p:sp>
      <p:sp>
        <p:nvSpPr>
          <p:cNvPr id="13" name="矩形 45">
            <a:extLst>
              <a:ext uri="{FF2B5EF4-FFF2-40B4-BE49-F238E27FC236}">
                <a16:creationId xmlns:a16="http://schemas.microsoft.com/office/drawing/2014/main" id="{BBC44746-FA4B-7B4A-AF59-5C47B61B9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851" y="2337818"/>
            <a:ext cx="2754596" cy="861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2" tIns="60956" rIns="121912" bIns="6095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defTabSz="914273">
              <a:spcBef>
                <a:spcPct val="0"/>
              </a:spcBef>
              <a:buNone/>
            </a:pPr>
            <a:r>
              <a:rPr lang="en-US" altLang="zh-CN" sz="1600" dirty="0">
                <a:solidFill>
                  <a:schemeClr val="bg1"/>
                </a:solidFill>
                <a:sym typeface="Source Han Serif SC" panose="02020400000000000000" pitchFamily="18" charset="-122"/>
              </a:rPr>
              <a:t>100 classes</a:t>
            </a:r>
          </a:p>
          <a:p>
            <a:pPr defTabSz="914273">
              <a:spcBef>
                <a:spcPct val="0"/>
              </a:spcBef>
              <a:buNone/>
            </a:pPr>
            <a:r>
              <a:rPr lang="en-US" altLang="zh-CN" sz="1600" dirty="0">
                <a:solidFill>
                  <a:schemeClr val="bg1"/>
                </a:solidFill>
                <a:sym typeface="Source Han Serif SC" panose="02020400000000000000" pitchFamily="18" charset="-122"/>
              </a:rPr>
              <a:t>50000 training images </a:t>
            </a:r>
          </a:p>
          <a:p>
            <a:pPr defTabSz="914273">
              <a:spcBef>
                <a:spcPct val="0"/>
              </a:spcBef>
              <a:buNone/>
            </a:pPr>
            <a:r>
              <a:rPr lang="en-US" altLang="zh-CN" sz="1600" dirty="0">
                <a:solidFill>
                  <a:schemeClr val="bg1"/>
                </a:solidFill>
                <a:sym typeface="Source Han Serif SC" panose="02020400000000000000" pitchFamily="18" charset="-122"/>
              </a:rPr>
              <a:t>10000 testing images</a:t>
            </a:r>
            <a:endParaRPr lang="zh-CN" altLang="en-US" sz="1600" dirty="0">
              <a:solidFill>
                <a:schemeClr val="bg1"/>
              </a:solidFill>
              <a:sym typeface="Source Han Serif SC" panose="02020400000000000000" pitchFamily="18" charset="-122"/>
            </a:endParaRPr>
          </a:p>
        </p:txBody>
      </p:sp>
      <p:sp>
        <p:nvSpPr>
          <p:cNvPr id="14" name="矩形 56">
            <a:extLst>
              <a:ext uri="{FF2B5EF4-FFF2-40B4-BE49-F238E27FC236}">
                <a16:creationId xmlns:a16="http://schemas.microsoft.com/office/drawing/2014/main" id="{BBD0D6F9-07B5-1746-B3F3-8F9FD202D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849" y="1429713"/>
            <a:ext cx="2646122" cy="67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2" tIns="60956" rIns="121912" bIns="6095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defTabSz="914273"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prstClr val="white"/>
                </a:solidFill>
                <a:sym typeface="Source Han Serif SC" panose="02020400000000000000" pitchFamily="18" charset="-122"/>
              </a:rPr>
              <a:t>Cifar-100</a:t>
            </a:r>
            <a:endParaRPr lang="zh-CN" altLang="en-US" sz="4400" dirty="0">
              <a:solidFill>
                <a:prstClr val="white"/>
              </a:solidFill>
              <a:sym typeface="Source Han Serif SC" panose="02020400000000000000" pitchFamily="18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662A24C-93BF-F14E-9310-33F85DF411AB}"/>
              </a:ext>
            </a:extLst>
          </p:cNvPr>
          <p:cNvSpPr txBox="1"/>
          <p:nvPr/>
        </p:nvSpPr>
        <p:spPr>
          <a:xfrm>
            <a:off x="6789192" y="6019786"/>
            <a:ext cx="3837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specification for </a:t>
            </a:r>
            <a:r>
              <a:rPr lang="en-US" altLang="zh-CN" dirty="0" err="1"/>
              <a:t>mebilenet</a:t>
            </a:r>
            <a:r>
              <a:rPr lang="en-US" altLang="zh-CN" dirty="0"/>
              <a:t> v3 -small</a:t>
            </a:r>
            <a:r>
              <a:rPr lang="zh-CN" altLang="zh-CN" dirty="0"/>
              <a:t> 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6B10E724-3B3C-4301-8F20-6928748DD85E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FDC3945B-D3C4-46E0-B987-B8B05F87C8A3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altLang="zh-CN" sz="32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4</a:t>
              </a:r>
              <a:r>
                <a:rPr lang="zh-CN" altLang="en-US" sz="32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 </a:t>
              </a:r>
              <a:r>
                <a:rPr lang="en-US" altLang="zh-CN" sz="32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Experiments</a:t>
              </a:r>
            </a:p>
          </p:txBody>
        </p:sp>
        <p:cxnSp>
          <p:nvCxnSpPr>
            <p:cNvPr id="29" name="0 _4">
              <a:extLst>
                <a:ext uri="{FF2B5EF4-FFF2-40B4-BE49-F238E27FC236}">
                  <a16:creationId xmlns:a16="http://schemas.microsoft.com/office/drawing/2014/main" id="{152CEC40-56BD-47AA-94AA-3D7B6E2FDFF3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A54EBDF-BA33-464A-87D5-D380B7EC15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252234"/>
              </p:ext>
            </p:extLst>
          </p:nvPr>
        </p:nvGraphicFramePr>
        <p:xfrm>
          <a:off x="1310863" y="1332385"/>
          <a:ext cx="9923194" cy="24558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20694">
                  <a:extLst>
                    <a:ext uri="{9D8B030D-6E8A-4147-A177-3AD203B41FA5}">
                      <a16:colId xmlns:a16="http://schemas.microsoft.com/office/drawing/2014/main" val="969321471"/>
                    </a:ext>
                  </a:extLst>
                </a:gridCol>
                <a:gridCol w="2104344">
                  <a:extLst>
                    <a:ext uri="{9D8B030D-6E8A-4147-A177-3AD203B41FA5}">
                      <a16:colId xmlns:a16="http://schemas.microsoft.com/office/drawing/2014/main" val="3586413777"/>
                    </a:ext>
                  </a:extLst>
                </a:gridCol>
                <a:gridCol w="1225987">
                  <a:extLst>
                    <a:ext uri="{9D8B030D-6E8A-4147-A177-3AD203B41FA5}">
                      <a16:colId xmlns:a16="http://schemas.microsoft.com/office/drawing/2014/main" val="815694962"/>
                    </a:ext>
                  </a:extLst>
                </a:gridCol>
                <a:gridCol w="1167606">
                  <a:extLst>
                    <a:ext uri="{9D8B030D-6E8A-4147-A177-3AD203B41FA5}">
                      <a16:colId xmlns:a16="http://schemas.microsoft.com/office/drawing/2014/main" val="2728064674"/>
                    </a:ext>
                  </a:extLst>
                </a:gridCol>
                <a:gridCol w="2304563">
                  <a:extLst>
                    <a:ext uri="{9D8B030D-6E8A-4147-A177-3AD203B41FA5}">
                      <a16:colId xmlns:a16="http://schemas.microsoft.com/office/drawing/2014/main" val="3124537552"/>
                    </a:ext>
                  </a:extLst>
                </a:gridCol>
              </a:tblGrid>
              <a:tr h="818612">
                <a:tc>
                  <a:txBody>
                    <a:bodyPr/>
                    <a:lstStyle/>
                    <a:p>
                      <a:pPr algn="ctr"/>
                      <a:r>
                        <a:rPr lang="zh-CN" sz="2000" kern="0">
                          <a:effectLst/>
                        </a:rPr>
                        <a:t>　</a:t>
                      </a:r>
                      <a:endParaRPr lang="zh-CN" sz="24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0">
                          <a:effectLst/>
                        </a:rPr>
                        <a:t>acc1</a:t>
                      </a:r>
                      <a:endParaRPr lang="zh-CN" sz="24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0">
                          <a:effectLst/>
                        </a:rPr>
                        <a:t>acc5</a:t>
                      </a:r>
                      <a:endParaRPr lang="zh-CN" sz="24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0">
                          <a:effectLst/>
                        </a:rPr>
                        <a:t>Epoch</a:t>
                      </a:r>
                      <a:endParaRPr lang="zh-CN" sz="24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0">
                          <a:effectLst/>
                        </a:rPr>
                        <a:t>Training Time</a:t>
                      </a:r>
                      <a:endParaRPr lang="zh-CN" sz="24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91423456"/>
                  </a:ext>
                </a:extLst>
              </a:tr>
              <a:tr h="818612">
                <a:tc>
                  <a:txBody>
                    <a:bodyPr/>
                    <a:lstStyle/>
                    <a:p>
                      <a:pPr algn="ctr"/>
                      <a:r>
                        <a:rPr lang="en-US" sz="2000" kern="0">
                          <a:effectLst/>
                        </a:rPr>
                        <a:t>MobileNetV3(SMALL)</a:t>
                      </a:r>
                      <a:endParaRPr lang="zh-CN" sz="24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66.75</a:t>
                      </a:r>
                      <a:r>
                        <a:rPr lang="zh-CN" altLang="zh-CN" sz="2000" dirty="0">
                          <a:effectLst/>
                        </a:rPr>
                        <a:t> </a:t>
                      </a:r>
                      <a:endParaRPr lang="zh-CN" sz="24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89.79</a:t>
                      </a:r>
                      <a:r>
                        <a:rPr lang="zh-CN" altLang="zh-CN" sz="2000" dirty="0">
                          <a:effectLst/>
                        </a:rPr>
                        <a:t> </a:t>
                      </a:r>
                      <a:endParaRPr lang="zh-CN" sz="24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0" dirty="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100</a:t>
                      </a:r>
                      <a:endParaRPr lang="zh-CN" sz="24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0" dirty="0">
                          <a:effectLst/>
                        </a:rPr>
                        <a:t>2</a:t>
                      </a:r>
                      <a:r>
                        <a:rPr lang="en-US" sz="2000" kern="0" dirty="0">
                          <a:effectLst/>
                        </a:rPr>
                        <a:t>h</a:t>
                      </a:r>
                      <a:r>
                        <a:rPr lang="en-US" altLang="zh-CN" sz="2000" kern="0" dirty="0">
                          <a:effectLst/>
                        </a:rPr>
                        <a:t>35</a:t>
                      </a:r>
                      <a:r>
                        <a:rPr lang="en-US" sz="2000" kern="0" dirty="0">
                          <a:effectLst/>
                        </a:rPr>
                        <a:t>min</a:t>
                      </a:r>
                      <a:r>
                        <a:rPr lang="zh-CN" sz="2000" kern="0" dirty="0">
                          <a:effectLst/>
                        </a:rPr>
                        <a:t>　</a:t>
                      </a:r>
                      <a:endParaRPr lang="zh-CN" sz="24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85050283"/>
                  </a:ext>
                </a:extLst>
              </a:tr>
              <a:tr h="818612">
                <a:tc>
                  <a:txBody>
                    <a:bodyPr/>
                    <a:lstStyle/>
                    <a:p>
                      <a:pPr algn="ctr"/>
                      <a:r>
                        <a:rPr lang="en-US" sz="2000" kern="0">
                          <a:effectLst/>
                        </a:rPr>
                        <a:t> ACNet-based MobileNet </a:t>
                      </a:r>
                      <a:endParaRPr lang="zh-CN" sz="24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67.67</a:t>
                      </a:r>
                      <a:r>
                        <a:rPr lang="zh-CN" altLang="zh-CN" sz="2000" dirty="0">
                          <a:effectLst/>
                        </a:rPr>
                        <a:t> </a:t>
                      </a:r>
                      <a:endParaRPr lang="zh-CN" sz="2400" b="1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90.17</a:t>
                      </a:r>
                      <a:r>
                        <a:rPr lang="zh-CN" altLang="zh-CN" sz="2000" dirty="0">
                          <a:effectLst/>
                        </a:rPr>
                        <a:t> </a:t>
                      </a:r>
                      <a:endParaRPr lang="zh-CN" sz="24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0" dirty="0">
                          <a:effectLst/>
                        </a:rPr>
                        <a:t>100</a:t>
                      </a:r>
                      <a:endParaRPr lang="zh-CN" sz="24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0" dirty="0">
                          <a:effectLst/>
                        </a:rPr>
                        <a:t>3h10</a:t>
                      </a:r>
                      <a:r>
                        <a:rPr lang="en-US" sz="2000" kern="0" dirty="0">
                          <a:effectLst/>
                        </a:rPr>
                        <a:t>min</a:t>
                      </a:r>
                      <a:r>
                        <a:rPr lang="zh-CN" sz="2000" kern="0" dirty="0">
                          <a:effectLst/>
                        </a:rPr>
                        <a:t>　</a:t>
                      </a:r>
                      <a:endParaRPr lang="zh-CN" sz="24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84628341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A6FEDC1-2396-BF49-B46C-48A4674274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202247"/>
              </p:ext>
            </p:extLst>
          </p:nvPr>
        </p:nvGraphicFramePr>
        <p:xfrm>
          <a:off x="1310863" y="4586402"/>
          <a:ext cx="9923195" cy="20513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30508">
                  <a:extLst>
                    <a:ext uri="{9D8B030D-6E8A-4147-A177-3AD203B41FA5}">
                      <a16:colId xmlns:a16="http://schemas.microsoft.com/office/drawing/2014/main" val="4267244824"/>
                    </a:ext>
                  </a:extLst>
                </a:gridCol>
                <a:gridCol w="2094531">
                  <a:extLst>
                    <a:ext uri="{9D8B030D-6E8A-4147-A177-3AD203B41FA5}">
                      <a16:colId xmlns:a16="http://schemas.microsoft.com/office/drawing/2014/main" val="2049553936"/>
                    </a:ext>
                  </a:extLst>
                </a:gridCol>
                <a:gridCol w="1225987">
                  <a:extLst>
                    <a:ext uri="{9D8B030D-6E8A-4147-A177-3AD203B41FA5}">
                      <a16:colId xmlns:a16="http://schemas.microsoft.com/office/drawing/2014/main" val="498561197"/>
                    </a:ext>
                  </a:extLst>
                </a:gridCol>
                <a:gridCol w="1167606">
                  <a:extLst>
                    <a:ext uri="{9D8B030D-6E8A-4147-A177-3AD203B41FA5}">
                      <a16:colId xmlns:a16="http://schemas.microsoft.com/office/drawing/2014/main" val="2344286226"/>
                    </a:ext>
                  </a:extLst>
                </a:gridCol>
                <a:gridCol w="2304563">
                  <a:extLst>
                    <a:ext uri="{9D8B030D-6E8A-4147-A177-3AD203B41FA5}">
                      <a16:colId xmlns:a16="http://schemas.microsoft.com/office/drawing/2014/main" val="1617184352"/>
                    </a:ext>
                  </a:extLst>
                </a:gridCol>
              </a:tblGrid>
              <a:tr h="683788">
                <a:tc>
                  <a:txBody>
                    <a:bodyPr/>
                    <a:lstStyle/>
                    <a:p>
                      <a:pPr algn="ctr"/>
                      <a:r>
                        <a:rPr lang="zh-CN" sz="2000" kern="0">
                          <a:effectLst/>
                        </a:rPr>
                        <a:t>　</a:t>
                      </a:r>
                      <a:endParaRPr lang="zh-CN" sz="24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0">
                          <a:effectLst/>
                        </a:rPr>
                        <a:t>acc1</a:t>
                      </a:r>
                      <a:endParaRPr lang="zh-CN" sz="24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0">
                          <a:effectLst/>
                        </a:rPr>
                        <a:t>acc5</a:t>
                      </a:r>
                      <a:endParaRPr lang="zh-CN" sz="24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0">
                          <a:effectLst/>
                        </a:rPr>
                        <a:t>Epoch</a:t>
                      </a:r>
                      <a:endParaRPr lang="zh-CN" sz="24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0">
                          <a:effectLst/>
                        </a:rPr>
                        <a:t>Training Time</a:t>
                      </a:r>
                      <a:endParaRPr lang="zh-CN" sz="24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93647197"/>
                  </a:ext>
                </a:extLst>
              </a:tr>
              <a:tr h="683788">
                <a:tc>
                  <a:txBody>
                    <a:bodyPr/>
                    <a:lstStyle/>
                    <a:p>
                      <a:pPr algn="ctr"/>
                      <a:r>
                        <a:rPr lang="en-US" sz="2000" kern="0" dirty="0" err="1">
                          <a:effectLst/>
                        </a:rPr>
                        <a:t>GhostNet</a:t>
                      </a:r>
                      <a:endParaRPr lang="zh-CN" sz="24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0" dirty="0">
                          <a:effectLst/>
                        </a:rPr>
                        <a:t>6</a:t>
                      </a:r>
                      <a:r>
                        <a:rPr lang="en-US" altLang="zh-CN" sz="2000" kern="0" dirty="0">
                          <a:effectLst/>
                        </a:rPr>
                        <a:t>8.49</a:t>
                      </a:r>
                      <a:endParaRPr lang="zh-CN" sz="24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0" dirty="0">
                          <a:effectLst/>
                        </a:rPr>
                        <a:t>90.83</a:t>
                      </a:r>
                      <a:endParaRPr lang="zh-CN" sz="24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0" dirty="0">
                          <a:effectLst/>
                        </a:rPr>
                        <a:t>100</a:t>
                      </a:r>
                      <a:endParaRPr lang="zh-CN" sz="24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0" dirty="0">
                          <a:effectLst/>
                        </a:rPr>
                        <a:t>4</a:t>
                      </a:r>
                      <a:r>
                        <a:rPr lang="en-US" sz="2000" kern="0" dirty="0">
                          <a:effectLst/>
                        </a:rPr>
                        <a:t>h0min</a:t>
                      </a:r>
                      <a:r>
                        <a:rPr lang="zh-CN" sz="2000" kern="0" dirty="0">
                          <a:effectLst/>
                        </a:rPr>
                        <a:t>　</a:t>
                      </a:r>
                      <a:endParaRPr lang="zh-CN" sz="24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78960240"/>
                  </a:ext>
                </a:extLst>
              </a:tr>
              <a:tr h="683788">
                <a:tc>
                  <a:txBody>
                    <a:bodyPr/>
                    <a:lstStyle/>
                    <a:p>
                      <a:pPr algn="ctr"/>
                      <a:r>
                        <a:rPr lang="en-US" sz="2000" kern="0" dirty="0">
                          <a:effectLst/>
                        </a:rPr>
                        <a:t> </a:t>
                      </a:r>
                      <a:r>
                        <a:rPr lang="en-US" sz="2000" kern="0" dirty="0" err="1">
                          <a:effectLst/>
                        </a:rPr>
                        <a:t>ACNet</a:t>
                      </a:r>
                      <a:r>
                        <a:rPr lang="en-US" sz="2000" kern="0" dirty="0">
                          <a:effectLst/>
                        </a:rPr>
                        <a:t>-based </a:t>
                      </a:r>
                      <a:r>
                        <a:rPr lang="en-US" altLang="zh-CN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GhostNet</a:t>
                      </a: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0" dirty="0">
                          <a:effectLst/>
                        </a:rPr>
                        <a:t> </a:t>
                      </a:r>
                      <a:endParaRPr lang="zh-CN" sz="24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0" dirty="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69.18</a:t>
                      </a:r>
                      <a:endParaRPr lang="zh-CN" sz="2400" b="1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0" dirty="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90.89</a:t>
                      </a:r>
                      <a:endParaRPr lang="zh-CN" sz="2400" b="1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0" dirty="0">
                          <a:effectLst/>
                        </a:rPr>
                        <a:t>100</a:t>
                      </a:r>
                      <a:endParaRPr lang="zh-CN" sz="24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0" dirty="0">
                          <a:effectLst/>
                        </a:rPr>
                        <a:t>5</a:t>
                      </a:r>
                      <a:r>
                        <a:rPr lang="en-US" sz="2000" kern="0" dirty="0">
                          <a:effectLst/>
                        </a:rPr>
                        <a:t>h</a:t>
                      </a:r>
                      <a:r>
                        <a:rPr lang="en-US" altLang="zh-CN" sz="2000" kern="0" dirty="0">
                          <a:effectLst/>
                        </a:rPr>
                        <a:t>20</a:t>
                      </a:r>
                      <a:r>
                        <a:rPr lang="en-US" sz="2000" kern="0" dirty="0">
                          <a:effectLst/>
                        </a:rPr>
                        <a:t>min</a:t>
                      </a:r>
                      <a:r>
                        <a:rPr lang="zh-CN" sz="2000" kern="0" dirty="0">
                          <a:effectLst/>
                        </a:rPr>
                        <a:t>　</a:t>
                      </a:r>
                      <a:endParaRPr lang="zh-CN" sz="24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57836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8584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自定义 9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04D47"/>
      </a:accent1>
      <a:accent2>
        <a:srgbClr val="504D47"/>
      </a:accent2>
      <a:accent3>
        <a:srgbClr val="504D47"/>
      </a:accent3>
      <a:accent4>
        <a:srgbClr val="504D47"/>
      </a:accent4>
      <a:accent5>
        <a:srgbClr val="504D47"/>
      </a:accent5>
      <a:accent6>
        <a:srgbClr val="504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6882</TotalTime>
  <Words>778</Words>
  <Application>Microsoft Macintosh PowerPoint</Application>
  <PresentationFormat>宽屏</PresentationFormat>
  <Paragraphs>123</Paragraphs>
  <Slides>12</Slides>
  <Notes>10</Notes>
  <HiddenSlides>1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等线</vt:lpstr>
      <vt:lpstr>等线</vt:lpstr>
      <vt:lpstr>等线 Light</vt:lpstr>
      <vt:lpstr>微软雅黑</vt:lpstr>
      <vt:lpstr>Arial</vt:lpstr>
      <vt:lpstr>Calibri</vt:lpstr>
      <vt:lpstr>Cambria Math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/>
  <cp:lastModifiedBy>Microsoft Office User</cp:lastModifiedBy>
  <cp:revision>62</cp:revision>
  <dcterms:created xsi:type="dcterms:W3CDTF">2019-01-17T09:32:26Z</dcterms:created>
  <dcterms:modified xsi:type="dcterms:W3CDTF">2021-04-07T03:03:15Z</dcterms:modified>
</cp:coreProperties>
</file>