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8" r:id="rId2"/>
    <p:sldId id="258" r:id="rId3"/>
    <p:sldId id="259" r:id="rId4"/>
    <p:sldId id="290" r:id="rId5"/>
    <p:sldId id="291" r:id="rId6"/>
    <p:sldId id="260" r:id="rId7"/>
    <p:sldId id="292" r:id="rId8"/>
    <p:sldId id="262" r:id="rId9"/>
    <p:sldId id="263" r:id="rId10"/>
    <p:sldId id="279" r:id="rId11"/>
    <p:sldId id="293" r:id="rId12"/>
    <p:sldId id="294" r:id="rId13"/>
    <p:sldId id="296" r:id="rId14"/>
    <p:sldId id="295" r:id="rId15"/>
    <p:sldId id="297" r:id="rId16"/>
    <p:sldId id="298" r:id="rId17"/>
    <p:sldId id="300" r:id="rId18"/>
    <p:sldId id="302" r:id="rId19"/>
    <p:sldId id="299" r:id="rId20"/>
    <p:sldId id="301" r:id="rId21"/>
    <p:sldId id="304" r:id="rId22"/>
    <p:sldId id="305"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0"/>
    <a:srgbClr val="00B0F0"/>
    <a:srgbClr val="B2FFFF"/>
    <a:srgbClr val="ECEDEF"/>
    <a:srgbClr val="F8F8F9"/>
    <a:srgbClr val="008FC3"/>
    <a:srgbClr val="FDFDFD"/>
    <a:srgbClr val="00ACEB"/>
    <a:srgbClr val="0163AE"/>
    <a:srgbClr val="00A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5768" autoAdjust="0"/>
  </p:normalViewPr>
  <p:slideViewPr>
    <p:cSldViewPr snapToGrid="0">
      <p:cViewPr varScale="1">
        <p:scale>
          <a:sx n="40" d="100"/>
          <a:sy n="40" d="100"/>
        </p:scale>
        <p:origin x="58" y="4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95A1D-9F21-435C-9EBE-A51355ADF484}" type="datetimeFigureOut">
              <a:rPr lang="zh-CN" altLang="en-US" smtClean="0"/>
              <a:pPr/>
              <a:t>2020/7/17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429B8-8959-4AFD-8DB3-FE25A385F0F0}" type="slidenum">
              <a:rPr lang="zh-CN" altLang="en-US" smtClean="0"/>
              <a:pPr/>
              <a:t>‹#›</a:t>
            </a:fld>
            <a:endParaRPr lang="zh-CN" altLang="en-US"/>
          </a:p>
        </p:txBody>
      </p:sp>
    </p:spTree>
    <p:extLst>
      <p:ext uri="{BB962C8B-B14F-4D97-AF65-F5344CB8AC3E}">
        <p14:creationId xmlns:p14="http://schemas.microsoft.com/office/powerpoint/2010/main" val="127946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a:t>
            </a:fld>
            <a:endParaRPr lang="zh-CN" altLang="en-US"/>
          </a:p>
        </p:txBody>
      </p:sp>
    </p:spTree>
    <p:extLst>
      <p:ext uri="{BB962C8B-B14F-4D97-AF65-F5344CB8AC3E}">
        <p14:creationId xmlns:p14="http://schemas.microsoft.com/office/powerpoint/2010/main" val="46130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10</a:t>
            </a:fld>
            <a:endParaRPr lang="zh-CN" altLang="en-US"/>
          </a:p>
        </p:txBody>
      </p:sp>
    </p:spTree>
    <p:extLst>
      <p:ext uri="{BB962C8B-B14F-4D97-AF65-F5344CB8AC3E}">
        <p14:creationId xmlns:p14="http://schemas.microsoft.com/office/powerpoint/2010/main" val="3760129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11</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12</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13</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14</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15</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16</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17</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18</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19</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a:t>
            </a:fld>
            <a:endParaRPr lang="zh-CN" altLang="en-US"/>
          </a:p>
        </p:txBody>
      </p:sp>
    </p:spTree>
    <p:extLst>
      <p:ext uri="{BB962C8B-B14F-4D97-AF65-F5344CB8AC3E}">
        <p14:creationId xmlns:p14="http://schemas.microsoft.com/office/powerpoint/2010/main" val="2407255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20</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21</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22</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23</a:t>
            </a:fld>
            <a:endParaRPr lang="zh-CN" altLang="en-US"/>
          </a:p>
        </p:txBody>
      </p:sp>
    </p:spTree>
    <p:extLst>
      <p:ext uri="{BB962C8B-B14F-4D97-AF65-F5344CB8AC3E}">
        <p14:creationId xmlns:p14="http://schemas.microsoft.com/office/powerpoint/2010/main" val="87719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3</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4</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5</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6</a:t>
            </a:fld>
            <a:endParaRPr lang="zh-CN" altLang="en-US"/>
          </a:p>
        </p:txBody>
      </p:sp>
    </p:spTree>
    <p:extLst>
      <p:ext uri="{BB962C8B-B14F-4D97-AF65-F5344CB8AC3E}">
        <p14:creationId xmlns:p14="http://schemas.microsoft.com/office/powerpoint/2010/main" val="6790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7</a:t>
            </a:fld>
            <a:endParaRPr lang="zh-CN" altLang="en-US"/>
          </a:p>
        </p:txBody>
      </p:sp>
    </p:spTree>
    <p:extLst>
      <p:ext uri="{BB962C8B-B14F-4D97-AF65-F5344CB8AC3E}">
        <p14:creationId xmlns:p14="http://schemas.microsoft.com/office/powerpoint/2010/main" val="3027707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8</a:t>
            </a:fld>
            <a:endParaRPr lang="zh-CN" altLang="en-US"/>
          </a:p>
        </p:txBody>
      </p:sp>
    </p:spTree>
    <p:extLst>
      <p:ext uri="{BB962C8B-B14F-4D97-AF65-F5344CB8AC3E}">
        <p14:creationId xmlns:p14="http://schemas.microsoft.com/office/powerpoint/2010/main" val="327492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429B8-8959-4AFD-8DB3-FE25A385F0F0}" type="slidenum">
              <a:rPr lang="zh-CN" altLang="en-US" smtClean="0"/>
              <a:pPr/>
              <a:t>9</a:t>
            </a:fld>
            <a:endParaRPr lang="zh-CN" altLang="en-US"/>
          </a:p>
        </p:txBody>
      </p:sp>
    </p:spTree>
    <p:extLst>
      <p:ext uri="{BB962C8B-B14F-4D97-AF65-F5344CB8AC3E}">
        <p14:creationId xmlns:p14="http://schemas.microsoft.com/office/powerpoint/2010/main" val="391165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79CE66-1507-455B-9D79-C0773763767A}"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C25AA-E047-4782-9D54-9C395AC00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9CE66-1507-455B-9D79-C0773763767A}" type="datetimeFigureOut">
              <a:rPr lang="zh-CN" altLang="en-US" smtClean="0"/>
              <a:pPr/>
              <a:t>2020/7/17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C25AA-E047-4782-9D54-9C395AC00395}" type="slidenum">
              <a:rPr lang="zh-CN" altLang="en-US" smtClean="0"/>
              <a:pPr/>
              <a:t>‹#›</a:t>
            </a:fld>
            <a:endParaRPr lang="zh-CN" altLang="en-US"/>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75185"/>
          <a:stretch/>
        </p:blipFill>
        <p:spPr>
          <a:xfrm>
            <a:off x="-7623" y="5156200"/>
            <a:ext cx="2572260" cy="1701800"/>
          </a:xfrm>
          <a:prstGeom prst="rect">
            <a:avLst/>
          </a:prstGeom>
        </p:spPr>
      </p:pic>
      <p:pic>
        <p:nvPicPr>
          <p:cNvPr id="8" name="图片 7"/>
          <p:cNvPicPr>
            <a:picLocks noChangeAspect="1"/>
          </p:cNvPicPr>
          <p:nvPr userDrawn="1"/>
        </p:nvPicPr>
        <p:blipFill rotWithShape="1">
          <a:blip r:embed="rId13" cstate="print">
            <a:extLst>
              <a:ext uri="{28A0092B-C50C-407E-A947-70E740481C1C}">
                <a14:useLocalDpi xmlns:a14="http://schemas.microsoft.com/office/drawing/2010/main" val="0"/>
              </a:ext>
            </a:extLst>
          </a:blip>
          <a:srcRect t="75185"/>
          <a:stretch/>
        </p:blipFill>
        <p:spPr>
          <a:xfrm rot="10800000">
            <a:off x="9619740" y="0"/>
            <a:ext cx="2572260" cy="1701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88%86%E7%B1%BB%E5%99%A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六边形 61"/>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3643" y="235608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1" name="文本框 40"/>
          <p:cNvSpPr txBox="1"/>
          <p:nvPr/>
        </p:nvSpPr>
        <p:spPr>
          <a:xfrm>
            <a:off x="3439091" y="2797387"/>
            <a:ext cx="4801314" cy="707886"/>
          </a:xfrm>
          <a:prstGeom prst="rect">
            <a:avLst/>
          </a:prstGeom>
          <a:noFill/>
        </p:spPr>
        <p:txBody>
          <a:bodyPr wrap="none" rtlCol="0">
            <a:spAutoFit/>
          </a:bodyPr>
          <a:lstStyle/>
          <a:p>
            <a:pPr algn="ctr"/>
            <a:r>
              <a:rPr lang="zh-CN" altLang="en-US" sz="40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编程题目与文本分析</a:t>
            </a:r>
          </a:p>
        </p:txBody>
      </p:sp>
      <p:sp>
        <p:nvSpPr>
          <p:cNvPr id="42" name="矩形 41"/>
          <p:cNvSpPr/>
          <p:nvPr/>
        </p:nvSpPr>
        <p:spPr>
          <a:xfrm>
            <a:off x="1883004" y="3562196"/>
            <a:ext cx="8175395" cy="369332"/>
          </a:xfrm>
          <a:prstGeom prst="rect">
            <a:avLst/>
          </a:prstGeom>
        </p:spPr>
        <p:txBody>
          <a:bodyPr wrap="square">
            <a:spAutoFit/>
          </a:bodyPr>
          <a:lstStyle/>
          <a:p>
            <a:pPr algn="r"/>
            <a:r>
              <a:rPr lang="en-US" altLang="zh-CN"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基于编程习题文本的语言模型构建与应用 </a:t>
            </a:r>
          </a:p>
        </p:txBody>
      </p:sp>
      <p:sp>
        <p:nvSpPr>
          <p:cNvPr id="27" name="六边形 26"/>
          <p:cNvSpPr/>
          <p:nvPr/>
        </p:nvSpPr>
        <p:spPr>
          <a:xfrm>
            <a:off x="7277468" y="4861023"/>
            <a:ext cx="810931" cy="699079"/>
          </a:xfrm>
          <a:prstGeom prst="hexagon">
            <a:avLst/>
          </a:prstGeom>
          <a:solidFill>
            <a:srgbClr val="B2FFFF"/>
          </a:solidFill>
          <a:ln>
            <a:noFill/>
          </a:ln>
          <a:effectLst>
            <a:innerShdw blurRad="50800" dist="317500" dir="13500000">
              <a:srgbClr val="0065B0">
                <a:alpha val="3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6556376" y="5283913"/>
            <a:ext cx="721092" cy="621632"/>
          </a:xfrm>
          <a:prstGeom prst="hexagon">
            <a:avLst/>
          </a:prstGeom>
          <a:gradFill>
            <a:gsLst>
              <a:gs pos="100000">
                <a:schemeClr val="bg1">
                  <a:lumMod val="85000"/>
                </a:schemeClr>
              </a:gs>
              <a:gs pos="0">
                <a:schemeClr val="bg1"/>
              </a:gs>
            </a:gsLst>
            <a:lin ang="81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9CFDFB-4681-43F4-9B40-4FDC0310D3CB}"/>
              </a:ext>
            </a:extLst>
          </p:cNvPr>
          <p:cNvSpPr txBox="1"/>
          <p:nvPr/>
        </p:nvSpPr>
        <p:spPr>
          <a:xfrm>
            <a:off x="8623883" y="5024412"/>
            <a:ext cx="2711774" cy="923330"/>
          </a:xfrm>
          <a:prstGeom prst="rect">
            <a:avLst/>
          </a:prstGeom>
          <a:noFill/>
        </p:spPr>
        <p:txBody>
          <a:bodyPr wrap="square" rtlCol="0">
            <a:spAutoFit/>
          </a:bodyPr>
          <a:lstStyle/>
          <a:p>
            <a:r>
              <a:rPr lang="en-US" altLang="zh-CN" dirty="0"/>
              <a:t>181250131 </a:t>
            </a:r>
            <a:r>
              <a:rPr lang="zh-CN" altLang="en-US" dirty="0"/>
              <a:t>田鸿龙</a:t>
            </a:r>
            <a:endParaRPr lang="en-US" altLang="zh-CN" dirty="0"/>
          </a:p>
          <a:p>
            <a:r>
              <a:rPr lang="en-US" altLang="zh-CN" dirty="0"/>
              <a:t>181850074 </a:t>
            </a:r>
            <a:r>
              <a:rPr lang="zh-CN" altLang="en-US" dirty="0"/>
              <a:t>李唐婧</a:t>
            </a:r>
            <a:endParaRPr lang="en-US" altLang="zh-CN" dirty="0"/>
          </a:p>
          <a:p>
            <a:r>
              <a:rPr lang="en-US" altLang="zh-CN" dirty="0"/>
              <a:t>181250023 </a:t>
            </a:r>
            <a:r>
              <a:rPr lang="zh-CN" altLang="en-US" dirty="0"/>
              <a:t>戴祺佳</a:t>
            </a:r>
            <a:endParaRPr lang="en-US" altLang="zh-CN" dirty="0"/>
          </a:p>
        </p:txBody>
      </p:sp>
    </p:spTree>
    <p:extLst>
      <p:ext uri="{BB962C8B-B14F-4D97-AF65-F5344CB8AC3E}">
        <p14:creationId xmlns:p14="http://schemas.microsoft.com/office/powerpoint/2010/main" val="16072063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 name="圆角矩形 5"/>
          <p:cNvSpPr/>
          <p:nvPr/>
        </p:nvSpPr>
        <p:spPr>
          <a:xfrm>
            <a:off x="2239410" y="4398758"/>
            <a:ext cx="8151155" cy="1495080"/>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615" name="任意多边形 614"/>
          <p:cNvSpPr/>
          <p:nvPr/>
        </p:nvSpPr>
        <p:spPr>
          <a:xfrm>
            <a:off x="1343298" y="2514978"/>
            <a:ext cx="9066704" cy="3188744"/>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solidFill>
            <a:srgbClr val="00B0F0"/>
          </a:solidFill>
          <a:ln>
            <a:noFill/>
          </a:ln>
          <a:effectLst/>
          <a:scene3d>
            <a:camera prst="perspectiveFront">
              <a:rot lat="899993" lon="0" rev="0"/>
            </a:camera>
            <a:lightRig rig="threePt" dir="t">
              <a:rot lat="0" lon="0" rev="7800000"/>
            </a:lightRig>
          </a:scene3d>
          <a:sp3d extrusionH="2540000">
            <a:extrusionClr>
              <a:srgbClr val="0065B0"/>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616" name="Group 195"/>
          <p:cNvGrpSpPr>
            <a:grpSpLocks noChangeAspect="1"/>
          </p:cNvGrpSpPr>
          <p:nvPr/>
        </p:nvGrpSpPr>
        <p:grpSpPr bwMode="auto">
          <a:xfrm>
            <a:off x="2252833" y="3718934"/>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617"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618"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661" name="文本框 660"/>
          <p:cNvSpPr txBox="1"/>
          <p:nvPr/>
        </p:nvSpPr>
        <p:spPr>
          <a:xfrm>
            <a:off x="3812111" y="3280207"/>
            <a:ext cx="1826141" cy="584775"/>
          </a:xfrm>
          <a:prstGeom prst="rect">
            <a:avLst/>
          </a:prstGeom>
          <a:noFill/>
        </p:spPr>
        <p:txBody>
          <a:bodyPr wrap="none" rtlCol="0">
            <a:spAutoFit/>
          </a:bodyPr>
          <a:lstStyle/>
          <a:p>
            <a:r>
              <a:rPr lang="zh-CN" altLang="en-US" sz="32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文本分割</a:t>
            </a:r>
          </a:p>
        </p:txBody>
      </p:sp>
      <p:sp>
        <p:nvSpPr>
          <p:cNvPr id="662" name="文本框 661"/>
          <p:cNvSpPr txBox="1"/>
          <p:nvPr/>
        </p:nvSpPr>
        <p:spPr>
          <a:xfrm>
            <a:off x="5638252" y="2104563"/>
            <a:ext cx="2339102" cy="954107"/>
          </a:xfrm>
          <a:prstGeom prst="rect">
            <a:avLst/>
          </a:prstGeom>
          <a:noFill/>
        </p:spPr>
        <p:txBody>
          <a:bodyPr wrap="none" rtlCol="0">
            <a:spAutoFit/>
          </a:bodyPr>
          <a:lstStyle/>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过滤标点符号</a:t>
            </a:r>
            <a:endParaRPr lang="en-US" altLang="zh-CN"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过滤无义词</a:t>
            </a:r>
          </a:p>
        </p:txBody>
      </p:sp>
      <p:sp>
        <p:nvSpPr>
          <p:cNvPr id="663" name="文本框 662"/>
          <p:cNvSpPr txBox="1"/>
          <p:nvPr/>
        </p:nvSpPr>
        <p:spPr>
          <a:xfrm>
            <a:off x="8191103" y="1541141"/>
            <a:ext cx="3057247" cy="523220"/>
          </a:xfrm>
          <a:prstGeom prst="rect">
            <a:avLst/>
          </a:prstGeom>
          <a:noFill/>
        </p:spPr>
        <p:txBody>
          <a:bodyPr wrap="none" rtlCol="0">
            <a:spAutoFit/>
          </a:bodyPr>
          <a:lstStyle/>
          <a:p>
            <a:r>
              <a:rPr lang="zh-CN" altLang="en-US" sz="2800" b="1"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rPr>
              <a:t>生成词向量和矩阵</a:t>
            </a:r>
          </a:p>
        </p:txBody>
      </p:sp>
      <p:sp>
        <p:nvSpPr>
          <p:cNvPr id="17" name="文本框 16"/>
          <p:cNvSpPr txBox="1"/>
          <p:nvPr/>
        </p:nvSpPr>
        <p:spPr>
          <a:xfrm>
            <a:off x="1556409" y="374389"/>
            <a:ext cx="8905002"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文本风格分析模型（词向量生成过程）</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87783" y="244693"/>
            <a:ext cx="1405469" cy="899069"/>
            <a:chOff x="1501608" y="2115655"/>
            <a:chExt cx="2865133" cy="1832807"/>
          </a:xfrm>
        </p:grpSpPr>
        <p:grpSp>
          <p:nvGrpSpPr>
            <p:cNvPr id="19" name="组合 18"/>
            <p:cNvGrpSpPr/>
            <p:nvPr/>
          </p:nvGrpSpPr>
          <p:grpSpPr>
            <a:xfrm>
              <a:off x="1501608" y="2115655"/>
              <a:ext cx="2126057" cy="1832807"/>
              <a:chOff x="3520000" y="1159500"/>
              <a:chExt cx="4673298" cy="4028705"/>
            </a:xfrm>
          </p:grpSpPr>
          <p:sp>
            <p:nvSpPr>
              <p:cNvPr id="21" name="六边形 20"/>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213161"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实验过程与结果</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984027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7879080"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进行相似词筛选的词向量生成测试</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pic>
        <p:nvPicPr>
          <p:cNvPr id="3" name="图片 2">
            <a:extLst>
              <a:ext uri="{FF2B5EF4-FFF2-40B4-BE49-F238E27FC236}">
                <a16:creationId xmlns:a16="http://schemas.microsoft.com/office/drawing/2014/main" id="{281ADF2D-0157-46AD-9A5D-F6EF5A3F8759}"/>
              </a:ext>
            </a:extLst>
          </p:cNvPr>
          <p:cNvPicPr>
            <a:picLocks noChangeAspect="1"/>
          </p:cNvPicPr>
          <p:nvPr/>
        </p:nvPicPr>
        <p:blipFill>
          <a:blip r:embed="rId3"/>
          <a:stretch>
            <a:fillRect/>
          </a:stretch>
        </p:blipFill>
        <p:spPr>
          <a:xfrm>
            <a:off x="3462015" y="1143830"/>
            <a:ext cx="8644512" cy="5714170"/>
          </a:xfrm>
          <a:prstGeom prst="rect">
            <a:avLst/>
          </a:prstGeom>
        </p:spPr>
      </p:pic>
      <p:sp>
        <p:nvSpPr>
          <p:cNvPr id="4" name="文本框 3">
            <a:extLst>
              <a:ext uri="{FF2B5EF4-FFF2-40B4-BE49-F238E27FC236}">
                <a16:creationId xmlns:a16="http://schemas.microsoft.com/office/drawing/2014/main" id="{3AC5C3C3-6CDD-45E7-AAB1-4323C3185785}"/>
              </a:ext>
            </a:extLst>
          </p:cNvPr>
          <p:cNvSpPr txBox="1"/>
          <p:nvPr/>
        </p:nvSpPr>
        <p:spPr>
          <a:xfrm>
            <a:off x="463713" y="2037347"/>
            <a:ext cx="2648455" cy="3416320"/>
          </a:xfrm>
          <a:prstGeom prst="rect">
            <a:avLst/>
          </a:prstGeom>
          <a:noFill/>
        </p:spPr>
        <p:txBody>
          <a:bodyPr wrap="square" rtlCol="0">
            <a:spAutoFit/>
          </a:bodyPr>
          <a:lstStyle/>
          <a:p>
            <a:r>
              <a:rPr lang="zh-CN" altLang="en-US" sz="3600" b="1" dirty="0"/>
              <a:t>关键词为“食物”</a:t>
            </a:r>
            <a:endParaRPr lang="en-US" altLang="zh-CN" sz="3600" b="1" dirty="0"/>
          </a:p>
          <a:p>
            <a:endParaRPr lang="en-US" altLang="zh-CN" sz="3600" b="1" dirty="0"/>
          </a:p>
          <a:p>
            <a:r>
              <a:rPr lang="zh-CN" altLang="en-US" sz="3600" b="1" dirty="0"/>
              <a:t>数据源为来自互联网的部分文本</a:t>
            </a:r>
          </a:p>
        </p:txBody>
      </p:sp>
    </p:spTree>
    <p:extLst>
      <p:ext uri="{BB962C8B-B14F-4D97-AF65-F5344CB8AC3E}">
        <p14:creationId xmlns:p14="http://schemas.microsoft.com/office/powerpoint/2010/main" val="2541268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8392041"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进行题目难度分析（此为部分代码）</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69024" y="1542900"/>
            <a:ext cx="2648455" cy="5016758"/>
          </a:xfrm>
          <a:prstGeom prst="rect">
            <a:avLst/>
          </a:prstGeom>
          <a:noFill/>
        </p:spPr>
        <p:txBody>
          <a:bodyPr wrap="square" rtlCol="0">
            <a:spAutoFit/>
          </a:bodyPr>
          <a:lstStyle/>
          <a:p>
            <a:r>
              <a:rPr lang="zh-CN" altLang="en-US" sz="3200" b="1" dirty="0"/>
              <a:t>使用多种回归模型对基于文本对题目难度进行回归分析</a:t>
            </a:r>
            <a:endParaRPr lang="en-US" altLang="zh-CN" sz="3200" b="1" dirty="0"/>
          </a:p>
          <a:p>
            <a:endParaRPr lang="en-US" altLang="zh-CN" sz="3200" b="1" dirty="0"/>
          </a:p>
          <a:p>
            <a:r>
              <a:rPr lang="zh-CN" altLang="en-US" sz="3200" b="1" dirty="0"/>
              <a:t>受欢迎程度与此手段类似，将（好评数</a:t>
            </a:r>
            <a:r>
              <a:rPr lang="en-US" altLang="zh-CN" sz="3200" b="1" dirty="0"/>
              <a:t>/</a:t>
            </a:r>
            <a:r>
              <a:rPr lang="zh-CN" altLang="en-US" sz="3200" b="1" dirty="0"/>
              <a:t>做题数）作为受欢迎标准</a:t>
            </a:r>
          </a:p>
        </p:txBody>
      </p:sp>
      <p:pic>
        <p:nvPicPr>
          <p:cNvPr id="2" name="图片 1">
            <a:extLst>
              <a:ext uri="{FF2B5EF4-FFF2-40B4-BE49-F238E27FC236}">
                <a16:creationId xmlns:a16="http://schemas.microsoft.com/office/drawing/2014/main" id="{20FC998A-5BEB-4B92-9BE5-D2234FEED08C}"/>
              </a:ext>
            </a:extLst>
          </p:cNvPr>
          <p:cNvPicPr>
            <a:picLocks noChangeAspect="1"/>
          </p:cNvPicPr>
          <p:nvPr/>
        </p:nvPicPr>
        <p:blipFill>
          <a:blip r:embed="rId3"/>
          <a:stretch>
            <a:fillRect/>
          </a:stretch>
        </p:blipFill>
        <p:spPr>
          <a:xfrm>
            <a:off x="3558393" y="1546170"/>
            <a:ext cx="8432161" cy="4937441"/>
          </a:xfrm>
          <a:prstGeom prst="rect">
            <a:avLst/>
          </a:prstGeom>
        </p:spPr>
      </p:pic>
    </p:spTree>
    <p:extLst>
      <p:ext uri="{BB962C8B-B14F-4D97-AF65-F5344CB8AC3E}">
        <p14:creationId xmlns:p14="http://schemas.microsoft.com/office/powerpoint/2010/main" val="628783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进行文本风格分析（</a:t>
            </a:r>
            <a:r>
              <a:rPr lang="zh-CN" altLang="en-US" sz="4000" b="1" dirty="0"/>
              <a:t>以文学性程度为例</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132878" y="1800847"/>
            <a:ext cx="2648455" cy="4524315"/>
          </a:xfrm>
          <a:prstGeom prst="rect">
            <a:avLst/>
          </a:prstGeom>
          <a:noFill/>
        </p:spPr>
        <p:txBody>
          <a:bodyPr wrap="square" rtlCol="0">
            <a:spAutoFit/>
          </a:bodyPr>
          <a:lstStyle/>
          <a:p>
            <a:r>
              <a:rPr lang="zh-CN" altLang="en-US" sz="3200" b="1" dirty="0"/>
              <a:t>得到某段题目文本文学性程度的一个评价分数</a:t>
            </a:r>
            <a:endParaRPr lang="en-US" altLang="zh-CN" sz="3200" b="1" dirty="0"/>
          </a:p>
          <a:p>
            <a:endParaRPr lang="en-US" altLang="zh-CN" sz="3200" b="1" dirty="0"/>
          </a:p>
          <a:p>
            <a:r>
              <a:rPr lang="zh-CN" altLang="en-US" sz="3200" b="1" dirty="0"/>
              <a:t>二次元、口语化、学术性程度评价均使用该手段</a:t>
            </a:r>
          </a:p>
        </p:txBody>
      </p:sp>
      <p:pic>
        <p:nvPicPr>
          <p:cNvPr id="2" name="图片 1">
            <a:extLst>
              <a:ext uri="{FF2B5EF4-FFF2-40B4-BE49-F238E27FC236}">
                <a16:creationId xmlns:a16="http://schemas.microsoft.com/office/drawing/2014/main" id="{3CC0AE02-8F40-476A-BE3D-9B4CB652AE24}"/>
              </a:ext>
            </a:extLst>
          </p:cNvPr>
          <p:cNvPicPr>
            <a:picLocks noChangeAspect="1"/>
          </p:cNvPicPr>
          <p:nvPr/>
        </p:nvPicPr>
        <p:blipFill>
          <a:blip r:embed="rId3"/>
          <a:stretch>
            <a:fillRect/>
          </a:stretch>
        </p:blipFill>
        <p:spPr>
          <a:xfrm>
            <a:off x="2951747" y="1594941"/>
            <a:ext cx="9021199" cy="4936128"/>
          </a:xfrm>
          <a:prstGeom prst="rect">
            <a:avLst/>
          </a:prstGeom>
        </p:spPr>
      </p:pic>
    </p:spTree>
    <p:extLst>
      <p:ext uri="{BB962C8B-B14F-4D97-AF65-F5344CB8AC3E}">
        <p14:creationId xmlns:p14="http://schemas.microsoft.com/office/powerpoint/2010/main" val="1733640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554545"/>
          </a:xfrm>
          <a:prstGeom prst="rect">
            <a:avLst/>
          </a:prstGeom>
          <a:noFill/>
        </p:spPr>
        <p:txBody>
          <a:bodyPr wrap="square" rtlCol="0">
            <a:spAutoFit/>
          </a:bodyPr>
          <a:lstStyle/>
          <a:p>
            <a:r>
              <a:rPr lang="zh-CN" altLang="en-US" sz="3200" b="1" dirty="0"/>
              <a:t>最终产物为各题目基于题目文本分析的六个评价角度得分</a:t>
            </a:r>
          </a:p>
        </p:txBody>
      </p:sp>
      <p:pic>
        <p:nvPicPr>
          <p:cNvPr id="3" name="图片 2">
            <a:extLst>
              <a:ext uri="{FF2B5EF4-FFF2-40B4-BE49-F238E27FC236}">
                <a16:creationId xmlns:a16="http://schemas.microsoft.com/office/drawing/2014/main" id="{61A45D5B-E4C2-4F76-A6DC-1A7937F2C2D3}"/>
              </a:ext>
            </a:extLst>
          </p:cNvPr>
          <p:cNvPicPr>
            <a:picLocks noChangeAspect="1"/>
          </p:cNvPicPr>
          <p:nvPr/>
        </p:nvPicPr>
        <p:blipFill>
          <a:blip r:embed="rId3"/>
          <a:stretch>
            <a:fillRect/>
          </a:stretch>
        </p:blipFill>
        <p:spPr>
          <a:xfrm>
            <a:off x="3838719" y="1236162"/>
            <a:ext cx="8220403" cy="5438979"/>
          </a:xfrm>
          <a:prstGeom prst="rect">
            <a:avLst/>
          </a:prstGeom>
        </p:spPr>
      </p:pic>
    </p:spTree>
    <p:extLst>
      <p:ext uri="{BB962C8B-B14F-4D97-AF65-F5344CB8AC3E}">
        <p14:creationId xmlns:p14="http://schemas.microsoft.com/office/powerpoint/2010/main" val="882694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pic>
        <p:nvPicPr>
          <p:cNvPr id="5" name="图片 4">
            <a:extLst>
              <a:ext uri="{FF2B5EF4-FFF2-40B4-BE49-F238E27FC236}">
                <a16:creationId xmlns:a16="http://schemas.microsoft.com/office/drawing/2014/main" id="{08BF42AF-4E22-46AD-950D-AFDA42691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790" y="1432517"/>
            <a:ext cx="4868411" cy="3651308"/>
          </a:xfrm>
          <a:prstGeom prst="rect">
            <a:avLst/>
          </a:prstGeom>
        </p:spPr>
      </p:pic>
      <p:pic>
        <p:nvPicPr>
          <p:cNvPr id="7" name="图片 6">
            <a:extLst>
              <a:ext uri="{FF2B5EF4-FFF2-40B4-BE49-F238E27FC236}">
                <a16:creationId xmlns:a16="http://schemas.microsoft.com/office/drawing/2014/main" id="{A24EF6FC-D783-4338-A33B-6CEE4D5DE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450" y="1612913"/>
            <a:ext cx="4553550" cy="3415163"/>
          </a:xfrm>
          <a:prstGeom prst="rect">
            <a:avLst/>
          </a:prstGeom>
        </p:spPr>
      </p:pic>
      <p:sp>
        <p:nvSpPr>
          <p:cNvPr id="8" name="文本框 7">
            <a:extLst>
              <a:ext uri="{FF2B5EF4-FFF2-40B4-BE49-F238E27FC236}">
                <a16:creationId xmlns:a16="http://schemas.microsoft.com/office/drawing/2014/main" id="{9B203222-DE09-4972-9D05-1EF721281FC0}"/>
              </a:ext>
            </a:extLst>
          </p:cNvPr>
          <p:cNvSpPr txBox="1"/>
          <p:nvPr/>
        </p:nvSpPr>
        <p:spPr>
          <a:xfrm>
            <a:off x="3798531" y="4899159"/>
            <a:ext cx="3523895" cy="369332"/>
          </a:xfrm>
          <a:prstGeom prst="rect">
            <a:avLst/>
          </a:prstGeom>
          <a:noFill/>
        </p:spPr>
        <p:txBody>
          <a:bodyPr wrap="square" rtlCol="0">
            <a:spAutoFit/>
          </a:bodyPr>
          <a:lstStyle/>
          <a:p>
            <a:r>
              <a:rPr lang="zh-CN" altLang="en-US" dirty="0"/>
              <a:t>所有题目的六角度评分分布叠合</a:t>
            </a:r>
          </a:p>
        </p:txBody>
      </p:sp>
      <p:sp>
        <p:nvSpPr>
          <p:cNvPr id="9" name="文本框 8">
            <a:extLst>
              <a:ext uri="{FF2B5EF4-FFF2-40B4-BE49-F238E27FC236}">
                <a16:creationId xmlns:a16="http://schemas.microsoft.com/office/drawing/2014/main" id="{AE6C5E9A-6D18-427B-B711-F25BD48E2972}"/>
              </a:ext>
            </a:extLst>
          </p:cNvPr>
          <p:cNvSpPr txBox="1"/>
          <p:nvPr/>
        </p:nvSpPr>
        <p:spPr>
          <a:xfrm>
            <a:off x="8067169" y="4899159"/>
            <a:ext cx="3696111" cy="369332"/>
          </a:xfrm>
          <a:prstGeom prst="rect">
            <a:avLst/>
          </a:prstGeom>
          <a:noFill/>
        </p:spPr>
        <p:txBody>
          <a:bodyPr wrap="square" rtlCol="0">
            <a:spAutoFit/>
          </a:bodyPr>
          <a:lstStyle/>
          <a:p>
            <a:r>
              <a:rPr lang="zh-CN" altLang="en-US" dirty="0"/>
              <a:t>所有题目的六角度评分均分分布</a:t>
            </a:r>
          </a:p>
        </p:txBody>
      </p:sp>
      <p:sp>
        <p:nvSpPr>
          <p:cNvPr id="16" name="文本框 15">
            <a:extLst>
              <a:ext uri="{FF2B5EF4-FFF2-40B4-BE49-F238E27FC236}">
                <a16:creationId xmlns:a16="http://schemas.microsoft.com/office/drawing/2014/main" id="{98BAAA92-83DC-4458-BCEB-55A50B6FD873}"/>
              </a:ext>
            </a:extLst>
          </p:cNvPr>
          <p:cNvSpPr txBox="1"/>
          <p:nvPr/>
        </p:nvSpPr>
        <p:spPr>
          <a:xfrm>
            <a:off x="3907587" y="5914251"/>
            <a:ext cx="5546806" cy="369332"/>
          </a:xfrm>
          <a:prstGeom prst="rect">
            <a:avLst/>
          </a:prstGeom>
          <a:noFill/>
        </p:spPr>
        <p:txBody>
          <a:bodyPr wrap="square" rtlCol="0">
            <a:spAutoFit/>
          </a:bodyPr>
          <a:lstStyle/>
          <a:p>
            <a:r>
              <a:rPr lang="zh-CN" altLang="en-US" dirty="0"/>
              <a:t>不愧是编程题目文本，学术性够强，文学性够弱</a:t>
            </a:r>
          </a:p>
        </p:txBody>
      </p:sp>
    </p:spTree>
    <p:extLst>
      <p:ext uri="{BB962C8B-B14F-4D97-AF65-F5344CB8AC3E}">
        <p14:creationId xmlns:p14="http://schemas.microsoft.com/office/powerpoint/2010/main" val="4116063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pic>
        <p:nvPicPr>
          <p:cNvPr id="2" name="图片 1">
            <a:extLst>
              <a:ext uri="{FF2B5EF4-FFF2-40B4-BE49-F238E27FC236}">
                <a16:creationId xmlns:a16="http://schemas.microsoft.com/office/drawing/2014/main" id="{7F719DDE-E693-412C-916C-782B0B93C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046" y="3332934"/>
            <a:ext cx="4039044" cy="3029283"/>
          </a:xfrm>
          <a:prstGeom prst="rect">
            <a:avLst/>
          </a:prstGeom>
        </p:spPr>
      </p:pic>
      <p:sp>
        <p:nvSpPr>
          <p:cNvPr id="5" name="文本框 4">
            <a:extLst>
              <a:ext uri="{FF2B5EF4-FFF2-40B4-BE49-F238E27FC236}">
                <a16:creationId xmlns:a16="http://schemas.microsoft.com/office/drawing/2014/main" id="{06A0A083-3C3E-41B7-B6B9-01A3161417D5}"/>
              </a:ext>
            </a:extLst>
          </p:cNvPr>
          <p:cNvSpPr txBox="1"/>
          <p:nvPr/>
        </p:nvSpPr>
        <p:spPr>
          <a:xfrm>
            <a:off x="4003867" y="6252779"/>
            <a:ext cx="3177109" cy="369332"/>
          </a:xfrm>
          <a:prstGeom prst="rect">
            <a:avLst/>
          </a:prstGeom>
          <a:noFill/>
        </p:spPr>
        <p:txBody>
          <a:bodyPr wrap="square" rtlCol="0">
            <a:spAutoFit/>
          </a:bodyPr>
          <a:lstStyle/>
          <a:p>
            <a:r>
              <a:rPr lang="en-US" altLang="zh-CN" dirty="0" err="1"/>
              <a:t>Leetcode</a:t>
            </a:r>
            <a:r>
              <a:rPr lang="zh-CN" altLang="en-US" dirty="0"/>
              <a:t>第三题的六角度分布</a:t>
            </a:r>
          </a:p>
        </p:txBody>
      </p:sp>
      <p:pic>
        <p:nvPicPr>
          <p:cNvPr id="6" name="图片 5">
            <a:extLst>
              <a:ext uri="{FF2B5EF4-FFF2-40B4-BE49-F238E27FC236}">
                <a16:creationId xmlns:a16="http://schemas.microsoft.com/office/drawing/2014/main" id="{0B028CF9-36CA-4DFA-B91F-7DAC491D3D79}"/>
              </a:ext>
            </a:extLst>
          </p:cNvPr>
          <p:cNvPicPr>
            <a:picLocks noChangeAspect="1"/>
          </p:cNvPicPr>
          <p:nvPr/>
        </p:nvPicPr>
        <p:blipFill>
          <a:blip r:embed="rId4"/>
          <a:stretch>
            <a:fillRect/>
          </a:stretch>
        </p:blipFill>
        <p:spPr>
          <a:xfrm>
            <a:off x="3902887" y="312834"/>
            <a:ext cx="8038813" cy="2346696"/>
          </a:xfrm>
          <a:prstGeom prst="rect">
            <a:avLst/>
          </a:prstGeom>
        </p:spPr>
      </p:pic>
      <p:sp>
        <p:nvSpPr>
          <p:cNvPr id="7" name="文本框 6">
            <a:extLst>
              <a:ext uri="{FF2B5EF4-FFF2-40B4-BE49-F238E27FC236}">
                <a16:creationId xmlns:a16="http://schemas.microsoft.com/office/drawing/2014/main" id="{41328FCF-601E-4AC0-BEC9-CD871F57ADD8}"/>
              </a:ext>
            </a:extLst>
          </p:cNvPr>
          <p:cNvSpPr txBox="1"/>
          <p:nvPr/>
        </p:nvSpPr>
        <p:spPr>
          <a:xfrm>
            <a:off x="6668530" y="2717100"/>
            <a:ext cx="3177109" cy="369332"/>
          </a:xfrm>
          <a:prstGeom prst="rect">
            <a:avLst/>
          </a:prstGeom>
          <a:noFill/>
        </p:spPr>
        <p:txBody>
          <a:bodyPr wrap="square" rtlCol="0">
            <a:spAutoFit/>
          </a:bodyPr>
          <a:lstStyle/>
          <a:p>
            <a:r>
              <a:rPr lang="en-US" altLang="zh-CN" dirty="0" err="1"/>
              <a:t>Leetcode</a:t>
            </a:r>
            <a:r>
              <a:rPr lang="zh-CN" altLang="en-US" dirty="0"/>
              <a:t>第三题的文本</a:t>
            </a:r>
          </a:p>
        </p:txBody>
      </p:sp>
      <p:sp>
        <p:nvSpPr>
          <p:cNvPr id="9" name="文本框 8">
            <a:extLst>
              <a:ext uri="{FF2B5EF4-FFF2-40B4-BE49-F238E27FC236}">
                <a16:creationId xmlns:a16="http://schemas.microsoft.com/office/drawing/2014/main" id="{440F4F27-11BE-4A85-9DBD-0B281509DA0A}"/>
              </a:ext>
            </a:extLst>
          </p:cNvPr>
          <p:cNvSpPr txBox="1"/>
          <p:nvPr/>
        </p:nvSpPr>
        <p:spPr>
          <a:xfrm>
            <a:off x="8103766" y="4345497"/>
            <a:ext cx="3708412" cy="646331"/>
          </a:xfrm>
          <a:prstGeom prst="rect">
            <a:avLst/>
          </a:prstGeom>
          <a:noFill/>
        </p:spPr>
        <p:txBody>
          <a:bodyPr wrap="square" rtlCol="0">
            <a:spAutoFit/>
          </a:bodyPr>
          <a:lstStyle/>
          <a:p>
            <a:r>
              <a:rPr lang="zh-CN" altLang="en-US" dirty="0"/>
              <a:t>从六角度分布能看出</a:t>
            </a:r>
            <a:endParaRPr lang="en-US" altLang="zh-CN" dirty="0"/>
          </a:p>
          <a:p>
            <a:r>
              <a:rPr lang="zh-CN" altLang="en-US" dirty="0"/>
              <a:t>这道题简单精确而死板的语言风格</a:t>
            </a:r>
          </a:p>
        </p:txBody>
      </p:sp>
    </p:spTree>
    <p:extLst>
      <p:ext uri="{BB962C8B-B14F-4D97-AF65-F5344CB8AC3E}">
        <p14:creationId xmlns:p14="http://schemas.microsoft.com/office/powerpoint/2010/main" val="804148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sp>
        <p:nvSpPr>
          <p:cNvPr id="5" name="文本框 4">
            <a:extLst>
              <a:ext uri="{FF2B5EF4-FFF2-40B4-BE49-F238E27FC236}">
                <a16:creationId xmlns:a16="http://schemas.microsoft.com/office/drawing/2014/main" id="{06A0A083-3C3E-41B7-B6B9-01A3161417D5}"/>
              </a:ext>
            </a:extLst>
          </p:cNvPr>
          <p:cNvSpPr txBox="1"/>
          <p:nvPr/>
        </p:nvSpPr>
        <p:spPr>
          <a:xfrm>
            <a:off x="5421843" y="5805182"/>
            <a:ext cx="4835096" cy="369332"/>
          </a:xfrm>
          <a:prstGeom prst="rect">
            <a:avLst/>
          </a:prstGeom>
          <a:noFill/>
        </p:spPr>
        <p:txBody>
          <a:bodyPr wrap="square" rtlCol="0">
            <a:spAutoFit/>
          </a:bodyPr>
          <a:lstStyle/>
          <a:p>
            <a:r>
              <a:rPr lang="en-US" altLang="zh-CN" dirty="0" err="1"/>
              <a:t>Leetcode</a:t>
            </a:r>
            <a:r>
              <a:rPr lang="zh-CN" altLang="en-US" dirty="0"/>
              <a:t>前</a:t>
            </a:r>
            <a:r>
              <a:rPr lang="en-US" altLang="zh-CN" dirty="0"/>
              <a:t>200</a:t>
            </a:r>
            <a:r>
              <a:rPr lang="zh-CN" altLang="en-US" dirty="0"/>
              <a:t>道题的六角度分布与各角度均分</a:t>
            </a:r>
          </a:p>
        </p:txBody>
      </p:sp>
      <p:pic>
        <p:nvPicPr>
          <p:cNvPr id="8" name="图片 7">
            <a:extLst>
              <a:ext uri="{FF2B5EF4-FFF2-40B4-BE49-F238E27FC236}">
                <a16:creationId xmlns:a16="http://schemas.microsoft.com/office/drawing/2014/main" id="{374FB1AB-CCD4-49C5-B0EE-67E6660A4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650" y="1128441"/>
            <a:ext cx="4676741" cy="4676741"/>
          </a:xfrm>
          <a:prstGeom prst="rect">
            <a:avLst/>
          </a:prstGeom>
        </p:spPr>
      </p:pic>
      <p:pic>
        <p:nvPicPr>
          <p:cNvPr id="10" name="图片 9">
            <a:extLst>
              <a:ext uri="{FF2B5EF4-FFF2-40B4-BE49-F238E27FC236}">
                <a16:creationId xmlns:a16="http://schemas.microsoft.com/office/drawing/2014/main" id="{93BC96FC-0233-4645-B49F-6660884CA4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0909" y="3960313"/>
            <a:ext cx="2358994" cy="1769246"/>
          </a:xfrm>
          <a:prstGeom prst="rect">
            <a:avLst/>
          </a:prstGeom>
        </p:spPr>
      </p:pic>
      <p:pic>
        <p:nvPicPr>
          <p:cNvPr id="12" name="图片 11">
            <a:extLst>
              <a:ext uri="{FF2B5EF4-FFF2-40B4-BE49-F238E27FC236}">
                <a16:creationId xmlns:a16="http://schemas.microsoft.com/office/drawing/2014/main" id="{7EDD9F88-2F87-44D6-9B43-F50D56851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5468" y="3960312"/>
            <a:ext cx="2358993" cy="1769245"/>
          </a:xfrm>
          <a:prstGeom prst="rect">
            <a:avLst/>
          </a:prstGeom>
        </p:spPr>
      </p:pic>
      <p:pic>
        <p:nvPicPr>
          <p:cNvPr id="14" name="图片 13">
            <a:extLst>
              <a:ext uri="{FF2B5EF4-FFF2-40B4-BE49-F238E27FC236}">
                <a16:creationId xmlns:a16="http://schemas.microsoft.com/office/drawing/2014/main" id="{654FC7DD-3FB5-467F-B255-9D4F919949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60909" y="2258119"/>
            <a:ext cx="2271630" cy="1703723"/>
          </a:xfrm>
          <a:prstGeom prst="rect">
            <a:avLst/>
          </a:prstGeom>
        </p:spPr>
      </p:pic>
      <p:pic>
        <p:nvPicPr>
          <p:cNvPr id="16" name="图片 15">
            <a:extLst>
              <a:ext uri="{FF2B5EF4-FFF2-40B4-BE49-F238E27FC236}">
                <a16:creationId xmlns:a16="http://schemas.microsoft.com/office/drawing/2014/main" id="{BF6C6E13-14D0-459F-B06E-44209B7B69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40302" y="2316602"/>
            <a:ext cx="2193653" cy="1645240"/>
          </a:xfrm>
          <a:prstGeom prst="rect">
            <a:avLst/>
          </a:prstGeom>
        </p:spPr>
      </p:pic>
      <p:pic>
        <p:nvPicPr>
          <p:cNvPr id="18" name="图片 17">
            <a:extLst>
              <a:ext uri="{FF2B5EF4-FFF2-40B4-BE49-F238E27FC236}">
                <a16:creationId xmlns:a16="http://schemas.microsoft.com/office/drawing/2014/main" id="{9F79FD6B-144F-43D9-AE4D-A0BDA58415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5564" y="445533"/>
            <a:ext cx="2442320" cy="1831740"/>
          </a:xfrm>
          <a:prstGeom prst="rect">
            <a:avLst/>
          </a:prstGeom>
        </p:spPr>
      </p:pic>
      <p:pic>
        <p:nvPicPr>
          <p:cNvPr id="20" name="图片 19">
            <a:extLst>
              <a:ext uri="{FF2B5EF4-FFF2-40B4-BE49-F238E27FC236}">
                <a16:creationId xmlns:a16="http://schemas.microsoft.com/office/drawing/2014/main" id="{E14C1221-7828-4203-9EFD-4AF08128F5D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65469" y="521647"/>
            <a:ext cx="2193653" cy="1645240"/>
          </a:xfrm>
          <a:prstGeom prst="rect">
            <a:avLst/>
          </a:prstGeom>
        </p:spPr>
      </p:pic>
      <p:sp>
        <p:nvSpPr>
          <p:cNvPr id="21" name="文本框 20">
            <a:extLst>
              <a:ext uri="{FF2B5EF4-FFF2-40B4-BE49-F238E27FC236}">
                <a16:creationId xmlns:a16="http://schemas.microsoft.com/office/drawing/2014/main" id="{28B6287B-5FE3-4D4A-8D24-4B07B4A28D54}"/>
              </a:ext>
            </a:extLst>
          </p:cNvPr>
          <p:cNvSpPr txBox="1"/>
          <p:nvPr/>
        </p:nvSpPr>
        <p:spPr>
          <a:xfrm>
            <a:off x="952733" y="5412490"/>
            <a:ext cx="3665989" cy="923330"/>
          </a:xfrm>
          <a:prstGeom prst="rect">
            <a:avLst/>
          </a:prstGeom>
          <a:noFill/>
        </p:spPr>
        <p:txBody>
          <a:bodyPr wrap="square" rtlCol="0">
            <a:spAutoFit/>
          </a:bodyPr>
          <a:lstStyle/>
          <a:p>
            <a:r>
              <a:rPr lang="zh-CN" altLang="en-US" dirty="0"/>
              <a:t>同样可见，编程题目的文本学术性程度是很高的，也确实符合题目的本质</a:t>
            </a:r>
          </a:p>
        </p:txBody>
      </p:sp>
    </p:spTree>
    <p:extLst>
      <p:ext uri="{BB962C8B-B14F-4D97-AF65-F5344CB8AC3E}">
        <p14:creationId xmlns:p14="http://schemas.microsoft.com/office/powerpoint/2010/main" val="1413376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endParaRPr lang="en-US" altLang="zh-CN" sz="3200" b="1" dirty="0"/>
          </a:p>
        </p:txBody>
      </p:sp>
      <p:sp>
        <p:nvSpPr>
          <p:cNvPr id="8" name="文本框 7">
            <a:extLst>
              <a:ext uri="{FF2B5EF4-FFF2-40B4-BE49-F238E27FC236}">
                <a16:creationId xmlns:a16="http://schemas.microsoft.com/office/drawing/2014/main" id="{9B203222-DE09-4972-9D05-1EF721281FC0}"/>
              </a:ext>
            </a:extLst>
          </p:cNvPr>
          <p:cNvSpPr txBox="1"/>
          <p:nvPr/>
        </p:nvSpPr>
        <p:spPr>
          <a:xfrm>
            <a:off x="7428875" y="6316062"/>
            <a:ext cx="3036815" cy="369332"/>
          </a:xfrm>
          <a:prstGeom prst="rect">
            <a:avLst/>
          </a:prstGeom>
          <a:noFill/>
        </p:spPr>
        <p:txBody>
          <a:bodyPr wrap="square" rtlCol="0">
            <a:spAutoFit/>
          </a:bodyPr>
          <a:lstStyle/>
          <a:p>
            <a:r>
              <a:rPr lang="zh-CN" altLang="en-US" dirty="0"/>
              <a:t>题目的六角度相关性分析</a:t>
            </a:r>
          </a:p>
        </p:txBody>
      </p:sp>
      <p:pic>
        <p:nvPicPr>
          <p:cNvPr id="3" name="图片 2">
            <a:extLst>
              <a:ext uri="{FF2B5EF4-FFF2-40B4-BE49-F238E27FC236}">
                <a16:creationId xmlns:a16="http://schemas.microsoft.com/office/drawing/2014/main" id="{0D234983-3712-4BFB-B04C-5D2A4962D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25" y="0"/>
            <a:ext cx="6316062" cy="6316062"/>
          </a:xfrm>
          <a:prstGeom prst="rect">
            <a:avLst/>
          </a:prstGeom>
        </p:spPr>
      </p:pic>
      <p:sp>
        <p:nvSpPr>
          <p:cNvPr id="12" name="文本框 11">
            <a:extLst>
              <a:ext uri="{FF2B5EF4-FFF2-40B4-BE49-F238E27FC236}">
                <a16:creationId xmlns:a16="http://schemas.microsoft.com/office/drawing/2014/main" id="{887FBCE9-8346-4A97-9938-12E9F733EFF0}"/>
              </a:ext>
            </a:extLst>
          </p:cNvPr>
          <p:cNvSpPr txBox="1"/>
          <p:nvPr/>
        </p:nvSpPr>
        <p:spPr>
          <a:xfrm>
            <a:off x="463713" y="3926884"/>
            <a:ext cx="5240801" cy="2031325"/>
          </a:xfrm>
          <a:prstGeom prst="rect">
            <a:avLst/>
          </a:prstGeom>
          <a:noFill/>
        </p:spPr>
        <p:txBody>
          <a:bodyPr wrap="square" rtlCol="0">
            <a:spAutoFit/>
          </a:bodyPr>
          <a:lstStyle/>
          <a:p>
            <a:r>
              <a:rPr lang="zh-CN" altLang="en-US" dirty="0"/>
              <a:t>尝试对各个角度间的相关性进行分析，可以得出一些结论：</a:t>
            </a:r>
            <a:endParaRPr lang="en-US" altLang="zh-CN" dirty="0"/>
          </a:p>
          <a:p>
            <a:r>
              <a:rPr lang="en-US" altLang="zh-CN" dirty="0"/>
              <a:t>1</a:t>
            </a:r>
            <a:r>
              <a:rPr lang="zh-CN" altLang="en-US" dirty="0"/>
              <a:t>、题目难度、受欢迎程度的分布基本是正态的</a:t>
            </a:r>
            <a:endParaRPr lang="en-US" altLang="zh-CN" dirty="0"/>
          </a:p>
          <a:p>
            <a:r>
              <a:rPr lang="en-US" altLang="zh-CN" dirty="0"/>
              <a:t>2</a:t>
            </a:r>
            <a:r>
              <a:rPr lang="zh-CN" altLang="en-US" dirty="0"/>
              <a:t>、受欢迎程度受难度的影响其实并不大</a:t>
            </a:r>
            <a:endParaRPr lang="en-US" altLang="zh-CN" dirty="0"/>
          </a:p>
          <a:p>
            <a:r>
              <a:rPr lang="en-US" altLang="zh-CN" dirty="0"/>
              <a:t>3</a:t>
            </a:r>
            <a:r>
              <a:rPr lang="zh-CN" altLang="en-US" dirty="0"/>
              <a:t>、不同语言风格的文本确实能体现出一定的差异</a:t>
            </a:r>
            <a:endParaRPr lang="en-US" altLang="zh-CN" dirty="0"/>
          </a:p>
          <a:p>
            <a:r>
              <a:rPr lang="zh-CN" altLang="en-US" dirty="0"/>
              <a:t>受数据和能力影响，结论并不强力，但已经能隐约体现一些性质</a:t>
            </a:r>
            <a:endParaRPr lang="en-US" altLang="zh-CN" dirty="0"/>
          </a:p>
        </p:txBody>
      </p:sp>
    </p:spTree>
    <p:extLst>
      <p:ext uri="{BB962C8B-B14F-4D97-AF65-F5344CB8AC3E}">
        <p14:creationId xmlns:p14="http://schemas.microsoft.com/office/powerpoint/2010/main" val="4120415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3110919" cy="6858001"/>
          </a:xfrm>
          <a:prstGeom prst="rect">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p:cNvSpPr/>
          <p:nvPr/>
        </p:nvSpPr>
        <p:spPr>
          <a:xfrm>
            <a:off x="494553" y="637988"/>
            <a:ext cx="3270624" cy="1951984"/>
          </a:xfrm>
          <a:prstGeom prst="rect">
            <a:avLst/>
          </a:prstGeom>
          <a:solidFill>
            <a:srgbClr val="00B0F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7" name="文本框 6"/>
          <p:cNvSpPr txBox="1"/>
          <p:nvPr/>
        </p:nvSpPr>
        <p:spPr>
          <a:xfrm>
            <a:off x="890371" y="1807063"/>
            <a:ext cx="2459328" cy="584775"/>
          </a:xfrm>
          <a:prstGeom prst="rect">
            <a:avLst/>
          </a:prstGeom>
          <a:noFill/>
        </p:spPr>
        <p:txBody>
          <a:bodyPr wrap="none" rtlCol="0">
            <a:spAutoFit/>
          </a:bodyPr>
          <a:lstStyle/>
          <a:p>
            <a:r>
              <a:rPr lang="en-US" altLang="zh-CN" sz="3200" b="1" dirty="0">
                <a:solidFill>
                  <a:schemeClr val="bg1"/>
                </a:solidFill>
                <a:latin typeface="Microsoft JhengHei UI" panose="020B0604030504040204" pitchFamily="34" charset="-120"/>
                <a:ea typeface="微软雅黑" panose="020B0503020204020204" pitchFamily="34" charset="-122"/>
                <a:cs typeface="Kalinga" panose="020B0502040204020203" pitchFamily="34" charset="0"/>
                <a:sym typeface="Microsoft JhengHei UI" panose="020B0604030504040204" pitchFamily="34" charset="-120"/>
              </a:rPr>
              <a:t>CONCENTS</a:t>
            </a:r>
            <a:endParaRPr lang="zh-CN" altLang="en-US" sz="3200" b="1" dirty="0">
              <a:solidFill>
                <a:schemeClr val="bg1"/>
              </a:solidFill>
              <a:latin typeface="Microsoft JhengHei UI" panose="020B0604030504040204" pitchFamily="34" charset="-120"/>
              <a:ea typeface="微软雅黑" panose="020B0503020204020204" pitchFamily="34" charset="-122"/>
              <a:cs typeface="Kalinga" panose="020B0502040204020203" pitchFamily="34" charset="0"/>
              <a:sym typeface="Microsoft JhengHei UI" panose="020B0604030504040204" pitchFamily="34" charset="-120"/>
            </a:endParaRPr>
          </a:p>
        </p:txBody>
      </p:sp>
      <p:sp>
        <p:nvSpPr>
          <p:cNvPr id="8" name="文本框 20"/>
          <p:cNvSpPr>
            <a:spLocks noChangeArrowheads="1"/>
          </p:cNvSpPr>
          <p:nvPr/>
        </p:nvSpPr>
        <p:spPr bwMode="auto">
          <a:xfrm>
            <a:off x="933389" y="724647"/>
            <a:ext cx="23807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目  录</a:t>
            </a:r>
            <a:endParaRPr lang="en-US" altLang="en-US" sz="66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文本框 30"/>
          <p:cNvSpPr txBox="1"/>
          <p:nvPr/>
        </p:nvSpPr>
        <p:spPr>
          <a:xfrm>
            <a:off x="5945005" y="1273826"/>
            <a:ext cx="2236510"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简介与目标</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945005" y="2636530"/>
            <a:ext cx="3057247"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使用技术与模型</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945005" y="4032984"/>
            <a:ext cx="3057247"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实验过程与结果</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945005" y="5395688"/>
            <a:ext cx="1005403" cy="584775"/>
          </a:xfrm>
          <a:prstGeom prst="rect">
            <a:avLst/>
          </a:prstGeom>
          <a:noFill/>
        </p:spPr>
        <p:txBody>
          <a:bodyPr wrap="non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4796045" y="1037622"/>
            <a:ext cx="928740" cy="928740"/>
            <a:chOff x="6782426" y="1278645"/>
            <a:chExt cx="928740" cy="928740"/>
          </a:xfrm>
        </p:grpSpPr>
        <p:grpSp>
          <p:nvGrpSpPr>
            <p:cNvPr id="3" name="组合 2"/>
            <p:cNvGrpSpPr/>
            <p:nvPr/>
          </p:nvGrpSpPr>
          <p:grpSpPr>
            <a:xfrm>
              <a:off x="6782426" y="1278645"/>
              <a:ext cx="928740" cy="928740"/>
              <a:chOff x="6585478" y="1661232"/>
              <a:chExt cx="928740" cy="928740"/>
            </a:xfrm>
          </p:grpSpPr>
          <p:sp>
            <p:nvSpPr>
              <p:cNvPr id="11" name="椭圆 10"/>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4" name="圆角矩形 13"/>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 name="椭圆 1"/>
              <p:cNvSpPr/>
              <p:nvPr/>
            </p:nvSpPr>
            <p:spPr>
              <a:xfrm>
                <a:off x="6779848" y="1855602"/>
                <a:ext cx="540000" cy="540000"/>
              </a:xfrm>
              <a:prstGeom prst="ellipse">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5" name="Freeform 16"/>
            <p:cNvSpPr>
              <a:spLocks noEditPoints="1"/>
            </p:cNvSpPr>
            <p:nvPr/>
          </p:nvSpPr>
          <p:spPr bwMode="auto">
            <a:xfrm>
              <a:off x="7136358" y="1594323"/>
              <a:ext cx="259102" cy="294809"/>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1" name="组合 40"/>
          <p:cNvGrpSpPr/>
          <p:nvPr/>
        </p:nvGrpSpPr>
        <p:grpSpPr>
          <a:xfrm>
            <a:off x="4796045" y="2398762"/>
            <a:ext cx="928740" cy="928740"/>
            <a:chOff x="6782426" y="2639785"/>
            <a:chExt cx="928740" cy="928740"/>
          </a:xfrm>
        </p:grpSpPr>
        <p:grpSp>
          <p:nvGrpSpPr>
            <p:cNvPr id="19" name="组合 18"/>
            <p:cNvGrpSpPr/>
            <p:nvPr/>
          </p:nvGrpSpPr>
          <p:grpSpPr>
            <a:xfrm>
              <a:off x="6782426" y="2639785"/>
              <a:ext cx="928740" cy="928740"/>
              <a:chOff x="6585478" y="1661232"/>
              <a:chExt cx="928740" cy="928740"/>
            </a:xfrm>
          </p:grpSpPr>
          <p:sp>
            <p:nvSpPr>
              <p:cNvPr id="20" name="椭圆 1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1" name="圆角矩形 2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2" name="椭圆 21"/>
              <p:cNvSpPr/>
              <p:nvPr/>
            </p:nvSpPr>
            <p:spPr>
              <a:xfrm>
                <a:off x="6779848" y="1855602"/>
                <a:ext cx="540000" cy="540000"/>
              </a:xfrm>
              <a:prstGeom prst="ellipse">
                <a:avLst/>
              </a:prstGeom>
              <a:solidFill>
                <a:srgbClr val="0065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6" name="Freeform 22"/>
            <p:cNvSpPr>
              <a:spLocks noEditPoints="1"/>
            </p:cNvSpPr>
            <p:nvPr/>
          </p:nvSpPr>
          <p:spPr bwMode="auto">
            <a:xfrm>
              <a:off x="7123528" y="2930190"/>
              <a:ext cx="258414" cy="303467"/>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2" name="组合 41"/>
          <p:cNvGrpSpPr/>
          <p:nvPr/>
        </p:nvGrpSpPr>
        <p:grpSpPr>
          <a:xfrm>
            <a:off x="4796045" y="3759902"/>
            <a:ext cx="928740" cy="928740"/>
            <a:chOff x="6782426" y="4000925"/>
            <a:chExt cx="928740" cy="928740"/>
          </a:xfrm>
        </p:grpSpPr>
        <p:grpSp>
          <p:nvGrpSpPr>
            <p:cNvPr id="23" name="组合 22"/>
            <p:cNvGrpSpPr/>
            <p:nvPr/>
          </p:nvGrpSpPr>
          <p:grpSpPr>
            <a:xfrm>
              <a:off x="6782426" y="4000925"/>
              <a:ext cx="928740" cy="928740"/>
              <a:chOff x="6585478" y="1661232"/>
              <a:chExt cx="928740" cy="928740"/>
            </a:xfrm>
          </p:grpSpPr>
          <p:sp>
            <p:nvSpPr>
              <p:cNvPr id="24" name="椭圆 23"/>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5" name="圆角矩形 24"/>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6" name="椭圆 25"/>
              <p:cNvSpPr/>
              <p:nvPr/>
            </p:nvSpPr>
            <p:spPr>
              <a:xfrm>
                <a:off x="6779848" y="1855602"/>
                <a:ext cx="540000" cy="540000"/>
              </a:xfrm>
              <a:prstGeom prst="ellipse">
                <a:avLst/>
              </a:prstGeom>
              <a:solidFill>
                <a:srgbClr val="00B1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7" name="Freeform 31"/>
            <p:cNvSpPr>
              <a:spLocks noEditPoints="1"/>
            </p:cNvSpPr>
            <p:nvPr/>
          </p:nvSpPr>
          <p:spPr bwMode="auto">
            <a:xfrm>
              <a:off x="7118936" y="4312540"/>
              <a:ext cx="260967" cy="328186"/>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3" name="组合 42"/>
          <p:cNvGrpSpPr/>
          <p:nvPr/>
        </p:nvGrpSpPr>
        <p:grpSpPr>
          <a:xfrm>
            <a:off x="4796045" y="5121042"/>
            <a:ext cx="928740" cy="928740"/>
            <a:chOff x="6782426" y="5362065"/>
            <a:chExt cx="928740" cy="928740"/>
          </a:xfrm>
        </p:grpSpPr>
        <p:grpSp>
          <p:nvGrpSpPr>
            <p:cNvPr id="27" name="组合 26"/>
            <p:cNvGrpSpPr/>
            <p:nvPr/>
          </p:nvGrpSpPr>
          <p:grpSpPr>
            <a:xfrm>
              <a:off x="6782426" y="5362065"/>
              <a:ext cx="928740" cy="928740"/>
              <a:chOff x="6585478" y="1661232"/>
              <a:chExt cx="928740" cy="928740"/>
            </a:xfrm>
          </p:grpSpPr>
          <p:sp>
            <p:nvSpPr>
              <p:cNvPr id="28" name="椭圆 27"/>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9" name="圆角矩形 28"/>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0" name="椭圆 29"/>
              <p:cNvSpPr/>
              <p:nvPr/>
            </p:nvSpPr>
            <p:spPr>
              <a:xfrm>
                <a:off x="6779848" y="1855602"/>
                <a:ext cx="540000" cy="540000"/>
              </a:xfrm>
              <a:prstGeom prst="ellipse">
                <a:avLst/>
              </a:prstGeom>
              <a:solidFill>
                <a:srgbClr val="0065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38" name="Freeform 12"/>
            <p:cNvSpPr>
              <a:spLocks noEditPoints="1"/>
            </p:cNvSpPr>
            <p:nvPr/>
          </p:nvSpPr>
          <p:spPr bwMode="auto">
            <a:xfrm>
              <a:off x="7094092" y="5712988"/>
              <a:ext cx="305515" cy="22771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9" name="等腰三角形 8"/>
          <p:cNvSpPr/>
          <p:nvPr/>
        </p:nvSpPr>
        <p:spPr>
          <a:xfrm rot="10800000">
            <a:off x="3110919" y="2589972"/>
            <a:ext cx="654258" cy="586216"/>
          </a:xfrm>
          <a:prstGeom prst="triangle">
            <a:avLst>
              <a:gd name="adj"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420555"/>
            <a:ext cx="10171878" cy="707886"/>
          </a:xfrm>
          <a:prstGeom prst="rect">
            <a:avLst/>
          </a:prstGeom>
          <a:noFill/>
        </p:spPr>
        <p:txBody>
          <a:bodyPr wrap="squar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3</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4" name="文本框 3">
            <a:extLst>
              <a:ext uri="{FF2B5EF4-FFF2-40B4-BE49-F238E27FC236}">
                <a16:creationId xmlns:a16="http://schemas.microsoft.com/office/drawing/2014/main" id="{3AC5C3C3-6CDD-45E7-AAB1-4323C3185785}"/>
              </a:ext>
            </a:extLst>
          </p:cNvPr>
          <p:cNvSpPr txBox="1"/>
          <p:nvPr/>
        </p:nvSpPr>
        <p:spPr>
          <a:xfrm>
            <a:off x="318463" y="1612913"/>
            <a:ext cx="2844187" cy="2062103"/>
          </a:xfrm>
          <a:prstGeom prst="rect">
            <a:avLst/>
          </a:prstGeom>
          <a:noFill/>
        </p:spPr>
        <p:txBody>
          <a:bodyPr wrap="square" rtlCol="0">
            <a:spAutoFit/>
          </a:bodyPr>
          <a:lstStyle/>
          <a:p>
            <a:r>
              <a:rPr lang="zh-CN" altLang="en-US" sz="3200" b="1" dirty="0"/>
              <a:t>对题目文本分析的六个评价角度得分可以进行相关分析</a:t>
            </a:r>
          </a:p>
        </p:txBody>
      </p:sp>
      <p:sp>
        <p:nvSpPr>
          <p:cNvPr id="8" name="文本框 7">
            <a:extLst>
              <a:ext uri="{FF2B5EF4-FFF2-40B4-BE49-F238E27FC236}">
                <a16:creationId xmlns:a16="http://schemas.microsoft.com/office/drawing/2014/main" id="{9B203222-DE09-4972-9D05-1EF721281FC0}"/>
              </a:ext>
            </a:extLst>
          </p:cNvPr>
          <p:cNvSpPr txBox="1"/>
          <p:nvPr/>
        </p:nvSpPr>
        <p:spPr>
          <a:xfrm>
            <a:off x="5870906" y="5346547"/>
            <a:ext cx="4187494" cy="369332"/>
          </a:xfrm>
          <a:prstGeom prst="rect">
            <a:avLst/>
          </a:prstGeom>
          <a:noFill/>
        </p:spPr>
        <p:txBody>
          <a:bodyPr wrap="square" rtlCol="0">
            <a:spAutoFit/>
          </a:bodyPr>
          <a:lstStyle/>
          <a:p>
            <a:r>
              <a:rPr lang="zh-CN" altLang="en-US" dirty="0"/>
              <a:t>预测题目难度与实测题目难度的散点图</a:t>
            </a:r>
            <a:endParaRPr lang="en-US" altLang="zh-CN" dirty="0"/>
          </a:p>
        </p:txBody>
      </p:sp>
      <p:pic>
        <p:nvPicPr>
          <p:cNvPr id="6" name="图片 5">
            <a:extLst>
              <a:ext uri="{FF2B5EF4-FFF2-40B4-BE49-F238E27FC236}">
                <a16:creationId xmlns:a16="http://schemas.microsoft.com/office/drawing/2014/main" id="{112E0F63-D0AC-43E9-814B-031F3EB102A5}"/>
              </a:ext>
            </a:extLst>
          </p:cNvPr>
          <p:cNvPicPr>
            <a:picLocks noChangeAspect="1"/>
          </p:cNvPicPr>
          <p:nvPr/>
        </p:nvPicPr>
        <p:blipFill>
          <a:blip r:embed="rId3"/>
          <a:stretch>
            <a:fillRect/>
          </a:stretch>
        </p:blipFill>
        <p:spPr>
          <a:xfrm>
            <a:off x="4717223" y="312834"/>
            <a:ext cx="6524962" cy="4972230"/>
          </a:xfrm>
          <a:prstGeom prst="rect">
            <a:avLst/>
          </a:prstGeom>
        </p:spPr>
      </p:pic>
      <p:sp>
        <p:nvSpPr>
          <p:cNvPr id="7" name="文本框 6">
            <a:extLst>
              <a:ext uri="{FF2B5EF4-FFF2-40B4-BE49-F238E27FC236}">
                <a16:creationId xmlns:a16="http://schemas.microsoft.com/office/drawing/2014/main" id="{D63F1EED-C4A7-4888-970E-06CE5E421F3D}"/>
              </a:ext>
            </a:extLst>
          </p:cNvPr>
          <p:cNvSpPr txBox="1"/>
          <p:nvPr/>
        </p:nvSpPr>
        <p:spPr>
          <a:xfrm>
            <a:off x="825285" y="4159488"/>
            <a:ext cx="3891938" cy="1200329"/>
          </a:xfrm>
          <a:prstGeom prst="rect">
            <a:avLst/>
          </a:prstGeom>
          <a:noFill/>
        </p:spPr>
        <p:txBody>
          <a:bodyPr wrap="square" rtlCol="0">
            <a:spAutoFit/>
          </a:bodyPr>
          <a:lstStyle/>
          <a:p>
            <a:r>
              <a:rPr lang="zh-CN" altLang="en-US" dirty="0"/>
              <a:t>只有隐约的趋势，没有显著的相关性，证明想通过简单的文本分析是不能对题目的难度进行比较好的预测的</a:t>
            </a:r>
          </a:p>
          <a:p>
            <a:endParaRPr lang="zh-CN" altLang="en-US" dirty="0"/>
          </a:p>
        </p:txBody>
      </p:sp>
    </p:spTree>
    <p:extLst>
      <p:ext uri="{BB962C8B-B14F-4D97-AF65-F5344CB8AC3E}">
        <p14:creationId xmlns:p14="http://schemas.microsoft.com/office/powerpoint/2010/main" val="27540128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185995"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4</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总结</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17703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1210588"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4</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556409" y="1629492"/>
            <a:ext cx="9199337" cy="3046988"/>
          </a:xfrm>
          <a:prstGeom prst="rect">
            <a:avLst/>
          </a:prstGeom>
          <a:noFill/>
        </p:spPr>
        <p:txBody>
          <a:bodyPr wrap="square" rtlCol="0">
            <a:spAutoFit/>
          </a:bodyPr>
          <a:lstStyle/>
          <a:p>
            <a:r>
              <a:rPr lang="en-US" altLang="zh-CN" sz="3200" b="1" dirty="0"/>
              <a:t>	</a:t>
            </a:r>
            <a:r>
              <a:rPr lang="zh-CN" altLang="en-US" sz="3200" b="1" dirty="0"/>
              <a:t>本次对</a:t>
            </a:r>
            <a:r>
              <a:rPr lang="en-US" altLang="zh-CN" sz="3200" b="1" dirty="0"/>
              <a:t>python</a:t>
            </a:r>
            <a:r>
              <a:rPr lang="zh-CN" altLang="en-US" sz="3200" b="1" dirty="0"/>
              <a:t>编程练习题的数据分析实验，我们应用了回归分析与机器学习方法，对编程练习题的四种文本风格、难度和受欢迎程度共六个角度进行了研究，建立了预测模型，并对预测结果间的关系进行了一定的研究，是一次数据科学知识的应用与拓展以及</a:t>
            </a:r>
            <a:r>
              <a:rPr lang="en-US" altLang="zh-CN" sz="3200" b="1" dirty="0"/>
              <a:t>python</a:t>
            </a:r>
            <a:r>
              <a:rPr lang="zh-CN" altLang="en-US" sz="3200" b="1" dirty="0"/>
              <a:t>编程能力的锻炼。</a:t>
            </a:r>
          </a:p>
        </p:txBody>
      </p:sp>
    </p:spTree>
    <p:extLst>
      <p:ext uri="{BB962C8B-B14F-4D97-AF65-F5344CB8AC3E}">
        <p14:creationId xmlns:p14="http://schemas.microsoft.com/office/powerpoint/2010/main" val="1513334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六边形 61"/>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3643" y="24362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1" name="文本框 40"/>
          <p:cNvSpPr txBox="1"/>
          <p:nvPr/>
        </p:nvSpPr>
        <p:spPr>
          <a:xfrm>
            <a:off x="4522227" y="2801254"/>
            <a:ext cx="2896947" cy="830997"/>
          </a:xfrm>
          <a:prstGeom prst="rect">
            <a:avLst/>
          </a:prstGeom>
          <a:noFill/>
        </p:spPr>
        <p:txBody>
          <a:bodyPr wrap="none" rtlCol="0">
            <a:spAutoFit/>
          </a:bodyPr>
          <a:lstStyle/>
          <a:p>
            <a:r>
              <a:rPr lang="zh-CN" altLang="en-US" sz="48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 </a:t>
            </a:r>
            <a:r>
              <a:rPr lang="en-US" altLang="zh-CN" sz="48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THANKS</a:t>
            </a:r>
            <a:endParaRPr lang="zh-CN" altLang="en-US" sz="4800" b="1"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2" name="矩形 41"/>
          <p:cNvSpPr/>
          <p:nvPr/>
        </p:nvSpPr>
        <p:spPr>
          <a:xfrm>
            <a:off x="1883004" y="3562196"/>
            <a:ext cx="8175395" cy="307777"/>
          </a:xfrm>
          <a:prstGeom prst="rect">
            <a:avLst/>
          </a:prstGeom>
        </p:spPr>
        <p:txBody>
          <a:bodyPr wrap="square">
            <a:spAutoFit/>
          </a:bodyPr>
          <a:lstStyle/>
          <a:p>
            <a:pPr algn="dist"/>
            <a:r>
              <a:rPr lang="zh-CN" altLang="en-US" sz="1400" dirty="0">
                <a:solidFill>
                  <a:schemeClr val="bg1"/>
                </a:solidFill>
                <a:latin typeface="Microsoft JhengHei UI" panose="020B0604030504040204" pitchFamily="34" charset="-120"/>
                <a:ea typeface="微软雅黑" panose="020B0503020204020204" pitchFamily="34" charset="-122"/>
                <a:sym typeface="Microsoft JhengHei UI" panose="020B0604030504040204" pitchFamily="34" charset="-120"/>
              </a:rPr>
              <a:t> </a:t>
            </a:r>
          </a:p>
        </p:txBody>
      </p:sp>
      <p:sp>
        <p:nvSpPr>
          <p:cNvPr id="27" name="六边形 26"/>
          <p:cNvSpPr/>
          <p:nvPr/>
        </p:nvSpPr>
        <p:spPr>
          <a:xfrm>
            <a:off x="7277468" y="4861023"/>
            <a:ext cx="810931" cy="699079"/>
          </a:xfrm>
          <a:prstGeom prst="hexagon">
            <a:avLst/>
          </a:prstGeom>
          <a:solidFill>
            <a:srgbClr val="B2FFFF"/>
          </a:solidFill>
          <a:ln>
            <a:noFill/>
          </a:ln>
          <a:effectLst>
            <a:innerShdw blurRad="50800" dist="317500" dir="13500000">
              <a:srgbClr val="0065B0">
                <a:alpha val="3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6556376" y="5283913"/>
            <a:ext cx="721092" cy="621632"/>
          </a:xfrm>
          <a:prstGeom prst="hexagon">
            <a:avLst/>
          </a:prstGeom>
          <a:gradFill>
            <a:gsLst>
              <a:gs pos="100000">
                <a:schemeClr val="bg1">
                  <a:lumMod val="85000"/>
                </a:schemeClr>
              </a:gs>
              <a:gs pos="0">
                <a:schemeClr val="bg1"/>
              </a:gs>
            </a:gsLst>
            <a:lin ang="81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7107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082262"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简介与目标</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1210588"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693252" y="1344267"/>
            <a:ext cx="9199337" cy="3046988"/>
          </a:xfrm>
          <a:prstGeom prst="rect">
            <a:avLst/>
          </a:prstGeom>
          <a:noFill/>
        </p:spPr>
        <p:txBody>
          <a:bodyPr wrap="square" rtlCol="0">
            <a:spAutoFit/>
          </a:bodyPr>
          <a:lstStyle/>
          <a:p>
            <a:r>
              <a:rPr lang="en-US" altLang="zh-CN" sz="3200" b="1" dirty="0"/>
              <a:t>	</a:t>
            </a:r>
            <a:r>
              <a:rPr lang="zh-CN" altLang="en-US" sz="3200" b="1" dirty="0"/>
              <a:t>本次对</a:t>
            </a:r>
            <a:r>
              <a:rPr lang="en-US" altLang="zh-CN" sz="3200" b="1" dirty="0"/>
              <a:t>python</a:t>
            </a:r>
            <a:r>
              <a:rPr lang="zh-CN" altLang="en-US" sz="3200" b="1" dirty="0"/>
              <a:t>编程练习题的数据分析实验中，我们通过使用多来源数据训练基于题目文本进行分析的模型，并使用完成训练的模型从题目难度、题目受欢迎程度、二次元程度、文学性程度、口语化程度、学术性程度、难度、受欢迎程度六个角度对题目文本进行了分析。</a:t>
            </a:r>
          </a:p>
        </p:txBody>
      </p:sp>
    </p:spTree>
    <p:extLst>
      <p:ext uri="{BB962C8B-B14F-4D97-AF65-F5344CB8AC3E}">
        <p14:creationId xmlns:p14="http://schemas.microsoft.com/office/powerpoint/2010/main" val="9630392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3396827"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背景</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——EDA</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8919" cy="1832807"/>
              <a:chOff x="3520000" y="1159500"/>
              <a:chExt cx="4679589" cy="4028705"/>
            </a:xfrm>
          </p:grpSpPr>
          <p:sp>
            <p:nvSpPr>
              <p:cNvPr id="63" name="六边形 62"/>
              <p:cNvSpPr/>
              <p:nvPr/>
            </p:nvSpPr>
            <p:spPr>
              <a:xfrm>
                <a:off x="3657476" y="1216045"/>
                <a:ext cx="4542113" cy="3915614"/>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AAEF1CBD-D6A3-4737-8D7C-0690573CD4E6}"/>
              </a:ext>
            </a:extLst>
          </p:cNvPr>
          <p:cNvSpPr txBox="1"/>
          <p:nvPr/>
        </p:nvSpPr>
        <p:spPr>
          <a:xfrm>
            <a:off x="1693252" y="1344267"/>
            <a:ext cx="9199337" cy="3539430"/>
          </a:xfrm>
          <a:prstGeom prst="rect">
            <a:avLst/>
          </a:prstGeom>
          <a:noFill/>
        </p:spPr>
        <p:txBody>
          <a:bodyPr wrap="square" rtlCol="0">
            <a:spAutoFit/>
          </a:bodyPr>
          <a:lstStyle/>
          <a:p>
            <a:r>
              <a:rPr lang="en-US" altLang="zh-CN" sz="3200" b="1" dirty="0"/>
              <a:t>	</a:t>
            </a:r>
            <a:r>
              <a:rPr lang="zh-CN" altLang="en-US" sz="3200" b="1" dirty="0"/>
              <a:t> 探索性数据分析（</a:t>
            </a:r>
            <a:r>
              <a:rPr lang="en-US" altLang="zh-CN" sz="3200" b="1" dirty="0"/>
              <a:t>Exploratory Data Analysis</a:t>
            </a:r>
            <a:r>
              <a:rPr lang="zh-CN" altLang="en-US" sz="3200" b="1" dirty="0"/>
              <a:t>，</a:t>
            </a:r>
            <a:r>
              <a:rPr lang="en-US" altLang="zh-CN" sz="3200" b="1" dirty="0"/>
              <a:t>EDA</a:t>
            </a:r>
            <a:r>
              <a:rPr lang="zh-CN" altLang="en-US" sz="3200" b="1" dirty="0"/>
              <a:t>）是指对已有数据在尽量少的先验假设下通过作图、制表、方程拟合、计算特征量等手段探索数据的结构和规律的一种数据分析方法，它强调让数据自身“说话”，通过</a:t>
            </a:r>
            <a:r>
              <a:rPr lang="en-US" altLang="zh-CN" sz="3200" b="1" dirty="0"/>
              <a:t>EDA</a:t>
            </a:r>
            <a:r>
              <a:rPr lang="zh-CN" altLang="en-US" sz="3200" b="1" dirty="0"/>
              <a:t>我们可以最真实、直接的观察到数据的结构及特征。我们的实验特别是机器学习过程是基本遵循</a:t>
            </a:r>
            <a:r>
              <a:rPr lang="en-US" altLang="zh-CN" sz="3200" b="1" dirty="0"/>
              <a:t>EDA</a:t>
            </a:r>
            <a:r>
              <a:rPr lang="zh-CN" altLang="en-US" sz="3200" b="1" dirty="0"/>
              <a:t>的思想进行的</a:t>
            </a:r>
          </a:p>
        </p:txBody>
      </p:sp>
    </p:spTree>
    <p:extLst>
      <p:ext uri="{BB962C8B-B14F-4D97-AF65-F5344CB8AC3E}">
        <p14:creationId xmlns:p14="http://schemas.microsoft.com/office/powerpoint/2010/main" val="2729239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nvSpPr>
        <p:spPr>
          <a:xfrm>
            <a:off x="1556409" y="374389"/>
            <a:ext cx="6010876"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模型训练目标与数据来源</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7712279" y="1907044"/>
            <a:ext cx="3454602" cy="1311680"/>
            <a:chOff x="6460995" y="1979236"/>
            <a:chExt cx="3454602" cy="1311680"/>
          </a:xfrm>
        </p:grpSpPr>
        <p:sp>
          <p:nvSpPr>
            <p:cNvPr id="26" name="圆角矩形 25"/>
            <p:cNvSpPr/>
            <p:nvPr/>
          </p:nvSpPr>
          <p:spPr>
            <a:xfrm flipH="1">
              <a:off x="6460995" y="1979236"/>
              <a:ext cx="3454602" cy="1311680"/>
            </a:xfrm>
            <a:prstGeom prst="roundRect">
              <a:avLst>
                <a:gd name="adj" fmla="val 9005"/>
              </a:avLst>
            </a:prstGeom>
            <a:solidFill>
              <a:srgbClr val="0065B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7" name="任意多边形 26"/>
            <p:cNvSpPr/>
            <p:nvPr/>
          </p:nvSpPr>
          <p:spPr>
            <a:xfrm flipH="1">
              <a:off x="6586826" y="2094135"/>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8" name="文本框 27"/>
            <p:cNvSpPr txBox="1"/>
            <p:nvPr/>
          </p:nvSpPr>
          <p:spPr>
            <a:xfrm>
              <a:off x="7352675" y="2221018"/>
              <a:ext cx="238719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日系轻小说文本</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二次元程度</a:t>
              </a:r>
              <a:endParaRPr lang="en-US" altLang="zh-CN" sz="2800"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29" name="Freeform 26"/>
            <p:cNvSpPr>
              <a:spLocks noEditPoints="1"/>
            </p:cNvSpPr>
            <p:nvPr/>
          </p:nvSpPr>
          <p:spPr bwMode="auto">
            <a:xfrm>
              <a:off x="6576047" y="2654023"/>
              <a:ext cx="445322" cy="46787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30" name="组合 29"/>
          <p:cNvGrpSpPr/>
          <p:nvPr/>
        </p:nvGrpSpPr>
        <p:grpSpPr>
          <a:xfrm>
            <a:off x="7715939" y="3435339"/>
            <a:ext cx="3454602" cy="1712961"/>
            <a:chOff x="6464655" y="3507531"/>
            <a:chExt cx="3454602" cy="1712961"/>
          </a:xfrm>
        </p:grpSpPr>
        <p:sp>
          <p:nvSpPr>
            <p:cNvPr id="31" name="圆角矩形 30"/>
            <p:cNvSpPr/>
            <p:nvPr/>
          </p:nvSpPr>
          <p:spPr>
            <a:xfrm flipH="1">
              <a:off x="6464655" y="3507531"/>
              <a:ext cx="3454602" cy="1311680"/>
            </a:xfrm>
            <a:prstGeom prst="roundRect">
              <a:avLst>
                <a:gd name="adj" fmla="val 9005"/>
              </a:avLst>
            </a:prstGeom>
            <a:solidFill>
              <a:srgbClr val="00B0F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任意多边形 31"/>
            <p:cNvSpPr/>
            <p:nvPr/>
          </p:nvSpPr>
          <p:spPr>
            <a:xfrm flipH="1">
              <a:off x="6590486" y="3622430"/>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3" name="文本框 32"/>
            <p:cNvSpPr txBox="1"/>
            <p:nvPr/>
          </p:nvSpPr>
          <p:spPr>
            <a:xfrm>
              <a:off x="7370387" y="3773942"/>
              <a:ext cx="2387192" cy="1446550"/>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网文文本</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口语化程度</a:t>
              </a:r>
              <a:endParaRPr lang="en-US" altLang="zh-CN" sz="2800" dirty="0">
                <a:solidFill>
                  <a:srgbClr val="00B0F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endParaRPr lang="en-US" altLang="zh-CN" sz="4000" dirty="0">
                <a:solidFill>
                  <a:schemeClr val="tx1">
                    <a:lumMod val="85000"/>
                    <a:lumOff val="15000"/>
                  </a:schemeClr>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4" name="Freeform 14"/>
            <p:cNvSpPr>
              <a:spLocks noEditPoints="1"/>
            </p:cNvSpPr>
            <p:nvPr/>
          </p:nvSpPr>
          <p:spPr bwMode="auto">
            <a:xfrm>
              <a:off x="6555379" y="4180491"/>
              <a:ext cx="465990" cy="464113"/>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35" name="组合 34"/>
          <p:cNvGrpSpPr/>
          <p:nvPr/>
        </p:nvGrpSpPr>
        <p:grpSpPr>
          <a:xfrm>
            <a:off x="3481049" y="3435339"/>
            <a:ext cx="3454602" cy="1311680"/>
            <a:chOff x="2229765" y="3507531"/>
            <a:chExt cx="3454602" cy="1311680"/>
          </a:xfrm>
        </p:grpSpPr>
        <p:sp>
          <p:nvSpPr>
            <p:cNvPr id="36" name="圆角矩形 35"/>
            <p:cNvSpPr/>
            <p:nvPr/>
          </p:nvSpPr>
          <p:spPr>
            <a:xfrm>
              <a:off x="2229765" y="3507531"/>
              <a:ext cx="3454602" cy="1311680"/>
            </a:xfrm>
            <a:prstGeom prst="roundRect">
              <a:avLst>
                <a:gd name="adj" fmla="val 9005"/>
              </a:avLst>
            </a:prstGeom>
            <a:solidFill>
              <a:srgbClr val="0065B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7" name="任意多边形 36"/>
            <p:cNvSpPr/>
            <p:nvPr/>
          </p:nvSpPr>
          <p:spPr>
            <a:xfrm>
              <a:off x="2355596" y="3622430"/>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8" name="文本框 37"/>
            <p:cNvSpPr txBox="1"/>
            <p:nvPr/>
          </p:nvSpPr>
          <p:spPr>
            <a:xfrm>
              <a:off x="2419143" y="3779670"/>
              <a:ext cx="246734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点赞数</a:t>
              </a:r>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总提交数</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受欢迎程度</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9" name="Freeform 33"/>
            <p:cNvSpPr>
              <a:spLocks noEditPoints="1"/>
            </p:cNvSpPr>
            <p:nvPr/>
          </p:nvSpPr>
          <p:spPr bwMode="auto">
            <a:xfrm>
              <a:off x="5064362" y="4189082"/>
              <a:ext cx="494174" cy="46411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0" name="组合 39"/>
          <p:cNvGrpSpPr/>
          <p:nvPr/>
        </p:nvGrpSpPr>
        <p:grpSpPr>
          <a:xfrm>
            <a:off x="3481049" y="1901316"/>
            <a:ext cx="3454602" cy="1311680"/>
            <a:chOff x="2229765" y="1973508"/>
            <a:chExt cx="3454602" cy="1311680"/>
          </a:xfrm>
        </p:grpSpPr>
        <p:sp>
          <p:nvSpPr>
            <p:cNvPr id="41" name="圆角矩形 40"/>
            <p:cNvSpPr/>
            <p:nvPr/>
          </p:nvSpPr>
          <p:spPr>
            <a:xfrm>
              <a:off x="2229765" y="1973508"/>
              <a:ext cx="3454602" cy="1311680"/>
            </a:xfrm>
            <a:prstGeom prst="roundRect">
              <a:avLst>
                <a:gd name="adj" fmla="val 9005"/>
              </a:avLst>
            </a:prstGeom>
            <a:solidFill>
              <a:srgbClr val="00B0F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2" name="任意多边形 41"/>
            <p:cNvSpPr/>
            <p:nvPr/>
          </p:nvSpPr>
          <p:spPr>
            <a:xfrm>
              <a:off x="2355596" y="2088407"/>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3" name="文本框 42"/>
            <p:cNvSpPr txBox="1"/>
            <p:nvPr/>
          </p:nvSpPr>
          <p:spPr>
            <a:xfrm>
              <a:off x="2419143" y="2221018"/>
              <a:ext cx="2079415"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通过率</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题目难度</a:t>
              </a:r>
              <a:endParaRPr lang="en-US" altLang="zh-CN" sz="2800" dirty="0">
                <a:solidFill>
                  <a:srgbClr val="00B0F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4" name="Freeform 22"/>
            <p:cNvSpPr>
              <a:spLocks noEditPoints="1"/>
            </p:cNvSpPr>
            <p:nvPr/>
          </p:nvSpPr>
          <p:spPr bwMode="auto">
            <a:xfrm>
              <a:off x="5052431" y="2590152"/>
              <a:ext cx="412010" cy="483841"/>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DFDFD"/>
            </a:solidFill>
            <a:ln>
              <a:noFill/>
            </a:ln>
          </p:spPr>
          <p:txBody>
            <a:bodyPr vert="horz" wrap="square" lIns="91440" tIns="45720" rIns="91440" bIns="45720" numCol="1" anchor="t" anchorCtr="0" compatLnSpc="1"/>
            <a:lstStyle/>
            <a:p>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45" name="组合 44"/>
          <p:cNvGrpSpPr/>
          <p:nvPr/>
        </p:nvGrpSpPr>
        <p:grpSpPr>
          <a:xfrm>
            <a:off x="3481049" y="4969362"/>
            <a:ext cx="3454602" cy="1311680"/>
            <a:chOff x="2229765" y="5041554"/>
            <a:chExt cx="3454602" cy="1311680"/>
          </a:xfrm>
        </p:grpSpPr>
        <p:sp>
          <p:nvSpPr>
            <p:cNvPr id="46" name="圆角矩形 45"/>
            <p:cNvSpPr/>
            <p:nvPr/>
          </p:nvSpPr>
          <p:spPr>
            <a:xfrm>
              <a:off x="2229765" y="5041554"/>
              <a:ext cx="3454602" cy="1311680"/>
            </a:xfrm>
            <a:prstGeom prst="roundRect">
              <a:avLst>
                <a:gd name="adj" fmla="val 9005"/>
              </a:avLst>
            </a:prstGeom>
            <a:solidFill>
              <a:srgbClr val="00B0F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7" name="任意多边形 46"/>
            <p:cNvSpPr/>
            <p:nvPr/>
          </p:nvSpPr>
          <p:spPr>
            <a:xfrm>
              <a:off x="2355596" y="5156453"/>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8" name="文本框 47"/>
            <p:cNvSpPr txBox="1"/>
            <p:nvPr/>
          </p:nvSpPr>
          <p:spPr>
            <a:xfrm>
              <a:off x="2419143" y="5313693"/>
              <a:ext cx="238719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维基百科文本</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学术性程度</a:t>
              </a:r>
              <a:endParaRPr lang="en-US" altLang="zh-CN" sz="2800" dirty="0">
                <a:solidFill>
                  <a:srgbClr val="00B0F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9" name="Freeform 32"/>
            <p:cNvSpPr>
              <a:spLocks noEditPoints="1"/>
            </p:cNvSpPr>
            <p:nvPr/>
          </p:nvSpPr>
          <p:spPr bwMode="auto">
            <a:xfrm>
              <a:off x="5087109" y="5770465"/>
              <a:ext cx="437805" cy="46787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4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7"/>
                    <a:pt x="480" y="511"/>
                    <a:pt x="475" y="507"/>
                  </a:cubicBezTo>
                  <a:lnTo>
                    <a:pt x="443" y="474"/>
                  </a:lnTo>
                  <a:lnTo>
                    <a:pt x="443" y="393"/>
                  </a:lnTo>
                  <a:cubicBezTo>
                    <a:pt x="443" y="387"/>
                    <a:pt x="438" y="382"/>
                    <a:pt x="432" y="382"/>
                  </a:cubicBezTo>
                  <a:cubicBezTo>
                    <a:pt x="426" y="382"/>
                    <a:pt x="422" y="387"/>
                    <a:pt x="422" y="393"/>
                  </a:cubicBezTo>
                  <a:lnTo>
                    <a:pt x="422" y="478"/>
                  </a:lnTo>
                  <a:cubicBezTo>
                    <a:pt x="422" y="479"/>
                    <a:pt x="422" y="480"/>
                    <a:pt x="422" y="481"/>
                  </a:cubicBezTo>
                  <a:cubicBezTo>
                    <a:pt x="422" y="481"/>
                    <a:pt x="422" y="481"/>
                    <a:pt x="422" y="481"/>
                  </a:cubicBezTo>
                  <a:cubicBezTo>
                    <a:pt x="422" y="482"/>
                    <a:pt x="422" y="482"/>
                    <a:pt x="422" y="483"/>
                  </a:cubicBezTo>
                  <a:cubicBezTo>
                    <a:pt x="423" y="483"/>
                    <a:pt x="423" y="483"/>
                    <a:pt x="423" y="483"/>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2"/>
                    <a:pt x="432" y="362"/>
                  </a:cubicBezTo>
                  <a:cubicBezTo>
                    <a:pt x="439" y="362"/>
                    <a:pt x="446" y="363"/>
                    <a:pt x="453" y="364"/>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6"/>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rgbClr val="FDFDFD"/>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50" name="组合 49"/>
          <p:cNvGrpSpPr/>
          <p:nvPr/>
        </p:nvGrpSpPr>
        <p:grpSpPr>
          <a:xfrm>
            <a:off x="7712279" y="4969362"/>
            <a:ext cx="3454602" cy="1311680"/>
            <a:chOff x="6460995" y="5041554"/>
            <a:chExt cx="3454602" cy="1311680"/>
          </a:xfrm>
        </p:grpSpPr>
        <p:sp>
          <p:nvSpPr>
            <p:cNvPr id="51" name="圆角矩形 50"/>
            <p:cNvSpPr/>
            <p:nvPr/>
          </p:nvSpPr>
          <p:spPr>
            <a:xfrm flipH="1">
              <a:off x="6460995" y="5041554"/>
              <a:ext cx="3454602" cy="1311680"/>
            </a:xfrm>
            <a:prstGeom prst="roundRect">
              <a:avLst>
                <a:gd name="adj" fmla="val 9005"/>
              </a:avLst>
            </a:prstGeom>
            <a:solidFill>
              <a:srgbClr val="0065B0"/>
            </a:solidFill>
            <a:ln>
              <a:no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2" name="任意多边形 51"/>
            <p:cNvSpPr/>
            <p:nvPr/>
          </p:nvSpPr>
          <p:spPr>
            <a:xfrm flipH="1">
              <a:off x="6586826" y="5156453"/>
              <a:ext cx="3202940" cy="1081882"/>
            </a:xfrm>
            <a:custGeom>
              <a:avLst/>
              <a:gdLst>
                <a:gd name="connsiteX0" fmla="*/ 114976 w 3780000"/>
                <a:gd name="connsiteY0" fmla="*/ 0 h 1276800"/>
                <a:gd name="connsiteX1" fmla="*/ 3665024 w 3780000"/>
                <a:gd name="connsiteY1" fmla="*/ 0 h 1276800"/>
                <a:gd name="connsiteX2" fmla="*/ 3780000 w 3780000"/>
                <a:gd name="connsiteY2" fmla="*/ 114976 h 1276800"/>
                <a:gd name="connsiteX3" fmla="*/ 3780000 w 3780000"/>
                <a:gd name="connsiteY3" fmla="*/ 201608 h 1276800"/>
                <a:gd name="connsiteX4" fmla="*/ 3370556 w 3780000"/>
                <a:gd name="connsiteY4" fmla="*/ 201608 h 1276800"/>
                <a:gd name="connsiteX5" fmla="*/ 3370556 w 3780000"/>
                <a:gd name="connsiteY5" fmla="*/ 226978 h 1276800"/>
                <a:gd name="connsiteX6" fmla="*/ 3367847 w 3780000"/>
                <a:gd name="connsiteY6" fmla="*/ 225374 h 1276800"/>
                <a:gd name="connsiteX7" fmla="*/ 2745503 w 3780000"/>
                <a:gd name="connsiteY7" fmla="*/ 1276800 h 1276800"/>
                <a:gd name="connsiteX8" fmla="*/ 114976 w 3780000"/>
                <a:gd name="connsiteY8" fmla="*/ 1276800 h 1276800"/>
                <a:gd name="connsiteX9" fmla="*/ 0 w 3780000"/>
                <a:gd name="connsiteY9" fmla="*/ 1161824 h 1276800"/>
                <a:gd name="connsiteX10" fmla="*/ 0 w 3780000"/>
                <a:gd name="connsiteY10" fmla="*/ 114976 h 1276800"/>
                <a:gd name="connsiteX11" fmla="*/ 114976 w 3780000"/>
                <a:gd name="connsiteY11" fmla="*/ 0 h 12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0000" h="1276800">
                  <a:moveTo>
                    <a:pt x="114976" y="0"/>
                  </a:moveTo>
                  <a:lnTo>
                    <a:pt x="3665024" y="0"/>
                  </a:lnTo>
                  <a:cubicBezTo>
                    <a:pt x="3728523" y="0"/>
                    <a:pt x="3780000" y="51477"/>
                    <a:pt x="3780000" y="114976"/>
                  </a:cubicBezTo>
                  <a:lnTo>
                    <a:pt x="3780000" y="201608"/>
                  </a:lnTo>
                  <a:lnTo>
                    <a:pt x="3370556" y="201608"/>
                  </a:lnTo>
                  <a:lnTo>
                    <a:pt x="3370556" y="226978"/>
                  </a:lnTo>
                  <a:lnTo>
                    <a:pt x="3367847" y="225374"/>
                  </a:lnTo>
                  <a:lnTo>
                    <a:pt x="2745503" y="1276800"/>
                  </a:lnTo>
                  <a:lnTo>
                    <a:pt x="114976" y="1276800"/>
                  </a:lnTo>
                  <a:cubicBezTo>
                    <a:pt x="51477" y="1276800"/>
                    <a:pt x="0" y="1225323"/>
                    <a:pt x="0" y="1161824"/>
                  </a:cubicBezTo>
                  <a:lnTo>
                    <a:pt x="0" y="114976"/>
                  </a:lnTo>
                  <a:cubicBezTo>
                    <a:pt x="0" y="51477"/>
                    <a:pt x="51477" y="0"/>
                    <a:pt x="114976" y="0"/>
                  </a:cubicBezTo>
                  <a:close/>
                </a:path>
              </a:pathLst>
            </a:custGeom>
            <a:gradFill>
              <a:gsLst>
                <a:gs pos="0">
                  <a:schemeClr val="bg1"/>
                </a:gs>
                <a:gs pos="100000">
                  <a:srgbClr val="E6E6E6"/>
                </a:gs>
              </a:gsLst>
              <a:lin ang="126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3" name="文本框 52"/>
            <p:cNvSpPr txBox="1"/>
            <p:nvPr/>
          </p:nvSpPr>
          <p:spPr>
            <a:xfrm>
              <a:off x="7370387" y="5313693"/>
              <a:ext cx="2387192" cy="830997"/>
            </a:xfrm>
            <a:prstGeom prst="rect">
              <a:avLst/>
            </a:prstGeom>
            <a:noFill/>
            <a:effectLst/>
          </p:spPr>
          <p:txBody>
            <a:bodyPr wrap="none" rtlCol="0">
              <a:spAutoFit/>
            </a:bodyPr>
            <a:lstStyle/>
            <a:p>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经典文学</a:t>
              </a:r>
              <a:endPar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a:p>
              <a:r>
                <a:rPr lang="en-US" altLang="zh-CN"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a:t>
              </a:r>
              <a:r>
                <a:rPr lang="zh-CN" altLang="en-US" sz="2400" dirty="0">
                  <a:solidFill>
                    <a:srgbClr val="004C80"/>
                  </a:solidFill>
                  <a:latin typeface="Microsoft JhengHei UI" panose="020B0604030504040204" pitchFamily="34" charset="-120"/>
                  <a:ea typeface="微软雅黑" panose="020B0503020204020204" pitchFamily="34" charset="-122"/>
                  <a:sym typeface="Microsoft JhengHei UI" panose="020B0604030504040204" pitchFamily="34" charset="-120"/>
                </a:rPr>
                <a:t>文学性程度</a:t>
              </a:r>
              <a:endParaRPr lang="en-US" altLang="zh-CN" sz="2800" dirty="0">
                <a:solidFill>
                  <a:srgbClr val="0065B0"/>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4" name="Freeform 29"/>
            <p:cNvSpPr>
              <a:spLocks noEditPoints="1"/>
            </p:cNvSpPr>
            <p:nvPr/>
          </p:nvSpPr>
          <p:spPr bwMode="auto">
            <a:xfrm>
              <a:off x="6588145" y="5737242"/>
              <a:ext cx="528976" cy="414786"/>
            </a:xfrm>
            <a:custGeom>
              <a:avLst/>
              <a:gdLst>
                <a:gd name="T0" fmla="*/ 451 w 771"/>
                <a:gd name="T1" fmla="*/ 411 h 602"/>
                <a:gd name="T2" fmla="*/ 457 w 771"/>
                <a:gd name="T3" fmla="*/ 395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5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5"/>
                  </a:cubicBezTo>
                  <a:cubicBezTo>
                    <a:pt x="458" y="393"/>
                    <a:pt x="458" y="390"/>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5"/>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4"/>
                    <a:pt x="442" y="431"/>
                    <a:pt x="448" y="417"/>
                  </a:cubicBezTo>
                  <a:cubicBezTo>
                    <a:pt x="449" y="415"/>
                    <a:pt x="450" y="413"/>
                    <a:pt x="451" y="411"/>
                  </a:cubicBezTo>
                  <a:close/>
                  <a:moveTo>
                    <a:pt x="771" y="263"/>
                  </a:moveTo>
                  <a:lnTo>
                    <a:pt x="771" y="263"/>
                  </a:lnTo>
                  <a:cubicBezTo>
                    <a:pt x="771" y="118"/>
                    <a:pt x="635" y="0"/>
                    <a:pt x="469" y="0"/>
                  </a:cubicBezTo>
                  <a:cubicBezTo>
                    <a:pt x="379" y="0"/>
                    <a:pt x="299" y="34"/>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rgbClr val="F4F3F5"/>
            </a:solidFill>
            <a:ln>
              <a:noFill/>
            </a:ln>
          </p:spPr>
          <p:txBody>
            <a:bodyPr vert="horz" wrap="square" lIns="91440" tIns="45720" rIns="91440" bIns="45720" numCol="1" anchor="t" anchorCtr="0" compatLnSpc="1"/>
            <a:lstStyle/>
            <a:p>
              <a:endParaRPr lang="zh-CN" altLang="en-US" sz="2400">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55" name="组合 54"/>
          <p:cNvGrpSpPr/>
          <p:nvPr/>
        </p:nvGrpSpPr>
        <p:grpSpPr>
          <a:xfrm>
            <a:off x="287783" y="244693"/>
            <a:ext cx="1405469" cy="899069"/>
            <a:chOff x="1501608" y="2115655"/>
            <a:chExt cx="2865133" cy="1832807"/>
          </a:xfrm>
        </p:grpSpPr>
        <p:grpSp>
          <p:nvGrpSpPr>
            <p:cNvPr id="56" name="组合 55"/>
            <p:cNvGrpSpPr/>
            <p:nvPr/>
          </p:nvGrpSpPr>
          <p:grpSpPr>
            <a:xfrm>
              <a:off x="1501608" y="2115655"/>
              <a:ext cx="2126057" cy="1832807"/>
              <a:chOff x="3520000" y="1159500"/>
              <a:chExt cx="4673298" cy="4028705"/>
            </a:xfrm>
          </p:grpSpPr>
          <p:sp>
            <p:nvSpPr>
              <p:cNvPr id="63" name="六边形 62"/>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01</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
        <p:nvSpPr>
          <p:cNvPr id="2" name="文本框 1">
            <a:extLst>
              <a:ext uri="{FF2B5EF4-FFF2-40B4-BE49-F238E27FC236}">
                <a16:creationId xmlns:a16="http://schemas.microsoft.com/office/drawing/2014/main" id="{B2F8C4F8-B4C8-467F-9630-70F71E386970}"/>
              </a:ext>
            </a:extLst>
          </p:cNvPr>
          <p:cNvSpPr txBox="1"/>
          <p:nvPr/>
        </p:nvSpPr>
        <p:spPr>
          <a:xfrm>
            <a:off x="434486" y="1997921"/>
            <a:ext cx="2588942" cy="4401205"/>
          </a:xfrm>
          <a:prstGeom prst="rect">
            <a:avLst/>
          </a:prstGeom>
          <a:noFill/>
        </p:spPr>
        <p:txBody>
          <a:bodyPr wrap="square" rtlCol="0">
            <a:spAutoFit/>
          </a:bodyPr>
          <a:lstStyle/>
          <a:p>
            <a:r>
              <a:rPr lang="zh-CN" altLang="en-US" sz="2800" b="1" dirty="0"/>
              <a:t>模型将能够从六个角度对一个编程习题的文本进行分析，给出预测</a:t>
            </a:r>
            <a:endParaRPr lang="en-US" altLang="zh-CN" sz="2800" b="1" dirty="0"/>
          </a:p>
          <a:p>
            <a:endParaRPr lang="en-US" altLang="zh-CN" sz="2800" b="1" dirty="0"/>
          </a:p>
          <a:p>
            <a:r>
              <a:rPr lang="zh-CN" altLang="en-US" sz="2800" b="1" dirty="0"/>
              <a:t>模型的对应类型训练数据通过</a:t>
            </a:r>
            <a:r>
              <a:rPr lang="en-US" altLang="zh-CN" sz="2800" b="1" dirty="0"/>
              <a:t>Python</a:t>
            </a:r>
            <a:r>
              <a:rPr lang="zh-CN" altLang="en-US" sz="2800" b="1" dirty="0"/>
              <a:t>爬虫从互联网获取</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43643" y="2075994"/>
            <a:ext cx="10492014" cy="18981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nvGrpSpPr>
          <p:cNvPr id="4" name="组合 3"/>
          <p:cNvGrpSpPr/>
          <p:nvPr/>
        </p:nvGrpSpPr>
        <p:grpSpPr>
          <a:xfrm>
            <a:off x="2053151" y="1192273"/>
            <a:ext cx="2126057" cy="1832807"/>
            <a:chOff x="1501608" y="2115655"/>
            <a:chExt cx="2126057" cy="1832807"/>
          </a:xfrm>
        </p:grpSpPr>
        <p:grpSp>
          <p:nvGrpSpPr>
            <p:cNvPr id="2" name="组合 1"/>
            <p:cNvGrpSpPr/>
            <p:nvPr/>
          </p:nvGrpSpPr>
          <p:grpSpPr>
            <a:xfrm>
              <a:off x="1501608" y="2115655"/>
              <a:ext cx="2126057" cy="1832807"/>
              <a:chOff x="3520000" y="1159500"/>
              <a:chExt cx="4673298" cy="4028704"/>
            </a:xfrm>
          </p:grpSpPr>
          <p:sp>
            <p:nvSpPr>
              <p:cNvPr id="38" name="六边形 37"/>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800000">
                <a:off x="3520000" y="1159500"/>
                <a:ext cx="4673298" cy="4028704"/>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744717" y="2205159"/>
              <a:ext cx="1639844" cy="1639844"/>
              <a:chOff x="4833150" y="1266579"/>
              <a:chExt cx="2526552" cy="2526552"/>
            </a:xfrm>
          </p:grpSpPr>
          <p:grpSp>
            <p:nvGrpSpPr>
              <p:cNvPr id="29" name="组合 28"/>
              <p:cNvGrpSpPr/>
              <p:nvPr/>
            </p:nvGrpSpPr>
            <p:grpSpPr>
              <a:xfrm>
                <a:off x="4833150" y="1266579"/>
                <a:ext cx="2526552" cy="2526552"/>
                <a:chOff x="6585478" y="1661232"/>
                <a:chExt cx="928740" cy="928740"/>
              </a:xfrm>
            </p:grpSpPr>
            <p:sp>
              <p:nvSpPr>
                <p:cNvPr id="30" name="椭圆 29"/>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1" name="圆角矩形 30"/>
                <p:cNvSpPr/>
                <p:nvPr/>
              </p:nvSpPr>
              <p:spPr>
                <a:xfrm>
                  <a:off x="6706336" y="1782090"/>
                  <a:ext cx="687025" cy="68702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2" name="椭圆 31"/>
                <p:cNvSpPr>
                  <a:spLocks noChangeAspect="1"/>
                </p:cNvSpPr>
                <p:nvPr/>
              </p:nvSpPr>
              <p:spPr>
                <a:xfrm>
                  <a:off x="6740229" y="1819936"/>
                  <a:ext cx="619237" cy="619237"/>
                </a:xfrm>
                <a:prstGeom prst="ellipse">
                  <a:avLst/>
                </a:prstGeom>
                <a:gradFill>
                  <a:gsLst>
                    <a:gs pos="100000">
                      <a:srgbClr val="218EDF"/>
                    </a:gs>
                    <a:gs pos="0">
                      <a:srgbClr val="00487D"/>
                    </a:gs>
                  </a:gsLst>
                  <a:lin ang="8100000" scaled="0"/>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80" name="文本框 47"/>
              <p:cNvSpPr/>
              <p:nvPr/>
            </p:nvSpPr>
            <p:spPr>
              <a:xfrm>
                <a:off x="5563669" y="1920132"/>
                <a:ext cx="1188463" cy="1185499"/>
              </a:xfrm>
              <a:prstGeom prst="rect">
                <a:avLst/>
              </a:prstGeom>
              <a:noFill/>
              <a:ln w="9525">
                <a:noFill/>
              </a:ln>
            </p:spPr>
            <p:txBody>
              <a:bodyPr wrap="non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sp>
        <p:nvSpPr>
          <p:cNvPr id="42" name="TextBox 48"/>
          <p:cNvSpPr txBox="1"/>
          <p:nvPr/>
        </p:nvSpPr>
        <p:spPr>
          <a:xfrm>
            <a:off x="4362637" y="2556002"/>
            <a:ext cx="5050408" cy="62325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使用技术与模型</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00286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a:off x="1494502" y="4768901"/>
            <a:ext cx="1208697" cy="1208697"/>
            <a:chOff x="1494502" y="4567090"/>
            <a:chExt cx="1208697" cy="1208697"/>
          </a:xfrm>
        </p:grpSpPr>
        <p:sp>
          <p:nvSpPr>
            <p:cNvPr id="119" name="椭圆 118"/>
            <p:cNvSpPr>
              <a:spLocks noChangeAspect="1"/>
            </p:cNvSpPr>
            <p:nvPr/>
          </p:nvSpPr>
          <p:spPr>
            <a:xfrm>
              <a:off x="1494502" y="4567090"/>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0" name="文本框 119"/>
            <p:cNvSpPr txBox="1"/>
            <p:nvPr/>
          </p:nvSpPr>
          <p:spPr>
            <a:xfrm>
              <a:off x="1653611" y="4765096"/>
              <a:ext cx="918841" cy="830997"/>
            </a:xfrm>
            <a:prstGeom prst="rect">
              <a:avLst/>
            </a:prstGeom>
            <a:noFill/>
          </p:spPr>
          <p:txBody>
            <a:bodyPr wrap="none" rtlCol="0">
              <a:spAutoFit/>
            </a:bodyPr>
            <a:lstStyle/>
            <a:p>
              <a:r>
                <a:rPr lang="en-US" altLang="zh-CN"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01</a:t>
              </a:r>
              <a:endParaRPr lang="zh-CN" altLang="en-US"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21" name="组合 120"/>
          <p:cNvGrpSpPr/>
          <p:nvPr/>
        </p:nvGrpSpPr>
        <p:grpSpPr>
          <a:xfrm>
            <a:off x="3458803" y="2015043"/>
            <a:ext cx="1208697" cy="1208697"/>
            <a:chOff x="3458803" y="1813232"/>
            <a:chExt cx="1208697" cy="1208697"/>
          </a:xfrm>
        </p:grpSpPr>
        <p:sp>
          <p:nvSpPr>
            <p:cNvPr id="122" name="椭圆 121"/>
            <p:cNvSpPr>
              <a:spLocks noChangeAspect="1"/>
            </p:cNvSpPr>
            <p:nvPr/>
          </p:nvSpPr>
          <p:spPr>
            <a:xfrm>
              <a:off x="3458803" y="1813232"/>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3" name="文本框 122"/>
            <p:cNvSpPr txBox="1"/>
            <p:nvPr/>
          </p:nvSpPr>
          <p:spPr>
            <a:xfrm>
              <a:off x="3605333" y="1995368"/>
              <a:ext cx="918841" cy="830997"/>
            </a:xfrm>
            <a:prstGeom prst="rect">
              <a:avLst/>
            </a:prstGeom>
            <a:noFill/>
          </p:spPr>
          <p:txBody>
            <a:bodyPr wrap="none" rtlCol="0">
              <a:spAutoFit/>
            </a:bodyPr>
            <a:lstStyle/>
            <a:p>
              <a:r>
                <a:rPr lang="en-US" altLang="zh-CN"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02</a:t>
              </a:r>
              <a:endParaRPr lang="zh-CN" altLang="en-US"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24" name="组合 123"/>
          <p:cNvGrpSpPr/>
          <p:nvPr/>
        </p:nvGrpSpPr>
        <p:grpSpPr>
          <a:xfrm>
            <a:off x="5399543" y="4768901"/>
            <a:ext cx="1208697" cy="1208697"/>
            <a:chOff x="5399543" y="4567090"/>
            <a:chExt cx="1208697" cy="1208697"/>
          </a:xfrm>
        </p:grpSpPr>
        <p:sp>
          <p:nvSpPr>
            <p:cNvPr id="125" name="椭圆 124"/>
            <p:cNvSpPr>
              <a:spLocks noChangeAspect="1"/>
            </p:cNvSpPr>
            <p:nvPr/>
          </p:nvSpPr>
          <p:spPr>
            <a:xfrm>
              <a:off x="5399543" y="4567090"/>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6" name="文本框 125"/>
            <p:cNvSpPr txBox="1"/>
            <p:nvPr/>
          </p:nvSpPr>
          <p:spPr>
            <a:xfrm>
              <a:off x="5546073" y="4765096"/>
              <a:ext cx="918841" cy="830997"/>
            </a:xfrm>
            <a:prstGeom prst="rect">
              <a:avLst/>
            </a:prstGeom>
            <a:noFill/>
          </p:spPr>
          <p:txBody>
            <a:bodyPr wrap="none" rtlCol="0">
              <a:spAutoFit/>
            </a:bodyPr>
            <a:lstStyle/>
            <a:p>
              <a:r>
                <a:rPr lang="en-US" altLang="zh-CN"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03</a:t>
              </a:r>
              <a:endParaRPr lang="zh-CN" altLang="en-US"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27" name="组合 126"/>
          <p:cNvGrpSpPr/>
          <p:nvPr/>
        </p:nvGrpSpPr>
        <p:grpSpPr>
          <a:xfrm>
            <a:off x="7371602" y="2008330"/>
            <a:ext cx="1208697" cy="1208697"/>
            <a:chOff x="7371602" y="1806519"/>
            <a:chExt cx="1208697" cy="1208697"/>
          </a:xfrm>
        </p:grpSpPr>
        <p:sp>
          <p:nvSpPr>
            <p:cNvPr id="128" name="椭圆 127"/>
            <p:cNvSpPr>
              <a:spLocks noChangeAspect="1"/>
            </p:cNvSpPr>
            <p:nvPr/>
          </p:nvSpPr>
          <p:spPr>
            <a:xfrm>
              <a:off x="7371602" y="1806519"/>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29" name="文本框 128"/>
            <p:cNvSpPr txBox="1"/>
            <p:nvPr/>
          </p:nvSpPr>
          <p:spPr>
            <a:xfrm>
              <a:off x="7518132" y="2002081"/>
              <a:ext cx="918841" cy="830997"/>
            </a:xfrm>
            <a:prstGeom prst="rect">
              <a:avLst/>
            </a:prstGeom>
            <a:noFill/>
          </p:spPr>
          <p:txBody>
            <a:bodyPr wrap="none" rtlCol="0">
              <a:spAutoFit/>
            </a:bodyPr>
            <a:lstStyle/>
            <a:p>
              <a:r>
                <a:rPr lang="en-US" altLang="zh-CN"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04</a:t>
              </a:r>
              <a:endParaRPr lang="zh-CN" altLang="en-US" sz="4800" b="1" dirty="0">
                <a:solidFill>
                  <a:srgbClr val="0065B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30" name="组合 129"/>
          <p:cNvGrpSpPr/>
          <p:nvPr/>
        </p:nvGrpSpPr>
        <p:grpSpPr>
          <a:xfrm>
            <a:off x="9304451" y="4768900"/>
            <a:ext cx="1208697" cy="1208697"/>
            <a:chOff x="9304451" y="4567089"/>
            <a:chExt cx="1208697" cy="1208697"/>
          </a:xfrm>
        </p:grpSpPr>
        <p:sp>
          <p:nvSpPr>
            <p:cNvPr id="131" name="椭圆 130"/>
            <p:cNvSpPr>
              <a:spLocks noChangeAspect="1"/>
            </p:cNvSpPr>
            <p:nvPr/>
          </p:nvSpPr>
          <p:spPr>
            <a:xfrm>
              <a:off x="9304451" y="4567089"/>
              <a:ext cx="1208697" cy="120869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190500" dist="63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2" name="文本框 131"/>
            <p:cNvSpPr txBox="1"/>
            <p:nvPr/>
          </p:nvSpPr>
          <p:spPr>
            <a:xfrm>
              <a:off x="9464086" y="4765096"/>
              <a:ext cx="918841" cy="830997"/>
            </a:xfrm>
            <a:prstGeom prst="rect">
              <a:avLst/>
            </a:prstGeom>
            <a:noFill/>
          </p:spPr>
          <p:txBody>
            <a:bodyPr wrap="none" rtlCol="0">
              <a:spAutoFit/>
            </a:bodyPr>
            <a:lstStyle/>
            <a:p>
              <a:r>
                <a:rPr lang="en-US" altLang="zh-CN"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rPr>
                <a:t>05</a:t>
              </a:r>
              <a:endParaRPr lang="zh-CN" altLang="en-US" sz="4800" b="1" dirty="0">
                <a:solidFill>
                  <a:srgbClr val="00B0F0"/>
                </a:solidFill>
                <a:latin typeface="Microsoft JhengHei UI" panose="020B0604030504040204" pitchFamily="34" charset="-120"/>
                <a:ea typeface="微软雅黑" panose="020B0503020204020204" pitchFamily="34" charset="-122"/>
                <a:cs typeface="Arial Unicode MS" panose="020B0604020202020204" pitchFamily="34" charset="-122"/>
                <a:sym typeface="Microsoft JhengHei UI" panose="020B0604030504040204" pitchFamily="34" charset="-120"/>
              </a:endParaRPr>
            </a:p>
          </p:txBody>
        </p:sp>
      </p:grpSp>
      <p:grpSp>
        <p:nvGrpSpPr>
          <p:cNvPr id="133" name="组合 132"/>
          <p:cNvGrpSpPr/>
          <p:nvPr/>
        </p:nvGrpSpPr>
        <p:grpSpPr>
          <a:xfrm>
            <a:off x="980558" y="3217027"/>
            <a:ext cx="2239000" cy="1551875"/>
            <a:chOff x="980558" y="3015216"/>
            <a:chExt cx="2239000" cy="1551875"/>
          </a:xfrm>
        </p:grpSpPr>
        <p:sp>
          <p:nvSpPr>
            <p:cNvPr id="134" name="任意多边形 133"/>
            <p:cNvSpPr/>
            <p:nvPr/>
          </p:nvSpPr>
          <p:spPr>
            <a:xfrm>
              <a:off x="980558"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B0F0"/>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5" name="文本框 134"/>
            <p:cNvSpPr txBox="1"/>
            <p:nvPr/>
          </p:nvSpPr>
          <p:spPr>
            <a:xfrm>
              <a:off x="1196462" y="3147174"/>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逻辑回归</a:t>
              </a:r>
            </a:p>
          </p:txBody>
        </p:sp>
      </p:grpSp>
      <p:grpSp>
        <p:nvGrpSpPr>
          <p:cNvPr id="136" name="组合 135"/>
          <p:cNvGrpSpPr/>
          <p:nvPr/>
        </p:nvGrpSpPr>
        <p:grpSpPr>
          <a:xfrm>
            <a:off x="2964545" y="3217027"/>
            <a:ext cx="2239000" cy="1551875"/>
            <a:chOff x="2964545" y="3015216"/>
            <a:chExt cx="2239000" cy="1551875"/>
          </a:xfrm>
        </p:grpSpPr>
        <p:sp>
          <p:nvSpPr>
            <p:cNvPr id="137" name="任意多边形 136"/>
            <p:cNvSpPr/>
            <p:nvPr/>
          </p:nvSpPr>
          <p:spPr>
            <a:xfrm rot="10800000">
              <a:off x="2964545"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65B0"/>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38" name="文本框 137"/>
            <p:cNvSpPr txBox="1"/>
            <p:nvPr/>
          </p:nvSpPr>
          <p:spPr>
            <a:xfrm>
              <a:off x="3334919" y="3639138"/>
              <a:ext cx="1415772"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岭回归</a:t>
              </a:r>
            </a:p>
          </p:txBody>
        </p:sp>
      </p:grpSp>
      <p:grpSp>
        <p:nvGrpSpPr>
          <p:cNvPr id="139" name="组合 138"/>
          <p:cNvGrpSpPr/>
          <p:nvPr/>
        </p:nvGrpSpPr>
        <p:grpSpPr>
          <a:xfrm>
            <a:off x="4910498" y="3217027"/>
            <a:ext cx="2258402" cy="1551875"/>
            <a:chOff x="4910498" y="3015216"/>
            <a:chExt cx="2258402" cy="1551875"/>
          </a:xfrm>
        </p:grpSpPr>
        <p:sp>
          <p:nvSpPr>
            <p:cNvPr id="140" name="任意多边形 139"/>
            <p:cNvSpPr/>
            <p:nvPr/>
          </p:nvSpPr>
          <p:spPr>
            <a:xfrm>
              <a:off x="4910498"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B0F0"/>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41" name="文本框 140"/>
            <p:cNvSpPr txBox="1"/>
            <p:nvPr/>
          </p:nvSpPr>
          <p:spPr>
            <a:xfrm>
              <a:off x="4932390" y="3066965"/>
              <a:ext cx="2236510"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支持向量机</a:t>
              </a:r>
            </a:p>
          </p:txBody>
        </p:sp>
      </p:grpSp>
      <p:grpSp>
        <p:nvGrpSpPr>
          <p:cNvPr id="142" name="组合 141"/>
          <p:cNvGrpSpPr/>
          <p:nvPr/>
        </p:nvGrpSpPr>
        <p:grpSpPr>
          <a:xfrm>
            <a:off x="6856451" y="3217027"/>
            <a:ext cx="2239000" cy="1551875"/>
            <a:chOff x="6856451" y="3015216"/>
            <a:chExt cx="2239000" cy="1551875"/>
          </a:xfrm>
        </p:grpSpPr>
        <p:sp>
          <p:nvSpPr>
            <p:cNvPr id="143" name="任意多边形 142"/>
            <p:cNvSpPr/>
            <p:nvPr/>
          </p:nvSpPr>
          <p:spPr>
            <a:xfrm rot="10800000">
              <a:off x="6856451"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65B0"/>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44" name="文本框 143"/>
            <p:cNvSpPr txBox="1"/>
            <p:nvPr/>
          </p:nvSpPr>
          <p:spPr>
            <a:xfrm>
              <a:off x="7072355" y="3767474"/>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随机森林</a:t>
              </a:r>
            </a:p>
          </p:txBody>
        </p:sp>
      </p:grpSp>
      <p:grpSp>
        <p:nvGrpSpPr>
          <p:cNvPr id="145" name="组合 144"/>
          <p:cNvGrpSpPr/>
          <p:nvPr/>
        </p:nvGrpSpPr>
        <p:grpSpPr>
          <a:xfrm>
            <a:off x="8802404" y="3217027"/>
            <a:ext cx="2239000" cy="1551875"/>
            <a:chOff x="8802404" y="3015216"/>
            <a:chExt cx="2239000" cy="1551875"/>
          </a:xfrm>
        </p:grpSpPr>
        <p:sp>
          <p:nvSpPr>
            <p:cNvPr id="146" name="任意多边形 145"/>
            <p:cNvSpPr/>
            <p:nvPr/>
          </p:nvSpPr>
          <p:spPr>
            <a:xfrm>
              <a:off x="8802404" y="3015216"/>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00B0F0"/>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147" name="文本框 146"/>
            <p:cNvSpPr txBox="1"/>
            <p:nvPr/>
          </p:nvSpPr>
          <p:spPr>
            <a:xfrm>
              <a:off x="9008833" y="3085578"/>
              <a:ext cx="1826141" cy="584775"/>
            </a:xfrm>
            <a:prstGeom prst="rect">
              <a:avLst/>
            </a:prstGeom>
            <a:noFill/>
            <a:effectLst/>
          </p:spPr>
          <p:txBody>
            <a:bodyPr wrap="none" rtlCol="0">
              <a:spAutoFit/>
            </a:bodyPr>
            <a:lstStyle/>
            <a:p>
              <a:r>
                <a:rPr lang="zh-CN" altLang="en-US" sz="32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投票回归</a:t>
              </a:r>
            </a:p>
          </p:txBody>
        </p:sp>
      </p:grpSp>
      <p:sp>
        <p:nvSpPr>
          <p:cNvPr id="148" name="矩形 47"/>
          <p:cNvSpPr>
            <a:spLocks noChangeArrowheads="1"/>
          </p:cNvSpPr>
          <p:nvPr/>
        </p:nvSpPr>
        <p:spPr bwMode="auto">
          <a:xfrm>
            <a:off x="1102215" y="1419899"/>
            <a:ext cx="2035523"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用于分类的线性模型，使用</a:t>
            </a:r>
            <a:r>
              <a:rPr lang="en-US" altLang="zh-CN"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logistic</a:t>
            </a: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函数对描述单个试验可能结果的概率进行建模</a:t>
            </a:r>
          </a:p>
        </p:txBody>
      </p:sp>
      <p:sp>
        <p:nvSpPr>
          <p:cNvPr id="149" name="矩形 47"/>
          <p:cNvSpPr>
            <a:spLocks noChangeArrowheads="1"/>
          </p:cNvSpPr>
          <p:nvPr/>
        </p:nvSpPr>
        <p:spPr bwMode="auto">
          <a:xfrm>
            <a:off x="7013394" y="4934595"/>
            <a:ext cx="2035523"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rPr>
              <a:t>包含多个决策树的</a:t>
            </a:r>
            <a:r>
              <a:rPr lang="zh-CN" altLang="en-US" sz="1800" dirty="0">
                <a:solidFill>
                  <a:schemeClr val="tx1">
                    <a:lumMod val="85000"/>
                    <a:lumOff val="15000"/>
                  </a:schemeClr>
                </a:solidFill>
                <a:latin typeface="Microsoft JhengHei UI" panose="020B0604030504040204" pitchFamily="34" charset="-120"/>
                <a:hlinkClick r:id="rId3">
                  <a:extLst>
                    <a:ext uri="{A12FA001-AC4F-418D-AE19-62706E023703}">
                      <ahyp:hlinkClr xmlns:ahyp="http://schemas.microsoft.com/office/drawing/2018/hyperlinkcolor" val="tx"/>
                    </a:ext>
                  </a:extLst>
                </a:hlinkClick>
              </a:rPr>
              <a:t>分类器</a:t>
            </a:r>
            <a:r>
              <a:rPr lang="zh-CN" altLang="en-US" sz="1800" dirty="0">
                <a:solidFill>
                  <a:schemeClr val="tx1">
                    <a:lumMod val="85000"/>
                    <a:lumOff val="15000"/>
                  </a:schemeClr>
                </a:solidFill>
                <a:latin typeface="Microsoft JhengHei UI" panose="020B0604030504040204" pitchFamily="34" charset="-120"/>
              </a:rPr>
              <a:t>， 并且其输出的类别是由个别树输出的类别的众数而定</a:t>
            </a:r>
            <a:endPar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endParaRPr>
          </a:p>
        </p:txBody>
      </p:sp>
      <p:sp>
        <p:nvSpPr>
          <p:cNvPr id="150" name="矩形 47"/>
          <p:cNvSpPr>
            <a:spLocks noChangeArrowheads="1"/>
          </p:cNvSpPr>
          <p:nvPr/>
        </p:nvSpPr>
        <p:spPr bwMode="auto">
          <a:xfrm>
            <a:off x="3074799" y="4934595"/>
            <a:ext cx="2035523" cy="17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用于共线性数据分析的有偏估计回归方法，以损失部分信息、降低精度为代价获得回归系数</a:t>
            </a:r>
          </a:p>
        </p:txBody>
      </p:sp>
      <p:sp>
        <p:nvSpPr>
          <p:cNvPr id="151" name="矩形 47"/>
          <p:cNvSpPr>
            <a:spLocks noChangeArrowheads="1"/>
          </p:cNvSpPr>
          <p:nvPr/>
        </p:nvSpPr>
        <p:spPr bwMode="auto">
          <a:xfrm>
            <a:off x="5000682" y="1114097"/>
            <a:ext cx="2035523" cy="205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将实例表示为空间中的点，然后将新的实例映射到同一空间，并基于它们落在间隔的哪一侧来预测所属类别</a:t>
            </a:r>
          </a:p>
        </p:txBody>
      </p:sp>
      <p:sp>
        <p:nvSpPr>
          <p:cNvPr id="152" name="矩形 47"/>
          <p:cNvSpPr>
            <a:spLocks noChangeArrowheads="1"/>
          </p:cNvSpPr>
          <p:nvPr/>
        </p:nvSpPr>
        <p:spPr bwMode="auto">
          <a:xfrm>
            <a:off x="8999278" y="2111293"/>
            <a:ext cx="2035523" cy="10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800" dirty="0">
                <a:solidFill>
                  <a:schemeClr val="tx1">
                    <a:lumMod val="85000"/>
                    <a:lumOff val="15000"/>
                  </a:schemeClr>
                </a:solidFill>
                <a:latin typeface="Microsoft JhengHei UI" panose="020B0604030504040204" pitchFamily="34" charset="-120"/>
                <a:sym typeface="Microsoft JhengHei UI" panose="020B0604030504040204" pitchFamily="34" charset="-120"/>
              </a:rPr>
              <a:t>组合概念上不同的机器学习回归变量并返回平均预测值</a:t>
            </a:r>
          </a:p>
        </p:txBody>
      </p:sp>
      <p:sp>
        <p:nvSpPr>
          <p:cNvPr id="41" name="文本框 40"/>
          <p:cNvSpPr txBox="1"/>
          <p:nvPr/>
        </p:nvSpPr>
        <p:spPr>
          <a:xfrm>
            <a:off x="1556409" y="374389"/>
            <a:ext cx="3775393"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使用的相关技术</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87783" y="244693"/>
            <a:ext cx="1405469" cy="899069"/>
            <a:chOff x="1501608" y="2115655"/>
            <a:chExt cx="2865133" cy="1832807"/>
          </a:xfrm>
        </p:grpSpPr>
        <p:grpSp>
          <p:nvGrpSpPr>
            <p:cNvPr id="43" name="组合 42"/>
            <p:cNvGrpSpPr/>
            <p:nvPr/>
          </p:nvGrpSpPr>
          <p:grpSpPr>
            <a:xfrm>
              <a:off x="1501608" y="2115655"/>
              <a:ext cx="2126057" cy="1832807"/>
              <a:chOff x="3520000" y="1159500"/>
              <a:chExt cx="4673298" cy="4028705"/>
            </a:xfrm>
          </p:grpSpPr>
          <p:sp>
            <p:nvSpPr>
              <p:cNvPr id="45" name="六边形 44"/>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六边形 45"/>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组合 34"/>
          <p:cNvGrpSpPr/>
          <p:nvPr/>
        </p:nvGrpSpPr>
        <p:grpSpPr>
          <a:xfrm>
            <a:off x="2267781" y="4375884"/>
            <a:ext cx="3458590" cy="1200032"/>
            <a:chOff x="2267781" y="4589007"/>
            <a:chExt cx="2694158" cy="1182116"/>
          </a:xfrm>
        </p:grpSpPr>
        <p:pic>
          <p:nvPicPr>
            <p:cNvPr id="36" name="图片 35"/>
            <p:cNvPicPr>
              <a:picLocks noChangeAspect="1"/>
            </p:cNvPicPr>
            <p:nvPr/>
          </p:nvPicPr>
          <p:blipFill rotWithShape="1">
            <a:blip r:embed="rId3" cstate="print"/>
            <a:srcRect t="55896"/>
            <a:stretch>
              <a:fillRect/>
            </a:stretch>
          </p:blipFill>
          <p:spPr>
            <a:xfrm>
              <a:off x="2342002" y="5577183"/>
              <a:ext cx="2619937" cy="193940"/>
            </a:xfrm>
            <a:prstGeom prst="rect">
              <a:avLst/>
            </a:prstGeom>
          </p:spPr>
        </p:pic>
        <p:grpSp>
          <p:nvGrpSpPr>
            <p:cNvPr id="37" name="组合 36"/>
            <p:cNvGrpSpPr/>
            <p:nvPr/>
          </p:nvGrpSpPr>
          <p:grpSpPr>
            <a:xfrm>
              <a:off x="2267781" y="4589007"/>
              <a:ext cx="2475070" cy="1005841"/>
              <a:chOff x="2267781" y="4589007"/>
              <a:chExt cx="2475070" cy="1005841"/>
            </a:xfrm>
          </p:grpSpPr>
          <p:sp>
            <p:nvSpPr>
              <p:cNvPr id="38" name="矩形 37"/>
              <p:cNvSpPr/>
              <p:nvPr/>
            </p:nvSpPr>
            <p:spPr>
              <a:xfrm>
                <a:off x="2267781" y="4589007"/>
                <a:ext cx="2475070" cy="1005841"/>
              </a:xfrm>
              <a:prstGeom prst="rect">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39" name="矩形 38"/>
              <p:cNvSpPr/>
              <p:nvPr/>
            </p:nvSpPr>
            <p:spPr>
              <a:xfrm>
                <a:off x="2382535" y="4876186"/>
                <a:ext cx="2180481" cy="515409"/>
              </a:xfrm>
              <a:prstGeom prst="rect">
                <a:avLst/>
              </a:prstGeom>
            </p:spPr>
            <p:txBody>
              <a:bodyPr wrap="none">
                <a:spAutoFit/>
              </a:bodyPr>
              <a:lstStyle/>
              <a:p>
                <a:r>
                  <a:rPr lang="en-US" altLang="zh-CN" sz="2800" b="1" dirty="0" err="1">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svm</a:t>
                </a:r>
                <a:r>
                  <a:rPr lang="en-US" altLang="zh-CN"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 regression</a:t>
                </a:r>
                <a:endParaRPr lang="zh-CN" altLang="en-US"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grpSp>
        <p:nvGrpSpPr>
          <p:cNvPr id="41" name="组合 40"/>
          <p:cNvGrpSpPr/>
          <p:nvPr/>
        </p:nvGrpSpPr>
        <p:grpSpPr>
          <a:xfrm>
            <a:off x="8049060" y="4375884"/>
            <a:ext cx="3469172" cy="1202410"/>
            <a:chOff x="8049060" y="4591385"/>
            <a:chExt cx="2694158" cy="1182116"/>
          </a:xfrm>
        </p:grpSpPr>
        <p:pic>
          <p:nvPicPr>
            <p:cNvPr id="42" name="图片 41"/>
            <p:cNvPicPr>
              <a:picLocks noChangeAspect="1"/>
            </p:cNvPicPr>
            <p:nvPr/>
          </p:nvPicPr>
          <p:blipFill rotWithShape="1">
            <a:blip r:embed="rId3" cstate="print"/>
            <a:srcRect t="55896"/>
            <a:stretch>
              <a:fillRect/>
            </a:stretch>
          </p:blipFill>
          <p:spPr>
            <a:xfrm>
              <a:off x="8123281" y="5579561"/>
              <a:ext cx="2619937" cy="193940"/>
            </a:xfrm>
            <a:prstGeom prst="rect">
              <a:avLst/>
            </a:prstGeom>
          </p:spPr>
        </p:pic>
        <p:grpSp>
          <p:nvGrpSpPr>
            <p:cNvPr id="43" name="组合 42"/>
            <p:cNvGrpSpPr/>
            <p:nvPr/>
          </p:nvGrpSpPr>
          <p:grpSpPr>
            <a:xfrm>
              <a:off x="8049060" y="4591385"/>
              <a:ext cx="2475070" cy="1005841"/>
              <a:chOff x="8049060" y="4591385"/>
              <a:chExt cx="2475070" cy="1005841"/>
            </a:xfrm>
          </p:grpSpPr>
          <p:sp>
            <p:nvSpPr>
              <p:cNvPr id="44" name="矩形 43"/>
              <p:cNvSpPr/>
              <p:nvPr/>
            </p:nvSpPr>
            <p:spPr>
              <a:xfrm>
                <a:off x="8049060" y="4591385"/>
                <a:ext cx="2475070" cy="10058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45" name="矩形 44"/>
              <p:cNvSpPr/>
              <p:nvPr/>
            </p:nvSpPr>
            <p:spPr>
              <a:xfrm>
                <a:off x="8163555" y="4859933"/>
                <a:ext cx="2090422" cy="514389"/>
              </a:xfrm>
              <a:prstGeom prst="rect">
                <a:avLst/>
              </a:prstGeom>
            </p:spPr>
            <p:txBody>
              <a:bodyPr wrap="none">
                <a:spAutoFit/>
              </a:bodyPr>
              <a:lstStyle/>
              <a:p>
                <a:r>
                  <a:rPr lang="en-US" altLang="zh-CN"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NN Regressor</a:t>
                </a:r>
                <a:endParaRPr lang="zh-CN" altLang="en-US"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grpSp>
        <p:nvGrpSpPr>
          <p:cNvPr id="47" name="组合 46"/>
          <p:cNvGrpSpPr/>
          <p:nvPr/>
        </p:nvGrpSpPr>
        <p:grpSpPr>
          <a:xfrm>
            <a:off x="2267075" y="1962528"/>
            <a:ext cx="4026750" cy="1182115"/>
            <a:chOff x="2260272" y="2157735"/>
            <a:chExt cx="3134440" cy="1182116"/>
          </a:xfrm>
        </p:grpSpPr>
        <p:pic>
          <p:nvPicPr>
            <p:cNvPr id="48" name="图片 47"/>
            <p:cNvPicPr>
              <a:picLocks noChangeAspect="1"/>
            </p:cNvPicPr>
            <p:nvPr/>
          </p:nvPicPr>
          <p:blipFill rotWithShape="1">
            <a:blip r:embed="rId3" cstate="print"/>
            <a:srcRect t="55896"/>
            <a:stretch>
              <a:fillRect/>
            </a:stretch>
          </p:blipFill>
          <p:spPr>
            <a:xfrm>
              <a:off x="2334493" y="3145911"/>
              <a:ext cx="2619937" cy="193940"/>
            </a:xfrm>
            <a:prstGeom prst="rect">
              <a:avLst/>
            </a:prstGeom>
          </p:spPr>
        </p:pic>
        <p:grpSp>
          <p:nvGrpSpPr>
            <p:cNvPr id="49" name="组合 48"/>
            <p:cNvGrpSpPr/>
            <p:nvPr/>
          </p:nvGrpSpPr>
          <p:grpSpPr>
            <a:xfrm>
              <a:off x="2260272" y="2157735"/>
              <a:ext cx="3134440" cy="1005841"/>
              <a:chOff x="2260272" y="2157735"/>
              <a:chExt cx="3134440" cy="1005841"/>
            </a:xfrm>
          </p:grpSpPr>
          <p:sp>
            <p:nvSpPr>
              <p:cNvPr id="50" name="矩形 49"/>
              <p:cNvSpPr/>
              <p:nvPr/>
            </p:nvSpPr>
            <p:spPr>
              <a:xfrm>
                <a:off x="2260272" y="2157735"/>
                <a:ext cx="2475070" cy="10058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1" name="矩形 50"/>
              <p:cNvSpPr/>
              <p:nvPr/>
            </p:nvSpPr>
            <p:spPr>
              <a:xfrm>
                <a:off x="2390363" y="2396540"/>
                <a:ext cx="3004349" cy="523220"/>
              </a:xfrm>
              <a:prstGeom prst="rect">
                <a:avLst/>
              </a:prstGeom>
            </p:spPr>
            <p:txBody>
              <a:bodyPr wrap="none">
                <a:spAutoFit/>
              </a:bodyPr>
              <a:lstStyle/>
              <a:p>
                <a:r>
                  <a:rPr lang="en-US" altLang="zh-CN"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ridge regression</a:t>
                </a:r>
                <a:endParaRPr lang="zh-CN" altLang="en-US"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grpSp>
        <p:nvGrpSpPr>
          <p:cNvPr id="53" name="组合 52"/>
          <p:cNvGrpSpPr/>
          <p:nvPr/>
        </p:nvGrpSpPr>
        <p:grpSpPr>
          <a:xfrm>
            <a:off x="8056986" y="2040341"/>
            <a:ext cx="3209694" cy="1104304"/>
            <a:chOff x="8056986" y="2235548"/>
            <a:chExt cx="3209694" cy="1104304"/>
          </a:xfrm>
        </p:grpSpPr>
        <p:pic>
          <p:nvPicPr>
            <p:cNvPr id="54" name="图片 53"/>
            <p:cNvPicPr>
              <a:picLocks noChangeAspect="1"/>
            </p:cNvPicPr>
            <p:nvPr/>
          </p:nvPicPr>
          <p:blipFill rotWithShape="1">
            <a:blip r:embed="rId3" cstate="print"/>
            <a:srcRect t="55896"/>
            <a:stretch>
              <a:fillRect/>
            </a:stretch>
          </p:blipFill>
          <p:spPr>
            <a:xfrm>
              <a:off x="8131207" y="3145912"/>
              <a:ext cx="2619937" cy="193940"/>
            </a:xfrm>
            <a:prstGeom prst="rect">
              <a:avLst/>
            </a:prstGeom>
          </p:spPr>
        </p:pic>
        <p:grpSp>
          <p:nvGrpSpPr>
            <p:cNvPr id="55" name="组合 54"/>
            <p:cNvGrpSpPr/>
            <p:nvPr/>
          </p:nvGrpSpPr>
          <p:grpSpPr>
            <a:xfrm>
              <a:off x="8056986" y="2235548"/>
              <a:ext cx="3209694" cy="928029"/>
              <a:chOff x="8056986" y="2235548"/>
              <a:chExt cx="3209694" cy="928029"/>
            </a:xfrm>
          </p:grpSpPr>
          <p:sp>
            <p:nvSpPr>
              <p:cNvPr id="56" name="矩形 55"/>
              <p:cNvSpPr/>
              <p:nvPr/>
            </p:nvSpPr>
            <p:spPr>
              <a:xfrm>
                <a:off x="8056986" y="2235548"/>
                <a:ext cx="3209694" cy="928029"/>
              </a:xfrm>
              <a:prstGeom prst="rect">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sp>
            <p:nvSpPr>
              <p:cNvPr id="57" name="矩形 56"/>
              <p:cNvSpPr/>
              <p:nvPr/>
            </p:nvSpPr>
            <p:spPr>
              <a:xfrm>
                <a:off x="8086001" y="2424232"/>
                <a:ext cx="3180679" cy="523220"/>
              </a:xfrm>
              <a:prstGeom prst="rect">
                <a:avLst/>
              </a:prstGeom>
            </p:spPr>
            <p:txBody>
              <a:bodyPr wrap="none">
                <a:spAutoFit/>
              </a:bodyPr>
              <a:lstStyle/>
              <a:p>
                <a:r>
                  <a:rPr lang="en-US" altLang="zh-CN"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rPr>
                  <a:t>Voting Regressor</a:t>
                </a:r>
                <a:endParaRPr lang="zh-CN" altLang="en-US" sz="2800" b="1" dirty="0">
                  <a:solidFill>
                    <a:srgbClr val="FFFFFF"/>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grpSp>
        <p:nvGrpSpPr>
          <p:cNvPr id="95" name="组合 94"/>
          <p:cNvGrpSpPr/>
          <p:nvPr/>
        </p:nvGrpSpPr>
        <p:grpSpPr>
          <a:xfrm>
            <a:off x="6749548" y="1610123"/>
            <a:ext cx="1437014" cy="1652450"/>
            <a:chOff x="6749548" y="1805330"/>
            <a:chExt cx="1437014" cy="1652450"/>
          </a:xfrm>
        </p:grpSpPr>
        <p:grpSp>
          <p:nvGrpSpPr>
            <p:cNvPr id="96" name="组合 95"/>
            <p:cNvGrpSpPr/>
            <p:nvPr/>
          </p:nvGrpSpPr>
          <p:grpSpPr>
            <a:xfrm>
              <a:off x="6749548" y="1805330"/>
              <a:ext cx="1437014" cy="1652450"/>
              <a:chOff x="7039108" y="3736654"/>
              <a:chExt cx="1122657" cy="1290965"/>
            </a:xfrm>
          </p:grpSpPr>
          <p:pic>
            <p:nvPicPr>
              <p:cNvPr id="98" name="图片 97"/>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5400000">
                <a:off x="7466199" y="4332054"/>
                <a:ext cx="1290965" cy="100166"/>
              </a:xfrm>
              <a:prstGeom prst="rect">
                <a:avLst/>
              </a:prstGeom>
            </p:spPr>
          </p:pic>
          <p:pic>
            <p:nvPicPr>
              <p:cNvPr id="99" name="图片 98"/>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16200000" flipH="1">
                <a:off x="6443708" y="4332054"/>
                <a:ext cx="1290965" cy="100166"/>
              </a:xfrm>
              <a:prstGeom prst="rect">
                <a:avLst/>
              </a:prstGeom>
            </p:spPr>
          </p:pic>
        </p:grpSp>
        <p:sp>
          <p:nvSpPr>
            <p:cNvPr id="97" name="Freeform 26"/>
            <p:cNvSpPr>
              <a:spLocks noEditPoints="1"/>
            </p:cNvSpPr>
            <p:nvPr/>
          </p:nvSpPr>
          <p:spPr bwMode="auto">
            <a:xfrm>
              <a:off x="7272247" y="2402121"/>
              <a:ext cx="436753" cy="45886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65B0"/>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
        <p:nvSpPr>
          <p:cNvPr id="110" name="文本框 109"/>
          <p:cNvSpPr txBox="1"/>
          <p:nvPr/>
        </p:nvSpPr>
        <p:spPr>
          <a:xfrm>
            <a:off x="1556409" y="374389"/>
            <a:ext cx="7879080" cy="707886"/>
          </a:xfrm>
          <a:prstGeom prst="rect">
            <a:avLst/>
          </a:prstGeom>
          <a:noFill/>
        </p:spPr>
        <p:txBody>
          <a:bodyPr wrap="none" rtlCol="0">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使用到的相关回归模型（代码略）</a:t>
            </a:r>
            <a:endParaRPr lang="en-GB" altLang="zh-CN"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1" name="组合 110"/>
          <p:cNvGrpSpPr/>
          <p:nvPr/>
        </p:nvGrpSpPr>
        <p:grpSpPr>
          <a:xfrm>
            <a:off x="287783" y="244693"/>
            <a:ext cx="1405469" cy="899069"/>
            <a:chOff x="1501608" y="2115655"/>
            <a:chExt cx="2865133" cy="1832807"/>
          </a:xfrm>
        </p:grpSpPr>
        <p:grpSp>
          <p:nvGrpSpPr>
            <p:cNvPr id="112" name="组合 111"/>
            <p:cNvGrpSpPr/>
            <p:nvPr/>
          </p:nvGrpSpPr>
          <p:grpSpPr>
            <a:xfrm>
              <a:off x="1501608" y="2115655"/>
              <a:ext cx="2126057" cy="1832807"/>
              <a:chOff x="3520000" y="1159500"/>
              <a:chExt cx="4673298" cy="4028705"/>
            </a:xfrm>
          </p:grpSpPr>
          <p:sp>
            <p:nvSpPr>
              <p:cNvPr id="114" name="六边形 113"/>
              <p:cNvSpPr/>
              <p:nvPr/>
            </p:nvSpPr>
            <p:spPr>
              <a:xfrm>
                <a:off x="3585592" y="1216044"/>
                <a:ext cx="4542114" cy="3915616"/>
              </a:xfrm>
              <a:prstGeom prst="hexagon">
                <a:avLst/>
              </a:prstGeom>
              <a:solidFill>
                <a:srgbClr val="0065B0"/>
              </a:solidFill>
              <a:ln>
                <a:gradFill>
                  <a:gsLst>
                    <a:gs pos="0">
                      <a:srgbClr val="00B0F0">
                        <a:alpha val="17000"/>
                      </a:srgbClr>
                    </a:gs>
                    <a:gs pos="100000">
                      <a:srgbClr val="0065B0">
                        <a:alpha val="43000"/>
                      </a:srgbClr>
                    </a:gs>
                  </a:gsLst>
                  <a:lin ang="5400000" scaled="1"/>
                </a:gradFill>
              </a:ln>
              <a:effectLst>
                <a:innerShdw blurRad="330200" dist="88900" dir="135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六边形 114"/>
              <p:cNvSpPr/>
              <p:nvPr/>
            </p:nvSpPr>
            <p:spPr>
              <a:xfrm rot="1800000">
                <a:off x="3520000" y="1159500"/>
                <a:ext cx="4673298" cy="4028705"/>
              </a:xfrm>
              <a:prstGeom prst="hexagon">
                <a:avLst/>
              </a:prstGeom>
              <a:noFill/>
              <a:ln>
                <a:gradFill>
                  <a:gsLst>
                    <a:gs pos="0">
                      <a:srgbClr val="00B0F0">
                        <a:alpha val="17000"/>
                      </a:srgbClr>
                    </a:gs>
                    <a:gs pos="100000">
                      <a:srgbClr val="0065B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47"/>
            <p:cNvSpPr/>
            <p:nvPr/>
          </p:nvSpPr>
          <p:spPr>
            <a:xfrm>
              <a:off x="1860252" y="2254565"/>
              <a:ext cx="2506489" cy="1568552"/>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lvl="0">
                <a:lnSpc>
                  <a:spcPct val="100000"/>
                </a:lnSpc>
              </a:pPr>
              <a:r>
                <a:rPr lang="en-US" altLang="x-none"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0</a:t>
              </a:r>
              <a:r>
                <a:rPr lang="en-US" altLang="zh-CN"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rPr>
                <a:t>2</a:t>
              </a:r>
              <a:endParaRPr lang="zh-CN" altLang="en-US" sz="4400" dirty="0">
                <a:solidFill>
                  <a:schemeClr val="bg1"/>
                </a:solidFill>
                <a:latin typeface="Impact" panose="020B0806030902050204" pitchFamily="34" charset="0"/>
                <a:ea typeface="微软雅黑" panose="020B0503020204020204" pitchFamily="34" charset="-122"/>
                <a:sym typeface="Microsoft JhengHei UI" panose="020B0604030504040204" pitchFamily="34" charset="-120"/>
              </a:endParaRPr>
            </a:p>
          </p:txBody>
        </p:sp>
      </p:grpSp>
      <p:grpSp>
        <p:nvGrpSpPr>
          <p:cNvPr id="116" name="组合 115">
            <a:extLst>
              <a:ext uri="{FF2B5EF4-FFF2-40B4-BE49-F238E27FC236}">
                <a16:creationId xmlns:a16="http://schemas.microsoft.com/office/drawing/2014/main" id="{13CD2351-9314-4D78-9928-5DC9959A6044}"/>
              </a:ext>
            </a:extLst>
          </p:cNvPr>
          <p:cNvGrpSpPr/>
          <p:nvPr/>
        </p:nvGrpSpPr>
        <p:grpSpPr>
          <a:xfrm>
            <a:off x="978081" y="1618839"/>
            <a:ext cx="1437014" cy="1652450"/>
            <a:chOff x="6749548" y="1805330"/>
            <a:chExt cx="1437014" cy="1652450"/>
          </a:xfrm>
        </p:grpSpPr>
        <p:grpSp>
          <p:nvGrpSpPr>
            <p:cNvPr id="117" name="组合 116">
              <a:extLst>
                <a:ext uri="{FF2B5EF4-FFF2-40B4-BE49-F238E27FC236}">
                  <a16:creationId xmlns:a16="http://schemas.microsoft.com/office/drawing/2014/main" id="{55B68923-288D-4D41-A9E7-031E1118B9B7}"/>
                </a:ext>
              </a:extLst>
            </p:cNvPr>
            <p:cNvGrpSpPr/>
            <p:nvPr/>
          </p:nvGrpSpPr>
          <p:grpSpPr>
            <a:xfrm>
              <a:off x="6749548" y="1805330"/>
              <a:ext cx="1437014" cy="1652450"/>
              <a:chOff x="7039108" y="3736654"/>
              <a:chExt cx="1122657" cy="1290965"/>
            </a:xfrm>
          </p:grpSpPr>
          <p:pic>
            <p:nvPicPr>
              <p:cNvPr id="119" name="图片 118">
                <a:extLst>
                  <a:ext uri="{FF2B5EF4-FFF2-40B4-BE49-F238E27FC236}">
                    <a16:creationId xmlns:a16="http://schemas.microsoft.com/office/drawing/2014/main" id="{A0A4AEAC-1BCA-4802-AA48-1693CCDEA941}"/>
                  </a:ext>
                </a:extLst>
              </p:cNvPr>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5400000">
                <a:off x="7466199" y="4332054"/>
                <a:ext cx="1290965" cy="100166"/>
              </a:xfrm>
              <a:prstGeom prst="rect">
                <a:avLst/>
              </a:prstGeom>
            </p:spPr>
          </p:pic>
          <p:pic>
            <p:nvPicPr>
              <p:cNvPr id="120" name="图片 119">
                <a:extLst>
                  <a:ext uri="{FF2B5EF4-FFF2-40B4-BE49-F238E27FC236}">
                    <a16:creationId xmlns:a16="http://schemas.microsoft.com/office/drawing/2014/main" id="{60A493F2-B244-4789-B881-C6493C8FF029}"/>
                  </a:ext>
                </a:extLst>
              </p:cNvPr>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16200000" flipH="1">
                <a:off x="6443708" y="4332054"/>
                <a:ext cx="1290965" cy="100166"/>
              </a:xfrm>
              <a:prstGeom prst="rect">
                <a:avLst/>
              </a:prstGeom>
            </p:spPr>
          </p:pic>
        </p:grpSp>
        <p:sp>
          <p:nvSpPr>
            <p:cNvPr id="118" name="Freeform 26">
              <a:extLst>
                <a:ext uri="{FF2B5EF4-FFF2-40B4-BE49-F238E27FC236}">
                  <a16:creationId xmlns:a16="http://schemas.microsoft.com/office/drawing/2014/main" id="{9F9D70FC-E14C-4827-B990-3F85FAD1E828}"/>
                </a:ext>
              </a:extLst>
            </p:cNvPr>
            <p:cNvSpPr>
              <a:spLocks noEditPoints="1"/>
            </p:cNvSpPr>
            <p:nvPr/>
          </p:nvSpPr>
          <p:spPr bwMode="auto">
            <a:xfrm>
              <a:off x="7272247" y="2402121"/>
              <a:ext cx="436753" cy="45886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65B0"/>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121" name="组合 120">
            <a:extLst>
              <a:ext uri="{FF2B5EF4-FFF2-40B4-BE49-F238E27FC236}">
                <a16:creationId xmlns:a16="http://schemas.microsoft.com/office/drawing/2014/main" id="{113888B8-0B1E-4CA2-A019-A02040278236}"/>
              </a:ext>
            </a:extLst>
          </p:cNvPr>
          <p:cNvGrpSpPr/>
          <p:nvPr/>
        </p:nvGrpSpPr>
        <p:grpSpPr>
          <a:xfrm>
            <a:off x="984374" y="4070495"/>
            <a:ext cx="1437014" cy="1652450"/>
            <a:chOff x="6749548" y="1805330"/>
            <a:chExt cx="1437014" cy="1652450"/>
          </a:xfrm>
        </p:grpSpPr>
        <p:grpSp>
          <p:nvGrpSpPr>
            <p:cNvPr id="122" name="组合 121">
              <a:extLst>
                <a:ext uri="{FF2B5EF4-FFF2-40B4-BE49-F238E27FC236}">
                  <a16:creationId xmlns:a16="http://schemas.microsoft.com/office/drawing/2014/main" id="{A99230E3-1D33-4DCA-B9B2-747338D8EB03}"/>
                </a:ext>
              </a:extLst>
            </p:cNvPr>
            <p:cNvGrpSpPr/>
            <p:nvPr/>
          </p:nvGrpSpPr>
          <p:grpSpPr>
            <a:xfrm>
              <a:off x="6749548" y="1805330"/>
              <a:ext cx="1437014" cy="1652450"/>
              <a:chOff x="7039108" y="3736654"/>
              <a:chExt cx="1122657" cy="1290965"/>
            </a:xfrm>
          </p:grpSpPr>
          <p:pic>
            <p:nvPicPr>
              <p:cNvPr id="124" name="图片 123">
                <a:extLst>
                  <a:ext uri="{FF2B5EF4-FFF2-40B4-BE49-F238E27FC236}">
                    <a16:creationId xmlns:a16="http://schemas.microsoft.com/office/drawing/2014/main" id="{456F412B-64FD-4254-8A66-F941C68AB671}"/>
                  </a:ext>
                </a:extLst>
              </p:cNvPr>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5400000">
                <a:off x="7466199" y="4332054"/>
                <a:ext cx="1290965" cy="100166"/>
              </a:xfrm>
              <a:prstGeom prst="rect">
                <a:avLst/>
              </a:prstGeom>
            </p:spPr>
          </p:pic>
          <p:pic>
            <p:nvPicPr>
              <p:cNvPr id="125" name="图片 124">
                <a:extLst>
                  <a:ext uri="{FF2B5EF4-FFF2-40B4-BE49-F238E27FC236}">
                    <a16:creationId xmlns:a16="http://schemas.microsoft.com/office/drawing/2014/main" id="{F70C7C90-DCED-4D3B-B950-9F27EA0C3C93}"/>
                  </a:ext>
                </a:extLst>
              </p:cNvPr>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16200000" flipH="1">
                <a:off x="6443708" y="4332054"/>
                <a:ext cx="1290965" cy="100166"/>
              </a:xfrm>
              <a:prstGeom prst="rect">
                <a:avLst/>
              </a:prstGeom>
            </p:spPr>
          </p:pic>
        </p:grpSp>
        <p:sp>
          <p:nvSpPr>
            <p:cNvPr id="123" name="Freeform 26">
              <a:extLst>
                <a:ext uri="{FF2B5EF4-FFF2-40B4-BE49-F238E27FC236}">
                  <a16:creationId xmlns:a16="http://schemas.microsoft.com/office/drawing/2014/main" id="{B54E2E94-FE67-4326-ACEE-26DE7D4EE0ED}"/>
                </a:ext>
              </a:extLst>
            </p:cNvPr>
            <p:cNvSpPr>
              <a:spLocks noEditPoints="1"/>
            </p:cNvSpPr>
            <p:nvPr/>
          </p:nvSpPr>
          <p:spPr bwMode="auto">
            <a:xfrm>
              <a:off x="7272247" y="2402121"/>
              <a:ext cx="436753" cy="45886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65B0"/>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grpSp>
        <p:nvGrpSpPr>
          <p:cNvPr id="126" name="组合 125">
            <a:extLst>
              <a:ext uri="{FF2B5EF4-FFF2-40B4-BE49-F238E27FC236}">
                <a16:creationId xmlns:a16="http://schemas.microsoft.com/office/drawing/2014/main" id="{773B2612-3E6B-4665-8051-06CB6AA2D1DE}"/>
              </a:ext>
            </a:extLst>
          </p:cNvPr>
          <p:cNvGrpSpPr/>
          <p:nvPr/>
        </p:nvGrpSpPr>
        <p:grpSpPr>
          <a:xfrm>
            <a:off x="6749548" y="4055008"/>
            <a:ext cx="1437014" cy="1652450"/>
            <a:chOff x="6749548" y="1805330"/>
            <a:chExt cx="1437014" cy="1652450"/>
          </a:xfrm>
        </p:grpSpPr>
        <p:grpSp>
          <p:nvGrpSpPr>
            <p:cNvPr id="127" name="组合 126">
              <a:extLst>
                <a:ext uri="{FF2B5EF4-FFF2-40B4-BE49-F238E27FC236}">
                  <a16:creationId xmlns:a16="http://schemas.microsoft.com/office/drawing/2014/main" id="{CCF046D2-A4DE-44E3-BA0B-FB47A7703EC6}"/>
                </a:ext>
              </a:extLst>
            </p:cNvPr>
            <p:cNvGrpSpPr/>
            <p:nvPr/>
          </p:nvGrpSpPr>
          <p:grpSpPr>
            <a:xfrm>
              <a:off x="6749548" y="1805330"/>
              <a:ext cx="1437014" cy="1652450"/>
              <a:chOff x="7039108" y="3736654"/>
              <a:chExt cx="1122657" cy="1290965"/>
            </a:xfrm>
          </p:grpSpPr>
          <p:pic>
            <p:nvPicPr>
              <p:cNvPr id="129" name="图片 128">
                <a:extLst>
                  <a:ext uri="{FF2B5EF4-FFF2-40B4-BE49-F238E27FC236}">
                    <a16:creationId xmlns:a16="http://schemas.microsoft.com/office/drawing/2014/main" id="{D6542828-91DB-4F92-8B26-3867F556A8F8}"/>
                  </a:ext>
                </a:extLst>
              </p:cNvPr>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5400000">
                <a:off x="7466199" y="4332054"/>
                <a:ext cx="1290965" cy="100166"/>
              </a:xfrm>
              <a:prstGeom prst="rect">
                <a:avLst/>
              </a:prstGeom>
            </p:spPr>
          </p:pic>
          <p:pic>
            <p:nvPicPr>
              <p:cNvPr id="130" name="图片 129">
                <a:extLst>
                  <a:ext uri="{FF2B5EF4-FFF2-40B4-BE49-F238E27FC236}">
                    <a16:creationId xmlns:a16="http://schemas.microsoft.com/office/drawing/2014/main" id="{B6D7D0AA-4990-4DFB-AFB1-E5A184C79DA2}"/>
                  </a:ext>
                </a:extLst>
              </p:cNvPr>
              <p:cNvPicPr>
                <a:picLocks noChangeAspect="1"/>
              </p:cNvPicPr>
              <p:nvPr/>
            </p:nvPicPr>
            <p:blipFill rotWithShape="1">
              <a:blip r:embed="rId4" cstate="print">
                <a:grayscl/>
                <a:extLst>
                  <a:ext uri="{BEBA8EAE-BF5A-486C-A8C5-ECC9F3942E4B}">
                    <a14:imgProps xmlns:a14="http://schemas.microsoft.com/office/drawing/2010/main">
                      <a14:imgLayer r:embed="rId5">
                        <a14:imgEffect>
                          <a14:colorTemperature colorTemp="2000"/>
                        </a14:imgEffect>
                      </a14:imgLayer>
                    </a14:imgProps>
                  </a:ext>
                </a:extLst>
              </a:blip>
              <a:srcRect b="72279"/>
              <a:stretch>
                <a:fillRect/>
              </a:stretch>
            </p:blipFill>
            <p:spPr>
              <a:xfrm rot="16200000" flipH="1">
                <a:off x="6443708" y="4332054"/>
                <a:ext cx="1290965" cy="100166"/>
              </a:xfrm>
              <a:prstGeom prst="rect">
                <a:avLst/>
              </a:prstGeom>
            </p:spPr>
          </p:pic>
        </p:grpSp>
        <p:sp>
          <p:nvSpPr>
            <p:cNvPr id="128" name="Freeform 26">
              <a:extLst>
                <a:ext uri="{FF2B5EF4-FFF2-40B4-BE49-F238E27FC236}">
                  <a16:creationId xmlns:a16="http://schemas.microsoft.com/office/drawing/2014/main" id="{8931795D-F851-485F-BBED-9B4319CEFD75}"/>
                </a:ext>
              </a:extLst>
            </p:cNvPr>
            <p:cNvSpPr>
              <a:spLocks noEditPoints="1"/>
            </p:cNvSpPr>
            <p:nvPr/>
          </p:nvSpPr>
          <p:spPr bwMode="auto">
            <a:xfrm>
              <a:off x="7272247" y="2402121"/>
              <a:ext cx="436753" cy="45886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65B0"/>
            </a:solidFill>
            <a:ln>
              <a:noFill/>
            </a:ln>
          </p:spPr>
          <p:txBody>
            <a:bodyPr vert="horz" wrap="square" lIns="91440" tIns="45720" rIns="91440" bIns="45720" numCol="1" anchor="t" anchorCtr="0" compatLnSpc="1"/>
            <a:lstStyle/>
            <a:p>
              <a:endParaRPr lang="zh-CN" altLang="en-US">
                <a:solidFill>
                  <a:schemeClr val="accent2"/>
                </a:solidFill>
                <a:latin typeface="Microsoft JhengHei UI" panose="020B0604030504040204" pitchFamily="34" charset="-120"/>
                <a:ea typeface="微软雅黑" panose="020B0503020204020204" pitchFamily="34" charset="-122"/>
                <a:sym typeface="Microsoft JhengHei UI" panose="020B0604030504040204" pitchFamily="34" charset="-12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996</Words>
  <Application>Microsoft Office PowerPoint</Application>
  <PresentationFormat>宽屏</PresentationFormat>
  <Paragraphs>151</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Microsoft JhengHei UI</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dai qijia</cp:lastModifiedBy>
  <dcterms:created xsi:type="dcterms:W3CDTF">2016-10-04T04:47:00Z</dcterms:created>
  <dcterms:modified xsi:type="dcterms:W3CDTF">2020-07-17T07:27:45Z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