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0" r:id="rId4"/>
    <p:sldId id="263" r:id="rId5"/>
    <p:sldId id="260" r:id="rId6"/>
    <p:sldId id="257" r:id="rId7"/>
    <p:sldId id="259" r:id="rId8"/>
    <p:sldId id="261" r:id="rId9"/>
    <p:sldId id="264" r:id="rId10"/>
    <p:sldId id="262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5C026"/>
    <a:srgbClr val="A99BBF"/>
    <a:srgbClr val="A1B965"/>
    <a:srgbClr val="B453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2211D3-7010-BC75-6255-B1CD18093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5D57780-2B23-59D7-58B3-88916D64E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D1EBC3A-5823-AFFA-7344-9F38FCDD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E9B0E56-33E2-1739-B907-5336C434D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1FA3FDE-ECE4-D3D4-4A48-77A3E7915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0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1A578D-50CC-1952-7394-80073150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6556EE-9FDE-8C00-9BF8-8DAE445DA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CB2892-3AA8-D4FF-83C0-BB86DDBE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ECBBFDA-2189-5577-ACA4-C81CA1E2A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FCF35EE-A9E1-E6D0-18A4-599B88310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5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696D0FA-D2BC-5EEC-8D6A-9AFA4677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BB3A820-7272-CD2F-F341-4F2EAAB50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81393D-4E26-994B-8A0A-AC13867B6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1CE74EF-F540-A80A-10FB-8AAE16D9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AAE745-7EC3-7C6E-3320-53D8D34C6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54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2C34B5-A273-6314-F791-CF7E9CCD8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870C63-492A-1B42-3CE6-BC40A01FA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D623AC-B883-9E12-F334-706AE419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CBF4EAE-0115-31E4-948B-B3A584A8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E381823-3142-FA90-FB9C-BDAE12E8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0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9C48D-F085-FA95-900B-EA330C1FA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76CC5E-0E47-A932-5930-6FF9B9466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1D409B2-7BFC-33E9-9F34-3C9DFB53A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4A9EF5-B675-F091-337E-63C9EFFF4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86B56BD-5C95-05AF-925C-1ECF94ED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692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8334D1-7DCC-2891-02ED-B19931AA7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DA2CD8-BD06-78F9-F552-B8E59EFD1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716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95020B0-8FA7-F335-217D-81F766651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89AC101-9051-6793-1DC1-821EDF9F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F129FA1-A0A0-4101-B78A-9CB17332A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4CE959E-D773-CA5B-2008-7A654413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1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B56927-11BA-813C-41B0-C5DBEFA8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496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D47D3EE-B0DA-988B-6290-6B268789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67100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8D983D1-4D0B-9E9A-E62C-404B95208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249491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EA15A98-516D-28CD-E500-88642775A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04012" y="167100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ADA4D992-BA47-83D6-E6DC-6681F673BA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04012" y="249491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96C3EBB7-C3B6-3B01-6243-19A060621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AE6B1D2-0D2C-AFB3-98AF-DF9058612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E4FFEFC-0ADC-75B2-FB51-FA49C74D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628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D9E47-3D4E-F103-79A3-A91536426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475AAA9-F41A-27F2-D831-75F98BE1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600EE6-1B71-6ADC-66E6-BA67F5433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9B7D71C-E483-E607-10E1-B5F1454A7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425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11F0A168-B964-E9C6-6502-DCFA9268C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CFF48CC9-78C6-75DB-E0D0-15F10905F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6B33D4D-F199-BBD3-BA1C-ED8B8587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1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72892-EED3-AE28-C0C9-0C69E8870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1D901E-A4BF-085D-8EBC-A21372E85A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336B8F9-D606-7A93-4523-012F743F6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C3F9AA1-1885-5633-BBE5-8E9E0315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E3F8254-986C-4870-190B-034F2E2C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BB07F32-A86F-6182-754F-AB079D54B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1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B3537F-380A-9962-D3BD-A68F8E3A6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6196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FD70033F-2E2B-4E74-7D34-4863B1A03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15000" y="99218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A133788-A848-4C0A-7214-61FFFC5AA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1600" y="206216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8C154BE-0B4B-DA0B-34E1-E9A3AD04B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970A201-64B9-9E0A-F054-BFD696C5A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E7D0107-F00E-4F61-3EF3-82FC49B09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29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1F5CAAF-4E05-A484-B5EE-FF1267D11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en-US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4D8B445-3E25-82B7-AB60-D6FE1FD6A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US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16FEBC-DD22-574D-F108-B4D4D924F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269C5-F54B-44BE-B83A-53B351989855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A7B0DDC-B677-70CA-36E0-103B95F12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0" y="63119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AAA40C-D756-BFC5-8991-A90A4CC93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63119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12A2DC-13C0-4C21-B96C-0D6916B9F3B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9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2D63AE-24DC-F70E-A3C6-4E8B15DED6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/>
              <a:t>TOMP API</a:t>
            </a:r>
            <a:br>
              <a:rPr lang="en-US" dirty="0"/>
            </a:br>
            <a:endParaRPr lang="en-US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1D50859-AFD9-B503-B0D3-05F47F105D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Use case driven</a:t>
            </a:r>
          </a:p>
        </p:txBody>
      </p:sp>
    </p:spTree>
    <p:extLst>
      <p:ext uri="{BB962C8B-B14F-4D97-AF65-F5344CB8AC3E}">
        <p14:creationId xmlns:p14="http://schemas.microsoft.com/office/powerpoint/2010/main" val="1801711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D1C37A-7515-3E55-A3BB-694B981D3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 to extend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C51440-CFDB-347F-ED03-02742773A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Support multi modal booking =&gt; +1 endpoint (commit)</a:t>
            </a:r>
          </a:p>
          <a:p>
            <a:r>
              <a:rPr lang="en-US" dirty="0"/>
              <a:t>Support canceling a booking =&gt; +1 endpoint (same as commit!)</a:t>
            </a:r>
          </a:p>
          <a:p>
            <a:r>
              <a:rPr lang="en-US" dirty="0"/>
              <a:t>Support overview of payment =&gt; +1 endpoint</a:t>
            </a:r>
          </a:p>
          <a:p>
            <a:r>
              <a:rPr lang="en-US" dirty="0"/>
              <a:t>Support handling incidents/accidents =&gt; +2 endpoints</a:t>
            </a:r>
          </a:p>
          <a:p>
            <a:r>
              <a:rPr lang="en-US" dirty="0"/>
              <a:t>Support delay (departure time) =&gt; +1 endpoint</a:t>
            </a:r>
          </a:p>
          <a:p>
            <a:r>
              <a:rPr lang="en-US" dirty="0"/>
              <a:t>Support extend usage =&gt; +1 endpoint (same as delay)</a:t>
            </a:r>
          </a:p>
          <a:p>
            <a:r>
              <a:rPr lang="en-US" dirty="0"/>
              <a:t>Support modifying ancillaries =&gt; +2 endpoints</a:t>
            </a:r>
          </a:p>
          <a:p>
            <a:r>
              <a:rPr lang="en-US" dirty="0"/>
              <a:t>Support select an asset at departure time =&gt; +2 endpoints</a:t>
            </a:r>
          </a:p>
          <a:p>
            <a:r>
              <a:rPr lang="en-US" dirty="0"/>
              <a:t>Support advanced payment (claims) =&gt; +1 endpoint</a:t>
            </a:r>
          </a:p>
          <a:p>
            <a:r>
              <a:rPr lang="en-US" dirty="0"/>
              <a:t>Support notifications =&gt; +1 or +2 endpoints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399586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6FE00-D0A3-0224-12C0-5D63B485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5698"/>
            <a:ext cx="10515600" cy="1325563"/>
          </a:xfrm>
        </p:spPr>
        <p:txBody>
          <a:bodyPr/>
          <a:lstStyle/>
          <a:p>
            <a:r>
              <a:rPr lang="en-US" dirty="0"/>
              <a:t>Overview - modules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BC39865-1816-1B7A-6AE4-E1A09338E4F7}"/>
              </a:ext>
            </a:extLst>
          </p:cNvPr>
          <p:cNvSpPr/>
          <p:nvPr/>
        </p:nvSpPr>
        <p:spPr>
          <a:xfrm>
            <a:off x="2544755" y="4730578"/>
            <a:ext cx="2813221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&amp; Book </a:t>
            </a:r>
            <a:br>
              <a:rPr lang="en-US" dirty="0"/>
            </a:br>
            <a:r>
              <a:rPr lang="en-US" dirty="0"/>
              <a:t>(one stop or offers)</a:t>
            </a:r>
          </a:p>
          <a:p>
            <a:pPr algn="ctr"/>
            <a:r>
              <a:rPr lang="en-US" dirty="0"/>
              <a:t>[2 or 3]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EC3FE29-04AD-4933-3028-6B8A5DCC6EB2}"/>
              </a:ext>
            </a:extLst>
          </p:cNvPr>
          <p:cNvSpPr/>
          <p:nvPr/>
        </p:nvSpPr>
        <p:spPr>
          <a:xfrm>
            <a:off x="1910436" y="4730578"/>
            <a:ext cx="572530" cy="147457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Discovery [1]</a:t>
            </a:r>
            <a:endParaRPr lang="en-US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820BB4B-0247-1C8D-CF20-4B5CDCDE2BC1}"/>
              </a:ext>
            </a:extLst>
          </p:cNvPr>
          <p:cNvSpPr/>
          <p:nvPr/>
        </p:nvSpPr>
        <p:spPr>
          <a:xfrm>
            <a:off x="5419765" y="4730578"/>
            <a:ext cx="1051353" cy="1474573"/>
          </a:xfrm>
          <a:prstGeom prst="rect">
            <a:avLst/>
          </a:prstGeom>
          <a:solidFill>
            <a:srgbClr val="B45348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(commit)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5E01C83-5B4F-3737-E469-87108A25CEE7}"/>
              </a:ext>
            </a:extLst>
          </p:cNvPr>
          <p:cNvSpPr/>
          <p:nvPr/>
        </p:nvSpPr>
        <p:spPr>
          <a:xfrm>
            <a:off x="2566376" y="1578004"/>
            <a:ext cx="947351" cy="1474573"/>
          </a:xfrm>
          <a:prstGeom prst="rect">
            <a:avLst/>
          </a:prstGeom>
          <a:solidFill>
            <a:srgbClr val="F5C026">
              <a:alpha val="44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</a:t>
            </a:r>
            <a:br>
              <a:rPr lang="en-US" dirty="0"/>
            </a:br>
            <a:r>
              <a:rPr lang="en-US" dirty="0"/>
              <a:t>module</a:t>
            </a:r>
          </a:p>
          <a:p>
            <a:pPr algn="ctr"/>
            <a:r>
              <a:rPr lang="en-US" dirty="0"/>
              <a:t>[2]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5406CD-8490-BFA1-A0EF-9DF06D4E444A}"/>
              </a:ext>
            </a:extLst>
          </p:cNvPr>
          <p:cNvSpPr/>
          <p:nvPr/>
        </p:nvSpPr>
        <p:spPr>
          <a:xfrm>
            <a:off x="4072872" y="3154292"/>
            <a:ext cx="105856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Postpone/ extend trip</a:t>
            </a:r>
          </a:p>
          <a:p>
            <a:pPr algn="ctr"/>
            <a:r>
              <a:rPr lang="en-US" dirty="0"/>
              <a:t>[2]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CD557EE-340A-11FA-BAEB-E3826D815904}"/>
              </a:ext>
            </a:extLst>
          </p:cNvPr>
          <p:cNvSpPr/>
          <p:nvPr/>
        </p:nvSpPr>
        <p:spPr>
          <a:xfrm>
            <a:off x="6367116" y="3145253"/>
            <a:ext cx="1155356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Ancillaries</a:t>
            </a:r>
            <a:endParaRPr lang="en-US" dirty="0"/>
          </a:p>
          <a:p>
            <a:pPr algn="ctr"/>
            <a:r>
              <a:rPr lang="en-US" dirty="0"/>
              <a:t>[</a:t>
            </a:r>
            <a:r>
              <a:rPr lang="en-US"/>
              <a:t>2]</a:t>
            </a:r>
            <a:endParaRPr lang="en-US" dirty="0"/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36E52A0C-E445-8FCD-1310-C5CDD838C759}"/>
              </a:ext>
            </a:extLst>
          </p:cNvPr>
          <p:cNvSpPr/>
          <p:nvPr/>
        </p:nvSpPr>
        <p:spPr>
          <a:xfrm>
            <a:off x="3630089" y="1578005"/>
            <a:ext cx="1155356" cy="1474573"/>
          </a:xfrm>
          <a:prstGeom prst="rect">
            <a:avLst/>
          </a:prstGeom>
          <a:solidFill>
            <a:srgbClr val="A99BBF">
              <a:alpha val="44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overview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C3C0772-0A9C-77A0-747F-1EAD57E7DEFF}"/>
              </a:ext>
            </a:extLst>
          </p:cNvPr>
          <p:cNvSpPr/>
          <p:nvPr/>
        </p:nvSpPr>
        <p:spPr>
          <a:xfrm>
            <a:off x="7611033" y="3145253"/>
            <a:ext cx="140455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  <a:p>
            <a:pPr algn="ctr"/>
            <a:r>
              <a:rPr lang="en-US" dirty="0"/>
              <a:t>[</a:t>
            </a:r>
            <a:r>
              <a:rPr lang="en-US"/>
              <a:t>1]</a:t>
            </a:r>
            <a:endParaRPr lang="en-US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1A834E7-AFC4-B418-7BAA-6314258425F9}"/>
              </a:ext>
            </a:extLst>
          </p:cNvPr>
          <p:cNvSpPr/>
          <p:nvPr/>
        </p:nvSpPr>
        <p:spPr>
          <a:xfrm>
            <a:off x="5219994" y="3145253"/>
            <a:ext cx="105856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asset at start</a:t>
            </a:r>
          </a:p>
          <a:p>
            <a:pPr algn="ctr"/>
            <a:r>
              <a:rPr lang="en-US" dirty="0"/>
              <a:t>[2]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47638CA3-FD18-C6B7-143E-004218BE9986}"/>
              </a:ext>
            </a:extLst>
          </p:cNvPr>
          <p:cNvSpPr/>
          <p:nvPr/>
        </p:nvSpPr>
        <p:spPr>
          <a:xfrm>
            <a:off x="2544755" y="3145254"/>
            <a:ext cx="64255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trip </a:t>
            </a:r>
            <a:r>
              <a:rPr lang="en-US"/>
              <a:t>[1]</a:t>
            </a:r>
            <a:endParaRPr lang="en-US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E18956C-8259-D708-7C4F-1FDD653231BF}"/>
              </a:ext>
            </a:extLst>
          </p:cNvPr>
          <p:cNvSpPr/>
          <p:nvPr/>
        </p:nvSpPr>
        <p:spPr>
          <a:xfrm>
            <a:off x="3256296" y="3154291"/>
            <a:ext cx="747586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pause trip [1]</a:t>
            </a:r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C122DB8-20D7-95E9-79FA-97D54D0D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06" y="315698"/>
            <a:ext cx="4995894" cy="2267425"/>
          </a:xfrm>
          <a:prstGeom prst="rect">
            <a:avLst/>
          </a:prstGeom>
        </p:spPr>
      </p:pic>
      <p:sp>
        <p:nvSpPr>
          <p:cNvPr id="18" name="Rechthoek 17">
            <a:extLst>
              <a:ext uri="{FF2B5EF4-FFF2-40B4-BE49-F238E27FC236}">
                <a16:creationId xmlns:a16="http://schemas.microsoft.com/office/drawing/2014/main" id="{ABDA863D-4F0F-08AD-4C41-BB6D91E16100}"/>
              </a:ext>
            </a:extLst>
          </p:cNvPr>
          <p:cNvSpPr/>
          <p:nvPr/>
        </p:nvSpPr>
        <p:spPr>
          <a:xfrm>
            <a:off x="9104145" y="3145252"/>
            <a:ext cx="747586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ticket[1]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C63F01C4-46D1-BE02-8A00-A62C40514155}"/>
              </a:ext>
            </a:extLst>
          </p:cNvPr>
          <p:cNvSpPr/>
          <p:nvPr/>
        </p:nvSpPr>
        <p:spPr>
          <a:xfrm>
            <a:off x="4842087" y="1578004"/>
            <a:ext cx="1155356" cy="1474573"/>
          </a:xfrm>
          <a:prstGeom prst="rect">
            <a:avLst/>
          </a:prstGeom>
          <a:solidFill>
            <a:srgbClr val="A99BBF">
              <a:alpha val="44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Extended payments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9BFE36C6-5B9F-E16B-AA21-FE766C1C07AF}"/>
              </a:ext>
            </a:extLst>
          </p:cNvPr>
          <p:cNvSpPr/>
          <p:nvPr/>
        </p:nvSpPr>
        <p:spPr>
          <a:xfrm>
            <a:off x="10262576" y="3145252"/>
            <a:ext cx="1396024" cy="147457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 information [8]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1BBE8DEF-A9CD-5B90-1D2B-192B630AEA9B}"/>
              </a:ext>
            </a:extLst>
          </p:cNvPr>
          <p:cNvSpPr/>
          <p:nvPr/>
        </p:nvSpPr>
        <p:spPr>
          <a:xfrm>
            <a:off x="6532907" y="4730578"/>
            <a:ext cx="947351" cy="1474573"/>
          </a:xfrm>
          <a:prstGeom prst="rect">
            <a:avLst/>
          </a:prstGeom>
          <a:solidFill>
            <a:srgbClr val="B45348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(cancel)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23" name="Rechthoek 22">
            <a:extLst>
              <a:ext uri="{FF2B5EF4-FFF2-40B4-BE49-F238E27FC236}">
                <a16:creationId xmlns:a16="http://schemas.microsoft.com/office/drawing/2014/main" id="{3A95DDE1-D0C3-8CD6-B405-96AC92ACDEC7}"/>
              </a:ext>
            </a:extLst>
          </p:cNvPr>
          <p:cNvSpPr/>
          <p:nvPr/>
        </p:nvSpPr>
        <p:spPr>
          <a:xfrm>
            <a:off x="10262576" y="4730577"/>
            <a:ext cx="1396024" cy="147457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Alternative level 1 standard</a:t>
            </a:r>
          </a:p>
        </p:txBody>
      </p:sp>
    </p:spTree>
    <p:extLst>
      <p:ext uri="{BB962C8B-B14F-4D97-AF65-F5344CB8AC3E}">
        <p14:creationId xmlns:p14="http://schemas.microsoft.com/office/powerpoint/2010/main" val="4027942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6FE00-D0A3-0224-12C0-5D63B485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5698"/>
            <a:ext cx="10515600" cy="1325563"/>
          </a:xfrm>
        </p:spPr>
        <p:txBody>
          <a:bodyPr/>
          <a:lstStyle/>
          <a:p>
            <a:r>
              <a:rPr lang="en-US" dirty="0"/>
              <a:t>Overview - PT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BC39865-1816-1B7A-6AE4-E1A09338E4F7}"/>
              </a:ext>
            </a:extLst>
          </p:cNvPr>
          <p:cNvSpPr/>
          <p:nvPr/>
        </p:nvSpPr>
        <p:spPr>
          <a:xfrm>
            <a:off x="2425014" y="4730578"/>
            <a:ext cx="2813221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&amp; Book </a:t>
            </a:r>
            <a:br>
              <a:rPr lang="en-US" dirty="0"/>
            </a:br>
            <a:r>
              <a:rPr lang="en-US" dirty="0"/>
              <a:t>(one stop or offers)</a:t>
            </a:r>
          </a:p>
          <a:p>
            <a:pPr algn="ctr"/>
            <a:r>
              <a:rPr lang="en-US" dirty="0"/>
              <a:t>[2 or 3]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EC3FE29-04AD-4933-3028-6B8A5DCC6EB2}"/>
              </a:ext>
            </a:extLst>
          </p:cNvPr>
          <p:cNvSpPr/>
          <p:nvPr/>
        </p:nvSpPr>
        <p:spPr>
          <a:xfrm>
            <a:off x="1790695" y="4730578"/>
            <a:ext cx="572530" cy="147457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Discovery [1]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5E01C83-5B4F-3737-E469-87108A25CEE7}"/>
              </a:ext>
            </a:extLst>
          </p:cNvPr>
          <p:cNvSpPr/>
          <p:nvPr/>
        </p:nvSpPr>
        <p:spPr>
          <a:xfrm>
            <a:off x="2446635" y="1578004"/>
            <a:ext cx="947351" cy="1474573"/>
          </a:xfrm>
          <a:prstGeom prst="rect">
            <a:avLst/>
          </a:prstGeom>
          <a:solidFill>
            <a:srgbClr val="F5C026">
              <a:alpha val="44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</a:t>
            </a:r>
            <a:br>
              <a:rPr lang="en-US" dirty="0"/>
            </a:br>
            <a:r>
              <a:rPr lang="en-US" dirty="0"/>
              <a:t>module</a:t>
            </a:r>
          </a:p>
          <a:p>
            <a:pPr algn="ctr"/>
            <a:r>
              <a:rPr lang="en-US" dirty="0"/>
              <a:t>[2]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5406CD-8490-BFA1-A0EF-9DF06D4E444A}"/>
              </a:ext>
            </a:extLst>
          </p:cNvPr>
          <p:cNvSpPr/>
          <p:nvPr/>
        </p:nvSpPr>
        <p:spPr>
          <a:xfrm>
            <a:off x="3953131" y="3154292"/>
            <a:ext cx="105856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Postpone/ extend trip</a:t>
            </a:r>
          </a:p>
          <a:p>
            <a:pPr algn="ctr"/>
            <a:r>
              <a:rPr lang="en-US" dirty="0"/>
              <a:t>[2]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CD557EE-340A-11FA-BAEB-E3826D815904}"/>
              </a:ext>
            </a:extLst>
          </p:cNvPr>
          <p:cNvSpPr/>
          <p:nvPr/>
        </p:nvSpPr>
        <p:spPr>
          <a:xfrm>
            <a:off x="6247375" y="3145253"/>
            <a:ext cx="1155356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Ancillaries</a:t>
            </a:r>
            <a:endParaRPr lang="en-US" dirty="0"/>
          </a:p>
          <a:p>
            <a:pPr algn="ctr"/>
            <a:r>
              <a:rPr lang="en-US"/>
              <a:t>[2]</a:t>
            </a:r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C3C0772-0A9C-77A0-747F-1EAD57E7DEFF}"/>
              </a:ext>
            </a:extLst>
          </p:cNvPr>
          <p:cNvSpPr/>
          <p:nvPr/>
        </p:nvSpPr>
        <p:spPr>
          <a:xfrm>
            <a:off x="7491292" y="3145253"/>
            <a:ext cx="140455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  <a:p>
            <a:pPr algn="ctr"/>
            <a:r>
              <a:rPr lang="en-US" dirty="0"/>
              <a:t>[</a:t>
            </a:r>
            <a:r>
              <a:rPr lang="en-US"/>
              <a:t>1]</a:t>
            </a:r>
            <a:endParaRPr lang="en-US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1A834E7-AFC4-B418-7BAA-6314258425F9}"/>
              </a:ext>
            </a:extLst>
          </p:cNvPr>
          <p:cNvSpPr/>
          <p:nvPr/>
        </p:nvSpPr>
        <p:spPr>
          <a:xfrm>
            <a:off x="5100253" y="3145253"/>
            <a:ext cx="105856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asset at start</a:t>
            </a:r>
          </a:p>
          <a:p>
            <a:pPr algn="ctr"/>
            <a:r>
              <a:rPr lang="en-US" dirty="0"/>
              <a:t>[2]</a:t>
            </a:r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47638CA3-FD18-C6B7-143E-004218BE9986}"/>
              </a:ext>
            </a:extLst>
          </p:cNvPr>
          <p:cNvSpPr/>
          <p:nvPr/>
        </p:nvSpPr>
        <p:spPr>
          <a:xfrm>
            <a:off x="2425014" y="3145253"/>
            <a:ext cx="64255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trip </a:t>
            </a:r>
            <a:r>
              <a:rPr lang="en-US"/>
              <a:t>[1]</a:t>
            </a:r>
            <a:endParaRPr lang="en-US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E18956C-8259-D708-7C4F-1FDD653231BF}"/>
              </a:ext>
            </a:extLst>
          </p:cNvPr>
          <p:cNvSpPr/>
          <p:nvPr/>
        </p:nvSpPr>
        <p:spPr>
          <a:xfrm>
            <a:off x="3136555" y="3154291"/>
            <a:ext cx="747586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</a:t>
            </a:r>
            <a:r>
              <a:rPr lang="en-US" dirty="0"/>
              <a:t>pause trip </a:t>
            </a:r>
            <a:r>
              <a:rPr lang="en-US"/>
              <a:t>[1]</a:t>
            </a:r>
            <a:endParaRPr lang="en-US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C122DB8-20D7-95E9-79FA-97D54D0D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06" y="315698"/>
            <a:ext cx="4995894" cy="22674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4EB6B235-BA27-9725-AD35-E9797876D5CC}"/>
              </a:ext>
            </a:extLst>
          </p:cNvPr>
          <p:cNvSpPr/>
          <p:nvPr/>
        </p:nvSpPr>
        <p:spPr>
          <a:xfrm>
            <a:off x="8984404" y="3145252"/>
            <a:ext cx="747586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ticket[1]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6A9A5BB-C277-9075-CEA3-8679337C158F}"/>
              </a:ext>
            </a:extLst>
          </p:cNvPr>
          <p:cNvSpPr/>
          <p:nvPr/>
        </p:nvSpPr>
        <p:spPr>
          <a:xfrm>
            <a:off x="3510348" y="1578005"/>
            <a:ext cx="1155356" cy="1474573"/>
          </a:xfrm>
          <a:prstGeom prst="rect">
            <a:avLst/>
          </a:prstGeom>
          <a:solidFill>
            <a:srgbClr val="A99BB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overview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9E190DFE-CB3A-B8AD-8A73-7FBAEB1A7E68}"/>
              </a:ext>
            </a:extLst>
          </p:cNvPr>
          <p:cNvSpPr/>
          <p:nvPr/>
        </p:nvSpPr>
        <p:spPr>
          <a:xfrm>
            <a:off x="4722346" y="1578004"/>
            <a:ext cx="1155356" cy="1474573"/>
          </a:xfrm>
          <a:prstGeom prst="rect">
            <a:avLst/>
          </a:prstGeom>
          <a:solidFill>
            <a:srgbClr val="A99BBF">
              <a:alpha val="44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Extended payments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6E06CE91-858E-DAE7-25D7-09D9E2EFAE4F}"/>
              </a:ext>
            </a:extLst>
          </p:cNvPr>
          <p:cNvSpPr/>
          <p:nvPr/>
        </p:nvSpPr>
        <p:spPr>
          <a:xfrm>
            <a:off x="10262576" y="3145252"/>
            <a:ext cx="1396024" cy="1474573"/>
          </a:xfrm>
          <a:prstGeom prst="rect">
            <a:avLst/>
          </a:prstGeom>
          <a:solidFill>
            <a:srgbClr val="F2F2F2">
              <a:alpha val="44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44000"/>
                  </a:schemeClr>
                </a:solidFill>
              </a:rPr>
              <a:t>Operator information [8]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42A42C20-1FDB-FA9D-B016-DF2F5A6C1C6D}"/>
              </a:ext>
            </a:extLst>
          </p:cNvPr>
          <p:cNvSpPr/>
          <p:nvPr/>
        </p:nvSpPr>
        <p:spPr>
          <a:xfrm>
            <a:off x="10262576" y="4736756"/>
            <a:ext cx="1396024" cy="147457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NeTEx or GTFS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1917B1B4-E53D-2E6C-C89E-1D7C985EEEFE}"/>
              </a:ext>
            </a:extLst>
          </p:cNvPr>
          <p:cNvSpPr/>
          <p:nvPr/>
        </p:nvSpPr>
        <p:spPr>
          <a:xfrm>
            <a:off x="5327073" y="4730578"/>
            <a:ext cx="1051353" cy="1474573"/>
          </a:xfrm>
          <a:prstGeom prst="rect">
            <a:avLst/>
          </a:prstGeom>
          <a:solidFill>
            <a:srgbClr val="B45348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(commit)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3619472-917E-3DC6-169B-42394146953F}"/>
              </a:ext>
            </a:extLst>
          </p:cNvPr>
          <p:cNvSpPr/>
          <p:nvPr/>
        </p:nvSpPr>
        <p:spPr>
          <a:xfrm>
            <a:off x="6440215" y="4730578"/>
            <a:ext cx="947351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(cancel)</a:t>
            </a:r>
          </a:p>
          <a:p>
            <a:pPr algn="ctr"/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1907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6FE00-D0A3-0224-12C0-5D63B485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5698"/>
            <a:ext cx="10515600" cy="1325563"/>
          </a:xfrm>
        </p:spPr>
        <p:txBody>
          <a:bodyPr/>
          <a:lstStyle/>
          <a:p>
            <a:r>
              <a:rPr lang="en-US" dirty="0"/>
              <a:t>Overview - bike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BC39865-1816-1B7A-6AE4-E1A09338E4F7}"/>
              </a:ext>
            </a:extLst>
          </p:cNvPr>
          <p:cNvSpPr/>
          <p:nvPr/>
        </p:nvSpPr>
        <p:spPr>
          <a:xfrm>
            <a:off x="2131098" y="4730578"/>
            <a:ext cx="2813221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&amp; Book </a:t>
            </a:r>
            <a:br>
              <a:rPr lang="en-US" dirty="0"/>
            </a:br>
            <a:r>
              <a:rPr lang="en-US" dirty="0"/>
              <a:t>(one stop or offers)</a:t>
            </a:r>
          </a:p>
          <a:p>
            <a:pPr algn="ctr"/>
            <a:r>
              <a:rPr lang="en-US" dirty="0"/>
              <a:t>[2 or 3]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EC3FE29-04AD-4933-3028-6B8A5DCC6EB2}"/>
              </a:ext>
            </a:extLst>
          </p:cNvPr>
          <p:cNvSpPr/>
          <p:nvPr/>
        </p:nvSpPr>
        <p:spPr>
          <a:xfrm>
            <a:off x="1496779" y="4730578"/>
            <a:ext cx="572530" cy="147457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Discovery [1]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5E01C83-5B4F-3737-E469-87108A25CEE7}"/>
              </a:ext>
            </a:extLst>
          </p:cNvPr>
          <p:cNvSpPr/>
          <p:nvPr/>
        </p:nvSpPr>
        <p:spPr>
          <a:xfrm>
            <a:off x="2125255" y="1578004"/>
            <a:ext cx="947351" cy="1474573"/>
          </a:xfrm>
          <a:prstGeom prst="rect">
            <a:avLst/>
          </a:prstGeom>
          <a:solidFill>
            <a:srgbClr val="F5C02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</a:t>
            </a:r>
            <a:br>
              <a:rPr lang="en-US" dirty="0"/>
            </a:br>
            <a:r>
              <a:rPr lang="en-US" dirty="0"/>
              <a:t>module</a:t>
            </a:r>
          </a:p>
          <a:p>
            <a:pPr algn="ctr"/>
            <a:r>
              <a:rPr lang="en-US" dirty="0"/>
              <a:t>[2]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5406CD-8490-BFA1-A0EF-9DF06D4E444A}"/>
              </a:ext>
            </a:extLst>
          </p:cNvPr>
          <p:cNvSpPr/>
          <p:nvPr/>
        </p:nvSpPr>
        <p:spPr>
          <a:xfrm>
            <a:off x="3659215" y="3154292"/>
            <a:ext cx="105856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Postpone/ extend trip</a:t>
            </a:r>
          </a:p>
          <a:p>
            <a:pPr algn="ctr"/>
            <a:r>
              <a:rPr lang="en-US"/>
              <a:t>[2]</a:t>
            </a:r>
            <a:endParaRPr lang="en-US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CD557EE-340A-11FA-BAEB-E3826D815904}"/>
              </a:ext>
            </a:extLst>
          </p:cNvPr>
          <p:cNvSpPr/>
          <p:nvPr/>
        </p:nvSpPr>
        <p:spPr>
          <a:xfrm>
            <a:off x="5953459" y="3145253"/>
            <a:ext cx="1155356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Ancillaries</a:t>
            </a:r>
            <a:endParaRPr lang="en-US" dirty="0"/>
          </a:p>
          <a:p>
            <a:pPr algn="ctr"/>
            <a:r>
              <a:rPr lang="en-US"/>
              <a:t>[2]</a:t>
            </a:r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C3C0772-0A9C-77A0-747F-1EAD57E7DEFF}"/>
              </a:ext>
            </a:extLst>
          </p:cNvPr>
          <p:cNvSpPr/>
          <p:nvPr/>
        </p:nvSpPr>
        <p:spPr>
          <a:xfrm>
            <a:off x="7197376" y="3145253"/>
            <a:ext cx="140455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  <a:p>
            <a:pPr algn="ctr"/>
            <a:r>
              <a:rPr lang="en-US" dirty="0"/>
              <a:t>[</a:t>
            </a:r>
            <a:r>
              <a:rPr lang="en-US"/>
              <a:t>1]</a:t>
            </a:r>
            <a:endParaRPr lang="en-US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1A834E7-AFC4-B418-7BAA-6314258425F9}"/>
              </a:ext>
            </a:extLst>
          </p:cNvPr>
          <p:cNvSpPr/>
          <p:nvPr/>
        </p:nvSpPr>
        <p:spPr>
          <a:xfrm>
            <a:off x="4806337" y="3145253"/>
            <a:ext cx="105856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asset at start</a:t>
            </a:r>
          </a:p>
          <a:p>
            <a:pPr algn="ctr"/>
            <a:r>
              <a:rPr lang="en-US" dirty="0"/>
              <a:t>[</a:t>
            </a:r>
            <a:r>
              <a:rPr lang="en-US"/>
              <a:t>2]</a:t>
            </a:r>
            <a:endParaRPr lang="en-US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47638CA3-FD18-C6B7-143E-004218BE9986}"/>
              </a:ext>
            </a:extLst>
          </p:cNvPr>
          <p:cNvSpPr/>
          <p:nvPr/>
        </p:nvSpPr>
        <p:spPr>
          <a:xfrm>
            <a:off x="2131098" y="3145253"/>
            <a:ext cx="64255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trip </a:t>
            </a:r>
            <a:r>
              <a:rPr lang="en-US"/>
              <a:t>[1]</a:t>
            </a:r>
            <a:endParaRPr lang="en-US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E18956C-8259-D708-7C4F-1FDD653231BF}"/>
              </a:ext>
            </a:extLst>
          </p:cNvPr>
          <p:cNvSpPr/>
          <p:nvPr/>
        </p:nvSpPr>
        <p:spPr>
          <a:xfrm>
            <a:off x="2842639" y="3154291"/>
            <a:ext cx="747586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</a:t>
            </a:r>
            <a:r>
              <a:rPr lang="en-US" dirty="0"/>
              <a:t>pause trip </a:t>
            </a:r>
            <a:r>
              <a:rPr lang="en-US"/>
              <a:t>[1]</a:t>
            </a:r>
            <a:endParaRPr lang="en-US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C122DB8-20D7-95E9-79FA-97D54D0D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06" y="315698"/>
            <a:ext cx="4995894" cy="22674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AC4708C2-13ED-E079-F21B-CB9F4B287A33}"/>
              </a:ext>
            </a:extLst>
          </p:cNvPr>
          <p:cNvSpPr/>
          <p:nvPr/>
        </p:nvSpPr>
        <p:spPr>
          <a:xfrm>
            <a:off x="8690488" y="3145252"/>
            <a:ext cx="747586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ticket[1]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84C1DC8-01A3-09F8-F7E7-D656EC0D5CE5}"/>
              </a:ext>
            </a:extLst>
          </p:cNvPr>
          <p:cNvSpPr/>
          <p:nvPr/>
        </p:nvSpPr>
        <p:spPr>
          <a:xfrm>
            <a:off x="4315890" y="1578005"/>
            <a:ext cx="1155356" cy="1474573"/>
          </a:xfrm>
          <a:prstGeom prst="rect">
            <a:avLst/>
          </a:prstGeom>
          <a:solidFill>
            <a:srgbClr val="A99BB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overview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B67878D0-71E5-BE69-EE8F-A9AAEB574EF6}"/>
              </a:ext>
            </a:extLst>
          </p:cNvPr>
          <p:cNvSpPr/>
          <p:nvPr/>
        </p:nvSpPr>
        <p:spPr>
          <a:xfrm>
            <a:off x="5527888" y="1578004"/>
            <a:ext cx="1155356" cy="1474573"/>
          </a:xfrm>
          <a:prstGeom prst="rect">
            <a:avLst/>
          </a:prstGeom>
          <a:solidFill>
            <a:srgbClr val="A99BBF">
              <a:alpha val="44000"/>
            </a:srgb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Extended payments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5092C279-1550-ACE8-C5AA-0E63E60E8E82}"/>
              </a:ext>
            </a:extLst>
          </p:cNvPr>
          <p:cNvSpPr/>
          <p:nvPr/>
        </p:nvSpPr>
        <p:spPr>
          <a:xfrm>
            <a:off x="3129934" y="1578004"/>
            <a:ext cx="1058561" cy="1474573"/>
          </a:xfrm>
          <a:prstGeom prst="rect">
            <a:avLst/>
          </a:prstGeom>
          <a:solidFill>
            <a:srgbClr val="F5C026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  <a:r>
              <a:rPr lang="en-US"/>
              <a:t>other asset</a:t>
            </a:r>
            <a:endParaRPr lang="en-US" dirty="0"/>
          </a:p>
          <a:p>
            <a:pPr algn="ctr"/>
            <a:r>
              <a:rPr lang="en-US"/>
              <a:t>[2]</a:t>
            </a:r>
            <a:endParaRPr lang="en-US" dirty="0"/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73615C40-ACB5-3E64-7221-39C81DC80C6A}"/>
              </a:ext>
            </a:extLst>
          </p:cNvPr>
          <p:cNvSpPr/>
          <p:nvPr/>
        </p:nvSpPr>
        <p:spPr>
          <a:xfrm>
            <a:off x="10262576" y="3145252"/>
            <a:ext cx="1396024" cy="147457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 information [8]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01E0B9C9-4B4B-3595-542B-DE74B88A4AA0}"/>
              </a:ext>
            </a:extLst>
          </p:cNvPr>
          <p:cNvSpPr/>
          <p:nvPr/>
        </p:nvSpPr>
        <p:spPr>
          <a:xfrm>
            <a:off x="10262576" y="4730577"/>
            <a:ext cx="1396024" cy="147457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GBFS [8]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BA54B3A9-2A4F-3D1F-2FE3-C2501A13A259}"/>
              </a:ext>
            </a:extLst>
          </p:cNvPr>
          <p:cNvSpPr/>
          <p:nvPr/>
        </p:nvSpPr>
        <p:spPr>
          <a:xfrm>
            <a:off x="5044647" y="4730577"/>
            <a:ext cx="1051353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(commit)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2A0321D7-B4CC-24A5-CEFD-757472B833E4}"/>
              </a:ext>
            </a:extLst>
          </p:cNvPr>
          <p:cNvSpPr/>
          <p:nvPr/>
        </p:nvSpPr>
        <p:spPr>
          <a:xfrm>
            <a:off x="6157789" y="4730577"/>
            <a:ext cx="947351" cy="1474573"/>
          </a:xfrm>
          <a:prstGeom prst="rect">
            <a:avLst/>
          </a:prstGeom>
          <a:solidFill>
            <a:srgbClr val="B45348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(cancel)</a:t>
            </a:r>
          </a:p>
          <a:p>
            <a:pPr algn="ctr"/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731957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6FE00-D0A3-0224-12C0-5D63B485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5698"/>
            <a:ext cx="10515600" cy="1325563"/>
          </a:xfrm>
        </p:spPr>
        <p:txBody>
          <a:bodyPr/>
          <a:lstStyle/>
          <a:p>
            <a:r>
              <a:rPr lang="en-US" dirty="0"/>
              <a:t>Overview - taxi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BC39865-1816-1B7A-6AE4-E1A09338E4F7}"/>
              </a:ext>
            </a:extLst>
          </p:cNvPr>
          <p:cNvSpPr/>
          <p:nvPr/>
        </p:nvSpPr>
        <p:spPr>
          <a:xfrm>
            <a:off x="2403241" y="4730578"/>
            <a:ext cx="2813221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&amp; Book </a:t>
            </a:r>
            <a:br>
              <a:rPr lang="en-US" dirty="0"/>
            </a:br>
            <a:r>
              <a:rPr lang="en-US" dirty="0"/>
              <a:t>(one stop or offers)</a:t>
            </a:r>
          </a:p>
          <a:p>
            <a:pPr algn="ctr"/>
            <a:r>
              <a:rPr lang="en-US" dirty="0"/>
              <a:t>[2 or 3]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EC3FE29-04AD-4933-3028-6B8A5DCC6EB2}"/>
              </a:ext>
            </a:extLst>
          </p:cNvPr>
          <p:cNvSpPr/>
          <p:nvPr/>
        </p:nvSpPr>
        <p:spPr>
          <a:xfrm>
            <a:off x="1768922" y="4730578"/>
            <a:ext cx="572530" cy="147457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Discovery [1]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5E01C83-5B4F-3737-E469-87108A25CEE7}"/>
              </a:ext>
            </a:extLst>
          </p:cNvPr>
          <p:cNvSpPr/>
          <p:nvPr/>
        </p:nvSpPr>
        <p:spPr>
          <a:xfrm>
            <a:off x="2397398" y="1578004"/>
            <a:ext cx="947351" cy="1474573"/>
          </a:xfrm>
          <a:prstGeom prst="rect">
            <a:avLst/>
          </a:prstGeom>
          <a:solidFill>
            <a:srgbClr val="F5C026">
              <a:alpha val="44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</a:t>
            </a:r>
            <a:br>
              <a:rPr lang="en-US" dirty="0"/>
            </a:br>
            <a:r>
              <a:rPr lang="en-US" dirty="0"/>
              <a:t>module</a:t>
            </a:r>
          </a:p>
          <a:p>
            <a:pPr algn="ctr"/>
            <a:r>
              <a:rPr lang="en-US" dirty="0"/>
              <a:t>[2]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5406CD-8490-BFA1-A0EF-9DF06D4E444A}"/>
              </a:ext>
            </a:extLst>
          </p:cNvPr>
          <p:cNvSpPr/>
          <p:nvPr/>
        </p:nvSpPr>
        <p:spPr>
          <a:xfrm>
            <a:off x="3931358" y="3154291"/>
            <a:ext cx="105856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Postpone/ extend trip</a:t>
            </a:r>
          </a:p>
          <a:p>
            <a:pPr algn="ctr"/>
            <a:r>
              <a:rPr lang="en-US"/>
              <a:t>[2]</a:t>
            </a:r>
            <a:endParaRPr lang="en-US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CD557EE-340A-11FA-BAEB-E3826D815904}"/>
              </a:ext>
            </a:extLst>
          </p:cNvPr>
          <p:cNvSpPr/>
          <p:nvPr/>
        </p:nvSpPr>
        <p:spPr>
          <a:xfrm>
            <a:off x="6225602" y="3145253"/>
            <a:ext cx="1155356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Ancillaries</a:t>
            </a:r>
            <a:endParaRPr lang="en-US" dirty="0"/>
          </a:p>
          <a:p>
            <a:pPr algn="ctr"/>
            <a:r>
              <a:rPr lang="en-US"/>
              <a:t>[2]</a:t>
            </a:r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C3C0772-0A9C-77A0-747F-1EAD57E7DEFF}"/>
              </a:ext>
            </a:extLst>
          </p:cNvPr>
          <p:cNvSpPr/>
          <p:nvPr/>
        </p:nvSpPr>
        <p:spPr>
          <a:xfrm>
            <a:off x="7469519" y="3145253"/>
            <a:ext cx="140455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  <a:p>
            <a:pPr algn="ctr"/>
            <a:r>
              <a:rPr lang="en-US" dirty="0"/>
              <a:t>[</a:t>
            </a:r>
            <a:r>
              <a:rPr lang="en-US"/>
              <a:t>1]</a:t>
            </a:r>
            <a:endParaRPr lang="en-US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1A834E7-AFC4-B418-7BAA-6314258425F9}"/>
              </a:ext>
            </a:extLst>
          </p:cNvPr>
          <p:cNvSpPr/>
          <p:nvPr/>
        </p:nvSpPr>
        <p:spPr>
          <a:xfrm>
            <a:off x="5078480" y="3145253"/>
            <a:ext cx="105856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asset at start</a:t>
            </a:r>
          </a:p>
          <a:p>
            <a:pPr algn="ctr"/>
            <a:r>
              <a:rPr lang="en-US" dirty="0"/>
              <a:t>[</a:t>
            </a:r>
            <a:r>
              <a:rPr lang="en-US"/>
              <a:t>2]</a:t>
            </a:r>
            <a:endParaRPr lang="en-US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47638CA3-FD18-C6B7-143E-004218BE9986}"/>
              </a:ext>
            </a:extLst>
          </p:cNvPr>
          <p:cNvSpPr/>
          <p:nvPr/>
        </p:nvSpPr>
        <p:spPr>
          <a:xfrm>
            <a:off x="2403241" y="3145253"/>
            <a:ext cx="64255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trip </a:t>
            </a:r>
            <a:r>
              <a:rPr lang="en-US"/>
              <a:t>[1]</a:t>
            </a:r>
            <a:endParaRPr lang="en-US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E18956C-8259-D708-7C4F-1FDD653231BF}"/>
              </a:ext>
            </a:extLst>
          </p:cNvPr>
          <p:cNvSpPr/>
          <p:nvPr/>
        </p:nvSpPr>
        <p:spPr>
          <a:xfrm>
            <a:off x="3114782" y="3154291"/>
            <a:ext cx="747586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</a:t>
            </a:r>
            <a:r>
              <a:rPr lang="en-US" dirty="0"/>
              <a:t>pause trip </a:t>
            </a:r>
            <a:r>
              <a:rPr lang="en-US"/>
              <a:t>[1]</a:t>
            </a:r>
            <a:endParaRPr lang="en-US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C122DB8-20D7-95E9-79FA-97D54D0D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06" y="315698"/>
            <a:ext cx="4995894" cy="22674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B4F87CD8-C3FF-FAC5-1F1D-CCE69E0ABDBB}"/>
              </a:ext>
            </a:extLst>
          </p:cNvPr>
          <p:cNvSpPr/>
          <p:nvPr/>
        </p:nvSpPr>
        <p:spPr>
          <a:xfrm>
            <a:off x="8962631" y="3145252"/>
            <a:ext cx="747586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ticket[1]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AEEEF9B-6179-D2F9-4451-911FCD39FBD5}"/>
              </a:ext>
            </a:extLst>
          </p:cNvPr>
          <p:cNvSpPr/>
          <p:nvPr/>
        </p:nvSpPr>
        <p:spPr>
          <a:xfrm>
            <a:off x="3488575" y="1578005"/>
            <a:ext cx="1155356" cy="1474573"/>
          </a:xfrm>
          <a:prstGeom prst="rect">
            <a:avLst/>
          </a:prstGeom>
          <a:solidFill>
            <a:srgbClr val="A99BB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overview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AAF0B0DC-4790-DA59-7EF3-4BAFB54B57D2}"/>
              </a:ext>
            </a:extLst>
          </p:cNvPr>
          <p:cNvSpPr/>
          <p:nvPr/>
        </p:nvSpPr>
        <p:spPr>
          <a:xfrm>
            <a:off x="4700573" y="1578004"/>
            <a:ext cx="1155356" cy="1474573"/>
          </a:xfrm>
          <a:prstGeom prst="rect">
            <a:avLst/>
          </a:prstGeom>
          <a:solidFill>
            <a:srgbClr val="A99BB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Extended payments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E11520B9-1EB1-02F9-15CD-0CB7FC0FF6E8}"/>
              </a:ext>
            </a:extLst>
          </p:cNvPr>
          <p:cNvSpPr/>
          <p:nvPr/>
        </p:nvSpPr>
        <p:spPr>
          <a:xfrm>
            <a:off x="10262576" y="3145252"/>
            <a:ext cx="1396024" cy="147457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Operator information [8]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98CAA30C-2C61-58EB-D4E7-09B643CA0FBD}"/>
              </a:ext>
            </a:extLst>
          </p:cNvPr>
          <p:cNvSpPr/>
          <p:nvPr/>
        </p:nvSpPr>
        <p:spPr>
          <a:xfrm>
            <a:off x="5278251" y="4730578"/>
            <a:ext cx="1051353" cy="1474573"/>
          </a:xfrm>
          <a:prstGeom prst="rect">
            <a:avLst/>
          </a:prstGeom>
          <a:solidFill>
            <a:srgbClr val="B45348">
              <a:alpha val="44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(commit)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DF45C051-550B-B47F-BA88-B3F287A2420C}"/>
              </a:ext>
            </a:extLst>
          </p:cNvPr>
          <p:cNvSpPr/>
          <p:nvPr/>
        </p:nvSpPr>
        <p:spPr>
          <a:xfrm>
            <a:off x="6391393" y="4730578"/>
            <a:ext cx="947351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(cancel)</a:t>
            </a:r>
          </a:p>
          <a:p>
            <a:pPr algn="ctr"/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4043051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6FE00-D0A3-0224-12C0-5D63B485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15698"/>
            <a:ext cx="10515600" cy="1325563"/>
          </a:xfrm>
        </p:spPr>
        <p:txBody>
          <a:bodyPr/>
          <a:lstStyle/>
          <a:p>
            <a:r>
              <a:rPr lang="en-US" dirty="0"/>
              <a:t>Overview - parking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BBC39865-1816-1B7A-6AE4-E1A09338E4F7}"/>
              </a:ext>
            </a:extLst>
          </p:cNvPr>
          <p:cNvSpPr/>
          <p:nvPr/>
        </p:nvSpPr>
        <p:spPr>
          <a:xfrm>
            <a:off x="2229069" y="4730578"/>
            <a:ext cx="2813221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 &amp; Book </a:t>
            </a:r>
            <a:br>
              <a:rPr lang="en-US" dirty="0"/>
            </a:br>
            <a:r>
              <a:rPr lang="en-US" dirty="0"/>
              <a:t>(one stop or offers)</a:t>
            </a:r>
          </a:p>
          <a:p>
            <a:pPr algn="ctr"/>
            <a:r>
              <a:rPr lang="en-US" dirty="0"/>
              <a:t>[2 or 3]</a:t>
            </a: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EC3FE29-04AD-4933-3028-6B8A5DCC6EB2}"/>
              </a:ext>
            </a:extLst>
          </p:cNvPr>
          <p:cNvSpPr/>
          <p:nvPr/>
        </p:nvSpPr>
        <p:spPr>
          <a:xfrm>
            <a:off x="1594750" y="4730578"/>
            <a:ext cx="572530" cy="147457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/>
              <a:t>Discovery [1]</a:t>
            </a:r>
            <a:endParaRPr lang="en-US" dirty="0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B5E01C83-5B4F-3737-E469-87108A25CEE7}"/>
              </a:ext>
            </a:extLst>
          </p:cNvPr>
          <p:cNvSpPr/>
          <p:nvPr/>
        </p:nvSpPr>
        <p:spPr>
          <a:xfrm>
            <a:off x="2223226" y="1578004"/>
            <a:ext cx="947351" cy="1474573"/>
          </a:xfrm>
          <a:prstGeom prst="rect">
            <a:avLst/>
          </a:prstGeom>
          <a:solidFill>
            <a:srgbClr val="F5C026">
              <a:alpha val="44000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Support</a:t>
            </a:r>
            <a:br>
              <a:rPr lang="en-US" dirty="0"/>
            </a:br>
            <a:r>
              <a:rPr lang="en-US" dirty="0"/>
              <a:t>module</a:t>
            </a:r>
          </a:p>
          <a:p>
            <a:pPr algn="ctr"/>
            <a:r>
              <a:rPr lang="en-US" dirty="0"/>
              <a:t>[2]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FE5406CD-8490-BFA1-A0EF-9DF06D4E444A}"/>
              </a:ext>
            </a:extLst>
          </p:cNvPr>
          <p:cNvSpPr/>
          <p:nvPr/>
        </p:nvSpPr>
        <p:spPr>
          <a:xfrm>
            <a:off x="3757186" y="3154291"/>
            <a:ext cx="105856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Postpone/ extend trip</a:t>
            </a:r>
          </a:p>
          <a:p>
            <a:pPr algn="ctr"/>
            <a:r>
              <a:rPr lang="en-US"/>
              <a:t>[2]</a:t>
            </a:r>
            <a:endParaRPr lang="en-US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DCD557EE-340A-11FA-BAEB-E3826D815904}"/>
              </a:ext>
            </a:extLst>
          </p:cNvPr>
          <p:cNvSpPr/>
          <p:nvPr/>
        </p:nvSpPr>
        <p:spPr>
          <a:xfrm>
            <a:off x="6051430" y="3145253"/>
            <a:ext cx="1155356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Ancillaries</a:t>
            </a:r>
            <a:endParaRPr lang="en-US" dirty="0"/>
          </a:p>
          <a:p>
            <a:pPr algn="ctr"/>
            <a:r>
              <a:rPr lang="en-US"/>
              <a:t>[2]</a:t>
            </a:r>
            <a:endParaRPr lang="en-US" dirty="0"/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6C3C0772-0A9C-77A0-747F-1EAD57E7DEFF}"/>
              </a:ext>
            </a:extLst>
          </p:cNvPr>
          <p:cNvSpPr/>
          <p:nvPr/>
        </p:nvSpPr>
        <p:spPr>
          <a:xfrm>
            <a:off x="7295347" y="3145253"/>
            <a:ext cx="140455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Notifications</a:t>
            </a:r>
          </a:p>
          <a:p>
            <a:pPr algn="ctr"/>
            <a:r>
              <a:rPr lang="en-US" dirty="0"/>
              <a:t>[</a:t>
            </a:r>
            <a:r>
              <a:rPr lang="en-US"/>
              <a:t>1]</a:t>
            </a:r>
            <a:endParaRPr lang="en-US" dirty="0"/>
          </a:p>
        </p:txBody>
      </p:sp>
      <p:sp>
        <p:nvSpPr>
          <p:cNvPr id="14" name="Rechthoek 13">
            <a:extLst>
              <a:ext uri="{FF2B5EF4-FFF2-40B4-BE49-F238E27FC236}">
                <a16:creationId xmlns:a16="http://schemas.microsoft.com/office/drawing/2014/main" id="{71A834E7-AFC4-B418-7BAA-6314258425F9}"/>
              </a:ext>
            </a:extLst>
          </p:cNvPr>
          <p:cNvSpPr/>
          <p:nvPr/>
        </p:nvSpPr>
        <p:spPr>
          <a:xfrm>
            <a:off x="4904308" y="3145253"/>
            <a:ext cx="1058561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Select asset at start</a:t>
            </a:r>
          </a:p>
          <a:p>
            <a:pPr algn="ctr"/>
            <a:r>
              <a:rPr lang="en-US" dirty="0"/>
              <a:t>[</a:t>
            </a:r>
            <a:r>
              <a:rPr lang="en-US"/>
              <a:t>2]</a:t>
            </a:r>
            <a:endParaRPr lang="en-US" dirty="0"/>
          </a:p>
        </p:txBody>
      </p:sp>
      <p:sp>
        <p:nvSpPr>
          <p:cNvPr id="15" name="Rechthoek 14">
            <a:extLst>
              <a:ext uri="{FF2B5EF4-FFF2-40B4-BE49-F238E27FC236}">
                <a16:creationId xmlns:a16="http://schemas.microsoft.com/office/drawing/2014/main" id="{47638CA3-FD18-C6B7-143E-004218BE9986}"/>
              </a:ext>
            </a:extLst>
          </p:cNvPr>
          <p:cNvSpPr/>
          <p:nvPr/>
        </p:nvSpPr>
        <p:spPr>
          <a:xfrm>
            <a:off x="2229069" y="3145253"/>
            <a:ext cx="642551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End trip </a:t>
            </a:r>
            <a:r>
              <a:rPr lang="en-US"/>
              <a:t>[1]</a:t>
            </a:r>
            <a:endParaRPr lang="en-US" dirty="0"/>
          </a:p>
        </p:txBody>
      </p:sp>
      <p:sp>
        <p:nvSpPr>
          <p:cNvPr id="16" name="Rechthoek 15">
            <a:extLst>
              <a:ext uri="{FF2B5EF4-FFF2-40B4-BE49-F238E27FC236}">
                <a16:creationId xmlns:a16="http://schemas.microsoft.com/office/drawing/2014/main" id="{2E18956C-8259-D708-7C4F-1FDD653231BF}"/>
              </a:ext>
            </a:extLst>
          </p:cNvPr>
          <p:cNvSpPr/>
          <p:nvPr/>
        </p:nvSpPr>
        <p:spPr>
          <a:xfrm>
            <a:off x="2940610" y="3154291"/>
            <a:ext cx="747586" cy="1474573"/>
          </a:xfrm>
          <a:prstGeom prst="rect">
            <a:avLst/>
          </a:prstGeom>
          <a:solidFill>
            <a:srgbClr val="A1B965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Start </a:t>
            </a:r>
            <a:r>
              <a:rPr lang="en-US" dirty="0"/>
              <a:t>pause trip </a:t>
            </a:r>
            <a:r>
              <a:rPr lang="en-US"/>
              <a:t>[1]</a:t>
            </a:r>
            <a:endParaRPr lang="en-US" dirty="0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5C122DB8-20D7-95E9-79FA-97D54D0D9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1306" y="315698"/>
            <a:ext cx="4995894" cy="2267425"/>
          </a:xfrm>
          <a:prstGeom prst="rect">
            <a:avLst/>
          </a:prstGeom>
        </p:spPr>
      </p:pic>
      <p:sp>
        <p:nvSpPr>
          <p:cNvPr id="3" name="Rechthoek 2">
            <a:extLst>
              <a:ext uri="{FF2B5EF4-FFF2-40B4-BE49-F238E27FC236}">
                <a16:creationId xmlns:a16="http://schemas.microsoft.com/office/drawing/2014/main" id="{765F21DF-AD9A-B1ED-E5C5-A5CE9A72986D}"/>
              </a:ext>
            </a:extLst>
          </p:cNvPr>
          <p:cNvSpPr/>
          <p:nvPr/>
        </p:nvSpPr>
        <p:spPr>
          <a:xfrm>
            <a:off x="8788459" y="3145252"/>
            <a:ext cx="747586" cy="1474573"/>
          </a:xfrm>
          <a:prstGeom prst="rect">
            <a:avLst/>
          </a:prstGeom>
          <a:solidFill>
            <a:srgbClr val="A1B965">
              <a:alpha val="44000"/>
            </a:srgb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ticket[1]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8073C83-7831-60E6-1C28-E7BEB52FD234}"/>
              </a:ext>
            </a:extLst>
          </p:cNvPr>
          <p:cNvSpPr/>
          <p:nvPr/>
        </p:nvSpPr>
        <p:spPr>
          <a:xfrm>
            <a:off x="3314403" y="1578005"/>
            <a:ext cx="1155356" cy="1474573"/>
          </a:xfrm>
          <a:prstGeom prst="rect">
            <a:avLst/>
          </a:prstGeom>
          <a:solidFill>
            <a:srgbClr val="A99BB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overview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13" name="Rechthoek 12">
            <a:extLst>
              <a:ext uri="{FF2B5EF4-FFF2-40B4-BE49-F238E27FC236}">
                <a16:creationId xmlns:a16="http://schemas.microsoft.com/office/drawing/2014/main" id="{60145AA0-F930-BFDF-E54A-0B6ECACA1C4A}"/>
              </a:ext>
            </a:extLst>
          </p:cNvPr>
          <p:cNvSpPr/>
          <p:nvPr/>
        </p:nvSpPr>
        <p:spPr>
          <a:xfrm>
            <a:off x="4526401" y="1578004"/>
            <a:ext cx="1155356" cy="1474573"/>
          </a:xfrm>
          <a:prstGeom prst="rect">
            <a:avLst/>
          </a:prstGeom>
          <a:solidFill>
            <a:srgbClr val="A99BBF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Extended payments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B4600E3D-1404-C6B0-281C-8DEA6A0C0BAB}"/>
              </a:ext>
            </a:extLst>
          </p:cNvPr>
          <p:cNvSpPr/>
          <p:nvPr/>
        </p:nvSpPr>
        <p:spPr>
          <a:xfrm>
            <a:off x="10262576" y="3145252"/>
            <a:ext cx="1396024" cy="147457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alpha val="44000"/>
                  </a:schemeClr>
                </a:solidFill>
              </a:rPr>
              <a:t>Operator information [8]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B2B2A86-2B39-DA7B-2D69-19E88C7AB9DB}"/>
              </a:ext>
            </a:extLst>
          </p:cNvPr>
          <p:cNvSpPr/>
          <p:nvPr/>
        </p:nvSpPr>
        <p:spPr>
          <a:xfrm>
            <a:off x="10262576" y="4730578"/>
            <a:ext cx="1396024" cy="1474573"/>
          </a:xfrm>
          <a:prstGeom prst="rect">
            <a:avLst/>
          </a:prstGeom>
          <a:solidFill>
            <a:srgbClr val="F2F2F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SPDS or APDS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FF78F824-E1EF-DB57-EF3A-895C39BC77D7}"/>
              </a:ext>
            </a:extLst>
          </p:cNvPr>
          <p:cNvSpPr/>
          <p:nvPr/>
        </p:nvSpPr>
        <p:spPr>
          <a:xfrm>
            <a:off x="5112536" y="4730578"/>
            <a:ext cx="1051353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(commit)</a:t>
            </a:r>
          </a:p>
          <a:p>
            <a:pPr algn="ctr"/>
            <a:r>
              <a:rPr lang="en-US" dirty="0"/>
              <a:t>[1]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DB52C2A9-95F1-6099-A24D-53D3E9696E1B}"/>
              </a:ext>
            </a:extLst>
          </p:cNvPr>
          <p:cNvSpPr/>
          <p:nvPr/>
        </p:nvSpPr>
        <p:spPr>
          <a:xfrm>
            <a:off x="6225678" y="4730578"/>
            <a:ext cx="947351" cy="1474573"/>
          </a:xfrm>
          <a:prstGeom prst="rect">
            <a:avLst/>
          </a:prstGeom>
          <a:solidFill>
            <a:srgbClr val="B4534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P&amp;B </a:t>
            </a:r>
            <a:br>
              <a:rPr lang="en-US" dirty="0"/>
            </a:br>
            <a:r>
              <a:rPr lang="en-US" dirty="0"/>
              <a:t>(cancel)</a:t>
            </a:r>
          </a:p>
          <a:p>
            <a:pPr algn="ctr"/>
            <a:r>
              <a:rPr lang="en-US" dirty="0"/>
              <a:t>[1]</a:t>
            </a:r>
          </a:p>
        </p:txBody>
      </p:sp>
    </p:spTree>
    <p:extLst>
      <p:ext uri="{BB962C8B-B14F-4D97-AF65-F5344CB8AC3E}">
        <p14:creationId xmlns:p14="http://schemas.microsoft.com/office/powerpoint/2010/main" val="158684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CC59D-F158-C089-C9A3-C58D3047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Modular setup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02C45906-619F-8BF5-C5F6-1DC6C95B4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90688"/>
            <a:ext cx="10074513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41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776047-04F7-8ED6-AE61-9510A92F5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TOMP modules vs use cases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EB4A5B-DCC6-F720-9189-4A4A6B818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Instead of focusing on modules, we should describe use cases</a:t>
            </a:r>
          </a:p>
          <a:p>
            <a:r>
              <a:rPr lang="en-US" dirty="0"/>
              <a:t>Each use case will result in (a few) endpoint(s)</a:t>
            </a:r>
          </a:p>
          <a:p>
            <a:r>
              <a:rPr lang="en-US" dirty="0"/>
              <a:t>First question: what’s the use case for a MVP?</a:t>
            </a:r>
          </a:p>
          <a:p>
            <a:pPr lvl="1"/>
            <a:r>
              <a:rPr lang="en-US" dirty="0"/>
              <a:t>Answer: being able to use an asset</a:t>
            </a:r>
          </a:p>
          <a:p>
            <a:r>
              <a:rPr lang="en-US" dirty="0"/>
              <a:t>How does this relate to the TOMPs endpoints?</a:t>
            </a:r>
          </a:p>
          <a:p>
            <a:pPr lvl="1"/>
            <a:r>
              <a:rPr lang="en-US" dirty="0"/>
              <a:t>All of the Operator Information (or other standard): yes</a:t>
            </a:r>
          </a:p>
          <a:p>
            <a:pPr lvl="1"/>
            <a:r>
              <a:rPr lang="en-US" dirty="0"/>
              <a:t>Inquiry: not necessary</a:t>
            </a:r>
          </a:p>
          <a:p>
            <a:pPr lvl="1"/>
            <a:r>
              <a:rPr lang="en-US" dirty="0"/>
              <a:t>Offer &amp; booking: yes, the traditional flow</a:t>
            </a:r>
          </a:p>
          <a:p>
            <a:pPr lvl="1"/>
            <a:r>
              <a:rPr lang="en-US" dirty="0"/>
              <a:t>One-stop-booking: the other option</a:t>
            </a:r>
          </a:p>
          <a:p>
            <a:pPr lvl="1"/>
            <a:r>
              <a:rPr lang="en-US" dirty="0"/>
              <a:t>Booking event: dependent on the process identifier ‘AUTO_COMMIT’</a:t>
            </a:r>
          </a:p>
        </p:txBody>
      </p:sp>
    </p:spTree>
    <p:extLst>
      <p:ext uri="{BB962C8B-B14F-4D97-AF65-F5344CB8AC3E}">
        <p14:creationId xmlns:p14="http://schemas.microsoft.com/office/powerpoint/2010/main" val="916364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030562-D487-456E-3CE1-D20F8DED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use case: plan &amp; book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76A283-448D-5594-7E16-4965594E4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Plan / book : multiple ways to (plan &amp;) book</a:t>
            </a:r>
          </a:p>
          <a:p>
            <a:r>
              <a:rPr lang="en-US" dirty="0"/>
              <a:t>Investigate</a:t>
            </a:r>
          </a:p>
          <a:p>
            <a:pPr lvl="1"/>
            <a:r>
              <a:rPr lang="en-US" dirty="0"/>
              <a:t>what’s there (high performance, for route planning purposes)</a:t>
            </a:r>
          </a:p>
          <a:p>
            <a:r>
              <a:rPr lang="en-US" dirty="0">
                <a:highlight>
                  <a:srgbClr val="00FF00"/>
                </a:highlight>
              </a:rPr>
              <a:t>One stop booking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Directly book, based on (external) data sources or route planning results</a:t>
            </a:r>
          </a:p>
          <a:p>
            <a:r>
              <a:rPr lang="en-US" dirty="0">
                <a:highlight>
                  <a:srgbClr val="00FF00"/>
                </a:highlight>
              </a:rPr>
              <a:t>Offers</a:t>
            </a:r>
          </a:p>
          <a:p>
            <a:pPr lvl="1"/>
            <a:r>
              <a:rPr lang="en-US" dirty="0">
                <a:highlight>
                  <a:srgbClr val="00FF00"/>
                </a:highlight>
              </a:rPr>
              <a:t>Create offers, book them</a:t>
            </a:r>
          </a:p>
          <a:p>
            <a:r>
              <a:rPr lang="en-US" dirty="0"/>
              <a:t>Buy a travel product</a:t>
            </a:r>
          </a:p>
          <a:p>
            <a:pPr lvl="1"/>
            <a:r>
              <a:rPr lang="en-US" dirty="0"/>
              <a:t>Version 2.0?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77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A54D0F-D20D-2A67-9ACE-5A268648F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offers?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D87E4B0-CD95-3233-CCED-655C869A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offer multiple types of assets for the requested leg</a:t>
            </a:r>
          </a:p>
          <a:p>
            <a:r>
              <a:rPr lang="en-US" dirty="0"/>
              <a:t>You offer multiple options for payment/pricing for the requested leg, depending on personal aspects or reduction cards </a:t>
            </a:r>
          </a:p>
          <a:p>
            <a:r>
              <a:rPr lang="en-US" dirty="0"/>
              <a:t>You offer multiple routes (mostly PT)</a:t>
            </a:r>
          </a:p>
          <a:p>
            <a:r>
              <a:rPr lang="en-US" dirty="0"/>
              <a:t>You offer optional additional ancillary packs (helmets, insurances)</a:t>
            </a:r>
          </a:p>
          <a:p>
            <a:r>
              <a:rPr lang="en-US" dirty="0"/>
              <a:t>… Actually, any scenario where you want to offer multiple options to the end user … 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206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98314-DD90-0E66-36A0-6873A181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One-stop booking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89ED07C-9439-5FE3-CE28-9AB322579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Assumptions:</a:t>
            </a:r>
          </a:p>
          <a:p>
            <a:pPr lvl="1"/>
            <a:r>
              <a:rPr lang="en-US" dirty="0"/>
              <a:t>level 1 is done</a:t>
            </a:r>
          </a:p>
          <a:p>
            <a:pPr lvl="1"/>
            <a:r>
              <a:rPr lang="en-US" dirty="0"/>
              <a:t>Peer-2-peer solution &amp; agreement</a:t>
            </a:r>
          </a:p>
          <a:p>
            <a:r>
              <a:rPr lang="en-US" dirty="0"/>
              <a:t>Likely scenarios: </a:t>
            </a:r>
          </a:p>
          <a:p>
            <a:pPr lvl="1"/>
            <a:r>
              <a:rPr lang="en-US" dirty="0"/>
              <a:t>Public transport (NeTEx)</a:t>
            </a:r>
          </a:p>
          <a:p>
            <a:pPr lvl="1"/>
            <a:r>
              <a:rPr lang="en-US" dirty="0"/>
              <a:t>Bike-sharing (GBFS)</a:t>
            </a:r>
          </a:p>
          <a:p>
            <a:pPr lvl="1"/>
            <a:r>
              <a:rPr lang="en-US" dirty="0"/>
              <a:t>Indirectly, using e.g. OTP or OJP</a:t>
            </a:r>
          </a:p>
          <a:p>
            <a:r>
              <a:rPr lang="en-US" dirty="0"/>
              <a:t>“</a:t>
            </a:r>
            <a:r>
              <a:rPr lang="en-US" dirty="0">
                <a:highlight>
                  <a:srgbClr val="00FF00"/>
                </a:highlight>
              </a:rPr>
              <a:t>I exactly know what I want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call one-stop booking</a:t>
            </a:r>
          </a:p>
          <a:p>
            <a:pPr lvl="1"/>
            <a:r>
              <a:rPr lang="en-US" dirty="0"/>
              <a:t>with information from level 1</a:t>
            </a:r>
          </a:p>
          <a:p>
            <a:r>
              <a:rPr lang="en-US" dirty="0"/>
              <a:t>Delivers</a:t>
            </a:r>
          </a:p>
          <a:p>
            <a:pPr lvl="1"/>
            <a:r>
              <a:rPr lang="en-US" dirty="0"/>
              <a:t>PT: e.g. booked static ticket</a:t>
            </a:r>
          </a:p>
          <a:p>
            <a:pPr lvl="1"/>
            <a:r>
              <a:rPr lang="en-US" dirty="0"/>
              <a:t>Bike-sharing: opened bike</a:t>
            </a:r>
          </a:p>
        </p:txBody>
      </p:sp>
      <p:pic>
        <p:nvPicPr>
          <p:cNvPr id="1026" name="Picture 2" descr="Proposed topology of MaaS including Levels 0-4 (left) and ...">
            <a:extLst>
              <a:ext uri="{FF2B5EF4-FFF2-40B4-BE49-F238E27FC236}">
                <a16:creationId xmlns:a16="http://schemas.microsoft.com/office/drawing/2014/main" id="{58D19D86-F71E-A9D0-2F81-2CE463F7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1385888"/>
            <a:ext cx="8096250" cy="479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8291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41D023-4DA4-7507-DB4C-3A53F0D27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base functionality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DD7F83C-8834-FD1A-5854-9B00DE5C6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 we need to implement?</a:t>
            </a:r>
          </a:p>
          <a:p>
            <a:pPr lvl="1"/>
            <a:r>
              <a:rPr lang="en-US" dirty="0"/>
              <a:t>One-stop-booking endpoint</a:t>
            </a:r>
          </a:p>
          <a:p>
            <a:r>
              <a:rPr lang="en-US" dirty="0"/>
              <a:t>Additional:</a:t>
            </a:r>
          </a:p>
          <a:p>
            <a:pPr lvl="1"/>
            <a:r>
              <a:rPr lang="en-US" dirty="0"/>
              <a:t>PT</a:t>
            </a:r>
          </a:p>
          <a:p>
            <a:pPr lvl="2"/>
            <a:r>
              <a:rPr lang="en-US" dirty="0"/>
              <a:t>None in case of a static ticket, provided in the result of the booking</a:t>
            </a:r>
          </a:p>
          <a:p>
            <a:pPr lvl="2"/>
            <a:r>
              <a:rPr lang="en-US" dirty="0"/>
              <a:t>+ Use case: trip get endpoint, when ticket is provided later (or at inspection time)</a:t>
            </a:r>
          </a:p>
          <a:p>
            <a:pPr lvl="2"/>
            <a:r>
              <a:rPr lang="en-US" dirty="0"/>
              <a:t>+ Use case: trip events endpoint start/finish in case swipe-on/swipe-off scenario</a:t>
            </a:r>
          </a:p>
          <a:p>
            <a:pPr lvl="1"/>
            <a:r>
              <a:rPr lang="en-US" dirty="0"/>
              <a:t>bike-sharing</a:t>
            </a:r>
          </a:p>
          <a:p>
            <a:pPr lvl="2"/>
            <a:r>
              <a:rPr lang="en-US" dirty="0"/>
              <a:t>Trip-events endpoint to start the leg, opening the bike (optional, can also be opened directly after booking, process identifier ‘</a:t>
            </a:r>
            <a:r>
              <a:rPr lang="en-US" dirty="0">
                <a:highlight>
                  <a:srgbClr val="FFFF00"/>
                </a:highlight>
              </a:rPr>
              <a:t>&lt;look up&gt;</a:t>
            </a:r>
            <a:r>
              <a:rPr lang="en-US" dirty="0"/>
              <a:t>’)</a:t>
            </a:r>
          </a:p>
          <a:p>
            <a:pPr lvl="2"/>
            <a:r>
              <a:rPr lang="en-US" dirty="0"/>
              <a:t>Trip-events endpoint to finish the leg, closing the bike</a:t>
            </a:r>
          </a:p>
        </p:txBody>
      </p:sp>
    </p:spTree>
    <p:extLst>
      <p:ext uri="{BB962C8B-B14F-4D97-AF65-F5344CB8AC3E}">
        <p14:creationId xmlns:p14="http://schemas.microsoft.com/office/powerpoint/2010/main" val="1814519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DB6F1-3C48-DCDF-4135-B3724249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line: MVP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CA7066-F368-FD5D-AC89-F175AB9B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 transport</a:t>
            </a:r>
          </a:p>
          <a:p>
            <a:pPr lvl="1"/>
            <a:r>
              <a:rPr lang="en-US" dirty="0"/>
              <a:t>Most simple implementation</a:t>
            </a:r>
          </a:p>
          <a:p>
            <a:pPr lvl="2"/>
            <a:r>
              <a:rPr lang="en-US" dirty="0"/>
              <a:t>1 endpoint: one-stop-booking</a:t>
            </a:r>
          </a:p>
          <a:p>
            <a:r>
              <a:rPr lang="en-US" dirty="0"/>
              <a:t>Bike-sharing</a:t>
            </a:r>
          </a:p>
          <a:p>
            <a:pPr lvl="1"/>
            <a:r>
              <a:rPr lang="en-US" dirty="0"/>
              <a:t>Most simple implementation: </a:t>
            </a:r>
          </a:p>
          <a:p>
            <a:pPr lvl="2"/>
            <a:r>
              <a:rPr lang="en-US" dirty="0"/>
              <a:t>2 endpoints: one-stop-booking &amp; close the bike (end of trip)</a:t>
            </a:r>
          </a:p>
        </p:txBody>
      </p:sp>
    </p:spTree>
    <p:extLst>
      <p:ext uri="{BB962C8B-B14F-4D97-AF65-F5344CB8AC3E}">
        <p14:creationId xmlns:p14="http://schemas.microsoft.com/office/powerpoint/2010/main" val="265773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CDB6F1-3C48-DCDF-4135-B3724249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Bottom line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1CA7066-F368-FD5D-AC89-F175AB9BB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transport</a:t>
            </a:r>
          </a:p>
          <a:p>
            <a:pPr lvl="1"/>
            <a:r>
              <a:rPr lang="en-US" dirty="0"/>
              <a:t>One-stop: 1 endpoint </a:t>
            </a:r>
          </a:p>
          <a:p>
            <a:pPr lvl="1"/>
            <a:r>
              <a:rPr lang="en-US" dirty="0"/>
              <a:t>Offers: 2 endpoint</a:t>
            </a:r>
          </a:p>
          <a:p>
            <a:pPr lvl="2"/>
            <a:r>
              <a:rPr lang="en-US" dirty="0"/>
              <a:t>Request offers</a:t>
            </a:r>
          </a:p>
          <a:p>
            <a:pPr lvl="2"/>
            <a:r>
              <a:rPr lang="en-US" dirty="0"/>
              <a:t>Book one of the offers</a:t>
            </a:r>
          </a:p>
          <a:p>
            <a:r>
              <a:rPr lang="en-US" dirty="0"/>
              <a:t>Bike-sharing</a:t>
            </a:r>
          </a:p>
          <a:p>
            <a:pPr lvl="1"/>
            <a:r>
              <a:rPr lang="en-US" dirty="0"/>
              <a:t>One-stop: 2 endpoints (book &amp; close bike)</a:t>
            </a:r>
          </a:p>
          <a:p>
            <a:pPr lvl="1"/>
            <a:r>
              <a:rPr lang="en-US" dirty="0"/>
              <a:t>Offers: 3 endpoint</a:t>
            </a:r>
          </a:p>
          <a:p>
            <a:pPr lvl="2"/>
            <a:r>
              <a:rPr lang="en-US" dirty="0"/>
              <a:t>Request offers</a:t>
            </a:r>
          </a:p>
          <a:p>
            <a:pPr lvl="2"/>
            <a:r>
              <a:rPr lang="en-US" dirty="0"/>
              <a:t>Book one of the offers</a:t>
            </a:r>
          </a:p>
          <a:p>
            <a:pPr lvl="2"/>
            <a:r>
              <a:rPr lang="en-US" dirty="0"/>
              <a:t>Close the bike (end of trip)</a:t>
            </a:r>
          </a:p>
        </p:txBody>
      </p:sp>
    </p:spTree>
    <p:extLst>
      <p:ext uri="{BB962C8B-B14F-4D97-AF65-F5344CB8AC3E}">
        <p14:creationId xmlns:p14="http://schemas.microsoft.com/office/powerpoint/2010/main" val="214033155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TOMP governance 202302x_TT_EB_TT_EB</Template>
  <TotalTime>1326</TotalTime>
  <Words>1117</Words>
  <Application>Microsoft Office PowerPoint</Application>
  <PresentationFormat>Breedbeeld</PresentationFormat>
  <Paragraphs>223</Paragraphs>
  <Slides>15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Kantoorthema</vt:lpstr>
      <vt:lpstr>TOMP API </vt:lpstr>
      <vt:lpstr>Modular setup</vt:lpstr>
      <vt:lpstr>TOMP modules vs use cases</vt:lpstr>
      <vt:lpstr>Base use case: plan &amp; book </vt:lpstr>
      <vt:lpstr>When to use offers?</vt:lpstr>
      <vt:lpstr>One-stop booking</vt:lpstr>
      <vt:lpstr>Implementation of base functionality</vt:lpstr>
      <vt:lpstr>Bottom line: MVP</vt:lpstr>
      <vt:lpstr>Bottom line</vt:lpstr>
      <vt:lpstr>Use cases to extend</vt:lpstr>
      <vt:lpstr>Overview - modules</vt:lpstr>
      <vt:lpstr>Overview - PT</vt:lpstr>
      <vt:lpstr>Overview - bike</vt:lpstr>
      <vt:lpstr>Overview - taxi</vt:lpstr>
      <vt:lpstr>Overview - parking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TOMP API</dc:title>
  <dc:creator>Edwin van den Belt</dc:creator>
  <cp:lastModifiedBy>Edwin van den Belt</cp:lastModifiedBy>
  <cp:revision>101</cp:revision>
  <dcterms:created xsi:type="dcterms:W3CDTF">2023-02-13T10:25:05Z</dcterms:created>
  <dcterms:modified xsi:type="dcterms:W3CDTF">2023-02-14T08:31:08Z</dcterms:modified>
</cp:coreProperties>
</file>