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18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2211D3-7010-BC75-6255-B1CD18093A5A}"/>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15D57780-2B23-59D7-58B3-88916D64EE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8D1EBC3A-5823-AFFA-7344-9F38FCDD122A}"/>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1E9B0E56-33E2-1739-B907-5336C434D52A}"/>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61FA3FDE-ECE4-D3D4-4A48-77A3E79154E6}"/>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134429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A578D-50CC-1952-7394-80073150FC46}"/>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CC6556EE-9FDE-8C00-9BF8-8DAE445DA00F}"/>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0CB2892-3AA8-D4FF-83C0-BB86DDBE3EAB}"/>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7ECBBFDA-2189-5577-ACA4-C81CA1E2A8AC}"/>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9FCF35EE-A9E1-E6D0-18A4-599B88310790}"/>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3768352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696D0FA-D2BC-5EEC-8D6A-9AFA4677E716}"/>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BBB3A820-7272-CD2F-F341-4F2EAAB50286}"/>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BD81393D-4E26-994B-8A0A-AC13867B643F}"/>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A1CE74EF-F540-A80A-10FB-8AAE16D9807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4AAE745-7EC3-7C6E-3320-53D8D34C6B1E}"/>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2915334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2C34B5-A273-6314-F791-CF7E9CCD89DF}"/>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E0870C63-492A-1B42-3CE6-BC40A01FA0C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44D623AC-B883-9E12-F334-706AE419BA69}"/>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4CBF4EAE-0115-31E4-948B-B3A584A8CA31}"/>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2E381823-3142-FA90-FB9C-BDAE12E8ED38}"/>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29049772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69C48D-F085-FA95-900B-EA330C1FA5F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7176CC5E-0E47-A932-5930-6FF9B9466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E1D409B2-7BFC-33E9-9F34-3C9DFB53AA10}"/>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124A9EF5-B675-F091-337E-63C9EFFF4573}"/>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D86B56BD-5C95-05AF-925C-1ECF94ED7E28}"/>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134198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334D1-7DCC-2891-02ED-B19931AA7829}"/>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A1DA2CD8-BD06-78F9-F552-B8E59EFD161A}"/>
              </a:ext>
            </a:extLst>
          </p:cNvPr>
          <p:cNvSpPr>
            <a:spLocks noGrp="1"/>
          </p:cNvSpPr>
          <p:nvPr>
            <p:ph sz="half" idx="1"/>
          </p:nvPr>
        </p:nvSpPr>
        <p:spPr>
          <a:xfrm>
            <a:off x="13716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a:extLst>
              <a:ext uri="{FF2B5EF4-FFF2-40B4-BE49-F238E27FC236}">
                <a16:creationId xmlns:a16="http://schemas.microsoft.com/office/drawing/2014/main" id="{795020B0-8FA7-F335-217D-81F766651409}"/>
              </a:ext>
            </a:extLst>
          </p:cNvPr>
          <p:cNvSpPr>
            <a:spLocks noGrp="1"/>
          </p:cNvSpPr>
          <p:nvPr>
            <p:ph sz="half" idx="2"/>
          </p:nvPr>
        </p:nvSpPr>
        <p:spPr>
          <a:xfrm>
            <a:off x="67056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389AC101-9051-6793-1DC1-821EDF9F020C}"/>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6" name="Tijdelijke aanduiding voor voettekst 5">
            <a:extLst>
              <a:ext uri="{FF2B5EF4-FFF2-40B4-BE49-F238E27FC236}">
                <a16:creationId xmlns:a16="http://schemas.microsoft.com/office/drawing/2014/main" id="{1F129FA1-A0A0-4101-B78A-9CB17332ADAC}"/>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94CE959E-D773-CA5B-2008-7A6544136E29}"/>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152067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B56927-11BA-813C-41B0-C5DBEFA881B9}"/>
              </a:ext>
            </a:extLst>
          </p:cNvPr>
          <p:cNvSpPr>
            <a:spLocks noGrp="1"/>
          </p:cNvSpPr>
          <p:nvPr>
            <p:ph type="title"/>
          </p:nvPr>
        </p:nvSpPr>
        <p:spPr>
          <a:xfrm>
            <a:off x="1371600" y="35496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0D47D3EE-B0DA-988B-6290-6B268789CD26}"/>
              </a:ext>
            </a:extLst>
          </p:cNvPr>
          <p:cNvSpPr>
            <a:spLocks noGrp="1"/>
          </p:cNvSpPr>
          <p:nvPr>
            <p:ph type="body" idx="1"/>
          </p:nvPr>
        </p:nvSpPr>
        <p:spPr>
          <a:xfrm>
            <a:off x="1371600" y="167100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D8D983D1-4D0B-9E9A-E62C-404B9520899F}"/>
              </a:ext>
            </a:extLst>
          </p:cNvPr>
          <p:cNvSpPr>
            <a:spLocks noGrp="1"/>
          </p:cNvSpPr>
          <p:nvPr>
            <p:ph sz="half" idx="2"/>
          </p:nvPr>
        </p:nvSpPr>
        <p:spPr>
          <a:xfrm>
            <a:off x="1371600" y="249491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3EA15A98-516D-28CD-E500-88642775A861}"/>
              </a:ext>
            </a:extLst>
          </p:cNvPr>
          <p:cNvSpPr>
            <a:spLocks noGrp="1"/>
          </p:cNvSpPr>
          <p:nvPr>
            <p:ph type="body" sz="quarter" idx="3"/>
          </p:nvPr>
        </p:nvSpPr>
        <p:spPr>
          <a:xfrm>
            <a:off x="6704012" y="16710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DA4D992-BA47-83D6-E6DC-6681F673BA1B}"/>
              </a:ext>
            </a:extLst>
          </p:cNvPr>
          <p:cNvSpPr>
            <a:spLocks noGrp="1"/>
          </p:cNvSpPr>
          <p:nvPr>
            <p:ph sz="quarter" idx="4"/>
          </p:nvPr>
        </p:nvSpPr>
        <p:spPr>
          <a:xfrm>
            <a:off x="6704012" y="249491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96C3EBB7-C3B6-3B01-6243-19A060621065}"/>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8" name="Tijdelijke aanduiding voor voettekst 7">
            <a:extLst>
              <a:ext uri="{FF2B5EF4-FFF2-40B4-BE49-F238E27FC236}">
                <a16:creationId xmlns:a16="http://schemas.microsoft.com/office/drawing/2014/main" id="{2AE6B1D2-0D2C-AFB3-98AF-DF9058612353}"/>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8E4FFEFC-0ADC-75B2-FB51-FA49C74DBF55}"/>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90953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1D9E47-3D4E-F103-79A3-A9153642674C}"/>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3475AAA9-F41A-27F2-D831-75F98BE12EB4}"/>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4" name="Tijdelijke aanduiding voor voettekst 3">
            <a:extLst>
              <a:ext uri="{FF2B5EF4-FFF2-40B4-BE49-F238E27FC236}">
                <a16:creationId xmlns:a16="http://schemas.microsoft.com/office/drawing/2014/main" id="{30600EE6-1B71-6ADC-66E6-BA67F5433DB1}"/>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59B7D71C-E483-E607-10E1-B5F1454A791A}"/>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1298059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1F0A168-B964-E9C6-6502-DCFA9268CB43}"/>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3" name="Tijdelijke aanduiding voor voettekst 2">
            <a:extLst>
              <a:ext uri="{FF2B5EF4-FFF2-40B4-BE49-F238E27FC236}">
                <a16:creationId xmlns:a16="http://schemas.microsoft.com/office/drawing/2014/main" id="{CFF48CC9-78C6-75DB-E0D0-15F10905F155}"/>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E6B33D4D-F199-BBD3-BA1C-ED8B8587037B}"/>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423316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172892-EED3-AE28-C0C9-0C69E88702B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111D901E-A4BF-085D-8EBC-A21372E85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C336B8F9-D606-7A93-4523-012F743F6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C3F9AA1-1885-5633-BBE5-8E9E03153953}"/>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6" name="Tijdelijke aanduiding voor voettekst 5">
            <a:extLst>
              <a:ext uri="{FF2B5EF4-FFF2-40B4-BE49-F238E27FC236}">
                <a16:creationId xmlns:a16="http://schemas.microsoft.com/office/drawing/2014/main" id="{1E3F8254-986C-4870-190B-034F2E2C494E}"/>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FBB07F32-A86F-6182-754F-AB079D54B9A4}"/>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225050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B3537F-380A-9962-D3BD-A68F8E3A6EF9}"/>
              </a:ext>
            </a:extLst>
          </p:cNvPr>
          <p:cNvSpPr>
            <a:spLocks noGrp="1"/>
          </p:cNvSpPr>
          <p:nvPr>
            <p:ph type="title"/>
          </p:nvPr>
        </p:nvSpPr>
        <p:spPr>
          <a:xfrm>
            <a:off x="1371600" y="461962"/>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FD70033F-2E2B-4E74-7D34-4863B1A03C3F}"/>
              </a:ext>
            </a:extLst>
          </p:cNvPr>
          <p:cNvSpPr>
            <a:spLocks noGrp="1"/>
          </p:cNvSpPr>
          <p:nvPr>
            <p:ph type="pic" idx="1"/>
          </p:nvPr>
        </p:nvSpPr>
        <p:spPr>
          <a:xfrm>
            <a:off x="5715000" y="99218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ijdelijke aanduiding voor tekst 3">
            <a:extLst>
              <a:ext uri="{FF2B5EF4-FFF2-40B4-BE49-F238E27FC236}">
                <a16:creationId xmlns:a16="http://schemas.microsoft.com/office/drawing/2014/main" id="{CA133788-A848-4C0A-7214-61FFFC5AA115}"/>
              </a:ext>
            </a:extLst>
          </p:cNvPr>
          <p:cNvSpPr>
            <a:spLocks noGrp="1"/>
          </p:cNvSpPr>
          <p:nvPr>
            <p:ph type="body" sz="half" idx="2"/>
          </p:nvPr>
        </p:nvSpPr>
        <p:spPr>
          <a:xfrm>
            <a:off x="1371600" y="206216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8C154BE-0B4B-DA0B-34E1-E9A3AD04B638}"/>
              </a:ext>
            </a:extLst>
          </p:cNvPr>
          <p:cNvSpPr>
            <a:spLocks noGrp="1"/>
          </p:cNvSpPr>
          <p:nvPr>
            <p:ph type="dt" sz="half" idx="10"/>
          </p:nvPr>
        </p:nvSpPr>
        <p:spPr/>
        <p:txBody>
          <a:bodyPr/>
          <a:lstStyle/>
          <a:p>
            <a:fld id="{A9F47103-D8DF-4E4B-B0B8-B850B9FD7A7E}" type="datetimeFigureOut">
              <a:rPr lang="en-US" smtClean="0"/>
              <a:t>2/14/2023</a:t>
            </a:fld>
            <a:endParaRPr lang="en-US"/>
          </a:p>
        </p:txBody>
      </p:sp>
      <p:sp>
        <p:nvSpPr>
          <p:cNvPr id="6" name="Tijdelijke aanduiding voor voettekst 5">
            <a:extLst>
              <a:ext uri="{FF2B5EF4-FFF2-40B4-BE49-F238E27FC236}">
                <a16:creationId xmlns:a16="http://schemas.microsoft.com/office/drawing/2014/main" id="{1970A201-64B9-9E0A-F054-BFD696C5A6A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3E7D0107-F00E-4F61-3EF3-82FC49B095CF}"/>
              </a:ext>
            </a:extLst>
          </p:cNvPr>
          <p:cNvSpPr>
            <a:spLocks noGrp="1"/>
          </p:cNvSpPr>
          <p:nvPr>
            <p:ph type="sldNum" sz="quarter" idx="12"/>
          </p:nvPr>
        </p:nvSpPr>
        <p:spPr/>
        <p:txBody>
          <a:bodyPr/>
          <a:lstStyle/>
          <a:p>
            <a:fld id="{956084C2-CF65-4030-9858-019B19888429}" type="slidenum">
              <a:rPr lang="en-US" smtClean="0"/>
              <a:t>‹nr.›</a:t>
            </a:fld>
            <a:endParaRPr lang="en-US"/>
          </a:p>
        </p:txBody>
      </p:sp>
    </p:spTree>
    <p:extLst>
      <p:ext uri="{BB962C8B-B14F-4D97-AF65-F5344CB8AC3E}">
        <p14:creationId xmlns:p14="http://schemas.microsoft.com/office/powerpoint/2010/main" val="239448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A1F5CAAF-4E05-A484-B5EE-FF1267D11E6E}"/>
              </a:ext>
            </a:extLst>
          </p:cNvPr>
          <p:cNvSpPr>
            <a:spLocks noGrp="1"/>
          </p:cNvSpPr>
          <p:nvPr>
            <p:ph type="title"/>
          </p:nvPr>
        </p:nvSpPr>
        <p:spPr>
          <a:xfrm>
            <a:off x="1371600" y="365125"/>
            <a:ext cx="10515600" cy="1325563"/>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ijdelijke aanduiding voor tekst 2">
            <a:extLst>
              <a:ext uri="{FF2B5EF4-FFF2-40B4-BE49-F238E27FC236}">
                <a16:creationId xmlns:a16="http://schemas.microsoft.com/office/drawing/2014/main" id="{E4D8B445-3E25-82B7-AB60-D6FE1FD6AD7E}"/>
              </a:ext>
            </a:extLst>
          </p:cNvPr>
          <p:cNvSpPr>
            <a:spLocks noGrp="1"/>
          </p:cNvSpPr>
          <p:nvPr>
            <p:ph type="body" idx="1"/>
          </p:nvPr>
        </p:nvSpPr>
        <p:spPr>
          <a:xfrm>
            <a:off x="1371600" y="1825625"/>
            <a:ext cx="10515600" cy="4351338"/>
          </a:xfrm>
          <a:prstGeom prst="rect">
            <a:avLst/>
          </a:prstGeom>
        </p:spPr>
        <p:txBody>
          <a:bodyPr vert="horz" lIns="91440" tIns="45720" rIns="91440" bIns="45720" rtlCol="0">
            <a:normAutofit/>
          </a:bodyPr>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endParaRPr lang="en-US" dirty="0"/>
          </a:p>
        </p:txBody>
      </p:sp>
      <p:sp>
        <p:nvSpPr>
          <p:cNvPr id="4" name="Tijdelijke aanduiding voor datum 3">
            <a:extLst>
              <a:ext uri="{FF2B5EF4-FFF2-40B4-BE49-F238E27FC236}">
                <a16:creationId xmlns:a16="http://schemas.microsoft.com/office/drawing/2014/main" id="{B516FEBC-DD22-574D-F108-B4D4D924F760}"/>
              </a:ext>
            </a:extLst>
          </p:cNvPr>
          <p:cNvSpPr>
            <a:spLocks noGrp="1"/>
          </p:cNvSpPr>
          <p:nvPr>
            <p:ph type="dt" sz="half" idx="2"/>
          </p:nvPr>
        </p:nvSpPr>
        <p:spPr>
          <a:xfrm>
            <a:off x="1371600" y="631190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7103-D8DF-4E4B-B0B8-B850B9FD7A7E}" type="datetimeFigureOut">
              <a:rPr lang="en-US" smtClean="0"/>
              <a:t>2/14/2023</a:t>
            </a:fld>
            <a:endParaRPr lang="en-US"/>
          </a:p>
        </p:txBody>
      </p:sp>
      <p:sp>
        <p:nvSpPr>
          <p:cNvPr id="5" name="Tijdelijke aanduiding voor voettekst 4">
            <a:extLst>
              <a:ext uri="{FF2B5EF4-FFF2-40B4-BE49-F238E27FC236}">
                <a16:creationId xmlns:a16="http://schemas.microsoft.com/office/drawing/2014/main" id="{FA7B0DDC-B677-70CA-36E0-103B95F125C0}"/>
              </a:ext>
            </a:extLst>
          </p:cNvPr>
          <p:cNvSpPr>
            <a:spLocks noGrp="1"/>
          </p:cNvSpPr>
          <p:nvPr>
            <p:ph type="ftr" sz="quarter" idx="3"/>
          </p:nvPr>
        </p:nvSpPr>
        <p:spPr>
          <a:xfrm>
            <a:off x="4572000" y="63119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60AAA40C-D756-BFC5-8991-A90A4CC93B0E}"/>
              </a:ext>
            </a:extLst>
          </p:cNvPr>
          <p:cNvSpPr>
            <a:spLocks noGrp="1"/>
          </p:cNvSpPr>
          <p:nvPr>
            <p:ph type="sldNum" sz="quarter" idx="4"/>
          </p:nvPr>
        </p:nvSpPr>
        <p:spPr>
          <a:xfrm>
            <a:off x="91440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084C2-CF65-4030-9858-019B19888429}" type="slidenum">
              <a:rPr lang="en-US" smtClean="0"/>
              <a:t>‹nr.›</a:t>
            </a:fld>
            <a:endParaRPr lang="en-US"/>
          </a:p>
        </p:txBody>
      </p:sp>
    </p:spTree>
    <p:extLst>
      <p:ext uri="{BB962C8B-B14F-4D97-AF65-F5344CB8AC3E}">
        <p14:creationId xmlns:p14="http://schemas.microsoft.com/office/powerpoint/2010/main" val="68381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594740-5096-42FE-F94C-ADBED9CA33A3}"/>
              </a:ext>
            </a:extLst>
          </p:cNvPr>
          <p:cNvSpPr>
            <a:spLocks noGrp="1"/>
          </p:cNvSpPr>
          <p:nvPr>
            <p:ph type="ctrTitle"/>
          </p:nvPr>
        </p:nvSpPr>
        <p:spPr/>
        <p:txBody>
          <a:bodyPr/>
          <a:lstStyle/>
          <a:p>
            <a:pPr algn="l"/>
            <a:r>
              <a:rPr lang="en-US" dirty="0"/>
              <a:t>TOMP API</a:t>
            </a:r>
          </a:p>
        </p:txBody>
      </p:sp>
      <p:sp>
        <p:nvSpPr>
          <p:cNvPr id="3" name="Ondertitel 2">
            <a:extLst>
              <a:ext uri="{FF2B5EF4-FFF2-40B4-BE49-F238E27FC236}">
                <a16:creationId xmlns:a16="http://schemas.microsoft.com/office/drawing/2014/main" id="{D25EF180-44C6-3392-0447-A73BD9BB36CE}"/>
              </a:ext>
            </a:extLst>
          </p:cNvPr>
          <p:cNvSpPr>
            <a:spLocks noGrp="1"/>
          </p:cNvSpPr>
          <p:nvPr>
            <p:ph type="subTitle" idx="1"/>
          </p:nvPr>
        </p:nvSpPr>
        <p:spPr/>
        <p:txBody>
          <a:bodyPr/>
          <a:lstStyle/>
          <a:p>
            <a:pPr algn="l"/>
            <a:r>
              <a:rPr lang="en-US" dirty="0"/>
              <a:t>The big picture</a:t>
            </a:r>
          </a:p>
        </p:txBody>
      </p:sp>
    </p:spTree>
    <p:extLst>
      <p:ext uri="{BB962C8B-B14F-4D97-AF65-F5344CB8AC3E}">
        <p14:creationId xmlns:p14="http://schemas.microsoft.com/office/powerpoint/2010/main" val="165035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1A683-58AF-8FC4-78CE-1F807FBFC811}"/>
              </a:ext>
            </a:extLst>
          </p:cNvPr>
          <p:cNvSpPr>
            <a:spLocks noGrp="1"/>
          </p:cNvSpPr>
          <p:nvPr>
            <p:ph type="title"/>
          </p:nvPr>
        </p:nvSpPr>
        <p:spPr/>
        <p:txBody>
          <a:bodyPr/>
          <a:lstStyle/>
          <a:p>
            <a:r>
              <a:rPr lang="en-US" dirty="0"/>
              <a:t>Step 1: find TO using federated NAPs</a:t>
            </a:r>
          </a:p>
        </p:txBody>
      </p:sp>
      <p:sp>
        <p:nvSpPr>
          <p:cNvPr id="4" name="Rechthoek 3">
            <a:extLst>
              <a:ext uri="{FF2B5EF4-FFF2-40B4-BE49-F238E27FC236}">
                <a16:creationId xmlns:a16="http://schemas.microsoft.com/office/drawing/2014/main" id="{05CE9A23-F76C-5235-6F2A-65437FDBDB38}"/>
              </a:ext>
            </a:extLst>
          </p:cNvPr>
          <p:cNvSpPr/>
          <p:nvPr/>
        </p:nvSpPr>
        <p:spPr>
          <a:xfrm>
            <a:off x="2220685" y="1436914"/>
            <a:ext cx="1524000" cy="1164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MP</a:t>
            </a:r>
          </a:p>
        </p:txBody>
      </p:sp>
      <p:sp>
        <p:nvSpPr>
          <p:cNvPr id="5" name="Rechthoek 4">
            <a:extLst>
              <a:ext uri="{FF2B5EF4-FFF2-40B4-BE49-F238E27FC236}">
                <a16:creationId xmlns:a16="http://schemas.microsoft.com/office/drawing/2014/main" id="{7D56F2F1-91EA-812E-D547-8390B821BDEA}"/>
              </a:ext>
            </a:extLst>
          </p:cNvPr>
          <p:cNvSpPr/>
          <p:nvPr/>
        </p:nvSpPr>
        <p:spPr>
          <a:xfrm>
            <a:off x="2220685" y="3472542"/>
            <a:ext cx="1524000" cy="1164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NAP</a:t>
            </a:r>
          </a:p>
        </p:txBody>
      </p:sp>
      <p:sp>
        <p:nvSpPr>
          <p:cNvPr id="6" name="Rechthoek 5">
            <a:extLst>
              <a:ext uri="{FF2B5EF4-FFF2-40B4-BE49-F238E27FC236}">
                <a16:creationId xmlns:a16="http://schemas.microsoft.com/office/drawing/2014/main" id="{8B240026-8A4B-458B-A76C-3E493DB5442C}"/>
              </a:ext>
            </a:extLst>
          </p:cNvPr>
          <p:cNvSpPr/>
          <p:nvPr/>
        </p:nvSpPr>
        <p:spPr>
          <a:xfrm>
            <a:off x="3341913" y="4180113"/>
            <a:ext cx="1524000" cy="1164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NAP</a:t>
            </a:r>
          </a:p>
        </p:txBody>
      </p:sp>
      <p:sp>
        <p:nvSpPr>
          <p:cNvPr id="7" name="Rechthoek 6">
            <a:extLst>
              <a:ext uri="{FF2B5EF4-FFF2-40B4-BE49-F238E27FC236}">
                <a16:creationId xmlns:a16="http://schemas.microsoft.com/office/drawing/2014/main" id="{0930F66D-10D4-6FDF-ED8E-6CD0AB643A86}"/>
              </a:ext>
            </a:extLst>
          </p:cNvPr>
          <p:cNvSpPr/>
          <p:nvPr/>
        </p:nvSpPr>
        <p:spPr>
          <a:xfrm>
            <a:off x="4463141" y="4985656"/>
            <a:ext cx="1524000" cy="1164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NAP</a:t>
            </a:r>
          </a:p>
        </p:txBody>
      </p:sp>
      <p:sp>
        <p:nvSpPr>
          <p:cNvPr id="8" name="Rechthoek 7">
            <a:extLst>
              <a:ext uri="{FF2B5EF4-FFF2-40B4-BE49-F238E27FC236}">
                <a16:creationId xmlns:a16="http://schemas.microsoft.com/office/drawing/2014/main" id="{120982CC-5CFA-CCAE-78F6-31E1DE9236FC}"/>
              </a:ext>
            </a:extLst>
          </p:cNvPr>
          <p:cNvSpPr/>
          <p:nvPr/>
        </p:nvSpPr>
        <p:spPr>
          <a:xfrm>
            <a:off x="7630885" y="40549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9" name="Rechthoek 8">
            <a:extLst>
              <a:ext uri="{FF2B5EF4-FFF2-40B4-BE49-F238E27FC236}">
                <a16:creationId xmlns:a16="http://schemas.microsoft.com/office/drawing/2014/main" id="{57DD818C-A509-5201-0C65-A0A7A4C2FAC6}"/>
              </a:ext>
            </a:extLst>
          </p:cNvPr>
          <p:cNvSpPr/>
          <p:nvPr/>
        </p:nvSpPr>
        <p:spPr>
          <a:xfrm>
            <a:off x="7783285" y="42073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0" name="Rechthoek 9">
            <a:extLst>
              <a:ext uri="{FF2B5EF4-FFF2-40B4-BE49-F238E27FC236}">
                <a16:creationId xmlns:a16="http://schemas.microsoft.com/office/drawing/2014/main" id="{D575CF2E-2B25-F430-C41B-C0A0A66644E4}"/>
              </a:ext>
            </a:extLst>
          </p:cNvPr>
          <p:cNvSpPr/>
          <p:nvPr/>
        </p:nvSpPr>
        <p:spPr>
          <a:xfrm>
            <a:off x="7935685" y="43597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1" name="Rechthoek 10">
            <a:extLst>
              <a:ext uri="{FF2B5EF4-FFF2-40B4-BE49-F238E27FC236}">
                <a16:creationId xmlns:a16="http://schemas.microsoft.com/office/drawing/2014/main" id="{063B59FB-EBAB-1960-42F5-28B54087B25D}"/>
              </a:ext>
            </a:extLst>
          </p:cNvPr>
          <p:cNvSpPr/>
          <p:nvPr/>
        </p:nvSpPr>
        <p:spPr>
          <a:xfrm>
            <a:off x="8088085" y="45121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2" name="Rechthoek 11">
            <a:extLst>
              <a:ext uri="{FF2B5EF4-FFF2-40B4-BE49-F238E27FC236}">
                <a16:creationId xmlns:a16="http://schemas.microsoft.com/office/drawing/2014/main" id="{ECF23CDA-29A5-7BB7-CD45-0D8924C87899}"/>
              </a:ext>
            </a:extLst>
          </p:cNvPr>
          <p:cNvSpPr/>
          <p:nvPr/>
        </p:nvSpPr>
        <p:spPr>
          <a:xfrm>
            <a:off x="8240485" y="46645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3" name="Rechthoek 12">
            <a:extLst>
              <a:ext uri="{FF2B5EF4-FFF2-40B4-BE49-F238E27FC236}">
                <a16:creationId xmlns:a16="http://schemas.microsoft.com/office/drawing/2014/main" id="{110FBDD5-C094-52BF-9C12-D20F2B57211A}"/>
              </a:ext>
            </a:extLst>
          </p:cNvPr>
          <p:cNvSpPr/>
          <p:nvPr/>
        </p:nvSpPr>
        <p:spPr>
          <a:xfrm>
            <a:off x="8392885" y="48169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4" name="Rechthoek 13">
            <a:extLst>
              <a:ext uri="{FF2B5EF4-FFF2-40B4-BE49-F238E27FC236}">
                <a16:creationId xmlns:a16="http://schemas.microsoft.com/office/drawing/2014/main" id="{2F043CE2-DECB-DBA2-2BBE-81496478B4E6}"/>
              </a:ext>
            </a:extLst>
          </p:cNvPr>
          <p:cNvSpPr/>
          <p:nvPr/>
        </p:nvSpPr>
        <p:spPr>
          <a:xfrm>
            <a:off x="8545285" y="4969328"/>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cxnSp>
        <p:nvCxnSpPr>
          <p:cNvPr id="16" name="Rechte verbindingslijn met pijl 15">
            <a:extLst>
              <a:ext uri="{FF2B5EF4-FFF2-40B4-BE49-F238E27FC236}">
                <a16:creationId xmlns:a16="http://schemas.microsoft.com/office/drawing/2014/main" id="{E0A8FB8F-750C-E36F-5DF6-C80C2DB6A525}"/>
              </a:ext>
            </a:extLst>
          </p:cNvPr>
          <p:cNvCxnSpPr>
            <a:stCxn id="4" idx="2"/>
            <a:endCxn id="5" idx="0"/>
          </p:cNvCxnSpPr>
          <p:nvPr/>
        </p:nvCxnSpPr>
        <p:spPr>
          <a:xfrm>
            <a:off x="2982685" y="2601686"/>
            <a:ext cx="0" cy="87085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0" name="Rechthoek 19">
            <a:extLst>
              <a:ext uri="{FF2B5EF4-FFF2-40B4-BE49-F238E27FC236}">
                <a16:creationId xmlns:a16="http://schemas.microsoft.com/office/drawing/2014/main" id="{CB23A7A7-B411-34E4-5B26-1D6424288844}"/>
              </a:ext>
            </a:extLst>
          </p:cNvPr>
          <p:cNvSpPr/>
          <p:nvPr/>
        </p:nvSpPr>
        <p:spPr>
          <a:xfrm>
            <a:off x="3897085" y="2442822"/>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 description</a:t>
            </a:r>
          </a:p>
        </p:txBody>
      </p:sp>
      <p:cxnSp>
        <p:nvCxnSpPr>
          <p:cNvPr id="21" name="Rechte verbindingslijn met pijl 20">
            <a:extLst>
              <a:ext uri="{FF2B5EF4-FFF2-40B4-BE49-F238E27FC236}">
                <a16:creationId xmlns:a16="http://schemas.microsoft.com/office/drawing/2014/main" id="{26938C71-AE43-540C-5116-D6A37797A55C}"/>
              </a:ext>
            </a:extLst>
          </p:cNvPr>
          <p:cNvCxnSpPr>
            <a:cxnSpLocks/>
          </p:cNvCxnSpPr>
          <p:nvPr/>
        </p:nvCxnSpPr>
        <p:spPr>
          <a:xfrm flipV="1">
            <a:off x="3483427" y="2639615"/>
            <a:ext cx="0" cy="77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Rechte verbindingslijn 24">
            <a:extLst>
              <a:ext uri="{FF2B5EF4-FFF2-40B4-BE49-F238E27FC236}">
                <a16:creationId xmlns:a16="http://schemas.microsoft.com/office/drawing/2014/main" id="{E433A059-33F6-27B0-A7E8-D03123D59254}"/>
              </a:ext>
            </a:extLst>
          </p:cNvPr>
          <p:cNvCxnSpPr>
            <a:stCxn id="20" idx="1"/>
          </p:cNvCxnSpPr>
          <p:nvPr/>
        </p:nvCxnSpPr>
        <p:spPr>
          <a:xfrm flipH="1">
            <a:off x="3472542" y="3025208"/>
            <a:ext cx="42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Rechte verbindingslijn met pijl 26">
            <a:extLst>
              <a:ext uri="{FF2B5EF4-FFF2-40B4-BE49-F238E27FC236}">
                <a16:creationId xmlns:a16="http://schemas.microsoft.com/office/drawing/2014/main" id="{8C2AA071-980B-DA52-3425-D0754C68A91F}"/>
              </a:ext>
            </a:extLst>
          </p:cNvPr>
          <p:cNvCxnSpPr>
            <a:cxnSpLocks/>
            <a:stCxn id="7" idx="3"/>
          </p:cNvCxnSpPr>
          <p:nvPr/>
        </p:nvCxnSpPr>
        <p:spPr>
          <a:xfrm flipV="1">
            <a:off x="5987141" y="5177859"/>
            <a:ext cx="1104989" cy="390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Stroomdiagram: Magnetische schijf 29">
            <a:extLst>
              <a:ext uri="{FF2B5EF4-FFF2-40B4-BE49-F238E27FC236}">
                <a16:creationId xmlns:a16="http://schemas.microsoft.com/office/drawing/2014/main" id="{4A961ABE-DF81-4844-D1F0-BB8F2CCB0312}"/>
              </a:ext>
            </a:extLst>
          </p:cNvPr>
          <p:cNvSpPr/>
          <p:nvPr/>
        </p:nvSpPr>
        <p:spPr>
          <a:xfrm>
            <a:off x="7092130" y="3646715"/>
            <a:ext cx="3586755" cy="2764971"/>
          </a:xfrm>
          <a:prstGeom prst="flowChartMagneticDisk">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Rechte verbindingslijn met pijl 30">
            <a:extLst>
              <a:ext uri="{FF2B5EF4-FFF2-40B4-BE49-F238E27FC236}">
                <a16:creationId xmlns:a16="http://schemas.microsoft.com/office/drawing/2014/main" id="{90E9CFA2-760A-7CD3-6107-1E1F99AA6E1B}"/>
              </a:ext>
            </a:extLst>
          </p:cNvPr>
          <p:cNvCxnSpPr>
            <a:cxnSpLocks/>
          </p:cNvCxnSpPr>
          <p:nvPr/>
        </p:nvCxnSpPr>
        <p:spPr>
          <a:xfrm>
            <a:off x="3126877" y="4215493"/>
            <a:ext cx="1739036" cy="11566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5" name="Rechthoek 34">
            <a:extLst>
              <a:ext uri="{FF2B5EF4-FFF2-40B4-BE49-F238E27FC236}">
                <a16:creationId xmlns:a16="http://schemas.microsoft.com/office/drawing/2014/main" id="{3B44FC5C-BAB3-524F-430A-A20CFBA1D097}"/>
              </a:ext>
            </a:extLst>
          </p:cNvPr>
          <p:cNvSpPr/>
          <p:nvPr/>
        </p:nvSpPr>
        <p:spPr>
          <a:xfrm>
            <a:off x="4049485" y="2595222"/>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 description</a:t>
            </a:r>
          </a:p>
        </p:txBody>
      </p:sp>
      <p:sp>
        <p:nvSpPr>
          <p:cNvPr id="36" name="Rechthoek 35">
            <a:extLst>
              <a:ext uri="{FF2B5EF4-FFF2-40B4-BE49-F238E27FC236}">
                <a16:creationId xmlns:a16="http://schemas.microsoft.com/office/drawing/2014/main" id="{3A13ED14-A0E7-CE2B-F372-251D11C54E0B}"/>
              </a:ext>
            </a:extLst>
          </p:cNvPr>
          <p:cNvSpPr/>
          <p:nvPr/>
        </p:nvSpPr>
        <p:spPr>
          <a:xfrm>
            <a:off x="4201885" y="2747622"/>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 description</a:t>
            </a:r>
          </a:p>
        </p:txBody>
      </p:sp>
    </p:spTree>
    <p:extLst>
      <p:ext uri="{BB962C8B-B14F-4D97-AF65-F5344CB8AC3E}">
        <p14:creationId xmlns:p14="http://schemas.microsoft.com/office/powerpoint/2010/main" val="4358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1A683-58AF-8FC4-78CE-1F807FBFC811}"/>
              </a:ext>
            </a:extLst>
          </p:cNvPr>
          <p:cNvSpPr>
            <a:spLocks noGrp="1"/>
          </p:cNvSpPr>
          <p:nvPr>
            <p:ph type="title"/>
          </p:nvPr>
        </p:nvSpPr>
        <p:spPr/>
        <p:txBody>
          <a:bodyPr/>
          <a:lstStyle/>
          <a:p>
            <a:r>
              <a:rPr lang="en-US" dirty="0"/>
              <a:t>Step 2: contract TO using blockchain</a:t>
            </a:r>
          </a:p>
        </p:txBody>
      </p:sp>
      <p:sp>
        <p:nvSpPr>
          <p:cNvPr id="4" name="Rechthoek 3">
            <a:extLst>
              <a:ext uri="{FF2B5EF4-FFF2-40B4-BE49-F238E27FC236}">
                <a16:creationId xmlns:a16="http://schemas.microsoft.com/office/drawing/2014/main" id="{05CE9A23-F76C-5235-6F2A-65437FDBDB38}"/>
              </a:ext>
            </a:extLst>
          </p:cNvPr>
          <p:cNvSpPr/>
          <p:nvPr/>
        </p:nvSpPr>
        <p:spPr>
          <a:xfrm>
            <a:off x="2220685" y="1436914"/>
            <a:ext cx="1524000" cy="1164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MP</a:t>
            </a:r>
          </a:p>
        </p:txBody>
      </p:sp>
      <p:sp>
        <p:nvSpPr>
          <p:cNvPr id="14" name="Rechthoek 13">
            <a:extLst>
              <a:ext uri="{FF2B5EF4-FFF2-40B4-BE49-F238E27FC236}">
                <a16:creationId xmlns:a16="http://schemas.microsoft.com/office/drawing/2014/main" id="{2F043CE2-DECB-DBA2-2BBE-81496478B4E6}"/>
              </a:ext>
            </a:extLst>
          </p:cNvPr>
          <p:cNvSpPr/>
          <p:nvPr/>
        </p:nvSpPr>
        <p:spPr>
          <a:xfrm>
            <a:off x="7990114" y="3633107"/>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cxnSp>
        <p:nvCxnSpPr>
          <p:cNvPr id="16" name="Rechte verbindingslijn met pijl 15">
            <a:extLst>
              <a:ext uri="{FF2B5EF4-FFF2-40B4-BE49-F238E27FC236}">
                <a16:creationId xmlns:a16="http://schemas.microsoft.com/office/drawing/2014/main" id="{E0A8FB8F-750C-E36F-5DF6-C80C2DB6A525}"/>
              </a:ext>
            </a:extLst>
          </p:cNvPr>
          <p:cNvCxnSpPr>
            <a:cxnSpLocks/>
            <a:stCxn id="4" idx="2"/>
            <a:endCxn id="14" idx="1"/>
          </p:cNvCxnSpPr>
          <p:nvPr/>
        </p:nvCxnSpPr>
        <p:spPr>
          <a:xfrm>
            <a:off x="2982685" y="2601686"/>
            <a:ext cx="5007429" cy="16138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36" name="Rechthoek 35">
            <a:extLst>
              <a:ext uri="{FF2B5EF4-FFF2-40B4-BE49-F238E27FC236}">
                <a16:creationId xmlns:a16="http://schemas.microsoft.com/office/drawing/2014/main" id="{3A13ED14-A0E7-CE2B-F372-251D11C54E0B}"/>
              </a:ext>
            </a:extLst>
          </p:cNvPr>
          <p:cNvSpPr/>
          <p:nvPr/>
        </p:nvSpPr>
        <p:spPr>
          <a:xfrm>
            <a:off x="3848100" y="1804307"/>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 description</a:t>
            </a:r>
          </a:p>
        </p:txBody>
      </p:sp>
      <p:sp>
        <p:nvSpPr>
          <p:cNvPr id="15" name="Rechthoek 14">
            <a:extLst>
              <a:ext uri="{FF2B5EF4-FFF2-40B4-BE49-F238E27FC236}">
                <a16:creationId xmlns:a16="http://schemas.microsoft.com/office/drawing/2014/main" id="{BB4FB3AA-0D02-851A-E49E-DAE697319CEC}"/>
              </a:ext>
            </a:extLst>
          </p:cNvPr>
          <p:cNvSpPr/>
          <p:nvPr/>
        </p:nvSpPr>
        <p:spPr>
          <a:xfrm>
            <a:off x="3820885"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cxnSp>
        <p:nvCxnSpPr>
          <p:cNvPr id="17" name="Rechte verbindingslijn met pijl 16">
            <a:extLst>
              <a:ext uri="{FF2B5EF4-FFF2-40B4-BE49-F238E27FC236}">
                <a16:creationId xmlns:a16="http://schemas.microsoft.com/office/drawing/2014/main" id="{A520A852-6C7F-C231-8E3E-947D68AD8C17}"/>
              </a:ext>
            </a:extLst>
          </p:cNvPr>
          <p:cNvCxnSpPr>
            <a:cxnSpLocks/>
            <a:stCxn id="4" idx="2"/>
            <a:endCxn id="15" idx="0"/>
          </p:cNvCxnSpPr>
          <p:nvPr/>
        </p:nvCxnSpPr>
        <p:spPr>
          <a:xfrm>
            <a:off x="2982685" y="2601686"/>
            <a:ext cx="1600200" cy="240846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2" name="Rechte verbindingslijn met pijl 21">
            <a:extLst>
              <a:ext uri="{FF2B5EF4-FFF2-40B4-BE49-F238E27FC236}">
                <a16:creationId xmlns:a16="http://schemas.microsoft.com/office/drawing/2014/main" id="{1807CF40-4871-DF16-7696-6C77C4002755}"/>
              </a:ext>
            </a:extLst>
          </p:cNvPr>
          <p:cNvCxnSpPr>
            <a:cxnSpLocks/>
            <a:stCxn id="14" idx="1"/>
            <a:endCxn id="15" idx="0"/>
          </p:cNvCxnSpPr>
          <p:nvPr/>
        </p:nvCxnSpPr>
        <p:spPr>
          <a:xfrm flipH="1">
            <a:off x="4582885" y="4215493"/>
            <a:ext cx="3407229" cy="7946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9" name="Rechthoek 28">
            <a:extLst>
              <a:ext uri="{FF2B5EF4-FFF2-40B4-BE49-F238E27FC236}">
                <a16:creationId xmlns:a16="http://schemas.microsoft.com/office/drawing/2014/main" id="{FF3FD240-6122-9FAE-810F-51FC5A2909AC}"/>
              </a:ext>
            </a:extLst>
          </p:cNvPr>
          <p:cNvSpPr/>
          <p:nvPr/>
        </p:nvSpPr>
        <p:spPr>
          <a:xfrm>
            <a:off x="5524499"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sp>
        <p:nvSpPr>
          <p:cNvPr id="34" name="Rechthoek 33">
            <a:extLst>
              <a:ext uri="{FF2B5EF4-FFF2-40B4-BE49-F238E27FC236}">
                <a16:creationId xmlns:a16="http://schemas.microsoft.com/office/drawing/2014/main" id="{7E6BA69C-6F4C-62C0-D5B5-9FA43DED9A16}"/>
              </a:ext>
            </a:extLst>
          </p:cNvPr>
          <p:cNvSpPr/>
          <p:nvPr/>
        </p:nvSpPr>
        <p:spPr>
          <a:xfrm>
            <a:off x="2117270"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grpSp>
        <p:nvGrpSpPr>
          <p:cNvPr id="39" name="Groep 38">
            <a:extLst>
              <a:ext uri="{FF2B5EF4-FFF2-40B4-BE49-F238E27FC236}">
                <a16:creationId xmlns:a16="http://schemas.microsoft.com/office/drawing/2014/main" id="{B10174E8-8867-F141-E5D5-6B8A44D0D7B8}"/>
              </a:ext>
            </a:extLst>
          </p:cNvPr>
          <p:cNvGrpSpPr/>
          <p:nvPr/>
        </p:nvGrpSpPr>
        <p:grpSpPr>
          <a:xfrm>
            <a:off x="3575956" y="5464629"/>
            <a:ext cx="413657" cy="255814"/>
            <a:chOff x="3200400" y="4495800"/>
            <a:chExt cx="413657" cy="255814"/>
          </a:xfrm>
        </p:grpSpPr>
        <p:sp>
          <p:nvSpPr>
            <p:cNvPr id="37" name="Ovaal 36">
              <a:extLst>
                <a:ext uri="{FF2B5EF4-FFF2-40B4-BE49-F238E27FC236}">
                  <a16:creationId xmlns:a16="http://schemas.microsoft.com/office/drawing/2014/main" id="{9CD47D2E-3006-9036-E5E7-A0ECBB85D4F2}"/>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Ovaal 37">
              <a:extLst>
                <a:ext uri="{FF2B5EF4-FFF2-40B4-BE49-F238E27FC236}">
                  <a16:creationId xmlns:a16="http://schemas.microsoft.com/office/drawing/2014/main" id="{AD468201-FBF5-000D-76C4-C3B8F2599264}"/>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ep 39">
            <a:extLst>
              <a:ext uri="{FF2B5EF4-FFF2-40B4-BE49-F238E27FC236}">
                <a16:creationId xmlns:a16="http://schemas.microsoft.com/office/drawing/2014/main" id="{B1EE5988-39A3-C865-2C67-F4A6DF0228F6}"/>
              </a:ext>
            </a:extLst>
          </p:cNvPr>
          <p:cNvGrpSpPr/>
          <p:nvPr/>
        </p:nvGrpSpPr>
        <p:grpSpPr>
          <a:xfrm>
            <a:off x="5227864" y="5440136"/>
            <a:ext cx="413657" cy="255814"/>
            <a:chOff x="3200400" y="4495800"/>
            <a:chExt cx="413657" cy="255814"/>
          </a:xfrm>
        </p:grpSpPr>
        <p:sp>
          <p:nvSpPr>
            <p:cNvPr id="41" name="Ovaal 40">
              <a:extLst>
                <a:ext uri="{FF2B5EF4-FFF2-40B4-BE49-F238E27FC236}">
                  <a16:creationId xmlns:a16="http://schemas.microsoft.com/office/drawing/2014/main" id="{B7A3F911-3CCD-3611-5A78-3B94063B31D3}"/>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al 41">
              <a:extLst>
                <a:ext uri="{FF2B5EF4-FFF2-40B4-BE49-F238E27FC236}">
                  <a16:creationId xmlns:a16="http://schemas.microsoft.com/office/drawing/2014/main" id="{6BAE2DCD-DE6A-97E8-21CC-DA2542442682}"/>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4" name="Rol: verticaal 43">
            <a:extLst>
              <a:ext uri="{FF2B5EF4-FFF2-40B4-BE49-F238E27FC236}">
                <a16:creationId xmlns:a16="http://schemas.microsoft.com/office/drawing/2014/main" id="{E2823B46-4B5D-7E89-D75B-A9CE18DAA8B9}"/>
              </a:ext>
            </a:extLst>
          </p:cNvPr>
          <p:cNvSpPr/>
          <p:nvPr/>
        </p:nvSpPr>
        <p:spPr>
          <a:xfrm>
            <a:off x="3971815" y="5010150"/>
            <a:ext cx="1254578" cy="116477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MP-TO contract</a:t>
            </a:r>
          </a:p>
        </p:txBody>
      </p:sp>
      <p:sp>
        <p:nvSpPr>
          <p:cNvPr id="45" name="Lint: omhoog gekanteld 44">
            <a:extLst>
              <a:ext uri="{FF2B5EF4-FFF2-40B4-BE49-F238E27FC236}">
                <a16:creationId xmlns:a16="http://schemas.microsoft.com/office/drawing/2014/main" id="{DA7966D6-5C70-C4FD-9E8B-ED275CEB4A1D}"/>
              </a:ext>
            </a:extLst>
          </p:cNvPr>
          <p:cNvSpPr/>
          <p:nvPr/>
        </p:nvSpPr>
        <p:spPr>
          <a:xfrm>
            <a:off x="4339869" y="6046573"/>
            <a:ext cx="395416" cy="214752"/>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Lint: omhoog gekanteld 45">
            <a:extLst>
              <a:ext uri="{FF2B5EF4-FFF2-40B4-BE49-F238E27FC236}">
                <a16:creationId xmlns:a16="http://schemas.microsoft.com/office/drawing/2014/main" id="{7D305894-1AF1-7852-73B6-B9C8D3EE3B51}"/>
              </a:ext>
            </a:extLst>
          </p:cNvPr>
          <p:cNvSpPr/>
          <p:nvPr/>
        </p:nvSpPr>
        <p:spPr>
          <a:xfrm>
            <a:off x="4749959" y="6046573"/>
            <a:ext cx="395416" cy="214752"/>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11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1A683-58AF-8FC4-78CE-1F807FBFC811}"/>
              </a:ext>
            </a:extLst>
          </p:cNvPr>
          <p:cNvSpPr>
            <a:spLocks noGrp="1"/>
          </p:cNvSpPr>
          <p:nvPr>
            <p:ph type="title"/>
          </p:nvPr>
        </p:nvSpPr>
        <p:spPr/>
        <p:txBody>
          <a:bodyPr/>
          <a:lstStyle/>
          <a:p>
            <a:r>
              <a:rPr lang="en-US" dirty="0"/>
              <a:t>Step 3: create booking</a:t>
            </a:r>
          </a:p>
        </p:txBody>
      </p:sp>
      <p:sp>
        <p:nvSpPr>
          <p:cNvPr id="4" name="Rechthoek 3">
            <a:extLst>
              <a:ext uri="{FF2B5EF4-FFF2-40B4-BE49-F238E27FC236}">
                <a16:creationId xmlns:a16="http://schemas.microsoft.com/office/drawing/2014/main" id="{05CE9A23-F76C-5235-6F2A-65437FDBDB38}"/>
              </a:ext>
            </a:extLst>
          </p:cNvPr>
          <p:cNvSpPr/>
          <p:nvPr/>
        </p:nvSpPr>
        <p:spPr>
          <a:xfrm>
            <a:off x="2220685" y="1436914"/>
            <a:ext cx="1524000" cy="1164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MP</a:t>
            </a:r>
          </a:p>
        </p:txBody>
      </p:sp>
      <p:sp>
        <p:nvSpPr>
          <p:cNvPr id="14" name="Rechthoek 13">
            <a:extLst>
              <a:ext uri="{FF2B5EF4-FFF2-40B4-BE49-F238E27FC236}">
                <a16:creationId xmlns:a16="http://schemas.microsoft.com/office/drawing/2014/main" id="{2F043CE2-DECB-DBA2-2BBE-81496478B4E6}"/>
              </a:ext>
            </a:extLst>
          </p:cNvPr>
          <p:cNvSpPr/>
          <p:nvPr/>
        </p:nvSpPr>
        <p:spPr>
          <a:xfrm>
            <a:off x="7990114" y="3633107"/>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cxnSp>
        <p:nvCxnSpPr>
          <p:cNvPr id="16" name="Rechte verbindingslijn met pijl 15">
            <a:extLst>
              <a:ext uri="{FF2B5EF4-FFF2-40B4-BE49-F238E27FC236}">
                <a16:creationId xmlns:a16="http://schemas.microsoft.com/office/drawing/2014/main" id="{E0A8FB8F-750C-E36F-5DF6-C80C2DB6A525}"/>
              </a:ext>
            </a:extLst>
          </p:cNvPr>
          <p:cNvCxnSpPr>
            <a:cxnSpLocks/>
            <a:stCxn id="4" idx="3"/>
            <a:endCxn id="14" idx="1"/>
          </p:cNvCxnSpPr>
          <p:nvPr/>
        </p:nvCxnSpPr>
        <p:spPr>
          <a:xfrm>
            <a:off x="3744685" y="2019300"/>
            <a:ext cx="4245429" cy="21961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Rechthoek 14">
            <a:extLst>
              <a:ext uri="{FF2B5EF4-FFF2-40B4-BE49-F238E27FC236}">
                <a16:creationId xmlns:a16="http://schemas.microsoft.com/office/drawing/2014/main" id="{BB4FB3AA-0D02-851A-E49E-DAE697319CEC}"/>
              </a:ext>
            </a:extLst>
          </p:cNvPr>
          <p:cNvSpPr/>
          <p:nvPr/>
        </p:nvSpPr>
        <p:spPr>
          <a:xfrm>
            <a:off x="3820885"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sp>
        <p:nvSpPr>
          <p:cNvPr id="29" name="Rechthoek 28">
            <a:extLst>
              <a:ext uri="{FF2B5EF4-FFF2-40B4-BE49-F238E27FC236}">
                <a16:creationId xmlns:a16="http://schemas.microsoft.com/office/drawing/2014/main" id="{FF3FD240-6122-9FAE-810F-51FC5A2909AC}"/>
              </a:ext>
            </a:extLst>
          </p:cNvPr>
          <p:cNvSpPr/>
          <p:nvPr/>
        </p:nvSpPr>
        <p:spPr>
          <a:xfrm>
            <a:off x="5524499"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sp>
        <p:nvSpPr>
          <p:cNvPr id="34" name="Rechthoek 33">
            <a:extLst>
              <a:ext uri="{FF2B5EF4-FFF2-40B4-BE49-F238E27FC236}">
                <a16:creationId xmlns:a16="http://schemas.microsoft.com/office/drawing/2014/main" id="{7E6BA69C-6F4C-62C0-D5B5-9FA43DED9A16}"/>
              </a:ext>
            </a:extLst>
          </p:cNvPr>
          <p:cNvSpPr/>
          <p:nvPr/>
        </p:nvSpPr>
        <p:spPr>
          <a:xfrm>
            <a:off x="2117270"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grpSp>
        <p:nvGrpSpPr>
          <p:cNvPr id="39" name="Groep 38">
            <a:extLst>
              <a:ext uri="{FF2B5EF4-FFF2-40B4-BE49-F238E27FC236}">
                <a16:creationId xmlns:a16="http://schemas.microsoft.com/office/drawing/2014/main" id="{B10174E8-8867-F141-E5D5-6B8A44D0D7B8}"/>
              </a:ext>
            </a:extLst>
          </p:cNvPr>
          <p:cNvGrpSpPr/>
          <p:nvPr/>
        </p:nvGrpSpPr>
        <p:grpSpPr>
          <a:xfrm>
            <a:off x="3575956" y="5464629"/>
            <a:ext cx="413657" cy="255814"/>
            <a:chOff x="3200400" y="4495800"/>
            <a:chExt cx="413657" cy="255814"/>
          </a:xfrm>
        </p:grpSpPr>
        <p:sp>
          <p:nvSpPr>
            <p:cNvPr id="37" name="Ovaal 36">
              <a:extLst>
                <a:ext uri="{FF2B5EF4-FFF2-40B4-BE49-F238E27FC236}">
                  <a16:creationId xmlns:a16="http://schemas.microsoft.com/office/drawing/2014/main" id="{9CD47D2E-3006-9036-E5E7-A0ECBB85D4F2}"/>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Ovaal 37">
              <a:extLst>
                <a:ext uri="{FF2B5EF4-FFF2-40B4-BE49-F238E27FC236}">
                  <a16:creationId xmlns:a16="http://schemas.microsoft.com/office/drawing/2014/main" id="{AD468201-FBF5-000D-76C4-C3B8F2599264}"/>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ep 39">
            <a:extLst>
              <a:ext uri="{FF2B5EF4-FFF2-40B4-BE49-F238E27FC236}">
                <a16:creationId xmlns:a16="http://schemas.microsoft.com/office/drawing/2014/main" id="{B1EE5988-39A3-C865-2C67-F4A6DF0228F6}"/>
              </a:ext>
            </a:extLst>
          </p:cNvPr>
          <p:cNvGrpSpPr/>
          <p:nvPr/>
        </p:nvGrpSpPr>
        <p:grpSpPr>
          <a:xfrm>
            <a:off x="5227864" y="5440136"/>
            <a:ext cx="413657" cy="255814"/>
            <a:chOff x="3200400" y="4495800"/>
            <a:chExt cx="413657" cy="255814"/>
          </a:xfrm>
        </p:grpSpPr>
        <p:sp>
          <p:nvSpPr>
            <p:cNvPr id="41" name="Ovaal 40">
              <a:extLst>
                <a:ext uri="{FF2B5EF4-FFF2-40B4-BE49-F238E27FC236}">
                  <a16:creationId xmlns:a16="http://schemas.microsoft.com/office/drawing/2014/main" id="{B7A3F911-3CCD-3611-5A78-3B94063B31D3}"/>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al 41">
              <a:extLst>
                <a:ext uri="{FF2B5EF4-FFF2-40B4-BE49-F238E27FC236}">
                  <a16:creationId xmlns:a16="http://schemas.microsoft.com/office/drawing/2014/main" id="{6BAE2DCD-DE6A-97E8-21CC-DA2542442682}"/>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 name="Rol: verticaal 9">
            <a:extLst>
              <a:ext uri="{FF2B5EF4-FFF2-40B4-BE49-F238E27FC236}">
                <a16:creationId xmlns:a16="http://schemas.microsoft.com/office/drawing/2014/main" id="{FCD6052A-27EA-5D6E-416F-CA36B1526987}"/>
              </a:ext>
            </a:extLst>
          </p:cNvPr>
          <p:cNvSpPr/>
          <p:nvPr/>
        </p:nvSpPr>
        <p:spPr>
          <a:xfrm>
            <a:off x="3971815" y="5010150"/>
            <a:ext cx="1254578" cy="116477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MP-TO contract</a:t>
            </a:r>
          </a:p>
        </p:txBody>
      </p:sp>
      <p:sp>
        <p:nvSpPr>
          <p:cNvPr id="11" name="Lint: omhoog gekanteld 10">
            <a:extLst>
              <a:ext uri="{FF2B5EF4-FFF2-40B4-BE49-F238E27FC236}">
                <a16:creationId xmlns:a16="http://schemas.microsoft.com/office/drawing/2014/main" id="{49CF462B-227E-E261-DA14-CE485F83A5FE}"/>
              </a:ext>
            </a:extLst>
          </p:cNvPr>
          <p:cNvSpPr/>
          <p:nvPr/>
        </p:nvSpPr>
        <p:spPr>
          <a:xfrm>
            <a:off x="4339869" y="6046573"/>
            <a:ext cx="395416" cy="214752"/>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int: omhoog gekanteld 11">
            <a:extLst>
              <a:ext uri="{FF2B5EF4-FFF2-40B4-BE49-F238E27FC236}">
                <a16:creationId xmlns:a16="http://schemas.microsoft.com/office/drawing/2014/main" id="{226A6CB2-5FF6-578F-369A-534ED73998C6}"/>
              </a:ext>
            </a:extLst>
          </p:cNvPr>
          <p:cNvSpPr/>
          <p:nvPr/>
        </p:nvSpPr>
        <p:spPr>
          <a:xfrm>
            <a:off x="4749959" y="6046573"/>
            <a:ext cx="395416" cy="214752"/>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ol: verticaal 12">
            <a:extLst>
              <a:ext uri="{FF2B5EF4-FFF2-40B4-BE49-F238E27FC236}">
                <a16:creationId xmlns:a16="http://schemas.microsoft.com/office/drawing/2014/main" id="{886BAF68-A110-ED66-BFCA-2E2CC47EF37B}"/>
              </a:ext>
            </a:extLst>
          </p:cNvPr>
          <p:cNvSpPr/>
          <p:nvPr/>
        </p:nvSpPr>
        <p:spPr>
          <a:xfrm>
            <a:off x="4201887" y="3831842"/>
            <a:ext cx="1221885" cy="567306"/>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booking</a:t>
            </a:r>
          </a:p>
        </p:txBody>
      </p:sp>
      <p:cxnSp>
        <p:nvCxnSpPr>
          <p:cNvPr id="28" name="Rechte verbindingslijn 27">
            <a:extLst>
              <a:ext uri="{FF2B5EF4-FFF2-40B4-BE49-F238E27FC236}">
                <a16:creationId xmlns:a16="http://schemas.microsoft.com/office/drawing/2014/main" id="{C7ED9891-FF2E-D02D-DDDE-5CAA73660E57}"/>
              </a:ext>
            </a:extLst>
          </p:cNvPr>
          <p:cNvCxnSpPr>
            <a:cxnSpLocks/>
            <a:stCxn id="14" idx="1"/>
            <a:endCxn id="4" idx="2"/>
          </p:cNvCxnSpPr>
          <p:nvPr/>
        </p:nvCxnSpPr>
        <p:spPr>
          <a:xfrm flipH="1" flipV="1">
            <a:off x="2982685" y="2601686"/>
            <a:ext cx="5007429" cy="161380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C2962DE9-51E5-C282-CDE3-841CEFB55536}"/>
              </a:ext>
            </a:extLst>
          </p:cNvPr>
          <p:cNvCxnSpPr>
            <a:cxnSpLocks/>
            <a:endCxn id="13" idx="0"/>
          </p:cNvCxnSpPr>
          <p:nvPr/>
        </p:nvCxnSpPr>
        <p:spPr>
          <a:xfrm flipH="1">
            <a:off x="4812830" y="3267174"/>
            <a:ext cx="229271" cy="56466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BC99512E-8448-B8FA-3C7D-BA0F62F4AF49}"/>
              </a:ext>
            </a:extLst>
          </p:cNvPr>
          <p:cNvCxnSpPr>
            <a:cxnSpLocks/>
            <a:stCxn id="13" idx="2"/>
            <a:endCxn id="10" idx="0"/>
          </p:cNvCxnSpPr>
          <p:nvPr/>
        </p:nvCxnSpPr>
        <p:spPr>
          <a:xfrm flipH="1">
            <a:off x="4599104" y="4399148"/>
            <a:ext cx="213726" cy="611002"/>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Rechte verbindingslijn 49">
            <a:extLst>
              <a:ext uri="{FF2B5EF4-FFF2-40B4-BE49-F238E27FC236}">
                <a16:creationId xmlns:a16="http://schemas.microsoft.com/office/drawing/2014/main" id="{AC2DC799-17E0-FCBD-E804-EEEB49FBF4A9}"/>
              </a:ext>
            </a:extLst>
          </p:cNvPr>
          <p:cNvCxnSpPr>
            <a:cxnSpLocks/>
          </p:cNvCxnSpPr>
          <p:nvPr/>
        </p:nvCxnSpPr>
        <p:spPr>
          <a:xfrm flipH="1">
            <a:off x="4807356" y="3008130"/>
            <a:ext cx="783693" cy="2002019"/>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61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C1A683-58AF-8FC4-78CE-1F807FBFC811}"/>
              </a:ext>
            </a:extLst>
          </p:cNvPr>
          <p:cNvSpPr>
            <a:spLocks noGrp="1"/>
          </p:cNvSpPr>
          <p:nvPr>
            <p:ph type="title"/>
          </p:nvPr>
        </p:nvSpPr>
        <p:spPr/>
        <p:txBody>
          <a:bodyPr/>
          <a:lstStyle/>
          <a:p>
            <a:r>
              <a:rPr lang="en-US" dirty="0"/>
              <a:t>Step 4: payment</a:t>
            </a:r>
          </a:p>
        </p:txBody>
      </p:sp>
      <p:sp>
        <p:nvSpPr>
          <p:cNvPr id="4" name="Rechthoek 3">
            <a:extLst>
              <a:ext uri="{FF2B5EF4-FFF2-40B4-BE49-F238E27FC236}">
                <a16:creationId xmlns:a16="http://schemas.microsoft.com/office/drawing/2014/main" id="{05CE9A23-F76C-5235-6F2A-65437FDBDB38}"/>
              </a:ext>
            </a:extLst>
          </p:cNvPr>
          <p:cNvSpPr/>
          <p:nvPr/>
        </p:nvSpPr>
        <p:spPr>
          <a:xfrm>
            <a:off x="8855628" y="1027906"/>
            <a:ext cx="1524000" cy="11647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MP</a:t>
            </a:r>
          </a:p>
        </p:txBody>
      </p:sp>
      <p:sp>
        <p:nvSpPr>
          <p:cNvPr id="14" name="Rechthoek 13">
            <a:extLst>
              <a:ext uri="{FF2B5EF4-FFF2-40B4-BE49-F238E27FC236}">
                <a16:creationId xmlns:a16="http://schemas.microsoft.com/office/drawing/2014/main" id="{2F043CE2-DECB-DBA2-2BBE-81496478B4E6}"/>
              </a:ext>
            </a:extLst>
          </p:cNvPr>
          <p:cNvSpPr/>
          <p:nvPr/>
        </p:nvSpPr>
        <p:spPr>
          <a:xfrm>
            <a:off x="7990114" y="3633107"/>
            <a:ext cx="1524000" cy="11647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TO</a:t>
            </a:r>
          </a:p>
        </p:txBody>
      </p:sp>
      <p:sp>
        <p:nvSpPr>
          <p:cNvPr id="15" name="Rechthoek 14">
            <a:extLst>
              <a:ext uri="{FF2B5EF4-FFF2-40B4-BE49-F238E27FC236}">
                <a16:creationId xmlns:a16="http://schemas.microsoft.com/office/drawing/2014/main" id="{BB4FB3AA-0D02-851A-E49E-DAE697319CEC}"/>
              </a:ext>
            </a:extLst>
          </p:cNvPr>
          <p:cNvSpPr/>
          <p:nvPr/>
        </p:nvSpPr>
        <p:spPr>
          <a:xfrm>
            <a:off x="3820885"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sp>
        <p:nvSpPr>
          <p:cNvPr id="29" name="Rechthoek 28">
            <a:extLst>
              <a:ext uri="{FF2B5EF4-FFF2-40B4-BE49-F238E27FC236}">
                <a16:creationId xmlns:a16="http://schemas.microsoft.com/office/drawing/2014/main" id="{FF3FD240-6122-9FAE-810F-51FC5A2909AC}"/>
              </a:ext>
            </a:extLst>
          </p:cNvPr>
          <p:cNvSpPr/>
          <p:nvPr/>
        </p:nvSpPr>
        <p:spPr>
          <a:xfrm>
            <a:off x="5524499"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sp>
        <p:nvSpPr>
          <p:cNvPr id="34" name="Rechthoek 33">
            <a:extLst>
              <a:ext uri="{FF2B5EF4-FFF2-40B4-BE49-F238E27FC236}">
                <a16:creationId xmlns:a16="http://schemas.microsoft.com/office/drawing/2014/main" id="{7E6BA69C-6F4C-62C0-D5B5-9FA43DED9A16}"/>
              </a:ext>
            </a:extLst>
          </p:cNvPr>
          <p:cNvSpPr/>
          <p:nvPr/>
        </p:nvSpPr>
        <p:spPr>
          <a:xfrm>
            <a:off x="2117270" y="5010150"/>
            <a:ext cx="1524000" cy="1164772"/>
          </a:xfrm>
          <a:prstGeom prst="rect">
            <a:avLst/>
          </a:prstGeom>
          <a:solidFill>
            <a:schemeClr val="accent6">
              <a:alpha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MP-TO contract</a:t>
            </a:r>
          </a:p>
        </p:txBody>
      </p:sp>
      <p:grpSp>
        <p:nvGrpSpPr>
          <p:cNvPr id="39" name="Groep 38">
            <a:extLst>
              <a:ext uri="{FF2B5EF4-FFF2-40B4-BE49-F238E27FC236}">
                <a16:creationId xmlns:a16="http://schemas.microsoft.com/office/drawing/2014/main" id="{B10174E8-8867-F141-E5D5-6B8A44D0D7B8}"/>
              </a:ext>
            </a:extLst>
          </p:cNvPr>
          <p:cNvGrpSpPr/>
          <p:nvPr/>
        </p:nvGrpSpPr>
        <p:grpSpPr>
          <a:xfrm>
            <a:off x="3575956" y="5464629"/>
            <a:ext cx="413657" cy="255814"/>
            <a:chOff x="3200400" y="4495800"/>
            <a:chExt cx="413657" cy="255814"/>
          </a:xfrm>
        </p:grpSpPr>
        <p:sp>
          <p:nvSpPr>
            <p:cNvPr id="37" name="Ovaal 36">
              <a:extLst>
                <a:ext uri="{FF2B5EF4-FFF2-40B4-BE49-F238E27FC236}">
                  <a16:creationId xmlns:a16="http://schemas.microsoft.com/office/drawing/2014/main" id="{9CD47D2E-3006-9036-E5E7-A0ECBB85D4F2}"/>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Ovaal 37">
              <a:extLst>
                <a:ext uri="{FF2B5EF4-FFF2-40B4-BE49-F238E27FC236}">
                  <a16:creationId xmlns:a16="http://schemas.microsoft.com/office/drawing/2014/main" id="{AD468201-FBF5-000D-76C4-C3B8F2599264}"/>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40" name="Groep 39">
            <a:extLst>
              <a:ext uri="{FF2B5EF4-FFF2-40B4-BE49-F238E27FC236}">
                <a16:creationId xmlns:a16="http://schemas.microsoft.com/office/drawing/2014/main" id="{B1EE5988-39A3-C865-2C67-F4A6DF0228F6}"/>
              </a:ext>
            </a:extLst>
          </p:cNvPr>
          <p:cNvGrpSpPr/>
          <p:nvPr/>
        </p:nvGrpSpPr>
        <p:grpSpPr>
          <a:xfrm>
            <a:off x="5227864" y="5440136"/>
            <a:ext cx="413657" cy="255814"/>
            <a:chOff x="3200400" y="4495800"/>
            <a:chExt cx="413657" cy="255814"/>
          </a:xfrm>
        </p:grpSpPr>
        <p:sp>
          <p:nvSpPr>
            <p:cNvPr id="41" name="Ovaal 40">
              <a:extLst>
                <a:ext uri="{FF2B5EF4-FFF2-40B4-BE49-F238E27FC236}">
                  <a16:creationId xmlns:a16="http://schemas.microsoft.com/office/drawing/2014/main" id="{B7A3F911-3CCD-3611-5A78-3B94063B31D3}"/>
                </a:ext>
              </a:extLst>
            </p:cNvPr>
            <p:cNvSpPr/>
            <p:nvPr/>
          </p:nvSpPr>
          <p:spPr>
            <a:xfrm>
              <a:off x="3200400" y="4495800"/>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al 41">
              <a:extLst>
                <a:ext uri="{FF2B5EF4-FFF2-40B4-BE49-F238E27FC236}">
                  <a16:creationId xmlns:a16="http://schemas.microsoft.com/office/drawing/2014/main" id="{6BAE2DCD-DE6A-97E8-21CC-DA2542442682}"/>
                </a:ext>
              </a:extLst>
            </p:cNvPr>
            <p:cNvSpPr/>
            <p:nvPr/>
          </p:nvSpPr>
          <p:spPr>
            <a:xfrm>
              <a:off x="3352800" y="4544785"/>
              <a:ext cx="261257" cy="20682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 name="Rol: verticaal 9">
            <a:extLst>
              <a:ext uri="{FF2B5EF4-FFF2-40B4-BE49-F238E27FC236}">
                <a16:creationId xmlns:a16="http://schemas.microsoft.com/office/drawing/2014/main" id="{FCD6052A-27EA-5D6E-416F-CA36B1526987}"/>
              </a:ext>
            </a:extLst>
          </p:cNvPr>
          <p:cNvSpPr/>
          <p:nvPr/>
        </p:nvSpPr>
        <p:spPr>
          <a:xfrm>
            <a:off x="3971815" y="5010150"/>
            <a:ext cx="1254578" cy="1164772"/>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MP-TO contract</a:t>
            </a:r>
          </a:p>
        </p:txBody>
      </p:sp>
      <p:sp>
        <p:nvSpPr>
          <p:cNvPr id="11" name="Lint: omhoog gekanteld 10">
            <a:extLst>
              <a:ext uri="{FF2B5EF4-FFF2-40B4-BE49-F238E27FC236}">
                <a16:creationId xmlns:a16="http://schemas.microsoft.com/office/drawing/2014/main" id="{49CF462B-227E-E261-DA14-CE485F83A5FE}"/>
              </a:ext>
            </a:extLst>
          </p:cNvPr>
          <p:cNvSpPr/>
          <p:nvPr/>
        </p:nvSpPr>
        <p:spPr>
          <a:xfrm>
            <a:off x="4339869" y="6046573"/>
            <a:ext cx="395416" cy="214752"/>
          </a:xfrm>
          <a:prstGeom prst="ribbon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Lint: omhoog gekanteld 11">
            <a:extLst>
              <a:ext uri="{FF2B5EF4-FFF2-40B4-BE49-F238E27FC236}">
                <a16:creationId xmlns:a16="http://schemas.microsoft.com/office/drawing/2014/main" id="{226A6CB2-5FF6-578F-369A-534ED73998C6}"/>
              </a:ext>
            </a:extLst>
          </p:cNvPr>
          <p:cNvSpPr/>
          <p:nvPr/>
        </p:nvSpPr>
        <p:spPr>
          <a:xfrm>
            <a:off x="4749959" y="6046573"/>
            <a:ext cx="395416" cy="214752"/>
          </a:xfrm>
          <a:prstGeom prst="ribbon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Rol: verticaal 12">
            <a:extLst>
              <a:ext uri="{FF2B5EF4-FFF2-40B4-BE49-F238E27FC236}">
                <a16:creationId xmlns:a16="http://schemas.microsoft.com/office/drawing/2014/main" id="{886BAF68-A110-ED66-BFCA-2E2CC47EF37B}"/>
              </a:ext>
            </a:extLst>
          </p:cNvPr>
          <p:cNvSpPr/>
          <p:nvPr/>
        </p:nvSpPr>
        <p:spPr>
          <a:xfrm>
            <a:off x="6554578" y="3016392"/>
            <a:ext cx="1221885" cy="567306"/>
          </a:xfrm>
          <a:prstGeom prst="verticalScrol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Payment entries</a:t>
            </a:r>
          </a:p>
        </p:txBody>
      </p:sp>
      <p:cxnSp>
        <p:nvCxnSpPr>
          <p:cNvPr id="19" name="Rechte verbindingslijn 18">
            <a:extLst>
              <a:ext uri="{FF2B5EF4-FFF2-40B4-BE49-F238E27FC236}">
                <a16:creationId xmlns:a16="http://schemas.microsoft.com/office/drawing/2014/main" id="{2F5FA574-09DF-C9E2-DF9C-F525C1A3D985}"/>
              </a:ext>
            </a:extLst>
          </p:cNvPr>
          <p:cNvCxnSpPr>
            <a:cxnSpLocks/>
          </p:cNvCxnSpPr>
          <p:nvPr/>
        </p:nvCxnSpPr>
        <p:spPr>
          <a:xfrm flipH="1">
            <a:off x="4735285" y="3632683"/>
            <a:ext cx="1819293" cy="1291064"/>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hthoek 4">
            <a:extLst>
              <a:ext uri="{FF2B5EF4-FFF2-40B4-BE49-F238E27FC236}">
                <a16:creationId xmlns:a16="http://schemas.microsoft.com/office/drawing/2014/main" id="{4B95AEAE-66CE-D4DF-BEE1-16761A34F82C}"/>
              </a:ext>
            </a:extLst>
          </p:cNvPr>
          <p:cNvSpPr/>
          <p:nvPr/>
        </p:nvSpPr>
        <p:spPr>
          <a:xfrm>
            <a:off x="5641521" y="1436914"/>
            <a:ext cx="1524000" cy="11647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PSP</a:t>
            </a:r>
          </a:p>
        </p:txBody>
      </p:sp>
      <p:cxnSp>
        <p:nvCxnSpPr>
          <p:cNvPr id="7" name="Rechte verbindingslijn 6">
            <a:extLst>
              <a:ext uri="{FF2B5EF4-FFF2-40B4-BE49-F238E27FC236}">
                <a16:creationId xmlns:a16="http://schemas.microsoft.com/office/drawing/2014/main" id="{63B4463C-5278-5659-1599-3D90AC59B4C4}"/>
              </a:ext>
            </a:extLst>
          </p:cNvPr>
          <p:cNvCxnSpPr>
            <a:cxnSpLocks/>
            <a:stCxn id="4" idx="2"/>
          </p:cNvCxnSpPr>
          <p:nvPr/>
        </p:nvCxnSpPr>
        <p:spPr>
          <a:xfrm flipH="1">
            <a:off x="9069859" y="2192678"/>
            <a:ext cx="547769" cy="139102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Rechte verbindingslijn met pijl 17">
            <a:extLst>
              <a:ext uri="{FF2B5EF4-FFF2-40B4-BE49-F238E27FC236}">
                <a16:creationId xmlns:a16="http://schemas.microsoft.com/office/drawing/2014/main" id="{9C5B82E1-6CCE-6B28-91CF-3E280945D2C6}"/>
              </a:ext>
            </a:extLst>
          </p:cNvPr>
          <p:cNvCxnSpPr>
            <a:cxnSpLocks/>
            <a:stCxn id="14" idx="0"/>
            <a:endCxn id="5" idx="3"/>
          </p:cNvCxnSpPr>
          <p:nvPr/>
        </p:nvCxnSpPr>
        <p:spPr>
          <a:xfrm flipH="1" flipV="1">
            <a:off x="7165521" y="2019300"/>
            <a:ext cx="1586593" cy="16138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2" name="Rechte verbindingslijn 21">
            <a:extLst>
              <a:ext uri="{FF2B5EF4-FFF2-40B4-BE49-F238E27FC236}">
                <a16:creationId xmlns:a16="http://schemas.microsoft.com/office/drawing/2014/main" id="{9033D6D5-017C-59DA-DA3F-118314EF6E45}"/>
              </a:ext>
            </a:extLst>
          </p:cNvPr>
          <p:cNvCxnSpPr>
            <a:cxnSpLocks/>
          </p:cNvCxnSpPr>
          <p:nvPr/>
        </p:nvCxnSpPr>
        <p:spPr>
          <a:xfrm flipH="1">
            <a:off x="7331676" y="2687780"/>
            <a:ext cx="370702" cy="293757"/>
          </a:xfrm>
          <a:prstGeom prst="line">
            <a:avLst/>
          </a:prstGeom>
        </p:spPr>
        <p:style>
          <a:lnRef idx="1">
            <a:schemeClr val="accent1"/>
          </a:lnRef>
          <a:fillRef idx="0">
            <a:schemeClr val="accent1"/>
          </a:fillRef>
          <a:effectRef idx="0">
            <a:schemeClr val="accent1"/>
          </a:effectRef>
          <a:fontRef idx="minor">
            <a:schemeClr val="tx1"/>
          </a:fontRef>
        </p:style>
      </p:cxnSp>
      <p:pic>
        <p:nvPicPr>
          <p:cNvPr id="30" name="Graphic 29" descr="Euro met effen opvulling">
            <a:extLst>
              <a:ext uri="{FF2B5EF4-FFF2-40B4-BE49-F238E27FC236}">
                <a16:creationId xmlns:a16="http://schemas.microsoft.com/office/drawing/2014/main" id="{783AAD7A-9D0F-E691-7B04-72E0D4CD2E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66238" y="2444224"/>
            <a:ext cx="914400" cy="914400"/>
          </a:xfrm>
          <a:prstGeom prst="rect">
            <a:avLst/>
          </a:prstGeom>
        </p:spPr>
      </p:pic>
      <p:pic>
        <p:nvPicPr>
          <p:cNvPr id="32" name="Graphic 31" descr="Dollar met effen opvulling">
            <a:extLst>
              <a:ext uri="{FF2B5EF4-FFF2-40B4-BE49-F238E27FC236}">
                <a16:creationId xmlns:a16="http://schemas.microsoft.com/office/drawing/2014/main" id="{CC34944D-5510-5D03-F826-0F76D6E197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81507" y="2141534"/>
            <a:ext cx="914400" cy="914400"/>
          </a:xfrm>
          <a:prstGeom prst="rect">
            <a:avLst/>
          </a:prstGeom>
        </p:spPr>
      </p:pic>
      <p:pic>
        <p:nvPicPr>
          <p:cNvPr id="35" name="Graphic 34" descr="Yuan met effen opvulling">
            <a:extLst>
              <a:ext uri="{FF2B5EF4-FFF2-40B4-BE49-F238E27FC236}">
                <a16:creationId xmlns:a16="http://schemas.microsoft.com/office/drawing/2014/main" id="{0D9DE0E1-EB41-41DC-146D-083DCEF076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764" y="3246471"/>
            <a:ext cx="914400" cy="914400"/>
          </a:xfrm>
          <a:prstGeom prst="rect">
            <a:avLst/>
          </a:prstGeom>
        </p:spPr>
      </p:pic>
      <p:pic>
        <p:nvPicPr>
          <p:cNvPr id="43" name="Graphic 42" descr="Pond met effen opvulling">
            <a:extLst>
              <a:ext uri="{FF2B5EF4-FFF2-40B4-BE49-F238E27FC236}">
                <a16:creationId xmlns:a16="http://schemas.microsoft.com/office/drawing/2014/main" id="{59665400-6CC7-E7FD-955A-267E08E9FCE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8918" y="2468929"/>
            <a:ext cx="914400" cy="914400"/>
          </a:xfrm>
          <a:prstGeom prst="rect">
            <a:avLst/>
          </a:prstGeom>
        </p:spPr>
      </p:pic>
    </p:spTree>
    <p:extLst>
      <p:ext uri="{BB962C8B-B14F-4D97-AF65-F5344CB8AC3E}">
        <p14:creationId xmlns:p14="http://schemas.microsoft.com/office/powerpoint/2010/main" val="399782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C581E0-37D3-3851-FF28-4428FCA05981}"/>
              </a:ext>
            </a:extLst>
          </p:cNvPr>
          <p:cNvSpPr>
            <a:spLocks noGrp="1"/>
          </p:cNvSpPr>
          <p:nvPr>
            <p:ph type="title"/>
          </p:nvPr>
        </p:nvSpPr>
        <p:spPr/>
        <p:txBody>
          <a:bodyPr/>
          <a:lstStyle/>
          <a:p>
            <a:r>
              <a:rPr lang="en-US" dirty="0"/>
              <a:t>This is Europe</a:t>
            </a:r>
          </a:p>
        </p:txBody>
      </p:sp>
      <p:pic>
        <p:nvPicPr>
          <p:cNvPr id="1026" name="Picture 2">
            <a:extLst>
              <a:ext uri="{FF2B5EF4-FFF2-40B4-BE49-F238E27FC236}">
                <a16:creationId xmlns:a16="http://schemas.microsoft.com/office/drawing/2014/main" id="{78F98D2D-CD41-1C3D-7F78-704F8C35D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1708" y="1742174"/>
            <a:ext cx="5539054" cy="42243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lag of Europe - Wikipedia">
            <a:extLst>
              <a:ext uri="{FF2B5EF4-FFF2-40B4-BE49-F238E27FC236}">
                <a16:creationId xmlns:a16="http://schemas.microsoft.com/office/drawing/2014/main" id="{FB41A6F1-334D-E95E-4413-003FEA597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0136" y="2083915"/>
            <a:ext cx="242887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8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7C0BD-0EC0-AAA0-A7ED-18A899E26C19}"/>
              </a:ext>
            </a:extLst>
          </p:cNvPr>
          <p:cNvSpPr>
            <a:spLocks noGrp="1"/>
          </p:cNvSpPr>
          <p:nvPr>
            <p:ph type="title"/>
          </p:nvPr>
        </p:nvSpPr>
        <p:spPr/>
        <p:txBody>
          <a:bodyPr/>
          <a:lstStyle/>
          <a:p>
            <a:r>
              <a:rPr lang="en-US" dirty="0"/>
              <a:t>These are European citizens</a:t>
            </a:r>
          </a:p>
        </p:txBody>
      </p:sp>
      <p:sp>
        <p:nvSpPr>
          <p:cNvPr id="3" name="Tijdelijke aanduiding voor inhoud 2">
            <a:extLst>
              <a:ext uri="{FF2B5EF4-FFF2-40B4-BE49-F238E27FC236}">
                <a16:creationId xmlns:a16="http://schemas.microsoft.com/office/drawing/2014/main" id="{BFB0D2B8-83EC-15AC-43C7-E07543B0E8A5}"/>
              </a:ext>
            </a:extLst>
          </p:cNvPr>
          <p:cNvSpPr>
            <a:spLocks noGrp="1"/>
          </p:cNvSpPr>
          <p:nvPr>
            <p:ph idx="1"/>
          </p:nvPr>
        </p:nvSpPr>
        <p:spPr>
          <a:xfrm>
            <a:off x="1371600" y="4005943"/>
            <a:ext cx="10515600" cy="2171020"/>
          </a:xfrm>
        </p:spPr>
        <p:txBody>
          <a:bodyPr/>
          <a:lstStyle/>
          <a:p>
            <a:r>
              <a:rPr lang="en-US" dirty="0"/>
              <a:t>How are they getting supported for mobility across &amp; by different European governmental levels in their daily travel behavior?</a:t>
            </a:r>
          </a:p>
        </p:txBody>
      </p:sp>
      <p:pic>
        <p:nvPicPr>
          <p:cNvPr id="5" name="Graphic 4" descr="Groepssucces met effen opvulling">
            <a:extLst>
              <a:ext uri="{FF2B5EF4-FFF2-40B4-BE49-F238E27FC236}">
                <a16:creationId xmlns:a16="http://schemas.microsoft.com/office/drawing/2014/main" id="{BBC6B623-F700-1805-1507-1A929DEEE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0011" y="1390136"/>
            <a:ext cx="2475470" cy="2475470"/>
          </a:xfrm>
          <a:prstGeom prst="rect">
            <a:avLst/>
          </a:prstGeom>
        </p:spPr>
      </p:pic>
    </p:spTree>
    <p:extLst>
      <p:ext uri="{BB962C8B-B14F-4D97-AF65-F5344CB8AC3E}">
        <p14:creationId xmlns:p14="http://schemas.microsoft.com/office/powerpoint/2010/main" val="323858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C2429A-06CC-B2F6-4241-E2D113B8BD86}"/>
              </a:ext>
            </a:extLst>
          </p:cNvPr>
          <p:cNvSpPr>
            <a:spLocks noGrp="1"/>
          </p:cNvSpPr>
          <p:nvPr>
            <p:ph type="title"/>
          </p:nvPr>
        </p:nvSpPr>
        <p:spPr/>
        <p:txBody>
          <a:bodyPr/>
          <a:lstStyle/>
          <a:p>
            <a:r>
              <a:rPr lang="en-US" dirty="0"/>
              <a:t>Commuting</a:t>
            </a:r>
          </a:p>
        </p:txBody>
      </p:sp>
      <p:sp>
        <p:nvSpPr>
          <p:cNvPr id="3" name="Tijdelijke aanduiding voor inhoud 2">
            <a:extLst>
              <a:ext uri="{FF2B5EF4-FFF2-40B4-BE49-F238E27FC236}">
                <a16:creationId xmlns:a16="http://schemas.microsoft.com/office/drawing/2014/main" id="{B25352E5-994D-88B3-628E-C9483D79423A}"/>
              </a:ext>
            </a:extLst>
          </p:cNvPr>
          <p:cNvSpPr>
            <a:spLocks noGrp="1"/>
          </p:cNvSpPr>
          <p:nvPr>
            <p:ph idx="1"/>
          </p:nvPr>
        </p:nvSpPr>
        <p:spPr/>
        <p:txBody>
          <a:bodyPr/>
          <a:lstStyle/>
          <a:p>
            <a:r>
              <a:rPr lang="en-US" dirty="0"/>
              <a:t>Inner city</a:t>
            </a:r>
          </a:p>
          <a:p>
            <a:pPr lvl="1"/>
            <a:r>
              <a:rPr lang="en-US" dirty="0"/>
              <a:t>City in control</a:t>
            </a:r>
          </a:p>
          <a:p>
            <a:pPr lvl="1"/>
            <a:r>
              <a:rPr lang="en-US" dirty="0"/>
              <a:t>City monitors</a:t>
            </a:r>
          </a:p>
          <a:p>
            <a:r>
              <a:rPr lang="en-US" dirty="0"/>
              <a:t>Inter city / national</a:t>
            </a:r>
          </a:p>
          <a:p>
            <a:pPr lvl="1"/>
            <a:r>
              <a:rPr lang="en-US" dirty="0"/>
              <a:t>Is it a region matter?</a:t>
            </a:r>
          </a:p>
          <a:p>
            <a:pPr lvl="1"/>
            <a:r>
              <a:rPr lang="en-US" dirty="0"/>
              <a:t>Or a national one?</a:t>
            </a:r>
          </a:p>
          <a:p>
            <a:r>
              <a:rPr lang="en-US" dirty="0"/>
              <a:t>International:</a:t>
            </a:r>
          </a:p>
          <a:p>
            <a:pPr lvl="1"/>
            <a:r>
              <a:rPr lang="en-US" dirty="0"/>
              <a:t>The nations in control, NAP</a:t>
            </a:r>
          </a:p>
          <a:p>
            <a:pPr lvl="1"/>
            <a:r>
              <a:rPr lang="en-US" dirty="0"/>
              <a:t>NAPCORE</a:t>
            </a:r>
          </a:p>
        </p:txBody>
      </p:sp>
    </p:spTree>
    <p:extLst>
      <p:ext uri="{BB962C8B-B14F-4D97-AF65-F5344CB8AC3E}">
        <p14:creationId xmlns:p14="http://schemas.microsoft.com/office/powerpoint/2010/main" val="4652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FFECF1-B88B-54A7-3CF4-2BE8404B73FC}"/>
              </a:ext>
            </a:extLst>
          </p:cNvPr>
          <p:cNvSpPr>
            <a:spLocks noGrp="1"/>
          </p:cNvSpPr>
          <p:nvPr>
            <p:ph type="title"/>
          </p:nvPr>
        </p:nvSpPr>
        <p:spPr/>
        <p:txBody>
          <a:bodyPr/>
          <a:lstStyle/>
          <a:p>
            <a:r>
              <a:rPr lang="en-US" dirty="0"/>
              <a:t>MMTIS </a:t>
            </a:r>
            <a:r>
              <a:rPr lang="en-US" sz="2400" dirty="0"/>
              <a:t>(</a:t>
            </a:r>
            <a:r>
              <a:rPr lang="en-US" sz="2400" i="0" dirty="0">
                <a:solidFill>
                  <a:srgbClr val="374151"/>
                </a:solidFill>
                <a:effectLst/>
                <a:latin typeface="Söhne"/>
              </a:rPr>
              <a:t>Multi-Modal Travel Information Services)</a:t>
            </a:r>
            <a:endParaRPr lang="en-US" dirty="0"/>
          </a:p>
        </p:txBody>
      </p:sp>
      <p:sp>
        <p:nvSpPr>
          <p:cNvPr id="3" name="Tijdelijke aanduiding voor inhoud 2">
            <a:extLst>
              <a:ext uri="{FF2B5EF4-FFF2-40B4-BE49-F238E27FC236}">
                <a16:creationId xmlns:a16="http://schemas.microsoft.com/office/drawing/2014/main" id="{68A4E9C7-0527-8518-CA81-36343AC1C32F}"/>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MMTIS stands for "Multi-Modal Travel Information Services", which is a European initiative aimed at providing travelers with comprehensive and up-to-date information on transportation options across different modes (e.g. road, rail, air, water) and regions.</a:t>
            </a:r>
          </a:p>
          <a:p>
            <a:pPr algn="l"/>
            <a:r>
              <a:rPr lang="en-US" b="0" i="0" dirty="0">
                <a:solidFill>
                  <a:srgbClr val="374151"/>
                </a:solidFill>
                <a:effectLst/>
                <a:latin typeface="Söhne"/>
              </a:rPr>
              <a:t>The content of the European MMTIS varies depending on the specific service and the data sources used, but it typically includes information on travel routes, timetables, fares, real-time traffic conditions, disruptions and incidents, as well as other relevant travel-related information such as parking availability, accessibility, and multimodal connections.</a:t>
            </a:r>
          </a:p>
          <a:p>
            <a:pPr algn="l"/>
            <a:r>
              <a:rPr lang="en-US" b="0" i="0" dirty="0">
                <a:solidFill>
                  <a:srgbClr val="374151"/>
                </a:solidFill>
                <a:effectLst/>
                <a:latin typeface="Söhne"/>
              </a:rPr>
              <a:t>MMTIS services may be provided through various channels, such as websites, mobile applications, or public displays, and may incorporate different data sources, including public transport operators, transport authorities, and other service providers.</a:t>
            </a:r>
          </a:p>
          <a:p>
            <a:pPr algn="l"/>
            <a:r>
              <a:rPr lang="en-US" b="0" i="0" dirty="0">
                <a:solidFill>
                  <a:srgbClr val="374151"/>
                </a:solidFill>
                <a:effectLst/>
                <a:latin typeface="Söhne"/>
              </a:rPr>
              <a:t>Overall, the aim of MMTIS is to improve the quality and efficiency of travel by making it easier for travelers to plan and make informed decisions about their journeys.</a:t>
            </a:r>
          </a:p>
          <a:p>
            <a:pPr algn="l"/>
            <a:endParaRPr lang="en-US" dirty="0">
              <a:solidFill>
                <a:srgbClr val="374151"/>
              </a:solidFill>
              <a:latin typeface="Söhne"/>
            </a:endParaRPr>
          </a:p>
          <a:p>
            <a:pPr algn="l"/>
            <a:r>
              <a:rPr lang="en-US" b="1" i="0" dirty="0">
                <a:solidFill>
                  <a:srgbClr val="374151"/>
                </a:solidFill>
                <a:effectLst/>
                <a:latin typeface="Söhne"/>
              </a:rPr>
              <a:t>In other words: a sound implementation of level 1 (</a:t>
            </a:r>
            <a:r>
              <a:rPr lang="en-US" b="1" i="0" dirty="0" err="1">
                <a:solidFill>
                  <a:srgbClr val="374151"/>
                </a:solidFill>
                <a:effectLst/>
                <a:latin typeface="Söhne"/>
              </a:rPr>
              <a:t>Sochor</a:t>
            </a:r>
            <a:r>
              <a:rPr lang="en-US" b="1" i="0" dirty="0">
                <a:solidFill>
                  <a:srgbClr val="374151"/>
                </a:solidFill>
                <a:effectLst/>
                <a:latin typeface="Söhne"/>
              </a:rPr>
              <a:t>/</a:t>
            </a:r>
            <a:r>
              <a:rPr lang="en-US" b="1" i="0" dirty="0" err="1">
                <a:solidFill>
                  <a:srgbClr val="374151"/>
                </a:solidFill>
                <a:effectLst/>
                <a:latin typeface="Söhne"/>
              </a:rPr>
              <a:t>Sarasini</a:t>
            </a:r>
            <a:r>
              <a:rPr lang="en-US" b="1" i="0" dirty="0">
                <a:solidFill>
                  <a:srgbClr val="374151"/>
                </a:solidFill>
                <a:effectLst/>
                <a:latin typeface="Söhne"/>
              </a:rPr>
              <a:t>)</a:t>
            </a:r>
          </a:p>
        </p:txBody>
      </p:sp>
    </p:spTree>
    <p:extLst>
      <p:ext uri="{BB962C8B-B14F-4D97-AF65-F5344CB8AC3E}">
        <p14:creationId xmlns:p14="http://schemas.microsoft.com/office/powerpoint/2010/main" val="415479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A37FE-51C8-AB44-97FF-29B7707622DD}"/>
              </a:ext>
            </a:extLst>
          </p:cNvPr>
          <p:cNvSpPr>
            <a:spLocks noGrp="1"/>
          </p:cNvSpPr>
          <p:nvPr>
            <p:ph type="title"/>
          </p:nvPr>
        </p:nvSpPr>
        <p:spPr/>
        <p:txBody>
          <a:bodyPr/>
          <a:lstStyle/>
          <a:p>
            <a:r>
              <a:rPr lang="en-US" dirty="0"/>
              <a:t>MDMS </a:t>
            </a:r>
            <a:r>
              <a:rPr lang="en-US" sz="2000" dirty="0"/>
              <a:t>(</a:t>
            </a:r>
            <a:r>
              <a:rPr lang="nl-NL" sz="2000" dirty="0" err="1">
                <a:solidFill>
                  <a:srgbClr val="404040"/>
                </a:solidFill>
                <a:effectLst/>
              </a:rPr>
              <a:t>Multimodal</a:t>
            </a:r>
            <a:r>
              <a:rPr lang="nl-NL" sz="2000" dirty="0">
                <a:solidFill>
                  <a:srgbClr val="404040"/>
                </a:solidFill>
                <a:effectLst/>
              </a:rPr>
              <a:t> Digital Mobility Services)</a:t>
            </a:r>
            <a:endParaRPr lang="en-US" dirty="0"/>
          </a:p>
        </p:txBody>
      </p:sp>
      <p:sp>
        <p:nvSpPr>
          <p:cNvPr id="3" name="Tijdelijke aanduiding voor inhoud 2">
            <a:extLst>
              <a:ext uri="{FF2B5EF4-FFF2-40B4-BE49-F238E27FC236}">
                <a16:creationId xmlns:a16="http://schemas.microsoft.com/office/drawing/2014/main" id="{1AEEE085-852C-61F6-D7D6-C0524B2CE7AB}"/>
              </a:ext>
            </a:extLst>
          </p:cNvPr>
          <p:cNvSpPr>
            <a:spLocks noGrp="1"/>
          </p:cNvSpPr>
          <p:nvPr>
            <p:ph idx="1"/>
          </p:nvPr>
        </p:nvSpPr>
        <p:spPr/>
        <p:txBody>
          <a:bodyPr/>
          <a:lstStyle/>
          <a:p>
            <a:r>
              <a:rPr lang="en-US" dirty="0"/>
              <a:t>Should focus on ticketing/booking/payment services (intermediaries)</a:t>
            </a:r>
          </a:p>
          <a:p>
            <a:r>
              <a:rPr lang="en-US" dirty="0"/>
              <a:t>Contains MPMF (Multimodal Passenger Mobility Forum)</a:t>
            </a:r>
          </a:p>
          <a:p>
            <a:pPr lvl="1"/>
            <a:r>
              <a:rPr lang="en-US" dirty="0">
                <a:solidFill>
                  <a:srgbClr val="404040"/>
                </a:solidFill>
                <a:effectLst/>
              </a:rPr>
              <a:t>Driver A: Lack of willingness to cooperate between MDMS and transport operators.</a:t>
            </a:r>
          </a:p>
          <a:p>
            <a:pPr lvl="1"/>
            <a:r>
              <a:rPr lang="en-US" dirty="0">
                <a:solidFill>
                  <a:srgbClr val="404040"/>
                </a:solidFill>
                <a:effectLst/>
              </a:rPr>
              <a:t>Driver B: Commercial and technical challenges to establish viable, scalable and high quality MDMS.</a:t>
            </a:r>
          </a:p>
          <a:p>
            <a:pPr lvl="1"/>
            <a:r>
              <a:rPr lang="en-US" dirty="0">
                <a:solidFill>
                  <a:srgbClr val="404040"/>
                </a:solidFill>
                <a:effectLst/>
              </a:rPr>
              <a:t>Driver C: Lack of commercial incentives to help improve the  performance of the transport system through effective multimodality.</a:t>
            </a:r>
          </a:p>
          <a:p>
            <a:pPr lvl="1"/>
            <a:endParaRPr lang="en-US" dirty="0"/>
          </a:p>
        </p:txBody>
      </p:sp>
    </p:spTree>
    <p:extLst>
      <p:ext uri="{BB962C8B-B14F-4D97-AF65-F5344CB8AC3E}">
        <p14:creationId xmlns:p14="http://schemas.microsoft.com/office/powerpoint/2010/main" val="334744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5DAF36-1E55-303D-0395-6F0DD2D35E21}"/>
              </a:ext>
            </a:extLst>
          </p:cNvPr>
          <p:cNvSpPr>
            <a:spLocks noGrp="1"/>
          </p:cNvSpPr>
          <p:nvPr>
            <p:ph type="title"/>
          </p:nvPr>
        </p:nvSpPr>
        <p:spPr/>
        <p:txBody>
          <a:bodyPr/>
          <a:lstStyle/>
          <a:p>
            <a:r>
              <a:rPr lang="en-US" dirty="0"/>
              <a:t>EU 2017/1926</a:t>
            </a:r>
          </a:p>
        </p:txBody>
      </p:sp>
      <p:sp>
        <p:nvSpPr>
          <p:cNvPr id="3" name="Tijdelijke aanduiding voor inhoud 2">
            <a:extLst>
              <a:ext uri="{FF2B5EF4-FFF2-40B4-BE49-F238E27FC236}">
                <a16:creationId xmlns:a16="http://schemas.microsoft.com/office/drawing/2014/main" id="{17CBAF32-98C5-45DD-DF81-8ACA911590F2}"/>
              </a:ext>
            </a:extLst>
          </p:cNvPr>
          <p:cNvSpPr>
            <a:spLocks noGrp="1"/>
          </p:cNvSpPr>
          <p:nvPr>
            <p:ph idx="1"/>
          </p:nvPr>
        </p:nvSpPr>
        <p:spPr/>
        <p:txBody>
          <a:bodyPr/>
          <a:lstStyle/>
          <a:p>
            <a:r>
              <a:rPr lang="en-US" dirty="0"/>
              <a:t>National Access Point: register mobility ‘data sets’ </a:t>
            </a:r>
          </a:p>
          <a:p>
            <a:pPr lvl="1"/>
            <a:r>
              <a:rPr lang="en-US" dirty="0"/>
              <a:t>Who acts where</a:t>
            </a:r>
          </a:p>
          <a:p>
            <a:pPr lvl="1"/>
            <a:r>
              <a:rPr lang="en-US" dirty="0"/>
              <a:t>How to access the ‘data sets’</a:t>
            </a:r>
          </a:p>
        </p:txBody>
      </p:sp>
    </p:spTree>
    <p:extLst>
      <p:ext uri="{BB962C8B-B14F-4D97-AF65-F5344CB8AC3E}">
        <p14:creationId xmlns:p14="http://schemas.microsoft.com/office/powerpoint/2010/main" val="90161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2A7520-5DFC-12FC-D965-7B3A7E2CBC3F}"/>
              </a:ext>
            </a:extLst>
          </p:cNvPr>
          <p:cNvSpPr>
            <a:spLocks noGrp="1"/>
          </p:cNvSpPr>
          <p:nvPr>
            <p:ph type="title"/>
          </p:nvPr>
        </p:nvSpPr>
        <p:spPr/>
        <p:txBody>
          <a:bodyPr/>
          <a:lstStyle/>
          <a:p>
            <a:r>
              <a:rPr lang="en-US" dirty="0"/>
              <a:t>MaaS service providers</a:t>
            </a:r>
          </a:p>
        </p:txBody>
      </p:sp>
      <p:sp>
        <p:nvSpPr>
          <p:cNvPr id="3" name="Tijdelijke aanduiding voor inhoud 2">
            <a:extLst>
              <a:ext uri="{FF2B5EF4-FFF2-40B4-BE49-F238E27FC236}">
                <a16:creationId xmlns:a16="http://schemas.microsoft.com/office/drawing/2014/main" id="{7897959D-EE63-24EF-6A4A-F636D20A0BB5}"/>
              </a:ext>
            </a:extLst>
          </p:cNvPr>
          <p:cNvSpPr>
            <a:spLocks noGrp="1"/>
          </p:cNvSpPr>
          <p:nvPr>
            <p:ph idx="1"/>
          </p:nvPr>
        </p:nvSpPr>
        <p:spPr/>
        <p:txBody>
          <a:bodyPr>
            <a:normAutofit/>
          </a:bodyPr>
          <a:lstStyle/>
          <a:p>
            <a:r>
              <a:rPr lang="en-US" dirty="0"/>
              <a:t>How can MPs use the registers?</a:t>
            </a:r>
          </a:p>
          <a:p>
            <a:pPr lvl="1"/>
            <a:r>
              <a:rPr lang="en-US" dirty="0"/>
              <a:t>Find operators in other areas (NAPs need to standardize)</a:t>
            </a:r>
          </a:p>
          <a:p>
            <a:pPr lvl="1"/>
            <a:r>
              <a:rPr lang="en-US" dirty="0"/>
              <a:t>Use the ‘data sets’ of the operator to start booking (standardization needed =&gt; TOMP-API to book &amp; execute)</a:t>
            </a:r>
          </a:p>
          <a:p>
            <a:r>
              <a:rPr lang="en-US" dirty="0"/>
              <a:t>How to cope with ‘terms &amp; conditions’ and contracting?</a:t>
            </a:r>
          </a:p>
          <a:p>
            <a:pPr lvl="1"/>
            <a:r>
              <a:rPr lang="en-US" dirty="0" err="1"/>
              <a:t>OpenBike</a:t>
            </a:r>
            <a:r>
              <a:rPr lang="en-US" dirty="0"/>
              <a:t> II</a:t>
            </a:r>
          </a:p>
          <a:p>
            <a:pPr lvl="1"/>
            <a:r>
              <a:rPr lang="en-US" dirty="0" err="1"/>
              <a:t>OpenWheels</a:t>
            </a:r>
            <a:endParaRPr lang="en-US" dirty="0"/>
          </a:p>
          <a:p>
            <a:r>
              <a:rPr lang="en-US" dirty="0"/>
              <a:t>How to cope with ‘payments’?</a:t>
            </a:r>
          </a:p>
          <a:p>
            <a:pPr lvl="1"/>
            <a:r>
              <a:rPr lang="en-US" dirty="0"/>
              <a:t>How to break the current peer-to-peer solutions?</a:t>
            </a:r>
          </a:p>
          <a:p>
            <a:pPr lvl="1"/>
            <a:r>
              <a:rPr lang="en-US" dirty="0"/>
              <a:t>MDMS / MPMF</a:t>
            </a:r>
          </a:p>
          <a:p>
            <a:pPr lvl="1"/>
            <a:endParaRPr lang="en-US" dirty="0"/>
          </a:p>
        </p:txBody>
      </p:sp>
    </p:spTree>
    <p:extLst>
      <p:ext uri="{BB962C8B-B14F-4D97-AF65-F5344CB8AC3E}">
        <p14:creationId xmlns:p14="http://schemas.microsoft.com/office/powerpoint/2010/main" val="1714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52A95F-51FA-65D5-355E-52CE0863AB68}"/>
              </a:ext>
            </a:extLst>
          </p:cNvPr>
          <p:cNvSpPr>
            <a:spLocks noGrp="1"/>
          </p:cNvSpPr>
          <p:nvPr>
            <p:ph type="title"/>
          </p:nvPr>
        </p:nvSpPr>
        <p:spPr/>
        <p:txBody>
          <a:bodyPr/>
          <a:lstStyle/>
          <a:p>
            <a:r>
              <a:rPr lang="en-US" dirty="0"/>
              <a:t>Vision: book-on-the-fly</a:t>
            </a:r>
          </a:p>
        </p:txBody>
      </p:sp>
      <p:sp>
        <p:nvSpPr>
          <p:cNvPr id="3" name="Tijdelijke aanduiding voor inhoud 2">
            <a:extLst>
              <a:ext uri="{FF2B5EF4-FFF2-40B4-BE49-F238E27FC236}">
                <a16:creationId xmlns:a16="http://schemas.microsoft.com/office/drawing/2014/main" id="{ADEC104F-FD12-1C21-147B-27B77F7248C2}"/>
              </a:ext>
            </a:extLst>
          </p:cNvPr>
          <p:cNvSpPr>
            <a:spLocks noGrp="1"/>
          </p:cNvSpPr>
          <p:nvPr>
            <p:ph idx="1"/>
          </p:nvPr>
        </p:nvSpPr>
        <p:spPr/>
        <p:txBody>
          <a:bodyPr/>
          <a:lstStyle/>
          <a:p>
            <a:r>
              <a:rPr lang="en-US" dirty="0"/>
              <a:t>MaaS providers can find TOs using their own NAP. </a:t>
            </a:r>
          </a:p>
          <a:p>
            <a:r>
              <a:rPr lang="en-US" dirty="0"/>
              <a:t>NAPs should have a federated registry, relying questions to other NAPs</a:t>
            </a:r>
          </a:p>
          <a:p>
            <a:r>
              <a:rPr lang="en-US" dirty="0"/>
              <a:t>Once a registered TO is found, it must be possible to</a:t>
            </a:r>
          </a:p>
          <a:p>
            <a:pPr lvl="1"/>
            <a:r>
              <a:rPr lang="en-US" dirty="0"/>
              <a:t>Create a ‘default’ contract for a short period of time, using blockchain technology: MP-TO or end user-TO</a:t>
            </a:r>
          </a:p>
          <a:p>
            <a:pPr lvl="1"/>
            <a:r>
              <a:rPr lang="en-US" dirty="0"/>
              <a:t>Create a booking, referring to the contract</a:t>
            </a:r>
          </a:p>
          <a:p>
            <a:pPr lvl="1"/>
            <a:r>
              <a:rPr lang="en-US" dirty="0"/>
              <a:t>Handle the payment directly after the service has been delivered (standardization needed? Or TOMP-payment endpoint can be handed over to a PSP?)</a:t>
            </a:r>
          </a:p>
          <a:p>
            <a:pPr lvl="1"/>
            <a:endParaRPr lang="en-US" dirty="0"/>
          </a:p>
        </p:txBody>
      </p:sp>
    </p:spTree>
    <p:extLst>
      <p:ext uri="{BB962C8B-B14F-4D97-AF65-F5344CB8AC3E}">
        <p14:creationId xmlns:p14="http://schemas.microsoft.com/office/powerpoint/2010/main" val="19718331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TOMP - PB Module</Template>
  <TotalTime>1412</TotalTime>
  <Words>604</Words>
  <Application>Microsoft Office PowerPoint</Application>
  <PresentationFormat>Breedbeeld</PresentationFormat>
  <Paragraphs>89</Paragraphs>
  <Slides>13</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Calibri Light</vt:lpstr>
      <vt:lpstr>Söhne</vt:lpstr>
      <vt:lpstr>Kantoorthema</vt:lpstr>
      <vt:lpstr>TOMP API</vt:lpstr>
      <vt:lpstr>This is Europe</vt:lpstr>
      <vt:lpstr>These are European citizens</vt:lpstr>
      <vt:lpstr>Commuting</vt:lpstr>
      <vt:lpstr>MMTIS (Multi-Modal Travel Information Services)</vt:lpstr>
      <vt:lpstr>MDMS (Multimodal Digital Mobility Services)</vt:lpstr>
      <vt:lpstr>EU 2017/1926</vt:lpstr>
      <vt:lpstr>MaaS service providers</vt:lpstr>
      <vt:lpstr>Vision: book-on-the-fly</vt:lpstr>
      <vt:lpstr>Step 1: find TO using federated NAPs</vt:lpstr>
      <vt:lpstr>Step 2: contract TO using blockchain</vt:lpstr>
      <vt:lpstr>Step 3: create booking</vt:lpstr>
      <vt:lpstr>Step 4: payment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TOMP API</dc:title>
  <dc:creator>Edwin van den Belt</dc:creator>
  <cp:lastModifiedBy>Edwin van den Belt</cp:lastModifiedBy>
  <cp:revision>45</cp:revision>
  <dcterms:created xsi:type="dcterms:W3CDTF">2023-02-14T08:31:23Z</dcterms:created>
  <dcterms:modified xsi:type="dcterms:W3CDTF">2023-02-15T08:03:30Z</dcterms:modified>
</cp:coreProperties>
</file>