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2C129-1608-7702-973C-01DE909B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828A0A-4144-36A3-FB9E-1DAF7642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EEB5E1-6A0B-FF9C-722E-4118219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99839F-92CB-06DC-D0BD-850C5FFA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9AB883-48DF-2C61-0264-B2A20C68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AC04F-9B1D-64DB-D0AD-0B3FBB43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FBD171-941F-284F-D956-7A1014E2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323DAD-F72E-B4E0-4B93-5B4BFA74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093630-D73B-BEB9-63BF-B67726ED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3F5D9A-7A06-2A11-F48D-C250216D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903CD85-CADD-A7C0-5752-572A9634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28F832-5DB6-BF44-1D00-3D8F3601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1760" y="365125"/>
            <a:ext cx="719074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590F1F-0C52-81E8-28C6-4428C95A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C7DB69-DF9B-CA63-6F09-7809B783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273AA4-61A1-C620-48E1-6636D765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0628B-2EAC-54BF-32E8-2D2FE7C2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08357B-EAD0-62B1-3408-7899C9A6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A586B4-21F1-5F4F-D5AD-F50C81E5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79DE72-3F21-188B-8B63-1C8F229C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3D9514-4414-0C69-9ABE-B474294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1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4844E-1C76-C306-7F47-F495D68F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AD1D11-86DC-FC80-0125-3CDB876E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10C965-EC58-F5B9-2BD9-638F3090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906856-DB91-D04E-0C06-083D502B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F30B5A-649C-B0A3-1362-E7B63FC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2EC8A-55ED-9D7A-C669-C7EE7CF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7B2D0C-48FF-E315-EF17-4D3574626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760" y="1825625"/>
            <a:ext cx="4638040" cy="4351338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9DD33B9-4A52-7C03-81B0-C1A53E7A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5760" y="1825625"/>
            <a:ext cx="463804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6F51D9-F01F-09C2-915E-5574D5A4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DC3127-6CBA-12B3-5EC1-BBFF1154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FDEBC0-408B-CE64-57FA-AC1E712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1104B-E39F-B1AC-076A-86CBF4D2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365125"/>
            <a:ext cx="9973628" cy="1325563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9BF609-FB37-D265-02C9-81317A04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760" y="1681163"/>
            <a:ext cx="46158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B8DB03-BCC1-7423-A23D-65EF6A5F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1760" y="2505075"/>
            <a:ext cx="4615815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ED29D9-65E2-29A4-8C3D-0F92E4A7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6840" y="1681163"/>
            <a:ext cx="46385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2B5317-AD79-153B-1A5C-877104963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16840" y="2505075"/>
            <a:ext cx="46385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BE35627-3793-105A-F67D-70707A94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A7149C-60AE-020D-A0A3-E56B71EB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6B13E53-C888-8663-A29E-FFCE4CC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2D315-73EB-1E3C-5833-F245927F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084A5D3-841C-E435-085C-C5C1CF84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4BE1585-C910-7287-19AF-E7FDA879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77206A-D072-8647-BE98-CAAA52E7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32A27B-DE31-62F1-B1E8-D135278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4D5FA7-902D-BBFB-5002-A5DD34DB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4D9CA2-65D1-8B12-D0FB-B2C975CF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9C715-CE45-05B9-9FAE-735A5D32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457200"/>
            <a:ext cx="3390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AA470D-B5BA-C7B8-9875-7AD8036A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BDE3A8-FF59-B02F-BA23-88DE34C8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760" y="2057400"/>
            <a:ext cx="339026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95FFBA-E3D6-299D-F0AA-9B84766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F34D13-6C6E-FCCB-FC71-70E931C3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74AF3A-229C-9382-DDE8-6408EAAB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A6829-4061-32D4-C34F-E20FC9E8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457200"/>
            <a:ext cx="3390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FB639F6-E3F0-5D13-424C-DAEDB0BCD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14664F-825F-E24F-78ED-8B40B6E1C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760" y="2057400"/>
            <a:ext cx="339026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228EBCA-1D1F-B339-32CD-017A8FE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73EB-CAA6-4AD9-A80E-9081D982F3D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9D88C9-5DAB-364A-CF77-AD03EF8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624CC9-7B87-CB35-2B72-DAC68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28204F5-F0B0-AAE3-92F4-0BE7C6AF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365125"/>
            <a:ext cx="9972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F5992-5B43-3DC2-A30B-F15CD6D41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760" y="1825625"/>
            <a:ext cx="9972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ABBB35-3087-1DEA-0B55-1794E843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1760" y="6356350"/>
            <a:ext cx="2199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73EB-CAA6-4AD9-A80E-9081D982F3DF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9BB806-3166-ED27-E6DF-E33932A75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26000" y="6356350"/>
            <a:ext cx="332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307014-9D21-E162-B76F-01A8AE4C4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FB26-2D02-4BB1-A09D-83FC2D2A1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E2C5F-48BF-D37D-D36F-43152F13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54" y="1122363"/>
            <a:ext cx="6123164" cy="2387600"/>
          </a:xfrm>
        </p:spPr>
        <p:txBody>
          <a:bodyPr>
            <a:normAutofit/>
          </a:bodyPr>
          <a:lstStyle/>
          <a:p>
            <a:r>
              <a:rPr lang="en-US" dirty="0"/>
              <a:t>TOMP-WG</a:t>
            </a:r>
            <a:br>
              <a:rPr lang="en-US" dirty="0"/>
            </a:br>
            <a:r>
              <a:rPr lang="en-US" dirty="0"/>
              <a:t>V2.0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094265-78DD-CC1E-AF26-CFF0C04A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260" y="3643602"/>
            <a:ext cx="4210221" cy="1655762"/>
          </a:xfrm>
        </p:spPr>
        <p:txBody>
          <a:bodyPr/>
          <a:lstStyle/>
          <a:p>
            <a:r>
              <a:rPr lang="en-US" dirty="0"/>
              <a:t>Session of 2023-01-25</a:t>
            </a:r>
          </a:p>
        </p:txBody>
      </p:sp>
    </p:spTree>
    <p:extLst>
      <p:ext uri="{BB962C8B-B14F-4D97-AF65-F5344CB8AC3E}">
        <p14:creationId xmlns:p14="http://schemas.microsoft.com/office/powerpoint/2010/main" val="101808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B14C2-AEC4-E0D3-1830-34E33242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Facilitate in test suite (Postman) or create canonical validator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207F17-FE19-F995-653C-0B4B2C32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PRO: reduce dialects</a:t>
            </a:r>
            <a:r>
              <a:rPr lang="en-US" dirty="0"/>
              <a:t> </a:t>
            </a:r>
          </a:p>
          <a:p>
            <a:r>
              <a:rPr lang="en-US" dirty="0"/>
              <a:t>CON: takes quite a bit of time &amp; expertise  </a:t>
            </a:r>
          </a:p>
        </p:txBody>
      </p:sp>
    </p:spTree>
    <p:extLst>
      <p:ext uri="{BB962C8B-B14F-4D97-AF65-F5344CB8AC3E}">
        <p14:creationId xmlns:p14="http://schemas.microsoft.com/office/powerpoint/2010/main" val="10306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4CA50-B7B2-EEE3-4FEE-27F38FB6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in v2.0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6276D4-8A88-545C-AA04-2690A967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 paging in operator information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Alignment with GBFS/MDS regarding the zones (towards geoJSON?)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Facilitate in returning multiple errors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Facilitate availability in the future (reservation)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Reselling of products (like reduction cards, day or hourly cards) alongside selling travel rights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Clear unused endpoints (requires investigation)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Emphasis on modular setup: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Divide into multiple swagger files (one per module)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a selection tool or description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Facilitate in test suite (Postman) or create a canonical validator</a:t>
            </a:r>
          </a:p>
          <a:p>
            <a:pPr marL="34290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</a:rPr>
              <a:t>Migration guide</a:t>
            </a:r>
            <a:endParaRPr lang="en-GB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E12A7FE-AF7A-F10F-1F28-9A556E0A06C9}"/>
              </a:ext>
            </a:extLst>
          </p:cNvPr>
          <p:cNvSpPr txBox="1"/>
          <p:nvPr/>
        </p:nvSpPr>
        <p:spPr>
          <a:xfrm>
            <a:off x="8328553" y="46939"/>
            <a:ext cx="35666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More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8080"/>
                </a:highlight>
              </a:rPr>
              <a:t>Better alignment </a:t>
            </a:r>
            <a:r>
              <a:rPr lang="en-US" dirty="0" err="1">
                <a:highlight>
                  <a:srgbClr val="008080"/>
                </a:highlight>
              </a:rPr>
              <a:t>w.o.</a:t>
            </a:r>
            <a:r>
              <a:rPr lang="en-US" dirty="0">
                <a:highlight>
                  <a:srgbClr val="008080"/>
                </a:highlight>
              </a:rPr>
              <a:t>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8000"/>
                </a:highlight>
              </a:rPr>
              <a:t>Better communication</a:t>
            </a:r>
          </a:p>
          <a:p>
            <a:r>
              <a:rPr lang="en-US" dirty="0"/>
              <a:t>Reduce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Easier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Easier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Easier to connect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3E027A5-C973-A503-8325-0CF151A2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93" y="1869157"/>
            <a:ext cx="198137" cy="20575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7D0D510-8F07-0FAC-67FE-84A67D69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19" y="2622494"/>
            <a:ext cx="198137" cy="2057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6CEF5D0-CA56-46D5-5F31-E28C054C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07" y="3013233"/>
            <a:ext cx="198137" cy="20575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5FDF2BC-AFF5-62DE-5FF3-8329F56A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084" y="3375660"/>
            <a:ext cx="198137" cy="20575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131674-1B98-7D07-F50C-26C933D7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29" y="1869157"/>
            <a:ext cx="198137" cy="20575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1DAE914-E461-A6B9-C20F-A9D6BCF1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16" y="2252384"/>
            <a:ext cx="198137" cy="20575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2EA1B4D-4AA3-7185-9364-BF3BD755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28" y="4109437"/>
            <a:ext cx="198137" cy="20575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95EB825-2D8C-8A56-0BEF-E5DFFA1D3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65" y="4109437"/>
            <a:ext cx="198137" cy="20575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926F451B-C742-41A2-6DFC-3138BF67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27" y="5023836"/>
            <a:ext cx="198137" cy="205758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0764A523-2621-227B-8973-C91BFB8A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553" y="2252385"/>
            <a:ext cx="198137" cy="205758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A23F05B-16A8-764A-4932-861BEE6E9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938" y="3767492"/>
            <a:ext cx="198137" cy="205758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409A2275-16C5-E188-CF43-02E6E85C0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702" y="4109437"/>
            <a:ext cx="198137" cy="205758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F388AAAA-E366-02D4-0098-EEE753007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564" y="5023837"/>
            <a:ext cx="198137" cy="205758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FC9A930F-7033-30AF-E67D-CAF1C0EE5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455" y="3767492"/>
            <a:ext cx="198137" cy="20575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C8904C47-E5FB-9644-FCA9-723AF1783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839" y="4109437"/>
            <a:ext cx="198137" cy="205758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624EFA6C-7AC5-5C8F-3761-773FE6842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701" y="5023837"/>
            <a:ext cx="198137" cy="205758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FD95F89C-0DA9-8EC8-5F45-E4D49A7A1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837" y="5023835"/>
            <a:ext cx="198137" cy="2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9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10520-2D85-EFF4-6035-6DF38AAA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Proper paging in operator information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3C5A5D-FD1D-C31B-9DA5-3E5D6D38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Advantages: </a:t>
            </a:r>
          </a:p>
          <a:p>
            <a:pPr lvl="1"/>
            <a:r>
              <a:rPr lang="en-US" b="1" dirty="0"/>
              <a:t>Unambiguous, </a:t>
            </a:r>
          </a:p>
          <a:p>
            <a:pPr lvl="1"/>
            <a:r>
              <a:rPr lang="en-US" b="1" dirty="0"/>
              <a:t>tech standard way </a:t>
            </a:r>
          </a:p>
          <a:p>
            <a:r>
              <a:rPr lang="en-US" dirty="0"/>
              <a:t>GET /operator/</a:t>
            </a:r>
            <a:r>
              <a:rPr lang="en-US" dirty="0" err="1"/>
              <a:t>available-assets?offset</a:t>
            </a:r>
            <a:r>
              <a:rPr lang="en-US" dirty="0"/>
              <a:t>=10&amp;limit=10</a:t>
            </a:r>
          </a:p>
          <a:p>
            <a:pPr lvl="1"/>
            <a:r>
              <a:rPr lang="en-US" dirty="0"/>
              <a:t>[ { "id": “blue-bikes", "assets": [ { “id”: “b1”, … }, { “id”: “b2”, … } ] } ]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become:</a:t>
            </a:r>
          </a:p>
          <a:p>
            <a:pPr lvl="1"/>
            <a:r>
              <a:rPr lang="en-US" dirty="0"/>
              <a:t>GET /operator/</a:t>
            </a:r>
            <a:r>
              <a:rPr lang="en-US" dirty="0" err="1"/>
              <a:t>availability?offset</a:t>
            </a:r>
            <a:r>
              <a:rPr lang="en-US" dirty="0"/>
              <a:t>=10&amp;limit=10</a:t>
            </a:r>
          </a:p>
          <a:p>
            <a:pPr marL="914400" lvl="2" indent="0">
              <a:buNone/>
            </a:pPr>
            <a:r>
              <a:rPr lang="en-US" dirty="0"/>
              <a:t>{   &lt;data&gt;, 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"links": [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      { "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": "https://tomp.example.com/operator/</a:t>
            </a:r>
            <a:r>
              <a:rPr lang="en-US" dirty="0" err="1">
                <a:highlight>
                  <a:srgbClr val="FFFF00"/>
                </a:highlight>
              </a:rPr>
              <a:t>availability?offset</a:t>
            </a:r>
            <a:r>
              <a:rPr lang="en-US" dirty="0">
                <a:highlight>
                  <a:srgbClr val="FFFF00"/>
                </a:highlight>
              </a:rPr>
              <a:t>=20&amp;limit=10",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        "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>
                <a:highlight>
                  <a:srgbClr val="FFFF00"/>
                </a:highlight>
              </a:rPr>
              <a:t>": "next“ },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{ "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": "https://tomp.example.com/operator/</a:t>
            </a:r>
            <a:r>
              <a:rPr lang="en-US" dirty="0" err="1">
                <a:highlight>
                  <a:srgbClr val="FFFF00"/>
                </a:highlight>
              </a:rPr>
              <a:t>availability?offset</a:t>
            </a:r>
            <a:r>
              <a:rPr lang="en-US" dirty="0">
                <a:highlight>
                  <a:srgbClr val="FFFF00"/>
                </a:highlight>
              </a:rPr>
              <a:t>=0&amp;limit=10",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        "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>
                <a:highlight>
                  <a:srgbClr val="FFFF00"/>
                </a:highlight>
              </a:rPr>
              <a:t>": “previous“ }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    ],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    "</a:t>
            </a:r>
            <a:r>
              <a:rPr lang="en-US" dirty="0" err="1">
                <a:highlight>
                  <a:srgbClr val="FFFF00"/>
                </a:highlight>
              </a:rPr>
              <a:t>numberMatched</a:t>
            </a:r>
            <a:r>
              <a:rPr lang="en-US" dirty="0">
                <a:highlight>
                  <a:srgbClr val="FFFF00"/>
                </a:highlight>
              </a:rPr>
              <a:t>": 251,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    "</a:t>
            </a:r>
            <a:r>
              <a:rPr lang="en-US" dirty="0" err="1">
                <a:highlight>
                  <a:srgbClr val="FFFF00"/>
                </a:highlight>
              </a:rPr>
              <a:t>numberReturned</a:t>
            </a:r>
            <a:r>
              <a:rPr lang="en-US" dirty="0">
                <a:highlight>
                  <a:srgbClr val="FFFF00"/>
                </a:highlight>
              </a:rPr>
              <a:t>": 10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475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10520-2D85-EFF4-6035-6DF38AAA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Calibri" panose="020F0502020204030204" pitchFamily="34" charset="0"/>
                <a:ea typeface="Calibri" panose="020F0502020204030204" pitchFamily="34" charset="0"/>
              </a:rPr>
              <a:t>Alignment with GBFS/MDS regarding the zones (towards geoJSON?)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3C5A5D-FD1D-C31B-9DA5-3E5D6D38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Major change, but this reduces the costs of </a:t>
            </a:r>
          </a:p>
          <a:p>
            <a:pPr lvl="1"/>
            <a:r>
              <a:rPr lang="en-US" b="1" dirty="0"/>
              <a:t>app development: the areas can be displayed with minimal effort</a:t>
            </a:r>
          </a:p>
          <a:p>
            <a:pPr lvl="1"/>
            <a:r>
              <a:rPr lang="en-US" b="1" dirty="0"/>
              <a:t>Maintenance/validation of the zones: every geoJSON tool can be used </a:t>
            </a:r>
          </a:p>
          <a:p>
            <a:r>
              <a:rPr lang="en-US" dirty="0"/>
              <a:t>GET /operator/</a:t>
            </a:r>
            <a:r>
              <a:rPr lang="en-US" dirty="0" err="1"/>
              <a:t>regions?offset</a:t>
            </a:r>
            <a:r>
              <a:rPr lang="en-US" dirty="0"/>
              <a:t>=10&amp;limit=10</a:t>
            </a:r>
          </a:p>
          <a:p>
            <a:pPr lvl="1"/>
            <a:r>
              <a:rPr lang="en-US" dirty="0"/>
              <a:t>[ { “</a:t>
            </a:r>
            <a:r>
              <a:rPr lang="en-US" dirty="0" err="1"/>
              <a:t>regionId</a:t>
            </a:r>
            <a:r>
              <a:rPr lang="en-US" dirty="0"/>
              <a:t>": “</a:t>
            </a:r>
            <a:r>
              <a:rPr lang="en-US" dirty="0" err="1"/>
              <a:t>cityCenter</a:t>
            </a:r>
            <a:r>
              <a:rPr lang="en-US" dirty="0"/>
              <a:t>", “type”: “SPEEDLIMIT”, … “</a:t>
            </a:r>
            <a:r>
              <a:rPr lang="en-US" dirty="0" err="1"/>
              <a:t>serviceArea</a:t>
            </a:r>
            <a:r>
              <a:rPr lang="en-US" dirty="0"/>
              <a:t>”: &lt;&lt;</a:t>
            </a:r>
            <a:r>
              <a:rPr lang="en-US" dirty="0" err="1"/>
              <a:t>geojsonPolygon</a:t>
            </a:r>
            <a:r>
              <a:rPr lang="en-US" dirty="0"/>
              <a:t>&gt;&gt; } ]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become:</a:t>
            </a:r>
          </a:p>
          <a:p>
            <a:pPr lvl="1"/>
            <a:r>
              <a:rPr lang="en-US" dirty="0"/>
              <a:t>GET /operator/</a:t>
            </a:r>
            <a:r>
              <a:rPr lang="en-US" dirty="0" err="1"/>
              <a:t>regions?offset</a:t>
            </a:r>
            <a:r>
              <a:rPr lang="en-US" dirty="0"/>
              <a:t>=10&amp;limit=10</a:t>
            </a:r>
          </a:p>
          <a:p>
            <a:pPr marL="914400" lvl="2" indent="0">
              <a:buNone/>
            </a:pPr>
            <a:r>
              <a:rPr lang="en-US" dirty="0"/>
              <a:t>{ “type”: “</a:t>
            </a:r>
            <a:r>
              <a:rPr lang="en-US" dirty="0" err="1"/>
              <a:t>FeatureCollection</a:t>
            </a:r>
            <a:r>
              <a:rPr lang="en-US" dirty="0"/>
              <a:t>”,</a:t>
            </a:r>
            <a:br>
              <a:rPr lang="en-US" dirty="0"/>
            </a:br>
            <a:r>
              <a:rPr lang="en-US" dirty="0"/>
              <a:t>  “features”: [ { “id”: “</a:t>
            </a:r>
            <a:r>
              <a:rPr lang="en-US" dirty="0" err="1"/>
              <a:t>cityCenter</a:t>
            </a:r>
            <a:r>
              <a:rPr lang="en-US" dirty="0"/>
              <a:t>”, “geometry”: &lt;&lt;</a:t>
            </a:r>
            <a:r>
              <a:rPr lang="en-US" dirty="0" err="1"/>
              <a:t>geojsonGeometry</a:t>
            </a:r>
            <a:r>
              <a:rPr lang="en-US" dirty="0"/>
              <a:t>&gt;&gt;, “type”: “feature”, “properties”: { “type”: “SPEEDLIMIT”, … } ] }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22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03B19-9DF5-94E9-E967-198046C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Facilitate in returning multiple errors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717E9-FAD7-F601-BB35-C1019F87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Advantages:</a:t>
            </a:r>
          </a:p>
          <a:p>
            <a:pPr lvl="1"/>
            <a:r>
              <a:rPr lang="en-US" b="1" dirty="0"/>
              <a:t>No need to use trial-and-error until a final booking can be created (all errors reported at once)</a:t>
            </a:r>
          </a:p>
          <a:p>
            <a:r>
              <a:rPr lang="en-US" dirty="0"/>
              <a:t>Was: error code 400 body: type error</a:t>
            </a:r>
          </a:p>
          <a:p>
            <a:r>
              <a:rPr lang="en-US" dirty="0"/>
              <a:t>Will be error code 400 body: array of type error </a:t>
            </a:r>
          </a:p>
        </p:txBody>
      </p:sp>
    </p:spTree>
    <p:extLst>
      <p:ext uri="{BB962C8B-B14F-4D97-AF65-F5344CB8AC3E}">
        <p14:creationId xmlns:p14="http://schemas.microsoft.com/office/powerpoint/2010/main" val="331199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F1CD2-7DCB-D80C-044B-37CA3D06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Calibri" panose="020F0502020204030204" pitchFamily="34" charset="0"/>
                <a:ea typeface="Calibri" panose="020F0502020204030204" pitchFamily="34" charset="0"/>
              </a:rPr>
              <a:t>Facilitate in availability in the future (reservation)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0014B1-63A6-56AA-7597-EE144CAF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Advantage:</a:t>
            </a:r>
          </a:p>
          <a:p>
            <a:pPr lvl="1"/>
            <a:r>
              <a:rPr lang="en-US" b="1" dirty="0"/>
              <a:t>Better planning possibilities</a:t>
            </a:r>
          </a:p>
          <a:p>
            <a:r>
              <a:rPr lang="en-US" dirty="0"/>
              <a:t>Was: impossible. The availability is ‘here-and-now’</a:t>
            </a:r>
          </a:p>
          <a:p>
            <a:r>
              <a:rPr lang="en-US" dirty="0"/>
              <a:t>Will become: </a:t>
            </a:r>
          </a:p>
          <a:p>
            <a:pPr lvl="1"/>
            <a:r>
              <a:rPr lang="en-US" dirty="0"/>
              <a:t>(combined with geoJSON, so stations, free-floating areas and assets can be presented):</a:t>
            </a:r>
          </a:p>
          <a:p>
            <a:pPr marL="914400" lvl="2" indent="0">
              <a:buNone/>
            </a:pPr>
            <a:r>
              <a:rPr lang="en-US" dirty="0"/>
              <a:t>"availability": [</a:t>
            </a:r>
          </a:p>
          <a:p>
            <a:pPr marL="914400" lvl="2" indent="0">
              <a:buNone/>
            </a:pPr>
            <a:r>
              <a:rPr lang="en-US" dirty="0"/>
              <a:t>            {</a:t>
            </a:r>
          </a:p>
          <a:p>
            <a:pPr marL="914400" lvl="2" indent="0">
              <a:buNone/>
            </a:pPr>
            <a:r>
              <a:rPr lang="en-US" dirty="0"/>
              <a:t>              "</a:t>
            </a:r>
            <a:r>
              <a:rPr lang="en-US" dirty="0" err="1"/>
              <a:t>assetType</a:t>
            </a:r>
            <a:r>
              <a:rPr lang="en-US" dirty="0"/>
              <a:t>": “normal bike", "</a:t>
            </a:r>
            <a:r>
              <a:rPr lang="en-US" dirty="0" err="1"/>
              <a:t>startTime</a:t>
            </a:r>
            <a:r>
              <a:rPr lang="en-US" dirty="0"/>
              <a:t>": "2023-01-18T09:45:17.358Z",</a:t>
            </a:r>
          </a:p>
          <a:p>
            <a:pPr marL="914400" lvl="2" indent="0">
              <a:buNone/>
            </a:pPr>
            <a:r>
              <a:rPr lang="en-US" dirty="0"/>
              <a:t>              "</a:t>
            </a:r>
            <a:r>
              <a:rPr lang="en-US" dirty="0" err="1"/>
              <a:t>endTime</a:t>
            </a:r>
            <a:r>
              <a:rPr lang="en-US" dirty="0"/>
              <a:t>": "2023-01-18T11:45:17.358Z", "assets": 3, "</a:t>
            </a:r>
            <a:r>
              <a:rPr lang="en-US" dirty="0" err="1"/>
              <a:t>freeSlots</a:t>
            </a:r>
            <a:r>
              <a:rPr lang="en-US" dirty="0"/>
              <a:t>": 1</a:t>
            </a:r>
          </a:p>
          <a:p>
            <a:pPr marL="914400" lvl="2" indent="0">
              <a:buNone/>
            </a:pPr>
            <a:r>
              <a:rPr lang="en-US" dirty="0"/>
              <a:t>            }, {</a:t>
            </a:r>
          </a:p>
          <a:p>
            <a:pPr marL="914400" lvl="2" indent="0">
              <a:buNone/>
            </a:pPr>
            <a:r>
              <a:rPr lang="en-US" dirty="0"/>
              <a:t>              "</a:t>
            </a:r>
            <a:r>
              <a:rPr lang="en-US" dirty="0" err="1"/>
              <a:t>assetType</a:t>
            </a:r>
            <a:r>
              <a:rPr lang="en-US" dirty="0"/>
              <a:t>": “normal bike", "</a:t>
            </a:r>
            <a:r>
              <a:rPr lang="en-US" dirty="0" err="1"/>
              <a:t>startTime</a:t>
            </a:r>
            <a:r>
              <a:rPr lang="en-US" dirty="0"/>
              <a:t>": " 2023-01-18T11:45:17.358Z ",</a:t>
            </a:r>
          </a:p>
          <a:p>
            <a:pPr marL="914400" lvl="2" indent="0">
              <a:buNone/>
            </a:pPr>
            <a:r>
              <a:rPr lang="en-US" dirty="0"/>
              <a:t>              "</a:t>
            </a:r>
            <a:r>
              <a:rPr lang="en-US" dirty="0" err="1"/>
              <a:t>endTime</a:t>
            </a:r>
            <a:r>
              <a:rPr lang="en-US" dirty="0"/>
              <a:t>": "2023-01-22T00:00:00.000Z", "assets": 4, "</a:t>
            </a:r>
            <a:r>
              <a:rPr lang="en-US" dirty="0" err="1"/>
              <a:t>freeSlots</a:t>
            </a:r>
            <a:r>
              <a:rPr lang="en-US" dirty="0"/>
              <a:t>": 0</a:t>
            </a:r>
          </a:p>
          <a:p>
            <a:pPr marL="914400" lvl="2" indent="0">
              <a:buNone/>
            </a:pPr>
            <a:r>
              <a:rPr lang="en-US" dirty="0"/>
              <a:t>            }</a:t>
            </a:r>
          </a:p>
          <a:p>
            <a:pPr marL="914400" lvl="2" indent="0">
              <a:buNone/>
            </a:pPr>
            <a:r>
              <a:rPr lang="en-US" dirty="0"/>
              <a:t>          ],</a:t>
            </a:r>
          </a:p>
          <a:p>
            <a:pPr marL="914400" lvl="2" indent="0">
              <a:buNone/>
            </a:pPr>
            <a:r>
              <a:rPr lang="en-US" dirty="0"/>
              <a:t>“capacity”: [{</a:t>
            </a:r>
          </a:p>
          <a:p>
            <a:pPr marL="914400" lvl="2" indent="0">
              <a:buNone/>
            </a:pPr>
            <a:r>
              <a:rPr lang="en-US" dirty="0"/>
              <a:t>              "</a:t>
            </a:r>
            <a:r>
              <a:rPr lang="en-US" dirty="0" err="1"/>
              <a:t>assetType</a:t>
            </a:r>
            <a:r>
              <a:rPr lang="en-US" dirty="0"/>
              <a:t>": “normal bike", "</a:t>
            </a:r>
            <a:r>
              <a:rPr lang="en-US" dirty="0" err="1"/>
              <a:t>startTime</a:t>
            </a:r>
            <a:r>
              <a:rPr lang="en-US" dirty="0"/>
              <a:t>": "2023-01-18T09:45:17.358Z",</a:t>
            </a:r>
          </a:p>
          <a:p>
            <a:pPr marL="914400" lvl="2" indent="0">
              <a:buNone/>
            </a:pPr>
            <a:r>
              <a:rPr lang="en-US" dirty="0"/>
              <a:t>              "capacity": 5</a:t>
            </a:r>
          </a:p>
          <a:p>
            <a:pPr marL="914400" lvl="2" indent="0">
              <a:buNone/>
            </a:pPr>
            <a:r>
              <a:rPr lang="en-US" dirty="0"/>
              <a:t>            }</a:t>
            </a:r>
          </a:p>
          <a:p>
            <a:pPr marL="914400" lvl="2" indent="0">
              <a:buNone/>
            </a:pPr>
            <a:r>
              <a:rPr lang="en-US" dirty="0"/>
              <a:t>]</a:t>
            </a:r>
            <a:br>
              <a:rPr lang="en-US" dirty="0"/>
            </a:br>
            <a:r>
              <a:rPr lang="en-US" i="1" dirty="0"/>
              <a:t>no </a:t>
            </a:r>
            <a:r>
              <a:rPr lang="en-US" i="1" dirty="0" err="1"/>
              <a:t>startTime</a:t>
            </a:r>
            <a:r>
              <a:rPr lang="en-US" i="1" dirty="0"/>
              <a:t> &amp; no </a:t>
            </a:r>
            <a:r>
              <a:rPr lang="en-US" i="1" dirty="0" err="1"/>
              <a:t>endTime</a:t>
            </a:r>
            <a:r>
              <a:rPr lang="en-US" i="1" dirty="0"/>
              <a:t> =&gt; current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D9AD4-5CA5-AA2E-6CE0-51449222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Reselling of products (like reduction cards, day or hourly cards) alongside selling travel rights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BBA58F-BBF1-2AF5-1A7D-60995160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Nowadays products cannot be ‘booked’ or bought using the TOMP-API, since we always require a ‘from’ location.</a:t>
            </a:r>
          </a:p>
          <a:p>
            <a:r>
              <a:rPr lang="en-US" dirty="0"/>
              <a:t>Proposal: the products (PT) are mostly clearly defined using NeTEx. We do have a ‘one-stop’ booking process for PT, it is not yet used (I think). Let’s make ‘from’ non-required in this endpoint. In the result a mix of products (hour/day cards) and tickets can be served.</a:t>
            </a:r>
          </a:p>
          <a:p>
            <a:r>
              <a:rPr lang="en-US" dirty="0"/>
              <a:t>Secondly, we should add ‘</a:t>
            </a:r>
            <a:r>
              <a:rPr lang="en-US" dirty="0" err="1"/>
              <a:t>useProduct</a:t>
            </a:r>
            <a:r>
              <a:rPr lang="en-US" dirty="0"/>
              <a:t>’ in the offer and one-stop booking requests. To indicate we can book a trip using a product (e.g. reduction card).</a:t>
            </a:r>
          </a:p>
        </p:txBody>
      </p:sp>
    </p:spTree>
    <p:extLst>
      <p:ext uri="{BB962C8B-B14F-4D97-AF65-F5344CB8AC3E}">
        <p14:creationId xmlns:p14="http://schemas.microsoft.com/office/powerpoint/2010/main" val="91968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9EDB6-74B4-6568-B590-F8278564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Calibri" panose="020F0502020204030204" pitchFamily="34" charset="0"/>
                <a:ea typeface="Calibri" panose="020F0502020204030204" pitchFamily="34" charset="0"/>
              </a:rPr>
              <a:t>Clear unused endpoints (requires investigation)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DD7BB5-7759-6EBC-6FEB-43DE961A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endpoints I don’t address at all in my tech support sessions. An investigation should determine if they are never used and can be removed. </a:t>
            </a:r>
            <a:r>
              <a:rPr lang="en-US" b="1" dirty="0"/>
              <a:t>Less is more</a:t>
            </a:r>
          </a:p>
        </p:txBody>
      </p:sp>
    </p:spTree>
    <p:extLst>
      <p:ext uri="{BB962C8B-B14F-4D97-AF65-F5344CB8AC3E}">
        <p14:creationId xmlns:p14="http://schemas.microsoft.com/office/powerpoint/2010/main" val="180533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AA57-56F0-35B2-B773-546F8CF7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Emphasis on modular setup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6D8F2-6609-C3F3-6E16-9BC3BA04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TOMP-API is often regarded as ‘to be implemented completely’. </a:t>
            </a:r>
            <a:r>
              <a:rPr lang="en-US" dirty="0"/>
              <a:t>Although we state this clearly in the documentation, tech guys who do have a look at it, start with the swagger file and think ‘Wow, this is a big one…’. </a:t>
            </a:r>
          </a:p>
          <a:p>
            <a:r>
              <a:rPr lang="en-US" dirty="0"/>
              <a:t>Proposal: split up the current swagger file into a swagger file per module and start ‘selling’ it per module. </a:t>
            </a:r>
          </a:p>
          <a:p>
            <a:r>
              <a:rPr lang="en-US" dirty="0"/>
              <a:t>CON: it takes some extra actions to construct a ‘tailor made’ TOMP-API, containing only your modules.</a:t>
            </a:r>
          </a:p>
        </p:txBody>
      </p:sp>
    </p:spTree>
    <p:extLst>
      <p:ext uri="{BB962C8B-B14F-4D97-AF65-F5344CB8AC3E}">
        <p14:creationId xmlns:p14="http://schemas.microsoft.com/office/powerpoint/2010/main" val="29547778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928</Words>
  <Application>Microsoft Office PowerPoint</Application>
  <PresentationFormat>Breedbeeld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Kantoorthema</vt:lpstr>
      <vt:lpstr>TOMP-WG V2.0</vt:lpstr>
      <vt:lpstr>Items in v2.0</vt:lpstr>
      <vt:lpstr>Proper paging in operator information</vt:lpstr>
      <vt:lpstr>Alignment with GBFS/MDS regarding the zones (towards geoJSON?)</vt:lpstr>
      <vt:lpstr>Facilitate in returning multiple errors</vt:lpstr>
      <vt:lpstr>Facilitate in availability in the future (reservation)</vt:lpstr>
      <vt:lpstr>Reselling of products (like reduction cards, day or hourly cards) alongside selling travel rights</vt:lpstr>
      <vt:lpstr>Clear unused endpoints (requires investigation)</vt:lpstr>
      <vt:lpstr>Emphasis on modular setup</vt:lpstr>
      <vt:lpstr>Facilitate in test suite (Postman) or create canonical validator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 Governance</dc:title>
  <dc:creator>Edwin van den Belt</dc:creator>
  <cp:lastModifiedBy>Edwin van den Belt</cp:lastModifiedBy>
  <cp:revision>136</cp:revision>
  <dcterms:created xsi:type="dcterms:W3CDTF">2022-12-13T08:28:36Z</dcterms:created>
  <dcterms:modified xsi:type="dcterms:W3CDTF">2023-01-27T09:01:51Z</dcterms:modified>
</cp:coreProperties>
</file>