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32anIX63ZM87VEgXhdFlC+Nu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8EF257-3FC2-4D5B-8C38-74CE6F90DB2A}">
  <a:tblStyle styleId="{AA8EF257-3FC2-4D5B-8C38-74CE6F90DB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710"/>
  </p:normalViewPr>
  <p:slideViewPr>
    <p:cSldViewPr snapToGrid="0" showGuides="1">
      <p:cViewPr>
        <p:scale>
          <a:sx n="150" d="100"/>
          <a:sy n="150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44537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13716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1371600" y="167100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2"/>
          </p:nvPr>
        </p:nvSpPr>
        <p:spPr>
          <a:xfrm>
            <a:off x="1371600" y="249491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3"/>
          </p:nvPr>
        </p:nvSpPr>
        <p:spPr>
          <a:xfrm>
            <a:off x="6704012" y="16710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4"/>
          </p:nvPr>
        </p:nvSpPr>
        <p:spPr>
          <a:xfrm>
            <a:off x="6704012" y="249491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7056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371600" y="461962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715000" y="99218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371600" y="206216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24523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Governance proposal</a:t>
            </a:r>
            <a:br>
              <a:rPr lang="en-US"/>
            </a:br>
            <a:r>
              <a:rPr lang="en-US"/>
              <a:t>for TOMP-API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Estimated costs </a:t>
            </a:r>
            <a:r>
              <a:rPr lang="en-US" sz="2800"/>
              <a:t>(in FTE &amp; EUR)</a:t>
            </a:r>
            <a:endParaRPr/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1371600" y="1333074"/>
          <a:ext cx="10515625" cy="546114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{AA8EF257-3FC2-4D5B-8C38-74CE6F90DB2A}</a:tableStyleId>
              </a:tblPr>
              <a:tblGrid>
                <a:gridCol w="383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 budget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Medium budget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budget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Secretariat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0.1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Marketing / Dissemination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Conferences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Website hosting &amp; maintenance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Social media &amp; communication tools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Adoption &amp; Implementation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Help desks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0.50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1.00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Set up training courses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Certification, incl. development of validation tools </a:t>
                      </a:r>
                      <a:r>
                        <a:rPr lang="en-US" sz="1800" i="1"/>
                        <a:t>(testing suites)</a:t>
                      </a:r>
                      <a:endParaRPr sz="180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Governance coordination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Fundraising</a:t>
                      </a:r>
                      <a:endParaRPr sz="180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0.25 FTE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 costs (e.g., legal)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GRAND TOTAL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 FTE + 121k EUR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 FTE + 176k EUR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1.75 FTE + 303k EUR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1366462" y="365125"/>
            <a:ext cx="998733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1366462" y="1825625"/>
            <a:ext cx="99873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TOMP-API needs an international support organization to flourish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set up the proposed governance structure, we need the commitment of market and governmental organizations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Global agreement on the structure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Rotating sponsor must be secured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first year, we can start quite small (about 200K), or we can try to boost the standard (large setup, 475K)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objective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dirty="0"/>
              <a:t> Support the growth and adoption of TOMP-API 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itchFamily="2" charset="2"/>
              <a:buChar char="Ø"/>
            </a:pPr>
            <a:r>
              <a:rPr lang="en-US" dirty="0"/>
              <a:t>by giving TOMP-API a long-lasting “home”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itchFamily="2" charset="2"/>
              <a:buChar char="Ø"/>
            </a:pPr>
            <a:r>
              <a:rPr lang="en-US" dirty="0"/>
              <a:t>in a stabilized TOMP-API governance process within its “home”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Ø"/>
            </a:pPr>
            <a:r>
              <a:rPr lang="en-US" dirty="0"/>
              <a:t> Why now? We can build upon the current community momentum 	for TOMP-API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consensus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dirty="0"/>
              <a:t> An international organization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dirty="0"/>
              <a:t> Clarified governance processes for</a:t>
            </a:r>
            <a:endParaRPr dirty="0"/>
          </a:p>
          <a:p>
            <a:pPr marL="80010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ü"/>
            </a:pPr>
            <a:r>
              <a:rPr lang="en-US" dirty="0"/>
              <a:t> The specification itself</a:t>
            </a:r>
            <a:endParaRPr dirty="0"/>
          </a:p>
          <a:p>
            <a:pPr marL="80010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ü"/>
            </a:pPr>
            <a:r>
              <a:rPr lang="en-US" dirty="0"/>
              <a:t> The international organization</a:t>
            </a:r>
            <a:endParaRPr dirty="0"/>
          </a:p>
          <a:p>
            <a:pPr marL="80010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itchFamily="2" charset="2"/>
              <a:buChar char="ü"/>
            </a:pPr>
            <a:r>
              <a:rPr lang="en-US" dirty="0"/>
              <a:t> National (local) implementations (profiles) of TOMP-API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ü"/>
            </a:pPr>
            <a:r>
              <a:rPr lang="en-US" dirty="0"/>
              <a:t> Timeline: 12 months to reach governance implementation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Community needs as of today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Secretary</a:t>
            </a:r>
            <a:r>
              <a:rPr lang="en-US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 point of contact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Marketing</a:t>
            </a:r>
            <a:r>
              <a:rPr lang="en-US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Coordinated dissemination at conferences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Social media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Website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Technical support: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Validate implementations (consultancy/certification)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Proper courses (training)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Helpdesk to facilitate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Advisory Boards (</a:t>
            </a:r>
            <a:r>
              <a:rPr lang="en-US"/>
              <a:t>representing both private &amp; public sectors):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Strategical orientations (Strategic Committee)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Technical orientations (Change Advisory Board)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Working group needs as of today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3716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Organizational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Coordination of answers to functional and technical questions</a:t>
            </a:r>
            <a:r>
              <a:rPr lang="en-US">
                <a:solidFill>
                  <a:schemeClr val="dk2"/>
                </a:solidFill>
              </a:rPr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Technical intelligence (survey of the needs expressed by the market or policymakers)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Network: other standards, national bodies, implementing organizations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Marketing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Coordinated efforts for the adoption &amp; promotion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Consistency in wording, design,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Funding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support all the above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387010" y="342686"/>
            <a:ext cx="99667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TOMP-WG governance structure</a:t>
            </a:r>
            <a:endParaRPr/>
          </a:p>
        </p:txBody>
      </p:sp>
      <p:cxnSp>
        <p:nvCxnSpPr>
          <p:cNvPr id="114" name="Google Shape;114;p6"/>
          <p:cNvCxnSpPr/>
          <p:nvPr/>
        </p:nvCxnSpPr>
        <p:spPr>
          <a:xfrm rot="10800000">
            <a:off x="11369874" y="484706"/>
            <a:ext cx="0" cy="84283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6"/>
          <p:cNvCxnSpPr/>
          <p:nvPr/>
        </p:nvCxnSpPr>
        <p:spPr>
          <a:xfrm rot="10800000">
            <a:off x="11625641" y="484706"/>
            <a:ext cx="0" cy="842838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6"/>
          <p:cNvCxnSpPr/>
          <p:nvPr/>
        </p:nvCxnSpPr>
        <p:spPr>
          <a:xfrm rot="10800000">
            <a:off x="11883396" y="484706"/>
            <a:ext cx="0" cy="842838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6"/>
          <p:cNvSpPr txBox="1"/>
          <p:nvPr/>
        </p:nvSpPr>
        <p:spPr>
          <a:xfrm rot="-5400000">
            <a:off x="11149118" y="298451"/>
            <a:ext cx="11624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5308456" y="1500855"/>
            <a:ext cx="5312316" cy="4298485"/>
            <a:chOff x="701306" y="1486695"/>
            <a:chExt cx="5312316" cy="4298485"/>
          </a:xfrm>
        </p:grpSpPr>
        <p:sp>
          <p:nvSpPr>
            <p:cNvPr id="119" name="Google Shape;119;p6"/>
            <p:cNvSpPr/>
            <p:nvPr/>
          </p:nvSpPr>
          <p:spPr>
            <a:xfrm>
              <a:off x="4679912" y="1486695"/>
              <a:ext cx="1333710" cy="4298485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Rotating sponsors (e.g., NAPs)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90546" y="1486695"/>
              <a:ext cx="3430307" cy="4298485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992515" y="3532169"/>
              <a:ext cx="1399430" cy="59634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TOMP-WG</a:t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828728" y="4225831"/>
              <a:ext cx="650679" cy="360000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WT1</a:t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828728" y="4677731"/>
              <a:ext cx="650678" cy="360000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WT2</a:t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828729" y="5128190"/>
              <a:ext cx="650677" cy="360000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WT3/4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992515" y="1734682"/>
              <a:ext cx="1399430" cy="59634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Board of directors</a:t>
              </a:r>
              <a:endParaRPr/>
            </a:p>
          </p:txBody>
        </p:sp>
        <p:cxnSp>
          <p:nvCxnSpPr>
            <p:cNvPr id="126" name="Google Shape;126;p6"/>
            <p:cNvCxnSpPr>
              <a:stCxn id="121" idx="2"/>
            </p:cNvCxnSpPr>
            <p:nvPr/>
          </p:nvCxnSpPr>
          <p:spPr>
            <a:xfrm>
              <a:off x="2692230" y="4128517"/>
              <a:ext cx="0" cy="1176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6"/>
            <p:cNvCxnSpPr>
              <a:stCxn id="123" idx="1"/>
            </p:cNvCxnSpPr>
            <p:nvPr/>
          </p:nvCxnSpPr>
          <p:spPr>
            <a:xfrm rot="10800000">
              <a:off x="2692228" y="4857731"/>
              <a:ext cx="136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6"/>
            <p:cNvCxnSpPr>
              <a:stCxn id="122" idx="1"/>
            </p:cNvCxnSpPr>
            <p:nvPr/>
          </p:nvCxnSpPr>
          <p:spPr>
            <a:xfrm rot="10800000">
              <a:off x="2701528" y="4405831"/>
              <a:ext cx="12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6"/>
            <p:cNvCxnSpPr/>
            <p:nvPr/>
          </p:nvCxnSpPr>
          <p:spPr>
            <a:xfrm rot="10800000">
              <a:off x="2693554" y="5305426"/>
              <a:ext cx="13649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6"/>
            <p:cNvCxnSpPr>
              <a:endCxn id="131" idx="3"/>
            </p:cNvCxnSpPr>
            <p:nvPr/>
          </p:nvCxnSpPr>
          <p:spPr>
            <a:xfrm rot="10800000">
              <a:off x="3391945" y="2929168"/>
              <a:ext cx="1287900" cy="0"/>
            </a:xfrm>
            <a:prstGeom prst="straightConnector1">
              <a:avLst/>
            </a:prstGeom>
            <a:noFill/>
            <a:ln w="28575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1" name="Google Shape;131;p6"/>
            <p:cNvSpPr/>
            <p:nvPr/>
          </p:nvSpPr>
          <p:spPr>
            <a:xfrm>
              <a:off x="1992515" y="2630994"/>
              <a:ext cx="1399430" cy="596348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Non profit</a:t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701306" y="1486695"/>
              <a:ext cx="9060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Private-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endParaRPr/>
            </a:p>
          </p:txBody>
        </p:sp>
        <p:cxnSp>
          <p:nvCxnSpPr>
            <p:cNvPr id="133" name="Google Shape;133;p6"/>
            <p:cNvCxnSpPr>
              <a:endCxn id="121" idx="3"/>
            </p:cNvCxnSpPr>
            <p:nvPr/>
          </p:nvCxnSpPr>
          <p:spPr>
            <a:xfrm rot="10800000">
              <a:off x="3391945" y="3830343"/>
              <a:ext cx="1287900" cy="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6"/>
            <p:cNvCxnSpPr>
              <a:stCxn id="125" idx="2"/>
              <a:endCxn id="131" idx="0"/>
            </p:cNvCxnSpPr>
            <p:nvPr/>
          </p:nvCxnSpPr>
          <p:spPr>
            <a:xfrm>
              <a:off x="2692230" y="2331030"/>
              <a:ext cx="0" cy="300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" name="Google Shape;135;p6"/>
            <p:cNvCxnSpPr>
              <a:stCxn id="131" idx="2"/>
              <a:endCxn id="121" idx="0"/>
            </p:cNvCxnSpPr>
            <p:nvPr/>
          </p:nvCxnSpPr>
          <p:spPr>
            <a:xfrm>
              <a:off x="2692230" y="3227342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 rot="10800000">
              <a:off x="3391945" y="3084818"/>
              <a:ext cx="1287967" cy="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2828728" y="3237218"/>
              <a:ext cx="0" cy="29495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8" name="Google Shape;138;p6"/>
          <p:cNvGrpSpPr/>
          <p:nvPr/>
        </p:nvGrpSpPr>
        <p:grpSpPr>
          <a:xfrm>
            <a:off x="1644845" y="2502929"/>
            <a:ext cx="3476616" cy="3589259"/>
            <a:chOff x="6227198" y="1729965"/>
            <a:chExt cx="3476616" cy="3589259"/>
          </a:xfrm>
        </p:grpSpPr>
        <p:sp>
          <p:nvSpPr>
            <p:cNvPr id="139" name="Google Shape;139;p6"/>
            <p:cNvSpPr/>
            <p:nvPr/>
          </p:nvSpPr>
          <p:spPr>
            <a:xfrm>
              <a:off x="6227198" y="1990974"/>
              <a:ext cx="3430307" cy="33282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013736" y="4430028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Netherlands</a:t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456318" y="2965552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France</a:t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456318" y="3700412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Switzerland</a:t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456318" y="4437867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Flanders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474885" y="2234689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DG Move</a:t>
              </a:r>
              <a:endParaRPr/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6323658" y="1729965"/>
              <a:ext cx="3380156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Contributing members (examples)</a:t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018572" y="2235936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Private org. A</a:t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018572" y="2965552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 org. B</a:t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013736" y="3700412"/>
              <a:ext cx="1399430" cy="59634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org. C</a:t>
              </a:r>
              <a:endParaRPr/>
            </a:p>
          </p:txBody>
        </p:sp>
      </p:grpSp>
      <p:cxnSp>
        <p:nvCxnSpPr>
          <p:cNvPr id="149" name="Google Shape;149;p6"/>
          <p:cNvCxnSpPr>
            <a:stCxn id="125" idx="1"/>
            <a:endCxn id="139" idx="3"/>
          </p:cNvCxnSpPr>
          <p:nvPr/>
        </p:nvCxnSpPr>
        <p:spPr>
          <a:xfrm flipH="1">
            <a:off x="5075065" y="2047016"/>
            <a:ext cx="1524600" cy="238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6"/>
          <p:cNvCxnSpPr/>
          <p:nvPr/>
        </p:nvCxnSpPr>
        <p:spPr>
          <a:xfrm rot="10800000">
            <a:off x="7435878" y="2345190"/>
            <a:ext cx="0" cy="299964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6"/>
          <p:cNvSpPr txBox="1"/>
          <p:nvPr/>
        </p:nvSpPr>
        <p:spPr>
          <a:xfrm>
            <a:off x="8394404" y="3667358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152" name="Google Shape;152;p6"/>
          <p:cNvCxnSpPr>
            <a:endCxn id="125" idx="3"/>
          </p:cNvCxnSpPr>
          <p:nvPr/>
        </p:nvCxnSpPr>
        <p:spPr>
          <a:xfrm rot="10800000">
            <a:off x="7999095" y="2047016"/>
            <a:ext cx="1287900" cy="0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6"/>
          <p:cNvSpPr txBox="1"/>
          <p:nvPr/>
        </p:nvSpPr>
        <p:spPr>
          <a:xfrm>
            <a:off x="6061503" y="6222760"/>
            <a:ext cx="49578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on following slides!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13716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Contribution of rotating sponsor</a:t>
            </a:r>
            <a:br>
              <a:rPr lang="en-US"/>
            </a:br>
            <a:r>
              <a:rPr lang="en-US" sz="2400"/>
              <a:t>   (e.g., NAPs, ministries, PTAs, PTOs, ..)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1371600" y="167100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Term details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2"/>
          </p:nvPr>
        </p:nvSpPr>
        <p:spPr>
          <a:xfrm>
            <a:off x="1371600" y="249491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Duration: 12 months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volunteer basis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least 0.5 FTE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last 3 months: confirmation &amp; hand-over with the sponsor of the next term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3"/>
          </p:nvPr>
        </p:nvSpPr>
        <p:spPr>
          <a:xfrm>
            <a:off x="6704012" y="16710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Responsibilities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4"/>
          </p:nvPr>
        </p:nvSpPr>
        <p:spPr>
          <a:xfrm>
            <a:off x="6704012" y="249491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support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Secretariat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Coordination with Advisory Boards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successive sponsor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Financial support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meeting ”in real life” per year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Budget for the Non-Profit (NPO):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Initially a large percentage, decreasing when market incomes rise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13716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Board of directors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1371600" y="167100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Potential members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2"/>
          </p:nvPr>
        </p:nvSpPr>
        <p:spPr>
          <a:xfrm>
            <a:off x="1371600" y="249491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DG MOVE / Ministries / National MaaS Bodies / NAPs (NAPCORE)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Transport Operators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To represent multiple modes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MaaS service providers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Cities? Local authorities?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Payment providers? Personal data (</a:t>
            </a:r>
            <a:r>
              <a:rPr lang="en-US" dirty="0" err="1"/>
              <a:t>eIDAS</a:t>
            </a:r>
            <a:r>
              <a:rPr lang="en-US" dirty="0"/>
              <a:t> 2.0) providers?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Other non-profits?</a:t>
            </a:r>
            <a:endParaRPr dirty="0"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3"/>
          </p:nvPr>
        </p:nvSpPr>
        <p:spPr>
          <a:xfrm>
            <a:off x="6704012" y="16710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Responsibilities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4"/>
          </p:nvPr>
        </p:nvSpPr>
        <p:spPr>
          <a:xfrm>
            <a:off x="6704012" y="249491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Controlling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Steering (strategic choices)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Endorsement (dissemination)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Networking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Committing hands-on in the beginning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Fundraising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13716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Non-profit organization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1371600" y="167100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1371600" y="249491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Coordination of experts for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Secretariat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Dissemination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Setting up courses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Certification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Fundraising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Hosting supportive websites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Budget recipient &amp; management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3"/>
          </p:nvPr>
        </p:nvSpPr>
        <p:spPr>
          <a:xfrm>
            <a:off x="6704012" y="16710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Pending questions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4"/>
          </p:nvPr>
        </p:nvSpPr>
        <p:spPr>
          <a:xfrm>
            <a:off x="6704012" y="249491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Potential hosting by another existing non-profit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Threshold before hiring employees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Budget for contracted expert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Country of registration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Netherlands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Belgium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France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Other?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Macintosh PowerPoint</Application>
  <PresentationFormat>Grand écran</PresentationFormat>
  <Paragraphs>168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Governance proposal for TOMP-API</vt:lpstr>
      <vt:lpstr>Overall objective</vt:lpstr>
      <vt:lpstr>General consensus</vt:lpstr>
      <vt:lpstr>Community needs as of today</vt:lpstr>
      <vt:lpstr>Working group needs as of today</vt:lpstr>
      <vt:lpstr>TOMP-WG governance structure</vt:lpstr>
      <vt:lpstr>Contribution of rotating sponsor    (e.g., NAPs, ministries, PTAs, PTOs, ..)</vt:lpstr>
      <vt:lpstr>Board of directors</vt:lpstr>
      <vt:lpstr>Non-profit organization</vt:lpstr>
      <vt:lpstr>Estimated costs (in FTE &amp; EUR)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proposal for TOMP-API</dc:title>
  <dc:creator>Edwin van den Belt</dc:creator>
  <cp:lastModifiedBy>Tu-Tho Thai</cp:lastModifiedBy>
  <cp:revision>1</cp:revision>
  <dcterms:created xsi:type="dcterms:W3CDTF">2022-10-11T10:38:05Z</dcterms:created>
  <dcterms:modified xsi:type="dcterms:W3CDTF">2023-02-22T10:29:26Z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