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5" r:id="rId4"/>
    <p:sldMasterId id="2147483657" r:id="rId5"/>
    <p:sldMasterId id="2147483658" r:id="rId6"/>
    <p:sldMasterId id="2147483659" r:id="rId7"/>
    <p:sldMasterId id="2147483660" r:id="rId8"/>
    <p:sldMasterId id="2147483661" r:id="rId9"/>
    <p:sldMasterId id="2147483662" r:id="rId10"/>
    <p:sldMasterId id="2147483663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72" r:id="rId20"/>
    <p:sldId id="265" r:id="rId21"/>
    <p:sldId id="266" r:id="rId22"/>
    <p:sldId id="271" r:id="rId2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ableStyles" Target="tableStyle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title>
      <c:tx>
        <c:rich>
          <a:bodyPr rot="0"/>
          <a:lstStyle/>
          <a:p>
            <a:pPr>
              <a:defRPr lang="en-GB" sz="1800" b="1" strike="noStrike" spc="-1">
                <a:solidFill>
                  <a:srgbClr val="404040"/>
                </a:solidFill>
                <a:latin typeface="Calibri"/>
              </a:defRPr>
            </a:pPr>
            <a:r>
              <a:rPr lang="en-GB" sz="1800" b="1" strike="noStrike" spc="-1">
                <a:solidFill>
                  <a:srgbClr val="404040"/>
                </a:solidFill>
                <a:latin typeface="Calibri"/>
              </a:rPr>
              <a:t>Attitude toward TOMP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4472C4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70AD47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1-42F5-4AEC-B1CE-506B72C0FD3D}"/>
              </c:ext>
            </c:extLst>
          </c:dPt>
          <c:dPt>
            <c:idx val="1"/>
            <c:bubble3D val="0"/>
            <c:spPr>
              <a:solidFill>
                <a:srgbClr val="5B9BD5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3-42F5-4AEC-B1CE-506B72C0FD3D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0">
                <a:noFill/>
              </a:ln>
            </c:spPr>
            <c:extLst>
              <c:ext xmlns:c16="http://schemas.microsoft.com/office/drawing/2014/chart" uri="{C3380CC4-5D6E-409C-BE32-E72D297353CC}">
                <c16:uniqueId val="{00000005-42F5-4AEC-B1CE-506B72C0FD3D}"/>
              </c:ext>
            </c:extLst>
          </c:dPt>
          <c:dLbls>
            <c:spPr>
              <a:solidFill>
                <a:srgbClr val="595959"/>
              </a:solidFill>
            </c:spPr>
            <c:txPr>
              <a:bodyPr wrap="square"/>
              <a:lstStyle/>
              <a:p>
                <a:pPr>
                  <a:defRPr sz="1000" b="1" strike="noStrike" spc="-1">
                    <a:solidFill>
                      <a:srgbClr val="FFFFFF"/>
                    </a:solidFill>
                    <a:latin typeface="Calibri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1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3"/>
                <c:pt idx="0">
                  <c:v>Positief</c:v>
                </c:pt>
                <c:pt idx="1">
                  <c:v>Neutraal</c:v>
                </c:pt>
                <c:pt idx="2">
                  <c:v>Negatief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7</c:v>
                </c:pt>
                <c:pt idx="1">
                  <c:v>3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F5-4AEC-B1CE-506B72C0F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solidFill>
          <a:srgbClr val="F2F2F2">
            <a:alpha val="39000"/>
          </a:srgbClr>
        </a:solidFill>
        <a:ln w="0">
          <a:noFill/>
        </a:ln>
      </c:spPr>
      <c:txPr>
        <a:bodyPr/>
        <a:lstStyle/>
        <a:p>
          <a:pPr>
            <a:defRPr sz="900" b="0" strike="noStrike" spc="-1">
              <a:solidFill>
                <a:srgbClr val="404040"/>
              </a:solidFill>
              <a:latin typeface="Calibri"/>
            </a:defRPr>
          </a:pPr>
          <a:endParaRPr lang="en-US"/>
        </a:p>
      </c:txPr>
    </c:legend>
    <c:plotVisOnly val="1"/>
    <c:dispBlanksAs val="gap"/>
    <c:showDLblsOverMax val="1"/>
  </c:chart>
  <c:spPr>
    <a:gradFill>
      <a:gsLst>
        <a:gs pos="0">
          <a:srgbClr val="FFFFFF"/>
        </a:gs>
        <a:gs pos="39000">
          <a:srgbClr val="FFFFFF"/>
        </a:gs>
        <a:gs pos="100000">
          <a:srgbClr val="BFBFBF"/>
        </a:gs>
      </a:gsLst>
      <a:path path="circle">
        <a:fillToRect l="50000" r="50000" b="100000"/>
      </a:path>
    </a:gradFill>
    <a:ln w="9360">
      <a:solidFill>
        <a:srgbClr val="BFBFBF"/>
      </a:solidFill>
      <a:round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nl-NL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EC84C6C-49B0-4EFD-A472-0136F182122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nl-NL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nl-NL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940964D-D6EC-4722-9DDD-40723FF5CF9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nl-NL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nl-NL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AEA1355-72BB-4365-B00F-76230FBA854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nl-NL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nl-NL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680462D-782C-4FF9-A939-7E6D02C2CDE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nl-NL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nl-NL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263FE8F-F86F-4CAB-9181-12A813F81B5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nl-NL" sz="6000" b="0" strike="noStrike" spc="-1">
                <a:solidFill>
                  <a:schemeClr val="dk1"/>
                </a:solidFill>
                <a:latin typeface="Calibri Light"/>
              </a:rPr>
              <a:t>Klik om stijl te bewerken</a:t>
            </a:r>
            <a:endParaRPr lang="nl-NL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5F79FDC-7E61-44D0-A398-96C514EB4894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nl-NL" sz="3200" b="0" strike="noStrike" spc="-1">
                <a:solidFill>
                  <a:schemeClr val="dk1"/>
                </a:solidFill>
                <a:latin typeface="Calibri Light"/>
              </a:rPr>
              <a:t>Klik om stijl te bewerken</a:t>
            </a:r>
            <a:endParaRPr lang="nl-NL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solidFill>
                  <a:schemeClr val="dk1"/>
                </a:solidFill>
                <a:latin typeface="Calibri"/>
              </a:rPr>
              <a:t>Klikken om de tekststijl van het model te bewerken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solidFill>
                  <a:schemeClr val="dk1"/>
                </a:solidFill>
                <a:latin typeface="Calibri"/>
              </a:rPr>
              <a:t>Tweede niveau</a:t>
            </a:r>
          </a:p>
          <a:p>
            <a:pPr marL="1296000" lvl="2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solidFill>
                  <a:schemeClr val="dk1"/>
                </a:solidFill>
                <a:latin typeface="Calibri"/>
              </a:rPr>
              <a:t>Derde niveau</a:t>
            </a:r>
          </a:p>
          <a:p>
            <a:pPr marL="1728000" lvl="3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solidFill>
                  <a:schemeClr val="dk1"/>
                </a:solidFill>
                <a:latin typeface="Calibri"/>
              </a:rPr>
              <a:t>Vierde niveau</a:t>
            </a:r>
          </a:p>
          <a:p>
            <a:pPr marL="2160000" lvl="4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chemeClr val="dk1"/>
                </a:solidFill>
                <a:latin typeface="Calibri"/>
              </a:rPr>
              <a:t>Vijfde niveau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nl-NL" sz="1600" b="0" strike="noStrike" spc="-1">
                <a:solidFill>
                  <a:schemeClr val="dk1"/>
                </a:solidFill>
                <a:latin typeface="Calibri"/>
              </a:rPr>
              <a:t>Klikken om de tekststijl van het model te bewerken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759404-64A9-402B-8973-CFDA19CAA2A0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nl-NL" sz="3200" b="0" strike="noStrike" spc="-1">
                <a:solidFill>
                  <a:schemeClr val="dk1"/>
                </a:solidFill>
                <a:latin typeface="Calibri Light"/>
              </a:rPr>
              <a:t>Klik om stijl te bewerken</a:t>
            </a:r>
            <a:endParaRPr lang="nl-NL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nl-NL" sz="3200" b="0" strike="noStrike" spc="-1">
                <a:solidFill>
                  <a:schemeClr val="dk1"/>
                </a:solidFill>
                <a:latin typeface="Calibri"/>
              </a:rPr>
              <a:t>Klik op het pictogram als u een afbeelding wilt toevoegen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nl-NL" sz="1600" b="0" strike="noStrike" spc="-1">
                <a:solidFill>
                  <a:schemeClr val="dk1"/>
                </a:solidFill>
                <a:latin typeface="Calibri"/>
              </a:rPr>
              <a:t>Klikken om de tekststijl van het model te bewerken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26DD5A0-CF55-4E0D-8BAA-AD0AC87B557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nl-NL" sz="4400" b="0" strike="noStrike" spc="-1">
                <a:solidFill>
                  <a:schemeClr val="dk1"/>
                </a:solidFill>
                <a:latin typeface="Calibri Light"/>
              </a:rPr>
              <a:t>Klik om stijl te bewerken</a:t>
            </a:r>
            <a:endParaRPr lang="nl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800" b="0" strike="noStrike" spc="-1">
                <a:solidFill>
                  <a:schemeClr val="dk1"/>
                </a:solidFill>
                <a:latin typeface="Calibri"/>
              </a:rPr>
              <a:t>Klikken om de tekststijl van het model te bewerken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400" b="0" strike="noStrike" spc="-1">
                <a:solidFill>
                  <a:schemeClr val="dk1"/>
                </a:solidFill>
                <a:latin typeface="Calibri"/>
              </a:rPr>
              <a:t>Tweede niveau</a:t>
            </a:r>
          </a:p>
          <a:p>
            <a:pPr marL="1296000" lvl="2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chemeClr val="dk1"/>
                </a:solidFill>
                <a:latin typeface="Calibri"/>
              </a:rPr>
              <a:t>Derde niveau</a:t>
            </a:r>
          </a:p>
          <a:p>
            <a:pPr marL="1728000" lvl="3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1800" b="0" strike="noStrike" spc="-1">
                <a:solidFill>
                  <a:schemeClr val="dk1"/>
                </a:solidFill>
                <a:latin typeface="Calibri"/>
              </a:rPr>
              <a:t>Vierde niveau</a:t>
            </a:r>
          </a:p>
          <a:p>
            <a:pPr marL="2160000" lvl="4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800" b="0" strike="noStrike" spc="-1">
                <a:solidFill>
                  <a:schemeClr val="dk1"/>
                </a:solidFill>
                <a:latin typeface="Calibri"/>
              </a:rPr>
              <a:t>Vijfde niveau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690ED9D-1169-40AA-8AC2-49A2F83E09F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nl-NL" sz="4400" b="0" strike="noStrike" spc="-1">
                <a:solidFill>
                  <a:schemeClr val="dk1"/>
                </a:solidFill>
                <a:latin typeface="Calibri Light"/>
              </a:rPr>
              <a:t>Klik om stijl te bewerken</a:t>
            </a:r>
            <a:endParaRPr lang="nl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800" b="0" strike="noStrike" spc="-1">
                <a:solidFill>
                  <a:schemeClr val="dk1"/>
                </a:solidFill>
                <a:latin typeface="Calibri"/>
              </a:rPr>
              <a:t>Klikken om de tekststijl van het model te bewerken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400" b="0" strike="noStrike" spc="-1">
                <a:solidFill>
                  <a:schemeClr val="dk1"/>
                </a:solidFill>
                <a:latin typeface="Calibri"/>
              </a:rPr>
              <a:t>Tweede niveau</a:t>
            </a:r>
          </a:p>
          <a:p>
            <a:pPr marL="1296000" lvl="2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chemeClr val="dk1"/>
                </a:solidFill>
                <a:latin typeface="Calibri"/>
              </a:rPr>
              <a:t>Derde niveau</a:t>
            </a:r>
          </a:p>
          <a:p>
            <a:pPr marL="1728000" lvl="3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1800" b="0" strike="noStrike" spc="-1">
                <a:solidFill>
                  <a:schemeClr val="dk1"/>
                </a:solidFill>
                <a:latin typeface="Calibri"/>
              </a:rPr>
              <a:t>Vierde niveau</a:t>
            </a:r>
          </a:p>
          <a:p>
            <a:pPr marL="2160000" lvl="4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800" b="0" strike="noStrike" spc="-1">
                <a:solidFill>
                  <a:schemeClr val="dk1"/>
                </a:solidFill>
                <a:latin typeface="Calibri"/>
              </a:rPr>
              <a:t>Vijfde niveau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F7027ED-9354-47C1-B15A-D0672D801802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nl-NL" sz="4400" b="0" strike="noStrike" spc="-1">
                <a:solidFill>
                  <a:schemeClr val="dk1"/>
                </a:solidFill>
                <a:latin typeface="Calibri Light"/>
              </a:rPr>
              <a:t>Klik om stijl te bewerken</a:t>
            </a:r>
            <a:endParaRPr lang="nl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800" b="0" strike="noStrike" spc="-1">
                <a:solidFill>
                  <a:schemeClr val="dk1"/>
                </a:solidFill>
                <a:latin typeface="Calibri"/>
              </a:rPr>
              <a:t>Klikken om de tekststijl van het model te bewerken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400" b="0" strike="noStrike" spc="-1">
                <a:solidFill>
                  <a:schemeClr val="dk1"/>
                </a:solidFill>
                <a:latin typeface="Calibri"/>
              </a:rPr>
              <a:t>Tweede niveau</a:t>
            </a:r>
          </a:p>
          <a:p>
            <a:pPr marL="1296000" lvl="2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chemeClr val="dk1"/>
                </a:solidFill>
                <a:latin typeface="Calibri"/>
              </a:rPr>
              <a:t>Derde niveau</a:t>
            </a:r>
          </a:p>
          <a:p>
            <a:pPr marL="1728000" lvl="3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1800" b="0" strike="noStrike" spc="-1">
                <a:solidFill>
                  <a:schemeClr val="dk1"/>
                </a:solidFill>
                <a:latin typeface="Calibri"/>
              </a:rPr>
              <a:t>Vierde niveau</a:t>
            </a:r>
          </a:p>
          <a:p>
            <a:pPr marL="2160000" lvl="4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800" b="0" strike="noStrike" spc="-1">
                <a:solidFill>
                  <a:schemeClr val="dk1"/>
                </a:solidFill>
                <a:latin typeface="Calibri"/>
              </a:rPr>
              <a:t>Vijfde niveau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B9196EC-7CE6-45C3-B20F-F557F29D1284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nl-NL" sz="6000" b="0" strike="noStrike" spc="-1">
                <a:solidFill>
                  <a:schemeClr val="dk1"/>
                </a:solidFill>
                <a:latin typeface="Calibri Light"/>
              </a:rPr>
              <a:t>Klik om stijl te bewerken</a:t>
            </a:r>
            <a:endParaRPr lang="nl-NL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nl-NL" sz="24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Klikken om de tekststijl van het model te bewerken</a:t>
            </a:r>
            <a:endParaRPr lang="nl-NL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F13A9B-69F2-4157-B21C-6CCFE8FFD89F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nl-NL" sz="4400" b="0" strike="noStrike" spc="-1">
                <a:solidFill>
                  <a:schemeClr val="dk1"/>
                </a:solidFill>
                <a:latin typeface="Calibri Light"/>
              </a:rPr>
              <a:t>Klik om stijl te bewerken</a:t>
            </a:r>
            <a:endParaRPr lang="nl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800" b="0" strike="noStrike" spc="-1">
                <a:solidFill>
                  <a:schemeClr val="dk1"/>
                </a:solidFill>
                <a:latin typeface="Calibri"/>
              </a:rPr>
              <a:t>Klikken om de tekststijl van het model te bewerken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400" b="0" strike="noStrike" spc="-1">
                <a:solidFill>
                  <a:schemeClr val="dk1"/>
                </a:solidFill>
                <a:latin typeface="Calibri"/>
              </a:rPr>
              <a:t>Tweede niveau</a:t>
            </a:r>
          </a:p>
          <a:p>
            <a:pPr marL="1296000" lvl="2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chemeClr val="dk1"/>
                </a:solidFill>
                <a:latin typeface="Calibri"/>
              </a:rPr>
              <a:t>Derde niveau</a:t>
            </a:r>
          </a:p>
          <a:p>
            <a:pPr marL="1728000" lvl="3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1800" b="0" strike="noStrike" spc="-1">
                <a:solidFill>
                  <a:schemeClr val="dk1"/>
                </a:solidFill>
                <a:latin typeface="Calibri"/>
              </a:rPr>
              <a:t>Vierde niveau</a:t>
            </a:r>
          </a:p>
          <a:p>
            <a:pPr marL="2160000" lvl="4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800" b="0" strike="noStrike" spc="-1">
                <a:solidFill>
                  <a:schemeClr val="dk1"/>
                </a:solidFill>
                <a:latin typeface="Calibri"/>
              </a:rPr>
              <a:t>Vijfde niveau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2800" b="0" strike="noStrike" spc="-1">
                <a:solidFill>
                  <a:schemeClr val="dk1"/>
                </a:solidFill>
                <a:latin typeface="Calibri"/>
              </a:rPr>
              <a:t>Klikken om de tekststijl van het model te bewerken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nl-NL" sz="2400" b="0" strike="noStrike" spc="-1">
                <a:solidFill>
                  <a:schemeClr val="dk1"/>
                </a:solidFill>
                <a:latin typeface="Calibri"/>
              </a:rPr>
              <a:t>Tweede niveau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nl-NL" sz="2000" b="0" strike="noStrike" spc="-1">
                <a:solidFill>
                  <a:schemeClr val="dk1"/>
                </a:solidFill>
                <a:latin typeface="Calibri"/>
              </a:rPr>
              <a:t>Derde niveau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nl-NL" sz="1800" b="0" strike="noStrike" spc="-1">
                <a:solidFill>
                  <a:schemeClr val="dk1"/>
                </a:solidFill>
                <a:latin typeface="Calibri"/>
              </a:rPr>
              <a:t>Vierde niveau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nl-NL" sz="1800" b="0" strike="noStrike" spc="-1">
                <a:solidFill>
                  <a:schemeClr val="dk1"/>
                </a:solidFill>
                <a:latin typeface="Calibri"/>
              </a:rPr>
              <a:t>Vijfde niveau</a:t>
            </a:r>
          </a:p>
        </p:txBody>
      </p:sp>
      <p:sp>
        <p:nvSpPr>
          <p:cNvPr id="38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A657E19-9508-4317-B91F-16FD1DF41664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nl-NL" sz="4400" b="0" strike="noStrike" spc="-1">
                <a:solidFill>
                  <a:schemeClr val="dk1"/>
                </a:solidFill>
                <a:latin typeface="Calibri Light"/>
              </a:rPr>
              <a:t>Klik om stijl te bewerken</a:t>
            </a:r>
            <a:endParaRPr lang="nl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nl-NL" sz="2400" b="1" strike="noStrike" spc="-1">
                <a:solidFill>
                  <a:schemeClr val="dk1"/>
                </a:solidFill>
                <a:latin typeface="Calibri"/>
              </a:rPr>
              <a:t>Klikken om de tekststijl van het model te bewerken</a:t>
            </a:r>
            <a:endParaRPr lang="nl-NL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2800" b="0" strike="noStrike" spc="-1">
                <a:solidFill>
                  <a:schemeClr val="dk1"/>
                </a:solidFill>
                <a:latin typeface="Calibri"/>
              </a:rPr>
              <a:t>Klikken om de tekststijl van het model te bewerken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nl-NL" sz="2400" b="0" strike="noStrike" spc="-1">
                <a:solidFill>
                  <a:schemeClr val="dk1"/>
                </a:solidFill>
                <a:latin typeface="Calibri"/>
              </a:rPr>
              <a:t>Tweede niveau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nl-NL" sz="2000" b="0" strike="noStrike" spc="-1">
                <a:solidFill>
                  <a:schemeClr val="dk1"/>
                </a:solidFill>
                <a:latin typeface="Calibri"/>
              </a:rPr>
              <a:t>Derde niveau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nl-NL" sz="1800" b="0" strike="noStrike" spc="-1">
                <a:solidFill>
                  <a:schemeClr val="dk1"/>
                </a:solidFill>
                <a:latin typeface="Calibri"/>
              </a:rPr>
              <a:t>Vierde niveau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nl-NL" sz="1800" b="0" strike="noStrike" spc="-1">
                <a:solidFill>
                  <a:schemeClr val="dk1"/>
                </a:solidFill>
                <a:latin typeface="Calibri"/>
              </a:rPr>
              <a:t>Vijfde niveau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nl-NL" sz="2400" b="1" strike="noStrike" spc="-1">
                <a:solidFill>
                  <a:schemeClr val="dk1"/>
                </a:solidFill>
                <a:latin typeface="Calibri"/>
              </a:rPr>
              <a:t>Klikken om de tekststijl van het model te bewerken</a:t>
            </a:r>
            <a:endParaRPr lang="nl-NL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2800" b="0" strike="noStrike" spc="-1">
                <a:solidFill>
                  <a:schemeClr val="dk1"/>
                </a:solidFill>
                <a:latin typeface="Calibri"/>
              </a:rPr>
              <a:t>Klikken om de tekststijl van het model te bewerken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nl-NL" sz="2400" b="0" strike="noStrike" spc="-1">
                <a:solidFill>
                  <a:schemeClr val="dk1"/>
                </a:solidFill>
                <a:latin typeface="Calibri"/>
              </a:rPr>
              <a:t>Tweede niveau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nl-NL" sz="2000" b="0" strike="noStrike" spc="-1">
                <a:solidFill>
                  <a:schemeClr val="dk1"/>
                </a:solidFill>
                <a:latin typeface="Calibri"/>
              </a:rPr>
              <a:t>Derde niveau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nl-NL" sz="1800" b="0" strike="noStrike" spc="-1">
                <a:solidFill>
                  <a:schemeClr val="dk1"/>
                </a:solidFill>
                <a:latin typeface="Calibri"/>
              </a:rPr>
              <a:t>Vierde niveau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nl-NL" sz="1800" b="0" strike="noStrike" spc="-1">
                <a:solidFill>
                  <a:schemeClr val="dk1"/>
                </a:solidFill>
                <a:latin typeface="Calibri"/>
              </a:rPr>
              <a:t>Vijfde niveau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8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748FE70-DE8D-4A9D-A232-086D5C47888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nl-NL" sz="4400" b="0" strike="noStrike" spc="-1">
                <a:solidFill>
                  <a:schemeClr val="dk1"/>
                </a:solidFill>
                <a:latin typeface="Calibri Light"/>
              </a:rPr>
              <a:t>Klik om stijl te bewerken</a:t>
            </a:r>
            <a:endParaRPr lang="nl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2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D53C19D-07D0-4038-A4DB-7DC3384B01EF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BDE6900-C2DC-4736-960E-DD171E95E48F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4571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TOMP-API</a:t>
            </a:r>
            <a:endParaRPr lang="nl-NL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4571640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Market consultation 2024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How does the TOMP API rank in the marketplace?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chemeClr val="dk1"/>
                </a:solidFill>
                <a:latin typeface="Calibri Light"/>
              </a:rPr>
              <a:t>Market sentiment - Strategic aspects</a:t>
            </a:r>
            <a:endParaRPr lang="nl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3556" lnSpcReduction="2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CEN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Track record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Fear of slow progress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Funding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Certification and licensing for use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From EU trajectories, cf. Gaia-x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Parties not fundamentally opposed to payment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chemeClr val="dk1"/>
                </a:solidFill>
                <a:latin typeface="Calibri"/>
              </a:rPr>
              <a:t>Requested contribution must be reasonable</a:t>
            </a:r>
            <a:endParaRPr lang="nl-NL" sz="2000" b="0" strike="noStrike" spc="-1" dirty="0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chemeClr val="dk1"/>
                </a:solidFill>
                <a:latin typeface="Calibri"/>
              </a:rPr>
              <a:t>Added value of using standard must be clear</a:t>
            </a:r>
            <a:endParaRPr lang="nl-NL" sz="20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Uncertainty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MaaS has yet to deliver on its promise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Role of government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Common recurring theme: more support needed from government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Need for government to provide direction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chemeClr val="dk1"/>
                </a:solidFill>
                <a:latin typeface="Calibri Light"/>
              </a:rPr>
              <a:t>Recommendations</a:t>
            </a:r>
            <a:endParaRPr lang="nl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Offer clarity (The standard? What does it provide?)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Create an appropriate MaaS ecosystem with shared value proposition (with government as catalyst)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Arrange </a:t>
            </a:r>
            <a:r>
              <a:rPr lang="en-US" sz="2800" spc="-1" dirty="0">
                <a:solidFill>
                  <a:schemeClr val="dk1"/>
                </a:solidFill>
                <a:latin typeface="Calibri"/>
              </a:rPr>
              <a:t>control and coordination 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(again, ideally the government)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Develop a technical roadmap 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Organize funding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In conclusion</a:t>
            </a:r>
            <a:endParaRPr lang="nl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TOMP absolutely has a right to exist!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Good fatherhood is crucial</a:t>
            </a: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Thanks to support NDW!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chemeClr val="dk1"/>
                </a:solidFill>
                <a:latin typeface="Calibri Light"/>
              </a:rPr>
              <a:t>Overview</a:t>
            </a:r>
            <a:endParaRPr lang="nl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Rationale and approach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Research questions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Market sentiment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Recommendations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In conclusion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chemeClr val="dk1"/>
                </a:solidFill>
                <a:latin typeface="Calibri Light"/>
              </a:rPr>
              <a:t>Rationale and approach</a:t>
            </a:r>
            <a:endParaRPr lang="nl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7840" lnSpcReduction="2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Reason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Governance and Management not yet sufficiently in place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Funding and resources are a recurring problem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Functional and technical market needs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National vs. International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Raison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Calibri"/>
              </a:rPr>
              <a:t>d’etre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?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How to proceed with the TOMP API - House of TOMP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Approach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External agency </a:t>
            </a:r>
            <a:r>
              <a:rPr lang="en-US" sz="2400" b="0" strike="noStrike" spc="-1" dirty="0" err="1">
                <a:solidFill>
                  <a:schemeClr val="dk1"/>
                </a:solidFill>
                <a:latin typeface="Calibri"/>
              </a:rPr>
              <a:t>Kienia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In-depth interviews with relevant market participants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dk1"/>
                </a:solidFill>
                <a:latin typeface="Calibri"/>
              </a:rPr>
              <a:t>Carriers, MaaS providers, Data providers, Governments, IT specialists</a:t>
            </a:r>
            <a:endParaRPr lang="nl-NL" sz="20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Measuring market sentiment involved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Picking up technical suggestions for future versions of TOMP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chemeClr val="dk1"/>
                </a:solidFill>
                <a:latin typeface="Calibri Light"/>
              </a:rPr>
              <a:t>Research questions</a:t>
            </a:r>
            <a:endParaRPr lang="nl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What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is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the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technical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state of TOMP-API?</a:t>
            </a: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How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many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parties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are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using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the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standard?  How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many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parties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are planning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to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do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so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?</a:t>
            </a: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What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are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the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parties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'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considerations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for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using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or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not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using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the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standard?</a:t>
            </a: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How do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the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parties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prefer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to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have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it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managed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?</a:t>
            </a: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Where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should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the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finances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come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from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?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What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opportunities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do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they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see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for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nl-NL" sz="2200" b="0" strike="noStrike" spc="-1" dirty="0" err="1">
                <a:solidFill>
                  <a:schemeClr val="dk1"/>
                </a:solidFill>
                <a:latin typeface="Calibri"/>
              </a:rPr>
              <a:t>this</a:t>
            </a:r>
            <a:r>
              <a:rPr lang="nl-NL" sz="2200" b="0" strike="noStrike" spc="-1" dirty="0">
                <a:solidFill>
                  <a:schemeClr val="dk1"/>
                </a:solidFill>
                <a:latin typeface="Calibri"/>
              </a:rPr>
              <a:t>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chemeClr val="dk1"/>
                </a:solidFill>
                <a:latin typeface="Calibri Light"/>
              </a:rPr>
              <a:t>Response</a:t>
            </a:r>
            <a:endParaRPr lang="nl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77 European organizations approached</a:t>
            </a:r>
            <a:endParaRPr lang="nl-NL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15 responses</a:t>
            </a:r>
            <a:endParaRPr lang="nl-NL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12 live interviews</a:t>
            </a:r>
            <a:endParaRPr lang="nl-NL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3 responses by mail or phone</a:t>
            </a:r>
            <a:endParaRPr lang="nl-NL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nl-NL" sz="24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8" name="Picture 3" descr="A blue and orange pie chart with white text&#10;&#10;Description automatically generated"/>
          <p:cNvPicPr/>
          <p:nvPr/>
        </p:nvPicPr>
        <p:blipFill>
          <a:blip r:embed="rId3"/>
          <a:stretch/>
        </p:blipFill>
        <p:spPr>
          <a:xfrm>
            <a:off x="7023600" y="2100600"/>
            <a:ext cx="4648680" cy="3696480"/>
          </a:xfrm>
          <a:prstGeom prst="rect">
            <a:avLst/>
          </a:prstGeom>
          <a:ln w="0">
            <a:noFill/>
          </a:ln>
        </p:spPr>
      </p:pic>
      <p:sp>
        <p:nvSpPr>
          <p:cNvPr id="79" name="TextBox 5"/>
          <p:cNvSpPr/>
          <p:nvPr/>
        </p:nvSpPr>
        <p:spPr>
          <a:xfrm>
            <a:off x="7780320" y="5837400"/>
            <a:ext cx="32000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response by type of organization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chemeClr val="dk1"/>
                </a:solidFill>
                <a:latin typeface="Calibri Light"/>
              </a:rPr>
              <a:t>Market sentiment</a:t>
            </a:r>
            <a:endParaRPr lang="nl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Overall sentiment</a:t>
            </a:r>
            <a:endParaRPr lang="nl-NL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Interests and revenue models</a:t>
            </a:r>
            <a:endParaRPr lang="nl-NL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Technical aspects</a:t>
            </a:r>
            <a:endParaRPr lang="nl-NL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Strategic aspects</a:t>
            </a:r>
            <a:endParaRPr lang="nl-NL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nl-NL" sz="28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chemeClr val="dk1"/>
                </a:solidFill>
                <a:latin typeface="Calibri Light"/>
              </a:rPr>
              <a:t>Market sentiment - general sentiment</a:t>
            </a:r>
            <a:endParaRPr lang="nl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839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Generally positive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chemeClr val="dk1"/>
                </a:solidFill>
                <a:latin typeface="Calibri"/>
              </a:rPr>
              <a:t>Uncertainty and critique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84" name="Chart 2"/>
          <p:cNvGraphicFramePr/>
          <p:nvPr/>
        </p:nvGraphicFramePr>
        <p:xfrm>
          <a:off x="7364880" y="3856680"/>
          <a:ext cx="4216680" cy="25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12226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chemeClr val="dk1"/>
                </a:solidFill>
                <a:latin typeface="Calibri Light"/>
              </a:rPr>
              <a:t>Market sentiment - </a:t>
            </a: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Interests and revenue models</a:t>
            </a:r>
            <a:endParaRPr lang="nl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1409" lnSpcReduction="2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Designers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Governments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Accessibility, sustainability, safety and level playing field towards the market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Encourage public transportation and shared mobility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Carriers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Public transport parties - primary interest</a:t>
            </a:r>
            <a:r>
              <a:rPr lang="en-US" sz="2400" spc="-1" dirty="0">
                <a:solidFill>
                  <a:schemeClr val="dk1"/>
                </a:solidFill>
                <a:latin typeface="Calibri"/>
              </a:rPr>
              <a:t>: increase customer base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Shared-mobility providers - commercial interest, nationwide coverage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Taxi companies - compete with Uber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Facilitators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MaaS providers - booking and payment, implementation convenience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Software vendors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 dirty="0">
                <a:solidFill>
                  <a:schemeClr val="dk1"/>
                </a:solidFill>
                <a:latin typeface="Calibri Light"/>
              </a:rPr>
              <a:t>Market sentiment - Technical aspects</a:t>
            </a:r>
            <a:endParaRPr lang="nl-NL" sz="44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8556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Documentation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Good documentation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Support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Feedback varies</a:t>
            </a:r>
            <a:endParaRPr lang="nl-NL" sz="20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Architecture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Strong, but suggestions exist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Backward compatibility</a:t>
            </a: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users vs. non-users</a:t>
            </a:r>
            <a:endParaRPr lang="nl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6867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Kantoorth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TOMP-API</Template>
  <TotalTime>327</TotalTime>
  <Words>435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Kantoorthema</vt:lpstr>
      <vt:lpstr>Kantoorthema</vt:lpstr>
      <vt:lpstr>Kantoorthema</vt:lpstr>
      <vt:lpstr>Kantoorthema</vt:lpstr>
      <vt:lpstr>Kantoorthema</vt:lpstr>
      <vt:lpstr>Kantoorthema</vt:lpstr>
      <vt:lpstr>Kantoorthema</vt:lpstr>
      <vt:lpstr>Kantoorthema</vt:lpstr>
      <vt:lpstr>Kantoorthema</vt:lpstr>
      <vt:lpstr>Kantoorthema</vt:lpstr>
      <vt:lpstr>Kantoorthema</vt:lpstr>
      <vt:lpstr>TOMP-API</vt:lpstr>
      <vt:lpstr>Overview</vt:lpstr>
      <vt:lpstr>Rationale and approach</vt:lpstr>
      <vt:lpstr>Research questions</vt:lpstr>
      <vt:lpstr>Response</vt:lpstr>
      <vt:lpstr>Market sentiment</vt:lpstr>
      <vt:lpstr>Market sentiment - general sentiment</vt:lpstr>
      <vt:lpstr>Market sentiment - Interests and revenue models</vt:lpstr>
      <vt:lpstr>Market sentiment - Technical aspects</vt:lpstr>
      <vt:lpstr>Market sentiment - Strategic aspects</vt:lpstr>
      <vt:lpstr>Recommendations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TOMP-API</dc:title>
  <dc:creator>Öcal, Ayse Hilal (NDW)</dc:creator>
  <cp:lastModifiedBy>Öcal, Ayse Hilal (NDW)</cp:lastModifiedBy>
  <cp:revision>3</cp:revision>
  <dcterms:modified xsi:type="dcterms:W3CDTF">2024-06-26T13:24:11Z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2024-06-24T17:54:34Z</dcterms:created>
  <dc:creator/>
  <dc:description/>
  <cp:keywords>docId B421B97508151735D1B94CC0A4B606FD</cp:keywords>
  <dc:language>en-US</dc:language>
  <cp:lastModifiedBy/>
  <dcterms:modified xsi:type="dcterms:W3CDTF">2024-06-24T17:57:38Z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1</vt:r8>
  </property>
  <property fmtid="{D5CDD505-2E9C-101B-9397-08002B2CF9AE}" pid="3" name="PresentationFormat">
    <vt:lpwstr>Widescreen</vt:lpwstr>
  </property>
  <property fmtid="{D5CDD505-2E9C-101B-9397-08002B2CF9AE}" pid="4" name="Slides">
    <vt:r8>16</vt:r8>
  </property>
</Properties>
</file>