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663E24C-C429-4E17-A3A6-880CABC33A2A}">
          <p14:sldIdLst>
            <p14:sldId id="27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7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2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41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1222580" y="1423573"/>
            <a:ext cx="1054924" cy="365125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79A7EA3-D718-4E90-A0D1-00B10EBBD16B}" type="datetimeFigureOut">
              <a:rPr lang="en-NL" smtClean="0"/>
              <a:pPr/>
              <a:t>24/03/2020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8EA57009-E537-491A-BBFD-894D6A57D4AC}" type="slidenum">
              <a:rPr lang="en-NL" smtClean="0"/>
              <a:pPr/>
              <a:t>‹nr.›</a:t>
            </a:fld>
            <a:endParaRPr lang="en-NL"/>
          </a:p>
        </p:txBody>
      </p:sp>
      <p:pic>
        <p:nvPicPr>
          <p:cNvPr id="1026" name="Picture 2" descr="Logo van TOMP Working Group">
            <a:extLst>
              <a:ext uri="{FF2B5EF4-FFF2-40B4-BE49-F238E27FC236}">
                <a16:creationId xmlns:a16="http://schemas.microsoft.com/office/drawing/2014/main" id="{B3E1817B-B079-4BBD-81E1-36638E0E7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002" y="126173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8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12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98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3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763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7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30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24/03/2020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ening, klok&#10;&#10;Automatisch gegenereerde beschrijving">
            <a:extLst>
              <a:ext uri="{FF2B5EF4-FFF2-40B4-BE49-F238E27FC236}">
                <a16:creationId xmlns:a16="http://schemas.microsoft.com/office/drawing/2014/main" id="{73744394-C356-4484-9B91-608E720F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573403"/>
            <a:ext cx="9693714" cy="218108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699793-AE9B-4470-B9D2-8E140B21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980267"/>
            <a:ext cx="3200400" cy="2929468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995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FC883-21FA-45C4-9512-57B86D11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sequence diagram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FA7F-71D9-404E-AAC4-16DF13B3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30" y="0"/>
            <a:ext cx="4594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E9E86-E813-49D5-AD0A-04FD287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TOMP API - context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A3002-A95A-4A63-86DB-53903F77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TOMP API is an abbreviation for TO – MP API (Transport Operator to MaaS Provider)</a:t>
            </a:r>
          </a:p>
          <a:p>
            <a:r>
              <a:rPr lang="en-US" dirty="0"/>
              <a:t>The first versions are initiated by de Dutch government (Ministry of I&amp;W – infrastructure and water)</a:t>
            </a:r>
          </a:p>
          <a:p>
            <a:r>
              <a:rPr lang="en-US" dirty="0"/>
              <a:t>The government facilitated 7 MaaS pilots in the Netherlands and proactively created discussion groups and working groups to facilitate in:</a:t>
            </a:r>
          </a:p>
          <a:p>
            <a:pPr lvl="1"/>
            <a:r>
              <a:rPr lang="en-US" dirty="0"/>
              <a:t>Standardization (TOMP is a result of this one)</a:t>
            </a:r>
          </a:p>
          <a:p>
            <a:pPr lvl="1"/>
            <a:r>
              <a:rPr lang="en-US" dirty="0"/>
              <a:t>Eco system</a:t>
            </a:r>
          </a:p>
          <a:p>
            <a:pPr lvl="2"/>
            <a:r>
              <a:rPr lang="en-US" dirty="0"/>
              <a:t>Provisioning of IDs</a:t>
            </a:r>
          </a:p>
          <a:p>
            <a:pPr lvl="2"/>
            <a:r>
              <a:rPr lang="en-GB" dirty="0"/>
              <a:t>Learning environment</a:t>
            </a:r>
          </a:p>
          <a:p>
            <a:r>
              <a:rPr lang="en-GB" dirty="0"/>
              <a:t>More context items:</a:t>
            </a:r>
          </a:p>
          <a:p>
            <a:pPr lvl="1"/>
            <a:r>
              <a:rPr lang="en-GB" dirty="0"/>
              <a:t>Transaction processor</a:t>
            </a:r>
          </a:p>
          <a:p>
            <a:pPr lvl="1"/>
            <a:r>
              <a:rPr lang="en-GB" dirty="0"/>
              <a:t>Nation Access Point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8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17F89-EC11-4EC1-A63C-09AD6125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TOMP API - modules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39CAA9-6F70-41E4-956D-A651F3E5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  <a:p>
            <a:r>
              <a:rPr lang="en-GB" dirty="0"/>
              <a:t>Booking</a:t>
            </a:r>
          </a:p>
          <a:p>
            <a:r>
              <a:rPr lang="en-GB" dirty="0"/>
              <a:t>Trip execution</a:t>
            </a:r>
          </a:p>
          <a:p>
            <a:r>
              <a:rPr lang="en-GB" dirty="0"/>
              <a:t>Support</a:t>
            </a:r>
          </a:p>
          <a:p>
            <a:r>
              <a:rPr lang="en-GB" dirty="0"/>
              <a:t>Payment</a:t>
            </a:r>
          </a:p>
          <a:p>
            <a:r>
              <a:rPr lang="en-GB" dirty="0"/>
              <a:t>Operator Information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7158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E71B7-BAFD-41CE-AF09-8EBD69DE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C5A607-2CB5-4225-98B1-A5B46E66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scenario’s for planning:</a:t>
            </a:r>
          </a:p>
          <a:p>
            <a:pPr lvl="1"/>
            <a:r>
              <a:rPr lang="en-GB" dirty="0"/>
              <a:t>I want an asset or trip now or in the (near) future</a:t>
            </a:r>
          </a:p>
          <a:p>
            <a:pPr lvl="1"/>
            <a:r>
              <a:rPr lang="en-GB" dirty="0"/>
              <a:t>All kinds of aspects:</a:t>
            </a:r>
          </a:p>
          <a:p>
            <a:pPr lvl="2"/>
            <a:r>
              <a:rPr lang="en-GB" dirty="0"/>
              <a:t>Map based (this asset)</a:t>
            </a:r>
          </a:p>
          <a:p>
            <a:pPr lvl="2"/>
            <a:r>
              <a:rPr lang="en-GB" dirty="0"/>
              <a:t>Location based</a:t>
            </a:r>
          </a:p>
          <a:p>
            <a:pPr lvl="2"/>
            <a:r>
              <a:rPr lang="en-GB" dirty="0"/>
              <a:t>Bluetooth swipe based</a:t>
            </a:r>
          </a:p>
          <a:p>
            <a:pPr lvl="2"/>
            <a:r>
              <a:rPr lang="en-GB" dirty="0"/>
              <a:t>Reserve an asset type</a:t>
            </a:r>
          </a:p>
          <a:p>
            <a:pPr lvl="2"/>
            <a:r>
              <a:rPr lang="en-GB" dirty="0"/>
              <a:t>Reserve a specific asset</a:t>
            </a:r>
          </a:p>
          <a:p>
            <a:pPr lvl="2"/>
            <a:r>
              <a:rPr lang="en-GB" dirty="0"/>
              <a:t>Chained legs (multimodal)</a:t>
            </a:r>
          </a:p>
          <a:p>
            <a:pPr lvl="2"/>
            <a:r>
              <a:rPr lang="en-GB" dirty="0"/>
              <a:t>Requiring user specific information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408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6DB4E-ECD2-487A-9FE4-01D4CD88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Booking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D00299-5D5F-4C0E-B02B-10DE190F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Transactional commit</a:t>
            </a:r>
            <a:endParaRPr lang="en-NL" dirty="0"/>
          </a:p>
          <a:p>
            <a:r>
              <a:rPr lang="en-GB" dirty="0"/>
              <a:t>Facilitating in providing requested user specific information</a:t>
            </a:r>
          </a:p>
          <a:p>
            <a:r>
              <a:rPr lang="en-GB" dirty="0"/>
              <a:t>Postponed commit</a:t>
            </a:r>
          </a:p>
        </p:txBody>
      </p:sp>
    </p:spTree>
    <p:extLst>
      <p:ext uri="{BB962C8B-B14F-4D97-AF65-F5344CB8AC3E}">
        <p14:creationId xmlns:p14="http://schemas.microsoft.com/office/powerpoint/2010/main" val="356097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BE41F-B397-4B7C-B823-FA5B6461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Trip execution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384F9F-F15D-420D-B188-DF4B61C3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for available assets near starting point</a:t>
            </a:r>
          </a:p>
          <a:p>
            <a:r>
              <a:rPr lang="en-GB" dirty="0"/>
              <a:t>Event based</a:t>
            </a:r>
          </a:p>
          <a:p>
            <a:pPr lvl="1"/>
            <a:r>
              <a:rPr lang="en-GB" dirty="0"/>
              <a:t>Prepare (</a:t>
            </a:r>
            <a:r>
              <a:rPr lang="en-GB" dirty="0" err="1"/>
              <a:t>f.i</a:t>
            </a:r>
            <a:r>
              <a:rPr lang="en-GB" dirty="0"/>
              <a:t>. requiring access codes/QR/deep links or just to send a signal that the taxi is driving to the pickup address)</a:t>
            </a:r>
          </a:p>
          <a:p>
            <a:pPr lvl="1"/>
            <a:r>
              <a:rPr lang="en-GB" dirty="0" err="1"/>
              <a:t>Assign_asset</a:t>
            </a:r>
            <a:r>
              <a:rPr lang="en-GB" dirty="0"/>
              <a:t>: in case a type is reserved and it’s needed to assign a specific asset (can also be done implicitly in prepare or </a:t>
            </a:r>
            <a:r>
              <a:rPr lang="en-GB" dirty="0" err="1"/>
              <a:t>set_in_use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Set_in_use</a:t>
            </a:r>
            <a:r>
              <a:rPr lang="en-GB" dirty="0"/>
              <a:t>: the actual start of the leg</a:t>
            </a:r>
          </a:p>
          <a:p>
            <a:pPr lvl="1"/>
            <a:r>
              <a:rPr lang="en-GB" dirty="0"/>
              <a:t>Pause</a:t>
            </a:r>
          </a:p>
          <a:p>
            <a:pPr lvl="1"/>
            <a:r>
              <a:rPr lang="en-GB" dirty="0"/>
              <a:t>Finish</a:t>
            </a:r>
          </a:p>
          <a:p>
            <a:pPr lvl="1"/>
            <a:r>
              <a:rPr lang="en-GB" dirty="0" err="1"/>
              <a:t>Start_finishing</a:t>
            </a:r>
            <a:endParaRPr lang="en-GB" dirty="0"/>
          </a:p>
          <a:p>
            <a:pPr lvl="1"/>
            <a:r>
              <a:rPr lang="en-GB" dirty="0"/>
              <a:t>Issue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4302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FF181-4132-4358-A822-41184AD7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7D3794-4B2D-465D-A6EA-7704DA2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Reporting problems and handling them (communication between TO and MP)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1904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6E9DA-99E2-42D5-8324-476A8F06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325521-AA61-4000-A92D-8478E198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Reporting the ‘journal entries’ that contain the</a:t>
            </a:r>
          </a:p>
          <a:p>
            <a:pPr lvl="1"/>
            <a:r>
              <a:rPr lang="en-GB" dirty="0"/>
              <a:t>Fares for executed legs</a:t>
            </a:r>
          </a:p>
          <a:p>
            <a:pPr lvl="1"/>
            <a:r>
              <a:rPr lang="en-GB" dirty="0"/>
              <a:t>Extra costs per leg (fines, no show costs etc)</a:t>
            </a:r>
          </a:p>
          <a:p>
            <a:r>
              <a:rPr lang="en-GB" dirty="0"/>
              <a:t>(Direct) report of extra costs, to inform other side, real-time instead of waiting for a request of journal entries.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18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1ADD6-B5F3-4867-BC7B-B270DAC7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information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6C544F-CE2B-4E68-A661-A64240A8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GBFS like</a:t>
            </a:r>
          </a:p>
          <a:p>
            <a:pPr lvl="1"/>
            <a:r>
              <a:rPr lang="en-GB" dirty="0"/>
              <a:t>Static information about TO, stations, operating area’s, opening hours, etc</a:t>
            </a:r>
          </a:p>
          <a:p>
            <a:pPr lvl="1"/>
            <a:r>
              <a:rPr lang="en-GB" dirty="0"/>
              <a:t>(Near) real time information about the assets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9537568"/>
      </p:ext>
    </p:extLst>
  </p:cSld>
  <p:clrMapOvr>
    <a:masterClrMapping/>
  </p:clrMapOvr>
</p:sld>
</file>

<file path=ppt/theme/theme1.xml><?xml version="1.0" encoding="utf-8"?>
<a:theme xmlns:a="http://schemas.openxmlformats.org/drawingml/2006/main" name="Weergav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eergav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eergav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MP.potx" id="{5AE6A52C-CEE5-4F54-9279-764E51F459C7}" vid="{C17C2888-0994-41B1-B0C2-BA458D6E7C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352</Words>
  <Application>Microsoft Office PowerPoint</Application>
  <PresentationFormat>Breedbeeld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Century Schoolbook</vt:lpstr>
      <vt:lpstr>Wingdings 2</vt:lpstr>
      <vt:lpstr>Weergave</vt:lpstr>
      <vt:lpstr>PowerPoint-presentatie</vt:lpstr>
      <vt:lpstr>TOMP API - context</vt:lpstr>
      <vt:lpstr>TOMP API - modules</vt:lpstr>
      <vt:lpstr>Planning</vt:lpstr>
      <vt:lpstr>Booking</vt:lpstr>
      <vt:lpstr>Trip execution</vt:lpstr>
      <vt:lpstr>Support</vt:lpstr>
      <vt:lpstr>Payment</vt:lpstr>
      <vt:lpstr>Operator information</vt:lpstr>
      <vt:lpstr>Simple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Edwin van den Belt</dc:creator>
  <cp:lastModifiedBy>Edwin van den Belt</cp:lastModifiedBy>
  <cp:revision>2</cp:revision>
  <dcterms:created xsi:type="dcterms:W3CDTF">2020-03-20T12:45:27Z</dcterms:created>
  <dcterms:modified xsi:type="dcterms:W3CDTF">2020-03-24T08:35:34Z</dcterms:modified>
</cp:coreProperties>
</file>