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336" r:id="rId3"/>
    <p:sldId id="296" r:id="rId4"/>
    <p:sldId id="323" r:id="rId5"/>
    <p:sldId id="346" r:id="rId6"/>
    <p:sldId id="347" r:id="rId7"/>
    <p:sldId id="341" r:id="rId8"/>
    <p:sldId id="34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1633" autoAdjust="0"/>
  </p:normalViewPr>
  <p:slideViewPr>
    <p:cSldViewPr snapToGrid="0">
      <p:cViewPr varScale="1">
        <p:scale>
          <a:sx n="60" d="100"/>
          <a:sy n="60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1B4E3-22CD-43AF-B604-98CAB0A3F268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9DE07-0583-4AD3-8803-4EE83E5BC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99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Q:</a:t>
            </a:r>
            <a:r>
              <a:rPr lang="zh-TW" altLang="en-US" dirty="0"/>
              <a:t> 能否在此舉一個具體的例子</a:t>
            </a:r>
            <a:r>
              <a:rPr lang="en-US" altLang="zh-TW" dirty="0"/>
              <a:t>! For solution or not</a:t>
            </a:r>
          </a:p>
          <a:p>
            <a:r>
              <a:rPr lang="en-US" altLang="zh-TW" dirty="0"/>
              <a:t>Q: can we have an example for linear combination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86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9DE07-0583-4AD3-8803-4EE83E5BC6F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19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9DE07-0583-4AD3-8803-4EE83E5BC6F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88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Q:</a:t>
            </a:r>
            <a:r>
              <a:rPr lang="zh-TW" altLang="en-US" dirty="0"/>
              <a:t> 能否在此舉一個具體的例子</a:t>
            </a:r>
            <a:r>
              <a:rPr lang="en-US" altLang="zh-TW" dirty="0"/>
              <a:t>! For solution or not</a:t>
            </a:r>
          </a:p>
          <a:p>
            <a:r>
              <a:rPr lang="en-US" altLang="zh-TW" dirty="0"/>
              <a:t>Q: can we have an example for linear combination</a:t>
            </a:r>
          </a:p>
          <a:p>
            <a:endParaRPr lang="en-US" altLang="zh-TW" dirty="0"/>
          </a:p>
          <a:p>
            <a:r>
              <a:rPr lang="en-US" altLang="zh-TW" dirty="0"/>
              <a:t>True or False</a:t>
            </a:r>
          </a:p>
          <a:p>
            <a:pPr lvl="1"/>
            <a:r>
              <a:rPr lang="en-US" altLang="zh-TW" dirty="0"/>
              <a:t>If the columns of A are linear independent, then Ax=b has unique solution.</a:t>
            </a:r>
          </a:p>
          <a:p>
            <a:pPr lvl="1"/>
            <a:r>
              <a:rPr lang="en-US" altLang="zh-TW" dirty="0"/>
              <a:t>If the columns of A are linear independent, then Ax=b has at most one solution.</a:t>
            </a:r>
          </a:p>
          <a:p>
            <a:pPr lvl="1"/>
            <a:r>
              <a:rPr lang="en-US" altLang="zh-TW" dirty="0"/>
              <a:t>If the columns of A are linear dependent, then Ax=b has infinite solution.</a:t>
            </a:r>
          </a:p>
          <a:p>
            <a:pPr lvl="1"/>
            <a:r>
              <a:rPr lang="en-US" altLang="zh-TW" dirty="0"/>
              <a:t>If the columns of A are linear independent, then Ax=0 (homogeneous equation) has unique solution.</a:t>
            </a:r>
          </a:p>
          <a:p>
            <a:pPr lvl="1"/>
            <a:r>
              <a:rPr lang="en-US" altLang="zh-TW" dirty="0"/>
              <a:t>If the columns of A are linear dependent, then Ax=0 (homogeneous equation) has infinite solution.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D3D4E-D740-4383-8A3D-1ECF51F505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86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Check existence first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One</a:t>
            </a:r>
            <a:r>
              <a:rPr lang="en-US" altLang="zh-TW" sz="1200" baseline="0" dirty="0">
                <a:solidFill>
                  <a:srgbClr val="0000FF"/>
                </a:solidFill>
              </a:rPr>
              <a:t> or infinite </a:t>
            </a:r>
            <a:r>
              <a:rPr lang="en-US" altLang="zh-TW" sz="1200" baseline="0" dirty="0" err="1">
                <a:solidFill>
                  <a:srgbClr val="0000FF"/>
                </a:solidFill>
              </a:rPr>
              <a:t>soluiton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6B2C5-139D-48F7-BA78-0C11E7CF6B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86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3C8-A737-4F69-91C2-6F062AC6477B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7DAC-8EDB-447A-840F-5FFC79396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25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3C8-A737-4F69-91C2-6F062AC6477B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7DAC-8EDB-447A-840F-5FFC79396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3C8-A737-4F69-91C2-6F062AC6477B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7DAC-8EDB-447A-840F-5FFC79396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85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813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03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59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5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792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486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245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39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3C8-A737-4F69-91C2-6F062AC6477B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7DAC-8EDB-447A-840F-5FFC79396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152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340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299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97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3C8-A737-4F69-91C2-6F062AC6477B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7DAC-8EDB-447A-840F-5FFC79396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4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3C8-A737-4F69-91C2-6F062AC6477B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7DAC-8EDB-447A-840F-5FFC79396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51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3C8-A737-4F69-91C2-6F062AC6477B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7DAC-8EDB-447A-840F-5FFC79396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8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3C8-A737-4F69-91C2-6F062AC6477B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7DAC-8EDB-447A-840F-5FFC79396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92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3C8-A737-4F69-91C2-6F062AC6477B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7DAC-8EDB-447A-840F-5FFC79396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3C8-A737-4F69-91C2-6F062AC6477B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7DAC-8EDB-447A-840F-5FFC79396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68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3C8-A737-4F69-91C2-6F062AC6477B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7DAC-8EDB-447A-840F-5FFC79396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72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13C8-A737-4F69-91C2-6F062AC6477B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B7DAC-8EDB-447A-840F-5FFC79396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09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BA994-FBB4-4CEE-AAD9-D0758F6A452D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1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35.png"/><Relationship Id="rId11" Type="http://schemas.openxmlformats.org/officeDocument/2006/relationships/image" Target="../media/image6.png"/><Relationship Id="rId5" Type="http://schemas.openxmlformats.org/officeDocument/2006/relationships/image" Target="../media/image210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90496-A59B-4EC1-86C5-5CF2D2AEF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4966" r="6032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907023"/>
            <a:ext cx="7278329" cy="290051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Having Solution or Not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BD1B80FF-DFD7-4716-ADF0-038DFFC13D73}"/>
              </a:ext>
            </a:extLst>
          </p:cNvPr>
          <p:cNvSpPr txBox="1">
            <a:spLocks/>
          </p:cNvSpPr>
          <p:nvPr/>
        </p:nvSpPr>
        <p:spPr>
          <a:xfrm>
            <a:off x="1295400" y="4311804"/>
            <a:ext cx="6858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>
                <a:solidFill>
                  <a:srgbClr val="FFFFFF"/>
                </a:solidFill>
              </a:rPr>
              <a:t>(You already learned in high school)</a:t>
            </a:r>
            <a:endParaRPr lang="zh-TW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32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A5CFDDC7-75B2-4D14-B9FB-8637B0EB7EBB}"/>
              </a:ext>
            </a:extLst>
          </p:cNvPr>
          <p:cNvSpPr/>
          <p:nvPr/>
        </p:nvSpPr>
        <p:spPr>
          <a:xfrm>
            <a:off x="711743" y="1926652"/>
            <a:ext cx="7720514" cy="32680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97" y="2192448"/>
            <a:ext cx="4353372" cy="13129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17169" y="2622266"/>
            <a:ext cx="1213626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Linear 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092258" y="4467161"/>
            <a:ext cx="4650730" cy="461665"/>
            <a:chOff x="2046921" y="4000366"/>
            <a:chExt cx="4650730" cy="461665"/>
          </a:xfrm>
        </p:grpSpPr>
        <p:pic>
          <p:nvPicPr>
            <p:cNvPr id="5" name="圖片 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37" y="4034143"/>
              <a:ext cx="1443514" cy="323374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2046921" y="4000366"/>
              <a:ext cx="2969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Matrix-vector product:</a:t>
              </a:r>
              <a:endParaRPr lang="zh-TW" altLang="en-US" sz="2400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546B811-2122-4701-B7FA-C116238AA62F}"/>
              </a:ext>
            </a:extLst>
          </p:cNvPr>
          <p:cNvSpPr/>
          <p:nvPr/>
        </p:nvSpPr>
        <p:spPr>
          <a:xfrm>
            <a:off x="4258090" y="3605601"/>
            <a:ext cx="3618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u="sng" dirty="0"/>
              <a:t>System of Linear Equations</a:t>
            </a:r>
            <a:endParaRPr lang="zh-TW" altLang="en-US" sz="2400" i="1" u="sng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F038C5-2A7A-4050-899D-C33D3F57B116}"/>
              </a:ext>
            </a:extLst>
          </p:cNvPr>
          <p:cNvSpPr/>
          <p:nvPr/>
        </p:nvSpPr>
        <p:spPr>
          <a:xfrm>
            <a:off x="1036561" y="2767586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x</a:t>
            </a:r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CA7EF-6B2F-4323-B175-F22094ECE259}"/>
              </a:ext>
            </a:extLst>
          </p:cNvPr>
          <p:cNvSpPr/>
          <p:nvPr/>
        </p:nvSpPr>
        <p:spPr>
          <a:xfrm>
            <a:off x="3227271" y="2777013"/>
            <a:ext cx="34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b</a:t>
            </a:r>
            <a:endParaRPr lang="zh-TW" altLang="en-US" sz="24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EC9F034-599F-420E-96A3-1DE917466051}"/>
              </a:ext>
            </a:extLst>
          </p:cNvPr>
          <p:cNvCxnSpPr/>
          <p:nvPr/>
        </p:nvCxnSpPr>
        <p:spPr>
          <a:xfrm>
            <a:off x="1362291" y="3026699"/>
            <a:ext cx="3548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928F4E7-1A8C-4704-A0E6-80ACF8E5C5F9}"/>
              </a:ext>
            </a:extLst>
          </p:cNvPr>
          <p:cNvCxnSpPr/>
          <p:nvPr/>
        </p:nvCxnSpPr>
        <p:spPr>
          <a:xfrm>
            <a:off x="2930795" y="3026699"/>
            <a:ext cx="3548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1855B6-4BBB-4537-8913-BFFB128AF44D}"/>
              </a:ext>
            </a:extLst>
          </p:cNvPr>
          <p:cNvSpPr txBox="1"/>
          <p:nvPr/>
        </p:nvSpPr>
        <p:spPr>
          <a:xfrm>
            <a:off x="1376560" y="5507727"/>
            <a:ext cx="6390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TW" sz="2800" dirty="0"/>
              <a:t>Given </a:t>
            </a:r>
            <a:r>
              <a:rPr lang="en-US" altLang="zh-TW" sz="2800" dirty="0">
                <a:solidFill>
                  <a:srgbClr val="0000FF"/>
                </a:solidFill>
              </a:rPr>
              <a:t>A</a:t>
            </a:r>
            <a:r>
              <a:rPr lang="en-US" altLang="zh-TW" sz="2800" dirty="0"/>
              <a:t> and </a:t>
            </a:r>
            <a:r>
              <a:rPr lang="en-US" altLang="zh-TW" sz="2800" b="1" dirty="0">
                <a:solidFill>
                  <a:srgbClr val="00B050"/>
                </a:solidFill>
              </a:rPr>
              <a:t>b</a:t>
            </a:r>
            <a:r>
              <a:rPr lang="en-US" altLang="zh-TW" sz="2800" dirty="0"/>
              <a:t>, let’s find </a:t>
            </a:r>
            <a:r>
              <a:rPr lang="en-US" altLang="zh-TW" sz="2800" b="1" dirty="0">
                <a:solidFill>
                  <a:srgbClr val="FF0000"/>
                </a:solidFill>
              </a:rPr>
              <a:t>x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1195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High School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Considering any system of linear equations with 2 variables and 2 equations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28188" y="2672280"/>
                <a:ext cx="2621743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188" y="2672280"/>
                <a:ext cx="2621743" cy="6987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5689600" y="2559973"/>
            <a:ext cx="145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line 1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89600" y="2975488"/>
            <a:ext cx="145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line 2</a:t>
            </a:r>
            <a:endParaRPr lang="zh-TW" altLang="en-US" sz="2400" dirty="0"/>
          </a:p>
        </p:txBody>
      </p:sp>
      <p:grpSp>
        <p:nvGrpSpPr>
          <p:cNvPr id="53" name="群組 52"/>
          <p:cNvGrpSpPr/>
          <p:nvPr/>
        </p:nvGrpSpPr>
        <p:grpSpPr>
          <a:xfrm>
            <a:off x="2968646" y="3753557"/>
            <a:ext cx="2696987" cy="2390745"/>
            <a:chOff x="8246037" y="2432436"/>
            <a:chExt cx="2696987" cy="2390745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9313523" y="4365981"/>
              <a:ext cx="1546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1" lang="en-US" altLang="zh-TW" dirty="0"/>
                <a:t>no solution</a:t>
              </a:r>
            </a:p>
          </p:txBody>
        </p:sp>
        <p:cxnSp>
          <p:nvCxnSpPr>
            <p:cNvPr id="34" name="直線單箭頭接點 33"/>
            <p:cNvCxnSpPr/>
            <p:nvPr/>
          </p:nvCxnSpPr>
          <p:spPr>
            <a:xfrm>
              <a:off x="9153180" y="3540472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 rot="16200000">
              <a:off x="9155173" y="3443774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9153180" y="3149781"/>
              <a:ext cx="1398615" cy="111753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9416273" y="2720083"/>
              <a:ext cx="1398615" cy="111753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8246037" y="2899445"/>
              <a:ext cx="103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2</a:t>
              </a:r>
              <a:endParaRPr lang="zh-TW" altLang="en-US" sz="24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8460487" y="2432436"/>
              <a:ext cx="103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1</a:t>
              </a:r>
              <a:endParaRPr lang="zh-TW" altLang="en-US" sz="2400" dirty="0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680532" y="3900110"/>
            <a:ext cx="2476248" cy="2223549"/>
            <a:chOff x="3373711" y="4124862"/>
            <a:chExt cx="2476248" cy="2223549"/>
          </a:xfrm>
        </p:grpSpPr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3779859" y="5891211"/>
              <a:ext cx="2070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1" lang="en-US" altLang="zh-TW" dirty="0"/>
                <a:t>unique solution</a:t>
              </a:r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3858410" y="5059951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 rot="16200000">
              <a:off x="3858410" y="5019784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4282016" y="4360569"/>
              <a:ext cx="1398615" cy="111753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4304142" y="4669260"/>
              <a:ext cx="1039792" cy="77643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3373711" y="5250787"/>
              <a:ext cx="103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2</a:t>
              </a:r>
              <a:endParaRPr lang="zh-TW" altLang="en-US" sz="2400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3502448" y="4363942"/>
              <a:ext cx="103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1</a:t>
              </a:r>
              <a:endParaRPr lang="zh-TW" altLang="en-US" sz="2400" dirty="0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5806810" y="3697246"/>
            <a:ext cx="2828091" cy="2437443"/>
            <a:chOff x="5928711" y="3927532"/>
            <a:chExt cx="2828091" cy="2437443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6212012" y="5903310"/>
              <a:ext cx="254479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1" lang="en-US" altLang="zh-TW" dirty="0"/>
                <a:t>infinite solutions</a:t>
              </a:r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6589486" y="5065485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rot="16200000">
              <a:off x="6589486" y="5025319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6887745" y="4466547"/>
              <a:ext cx="1398615" cy="111753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/>
            <p:cNvSpPr txBox="1"/>
            <p:nvPr/>
          </p:nvSpPr>
          <p:spPr>
            <a:xfrm>
              <a:off x="5928711" y="3927532"/>
              <a:ext cx="10370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line 1</a:t>
              </a:r>
            </a:p>
            <a:p>
              <a:r>
                <a:rPr lang="en-US" altLang="zh-TW" sz="2400" dirty="0"/>
                <a:t>=line 2</a:t>
              </a:r>
              <a:endParaRPr lang="zh-TW" altLang="en-US" sz="2400" dirty="0"/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BC1DC52-056A-4342-AA0E-1009D0FE3811}"/>
              </a:ext>
            </a:extLst>
          </p:cNvPr>
          <p:cNvSpPr txBox="1"/>
          <p:nvPr/>
        </p:nvSpPr>
        <p:spPr>
          <a:xfrm>
            <a:off x="6415314" y="547749"/>
            <a:ext cx="1611085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More Variables?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FFB1AC3-2926-4655-B924-0F0CBB533967}"/>
              </a:ext>
            </a:extLst>
          </p:cNvPr>
          <p:cNvSpPr txBox="1"/>
          <p:nvPr/>
        </p:nvSpPr>
        <p:spPr>
          <a:xfrm>
            <a:off x="3807145" y="6057606"/>
            <a:ext cx="2004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2800" i="1" dirty="0">
                <a:solidFill>
                  <a:srgbClr val="FF0000"/>
                </a:solidFill>
              </a:rPr>
              <a:t>inconsistent</a:t>
            </a:r>
            <a:r>
              <a:rPr kumimoji="1" lang="en-US" altLang="zh-TW" sz="2800" i="1" dirty="0"/>
              <a:t> </a:t>
            </a:r>
            <a:endParaRPr lang="zh-TW" altLang="en-US" sz="2800" i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82F61A9-1A7E-496A-9713-D67CA56BA614}"/>
              </a:ext>
            </a:extLst>
          </p:cNvPr>
          <p:cNvSpPr txBox="1"/>
          <p:nvPr/>
        </p:nvSpPr>
        <p:spPr>
          <a:xfrm>
            <a:off x="1086680" y="6080645"/>
            <a:ext cx="2004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2800" i="1" dirty="0">
                <a:solidFill>
                  <a:srgbClr val="FF0000"/>
                </a:solidFill>
              </a:rPr>
              <a:t>consistent</a:t>
            </a:r>
            <a:r>
              <a:rPr kumimoji="1" lang="en-US" altLang="zh-TW" sz="2800" i="1" dirty="0"/>
              <a:t> </a:t>
            </a:r>
            <a:endParaRPr lang="zh-TW" altLang="en-US" sz="2800" i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FB7086-F3F9-4FF0-AFFD-5C5095E95BBB}"/>
              </a:ext>
            </a:extLst>
          </p:cNvPr>
          <p:cNvSpPr txBox="1"/>
          <p:nvPr/>
        </p:nvSpPr>
        <p:spPr>
          <a:xfrm>
            <a:off x="6404618" y="6057606"/>
            <a:ext cx="2004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2800" i="1" dirty="0">
                <a:solidFill>
                  <a:srgbClr val="FF0000"/>
                </a:solidFill>
              </a:rPr>
              <a:t>consistent</a:t>
            </a:r>
            <a:r>
              <a:rPr kumimoji="1" lang="en-US" altLang="zh-TW" sz="2800" i="1" dirty="0"/>
              <a:t> </a:t>
            </a:r>
            <a:endParaRPr lang="zh-TW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844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0" grpId="0" animBg="1"/>
      <p:bldP spid="33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3434665-3747-436C-A681-841F55FB416F}"/>
              </a:ext>
            </a:extLst>
          </p:cNvPr>
          <p:cNvSpPr/>
          <p:nvPr/>
        </p:nvSpPr>
        <p:spPr>
          <a:xfrm>
            <a:off x="1771928" y="859706"/>
            <a:ext cx="1638300" cy="1163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EDCD47A-8A1C-4451-885F-E0942EA15AAB}"/>
              </a:ext>
            </a:extLst>
          </p:cNvPr>
          <p:cNvCxnSpPr>
            <a:cxnSpLocks/>
          </p:cNvCxnSpPr>
          <p:nvPr/>
        </p:nvCxnSpPr>
        <p:spPr>
          <a:xfrm>
            <a:off x="1051928" y="1441330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E10EEE7-C46D-4BD5-8105-18B09A6F0DD1}"/>
              </a:ext>
            </a:extLst>
          </p:cNvPr>
          <p:cNvCxnSpPr>
            <a:cxnSpLocks/>
          </p:cNvCxnSpPr>
          <p:nvPr/>
        </p:nvCxnSpPr>
        <p:spPr>
          <a:xfrm>
            <a:off x="3410228" y="1441330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15A5047-0BD3-491A-AC81-9052A7DF9AC6}"/>
                  </a:ext>
                </a:extLst>
              </p:cNvPr>
              <p:cNvSpPr txBox="1"/>
              <p:nvPr/>
            </p:nvSpPr>
            <p:spPr>
              <a:xfrm>
                <a:off x="4130137" y="1197328"/>
                <a:ext cx="2997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15A5047-0BD3-491A-AC81-9052A7DF9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137" y="1197328"/>
                <a:ext cx="29976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54C2A4C-32D9-4DE6-B379-4D63BCB95CF2}"/>
                  </a:ext>
                </a:extLst>
              </p:cNvPr>
              <p:cNvSpPr txBox="1"/>
              <p:nvPr/>
            </p:nvSpPr>
            <p:spPr>
              <a:xfrm>
                <a:off x="604308" y="1194437"/>
                <a:ext cx="4408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54C2A4C-32D9-4DE6-B379-4D63BCB95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08" y="1194437"/>
                <a:ext cx="44082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0B96BE3-E4A1-4071-B4BE-5113FA097CA4}"/>
              </a:ext>
            </a:extLst>
          </p:cNvPr>
          <p:cNvSpPr/>
          <p:nvPr/>
        </p:nvSpPr>
        <p:spPr>
          <a:xfrm>
            <a:off x="1781906" y="2181107"/>
            <a:ext cx="1638300" cy="1163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F68F034-5DBA-417E-9AAF-BE25139C74D4}"/>
              </a:ext>
            </a:extLst>
          </p:cNvPr>
          <p:cNvCxnSpPr>
            <a:cxnSpLocks/>
          </p:cNvCxnSpPr>
          <p:nvPr/>
        </p:nvCxnSpPr>
        <p:spPr>
          <a:xfrm>
            <a:off x="1061906" y="2762731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03B4D33-DFC1-4BFA-BDA0-D29B00EA8968}"/>
              </a:ext>
            </a:extLst>
          </p:cNvPr>
          <p:cNvCxnSpPr>
            <a:cxnSpLocks/>
          </p:cNvCxnSpPr>
          <p:nvPr/>
        </p:nvCxnSpPr>
        <p:spPr>
          <a:xfrm>
            <a:off x="3420206" y="2762731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2514704-4339-4847-8009-31E740827062}"/>
                  </a:ext>
                </a:extLst>
              </p:cNvPr>
              <p:cNvSpPr txBox="1"/>
              <p:nvPr/>
            </p:nvSpPr>
            <p:spPr>
              <a:xfrm>
                <a:off x="4140206" y="2547287"/>
                <a:ext cx="2997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2514704-4339-4847-8009-31E74082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6" y="2547287"/>
                <a:ext cx="29976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B2B1990-D2CE-4E5A-95DA-73E163203C4F}"/>
                  </a:ext>
                </a:extLst>
              </p:cNvPr>
              <p:cNvSpPr txBox="1"/>
              <p:nvPr/>
            </p:nvSpPr>
            <p:spPr>
              <a:xfrm>
                <a:off x="758463" y="2463293"/>
                <a:ext cx="3141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B2B1990-D2CE-4E5A-95DA-73E163203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63" y="2463293"/>
                <a:ext cx="31418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8874BAA-7B49-4985-AE26-0C091773EE0D}"/>
              </a:ext>
            </a:extLst>
          </p:cNvPr>
          <p:cNvSpPr/>
          <p:nvPr/>
        </p:nvSpPr>
        <p:spPr>
          <a:xfrm>
            <a:off x="5987104" y="2182179"/>
            <a:ext cx="1638300" cy="1163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BD9D060-4715-4945-90CE-AA43C7DB56C3}"/>
              </a:ext>
            </a:extLst>
          </p:cNvPr>
          <p:cNvCxnSpPr>
            <a:cxnSpLocks/>
          </p:cNvCxnSpPr>
          <p:nvPr/>
        </p:nvCxnSpPr>
        <p:spPr>
          <a:xfrm>
            <a:off x="5267104" y="2763803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E0AD94E-52B1-4DB2-8345-573DFF19897A}"/>
              </a:ext>
            </a:extLst>
          </p:cNvPr>
          <p:cNvCxnSpPr>
            <a:cxnSpLocks/>
          </p:cNvCxnSpPr>
          <p:nvPr/>
        </p:nvCxnSpPr>
        <p:spPr>
          <a:xfrm>
            <a:off x="7625404" y="2763803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979975E-B46C-4803-B3C0-DDCB92A2C7E3}"/>
                  </a:ext>
                </a:extLst>
              </p:cNvPr>
              <p:cNvSpPr txBox="1"/>
              <p:nvPr/>
            </p:nvSpPr>
            <p:spPr>
              <a:xfrm>
                <a:off x="8345404" y="2548359"/>
                <a:ext cx="2997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979975E-B46C-4803-B3C0-DDCB92A2C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404" y="2548359"/>
                <a:ext cx="29976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D108B92D-7BD0-48FB-BFB3-64CB405216D8}"/>
                  </a:ext>
                </a:extLst>
              </p:cNvPr>
              <p:cNvSpPr txBox="1"/>
              <p:nvPr/>
            </p:nvSpPr>
            <p:spPr>
              <a:xfrm>
                <a:off x="4870308" y="2538021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D108B92D-7BD0-48FB-BFB3-64CB40521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8" y="2538021"/>
                <a:ext cx="29764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F066EF34-EEBE-494F-814B-C17F4552B738}"/>
              </a:ext>
            </a:extLst>
          </p:cNvPr>
          <p:cNvSpPr txBox="1"/>
          <p:nvPr/>
        </p:nvSpPr>
        <p:spPr>
          <a:xfrm>
            <a:off x="265162" y="14040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Only Unique and Infinite?</a:t>
            </a:r>
            <a:endParaRPr lang="zh-TW" altLang="en-US" sz="3200" b="1" i="1" u="sng" dirty="0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7858C48-7544-468A-B4A6-B19CCC368E3D}"/>
              </a:ext>
            </a:extLst>
          </p:cNvPr>
          <p:cNvSpPr/>
          <p:nvPr/>
        </p:nvSpPr>
        <p:spPr>
          <a:xfrm>
            <a:off x="1781906" y="3642722"/>
            <a:ext cx="1638300" cy="1163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E5DDA57-1C94-4DA2-BA8C-7075DBA61E3B}"/>
              </a:ext>
            </a:extLst>
          </p:cNvPr>
          <p:cNvCxnSpPr>
            <a:cxnSpLocks/>
          </p:cNvCxnSpPr>
          <p:nvPr/>
        </p:nvCxnSpPr>
        <p:spPr>
          <a:xfrm>
            <a:off x="1061906" y="4224346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3D35BD9-28C0-4A72-AD77-8A7F9EF88479}"/>
              </a:ext>
            </a:extLst>
          </p:cNvPr>
          <p:cNvCxnSpPr>
            <a:cxnSpLocks/>
          </p:cNvCxnSpPr>
          <p:nvPr/>
        </p:nvCxnSpPr>
        <p:spPr>
          <a:xfrm>
            <a:off x="3420206" y="4224346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88CE1B4-B4EC-449C-9F15-6D27A8B1133B}"/>
                  </a:ext>
                </a:extLst>
              </p:cNvPr>
              <p:cNvSpPr txBox="1"/>
              <p:nvPr/>
            </p:nvSpPr>
            <p:spPr>
              <a:xfrm>
                <a:off x="3911718" y="3720016"/>
                <a:ext cx="7710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US" altLang="zh-TW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88CE1B4-B4EC-449C-9F15-6D27A8B11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718" y="3720016"/>
                <a:ext cx="77104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1DE2713-7A4E-4CF7-BAA3-30D1DBD0B5D1}"/>
                  </a:ext>
                </a:extLst>
              </p:cNvPr>
              <p:cNvSpPr txBox="1"/>
              <p:nvPr/>
            </p:nvSpPr>
            <p:spPr>
              <a:xfrm>
                <a:off x="522821" y="3732424"/>
                <a:ext cx="785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1DE2713-7A4E-4CF7-BAA3-30D1DBD0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" y="3732424"/>
                <a:ext cx="78547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2E8EB09-841E-40E8-BF1F-4150A389ED59}"/>
              </a:ext>
            </a:extLst>
          </p:cNvPr>
          <p:cNvSpPr/>
          <p:nvPr/>
        </p:nvSpPr>
        <p:spPr>
          <a:xfrm>
            <a:off x="5987104" y="3643794"/>
            <a:ext cx="1638300" cy="1163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445F7A4-968D-4D6D-91F0-4F0F6C78B696}"/>
              </a:ext>
            </a:extLst>
          </p:cNvPr>
          <p:cNvCxnSpPr>
            <a:cxnSpLocks/>
          </p:cNvCxnSpPr>
          <p:nvPr/>
        </p:nvCxnSpPr>
        <p:spPr>
          <a:xfrm>
            <a:off x="5267104" y="4225418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2030FF8-4CAE-4D9C-A978-76A7A5701970}"/>
              </a:ext>
            </a:extLst>
          </p:cNvPr>
          <p:cNvCxnSpPr>
            <a:cxnSpLocks/>
          </p:cNvCxnSpPr>
          <p:nvPr/>
        </p:nvCxnSpPr>
        <p:spPr>
          <a:xfrm>
            <a:off x="7625404" y="4225418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84EE03D-113F-46D8-9C5D-5CCA17E00997}"/>
                  </a:ext>
                </a:extLst>
              </p:cNvPr>
              <p:cNvSpPr txBox="1"/>
              <p:nvPr/>
            </p:nvSpPr>
            <p:spPr>
              <a:xfrm>
                <a:off x="8158700" y="3732424"/>
                <a:ext cx="7710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US" altLang="zh-TW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84EE03D-113F-46D8-9C5D-5CCA17E00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00" y="3732424"/>
                <a:ext cx="7710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9CA2EF9-89A6-4593-82BE-410F3C580772}"/>
                  </a:ext>
                </a:extLst>
              </p:cNvPr>
              <p:cNvSpPr txBox="1"/>
              <p:nvPr/>
            </p:nvSpPr>
            <p:spPr>
              <a:xfrm>
                <a:off x="4808736" y="3710028"/>
                <a:ext cx="7678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9CA2EF9-89A6-4593-82BE-410F3C580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36" y="3710028"/>
                <a:ext cx="767839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E91D389-BAFF-4B71-862D-3C17FA02C5AB}"/>
                  </a:ext>
                </a:extLst>
              </p:cNvPr>
              <p:cNvSpPr txBox="1"/>
              <p:nvPr/>
            </p:nvSpPr>
            <p:spPr>
              <a:xfrm>
                <a:off x="3911718" y="4348624"/>
                <a:ext cx="7710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altLang="zh-TW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E91D389-BAFF-4B71-862D-3C17FA02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718" y="4348624"/>
                <a:ext cx="77104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5CC67AA1-C073-4C1C-82E1-FDBB02B49C62}"/>
                  </a:ext>
                </a:extLst>
              </p:cNvPr>
              <p:cNvSpPr txBox="1"/>
              <p:nvPr/>
            </p:nvSpPr>
            <p:spPr>
              <a:xfrm>
                <a:off x="522821" y="4361032"/>
                <a:ext cx="785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5CC67AA1-C073-4C1C-82E1-FDBB02B4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" y="4361032"/>
                <a:ext cx="78547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CB368CF-16B4-46F5-A04F-9B2CCA177141}"/>
                  </a:ext>
                </a:extLst>
              </p:cNvPr>
              <p:cNvSpPr txBox="1"/>
              <p:nvPr/>
            </p:nvSpPr>
            <p:spPr>
              <a:xfrm>
                <a:off x="8158700" y="4361032"/>
                <a:ext cx="7710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US" altLang="zh-TW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CB368CF-16B4-46F5-A04F-9B2CCA177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00" y="4361032"/>
                <a:ext cx="77104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17094F4-6DA7-475F-91B1-A9858D0D6351}"/>
                  </a:ext>
                </a:extLst>
              </p:cNvPr>
              <p:cNvSpPr txBox="1"/>
              <p:nvPr/>
            </p:nvSpPr>
            <p:spPr>
              <a:xfrm>
                <a:off x="4808736" y="4338636"/>
                <a:ext cx="7678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17094F4-6DA7-475F-91B1-A9858D0D6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36" y="4338636"/>
                <a:ext cx="767839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71325D09-2F98-4512-A8AD-994F207950FD}"/>
              </a:ext>
            </a:extLst>
          </p:cNvPr>
          <p:cNvSpPr/>
          <p:nvPr/>
        </p:nvSpPr>
        <p:spPr>
          <a:xfrm>
            <a:off x="3994008" y="5282537"/>
            <a:ext cx="1638300" cy="1163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BD25248-812A-48F8-86EA-C5AE2B0CDC03}"/>
              </a:ext>
            </a:extLst>
          </p:cNvPr>
          <p:cNvCxnSpPr>
            <a:cxnSpLocks/>
          </p:cNvCxnSpPr>
          <p:nvPr/>
        </p:nvCxnSpPr>
        <p:spPr>
          <a:xfrm>
            <a:off x="3274008" y="5864161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87D6968-3FC7-46BE-97BA-E7668ADFF713}"/>
              </a:ext>
            </a:extLst>
          </p:cNvPr>
          <p:cNvCxnSpPr>
            <a:cxnSpLocks/>
          </p:cNvCxnSpPr>
          <p:nvPr/>
        </p:nvCxnSpPr>
        <p:spPr>
          <a:xfrm>
            <a:off x="5632308" y="5864161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43FCD5BD-80D6-4B14-BFDD-559D2E569EB0}"/>
                  </a:ext>
                </a:extLst>
              </p:cNvPr>
              <p:cNvSpPr txBox="1"/>
              <p:nvPr/>
            </p:nvSpPr>
            <p:spPr>
              <a:xfrm>
                <a:off x="6097836" y="5324475"/>
                <a:ext cx="1887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US" altLang="zh-TW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US" altLang="zh-TW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43FCD5BD-80D6-4B14-BFDD-559D2E56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36" y="5324475"/>
                <a:ext cx="18875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EDB52266-E6AB-4047-8853-B42257DC0958}"/>
                  </a:ext>
                </a:extLst>
              </p:cNvPr>
              <p:cNvSpPr txBox="1"/>
              <p:nvPr/>
            </p:nvSpPr>
            <p:spPr>
              <a:xfrm>
                <a:off x="1888187" y="5308997"/>
                <a:ext cx="18987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US" altLang="zh-TW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EDB52266-E6AB-4047-8853-B42257DC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187" y="5308997"/>
                <a:ext cx="189879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F81A018A-D4D3-4008-BFB8-B83DE7B7F144}"/>
                  </a:ext>
                </a:extLst>
              </p:cNvPr>
              <p:cNvSpPr txBox="1"/>
              <p:nvPr/>
            </p:nvSpPr>
            <p:spPr>
              <a:xfrm>
                <a:off x="1888187" y="5941705"/>
                <a:ext cx="1898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F81A018A-D4D3-4008-BFB8-B83DE7B7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187" y="5941705"/>
                <a:ext cx="1898789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5CC93650-5CBC-418A-B187-BC40231226C0}"/>
                  </a:ext>
                </a:extLst>
              </p:cNvPr>
              <p:cNvSpPr txBox="1"/>
              <p:nvPr/>
            </p:nvSpPr>
            <p:spPr>
              <a:xfrm>
                <a:off x="6097836" y="5991957"/>
                <a:ext cx="1887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5CC93650-5CBC-418A-B187-BC4023122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36" y="5991957"/>
                <a:ext cx="1887568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2EABCE93-59B4-47FE-A74A-7224EA9E7B3D}"/>
                  </a:ext>
                </a:extLst>
              </p:cNvPr>
              <p:cNvSpPr txBox="1"/>
              <p:nvPr/>
            </p:nvSpPr>
            <p:spPr>
              <a:xfrm>
                <a:off x="8011787" y="5307367"/>
                <a:ext cx="667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2EABCE93-59B4-47FE-A74A-7224EA9E7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87" y="5307367"/>
                <a:ext cx="667234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1D19E5CC-11D8-47C8-8FDE-01BE825A509F}"/>
                  </a:ext>
                </a:extLst>
              </p:cNvPr>
              <p:cNvSpPr txBox="1"/>
              <p:nvPr/>
            </p:nvSpPr>
            <p:spPr>
              <a:xfrm>
                <a:off x="7985404" y="5974849"/>
                <a:ext cx="667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1D19E5CC-11D8-47C8-8FDE-01BE825A5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404" y="5974849"/>
                <a:ext cx="667234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>
            <a:extLst>
              <a:ext uri="{FF2B5EF4-FFF2-40B4-BE49-F238E27FC236}">
                <a16:creationId xmlns:a16="http://schemas.microsoft.com/office/drawing/2014/main" id="{569995EB-F67D-4C52-B616-39B4118C964F}"/>
              </a:ext>
            </a:extLst>
          </p:cNvPr>
          <p:cNvSpPr txBox="1"/>
          <p:nvPr/>
        </p:nvSpPr>
        <p:spPr>
          <a:xfrm>
            <a:off x="276164" y="5307367"/>
            <a:ext cx="178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3rd solution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4FB8E80-D760-4F67-A367-FCD068337681}"/>
              </a:ext>
            </a:extLst>
          </p:cNvPr>
          <p:cNvSpPr txBox="1"/>
          <p:nvPr/>
        </p:nvSpPr>
        <p:spPr>
          <a:xfrm>
            <a:off x="276163" y="5920356"/>
            <a:ext cx="178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4th solution</a:t>
            </a:r>
            <a:endParaRPr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74E9FD6-6A40-4006-8B31-BBF546A0A2FA}"/>
              </a:ext>
            </a:extLst>
          </p:cNvPr>
          <p:cNvSpPr txBox="1"/>
          <p:nvPr/>
        </p:nvSpPr>
        <p:spPr>
          <a:xfrm>
            <a:off x="5090352" y="548931"/>
            <a:ext cx="360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為什麼不能只有兩個解？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84A9527-A325-40CB-B961-5F2B11BDCA25}"/>
              </a:ext>
            </a:extLst>
          </p:cNvPr>
          <p:cNvSpPr txBox="1"/>
          <p:nvPr/>
        </p:nvSpPr>
        <p:spPr>
          <a:xfrm>
            <a:off x="5070811" y="1040574"/>
            <a:ext cx="3608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一旦找到兩個解，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就可以找到無窮多解</a:t>
            </a:r>
          </a:p>
        </p:txBody>
      </p:sp>
    </p:spTree>
    <p:extLst>
      <p:ext uri="{BB962C8B-B14F-4D97-AF65-F5344CB8AC3E}">
        <p14:creationId xmlns:p14="http://schemas.microsoft.com/office/powerpoint/2010/main" val="418838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  <p:bldP spid="20" grpId="0" animBg="1"/>
      <p:bldP spid="23" grpId="0"/>
      <p:bldP spid="24" grpId="0"/>
      <p:bldP spid="27" grpId="0" animBg="1"/>
      <p:bldP spid="30" grpId="0"/>
      <p:bldP spid="31" grpId="0"/>
      <p:bldP spid="32" grpId="0" animBg="1"/>
      <p:bldP spid="35" grpId="0"/>
      <p:bldP spid="36" grpId="0"/>
      <p:bldP spid="38" grpId="0"/>
      <p:bldP spid="40" grpId="0"/>
      <p:bldP spid="42" grpId="0"/>
      <p:bldP spid="44" grpId="0"/>
      <p:bldP spid="45" grpId="0" animBg="1"/>
      <p:bldP spid="48" grpId="0"/>
      <p:bldP spid="51" grpId="0"/>
      <p:bldP spid="53" grpId="0"/>
      <p:bldP spid="55" grpId="0"/>
      <p:bldP spid="57" grpId="0"/>
      <p:bldP spid="58" grpId="0"/>
      <p:bldP spid="59" grpId="0"/>
      <p:bldP spid="61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90496-A59B-4EC1-86C5-5CF2D2AEF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1" r="5398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Having Solution or Not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(Linear Algebra version)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57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are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independent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628650" y="4075905"/>
            <a:ext cx="143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 solution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linear combination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of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?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 the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span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of the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?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弧 36"/>
          <p:cNvSpPr/>
          <p:nvPr/>
        </p:nvSpPr>
        <p:spPr>
          <a:xfrm rot="5400000">
            <a:off x="3455318" y="341636"/>
            <a:ext cx="396234" cy="5266129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97599" y="302115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134740" y="498521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= 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128502" y="554422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Nullity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=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982937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Unique solution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are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dependent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6430586" y="498521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&lt; 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424348" y="554422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Nullity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&gt;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278783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Infinite solution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73863" y="304440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左-右雙向箭號 56"/>
          <p:cNvSpPr/>
          <p:nvPr/>
        </p:nvSpPr>
        <p:spPr>
          <a:xfrm rot="5400000">
            <a:off x="998952" y="3636396"/>
            <a:ext cx="635193" cy="374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左大括弧 25"/>
          <p:cNvSpPr/>
          <p:nvPr/>
        </p:nvSpPr>
        <p:spPr>
          <a:xfrm rot="5400000">
            <a:off x="5731642" y="1007674"/>
            <a:ext cx="396234" cy="5602514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8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17" y="552404"/>
            <a:ext cx="1184286" cy="265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: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195991" y="1021938"/>
                <a:ext cx="12280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𝒃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91" y="1021938"/>
                <a:ext cx="122809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7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503275" y="712918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are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independent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75" y="712918"/>
                <a:ext cx="2364052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3503275" y="1658671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= 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7037" y="2217681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Nullity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=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左大括弧 10"/>
          <p:cNvSpPr/>
          <p:nvPr/>
        </p:nvSpPr>
        <p:spPr>
          <a:xfrm rot="5400000">
            <a:off x="4480946" y="-498696"/>
            <a:ext cx="396234" cy="7078603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28651" y="3276384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linear combination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of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?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3276384"/>
                <a:ext cx="333005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28650" y="4180215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 the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span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of the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?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80215"/>
                <a:ext cx="333005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410942" y="3276384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linear combination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of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?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942" y="3276384"/>
                <a:ext cx="333005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410941" y="4180215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 the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span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of the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?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941" y="4180215"/>
                <a:ext cx="3330055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弧 15"/>
          <p:cNvSpPr/>
          <p:nvPr/>
        </p:nvSpPr>
        <p:spPr>
          <a:xfrm rot="5400000">
            <a:off x="2125166" y="3672356"/>
            <a:ext cx="439209" cy="3432242"/>
          </a:xfrm>
          <a:prstGeom prst="leftBrace">
            <a:avLst>
              <a:gd name="adj1" fmla="val 150723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左大括弧 16"/>
          <p:cNvSpPr/>
          <p:nvPr/>
        </p:nvSpPr>
        <p:spPr>
          <a:xfrm rot="5400000">
            <a:off x="6805272" y="3672356"/>
            <a:ext cx="439209" cy="3432242"/>
          </a:xfrm>
          <a:prstGeom prst="leftBrace">
            <a:avLst>
              <a:gd name="adj1" fmla="val 150723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5968" y="2610570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28866" y="2554770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03283" y="5404891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79705" y="5404891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055920" y="5844101"/>
            <a:ext cx="13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 solution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605931" y="5844736"/>
            <a:ext cx="1556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Unique solution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097069" y="5367686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73491" y="5367686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33785" y="5799639"/>
            <a:ext cx="13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 solution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82052" y="5866556"/>
            <a:ext cx="166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Infinite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297675" y="1049907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: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675" y="1049907"/>
                <a:ext cx="140378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309122" y="1538440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122" y="1538440"/>
                <a:ext cx="113640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605931" y="1548079"/>
                <a:ext cx="12280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𝒃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931" y="1548079"/>
                <a:ext cx="122809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DarkBlue}{rgb}{0,0.08,0.45}&#10;\definecolor{MyDarkGreen}{rgb}{0,0.45,0.08}&#10;&#10;$$ \begin{array}{ccc}&#10;{\color{MyDarkBlue} a_{11}}{\color{red}x_1} &#10;+{\color{MyDarkBlue}  a_{12}}{\color{red}x_2}+ \cdots &#10;+{\color{MyDarkBlue}  a_{1n}}{\color{red}x_n} &#10;&amp;=&amp;{\color{MyDarkGreen}  b_1}\\&#10;{\color{MyDarkBlue} a_{21}}{\color{red}x_1} &#10;+{\color{MyDarkBlue}  a_{22}}{\color{red}x_2}+ \cdots &#10;+{\color{MyDarkBlue}  a_{2n}}{\color{red}x_n} &#10;&amp;=&amp;{\color{MyDarkGreen}  b_2}\\&#10;\vdots&amp;&amp;\\&#10;{\color{MyDarkBlue} a_{m1}}{\color{red}x_1} &#10;+{\color{MyDarkBlue}  a_{m2}}{\color{red}x_2}+ \cdots &#10;+{\color{MyDarkBlue}  a_{mn}}{\color{red}x_n} &#10;&amp;=&amp;{\color{MyDarkGreen}  b_m}\\&#10;\end{array}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483</Words>
  <Application>Microsoft Office PowerPoint</Application>
  <PresentationFormat>如螢幕大小 (4:3)</PresentationFormat>
  <Paragraphs>128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Cambria Math</vt:lpstr>
      <vt:lpstr>Times New Roman</vt:lpstr>
      <vt:lpstr>Office 佈景主題</vt:lpstr>
      <vt:lpstr>1_Office 佈景主題</vt:lpstr>
      <vt:lpstr>Having Solution or Not</vt:lpstr>
      <vt:lpstr>Review </vt:lpstr>
      <vt:lpstr>In High School ……</vt:lpstr>
      <vt:lpstr>PowerPoint 簡報</vt:lpstr>
      <vt:lpstr>Having Solution or Not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Solution or Not</dc:title>
  <dc:creator>Hung-yi Lee</dc:creator>
  <cp:lastModifiedBy>Hung-yi Lee</cp:lastModifiedBy>
  <cp:revision>7</cp:revision>
  <dcterms:created xsi:type="dcterms:W3CDTF">2020-09-17T17:17:04Z</dcterms:created>
  <dcterms:modified xsi:type="dcterms:W3CDTF">2020-09-26T04:11:37Z</dcterms:modified>
</cp:coreProperties>
</file>