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8" r:id="rId2"/>
  </p:sldMasterIdLst>
  <p:notesMasterIdLst>
    <p:notesMasterId r:id="rId15"/>
  </p:notesMasterIdLst>
  <p:sldIdLst>
    <p:sldId id="298" r:id="rId3"/>
    <p:sldId id="312" r:id="rId4"/>
    <p:sldId id="311" r:id="rId5"/>
    <p:sldId id="300" r:id="rId6"/>
    <p:sldId id="297" r:id="rId7"/>
    <p:sldId id="286" r:id="rId8"/>
    <p:sldId id="326" r:id="rId9"/>
    <p:sldId id="283" r:id="rId10"/>
    <p:sldId id="292" r:id="rId11"/>
    <p:sldId id="327" r:id="rId12"/>
    <p:sldId id="290" r:id="rId13"/>
    <p:sldId id="34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4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A7B1F-3432-4780-AF88-42C7DA276C98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8D0C4-F580-4A94-9444-1ADF351E38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393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[2 8]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B6D90-10E6-4D93-BC0D-4D3BFEAA5F7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4535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Check existence first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solidFill>
                <a:srgbClr val="0000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One</a:t>
            </a:r>
            <a:r>
              <a:rPr lang="en-US" altLang="zh-TW" sz="1200" baseline="0" dirty="0">
                <a:solidFill>
                  <a:srgbClr val="0000FF"/>
                </a:solidFill>
              </a:rPr>
              <a:t> or infinite </a:t>
            </a:r>
            <a:r>
              <a:rPr lang="en-US" altLang="zh-TW" sz="1200" baseline="0" dirty="0" err="1">
                <a:solidFill>
                  <a:srgbClr val="0000FF"/>
                </a:solidFill>
              </a:rPr>
              <a:t>soluiton</a:t>
            </a:r>
            <a:endParaRPr lang="zh-TW" altLang="en-US" sz="1200" dirty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E6B2C5-139D-48F7-BA78-0C11E7CF6B44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5729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[2 8]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B6D90-10E6-4D93-BC0D-4D3BFEAA5F7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002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coefficient</a:t>
            </a:r>
            <a:r>
              <a:rPr lang="en-US" altLang="zh-TW" baseline="0" dirty="0"/>
              <a:t> is the solution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7D3D4E-D740-4383-8A3D-1ECF51F505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763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0000FF"/>
                </a:solidFill>
              </a:rPr>
              <a:t>高中、大學分隔線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7D3D4E-D740-4383-8A3D-1ECF51F505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907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0000FF"/>
                </a:solidFill>
              </a:rPr>
              <a:t>高中、大學分隔線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7D3D4E-D740-4383-8A3D-1ECF51F505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337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Unique solution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在第二項限如何、在第三項限如何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7D3D4E-D740-4383-8A3D-1ECF51F505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3227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It is easy</a:t>
            </a:r>
            <a:r>
              <a:rPr lang="en-US" altLang="zh-TW" baseline="0" dirty="0"/>
              <a:t> to understand for e1 and e2</a:t>
            </a:r>
          </a:p>
          <a:p>
            <a:endParaRPr lang="en-US" altLang="zh-TW" dirty="0"/>
          </a:p>
          <a:p>
            <a:pPr lvl="1"/>
            <a:r>
              <a:rPr lang="en-US" altLang="zh-TW" b="1" dirty="0"/>
              <a:t>Unique coefficient</a:t>
            </a:r>
            <a:endParaRPr lang="en-US" altLang="zh-TW" dirty="0"/>
          </a:p>
          <a:p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Obviously, every vector in </a:t>
            </a:r>
            <a:r>
              <a:rPr lang="en-US" altLang="zh-TW" dirty="0">
                <a:latin typeface="Script MT Bold"/>
                <a:cs typeface="Script MT Bold"/>
              </a:rPr>
              <a:t>R</a:t>
            </a:r>
            <a:r>
              <a:rPr lang="en-US" altLang="zh-TW" i="1" baseline="40000" dirty="0"/>
              <a:t>n</a:t>
            </a:r>
            <a:r>
              <a:rPr lang="en-US" altLang="zh-TW" dirty="0"/>
              <a:t> may be </a:t>
            </a:r>
            <a:r>
              <a:rPr lang="en-US" altLang="zh-TW" dirty="0">
                <a:solidFill>
                  <a:srgbClr val="800000"/>
                </a:solidFill>
              </a:rPr>
              <a:t>uniquely linearly combined </a:t>
            </a:r>
            <a:r>
              <a:rPr lang="en-US" altLang="zh-TW" dirty="0"/>
              <a:t>by these standard vectors.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劍圍</a:t>
            </a:r>
            <a:r>
              <a:rPr lang="en-US" altLang="zh-TW" dirty="0"/>
              <a:t>???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7D3D4E-D740-4383-8A3D-1ECF51F505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824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0000FF"/>
                </a:solidFill>
              </a:rPr>
              <a:t>高中、大學分隔線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7D3D4E-D740-4383-8A3D-1ECF51F505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940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Infinite many solutions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7D3D4E-D740-4383-8A3D-1ECF51F505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0026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70D0-F838-4032-B4EB-28E1EE7647B1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2B93-A355-4010-9E46-A03D6A5AF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76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70D0-F838-4032-B4EB-28E1EE7647B1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2B93-A355-4010-9E46-A03D6A5AF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9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70D0-F838-4032-B4EB-28E1EE7647B1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2B93-A355-4010-9E46-A03D6A5AF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480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A994-FBB4-4CEE-AAD9-D0758F6A452D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198D-430B-4259-933A-795237FF32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961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A994-FBB4-4CEE-AAD9-D0758F6A452D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198D-430B-4259-933A-795237FF32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956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A994-FBB4-4CEE-AAD9-D0758F6A452D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198D-430B-4259-933A-795237FF32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081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A994-FBB4-4CEE-AAD9-D0758F6A452D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198D-430B-4259-933A-795237FF32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858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A994-FBB4-4CEE-AAD9-D0758F6A452D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198D-430B-4259-933A-795237FF32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397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A994-FBB4-4CEE-AAD9-D0758F6A452D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198D-430B-4259-933A-795237FF32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0829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A994-FBB4-4CEE-AAD9-D0758F6A452D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198D-430B-4259-933A-795237FF32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5420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A994-FBB4-4CEE-AAD9-D0758F6A452D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198D-430B-4259-933A-795237FF32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51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70D0-F838-4032-B4EB-28E1EE7647B1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2B93-A355-4010-9E46-A03D6A5AF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9312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A994-FBB4-4CEE-AAD9-D0758F6A452D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198D-430B-4259-933A-795237FF32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3588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A994-FBB4-4CEE-AAD9-D0758F6A452D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198D-430B-4259-933A-795237FF32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7783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A994-FBB4-4CEE-AAD9-D0758F6A452D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198D-430B-4259-933A-795237FF32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75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70D0-F838-4032-B4EB-28E1EE7647B1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2B93-A355-4010-9E46-A03D6A5AF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65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70D0-F838-4032-B4EB-28E1EE7647B1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2B93-A355-4010-9E46-A03D6A5AF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58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70D0-F838-4032-B4EB-28E1EE7647B1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2B93-A355-4010-9E46-A03D6A5AF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10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70D0-F838-4032-B4EB-28E1EE7647B1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2B93-A355-4010-9E46-A03D6A5AF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88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70D0-F838-4032-B4EB-28E1EE7647B1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2B93-A355-4010-9E46-A03D6A5AF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99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70D0-F838-4032-B4EB-28E1EE7647B1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2B93-A355-4010-9E46-A03D6A5AF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90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70D0-F838-4032-B4EB-28E1EE7647B1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2B93-A355-4010-9E46-A03D6A5AF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50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E70D0-F838-4032-B4EB-28E1EE7647B1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A2B93-A355-4010-9E46-A03D6A5AF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95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BA994-FBB4-4CEE-AAD9-D0758F6A452D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1198D-430B-4259-933A-795237FF32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56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1.png"/><Relationship Id="rId12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60.png"/><Relationship Id="rId11" Type="http://schemas.openxmlformats.org/officeDocument/2006/relationships/image" Target="../media/image15.png"/><Relationship Id="rId5" Type="http://schemas.openxmlformats.org/officeDocument/2006/relationships/image" Target="../media/image59.png"/><Relationship Id="rId10" Type="http://schemas.openxmlformats.org/officeDocument/2006/relationships/image" Target="../media/image62.png"/><Relationship Id="rId4" Type="http://schemas.openxmlformats.org/officeDocument/2006/relationships/image" Target="../media/image58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64.png"/><Relationship Id="rId7" Type="http://schemas.openxmlformats.org/officeDocument/2006/relationships/image" Target="../media/image4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0" Type="http://schemas.openxmlformats.org/officeDocument/2006/relationships/image" Target="../media/image66.png"/><Relationship Id="rId9" Type="http://schemas.openxmlformats.org/officeDocument/2006/relationships/image" Target="../media/image6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80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6" Type="http://schemas.openxmlformats.org/officeDocument/2006/relationships/image" Target="../media/image300.png"/><Relationship Id="rId11" Type="http://schemas.openxmlformats.org/officeDocument/2006/relationships/image" Target="../media/image600.png"/><Relationship Id="rId5" Type="http://schemas.openxmlformats.org/officeDocument/2006/relationships/image" Target="../media/image20.png"/><Relationship Id="rId10" Type="http://schemas.openxmlformats.org/officeDocument/2006/relationships/image" Target="../media/image50.png"/><Relationship Id="rId4" Type="http://schemas.openxmlformats.org/officeDocument/2006/relationships/image" Target="../media/image70.png"/><Relationship Id="rId9" Type="http://schemas.openxmlformats.org/officeDocument/2006/relationships/image" Target="../media/image4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31.png"/><Relationship Id="rId11" Type="http://schemas.openxmlformats.org/officeDocument/2006/relationships/image" Target="../media/image15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6.png"/><Relationship Id="rId12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45.png"/><Relationship Id="rId11" Type="http://schemas.openxmlformats.org/officeDocument/2006/relationships/image" Target="../media/image15.png"/><Relationship Id="rId5" Type="http://schemas.openxmlformats.org/officeDocument/2006/relationships/image" Target="../media/image44.png"/><Relationship Id="rId10" Type="http://schemas.openxmlformats.org/officeDocument/2006/relationships/image" Target="../media/image47.png"/><Relationship Id="rId4" Type="http://schemas.openxmlformats.org/officeDocument/2006/relationships/image" Target="../media/image43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11" Type="http://schemas.openxmlformats.org/officeDocument/2006/relationships/image" Target="../media/image54.png"/><Relationship Id="rId5" Type="http://schemas.openxmlformats.org/officeDocument/2006/relationships/image" Target="../media/image49.png"/><Relationship Id="rId10" Type="http://schemas.openxmlformats.org/officeDocument/2006/relationships/image" Target="../media/image53.png"/><Relationship Id="rId4" Type="http://schemas.openxmlformats.org/officeDocument/2006/relationships/image" Target="../media/image290.png"/><Relationship Id="rId9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一張含有 室內, 桌, 坐, 水果 的圖片&#10;&#10;自動產生的描述">
            <a:extLst>
              <a:ext uri="{FF2B5EF4-FFF2-40B4-BE49-F238E27FC236}">
                <a16:creationId xmlns:a16="http://schemas.microsoft.com/office/drawing/2014/main" id="{24431681-4421-40BC-BD37-DDEE9CD275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0999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900518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Linear Combination 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4159404"/>
            <a:ext cx="6858000" cy="1098395"/>
          </a:xfrm>
        </p:spPr>
        <p:txBody>
          <a:bodyPr>
            <a:normAutofit/>
          </a:bodyPr>
          <a:lstStyle/>
          <a:p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030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3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248230" y="2165805"/>
                <a:ext cx="21732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2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6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−4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230" y="2165805"/>
                <a:ext cx="217322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090" r="-280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248230" y="2657682"/>
                <a:ext cx="21732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1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3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−2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230" y="2657682"/>
                <a:ext cx="217322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090" r="-280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157555" y="2853031"/>
                <a:ext cx="1724768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555" y="2853031"/>
                <a:ext cx="1724768" cy="7081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115065" y="2853704"/>
                <a:ext cx="1451166" cy="704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𝑏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065" y="2853704"/>
                <a:ext cx="1451166" cy="70442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073598" y="4626046"/>
                <a:ext cx="71747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Is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𝑏</m:t>
                    </m:r>
                  </m:oMath>
                </a14:m>
                <a:r>
                  <a:rPr kumimoji="0" lang="zh-TW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the linear combination of columns of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zh-TW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?</m:t>
                    </m:r>
                  </m:oMath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598" y="4626046"/>
                <a:ext cx="7174748" cy="523220"/>
              </a:xfrm>
              <a:prstGeom prst="rect">
                <a:avLst/>
              </a:prstGeom>
              <a:blipFill rotWithShape="0">
                <a:blip r:embed="rId8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882323" y="2852294"/>
                <a:ext cx="1347356" cy="707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323" y="2852294"/>
                <a:ext cx="1347356" cy="7072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924228" y="5221649"/>
                <a:ext cx="1686166" cy="8107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altLang="zh-TW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0" lang="en-US" altLang="zh-TW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en-US" altLang="zh-TW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altLang="zh-TW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0" lang="en-US" altLang="zh-TW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en-US" altLang="zh-TW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228" y="5221649"/>
                <a:ext cx="1686166" cy="81079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接點 13"/>
          <p:cNvCxnSpPr/>
          <p:nvPr/>
        </p:nvCxnSpPr>
        <p:spPr>
          <a:xfrm>
            <a:off x="-377372" y="4193060"/>
            <a:ext cx="10076688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39473" y="3236855"/>
            <a:ext cx="310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Has solution or not?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3" name="圖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789" y="2205785"/>
            <a:ext cx="1443514" cy="3475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73598" y="2050611"/>
            <a:ext cx="2466980" cy="1118451"/>
          </a:xfrm>
          <a:prstGeom prst="rect">
            <a:avLst/>
          </a:prstGeom>
          <a:noFill/>
          <a:ln w="28575">
            <a:solidFill>
              <a:srgbClr val="00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57555" y="2089122"/>
            <a:ext cx="4408676" cy="1519953"/>
          </a:xfrm>
          <a:prstGeom prst="rect">
            <a:avLst/>
          </a:prstGeom>
          <a:noFill/>
          <a:ln w="28575">
            <a:solidFill>
              <a:srgbClr val="00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339698" y="5203044"/>
                <a:ext cx="995144" cy="806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698" y="5203044"/>
                <a:ext cx="995144" cy="80643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接點 17"/>
          <p:cNvCxnSpPr/>
          <p:nvPr/>
        </p:nvCxnSpPr>
        <p:spPr>
          <a:xfrm>
            <a:off x="5813024" y="5102418"/>
            <a:ext cx="190857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927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6" grpId="0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3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/>
                  <a:t>Vector set: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n-US" altLang="zh-TW" sz="2400" dirty="0"/>
                  <a:t> </a:t>
                </a:r>
              </a:p>
              <a:p>
                <a:r>
                  <a:rPr lang="en-US" altLang="zh-TW" sz="2400" dirty="0"/>
                  <a:t>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400" dirty="0"/>
                  <a:t> a linear combination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n-US" altLang="zh-TW" sz="2400" dirty="0"/>
                  <a:t>?</a:t>
                </a:r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6296815" y="2574248"/>
            <a:ext cx="757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9" name="直線接點 18"/>
          <p:cNvCxnSpPr/>
          <p:nvPr/>
        </p:nvCxnSpPr>
        <p:spPr>
          <a:xfrm>
            <a:off x="856343" y="5059109"/>
            <a:ext cx="6514171" cy="0"/>
          </a:xfrm>
          <a:prstGeom prst="line">
            <a:avLst/>
          </a:prstGeom>
          <a:ln w="38100">
            <a:solidFill>
              <a:srgbClr val="00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V="1">
            <a:off x="4181251" y="3590012"/>
            <a:ext cx="0" cy="2796274"/>
          </a:xfrm>
          <a:prstGeom prst="line">
            <a:avLst/>
          </a:prstGeom>
          <a:ln w="38100">
            <a:solidFill>
              <a:srgbClr val="00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4181250" y="4644571"/>
            <a:ext cx="1413595" cy="41453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171314" y="3903378"/>
                <a:ext cx="504188" cy="705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314" y="3903378"/>
                <a:ext cx="504188" cy="70577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7293328" y="3295523"/>
                <a:ext cx="504188" cy="705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328" y="3295523"/>
                <a:ext cx="504188" cy="70577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873959" y="5224989"/>
                <a:ext cx="504188" cy="7044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959" y="5224989"/>
                <a:ext cx="504188" cy="704424"/>
              </a:xfrm>
              <a:prstGeom prst="rect">
                <a:avLst/>
              </a:prstGeom>
              <a:blipFill rotWithShape="0">
                <a:blip r:embed="rId8"/>
                <a:stretch>
                  <a:fillRect r="-361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單箭頭接點 25"/>
          <p:cNvCxnSpPr/>
          <p:nvPr/>
        </p:nvCxnSpPr>
        <p:spPr>
          <a:xfrm flipH="1">
            <a:off x="2631245" y="5059109"/>
            <a:ext cx="1550004" cy="48796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5590017" y="4001294"/>
            <a:ext cx="2193601" cy="64327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680071" y="464458"/>
                <a:ext cx="21732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2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6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−4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071" y="464458"/>
                <a:ext cx="2173224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090" r="-280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5680071" y="956335"/>
                <a:ext cx="21732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1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3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−2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071" y="956335"/>
                <a:ext cx="2173224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090" r="-280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/>
          <p:cNvSpPr txBox="1"/>
          <p:nvPr/>
        </p:nvSpPr>
        <p:spPr>
          <a:xfrm>
            <a:off x="5171314" y="1535508"/>
            <a:ext cx="310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Has solution or not?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505439" y="349264"/>
            <a:ext cx="2466980" cy="1118451"/>
          </a:xfrm>
          <a:prstGeom prst="rect">
            <a:avLst/>
          </a:prstGeom>
          <a:noFill/>
          <a:ln w="28575">
            <a:solidFill>
              <a:srgbClr val="00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9" name="直線接點 28"/>
          <p:cNvCxnSpPr/>
          <p:nvPr/>
        </p:nvCxnSpPr>
        <p:spPr>
          <a:xfrm flipV="1">
            <a:off x="440871" y="3793782"/>
            <a:ext cx="8074479" cy="238873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0F498920-BBBD-4490-AF6C-278FCB559CFA}"/>
              </a:ext>
            </a:extLst>
          </p:cNvPr>
          <p:cNvSpPr txBox="1"/>
          <p:nvPr/>
        </p:nvSpPr>
        <p:spPr>
          <a:xfrm>
            <a:off x="7167439" y="5589954"/>
            <a:ext cx="183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Has solution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7C3A1D2-C769-4399-958B-8BD778EE364A}"/>
              </a:ext>
            </a:extLst>
          </p:cNvPr>
          <p:cNvSpPr/>
          <p:nvPr/>
        </p:nvSpPr>
        <p:spPr>
          <a:xfrm>
            <a:off x="4630654" y="5390212"/>
            <a:ext cx="1733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and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v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are not parallel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A69CB551-77C8-4A0C-A7D9-E9FFBB3752A0}"/>
              </a:ext>
            </a:extLst>
          </p:cNvPr>
          <p:cNvSpPr/>
          <p:nvPr/>
        </p:nvSpPr>
        <p:spPr>
          <a:xfrm>
            <a:off x="6373851" y="5568269"/>
            <a:ext cx="685951" cy="269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7A888A0-AF2D-4D22-967B-7DF7826DF59B}"/>
              </a:ext>
            </a:extLst>
          </p:cNvPr>
          <p:cNvSpPr/>
          <p:nvPr/>
        </p:nvSpPr>
        <p:spPr>
          <a:xfrm>
            <a:off x="4606569" y="5426405"/>
            <a:ext cx="4264158" cy="794804"/>
          </a:xfrm>
          <a:prstGeom prst="rect">
            <a:avLst/>
          </a:prstGeom>
          <a:noFill/>
          <a:ln w="28575">
            <a:solidFill>
              <a:srgbClr val="00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8DCB02B0-E871-4490-B109-A5797B47C5F0}"/>
              </a:ext>
            </a:extLst>
          </p:cNvPr>
          <p:cNvGrpSpPr/>
          <p:nvPr/>
        </p:nvGrpSpPr>
        <p:grpSpPr>
          <a:xfrm>
            <a:off x="6348965" y="5817147"/>
            <a:ext cx="685951" cy="351511"/>
            <a:chOff x="6348965" y="5817147"/>
            <a:chExt cx="685951" cy="351511"/>
          </a:xfrm>
        </p:grpSpPr>
        <p:sp>
          <p:nvSpPr>
            <p:cNvPr id="40" name="箭號: 向右 39">
              <a:extLst>
                <a:ext uri="{FF2B5EF4-FFF2-40B4-BE49-F238E27FC236}">
                  <a16:creationId xmlns:a16="http://schemas.microsoft.com/office/drawing/2014/main" id="{B8842C8F-0E64-41A7-BF08-4D5726D43396}"/>
                </a:ext>
              </a:extLst>
            </p:cNvPr>
            <p:cNvSpPr/>
            <p:nvPr/>
          </p:nvSpPr>
          <p:spPr>
            <a:xfrm flipH="1">
              <a:off x="6348965" y="5850681"/>
              <a:ext cx="685951" cy="2698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9EEFE680-EC29-4A73-A50C-EEE795EB02A0}"/>
                </a:ext>
              </a:extLst>
            </p:cNvPr>
            <p:cNvCxnSpPr>
              <a:cxnSpLocks/>
            </p:cNvCxnSpPr>
            <p:nvPr/>
          </p:nvCxnSpPr>
          <p:spPr>
            <a:xfrm>
              <a:off x="6463866" y="5817147"/>
              <a:ext cx="497480" cy="3515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9563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/>
      <p:bldP spid="36" grpId="0"/>
      <p:bldP spid="37" grpId="0"/>
      <p:bldP spid="5" grpId="0" animBg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134740" y="4039459"/>
                <a:ext cx="2364052" cy="83099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The columns of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</m:oMath>
                </a14:m>
                <a:r>
                  <a: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are </a:t>
                </a: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independent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740" y="4039459"/>
                <a:ext cx="2364052" cy="8309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/>
          <p:cNvSpPr txBox="1"/>
          <p:nvPr/>
        </p:nvSpPr>
        <p:spPr>
          <a:xfrm>
            <a:off x="628650" y="4075905"/>
            <a:ext cx="1431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No solution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250658" y="1757233"/>
                <a:ext cx="3330055" cy="83099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Is </a:t>
                </a:r>
                <a14:m>
                  <m:oMath xmlns:m="http://schemas.openxmlformats.org/officeDocument/2006/math">
                    <m:r>
                      <a:rPr kumimoji="0" lang="en-US" altLang="zh-TW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𝒃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 </a:t>
                </a: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linear combination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of columns of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?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58" y="1757233"/>
                <a:ext cx="3330055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3682463" y="1752808"/>
                <a:ext cx="3330055" cy="830997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Is </a:t>
                </a:r>
                <a14:m>
                  <m:oMath xmlns:m="http://schemas.openxmlformats.org/officeDocument/2006/math">
                    <m:r>
                      <a:rPr kumimoji="0" lang="en-US" altLang="zh-TW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𝒃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in the </a:t>
                </a: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span</a:t>
                </a:r>
                <a:r>
                  <a: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of the columns of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?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463" y="1752808"/>
                <a:ext cx="3330055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左大括弧 36"/>
          <p:cNvSpPr/>
          <p:nvPr/>
        </p:nvSpPr>
        <p:spPr>
          <a:xfrm rot="5400000">
            <a:off x="3455318" y="341636"/>
            <a:ext cx="396234" cy="5266129"/>
          </a:xfrm>
          <a:prstGeom prst="leftBrace">
            <a:avLst>
              <a:gd name="adj1" fmla="val 141135"/>
              <a:gd name="adj2" fmla="val 50000"/>
            </a:avLst>
          </a:prstGeom>
          <a:ln w="38100">
            <a:solidFill>
              <a:srgbClr val="00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497599" y="3021154"/>
            <a:ext cx="88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134740" y="4985212"/>
            <a:ext cx="2364052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Rank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A = 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128502" y="5544222"/>
            <a:ext cx="2364052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Nullity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A = 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982937" y="6005887"/>
            <a:ext cx="2655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Unique solution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6430586" y="4039459"/>
                <a:ext cx="2364052" cy="830997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The columns of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</m:oMath>
                </a14:m>
                <a:r>
                  <a: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are </a:t>
                </a: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dependent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586" y="4039459"/>
                <a:ext cx="2364052" cy="8309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字方塊 50"/>
          <p:cNvSpPr txBox="1"/>
          <p:nvPr/>
        </p:nvSpPr>
        <p:spPr>
          <a:xfrm>
            <a:off x="6430586" y="4985212"/>
            <a:ext cx="2364052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Rank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A &lt; 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6424348" y="5544222"/>
            <a:ext cx="2364052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Nullity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A &gt; 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6278783" y="6005887"/>
            <a:ext cx="2655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Infinite solution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873863" y="3044404"/>
            <a:ext cx="88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7" name="左-右雙向箭號 56"/>
          <p:cNvSpPr/>
          <p:nvPr/>
        </p:nvSpPr>
        <p:spPr>
          <a:xfrm rot="5400000">
            <a:off x="998952" y="3636396"/>
            <a:ext cx="635193" cy="37453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左大括弧 25"/>
          <p:cNvSpPr/>
          <p:nvPr/>
        </p:nvSpPr>
        <p:spPr>
          <a:xfrm rot="5400000">
            <a:off x="5731642" y="1007674"/>
            <a:ext cx="396234" cy="5602514"/>
          </a:xfrm>
          <a:prstGeom prst="leftBrace">
            <a:avLst>
              <a:gd name="adj1" fmla="val 141135"/>
              <a:gd name="adj2" fmla="val 50000"/>
            </a:avLst>
          </a:prstGeom>
          <a:ln w="38100">
            <a:solidFill>
              <a:srgbClr val="00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28" name="圖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617" y="552404"/>
            <a:ext cx="1184286" cy="2653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4161617" y="1021938"/>
                <a:ext cx="14037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:</m:t>
                      </m:r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𝑚</m:t>
                      </m:r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</m:t>
                      </m:r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𝑛</m:t>
                      </m:r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617" y="1021938"/>
                <a:ext cx="1403782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5876117" y="1011920"/>
                <a:ext cx="11364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𝒙</m:t>
                      </m:r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∈</m:t>
                      </m:r>
                      <m:sSup>
                        <m:sSup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p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117" y="1011920"/>
                <a:ext cx="1136401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195991" y="1021938"/>
                <a:ext cx="12280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𝒃</m:t>
                      </m:r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∈</m:t>
                      </m:r>
                      <m:sSup>
                        <m:sSup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p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991" y="1021938"/>
                <a:ext cx="1228093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: 圓角 2">
            <a:extLst>
              <a:ext uri="{FF2B5EF4-FFF2-40B4-BE49-F238E27FC236}">
                <a16:creationId xmlns:a16="http://schemas.microsoft.com/office/drawing/2014/main" id="{35D87266-A2B4-40C7-8111-0E5831C81626}"/>
              </a:ext>
            </a:extLst>
          </p:cNvPr>
          <p:cNvSpPr/>
          <p:nvPr/>
        </p:nvSpPr>
        <p:spPr>
          <a:xfrm>
            <a:off x="98074" y="1660502"/>
            <a:ext cx="3579224" cy="98442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1148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Combination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Given a vector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TW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/>
                  <a:t>The linear combination of the vectors in the set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800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TW" sz="28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zh-TW" altLang="en-US" sz="2800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sz="2800" dirty="0"/>
                  <a:t>  </a:t>
                </a:r>
                <a:r>
                  <a:rPr lang="en-US" altLang="zh-TW" sz="2800" dirty="0"/>
                  <a:t>are scalars (coefficients of linear combination)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978807" y="4342965"/>
                <a:ext cx="3593193" cy="708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vector set: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807" y="4342965"/>
                <a:ext cx="3593193" cy="708143"/>
              </a:xfrm>
              <a:prstGeom prst="rect">
                <a:avLst/>
              </a:prstGeom>
              <a:blipFill>
                <a:blip r:embed="rId4"/>
                <a:stretch>
                  <a:fillRect l="-2716" b="-17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978807" y="5186044"/>
                <a:ext cx="32968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coefficients: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−3,4,1</m:t>
                        </m:r>
                      </m:e>
                    </m:d>
                  </m:oMath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807" y="5186044"/>
                <a:ext cx="3296833" cy="461665"/>
              </a:xfrm>
              <a:prstGeom prst="rect">
                <a:avLst/>
              </a:prstGeom>
              <a:blipFill>
                <a:blip r:embed="rId5"/>
                <a:stretch>
                  <a:fillRect l="-2963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DF8DED5-E8E1-4D38-9D73-D83122727058}"/>
                  </a:ext>
                </a:extLst>
              </p:cNvPr>
              <p:cNvSpPr txBox="1"/>
              <p:nvPr/>
            </p:nvSpPr>
            <p:spPr>
              <a:xfrm>
                <a:off x="4747078" y="4342965"/>
                <a:ext cx="3593193" cy="708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DF8DED5-E8E1-4D38-9D73-D83122727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078" y="4342965"/>
                <a:ext cx="3593193" cy="7081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B0CB1A5-E797-4233-80D5-53ABE7BA5D4D}"/>
                  </a:ext>
                </a:extLst>
              </p:cNvPr>
              <p:cNvSpPr txBox="1"/>
              <p:nvPr/>
            </p:nvSpPr>
            <p:spPr>
              <a:xfrm>
                <a:off x="7228436" y="5063990"/>
                <a:ext cx="1286914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B0CB1A5-E797-4233-80D5-53ABE7BA5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436" y="5063990"/>
                <a:ext cx="1286914" cy="7057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65BE75E4-103A-4CA0-A1FA-6431F13A5B02}"/>
              </a:ext>
            </a:extLst>
          </p:cNvPr>
          <p:cNvSpPr txBox="1"/>
          <p:nvPr/>
        </p:nvSpPr>
        <p:spPr>
          <a:xfrm>
            <a:off x="4309294" y="6047393"/>
            <a:ext cx="446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其實就是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weighted sum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啦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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0872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3" grpId="0"/>
      <p:bldP spid="8" grpId="0"/>
      <p:bldP spid="9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Column Aspect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133604" y="3946515"/>
                <a:ext cx="35922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TW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zh-TW" sz="28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TW" sz="28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TW" sz="2800" b="1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zh-TW" sz="28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TW" sz="28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TW" sz="2800" b="1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TW" sz="2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0" lang="en-US" altLang="zh-TW" sz="2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04" y="3946515"/>
                <a:ext cx="359220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109180" y="3851827"/>
                <a:ext cx="1429815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𝒙</m:t>
                      </m:r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TW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zh-TW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TW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TW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zh-TW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TW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TW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TW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180" y="3851827"/>
                <a:ext cx="1429815" cy="15874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48" y="1658086"/>
            <a:ext cx="5147249" cy="155238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4125" y="5744075"/>
            <a:ext cx="822574" cy="47983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6377314" y="5615818"/>
            <a:ext cx="1810424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Linear Combination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316700" y="4466121"/>
            <a:ext cx="190107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Vector set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538995" y="4384966"/>
            <a:ext cx="1929649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coefficients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44384" y="1658086"/>
            <a:ext cx="585651" cy="163374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62486" y="1647157"/>
            <a:ext cx="495310" cy="163374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44626" y="1617405"/>
            <a:ext cx="449590" cy="163374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2316700" y="3265084"/>
                <a:ext cx="4765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TW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zh-TW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700" y="3265084"/>
                <a:ext cx="476541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516778" y="3265084"/>
                <a:ext cx="4765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zh-TW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778" y="3265084"/>
                <a:ext cx="476541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344926" y="3265084"/>
                <a:ext cx="49385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0" lang="zh-TW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926" y="3265084"/>
                <a:ext cx="493853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1907827" y="5782528"/>
                <a:ext cx="42571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TW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  <m:r>
                        <a:rPr kumimoji="0" lang="en-US" altLang="zh-TW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TW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b>
                      </m:sSub>
                      <m:r>
                        <a:rPr kumimoji="0" lang="en-US" altLang="zh-TW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TW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⋯+</m:t>
                      </m:r>
                      <m:sSub>
                        <m:sSub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0" lang="zh-TW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827" y="5782528"/>
                <a:ext cx="425712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172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of Linear Equations </a:t>
            </a:r>
            <a:r>
              <a:rPr lang="en-US" altLang="zh-TW" dirty="0" err="1"/>
              <a:t>v.s</a:t>
            </a:r>
            <a:r>
              <a:rPr lang="en-US" altLang="zh-TW" dirty="0"/>
              <a:t>. </a:t>
            </a:r>
            <a:br>
              <a:rPr lang="en-US" altLang="zh-TW" dirty="0"/>
            </a:br>
            <a:r>
              <a:rPr lang="en-US" altLang="zh-TW" dirty="0"/>
              <a:t>Linear Combination</a:t>
            </a:r>
            <a:endParaRPr lang="zh-TW" altLang="en-US" dirty="0"/>
          </a:p>
        </p:txBody>
      </p:sp>
      <p:pic>
        <p:nvPicPr>
          <p:cNvPr id="5" name="圖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574" y="2288443"/>
            <a:ext cx="1443514" cy="32337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189099" y="2297904"/>
            <a:ext cx="3109594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Has solution or not?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-509504" y="3770951"/>
            <a:ext cx="10076688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133879" y="5651125"/>
                <a:ext cx="3110903" cy="83099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linear combination of columns of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</m:oMath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879" y="5651125"/>
                <a:ext cx="3110903" cy="830997"/>
              </a:xfrm>
              <a:prstGeom prst="rect">
                <a:avLst/>
              </a:prstGeom>
              <a:blipFill>
                <a:blip r:embed="rId6"/>
                <a:stretch>
                  <a:fillRect l="-2935" t="-5839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803430" y="4650885"/>
                <a:ext cx="2121370" cy="1200329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Is </a:t>
                </a:r>
                <a14:m>
                  <m:oMath xmlns:m="http://schemas.openxmlformats.org/officeDocument/2006/math">
                    <m:r>
                      <a:rPr kumimoji="0" lang="en-US" altLang="zh-TW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𝒃</m:t>
                    </m:r>
                  </m:oMath>
                </a14:m>
                <a:r>
                  <a: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the linear combination of columns of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?</m:t>
                    </m:r>
                  </m:oMath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430" y="4650885"/>
                <a:ext cx="2121370" cy="12003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上-下雙向箭號 9"/>
          <p:cNvSpPr/>
          <p:nvPr/>
        </p:nvSpPr>
        <p:spPr>
          <a:xfrm>
            <a:off x="6127040" y="3380231"/>
            <a:ext cx="457200" cy="118010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743896" y="3554783"/>
            <a:ext cx="1550095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The Same question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189099" y="2842845"/>
            <a:ext cx="3109594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Consistent?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189099" y="1742249"/>
            <a:ext cx="3109594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Non empty solution set?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77871" y="2717140"/>
            <a:ext cx="402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(A system of linear equations)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54949" y="3839878"/>
            <a:ext cx="2434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Column Aspect</a:t>
            </a:r>
            <a:endParaRPr kumimoji="0" lang="zh-TW" altLang="en-US" sz="28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88549" y="5058979"/>
                <a:ext cx="42750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TW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  <m:r>
                        <a:rPr kumimoji="0" lang="en-US" altLang="zh-TW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TW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b>
                      </m:sSub>
                      <m:r>
                        <a:rPr kumimoji="0" lang="en-US" altLang="zh-TW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TW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⋯+</m:t>
                      </m:r>
                      <m:sSub>
                        <m:sSub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0" lang="zh-TW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49" y="5058979"/>
                <a:ext cx="427501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圖片 5">
            <a:extLst>
              <a:ext uri="{FF2B5EF4-FFF2-40B4-BE49-F238E27FC236}">
                <a16:creationId xmlns:a16="http://schemas.microsoft.com/office/drawing/2014/main" id="{4B877514-D3B4-482C-9F58-CC4601FB880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88" y="4620647"/>
            <a:ext cx="1443514" cy="32337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B937BE0-0878-4836-9B5C-2D72DD4385F6}"/>
              </a:ext>
            </a:extLst>
          </p:cNvPr>
          <p:cNvSpPr/>
          <p:nvPr/>
        </p:nvSpPr>
        <p:spPr>
          <a:xfrm>
            <a:off x="1312437" y="4560334"/>
            <a:ext cx="937615" cy="498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287151" y="4591086"/>
                <a:ext cx="6510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151" y="4591086"/>
                <a:ext cx="65107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64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8" grpId="0"/>
      <p:bldP spid="2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1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365252" y="2191467"/>
                <a:ext cx="19439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3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6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3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252" y="2191467"/>
                <a:ext cx="194399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448" r="-313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365252" y="2683344"/>
                <a:ext cx="19439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2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4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4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252" y="2683344"/>
                <a:ext cx="194399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448" r="-313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157555" y="2853031"/>
                <a:ext cx="1724768" cy="705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555" y="2853031"/>
                <a:ext cx="1724768" cy="70577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229679" y="2853031"/>
                <a:ext cx="1221937" cy="705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𝑏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679" y="2853031"/>
                <a:ext cx="1221937" cy="70577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073598" y="4626046"/>
                <a:ext cx="71747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Is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𝑏</m:t>
                    </m:r>
                  </m:oMath>
                </a14:m>
                <a:r>
                  <a:rPr kumimoji="0" lang="zh-TW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the linear combination of columns of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zh-TW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?</m:t>
                    </m:r>
                  </m:oMath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598" y="4626046"/>
                <a:ext cx="7174748" cy="523220"/>
              </a:xfrm>
              <a:prstGeom prst="rect">
                <a:avLst/>
              </a:prstGeom>
              <a:blipFill rotWithShape="0">
                <a:blip r:embed="rId8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882323" y="2852294"/>
                <a:ext cx="1347356" cy="707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323" y="2852294"/>
                <a:ext cx="1347356" cy="7072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924228" y="5221649"/>
                <a:ext cx="1686167" cy="807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altLang="zh-TW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n-US" altLang="zh-TW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en-US" altLang="zh-TW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altLang="zh-TW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0" lang="en-US" altLang="zh-TW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en-US" altLang="zh-TW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228" y="5221649"/>
                <a:ext cx="1686167" cy="80797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接點 13"/>
          <p:cNvCxnSpPr/>
          <p:nvPr/>
        </p:nvCxnSpPr>
        <p:spPr>
          <a:xfrm>
            <a:off x="-377372" y="4193060"/>
            <a:ext cx="10076688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82451" y="3309918"/>
            <a:ext cx="310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Has solution or not?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3" name="圖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789" y="2205785"/>
            <a:ext cx="1443514" cy="3475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90620" y="2076273"/>
            <a:ext cx="2293257" cy="1118451"/>
          </a:xfrm>
          <a:prstGeom prst="rect">
            <a:avLst/>
          </a:prstGeom>
          <a:noFill/>
          <a:ln w="28575">
            <a:solidFill>
              <a:srgbClr val="00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57555" y="2089122"/>
            <a:ext cx="4294061" cy="1519953"/>
          </a:xfrm>
          <a:prstGeom prst="rect">
            <a:avLst/>
          </a:prstGeom>
          <a:noFill/>
          <a:ln w="28575">
            <a:solidFill>
              <a:srgbClr val="00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508654" y="5207341"/>
                <a:ext cx="727442" cy="807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654" y="5207341"/>
                <a:ext cx="727442" cy="80797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接點 17"/>
          <p:cNvCxnSpPr/>
          <p:nvPr/>
        </p:nvCxnSpPr>
        <p:spPr>
          <a:xfrm>
            <a:off x="5813024" y="5102418"/>
            <a:ext cx="190857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849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1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Vector set: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n-US" altLang="zh-TW" sz="2400" dirty="0"/>
                  <a:t> </a:t>
                </a:r>
              </a:p>
              <a:p>
                <a:r>
                  <a:rPr lang="en-US" altLang="zh-TW" sz="2400" dirty="0"/>
                  <a:t>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400" dirty="0"/>
                  <a:t> a linear combination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n-US" altLang="zh-TW" sz="2400" dirty="0"/>
                  <a:t>?</a:t>
                </a:r>
              </a:p>
              <a:p>
                <a:pPr lvl="1"/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接點 3"/>
          <p:cNvCxnSpPr/>
          <p:nvPr/>
        </p:nvCxnSpPr>
        <p:spPr>
          <a:xfrm>
            <a:off x="2548256" y="5405842"/>
            <a:ext cx="5025217" cy="0"/>
          </a:xfrm>
          <a:prstGeom prst="line">
            <a:avLst/>
          </a:prstGeom>
          <a:ln w="38100">
            <a:solidFill>
              <a:srgbClr val="00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V="1">
            <a:off x="4384210" y="3575233"/>
            <a:ext cx="0" cy="2596674"/>
          </a:xfrm>
          <a:prstGeom prst="line">
            <a:avLst/>
          </a:prstGeom>
          <a:ln w="38100">
            <a:solidFill>
              <a:srgbClr val="00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4384209" y="4860009"/>
            <a:ext cx="1275467" cy="54583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506540" y="4873912"/>
                <a:ext cx="504188" cy="705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540" y="4873912"/>
                <a:ext cx="504188" cy="7057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/>
          <p:nvPr/>
        </p:nvCxnSpPr>
        <p:spPr>
          <a:xfrm flipV="1">
            <a:off x="5666827" y="4402403"/>
            <a:ext cx="1056510" cy="47299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544264" y="4436055"/>
                <a:ext cx="504188" cy="705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264" y="4436055"/>
                <a:ext cx="504188" cy="7057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515056" y="3575064"/>
                <a:ext cx="504188" cy="705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056" y="3575064"/>
                <a:ext cx="504188" cy="70577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/>
          <p:cNvCxnSpPr/>
          <p:nvPr/>
        </p:nvCxnSpPr>
        <p:spPr>
          <a:xfrm flipV="1">
            <a:off x="4413763" y="3936745"/>
            <a:ext cx="1131947" cy="14690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094321" y="2549438"/>
            <a:ext cx="762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348561" y="410699"/>
                <a:ext cx="19439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3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6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3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561" y="410699"/>
                <a:ext cx="194399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135" r="-344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348561" y="902576"/>
                <a:ext cx="19439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2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4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4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561" y="902576"/>
                <a:ext cx="194399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135" r="-344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4765760" y="1529150"/>
            <a:ext cx="310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Has solution or not?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73929" y="295505"/>
            <a:ext cx="2293257" cy="1118451"/>
          </a:xfrm>
          <a:prstGeom prst="rect">
            <a:avLst/>
          </a:prstGeom>
          <a:noFill/>
          <a:ln w="28575">
            <a:solidFill>
              <a:srgbClr val="00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0" name="直線接點 9"/>
          <p:cNvCxnSpPr/>
          <p:nvPr/>
        </p:nvCxnSpPr>
        <p:spPr>
          <a:xfrm flipV="1">
            <a:off x="2163397" y="3747589"/>
            <a:ext cx="6104611" cy="259684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79221" y="4104464"/>
            <a:ext cx="3556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The linear combination is always on the dotted line.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0849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5" grpId="0"/>
      <p:bldP spid="21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2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248230" y="2165805"/>
                <a:ext cx="19439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2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3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4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230" y="2165805"/>
                <a:ext cx="194399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448" r="-313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248230" y="2657682"/>
                <a:ext cx="21732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3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1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−1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230" y="2657682"/>
                <a:ext cx="217322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090" r="-280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157555" y="2853031"/>
                <a:ext cx="1724768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555" y="2853031"/>
                <a:ext cx="1724768" cy="7081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115065" y="2853704"/>
                <a:ext cx="1451166" cy="704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𝑏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065" y="2853704"/>
                <a:ext cx="1451166" cy="70442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073598" y="4626046"/>
                <a:ext cx="71747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Is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𝑏</m:t>
                    </m:r>
                  </m:oMath>
                </a14:m>
                <a:r>
                  <a:rPr kumimoji="0" lang="zh-TW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the linear combination of columns of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zh-TW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?</m:t>
                    </m:r>
                  </m:oMath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598" y="4626046"/>
                <a:ext cx="7174748" cy="523220"/>
              </a:xfrm>
              <a:prstGeom prst="rect">
                <a:avLst/>
              </a:prstGeom>
              <a:blipFill rotWithShape="0">
                <a:blip r:embed="rId8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882323" y="2852294"/>
                <a:ext cx="1347356" cy="707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323" y="2852294"/>
                <a:ext cx="1347356" cy="7072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924228" y="5221649"/>
                <a:ext cx="1686166" cy="8107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altLang="zh-TW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0" lang="en-US" altLang="zh-TW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en-US" altLang="zh-TW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altLang="zh-TW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0" lang="en-US" altLang="zh-TW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en-US" altLang="zh-TW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228" y="5221649"/>
                <a:ext cx="1686166" cy="81079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接點 13"/>
          <p:cNvCxnSpPr/>
          <p:nvPr/>
        </p:nvCxnSpPr>
        <p:spPr>
          <a:xfrm>
            <a:off x="-377372" y="4193060"/>
            <a:ext cx="10076688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39473" y="3236855"/>
            <a:ext cx="310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Has solution or not?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3" name="圖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789" y="2205785"/>
            <a:ext cx="1443514" cy="3475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73598" y="2050611"/>
            <a:ext cx="2466980" cy="1118451"/>
          </a:xfrm>
          <a:prstGeom prst="rect">
            <a:avLst/>
          </a:prstGeom>
          <a:noFill/>
          <a:ln w="28575">
            <a:solidFill>
              <a:srgbClr val="00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57555" y="2089122"/>
            <a:ext cx="4408676" cy="1519953"/>
          </a:xfrm>
          <a:prstGeom prst="rect">
            <a:avLst/>
          </a:prstGeom>
          <a:noFill/>
          <a:ln w="28575">
            <a:solidFill>
              <a:srgbClr val="00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339698" y="5221649"/>
                <a:ext cx="995144" cy="806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698" y="5221649"/>
                <a:ext cx="995144" cy="80643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接點 17"/>
          <p:cNvCxnSpPr/>
          <p:nvPr/>
        </p:nvCxnSpPr>
        <p:spPr>
          <a:xfrm>
            <a:off x="5813024" y="5102418"/>
            <a:ext cx="190857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911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2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2146299" y="4065016"/>
            <a:ext cx="50252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rot="16200000">
            <a:off x="1469644" y="4203297"/>
            <a:ext cx="50252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3982252" y="2267712"/>
            <a:ext cx="644612" cy="179730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4005728" y="3402014"/>
            <a:ext cx="1493342" cy="66300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656296" y="2112747"/>
                <a:ext cx="504188" cy="7081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296" y="2112747"/>
                <a:ext cx="504188" cy="7081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494046" y="3346828"/>
                <a:ext cx="648319" cy="705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046" y="3346828"/>
                <a:ext cx="648319" cy="7057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549876" y="4670162"/>
                <a:ext cx="877548" cy="704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876" y="4670162"/>
                <a:ext cx="877548" cy="70442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/>
          <p:cNvCxnSpPr/>
          <p:nvPr/>
        </p:nvCxnSpPr>
        <p:spPr>
          <a:xfrm>
            <a:off x="3958777" y="4065016"/>
            <a:ext cx="1859428" cy="5526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5523784" y="2729265"/>
            <a:ext cx="1493342" cy="663002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3308209" y="4112731"/>
            <a:ext cx="650568" cy="1501685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6804075" y="2781799"/>
                <a:ext cx="734881" cy="705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2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075" y="2781799"/>
                <a:ext cx="734881" cy="705771"/>
              </a:xfrm>
              <a:prstGeom prst="rect">
                <a:avLst/>
              </a:prstGeom>
              <a:blipFill rotWithShape="0">
                <a:blip r:embed="rId6"/>
                <a:stretch>
                  <a:fillRect l="-12397" b="-25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2224908" y="5241872"/>
                <a:ext cx="1112733" cy="7081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(-1)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908" y="5241872"/>
                <a:ext cx="1112733" cy="708143"/>
              </a:xfrm>
              <a:prstGeom prst="rect">
                <a:avLst/>
              </a:prstGeom>
              <a:blipFill rotWithShape="0">
                <a:blip r:embed="rId7"/>
                <a:stretch>
                  <a:fillRect l="-8743" b="-25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5758035" y="363860"/>
                <a:ext cx="19439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2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3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4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035" y="363860"/>
                <a:ext cx="1943994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459" r="-345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758035" y="855737"/>
                <a:ext cx="21732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3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1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−1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035" y="855737"/>
                <a:ext cx="2173224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090" r="-280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5249278" y="1434910"/>
            <a:ext cx="310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Has solution or not?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583403" y="248666"/>
            <a:ext cx="2466980" cy="1118451"/>
          </a:xfrm>
          <a:prstGeom prst="rect">
            <a:avLst/>
          </a:prstGeom>
          <a:noFill/>
          <a:ln w="28575">
            <a:solidFill>
              <a:srgbClr val="00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419840" y="1693223"/>
                <a:ext cx="1686166" cy="8107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altLang="zh-TW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0" lang="en-US" altLang="zh-TW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en-US" altLang="zh-TW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altLang="zh-TW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0" lang="en-US" altLang="zh-TW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en-US" altLang="zh-TW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40" y="1693223"/>
                <a:ext cx="1686166" cy="81079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419840" y="2595575"/>
                <a:ext cx="995144" cy="806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40" y="2595575"/>
                <a:ext cx="995144" cy="80643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接點 3"/>
          <p:cNvCxnSpPr/>
          <p:nvPr/>
        </p:nvCxnSpPr>
        <p:spPr>
          <a:xfrm flipV="1">
            <a:off x="3337641" y="4609929"/>
            <a:ext cx="2480564" cy="991883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flipV="1">
            <a:off x="5801495" y="2781798"/>
            <a:ext cx="1208052" cy="1844488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977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5" grpId="0"/>
      <p:bldP spid="26" grpId="0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2351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If </a:t>
            </a:r>
            <a:r>
              <a:rPr lang="en-US" altLang="zh-TW" sz="2400" b="1" dirty="0"/>
              <a:t>u</a:t>
            </a:r>
            <a:r>
              <a:rPr lang="en-US" altLang="zh-TW" sz="2400" dirty="0"/>
              <a:t> and </a:t>
            </a:r>
            <a:r>
              <a:rPr lang="en-US" altLang="zh-TW" sz="2400" b="1" dirty="0"/>
              <a:t>v</a:t>
            </a:r>
            <a:r>
              <a:rPr lang="en-US" altLang="zh-TW" sz="2400" dirty="0"/>
              <a:t> are any nonparallel vectors in </a:t>
            </a:r>
            <a:r>
              <a:rPr lang="en-US" altLang="zh-TW" sz="2400" dirty="0">
                <a:latin typeface="Script MT Bold"/>
                <a:cs typeface="Script MT Bold"/>
              </a:rPr>
              <a:t>R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, then every vector in </a:t>
            </a:r>
            <a:r>
              <a:rPr lang="en-US" altLang="zh-TW" sz="2400" dirty="0">
                <a:latin typeface="Script MT Bold"/>
                <a:cs typeface="Script MT Bold"/>
              </a:rPr>
              <a:t>R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 is a linear combination of </a:t>
            </a:r>
            <a:r>
              <a:rPr lang="en-US" altLang="zh-TW" sz="2400" b="1" dirty="0"/>
              <a:t>u</a:t>
            </a:r>
            <a:r>
              <a:rPr lang="en-US" altLang="zh-TW" sz="2400" dirty="0"/>
              <a:t> and </a:t>
            </a:r>
            <a:r>
              <a:rPr lang="en-US" altLang="zh-TW" sz="2400" b="1" dirty="0"/>
              <a:t>v</a:t>
            </a:r>
          </a:p>
          <a:p>
            <a:pPr lvl="1"/>
            <a:r>
              <a:rPr lang="en-US" altLang="zh-TW" dirty="0"/>
              <a:t>Nonparallel: </a:t>
            </a:r>
            <a:r>
              <a:rPr lang="en-US" altLang="zh-TW" b="1" dirty="0"/>
              <a:t>u</a:t>
            </a:r>
            <a:r>
              <a:rPr lang="en-US" altLang="zh-TW" dirty="0"/>
              <a:t> and </a:t>
            </a:r>
            <a:r>
              <a:rPr lang="en-US" altLang="zh-TW" b="1" dirty="0"/>
              <a:t>v</a:t>
            </a:r>
            <a:r>
              <a:rPr lang="en-US" altLang="zh-TW" dirty="0"/>
              <a:t> are nonzero vectors, and </a:t>
            </a:r>
            <a:r>
              <a:rPr lang="en-US" altLang="zh-TW" b="1" dirty="0"/>
              <a:t>u</a:t>
            </a:r>
            <a:r>
              <a:rPr lang="en-US" altLang="zh-TW" dirty="0"/>
              <a:t> </a:t>
            </a:r>
            <a:r>
              <a:rPr lang="en-US" altLang="zh-TW" dirty="0">
                <a:sym typeface="Symbol" pitchFamily="18" charset="2"/>
              </a:rPr>
              <a:t> </a:t>
            </a:r>
            <a:r>
              <a:rPr lang="en-US" altLang="zh-TW" i="1" dirty="0"/>
              <a:t>c</a:t>
            </a:r>
            <a:r>
              <a:rPr lang="en-US" altLang="zh-TW" b="1" dirty="0"/>
              <a:t>v</a:t>
            </a:r>
            <a:r>
              <a:rPr lang="en-US" altLang="zh-TW" dirty="0"/>
              <a:t>.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If </a:t>
            </a:r>
            <a:r>
              <a:rPr lang="en-US" altLang="zh-TW" sz="2400" b="1" dirty="0"/>
              <a:t>u,</a:t>
            </a:r>
            <a:r>
              <a:rPr lang="en-US" altLang="zh-TW" sz="2400" dirty="0"/>
              <a:t> </a:t>
            </a:r>
            <a:r>
              <a:rPr lang="en-US" altLang="zh-TW" sz="2400" b="1" dirty="0"/>
              <a:t>v </a:t>
            </a:r>
            <a:r>
              <a:rPr lang="en-US" altLang="zh-TW" sz="2400" dirty="0"/>
              <a:t>and</a:t>
            </a:r>
            <a:r>
              <a:rPr lang="en-US" altLang="zh-TW" sz="2400" b="1" dirty="0"/>
              <a:t> w </a:t>
            </a:r>
            <a:r>
              <a:rPr lang="en-US" altLang="zh-TW" sz="2400" dirty="0"/>
              <a:t>are any nonparallel vectors in </a:t>
            </a:r>
            <a:r>
              <a:rPr lang="en-US" altLang="zh-TW" sz="2400" dirty="0">
                <a:latin typeface="Script MT Bold"/>
                <a:cs typeface="Script MT Bold"/>
              </a:rPr>
              <a:t>R</a:t>
            </a:r>
            <a:r>
              <a:rPr lang="en-US" altLang="zh-TW" sz="2400" baseline="30000" dirty="0"/>
              <a:t>3</a:t>
            </a:r>
            <a:r>
              <a:rPr lang="en-US" altLang="zh-TW" sz="2400" dirty="0"/>
              <a:t>, then every vector in </a:t>
            </a:r>
            <a:r>
              <a:rPr lang="en-US" altLang="zh-TW" sz="2400" dirty="0">
                <a:latin typeface="Script MT Bold"/>
                <a:cs typeface="Script MT Bold"/>
              </a:rPr>
              <a:t>R</a:t>
            </a:r>
            <a:r>
              <a:rPr lang="en-US" altLang="zh-TW" sz="2400" baseline="30000" dirty="0"/>
              <a:t>3</a:t>
            </a:r>
            <a:r>
              <a:rPr lang="en-US" altLang="zh-TW" sz="2400" dirty="0"/>
              <a:t> is a linear combination of </a:t>
            </a:r>
            <a:r>
              <a:rPr lang="en-US" altLang="zh-TW" sz="2400" b="1" dirty="0"/>
              <a:t>u,</a:t>
            </a:r>
            <a:r>
              <a:rPr lang="en-US" altLang="zh-TW" sz="2400" dirty="0"/>
              <a:t> </a:t>
            </a:r>
            <a:r>
              <a:rPr lang="en-US" altLang="zh-TW" sz="2400" b="1" dirty="0"/>
              <a:t>v </a:t>
            </a:r>
            <a:r>
              <a:rPr lang="en-US" altLang="zh-TW" sz="2400" dirty="0"/>
              <a:t>and</a:t>
            </a:r>
            <a:r>
              <a:rPr lang="en-US" altLang="zh-TW" sz="2400" b="1" dirty="0"/>
              <a:t> w</a:t>
            </a:r>
            <a:r>
              <a:rPr lang="en-US" altLang="zh-TW" sz="2400" dirty="0"/>
              <a:t>?</a:t>
            </a:r>
            <a:r>
              <a:rPr lang="en-US" altLang="zh-TW" sz="2400" b="1" dirty="0"/>
              <a:t> </a:t>
            </a:r>
          </a:p>
        </p:txBody>
      </p:sp>
      <p:sp>
        <p:nvSpPr>
          <p:cNvPr id="32" name="矩形 31"/>
          <p:cNvSpPr/>
          <p:nvPr/>
        </p:nvSpPr>
        <p:spPr>
          <a:xfrm>
            <a:off x="1327276" y="2959656"/>
            <a:ext cx="3032177" cy="2700645"/>
          </a:xfrm>
          <a:prstGeom prst="rect">
            <a:avLst/>
          </a:prstGeom>
          <a:effectLst>
            <a:softEdge rad="317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2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60704" y="367812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191345" y="3058271"/>
                <a:ext cx="2745175" cy="698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345" y="3058271"/>
                <a:ext cx="2745175" cy="69871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 rot="5400000">
            <a:off x="5868261" y="4543962"/>
            <a:ext cx="811936" cy="506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向右箭號 8"/>
          <p:cNvSpPr/>
          <p:nvPr/>
        </p:nvSpPr>
        <p:spPr>
          <a:xfrm rot="5400000" flipH="1">
            <a:off x="6456267" y="4514123"/>
            <a:ext cx="857111" cy="511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34662" y="4566531"/>
            <a:ext cx="624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?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713766" y="5146475"/>
            <a:ext cx="183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Has solution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4" name="直線接點 13"/>
          <p:cNvCxnSpPr/>
          <p:nvPr/>
        </p:nvCxnSpPr>
        <p:spPr>
          <a:xfrm>
            <a:off x="1435685" y="4423839"/>
            <a:ext cx="28157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V="1">
            <a:off x="2803762" y="3106184"/>
            <a:ext cx="0" cy="2554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2809329" y="3245028"/>
            <a:ext cx="627852" cy="121564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2830705" y="3926922"/>
            <a:ext cx="1160667" cy="46041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461589" y="3235163"/>
                <a:ext cx="2530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𝑢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589" y="3235163"/>
                <a:ext cx="25308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7073" r="-146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3854230" y="3940647"/>
                <a:ext cx="2530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𝑣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230" y="3940647"/>
                <a:ext cx="25308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6667" r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5116988" y="3884654"/>
            <a:ext cx="3135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and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v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are not parallel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 flipV="1">
            <a:off x="6563932" y="4391396"/>
            <a:ext cx="682787" cy="7550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BE34E86-969C-429F-9014-520381570763}"/>
              </a:ext>
            </a:extLst>
          </p:cNvPr>
          <p:cNvSpPr txBox="1"/>
          <p:nvPr/>
        </p:nvSpPr>
        <p:spPr>
          <a:xfrm>
            <a:off x="7246719" y="6014059"/>
            <a:ext cx="762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2FD9251-8937-417A-8F01-AF76081DFA51}"/>
              </a:ext>
            </a:extLst>
          </p:cNvPr>
          <p:cNvSpPr/>
          <p:nvPr/>
        </p:nvSpPr>
        <p:spPr>
          <a:xfrm>
            <a:off x="5218259" y="3036039"/>
            <a:ext cx="312385" cy="803537"/>
          </a:xfrm>
          <a:prstGeom prst="rect">
            <a:avLst/>
          </a:prstGeom>
          <a:noFill/>
          <a:ln w="3810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755F0E-974B-4BE6-BC41-8409E3AA7579}"/>
              </a:ext>
            </a:extLst>
          </p:cNvPr>
          <p:cNvSpPr/>
          <p:nvPr/>
        </p:nvSpPr>
        <p:spPr>
          <a:xfrm>
            <a:off x="6335317" y="3029364"/>
            <a:ext cx="312385" cy="803537"/>
          </a:xfrm>
          <a:prstGeom prst="rect">
            <a:avLst/>
          </a:prstGeom>
          <a:noFill/>
          <a:ln w="3810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312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  <p:bldP spid="7" grpId="0"/>
      <p:bldP spid="8" grpId="0" animBg="1"/>
      <p:bldP spid="9" grpId="0" animBg="1"/>
      <p:bldP spid="10" grpId="0"/>
      <p:bldP spid="11" grpId="0"/>
      <p:bldP spid="29" grpId="0"/>
      <p:bldP spid="30" grpId="0"/>
      <p:bldP spid="18" grpId="0"/>
      <p:bldP spid="19" grpId="0"/>
      <p:bldP spid="4" grpId="0" animBg="1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DarkBlue}{rgb}{0,0.08,0.45}&#10;\definecolor{MyDarkGreen}{rgb}{0,0.45,0.08}&#10;&#10;$$ \begin{array}{ccc}&#10;{\color{MyDarkBlue} a_{11}}{\color{red}x_1} &#10;+{\color{MyDarkBlue}  a_{12}}{\color{red}x_2}+ \cdots &#10;+{\color{MyDarkBlue}  a_{1n}}{\color{red}x_n} &#10;&amp;=&amp;{\color{MyDarkGreen}  b_1}\\&#10;{\color{MyDarkBlue} a_{21}}{\color{red}x_1} &#10;+{\color{MyDarkBlue}  a_{22}}{\color{red}x_2}+ \cdots &#10;+{\color{MyDarkBlue}  a_{2n}}{\color{red}x_n} &#10;&amp;=&amp;{\color{MyDarkGreen}  b_2}\\&#10;\vdots&amp;&amp;\\&#10;{\color{MyDarkBlue} a_{m1}}{\color{red}x_1} &#10;+{\color{MyDarkBlue}  a_{m2}}{\color{red}x_2}+ \cdots &#10;+{\color{MyDarkBlue}  a_{mn}}{\color{red}x_n} &#10;&amp;=&amp;{\color{MyDarkGreen}  b_m}\\&#10;\end{array}$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Blue}{rgb}{0,0.08,0.45}&#10;\definecolor{MyGreen}{rgb}{0,0.45,0.08}&#10;&#10;$$ {\color{MyBlue}A}{\color{red}{\bf x}} = {\color{MyGreen}{\bf b}}$$&#10;&#10;\end{document}"/>
  <p:tag name="IGUANATEXSIZE" val="3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Blue}{rgb}{0,0.08,0.45}&#10;\definecolor{MyGreen}{rgb}{0,0.45,0.08}&#10;&#10;$$ {\color{MyBlue}A}{\color{red}{\bf x}} = {\color{MyGreen}{\bf b}}$$&#10;&#10;\end{document}"/>
  <p:tag name="IGUANATEXSIZE" val="3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Blue}{rgb}{0,0.08,0.45}&#10;\definecolor{MyGreen}{rgb}{0,0.45,0.08}&#10;&#10;$$ {\color{MyBlue}A}{\color{red}{\bf x}} = {\color{MyGreen}{\bf b}}$$&#10;&#10;\end{document}"/>
  <p:tag name="IGUANATEXSIZE" val="3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Blue}{rgb}{0,0.08,0.45}&#10;\definecolor{MyGreen}{rgb}{0,0.45,0.08}&#10;&#10;$$ {\color{MyBlue}A}{\color{red}{\bf x}} = {\color{MyGreen}{\bf b}}$$&#10;&#10;\end{document}"/>
  <p:tag name="IGUANATEXSIZE" val="3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Blue}{rgb}{0,0.08,0.45}&#10;\definecolor{MyGreen}{rgb}{0,0.45,0.08}&#10;&#10;$$ {\color{MyBlue}A}{\color{red}{\bf x}} = {\color{MyGreen}{\bf b}}$$&#10;&#10;\end{document}"/>
  <p:tag name="IGUANATEXSIZE" val="3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Blue}{rgb}{0,0.08,0.45}&#10;\definecolor{MyGreen}{rgb}{0,0.45,0.08}&#10;&#10;$$ {\color{MyBlue}A}{\color{red}{\bf x}} = {\color{MyGreen}{\bf b}}$$&#10;&#10;\end{document}"/>
  <p:tag name="IGUANATEXSIZE" val="35"/>
</p:tagLst>
</file>

<file path=ppt/theme/theme1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659</Words>
  <Application>Microsoft Office PowerPoint</Application>
  <PresentationFormat>如螢幕大小 (4:3)</PresentationFormat>
  <Paragraphs>160</Paragraphs>
  <Slides>12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微軟正黑體</vt:lpstr>
      <vt:lpstr>Arial</vt:lpstr>
      <vt:lpstr>Calibri</vt:lpstr>
      <vt:lpstr>Calibri Light</vt:lpstr>
      <vt:lpstr>Cambria Math</vt:lpstr>
      <vt:lpstr>Script MT Bold</vt:lpstr>
      <vt:lpstr>1_Office 佈景主題</vt:lpstr>
      <vt:lpstr>Office 佈景主題</vt:lpstr>
      <vt:lpstr>Linear Combination </vt:lpstr>
      <vt:lpstr>Linear Combination</vt:lpstr>
      <vt:lpstr>Column Aspect</vt:lpstr>
      <vt:lpstr>System of Linear Equations v.s.  Linear Combination</vt:lpstr>
      <vt:lpstr>Example 1</vt:lpstr>
      <vt:lpstr>Example 1</vt:lpstr>
      <vt:lpstr>Example 2</vt:lpstr>
      <vt:lpstr>Example 2</vt:lpstr>
      <vt:lpstr>Example 2</vt:lpstr>
      <vt:lpstr>Example 3</vt:lpstr>
      <vt:lpstr>Example 3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Combination </dc:title>
  <dc:creator>Hung-yi Lee</dc:creator>
  <cp:lastModifiedBy>Hung-yi Lee</cp:lastModifiedBy>
  <cp:revision>7</cp:revision>
  <dcterms:created xsi:type="dcterms:W3CDTF">2020-09-12T12:54:29Z</dcterms:created>
  <dcterms:modified xsi:type="dcterms:W3CDTF">2020-09-22T17:04:12Z</dcterms:modified>
</cp:coreProperties>
</file>