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42" r:id="rId2"/>
    <p:sldId id="293" r:id="rId3"/>
    <p:sldId id="295" r:id="rId4"/>
    <p:sldId id="304" r:id="rId5"/>
    <p:sldId id="305" r:id="rId6"/>
    <p:sldId id="306" r:id="rId7"/>
    <p:sldId id="328" r:id="rId8"/>
    <p:sldId id="344" r:id="rId9"/>
    <p:sldId id="34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2653" autoAdjust="0"/>
  </p:normalViewPr>
  <p:slideViewPr>
    <p:cSldViewPr snapToGrid="0">
      <p:cViewPr varScale="1">
        <p:scale>
          <a:sx n="47" d="100"/>
          <a:sy n="47" d="100"/>
        </p:scale>
        <p:origin x="16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9F37-24D0-417A-B5DF-E46E68EECCEF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D4E-D740-4383-8A3D-1ECF51F505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2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則編</a:t>
            </a:r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角色重疊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其中一個是冗員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D3D4E-D740-4383-8A3D-1ECF51F505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2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72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61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26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85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2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8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0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70D0-F838-4032-B4EB-28E1EE7647B1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2B93-A355-4010-9E46-A03D6A5AF5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51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emf"/><Relationship Id="rId7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10.png"/><Relationship Id="rId7" Type="http://schemas.openxmlformats.org/officeDocument/2006/relationships/image" Target="../media/image7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711.png"/><Relationship Id="rId9" Type="http://schemas.openxmlformats.org/officeDocument/2006/relationships/image" Target="../media/image6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700.png"/><Relationship Id="rId12" Type="http://schemas.openxmlformats.org/officeDocument/2006/relationships/image" Target="../media/image7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62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0.png"/><Relationship Id="rId5" Type="http://schemas.openxmlformats.org/officeDocument/2006/relationships/image" Target="../media/image7.png"/><Relationship Id="rId10" Type="http://schemas.openxmlformats.org/officeDocument/2006/relationships/image" Target="../media/image84.png"/><Relationship Id="rId4" Type="http://schemas.openxmlformats.org/officeDocument/2006/relationships/image" Target="../media/image6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10.png"/><Relationship Id="rId7" Type="http://schemas.openxmlformats.org/officeDocument/2006/relationships/image" Target="../media/image721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10.png"/><Relationship Id="rId11" Type="http://schemas.openxmlformats.org/officeDocument/2006/relationships/image" Target="../media/image30.png"/><Relationship Id="rId5" Type="http://schemas.openxmlformats.org/officeDocument/2006/relationships/image" Target="../media/image600.png"/><Relationship Id="rId10" Type="http://schemas.openxmlformats.org/officeDocument/2006/relationships/image" Target="../media/image7.png"/><Relationship Id="rId4" Type="http://schemas.openxmlformats.org/officeDocument/2006/relationships/image" Target="../media/image711.png"/><Relationship Id="rId9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00.png"/><Relationship Id="rId11" Type="http://schemas.openxmlformats.org/officeDocument/2006/relationships/image" Target="../media/image6000.png"/><Relationship Id="rId5" Type="http://schemas.openxmlformats.org/officeDocument/2006/relationships/image" Target="../media/image200.png"/><Relationship Id="rId10" Type="http://schemas.openxmlformats.org/officeDocument/2006/relationships/image" Target="../media/image50.png"/><Relationship Id="rId4" Type="http://schemas.openxmlformats.org/officeDocument/2006/relationships/image" Target="../media/image70.png"/><Relationship Id="rId9" Type="http://schemas.openxmlformats.org/officeDocument/2006/relationships/image" Target="../media/image4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D02AE-AF0A-45F6-A1AF-DE7231F88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Span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042D589-AF2C-4938-8C6D-0CC27F4EE75F}"/>
              </a:ext>
            </a:extLst>
          </p:cNvPr>
          <p:cNvGrpSpPr/>
          <p:nvPr/>
        </p:nvGrpSpPr>
        <p:grpSpPr>
          <a:xfrm>
            <a:off x="4311869" y="269475"/>
            <a:ext cx="3854669" cy="3121529"/>
            <a:chOff x="3854669" y="103906"/>
            <a:chExt cx="4716155" cy="381916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A0474EC-6364-4A41-B429-21FEBEDCA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542" y="103906"/>
              <a:ext cx="3819165" cy="3819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BD8F95-AFFA-429A-8D15-291CC9060E6E}"/>
                </a:ext>
              </a:extLst>
            </p:cNvPr>
            <p:cNvSpPr txBox="1"/>
            <p:nvPr/>
          </p:nvSpPr>
          <p:spPr>
            <a:xfrm>
              <a:off x="6798292" y="103906"/>
              <a:ext cx="143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Hand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73B4A2B-2B4B-4764-9316-E78E7BBFBB71}"/>
                </a:ext>
              </a:extLst>
            </p:cNvPr>
            <p:cNvSpPr txBox="1"/>
            <p:nvPr/>
          </p:nvSpPr>
          <p:spPr>
            <a:xfrm>
              <a:off x="3854669" y="1854498"/>
              <a:ext cx="143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Span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77BC3F6-3CFE-4A13-9B82-33C11398615E}"/>
                </a:ext>
              </a:extLst>
            </p:cNvPr>
            <p:cNvSpPr txBox="1"/>
            <p:nvPr/>
          </p:nvSpPr>
          <p:spPr>
            <a:xfrm>
              <a:off x="7136162" y="2724239"/>
              <a:ext cx="143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Palm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AD81E92-95F2-4083-957E-B31FA463716F}"/>
              </a:ext>
            </a:extLst>
          </p:cNvPr>
          <p:cNvGrpSpPr/>
          <p:nvPr/>
        </p:nvGrpSpPr>
        <p:grpSpPr>
          <a:xfrm>
            <a:off x="2921945" y="3635153"/>
            <a:ext cx="5906744" cy="2953372"/>
            <a:chOff x="2921945" y="3635153"/>
            <a:chExt cx="5906744" cy="2953372"/>
          </a:xfrm>
        </p:grpSpPr>
        <p:pic>
          <p:nvPicPr>
            <p:cNvPr id="2050" name="Picture 2" descr="Waterproofing long-span bridges">
              <a:extLst>
                <a:ext uri="{FF2B5EF4-FFF2-40B4-BE49-F238E27FC236}">
                  <a16:creationId xmlns:a16="http://schemas.microsoft.com/office/drawing/2014/main" id="{AEC479E8-DCB6-479C-A0E2-9684598AC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945" y="3635153"/>
              <a:ext cx="5906744" cy="295337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DB41DF-5B50-4053-ADC8-88B09D120656}"/>
                </a:ext>
              </a:extLst>
            </p:cNvPr>
            <p:cNvSpPr txBox="1"/>
            <p:nvPr/>
          </p:nvSpPr>
          <p:spPr>
            <a:xfrm>
              <a:off x="5120579" y="4013059"/>
              <a:ext cx="1509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Span</a:t>
              </a:r>
              <a:endParaRPr lang="zh-TW" altLang="en-US" sz="2400" dirty="0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E629163-2038-4AD8-BEC1-C75A09A765DE}"/>
                </a:ext>
              </a:extLst>
            </p:cNvPr>
            <p:cNvCxnSpPr/>
            <p:nvPr/>
          </p:nvCxnSpPr>
          <p:spPr>
            <a:xfrm>
              <a:off x="4880467" y="4404895"/>
              <a:ext cx="1731887" cy="39682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4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9215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A vector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𝑝𝑎𝑛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is 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vector set of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b="0" dirty="0"/>
              </a:p>
              <a:p>
                <a:endParaRPr lang="en-US" altLang="zh-TW" dirty="0"/>
              </a:p>
              <a:p>
                <a:r>
                  <a:rPr lang="en-US" altLang="zh-TW" b="0" dirty="0"/>
                  <a:t>Vector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sz="2800" dirty="0"/>
                  <a:t>“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 generating set 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2800" dirty="0"/>
                  <a:t>” or “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generates V”</a:t>
                </a:r>
              </a:p>
              <a:p>
                <a:pPr lvl="1"/>
                <a:r>
                  <a:rPr lang="en-US" altLang="zh-TW" sz="2800" dirty="0"/>
                  <a:t>One way to describe a vector set with infinite elements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92151"/>
              </a:xfrm>
              <a:blipFill>
                <a:blip r:embed="rId2"/>
                <a:stretch>
                  <a:fillRect l="-1391" t="-2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760C6D5C-2820-4C65-B175-DA1C80B42BBF}"/>
              </a:ext>
            </a:extLst>
          </p:cNvPr>
          <p:cNvSpPr/>
          <p:nvPr/>
        </p:nvSpPr>
        <p:spPr>
          <a:xfrm>
            <a:off x="1179871" y="1825624"/>
            <a:ext cx="1519083" cy="43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BF1B31-3606-488A-8128-68C7ECF18333}"/>
              </a:ext>
            </a:extLst>
          </p:cNvPr>
          <p:cNvSpPr/>
          <p:nvPr/>
        </p:nvSpPr>
        <p:spPr>
          <a:xfrm>
            <a:off x="2910348" y="2347194"/>
            <a:ext cx="1519083" cy="4308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455ED1E-9224-49E0-AE15-FCAF2951226E}"/>
                  </a:ext>
                </a:extLst>
              </p:cNvPr>
              <p:cNvSpPr txBox="1"/>
              <p:nvPr/>
            </p:nvSpPr>
            <p:spPr>
              <a:xfrm>
                <a:off x="-151044" y="3348930"/>
                <a:ext cx="94460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455ED1E-9224-49E0-AE15-FCAF29512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044" y="3348930"/>
                <a:ext cx="9446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sz="2800" dirty="0" err="1"/>
                  <a:t>Ans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}</m:t>
                    </m:r>
                  </m:oMath>
                </a14:m>
                <a:r>
                  <a:rPr lang="en-US" altLang="zh-TW" sz="2800" dirty="0"/>
                  <a:t> (only one member)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,……</m:t>
                    </m:r>
                    <m:r>
                      <m:rPr>
                        <m:nor/>
                      </m:rPr>
                      <a:rPr lang="en-US" altLang="zh-TW" sz="2800" dirty="0"/>
                      <m:t>}</m:t>
                    </m:r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800" dirty="0"/>
                  <a:t>If S contains a non zero vector, then Span S has infinitely many vectors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b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44"/>
          <p:cNvCxnSpPr/>
          <p:nvPr/>
        </p:nvCxnSpPr>
        <p:spPr>
          <a:xfrm flipV="1">
            <a:off x="6368210" y="3537533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5"/>
          <p:cNvCxnSpPr/>
          <p:nvPr/>
        </p:nvCxnSpPr>
        <p:spPr>
          <a:xfrm>
            <a:off x="7419181" y="2650686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6"/>
          <p:cNvCxnSpPr>
            <a:cxnSpLocks/>
          </p:cNvCxnSpPr>
          <p:nvPr/>
        </p:nvCxnSpPr>
        <p:spPr>
          <a:xfrm>
            <a:off x="6614825" y="2728639"/>
            <a:ext cx="1777039" cy="17869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/>
          <p:nvPr/>
        </p:nvCxnSpPr>
        <p:spPr>
          <a:xfrm>
            <a:off x="7430128" y="3526584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39" y="3583520"/>
            <a:ext cx="127000" cy="127000"/>
          </a:xfrm>
          <a:prstGeom prst="rect">
            <a:avLst/>
          </a:prstGeom>
        </p:spPr>
      </p:pic>
      <p:pic>
        <p:nvPicPr>
          <p:cNvPr id="17" name="Picture 4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00" y="2550839"/>
            <a:ext cx="127000" cy="17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52345" y="3499211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345" y="3499211"/>
                <a:ext cx="707566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014927" y="2276614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27" y="2276614"/>
                <a:ext cx="1252394" cy="461665"/>
              </a:xfrm>
              <a:prstGeom prst="rect">
                <a:avLst/>
              </a:prstGeom>
              <a:blipFill>
                <a:blip r:embed="rId6"/>
                <a:stretch>
                  <a:fillRect l="-48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DC3B118-FE18-46D4-9BF1-889DBADB1CDA}"/>
                  </a:ext>
                </a:extLst>
              </p:cNvPr>
              <p:cNvSpPr txBox="1"/>
              <p:nvPr/>
            </p:nvSpPr>
            <p:spPr>
              <a:xfrm>
                <a:off x="3108213" y="642061"/>
                <a:ext cx="2522482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DC3B118-FE18-46D4-9BF1-889DBADB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13" y="642061"/>
                <a:ext cx="2522482" cy="810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01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p:cxnSp>
        <p:nvCxnSpPr>
          <p:cNvPr id="4" name="Straight Connector 29"/>
          <p:cNvCxnSpPr/>
          <p:nvPr/>
        </p:nvCxnSpPr>
        <p:spPr>
          <a:xfrm flipV="1">
            <a:off x="5704241" y="4248488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30"/>
          <p:cNvCxnSpPr/>
          <p:nvPr/>
        </p:nvCxnSpPr>
        <p:spPr>
          <a:xfrm>
            <a:off x="6755212" y="3361641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1"/>
          <p:cNvCxnSpPr/>
          <p:nvPr/>
        </p:nvCxnSpPr>
        <p:spPr>
          <a:xfrm>
            <a:off x="5807261" y="3295201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6766159" y="4237539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3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70" y="4294475"/>
            <a:ext cx="127000" cy="127000"/>
          </a:xfrm>
          <a:prstGeom prst="rect">
            <a:avLst/>
          </a:prstGeom>
        </p:spPr>
      </p:pic>
      <p:cxnSp>
        <p:nvCxnSpPr>
          <p:cNvPr id="10" name="Straight Arrow Connector 36"/>
          <p:cNvCxnSpPr/>
          <p:nvPr/>
        </p:nvCxnSpPr>
        <p:spPr>
          <a:xfrm flipH="1" flipV="1">
            <a:off x="6038156" y="3526118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4"/>
          <p:cNvCxnSpPr/>
          <p:nvPr/>
        </p:nvCxnSpPr>
        <p:spPr>
          <a:xfrm flipV="1">
            <a:off x="1818995" y="4248488"/>
            <a:ext cx="2299000" cy="1094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45"/>
          <p:cNvCxnSpPr/>
          <p:nvPr/>
        </p:nvCxnSpPr>
        <p:spPr>
          <a:xfrm>
            <a:off x="2869966" y="3361641"/>
            <a:ext cx="0" cy="1697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6"/>
          <p:cNvCxnSpPr/>
          <p:nvPr/>
        </p:nvCxnSpPr>
        <p:spPr>
          <a:xfrm>
            <a:off x="1922015" y="3295201"/>
            <a:ext cx="1920634" cy="193131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7"/>
          <p:cNvCxnSpPr/>
          <p:nvPr/>
        </p:nvCxnSpPr>
        <p:spPr>
          <a:xfrm>
            <a:off x="2880913" y="4237539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8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24" y="4294475"/>
            <a:ext cx="127000" cy="127000"/>
          </a:xfrm>
          <a:prstGeom prst="rect">
            <a:avLst/>
          </a:prstGeom>
        </p:spPr>
      </p:pic>
      <p:pic>
        <p:nvPicPr>
          <p:cNvPr id="17" name="Picture 4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85" y="3261794"/>
            <a:ext cx="127000" cy="17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03127" y="3208761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27" y="3208761"/>
                <a:ext cx="1252394" cy="461665"/>
              </a:xfrm>
              <a:prstGeom prst="rect">
                <a:avLst/>
              </a:prstGeom>
              <a:blipFill>
                <a:blip r:embed="rId4"/>
                <a:stretch>
                  <a:fillRect l="-488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72000" y="3112567"/>
                <a:ext cx="12523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12567"/>
                <a:ext cx="1252394" cy="461665"/>
              </a:xfrm>
              <a:prstGeom prst="rect">
                <a:avLst/>
              </a:prstGeom>
              <a:blipFill>
                <a:blip r:embed="rId5"/>
                <a:stretch>
                  <a:fillRect l="-976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252712" y="5457585"/>
                <a:ext cx="30735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12" y="5457585"/>
                <a:ext cx="30735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453478" y="3628561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78" y="3628561"/>
                <a:ext cx="70756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079565" y="4210166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65" y="4210166"/>
                <a:ext cx="707566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233478" y="4248488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478" y="4248488"/>
                <a:ext cx="707566" cy="55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4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61" y="3371544"/>
            <a:ext cx="127000" cy="177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32104" y="6043380"/>
            <a:ext cx="758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(Different number of vectors can generate the same space.)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2182D1-7259-4FD0-9321-17E697EB46DD}"/>
                  </a:ext>
                </a:extLst>
              </p:cNvPr>
              <p:cNvSpPr txBox="1"/>
              <p:nvPr/>
            </p:nvSpPr>
            <p:spPr>
              <a:xfrm>
                <a:off x="1225151" y="1539385"/>
                <a:ext cx="2715893" cy="1238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}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?</a:t>
                </a: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62182D1-7259-4FD0-9321-17E697EB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51" y="1539385"/>
                <a:ext cx="2715893" cy="1238865"/>
              </a:xfrm>
              <a:prstGeom prst="rect">
                <a:avLst/>
              </a:prstGeom>
              <a:blipFill>
                <a:blip r:embed="rId10"/>
                <a:stretch>
                  <a:fillRect l="-4719" b="-133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47D6D23-37EF-4F4D-928D-7AA6843C61FB}"/>
                  </a:ext>
                </a:extLst>
              </p:cNvPr>
              <p:cNvSpPr txBox="1"/>
              <p:nvPr/>
            </p:nvSpPr>
            <p:spPr>
              <a:xfrm>
                <a:off x="4882257" y="1511258"/>
                <a:ext cx="3631747" cy="1238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800" dirty="0"/>
                      <m:t>}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sz="28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?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47D6D23-37EF-4F4D-928D-7AA6843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57" y="1511258"/>
                <a:ext cx="3631747" cy="1238865"/>
              </a:xfrm>
              <a:prstGeom prst="rect">
                <a:avLst/>
              </a:prstGeom>
              <a:blipFill>
                <a:blip r:embed="rId11"/>
                <a:stretch>
                  <a:fillRect l="-3523" b="-133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9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5176" y="3158071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30"/>
          <p:cNvCxnSpPr/>
          <p:nvPr/>
        </p:nvCxnSpPr>
        <p:spPr>
          <a:xfrm>
            <a:off x="3012128" y="3158071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3027652" y="4806542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6"/>
          <p:cNvCxnSpPr/>
          <p:nvPr/>
        </p:nvCxnSpPr>
        <p:spPr>
          <a:xfrm flipH="1" flipV="1">
            <a:off x="2299649" y="4095121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6"/>
          <p:cNvCxnSpPr/>
          <p:nvPr/>
        </p:nvCxnSpPr>
        <p:spPr>
          <a:xfrm flipV="1">
            <a:off x="2983944" y="4479550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cript MT Bold"/>
                          <a:ea typeface="新細明體" panose="02020500000000000000" pitchFamily="18" charset="-120"/>
                          <a:cs typeface="Script MT Bold"/>
                        </a:rPr>
                        <m:t>R</m:t>
                      </m:r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Every vector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cript MT Bold"/>
                        <a:ea typeface="新細明體" panose="02020500000000000000" pitchFamily="18" charset="-120"/>
                        <a:cs typeface="Script MT Bold"/>
                      </a:rPr>
                      <m:t>R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their linear combination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blipFill rotWithShape="0">
                <a:blip r:embed="rId8"/>
                <a:stretch>
                  <a:fillRect l="-3636" t="-440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29"/>
          <p:cNvCxnSpPr/>
          <p:nvPr/>
        </p:nvCxnSpPr>
        <p:spPr>
          <a:xfrm>
            <a:off x="916394" y="4795150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0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/>
      <p:bldP spid="13" grpId="0"/>
      <p:bldP spid="17" grpId="0"/>
      <p:bldP spid="18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75717" y="3105466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Straight Connector 30"/>
          <p:cNvCxnSpPr/>
          <p:nvPr/>
        </p:nvCxnSpPr>
        <p:spPr>
          <a:xfrm>
            <a:off x="2362669" y="3105466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78193" y="4753937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6"/>
          <p:cNvCxnSpPr/>
          <p:nvPr/>
        </p:nvCxnSpPr>
        <p:spPr>
          <a:xfrm flipH="1" flipV="1">
            <a:off x="1650190" y="4042516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75757" y="3988087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57" y="3988087"/>
                <a:ext cx="707565" cy="55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6"/>
          <p:cNvCxnSpPr/>
          <p:nvPr/>
        </p:nvCxnSpPr>
        <p:spPr>
          <a:xfrm flipV="1">
            <a:off x="2334485" y="4426945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261492" y="4037520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92" y="4037520"/>
                <a:ext cx="534442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656684" y="4950850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84" y="4950850"/>
                <a:ext cx="707566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/>
          <p:cNvGrpSpPr/>
          <p:nvPr/>
        </p:nvGrpSpPr>
        <p:grpSpPr>
          <a:xfrm>
            <a:off x="248003" y="5333288"/>
            <a:ext cx="1965010" cy="461665"/>
            <a:chOff x="-172247" y="6716596"/>
            <a:chExt cx="196501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-172247" y="6716596"/>
                  <a:ext cx="1252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Span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2247" y="6716596"/>
                  <a:ext cx="125239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71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24512" y="6716596"/>
                  <a:ext cx="868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m:rPr>
                            <m:nor/>
                          </m:rPr>
                          <a:rPr kumimoji="0" lang="en-US" altLang="zh-TW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cript MT Bold"/>
                            <a:ea typeface="新細明體" panose="02020500000000000000" pitchFamily="18" charset="-120"/>
                            <a:cs typeface="Script MT Bold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0" lang="en-US" altLang="zh-TW" sz="24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新細明體" panose="02020500000000000000" pitchFamily="18" charset="-120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12" y="6716596"/>
                  <a:ext cx="86825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矩形 40"/>
          <p:cNvSpPr/>
          <p:nvPr/>
        </p:nvSpPr>
        <p:spPr>
          <a:xfrm>
            <a:off x="4748750" y="3105466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Straight Connector 30"/>
          <p:cNvCxnSpPr/>
          <p:nvPr/>
        </p:nvCxnSpPr>
        <p:spPr>
          <a:xfrm>
            <a:off x="6735702" y="3105466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2"/>
          <p:cNvCxnSpPr/>
          <p:nvPr/>
        </p:nvCxnSpPr>
        <p:spPr>
          <a:xfrm>
            <a:off x="6751226" y="4753937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6"/>
          <p:cNvCxnSpPr/>
          <p:nvPr/>
        </p:nvCxnSpPr>
        <p:spPr>
          <a:xfrm flipH="1" flipV="1">
            <a:off x="6023223" y="4042516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5248790" y="3988087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90" y="3988087"/>
                <a:ext cx="707565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36"/>
          <p:cNvCxnSpPr/>
          <p:nvPr/>
        </p:nvCxnSpPr>
        <p:spPr>
          <a:xfrm flipV="1">
            <a:off x="6707518" y="4426945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7634525" y="4037520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25" y="4037520"/>
                <a:ext cx="534442" cy="55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029717" y="4950850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17" y="4950850"/>
                <a:ext cx="707566" cy="552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29"/>
          <p:cNvCxnSpPr>
            <a:cxnSpLocks/>
          </p:cNvCxnSpPr>
          <p:nvPr/>
        </p:nvCxnSpPr>
        <p:spPr>
          <a:xfrm>
            <a:off x="4895850" y="4742545"/>
            <a:ext cx="3829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4568018" y="5423627"/>
            <a:ext cx="1949479" cy="475666"/>
            <a:chOff x="5685318" y="5990215"/>
            <a:chExt cx="1949479" cy="475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5685318" y="5990215"/>
                  <a:ext cx="12523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Span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318" y="5990215"/>
                  <a:ext cx="1252394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76" b="-17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6766546" y="6004216"/>
                  <a:ext cx="8682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m:rPr>
                            <m:nor/>
                          </m:rPr>
                          <a:rPr kumimoji="0" lang="en-US" altLang="zh-TW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cript MT Bold"/>
                            <a:ea typeface="新細明體" panose="02020500000000000000" pitchFamily="18" charset="-120"/>
                            <a:cs typeface="Script MT Bold"/>
                          </a:rPr>
                          <m:t>R</m:t>
                        </m:r>
                        <m:r>
                          <m:rPr>
                            <m:nor/>
                          </m:rPr>
                          <a:rPr kumimoji="0" lang="en-US" altLang="zh-TW" sz="24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新細明體" panose="02020500000000000000" pitchFamily="18" charset="-120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46" y="6004216"/>
                  <a:ext cx="868251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32"/>
          <p:cNvCxnSpPr/>
          <p:nvPr/>
        </p:nvCxnSpPr>
        <p:spPr>
          <a:xfrm flipH="1" flipV="1">
            <a:off x="6337178" y="3588664"/>
            <a:ext cx="374954" cy="1140528"/>
          </a:xfrm>
          <a:prstGeom prst="straightConnector1">
            <a:avLst/>
          </a:prstGeom>
          <a:ln w="28575" cmpd="sng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629612" y="3227324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612" y="3227324"/>
                <a:ext cx="707566" cy="5524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D9C562B-A668-4693-B037-B9EECD2B4839}"/>
                  </a:ext>
                </a:extLst>
              </p:cNvPr>
              <p:cNvSpPr txBox="1"/>
              <p:nvPr/>
            </p:nvSpPr>
            <p:spPr>
              <a:xfrm>
                <a:off x="692456" y="1740926"/>
                <a:ext cx="3610735" cy="107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}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CD9C562B-A668-4693-B037-B9EECD2B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6" y="1740926"/>
                <a:ext cx="3610735" cy="1075103"/>
              </a:xfrm>
              <a:prstGeom prst="rect">
                <a:avLst/>
              </a:prstGeom>
              <a:blipFill>
                <a:blip r:embed="rId14"/>
                <a:stretch>
                  <a:fillRect l="-2703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BC6D9B2-47AC-49B1-A3AA-B6CB8F6DDBC0}"/>
                  </a:ext>
                </a:extLst>
              </p:cNvPr>
              <p:cNvSpPr txBox="1"/>
              <p:nvPr/>
            </p:nvSpPr>
            <p:spPr>
              <a:xfrm>
                <a:off x="4639968" y="1736277"/>
                <a:ext cx="4557760" cy="1077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400" dirty="0"/>
                      <m:t>}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?</a:t>
                </a: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BC6D9B2-47AC-49B1-A3AA-B6CB8F6D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68" y="1736277"/>
                <a:ext cx="4557760" cy="1077474"/>
              </a:xfrm>
              <a:prstGeom prst="rect">
                <a:avLst/>
              </a:prstGeom>
              <a:blipFill>
                <a:blip r:embed="rId15"/>
                <a:stretch>
                  <a:fillRect l="-2005" b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29">
            <a:extLst>
              <a:ext uri="{FF2B5EF4-FFF2-40B4-BE49-F238E27FC236}">
                <a16:creationId xmlns:a16="http://schemas.microsoft.com/office/drawing/2014/main" id="{8A84C5D3-4F65-4A93-B9DC-20B652B020D6}"/>
              </a:ext>
            </a:extLst>
          </p:cNvPr>
          <p:cNvCxnSpPr>
            <a:cxnSpLocks/>
          </p:cNvCxnSpPr>
          <p:nvPr/>
        </p:nvCxnSpPr>
        <p:spPr>
          <a:xfrm>
            <a:off x="463668" y="4770360"/>
            <a:ext cx="3829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9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47" grpId="0"/>
      <p:bldP spid="48" grpId="0"/>
      <p:bldP spid="31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84" y="886525"/>
            <a:ext cx="4301490" cy="1297305"/>
          </a:xfrm>
          <a:prstGeom prst="rect">
            <a:avLst/>
          </a:prstGeom>
        </p:spPr>
      </p:pic>
      <p:pic>
        <p:nvPicPr>
          <p:cNvPr id="5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25" y="843038"/>
            <a:ext cx="1443514" cy="3233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29907" y="1269065"/>
            <a:ext cx="297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solution or not?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-328322" y="2452128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90243" y="3018326"/>
                <a:ext cx="2883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linear combination of 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43" y="3018326"/>
                <a:ext cx="2883792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3383" t="-4061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-下雙向箭號 8"/>
          <p:cNvSpPr/>
          <p:nvPr/>
        </p:nvSpPr>
        <p:spPr>
          <a:xfrm>
            <a:off x="6753182" y="1916588"/>
            <a:ext cx="457200" cy="9896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44060" y="1995920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88873" y="3095271"/>
                <a:ext cx="5847113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3" y="3095271"/>
                <a:ext cx="5847113" cy="10464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14546" y="5301079"/>
                <a:ext cx="28895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in the span of the columns of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46" y="5301079"/>
                <a:ext cx="288950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3376" t="-5882" r="-4430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-328322" y="4703645"/>
            <a:ext cx="1007668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780839" y="5138639"/>
                <a:ext cx="3947234" cy="977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39" y="5138639"/>
                <a:ext cx="3947234" cy="9777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7998" y="5058104"/>
                <a:ext cx="1160574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" y="5058104"/>
                <a:ext cx="1160574" cy="11387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上-下雙向箭號 22"/>
          <p:cNvSpPr/>
          <p:nvPr/>
        </p:nvSpPr>
        <p:spPr>
          <a:xfrm>
            <a:off x="6753182" y="4244315"/>
            <a:ext cx="457200" cy="9896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344060" y="4323647"/>
            <a:ext cx="1550095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question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324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25176" y="3158071"/>
            <a:ext cx="4180115" cy="3280229"/>
          </a:xfrm>
          <a:prstGeom prst="rect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dirty="0"/>
                      <m:t>}</m:t>
                    </m:r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30"/>
          <p:cNvCxnSpPr/>
          <p:nvPr/>
        </p:nvCxnSpPr>
        <p:spPr>
          <a:xfrm>
            <a:off x="3012128" y="3158071"/>
            <a:ext cx="0" cy="3280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2"/>
          <p:cNvCxnSpPr/>
          <p:nvPr/>
        </p:nvCxnSpPr>
        <p:spPr>
          <a:xfrm>
            <a:off x="3027652" y="4806542"/>
            <a:ext cx="332020" cy="338207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6"/>
          <p:cNvCxnSpPr/>
          <p:nvPr/>
        </p:nvCxnSpPr>
        <p:spPr>
          <a:xfrm flipH="1" flipV="1">
            <a:off x="2299649" y="4095121"/>
            <a:ext cx="712479" cy="70637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Span</m:t>
                      </m:r>
                      <m:r>
                        <a:rPr kumimoji="0" lang="en-US" altLang="zh-TW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2" y="5375442"/>
                <a:ext cx="144052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16" y="4040692"/>
                <a:ext cx="707565" cy="5524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6"/>
          <p:cNvCxnSpPr/>
          <p:nvPr/>
        </p:nvCxnSpPr>
        <p:spPr>
          <a:xfrm flipV="1">
            <a:off x="2983944" y="4479550"/>
            <a:ext cx="945488" cy="343415"/>
          </a:xfrm>
          <a:prstGeom prst="straightConnector1">
            <a:avLst/>
          </a:prstGeom>
          <a:ln w="28575" cmpd="sng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51" y="4090125"/>
                <a:ext cx="534442" cy="5524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cript MT Bold"/>
                          <a:ea typeface="新細明體" panose="02020500000000000000" pitchFamily="18" charset="-120"/>
                          <a:cs typeface="Script MT Bold"/>
                        </a:rPr>
                        <m:t>R</m:t>
                      </m:r>
                      <m:r>
                        <m:rPr>
                          <m:nor/>
                        </m:rPr>
                        <a:rPr kumimoji="0" lang="en-US" altLang="zh-TW" sz="2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36" y="5375442"/>
                <a:ext cx="104426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Every vector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cript MT Bold"/>
                        <a:ea typeface="新細明體" panose="02020500000000000000" pitchFamily="18" charset="-120"/>
                        <a:cs typeface="Script MT Bold"/>
                      </a:rPr>
                      <m:t>R</m:t>
                    </m:r>
                    <m:r>
                      <m:rPr>
                        <m:nor/>
                      </m:rPr>
                      <a:rPr kumimoji="0" lang="en-US" altLang="zh-TW" sz="2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their linear combination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98" y="3686621"/>
                <a:ext cx="3354865" cy="1384995"/>
              </a:xfrm>
              <a:prstGeom prst="rect">
                <a:avLst/>
              </a:prstGeom>
              <a:blipFill rotWithShape="0">
                <a:blip r:embed="rId8"/>
                <a:stretch>
                  <a:fillRect l="-3636" t="-4405" b="-11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43" y="5003455"/>
                <a:ext cx="707566" cy="5524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29"/>
          <p:cNvCxnSpPr/>
          <p:nvPr/>
        </p:nvCxnSpPr>
        <p:spPr>
          <a:xfrm>
            <a:off x="916394" y="4795150"/>
            <a:ext cx="4341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A09D5117-2CBA-40BA-B930-785388406F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38" y="197036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DE6573B-9223-40E2-B121-0FC3ABD0B8B9}"/>
                  </a:ext>
                </a:extLst>
              </p:cNvPr>
              <p:cNvSpPr/>
              <p:nvPr/>
            </p:nvSpPr>
            <p:spPr>
              <a:xfrm>
                <a:off x="6244311" y="799793"/>
                <a:ext cx="648319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DE6573B-9223-40E2-B121-0FC3ABD0B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11" y="799793"/>
                <a:ext cx="648319" cy="705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818F69E-23E0-4E0B-A149-EBB6C54FA1AC}"/>
                  </a:ext>
                </a:extLst>
              </p:cNvPr>
              <p:cNvSpPr txBox="1"/>
              <p:nvPr/>
            </p:nvSpPr>
            <p:spPr>
              <a:xfrm>
                <a:off x="3876440" y="845960"/>
                <a:ext cx="187750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818F69E-23E0-4E0B-A149-EBB6C54F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440" y="845960"/>
                <a:ext cx="1877502" cy="6134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77F445-CB72-42E2-8F9B-37AF676E1E5B}"/>
              </a:ext>
            </a:extLst>
          </p:cNvPr>
          <p:cNvCxnSpPr/>
          <p:nvPr/>
        </p:nvCxnSpPr>
        <p:spPr>
          <a:xfrm flipH="1">
            <a:off x="5230179" y="475317"/>
            <a:ext cx="301244" cy="3116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B9BD845-0D10-4649-9E6F-16EB2A36FA00}"/>
              </a:ext>
            </a:extLst>
          </p:cNvPr>
          <p:cNvCxnSpPr>
            <a:cxnSpLocks/>
          </p:cNvCxnSpPr>
          <p:nvPr/>
        </p:nvCxnSpPr>
        <p:spPr>
          <a:xfrm>
            <a:off x="6541855" y="485108"/>
            <a:ext cx="26615" cy="3833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3D43FFC-2C09-419A-B8F6-76CB876E6FA7}"/>
              </a:ext>
            </a:extLst>
          </p:cNvPr>
          <p:cNvSpPr/>
          <p:nvPr/>
        </p:nvSpPr>
        <p:spPr>
          <a:xfrm>
            <a:off x="4013708" y="798070"/>
            <a:ext cx="431685" cy="70577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067C9A7-6DF7-49DC-9B85-51E42440CB8D}"/>
              </a:ext>
            </a:extLst>
          </p:cNvPr>
          <p:cNvSpPr/>
          <p:nvPr/>
        </p:nvSpPr>
        <p:spPr>
          <a:xfrm>
            <a:off x="4698609" y="814486"/>
            <a:ext cx="431685" cy="70577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9DE57DA5-4007-48A7-AB7F-09BC249799C4}"/>
              </a:ext>
            </a:extLst>
          </p:cNvPr>
          <p:cNvSpPr/>
          <p:nvPr/>
        </p:nvSpPr>
        <p:spPr>
          <a:xfrm>
            <a:off x="5311612" y="800599"/>
            <a:ext cx="431685" cy="70577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DF4842F-F724-4596-8C13-EE315BA63E70}"/>
              </a:ext>
            </a:extLst>
          </p:cNvPr>
          <p:cNvCxnSpPr>
            <a:cxnSpLocks/>
          </p:cNvCxnSpPr>
          <p:nvPr/>
        </p:nvCxnSpPr>
        <p:spPr>
          <a:xfrm flipH="1">
            <a:off x="3027652" y="1484049"/>
            <a:ext cx="940183" cy="33018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5E86808-51D7-4831-B7C4-1EE2BD5AB720}"/>
              </a:ext>
            </a:extLst>
          </p:cNvPr>
          <p:cNvCxnSpPr>
            <a:cxnSpLocks/>
          </p:cNvCxnSpPr>
          <p:nvPr/>
        </p:nvCxnSpPr>
        <p:spPr>
          <a:xfrm flipH="1">
            <a:off x="3967835" y="1521884"/>
            <a:ext cx="731901" cy="33689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E570D4D-F1F2-4314-80A0-50C7FEE25232}"/>
              </a:ext>
            </a:extLst>
          </p:cNvPr>
          <p:cNvCxnSpPr>
            <a:cxnSpLocks/>
          </p:cNvCxnSpPr>
          <p:nvPr/>
        </p:nvCxnSpPr>
        <p:spPr>
          <a:xfrm flipH="1">
            <a:off x="4716599" y="1499707"/>
            <a:ext cx="647056" cy="3691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5CE53E3-8B3B-4C41-BF58-CCC447CD1DE7}"/>
              </a:ext>
            </a:extLst>
          </p:cNvPr>
          <p:cNvSpPr txBox="1"/>
          <p:nvPr/>
        </p:nvSpPr>
        <p:spPr>
          <a:xfrm>
            <a:off x="6917123" y="740491"/>
            <a:ext cx="2023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Every </a:t>
            </a:r>
            <a:r>
              <a:rPr lang="en-US" altLang="zh-TW" sz="2800" b="1" dirty="0">
                <a:solidFill>
                  <a:srgbClr val="00B050"/>
                </a:solidFill>
              </a:rPr>
              <a:t>b</a:t>
            </a:r>
            <a:r>
              <a:rPr lang="en-US" altLang="zh-TW" sz="2800" dirty="0"/>
              <a:t> has solution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575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2" grpId="0" animBg="1"/>
      <p:bldP spid="34" grpId="0" animBg="1"/>
      <p:bldP spid="36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075905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solution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linear combination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𝒃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span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of 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?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 columns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&lt; 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Nullity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&gt;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Infinite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998952" y="3636396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𝒃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35D87266-A2B4-40C7-8111-0E5831C81626}"/>
              </a:ext>
            </a:extLst>
          </p:cNvPr>
          <p:cNvSpPr/>
          <p:nvPr/>
        </p:nvSpPr>
        <p:spPr>
          <a:xfrm>
            <a:off x="3653435" y="1752808"/>
            <a:ext cx="3359083" cy="8782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14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DarkBlue}{rgb}{0,0.08,0.45}&#10;\definecolor{MyDarkGreen}{rgb}{0,0.45,0.08}&#10;&#10;$$ \begin{array}{ccc}&#10;{\color{MyDarkBlue} a_{11}}{\color{red}x_1} &#10;+{\color{MyDarkBlue}  a_{12}}{\color{red}x_2}+ \cdots &#10;+{\color{MyDarkBlue}  a_{1n}}{\color{red}x_n} &#10;&amp;=&amp;{\color{MyDarkGreen}  b_1}\\&#10;{\color{MyDarkBlue} a_{21}}{\color{red}x_1} &#10;+{\color{MyDarkBlue}  a_{22}}{\color{red}x_2}+ \cdots &#10;+{\color{MyDarkBlue}  a_{2n}}{\color{red}x_n} &#10;&amp;=&amp;{\color{MyDarkGreen}  b_2}\\&#10;\vdots&amp;&amp;\\&#10;{\color{MyDarkBlue} a_{m1}}{\color{red}x_1} &#10;+{\color{MyDarkBlue}  a_{m2}}{\color{red}x_2}+ \cdots &#10;+{\color{MyDarkBlue}  a_{mn}}{\color{red}x_n} &#10;&amp;=&amp;{\color{MyDarkGreen}  b_m}\\&#10;\end{array}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420</Words>
  <Application>Microsoft Office PowerPoint</Application>
  <PresentationFormat>如螢幕大小 (4:3)</PresentationFormat>
  <Paragraphs>106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Cambria Math</vt:lpstr>
      <vt:lpstr>Script MT Bold</vt:lpstr>
      <vt:lpstr>Office 佈景主題</vt:lpstr>
      <vt:lpstr>Span</vt:lpstr>
      <vt:lpstr>Span</vt:lpstr>
      <vt:lpstr>Span</vt:lpstr>
      <vt:lpstr>Span</vt:lpstr>
      <vt:lpstr>Span</vt:lpstr>
      <vt:lpstr>Span</vt:lpstr>
      <vt:lpstr>PowerPoint 簡報</vt:lpstr>
      <vt:lpstr>Span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</dc:title>
  <dc:creator>Hung-yi Lee</dc:creator>
  <cp:lastModifiedBy>Hung-yi Lee</cp:lastModifiedBy>
  <cp:revision>15</cp:revision>
  <dcterms:created xsi:type="dcterms:W3CDTF">2020-09-22T12:59:12Z</dcterms:created>
  <dcterms:modified xsi:type="dcterms:W3CDTF">2020-09-25T02:21:06Z</dcterms:modified>
</cp:coreProperties>
</file>