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93" r:id="rId2"/>
    <p:sldId id="297" r:id="rId3"/>
    <p:sldId id="347" r:id="rId4"/>
    <p:sldId id="348" r:id="rId5"/>
    <p:sldId id="349" r:id="rId6"/>
    <p:sldId id="352" r:id="rId7"/>
    <p:sldId id="353" r:id="rId8"/>
    <p:sldId id="351" r:id="rId9"/>
    <p:sldId id="341" r:id="rId10"/>
    <p:sldId id="332" r:id="rId11"/>
    <p:sldId id="355" r:id="rId12"/>
    <p:sldId id="356" r:id="rId13"/>
    <p:sldId id="33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A4650-BCDB-4834-836C-2B674A64E236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758B8-BD0D-4DE5-94E1-F7AE9584C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57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45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20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36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8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80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26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How about the vector with only one element?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E6B2C5-139D-48F7-BA78-0C11E7CF6B44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7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Check existence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One</a:t>
            </a:r>
            <a:r>
              <a:rPr lang="en-US" altLang="zh-TW" sz="1200" baseline="0" dirty="0">
                <a:solidFill>
                  <a:srgbClr val="0000FF"/>
                </a:solidFill>
              </a:rPr>
              <a:t> or infinite </a:t>
            </a:r>
            <a:r>
              <a:rPr lang="en-US" altLang="zh-TW" sz="1200" baseline="0" dirty="0" err="1">
                <a:solidFill>
                  <a:srgbClr val="0000FF"/>
                </a:solidFill>
              </a:rPr>
              <a:t>soluiton</a:t>
            </a:r>
            <a:endParaRPr lang="zh-TW" altLang="en-US" sz="1200" dirty="0">
              <a:solidFill>
                <a:srgbClr val="0000FF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6B2C5-139D-48F7-BA78-0C11E7CF6B4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99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1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4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2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3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630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4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86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6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BB6F-6705-41CE-88B5-A2D32870DF24}" type="datetimeFigureOut">
              <a:rPr lang="zh-TW" altLang="en-US" smtClean="0"/>
              <a:t>2020/9/25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5369-F197-4A48-8D47-A24EFB7628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95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3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8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80203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Dependent and Independent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6F980-7AF7-48A9-8E8C-B8B0C38012E7}"/>
              </a:ext>
            </a:extLst>
          </p:cNvPr>
          <p:cNvSpPr txBox="1"/>
          <p:nvPr/>
        </p:nvSpPr>
        <p:spPr>
          <a:xfrm>
            <a:off x="2432957" y="2306774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依賴的、不獨立的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CBCA59-B367-4B02-BE70-6FEADAE2CCBC}"/>
              </a:ext>
            </a:extLst>
          </p:cNvPr>
          <p:cNvSpPr txBox="1"/>
          <p:nvPr/>
        </p:nvSpPr>
        <p:spPr>
          <a:xfrm>
            <a:off x="3314700" y="4232709"/>
            <a:ext cx="287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獨立的、自主的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62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36CA52D4-B039-421E-BF60-0EEB540A790B}"/>
              </a:ext>
            </a:extLst>
          </p:cNvPr>
          <p:cNvSpPr/>
          <p:nvPr/>
        </p:nvSpPr>
        <p:spPr>
          <a:xfrm>
            <a:off x="5265225" y="2703647"/>
            <a:ext cx="3583500" cy="12256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Intuition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Intuitive link between dependence and the number of solutions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922" y="4111258"/>
                <a:ext cx="1675139" cy="114056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2788716"/>
                <a:ext cx="3733458" cy="11405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6" y="4111836"/>
                <a:ext cx="5119928" cy="1139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24" y="2751840"/>
                <a:ext cx="3549369" cy="1139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6962065" y="5588520"/>
            <a:ext cx="1496970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Infinite Solution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5" y="5471832"/>
                <a:ext cx="3549370" cy="11394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TW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83" y="5471832"/>
                <a:ext cx="1675139" cy="11405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3356889" y="513082"/>
            <a:ext cx="5168085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Dependent: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Once we have solution, we have infinite.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99151C-5923-4DC2-A9A1-90EB4804B099}"/>
              </a:ext>
            </a:extLst>
          </p:cNvPr>
          <p:cNvSpPr txBox="1"/>
          <p:nvPr/>
        </p:nvSpPr>
        <p:spPr>
          <a:xfrm>
            <a:off x="6217850" y="2262335"/>
            <a:ext cx="167825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dependent</a:t>
            </a:r>
            <a:endParaRPr lang="zh-TW" altLang="en-US" sz="24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048AC3-ACA7-4E26-A1CD-CBE8BAF81E9F}"/>
              </a:ext>
            </a:extLst>
          </p:cNvPr>
          <p:cNvSpPr/>
          <p:nvPr/>
        </p:nvSpPr>
        <p:spPr>
          <a:xfrm>
            <a:off x="4016038" y="4088949"/>
            <a:ext cx="718569" cy="12256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2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  <p:bldP spid="6" grpId="0"/>
      <p:bldP spid="8" grpId="0"/>
      <p:bldP spid="9" grpId="0" animBg="1"/>
      <p:bldP spid="10" grpId="0"/>
      <p:bldP spid="11" grpId="0"/>
      <p:bldP spid="1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 </a:t>
            </a:r>
            <a:r>
              <a:rPr lang="en-US" altLang="zh-TW" b="1" dirty="0"/>
              <a:t>Infinite</a:t>
            </a:r>
            <a:r>
              <a:rPr lang="en-US" altLang="zh-TW" dirty="0"/>
              <a:t>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</a:t>
            </a:r>
            <a:r>
              <a:rPr lang="en-US" altLang="zh-TW" b="1" dirty="0"/>
              <a:t>Infinite</a:t>
            </a:r>
            <a:r>
              <a:rPr lang="en-US" altLang="zh-TW" dirty="0"/>
              <a:t>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 </a:t>
            </a:r>
            <a:endParaRPr lang="zh-TW" altLang="en-US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682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b="1" dirty="0"/>
              <a:t>0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have solution, it will have </a:t>
            </a:r>
            <a:r>
              <a:rPr lang="en-US" altLang="zh-TW" b="1" dirty="0"/>
              <a:t>Infinite</a:t>
            </a:r>
            <a:r>
              <a:rPr lang="en-US" altLang="zh-TW" dirty="0"/>
              <a:t> 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b="1" dirty="0"/>
              <a:t>0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/>
              <a:t>Infinite</a:t>
            </a:r>
            <a:r>
              <a:rPr lang="en-US" altLang="zh-TW" dirty="0"/>
              <a:t>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 </a:t>
            </a:r>
            <a:endParaRPr lang="zh-TW" altLang="en-US" b="1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5C9BAC-4DDF-4FC3-B89C-B18DED1957A5}"/>
              </a:ext>
            </a:extLst>
          </p:cNvPr>
          <p:cNvSpPr txBox="1"/>
          <p:nvPr/>
        </p:nvSpPr>
        <p:spPr>
          <a:xfrm>
            <a:off x="2916233" y="351374"/>
            <a:ext cx="432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Homogeneous linear equations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EC9993E-6CFE-4B5B-A12A-66AC3618CB3E}"/>
                  </a:ext>
                </a:extLst>
              </p:cNvPr>
              <p:cNvSpPr txBox="1"/>
              <p:nvPr/>
            </p:nvSpPr>
            <p:spPr>
              <a:xfrm>
                <a:off x="3175716" y="951626"/>
                <a:ext cx="11930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EC9993E-6CFE-4B5B-A12A-66AC3618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16" y="951626"/>
                <a:ext cx="11930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30F478A-ECD6-4EDE-AC78-21FCBB8D0A07}"/>
                  </a:ext>
                </a:extLst>
              </p:cNvPr>
              <p:cNvSpPr txBox="1"/>
              <p:nvPr/>
            </p:nvSpPr>
            <p:spPr>
              <a:xfrm>
                <a:off x="749006" y="2916279"/>
                <a:ext cx="35330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30F478A-ECD6-4EDE-AC78-21FCBB8D0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6" y="2916279"/>
                <a:ext cx="353308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632371-2E91-46C0-852F-D4420A02884E}"/>
                  </a:ext>
                </a:extLst>
              </p:cNvPr>
              <p:cNvSpPr txBox="1"/>
              <p:nvPr/>
            </p:nvSpPr>
            <p:spPr>
              <a:xfrm>
                <a:off x="4368800" y="920848"/>
                <a:ext cx="4324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(always having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TW" sz="2400" dirty="0"/>
                  <a:t> as solution)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8632371-2E91-46C0-852F-D4420A02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00" y="920848"/>
                <a:ext cx="4324908" cy="461665"/>
              </a:xfrm>
              <a:prstGeom prst="rect">
                <a:avLst/>
              </a:prstGeom>
              <a:blipFill>
                <a:blip r:embed="rId4"/>
                <a:stretch>
                  <a:fillRect l="-2257" t="-10526" r="-3103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79E52E1-2ABF-4FEB-9707-EA5C6E5991E7}"/>
                  </a:ext>
                </a:extLst>
              </p:cNvPr>
              <p:cNvSpPr txBox="1"/>
              <p:nvPr/>
            </p:nvSpPr>
            <p:spPr>
              <a:xfrm>
                <a:off x="749006" y="3420547"/>
                <a:ext cx="62159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79E52E1-2ABF-4FEB-9707-EA5C6E59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6" y="3420547"/>
                <a:ext cx="621599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4B374D0C-6A5D-4315-859D-1E5C90C6F9D3}"/>
              </a:ext>
            </a:extLst>
          </p:cNvPr>
          <p:cNvSpPr txBox="1"/>
          <p:nvPr/>
        </p:nvSpPr>
        <p:spPr>
          <a:xfrm>
            <a:off x="4393642" y="2860637"/>
            <a:ext cx="257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dependent set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EAB2BD-4ECF-416F-BE90-973414B9366C}"/>
                  </a:ext>
                </a:extLst>
              </p:cNvPr>
              <p:cNvSpPr txBox="1"/>
              <p:nvPr/>
            </p:nvSpPr>
            <p:spPr>
              <a:xfrm>
                <a:off x="1964814" y="3931341"/>
                <a:ext cx="65505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/>
                  <a:t>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b="1" dirty="0"/>
                  <a:t>not all zero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EAB2BD-4ECF-416F-BE90-973414B93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814" y="3931341"/>
                <a:ext cx="6550536" cy="523220"/>
              </a:xfrm>
              <a:prstGeom prst="rect">
                <a:avLst/>
              </a:prstGeom>
              <a:blipFill>
                <a:blip r:embed="rId6"/>
                <a:stretch>
                  <a:fillRect l="-1860" t="-11628" r="-65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F55934-4E4F-4AAB-9542-E41FB678CB6D}"/>
                  </a:ext>
                </a:extLst>
              </p:cNvPr>
              <p:cNvSpPr txBox="1"/>
              <p:nvPr/>
            </p:nvSpPr>
            <p:spPr>
              <a:xfrm>
                <a:off x="900321" y="5690930"/>
                <a:ext cx="47790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800" dirty="0"/>
                        <m:t>have</m:t>
                      </m:r>
                      <m:r>
                        <m:rPr>
                          <m:nor/>
                        </m:rPr>
                        <a:rPr lang="en-US" altLang="zh-TW" sz="2800" dirty="0"/>
                        <m:t> </m:t>
                      </m:r>
                      <m:r>
                        <m:rPr>
                          <m:nor/>
                        </m:rPr>
                        <a:rPr lang="en-US" altLang="zh-TW" sz="2800" b="1" i="0" dirty="0" smtClean="0"/>
                        <m:t>non</m:t>
                      </m:r>
                      <m:r>
                        <m:rPr>
                          <m:nor/>
                        </m:rPr>
                        <a:rPr lang="en-US" altLang="zh-TW" sz="2800" b="1" i="0" dirty="0" smtClean="0"/>
                        <m:t>−</m:t>
                      </m:r>
                      <m:r>
                        <m:rPr>
                          <m:nor/>
                        </m:rPr>
                        <a:rPr lang="en-US" altLang="zh-TW" sz="2800" b="1" i="0" dirty="0" smtClean="0"/>
                        <m:t>zero</m:t>
                      </m:r>
                      <m:r>
                        <m:rPr>
                          <m:nor/>
                        </m:rPr>
                        <a:rPr lang="en-US" altLang="zh-TW" sz="2800" dirty="0"/>
                        <m:t> </m:t>
                      </m:r>
                      <m:r>
                        <m:rPr>
                          <m:nor/>
                        </m:rPr>
                        <a:rPr lang="en-US" altLang="zh-TW" sz="2800" dirty="0"/>
                        <m:t>solutions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3F55934-4E4F-4AAB-9542-E41FB678C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1" y="5690930"/>
                <a:ext cx="477900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C0381D2-27B3-4B06-886A-115E70F8BF50}"/>
                  </a:ext>
                </a:extLst>
              </p:cNvPr>
              <p:cNvSpPr txBox="1"/>
              <p:nvPr/>
            </p:nvSpPr>
            <p:spPr>
              <a:xfrm>
                <a:off x="900321" y="6176963"/>
                <a:ext cx="45941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3C0381D2-27B3-4B06-886A-115E70F8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21" y="6176963"/>
                <a:ext cx="459414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2B1936-2E51-4EA6-BBB1-F34657392C11}"/>
                  </a:ext>
                </a:extLst>
              </p:cNvPr>
              <p:cNvSpPr txBox="1"/>
              <p:nvPr/>
            </p:nvSpPr>
            <p:spPr>
              <a:xfrm>
                <a:off x="6163754" y="5718255"/>
                <a:ext cx="20799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</a:p>
              <a:p>
                <a:r>
                  <a:rPr lang="en-US" altLang="zh-TW" sz="2800" b="1" dirty="0"/>
                  <a:t>not all zero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2B1936-2E51-4EA6-BBB1-F34657392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54" y="5718255"/>
                <a:ext cx="2079925" cy="954107"/>
              </a:xfrm>
              <a:prstGeom prst="rect">
                <a:avLst/>
              </a:prstGeom>
              <a:blipFill>
                <a:blip r:embed="rId9"/>
                <a:stretch>
                  <a:fillRect l="-5865" t="-5732" r="-14370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2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4" grpId="0"/>
      <p:bldP spid="16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</a:t>
            </a:r>
            <a:r>
              <a:rPr lang="en-US" altLang="zh-TW" dirty="0"/>
              <a:t> → 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solution, it will have</a:t>
            </a:r>
            <a:r>
              <a:rPr lang="en-US" altLang="zh-TW" b="1" dirty="0"/>
              <a:t> Infinite </a:t>
            </a:r>
            <a:r>
              <a:rPr lang="en-US" altLang="zh-TW" dirty="0"/>
              <a:t>solutions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en-US" altLang="zh-TW" dirty="0"/>
              <a:t>=</a:t>
            </a:r>
            <a:r>
              <a:rPr lang="en-US" altLang="zh-TW" dirty="0">
                <a:solidFill>
                  <a:srgbClr val="00B050"/>
                </a:solidFill>
              </a:rPr>
              <a:t>b </a:t>
            </a:r>
            <a:r>
              <a:rPr lang="en-US" altLang="zh-TW" dirty="0"/>
              <a:t>have </a:t>
            </a:r>
            <a:r>
              <a:rPr lang="en-US" altLang="zh-TW" b="1" dirty="0"/>
              <a:t>Infinite</a:t>
            </a:r>
            <a:r>
              <a:rPr lang="en-US" altLang="zh-TW" dirty="0"/>
              <a:t> solutions → Columns of </a:t>
            </a:r>
            <a:r>
              <a:rPr lang="en-US" altLang="zh-TW" dirty="0">
                <a:solidFill>
                  <a:srgbClr val="0000FF"/>
                </a:solidFill>
              </a:rPr>
              <a:t>A</a:t>
            </a:r>
            <a:r>
              <a:rPr lang="en-US" altLang="zh-TW" dirty="0"/>
              <a:t> are </a:t>
            </a:r>
            <a:r>
              <a:rPr lang="en-US" altLang="zh-TW" b="1" dirty="0"/>
              <a:t>dependent </a:t>
            </a:r>
            <a:endParaRPr lang="zh-TW" altLang="en-US" b="1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We can find non-zero solution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u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2830002"/>
                <a:ext cx="3598968" cy="738664"/>
              </a:xfrm>
              <a:prstGeom prst="rect">
                <a:avLst/>
              </a:prstGeom>
              <a:blipFill>
                <a:blip r:embed="rId2"/>
                <a:stretch>
                  <a:fillRect l="-5076" t="-12295" r="-1692" b="-23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</a:rPr>
                  <a:t>There exists </a:t>
                </a:r>
                <a:r>
                  <a:rPr lang="en-US" altLang="zh-TW" sz="2400" b="1" dirty="0">
                    <a:solidFill>
                      <a:srgbClr val="FF0000"/>
                    </a:solidFill>
                  </a:rPr>
                  <a:t>v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such that 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3" y="3757561"/>
                <a:ext cx="3598968" cy="738664"/>
              </a:xfrm>
              <a:prstGeom prst="rect">
                <a:avLst/>
              </a:prstGeom>
              <a:blipFill>
                <a:blip r:embed="rId3"/>
                <a:stretch>
                  <a:fillRect l="-5076" t="-12195" b="-24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弧 5"/>
          <p:cNvSpPr/>
          <p:nvPr/>
        </p:nvSpPr>
        <p:spPr>
          <a:xfrm flipH="1">
            <a:off x="4532494" y="2809200"/>
            <a:ext cx="430318" cy="1685386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87395" y="2965836"/>
                <a:ext cx="23344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395" y="2965836"/>
                <a:ext cx="23344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is another solution different to </a:t>
                </a:r>
                <a:r>
                  <a:rPr lang="en-US" altLang="zh-TW" sz="2800" b="1" dirty="0">
                    <a:solidFill>
                      <a:srgbClr val="FF0000"/>
                    </a:solidFill>
                  </a:rPr>
                  <a:t>v</a:t>
                </a:r>
                <a:endParaRPr lang="zh-TW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624" y="3503264"/>
                <a:ext cx="3319017" cy="954107"/>
              </a:xfrm>
              <a:prstGeom prst="rect">
                <a:avLst/>
              </a:prstGeom>
              <a:blipFill>
                <a:blip r:embed="rId5"/>
                <a:stretch>
                  <a:fillRect l="-3670" t="-6410" r="-3486" b="-17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5486581"/>
                <a:ext cx="137435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95" y="6009801"/>
                <a:ext cx="1374351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弧 10"/>
          <p:cNvSpPr/>
          <p:nvPr/>
        </p:nvSpPr>
        <p:spPr>
          <a:xfrm flipH="1">
            <a:off x="4500078" y="5478161"/>
            <a:ext cx="462733" cy="1054860"/>
          </a:xfrm>
          <a:prstGeom prst="leftBrace">
            <a:avLst>
              <a:gd name="adj1" fmla="val 18537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253843" y="5737963"/>
                <a:ext cx="23092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TW" altLang="en-US" sz="28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843" y="5737963"/>
                <a:ext cx="230922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433814" y="6261183"/>
            <a:ext cx="161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Non-zero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5613120" y="6246974"/>
            <a:ext cx="1138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/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054F133-F6E2-4539-BA5F-88F71AF98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767" y="5737963"/>
                <a:ext cx="115563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E2B83D-3CC3-4397-88F3-F42CF88B1E52}"/>
              </a:ext>
            </a:extLst>
          </p:cNvPr>
          <p:cNvSpPr txBox="1"/>
          <p:nvPr/>
        </p:nvSpPr>
        <p:spPr>
          <a:xfrm>
            <a:off x="4986627" y="1407053"/>
            <a:ext cx="365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dirty="0"/>
              <a:t>=</a:t>
            </a:r>
            <a:r>
              <a:rPr lang="en-US" altLang="zh-TW" sz="2400" b="1" dirty="0"/>
              <a:t>0</a:t>
            </a:r>
            <a:r>
              <a:rPr lang="en-US" altLang="zh-TW" sz="2400" dirty="0"/>
              <a:t> have </a:t>
            </a:r>
            <a:r>
              <a:rPr lang="en-US" altLang="zh-TW" sz="2400" b="1" dirty="0"/>
              <a:t>infinite</a:t>
            </a:r>
            <a:r>
              <a:rPr lang="en-US" altLang="zh-TW" sz="2400" dirty="0"/>
              <a:t> solutions 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AA58FD-0778-494A-9840-8F931B967198}"/>
              </a:ext>
            </a:extLst>
          </p:cNvPr>
          <p:cNvSpPr txBox="1"/>
          <p:nvPr/>
        </p:nvSpPr>
        <p:spPr>
          <a:xfrm>
            <a:off x="5076391" y="5262090"/>
            <a:ext cx="3651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</a:t>
            </a:r>
            <a:r>
              <a:rPr lang="en-US" altLang="zh-TW" sz="2400" dirty="0">
                <a:solidFill>
                  <a:srgbClr val="FF0000"/>
                </a:solidFill>
              </a:rPr>
              <a:t>x</a:t>
            </a:r>
            <a:r>
              <a:rPr lang="en-US" altLang="zh-TW" sz="2400" dirty="0"/>
              <a:t>=</a:t>
            </a:r>
            <a:r>
              <a:rPr lang="en-US" altLang="zh-TW" sz="2400" b="1" dirty="0"/>
              <a:t>0</a:t>
            </a:r>
            <a:r>
              <a:rPr lang="en-US" altLang="zh-TW" sz="2400" dirty="0"/>
              <a:t> have </a:t>
            </a:r>
            <a:r>
              <a:rPr lang="en-US" altLang="zh-TW" sz="2400" b="1" dirty="0"/>
              <a:t>infinite</a:t>
            </a:r>
            <a:r>
              <a:rPr lang="en-US" altLang="zh-TW" sz="2400" dirty="0"/>
              <a:t> solutions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780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/>
      <p:bldP spid="14" grpId="0"/>
      <p:bldP spid="15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linear </a:t>
                </a:r>
                <a:r>
                  <a:rPr lang="en-US" altLang="zh-TW" b="1" i="1" dirty="0"/>
                  <a:t>dependent</a:t>
                </a:r>
              </a:p>
              <a:p>
                <a:pPr lvl="1"/>
                <a:r>
                  <a:rPr lang="en-US" altLang="zh-TW" sz="2800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:r>
                  <a:rPr lang="en-US" altLang="zh-TW" sz="2800" b="1" dirty="0"/>
                  <a:t>not all zero</a:t>
                </a:r>
                <a:r>
                  <a:rPr lang="en-US" altLang="zh-TW" sz="2800" dirty="0"/>
                  <a:t>, such that</a:t>
                </a:r>
              </a:p>
              <a:p>
                <a:pPr lvl="1"/>
                <a:endParaRPr lang="en-US" altLang="zh-TW" sz="2800" dirty="0"/>
              </a:p>
              <a:p>
                <a:r>
                  <a:rPr lang="en-US" altLang="zh-TW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is linear </a:t>
                </a:r>
                <a:r>
                  <a:rPr lang="en-US" altLang="zh-TW" b="1" i="1" dirty="0"/>
                  <a:t>independent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61" y="3398355"/>
                <a:ext cx="45766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4839211"/>
                <a:ext cx="460754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⋯</m:t>
                    </m:r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381" y="5410856"/>
                <a:ext cx="4731103" cy="523220"/>
              </a:xfrm>
              <a:prstGeom prst="rect">
                <a:avLst/>
              </a:prstGeom>
              <a:blipFill>
                <a:blip r:embed="rId6"/>
                <a:stretch>
                  <a:fillRect l="-2706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6FB1B8F-5A0A-422F-B35F-01A6C598EF86}"/>
              </a:ext>
            </a:extLst>
          </p:cNvPr>
          <p:cNvSpPr/>
          <p:nvPr/>
        </p:nvSpPr>
        <p:spPr>
          <a:xfrm>
            <a:off x="4473148" y="2286000"/>
            <a:ext cx="1359243" cy="402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Find one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19751B-C298-4664-90E6-515150437DE7}"/>
              </a:ext>
            </a:extLst>
          </p:cNvPr>
          <p:cNvSpPr/>
          <p:nvPr/>
        </p:nvSpPr>
        <p:spPr>
          <a:xfrm>
            <a:off x="6708432" y="2261286"/>
            <a:ext cx="1904229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Obtain many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AF0BE664-C693-4478-8A7B-5CAB7DDA5B97}"/>
              </a:ext>
            </a:extLst>
          </p:cNvPr>
          <p:cNvCxnSpPr/>
          <p:nvPr/>
        </p:nvCxnSpPr>
        <p:spPr>
          <a:xfrm>
            <a:off x="4349578" y="3113903"/>
            <a:ext cx="17670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1135B172-6574-48C8-A832-8C045936CE3D}"/>
              </a:ext>
            </a:extLst>
          </p:cNvPr>
          <p:cNvSpPr/>
          <p:nvPr/>
        </p:nvSpPr>
        <p:spPr>
          <a:xfrm>
            <a:off x="5881046" y="2362929"/>
            <a:ext cx="778730" cy="2863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0ADCF8-36B4-4541-A631-8F6D34DEA721}"/>
              </a:ext>
            </a:extLst>
          </p:cNvPr>
          <p:cNvSpPr/>
          <p:nvPr/>
        </p:nvSpPr>
        <p:spPr>
          <a:xfrm>
            <a:off x="7058310" y="5471315"/>
            <a:ext cx="1204471" cy="4023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unique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EC8FCFC-F6C4-45F7-A50A-D23DA6C30F15}"/>
              </a:ext>
            </a:extLst>
          </p:cNvPr>
          <p:cNvGrpSpPr/>
          <p:nvPr/>
        </p:nvGrpSpPr>
        <p:grpSpPr>
          <a:xfrm>
            <a:off x="2551470" y="3719853"/>
            <a:ext cx="426626" cy="461665"/>
            <a:chOff x="2551470" y="3719853"/>
            <a:chExt cx="426626" cy="461665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DFBCBC6B-26A8-41EE-90E3-A66E9FEFE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70" y="3741905"/>
              <a:ext cx="265471" cy="2222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0A3A15E-2AC1-4E4A-A72B-252C1656ADEE}"/>
                </a:ext>
              </a:extLst>
            </p:cNvPr>
            <p:cNvSpPr txBox="1"/>
            <p:nvPr/>
          </p:nvSpPr>
          <p:spPr>
            <a:xfrm>
              <a:off x="2655785" y="3719853"/>
              <a:ext cx="32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2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4D8B4D8-9335-4D89-8EF7-92EA6993D5E6}"/>
              </a:ext>
            </a:extLst>
          </p:cNvPr>
          <p:cNvGrpSpPr/>
          <p:nvPr/>
        </p:nvGrpSpPr>
        <p:grpSpPr>
          <a:xfrm>
            <a:off x="3694470" y="3719853"/>
            <a:ext cx="426626" cy="461665"/>
            <a:chOff x="2551470" y="3719853"/>
            <a:chExt cx="426626" cy="46166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A31092A-E441-44D5-8CB3-86B3006B5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70" y="3741905"/>
              <a:ext cx="265471" cy="2222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8D5E9FA-114D-47D4-B00E-553C638BFC38}"/>
                </a:ext>
              </a:extLst>
            </p:cNvPr>
            <p:cNvSpPr txBox="1"/>
            <p:nvPr/>
          </p:nvSpPr>
          <p:spPr>
            <a:xfrm>
              <a:off x="2655785" y="3719853"/>
              <a:ext cx="32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2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282FF10-FC63-4C61-9DEB-E2C6E64F6177}"/>
              </a:ext>
            </a:extLst>
          </p:cNvPr>
          <p:cNvGrpSpPr/>
          <p:nvPr/>
        </p:nvGrpSpPr>
        <p:grpSpPr>
          <a:xfrm>
            <a:off x="5619078" y="3681416"/>
            <a:ext cx="426626" cy="461665"/>
            <a:chOff x="2551470" y="3719853"/>
            <a:chExt cx="426626" cy="461665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AAB38006-3B50-424B-B32D-07BCC50DD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470" y="3741905"/>
              <a:ext cx="265471" cy="2222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96F5A526-C607-4893-A0FD-8835FB925594}"/>
                </a:ext>
              </a:extLst>
            </p:cNvPr>
            <p:cNvSpPr txBox="1"/>
            <p:nvPr/>
          </p:nvSpPr>
          <p:spPr>
            <a:xfrm>
              <a:off x="2655785" y="3719853"/>
              <a:ext cx="322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0000FF"/>
                  </a:solidFill>
                </a:rPr>
                <a:t>2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88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/>
      <p:bldP spid="5" grpId="0" animBg="1"/>
      <p:bldP spid="12" grpId="0" animBg="1"/>
      <p:bldP spid="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</a:t>
                </a:r>
                <a:r>
                  <a:rPr lang="en-US" altLang="zh-TW" sz="2400" b="1" i="1" dirty="0"/>
                  <a:t>dependent</a:t>
                </a:r>
              </a:p>
              <a:p>
                <a:pPr lvl="1"/>
                <a:r>
                  <a:rPr lang="en-US" altLang="zh-TW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en-US" altLang="zh-TW" b="1" dirty="0"/>
                  <a:t>not all zero</a:t>
                </a:r>
                <a:r>
                  <a:rPr lang="en-US" altLang="zh-TW" dirty="0"/>
                  <a:t>, such that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linear </a:t>
                </a:r>
                <a:r>
                  <a:rPr lang="en-US" altLang="zh-TW" sz="2400" b="1" i="1" dirty="0"/>
                  <a:t>independent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  <a:blipFill>
                <a:blip r:embed="rId3"/>
                <a:stretch>
                  <a:fillRect l="-1005" t="-3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blipFill>
                <a:blip r:embed="rId4"/>
                <a:stretch>
                  <a:fillRect l="-465" r="-139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blipFill>
                <a:blip r:embed="rId5"/>
                <a:stretch>
                  <a:fillRect l="-465" r="-13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⋯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  <a:blipFill>
                <a:blip r:embed="rId6"/>
                <a:stretch>
                  <a:fillRect l="-22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C11DE32-2F35-48A2-AED6-8FF36657E5A9}"/>
              </a:ext>
            </a:extLst>
          </p:cNvPr>
          <p:cNvCxnSpPr/>
          <p:nvPr/>
        </p:nvCxnSpPr>
        <p:spPr>
          <a:xfrm>
            <a:off x="-312057" y="3018970"/>
            <a:ext cx="97681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6B3ACB-EA93-4486-9DF8-8DCBD9A2DB4B}"/>
              </a:ext>
            </a:extLst>
          </p:cNvPr>
          <p:cNvSpPr txBox="1"/>
          <p:nvPr/>
        </p:nvSpPr>
        <p:spPr>
          <a:xfrm>
            <a:off x="3758650" y="3599123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Dependent or Independent?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7D1DDBC-CA00-4647-8559-F174E5ACA36E}"/>
                  </a:ext>
                </a:extLst>
              </p:cNvPr>
              <p:cNvSpPr txBox="1"/>
              <p:nvPr/>
            </p:nvSpPr>
            <p:spPr>
              <a:xfrm>
                <a:off x="1040651" y="3495065"/>
                <a:ext cx="256377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30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15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B7D1DDBC-CA00-4647-8559-F174E5AC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51" y="3495065"/>
                <a:ext cx="2563779" cy="1139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226FD3-B5EC-4193-BF7C-FB625A33F67D}"/>
              </a:ext>
            </a:extLst>
          </p:cNvPr>
          <p:cNvSpPr txBox="1"/>
          <p:nvPr/>
        </p:nvSpPr>
        <p:spPr>
          <a:xfrm>
            <a:off x="6453096" y="4122343"/>
            <a:ext cx="183002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dependent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/>
              <p:nvPr/>
            </p:nvSpPr>
            <p:spPr>
              <a:xfrm>
                <a:off x="2772599" y="4998818"/>
                <a:ext cx="371588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99" y="4998818"/>
                <a:ext cx="3715889" cy="1139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>
            <a:extLst>
              <a:ext uri="{FF2B5EF4-FFF2-40B4-BE49-F238E27FC236}">
                <a16:creationId xmlns:a16="http://schemas.microsoft.com/office/drawing/2014/main" id="{C5560426-D011-4FEC-8472-F9AE4C9FD86D}"/>
              </a:ext>
            </a:extLst>
          </p:cNvPr>
          <p:cNvSpPr txBox="1"/>
          <p:nvPr/>
        </p:nvSpPr>
        <p:spPr>
          <a:xfrm>
            <a:off x="2772599" y="5778549"/>
            <a:ext cx="3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5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3B4CF2-8E63-46A2-83D7-0622147DA803}"/>
              </a:ext>
            </a:extLst>
          </p:cNvPr>
          <p:cNvSpPr txBox="1"/>
          <p:nvPr/>
        </p:nvSpPr>
        <p:spPr>
          <a:xfrm>
            <a:off x="4225155" y="5778549"/>
            <a:ext cx="50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-2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07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</a:t>
                </a:r>
                <a:r>
                  <a:rPr lang="en-US" altLang="zh-TW" sz="2400" b="1" i="1" dirty="0"/>
                  <a:t>dependent</a:t>
                </a:r>
              </a:p>
              <a:p>
                <a:pPr lvl="1"/>
                <a:r>
                  <a:rPr lang="en-US" altLang="zh-TW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en-US" altLang="zh-TW" b="1" dirty="0"/>
                  <a:t>not all zero</a:t>
                </a:r>
                <a:r>
                  <a:rPr lang="en-US" altLang="zh-TW" dirty="0"/>
                  <a:t>, such that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linear </a:t>
                </a:r>
                <a:r>
                  <a:rPr lang="en-US" altLang="zh-TW" sz="2400" b="1" i="1" dirty="0"/>
                  <a:t>independent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  <a:blipFill>
                <a:blip r:embed="rId3"/>
                <a:stretch>
                  <a:fillRect l="-1005" t="-3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blipFill>
                <a:blip r:embed="rId4"/>
                <a:stretch>
                  <a:fillRect l="-465" r="-139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blipFill>
                <a:blip r:embed="rId5"/>
                <a:stretch>
                  <a:fillRect l="-465" r="-13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⋯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  <a:blipFill>
                <a:blip r:embed="rId6"/>
                <a:stretch>
                  <a:fillRect l="-22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C11DE32-2F35-48A2-AED6-8FF36657E5A9}"/>
              </a:ext>
            </a:extLst>
          </p:cNvPr>
          <p:cNvCxnSpPr/>
          <p:nvPr/>
        </p:nvCxnSpPr>
        <p:spPr>
          <a:xfrm>
            <a:off x="-312057" y="3018970"/>
            <a:ext cx="97681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6B3ACB-EA93-4486-9DF8-8DCBD9A2DB4B}"/>
              </a:ext>
            </a:extLst>
          </p:cNvPr>
          <p:cNvSpPr txBox="1"/>
          <p:nvPr/>
        </p:nvSpPr>
        <p:spPr>
          <a:xfrm>
            <a:off x="3864905" y="3442416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Dependent or Independent?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226FD3-B5EC-4193-BF7C-FB625A33F67D}"/>
              </a:ext>
            </a:extLst>
          </p:cNvPr>
          <p:cNvSpPr txBox="1"/>
          <p:nvPr/>
        </p:nvSpPr>
        <p:spPr>
          <a:xfrm>
            <a:off x="6559351" y="3965636"/>
            <a:ext cx="183002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dependent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/>
              <p:nvPr/>
            </p:nvSpPr>
            <p:spPr>
              <a:xfrm>
                <a:off x="2318402" y="4958707"/>
                <a:ext cx="450719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02" y="4958707"/>
                <a:ext cx="4507196" cy="1139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41D139-8805-4762-A51E-101B1E7DDE73}"/>
                  </a:ext>
                </a:extLst>
              </p:cNvPr>
              <p:cNvSpPr txBox="1"/>
              <p:nvPr/>
            </p:nvSpPr>
            <p:spPr>
              <a:xfrm>
                <a:off x="702720" y="3384470"/>
                <a:ext cx="300627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6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41D139-8805-4762-A51E-101B1E7D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20" y="3384470"/>
                <a:ext cx="3006272" cy="1139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83E40-8487-4D47-9DAF-CC6AFB0C41E1}"/>
              </a:ext>
            </a:extLst>
          </p:cNvPr>
          <p:cNvSpPr txBox="1"/>
          <p:nvPr/>
        </p:nvSpPr>
        <p:spPr>
          <a:xfrm>
            <a:off x="2310166" y="5779860"/>
            <a:ext cx="3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CC2F6-5469-4A98-824F-1460829B6B28}"/>
              </a:ext>
            </a:extLst>
          </p:cNvPr>
          <p:cNvSpPr txBox="1"/>
          <p:nvPr/>
        </p:nvSpPr>
        <p:spPr>
          <a:xfrm>
            <a:off x="3632677" y="5779860"/>
            <a:ext cx="3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46726A-7DF7-4BCC-B90E-323275F29CE4}"/>
              </a:ext>
            </a:extLst>
          </p:cNvPr>
          <p:cNvSpPr txBox="1"/>
          <p:nvPr/>
        </p:nvSpPr>
        <p:spPr>
          <a:xfrm>
            <a:off x="4855694" y="5761264"/>
            <a:ext cx="55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-1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linear </a:t>
                </a:r>
                <a:r>
                  <a:rPr lang="en-US" altLang="zh-TW" sz="2400" b="1" i="1" dirty="0"/>
                  <a:t>dependent</a:t>
                </a:r>
              </a:p>
              <a:p>
                <a:pPr lvl="1"/>
                <a:r>
                  <a:rPr lang="en-US" altLang="zh-TW" dirty="0"/>
                  <a:t>If there exist scalars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/>
                  <a:t>, </a:t>
                </a:r>
                <a:r>
                  <a:rPr lang="en-US" altLang="zh-TW" b="1" dirty="0"/>
                  <a:t>not all zero</a:t>
                </a:r>
                <a:r>
                  <a:rPr lang="en-US" altLang="zh-TW" dirty="0"/>
                  <a:t>, such that</a:t>
                </a:r>
              </a:p>
              <a:p>
                <a:pPr lvl="1"/>
                <a:endParaRPr lang="en-US" altLang="zh-TW" dirty="0"/>
              </a:p>
              <a:p>
                <a:r>
                  <a:rPr lang="en-US" altLang="zh-TW" sz="2400" dirty="0"/>
                  <a:t>A set of n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400" dirty="0"/>
                  <a:t> is linear </a:t>
                </a:r>
                <a:r>
                  <a:rPr lang="en-US" altLang="zh-TW" sz="2400" b="1" i="1" dirty="0"/>
                  <a:t>independent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764" y="258081"/>
                <a:ext cx="7886700" cy="2775404"/>
              </a:xfrm>
              <a:blipFill>
                <a:blip r:embed="rId3"/>
                <a:stretch>
                  <a:fillRect l="-1005" t="-30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988" y="1022636"/>
                <a:ext cx="3932294" cy="369332"/>
              </a:xfrm>
              <a:prstGeom prst="rect">
                <a:avLst/>
              </a:prstGeom>
              <a:blipFill>
                <a:blip r:embed="rId4"/>
                <a:stretch>
                  <a:fillRect l="-465" r="-139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⋯+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09" y="1969302"/>
                <a:ext cx="3932294" cy="369332"/>
              </a:xfrm>
              <a:prstGeom prst="rect">
                <a:avLst/>
              </a:prstGeom>
              <a:blipFill>
                <a:blip r:embed="rId5"/>
                <a:stretch>
                  <a:fillRect l="-465" r="-13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⋯</m:t>
                    </m:r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TW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24" y="2361178"/>
                <a:ext cx="4018664" cy="461665"/>
              </a:xfrm>
              <a:prstGeom prst="rect">
                <a:avLst/>
              </a:prstGeom>
              <a:blipFill>
                <a:blip r:embed="rId6"/>
                <a:stretch>
                  <a:fillRect l="-227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C11DE32-2F35-48A2-AED6-8FF36657E5A9}"/>
              </a:ext>
            </a:extLst>
          </p:cNvPr>
          <p:cNvCxnSpPr/>
          <p:nvPr/>
        </p:nvCxnSpPr>
        <p:spPr>
          <a:xfrm>
            <a:off x="-312057" y="3018970"/>
            <a:ext cx="97681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6B3ACB-EA93-4486-9DF8-8DCBD9A2DB4B}"/>
              </a:ext>
            </a:extLst>
          </p:cNvPr>
          <p:cNvSpPr txBox="1"/>
          <p:nvPr/>
        </p:nvSpPr>
        <p:spPr>
          <a:xfrm>
            <a:off x="3864905" y="3442416"/>
            <a:ext cx="4408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Dependent or Independent?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226FD3-B5EC-4193-BF7C-FB625A33F67D}"/>
              </a:ext>
            </a:extLst>
          </p:cNvPr>
          <p:cNvSpPr txBox="1"/>
          <p:nvPr/>
        </p:nvSpPr>
        <p:spPr>
          <a:xfrm>
            <a:off x="6559351" y="3965636"/>
            <a:ext cx="1830025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dependent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/>
              <p:nvPr/>
            </p:nvSpPr>
            <p:spPr>
              <a:xfrm>
                <a:off x="2057243" y="4902056"/>
                <a:ext cx="4843826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0" lang="zh-TW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AD20AD0-5D29-4F44-95E8-4EFDCBD52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243" y="4902056"/>
                <a:ext cx="4843826" cy="1139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41D139-8805-4762-A51E-101B1E7DDE73}"/>
                  </a:ext>
                </a:extLst>
              </p:cNvPr>
              <p:cNvSpPr txBox="1"/>
              <p:nvPr/>
            </p:nvSpPr>
            <p:spPr>
              <a:xfrm>
                <a:off x="522003" y="3350757"/>
                <a:ext cx="3342902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altLang="zh-TW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TW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a:rPr kumimoji="0" lang="en-US" altLang="zh-TW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TW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en-US" altLang="zh-TW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TW" sz="28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TW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41D139-8805-4762-A51E-101B1E7DD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3" y="3350757"/>
                <a:ext cx="3342902" cy="1139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883E40-8487-4D47-9DAF-CC6AFB0C41E1}"/>
              </a:ext>
            </a:extLst>
          </p:cNvPr>
          <p:cNvSpPr txBox="1"/>
          <p:nvPr/>
        </p:nvSpPr>
        <p:spPr>
          <a:xfrm>
            <a:off x="2054245" y="5702502"/>
            <a:ext cx="37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0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CC2F6-5469-4A98-824F-1460829B6B28}"/>
              </a:ext>
            </a:extLst>
          </p:cNvPr>
          <p:cNvSpPr txBox="1"/>
          <p:nvPr/>
        </p:nvSpPr>
        <p:spPr>
          <a:xfrm>
            <a:off x="3349182" y="5658053"/>
            <a:ext cx="823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Any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46726A-7DF7-4BCC-B90E-323275F29CE4}"/>
              </a:ext>
            </a:extLst>
          </p:cNvPr>
          <p:cNvSpPr txBox="1"/>
          <p:nvPr/>
        </p:nvSpPr>
        <p:spPr>
          <a:xfrm>
            <a:off x="4894643" y="5702502"/>
            <a:ext cx="55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0000FF"/>
                </a:solidFill>
              </a:rPr>
              <a:t>0</a:t>
            </a:r>
            <a:endParaRPr lang="zh-TW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EE6EAC-6A4E-4F0D-A4D5-53CD9F9A2739}"/>
              </a:ext>
            </a:extLst>
          </p:cNvPr>
          <p:cNvSpPr txBox="1"/>
          <p:nvPr/>
        </p:nvSpPr>
        <p:spPr>
          <a:xfrm>
            <a:off x="983330" y="6181273"/>
            <a:ext cx="740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Any set contains zero vector would be linear dependent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62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5" grpId="0"/>
      <p:bldP spid="6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/>
              <p:nvPr/>
            </p:nvSpPr>
            <p:spPr>
              <a:xfrm>
                <a:off x="6688501" y="304976"/>
                <a:ext cx="1659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(for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01" y="304976"/>
                <a:ext cx="1659164" cy="523220"/>
              </a:xfrm>
              <a:prstGeom prst="rect">
                <a:avLst/>
              </a:prstGeom>
              <a:blipFill>
                <a:blip r:embed="rId3"/>
                <a:stretch>
                  <a:fillRect l="-7353" t="-10465" r="-1397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9077CD5-E0E4-4267-85FB-EBEF3A789814}"/>
                  </a:ext>
                </a:extLst>
              </p:cNvPr>
              <p:cNvSpPr txBox="1"/>
              <p:nvPr/>
            </p:nvSpPr>
            <p:spPr>
              <a:xfrm>
                <a:off x="1429372" y="2615118"/>
                <a:ext cx="51226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9077CD5-E0E4-4267-85FB-EBEF3A789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72" y="2615118"/>
                <a:ext cx="5122621" cy="369332"/>
              </a:xfrm>
              <a:prstGeom prst="rect">
                <a:avLst/>
              </a:prstGeom>
              <a:blipFill>
                <a:blip r:embed="rId4"/>
                <a:stretch>
                  <a:fillRect l="-238" r="-95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151DD67C-2240-40C0-B71A-773616639237}"/>
              </a:ext>
            </a:extLst>
          </p:cNvPr>
          <p:cNvSpPr txBox="1"/>
          <p:nvPr/>
        </p:nvSpPr>
        <p:spPr>
          <a:xfrm>
            <a:off x="796335" y="828196"/>
            <a:ext cx="7551330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there exists scalars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that are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not all zero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such that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+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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=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0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.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  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07B4C8-F175-4C4E-B427-418DAFF6A8DC}"/>
              </a:ext>
            </a:extLst>
          </p:cNvPr>
          <p:cNvSpPr txBox="1"/>
          <p:nvPr/>
        </p:nvSpPr>
        <p:spPr>
          <a:xfrm>
            <a:off x="796335" y="5552750"/>
            <a:ext cx="7698227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if there exists any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that is a linear combination of other vectors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53C6E3A-9894-4254-B5F3-C74940104F33}"/>
              </a:ext>
            </a:extLst>
          </p:cNvPr>
          <p:cNvSpPr txBox="1"/>
          <p:nvPr/>
        </p:nvSpPr>
        <p:spPr>
          <a:xfrm>
            <a:off x="550606" y="228801"/>
            <a:ext cx="31641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Dependent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向下箭號 9">
            <a:extLst>
              <a:ext uri="{FF2B5EF4-FFF2-40B4-BE49-F238E27FC236}">
                <a16:creationId xmlns:a16="http://schemas.microsoft.com/office/drawing/2014/main" id="{33DD32C8-AA1A-4C49-9FBE-AA68A75B21A5}"/>
              </a:ext>
            </a:extLst>
          </p:cNvPr>
          <p:cNvSpPr/>
          <p:nvPr/>
        </p:nvSpPr>
        <p:spPr>
          <a:xfrm flipH="1">
            <a:off x="7271804" y="2434771"/>
            <a:ext cx="492557" cy="28963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6555A99-8241-40A6-9012-5D99B64E69D8}"/>
              </a:ext>
            </a:extLst>
          </p:cNvPr>
          <p:cNvSpPr/>
          <p:nvPr/>
        </p:nvSpPr>
        <p:spPr>
          <a:xfrm>
            <a:off x="3714719" y="2615118"/>
            <a:ext cx="610538" cy="42918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1FB5684-B7AB-453C-A9DD-8DC4143299E9}"/>
              </a:ext>
            </a:extLst>
          </p:cNvPr>
          <p:cNvSpPr txBox="1"/>
          <p:nvPr/>
        </p:nvSpPr>
        <p:spPr>
          <a:xfrm>
            <a:off x="1342041" y="3201999"/>
            <a:ext cx="448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永遠可以找到某一項有非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65E7D7-2570-4372-9B75-3863537712E8}"/>
                  </a:ext>
                </a:extLst>
              </p:cNvPr>
              <p:cNvSpPr txBox="1"/>
              <p:nvPr/>
            </p:nvSpPr>
            <p:spPr>
              <a:xfrm>
                <a:off x="1429372" y="3821361"/>
                <a:ext cx="41896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965E7D7-2570-4372-9B75-386353771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72" y="3821361"/>
                <a:ext cx="4189608" cy="369332"/>
              </a:xfrm>
              <a:prstGeom prst="rect">
                <a:avLst/>
              </a:prstGeom>
              <a:blipFill>
                <a:blip r:embed="rId5"/>
                <a:stretch>
                  <a:fillRect l="-436" r="-291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A7B684D-5A24-4F15-8A1F-78D0DBDB9E10}"/>
                  </a:ext>
                </a:extLst>
              </p:cNvPr>
              <p:cNvSpPr txBox="1"/>
              <p:nvPr/>
            </p:nvSpPr>
            <p:spPr>
              <a:xfrm>
                <a:off x="5812344" y="3211830"/>
                <a:ext cx="898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A7B684D-5A24-4F15-8A1F-78D0DBDB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344" y="3211830"/>
                <a:ext cx="898516" cy="369332"/>
              </a:xfrm>
              <a:prstGeom prst="rect">
                <a:avLst/>
              </a:prstGeom>
              <a:blipFill>
                <a:blip r:embed="rId6"/>
                <a:stretch>
                  <a:fillRect l="-4054" r="-7432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24A5B0-1B0F-4F9F-A73B-E0B55229E36D}"/>
                  </a:ext>
                </a:extLst>
              </p:cNvPr>
              <p:cNvSpPr txBox="1"/>
              <p:nvPr/>
            </p:nvSpPr>
            <p:spPr>
              <a:xfrm>
                <a:off x="1342041" y="4412274"/>
                <a:ext cx="5300362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…−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624A5B0-1B0F-4F9F-A73B-E0B55229E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041" y="4412274"/>
                <a:ext cx="5300362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65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 animBg="1"/>
      <p:bldP spid="39" grpId="0" animBg="1"/>
      <p:bldP spid="40" grpId="0"/>
      <p:bldP spid="2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/>
              <p:nvPr/>
            </p:nvSpPr>
            <p:spPr>
              <a:xfrm>
                <a:off x="6688501" y="304976"/>
                <a:ext cx="1659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(for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501" y="304976"/>
                <a:ext cx="1659164" cy="523220"/>
              </a:xfrm>
              <a:prstGeom prst="rect">
                <a:avLst/>
              </a:prstGeom>
              <a:blipFill>
                <a:blip r:embed="rId3"/>
                <a:stretch>
                  <a:fillRect l="-7353" t="-10465" r="-1397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9077CD5-E0E4-4267-85FB-EBEF3A789814}"/>
                  </a:ext>
                </a:extLst>
              </p:cNvPr>
              <p:cNvSpPr txBox="1"/>
              <p:nvPr/>
            </p:nvSpPr>
            <p:spPr>
              <a:xfrm>
                <a:off x="1628477" y="2931723"/>
                <a:ext cx="3620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TW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9077CD5-E0E4-4267-85FB-EBEF3A789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77" y="2931723"/>
                <a:ext cx="3620094" cy="369332"/>
              </a:xfrm>
              <a:prstGeom prst="rect">
                <a:avLst/>
              </a:prstGeom>
              <a:blipFill>
                <a:blip r:embed="rId4"/>
                <a:stretch>
                  <a:fillRect l="-842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151DD67C-2240-40C0-B71A-773616639237}"/>
              </a:ext>
            </a:extLst>
          </p:cNvPr>
          <p:cNvSpPr txBox="1"/>
          <p:nvPr/>
        </p:nvSpPr>
        <p:spPr>
          <a:xfrm>
            <a:off x="796335" y="828196"/>
            <a:ext cx="7551330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there exists scalars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that are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not all zero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such that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+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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=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0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.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  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07B4C8-F175-4C4E-B427-418DAFF6A8DC}"/>
              </a:ext>
            </a:extLst>
          </p:cNvPr>
          <p:cNvSpPr txBox="1"/>
          <p:nvPr/>
        </p:nvSpPr>
        <p:spPr>
          <a:xfrm>
            <a:off x="796335" y="5552750"/>
            <a:ext cx="7698227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if there exists any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that is a linear combination of other vectors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53C6E3A-9894-4254-B5F3-C74940104F33}"/>
              </a:ext>
            </a:extLst>
          </p:cNvPr>
          <p:cNvSpPr txBox="1"/>
          <p:nvPr/>
        </p:nvSpPr>
        <p:spPr>
          <a:xfrm>
            <a:off x="550606" y="228801"/>
            <a:ext cx="31641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Dependent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向下箭號 9">
            <a:extLst>
              <a:ext uri="{FF2B5EF4-FFF2-40B4-BE49-F238E27FC236}">
                <a16:creationId xmlns:a16="http://schemas.microsoft.com/office/drawing/2014/main" id="{33DD32C8-AA1A-4C49-9FBE-AA68A75B21A5}"/>
              </a:ext>
            </a:extLst>
          </p:cNvPr>
          <p:cNvSpPr/>
          <p:nvPr/>
        </p:nvSpPr>
        <p:spPr>
          <a:xfrm flipH="1" flipV="1">
            <a:off x="7271804" y="2434771"/>
            <a:ext cx="492557" cy="28963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6555A99-8241-40A6-9012-5D99B64E69D8}"/>
              </a:ext>
            </a:extLst>
          </p:cNvPr>
          <p:cNvSpPr/>
          <p:nvPr/>
        </p:nvSpPr>
        <p:spPr>
          <a:xfrm>
            <a:off x="3722678" y="3552241"/>
            <a:ext cx="492556" cy="42918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A1FB5684-B7AB-453C-A9DD-8DC4143299E9}"/>
              </a:ext>
            </a:extLst>
          </p:cNvPr>
          <p:cNvSpPr txBox="1"/>
          <p:nvPr/>
        </p:nvSpPr>
        <p:spPr>
          <a:xfrm>
            <a:off x="2481005" y="4044917"/>
            <a:ext cx="367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至少這項有非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係數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AF0580-95A0-48F6-A369-9933BA419286}"/>
                  </a:ext>
                </a:extLst>
              </p:cNvPr>
              <p:cNvSpPr txBox="1"/>
              <p:nvPr/>
            </p:nvSpPr>
            <p:spPr>
              <a:xfrm>
                <a:off x="1357726" y="3552748"/>
                <a:ext cx="46647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…−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TW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CAF0580-95A0-48F6-A369-9933BA41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26" y="3552748"/>
                <a:ext cx="4664739" cy="369332"/>
              </a:xfrm>
              <a:prstGeom prst="rect">
                <a:avLst/>
              </a:prstGeom>
              <a:blipFill>
                <a:blip r:embed="rId5"/>
                <a:stretch>
                  <a:fillRect r="-104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9B77D54-B79E-4F5F-9B04-965E9F2CAB97}"/>
                  </a:ext>
                </a:extLst>
              </p:cNvPr>
              <p:cNvSpPr txBox="1"/>
              <p:nvPr/>
            </p:nvSpPr>
            <p:spPr>
              <a:xfrm>
                <a:off x="5493030" y="4296032"/>
                <a:ext cx="8985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9B77D54-B79E-4F5F-9B04-965E9F2C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030" y="4296032"/>
                <a:ext cx="898516" cy="369332"/>
              </a:xfrm>
              <a:prstGeom prst="rect">
                <a:avLst/>
              </a:prstGeom>
              <a:blipFill>
                <a:blip r:embed="rId6"/>
                <a:stretch>
                  <a:fillRect l="-4082" r="-8163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1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  <p:bldP spid="40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/>
              <p:nvPr/>
            </p:nvSpPr>
            <p:spPr>
              <a:xfrm>
                <a:off x="6637465" y="2367529"/>
                <a:ext cx="16591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00FF"/>
                    </a:solidFill>
                  </a:rPr>
                  <a:t>(for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TW" sz="2800" dirty="0">
                    <a:solidFill>
                      <a:srgbClr val="0000FF"/>
                    </a:solidFill>
                  </a:rPr>
                  <a:t>)</a:t>
                </a:r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27E3955-830E-4D6C-8F04-14CF645D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65" y="2367529"/>
                <a:ext cx="1659164" cy="523220"/>
              </a:xfrm>
              <a:prstGeom prst="rect">
                <a:avLst/>
              </a:prstGeom>
              <a:blipFill>
                <a:blip r:embed="rId3"/>
                <a:stretch>
                  <a:fillRect l="-7721" t="-10465" r="-13603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151DD67C-2240-40C0-B71A-773616639237}"/>
              </a:ext>
            </a:extLst>
          </p:cNvPr>
          <p:cNvSpPr txBox="1"/>
          <p:nvPr/>
        </p:nvSpPr>
        <p:spPr>
          <a:xfrm>
            <a:off x="796335" y="973338"/>
            <a:ext cx="7551330" cy="13849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there exists scalars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that are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not all zero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such that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+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+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 + </a:t>
            </a:r>
            <a:r>
              <a:rPr kumimoji="0" lang="en-US" altLang="zh-TW" sz="28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x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=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0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.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MT Extra" pitchFamily="18" charset="2"/>
              </a:rPr>
              <a:t>  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C07B4C8-F175-4C4E-B427-418DAFF6A8DC}"/>
              </a:ext>
            </a:extLst>
          </p:cNvPr>
          <p:cNvSpPr txBox="1"/>
          <p:nvPr/>
        </p:nvSpPr>
        <p:spPr>
          <a:xfrm>
            <a:off x="796335" y="4276507"/>
            <a:ext cx="7698227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Given a vector set,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{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2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, ,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}, if there exists any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8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i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 that is a linear combination of other vectors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53C6E3A-9894-4254-B5F3-C74940104F33}"/>
              </a:ext>
            </a:extLst>
          </p:cNvPr>
          <p:cNvSpPr txBox="1"/>
          <p:nvPr/>
        </p:nvSpPr>
        <p:spPr>
          <a:xfrm>
            <a:off x="550606" y="373943"/>
            <a:ext cx="31641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Dependent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向下箭號 8">
            <a:extLst>
              <a:ext uri="{FF2B5EF4-FFF2-40B4-BE49-F238E27FC236}">
                <a16:creationId xmlns:a16="http://schemas.microsoft.com/office/drawing/2014/main" id="{9411DF4C-B061-4E2A-8BA8-0711A6E35E9B}"/>
              </a:ext>
            </a:extLst>
          </p:cNvPr>
          <p:cNvSpPr/>
          <p:nvPr/>
        </p:nvSpPr>
        <p:spPr>
          <a:xfrm flipV="1">
            <a:off x="4745449" y="2469669"/>
            <a:ext cx="492557" cy="165238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向下箭號 9">
            <a:extLst>
              <a:ext uri="{FF2B5EF4-FFF2-40B4-BE49-F238E27FC236}">
                <a16:creationId xmlns:a16="http://schemas.microsoft.com/office/drawing/2014/main" id="{33DD32C8-AA1A-4C49-9FBE-AA68A75B21A5}"/>
              </a:ext>
            </a:extLst>
          </p:cNvPr>
          <p:cNvSpPr/>
          <p:nvPr/>
        </p:nvSpPr>
        <p:spPr>
          <a:xfrm flipH="1">
            <a:off x="4257349" y="2592010"/>
            <a:ext cx="492557" cy="153004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0DC317-4A0A-40DA-9126-A5139A61D774}"/>
              </a:ext>
            </a:extLst>
          </p:cNvPr>
          <p:cNvSpPr txBox="1"/>
          <p:nvPr/>
        </p:nvSpPr>
        <p:spPr>
          <a:xfrm>
            <a:off x="7094437" y="3814842"/>
            <a:ext cx="1399903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  <a:sym typeface="Symbol" pitchFamily="18" charset="2"/>
              </a:rPr>
              <a:t>i </a:t>
            </a:r>
            <a:r>
              <a:rPr kumimoji="0" lang="zh-TW" altLang="en-US" sz="2400" b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在耍</a:t>
            </a:r>
            <a:r>
              <a:rPr lang="zh-TW" altLang="en-US" sz="2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廢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20657A-55A3-44A8-AF0E-DBB6F185F5F2}"/>
              </a:ext>
            </a:extLst>
          </p:cNvPr>
          <p:cNvSpPr txBox="1"/>
          <p:nvPr/>
        </p:nvSpPr>
        <p:spPr>
          <a:xfrm>
            <a:off x="4388194" y="404720"/>
            <a:ext cx="3406194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Set 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有人</a:t>
            </a:r>
            <a:r>
              <a:rPr kumimoji="0" lang="zh-TW" altLang="en-US" sz="2400" b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耍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廢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4413DE-4E0E-40C1-BE3E-BEB9A2236E34}"/>
              </a:ext>
            </a:extLst>
          </p:cNvPr>
          <p:cNvSpPr txBox="1"/>
          <p:nvPr/>
        </p:nvSpPr>
        <p:spPr>
          <a:xfrm>
            <a:off x="3824045" y="373943"/>
            <a:ext cx="4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CC370F-022E-486B-970B-0A21B2ACE993}"/>
              </a:ext>
            </a:extLst>
          </p:cNvPr>
          <p:cNvSpPr txBox="1"/>
          <p:nvPr/>
        </p:nvSpPr>
        <p:spPr>
          <a:xfrm>
            <a:off x="550606" y="5692279"/>
            <a:ext cx="316411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 Independent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8C1E83-A84E-432B-A42B-2B31D216F4EF}"/>
              </a:ext>
            </a:extLst>
          </p:cNvPr>
          <p:cNvSpPr txBox="1"/>
          <p:nvPr/>
        </p:nvSpPr>
        <p:spPr>
          <a:xfrm>
            <a:off x="4388193" y="5723056"/>
            <a:ext cx="3908435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Vector Set </a:t>
            </a:r>
            <a:r>
              <a:rPr kumimoji="0" lang="zh-TW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沒有人</a:t>
            </a:r>
            <a:r>
              <a:rPr kumimoji="0" lang="zh-TW" altLang="en-US" sz="2400" b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耍</a:t>
            </a:r>
            <a:r>
              <a:rPr lang="zh-TW" altLang="en-US" sz="2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廢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A76AC28-E4F6-42A6-8E7B-7F9BCA941FC9}"/>
              </a:ext>
            </a:extLst>
          </p:cNvPr>
          <p:cNvSpPr txBox="1"/>
          <p:nvPr/>
        </p:nvSpPr>
        <p:spPr>
          <a:xfrm>
            <a:off x="3824045" y="5692279"/>
            <a:ext cx="45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=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383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independent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0" y="4039459"/>
                <a:ext cx="2364052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字方塊 32"/>
          <p:cNvSpPr txBox="1"/>
          <p:nvPr/>
        </p:nvSpPr>
        <p:spPr>
          <a:xfrm>
            <a:off x="628650" y="4075905"/>
            <a:ext cx="143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 solution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dirty="0"/>
                  <a:t> a </a:t>
                </a:r>
                <a:r>
                  <a:rPr lang="en-US" altLang="zh-TW" sz="2400" b="1" i="1" dirty="0"/>
                  <a:t>linear combination </a:t>
                </a:r>
                <a:r>
                  <a:rPr lang="en-US" altLang="zh-TW" sz="2400" dirty="0"/>
                  <a:t>of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58" y="1757233"/>
                <a:ext cx="333005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Is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TW" sz="2400" dirty="0"/>
                  <a:t> in the </a:t>
                </a:r>
                <a:r>
                  <a:rPr lang="en-US" altLang="zh-TW" sz="2400" b="1" i="1" dirty="0"/>
                  <a:t>span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of the columns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400" dirty="0"/>
                  <a:t>?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463" y="1752808"/>
                <a:ext cx="333005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弧 36"/>
          <p:cNvSpPr/>
          <p:nvPr/>
        </p:nvSpPr>
        <p:spPr>
          <a:xfrm rot="5400000">
            <a:off x="3455318" y="341636"/>
            <a:ext cx="396234" cy="5266129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5497599" y="302115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YES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134740" y="498521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Rank</a:t>
            </a:r>
            <a:r>
              <a:rPr lang="en-US" altLang="zh-TW" sz="2400" b="0" dirty="0"/>
              <a:t> A = 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128502" y="5544222"/>
            <a:ext cx="2364052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Nullity</a:t>
            </a:r>
            <a:r>
              <a:rPr lang="en-US" altLang="zh-TW" sz="2400" b="0" dirty="0"/>
              <a:t> A = 0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982937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Unique solution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b="0" dirty="0"/>
                  <a:t>The </a:t>
                </a:r>
                <a:r>
                  <a:rPr lang="en-US" altLang="zh-TW" sz="2400" dirty="0"/>
                  <a:t>columns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</a:t>
                </a:r>
                <a:r>
                  <a:rPr lang="en-US" altLang="zh-TW" sz="2400" b="1" i="1" dirty="0"/>
                  <a:t>dependent</a:t>
                </a:r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586" y="4039459"/>
                <a:ext cx="2364052" cy="8309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字方塊 50"/>
          <p:cNvSpPr txBox="1"/>
          <p:nvPr/>
        </p:nvSpPr>
        <p:spPr>
          <a:xfrm>
            <a:off x="6430586" y="498521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Rank</a:t>
            </a:r>
            <a:r>
              <a:rPr lang="en-US" altLang="zh-TW" sz="2400" b="0" dirty="0"/>
              <a:t> A &lt; n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6424348" y="5544222"/>
            <a:ext cx="236405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Nullity</a:t>
            </a:r>
            <a:r>
              <a:rPr lang="en-US" altLang="zh-TW" sz="2400" b="0" dirty="0"/>
              <a:t> A &gt; 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278783" y="6005887"/>
            <a:ext cx="265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Infinite solution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873863" y="3044404"/>
            <a:ext cx="88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NO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7" name="左-右雙向箭號 56"/>
          <p:cNvSpPr/>
          <p:nvPr/>
        </p:nvSpPr>
        <p:spPr>
          <a:xfrm rot="5400000">
            <a:off x="998952" y="3636396"/>
            <a:ext cx="635193" cy="374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/>
          <p:cNvSpPr/>
          <p:nvPr/>
        </p:nvSpPr>
        <p:spPr>
          <a:xfrm rot="5400000">
            <a:off x="5731642" y="1007674"/>
            <a:ext cx="396234" cy="5602514"/>
          </a:xfrm>
          <a:prstGeom prst="leftBrace">
            <a:avLst>
              <a:gd name="adj1" fmla="val 141135"/>
              <a:gd name="adj2" fmla="val 50000"/>
            </a:avLst>
          </a:prstGeom>
          <a:ln w="38100">
            <a:solidFill>
              <a:srgbClr val="0000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17" y="552404"/>
            <a:ext cx="1184286" cy="265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17" y="1021938"/>
                <a:ext cx="1403782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17" y="1011920"/>
                <a:ext cx="113640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91" y="1021938"/>
                <a:ext cx="122809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FCF893A-09DB-4758-B170-8214AD03EAB8}"/>
              </a:ext>
            </a:extLst>
          </p:cNvPr>
          <p:cNvSpPr/>
          <p:nvPr/>
        </p:nvSpPr>
        <p:spPr>
          <a:xfrm>
            <a:off x="3092079" y="4026749"/>
            <a:ext cx="2436897" cy="8564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FCCEE60-E885-4D16-AAF6-AE6EB1C9217D}"/>
              </a:ext>
            </a:extLst>
          </p:cNvPr>
          <p:cNvSpPr/>
          <p:nvPr/>
        </p:nvSpPr>
        <p:spPr>
          <a:xfrm>
            <a:off x="3092078" y="6087851"/>
            <a:ext cx="2436897" cy="4050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2F558E8-6C3C-4E9B-9F61-19BE7229F128}"/>
              </a:ext>
            </a:extLst>
          </p:cNvPr>
          <p:cNvSpPr/>
          <p:nvPr/>
        </p:nvSpPr>
        <p:spPr>
          <a:xfrm>
            <a:off x="6382971" y="4046452"/>
            <a:ext cx="2436897" cy="8564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242DA86-2B89-49F7-A700-4D4AFAFCAFAC}"/>
              </a:ext>
            </a:extLst>
          </p:cNvPr>
          <p:cNvSpPr/>
          <p:nvPr/>
        </p:nvSpPr>
        <p:spPr>
          <a:xfrm>
            <a:off x="6424348" y="6092739"/>
            <a:ext cx="2436897" cy="4050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70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[usenames]{color}&#10;\pagestyle{empty}&#10;\begin{document}&#10;\definecolor{MyBlue}{rgb}{0,0.08,0.45}&#10;\definecolor{MyGreen}{rgb}{0,0.45,0.08}&#10;&#10;$$ {\color{MyBlue}A}{\color{red}{\bf x}} = {\color{MyGreen}{\bf b}}$$&#10;&#10;\end{document}"/>
  <p:tag name="IGUANATEXSIZE" val="35"/>
</p:tagLst>
</file>

<file path=ppt/theme/theme1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1162</Words>
  <Application>Microsoft Office PowerPoint</Application>
  <PresentationFormat>如螢幕大小 (4:3)</PresentationFormat>
  <Paragraphs>176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Calibri</vt:lpstr>
      <vt:lpstr>Calibri Light</vt:lpstr>
      <vt:lpstr>Cambria Math</vt:lpstr>
      <vt:lpstr>1_Office 佈景主題</vt:lpstr>
      <vt:lpstr>Dependent and Independent</vt:lpstr>
      <vt:lpstr>Definition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Summary</vt:lpstr>
      <vt:lpstr>Intuition </vt:lpstr>
      <vt:lpstr>Proof</vt:lpstr>
      <vt:lpstr>Proof</vt:lpstr>
      <vt:lpstr>Proof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Dependent and Independent</dc:title>
  <dc:creator>Hung-yi Lee</dc:creator>
  <cp:lastModifiedBy>Hung-yi Lee</cp:lastModifiedBy>
  <cp:revision>23</cp:revision>
  <dcterms:created xsi:type="dcterms:W3CDTF">2020-09-12T13:05:22Z</dcterms:created>
  <dcterms:modified xsi:type="dcterms:W3CDTF">2020-09-25T02:19:47Z</dcterms:modified>
</cp:coreProperties>
</file>