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4" r:id="rId2"/>
    <p:sldId id="340" r:id="rId3"/>
    <p:sldId id="342" r:id="rId4"/>
    <p:sldId id="336" r:id="rId5"/>
    <p:sldId id="338" r:id="rId6"/>
    <p:sldId id="34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1" autoAdjust="0"/>
    <p:restoredTop sz="82041" autoAdjust="0"/>
  </p:normalViewPr>
  <p:slideViewPr>
    <p:cSldViewPr snapToGrid="0">
      <p:cViewPr varScale="1">
        <p:scale>
          <a:sx n="93" d="100"/>
          <a:sy n="93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D1544-034B-4089-A88E-FD9B83466D9B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6B2C5-139D-48F7-BA78-0C11E7CF6B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9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次序、規則、條理。如：「秩序」。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65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就跟挑選武將依樣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Rank has many definition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(b) the maximum number of linearly independent </a:t>
            </a:r>
            <a:r>
              <a:rPr lang="en-US" altLang="zh-TW" i="1" dirty="0"/>
              <a:t>row</a:t>
            </a:r>
            <a:r>
              <a:rPr lang="en-US" altLang="zh-TW" dirty="0"/>
              <a:t> vectors in the matrix. Both definitions are equivalent.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rank of a matrix would be zero only if the matrix had no non-zero elements. If a matrix had even one non-zero element, its minimum rank would be one.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52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以下是最土炮的作法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24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(b) the maximum number of linearly independent </a:t>
            </a:r>
            <a:r>
              <a:rPr lang="en-US" altLang="zh-TW" i="1" dirty="0"/>
              <a:t>row</a:t>
            </a:r>
            <a:r>
              <a:rPr lang="en-US" altLang="zh-TW" dirty="0"/>
              <a:t> vectors in the matrix. Both definitions are equivalent.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rank of a matrix would be zero only if the matrix had no non-zero elements. If a matrix had even one non-zero element, its minimum rank would be one.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864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(b) the maximum number of linearly independent </a:t>
            </a:r>
            <a:r>
              <a:rPr lang="en-US" altLang="zh-TW" i="1" dirty="0"/>
              <a:t>row</a:t>
            </a:r>
            <a:r>
              <a:rPr lang="en-US" altLang="zh-TW" dirty="0"/>
              <a:t> vectors in the matrix. Both definitions are equivalent.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rank of a matrix would be zero only if the matrix had no non-zero elements. If a matrix had even one non-zero element, its minimum rank would be one.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99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6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6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56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22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4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7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36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6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8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40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26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11" Type="http://schemas.openxmlformats.org/officeDocument/2006/relationships/image" Target="../media/image60.png"/><Relationship Id="rId5" Type="http://schemas.openxmlformats.org/officeDocument/2006/relationships/image" Target="../media/image210.png"/><Relationship Id="rId10" Type="http://schemas.openxmlformats.org/officeDocument/2006/relationships/image" Target="../media/image50.png"/><Relationship Id="rId4" Type="http://schemas.openxmlformats.org/officeDocument/2006/relationships/image" Target="../media/image7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9677" y="949325"/>
            <a:ext cx="6053779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5700" dirty="0">
                <a:solidFill>
                  <a:schemeClr val="bg1"/>
                </a:solidFill>
              </a:rPr>
              <a:t>Rank and Nullity</a:t>
            </a:r>
            <a:endParaRPr lang="zh-TW" altLang="en-US" sz="57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49727" y="3363460"/>
            <a:ext cx="702974" cy="704845"/>
          </a:xfrm>
        </p:spPr>
        <p:txBody>
          <a:bodyPr>
            <a:normAutofit/>
          </a:bodyPr>
          <a:lstStyle/>
          <a:p>
            <a:r>
              <a:rPr lang="zh-TW" altLang="en-US" sz="2800" b="0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秩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96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副標題 2">
            <a:extLst>
              <a:ext uri="{FF2B5EF4-FFF2-40B4-BE49-F238E27FC236}">
                <a16:creationId xmlns:a16="http://schemas.microsoft.com/office/drawing/2014/main" id="{AD6F391A-A84A-4D6B-AD6E-023A7C709C1F}"/>
              </a:ext>
            </a:extLst>
          </p:cNvPr>
          <p:cNvSpPr txBox="1">
            <a:spLocks/>
          </p:cNvSpPr>
          <p:nvPr/>
        </p:nvSpPr>
        <p:spPr>
          <a:xfrm>
            <a:off x="4322105" y="3363460"/>
            <a:ext cx="1773891" cy="70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零度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8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and Nullity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rank</a:t>
            </a:r>
            <a:r>
              <a:rPr lang="en-US" altLang="zh-TW" dirty="0"/>
              <a:t> of a matrix is defined as the maximum number of</a:t>
            </a:r>
            <a:r>
              <a:rPr lang="en-US" altLang="zh-TW" i="1" dirty="0">
                <a:solidFill>
                  <a:srgbClr val="0000FF"/>
                </a:solidFill>
              </a:rPr>
              <a:t> linearly independent columns</a:t>
            </a:r>
            <a:r>
              <a:rPr lang="en-US" altLang="zh-TW" dirty="0"/>
              <a:t> </a:t>
            </a:r>
          </a:p>
          <a:p>
            <a:r>
              <a:rPr lang="en-US" altLang="zh-TW" b="1" dirty="0"/>
              <a:t>Nullity</a:t>
            </a:r>
            <a:r>
              <a:rPr lang="en-US" altLang="zh-TW" dirty="0"/>
              <a:t> = Number of columns - </a:t>
            </a:r>
            <a:r>
              <a:rPr lang="en-US" altLang="zh-TW" b="1" dirty="0"/>
              <a:t>rank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7ADA49F-5A0E-4472-9CF5-C6A6DFDE3A08}"/>
              </a:ext>
            </a:extLst>
          </p:cNvPr>
          <p:cNvGrpSpPr/>
          <p:nvPr/>
        </p:nvGrpSpPr>
        <p:grpSpPr>
          <a:xfrm>
            <a:off x="3065961" y="5276570"/>
            <a:ext cx="1600200" cy="900000"/>
            <a:chOff x="2105025" y="5154500"/>
            <a:chExt cx="1600200" cy="900000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A377EDD6-B8BF-47C4-94BC-427CA40C62A7}"/>
                </a:ext>
              </a:extLst>
            </p:cNvPr>
            <p:cNvSpPr/>
            <p:nvPr/>
          </p:nvSpPr>
          <p:spPr>
            <a:xfrm>
              <a:off x="2105025" y="5154500"/>
              <a:ext cx="285750" cy="90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DF1A2F78-9A47-4709-9523-5D4595767468}"/>
                </a:ext>
              </a:extLst>
            </p:cNvPr>
            <p:cNvSpPr/>
            <p:nvPr/>
          </p:nvSpPr>
          <p:spPr>
            <a:xfrm>
              <a:off x="2543175" y="5154500"/>
              <a:ext cx="285750" cy="90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E3929B1-AE26-4619-B43B-0DB8B5AE9A6A}"/>
                </a:ext>
              </a:extLst>
            </p:cNvPr>
            <p:cNvSpPr/>
            <p:nvPr/>
          </p:nvSpPr>
          <p:spPr>
            <a:xfrm>
              <a:off x="2981325" y="5154500"/>
              <a:ext cx="285750" cy="90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6C8DF087-5E21-4B58-948F-9A9B56238995}"/>
                </a:ext>
              </a:extLst>
            </p:cNvPr>
            <p:cNvSpPr/>
            <p:nvPr/>
          </p:nvSpPr>
          <p:spPr>
            <a:xfrm>
              <a:off x="3419475" y="5154500"/>
              <a:ext cx="285750" cy="9000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6F853AF2-041B-4C6F-9D77-5F3B042F9125}"/>
              </a:ext>
            </a:extLst>
          </p:cNvPr>
          <p:cNvGrpSpPr/>
          <p:nvPr/>
        </p:nvGrpSpPr>
        <p:grpSpPr>
          <a:xfrm>
            <a:off x="1531028" y="3571354"/>
            <a:ext cx="4049530" cy="1112100"/>
            <a:chOff x="1065384" y="3642245"/>
            <a:chExt cx="4049530" cy="1112100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99A6B108-9DC6-45D9-B576-F871467F7450}"/>
                </a:ext>
              </a:extLst>
            </p:cNvPr>
            <p:cNvGrpSpPr/>
            <p:nvPr/>
          </p:nvGrpSpPr>
          <p:grpSpPr>
            <a:xfrm>
              <a:off x="1876424" y="3642245"/>
              <a:ext cx="3238490" cy="1112100"/>
              <a:chOff x="2705118" y="3421800"/>
              <a:chExt cx="3238490" cy="1112100"/>
            </a:xfrm>
          </p:grpSpPr>
          <p:sp>
            <p:nvSpPr>
              <p:cNvPr id="5" name="左中括弧 4">
                <a:extLst>
                  <a:ext uri="{FF2B5EF4-FFF2-40B4-BE49-F238E27FC236}">
                    <a16:creationId xmlns:a16="http://schemas.microsoft.com/office/drawing/2014/main" id="{8AABBD21-560C-4642-8E15-076C446FE79E}"/>
                  </a:ext>
                </a:extLst>
              </p:cNvPr>
              <p:cNvSpPr/>
              <p:nvPr/>
            </p:nvSpPr>
            <p:spPr>
              <a:xfrm flipH="1">
                <a:off x="5657858" y="3429000"/>
                <a:ext cx="285750" cy="1104900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33FD05BD-C3A0-4B16-A746-9D5BAD365F5E}"/>
                  </a:ext>
                </a:extLst>
              </p:cNvPr>
              <p:cNvSpPr/>
              <p:nvPr/>
            </p:nvSpPr>
            <p:spPr>
              <a:xfrm>
                <a:off x="3086116" y="3531450"/>
                <a:ext cx="285750" cy="9000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7986D1EE-295A-4206-B7E0-95A81B66BA19}"/>
                  </a:ext>
                </a:extLst>
              </p:cNvPr>
              <p:cNvSpPr/>
              <p:nvPr/>
            </p:nvSpPr>
            <p:spPr>
              <a:xfrm>
                <a:off x="3514741" y="3531450"/>
                <a:ext cx="285750" cy="9000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80B8E59A-8B08-4E92-9E98-9C2FDB542ECA}"/>
                  </a:ext>
                </a:extLst>
              </p:cNvPr>
              <p:cNvSpPr/>
              <p:nvPr/>
            </p:nvSpPr>
            <p:spPr>
              <a:xfrm>
                <a:off x="3943366" y="3531450"/>
                <a:ext cx="285750" cy="9000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D66928BB-932B-4AEE-8015-931E1F2EA1F9}"/>
                  </a:ext>
                </a:extLst>
              </p:cNvPr>
              <p:cNvSpPr/>
              <p:nvPr/>
            </p:nvSpPr>
            <p:spPr>
              <a:xfrm>
                <a:off x="4371991" y="3531450"/>
                <a:ext cx="285750" cy="9000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67EB3B2F-EC31-4352-9C00-2240D2D5C8D6}"/>
                  </a:ext>
                </a:extLst>
              </p:cNvPr>
              <p:cNvSpPr/>
              <p:nvPr/>
            </p:nvSpPr>
            <p:spPr>
              <a:xfrm>
                <a:off x="4800616" y="3531450"/>
                <a:ext cx="285750" cy="9000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75C61B07-F7A5-402A-ABAE-48C22BB82ED1}"/>
                  </a:ext>
                </a:extLst>
              </p:cNvPr>
              <p:cNvSpPr/>
              <p:nvPr/>
            </p:nvSpPr>
            <p:spPr>
              <a:xfrm>
                <a:off x="5229243" y="3531450"/>
                <a:ext cx="285750" cy="9000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左中括弧 33">
                <a:extLst>
                  <a:ext uri="{FF2B5EF4-FFF2-40B4-BE49-F238E27FC236}">
                    <a16:creationId xmlns:a16="http://schemas.microsoft.com/office/drawing/2014/main" id="{E4C9FB68-8DED-4294-8C5C-89E5FE490A0D}"/>
                  </a:ext>
                </a:extLst>
              </p:cNvPr>
              <p:cNvSpPr/>
              <p:nvPr/>
            </p:nvSpPr>
            <p:spPr>
              <a:xfrm>
                <a:off x="2705118" y="3421800"/>
                <a:ext cx="285750" cy="1104900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0B5A396E-7031-403C-AB55-AC188C3EA51A}"/>
                    </a:ext>
                  </a:extLst>
                </p:cNvPr>
                <p:cNvSpPr txBox="1"/>
                <p:nvPr/>
              </p:nvSpPr>
              <p:spPr>
                <a:xfrm>
                  <a:off x="1065384" y="3953418"/>
                  <a:ext cx="68037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0B5A396E-7031-403C-AB55-AC188C3EA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384" y="3953418"/>
                  <a:ext cx="680379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4F0F993-877A-40B5-8FD5-DF373D9E6A67}"/>
                  </a:ext>
                </a:extLst>
              </p:cNvPr>
              <p:cNvSpPr txBox="1"/>
              <p:nvPr/>
            </p:nvSpPr>
            <p:spPr>
              <a:xfrm>
                <a:off x="6035806" y="3648033"/>
                <a:ext cx="1899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4F0F993-877A-40B5-8FD5-DF373D9E6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06" y="3648033"/>
                <a:ext cx="18999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85B5B5A-FFF6-4556-909C-5101FABAED7A}"/>
                  </a:ext>
                </a:extLst>
              </p:cNvPr>
              <p:cNvSpPr txBox="1"/>
              <p:nvPr/>
            </p:nvSpPr>
            <p:spPr>
              <a:xfrm>
                <a:off x="6035806" y="4150117"/>
                <a:ext cx="22129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85B5B5A-FFF6-4556-909C-5101FABA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06" y="4150117"/>
                <a:ext cx="221297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956055D8-4232-4F40-BE6F-A7D0402EC28C}"/>
              </a:ext>
            </a:extLst>
          </p:cNvPr>
          <p:cNvSpPr txBox="1"/>
          <p:nvPr/>
        </p:nvSpPr>
        <p:spPr>
          <a:xfrm>
            <a:off x="5294808" y="5256581"/>
            <a:ext cx="2647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maximum</a:t>
            </a:r>
          </a:p>
          <a:p>
            <a:r>
              <a:rPr lang="en-US" altLang="zh-TW" sz="2800" dirty="0"/>
              <a:t>Independent set</a:t>
            </a:r>
            <a:endParaRPr lang="zh-TW" altLang="en-US" sz="2800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FB384123-AA8A-4C2F-98E8-58AED08B1769}"/>
              </a:ext>
            </a:extLst>
          </p:cNvPr>
          <p:cNvSpPr/>
          <p:nvPr/>
        </p:nvSpPr>
        <p:spPr>
          <a:xfrm>
            <a:off x="2759838" y="3800737"/>
            <a:ext cx="28575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51BEA40F-6583-4E45-A614-ECC073D24FA8}"/>
              </a:ext>
            </a:extLst>
          </p:cNvPr>
          <p:cNvSpPr/>
          <p:nvPr/>
        </p:nvSpPr>
        <p:spPr>
          <a:xfrm>
            <a:off x="3218361" y="3783454"/>
            <a:ext cx="28575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7AA48692-78E0-4BD4-9BF1-5CEBB5DC52F6}"/>
              </a:ext>
            </a:extLst>
          </p:cNvPr>
          <p:cNvSpPr/>
          <p:nvPr/>
        </p:nvSpPr>
        <p:spPr>
          <a:xfrm>
            <a:off x="4056560" y="3760333"/>
            <a:ext cx="28575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E3898ADA-6CFA-4459-91FD-C140A627C517}"/>
              </a:ext>
            </a:extLst>
          </p:cNvPr>
          <p:cNvSpPr/>
          <p:nvPr/>
        </p:nvSpPr>
        <p:spPr>
          <a:xfrm>
            <a:off x="4937626" y="3760333"/>
            <a:ext cx="285750" cy="90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415DDCE-1CCC-4553-9B11-CD16FF747DAC}"/>
              </a:ext>
            </a:extLst>
          </p:cNvPr>
          <p:cNvSpPr/>
          <p:nvPr/>
        </p:nvSpPr>
        <p:spPr>
          <a:xfrm>
            <a:off x="3635522" y="3776254"/>
            <a:ext cx="285750" cy="90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9348107-A67F-4FB4-BAF2-4D1E342BA1DD}"/>
              </a:ext>
            </a:extLst>
          </p:cNvPr>
          <p:cNvSpPr/>
          <p:nvPr/>
        </p:nvSpPr>
        <p:spPr>
          <a:xfrm>
            <a:off x="4509023" y="3760333"/>
            <a:ext cx="285750" cy="900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左大括弧 68">
            <a:extLst>
              <a:ext uri="{FF2B5EF4-FFF2-40B4-BE49-F238E27FC236}">
                <a16:creationId xmlns:a16="http://schemas.microsoft.com/office/drawing/2014/main" id="{CBBC986B-C6DF-446B-95A0-F35C7368FA7F}"/>
              </a:ext>
            </a:extLst>
          </p:cNvPr>
          <p:cNvSpPr/>
          <p:nvPr/>
        </p:nvSpPr>
        <p:spPr>
          <a:xfrm>
            <a:off x="2680199" y="5062540"/>
            <a:ext cx="390511" cy="1359443"/>
          </a:xfrm>
          <a:prstGeom prst="leftBrace">
            <a:avLst>
              <a:gd name="adj1" fmla="val 3760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左大括弧 70">
            <a:extLst>
              <a:ext uri="{FF2B5EF4-FFF2-40B4-BE49-F238E27FC236}">
                <a16:creationId xmlns:a16="http://schemas.microsoft.com/office/drawing/2014/main" id="{7F88FFF0-17BE-4586-83BF-DC0DFBA0DD01}"/>
              </a:ext>
            </a:extLst>
          </p:cNvPr>
          <p:cNvSpPr/>
          <p:nvPr/>
        </p:nvSpPr>
        <p:spPr>
          <a:xfrm flipH="1">
            <a:off x="4623305" y="5046848"/>
            <a:ext cx="390511" cy="1359443"/>
          </a:xfrm>
          <a:prstGeom prst="leftBrace">
            <a:avLst>
              <a:gd name="adj1" fmla="val 3760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8BA9857-902F-457D-A68E-A5CCE3F06C59}"/>
              </a:ext>
            </a:extLst>
          </p:cNvPr>
          <p:cNvCxnSpPr>
            <a:stCxn id="62" idx="2"/>
            <a:endCxn id="16" idx="0"/>
          </p:cNvCxnSpPr>
          <p:nvPr/>
        </p:nvCxnSpPr>
        <p:spPr>
          <a:xfrm>
            <a:off x="2902713" y="4700737"/>
            <a:ext cx="306123" cy="575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D753BCD-6DAE-48B2-90E2-03E60173D06D}"/>
              </a:ext>
            </a:extLst>
          </p:cNvPr>
          <p:cNvCxnSpPr/>
          <p:nvPr/>
        </p:nvCxnSpPr>
        <p:spPr>
          <a:xfrm>
            <a:off x="3361014" y="4700737"/>
            <a:ext cx="306123" cy="575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E709859-3976-410A-841F-DCF4CC643FD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085136" y="4680748"/>
            <a:ext cx="114300" cy="595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C827B040-42A7-4203-9269-49A04DA8513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523286" y="4680748"/>
            <a:ext cx="593992" cy="595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730628B-13BD-4921-9516-F3675BC74762}"/>
              </a:ext>
            </a:extLst>
          </p:cNvPr>
          <p:cNvSpPr txBox="1"/>
          <p:nvPr/>
        </p:nvSpPr>
        <p:spPr>
          <a:xfrm>
            <a:off x="781135" y="4313414"/>
            <a:ext cx="15861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登庸武將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B7DA5AC-E26A-43A3-8F08-A891C00F281D}"/>
              </a:ext>
            </a:extLst>
          </p:cNvPr>
          <p:cNvSpPr txBox="1"/>
          <p:nvPr/>
        </p:nvSpPr>
        <p:spPr>
          <a:xfrm>
            <a:off x="767003" y="5611063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最大沒人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耍廢軍團</a:t>
            </a:r>
          </a:p>
        </p:txBody>
      </p:sp>
    </p:spTree>
    <p:extLst>
      <p:ext uri="{BB962C8B-B14F-4D97-AF65-F5344CB8AC3E}">
        <p14:creationId xmlns:p14="http://schemas.microsoft.com/office/powerpoint/2010/main" val="290198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5" grpId="0"/>
      <p:bldP spid="57" grpId="0"/>
      <p:bldP spid="60" grpId="0"/>
      <p:bldP spid="62" grpId="0" animBg="1"/>
      <p:bldP spid="64" grpId="0" animBg="1"/>
      <p:bldP spid="66" grpId="0" animBg="1"/>
      <p:bldP spid="68" grpId="0" animBg="1"/>
      <p:bldP spid="30" grpId="0" animBg="1"/>
      <p:bldP spid="32" grpId="0" animBg="1"/>
      <p:bldP spid="69" grpId="0" animBg="1"/>
      <p:bldP spid="71" grpId="0" animBg="1"/>
      <p:bldP spid="80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3378E1-E5D5-4C2C-A07F-DD1C0F8B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and Nullity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29934E5-4C78-4C4B-9282-7B0C593E8F93}"/>
                  </a:ext>
                </a:extLst>
              </p:cNvPr>
              <p:cNvSpPr txBox="1"/>
              <p:nvPr/>
            </p:nvSpPr>
            <p:spPr>
              <a:xfrm>
                <a:off x="962326" y="1690689"/>
                <a:ext cx="257987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29934E5-4C78-4C4B-9282-7B0C593E8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6" y="1690689"/>
                <a:ext cx="2579873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CA1EC43D-56C5-44A2-9C05-0F2C8384CE56}"/>
              </a:ext>
            </a:extLst>
          </p:cNvPr>
          <p:cNvSpPr txBox="1"/>
          <p:nvPr/>
        </p:nvSpPr>
        <p:spPr>
          <a:xfrm>
            <a:off x="4129619" y="2355853"/>
            <a:ext cx="333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以下是最土炮的作法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96F40FD-3F6A-4596-AFA8-0730E0705F90}"/>
                  </a:ext>
                </a:extLst>
              </p:cNvPr>
              <p:cNvSpPr txBox="1"/>
              <p:nvPr/>
            </p:nvSpPr>
            <p:spPr>
              <a:xfrm>
                <a:off x="628650" y="3429000"/>
                <a:ext cx="205960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96F40FD-3F6A-4596-AFA8-0730E070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29000"/>
                <a:ext cx="2059602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5EB1F4-FD02-4EB5-9B66-B0D6038A7304}"/>
                  </a:ext>
                </a:extLst>
              </p:cNvPr>
              <p:cNvSpPr txBox="1"/>
              <p:nvPr/>
            </p:nvSpPr>
            <p:spPr>
              <a:xfrm>
                <a:off x="3254748" y="3429000"/>
                <a:ext cx="130907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5EB1F4-FD02-4EB5-9B66-B0D6038A7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48" y="3429000"/>
                <a:ext cx="1309076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F229BE3-6B2D-4FCA-B1C2-39AA7E415698}"/>
                  </a:ext>
                </a:extLst>
              </p:cNvPr>
              <p:cNvSpPr txBox="1"/>
              <p:nvPr/>
            </p:nvSpPr>
            <p:spPr>
              <a:xfrm>
                <a:off x="5146542" y="3429000"/>
                <a:ext cx="147899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F229BE3-6B2D-4FCA-B1C2-39AA7E41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42" y="3429000"/>
                <a:ext cx="1478995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2C04CED-2DB2-49CE-9EC5-355AE09C203B}"/>
                  </a:ext>
                </a:extLst>
              </p:cNvPr>
              <p:cNvSpPr txBox="1"/>
              <p:nvPr/>
            </p:nvSpPr>
            <p:spPr>
              <a:xfrm>
                <a:off x="7227423" y="3429000"/>
                <a:ext cx="147899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2C04CED-2DB2-49CE-9EC5-355AE09C2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423" y="3429000"/>
                <a:ext cx="1478995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B31EFC1-A212-4EBE-882B-AEF40548A6CF}"/>
                  </a:ext>
                </a:extLst>
              </p:cNvPr>
              <p:cNvSpPr txBox="1"/>
              <p:nvPr/>
            </p:nvSpPr>
            <p:spPr>
              <a:xfrm>
                <a:off x="932730" y="5136379"/>
                <a:ext cx="72846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B31EFC1-A212-4EBE-882B-AEF40548A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30" y="5136379"/>
                <a:ext cx="728468" cy="9766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EE3D26F-E821-4B0A-994E-EB51D5D881EA}"/>
                  </a:ext>
                </a:extLst>
              </p:cNvPr>
              <p:cNvSpPr txBox="1"/>
              <p:nvPr/>
            </p:nvSpPr>
            <p:spPr>
              <a:xfrm>
                <a:off x="2813731" y="5136379"/>
                <a:ext cx="72846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8EE3D26F-E821-4B0A-994E-EB51D5D88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31" y="5136379"/>
                <a:ext cx="728468" cy="9766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779BC93-DDF3-4908-85A8-DE515930DCF2}"/>
                  </a:ext>
                </a:extLst>
              </p:cNvPr>
              <p:cNvSpPr txBox="1"/>
              <p:nvPr/>
            </p:nvSpPr>
            <p:spPr>
              <a:xfrm>
                <a:off x="4577433" y="5181296"/>
                <a:ext cx="89838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779BC93-DDF3-4908-85A8-DE515930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433" y="5181296"/>
                <a:ext cx="898387" cy="9766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B134B94-29CC-493E-A2BF-B116132FE354}"/>
                  </a:ext>
                </a:extLst>
              </p:cNvPr>
              <p:cNvSpPr txBox="1"/>
              <p:nvPr/>
            </p:nvSpPr>
            <p:spPr>
              <a:xfrm>
                <a:off x="4106043" y="1779041"/>
                <a:ext cx="39384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=?,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𝑁𝑢𝑙𝑙𝑖𝑡𝑦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B134B94-29CC-493E-A2BF-B116132FE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43" y="1779041"/>
                <a:ext cx="393845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D1849D9E-48FF-41C7-ACFF-2275AE89869D}"/>
              </a:ext>
            </a:extLst>
          </p:cNvPr>
          <p:cNvSpPr txBox="1"/>
          <p:nvPr/>
        </p:nvSpPr>
        <p:spPr>
          <a:xfrm>
            <a:off x="848125" y="4360369"/>
            <a:ext cx="167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1FB504-4224-4556-BB0C-C383842A9ADA}"/>
              </a:ext>
            </a:extLst>
          </p:cNvPr>
          <p:cNvSpPr txBox="1"/>
          <p:nvPr/>
        </p:nvSpPr>
        <p:spPr>
          <a:xfrm>
            <a:off x="3072961" y="4337581"/>
            <a:ext cx="167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ED9FC7A-8855-4AC6-94AB-20382CB243C9}"/>
              </a:ext>
            </a:extLst>
          </p:cNvPr>
          <p:cNvSpPr txBox="1"/>
          <p:nvPr/>
        </p:nvSpPr>
        <p:spPr>
          <a:xfrm>
            <a:off x="5049714" y="4324797"/>
            <a:ext cx="167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814A40C-8808-4A68-92BF-420940597E59}"/>
              </a:ext>
            </a:extLst>
          </p:cNvPr>
          <p:cNvSpPr txBox="1"/>
          <p:nvPr/>
        </p:nvSpPr>
        <p:spPr>
          <a:xfrm>
            <a:off x="7208168" y="4324796"/>
            <a:ext cx="167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950872C-E01F-46E4-AECA-661A517E2A67}"/>
              </a:ext>
            </a:extLst>
          </p:cNvPr>
          <p:cNvSpPr txBox="1"/>
          <p:nvPr/>
        </p:nvSpPr>
        <p:spPr>
          <a:xfrm>
            <a:off x="225805" y="6112993"/>
            <a:ext cx="215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independent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2532F14-A4D7-4349-872F-71ABC552B73F}"/>
              </a:ext>
            </a:extLst>
          </p:cNvPr>
          <p:cNvSpPr txBox="1"/>
          <p:nvPr/>
        </p:nvSpPr>
        <p:spPr>
          <a:xfrm>
            <a:off x="2086612" y="6112993"/>
            <a:ext cx="215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independent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07F861D-89D7-4899-912B-72875FBDDF2C}"/>
              </a:ext>
            </a:extLst>
          </p:cNvPr>
          <p:cNvSpPr txBox="1"/>
          <p:nvPr/>
        </p:nvSpPr>
        <p:spPr>
          <a:xfrm>
            <a:off x="3947419" y="6139436"/>
            <a:ext cx="2158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independent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B8D35C-4E6A-407B-9C8D-AE1BA65684AE}"/>
                  </a:ext>
                </a:extLst>
              </p:cNvPr>
              <p:cNvSpPr txBox="1"/>
              <p:nvPr/>
            </p:nvSpPr>
            <p:spPr>
              <a:xfrm>
                <a:off x="6299166" y="5080475"/>
                <a:ext cx="19031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35B8D35C-4E6A-407B-9C8D-AE1BA6568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66" y="5080475"/>
                <a:ext cx="1903150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8D54F0-B750-4AD8-82DE-B8CBACCC5F23}"/>
                  </a:ext>
                </a:extLst>
              </p:cNvPr>
              <p:cNvSpPr txBox="1"/>
              <p:nvPr/>
            </p:nvSpPr>
            <p:spPr>
              <a:xfrm>
                <a:off x="6299166" y="5778305"/>
                <a:ext cx="22161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8D54F0-B750-4AD8-82DE-B8CBACCC5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66" y="5778305"/>
                <a:ext cx="2216184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33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  <p:bldP spid="14" grpId="0"/>
      <p:bldP spid="15" grpId="0"/>
      <p:bldP spid="20" grpId="0"/>
      <p:bldP spid="22" grpId="0"/>
      <p:bldP spid="24" grpId="0"/>
      <p:bldP spid="26" grpId="0"/>
      <p:bldP spid="28" grpId="0"/>
      <p:bldP spid="30" grpId="0"/>
      <p:bldP spid="32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 and Nullity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474104" y="1816054"/>
                <a:ext cx="290977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04" y="1816054"/>
                <a:ext cx="2909771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489B027D-A42A-4300-BA6A-2DF5C15DA522}"/>
              </a:ext>
            </a:extLst>
          </p:cNvPr>
          <p:cNvSpPr txBox="1"/>
          <p:nvPr/>
        </p:nvSpPr>
        <p:spPr>
          <a:xfrm>
            <a:off x="1474104" y="3090404"/>
            <a:ext cx="3388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Assume the three columns are independent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6F50A5D-3954-4CDA-8A93-260654FEBCED}"/>
                  </a:ext>
                </a:extLst>
              </p:cNvPr>
              <p:cNvSpPr txBox="1"/>
              <p:nvPr/>
            </p:nvSpPr>
            <p:spPr>
              <a:xfrm>
                <a:off x="5232486" y="1826751"/>
                <a:ext cx="2015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6F50A5D-3954-4CDA-8A93-260654FE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86" y="1826751"/>
                <a:ext cx="201548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4E2DB99-7C6D-4C4C-B54F-00A44045E541}"/>
                  </a:ext>
                </a:extLst>
              </p:cNvPr>
              <p:cNvSpPr txBox="1"/>
              <p:nvPr/>
            </p:nvSpPr>
            <p:spPr>
              <a:xfrm>
                <a:off x="5232486" y="2524581"/>
                <a:ext cx="23285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4E2DB99-7C6D-4C4C-B54F-00A44045E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86" y="2524581"/>
                <a:ext cx="232852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649120-C818-42BF-A526-83E1BE0C3858}"/>
              </a:ext>
            </a:extLst>
          </p:cNvPr>
          <p:cNvSpPr txBox="1"/>
          <p:nvPr/>
        </p:nvSpPr>
        <p:spPr>
          <a:xfrm>
            <a:off x="967882" y="4327719"/>
            <a:ext cx="573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A is a </a:t>
            </a:r>
            <a:r>
              <a:rPr lang="en-US" altLang="zh-TW" sz="2800" dirty="0" err="1"/>
              <a:t>mxn</a:t>
            </a:r>
            <a:r>
              <a:rPr lang="en-US" altLang="zh-TW" sz="2800" dirty="0"/>
              <a:t> matrix (n columns)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CF1FDCC-8CE3-4E9B-BE30-F01479E28762}"/>
              </a:ext>
            </a:extLst>
          </p:cNvPr>
          <p:cNvSpPr txBox="1"/>
          <p:nvPr/>
        </p:nvSpPr>
        <p:spPr>
          <a:xfrm>
            <a:off x="5742191" y="4999425"/>
            <a:ext cx="1933576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Rank A = n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3070D2F-3FA8-4AA3-B952-E77F6C99C12D}"/>
              </a:ext>
            </a:extLst>
          </p:cNvPr>
          <p:cNvSpPr txBox="1"/>
          <p:nvPr/>
        </p:nvSpPr>
        <p:spPr>
          <a:xfrm>
            <a:off x="5742191" y="5637818"/>
            <a:ext cx="1933576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Nullity A = 0</a:t>
            </a:r>
            <a:endParaRPr lang="zh-TW" altLang="en-US" sz="28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E751E6-B09B-457D-8285-5B11EE303838}"/>
              </a:ext>
            </a:extLst>
          </p:cNvPr>
          <p:cNvSpPr txBox="1"/>
          <p:nvPr/>
        </p:nvSpPr>
        <p:spPr>
          <a:xfrm>
            <a:off x="1666525" y="5045591"/>
            <a:ext cx="2717350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Columns of A are independent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30A03F-3F79-4F0E-BE6D-5484234A3F06}"/>
              </a:ext>
            </a:extLst>
          </p:cNvPr>
          <p:cNvSpPr/>
          <p:nvPr/>
        </p:nvSpPr>
        <p:spPr>
          <a:xfrm>
            <a:off x="6957544" y="1863938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D74AF5-2823-4005-9146-FA33A16513D3}"/>
              </a:ext>
            </a:extLst>
          </p:cNvPr>
          <p:cNvSpPr/>
          <p:nvPr/>
        </p:nvSpPr>
        <p:spPr>
          <a:xfrm>
            <a:off x="7256948" y="2524580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FB0C3A49-5083-4D45-A2B5-4F039A93BE27}"/>
              </a:ext>
            </a:extLst>
          </p:cNvPr>
          <p:cNvSpPr/>
          <p:nvPr/>
        </p:nvSpPr>
        <p:spPr>
          <a:xfrm>
            <a:off x="4572000" y="5045591"/>
            <a:ext cx="967882" cy="3836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57A67ABF-905D-4933-B1D7-DA5B2B9B3DC0}"/>
              </a:ext>
            </a:extLst>
          </p:cNvPr>
          <p:cNvSpPr/>
          <p:nvPr/>
        </p:nvSpPr>
        <p:spPr>
          <a:xfrm flipH="1">
            <a:off x="4579092" y="5590643"/>
            <a:ext cx="967882" cy="3836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86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 animBg="1"/>
      <p:bldP spid="14" grpId="0" animBg="1"/>
      <p:bldP spid="15" grpId="0" animBg="1"/>
      <p:bldP spid="10" grpId="0" animBg="1"/>
      <p:bldP spid="16" grpId="0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2527140" y="884409"/>
                <a:ext cx="2356864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140" y="884409"/>
                <a:ext cx="2356864" cy="718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2652228" y="4098148"/>
                <a:ext cx="1799019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228" y="4098148"/>
                <a:ext cx="1799019" cy="718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6290649" y="4107475"/>
                <a:ext cx="1241174" cy="724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649" y="4107475"/>
                <a:ext cx="1241174" cy="724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4D87D0A-A8A9-42ED-ABDA-D7B092532FF2}"/>
                  </a:ext>
                </a:extLst>
              </p:cNvPr>
              <p:cNvSpPr txBox="1"/>
              <p:nvPr/>
            </p:nvSpPr>
            <p:spPr>
              <a:xfrm>
                <a:off x="2527140" y="2289586"/>
                <a:ext cx="2381101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4D87D0A-A8A9-42ED-ABDA-D7B09253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140" y="2289586"/>
                <a:ext cx="2381101" cy="113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C59F52-FAB6-40ED-B07E-E5A68AE91340}"/>
                  </a:ext>
                </a:extLst>
              </p:cNvPr>
              <p:cNvSpPr txBox="1"/>
              <p:nvPr/>
            </p:nvSpPr>
            <p:spPr>
              <a:xfrm>
                <a:off x="5724348" y="775752"/>
                <a:ext cx="2015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C59F52-FAB6-40ED-B07E-E5A68AE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8" y="775752"/>
                <a:ext cx="201548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0CC879F-CF06-4578-89AA-D970B8146D12}"/>
                  </a:ext>
                </a:extLst>
              </p:cNvPr>
              <p:cNvSpPr txBox="1"/>
              <p:nvPr/>
            </p:nvSpPr>
            <p:spPr>
              <a:xfrm>
                <a:off x="5724348" y="1350428"/>
                <a:ext cx="23285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=?2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0CC879F-CF06-4578-89AA-D970B8146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8" y="1350428"/>
                <a:ext cx="232852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C3EF5B-CE89-4358-8FFA-F045FDEAEBC8}"/>
                  </a:ext>
                </a:extLst>
              </p:cNvPr>
              <p:cNvSpPr txBox="1"/>
              <p:nvPr/>
            </p:nvSpPr>
            <p:spPr>
              <a:xfrm>
                <a:off x="5724348" y="2448533"/>
                <a:ext cx="2015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C3EF5B-CE89-4358-8FFA-F045FDEA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8" y="2448533"/>
                <a:ext cx="201548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CCC7BE-1E5C-4C74-B135-4CEEB111AC0F}"/>
                  </a:ext>
                </a:extLst>
              </p:cNvPr>
              <p:cNvSpPr txBox="1"/>
              <p:nvPr/>
            </p:nvSpPr>
            <p:spPr>
              <a:xfrm>
                <a:off x="5724348" y="3023209"/>
                <a:ext cx="23285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CCC7BE-1E5C-4C74-B135-4CEEB111A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348" y="3023209"/>
                <a:ext cx="232852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C83DD53-1C41-4C4F-B4FC-C6631BF3E0D7}"/>
                  </a:ext>
                </a:extLst>
              </p:cNvPr>
              <p:cNvSpPr txBox="1"/>
              <p:nvPr/>
            </p:nvSpPr>
            <p:spPr>
              <a:xfrm>
                <a:off x="2555481" y="5203163"/>
                <a:ext cx="2015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C83DD53-1C41-4C4F-B4FC-C6631BF3E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481" y="5203163"/>
                <a:ext cx="201548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33251C6-49C8-4FC4-A0F0-B645DFD12E11}"/>
                  </a:ext>
                </a:extLst>
              </p:cNvPr>
              <p:cNvSpPr txBox="1"/>
              <p:nvPr/>
            </p:nvSpPr>
            <p:spPr>
              <a:xfrm>
                <a:off x="2555481" y="5777839"/>
                <a:ext cx="23285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D33251C6-49C8-4FC4-A0F0-B645DFD1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481" y="5777839"/>
                <a:ext cx="232852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FEDEEBA-8D93-45B3-AE27-003F528E35CA}"/>
                  </a:ext>
                </a:extLst>
              </p:cNvPr>
              <p:cNvSpPr txBox="1"/>
              <p:nvPr/>
            </p:nvSpPr>
            <p:spPr>
              <a:xfrm>
                <a:off x="5967045" y="5196494"/>
                <a:ext cx="20154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FEDEEBA-8D93-45B3-AE27-003F528E3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45" y="5196494"/>
                <a:ext cx="201548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174C048-DCF0-4954-8ADB-F3E256101EA2}"/>
                  </a:ext>
                </a:extLst>
              </p:cNvPr>
              <p:cNvSpPr txBox="1"/>
              <p:nvPr/>
            </p:nvSpPr>
            <p:spPr>
              <a:xfrm>
                <a:off x="5967045" y="5771170"/>
                <a:ext cx="23285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𝑁𝑢𝑙𝑙𝑖𝑡𝑦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B174C048-DCF0-4954-8ADB-F3E25610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45" y="5771170"/>
                <a:ext cx="232852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1C9D1271-81AF-41E9-9CD7-ACBCE5D9CA17}"/>
              </a:ext>
            </a:extLst>
          </p:cNvPr>
          <p:cNvSpPr/>
          <p:nvPr/>
        </p:nvSpPr>
        <p:spPr>
          <a:xfrm>
            <a:off x="7501241" y="770394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7603113-DFA3-4459-BB9E-9DBA2C2A426B}"/>
              </a:ext>
            </a:extLst>
          </p:cNvPr>
          <p:cNvSpPr/>
          <p:nvPr/>
        </p:nvSpPr>
        <p:spPr>
          <a:xfrm>
            <a:off x="7757178" y="1358677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1B49D92-733B-4D3D-837E-773CE824930C}"/>
              </a:ext>
            </a:extLst>
          </p:cNvPr>
          <p:cNvSpPr/>
          <p:nvPr/>
        </p:nvSpPr>
        <p:spPr>
          <a:xfrm>
            <a:off x="7501241" y="2463409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C924B4B-8E7A-4952-8FB8-40FE844B88C3}"/>
              </a:ext>
            </a:extLst>
          </p:cNvPr>
          <p:cNvSpPr/>
          <p:nvPr/>
        </p:nvSpPr>
        <p:spPr>
          <a:xfrm>
            <a:off x="7726596" y="3043442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EB8D558-643E-457D-A3EA-BE8C702B2D99}"/>
              </a:ext>
            </a:extLst>
          </p:cNvPr>
          <p:cNvSpPr/>
          <p:nvPr/>
        </p:nvSpPr>
        <p:spPr>
          <a:xfrm>
            <a:off x="4345614" y="5270318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B62C73-8C41-4785-A9ED-C4DC42871A5E}"/>
              </a:ext>
            </a:extLst>
          </p:cNvPr>
          <p:cNvSpPr/>
          <p:nvPr/>
        </p:nvSpPr>
        <p:spPr>
          <a:xfrm>
            <a:off x="4570969" y="5821194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A334E4B-0AEF-470C-8E72-509D1A3CF16B}"/>
              </a:ext>
            </a:extLst>
          </p:cNvPr>
          <p:cNvSpPr/>
          <p:nvPr/>
        </p:nvSpPr>
        <p:spPr>
          <a:xfrm>
            <a:off x="7708731" y="5104600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6EB40EE-580E-4D4F-A164-3BCF50A668F3}"/>
              </a:ext>
            </a:extLst>
          </p:cNvPr>
          <p:cNvSpPr/>
          <p:nvPr/>
        </p:nvSpPr>
        <p:spPr>
          <a:xfrm>
            <a:off x="7982533" y="5871699"/>
            <a:ext cx="4507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1AC820-7050-4C13-99E4-389489556B28}"/>
                  </a:ext>
                </a:extLst>
              </p:cNvPr>
              <p:cNvSpPr txBox="1"/>
              <p:nvPr/>
            </p:nvSpPr>
            <p:spPr>
              <a:xfrm>
                <a:off x="866406" y="2509073"/>
                <a:ext cx="72846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91AC820-7050-4C13-99E4-389489556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06" y="2509073"/>
                <a:ext cx="728468" cy="9766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independent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650" y="4075905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TW" sz="2400" dirty="0"/>
                  <a:t> a </a:t>
                </a:r>
                <a:r>
                  <a:rPr lang="en-US" altLang="zh-TW" sz="2400" b="1" i="1" dirty="0"/>
                  <a:t>linear combination </a:t>
                </a:r>
                <a:r>
                  <a:rPr lang="en-US" altLang="zh-TW" sz="2400" dirty="0"/>
                  <a:t>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TW" sz="2400" dirty="0"/>
                  <a:t> in the </a:t>
                </a:r>
                <a:r>
                  <a:rPr lang="en-US" altLang="zh-TW" sz="2400" b="1" i="1" dirty="0"/>
                  <a:t>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97599" y="302115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4740" y="498521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Rank</a:t>
            </a:r>
            <a:r>
              <a:rPr lang="en-US" altLang="zh-TW" sz="2400" b="0" dirty="0"/>
              <a:t> A = 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128502" y="554422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Nullity</a:t>
            </a:r>
            <a:r>
              <a:rPr lang="en-US" altLang="zh-TW" sz="2400" b="0" dirty="0"/>
              <a:t> A = 0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82937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Unique solution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430586" y="498521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Rank</a:t>
            </a:r>
            <a:r>
              <a:rPr lang="en-US" altLang="zh-TW" sz="2400" b="0" dirty="0"/>
              <a:t> A &lt; 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4348" y="554422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Nullity</a:t>
            </a:r>
            <a:r>
              <a:rPr lang="en-US" altLang="zh-TW" sz="2400" b="0" dirty="0"/>
              <a:t> A &gt; 0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278783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Infinite solution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998952" y="3636396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 rot="5400000">
            <a:off x="5731642" y="1007674"/>
            <a:ext cx="396234" cy="5602514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17" y="552404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384D1F4B-566C-4591-A856-0E27611E94CD}"/>
              </a:ext>
            </a:extLst>
          </p:cNvPr>
          <p:cNvSpPr/>
          <p:nvPr/>
        </p:nvSpPr>
        <p:spPr>
          <a:xfrm>
            <a:off x="3092079" y="4026749"/>
            <a:ext cx="2436897" cy="8564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89C6F70-07D0-41AE-8E67-C25226487138}"/>
              </a:ext>
            </a:extLst>
          </p:cNvPr>
          <p:cNvSpPr/>
          <p:nvPr/>
        </p:nvSpPr>
        <p:spPr>
          <a:xfrm>
            <a:off x="3092079" y="4965128"/>
            <a:ext cx="2436897" cy="10407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1BA6BCD-97E5-4CFA-8426-CA65C99F96BD}"/>
              </a:ext>
            </a:extLst>
          </p:cNvPr>
          <p:cNvSpPr/>
          <p:nvPr/>
        </p:nvSpPr>
        <p:spPr>
          <a:xfrm>
            <a:off x="6382971" y="4046452"/>
            <a:ext cx="2436897" cy="8564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A7A1781-9361-42B7-8BB0-5E638488D103}"/>
              </a:ext>
            </a:extLst>
          </p:cNvPr>
          <p:cNvSpPr/>
          <p:nvPr/>
        </p:nvSpPr>
        <p:spPr>
          <a:xfrm>
            <a:off x="6382971" y="4984831"/>
            <a:ext cx="2436897" cy="104075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98F5EC-C56D-4DEC-A508-B0A8179BCEA7}"/>
              </a:ext>
            </a:extLst>
          </p:cNvPr>
          <p:cNvSpPr txBox="1"/>
          <p:nvPr/>
        </p:nvSpPr>
        <p:spPr>
          <a:xfrm rot="5400000">
            <a:off x="2686463" y="4675834"/>
            <a:ext cx="58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F9E6F5-5CAB-4EBD-B4C6-00DD7734F334}"/>
              </a:ext>
            </a:extLst>
          </p:cNvPr>
          <p:cNvSpPr txBox="1"/>
          <p:nvPr/>
        </p:nvSpPr>
        <p:spPr>
          <a:xfrm rot="5400000">
            <a:off x="5952126" y="4680861"/>
            <a:ext cx="583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170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454</Words>
  <Application>Microsoft Office PowerPoint</Application>
  <PresentationFormat>如螢幕大小 (4:3)</PresentationFormat>
  <Paragraphs>100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Helvetica Neue</vt:lpstr>
      <vt:lpstr>微軟正黑體</vt:lpstr>
      <vt:lpstr>Arial</vt:lpstr>
      <vt:lpstr>Calibri</vt:lpstr>
      <vt:lpstr>Calibri Light</vt:lpstr>
      <vt:lpstr>Cambria Math</vt:lpstr>
      <vt:lpstr>Office 佈景主題</vt:lpstr>
      <vt:lpstr>Rank and Nullity</vt:lpstr>
      <vt:lpstr>Rank and Nullity </vt:lpstr>
      <vt:lpstr>Rank and Nullity </vt:lpstr>
      <vt:lpstr>Rank and Nullity </vt:lpstr>
      <vt:lpstr>PowerPoint 簡報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Rank and Nullity</dc:title>
  <dc:creator>Hung-yi Lee</dc:creator>
  <cp:lastModifiedBy>Hung-yi Lee</cp:lastModifiedBy>
  <cp:revision>15</cp:revision>
  <dcterms:created xsi:type="dcterms:W3CDTF">2020-09-23T13:50:44Z</dcterms:created>
  <dcterms:modified xsi:type="dcterms:W3CDTF">2020-09-25T04:08:41Z</dcterms:modified>
</cp:coreProperties>
</file>