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55" r:id="rId2"/>
    <p:sldId id="333" r:id="rId3"/>
    <p:sldId id="290" r:id="rId4"/>
    <p:sldId id="352" r:id="rId5"/>
    <p:sldId id="295" r:id="rId6"/>
    <p:sldId id="354" r:id="rId7"/>
    <p:sldId id="360" r:id="rId8"/>
    <p:sldId id="361" r:id="rId9"/>
    <p:sldId id="297" r:id="rId10"/>
    <p:sldId id="357" r:id="rId11"/>
    <p:sldId id="359" r:id="rId12"/>
    <p:sldId id="3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4082" autoAdjust="0"/>
  </p:normalViewPr>
  <p:slideViewPr>
    <p:cSldViewPr snapToGrid="0">
      <p:cViewPr varScale="1">
        <p:scale>
          <a:sx n="96" d="100"/>
          <a:sy n="96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5C28C-9D66-4502-AF38-78A4E925841E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2C9D1-1E40-4117-B2FC-5E89BC28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25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oncentration.com/profiles/blogs/real-world-application-of-solving-equation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Textbook: Chapter 1.3, 1.4</a:t>
            </a:r>
          </a:p>
          <a:p>
            <a:endParaRPr lang="en-US" altLang="zh-TW" dirty="0">
              <a:hlinkClick r:id="rId3"/>
            </a:endParaRPr>
          </a:p>
          <a:p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=========</a:t>
            </a:r>
          </a:p>
          <a:p>
            <a:r>
              <a:rPr lang="en-US" altLang="zh-TW" dirty="0">
                <a:hlinkClick r:id="rId3"/>
              </a:rPr>
              <a:t>http://www.mathconcentration.com/profiles/blogs/real-world-application-of-solving-equations</a:t>
            </a:r>
            <a:endParaRPr lang="en-US" altLang="zh-TW" dirty="0"/>
          </a:p>
          <a:p>
            <a:r>
              <a:rPr lang="en-US" altLang="zh-TW" dirty="0"/>
              <a:t>Examples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1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TW" dirty="0"/>
              <a:t>Simple operations defined on a system of linear equations </a:t>
            </a:r>
          </a:p>
          <a:p>
            <a:pPr lvl="1">
              <a:lnSpc>
                <a:spcPct val="120000"/>
              </a:lnSpc>
            </a:pPr>
            <a:r>
              <a:rPr kumimoji="1" lang="en-US" altLang="zh-TW" dirty="0"/>
              <a:t>not change the solution set of the system of linear equations </a:t>
            </a:r>
          </a:p>
          <a:p>
            <a:pPr lvl="1">
              <a:lnSpc>
                <a:spcPct val="120000"/>
              </a:lnSpc>
            </a:pPr>
            <a:r>
              <a:rPr kumimoji="1" lang="en-US" altLang="zh-TW" dirty="0"/>
              <a:t>They are all </a:t>
            </a:r>
            <a:r>
              <a:rPr kumimoji="1" lang="en-US" altLang="zh-TW" b="1" dirty="0">
                <a:solidFill>
                  <a:srgbClr val="FF0000"/>
                </a:solidFill>
              </a:rPr>
              <a:t>equivalent</a:t>
            </a:r>
            <a:r>
              <a:rPr kumimoji="1" lang="en-US" altLang="zh-TW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zh-TW" dirty="0"/>
              <a:t>Used for solving systems of linear equations</a:t>
            </a:r>
          </a:p>
          <a:p>
            <a:pPr>
              <a:lnSpc>
                <a:spcPct val="120000"/>
              </a:lnSpc>
            </a:pPr>
            <a:r>
              <a:rPr kumimoji="1" lang="en-US" altLang="zh-TW" dirty="0">
                <a:solidFill>
                  <a:srgbClr val="FF0000"/>
                </a:solidFill>
              </a:rPr>
              <a:t>Equivalent </a:t>
            </a:r>
            <a:r>
              <a:rPr kumimoji="1" lang="en-US" altLang="zh-TW" dirty="0"/>
              <a:t>systems of linear equations: having the same </a:t>
            </a:r>
            <a:r>
              <a:rPr kumimoji="1" lang="en-US" altLang="zh-TW" b="1" dirty="0">
                <a:solidFill>
                  <a:srgbClr val="000090"/>
                </a:solidFill>
              </a:rPr>
              <a:t>solution set</a:t>
            </a:r>
            <a:r>
              <a:rPr kumimoji="1" lang="en-US" altLang="zh-TW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zh-TW" dirty="0">
                <a:solidFill>
                  <a:srgbClr val="FF0000"/>
                </a:solidFill>
              </a:rPr>
              <a:t>An elementary row operation </a:t>
            </a:r>
            <a:r>
              <a:rPr kumimoji="1" lang="en-US" altLang="zh-TW" dirty="0"/>
              <a:t>taken on a system of linear equations will result in another </a:t>
            </a:r>
            <a:r>
              <a:rPr kumimoji="1" lang="en-US" altLang="zh-TW" b="1" dirty="0">
                <a:solidFill>
                  <a:srgbClr val="008000"/>
                </a:solidFill>
              </a:rPr>
              <a:t>equivalent</a:t>
            </a:r>
            <a:r>
              <a:rPr kumimoji="1" lang="en-US" altLang="zh-TW" dirty="0">
                <a:solidFill>
                  <a:srgbClr val="008000"/>
                </a:solidFill>
              </a:rPr>
              <a:t> </a:t>
            </a:r>
            <a:r>
              <a:rPr kumimoji="1" lang="en-US" altLang="zh-TW" dirty="0"/>
              <a:t>system of linear equations</a:t>
            </a:r>
          </a:p>
          <a:p>
            <a:pPr>
              <a:lnSpc>
                <a:spcPct val="120000"/>
              </a:lnSpc>
            </a:pPr>
            <a:r>
              <a:rPr kumimoji="1" lang="en-US" altLang="zh-TW" dirty="0">
                <a:solidFill>
                  <a:srgbClr val="FF0000"/>
                </a:solidFill>
              </a:rPr>
              <a:t>Elementary row operations </a:t>
            </a:r>
            <a:r>
              <a:rPr kumimoji="1" lang="en-US" altLang="zh-TW" dirty="0"/>
              <a:t>for solving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systems of linear equations: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98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TW" dirty="0"/>
              <a:t>Simple operations defined on a system of linear equations </a:t>
            </a:r>
          </a:p>
          <a:p>
            <a:pPr lvl="1">
              <a:lnSpc>
                <a:spcPct val="120000"/>
              </a:lnSpc>
            </a:pPr>
            <a:r>
              <a:rPr kumimoji="1" lang="en-US" altLang="zh-TW" dirty="0"/>
              <a:t>not change the solution set of the system of linear equations </a:t>
            </a:r>
          </a:p>
          <a:p>
            <a:pPr lvl="1">
              <a:lnSpc>
                <a:spcPct val="120000"/>
              </a:lnSpc>
            </a:pPr>
            <a:r>
              <a:rPr kumimoji="1" lang="en-US" altLang="zh-TW" dirty="0"/>
              <a:t>They are all </a:t>
            </a:r>
            <a:r>
              <a:rPr kumimoji="1" lang="en-US" altLang="zh-TW" b="1" dirty="0">
                <a:solidFill>
                  <a:srgbClr val="FF0000"/>
                </a:solidFill>
              </a:rPr>
              <a:t>equivalent</a:t>
            </a:r>
            <a:r>
              <a:rPr kumimoji="1" lang="en-US" altLang="zh-TW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zh-TW" dirty="0"/>
              <a:t>Used for solving systems of linear equations</a:t>
            </a:r>
          </a:p>
          <a:p>
            <a:pPr>
              <a:lnSpc>
                <a:spcPct val="120000"/>
              </a:lnSpc>
            </a:pPr>
            <a:r>
              <a:rPr kumimoji="1" lang="en-US" altLang="zh-TW" dirty="0">
                <a:solidFill>
                  <a:srgbClr val="FF0000"/>
                </a:solidFill>
              </a:rPr>
              <a:t>Equivalent </a:t>
            </a:r>
            <a:r>
              <a:rPr kumimoji="1" lang="en-US" altLang="zh-TW" dirty="0"/>
              <a:t>systems of linear equations: having the same </a:t>
            </a:r>
            <a:r>
              <a:rPr kumimoji="1" lang="en-US" altLang="zh-TW" b="1" dirty="0">
                <a:solidFill>
                  <a:srgbClr val="000090"/>
                </a:solidFill>
              </a:rPr>
              <a:t>solution set</a:t>
            </a:r>
            <a:r>
              <a:rPr kumimoji="1" lang="en-US" altLang="zh-TW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zh-TW" dirty="0">
                <a:solidFill>
                  <a:srgbClr val="FF0000"/>
                </a:solidFill>
              </a:rPr>
              <a:t>An elementary row operation </a:t>
            </a:r>
            <a:r>
              <a:rPr kumimoji="1" lang="en-US" altLang="zh-TW" dirty="0"/>
              <a:t>taken on a system of linear equations will result in another </a:t>
            </a:r>
            <a:r>
              <a:rPr kumimoji="1" lang="en-US" altLang="zh-TW" b="1" dirty="0">
                <a:solidFill>
                  <a:srgbClr val="008000"/>
                </a:solidFill>
              </a:rPr>
              <a:t>equivalent</a:t>
            </a:r>
            <a:r>
              <a:rPr kumimoji="1" lang="en-US" altLang="zh-TW" dirty="0">
                <a:solidFill>
                  <a:srgbClr val="008000"/>
                </a:solidFill>
              </a:rPr>
              <a:t> </a:t>
            </a:r>
            <a:r>
              <a:rPr kumimoji="1" lang="en-US" altLang="zh-TW" dirty="0"/>
              <a:t>system of linear equations</a:t>
            </a:r>
          </a:p>
          <a:p>
            <a:pPr>
              <a:lnSpc>
                <a:spcPct val="120000"/>
              </a:lnSpc>
            </a:pPr>
            <a:r>
              <a:rPr kumimoji="1" lang="en-US" altLang="zh-TW" dirty="0">
                <a:solidFill>
                  <a:srgbClr val="FF0000"/>
                </a:solidFill>
              </a:rPr>
              <a:t>Elementary row operations </a:t>
            </a:r>
            <a:r>
              <a:rPr kumimoji="1" lang="en-US" altLang="zh-TW" dirty="0"/>
              <a:t>for solving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systems of linear equations: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21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TW" dirty="0"/>
              <a:t>Simple operations defined on a system of linear equations </a:t>
            </a:r>
          </a:p>
          <a:p>
            <a:pPr lvl="1">
              <a:lnSpc>
                <a:spcPct val="120000"/>
              </a:lnSpc>
            </a:pPr>
            <a:r>
              <a:rPr kumimoji="1" lang="en-US" altLang="zh-TW" dirty="0"/>
              <a:t>not change the solution set of the system of linear equations </a:t>
            </a:r>
          </a:p>
          <a:p>
            <a:pPr lvl="1">
              <a:lnSpc>
                <a:spcPct val="120000"/>
              </a:lnSpc>
            </a:pPr>
            <a:r>
              <a:rPr kumimoji="1" lang="en-US" altLang="zh-TW" dirty="0"/>
              <a:t>They are all </a:t>
            </a:r>
            <a:r>
              <a:rPr kumimoji="1" lang="en-US" altLang="zh-TW" b="1" dirty="0">
                <a:solidFill>
                  <a:srgbClr val="FF0000"/>
                </a:solidFill>
              </a:rPr>
              <a:t>equivalent</a:t>
            </a:r>
            <a:r>
              <a:rPr kumimoji="1" lang="en-US" altLang="zh-TW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zh-TW" dirty="0"/>
              <a:t>Used for solving systems of linear equations</a:t>
            </a:r>
          </a:p>
          <a:p>
            <a:pPr>
              <a:lnSpc>
                <a:spcPct val="120000"/>
              </a:lnSpc>
            </a:pPr>
            <a:r>
              <a:rPr kumimoji="1" lang="en-US" altLang="zh-TW" dirty="0">
                <a:solidFill>
                  <a:srgbClr val="FF0000"/>
                </a:solidFill>
              </a:rPr>
              <a:t>Equivalent </a:t>
            </a:r>
            <a:r>
              <a:rPr kumimoji="1" lang="en-US" altLang="zh-TW" dirty="0"/>
              <a:t>systems of linear equations: having the same </a:t>
            </a:r>
            <a:r>
              <a:rPr kumimoji="1" lang="en-US" altLang="zh-TW" b="1" dirty="0">
                <a:solidFill>
                  <a:srgbClr val="000090"/>
                </a:solidFill>
              </a:rPr>
              <a:t>solution set</a:t>
            </a:r>
            <a:r>
              <a:rPr kumimoji="1" lang="en-US" altLang="zh-TW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zh-TW" dirty="0">
                <a:solidFill>
                  <a:srgbClr val="FF0000"/>
                </a:solidFill>
              </a:rPr>
              <a:t>An elementary row operation </a:t>
            </a:r>
            <a:r>
              <a:rPr kumimoji="1" lang="en-US" altLang="zh-TW" dirty="0"/>
              <a:t>taken on a system of linear equations will result in another </a:t>
            </a:r>
            <a:r>
              <a:rPr kumimoji="1" lang="en-US" altLang="zh-TW" b="1" dirty="0">
                <a:solidFill>
                  <a:srgbClr val="008000"/>
                </a:solidFill>
              </a:rPr>
              <a:t>equivalent</a:t>
            </a:r>
            <a:r>
              <a:rPr kumimoji="1" lang="en-US" altLang="zh-TW" dirty="0">
                <a:solidFill>
                  <a:srgbClr val="008000"/>
                </a:solidFill>
              </a:rPr>
              <a:t> </a:t>
            </a:r>
            <a:r>
              <a:rPr kumimoji="1" lang="en-US" altLang="zh-TW" dirty="0"/>
              <a:t>system of linear equations</a:t>
            </a:r>
          </a:p>
          <a:p>
            <a:pPr>
              <a:lnSpc>
                <a:spcPct val="120000"/>
              </a:lnSpc>
            </a:pPr>
            <a:r>
              <a:rPr kumimoji="1" lang="en-US" altLang="zh-TW" dirty="0">
                <a:solidFill>
                  <a:srgbClr val="FF0000"/>
                </a:solidFill>
              </a:rPr>
              <a:t>Elementary row operations </a:t>
            </a:r>
            <a:r>
              <a:rPr kumimoji="1" lang="en-US" altLang="zh-TW" dirty="0"/>
              <a:t>for solving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systems of linear equations: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53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TW" dirty="0"/>
              <a:t>Every elementary row operations are reversible.</a:t>
            </a:r>
          </a:p>
          <a:p>
            <a:pPr eaLnBrk="1" hangingPunct="1"/>
            <a:r>
              <a:rPr kumimoji="1" lang="en-US" altLang="zh-TW" dirty="0"/>
              <a:t>    For interchange operation it is obvious, for scaling operation</a:t>
            </a:r>
          </a:p>
          <a:p>
            <a:pPr eaLnBrk="1" hangingPunct="1"/>
            <a:r>
              <a:rPr kumimoji="1" lang="en-US" altLang="zh-TW" dirty="0"/>
              <a:t>    multiply the inverse of the nonzero constant, and for row addition</a:t>
            </a:r>
          </a:p>
          <a:p>
            <a:pPr eaLnBrk="1" hangingPunct="1"/>
            <a:r>
              <a:rPr kumimoji="1" lang="en-US" altLang="zh-TW" dirty="0"/>
              <a:t>    operation add the negative multiple of the row to the other row.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34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TW" dirty="0"/>
              <a:t>Every elementary row operations are reversible.</a:t>
            </a:r>
          </a:p>
          <a:p>
            <a:pPr eaLnBrk="1" hangingPunct="1"/>
            <a:r>
              <a:rPr kumimoji="1" lang="en-US" altLang="zh-TW" dirty="0"/>
              <a:t>    For interchange operation it is obvious, for scaling operation</a:t>
            </a:r>
          </a:p>
          <a:p>
            <a:pPr eaLnBrk="1" hangingPunct="1"/>
            <a:r>
              <a:rPr kumimoji="1" lang="en-US" altLang="zh-TW" dirty="0"/>
              <a:t>    multiply the inverse of the nonzero constant, and for row addition</a:t>
            </a:r>
          </a:p>
          <a:p>
            <a:pPr eaLnBrk="1" hangingPunct="1"/>
            <a:r>
              <a:rPr kumimoji="1" lang="en-US" altLang="zh-TW" dirty="0"/>
              <a:t>    operation add the negative multiple of the row to the other row.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3982-0C80-4E3D-A114-D02984142FA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02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4DFD-E5AE-40AF-90BC-A04660163849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E3B6-5DC0-43FF-AFB7-5B21F4216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4DFD-E5AE-40AF-90BC-A04660163849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E3B6-5DC0-43FF-AFB7-5B21F4216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4DFD-E5AE-40AF-90BC-A04660163849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E3B6-5DC0-43FF-AFB7-5B21F4216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3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4DFD-E5AE-40AF-90BC-A04660163849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E3B6-5DC0-43FF-AFB7-5B21F4216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05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4DFD-E5AE-40AF-90BC-A04660163849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E3B6-5DC0-43FF-AFB7-5B21F4216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74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4DFD-E5AE-40AF-90BC-A04660163849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E3B6-5DC0-43FF-AFB7-5B21F4216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26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4DFD-E5AE-40AF-90BC-A04660163849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E3B6-5DC0-43FF-AFB7-5B21F4216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61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4DFD-E5AE-40AF-90BC-A04660163849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E3B6-5DC0-43FF-AFB7-5B21F4216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15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4DFD-E5AE-40AF-90BC-A04660163849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E3B6-5DC0-43FF-AFB7-5B21F4216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5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4DFD-E5AE-40AF-90BC-A04660163849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E3B6-5DC0-43FF-AFB7-5B21F4216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2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4DFD-E5AE-40AF-90BC-A04660163849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E3B6-5DC0-43FF-AFB7-5B21F4216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0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4DFD-E5AE-40AF-90BC-A04660163849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CE3B6-5DC0-43FF-AFB7-5B21F4216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0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5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3.png"/><Relationship Id="rId4" Type="http://schemas.openxmlformats.org/officeDocument/2006/relationships/image" Target="../media/image810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一張含有 時鐘, 標誌 的圖片&#10;&#10;自動產生的描述">
            <a:extLst>
              <a:ext uri="{FF2B5EF4-FFF2-40B4-BE49-F238E27FC236}">
                <a16:creationId xmlns:a16="http://schemas.microsoft.com/office/drawing/2014/main" id="{D300F626-7220-42CB-871B-6FD7012C99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3900" y="965200"/>
            <a:ext cx="7696200" cy="3564869"/>
          </a:xfrm>
        </p:spPr>
        <p:txBody>
          <a:bodyPr>
            <a:normAutofit/>
          </a:bodyPr>
          <a:lstStyle/>
          <a:p>
            <a:pPr algn="l"/>
            <a:r>
              <a:rPr lang="en-US" altLang="zh-TW" sz="78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Solving</a:t>
            </a:r>
            <a:r>
              <a:rPr lang="zh-TW" altLang="en-US" sz="78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altLang="zh-TW" sz="78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System of </a:t>
            </a:r>
            <a:br>
              <a:rPr lang="en-US" altLang="zh-TW" sz="78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altLang="zh-TW" sz="78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Linear Equations</a:t>
            </a:r>
            <a:endParaRPr lang="zh-TW" altLang="en-US" sz="7800" b="1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9964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DA416C5-B88F-40C5-A219-1B3673C83C4F}"/>
                  </a:ext>
                </a:extLst>
              </p:cNvPr>
              <p:cNvSpPr txBox="1"/>
              <p:nvPr/>
            </p:nvSpPr>
            <p:spPr>
              <a:xfrm>
                <a:off x="1056310" y="605470"/>
                <a:ext cx="2623071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DA416C5-B88F-40C5-A219-1B3673C83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10" y="605470"/>
                <a:ext cx="2623071" cy="823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23">
            <a:extLst>
              <a:ext uri="{FF2B5EF4-FFF2-40B4-BE49-F238E27FC236}">
                <a16:creationId xmlns:a16="http://schemas.microsoft.com/office/drawing/2014/main" id="{A699E60F-2B29-4206-92D6-1C20D0A8A0E5}"/>
              </a:ext>
            </a:extLst>
          </p:cNvPr>
          <p:cNvSpPr/>
          <p:nvPr/>
        </p:nvSpPr>
        <p:spPr>
          <a:xfrm rot="2946584">
            <a:off x="3333322" y="901960"/>
            <a:ext cx="778300" cy="534736"/>
          </a:xfrm>
          <a:prstGeom prst="arc">
            <a:avLst>
              <a:gd name="adj1" fmla="val 16200000"/>
              <a:gd name="adj2" fmla="val 5209213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2077D0-D9EC-4474-9D0C-3E7F2989FC51}"/>
              </a:ext>
            </a:extLst>
          </p:cNvPr>
          <p:cNvSpPr txBox="1"/>
          <p:nvPr/>
        </p:nvSpPr>
        <p:spPr>
          <a:xfrm>
            <a:off x="3532738" y="601918"/>
            <a:ext cx="81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 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1DA7F25-E8F9-485D-B13F-D4AA2CC4D255}"/>
                  </a:ext>
                </a:extLst>
              </p:cNvPr>
              <p:cNvSpPr txBox="1"/>
              <p:nvPr/>
            </p:nvSpPr>
            <p:spPr>
              <a:xfrm>
                <a:off x="1042577" y="2257425"/>
                <a:ext cx="2623071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1DA7F25-E8F9-485D-B13F-D4AA2CC4D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77" y="2257425"/>
                <a:ext cx="26230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6E594493-34B8-4D94-9986-0888600F5B21}"/>
              </a:ext>
            </a:extLst>
          </p:cNvPr>
          <p:cNvSpPr txBox="1"/>
          <p:nvPr/>
        </p:nvSpPr>
        <p:spPr>
          <a:xfrm>
            <a:off x="3533366" y="2638832"/>
            <a:ext cx="117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 1/10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31948FC-F30E-405E-B49D-60F780C51465}"/>
                  </a:ext>
                </a:extLst>
              </p:cNvPr>
              <p:cNvSpPr txBox="1"/>
              <p:nvPr/>
            </p:nvSpPr>
            <p:spPr>
              <a:xfrm>
                <a:off x="1028845" y="3891358"/>
                <a:ext cx="2623071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31948FC-F30E-405E-B49D-60F780C51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45" y="3891358"/>
                <a:ext cx="262307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2D4408D3-D89B-45AF-92AC-A3FBBF78691A}"/>
              </a:ext>
            </a:extLst>
          </p:cNvPr>
          <p:cNvSpPr txBox="1"/>
          <p:nvPr/>
        </p:nvSpPr>
        <p:spPr>
          <a:xfrm>
            <a:off x="3891489" y="4270401"/>
            <a:ext cx="81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 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Arc 23">
            <a:extLst>
              <a:ext uri="{FF2B5EF4-FFF2-40B4-BE49-F238E27FC236}">
                <a16:creationId xmlns:a16="http://schemas.microsoft.com/office/drawing/2014/main" id="{0C2D943C-3111-4122-A4EB-95458A10B4BC}"/>
              </a:ext>
            </a:extLst>
          </p:cNvPr>
          <p:cNvSpPr/>
          <p:nvPr/>
        </p:nvSpPr>
        <p:spPr>
          <a:xfrm rot="956757" flipV="1">
            <a:off x="3040976" y="4035897"/>
            <a:ext cx="778300" cy="534736"/>
          </a:xfrm>
          <a:prstGeom prst="arc">
            <a:avLst>
              <a:gd name="adj1" fmla="val 16200000"/>
              <a:gd name="adj2" fmla="val 5209213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601F6D2-A7AC-4B0D-9867-AF50A595575F}"/>
                  </a:ext>
                </a:extLst>
              </p:cNvPr>
              <p:cNvSpPr txBox="1"/>
              <p:nvPr/>
            </p:nvSpPr>
            <p:spPr>
              <a:xfrm>
                <a:off x="867608" y="5476750"/>
                <a:ext cx="2623071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601F6D2-A7AC-4B0D-9867-AF50A5955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08" y="5476750"/>
                <a:ext cx="2623071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9">
            <a:extLst>
              <a:ext uri="{FF2B5EF4-FFF2-40B4-BE49-F238E27FC236}">
                <a16:creationId xmlns:a16="http://schemas.microsoft.com/office/drawing/2014/main" id="{0C7771B9-0471-463B-A13D-8C036291D06A}"/>
              </a:ext>
            </a:extLst>
          </p:cNvPr>
          <p:cNvSpPr/>
          <p:nvPr/>
        </p:nvSpPr>
        <p:spPr>
          <a:xfrm rot="5400000">
            <a:off x="1959994" y="1551467"/>
            <a:ext cx="504741" cy="5657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4" name="向右箭號 9">
            <a:extLst>
              <a:ext uri="{FF2B5EF4-FFF2-40B4-BE49-F238E27FC236}">
                <a16:creationId xmlns:a16="http://schemas.microsoft.com/office/drawing/2014/main" id="{A71ED637-0C4B-47A8-9554-A6E24AB85870}"/>
              </a:ext>
            </a:extLst>
          </p:cNvPr>
          <p:cNvSpPr/>
          <p:nvPr/>
        </p:nvSpPr>
        <p:spPr>
          <a:xfrm rot="5400000">
            <a:off x="1979205" y="3203422"/>
            <a:ext cx="504741" cy="5657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5" name="向右箭號 9">
            <a:extLst>
              <a:ext uri="{FF2B5EF4-FFF2-40B4-BE49-F238E27FC236}">
                <a16:creationId xmlns:a16="http://schemas.microsoft.com/office/drawing/2014/main" id="{314B7F21-A4BF-4D5D-A2AB-AD5630F48462}"/>
              </a:ext>
            </a:extLst>
          </p:cNvPr>
          <p:cNvSpPr/>
          <p:nvPr/>
        </p:nvSpPr>
        <p:spPr>
          <a:xfrm rot="5400000">
            <a:off x="1979205" y="4813085"/>
            <a:ext cx="504741" cy="5657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3823C646-72FD-456D-AF37-4F79BF4637FE}"/>
                  </a:ext>
                </a:extLst>
              </p:cNvPr>
              <p:cNvSpPr txBox="1"/>
              <p:nvPr/>
            </p:nvSpPr>
            <p:spPr>
              <a:xfrm>
                <a:off x="5785701" y="709472"/>
                <a:ext cx="181819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3823C646-72FD-456D-AF37-4F79BF463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701" y="709472"/>
                <a:ext cx="1818190" cy="615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F18FA3A-3B61-4031-8793-6C5D9FB6E22F}"/>
                  </a:ext>
                </a:extLst>
              </p:cNvPr>
              <p:cNvSpPr txBox="1"/>
              <p:nvPr/>
            </p:nvSpPr>
            <p:spPr>
              <a:xfrm>
                <a:off x="5761030" y="2361427"/>
                <a:ext cx="181819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F18FA3A-3B61-4031-8793-6C5D9FB6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30" y="2361427"/>
                <a:ext cx="1818190" cy="615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DE7C5AD-7682-4305-8484-5271A1887358}"/>
                  </a:ext>
                </a:extLst>
              </p:cNvPr>
              <p:cNvSpPr txBox="1"/>
              <p:nvPr/>
            </p:nvSpPr>
            <p:spPr>
              <a:xfrm>
                <a:off x="5810494" y="3995360"/>
                <a:ext cx="164827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DE7C5AD-7682-4305-8484-5271A188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94" y="3995360"/>
                <a:ext cx="1648272" cy="615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A681D391-B3C2-4282-B7FE-1CDA3E44FE9F}"/>
                  </a:ext>
                </a:extLst>
              </p:cNvPr>
              <p:cNvSpPr txBox="1"/>
              <p:nvPr/>
            </p:nvSpPr>
            <p:spPr>
              <a:xfrm>
                <a:off x="5810494" y="5672443"/>
                <a:ext cx="141904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A681D391-B3C2-4282-B7FE-1CDA3E44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94" y="5672443"/>
                <a:ext cx="1419043" cy="615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右箭號 24">
            <a:extLst>
              <a:ext uri="{FF2B5EF4-FFF2-40B4-BE49-F238E27FC236}">
                <a16:creationId xmlns:a16="http://schemas.microsoft.com/office/drawing/2014/main" id="{469CB778-6694-499B-BEA6-9DD3F8F16527}"/>
              </a:ext>
            </a:extLst>
          </p:cNvPr>
          <p:cNvSpPr/>
          <p:nvPr/>
        </p:nvSpPr>
        <p:spPr>
          <a:xfrm>
            <a:off x="4687119" y="864396"/>
            <a:ext cx="814143" cy="30596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4">
            <a:extLst>
              <a:ext uri="{FF2B5EF4-FFF2-40B4-BE49-F238E27FC236}">
                <a16:creationId xmlns:a16="http://schemas.microsoft.com/office/drawing/2014/main" id="{5DC86433-044C-4D1C-BBAD-062905A531D4}"/>
              </a:ext>
            </a:extLst>
          </p:cNvPr>
          <p:cNvSpPr/>
          <p:nvPr/>
        </p:nvSpPr>
        <p:spPr>
          <a:xfrm flipH="1">
            <a:off x="4679433" y="5813633"/>
            <a:ext cx="814143" cy="30596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9">
            <a:extLst>
              <a:ext uri="{FF2B5EF4-FFF2-40B4-BE49-F238E27FC236}">
                <a16:creationId xmlns:a16="http://schemas.microsoft.com/office/drawing/2014/main" id="{88C99947-B923-46E3-A2FC-E2A62036B906}"/>
              </a:ext>
            </a:extLst>
          </p:cNvPr>
          <p:cNvSpPr/>
          <p:nvPr/>
        </p:nvSpPr>
        <p:spPr>
          <a:xfrm rot="5400000">
            <a:off x="6098350" y="1608671"/>
            <a:ext cx="504741" cy="5657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5" name="向右箭號 9">
            <a:extLst>
              <a:ext uri="{FF2B5EF4-FFF2-40B4-BE49-F238E27FC236}">
                <a16:creationId xmlns:a16="http://schemas.microsoft.com/office/drawing/2014/main" id="{49DE8B60-DD71-4684-9F6E-853646B035D7}"/>
              </a:ext>
            </a:extLst>
          </p:cNvPr>
          <p:cNvSpPr/>
          <p:nvPr/>
        </p:nvSpPr>
        <p:spPr>
          <a:xfrm rot="5400000">
            <a:off x="6117561" y="3260626"/>
            <a:ext cx="504741" cy="5657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6" name="向右箭號 9">
            <a:extLst>
              <a:ext uri="{FF2B5EF4-FFF2-40B4-BE49-F238E27FC236}">
                <a16:creationId xmlns:a16="http://schemas.microsoft.com/office/drawing/2014/main" id="{76E4D667-A44D-4F12-BB9C-1DB9B9D0F0AB}"/>
              </a:ext>
            </a:extLst>
          </p:cNvPr>
          <p:cNvSpPr/>
          <p:nvPr/>
        </p:nvSpPr>
        <p:spPr>
          <a:xfrm rot="5400000">
            <a:off x="6117561" y="4870289"/>
            <a:ext cx="504741" cy="5657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7" name="Arc 23">
            <a:extLst>
              <a:ext uri="{FF2B5EF4-FFF2-40B4-BE49-F238E27FC236}">
                <a16:creationId xmlns:a16="http://schemas.microsoft.com/office/drawing/2014/main" id="{07B311DF-809A-46A1-A88A-EA8CA37F102F}"/>
              </a:ext>
            </a:extLst>
          </p:cNvPr>
          <p:cNvSpPr/>
          <p:nvPr/>
        </p:nvSpPr>
        <p:spPr>
          <a:xfrm rot="2946584">
            <a:off x="7315257" y="846892"/>
            <a:ext cx="778300" cy="534736"/>
          </a:xfrm>
          <a:prstGeom prst="arc">
            <a:avLst>
              <a:gd name="adj1" fmla="val 16200000"/>
              <a:gd name="adj2" fmla="val 5209213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763A03C-E3D6-4A46-9B1C-0B21D372CEA7}"/>
              </a:ext>
            </a:extLst>
          </p:cNvPr>
          <p:cNvSpPr txBox="1"/>
          <p:nvPr/>
        </p:nvSpPr>
        <p:spPr>
          <a:xfrm>
            <a:off x="7514673" y="546850"/>
            <a:ext cx="81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 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03926A7-FBA9-4693-AD21-D7AEFA382C84}"/>
              </a:ext>
            </a:extLst>
          </p:cNvPr>
          <p:cNvSpPr txBox="1"/>
          <p:nvPr/>
        </p:nvSpPr>
        <p:spPr>
          <a:xfrm>
            <a:off x="7515301" y="2583764"/>
            <a:ext cx="117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 1/10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9F345EE-1075-4652-993A-42833F48EC03}"/>
              </a:ext>
            </a:extLst>
          </p:cNvPr>
          <p:cNvSpPr txBox="1"/>
          <p:nvPr/>
        </p:nvSpPr>
        <p:spPr>
          <a:xfrm>
            <a:off x="7873424" y="4215333"/>
            <a:ext cx="81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 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Arc 23">
            <a:extLst>
              <a:ext uri="{FF2B5EF4-FFF2-40B4-BE49-F238E27FC236}">
                <a16:creationId xmlns:a16="http://schemas.microsoft.com/office/drawing/2014/main" id="{486BAC38-2443-4C49-A253-AE56F1F16285}"/>
              </a:ext>
            </a:extLst>
          </p:cNvPr>
          <p:cNvSpPr/>
          <p:nvPr/>
        </p:nvSpPr>
        <p:spPr>
          <a:xfrm rot="21216374" flipV="1">
            <a:off x="7039937" y="4065765"/>
            <a:ext cx="778300" cy="534736"/>
          </a:xfrm>
          <a:prstGeom prst="arc">
            <a:avLst>
              <a:gd name="adj1" fmla="val 16200000"/>
              <a:gd name="adj2" fmla="val 5209213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Solving system of linear equation</a:t>
            </a:r>
            <a:endParaRPr lang="zh-TW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705151" y="2625305"/>
            <a:ext cx="145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/>
              <a:t>equivalent</a:t>
            </a:r>
          </a:p>
        </p:txBody>
      </p:sp>
      <p:sp>
        <p:nvSpPr>
          <p:cNvPr id="3" name="矩形 2"/>
          <p:cNvSpPr/>
          <p:nvPr/>
        </p:nvSpPr>
        <p:spPr>
          <a:xfrm>
            <a:off x="948134" y="2265554"/>
            <a:ext cx="1257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 </a:t>
            </a:r>
            <a:r>
              <a:rPr kumimoji="1" lang="en-US" altLang="zh-TW" sz="2800" i="1" dirty="0">
                <a:solidFill>
                  <a:srgbClr val="FF0000"/>
                </a:solidFill>
              </a:rPr>
              <a:t>A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x</a:t>
            </a:r>
            <a:r>
              <a:rPr kumimoji="1" lang="en-US" altLang="zh-TW" sz="2800" dirty="0">
                <a:solidFill>
                  <a:srgbClr val="FF0000"/>
                </a:solidFill>
              </a:rPr>
              <a:t> =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b</a:t>
            </a:r>
            <a:r>
              <a:rPr kumimoji="1" lang="en-US" altLang="zh-TW" sz="2800" dirty="0">
                <a:solidFill>
                  <a:srgbClr val="FF0000"/>
                </a:solidFill>
              </a:rPr>
              <a:t> 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95469" y="3456473"/>
            <a:ext cx="1761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  <a:sym typeface="Symbol" pitchFamily="18" charset="2"/>
              </a:rPr>
              <a:t> A’=</a:t>
            </a:r>
            <a:r>
              <a:rPr kumimoji="1" lang="zh-TW" altLang="en-US" sz="2800" dirty="0">
                <a:solidFill>
                  <a:srgbClr val="FF0000"/>
                </a:solidFill>
              </a:rPr>
              <a:t>[ </a:t>
            </a:r>
            <a:r>
              <a:rPr kumimoji="1" lang="en-US" altLang="zh-TW" sz="2800" i="1" dirty="0">
                <a:solidFill>
                  <a:srgbClr val="FF0000"/>
                </a:solidFill>
              </a:rPr>
              <a:t>A</a:t>
            </a:r>
            <a:r>
              <a:rPr kumimoji="1" lang="en-US" altLang="zh-TW" sz="2800" dirty="0">
                <a:solidFill>
                  <a:srgbClr val="FF0000"/>
                </a:solidFill>
              </a:rPr>
              <a:t> 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b </a:t>
            </a:r>
            <a:r>
              <a:rPr kumimoji="1" lang="en-US" altLang="zh-TW" sz="2800" dirty="0">
                <a:solidFill>
                  <a:srgbClr val="FF0000"/>
                </a:solidFill>
              </a:rPr>
              <a:t>]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4477" y="1473376"/>
            <a:ext cx="2930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A </a:t>
            </a:r>
            <a:r>
              <a:rPr lang="en-US" altLang="zh-TW" sz="2400" b="1" i="1" dirty="0"/>
              <a:t>complex</a:t>
            </a:r>
            <a:r>
              <a:rPr lang="en-US" altLang="zh-TW" sz="2400" dirty="0"/>
              <a:t> system of linear equations</a:t>
            </a:r>
            <a:endParaRPr lang="zh-TW" altLang="en-US" sz="2400" dirty="0"/>
          </a:p>
        </p:txBody>
      </p:sp>
      <p:sp>
        <p:nvSpPr>
          <p:cNvPr id="18" name="向下箭號 17"/>
          <p:cNvSpPr/>
          <p:nvPr/>
        </p:nvSpPr>
        <p:spPr>
          <a:xfrm>
            <a:off x="1299537" y="2847454"/>
            <a:ext cx="562708" cy="66400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rot="16200000" flipH="1">
            <a:off x="2384073" y="3510479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209720" y="3413826"/>
            <a:ext cx="707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……</a:t>
            </a:r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2861117" y="3472033"/>
            <a:ext cx="640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  <a:sym typeface="Symbol" pitchFamily="18" charset="2"/>
              </a:rPr>
              <a:t> A’’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79113" y="3472033"/>
            <a:ext cx="730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  <a:sym typeface="Symbol" pitchFamily="18" charset="2"/>
              </a:rPr>
              <a:t> A’’’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3277" y="3464452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R=</a:t>
            </a:r>
            <a:r>
              <a:rPr kumimoji="1" lang="zh-TW" altLang="en-US" sz="2800" dirty="0">
                <a:solidFill>
                  <a:srgbClr val="7030A0"/>
                </a:solidFill>
              </a:rPr>
              <a:t>[ </a:t>
            </a:r>
            <a:r>
              <a:rPr kumimoji="1" lang="en-US" altLang="zh-TW" sz="2800" i="1" dirty="0">
                <a:solidFill>
                  <a:srgbClr val="7030A0"/>
                </a:solidFill>
              </a:rPr>
              <a:t>R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</a:t>
            </a:r>
            <a:r>
              <a:rPr kumimoji="1" lang="en-US" altLang="zh-TW" sz="2800" dirty="0">
                <a:solidFill>
                  <a:srgbClr val="7030A0"/>
                </a:solidFill>
              </a:rPr>
              <a:t> </a:t>
            </a:r>
            <a:r>
              <a:rPr kumimoji="1" lang="en-US" altLang="zh-TW" sz="2800" b="1" dirty="0">
                <a:solidFill>
                  <a:srgbClr val="7030A0"/>
                </a:solidFill>
              </a:rPr>
              <a:t>b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</a:t>
            </a:r>
            <a:r>
              <a:rPr kumimoji="1" lang="en-US" altLang="zh-TW" sz="2800" b="1" dirty="0">
                <a:solidFill>
                  <a:srgbClr val="7030A0"/>
                </a:solidFill>
              </a:rPr>
              <a:t> </a:t>
            </a:r>
            <a:r>
              <a:rPr kumimoji="1" lang="en-US" altLang="zh-TW" sz="2800" dirty="0">
                <a:solidFill>
                  <a:srgbClr val="7030A0"/>
                </a:solidFill>
              </a:rPr>
              <a:t>]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37532" y="2268286"/>
            <a:ext cx="1257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i="1" dirty="0" err="1">
                <a:solidFill>
                  <a:srgbClr val="7030A0"/>
                </a:solidFill>
                <a:sym typeface="Symbol" pitchFamily="18" charset="2"/>
              </a:rPr>
              <a:t>R</a:t>
            </a:r>
            <a:r>
              <a:rPr kumimoji="1" lang="en-US" altLang="zh-TW" sz="2800" dirty="0" err="1">
                <a:solidFill>
                  <a:srgbClr val="7030A0"/>
                </a:solidFill>
                <a:sym typeface="Symbol" pitchFamily="18" charset="2"/>
              </a:rPr>
              <a:t></a:t>
            </a:r>
            <a:r>
              <a:rPr kumimoji="1" lang="en-US" altLang="zh-TW" sz="2800" b="1" dirty="0" err="1">
                <a:solidFill>
                  <a:srgbClr val="7030A0"/>
                </a:solidFill>
                <a:sym typeface="Symbol" pitchFamily="18" charset="2"/>
              </a:rPr>
              <a:t>x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 = </a:t>
            </a:r>
            <a:r>
              <a:rPr kumimoji="1" lang="en-US" altLang="zh-TW" sz="2800" b="1" dirty="0">
                <a:solidFill>
                  <a:srgbClr val="7030A0"/>
                </a:solidFill>
                <a:sym typeface="Symbol" pitchFamily="18" charset="2"/>
              </a:rPr>
              <a:t>b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</a:t>
            </a:r>
          </a:p>
        </p:txBody>
      </p:sp>
      <p:sp>
        <p:nvSpPr>
          <p:cNvPr id="29" name="向下箭號 28"/>
          <p:cNvSpPr/>
          <p:nvPr/>
        </p:nvSpPr>
        <p:spPr>
          <a:xfrm flipH="1" flipV="1">
            <a:off x="7094048" y="2791170"/>
            <a:ext cx="562708" cy="6669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854782" y="1449278"/>
            <a:ext cx="2930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A </a:t>
            </a:r>
            <a:r>
              <a:rPr lang="en-US" altLang="zh-TW" sz="2400" b="1" i="1" dirty="0"/>
              <a:t>simple</a:t>
            </a:r>
            <a:r>
              <a:rPr lang="en-US" altLang="zh-TW" sz="2400" dirty="0"/>
              <a:t> system of linear equations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81718" y="5258291"/>
            <a:ext cx="693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Interchange any two rows of the matrix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81718" y="5695858"/>
            <a:ext cx="874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 Multiply every entry of some row by the same nonzero scalar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81718" y="6161727"/>
            <a:ext cx="853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3. Add a multiple of one row of the matrix to another row</a:t>
            </a:r>
            <a:endParaRPr lang="zh-TW" altLang="en-US" sz="2400" dirty="0"/>
          </a:p>
        </p:txBody>
      </p:sp>
      <p:sp>
        <p:nvSpPr>
          <p:cNvPr id="34" name="向下箭號 33"/>
          <p:cNvSpPr/>
          <p:nvPr/>
        </p:nvSpPr>
        <p:spPr>
          <a:xfrm rot="16200000" flipH="1">
            <a:off x="3494624" y="3499164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34"/>
          <p:cNvSpPr/>
          <p:nvPr/>
        </p:nvSpPr>
        <p:spPr>
          <a:xfrm rot="16200000" flipH="1">
            <a:off x="4713500" y="3502897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35"/>
          <p:cNvSpPr/>
          <p:nvPr/>
        </p:nvSpPr>
        <p:spPr>
          <a:xfrm rot="16200000" flipH="1">
            <a:off x="5870094" y="3504124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左-右雙向箭號 36"/>
          <p:cNvSpPr/>
          <p:nvPr/>
        </p:nvSpPr>
        <p:spPr>
          <a:xfrm>
            <a:off x="2455740" y="2392387"/>
            <a:ext cx="4097537" cy="33722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944048" y="4112751"/>
            <a:ext cx="2751796" cy="8971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Reduced Row Echelon Form (RREF)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54E26292-BC81-4839-9A18-530F7BFF3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48" y="4559114"/>
            <a:ext cx="4108817" cy="52322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800" dirty="0"/>
              <a:t>elementary row operations:</a:t>
            </a:r>
            <a:endParaRPr kumimoji="1"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B2F535-C5B5-43D0-8C99-762D0F55B475}"/>
              </a:ext>
            </a:extLst>
          </p:cNvPr>
          <p:cNvSpPr txBox="1"/>
          <p:nvPr/>
        </p:nvSpPr>
        <p:spPr>
          <a:xfrm>
            <a:off x="5183595" y="1625059"/>
            <a:ext cx="101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?????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8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A4081-0DD3-403D-AAAC-EB7E904A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1741B-BEED-4128-B76A-B922E029D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90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453222" y="3396342"/>
            <a:ext cx="2888959" cy="232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00503" y="3396342"/>
            <a:ext cx="2888959" cy="232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Two systems of linear equations are </a:t>
            </a:r>
            <a:r>
              <a:rPr kumimoji="1" lang="en-US" altLang="zh-TW" b="1" dirty="0">
                <a:solidFill>
                  <a:srgbClr val="FF0000"/>
                </a:solidFill>
              </a:rPr>
              <a:t>equivalent</a:t>
            </a:r>
            <a:r>
              <a:rPr kumimoji="1" lang="en-US" altLang="zh-TW" dirty="0"/>
              <a:t> if they have exactly </a:t>
            </a:r>
            <a:r>
              <a:rPr kumimoji="1" lang="en-US" altLang="zh-TW" b="1" dirty="0">
                <a:solidFill>
                  <a:srgbClr val="000090"/>
                </a:solidFill>
              </a:rPr>
              <a:t>the same solution set</a:t>
            </a:r>
            <a:r>
              <a:rPr kumimoji="1" lang="en-US" altLang="zh-TW" dirty="0"/>
              <a:t>.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48597" y="3611488"/>
                <a:ext cx="249055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97" y="3611488"/>
                <a:ext cx="2490554" cy="82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892775" y="3611488"/>
                <a:ext cx="190763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/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775" y="3611488"/>
                <a:ext cx="1907637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00503" y="4847771"/>
                <a:ext cx="278674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Solution 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03" y="4847771"/>
                <a:ext cx="2786742" cy="705771"/>
              </a:xfrm>
              <a:prstGeom prst="rect">
                <a:avLst/>
              </a:prstGeom>
              <a:blipFill rotWithShape="0">
                <a:blip r:embed="rId4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453222" y="4847771"/>
                <a:ext cx="278674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Solution 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22" y="4847771"/>
                <a:ext cx="2786742" cy="705771"/>
              </a:xfrm>
              <a:prstGeom prst="rect">
                <a:avLst/>
              </a:prstGeom>
              <a:blipFill rotWithShape="0">
                <a:blip r:embed="rId5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-右雙向箭號 13"/>
          <p:cNvSpPr/>
          <p:nvPr/>
        </p:nvSpPr>
        <p:spPr>
          <a:xfrm>
            <a:off x="3789462" y="4223302"/>
            <a:ext cx="1663760" cy="580571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06995" y="4803873"/>
            <a:ext cx="1538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equivalent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8" grpId="0"/>
      <p:bldP spid="9" grpId="0"/>
      <p:bldP spid="10" grpId="0"/>
      <p:bldP spid="11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9995" y="1798304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Applying the following three operations on a system of linear equations will produce an </a:t>
            </a:r>
            <a:r>
              <a:rPr lang="en-US" altLang="zh-TW" sz="2400" dirty="0">
                <a:solidFill>
                  <a:srgbClr val="FF0000"/>
                </a:solidFill>
              </a:rPr>
              <a:t>equivalent</a:t>
            </a:r>
            <a:r>
              <a:rPr lang="en-US" altLang="zh-TW" sz="2400" dirty="0"/>
              <a:t> one.</a:t>
            </a:r>
          </a:p>
          <a:p>
            <a:r>
              <a:rPr lang="en-US" altLang="zh-TW" sz="2400" dirty="0"/>
              <a:t>1. Interchange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2. Scaling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3. Row Addition</a:t>
            </a: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6" name="Arc 6"/>
          <p:cNvSpPr/>
          <p:nvPr/>
        </p:nvSpPr>
        <p:spPr>
          <a:xfrm>
            <a:off x="2935120" y="3129417"/>
            <a:ext cx="1363579" cy="534736"/>
          </a:xfrm>
          <a:prstGeom prst="arc">
            <a:avLst>
              <a:gd name="adj1" fmla="val 16200000"/>
              <a:gd name="adj2" fmla="val 5209213"/>
            </a:avLst>
          </a:pr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14"/>
          <p:cNvSpPr/>
          <p:nvPr/>
        </p:nvSpPr>
        <p:spPr>
          <a:xfrm>
            <a:off x="4488888" y="3185528"/>
            <a:ext cx="655053" cy="3876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27"/>
          <p:cNvSpPr/>
          <p:nvPr/>
        </p:nvSpPr>
        <p:spPr>
          <a:xfrm>
            <a:off x="4488887" y="4650454"/>
            <a:ext cx="655053" cy="3876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23"/>
          <p:cNvSpPr/>
          <p:nvPr/>
        </p:nvSpPr>
        <p:spPr>
          <a:xfrm rot="18892726" flipV="1">
            <a:off x="3651854" y="5937871"/>
            <a:ext cx="778300" cy="534736"/>
          </a:xfrm>
          <a:prstGeom prst="arc">
            <a:avLst>
              <a:gd name="adj1" fmla="val 16200000"/>
              <a:gd name="adj2" fmla="val 5209213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28"/>
          <p:cNvSpPr/>
          <p:nvPr/>
        </p:nvSpPr>
        <p:spPr>
          <a:xfrm>
            <a:off x="4542642" y="5990020"/>
            <a:ext cx="655053" cy="3876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49520" y="2968987"/>
                <a:ext cx="249055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20" y="2968987"/>
                <a:ext cx="2490554" cy="8238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255755" y="2943692"/>
                <a:ext cx="249055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755" y="2943692"/>
                <a:ext cx="2490554" cy="8238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249520" y="4417439"/>
                <a:ext cx="249055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20" y="4417439"/>
                <a:ext cx="2490554" cy="8238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3613640" y="4798933"/>
            <a:ext cx="81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X(-3)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255755" y="4412356"/>
                <a:ext cx="271978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+9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755" y="4412356"/>
                <a:ext cx="2719784" cy="8238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213890" y="5771954"/>
                <a:ext cx="249055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90" y="5771954"/>
                <a:ext cx="2490554" cy="8238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3534356" y="6141873"/>
            <a:ext cx="81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X(-3)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290595" y="5782562"/>
                <a:ext cx="2417393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95" y="5782562"/>
                <a:ext cx="2417393" cy="8238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70551360-44DE-4F9F-BB1D-BA888F14ECD3}"/>
              </a:ext>
            </a:extLst>
          </p:cNvPr>
          <p:cNvSpPr txBox="1"/>
          <p:nvPr/>
        </p:nvSpPr>
        <p:spPr>
          <a:xfrm>
            <a:off x="2192627" y="3904744"/>
            <a:ext cx="154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(non zero)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5" grpId="0" animBg="1"/>
      <p:bldP spid="19" grpId="0" animBg="1"/>
      <p:bldP spid="23" grpId="0"/>
      <p:bldP spid="25" grpId="0"/>
      <p:bldP spid="28" grpId="0"/>
      <p:bldP spid="30" grpId="0"/>
      <p:bldP spid="31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Solving system of linear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Strategy</a:t>
            </a:r>
          </a:p>
          <a:p>
            <a:pPr lvl="1"/>
            <a:r>
              <a:rPr lang="en-US" altLang="zh-TW" sz="2400" dirty="0"/>
              <a:t>We know how to transform the given system of linear equations into another equivalent one.</a:t>
            </a:r>
            <a:endParaRPr lang="zh-TW" altLang="en-US" sz="2400" dirty="0"/>
          </a:p>
          <a:p>
            <a:pPr lvl="1"/>
            <a:r>
              <a:rPr lang="en-US" altLang="zh-TW" sz="2400" dirty="0"/>
              <a:t>We do it again and again until the system of linear equation is very simple </a:t>
            </a:r>
          </a:p>
          <a:p>
            <a:pPr lvl="1"/>
            <a:r>
              <a:rPr lang="en-US" altLang="zh-TW" dirty="0"/>
              <a:t>Finally,</a:t>
            </a:r>
            <a:r>
              <a:rPr lang="en-US" altLang="zh-TW" sz="2400" dirty="0"/>
              <a:t> we know </a:t>
            </a:r>
            <a:r>
              <a:rPr lang="en-US" altLang="zh-TW" dirty="0"/>
              <a:t>the</a:t>
            </a:r>
            <a:r>
              <a:rPr lang="en-US" altLang="zh-TW" sz="2400" dirty="0"/>
              <a:t> answer at a glance.</a:t>
            </a:r>
            <a:endParaRPr lang="zh-TW" altLang="en-US" sz="2400" dirty="0"/>
          </a:p>
          <a:p>
            <a:pPr lvl="1"/>
            <a:endParaRPr kumimoji="1"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29138" y="4298239"/>
                <a:ext cx="2623071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38" y="4298239"/>
                <a:ext cx="2623071" cy="823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08319" y="4298239"/>
                <a:ext cx="2623071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319" y="4298239"/>
                <a:ext cx="26230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389176" y="5607771"/>
                <a:ext cx="2623071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176" y="5607771"/>
                <a:ext cx="262307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53075" y="5693669"/>
                <a:ext cx="2623071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75" y="5693669"/>
                <a:ext cx="2623071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4348334" y="4427269"/>
            <a:ext cx="504741" cy="5657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4" name="Arc 23">
            <a:extLst>
              <a:ext uri="{FF2B5EF4-FFF2-40B4-BE49-F238E27FC236}">
                <a16:creationId xmlns:a16="http://schemas.microsoft.com/office/drawing/2014/main" id="{28AE1F36-F20D-40CE-B789-19CA10C53A23}"/>
              </a:ext>
            </a:extLst>
          </p:cNvPr>
          <p:cNvSpPr/>
          <p:nvPr/>
        </p:nvSpPr>
        <p:spPr>
          <a:xfrm rot="2946584">
            <a:off x="3406150" y="4594729"/>
            <a:ext cx="778300" cy="534736"/>
          </a:xfrm>
          <a:prstGeom prst="arc">
            <a:avLst>
              <a:gd name="adj1" fmla="val 16200000"/>
              <a:gd name="adj2" fmla="val 5209213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7359D54-8644-4D61-9F41-72FAB77A0DA7}"/>
              </a:ext>
            </a:extLst>
          </p:cNvPr>
          <p:cNvSpPr txBox="1"/>
          <p:nvPr/>
        </p:nvSpPr>
        <p:spPr>
          <a:xfrm>
            <a:off x="3605566" y="4294687"/>
            <a:ext cx="81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 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向右箭號 9">
            <a:extLst>
              <a:ext uri="{FF2B5EF4-FFF2-40B4-BE49-F238E27FC236}">
                <a16:creationId xmlns:a16="http://schemas.microsoft.com/office/drawing/2014/main" id="{6D82945A-9E6A-4A62-A246-AF90807490FF}"/>
              </a:ext>
            </a:extLst>
          </p:cNvPr>
          <p:cNvSpPr/>
          <p:nvPr/>
        </p:nvSpPr>
        <p:spPr>
          <a:xfrm rot="5400000">
            <a:off x="5888119" y="5138822"/>
            <a:ext cx="504741" cy="5657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53DDFD-2F63-4623-B344-65B8040B45DC}"/>
              </a:ext>
            </a:extLst>
          </p:cNvPr>
          <p:cNvSpPr txBox="1"/>
          <p:nvPr/>
        </p:nvSpPr>
        <p:spPr>
          <a:xfrm>
            <a:off x="7399108" y="4679646"/>
            <a:ext cx="117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 1/10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向右箭號 9">
            <a:extLst>
              <a:ext uri="{FF2B5EF4-FFF2-40B4-BE49-F238E27FC236}">
                <a16:creationId xmlns:a16="http://schemas.microsoft.com/office/drawing/2014/main" id="{762E93A6-665B-4621-A3A2-EF1575EF758D}"/>
              </a:ext>
            </a:extLst>
          </p:cNvPr>
          <p:cNvSpPr/>
          <p:nvPr/>
        </p:nvSpPr>
        <p:spPr>
          <a:xfrm flipH="1">
            <a:off x="3813870" y="5794061"/>
            <a:ext cx="1045185" cy="5657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2B3778-E9D6-46AA-B662-287D4E46DA59}"/>
              </a:ext>
            </a:extLst>
          </p:cNvPr>
          <p:cNvSpPr txBox="1"/>
          <p:nvPr/>
        </p:nvSpPr>
        <p:spPr>
          <a:xfrm>
            <a:off x="7715719" y="6072712"/>
            <a:ext cx="81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 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Arc 23">
            <a:extLst>
              <a:ext uri="{FF2B5EF4-FFF2-40B4-BE49-F238E27FC236}">
                <a16:creationId xmlns:a16="http://schemas.microsoft.com/office/drawing/2014/main" id="{9F242652-40A4-4F79-B3CA-2B0C2E2BE8B3}"/>
              </a:ext>
            </a:extLst>
          </p:cNvPr>
          <p:cNvSpPr/>
          <p:nvPr/>
        </p:nvSpPr>
        <p:spPr>
          <a:xfrm rot="956757" flipV="1">
            <a:off x="6865206" y="5838208"/>
            <a:ext cx="778300" cy="534736"/>
          </a:xfrm>
          <a:prstGeom prst="arc">
            <a:avLst>
              <a:gd name="adj1" fmla="val 16200000"/>
              <a:gd name="adj2" fmla="val 5209213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9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Augmented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 system of linear equation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78" y="2575286"/>
            <a:ext cx="4301490" cy="12973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24" y="2985192"/>
            <a:ext cx="1443514" cy="32337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566743" y="2985192"/>
            <a:ext cx="723332" cy="429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283151" y="6009039"/>
            <a:ext cx="2430602" cy="505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TW" sz="2400" b="1" dirty="0">
                <a:solidFill>
                  <a:srgbClr val="0000FF"/>
                </a:solidFill>
              </a:rPr>
              <a:t>coefficient matrix</a:t>
            </a:r>
            <a:endParaRPr kumimoji="1" lang="en-US" altLang="zh-TW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30523" y="4428988"/>
                <a:ext cx="4328301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3" y="4428988"/>
                <a:ext cx="4328301" cy="15874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438985" y="5361985"/>
            <a:ext cx="104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452886" y="4428988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86" y="4428988"/>
                <a:ext cx="1429815" cy="15874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176763" y="4428988"/>
                <a:ext cx="1500667" cy="1655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63" y="4428988"/>
                <a:ext cx="1500667" cy="16550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50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17" grpId="0"/>
      <p:bldP spid="18" grpId="0"/>
      <p:bldP spid="19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Augmented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 system of linear equation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78" y="2575286"/>
            <a:ext cx="4301490" cy="12973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24" y="2985192"/>
            <a:ext cx="1443514" cy="32337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566743" y="2985192"/>
            <a:ext cx="723332" cy="429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68" y="4369105"/>
            <a:ext cx="6614863" cy="18765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392057" y="6211812"/>
            <a:ext cx="2541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</a:rPr>
              <a:t>augmented matrix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62564" y="4471465"/>
            <a:ext cx="104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25362" y="4471464"/>
            <a:ext cx="104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1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464179" y="4009799"/>
            <a:ext cx="220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(n+1)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929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330" y="1071123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1. Interchange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2. Scaling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3. Row Addition</a:t>
            </a: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6" name="Arc 6"/>
          <p:cNvSpPr/>
          <p:nvPr/>
        </p:nvSpPr>
        <p:spPr>
          <a:xfrm>
            <a:off x="3075797" y="1913550"/>
            <a:ext cx="1363579" cy="534736"/>
          </a:xfrm>
          <a:prstGeom prst="arc">
            <a:avLst>
              <a:gd name="adj1" fmla="val 16200000"/>
              <a:gd name="adj2" fmla="val 5209213"/>
            </a:avLst>
          </a:pr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14"/>
          <p:cNvSpPr/>
          <p:nvPr/>
        </p:nvSpPr>
        <p:spPr>
          <a:xfrm>
            <a:off x="4629565" y="1969661"/>
            <a:ext cx="655053" cy="3876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27"/>
          <p:cNvSpPr/>
          <p:nvPr/>
        </p:nvSpPr>
        <p:spPr>
          <a:xfrm>
            <a:off x="4629564" y="3739084"/>
            <a:ext cx="655053" cy="3876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23"/>
          <p:cNvSpPr/>
          <p:nvPr/>
        </p:nvSpPr>
        <p:spPr>
          <a:xfrm rot="18892726" flipV="1">
            <a:off x="3741157" y="5462995"/>
            <a:ext cx="778300" cy="534736"/>
          </a:xfrm>
          <a:prstGeom prst="arc">
            <a:avLst>
              <a:gd name="adj1" fmla="val 16200000"/>
              <a:gd name="adj2" fmla="val 5209213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28"/>
          <p:cNvSpPr/>
          <p:nvPr/>
        </p:nvSpPr>
        <p:spPr>
          <a:xfrm>
            <a:off x="4631945" y="5515144"/>
            <a:ext cx="655053" cy="3876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390197" y="1753120"/>
                <a:ext cx="249055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97" y="1753120"/>
                <a:ext cx="2490554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396432" y="1727825"/>
                <a:ext cx="249055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32" y="1727825"/>
                <a:ext cx="2490554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390197" y="3506069"/>
                <a:ext cx="249055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97" y="3506069"/>
                <a:ext cx="2490554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3754317" y="3887563"/>
            <a:ext cx="81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X(-3)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396432" y="3500986"/>
                <a:ext cx="271978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+9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32" y="3500986"/>
                <a:ext cx="2719784" cy="823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303193" y="5297078"/>
                <a:ext cx="249055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93" y="5297078"/>
                <a:ext cx="2490554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3623659" y="5666997"/>
            <a:ext cx="81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X(-3)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379898" y="5307686"/>
                <a:ext cx="2417393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=10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898" y="5307686"/>
                <a:ext cx="2417393" cy="823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70551360-44DE-4F9F-BB1D-BA888F14ECD3}"/>
              </a:ext>
            </a:extLst>
          </p:cNvPr>
          <p:cNvSpPr txBox="1"/>
          <p:nvPr/>
        </p:nvSpPr>
        <p:spPr>
          <a:xfrm>
            <a:off x="2118814" y="2886386"/>
            <a:ext cx="154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(non zero)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FD0E1B6-B1D5-4D06-98AA-8044000042FE}"/>
              </a:ext>
            </a:extLst>
          </p:cNvPr>
          <p:cNvSpPr txBox="1"/>
          <p:nvPr/>
        </p:nvSpPr>
        <p:spPr>
          <a:xfrm>
            <a:off x="493400" y="202917"/>
            <a:ext cx="3588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Back to Equivalent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421545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330" y="1071123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1. Interchange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2. Scaling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3. Row Addition</a:t>
            </a: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6" name="Arc 6"/>
          <p:cNvSpPr/>
          <p:nvPr/>
        </p:nvSpPr>
        <p:spPr>
          <a:xfrm>
            <a:off x="3075797" y="1913550"/>
            <a:ext cx="1363579" cy="534736"/>
          </a:xfrm>
          <a:prstGeom prst="arc">
            <a:avLst>
              <a:gd name="adj1" fmla="val 16200000"/>
              <a:gd name="adj2" fmla="val 5209213"/>
            </a:avLst>
          </a:pr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14"/>
          <p:cNvSpPr/>
          <p:nvPr/>
        </p:nvSpPr>
        <p:spPr>
          <a:xfrm>
            <a:off x="4629565" y="1969661"/>
            <a:ext cx="655053" cy="3876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27"/>
          <p:cNvSpPr/>
          <p:nvPr/>
        </p:nvSpPr>
        <p:spPr>
          <a:xfrm>
            <a:off x="4629564" y="3739084"/>
            <a:ext cx="655053" cy="3876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23"/>
          <p:cNvSpPr/>
          <p:nvPr/>
        </p:nvSpPr>
        <p:spPr>
          <a:xfrm rot="18892726" flipV="1">
            <a:off x="3741157" y="5462995"/>
            <a:ext cx="778300" cy="534736"/>
          </a:xfrm>
          <a:prstGeom prst="arc">
            <a:avLst>
              <a:gd name="adj1" fmla="val 16200000"/>
              <a:gd name="adj2" fmla="val 5209213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28"/>
          <p:cNvSpPr/>
          <p:nvPr/>
        </p:nvSpPr>
        <p:spPr>
          <a:xfrm>
            <a:off x="4631945" y="5515144"/>
            <a:ext cx="655053" cy="3876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754317" y="3887563"/>
            <a:ext cx="81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X(-3)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623659" y="5666997"/>
            <a:ext cx="81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X(-3)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0551360-44DE-4F9F-BB1D-BA888F14ECD3}"/>
              </a:ext>
            </a:extLst>
          </p:cNvPr>
          <p:cNvSpPr txBox="1"/>
          <p:nvPr/>
        </p:nvSpPr>
        <p:spPr>
          <a:xfrm>
            <a:off x="2118814" y="2886386"/>
            <a:ext cx="154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(non zero)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FD0E1B6-B1D5-4D06-98AA-8044000042FE}"/>
              </a:ext>
            </a:extLst>
          </p:cNvPr>
          <p:cNvSpPr txBox="1"/>
          <p:nvPr/>
        </p:nvSpPr>
        <p:spPr>
          <a:xfrm>
            <a:off x="493400" y="202917"/>
            <a:ext cx="3588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Back to Equivalent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AF2AAAD-7952-47BD-843B-A3ED25D70598}"/>
                  </a:ext>
                </a:extLst>
              </p:cNvPr>
              <p:cNvSpPr txBox="1"/>
              <p:nvPr/>
            </p:nvSpPr>
            <p:spPr>
              <a:xfrm>
                <a:off x="1936127" y="1873013"/>
                <a:ext cx="181819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AF2AAAD-7952-47BD-843B-A3ED25D70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27" y="1873013"/>
                <a:ext cx="1818190" cy="615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A7E0819-0300-4047-ADCB-51547BCD5923}"/>
                  </a:ext>
                </a:extLst>
              </p:cNvPr>
              <p:cNvSpPr txBox="1"/>
              <p:nvPr/>
            </p:nvSpPr>
            <p:spPr>
              <a:xfrm>
                <a:off x="1936127" y="3625021"/>
                <a:ext cx="181819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A7E0819-0300-4047-ADCB-51547BCD5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27" y="3625021"/>
                <a:ext cx="1818190" cy="615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359EB575-D7AB-4098-B24A-616BB1FC4D74}"/>
                  </a:ext>
                </a:extLst>
              </p:cNvPr>
              <p:cNvSpPr txBox="1"/>
              <p:nvPr/>
            </p:nvSpPr>
            <p:spPr>
              <a:xfrm>
                <a:off x="1936127" y="5436022"/>
                <a:ext cx="181819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359EB575-D7AB-4098-B24A-616BB1FC4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27" y="5436022"/>
                <a:ext cx="1818190" cy="615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428D8A-2800-4F7C-B697-7FC6FDEAB2DA}"/>
                  </a:ext>
                </a:extLst>
              </p:cNvPr>
              <p:cNvSpPr txBox="1"/>
              <p:nvPr/>
            </p:nvSpPr>
            <p:spPr>
              <a:xfrm>
                <a:off x="5568075" y="1859452"/>
                <a:ext cx="181819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428D8A-2800-4F7C-B697-7FC6FDEAB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075" y="1859452"/>
                <a:ext cx="1818190" cy="615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6128388-D344-4E75-A17C-D4C6BB81B1FD}"/>
                  </a:ext>
                </a:extLst>
              </p:cNvPr>
              <p:cNvSpPr txBox="1"/>
              <p:nvPr/>
            </p:nvSpPr>
            <p:spPr>
              <a:xfrm>
                <a:off x="5568075" y="3611460"/>
                <a:ext cx="181819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6128388-D344-4E75-A17C-D4C6BB81B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075" y="3611460"/>
                <a:ext cx="1818190" cy="615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A6CCB33-3483-412B-B435-7CD8EA8C6EC3}"/>
                  </a:ext>
                </a:extLst>
              </p:cNvPr>
              <p:cNvSpPr txBox="1"/>
              <p:nvPr/>
            </p:nvSpPr>
            <p:spPr>
              <a:xfrm>
                <a:off x="5568075" y="5422461"/>
                <a:ext cx="181819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A6CCB33-3483-412B-B435-7CD8EA8C6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075" y="5422461"/>
                <a:ext cx="1818190" cy="615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>
            <a:extLst>
              <a:ext uri="{FF2B5EF4-FFF2-40B4-BE49-F238E27FC236}">
                <a16:creationId xmlns:a16="http://schemas.microsoft.com/office/drawing/2014/main" id="{F50091AB-B711-4377-B24F-DF5DD3315DC0}"/>
              </a:ext>
            </a:extLst>
          </p:cNvPr>
          <p:cNvSpPr txBox="1"/>
          <p:nvPr/>
        </p:nvSpPr>
        <p:spPr>
          <a:xfrm>
            <a:off x="2892537" y="1056453"/>
            <a:ext cx="529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Interchange any two rows of the matrix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E0FEDDD-8CC1-4B0C-B29C-1ADFAEB1D698}"/>
              </a:ext>
            </a:extLst>
          </p:cNvPr>
          <p:cNvSpPr txBox="1"/>
          <p:nvPr/>
        </p:nvSpPr>
        <p:spPr>
          <a:xfrm>
            <a:off x="3754317" y="2765793"/>
            <a:ext cx="5055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Multiply every entry of some row by the same nonzero scalar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AE148BC-DA13-4BA0-BE17-A6BA5A164F45}"/>
              </a:ext>
            </a:extLst>
          </p:cNvPr>
          <p:cNvSpPr txBox="1"/>
          <p:nvPr/>
        </p:nvSpPr>
        <p:spPr>
          <a:xfrm>
            <a:off x="3178196" y="4434956"/>
            <a:ext cx="4779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Add a multiple of one row of the matrix to another row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ACCB6BD8-5224-43E8-A84A-64F5DD96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307" y="233694"/>
            <a:ext cx="4009431" cy="52322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800" dirty="0"/>
              <a:t>elementary row operations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955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Solving system of linear equation</a:t>
            </a:r>
            <a:endParaRPr lang="zh-TW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705151" y="2625305"/>
            <a:ext cx="145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/>
              <a:t>equivalent</a:t>
            </a:r>
          </a:p>
        </p:txBody>
      </p:sp>
      <p:sp>
        <p:nvSpPr>
          <p:cNvPr id="3" name="矩形 2"/>
          <p:cNvSpPr/>
          <p:nvPr/>
        </p:nvSpPr>
        <p:spPr>
          <a:xfrm>
            <a:off x="948134" y="2265554"/>
            <a:ext cx="1257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 </a:t>
            </a:r>
            <a:r>
              <a:rPr kumimoji="1" lang="en-US" altLang="zh-TW" sz="2800" i="1" dirty="0">
                <a:solidFill>
                  <a:srgbClr val="FF0000"/>
                </a:solidFill>
              </a:rPr>
              <a:t>A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x</a:t>
            </a:r>
            <a:r>
              <a:rPr kumimoji="1" lang="en-US" altLang="zh-TW" sz="2800" dirty="0">
                <a:solidFill>
                  <a:srgbClr val="FF0000"/>
                </a:solidFill>
              </a:rPr>
              <a:t> =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b</a:t>
            </a:r>
            <a:r>
              <a:rPr kumimoji="1" lang="en-US" altLang="zh-TW" sz="2800" dirty="0">
                <a:solidFill>
                  <a:srgbClr val="FF0000"/>
                </a:solidFill>
              </a:rPr>
              <a:t> 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95469" y="3456473"/>
            <a:ext cx="1761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  <a:sym typeface="Symbol" pitchFamily="18" charset="2"/>
              </a:rPr>
              <a:t> A’=</a:t>
            </a:r>
            <a:r>
              <a:rPr kumimoji="1" lang="zh-TW" altLang="en-US" sz="2800" dirty="0">
                <a:solidFill>
                  <a:srgbClr val="FF0000"/>
                </a:solidFill>
              </a:rPr>
              <a:t>[ </a:t>
            </a:r>
            <a:r>
              <a:rPr kumimoji="1" lang="en-US" altLang="zh-TW" sz="2800" i="1" dirty="0">
                <a:solidFill>
                  <a:srgbClr val="FF0000"/>
                </a:solidFill>
              </a:rPr>
              <a:t>A</a:t>
            </a:r>
            <a:r>
              <a:rPr kumimoji="1" lang="en-US" altLang="zh-TW" sz="2800" dirty="0">
                <a:solidFill>
                  <a:srgbClr val="FF0000"/>
                </a:solidFill>
              </a:rPr>
              <a:t> 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b </a:t>
            </a:r>
            <a:r>
              <a:rPr kumimoji="1" lang="en-US" altLang="zh-TW" sz="2800" dirty="0">
                <a:solidFill>
                  <a:srgbClr val="FF0000"/>
                </a:solidFill>
              </a:rPr>
              <a:t>]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4477" y="1473376"/>
            <a:ext cx="2930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A </a:t>
            </a:r>
            <a:r>
              <a:rPr lang="en-US" altLang="zh-TW" sz="2400" b="1" i="1" dirty="0"/>
              <a:t>complex</a:t>
            </a:r>
            <a:r>
              <a:rPr lang="en-US" altLang="zh-TW" sz="2400" dirty="0"/>
              <a:t> system of linear equations</a:t>
            </a:r>
            <a:endParaRPr lang="zh-TW" altLang="en-US" sz="2400" dirty="0"/>
          </a:p>
        </p:txBody>
      </p:sp>
      <p:sp>
        <p:nvSpPr>
          <p:cNvPr id="18" name="向下箭號 17"/>
          <p:cNvSpPr/>
          <p:nvPr/>
        </p:nvSpPr>
        <p:spPr>
          <a:xfrm>
            <a:off x="1299537" y="2847454"/>
            <a:ext cx="562708" cy="66400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rot="16200000" flipH="1">
            <a:off x="2384073" y="3510479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209720" y="3413826"/>
            <a:ext cx="707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……</a:t>
            </a:r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2861117" y="3472033"/>
            <a:ext cx="640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  <a:sym typeface="Symbol" pitchFamily="18" charset="2"/>
              </a:rPr>
              <a:t> A’’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79113" y="3472033"/>
            <a:ext cx="730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  <a:sym typeface="Symbol" pitchFamily="18" charset="2"/>
              </a:rPr>
              <a:t> A’’’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3277" y="3464452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R=</a:t>
            </a:r>
            <a:r>
              <a:rPr kumimoji="1" lang="zh-TW" altLang="en-US" sz="2800" dirty="0">
                <a:solidFill>
                  <a:srgbClr val="7030A0"/>
                </a:solidFill>
              </a:rPr>
              <a:t>[ </a:t>
            </a:r>
            <a:r>
              <a:rPr kumimoji="1" lang="en-US" altLang="zh-TW" sz="2800" i="1" dirty="0">
                <a:solidFill>
                  <a:srgbClr val="7030A0"/>
                </a:solidFill>
              </a:rPr>
              <a:t>R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</a:t>
            </a:r>
            <a:r>
              <a:rPr kumimoji="1" lang="en-US" altLang="zh-TW" sz="2800" dirty="0">
                <a:solidFill>
                  <a:srgbClr val="7030A0"/>
                </a:solidFill>
              </a:rPr>
              <a:t> </a:t>
            </a:r>
            <a:r>
              <a:rPr kumimoji="1" lang="en-US" altLang="zh-TW" sz="2800" b="1" dirty="0">
                <a:solidFill>
                  <a:srgbClr val="7030A0"/>
                </a:solidFill>
              </a:rPr>
              <a:t>b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</a:t>
            </a:r>
            <a:r>
              <a:rPr kumimoji="1" lang="en-US" altLang="zh-TW" sz="2800" b="1" dirty="0">
                <a:solidFill>
                  <a:srgbClr val="7030A0"/>
                </a:solidFill>
              </a:rPr>
              <a:t> </a:t>
            </a:r>
            <a:r>
              <a:rPr kumimoji="1" lang="en-US" altLang="zh-TW" sz="2800" dirty="0">
                <a:solidFill>
                  <a:srgbClr val="7030A0"/>
                </a:solidFill>
              </a:rPr>
              <a:t>]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37532" y="2268286"/>
            <a:ext cx="1257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i="1" dirty="0" err="1">
                <a:solidFill>
                  <a:srgbClr val="7030A0"/>
                </a:solidFill>
                <a:sym typeface="Symbol" pitchFamily="18" charset="2"/>
              </a:rPr>
              <a:t>R</a:t>
            </a:r>
            <a:r>
              <a:rPr kumimoji="1" lang="en-US" altLang="zh-TW" sz="2800" dirty="0" err="1">
                <a:solidFill>
                  <a:srgbClr val="7030A0"/>
                </a:solidFill>
                <a:sym typeface="Symbol" pitchFamily="18" charset="2"/>
              </a:rPr>
              <a:t></a:t>
            </a:r>
            <a:r>
              <a:rPr kumimoji="1" lang="en-US" altLang="zh-TW" sz="2800" b="1" dirty="0" err="1">
                <a:solidFill>
                  <a:srgbClr val="7030A0"/>
                </a:solidFill>
                <a:sym typeface="Symbol" pitchFamily="18" charset="2"/>
              </a:rPr>
              <a:t>x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 = </a:t>
            </a:r>
            <a:r>
              <a:rPr kumimoji="1" lang="en-US" altLang="zh-TW" sz="2800" b="1" dirty="0">
                <a:solidFill>
                  <a:srgbClr val="7030A0"/>
                </a:solidFill>
                <a:sym typeface="Symbol" pitchFamily="18" charset="2"/>
              </a:rPr>
              <a:t>b</a:t>
            </a:r>
            <a:r>
              <a:rPr kumimoji="1" lang="en-US" altLang="zh-TW" sz="2800" dirty="0">
                <a:solidFill>
                  <a:srgbClr val="7030A0"/>
                </a:solidFill>
                <a:sym typeface="Symbol" pitchFamily="18" charset="2"/>
              </a:rPr>
              <a:t></a:t>
            </a:r>
          </a:p>
        </p:txBody>
      </p:sp>
      <p:sp>
        <p:nvSpPr>
          <p:cNvPr id="29" name="向下箭號 28"/>
          <p:cNvSpPr/>
          <p:nvPr/>
        </p:nvSpPr>
        <p:spPr>
          <a:xfrm flipH="1" flipV="1">
            <a:off x="7094048" y="2791170"/>
            <a:ext cx="562708" cy="6669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854782" y="1449278"/>
            <a:ext cx="2930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A </a:t>
            </a:r>
            <a:r>
              <a:rPr lang="en-US" altLang="zh-TW" sz="2400" b="1" i="1" dirty="0"/>
              <a:t>simple</a:t>
            </a:r>
            <a:r>
              <a:rPr lang="en-US" altLang="zh-TW" sz="2400" dirty="0"/>
              <a:t> system of linear equations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81718" y="5258291"/>
            <a:ext cx="693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Interchange any two rows of the matrix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81718" y="5695858"/>
            <a:ext cx="874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 Multiply every entry of some row by the same nonzero scalar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81718" y="6161727"/>
            <a:ext cx="853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3. Add a multiple of one row of the matrix to another row</a:t>
            </a:r>
            <a:endParaRPr lang="zh-TW" altLang="en-US" sz="2400" dirty="0"/>
          </a:p>
        </p:txBody>
      </p:sp>
      <p:sp>
        <p:nvSpPr>
          <p:cNvPr id="34" name="向下箭號 33"/>
          <p:cNvSpPr/>
          <p:nvPr/>
        </p:nvSpPr>
        <p:spPr>
          <a:xfrm rot="16200000" flipH="1">
            <a:off x="3494624" y="3499164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34"/>
          <p:cNvSpPr/>
          <p:nvPr/>
        </p:nvSpPr>
        <p:spPr>
          <a:xfrm rot="16200000" flipH="1">
            <a:off x="4713500" y="3502897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35"/>
          <p:cNvSpPr/>
          <p:nvPr/>
        </p:nvSpPr>
        <p:spPr>
          <a:xfrm rot="16200000" flipH="1">
            <a:off x="5870094" y="3504124"/>
            <a:ext cx="491956" cy="4775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左-右雙向箭號 36"/>
          <p:cNvSpPr/>
          <p:nvPr/>
        </p:nvSpPr>
        <p:spPr>
          <a:xfrm>
            <a:off x="2455740" y="2392387"/>
            <a:ext cx="4097537" cy="33722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54E26292-BC81-4839-9A18-530F7BFF3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48" y="4559114"/>
            <a:ext cx="4108817" cy="52322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800" dirty="0"/>
              <a:t>elementary row operations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329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8" grpId="0"/>
      <p:bldP spid="16" grpId="0"/>
      <p:bldP spid="18" grpId="0" animBg="1"/>
      <p:bldP spid="19" grpId="0" animBg="1"/>
      <p:bldP spid="20" grpId="0"/>
      <p:bldP spid="21" grpId="0"/>
      <p:bldP spid="24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DarkBlue}{rgb}{0,0.08,0.45}&#10;\definecolor{MyDarkGreen}{rgb}{0,0.45,0.08}&#10;&#10;$$ \begin{array}{ccc}&#10;{\color{MyDarkBlue} a_{11}}{\color{red}x_1} &#10;+{\color{MyDarkBlue}  a_{12}}{\color{red}x_2}+ \cdots &#10;+{\color{MyDarkBlue}  a_{1n}}{\color{red}x_n} &#10;&amp;=&amp;{\color{MyDarkGreen}  b_1}\\&#10;{\color{MyDarkBlue} a_{21}}{\color{red}x_1} &#10;+{\color{MyDarkBlue}  a_{22}}{\color{red}x_2}+ \cdots &#10;+{\color{MyDarkBlue}  a_{2n}}{\color{red}x_n} &#10;&amp;=&amp;{\color{MyDarkGreen}  b_2}\\&#10;\vdots&amp;&amp;\\&#10;{\color{MyDarkBlue} a_{m1}}{\color{red}x_1} &#10;+{\color{MyDarkBlue}  a_{m2}}{\color{red}x_2}+ \cdots &#10;+{\color{MyDarkBlue}  a_{mn}}{\color{red}x_n} &#10;&amp;=&amp;{\color{MyDarkGreen}  b_m}\\&#10;\end{array}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DarkBlue}{rgb}{0,0.08,0.45}&#10;\definecolor{MyDarkGreen}{rgb}{0,0.45,0.08}&#10;&#10;$$ \begin{array}{ccc}&#10;{\color{MyDarkBlue} a_{11}}{\color{red}x_1} &#10;+{\color{MyDarkBlue}  a_{12}}{\color{red}x_2}+ \cdots &#10;+{\color{MyDarkBlue}  a_{1n}}{\color{red}x_n} &#10;&amp;=&amp;{\color{MyDarkGreen}  b_1}\\&#10;{\color{MyDarkBlue} a_{21}}{\color{red}x_1} &#10;+{\color{MyDarkBlue}  a_{22}}{\color{red}x_2}+ \cdots &#10;+{\color{MyDarkBlue}  a_{2n}}{\color{red}x_n} &#10;&amp;=&amp;{\color{MyDarkGreen}  b_2}\\&#10;\vdots&amp;&amp;\\&#10;{\color{MyDarkBlue} a_{m1}}{\color{red}x_1} &#10;+{\color{MyDarkBlue}  a_{m2}}{\color{red}x_2}+ \cdots &#10;+{\color{MyDarkBlue}  a_{mn}}{\color{red}x_n} &#10;&amp;=&amp;{\color{MyDarkGreen}  b_m}\\&#10;\end{array}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\left[\begin{array}{c|c}{\color{MyBlue}A}&amp;{\color{MyGreen}&#10;{\bf b}}\end{array}\right] = \left[\begin{array}{ccccc} &#10;a_{11}&amp;a_{12}&amp;\cdots&amp;a_{1n}&amp;{\color{MyGreen}b_1}\\&#10;a_{21}&amp;a_{22}&amp;\cdots&amp; a_{2n}&amp;{\color{MyGreen}b_2}\\&#10;\vdots &amp; \vdots &amp; \ddots &amp; \vdots\\&#10;a_{m1}&amp;a_{m2} &amp; \cdots &amp; a_{mn}&amp;{\color{MyGreen}b_m}&#10;\end{array}\right]&#10;$$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821</Words>
  <Application>Microsoft Office PowerPoint</Application>
  <PresentationFormat>如螢幕大小 (4:3)</PresentationFormat>
  <Paragraphs>180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佈景主題</vt:lpstr>
      <vt:lpstr>Solving System of  Linear Equations</vt:lpstr>
      <vt:lpstr>Equivalent</vt:lpstr>
      <vt:lpstr>Equivalent</vt:lpstr>
      <vt:lpstr>Solving system of linear equation</vt:lpstr>
      <vt:lpstr>Augmented Matrix</vt:lpstr>
      <vt:lpstr>Augmented Matrix</vt:lpstr>
      <vt:lpstr>PowerPoint 簡報</vt:lpstr>
      <vt:lpstr>PowerPoint 簡報</vt:lpstr>
      <vt:lpstr>Solving system of linear equation</vt:lpstr>
      <vt:lpstr>PowerPoint 簡報</vt:lpstr>
      <vt:lpstr>Solving system of linear equation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16</cp:revision>
  <dcterms:created xsi:type="dcterms:W3CDTF">2020-09-12T14:06:16Z</dcterms:created>
  <dcterms:modified xsi:type="dcterms:W3CDTF">2020-09-25T04:08:32Z</dcterms:modified>
</cp:coreProperties>
</file>