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9" r:id="rId2"/>
    <p:sldId id="359" r:id="rId3"/>
    <p:sldId id="329" r:id="rId4"/>
    <p:sldId id="330" r:id="rId5"/>
    <p:sldId id="301" r:id="rId6"/>
    <p:sldId id="331" r:id="rId7"/>
    <p:sldId id="351" r:id="rId8"/>
    <p:sldId id="3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3673" autoAdjust="0"/>
  </p:normalViewPr>
  <p:slideViewPr>
    <p:cSldViewPr snapToGrid="0">
      <p:cViewPr varScale="1">
        <p:scale>
          <a:sx n="48" d="100"/>
          <a:sy n="48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BC85-B327-4F37-8B81-8BAC0E7A273C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6EB22-B5A1-4489-A599-7E85D8873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68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TW" dirty="0"/>
              <a:t>Every elementary row operations are reversible.</a:t>
            </a:r>
          </a:p>
          <a:p>
            <a:pPr eaLnBrk="1" hangingPunct="1"/>
            <a:r>
              <a:rPr kumimoji="1" lang="en-US" altLang="zh-TW" dirty="0"/>
              <a:t>    For interchange operation it is obvious, for scaling operation</a:t>
            </a:r>
          </a:p>
          <a:p>
            <a:pPr eaLnBrk="1" hangingPunct="1"/>
            <a:r>
              <a:rPr kumimoji="1" lang="en-US" altLang="zh-TW" dirty="0"/>
              <a:t>    multiply the inverse of the nonzero constant, and for row addition</a:t>
            </a:r>
          </a:p>
          <a:p>
            <a:pPr eaLnBrk="1" hangingPunct="1"/>
            <a:r>
              <a:rPr kumimoji="1" lang="en-US" altLang="zh-TW" dirty="0"/>
              <a:t>    operation add the negative multiple of the row to the other row.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02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Echelon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梯次編隊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階層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(Actually condition 3 is implied by 2.)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8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Echelon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梯次編隊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階層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(Actually condition 3 is implied by 2.)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6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4. If a column contains the </a:t>
            </a:r>
            <a:r>
              <a:rPr lang="en-US" altLang="zh-TW" sz="2400" dirty="0">
                <a:solidFill>
                  <a:srgbClr val="0000FF"/>
                </a:solidFill>
              </a:rPr>
              <a:t>leading entry</a:t>
            </a:r>
            <a:r>
              <a:rPr lang="en-US" altLang="zh-TW" sz="2400" dirty="0"/>
              <a:t>, then </a:t>
            </a:r>
            <a:r>
              <a:rPr lang="en-US" altLang="zh-TW" sz="2400" dirty="0">
                <a:solidFill>
                  <a:srgbClr val="FF0000"/>
                </a:solidFill>
              </a:rPr>
              <a:t>all the other entries are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>
              <a:solidFill>
                <a:srgbClr val="FF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5. The </a:t>
            </a:r>
            <a:r>
              <a:rPr lang="en-US" altLang="zh-TW" sz="2400" dirty="0">
                <a:solidFill>
                  <a:srgbClr val="FF0000"/>
                </a:solidFill>
              </a:rPr>
              <a:t>leading entries </a:t>
            </a:r>
            <a:r>
              <a:rPr lang="en-US" altLang="zh-TW" sz="2400" dirty="0"/>
              <a:t>are 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0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/>
              <a:t>闢</a:t>
            </a:r>
            <a:r>
              <a:rPr lang="en-US" altLang="zh-TW"/>
              <a:t>)</a:t>
            </a:r>
            <a:r>
              <a:rPr lang="zh-TW" altLang="en-US" dirty="0"/>
              <a:t> </a:t>
            </a:r>
            <a:r>
              <a:rPr lang="en-US" altLang="zh-TW" dirty="0" err="1"/>
              <a:t>vət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6EB22-B5A1-4489-A599-7E85D88733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80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https://www.isical.ac.in/~arnabc/isivm2/rrefunique.pdf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different matrices have the same RREF?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1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3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2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1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3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C8EB-BE3F-471A-BC5B-241C1A1C7073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E5BE-9DE6-41BE-AAE8-681BEE84A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D76CA213-CB62-4738-A982-BCAB5A27F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135" b="86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D36E881-E3E2-41AB-88AD-7E5E07AF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965200"/>
            <a:ext cx="7696200" cy="3564869"/>
          </a:xfrm>
        </p:spPr>
        <p:txBody>
          <a:bodyPr>
            <a:normAutofit/>
          </a:bodyPr>
          <a:lstStyle/>
          <a:p>
            <a:pPr algn="l"/>
            <a:r>
              <a:rPr lang="en-US" altLang="zh-TW" sz="7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Reduced Row </a:t>
            </a:r>
            <a:br>
              <a:rPr lang="en-US" altLang="zh-TW" sz="78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altLang="zh-TW" sz="7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Echelon Form</a:t>
            </a:r>
            <a:r>
              <a:rPr lang="zh-TW" altLang="en-US" sz="7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altLang="zh-TW" sz="7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(RREF)</a:t>
            </a:r>
            <a:endParaRPr lang="zh-TW" altLang="en-US" sz="78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411DD-76F2-40C5-BCEA-7D79564A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4572002"/>
            <a:ext cx="7696200" cy="1202995"/>
          </a:xfrm>
        </p:spPr>
        <p:txBody>
          <a:bodyPr>
            <a:normAutofit/>
          </a:bodyPr>
          <a:lstStyle/>
          <a:p>
            <a:pPr algn="l"/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8390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system of linear equation</a:t>
            </a:r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05151" y="2625305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/>
              <a:t>equivalent</a:t>
            </a:r>
          </a:p>
        </p:txBody>
      </p:sp>
      <p:sp>
        <p:nvSpPr>
          <p:cNvPr id="3" name="矩形 2"/>
          <p:cNvSpPr/>
          <p:nvPr/>
        </p:nvSpPr>
        <p:spPr>
          <a:xfrm>
            <a:off x="948134" y="2265554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x</a:t>
            </a:r>
            <a:r>
              <a:rPr kumimoji="1" lang="en-US" altLang="zh-TW" sz="2800" dirty="0">
                <a:solidFill>
                  <a:srgbClr val="FF0000"/>
                </a:solidFill>
              </a:rPr>
              <a:t> =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>
                <a:solidFill>
                  <a:srgbClr val="FF0000"/>
                </a:solidFill>
              </a:rPr>
              <a:t>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5469" y="3456473"/>
            <a:ext cx="176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A’=</a:t>
            </a:r>
            <a:r>
              <a:rPr kumimoji="1" lang="zh-TW" altLang="en-US" sz="2800" dirty="0">
                <a:solidFill>
                  <a:srgbClr val="FF0000"/>
                </a:solidFill>
              </a:rPr>
              <a:t>[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dirty="0">
                <a:solidFill>
                  <a:srgbClr val="FF0000"/>
                </a:solidFill>
              </a:rPr>
              <a:t> 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 </a:t>
            </a:r>
            <a:r>
              <a:rPr kumimoji="1" lang="en-US" altLang="zh-TW" sz="2800" dirty="0">
                <a:solidFill>
                  <a:srgbClr val="FF0000"/>
                </a:solidFill>
              </a:rPr>
              <a:t>]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477" y="1473376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complex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18" name="向下箭號 17"/>
          <p:cNvSpPr/>
          <p:nvPr/>
        </p:nvSpPr>
        <p:spPr>
          <a:xfrm>
            <a:off x="1299537" y="2847454"/>
            <a:ext cx="562708" cy="6640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16200000" flipH="1">
            <a:off x="2384073" y="3510479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209720" y="3413826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……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861117" y="3472033"/>
            <a:ext cx="640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9113" y="3472033"/>
            <a:ext cx="73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3277" y="346445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R=</a:t>
            </a:r>
            <a:r>
              <a:rPr kumimoji="1" lang="zh-TW" altLang="en-US" sz="2800" dirty="0">
                <a:solidFill>
                  <a:srgbClr val="7030A0"/>
                </a:solidFill>
              </a:rPr>
              <a:t>[ </a:t>
            </a:r>
            <a:r>
              <a:rPr kumimoji="1" lang="en-US" altLang="zh-TW" sz="2800" i="1" dirty="0">
                <a:solidFill>
                  <a:srgbClr val="7030A0"/>
                </a:solidFill>
              </a:rPr>
              <a:t>R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dirty="0">
                <a:solidFill>
                  <a:srgbClr val="7030A0"/>
                </a:solidFill>
              </a:rPr>
              <a:t> 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 </a:t>
            </a:r>
            <a:r>
              <a:rPr kumimoji="1" lang="en-US" altLang="zh-TW" sz="2800" dirty="0">
                <a:solidFill>
                  <a:srgbClr val="7030A0"/>
                </a:solidFill>
              </a:rPr>
              <a:t>]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7532" y="2268286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i="1" dirty="0" err="1">
                <a:solidFill>
                  <a:srgbClr val="7030A0"/>
                </a:solidFill>
                <a:sym typeface="Symbol" pitchFamily="18" charset="2"/>
              </a:rPr>
              <a:t>R</a:t>
            </a:r>
            <a:r>
              <a:rPr kumimoji="1" lang="en-US" altLang="zh-TW" sz="2800" dirty="0" err="1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 err="1">
                <a:solidFill>
                  <a:srgbClr val="7030A0"/>
                </a:solidFill>
                <a:sym typeface="Symbol" pitchFamily="18" charset="2"/>
              </a:rPr>
              <a:t>x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 = </a:t>
            </a:r>
            <a:r>
              <a:rPr kumimoji="1" lang="en-US" altLang="zh-TW" sz="2800" b="1" dirty="0">
                <a:solidFill>
                  <a:srgbClr val="7030A0"/>
                </a:solidFill>
                <a:sym typeface="Symbol" pitchFamily="18" charset="2"/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</a:p>
        </p:txBody>
      </p:sp>
      <p:sp>
        <p:nvSpPr>
          <p:cNvPr id="29" name="向下箭號 28"/>
          <p:cNvSpPr/>
          <p:nvPr/>
        </p:nvSpPr>
        <p:spPr>
          <a:xfrm flipH="1" flipV="1">
            <a:off x="7094048" y="2791170"/>
            <a:ext cx="562708" cy="6669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854782" y="1449278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simple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1718" y="5258291"/>
            <a:ext cx="693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Interchange any two rows of the matrix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81718" y="5695858"/>
            <a:ext cx="874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Multiply every entry of some row by the same nonzero scalar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81718" y="6161727"/>
            <a:ext cx="8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 Add a multiple of one row of the matrix to another row</a:t>
            </a:r>
            <a:endParaRPr lang="zh-TW" altLang="en-US" sz="2400" dirty="0"/>
          </a:p>
        </p:txBody>
      </p:sp>
      <p:sp>
        <p:nvSpPr>
          <p:cNvPr id="34" name="向下箭號 33"/>
          <p:cNvSpPr/>
          <p:nvPr/>
        </p:nvSpPr>
        <p:spPr>
          <a:xfrm rot="16200000" flipH="1">
            <a:off x="3494624" y="349916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 rot="16200000" flipH="1">
            <a:off x="4713500" y="3502897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35"/>
          <p:cNvSpPr/>
          <p:nvPr/>
        </p:nvSpPr>
        <p:spPr>
          <a:xfrm rot="16200000" flipH="1">
            <a:off x="5870094" y="350412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左-右雙向箭號 36"/>
          <p:cNvSpPr/>
          <p:nvPr/>
        </p:nvSpPr>
        <p:spPr>
          <a:xfrm>
            <a:off x="2455740" y="2392387"/>
            <a:ext cx="4097537" cy="3372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944048" y="4112751"/>
            <a:ext cx="2751796" cy="897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Reduced Row Echelon Form (RREF)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54E26292-BC81-4839-9A18-530F7BFF3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48" y="4559114"/>
            <a:ext cx="4108817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800" dirty="0"/>
              <a:t>elementary row operations:</a:t>
            </a:r>
            <a:endParaRPr kumimoji="1" lang="zh-TW" altLang="en-US" sz="2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9D59B05-6CF6-4586-94B4-4E4CAA27ED6A}"/>
              </a:ext>
            </a:extLst>
          </p:cNvPr>
          <p:cNvSpPr/>
          <p:nvPr/>
        </p:nvSpPr>
        <p:spPr>
          <a:xfrm>
            <a:off x="5897087" y="4076035"/>
            <a:ext cx="2832087" cy="9339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is easily solvable if its augmented matrix is in </a:t>
            </a:r>
            <a:r>
              <a:rPr lang="en-US" altLang="zh-TW" b="1" i="1" u="sng" dirty="0"/>
              <a:t>reduced row echelon form</a:t>
            </a:r>
          </a:p>
          <a:p>
            <a:r>
              <a:rPr lang="en-US" altLang="zh-TW" b="1" i="1" u="sng" dirty="0"/>
              <a:t>Row Echelon Form (REF)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59" y="3757936"/>
            <a:ext cx="4030444" cy="214039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04753" y="3757073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161114" y="4186461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68442" y="4628618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016" y="3850814"/>
            <a:ext cx="397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1. Each nonzero row lies above </a:t>
            </a:r>
            <a:r>
              <a:rPr lang="en-US" altLang="zh-TW" sz="2400" dirty="0">
                <a:solidFill>
                  <a:srgbClr val="00B050"/>
                </a:solidFill>
              </a:rPr>
              <a:t>every zero row</a:t>
            </a:r>
          </a:p>
        </p:txBody>
      </p:sp>
      <p:sp>
        <p:nvSpPr>
          <p:cNvPr id="11" name="矩形 10"/>
          <p:cNvSpPr/>
          <p:nvPr/>
        </p:nvSpPr>
        <p:spPr>
          <a:xfrm>
            <a:off x="5039216" y="5070774"/>
            <a:ext cx="3458080" cy="784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22016" y="4987424"/>
            <a:ext cx="397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2.</a:t>
            </a:r>
            <a:r>
              <a:rPr lang="zh-TW" altLang="en-US" sz="2400" dirty="0"/>
              <a:t>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leading entries </a:t>
            </a:r>
            <a:r>
              <a:rPr lang="en-US" altLang="zh-TW" sz="2400" dirty="0"/>
              <a:t>are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echelon form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476914" y="3984221"/>
            <a:ext cx="741351" cy="302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7" idx="1"/>
          </p:cNvCxnSpPr>
          <p:nvPr/>
        </p:nvCxnSpPr>
        <p:spPr>
          <a:xfrm>
            <a:off x="6530171" y="4414871"/>
            <a:ext cx="392318" cy="266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773BAC-17CF-46CD-8A5A-6A4B1D0A2EA2}"/>
              </a:ext>
            </a:extLst>
          </p:cNvPr>
          <p:cNvSpPr txBox="1"/>
          <p:nvPr/>
        </p:nvSpPr>
        <p:spPr>
          <a:xfrm>
            <a:off x="4286520" y="236448"/>
            <a:ext cx="1033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0" i="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階層</a:t>
            </a:r>
            <a:endParaRPr lang="zh-TW" altLang="en-US" sz="28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2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99" y="3838113"/>
            <a:ext cx="3857017" cy="18670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is easily solvable if its augmented matrix is in </a:t>
            </a:r>
            <a:r>
              <a:rPr lang="en-US" altLang="zh-TW" b="1" i="1" u="sng" dirty="0"/>
              <a:t>reduced row echelon form</a:t>
            </a:r>
          </a:p>
          <a:p>
            <a:r>
              <a:rPr lang="en-US" altLang="zh-TW" b="1" i="1" u="sng" dirty="0"/>
              <a:t>Row Echelon Form (REF)</a:t>
            </a:r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5087349" y="3836386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38773" y="4276637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673289" y="4745390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016" y="3850814"/>
            <a:ext cx="397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1. Each nonzero row lies above </a:t>
            </a:r>
            <a:r>
              <a:rPr lang="en-US" altLang="zh-TW" sz="2400" dirty="0">
                <a:solidFill>
                  <a:srgbClr val="00B050"/>
                </a:solidFill>
              </a:rPr>
              <a:t>every zero row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510989" y="4096629"/>
            <a:ext cx="673201" cy="266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7"/>
          </p:cNvCxnSpPr>
          <p:nvPr/>
        </p:nvCxnSpPr>
        <p:spPr>
          <a:xfrm flipH="1">
            <a:off x="5988299" y="4582897"/>
            <a:ext cx="304521" cy="215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572000" y="5717025"/>
            <a:ext cx="431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No zero rows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008448" y="5230015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endCxn id="16" idx="2"/>
          </p:cNvCxnSpPr>
          <p:nvPr/>
        </p:nvCxnSpPr>
        <p:spPr>
          <a:xfrm>
            <a:off x="5977811" y="5034129"/>
            <a:ext cx="2030637" cy="375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22016" y="4987424"/>
            <a:ext cx="397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2.</a:t>
            </a:r>
            <a:r>
              <a:rPr lang="zh-TW" altLang="en-US" sz="2400" dirty="0"/>
              <a:t>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leading entries </a:t>
            </a:r>
            <a:r>
              <a:rPr lang="en-US" altLang="zh-TW" sz="2400" dirty="0"/>
              <a:t>are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echelon form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697064-45C3-422C-96A0-1EC4904207C6}"/>
              </a:ext>
            </a:extLst>
          </p:cNvPr>
          <p:cNvSpPr txBox="1"/>
          <p:nvPr/>
        </p:nvSpPr>
        <p:spPr>
          <a:xfrm>
            <a:off x="6022749" y="3317987"/>
            <a:ext cx="1411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NO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is easily solvable if its augmented matrix is in </a:t>
            </a:r>
            <a:r>
              <a:rPr lang="en-US" altLang="zh-TW" b="1" i="1" u="sng" dirty="0"/>
              <a:t>reduced row echelon form</a:t>
            </a:r>
          </a:p>
          <a:p>
            <a:r>
              <a:rPr lang="en-US" altLang="zh-TW" b="1" i="1" u="sng" dirty="0"/>
              <a:t>Reduced Row Echelon Form (RREF)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939" y="37505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/>
              <a:t>1-2 The matrix is in row echelon form</a:t>
            </a:r>
          </a:p>
        </p:txBody>
      </p:sp>
      <p:sp>
        <p:nvSpPr>
          <p:cNvPr id="6" name="矩形 5"/>
          <p:cNvSpPr/>
          <p:nvPr/>
        </p:nvSpPr>
        <p:spPr>
          <a:xfrm>
            <a:off x="537939" y="4582462"/>
            <a:ext cx="4135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3. The columns containing the </a:t>
            </a:r>
            <a:r>
              <a:rPr lang="en-US" altLang="zh-TW" sz="2400" dirty="0">
                <a:solidFill>
                  <a:srgbClr val="0000FF"/>
                </a:solidFill>
              </a:rPr>
              <a:t>leading entries </a:t>
            </a:r>
            <a:r>
              <a:rPr lang="en-US" altLang="zh-TW" sz="2400" dirty="0"/>
              <a:t>are </a:t>
            </a:r>
            <a:r>
              <a:rPr lang="en-US" altLang="zh-TW" sz="2400" dirty="0">
                <a:solidFill>
                  <a:srgbClr val="7030A0"/>
                </a:solidFill>
              </a:rPr>
              <a:t>standard vectors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59" y="3757936"/>
            <a:ext cx="4030444" cy="2140391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104753" y="3757073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61114" y="4186461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68442" y="4628618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39216" y="5070774"/>
            <a:ext cx="3458080" cy="784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476914" y="3984221"/>
            <a:ext cx="741351" cy="302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6530171" y="4414871"/>
            <a:ext cx="392318" cy="266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51916" y="3581400"/>
            <a:ext cx="434594" cy="2501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120449" y="3581400"/>
            <a:ext cx="434594" cy="2501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845030" y="3581400"/>
            <a:ext cx="434594" cy="2501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02" y="5868509"/>
            <a:ext cx="596280" cy="5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56" y="5868509"/>
            <a:ext cx="596280" cy="5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img.cool80.com/i/png/13/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09" y="5782791"/>
            <a:ext cx="693092" cy="69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BC646094-B695-4634-AF55-7F7FAB0D911F}"/>
              </a:ext>
            </a:extLst>
          </p:cNvPr>
          <p:cNvSpPr/>
          <p:nvPr/>
        </p:nvSpPr>
        <p:spPr>
          <a:xfrm>
            <a:off x="940987" y="2787445"/>
            <a:ext cx="1286019" cy="3199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31" y="3860435"/>
            <a:ext cx="3749589" cy="17706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is easily solvable if its augmented matrix is in </a:t>
            </a:r>
            <a:r>
              <a:rPr lang="en-US" altLang="zh-TW" b="1" i="1" u="sng" dirty="0"/>
              <a:t>reduced row echelon form</a:t>
            </a:r>
          </a:p>
          <a:p>
            <a:r>
              <a:rPr lang="en-US" altLang="zh-TW" b="1" i="1" u="sng" dirty="0"/>
              <a:t>Reduced Row Echelon Form</a:t>
            </a:r>
            <a:r>
              <a:rPr lang="zh-TW" altLang="en-US" b="1" i="1" u="sng" dirty="0"/>
              <a:t> </a:t>
            </a:r>
            <a:r>
              <a:rPr lang="en-US" altLang="zh-TW" b="1" i="1" u="sng" dirty="0"/>
              <a:t>(RREF)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10048" y="3904492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477822" y="4326210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564235" y="4747655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482209" y="4131640"/>
            <a:ext cx="1020384" cy="326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820110" y="4547751"/>
            <a:ext cx="771403" cy="294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10048" y="5196371"/>
            <a:ext cx="3458080" cy="3257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37939" y="37505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/>
              <a:t>1-2 The matrix is in row echelon form</a:t>
            </a:r>
          </a:p>
        </p:txBody>
      </p:sp>
      <p:sp>
        <p:nvSpPr>
          <p:cNvPr id="22" name="矩形 21"/>
          <p:cNvSpPr/>
          <p:nvPr/>
        </p:nvSpPr>
        <p:spPr>
          <a:xfrm>
            <a:off x="537939" y="4582462"/>
            <a:ext cx="4135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3. The columns containing the </a:t>
            </a:r>
            <a:r>
              <a:rPr lang="en-US" altLang="zh-TW" sz="2400" dirty="0">
                <a:solidFill>
                  <a:srgbClr val="0000FF"/>
                </a:solidFill>
              </a:rPr>
              <a:t>leading entries </a:t>
            </a:r>
            <a:r>
              <a:rPr lang="en-US" altLang="zh-TW" sz="2400" dirty="0"/>
              <a:t>are </a:t>
            </a:r>
            <a:r>
              <a:rPr lang="en-US" altLang="zh-TW" sz="2400" dirty="0">
                <a:solidFill>
                  <a:srgbClr val="7030A0"/>
                </a:solidFill>
              </a:rPr>
              <a:t>standard vectors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1916" y="3749688"/>
            <a:ext cx="434594" cy="2033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423101" y="3749688"/>
            <a:ext cx="434594" cy="2033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516613" y="3749688"/>
            <a:ext cx="434594" cy="2033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4" descr="http://img.cool80.com/i/png/13/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06" y="5593568"/>
            <a:ext cx="832740" cy="8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mg.cool80.com/i/png/13/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07" y="5622098"/>
            <a:ext cx="832740" cy="8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img.cool80.com/i/png/13/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16" y="5639365"/>
            <a:ext cx="832740" cy="8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1CDB9D23-8334-48DF-B615-2F27618DE5C6}"/>
              </a:ext>
            </a:extLst>
          </p:cNvPr>
          <p:cNvSpPr/>
          <p:nvPr/>
        </p:nvSpPr>
        <p:spPr>
          <a:xfrm>
            <a:off x="940987" y="2787445"/>
            <a:ext cx="1286019" cy="3199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8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Reduced Row Echelon Form</a:t>
            </a:r>
            <a:endParaRPr lang="zh-TW" altLang="en-US" dirty="0"/>
          </a:p>
        </p:txBody>
      </p:sp>
      <p:pic>
        <p:nvPicPr>
          <p:cNvPr id="4" name="Picture 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7" y="2585124"/>
            <a:ext cx="3611427" cy="1447899"/>
          </a:xfrm>
          <a:prstGeom prst="rect">
            <a:avLst/>
          </a:prstGeom>
        </p:spPr>
      </p:pic>
      <p:pic>
        <p:nvPicPr>
          <p:cNvPr id="5" name="Picture 2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29" y="2585124"/>
            <a:ext cx="3378431" cy="14478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86630" y="199443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7473" y="199443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4319462" y="2884515"/>
            <a:ext cx="675249" cy="6049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656615" y="3270973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202599" y="2912167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314557" y="2553361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117910" y="4360066"/>
            <a:ext cx="233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Leading Entry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cxnSp>
        <p:nvCxnSpPr>
          <p:cNvPr id="14" name="直線單箭頭接點 13"/>
          <p:cNvCxnSpPr>
            <a:endCxn id="11" idx="4"/>
          </p:cNvCxnSpPr>
          <p:nvPr/>
        </p:nvCxnSpPr>
        <p:spPr>
          <a:xfrm flipH="1" flipV="1">
            <a:off x="5499086" y="2912167"/>
            <a:ext cx="319824" cy="14478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153367" y="3239212"/>
            <a:ext cx="190886" cy="112085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9" idx="3"/>
          </p:cNvCxnSpPr>
          <p:nvPr/>
        </p:nvCxnSpPr>
        <p:spPr>
          <a:xfrm flipV="1">
            <a:off x="6514171" y="3577233"/>
            <a:ext cx="196491" cy="7828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2762666" y="3253772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149959" y="2911843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21471" y="2536160"/>
            <a:ext cx="369057" cy="35880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78613" y="5146434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rgbClr val="FF0000"/>
                </a:solidFill>
              </a:rPr>
              <a:t>pivot positions </a:t>
            </a:r>
            <a:r>
              <a:rPr lang="en-US" altLang="zh-TW" sz="2800" dirty="0"/>
              <a:t>of A are </a:t>
            </a:r>
            <a:r>
              <a:rPr lang="en-US" altLang="zh-TW" sz="2800" dirty="0">
                <a:solidFill>
                  <a:srgbClr val="0000FF"/>
                </a:solidFill>
              </a:rPr>
              <a:t>(1,1)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00FF"/>
                </a:solidFill>
              </a:rPr>
              <a:t>(2,3)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0000FF"/>
                </a:solidFill>
              </a:rPr>
              <a:t>(3,4)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78613" y="576199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rgbClr val="FF0000"/>
                </a:solidFill>
              </a:rPr>
              <a:t>pivot columns </a:t>
            </a:r>
            <a:r>
              <a:rPr lang="en-US" altLang="zh-TW" sz="2800" dirty="0"/>
              <a:t>of A are </a:t>
            </a:r>
            <a:r>
              <a:rPr lang="en-US" altLang="zh-TW" sz="2800" dirty="0">
                <a:solidFill>
                  <a:srgbClr val="7030A0"/>
                </a:solidFill>
              </a:rPr>
              <a:t>1</a:t>
            </a:r>
            <a:r>
              <a:rPr lang="en-US" altLang="zh-TW" sz="2800" baseline="30000" dirty="0">
                <a:solidFill>
                  <a:srgbClr val="7030A0"/>
                </a:solidFill>
              </a:rPr>
              <a:t>st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7030A0"/>
                </a:solidFill>
              </a:rPr>
              <a:t>3</a:t>
            </a:r>
            <a:r>
              <a:rPr lang="en-US" altLang="zh-TW" sz="2800" baseline="30000" dirty="0">
                <a:solidFill>
                  <a:srgbClr val="7030A0"/>
                </a:solidFill>
              </a:rPr>
              <a:t>rd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7030A0"/>
                </a:solidFill>
              </a:rPr>
              <a:t>4</a:t>
            </a:r>
            <a:r>
              <a:rPr lang="en-US" altLang="zh-TW" sz="2800" baseline="30000" dirty="0">
                <a:solidFill>
                  <a:srgbClr val="7030A0"/>
                </a:solidFill>
              </a:rPr>
              <a:t>th</a:t>
            </a:r>
            <a:r>
              <a:rPr lang="en-US" altLang="zh-TW" sz="2800" dirty="0"/>
              <a:t> columns.</a:t>
            </a:r>
            <a:endParaRPr lang="zh-TW" altLang="en-US" sz="2800" dirty="0"/>
          </a:p>
        </p:txBody>
      </p:sp>
      <p:sp>
        <p:nvSpPr>
          <p:cNvPr id="27" name="向上箭號 26"/>
          <p:cNvSpPr/>
          <p:nvPr/>
        </p:nvSpPr>
        <p:spPr>
          <a:xfrm>
            <a:off x="765855" y="4081987"/>
            <a:ext cx="480287" cy="469900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上箭號 27"/>
          <p:cNvSpPr/>
          <p:nvPr/>
        </p:nvSpPr>
        <p:spPr>
          <a:xfrm>
            <a:off x="2678286" y="4059431"/>
            <a:ext cx="480287" cy="469900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2103686" y="4059431"/>
            <a:ext cx="480287" cy="469900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35A2D74-D490-47E6-A3C6-B356F32EDCE2}"/>
              </a:ext>
            </a:extLst>
          </p:cNvPr>
          <p:cNvSpPr txBox="1"/>
          <p:nvPr/>
        </p:nvSpPr>
        <p:spPr>
          <a:xfrm>
            <a:off x="7197696" y="227724"/>
            <a:ext cx="180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Pivot </a:t>
            </a:r>
            <a:r>
              <a:rPr lang="zh-TW" altLang="en-US" sz="2400" dirty="0"/>
              <a:t>中樞</a:t>
            </a:r>
          </a:p>
        </p:txBody>
      </p:sp>
    </p:spTree>
    <p:extLst>
      <p:ext uri="{BB962C8B-B14F-4D97-AF65-F5344CB8AC3E}">
        <p14:creationId xmlns:p14="http://schemas.microsoft.com/office/powerpoint/2010/main" val="1083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RREF is unique!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 matrix can be transformed into multiple REF by row operation, but only one RREF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4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8" y="4229255"/>
            <a:ext cx="1882262" cy="822631"/>
          </a:xfrm>
          <a:prstGeom prst="rect">
            <a:avLst/>
          </a:prstGeom>
        </p:spPr>
      </p:pic>
      <p:pic>
        <p:nvPicPr>
          <p:cNvPr id="5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16" y="4237973"/>
            <a:ext cx="1680783" cy="8115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07071" y="2524102"/>
            <a:ext cx="182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98442" y="3778423"/>
            <a:ext cx="182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RREF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97351" y="2893579"/>
                <a:ext cx="19618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51" y="2893579"/>
                <a:ext cx="1961884" cy="7325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07071" y="5779057"/>
                <a:ext cx="209012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71" y="5779057"/>
                <a:ext cx="2090124" cy="7325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97351" y="4273492"/>
                <a:ext cx="19618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51" y="4273492"/>
                <a:ext cx="1961884" cy="7325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2554715" y="3284644"/>
            <a:ext cx="1127062" cy="140016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583970" y="4663721"/>
            <a:ext cx="1123101" cy="148162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1" idx="1"/>
          </p:cNvCxnSpPr>
          <p:nvPr/>
        </p:nvCxnSpPr>
        <p:spPr>
          <a:xfrm flipV="1">
            <a:off x="2546928" y="4639779"/>
            <a:ext cx="1150423" cy="47885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659493" y="3284644"/>
            <a:ext cx="1094526" cy="130218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49258" y="3945765"/>
            <a:ext cx="182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749257" y="5413289"/>
            <a:ext cx="182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5" idx="1"/>
          </p:cNvCxnSpPr>
          <p:nvPr/>
        </p:nvCxnSpPr>
        <p:spPr>
          <a:xfrm flipV="1">
            <a:off x="5659235" y="4643767"/>
            <a:ext cx="1113381" cy="114485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797195" y="4758252"/>
            <a:ext cx="975421" cy="1491878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B482D9-2EEA-431D-AA2D-F7A3DEA955CC}"/>
              </a:ext>
            </a:extLst>
          </p:cNvPr>
          <p:cNvSpPr txBox="1"/>
          <p:nvPr/>
        </p:nvSpPr>
        <p:spPr>
          <a:xfrm>
            <a:off x="5913650" y="89260"/>
            <a:ext cx="360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going to proof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2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\left[\begin{array}{cccc}&#10;1&amp;-2&amp;-1&amp;3\\&#10;3&amp;-6&amp;-5&amp;3\\&#10;2&amp;-1&amp;1&amp;0&#10;\end{array}\right]&#10;$$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\left[\begin{array}{cccc}&#10;1&amp;0&amp;0&amp;-4\\&#10;0&amp;1&amp;0&amp;-5\\&#10;0&amp;0&amp;1&amp;3&#10;\end{array}\right] &#10;$$&#10;&#10;\end{document}"/>
  <p:tag name="IGUANATEXSIZE" val="2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512</Words>
  <Application>Microsoft Office PowerPoint</Application>
  <PresentationFormat>如螢幕大小 (4:3)</PresentationFormat>
  <Paragraphs>86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Reduced Row  Echelon Form (RREF)</vt:lpstr>
      <vt:lpstr>Solving system of linear equation</vt:lpstr>
      <vt:lpstr>Reduced Row Echelon Form</vt:lpstr>
      <vt:lpstr>Reduced Row Echelon Form</vt:lpstr>
      <vt:lpstr>Reduced Row Echelon Form</vt:lpstr>
      <vt:lpstr>Reduced Row Echelon Form</vt:lpstr>
      <vt:lpstr>Reduced Row Echelon Form</vt:lpstr>
      <vt:lpstr>RREF is unique!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RREF</dc:title>
  <dc:creator>Hung-yi Lee</dc:creator>
  <cp:lastModifiedBy>Hung-yi Lee</cp:lastModifiedBy>
  <cp:revision>9</cp:revision>
  <dcterms:created xsi:type="dcterms:W3CDTF">2020-09-12T14:10:46Z</dcterms:created>
  <dcterms:modified xsi:type="dcterms:W3CDTF">2020-09-24T03:49:07Z</dcterms:modified>
</cp:coreProperties>
</file>