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362" r:id="rId2"/>
    <p:sldId id="359" r:id="rId3"/>
    <p:sldId id="303" r:id="rId4"/>
    <p:sldId id="304" r:id="rId5"/>
    <p:sldId id="334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02" autoAdjust="0"/>
    <p:restoredTop sz="93809" autoAdjust="0"/>
  </p:normalViewPr>
  <p:slideViewPr>
    <p:cSldViewPr snapToGrid="0">
      <p:cViewPr varScale="1">
        <p:scale>
          <a:sx n="61" d="100"/>
          <a:sy n="61" d="100"/>
        </p:scale>
        <p:origin x="1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8224D-21DD-4294-A960-8FA5F3741B47}" type="datetimeFigureOut">
              <a:rPr lang="zh-TW" altLang="en-US" smtClean="0"/>
              <a:t>2020/9/24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D13982-0C80-4E3D-A114-D02984142F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0554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1" lang="en-US" altLang="zh-TW" dirty="0"/>
              <a:t>Every elementary row operations are reversible.</a:t>
            </a:r>
          </a:p>
          <a:p>
            <a:pPr eaLnBrk="1" hangingPunct="1"/>
            <a:r>
              <a:rPr kumimoji="1" lang="en-US" altLang="zh-TW" dirty="0"/>
              <a:t>    For interchange operation it is obvious, for scaling operation</a:t>
            </a:r>
          </a:p>
          <a:p>
            <a:pPr eaLnBrk="1" hangingPunct="1"/>
            <a:r>
              <a:rPr kumimoji="1" lang="en-US" altLang="zh-TW" dirty="0"/>
              <a:t>    multiply the inverse of the nonzero constant, and for row addition</a:t>
            </a:r>
          </a:p>
          <a:p>
            <a:pPr eaLnBrk="1" hangingPunct="1"/>
            <a:r>
              <a:rPr kumimoji="1" lang="en-US" altLang="zh-TW" dirty="0"/>
              <a:t>    operation add the negative multiple of the row to the other row.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13982-0C80-4E3D-A114-D02984142FA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022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1" lang="en-US" altLang="zh-TW" dirty="0"/>
              <a:t>meaning: in the original system of linear equations, there are</a:t>
            </a:r>
          </a:p>
          <a:p>
            <a:pPr eaLnBrk="1" hangingPunct="1"/>
            <a:r>
              <a:rPr kumimoji="1" lang="en-US" altLang="zh-TW" dirty="0"/>
              <a:t>                mutually contradictory equations.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13982-0C80-4E3D-A114-D02984142FA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7015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21D4D-63BB-48D3-B3A5-9837F1341EDE}" type="datetimeFigureOut">
              <a:rPr lang="zh-TW" altLang="en-US" smtClean="0"/>
              <a:t>2020/9/24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48EF2-DDDF-4BB4-821C-A5DCCF5158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2324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21D4D-63BB-48D3-B3A5-9837F1341EDE}" type="datetimeFigureOut">
              <a:rPr lang="zh-TW" altLang="en-US" smtClean="0"/>
              <a:t>2020/9/24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48EF2-DDDF-4BB4-821C-A5DCCF5158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5255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21D4D-63BB-48D3-B3A5-9837F1341EDE}" type="datetimeFigureOut">
              <a:rPr lang="zh-TW" altLang="en-US" smtClean="0"/>
              <a:t>2020/9/24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48EF2-DDDF-4BB4-821C-A5DCCF5158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8243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21D4D-63BB-48D3-B3A5-9837F1341EDE}" type="datetimeFigureOut">
              <a:rPr lang="zh-TW" altLang="en-US" smtClean="0"/>
              <a:t>2020/9/24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48EF2-DDDF-4BB4-821C-A5DCCF5158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0351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21D4D-63BB-48D3-B3A5-9837F1341EDE}" type="datetimeFigureOut">
              <a:rPr lang="zh-TW" altLang="en-US" smtClean="0"/>
              <a:t>2020/9/24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48EF2-DDDF-4BB4-821C-A5DCCF5158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107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21D4D-63BB-48D3-B3A5-9837F1341EDE}" type="datetimeFigureOut">
              <a:rPr lang="zh-TW" altLang="en-US" smtClean="0"/>
              <a:t>2020/9/24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48EF2-DDDF-4BB4-821C-A5DCCF5158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2833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21D4D-63BB-48D3-B3A5-9837F1341EDE}" type="datetimeFigureOut">
              <a:rPr lang="zh-TW" altLang="en-US" smtClean="0"/>
              <a:t>2020/9/24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48EF2-DDDF-4BB4-821C-A5DCCF5158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2341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21D4D-63BB-48D3-B3A5-9837F1341EDE}" type="datetimeFigureOut">
              <a:rPr lang="zh-TW" altLang="en-US" smtClean="0"/>
              <a:t>2020/9/24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48EF2-DDDF-4BB4-821C-A5DCCF5158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7392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21D4D-63BB-48D3-B3A5-9837F1341EDE}" type="datetimeFigureOut">
              <a:rPr lang="zh-TW" altLang="en-US" smtClean="0"/>
              <a:t>2020/9/24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48EF2-DDDF-4BB4-821C-A5DCCF5158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2278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21D4D-63BB-48D3-B3A5-9837F1341EDE}" type="datetimeFigureOut">
              <a:rPr lang="zh-TW" altLang="en-US" smtClean="0"/>
              <a:t>2020/9/24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48EF2-DDDF-4BB4-821C-A5DCCF5158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9721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21D4D-63BB-48D3-B3A5-9837F1341EDE}" type="datetimeFigureOut">
              <a:rPr lang="zh-TW" altLang="en-US" smtClean="0"/>
              <a:t>2020/9/24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48EF2-DDDF-4BB4-821C-A5DCCF5158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4444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21D4D-63BB-48D3-B3A5-9837F1341EDE}" type="datetimeFigureOut">
              <a:rPr lang="zh-TW" altLang="en-US" smtClean="0"/>
              <a:t>2020/9/24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48EF2-DDDF-4BB4-821C-A5DCCF5158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5386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6DF357-6DA1-4F1E-AACD-040757E6D8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RREF</a:t>
            </a:r>
            <a:r>
              <a:rPr lang="zh-TW" altLang="en-US" dirty="0"/>
              <a:t> </a:t>
            </a:r>
            <a:r>
              <a:rPr lang="en-US" altLang="zh-TW" dirty="0" err="1"/>
              <a:t>v.s</a:t>
            </a:r>
            <a:r>
              <a:rPr lang="en-US" altLang="zh-TW" dirty="0"/>
              <a:t> Solution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4494C79-33C0-4B40-A3F4-155040C10A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3901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Solving system of linear equation</a:t>
            </a:r>
            <a:endParaRPr lang="zh-TW" altLang="en-US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705151" y="2625305"/>
            <a:ext cx="1450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1" lang="en-US" altLang="zh-TW" dirty="0"/>
              <a:t>equivalent</a:t>
            </a:r>
          </a:p>
        </p:txBody>
      </p:sp>
      <p:sp>
        <p:nvSpPr>
          <p:cNvPr id="3" name="矩形 2"/>
          <p:cNvSpPr/>
          <p:nvPr/>
        </p:nvSpPr>
        <p:spPr>
          <a:xfrm>
            <a:off x="948134" y="2265554"/>
            <a:ext cx="12570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2800" dirty="0"/>
              <a:t> </a:t>
            </a:r>
            <a:r>
              <a:rPr kumimoji="1" lang="en-US" altLang="zh-TW" sz="2800" i="1" dirty="0">
                <a:solidFill>
                  <a:srgbClr val="FF0000"/>
                </a:solidFill>
              </a:rPr>
              <a:t>A</a:t>
            </a:r>
            <a:r>
              <a:rPr kumimoji="1" lang="en-US" altLang="zh-TW" sz="2800" b="1" dirty="0">
                <a:solidFill>
                  <a:srgbClr val="FF0000"/>
                </a:solidFill>
              </a:rPr>
              <a:t>x</a:t>
            </a:r>
            <a:r>
              <a:rPr kumimoji="1" lang="en-US" altLang="zh-TW" sz="2800" dirty="0">
                <a:solidFill>
                  <a:srgbClr val="FF0000"/>
                </a:solidFill>
              </a:rPr>
              <a:t> = </a:t>
            </a:r>
            <a:r>
              <a:rPr kumimoji="1" lang="en-US" altLang="zh-TW" sz="2800" b="1" dirty="0">
                <a:solidFill>
                  <a:srgbClr val="FF0000"/>
                </a:solidFill>
              </a:rPr>
              <a:t>b</a:t>
            </a:r>
            <a:r>
              <a:rPr kumimoji="1" lang="en-US" altLang="zh-TW" sz="2800" dirty="0">
                <a:solidFill>
                  <a:srgbClr val="FF0000"/>
                </a:solidFill>
              </a:rPr>
              <a:t> </a:t>
            </a:r>
            <a:endParaRPr lang="zh-TW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595469" y="3456473"/>
            <a:ext cx="17611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2800" dirty="0">
                <a:solidFill>
                  <a:srgbClr val="FF0000"/>
                </a:solidFill>
                <a:sym typeface="Symbol" pitchFamily="18" charset="2"/>
              </a:rPr>
              <a:t> A’=</a:t>
            </a:r>
            <a:r>
              <a:rPr kumimoji="1" lang="zh-TW" altLang="en-US" sz="2800" dirty="0">
                <a:solidFill>
                  <a:srgbClr val="FF0000"/>
                </a:solidFill>
              </a:rPr>
              <a:t>[ </a:t>
            </a:r>
            <a:r>
              <a:rPr kumimoji="1" lang="en-US" altLang="zh-TW" sz="2800" i="1" dirty="0">
                <a:solidFill>
                  <a:srgbClr val="FF0000"/>
                </a:solidFill>
              </a:rPr>
              <a:t>A</a:t>
            </a:r>
            <a:r>
              <a:rPr kumimoji="1" lang="en-US" altLang="zh-TW" sz="2800" dirty="0">
                <a:solidFill>
                  <a:srgbClr val="FF0000"/>
                </a:solidFill>
              </a:rPr>
              <a:t>  </a:t>
            </a:r>
            <a:r>
              <a:rPr kumimoji="1" lang="en-US" altLang="zh-TW" sz="2800" b="1" dirty="0">
                <a:solidFill>
                  <a:srgbClr val="FF0000"/>
                </a:solidFill>
              </a:rPr>
              <a:t>b </a:t>
            </a:r>
            <a:r>
              <a:rPr kumimoji="1" lang="en-US" altLang="zh-TW" sz="2800" dirty="0">
                <a:solidFill>
                  <a:srgbClr val="FF0000"/>
                </a:solidFill>
              </a:rPr>
              <a:t>] 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4477" y="1473376"/>
            <a:ext cx="29307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A </a:t>
            </a:r>
            <a:r>
              <a:rPr lang="en-US" altLang="zh-TW" sz="2400" b="1" i="1" dirty="0"/>
              <a:t>complex</a:t>
            </a:r>
            <a:r>
              <a:rPr lang="en-US" altLang="zh-TW" sz="2400" dirty="0"/>
              <a:t> system of linear equations</a:t>
            </a:r>
            <a:endParaRPr lang="zh-TW" altLang="en-US" sz="2400" dirty="0"/>
          </a:p>
        </p:txBody>
      </p:sp>
      <p:sp>
        <p:nvSpPr>
          <p:cNvPr id="18" name="向下箭號 17"/>
          <p:cNvSpPr/>
          <p:nvPr/>
        </p:nvSpPr>
        <p:spPr>
          <a:xfrm>
            <a:off x="1299537" y="2847454"/>
            <a:ext cx="562708" cy="66400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下箭號 18"/>
          <p:cNvSpPr/>
          <p:nvPr/>
        </p:nvSpPr>
        <p:spPr>
          <a:xfrm rot="16200000" flipH="1">
            <a:off x="2384073" y="3510479"/>
            <a:ext cx="491956" cy="47759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5209720" y="3413826"/>
            <a:ext cx="7072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2800" dirty="0">
                <a:solidFill>
                  <a:schemeClr val="accent2"/>
                </a:solidFill>
                <a:sym typeface="Symbol" pitchFamily="18" charset="2"/>
              </a:rPr>
              <a:t>……</a:t>
            </a:r>
            <a:endParaRPr lang="zh-TW" altLang="en-US" sz="2800" dirty="0"/>
          </a:p>
        </p:txBody>
      </p:sp>
      <p:sp>
        <p:nvSpPr>
          <p:cNvPr id="21" name="矩形 20"/>
          <p:cNvSpPr/>
          <p:nvPr/>
        </p:nvSpPr>
        <p:spPr>
          <a:xfrm>
            <a:off x="2861117" y="3472033"/>
            <a:ext cx="6406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2800" dirty="0">
                <a:solidFill>
                  <a:srgbClr val="FF0000"/>
                </a:solidFill>
                <a:sym typeface="Symbol" pitchFamily="18" charset="2"/>
              </a:rPr>
              <a:t> A’’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979113" y="3472033"/>
            <a:ext cx="7304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2800" dirty="0">
                <a:solidFill>
                  <a:srgbClr val="FF0000"/>
                </a:solidFill>
                <a:sym typeface="Symbol" pitchFamily="18" charset="2"/>
              </a:rPr>
              <a:t> A’’’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553277" y="3464452"/>
            <a:ext cx="15905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2800" dirty="0">
                <a:solidFill>
                  <a:srgbClr val="7030A0"/>
                </a:solidFill>
                <a:sym typeface="Symbol" pitchFamily="18" charset="2"/>
              </a:rPr>
              <a:t>R=</a:t>
            </a:r>
            <a:r>
              <a:rPr kumimoji="1" lang="zh-TW" altLang="en-US" sz="2800" dirty="0">
                <a:solidFill>
                  <a:srgbClr val="7030A0"/>
                </a:solidFill>
              </a:rPr>
              <a:t>[ </a:t>
            </a:r>
            <a:r>
              <a:rPr kumimoji="1" lang="en-US" altLang="zh-TW" sz="2800" i="1" dirty="0">
                <a:solidFill>
                  <a:srgbClr val="7030A0"/>
                </a:solidFill>
              </a:rPr>
              <a:t>R</a:t>
            </a:r>
            <a:r>
              <a:rPr kumimoji="1" lang="en-US" altLang="zh-TW" sz="2800" dirty="0">
                <a:solidFill>
                  <a:srgbClr val="7030A0"/>
                </a:solidFill>
                <a:sym typeface="Symbol" pitchFamily="18" charset="2"/>
              </a:rPr>
              <a:t></a:t>
            </a:r>
            <a:r>
              <a:rPr kumimoji="1" lang="en-US" altLang="zh-TW" sz="2800" dirty="0">
                <a:solidFill>
                  <a:srgbClr val="7030A0"/>
                </a:solidFill>
              </a:rPr>
              <a:t> </a:t>
            </a:r>
            <a:r>
              <a:rPr kumimoji="1" lang="en-US" altLang="zh-TW" sz="2800" b="1" dirty="0">
                <a:solidFill>
                  <a:srgbClr val="7030A0"/>
                </a:solidFill>
              </a:rPr>
              <a:t>b</a:t>
            </a:r>
            <a:r>
              <a:rPr kumimoji="1" lang="en-US" altLang="zh-TW" sz="2800" dirty="0">
                <a:solidFill>
                  <a:srgbClr val="7030A0"/>
                </a:solidFill>
                <a:sym typeface="Symbol" pitchFamily="18" charset="2"/>
              </a:rPr>
              <a:t></a:t>
            </a:r>
            <a:r>
              <a:rPr kumimoji="1" lang="en-US" altLang="zh-TW" sz="2800" b="1" dirty="0">
                <a:solidFill>
                  <a:srgbClr val="7030A0"/>
                </a:solidFill>
              </a:rPr>
              <a:t> </a:t>
            </a:r>
            <a:r>
              <a:rPr kumimoji="1" lang="en-US" altLang="zh-TW" sz="2800" dirty="0">
                <a:solidFill>
                  <a:srgbClr val="7030A0"/>
                </a:solidFill>
              </a:rPr>
              <a:t>]</a:t>
            </a:r>
            <a:endParaRPr lang="zh-TW" altLang="en-US" sz="2800" dirty="0">
              <a:solidFill>
                <a:srgbClr val="7030A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737532" y="2268286"/>
            <a:ext cx="12570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2800" i="1" dirty="0" err="1">
                <a:solidFill>
                  <a:srgbClr val="7030A0"/>
                </a:solidFill>
                <a:sym typeface="Symbol" pitchFamily="18" charset="2"/>
              </a:rPr>
              <a:t>R</a:t>
            </a:r>
            <a:r>
              <a:rPr kumimoji="1" lang="en-US" altLang="zh-TW" sz="2800" dirty="0" err="1">
                <a:solidFill>
                  <a:srgbClr val="7030A0"/>
                </a:solidFill>
                <a:sym typeface="Symbol" pitchFamily="18" charset="2"/>
              </a:rPr>
              <a:t></a:t>
            </a:r>
            <a:r>
              <a:rPr kumimoji="1" lang="en-US" altLang="zh-TW" sz="2800" b="1" dirty="0" err="1">
                <a:solidFill>
                  <a:srgbClr val="7030A0"/>
                </a:solidFill>
                <a:sym typeface="Symbol" pitchFamily="18" charset="2"/>
              </a:rPr>
              <a:t>x</a:t>
            </a:r>
            <a:r>
              <a:rPr kumimoji="1" lang="en-US" altLang="zh-TW" sz="2800" dirty="0">
                <a:solidFill>
                  <a:srgbClr val="7030A0"/>
                </a:solidFill>
                <a:sym typeface="Symbol" pitchFamily="18" charset="2"/>
              </a:rPr>
              <a:t> = </a:t>
            </a:r>
            <a:r>
              <a:rPr kumimoji="1" lang="en-US" altLang="zh-TW" sz="2800" b="1" dirty="0">
                <a:solidFill>
                  <a:srgbClr val="7030A0"/>
                </a:solidFill>
                <a:sym typeface="Symbol" pitchFamily="18" charset="2"/>
              </a:rPr>
              <a:t>b</a:t>
            </a:r>
            <a:r>
              <a:rPr kumimoji="1" lang="en-US" altLang="zh-TW" sz="2800" dirty="0">
                <a:solidFill>
                  <a:srgbClr val="7030A0"/>
                </a:solidFill>
                <a:sym typeface="Symbol" pitchFamily="18" charset="2"/>
              </a:rPr>
              <a:t></a:t>
            </a:r>
          </a:p>
        </p:txBody>
      </p:sp>
      <p:sp>
        <p:nvSpPr>
          <p:cNvPr id="29" name="向下箭號 28"/>
          <p:cNvSpPr/>
          <p:nvPr/>
        </p:nvSpPr>
        <p:spPr>
          <a:xfrm flipH="1" flipV="1">
            <a:off x="7094048" y="2791170"/>
            <a:ext cx="562708" cy="66699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5854782" y="1449278"/>
            <a:ext cx="29307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A </a:t>
            </a:r>
            <a:r>
              <a:rPr lang="en-US" altLang="zh-TW" sz="2400" b="1" i="1" dirty="0"/>
              <a:t>simple</a:t>
            </a:r>
            <a:r>
              <a:rPr lang="en-US" altLang="zh-TW" sz="2400" dirty="0"/>
              <a:t> system of linear equations</a:t>
            </a:r>
            <a:endParaRPr lang="zh-TW" altLang="en-US" sz="24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581718" y="5258291"/>
            <a:ext cx="6939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1. Interchange any two rows of the matrix</a:t>
            </a:r>
            <a:endParaRPr lang="zh-TW" altLang="en-US" sz="24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581718" y="5695858"/>
            <a:ext cx="8740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2. Multiply every entry of some row by the same nonzero scalar</a:t>
            </a:r>
            <a:endParaRPr lang="zh-TW" altLang="en-US" sz="24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581718" y="6161727"/>
            <a:ext cx="8536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3. Add a multiple of one row of the matrix to another row</a:t>
            </a:r>
            <a:endParaRPr lang="zh-TW" altLang="en-US" sz="2400" dirty="0"/>
          </a:p>
        </p:txBody>
      </p:sp>
      <p:sp>
        <p:nvSpPr>
          <p:cNvPr id="34" name="向下箭號 33"/>
          <p:cNvSpPr/>
          <p:nvPr/>
        </p:nvSpPr>
        <p:spPr>
          <a:xfrm rot="16200000" flipH="1">
            <a:off x="3494624" y="3499164"/>
            <a:ext cx="491956" cy="47759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向下箭號 34"/>
          <p:cNvSpPr/>
          <p:nvPr/>
        </p:nvSpPr>
        <p:spPr>
          <a:xfrm rot="16200000" flipH="1">
            <a:off x="4713500" y="3502897"/>
            <a:ext cx="491956" cy="47759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向下箭號 35"/>
          <p:cNvSpPr/>
          <p:nvPr/>
        </p:nvSpPr>
        <p:spPr>
          <a:xfrm rot="16200000" flipH="1">
            <a:off x="5870094" y="3504124"/>
            <a:ext cx="491956" cy="47759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左-右雙向箭號 36"/>
          <p:cNvSpPr/>
          <p:nvPr/>
        </p:nvSpPr>
        <p:spPr>
          <a:xfrm>
            <a:off x="2455740" y="2392387"/>
            <a:ext cx="4097537" cy="337227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5944048" y="4112751"/>
            <a:ext cx="2751796" cy="8971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Reduced Row Echelon Form (RREF)</a:t>
            </a:r>
          </a:p>
        </p:txBody>
      </p:sp>
      <p:sp>
        <p:nvSpPr>
          <p:cNvPr id="26" name="Text Box 5">
            <a:extLst>
              <a:ext uri="{FF2B5EF4-FFF2-40B4-BE49-F238E27FC236}">
                <a16:creationId xmlns:a16="http://schemas.microsoft.com/office/drawing/2014/main" id="{54E26292-BC81-4839-9A18-530F7BFF34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948" y="4559114"/>
            <a:ext cx="4108817" cy="52322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1" lang="en-US" altLang="zh-TW" sz="2800" dirty="0"/>
              <a:t>elementary row operations:</a:t>
            </a:r>
            <a:endParaRPr kumimoji="1" lang="zh-TW" altLang="en-US" sz="2800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19D59B05-6CF6-4586-94B4-4E4CAA27ED6A}"/>
              </a:ext>
            </a:extLst>
          </p:cNvPr>
          <p:cNvSpPr/>
          <p:nvPr/>
        </p:nvSpPr>
        <p:spPr>
          <a:xfrm>
            <a:off x="6553278" y="2245549"/>
            <a:ext cx="1590500" cy="1749703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2487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Reduced Row Echelon 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system of linear equations is easily solvable if its augmented matrix is in </a:t>
            </a:r>
            <a:r>
              <a:rPr lang="en-US" altLang="zh-TW" b="1" i="1" u="sng" dirty="0"/>
              <a:t>reduced row echelon form</a:t>
            </a:r>
            <a:endParaRPr lang="zh-TW" altLang="en-US" dirty="0"/>
          </a:p>
        </p:txBody>
      </p:sp>
      <p:pic>
        <p:nvPicPr>
          <p:cNvPr id="4" name="Picture 1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737" y="3988124"/>
            <a:ext cx="2334245" cy="1123896"/>
          </a:xfrm>
          <a:prstGeom prst="rect">
            <a:avLst/>
          </a:prstGeom>
        </p:spPr>
      </p:pic>
      <p:sp>
        <p:nvSpPr>
          <p:cNvPr id="8" name="向右箭號 7"/>
          <p:cNvSpPr/>
          <p:nvPr/>
        </p:nvSpPr>
        <p:spPr>
          <a:xfrm>
            <a:off x="4518083" y="4354927"/>
            <a:ext cx="687786" cy="4925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Picture 1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572" y="4007080"/>
            <a:ext cx="1885388" cy="1085983"/>
          </a:xfrm>
          <a:prstGeom prst="rect">
            <a:avLst/>
          </a:prstGeom>
        </p:spPr>
      </p:pic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1778756" y="5246956"/>
            <a:ext cx="248020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kumimoji="1" lang="en-US" altLang="zh-TW" dirty="0"/>
              <a:t>If RREF looks like [ </a:t>
            </a:r>
            <a:r>
              <a:rPr kumimoji="1" lang="en-US" altLang="zh-TW" i="1" dirty="0"/>
              <a:t>I</a:t>
            </a:r>
            <a:r>
              <a:rPr kumimoji="1" lang="en-US" altLang="zh-TW" dirty="0"/>
              <a:t>  </a:t>
            </a:r>
            <a:r>
              <a:rPr kumimoji="1" lang="en-US" altLang="zh-TW" b="1" dirty="0"/>
              <a:t>b</a:t>
            </a:r>
            <a:r>
              <a:rPr kumimoji="1" lang="en-US" altLang="zh-TW" dirty="0">
                <a:sym typeface="Symbol" pitchFamily="18" charset="2"/>
              </a:rPr>
              <a:t></a:t>
            </a:r>
            <a:r>
              <a:rPr kumimoji="1" lang="en-US" altLang="zh-TW" dirty="0"/>
              <a:t> ]</a:t>
            </a:r>
            <a:r>
              <a:rPr kumimoji="1" lang="en-US" altLang="zh-TW" dirty="0">
                <a:sym typeface="Symbol" pitchFamily="18" charset="2"/>
              </a:rPr>
              <a:t> </a:t>
            </a:r>
            <a:endParaRPr kumimoji="1" lang="en-US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47379" y="2865131"/>
            <a:ext cx="3722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Example 1. Unique Solution</a:t>
            </a:r>
            <a:endParaRPr lang="zh-TW" altLang="en-US" sz="2400" b="1" i="1" u="sng" dirty="0"/>
          </a:p>
        </p:txBody>
      </p:sp>
      <p:sp>
        <p:nvSpPr>
          <p:cNvPr id="6" name="矩形 5"/>
          <p:cNvSpPr/>
          <p:nvPr/>
        </p:nvSpPr>
        <p:spPr>
          <a:xfrm>
            <a:off x="5383704" y="5341576"/>
            <a:ext cx="21371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2400" dirty="0">
                <a:latin typeface="Times New Roman" pitchFamily="18" charset="0"/>
                <a:ea typeface="新細明體" pitchFamily="18" charset="-120"/>
                <a:sym typeface="Symbol" pitchFamily="18" charset="2"/>
              </a:rPr>
              <a:t>unique solution</a:t>
            </a:r>
            <a:endParaRPr kumimoji="1" lang="en-US" altLang="zh-TW" sz="2400" dirty="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592250" y="3592393"/>
            <a:ext cx="278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B050"/>
                </a:solidFill>
              </a:rPr>
              <a:t>b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949400" y="3514223"/>
            <a:ext cx="47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x</a:t>
            </a:r>
            <a:r>
              <a:rPr lang="en-US" altLang="zh-TW" sz="2400" baseline="-25000" dirty="0">
                <a:solidFill>
                  <a:srgbClr val="FF0000"/>
                </a:solidFill>
              </a:rPr>
              <a:t>1</a:t>
            </a:r>
            <a:endParaRPr lang="zh-TW" alt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450814" y="3514223"/>
            <a:ext cx="47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x</a:t>
            </a:r>
            <a:r>
              <a:rPr lang="en-US" altLang="zh-TW" sz="2400" baseline="-25000" dirty="0">
                <a:solidFill>
                  <a:srgbClr val="FF0000"/>
                </a:solidFill>
              </a:rPr>
              <a:t>2</a:t>
            </a:r>
            <a:endParaRPr lang="zh-TW" alt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952228" y="3514223"/>
            <a:ext cx="47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x</a:t>
            </a:r>
            <a:r>
              <a:rPr lang="en-US" altLang="zh-TW" sz="2400" baseline="-25000" dirty="0">
                <a:solidFill>
                  <a:srgbClr val="FF0000"/>
                </a:solidFill>
              </a:rPr>
              <a:t>3</a:t>
            </a:r>
            <a:endParaRPr lang="zh-TW" altLang="en-US" sz="2400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510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6" grpId="0"/>
      <p:bldP spid="11" grpId="0"/>
      <p:bldP spid="12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2775890" y="2800812"/>
            <a:ext cx="195828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1" lang="en-US" altLang="zh-TW" dirty="0">
                <a:solidFill>
                  <a:schemeClr val="accent2"/>
                </a:solidFill>
              </a:rPr>
              <a:t>Free variables</a:t>
            </a:r>
            <a:endParaRPr kumimoji="1" lang="en-US" altLang="zh-TW" dirty="0">
              <a:solidFill>
                <a:srgbClr val="FF0000"/>
              </a:solidFill>
            </a:endParaRPr>
          </a:p>
        </p:txBody>
      </p:sp>
      <p:sp>
        <p:nvSpPr>
          <p:cNvPr id="13" name="Rectangle 23"/>
          <p:cNvSpPr>
            <a:spLocks noChangeArrowheads="1"/>
          </p:cNvSpPr>
          <p:nvPr/>
        </p:nvSpPr>
        <p:spPr bwMode="auto">
          <a:xfrm>
            <a:off x="4254073" y="4311683"/>
            <a:ext cx="74613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16" name="Picture 2" descr="latex-image-1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14" y="1186636"/>
            <a:ext cx="3011414" cy="1377601"/>
          </a:xfrm>
          <a:prstGeom prst="rect">
            <a:avLst/>
          </a:prstGeom>
        </p:spPr>
      </p:pic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827813" y="3708404"/>
            <a:ext cx="3808189" cy="830997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1" lang="en-US" altLang="zh-TW" dirty="0">
                <a:sym typeface="Symbol" pitchFamily="18" charset="2"/>
              </a:rPr>
              <a:t>With free variables,</a:t>
            </a:r>
            <a:r>
              <a:rPr kumimoji="1" lang="zh-TW" altLang="en-US" dirty="0">
                <a:sym typeface="Symbol" pitchFamily="18" charset="2"/>
              </a:rPr>
              <a:t> </a:t>
            </a:r>
            <a:r>
              <a:rPr kumimoji="1" lang="en-US" altLang="zh-TW" dirty="0">
                <a:sym typeface="Symbol" pitchFamily="18" charset="2"/>
              </a:rPr>
              <a:t>there are infinitely many solutions.</a:t>
            </a:r>
          </a:p>
        </p:txBody>
      </p:sp>
      <p:pic>
        <p:nvPicPr>
          <p:cNvPr id="22" name="Picture 5" descr="latex-image-1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939" y="1259957"/>
            <a:ext cx="2846175" cy="1250592"/>
          </a:xfrm>
          <a:prstGeom prst="rect">
            <a:avLst/>
          </a:prstGeom>
        </p:spPr>
      </p:pic>
      <p:pic>
        <p:nvPicPr>
          <p:cNvPr id="23" name="Picture 6" descr="latex-image-1.pd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084" y="2930923"/>
            <a:ext cx="2353476" cy="1698078"/>
          </a:xfrm>
          <a:prstGeom prst="rect">
            <a:avLst/>
          </a:prstGeom>
        </p:spPr>
      </p:pic>
      <p:pic>
        <p:nvPicPr>
          <p:cNvPr id="24" name="Picture 32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168" y="5142680"/>
            <a:ext cx="6805616" cy="1611856"/>
          </a:xfrm>
          <a:prstGeom prst="rect">
            <a:avLst/>
          </a:prstGeom>
        </p:spPr>
      </p:pic>
      <p:sp>
        <p:nvSpPr>
          <p:cNvPr id="25" name="向右箭號 24"/>
          <p:cNvSpPr/>
          <p:nvPr/>
        </p:nvSpPr>
        <p:spPr>
          <a:xfrm>
            <a:off x="4124290" y="1603960"/>
            <a:ext cx="687786" cy="4925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154335" y="132139"/>
            <a:ext cx="42603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Example 2. Infinite Solution</a:t>
            </a:r>
            <a:endParaRPr lang="zh-TW" altLang="en-US" sz="2800" b="1" i="1" u="sng" dirty="0"/>
          </a:p>
        </p:txBody>
      </p:sp>
      <p:cxnSp>
        <p:nvCxnSpPr>
          <p:cNvPr id="26" name="直線接點 25"/>
          <p:cNvCxnSpPr/>
          <p:nvPr/>
        </p:nvCxnSpPr>
        <p:spPr>
          <a:xfrm>
            <a:off x="7281520" y="2415791"/>
            <a:ext cx="72122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3366396" y="716718"/>
            <a:ext cx="278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B050"/>
                </a:solidFill>
              </a:rPr>
              <a:t>b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885340" y="685526"/>
            <a:ext cx="47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x</a:t>
            </a:r>
            <a:r>
              <a:rPr lang="en-US" altLang="zh-TW" sz="2400" baseline="-25000" dirty="0">
                <a:solidFill>
                  <a:srgbClr val="FF0000"/>
                </a:solidFill>
              </a:rPr>
              <a:t>1</a:t>
            </a:r>
            <a:endParaRPr lang="zh-TW" alt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386754" y="685526"/>
            <a:ext cx="47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x</a:t>
            </a:r>
            <a:r>
              <a:rPr lang="en-US" altLang="zh-TW" sz="2400" baseline="-25000" dirty="0">
                <a:solidFill>
                  <a:srgbClr val="FF0000"/>
                </a:solidFill>
              </a:rPr>
              <a:t>2</a:t>
            </a:r>
            <a:endParaRPr lang="zh-TW" alt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888168" y="685526"/>
            <a:ext cx="47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x</a:t>
            </a:r>
            <a:r>
              <a:rPr lang="en-US" altLang="zh-TW" sz="2400" baseline="-25000" dirty="0">
                <a:solidFill>
                  <a:srgbClr val="FF0000"/>
                </a:solidFill>
              </a:rPr>
              <a:t>3</a:t>
            </a:r>
            <a:endParaRPr lang="zh-TW" alt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2389582" y="685526"/>
            <a:ext cx="47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x</a:t>
            </a:r>
            <a:r>
              <a:rPr lang="en-US" altLang="zh-TW" sz="2400" baseline="-25000" dirty="0">
                <a:solidFill>
                  <a:srgbClr val="FF0000"/>
                </a:solidFill>
              </a:rPr>
              <a:t>4</a:t>
            </a:r>
            <a:endParaRPr lang="zh-TW" alt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2890996" y="685526"/>
            <a:ext cx="47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x</a:t>
            </a:r>
            <a:r>
              <a:rPr lang="en-US" altLang="zh-TW" sz="2400" baseline="-25000" dirty="0">
                <a:solidFill>
                  <a:srgbClr val="FF0000"/>
                </a:solidFill>
              </a:rPr>
              <a:t>5</a:t>
            </a:r>
            <a:endParaRPr lang="zh-TW" alt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33" name="Text Box 14"/>
          <p:cNvSpPr txBox="1">
            <a:spLocks noChangeArrowheads="1"/>
          </p:cNvSpPr>
          <p:nvPr/>
        </p:nvSpPr>
        <p:spPr bwMode="auto">
          <a:xfrm>
            <a:off x="2742895" y="3237806"/>
            <a:ext cx="20802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1" lang="en-US" altLang="zh-TW" dirty="0">
                <a:solidFill>
                  <a:srgbClr val="FF0000"/>
                </a:solidFill>
              </a:rPr>
              <a:t>Basic variables</a:t>
            </a:r>
          </a:p>
        </p:txBody>
      </p:sp>
      <p:cxnSp>
        <p:nvCxnSpPr>
          <p:cNvPr id="35" name="直線單箭頭接點 34"/>
          <p:cNvCxnSpPr/>
          <p:nvPr/>
        </p:nvCxnSpPr>
        <p:spPr>
          <a:xfrm flipH="1" flipV="1">
            <a:off x="4606203" y="3006284"/>
            <a:ext cx="907044" cy="46235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flipH="1" flipV="1">
            <a:off x="4606204" y="3099111"/>
            <a:ext cx="907043" cy="992176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H="1">
            <a:off x="4688338" y="3099111"/>
            <a:ext cx="824910" cy="4046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23" idx="1"/>
          </p:cNvCxnSpPr>
          <p:nvPr/>
        </p:nvCxnSpPr>
        <p:spPr>
          <a:xfrm flipH="1" flipV="1">
            <a:off x="4688338" y="3536104"/>
            <a:ext cx="870746" cy="2438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flipH="1" flipV="1">
            <a:off x="4698480" y="3594561"/>
            <a:ext cx="779073" cy="82665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5540031" y="4344034"/>
            <a:ext cx="1524862" cy="317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5557940" y="3998304"/>
            <a:ext cx="1524862" cy="317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5557940" y="3599090"/>
            <a:ext cx="1524862" cy="3355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5512675" y="3237461"/>
            <a:ext cx="1524862" cy="3355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5561191" y="2906825"/>
            <a:ext cx="2580760" cy="3355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291512" y="4638378"/>
            <a:ext cx="4037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Parametric Representation: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210041" y="5454005"/>
            <a:ext cx="1524862" cy="317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3217060" y="6137440"/>
            <a:ext cx="1524862" cy="317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/>
          <p:cNvSpPr/>
          <p:nvPr/>
        </p:nvSpPr>
        <p:spPr>
          <a:xfrm>
            <a:off x="5062590" y="5083099"/>
            <a:ext cx="894865" cy="17264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/>
          <p:cNvSpPr/>
          <p:nvPr/>
        </p:nvSpPr>
        <p:spPr>
          <a:xfrm>
            <a:off x="5956706" y="5083099"/>
            <a:ext cx="1324814" cy="17264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7246918" y="5049375"/>
            <a:ext cx="1592282" cy="17264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7A97ECF2-AD74-470F-862D-AD3862B5B66A}"/>
              </a:ext>
            </a:extLst>
          </p:cNvPr>
          <p:cNvSpPr/>
          <p:nvPr/>
        </p:nvSpPr>
        <p:spPr>
          <a:xfrm>
            <a:off x="6146922" y="1534289"/>
            <a:ext cx="367827" cy="381872"/>
          </a:xfrm>
          <a:prstGeom prst="round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D22BED2A-797D-441C-A4BE-84ADF4245B66}"/>
              </a:ext>
            </a:extLst>
          </p:cNvPr>
          <p:cNvSpPr/>
          <p:nvPr/>
        </p:nvSpPr>
        <p:spPr>
          <a:xfrm>
            <a:off x="5059725" y="1210597"/>
            <a:ext cx="367827" cy="381872"/>
          </a:xfrm>
          <a:prstGeom prst="round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9554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1" grpId="0" animBg="1"/>
      <p:bldP spid="25" grpId="0" animBg="1"/>
      <p:bldP spid="27" grpId="0"/>
      <p:bldP spid="28" grpId="0"/>
      <p:bldP spid="29" grpId="0"/>
      <p:bldP spid="30" grpId="0"/>
      <p:bldP spid="31" grpId="0"/>
      <p:bldP spid="32" grpId="0"/>
      <p:bldP spid="33" grpId="0"/>
      <p:bldP spid="2" grpId="0" animBg="1"/>
      <p:bldP spid="34" grpId="0" animBg="1"/>
      <p:bldP spid="37" grpId="0" animBg="1"/>
      <p:bldP spid="38" grpId="0" animBg="1"/>
      <p:bldP spid="40" grpId="0" animBg="1"/>
      <p:bldP spid="3" grpId="0"/>
      <p:bldP spid="41" grpId="0" animBg="1"/>
      <p:bldP spid="42" grpId="0" animBg="1"/>
      <p:bldP spid="44" grpId="0" animBg="1"/>
      <p:bldP spid="45" grpId="0" animBg="1"/>
      <p:bldP spid="47" grpId="0" animBg="1"/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Reduced Row Echelon 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i="1" u="sng" dirty="0"/>
              <a:t>Example 3. No Solution</a:t>
            </a:r>
            <a:endParaRPr lang="zh-TW" altLang="en-US" b="1" i="1" u="sng" dirty="0"/>
          </a:p>
          <a:p>
            <a:endParaRPr lang="zh-TW" altLang="en-US" dirty="0"/>
          </a:p>
        </p:txBody>
      </p:sp>
      <p:pic>
        <p:nvPicPr>
          <p:cNvPr id="4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29" y="2870307"/>
            <a:ext cx="2359637" cy="1520655"/>
          </a:xfrm>
          <a:prstGeom prst="rect">
            <a:avLst/>
          </a:prstGeom>
        </p:spPr>
      </p:pic>
      <p:pic>
        <p:nvPicPr>
          <p:cNvPr id="5" name="Picture 1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788" y="2845301"/>
            <a:ext cx="2516802" cy="141750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170026" y="3399801"/>
            <a:ext cx="1759392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kumimoji="1" lang="en-US" altLang="zh-TW" sz="2400" dirty="0">
                <a:solidFill>
                  <a:srgbClr val="FF0000"/>
                </a:solidFill>
              </a:rPr>
              <a:t>inconsistent</a:t>
            </a:r>
            <a:r>
              <a:rPr kumimoji="1" lang="en-US" altLang="zh-TW" sz="2400" dirty="0"/>
              <a:t> </a:t>
            </a:r>
            <a:endParaRPr lang="zh-TW" altLang="en-US" sz="2400" dirty="0"/>
          </a:p>
        </p:txBody>
      </p:sp>
      <p:sp>
        <p:nvSpPr>
          <p:cNvPr id="7" name="左-右雙向箭號 6"/>
          <p:cNvSpPr/>
          <p:nvPr/>
        </p:nvSpPr>
        <p:spPr>
          <a:xfrm>
            <a:off x="3348184" y="3401863"/>
            <a:ext cx="798285" cy="461665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2619221" y="2461964"/>
            <a:ext cx="278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B050"/>
                </a:solidFill>
              </a:rPr>
              <a:t>b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97510" y="2433212"/>
            <a:ext cx="47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x</a:t>
            </a:r>
            <a:r>
              <a:rPr lang="en-US" altLang="zh-TW" sz="2400" baseline="-25000" dirty="0">
                <a:solidFill>
                  <a:srgbClr val="FF0000"/>
                </a:solidFill>
              </a:rPr>
              <a:t>1</a:t>
            </a:r>
            <a:endParaRPr lang="zh-TW" alt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398924" y="2433212"/>
            <a:ext cx="47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x</a:t>
            </a:r>
            <a:r>
              <a:rPr lang="en-US" altLang="zh-TW" sz="2400" baseline="-25000" dirty="0">
                <a:solidFill>
                  <a:srgbClr val="FF0000"/>
                </a:solidFill>
              </a:rPr>
              <a:t>2</a:t>
            </a:r>
            <a:endParaRPr lang="zh-TW" alt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961047" y="2433212"/>
            <a:ext cx="47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x</a:t>
            </a:r>
            <a:r>
              <a:rPr lang="en-US" altLang="zh-TW" sz="2400" baseline="-25000" dirty="0">
                <a:solidFill>
                  <a:srgbClr val="FF0000"/>
                </a:solidFill>
              </a:rPr>
              <a:t>3</a:t>
            </a:r>
            <a:endParaRPr lang="zh-TW" alt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732710" y="4596939"/>
            <a:ext cx="682751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1" lang="en-US" altLang="zh-TW" dirty="0"/>
              <a:t>When an augmented matrix contains a row in which </a:t>
            </a:r>
            <a:r>
              <a:rPr kumimoji="1" lang="en-US" altLang="zh-TW" b="1" dirty="0">
                <a:solidFill>
                  <a:srgbClr val="0000FF"/>
                </a:solidFill>
              </a:rPr>
              <a:t>the only nonzero entry lies in the last column</a:t>
            </a:r>
            <a:endParaRPr kumimoji="1" lang="en-US" altLang="zh-TW" b="1" dirty="0">
              <a:solidFill>
                <a:srgbClr val="008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436447" y="5580533"/>
            <a:ext cx="61326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corresponding system of</a:t>
            </a:r>
            <a:b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equations has </a:t>
            </a:r>
            <a:r>
              <a:rPr kumimoji="1" lang="en-US" altLang="zh-TW" sz="24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solution </a:t>
            </a:r>
            <a:r>
              <a:rPr kumimoji="1"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inconsistent</a:t>
            </a:r>
            <a:r>
              <a:rPr kumimoji="1"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sp>
        <p:nvSpPr>
          <p:cNvPr id="15" name="向右箭號 14"/>
          <p:cNvSpPr/>
          <p:nvPr/>
        </p:nvSpPr>
        <p:spPr>
          <a:xfrm>
            <a:off x="1363289" y="5791200"/>
            <a:ext cx="949376" cy="385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7C3E4ABC-583A-4E55-B3F3-E5258345E28F}"/>
              </a:ext>
            </a:extLst>
          </p:cNvPr>
          <p:cNvSpPr/>
          <p:nvPr/>
        </p:nvSpPr>
        <p:spPr>
          <a:xfrm>
            <a:off x="845947" y="3618502"/>
            <a:ext cx="2202801" cy="36686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2206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  <p:bldP spid="10" grpId="0"/>
      <p:bldP spid="11" grpId="0"/>
      <p:bldP spid="13" grpId="0"/>
      <p:bldP spid="14" grpId="0"/>
      <p:bldP spid="15" grpId="0" animBg="1"/>
      <p:bldP spid="12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281</Words>
  <Application>Microsoft Office PowerPoint</Application>
  <PresentationFormat>如螢幕大小 (4:3)</PresentationFormat>
  <Paragraphs>54</Paragraphs>
  <Slides>5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佈景主題</vt:lpstr>
      <vt:lpstr>RREF v.s Solution</vt:lpstr>
      <vt:lpstr>Solving system of linear equation</vt:lpstr>
      <vt:lpstr>Reduced Row Echelon Form</vt:lpstr>
      <vt:lpstr>PowerPoint 簡報</vt:lpstr>
      <vt:lpstr>Reduced Row Echelon Form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System of  Linear Equations</dc:title>
  <dc:creator>Hung-yi Lee</dc:creator>
  <cp:lastModifiedBy>Hung-yi Lee</cp:lastModifiedBy>
  <cp:revision>13</cp:revision>
  <dcterms:created xsi:type="dcterms:W3CDTF">2019-09-26T17:52:09Z</dcterms:created>
  <dcterms:modified xsi:type="dcterms:W3CDTF">2020-09-24T03:53:55Z</dcterms:modified>
</cp:coreProperties>
</file>