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310" r:id="rId4"/>
    <p:sldId id="335" r:id="rId5"/>
    <p:sldId id="336" r:id="rId6"/>
    <p:sldId id="337" r:id="rId7"/>
    <p:sldId id="338" r:id="rId8"/>
    <p:sldId id="339" r:id="rId9"/>
    <p:sldId id="363" r:id="rId10"/>
    <p:sldId id="342" r:id="rId11"/>
    <p:sldId id="361" r:id="rId12"/>
    <p:sldId id="286" r:id="rId13"/>
    <p:sldId id="287" r:id="rId14"/>
    <p:sldId id="3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1633" autoAdjust="0"/>
  </p:normalViewPr>
  <p:slideViewPr>
    <p:cSldViewPr snapToGrid="0">
      <p:cViewPr varScale="1">
        <p:scale>
          <a:sx n="53" d="100"/>
          <a:sy n="53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6CC1D-273E-4932-90DA-6C7D9AA0947D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1E20F-B90B-4665-BF64-049BC5B8CB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34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MATLAB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RREF of a matrix is unique.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Please refer to the steps of Gaussian Elimination in the textbook by yourself.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http://www.ams.org/notices/201106/rtx110600782p.pdf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http://www.dougbabcock.com/matrix.php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78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7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Linear equation</a:t>
            </a:r>
          </a:p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System of linear equations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Solution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Solution set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Consistent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inconsistent</a:t>
            </a:r>
            <a:r>
              <a:rPr kumimoji="1" lang="en-US" altLang="zh-TW" dirty="0">
                <a:solidFill>
                  <a:srgbClr val="800000"/>
                </a:solidFill>
              </a:rPr>
              <a:t> </a:t>
            </a:r>
            <a:r>
              <a:rPr kumimoji="1" lang="en-US" altLang="zh-TW" dirty="0"/>
              <a:t>system of linear equations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Equivalent</a:t>
            </a:r>
            <a:r>
              <a:rPr kumimoji="1" lang="en-US" altLang="zh-TW" dirty="0">
                <a:solidFill>
                  <a:srgbClr val="800000"/>
                </a:solidFill>
              </a:rPr>
              <a:t> </a:t>
            </a:r>
            <a:r>
              <a:rPr kumimoji="1" lang="en-US" altLang="zh-TW" dirty="0"/>
              <a:t>systems of linear equations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Coefficient matrix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augmented matrix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of systems of linear equations.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Basic variables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free variables</a:t>
            </a:r>
          </a:p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Elementary row operations</a:t>
            </a:r>
          </a:p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Row echelon form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reduced row echelon form</a:t>
            </a:r>
            <a:r>
              <a:rPr kumimoji="1"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13982-0C80-4E3D-A114-D02984142FA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50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Linear equation</a:t>
            </a:r>
          </a:p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System of linear equations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Solution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Solution set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Consistent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inconsistent</a:t>
            </a:r>
            <a:r>
              <a:rPr kumimoji="1" lang="en-US" altLang="zh-TW" dirty="0">
                <a:solidFill>
                  <a:srgbClr val="800000"/>
                </a:solidFill>
              </a:rPr>
              <a:t> </a:t>
            </a:r>
            <a:r>
              <a:rPr kumimoji="1" lang="en-US" altLang="zh-TW" dirty="0"/>
              <a:t>system of linear equations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Equivalent</a:t>
            </a:r>
            <a:r>
              <a:rPr kumimoji="1" lang="en-US" altLang="zh-TW" dirty="0">
                <a:solidFill>
                  <a:srgbClr val="800000"/>
                </a:solidFill>
              </a:rPr>
              <a:t> </a:t>
            </a:r>
            <a:r>
              <a:rPr kumimoji="1" lang="en-US" altLang="zh-TW" dirty="0"/>
              <a:t>systems of linear equations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Coefficient matrix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augmented matrix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of systems of linear equations.</a:t>
            </a:r>
          </a:p>
          <a:p>
            <a:pPr lvl="2"/>
            <a:r>
              <a:rPr kumimoji="1" lang="en-US" altLang="zh-TW" b="1" dirty="0">
                <a:solidFill>
                  <a:srgbClr val="800000"/>
                </a:solidFill>
              </a:rPr>
              <a:t>Basic variables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free variables</a:t>
            </a:r>
          </a:p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Elementary row operations</a:t>
            </a:r>
          </a:p>
          <a:p>
            <a:pPr lvl="1"/>
            <a:r>
              <a:rPr kumimoji="1" lang="en-US" altLang="zh-TW" b="1" dirty="0">
                <a:solidFill>
                  <a:srgbClr val="800000"/>
                </a:solidFill>
              </a:rPr>
              <a:t>Row echelon form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and </a:t>
            </a:r>
            <a:r>
              <a:rPr kumimoji="1" lang="en-US" altLang="zh-TW" b="1" dirty="0">
                <a:solidFill>
                  <a:srgbClr val="800000"/>
                </a:solidFill>
              </a:rPr>
              <a:t>reduced row echelon form</a:t>
            </a:r>
            <a:r>
              <a:rPr kumimoji="1"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13982-0C80-4E3D-A114-D02984142FA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95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2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6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69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31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30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2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6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322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8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7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01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032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38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8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2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EA1F-3CD1-4AA5-8C3C-EC02064D8D0B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5746-76F4-46DB-9288-878D79FDE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3A94-D815-4496-996B-969751BBC103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786A-7F2B-46C0-8A03-09F4A0A9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14.emf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15.emf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77.png"/><Relationship Id="rId7" Type="http://schemas.openxmlformats.org/officeDocument/2006/relationships/image" Target="../media/image580.png"/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.png"/><Relationship Id="rId9" Type="http://schemas.openxmlformats.org/officeDocument/2006/relationships/image" Target="../media/image6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84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49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4.emf"/><Relationship Id="rId7" Type="http://schemas.openxmlformats.org/officeDocument/2006/relationships/image" Target="../media/image5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5.emf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8E2E744-32AD-4690-AA9F-F89511816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How to find RREF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D545A6-659B-4D47-A5F3-8581C544F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0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9" y="3168118"/>
            <a:ext cx="3745136" cy="1111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33893" y="291879"/>
                <a:ext cx="587469" cy="1699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93" y="291879"/>
                <a:ext cx="587469" cy="16996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23549" y="257446"/>
                <a:ext cx="2586414" cy="176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5−2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49" y="257446"/>
                <a:ext cx="2586414" cy="17684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63240" y="293289"/>
                <a:ext cx="1352614" cy="1698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40" y="293289"/>
                <a:ext cx="1352614" cy="16982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02233" y="293289"/>
                <a:ext cx="1267142" cy="1698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233" y="293289"/>
                <a:ext cx="1267142" cy="16982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357031" y="257446"/>
                <a:ext cx="964045" cy="1703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031" y="257446"/>
                <a:ext cx="964045" cy="17033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8" descr="latex-image-1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45" y="3125300"/>
            <a:ext cx="2696331" cy="1857838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4576765" y="3503880"/>
            <a:ext cx="72556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5624745" y="3278413"/>
            <a:ext cx="28346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15135" y="2351188"/>
                <a:ext cx="3108480" cy="723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5" y="2351188"/>
                <a:ext cx="3108480" cy="7233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96888" y="2048498"/>
                <a:ext cx="1059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𝑓𝑟𝑒𝑒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88" y="2048498"/>
                <a:ext cx="10593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448" r="-977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63065" y="5018668"/>
                <a:ext cx="587469" cy="1699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65" y="5018668"/>
                <a:ext cx="587469" cy="16996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955178" y="4983138"/>
                <a:ext cx="3631059" cy="1724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78" y="4983138"/>
                <a:ext cx="3631059" cy="17248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510423" y="5027045"/>
                <a:ext cx="1666097" cy="1707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23" y="5027045"/>
                <a:ext cx="1666097" cy="170771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176520" y="5027045"/>
                <a:ext cx="1358513" cy="1705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20" y="5027045"/>
                <a:ext cx="1358513" cy="17053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678752" y="5025858"/>
                <a:ext cx="1284647" cy="1707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−5/2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752" y="5025858"/>
                <a:ext cx="1284647" cy="170771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>
            <a:off x="5596888" y="3649516"/>
            <a:ext cx="1357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510423" y="647456"/>
            <a:ext cx="45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39195" y="667237"/>
            <a:ext cx="45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61393" y="257446"/>
            <a:ext cx="454347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31573" y="579466"/>
            <a:ext cx="499782" cy="5078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13224" y="1271862"/>
            <a:ext cx="49978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205012" y="1648903"/>
            <a:ext cx="49978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322506" y="5383888"/>
            <a:ext cx="45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43884" y="5338608"/>
            <a:ext cx="45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40867" y="4871362"/>
            <a:ext cx="45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050933" y="4994630"/>
            <a:ext cx="45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81699" y="5977851"/>
            <a:ext cx="49978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73487" y="6354892"/>
            <a:ext cx="49978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1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8" grpId="0"/>
      <p:bldP spid="29" grpId="0"/>
      <p:bldP spid="30" grpId="0"/>
      <p:bldP spid="2" grpId="0"/>
      <p:bldP spid="20" grpId="0"/>
      <p:bldP spid="2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47019" y="751517"/>
            <a:ext cx="1941322" cy="13270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659378" y="751517"/>
                <a:ext cx="2116605" cy="2654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378" y="751517"/>
                <a:ext cx="2116605" cy="26541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RREF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5459" y="2486598"/>
                <a:ext cx="276537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59" y="2486598"/>
                <a:ext cx="2765372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右括弧 8"/>
          <p:cNvSpPr/>
          <p:nvPr/>
        </p:nvSpPr>
        <p:spPr>
          <a:xfrm>
            <a:off x="2986165" y="4226331"/>
            <a:ext cx="1485900" cy="2057289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45957" y="4430214"/>
                <a:ext cx="3663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57" y="4430214"/>
                <a:ext cx="36631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432143" y="5534558"/>
                <a:ext cx="593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143" y="5534558"/>
                <a:ext cx="59394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弧形向右箭號 11"/>
          <p:cNvSpPr/>
          <p:nvPr/>
        </p:nvSpPr>
        <p:spPr>
          <a:xfrm>
            <a:off x="2248088" y="4579995"/>
            <a:ext cx="584200" cy="14470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38277" y="5103671"/>
                <a:ext cx="11825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77" y="5103671"/>
                <a:ext cx="118250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486386" y="751517"/>
                <a:ext cx="2116605" cy="2654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386" y="751517"/>
                <a:ext cx="2116605" cy="26541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5021943" y="4922657"/>
            <a:ext cx="774700" cy="611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左右括弧 15"/>
          <p:cNvSpPr/>
          <p:nvPr/>
        </p:nvSpPr>
        <p:spPr>
          <a:xfrm>
            <a:off x="6248164" y="4201614"/>
            <a:ext cx="1485900" cy="2057289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807954" y="4436087"/>
                <a:ext cx="3663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954" y="4436087"/>
                <a:ext cx="366319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779934" y="5489841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</m:oMath>
                  </m:oMathPara>
                </a14:m>
                <a:endPara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4" y="5489841"/>
                <a:ext cx="39433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250AA41-DEEB-495F-9EEA-013B9C9FEA0C}"/>
              </a:ext>
            </a:extLst>
          </p:cNvPr>
          <p:cNvSpPr/>
          <p:nvPr/>
        </p:nvSpPr>
        <p:spPr>
          <a:xfrm>
            <a:off x="6486387" y="1734268"/>
            <a:ext cx="2028964" cy="167143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9F4353D-B8EC-4D8E-BA60-14EA2299A97D}"/>
              </a:ext>
            </a:extLst>
          </p:cNvPr>
          <p:cNvSpPr/>
          <p:nvPr/>
        </p:nvSpPr>
        <p:spPr>
          <a:xfrm>
            <a:off x="8088683" y="1401805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D413DA9-440C-46DF-838E-583C62635862}"/>
              </a:ext>
            </a:extLst>
          </p:cNvPr>
          <p:cNvSpPr/>
          <p:nvPr/>
        </p:nvSpPr>
        <p:spPr>
          <a:xfrm>
            <a:off x="7006194" y="1097797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297C8C-4218-4FDD-8395-AFD7C24ABD05}"/>
              </a:ext>
            </a:extLst>
          </p:cNvPr>
          <p:cNvSpPr/>
          <p:nvPr/>
        </p:nvSpPr>
        <p:spPr>
          <a:xfrm>
            <a:off x="6593891" y="755313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8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RREF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508159" y="1318198"/>
                <a:ext cx="276537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59" y="1318198"/>
                <a:ext cx="2765372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422642" y="1690689"/>
                <a:ext cx="1450269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42" y="1690689"/>
                <a:ext cx="1450269" cy="7156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87105" y="3523038"/>
                <a:ext cx="1450269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5" y="3523038"/>
                <a:ext cx="1450269" cy="715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586548" y="3538196"/>
                <a:ext cx="167218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−3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48" y="3538196"/>
                <a:ext cx="1672189" cy="7184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1733" y="5101787"/>
                <a:ext cx="167218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0" lang="en-US" altLang="zh-TW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−3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33" y="5101787"/>
                <a:ext cx="1672189" cy="7184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35616" y="5101787"/>
                <a:ext cx="1228862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0" lang="en-US" altLang="zh-TW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616" y="5101787"/>
                <a:ext cx="1228862" cy="718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691773" y="3425681"/>
                <a:ext cx="4256613" cy="262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773" y="3425681"/>
                <a:ext cx="4256613" cy="26223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4564773" y="4736841"/>
            <a:ext cx="4533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791216" y="3297741"/>
            <a:ext cx="0" cy="2831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039697" y="3910129"/>
            <a:ext cx="53008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450922" y="5446505"/>
            <a:ext cx="53008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1611086" y="4273826"/>
            <a:ext cx="1369924" cy="7703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2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0BE61D0-8C23-4F38-A962-872355E1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84" y="1336020"/>
            <a:ext cx="1653666" cy="178157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5CFCF5CB-2D90-417A-A20F-0F909F52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995" y="1409537"/>
            <a:ext cx="1669050" cy="17249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9F4C75-A837-4DAB-9455-B0AFA581FDE0}"/>
              </a:ext>
            </a:extLst>
          </p:cNvPr>
          <p:cNvSpPr txBox="1"/>
          <p:nvPr/>
        </p:nvSpPr>
        <p:spPr>
          <a:xfrm>
            <a:off x="4972305" y="1778041"/>
            <a:ext cx="165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This is not RREF!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C0DDCC9-BEBE-44F3-AE91-5BA5DB6075FA}"/>
              </a:ext>
            </a:extLst>
          </p:cNvPr>
          <p:cNvSpPr/>
          <p:nvPr/>
        </p:nvSpPr>
        <p:spPr>
          <a:xfrm>
            <a:off x="4716061" y="4432074"/>
            <a:ext cx="4110309" cy="29260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8">
            <a:extLst>
              <a:ext uri="{FF2B5EF4-FFF2-40B4-BE49-F238E27FC236}">
                <a16:creationId xmlns:a16="http://schemas.microsoft.com/office/drawing/2014/main" id="{2A4B6EB3-BF0A-4815-8B82-BC0583060850}"/>
              </a:ext>
            </a:extLst>
          </p:cNvPr>
          <p:cNvSpPr/>
          <p:nvPr/>
        </p:nvSpPr>
        <p:spPr>
          <a:xfrm rot="21026472">
            <a:off x="4396760" y="4607442"/>
            <a:ext cx="492295" cy="1701244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  <a:gd name="connsiteX0" fmla="*/ 289318 w 312178"/>
              <a:gd name="connsiteY0" fmla="*/ 0 h 457200"/>
              <a:gd name="connsiteX1" fmla="*/ 101 w 312178"/>
              <a:gd name="connsiteY1" fmla="*/ 212342 h 457200"/>
              <a:gd name="connsiteX2" fmla="*/ 312178 w 312178"/>
              <a:gd name="connsiteY2" fmla="*/ 457200 h 457200"/>
              <a:gd name="connsiteX0" fmla="*/ 566396 w 589256"/>
              <a:gd name="connsiteY0" fmla="*/ 0 h 457200"/>
              <a:gd name="connsiteX1" fmla="*/ 28 w 589256"/>
              <a:gd name="connsiteY1" fmla="*/ 272382 h 457200"/>
              <a:gd name="connsiteX2" fmla="*/ 589256 w 589256"/>
              <a:gd name="connsiteY2" fmla="*/ 457200 h 457200"/>
              <a:gd name="connsiteX0" fmla="*/ 566396 w 566396"/>
              <a:gd name="connsiteY0" fmla="*/ 0 h 555116"/>
              <a:gd name="connsiteX1" fmla="*/ 28 w 566396"/>
              <a:gd name="connsiteY1" fmla="*/ 272382 h 555116"/>
              <a:gd name="connsiteX2" fmla="*/ 242656 w 566396"/>
              <a:gd name="connsiteY2" fmla="*/ 555116 h 555116"/>
              <a:gd name="connsiteX0" fmla="*/ 566396 w 633818"/>
              <a:gd name="connsiteY0" fmla="*/ 0 h 514898"/>
              <a:gd name="connsiteX1" fmla="*/ 28 w 633818"/>
              <a:gd name="connsiteY1" fmla="*/ 272382 h 514898"/>
              <a:gd name="connsiteX2" fmla="*/ 633818 w 633818"/>
              <a:gd name="connsiteY2" fmla="*/ 514898 h 514898"/>
              <a:gd name="connsiteX0" fmla="*/ 566396 w 633818"/>
              <a:gd name="connsiteY0" fmla="*/ 0 h 514898"/>
              <a:gd name="connsiteX1" fmla="*/ 28 w 633818"/>
              <a:gd name="connsiteY1" fmla="*/ 272382 h 514898"/>
              <a:gd name="connsiteX2" fmla="*/ 633818 w 633818"/>
              <a:gd name="connsiteY2" fmla="*/ 514898 h 514898"/>
              <a:gd name="connsiteX0" fmla="*/ 571076 w 571077"/>
              <a:gd name="connsiteY0" fmla="*/ 0 h 497522"/>
              <a:gd name="connsiteX1" fmla="*/ 4708 w 571077"/>
              <a:gd name="connsiteY1" fmla="*/ 272382 h 497522"/>
              <a:gd name="connsiteX2" fmla="*/ 458749 w 571077"/>
              <a:gd name="connsiteY2" fmla="*/ 497522 h 497522"/>
              <a:gd name="connsiteX0" fmla="*/ 566397 w 566397"/>
              <a:gd name="connsiteY0" fmla="*/ 0 h 466253"/>
              <a:gd name="connsiteX1" fmla="*/ 29 w 566397"/>
              <a:gd name="connsiteY1" fmla="*/ 272382 h 466253"/>
              <a:gd name="connsiteX2" fmla="*/ 561523 w 566397"/>
              <a:gd name="connsiteY2" fmla="*/ 466253 h 46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397" h="466253">
                <a:moveTo>
                  <a:pt x="566397" y="0"/>
                </a:moveTo>
                <a:cubicBezTo>
                  <a:pt x="377802" y="30480"/>
                  <a:pt x="-3781" y="196182"/>
                  <a:pt x="29" y="272382"/>
                </a:cubicBezTo>
                <a:cubicBezTo>
                  <a:pt x="3839" y="348582"/>
                  <a:pt x="12151" y="391159"/>
                  <a:pt x="561523" y="46625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842E4D-CF38-4736-B646-3929C8F98522}"/>
                  </a:ext>
                </a:extLst>
              </p:cNvPr>
              <p:cNvSpPr txBox="1"/>
              <p:nvPr/>
            </p:nvSpPr>
            <p:spPr>
              <a:xfrm>
                <a:off x="68440" y="3413521"/>
                <a:ext cx="4368825" cy="2654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842E4D-CF38-4736-B646-3929C8F98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" y="3413521"/>
                <a:ext cx="4368825" cy="2654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D4324BE1-8C6E-442B-9D61-9FA3BEDE35E2}"/>
                  </a:ext>
                </a:extLst>
              </p:cNvPr>
              <p:cNvSpPr txBox="1"/>
              <p:nvPr/>
            </p:nvSpPr>
            <p:spPr>
              <a:xfrm>
                <a:off x="4691773" y="3425681"/>
                <a:ext cx="4256613" cy="262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TW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TW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D4324BE1-8C6E-442B-9D61-9FA3BEDE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773" y="3425681"/>
                <a:ext cx="4256613" cy="2622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2BC9AF4-8872-4B91-BB58-57E8D2515DE8}"/>
              </a:ext>
            </a:extLst>
          </p:cNvPr>
          <p:cNvSpPr/>
          <p:nvPr/>
        </p:nvSpPr>
        <p:spPr>
          <a:xfrm>
            <a:off x="148614" y="5432663"/>
            <a:ext cx="4110309" cy="60964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B54425F-34E1-4924-8C0D-EC5111A743D5}"/>
              </a:ext>
            </a:extLst>
          </p:cNvPr>
          <p:cNvSpPr/>
          <p:nvPr/>
        </p:nvSpPr>
        <p:spPr>
          <a:xfrm>
            <a:off x="182914" y="3410741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0EA2BE7-6F83-4B20-A558-B36281EE39D8}"/>
              </a:ext>
            </a:extLst>
          </p:cNvPr>
          <p:cNvSpPr/>
          <p:nvPr/>
        </p:nvSpPr>
        <p:spPr>
          <a:xfrm>
            <a:off x="648865" y="3709831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231B5F3-23F6-4DFB-BAE7-B0D1A571AC08}"/>
              </a:ext>
            </a:extLst>
          </p:cNvPr>
          <p:cNvSpPr/>
          <p:nvPr/>
        </p:nvSpPr>
        <p:spPr>
          <a:xfrm>
            <a:off x="1702965" y="4026994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68538F5-E3CF-4D59-8E13-9F4C63E4F304}"/>
              </a:ext>
            </a:extLst>
          </p:cNvPr>
          <p:cNvSpPr/>
          <p:nvPr/>
        </p:nvSpPr>
        <p:spPr>
          <a:xfrm>
            <a:off x="2290952" y="4407519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312AC53-6E3F-4A12-9B4D-2AE11E83CEBF}"/>
              </a:ext>
            </a:extLst>
          </p:cNvPr>
          <p:cNvSpPr/>
          <p:nvPr/>
        </p:nvSpPr>
        <p:spPr>
          <a:xfrm>
            <a:off x="2872377" y="4706980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E8DB92-4EAA-437A-B4C2-69CFE9728279}"/>
              </a:ext>
            </a:extLst>
          </p:cNvPr>
          <p:cNvSpPr/>
          <p:nvPr/>
        </p:nvSpPr>
        <p:spPr>
          <a:xfrm>
            <a:off x="3818372" y="5024143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59415BF-51E3-468C-A678-AB61375E0352}"/>
              </a:ext>
            </a:extLst>
          </p:cNvPr>
          <p:cNvSpPr txBox="1"/>
          <p:nvPr/>
        </p:nvSpPr>
        <p:spPr>
          <a:xfrm>
            <a:off x="571509" y="1845706"/>
            <a:ext cx="165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is RREF!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D60A3A99-723A-487E-9644-0FE57A4DBC36}"/>
              </a:ext>
            </a:extLst>
          </p:cNvPr>
          <p:cNvSpPr/>
          <p:nvPr/>
        </p:nvSpPr>
        <p:spPr>
          <a:xfrm>
            <a:off x="4764924" y="5737485"/>
            <a:ext cx="4110309" cy="29260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2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21" grpId="0" animBg="1"/>
      <p:bldP spid="15" grpId="0"/>
      <p:bldP spid="24" grpId="0" animBg="1"/>
      <p:bldP spid="25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 (RREF)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Gaussian elimination: an algorithm for finding the  reduced row echelon form of a matrix.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Because RREF of a matrix is unique, </a:t>
            </a:r>
            <a:r>
              <a:rPr kumimoji="1" lang="en-US" altLang="zh-TW" b="1" dirty="0"/>
              <a:t>the order of elementary row operations</a:t>
            </a:r>
            <a:r>
              <a:rPr kumimoji="1" lang="en-US" altLang="zh-TW" dirty="0"/>
              <a:t> in not important. 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7" y="3624610"/>
            <a:ext cx="1882262" cy="822631"/>
          </a:xfrm>
          <a:prstGeom prst="rect">
            <a:avLst/>
          </a:prstGeom>
        </p:spPr>
      </p:pic>
      <p:pic>
        <p:nvPicPr>
          <p:cNvPr id="5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40" y="3634441"/>
            <a:ext cx="1680783" cy="811588"/>
          </a:xfrm>
          <a:prstGeom prst="rect">
            <a:avLst/>
          </a:prstGeom>
        </p:spPr>
      </p:pic>
      <p:pic>
        <p:nvPicPr>
          <p:cNvPr id="6" name="Picture 6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33" y="3640044"/>
            <a:ext cx="2001406" cy="807197"/>
          </a:xfrm>
          <a:prstGeom prst="rect">
            <a:avLst/>
          </a:prstGeom>
        </p:spPr>
      </p:pic>
      <p:pic>
        <p:nvPicPr>
          <p:cNvPr id="13" name="Picture 13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5" y="4003724"/>
            <a:ext cx="927100" cy="139700"/>
          </a:xfrm>
          <a:prstGeom prst="rect">
            <a:avLst/>
          </a:prstGeom>
        </p:spPr>
      </p:pic>
      <p:pic>
        <p:nvPicPr>
          <p:cNvPr id="14" name="Picture 14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85" y="3946773"/>
            <a:ext cx="927100" cy="139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-130475" y="2877097"/>
            <a:ext cx="301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</a:rPr>
              <a:t>Original </a:t>
            </a:r>
            <a:br>
              <a:rPr lang="en-US" sz="2400" b="1" dirty="0">
                <a:solidFill>
                  <a:srgbClr val="FF6600"/>
                </a:solidFill>
              </a:rPr>
            </a:br>
            <a:r>
              <a:rPr lang="en-US" sz="2400" b="1" dirty="0">
                <a:solidFill>
                  <a:srgbClr val="FF6600"/>
                </a:solidFill>
              </a:rPr>
              <a:t>augmented matrix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27937" y="3069892"/>
            <a:ext cx="301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A row echelon form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14723" y="2892308"/>
            <a:ext cx="301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66FF"/>
                </a:solidFill>
              </a:rPr>
              <a:t>The reduced row echelon form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846311" y="4509201"/>
            <a:ext cx="214776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row operations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26089" y="4509201"/>
            <a:ext cx="214776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row operations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005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6" grpId="0"/>
      <p:bldP spid="17" grpId="0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Picture 18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30190"/>
            <a:ext cx="4479958" cy="1460499"/>
          </a:xfrm>
          <a:prstGeom prst="rect">
            <a:avLst/>
          </a:prstGeom>
        </p:spPr>
      </p:pic>
      <p:pic>
        <p:nvPicPr>
          <p:cNvPr id="5" name="Picture 4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09" y="2164600"/>
            <a:ext cx="4310749" cy="17282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84946" y="2510795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4889" y="2786184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26023" y="3173155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292913" y="2330833"/>
            <a:ext cx="396296" cy="457200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1715589" y="2321366"/>
            <a:ext cx="973620" cy="875010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1023257" y="2321366"/>
            <a:ext cx="1642438" cy="1351144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40" descr="latex-image-1.pdf">
            <a:extLst>
              <a:ext uri="{FF2B5EF4-FFF2-40B4-BE49-F238E27FC236}">
                <a16:creationId xmlns:a16="http://schemas.microsoft.com/office/drawing/2014/main" id="{50B13C1F-BADD-46C4-BF49-6746C857C2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95" y="4523550"/>
            <a:ext cx="4334263" cy="1632385"/>
          </a:xfrm>
          <a:prstGeom prst="rect">
            <a:avLst/>
          </a:prstGeom>
        </p:spPr>
      </p:pic>
      <p:sp>
        <p:nvSpPr>
          <p:cNvPr id="14" name="向下箭號 5">
            <a:extLst>
              <a:ext uri="{FF2B5EF4-FFF2-40B4-BE49-F238E27FC236}">
                <a16:creationId xmlns:a16="http://schemas.microsoft.com/office/drawing/2014/main" id="{2F2C4E59-F0B2-410E-99E6-5DAF5A317081}"/>
              </a:ext>
            </a:extLst>
          </p:cNvPr>
          <p:cNvSpPr/>
          <p:nvPr/>
        </p:nvSpPr>
        <p:spPr>
          <a:xfrm>
            <a:off x="4295797" y="3915594"/>
            <a:ext cx="1074057" cy="36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8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0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23" y="2128951"/>
            <a:ext cx="4334263" cy="1632385"/>
          </a:xfrm>
          <a:prstGeom prst="rect">
            <a:avLst/>
          </a:prstGeom>
        </p:spPr>
      </p:pic>
      <p:pic>
        <p:nvPicPr>
          <p:cNvPr id="5" name="Picture 1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30190"/>
            <a:ext cx="4479958" cy="1460499"/>
          </a:xfrm>
          <a:prstGeom prst="rect">
            <a:avLst/>
          </a:prstGeom>
        </p:spPr>
      </p:pic>
      <p:pic>
        <p:nvPicPr>
          <p:cNvPr id="7" name="Picture 43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23" y="4550029"/>
            <a:ext cx="4319790" cy="1626934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4180114" y="3887813"/>
            <a:ext cx="1074057" cy="36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2205827" y="2669902"/>
            <a:ext cx="396296" cy="457200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78222" y="2520448"/>
            <a:ext cx="3982065" cy="33700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78222" y="2919253"/>
            <a:ext cx="3982065" cy="342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778222" y="5363496"/>
            <a:ext cx="3982065" cy="33700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70985" y="4934525"/>
            <a:ext cx="3982065" cy="342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0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8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30190"/>
            <a:ext cx="4479958" cy="1460499"/>
          </a:xfrm>
          <a:prstGeom prst="rect">
            <a:avLst/>
          </a:prstGeom>
        </p:spPr>
      </p:pic>
      <p:pic>
        <p:nvPicPr>
          <p:cNvPr id="5" name="Picture 4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05" y="2146042"/>
            <a:ext cx="4319790" cy="1626934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914643" y="3907912"/>
            <a:ext cx="1074057" cy="36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99615" y="2728676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2015809" y="2684794"/>
            <a:ext cx="396296" cy="820405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1" descr="latex-image-1.pdf">
            <a:extLst>
              <a:ext uri="{FF2B5EF4-FFF2-40B4-BE49-F238E27FC236}">
                <a16:creationId xmlns:a16="http://schemas.microsoft.com/office/drawing/2014/main" id="{754FA34B-F94C-4F9D-AC43-C17D592D1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05" y="4516835"/>
            <a:ext cx="4284103" cy="16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8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30190"/>
            <a:ext cx="4479958" cy="1460499"/>
          </a:xfrm>
          <a:prstGeom prst="rect">
            <a:avLst/>
          </a:prstGeom>
        </p:spPr>
      </p:pic>
      <p:pic>
        <p:nvPicPr>
          <p:cNvPr id="5" name="Picture 4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48" y="2165198"/>
            <a:ext cx="4284103" cy="16134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99615" y="2984643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2015809" y="3098800"/>
            <a:ext cx="396296" cy="406399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3914643" y="3907912"/>
            <a:ext cx="1074057" cy="36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5" descr="latex-image-1.pdf">
            <a:extLst>
              <a:ext uri="{FF2B5EF4-FFF2-40B4-BE49-F238E27FC236}">
                <a16:creationId xmlns:a16="http://schemas.microsoft.com/office/drawing/2014/main" id="{F91B063C-E596-4704-B363-86575A9F54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04" y="4414767"/>
            <a:ext cx="4301947" cy="16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4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8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30190"/>
            <a:ext cx="4479958" cy="1460499"/>
          </a:xfrm>
          <a:prstGeom prst="rect">
            <a:avLst/>
          </a:prstGeom>
        </p:spPr>
      </p:pic>
      <p:pic>
        <p:nvPicPr>
          <p:cNvPr id="5" name="Picture 4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26" y="2164777"/>
            <a:ext cx="4301947" cy="1620214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914643" y="3907912"/>
            <a:ext cx="1074057" cy="36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1" descr="latex-image-1.pdf">
            <a:extLst>
              <a:ext uri="{FF2B5EF4-FFF2-40B4-BE49-F238E27FC236}">
                <a16:creationId xmlns:a16="http://schemas.microsoft.com/office/drawing/2014/main" id="{73E8DFD4-F8F2-4456-9759-B6AE295384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22" y="4513875"/>
            <a:ext cx="4402753" cy="1765159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1A82524-5F3B-495A-B1E8-0B58055BB9BA}"/>
              </a:ext>
            </a:extLst>
          </p:cNvPr>
          <p:cNvCxnSpPr/>
          <p:nvPr/>
        </p:nvCxnSpPr>
        <p:spPr>
          <a:xfrm>
            <a:off x="4572000" y="2989943"/>
            <a:ext cx="217714" cy="290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8FDE8F-4EDE-429B-97B7-71C620794DC1}"/>
              </a:ext>
            </a:extLst>
          </p:cNvPr>
          <p:cNvCxnSpPr/>
          <p:nvPr/>
        </p:nvCxnSpPr>
        <p:spPr>
          <a:xfrm>
            <a:off x="5342686" y="2989943"/>
            <a:ext cx="217714" cy="290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81CC2E-81E0-47F9-8212-5576D8715637}"/>
              </a:ext>
            </a:extLst>
          </p:cNvPr>
          <p:cNvCxnSpPr/>
          <p:nvPr/>
        </p:nvCxnSpPr>
        <p:spPr>
          <a:xfrm>
            <a:off x="6075519" y="2989943"/>
            <a:ext cx="217714" cy="290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83E25D-1F58-404F-B1A8-88232FF4AE86}"/>
              </a:ext>
            </a:extLst>
          </p:cNvPr>
          <p:cNvSpPr txBox="1"/>
          <p:nvPr/>
        </p:nvSpPr>
        <p:spPr>
          <a:xfrm>
            <a:off x="4789714" y="2895376"/>
            <a:ext cx="40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38E8FC-82F7-4ECC-8736-39C81BEF02F9}"/>
              </a:ext>
            </a:extLst>
          </p:cNvPr>
          <p:cNvSpPr txBox="1"/>
          <p:nvPr/>
        </p:nvSpPr>
        <p:spPr>
          <a:xfrm>
            <a:off x="5571553" y="2885103"/>
            <a:ext cx="40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B23E78D-BCA8-488E-9E52-9301A6B8CB22}"/>
              </a:ext>
            </a:extLst>
          </p:cNvPr>
          <p:cNvSpPr txBox="1"/>
          <p:nvPr/>
        </p:nvSpPr>
        <p:spPr>
          <a:xfrm>
            <a:off x="6266153" y="2895375"/>
            <a:ext cx="10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FB083B-A15F-46B9-8C32-5ECC6AFB0C5C}"/>
              </a:ext>
            </a:extLst>
          </p:cNvPr>
          <p:cNvSpPr txBox="1"/>
          <p:nvPr/>
        </p:nvSpPr>
        <p:spPr>
          <a:xfrm>
            <a:off x="6798483" y="2565001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手繪多邊形 8">
            <a:extLst>
              <a:ext uri="{FF2B5EF4-FFF2-40B4-BE49-F238E27FC236}">
                <a16:creationId xmlns:a16="http://schemas.microsoft.com/office/drawing/2014/main" id="{2EF4F510-01BE-4F55-82FF-04A08C00D293}"/>
              </a:ext>
            </a:extLst>
          </p:cNvPr>
          <p:cNvSpPr/>
          <p:nvPr/>
        </p:nvSpPr>
        <p:spPr>
          <a:xfrm flipH="1" flipV="1">
            <a:off x="6680977" y="2772454"/>
            <a:ext cx="396296" cy="457200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8">
            <a:extLst>
              <a:ext uri="{FF2B5EF4-FFF2-40B4-BE49-F238E27FC236}">
                <a16:creationId xmlns:a16="http://schemas.microsoft.com/office/drawing/2014/main" id="{AE7710FE-FCD7-42DC-A690-341A639F8340}"/>
              </a:ext>
            </a:extLst>
          </p:cNvPr>
          <p:cNvSpPr/>
          <p:nvPr/>
        </p:nvSpPr>
        <p:spPr>
          <a:xfrm flipH="1" flipV="1">
            <a:off x="6762358" y="2220461"/>
            <a:ext cx="1123273" cy="1059768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49B29F-E1DD-4D20-9B15-9366A7611DF0}"/>
              </a:ext>
            </a:extLst>
          </p:cNvPr>
          <p:cNvSpPr txBox="1"/>
          <p:nvPr/>
        </p:nvSpPr>
        <p:spPr>
          <a:xfrm>
            <a:off x="7369437" y="2224030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4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6" grpId="0"/>
      <p:bldP spid="17" grpId="0"/>
      <p:bldP spid="18" grpId="0" animBg="1"/>
      <p:bldP spid="20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8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30190"/>
            <a:ext cx="4479958" cy="1460499"/>
          </a:xfrm>
          <a:prstGeom prst="rect">
            <a:avLst/>
          </a:prstGeom>
        </p:spPr>
      </p:pic>
      <p:pic>
        <p:nvPicPr>
          <p:cNvPr id="7" name="Picture 41" descr="latex-image-1.pdf">
            <a:extLst>
              <a:ext uri="{FF2B5EF4-FFF2-40B4-BE49-F238E27FC236}">
                <a16:creationId xmlns:a16="http://schemas.microsoft.com/office/drawing/2014/main" id="{73E8DFD4-F8F2-4456-9759-B6AE29538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23" y="2053255"/>
            <a:ext cx="4402753" cy="1765159"/>
          </a:xfrm>
          <a:prstGeom prst="rect">
            <a:avLst/>
          </a:prstGeom>
        </p:spPr>
      </p:pic>
      <p:sp>
        <p:nvSpPr>
          <p:cNvPr id="19" name="向下箭號 5">
            <a:extLst>
              <a:ext uri="{FF2B5EF4-FFF2-40B4-BE49-F238E27FC236}">
                <a16:creationId xmlns:a16="http://schemas.microsoft.com/office/drawing/2014/main" id="{2852C755-7FF9-47ED-B995-98E57901EEEC}"/>
              </a:ext>
            </a:extLst>
          </p:cNvPr>
          <p:cNvSpPr/>
          <p:nvPr/>
        </p:nvSpPr>
        <p:spPr>
          <a:xfrm>
            <a:off x="3914643" y="3907912"/>
            <a:ext cx="1074057" cy="36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42" descr="latex-image-1.pdf">
            <a:extLst>
              <a:ext uri="{FF2B5EF4-FFF2-40B4-BE49-F238E27FC236}">
                <a16:creationId xmlns:a16="http://schemas.microsoft.com/office/drawing/2014/main" id="{EBCA1A07-040C-45BD-B6CD-811922CCC3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09" y="4522869"/>
            <a:ext cx="4030179" cy="1737455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3A8BC99-6640-485C-8BE6-2F18D0B66BAB}"/>
              </a:ext>
            </a:extLst>
          </p:cNvPr>
          <p:cNvCxnSpPr>
            <a:cxnSpLocks/>
          </p:cNvCxnSpPr>
          <p:nvPr/>
        </p:nvCxnSpPr>
        <p:spPr>
          <a:xfrm>
            <a:off x="3914643" y="2553727"/>
            <a:ext cx="328173" cy="305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003E007-2317-48B8-B73D-4228745C031F}"/>
              </a:ext>
            </a:extLst>
          </p:cNvPr>
          <p:cNvCxnSpPr/>
          <p:nvPr/>
        </p:nvCxnSpPr>
        <p:spPr>
          <a:xfrm>
            <a:off x="6089513" y="2568867"/>
            <a:ext cx="217714" cy="290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749601-5293-4E00-89D1-A0494B89AAB8}"/>
              </a:ext>
            </a:extLst>
          </p:cNvPr>
          <p:cNvSpPr txBox="1"/>
          <p:nvPr/>
        </p:nvSpPr>
        <p:spPr>
          <a:xfrm>
            <a:off x="4232576" y="2423438"/>
            <a:ext cx="40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371994-62EC-4D68-9FF1-8F9660ACD696}"/>
              </a:ext>
            </a:extLst>
          </p:cNvPr>
          <p:cNvSpPr txBox="1"/>
          <p:nvPr/>
        </p:nvSpPr>
        <p:spPr>
          <a:xfrm>
            <a:off x="5664206" y="2423438"/>
            <a:ext cx="73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29F7B60-7879-4EB3-946E-F62041A5BCAF}"/>
              </a:ext>
            </a:extLst>
          </p:cNvPr>
          <p:cNvSpPr txBox="1"/>
          <p:nvPr/>
        </p:nvSpPr>
        <p:spPr>
          <a:xfrm>
            <a:off x="6919893" y="1987385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手繪多邊形 8">
            <a:extLst>
              <a:ext uri="{FF2B5EF4-FFF2-40B4-BE49-F238E27FC236}">
                <a16:creationId xmlns:a16="http://schemas.microsoft.com/office/drawing/2014/main" id="{CBAEF97F-8475-44D1-A660-04EF40A3EF46}"/>
              </a:ext>
            </a:extLst>
          </p:cNvPr>
          <p:cNvSpPr/>
          <p:nvPr/>
        </p:nvSpPr>
        <p:spPr>
          <a:xfrm flipH="1" flipV="1">
            <a:off x="6802387" y="2194838"/>
            <a:ext cx="396296" cy="457200"/>
          </a:xfrm>
          <a:custGeom>
            <a:avLst/>
            <a:gdLst>
              <a:gd name="connsiteX0" fmla="*/ 373436 w 396296"/>
              <a:gd name="connsiteY0" fmla="*/ 0 h 457200"/>
              <a:gd name="connsiteX1" fmla="*/ 56 w 396296"/>
              <a:gd name="connsiteY1" fmla="*/ 137160 h 457200"/>
              <a:gd name="connsiteX2" fmla="*/ 396296 w 39629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96" h="457200">
                <a:moveTo>
                  <a:pt x="373436" y="0"/>
                </a:moveTo>
                <a:cubicBezTo>
                  <a:pt x="184841" y="30480"/>
                  <a:pt x="-3754" y="60960"/>
                  <a:pt x="56" y="137160"/>
                </a:cubicBezTo>
                <a:cubicBezTo>
                  <a:pt x="3866" y="213360"/>
                  <a:pt x="200081" y="335280"/>
                  <a:pt x="396296" y="45720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1771A76-1289-4FDF-9F87-C0DBA6BB4842}"/>
              </a:ext>
            </a:extLst>
          </p:cNvPr>
          <p:cNvSpPr/>
          <p:nvPr/>
        </p:nvSpPr>
        <p:spPr>
          <a:xfrm>
            <a:off x="2603696" y="5787184"/>
            <a:ext cx="3936604" cy="43145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6550961-762F-44ED-883E-58E00ED3B454}"/>
              </a:ext>
            </a:extLst>
          </p:cNvPr>
          <p:cNvSpPr/>
          <p:nvPr/>
        </p:nvSpPr>
        <p:spPr>
          <a:xfrm>
            <a:off x="4411430" y="5402553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CDF3135-0FC8-4462-9ADB-2D8D7902B7EA}"/>
              </a:ext>
            </a:extLst>
          </p:cNvPr>
          <p:cNvSpPr/>
          <p:nvPr/>
        </p:nvSpPr>
        <p:spPr>
          <a:xfrm>
            <a:off x="3860490" y="4996445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720A6D9-6712-4BA7-B964-63B03EAD8DD2}"/>
              </a:ext>
            </a:extLst>
          </p:cNvPr>
          <p:cNvSpPr/>
          <p:nvPr/>
        </p:nvSpPr>
        <p:spPr>
          <a:xfrm>
            <a:off x="2805882" y="4522869"/>
            <a:ext cx="372086" cy="317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96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15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4" name="Picture 4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48" y="481951"/>
            <a:ext cx="4030179" cy="1737455"/>
          </a:xfrm>
          <a:prstGeom prst="rect">
            <a:avLst/>
          </a:prstGeom>
        </p:spPr>
      </p:pic>
      <p:pic>
        <p:nvPicPr>
          <p:cNvPr id="5" name="Picture 4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3012420"/>
            <a:ext cx="3745136" cy="1111570"/>
          </a:xfrm>
          <a:prstGeom prst="rect">
            <a:avLst/>
          </a:prstGeom>
        </p:spPr>
      </p:pic>
      <p:pic>
        <p:nvPicPr>
          <p:cNvPr id="6" name="Picture 48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80" y="2564432"/>
            <a:ext cx="2696331" cy="18578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71546" y="17369"/>
            <a:ext cx="27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8143" y="-643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79883" y="5965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50590" y="8234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3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02237" y="2401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4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50318" y="2401"/>
            <a:ext cx="4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5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8333996">
            <a:off x="2970440" y="2132406"/>
            <a:ext cx="9017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4989516" y="3264751"/>
            <a:ext cx="72556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48407" y="4704221"/>
                <a:ext cx="587469" cy="1699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7" y="4704221"/>
                <a:ext cx="587469" cy="1699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38063" y="4669788"/>
                <a:ext cx="2586414" cy="176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5−2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63" y="4669788"/>
                <a:ext cx="2586414" cy="17684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277754" y="4705631"/>
                <a:ext cx="1352614" cy="1698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54" y="4705631"/>
                <a:ext cx="1352614" cy="16982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816747" y="4705631"/>
                <a:ext cx="1267142" cy="1698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47" y="4705631"/>
                <a:ext cx="1267142" cy="1698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371545" y="4669788"/>
                <a:ext cx="964045" cy="1703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545" y="4669788"/>
                <a:ext cx="964045" cy="17033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5992364" y="3721951"/>
            <a:ext cx="2853436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933002" y="3338950"/>
            <a:ext cx="2853436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781682" y="2563937"/>
            <a:ext cx="3064118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839486" y="2932773"/>
            <a:ext cx="3064118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816747" y="4104938"/>
            <a:ext cx="3064118" cy="31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52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\left[\begin{array}{cccc}&#10;1&amp;-2&amp;-1&amp;3\\&#10;3&amp;-6&amp;-5&amp;3\\&#10;2&amp;-1&amp;1&amp;0&#10;\end{array}\right]&#10;$$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\left[\begin{array}{cccc}&#10;1&amp;0&amp;0&amp;-4\\&#10;0&amp;1&amp;0&amp;-5\\&#10;0&amp;0&amp;1&amp;3&#10;\end{array}\right] &#10;$$&#10;&#10;\end{document}"/>
  <p:tag name="IGUANATEXSIZE" val="2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385</Words>
  <Application>Microsoft Office PowerPoint</Application>
  <PresentationFormat>如螢幕大小 (4:3)</PresentationFormat>
  <Paragraphs>128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佈景主題</vt:lpstr>
      <vt:lpstr>1_Office 佈景主題</vt:lpstr>
      <vt:lpstr>How to find RREF</vt:lpstr>
      <vt:lpstr>Reduced Row Echelon Form (RREF)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PowerPoint 簡報</vt:lpstr>
      <vt:lpstr>Example 2</vt:lpstr>
      <vt:lpstr>Example 3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9</cp:revision>
  <dcterms:created xsi:type="dcterms:W3CDTF">2020-09-12T14:15:32Z</dcterms:created>
  <dcterms:modified xsi:type="dcterms:W3CDTF">2020-09-28T17:35:02Z</dcterms:modified>
</cp:coreProperties>
</file>