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71" r:id="rId4"/>
    <p:sldId id="290" r:id="rId5"/>
    <p:sldId id="310" r:id="rId6"/>
    <p:sldId id="306" r:id="rId7"/>
    <p:sldId id="30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1020" autoAdjust="0"/>
  </p:normalViewPr>
  <p:slideViewPr>
    <p:cSldViewPr snapToGrid="0">
      <p:cViewPr varScale="1">
        <p:scale>
          <a:sx n="53" d="100"/>
          <a:sy n="53" d="100"/>
        </p:scale>
        <p:origin x="16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38B74-86E0-40C7-A32D-8B41F6F032F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9FADE-F175-4E54-A3B8-C1F86EF67D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54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Maximum number of Independent Columns = Number of Pivot Column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??????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9FADE-F175-4E54-A3B8-C1F86EF67DD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71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dirty="0"/>
              <a:t>未看先猜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 is said to be </a:t>
            </a:r>
            <a:r>
              <a:rPr lang="en-US" altLang="zh-TW" b="1" dirty="0"/>
              <a:t>rank deficient</a:t>
            </a:r>
            <a:r>
              <a:rPr lang="en-US" altLang="zh-TW" dirty="0"/>
              <a:t> if it does not have full rank.</a:t>
            </a:r>
          </a:p>
          <a:p>
            <a:pPr rt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75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00FF"/>
                </a:solidFill>
              </a:rPr>
              <a:t>rank</a:t>
            </a:r>
            <a:r>
              <a:rPr lang="en-US" altLang="zh-TW" dirty="0"/>
              <a:t> of [</a:t>
            </a:r>
            <a:r>
              <a:rPr lang="en-US" altLang="zh-TW" i="1" dirty="0"/>
              <a:t>A</a:t>
            </a:r>
            <a:r>
              <a:rPr lang="en-US" altLang="zh-TW" dirty="0"/>
              <a:t> </a:t>
            </a:r>
            <a:r>
              <a:rPr lang="en-US" altLang="zh-TW" b="1" dirty="0"/>
              <a:t>b</a:t>
            </a:r>
            <a:r>
              <a:rPr lang="en-US" altLang="zh-TW" dirty="0"/>
              <a:t>] is the number of “useful” equations in the system of linear equations </a:t>
            </a:r>
            <a:r>
              <a:rPr lang="en-US" altLang="zh-TW" i="1" dirty="0"/>
              <a:t>A</a:t>
            </a:r>
            <a:r>
              <a:rPr lang="en-US" altLang="zh-TW" b="1" dirty="0"/>
              <a:t>x </a:t>
            </a:r>
            <a:r>
              <a:rPr lang="en-US" altLang="zh-TW" dirty="0"/>
              <a:t>= </a:t>
            </a:r>
            <a:r>
              <a:rPr lang="en-US" altLang="zh-TW" b="1" dirty="0"/>
              <a:t>b </a:t>
            </a:r>
            <a:r>
              <a:rPr lang="en-US" altLang="zh-TW" dirty="0"/>
              <a:t>(i.e., the number of nonzero rows in [</a:t>
            </a:r>
            <a:r>
              <a:rPr lang="en-US" altLang="zh-TW" i="1" dirty="0"/>
              <a:t>R</a:t>
            </a:r>
            <a:r>
              <a:rPr lang="en-US" altLang="zh-TW" dirty="0"/>
              <a:t> </a:t>
            </a:r>
            <a:r>
              <a:rPr lang="en-US" altLang="zh-TW" b="1" dirty="0"/>
              <a:t>c</a:t>
            </a:r>
            <a:r>
              <a:rPr lang="en-US" altLang="zh-TW" dirty="0"/>
              <a:t>]).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00FF"/>
                </a:solidFill>
              </a:rPr>
              <a:t>rank</a:t>
            </a:r>
            <a:r>
              <a:rPr lang="en-US" altLang="zh-TW" dirty="0"/>
              <a:t> of </a:t>
            </a:r>
            <a:r>
              <a:rPr lang="en-US" altLang="zh-TW" i="1" dirty="0"/>
              <a:t>A</a:t>
            </a:r>
            <a:r>
              <a:rPr lang="en-US" altLang="zh-TW" dirty="0"/>
              <a:t> represents the number of </a:t>
            </a:r>
            <a:r>
              <a:rPr lang="en-US" altLang="zh-TW" dirty="0">
                <a:solidFill>
                  <a:srgbClr val="008000"/>
                </a:solidFill>
              </a:rPr>
              <a:t>basic variables</a:t>
            </a:r>
            <a:r>
              <a:rPr lang="en-US" altLang="zh-TW" dirty="0"/>
              <a:t> while the </a:t>
            </a:r>
            <a:r>
              <a:rPr lang="en-US" altLang="zh-TW" dirty="0">
                <a:solidFill>
                  <a:srgbClr val="0000FF"/>
                </a:solidFill>
              </a:rPr>
              <a:t>nullity</a:t>
            </a:r>
            <a:r>
              <a:rPr lang="en-US" altLang="zh-TW" dirty="0"/>
              <a:t> of </a:t>
            </a:r>
            <a:r>
              <a:rPr lang="en-US" altLang="zh-TW" i="1" dirty="0"/>
              <a:t>A</a:t>
            </a:r>
            <a:r>
              <a:rPr lang="en-US" altLang="zh-TW" dirty="0"/>
              <a:t> is the number of </a:t>
            </a:r>
            <a:r>
              <a:rPr lang="en-US" altLang="zh-TW" dirty="0">
                <a:solidFill>
                  <a:srgbClr val="660066"/>
                </a:solidFill>
              </a:rPr>
              <a:t>free variables</a:t>
            </a:r>
            <a:r>
              <a:rPr lang="en-US" altLang="zh-TW" dirty="0"/>
              <a:t>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One of the statement is fake!!!!!!!!!!!!!!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2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80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78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37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73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59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17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0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47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28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58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71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52FA5-2FF6-44FC-9555-2B60608321E4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CC17-529A-4711-8D03-07546C70E3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8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5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70.png"/><Relationship Id="rId5" Type="http://schemas.openxmlformats.org/officeDocument/2006/relationships/image" Target="../media/image9.emf"/><Relationship Id="rId10" Type="http://schemas.openxmlformats.org/officeDocument/2006/relationships/image" Target="../media/image690.png"/><Relationship Id="rId4" Type="http://schemas.openxmlformats.org/officeDocument/2006/relationships/image" Target="../media/image8.emf"/><Relationship Id="rId9" Type="http://schemas.openxmlformats.org/officeDocument/2006/relationships/image" Target="../media/image6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33B23-9A49-414C-B94D-C1D67767E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8667" r="2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EC4473-6D51-4474-BCBC-EA5431C96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More about </a:t>
            </a:r>
            <a:r>
              <a:rPr lang="en-US" altLang="zh-TW" b="1">
                <a:solidFill>
                  <a:srgbClr val="FFFFFF"/>
                </a:solidFill>
              </a:rPr>
              <a:t>Rank</a:t>
            </a:r>
            <a:endParaRPr lang="zh-TW" altLang="en-US" b="1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E4B92B-56D8-4B6F-8D35-14A4AE5CE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00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79679" y="1891451"/>
            <a:ext cx="296743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44170" y="3557147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959307" y="514751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00287" y="3275105"/>
            <a:ext cx="263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= ?</a:t>
            </a:r>
            <a:endParaRPr lang="zh-TW" altLang="en-US" sz="2800" dirty="0"/>
          </a:p>
        </p:txBody>
      </p:sp>
      <p:pic>
        <p:nvPicPr>
          <p:cNvPr id="19" name="Picture 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92" y="1879876"/>
            <a:ext cx="4004916" cy="1353578"/>
          </a:xfrm>
          <a:prstGeom prst="rect">
            <a:avLst/>
          </a:prstGeom>
        </p:spPr>
      </p:pic>
      <p:pic>
        <p:nvPicPr>
          <p:cNvPr id="20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89" y="4229986"/>
            <a:ext cx="3795600" cy="135357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5400287" y="5635619"/>
            <a:ext cx="263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= ?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529584" y="5635619"/>
            <a:ext cx="45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82794" y="3274509"/>
            <a:ext cx="45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2319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045568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435679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36C340-B737-42D6-88E1-D6BBAAB2D94E}"/>
              </a:ext>
            </a:extLst>
          </p:cNvPr>
          <p:cNvSpPr txBox="1"/>
          <p:nvPr/>
        </p:nvSpPr>
        <p:spPr>
          <a:xfrm>
            <a:off x="4670628" y="986789"/>
            <a:ext cx="409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R = Rank 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966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1" grpId="0" animBg="1"/>
      <p:bldP spid="21" grpId="0"/>
      <p:bldP spid="3" grpId="0"/>
      <p:bldP spid="18" grpId="0"/>
      <p:bldP spid="6" grpId="0" animBg="1"/>
      <p:bldP spid="22" grpId="0" animBg="1"/>
      <p:bldP spid="2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64596" y="2086656"/>
                <a:ext cx="46096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Number of columns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596" y="2086656"/>
                <a:ext cx="460967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77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64596" y="5336314"/>
                <a:ext cx="45794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Number of rows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596" y="5336314"/>
                <a:ext cx="457940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796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394053" y="3509512"/>
                <a:ext cx="4256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Min( Number of columns, Number of rows)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053" y="3509512"/>
                <a:ext cx="4256535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43" t="-6410" r="-1003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3957369" y="2066182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5400000">
            <a:off x="6092287" y="2757136"/>
            <a:ext cx="760427" cy="6051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6200000" flipV="1">
            <a:off x="6092286" y="4556470"/>
            <a:ext cx="760427" cy="6051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3953773" y="2088267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3960508" y="5336314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44170" y="3557147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959307" y="514751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9679" y="1891451"/>
            <a:ext cx="296743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995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/>
              <a:lstStyle/>
              <a:p>
                <a:r>
                  <a:rPr lang="en-US" altLang="zh-TW" sz="2400" dirty="0"/>
                  <a:t>Given a </a:t>
                </a:r>
                <a:r>
                  <a:rPr lang="en-US" altLang="zh-TW" sz="2400" dirty="0" err="1"/>
                  <a:t>mxn</a:t>
                </a:r>
                <a:r>
                  <a:rPr lang="en-US" altLang="zh-TW" sz="2400" dirty="0"/>
                  <a:t> matrix A: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Rank A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min(m, n)</a:t>
                </a:r>
              </a:p>
              <a:p>
                <a:pPr lvl="1"/>
                <a:r>
                  <a:rPr lang="en-US" altLang="zh-TW" dirty="0"/>
                  <a:t>Because “the columns of A are independent” is equivalent to “rank A = n”</a:t>
                </a:r>
              </a:p>
              <a:p>
                <a:pPr lvl="2"/>
                <a:r>
                  <a:rPr lang="en-US" altLang="zh-TW" sz="2400" dirty="0"/>
                  <a:t>If m &lt; n, the columns of A is dependent.</a:t>
                </a:r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3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37701" y="3933154"/>
                <a:ext cx="1834156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701" y="3933154"/>
                <a:ext cx="1834156" cy="957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235019" y="4900404"/>
            <a:ext cx="87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X 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40472" y="5266171"/>
                <a:ext cx="2260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72" y="5266171"/>
                <a:ext cx="2260146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914825" y="3958434"/>
                <a:ext cx="2412071" cy="91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25" y="3958434"/>
                <a:ext cx="2412071" cy="9114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306039" y="4946570"/>
            <a:ext cx="396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matrix set has 4 vectors belonging to R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is dependent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14825" y="521005"/>
            <a:ext cx="3358317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Matrix A is </a:t>
            </a:r>
            <a:r>
              <a:rPr lang="en-US" altLang="zh-TW" sz="2400" b="1" i="1" u="sng" dirty="0"/>
              <a:t>full rank</a:t>
            </a:r>
          </a:p>
          <a:p>
            <a:r>
              <a:rPr lang="en-US" altLang="zh-TW" sz="2400" dirty="0"/>
              <a:t>if Rank A = min(</a:t>
            </a:r>
            <a:r>
              <a:rPr lang="en-US" altLang="zh-TW" sz="2400" dirty="0" err="1"/>
              <a:t>m,n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1AB025-761E-4E53-8AD0-91F809746C80}"/>
              </a:ext>
            </a:extLst>
          </p:cNvPr>
          <p:cNvSpPr txBox="1"/>
          <p:nvPr/>
        </p:nvSpPr>
        <p:spPr>
          <a:xfrm>
            <a:off x="4914825" y="1495310"/>
            <a:ext cx="3358317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Matrix A is </a:t>
            </a:r>
            <a:r>
              <a:rPr lang="en-US" altLang="zh-TW" sz="2400" b="1" i="1" u="sng" dirty="0"/>
              <a:t>rank deficient</a:t>
            </a:r>
            <a:r>
              <a:rPr lang="en-US" altLang="zh-TW" sz="2400" dirty="0"/>
              <a:t> if Rank A &lt; min(</a:t>
            </a:r>
            <a:r>
              <a:rPr lang="en-US" altLang="zh-TW" sz="2400" dirty="0" err="1"/>
              <a:t>m,n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871539-9981-4C70-9B33-D5CEC90385CB}"/>
              </a:ext>
            </a:extLst>
          </p:cNvPr>
          <p:cNvSpPr txBox="1"/>
          <p:nvPr/>
        </p:nvSpPr>
        <p:spPr>
          <a:xfrm>
            <a:off x="287643" y="5912501"/>
            <a:ext cx="856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In R</a:t>
            </a:r>
            <a:r>
              <a:rPr lang="en-US" altLang="zh-TW" sz="2400" baseline="30000" dirty="0">
                <a:solidFill>
                  <a:srgbClr val="0000FF"/>
                </a:solidFill>
              </a:rPr>
              <a:t>m</a:t>
            </a:r>
            <a:r>
              <a:rPr lang="en-US" altLang="zh-TW" sz="2400" dirty="0">
                <a:solidFill>
                  <a:srgbClr val="0000FF"/>
                </a:solidFill>
              </a:rPr>
              <a:t>, you cannot find more than m vectors that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159486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6" grpId="0" uiExpand="1"/>
      <p:bldP spid="17" grpId="0" uiExpand="1"/>
      <p:bldP spid="7" grpId="0" uiExpand="1"/>
      <p:bldP spid="8" grpId="0" uiExpand="1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B87BAA-E7FC-4CE8-B258-0CED229D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07" y="529718"/>
            <a:ext cx="6423586" cy="4792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81B6E47-7581-498A-B098-95D55F0EBE1B}"/>
                  </a:ext>
                </a:extLst>
              </p:cNvPr>
              <p:cNvSpPr txBox="1"/>
              <p:nvPr/>
            </p:nvSpPr>
            <p:spPr>
              <a:xfrm>
                <a:off x="1986497" y="5522976"/>
                <a:ext cx="57972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這個發現已經提過，現在只是用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min(m, n)</a:t>
                </a:r>
                <a:r>
                  <a:rPr lang="zh-TW" altLang="en-US" sz="28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再說一次</a:t>
                </a:r>
                <a:endParaRPr lang="en-US" altLang="zh-TW" sz="28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81B6E47-7581-498A-B098-95D55F0EB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497" y="5522976"/>
                <a:ext cx="5797296" cy="954107"/>
              </a:xfrm>
              <a:prstGeom prst="rect">
                <a:avLst/>
              </a:prstGeom>
              <a:blipFill>
                <a:blip r:embed="rId3"/>
                <a:stretch>
                  <a:fillRect l="-2208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76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Basic, Free Variables </a:t>
            </a:r>
            <a:r>
              <a:rPr lang="en-US" altLang="zh-TW" dirty="0" err="1"/>
              <a:t>v.s</a:t>
            </a:r>
            <a:r>
              <a:rPr lang="en-US" altLang="zh-TW" dirty="0"/>
              <a:t>. Rank</a:t>
            </a:r>
            <a:endParaRPr lang="zh-TW" altLang="en-US" dirty="0"/>
          </a:p>
        </p:txBody>
      </p:sp>
      <p:pic>
        <p:nvPicPr>
          <p:cNvPr id="4" name="Picture 41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61" y="3500340"/>
            <a:ext cx="2857500" cy="1231900"/>
          </a:xfrm>
          <a:prstGeom prst="rect">
            <a:avLst/>
          </a:prstGeom>
        </p:spPr>
      </p:pic>
      <p:pic>
        <p:nvPicPr>
          <p:cNvPr id="5" name="Picture 2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02" y="3500340"/>
            <a:ext cx="3060700" cy="1231900"/>
          </a:xfrm>
          <a:prstGeom prst="rect">
            <a:avLst/>
          </a:prstGeom>
        </p:spPr>
      </p:pic>
      <p:pic>
        <p:nvPicPr>
          <p:cNvPr id="8" name="Picture 3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17" y="5168326"/>
            <a:ext cx="2219473" cy="1529271"/>
          </a:xfrm>
          <a:prstGeom prst="rect">
            <a:avLst/>
          </a:prstGeom>
        </p:spPr>
      </p:pic>
      <p:pic>
        <p:nvPicPr>
          <p:cNvPr id="9" name="Picture 39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11" y="1827140"/>
            <a:ext cx="2658181" cy="1120606"/>
          </a:xfrm>
          <a:prstGeom prst="rect">
            <a:avLst/>
          </a:prstGeom>
        </p:spPr>
      </p:pic>
      <p:pic>
        <p:nvPicPr>
          <p:cNvPr id="10" name="Picture 40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" y="1879736"/>
            <a:ext cx="3301374" cy="1076272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2061573" y="3060480"/>
            <a:ext cx="650555" cy="37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6200000" flipH="1">
            <a:off x="4092383" y="3906366"/>
            <a:ext cx="461698" cy="419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彎箭號 13"/>
          <p:cNvSpPr/>
          <p:nvPr/>
        </p:nvSpPr>
        <p:spPr>
          <a:xfrm rot="5400000">
            <a:off x="6724854" y="2999324"/>
            <a:ext cx="2739386" cy="1015571"/>
          </a:xfrm>
          <a:prstGeom prst="bentArrow">
            <a:avLst>
              <a:gd name="adj1" fmla="val 1739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416867" y="2826841"/>
            <a:ext cx="955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498753" y="1235976"/>
            <a:ext cx="153293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useful</a:t>
            </a:r>
          </a:p>
          <a:p>
            <a:pPr algn="ctr"/>
            <a:r>
              <a:rPr lang="en-US" altLang="zh-TW" sz="2400" dirty="0"/>
              <a:t>equations 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758476" y="5199796"/>
            <a:ext cx="241235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basic variables 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758476" y="5932964"/>
            <a:ext cx="241235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free variables 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563474" y="5184003"/>
            <a:ext cx="19104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non-zero row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90264" y="5184004"/>
            <a:ext cx="759581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rank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563473" y="5750140"/>
            <a:ext cx="1910406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No. column –non-zero row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60602" y="5932963"/>
            <a:ext cx="98924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nullity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307751" y="5153225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307750" y="5945104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07884" y="5184003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28822" y="5932962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6786" y="1392127"/>
                <a:ext cx="11801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86" y="1392127"/>
                <a:ext cx="118013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下箭號 32"/>
          <p:cNvSpPr/>
          <p:nvPr/>
        </p:nvSpPr>
        <p:spPr>
          <a:xfrm flipV="1">
            <a:off x="5766312" y="2995290"/>
            <a:ext cx="650555" cy="37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122345" y="4735261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345" y="4735261"/>
                <a:ext cx="31290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492165" y="4709550"/>
                <a:ext cx="283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65" y="4709550"/>
                <a:ext cx="283603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76937" y="4708151"/>
                <a:ext cx="11801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>
                    <a:solidFill>
                      <a:srgbClr val="0000FF"/>
                    </a:solidFill>
                  </a:rPr>
                  <a:t>RREF(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)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37" y="4708151"/>
                <a:ext cx="1180131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8041" t="-23944" r="-18041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094935" y="4713804"/>
                <a:ext cx="3606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935" y="4713804"/>
                <a:ext cx="360676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037658" y="3468877"/>
            <a:ext cx="2365995" cy="12633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840968" y="3446604"/>
            <a:ext cx="1987784" cy="12633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467117" y="3463534"/>
            <a:ext cx="351947" cy="12633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001814" y="3445242"/>
            <a:ext cx="452104" cy="12633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16867" y="5430628"/>
            <a:ext cx="1362790" cy="31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416867" y="6448528"/>
            <a:ext cx="1362790" cy="31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0049" y="3529010"/>
            <a:ext cx="1619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0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" grpId="0"/>
      <p:bldP spid="33" grpId="0" animBg="1"/>
      <p:bldP spid="34" grpId="0"/>
      <p:bldP spid="35" grpId="0"/>
      <p:bldP spid="36" grpId="0"/>
      <p:bldP spid="37" grpId="0"/>
      <p:bldP spid="6" grpId="0" animBg="1"/>
      <p:bldP spid="38" grpId="0" animBg="1"/>
      <p:bldP spid="39" grpId="0" animBg="1"/>
      <p:bldP spid="40" grpId="0" animBg="1"/>
      <p:bldP spid="7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9599" y="1946337"/>
            <a:ext cx="297149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74133" y="1931010"/>
            <a:ext cx="2838450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02641" y="296026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 of RREF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74133" y="2934271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Basic Variables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54993" y="1946337"/>
            <a:ext cx="144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74133" y="4852413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Free Variables 	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3533" y="4282068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Nullity = no. column - rank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02641" y="4852413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zero rows</a:t>
            </a:r>
          </a:p>
          <a:p>
            <a:r>
              <a:rPr lang="en-US" altLang="zh-TW" sz="2400" dirty="0"/>
              <a:t>of RREF</a:t>
            </a:r>
            <a:endParaRPr lang="zh-TW" altLang="en-US" sz="2400" dirty="0"/>
          </a:p>
        </p:txBody>
      </p:sp>
      <p:pic>
        <p:nvPicPr>
          <p:cNvPr id="12" name="Picture 2" descr="http://pic.sucaibar.com/pic/201308/17/7f29275bc4.png">
            <a:extLst>
              <a:ext uri="{FF2B5EF4-FFF2-40B4-BE49-F238E27FC236}">
                <a16:creationId xmlns:a16="http://schemas.microsoft.com/office/drawing/2014/main" id="{D55EAF8A-6C39-4352-AC39-0A387DDF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88" y="5267911"/>
            <a:ext cx="799216" cy="79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21" grpId="0" animBg="1"/>
      <p:bldP spid="3" grpId="0"/>
      <p:bldP spid="22" grpId="0" animBg="1"/>
      <p:bldP spid="14" grpId="0"/>
      <p:bldP spid="1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387</Words>
  <Application>Microsoft Office PowerPoint</Application>
  <PresentationFormat>如螢幕大小 (4:3)</PresentationFormat>
  <Paragraphs>79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Cambria Math</vt:lpstr>
      <vt:lpstr>Office 佈景主題</vt:lpstr>
      <vt:lpstr>More about Rank</vt:lpstr>
      <vt:lpstr>Rank</vt:lpstr>
      <vt:lpstr>Rank</vt:lpstr>
      <vt:lpstr>Rank</vt:lpstr>
      <vt:lpstr>PowerPoint 簡報</vt:lpstr>
      <vt:lpstr>Basic, Free Variables v.s. Rank</vt:lpstr>
      <vt:lpstr>Rank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Rank</dc:title>
  <dc:creator>Hung-yi Lee</dc:creator>
  <cp:lastModifiedBy>Hung-yi Lee</cp:lastModifiedBy>
  <cp:revision>5</cp:revision>
  <dcterms:created xsi:type="dcterms:W3CDTF">2020-09-29T14:01:55Z</dcterms:created>
  <dcterms:modified xsi:type="dcterms:W3CDTF">2020-09-29T15:02:02Z</dcterms:modified>
</cp:coreProperties>
</file>