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03" r:id="rId2"/>
    <p:sldId id="310" r:id="rId3"/>
    <p:sldId id="312" r:id="rId4"/>
    <p:sldId id="311" r:id="rId5"/>
    <p:sldId id="313" r:id="rId6"/>
    <p:sldId id="319" r:id="rId7"/>
    <p:sldId id="320" r:id="rId8"/>
    <p:sldId id="318" r:id="rId9"/>
    <p:sldId id="31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3673" autoAdjust="0"/>
  </p:normalViewPr>
  <p:slideViewPr>
    <p:cSldViewPr snapToGrid="0">
      <p:cViewPr varScale="1">
        <p:scale>
          <a:sx n="65" d="100"/>
          <a:sy n="65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9E4EA-EA6A-4AFB-9DF9-4B457DF40207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08A9C-5271-48A5-A27A-3F1EC52C9D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49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 </a:t>
            </a:r>
            <a:r>
              <a:rPr lang="zh-TW" altLang="en-US" baseline="0" dirty="0"/>
              <a:t>從 </a:t>
            </a:r>
            <a:r>
              <a:rPr lang="en-US" altLang="zh-TW" baseline="0" dirty="0"/>
              <a:t>RREF</a:t>
            </a:r>
            <a:r>
              <a:rPr lang="zh-TW" altLang="en-US" baseline="0" dirty="0"/>
              <a:t> 一眼看出 </a:t>
            </a:r>
            <a:r>
              <a:rPr lang="en-US" altLang="zh-TW" baseline="0" dirty="0"/>
              <a:t>rank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為什麼死神的聖物有三樣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E79C3-76E5-418B-ABA1-CA5F5073356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10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我們生活在三維空間</a:t>
            </a:r>
            <a:endParaRPr lang="en-US" altLang="zh-TW" dirty="0"/>
          </a:p>
          <a:p>
            <a:r>
              <a:rPr lang="zh-TW" altLang="en-US" dirty="0"/>
              <a:t>三是特別有</a:t>
            </a:r>
            <a:endParaRPr lang="en-US" altLang="zh-TW" dirty="0"/>
          </a:p>
          <a:p>
            <a:r>
              <a:rPr lang="zh-TW" altLang="en-US" dirty="0"/>
              <a:t>三足鼎立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08A9C-5271-48A5-A27A-3F1EC52C9D2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22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92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13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71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33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61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36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30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99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26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55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F836-45EC-4D6D-9D46-BD451B1273F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81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FF836-45EC-4D6D-9D46-BD451B1273F2}" type="datetimeFigureOut">
              <a:rPr lang="zh-TW" altLang="en-US" smtClean="0"/>
              <a:t>2020/10/9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6E5B-B789-401E-BCF9-89756A6E3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02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emf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RREF </a:t>
            </a:r>
            <a:r>
              <a:rPr lang="en-US" altLang="zh-TW" dirty="0" err="1"/>
              <a:t>v.s</a:t>
            </a:r>
            <a:r>
              <a:rPr lang="en-US" altLang="zh-TW" dirty="0"/>
              <a:t>. Span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563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Consistent or not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B050"/>
                </a:solidFill>
              </a:rPr>
              <a:t>b</a:t>
            </a:r>
            <a:r>
              <a:rPr lang="en-US" altLang="zh-TW" dirty="0"/>
              <a:t>, if t</a:t>
            </a:r>
            <a:r>
              <a:rPr kumimoji="1" lang="en-US" altLang="zh-TW" dirty="0"/>
              <a:t>he reduced row echelon form of [ </a:t>
            </a:r>
            <a:r>
              <a:rPr kumimoji="1" lang="en-US" altLang="zh-TW" i="1" dirty="0">
                <a:solidFill>
                  <a:srgbClr val="0000FF"/>
                </a:solidFill>
              </a:rPr>
              <a:t>A</a:t>
            </a:r>
            <a:r>
              <a:rPr kumimoji="1" lang="en-US" altLang="zh-TW" dirty="0"/>
              <a:t>  </a:t>
            </a:r>
            <a:r>
              <a:rPr kumimoji="1" lang="en-US" altLang="zh-TW" dirty="0">
                <a:solidFill>
                  <a:srgbClr val="00B050"/>
                </a:solidFill>
              </a:rPr>
              <a:t>b</a:t>
            </a:r>
            <a:r>
              <a:rPr kumimoji="1" lang="en-US" altLang="zh-TW" dirty="0"/>
              <a:t> ] is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lang="en-US" altLang="zh-TW" dirty="0"/>
              <a:t>Given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B050"/>
                </a:solidFill>
              </a:rPr>
              <a:t>b</a:t>
            </a:r>
            <a:r>
              <a:rPr lang="en-US" altLang="zh-TW" dirty="0"/>
              <a:t>, if t</a:t>
            </a:r>
            <a:r>
              <a:rPr kumimoji="1" lang="en-US" altLang="zh-TW" dirty="0"/>
              <a:t>he reduced row echelon form of [ </a:t>
            </a:r>
            <a:r>
              <a:rPr kumimoji="1" lang="en-US" altLang="zh-TW" i="1" dirty="0">
                <a:solidFill>
                  <a:srgbClr val="0000FF"/>
                </a:solidFill>
              </a:rPr>
              <a:t>A</a:t>
            </a:r>
            <a:r>
              <a:rPr kumimoji="1" lang="en-US" altLang="zh-TW" dirty="0"/>
              <a:t>  </a:t>
            </a:r>
            <a:r>
              <a:rPr kumimoji="1" lang="en-US" altLang="zh-TW" dirty="0">
                <a:solidFill>
                  <a:srgbClr val="00B050"/>
                </a:solidFill>
              </a:rPr>
              <a:t>b</a:t>
            </a:r>
            <a:r>
              <a:rPr kumimoji="1" lang="en-US" altLang="zh-TW" dirty="0"/>
              <a:t> ] is</a:t>
            </a:r>
          </a:p>
          <a:p>
            <a:endParaRPr kumimoji="1" lang="en-US" altLang="zh-TW" dirty="0"/>
          </a:p>
          <a:p>
            <a:endParaRPr lang="zh-TW" altLang="en-US" dirty="0"/>
          </a:p>
        </p:txBody>
      </p:sp>
      <p:pic>
        <p:nvPicPr>
          <p:cNvPr id="4" name="Picture 2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58" y="2624820"/>
            <a:ext cx="2206813" cy="142216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748892" y="2610605"/>
            <a:ext cx="190137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Consistent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48892" y="3170297"/>
            <a:ext cx="2757715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 is in the span of the columns of A</a:t>
            </a:r>
            <a:endParaRPr lang="zh-TW" altLang="en-US" sz="2400" dirty="0"/>
          </a:p>
        </p:txBody>
      </p:sp>
      <p:pic>
        <p:nvPicPr>
          <p:cNvPr id="8" name="Picture 12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58" y="4912901"/>
            <a:ext cx="2150121" cy="15459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79104" y="5656850"/>
            <a:ext cx="1857828" cy="381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831441" y="4924774"/>
            <a:ext cx="190137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inconsistent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831441" y="5530632"/>
            <a:ext cx="2757715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 is NOT in the span of the columns of 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876115" y="6458856"/>
                <a:ext cx="2663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115" y="6458856"/>
                <a:ext cx="266380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86" r="-458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817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Consistent or not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74652" y="4181576"/>
            <a:ext cx="3010863" cy="426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591673" y="4238319"/>
                <a:ext cx="8267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73" y="4238319"/>
                <a:ext cx="82670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824" r="-882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1603247" y="3938576"/>
            <a:ext cx="2583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Only the last column is non-zero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3357407" y="1539653"/>
            <a:ext cx="5085303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Ax =b is inconsistent (no solution)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030377" y="2810017"/>
            <a:ext cx="341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RREF of [A b] is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737832" y="2555221"/>
            <a:ext cx="7886700" cy="3115603"/>
          </a:xfrm>
          <a:prstGeom prst="rect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980714" y="5903566"/>
            <a:ext cx="2768966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Need to know b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386923" y="5899591"/>
                <a:ext cx="3209533" cy="523220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Rank A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TW" sz="2800" dirty="0"/>
                  <a:t>  Rank [A b]</a:t>
                </a: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923" y="5899591"/>
                <a:ext cx="32095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49411" y="3101726"/>
                <a:ext cx="3342262" cy="2273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411" y="3101726"/>
                <a:ext cx="3342262" cy="22731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上-下雙向箭號 13"/>
          <p:cNvSpPr/>
          <p:nvPr/>
        </p:nvSpPr>
        <p:spPr>
          <a:xfrm>
            <a:off x="5572489" y="2022345"/>
            <a:ext cx="655138" cy="10657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F4DA70C5-D611-4431-A24B-B3067275B83C}"/>
              </a:ext>
            </a:extLst>
          </p:cNvPr>
          <p:cNvSpPr/>
          <p:nvPr/>
        </p:nvSpPr>
        <p:spPr>
          <a:xfrm>
            <a:off x="1812583" y="5357087"/>
            <a:ext cx="551541" cy="6274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079DC09-8FAD-4C79-B681-7E418A4AFFD2}"/>
              </a:ext>
            </a:extLst>
          </p:cNvPr>
          <p:cNvSpPr/>
          <p:nvPr/>
        </p:nvSpPr>
        <p:spPr>
          <a:xfrm>
            <a:off x="3438875" y="5388979"/>
            <a:ext cx="551541" cy="6274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4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830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5" grpId="0" animBg="1"/>
      <p:bldP spid="16" grpId="0"/>
      <p:bldP spid="19" grpId="0" animBg="1"/>
      <p:bldP spid="20" grpId="0" animBg="1"/>
      <p:bldP spid="21" grpId="0" animBg="1"/>
      <p:bldP spid="10" grpId="0"/>
      <p:bldP spid="14" grpId="0" animBg="1"/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0650" y="311695"/>
            <a:ext cx="452438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Ax =b is consistent for </a:t>
            </a:r>
            <a:r>
              <a:rPr lang="en-US" altLang="zh-TW" sz="2800" b="1" i="1" dirty="0">
                <a:solidFill>
                  <a:srgbClr val="FF0000"/>
                </a:solidFill>
              </a:rPr>
              <a:t>every</a:t>
            </a:r>
            <a:r>
              <a:rPr lang="en-US" altLang="zh-TW" sz="2800" dirty="0"/>
              <a:t> b</a:t>
            </a:r>
          </a:p>
        </p:txBody>
      </p:sp>
      <p:sp>
        <p:nvSpPr>
          <p:cNvPr id="6" name="矩形 5"/>
          <p:cNvSpPr/>
          <p:nvPr/>
        </p:nvSpPr>
        <p:spPr>
          <a:xfrm>
            <a:off x="310650" y="3826047"/>
            <a:ext cx="602170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RREF of [A b] cannot have a row whose only non-zero entry is at the last column</a:t>
            </a:r>
          </a:p>
        </p:txBody>
      </p:sp>
      <p:sp>
        <p:nvSpPr>
          <p:cNvPr id="8" name="矩形 7"/>
          <p:cNvSpPr/>
          <p:nvPr/>
        </p:nvSpPr>
        <p:spPr>
          <a:xfrm>
            <a:off x="310650" y="5135522"/>
            <a:ext cx="602170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RREF of A cannot have zero row</a:t>
            </a:r>
          </a:p>
        </p:txBody>
      </p:sp>
      <p:sp>
        <p:nvSpPr>
          <p:cNvPr id="12" name="矩形 11"/>
          <p:cNvSpPr/>
          <p:nvPr/>
        </p:nvSpPr>
        <p:spPr>
          <a:xfrm>
            <a:off x="310650" y="6014111"/>
            <a:ext cx="3231369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Rank A = no. of rows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72A787E-6ED7-49E0-8CB3-61658A06B11F}"/>
              </a:ext>
            </a:extLst>
          </p:cNvPr>
          <p:cNvSpPr txBox="1"/>
          <p:nvPr/>
        </p:nvSpPr>
        <p:spPr>
          <a:xfrm>
            <a:off x="5160001" y="5135522"/>
            <a:ext cx="234469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沒有任何破綻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64A17A8-E28A-4631-B0F5-0B6D58809E08}"/>
                  </a:ext>
                </a:extLst>
              </p:cNvPr>
              <p:cNvSpPr txBox="1"/>
              <p:nvPr/>
            </p:nvSpPr>
            <p:spPr>
              <a:xfrm>
                <a:off x="310650" y="1190283"/>
                <a:ext cx="8642968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Every b is in the span of the columns of A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64A17A8-E28A-4631-B0F5-0B6D58809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50" y="1190283"/>
                <a:ext cx="8642968" cy="523220"/>
              </a:xfrm>
              <a:prstGeom prst="rect">
                <a:avLst/>
              </a:prstGeom>
              <a:blipFill>
                <a:blip r:embed="rId2"/>
                <a:stretch>
                  <a:fillRect l="-1480" t="-10345" b="-310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5ACFC82-E415-47DF-A053-C9EFD47AC25F}"/>
                  </a:ext>
                </a:extLst>
              </p:cNvPr>
              <p:cNvSpPr txBox="1"/>
              <p:nvPr/>
            </p:nvSpPr>
            <p:spPr>
              <a:xfrm>
                <a:off x="310650" y="2068871"/>
                <a:ext cx="6021701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Every b belongs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5ACFC82-E415-47DF-A053-C9EFD47AC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50" y="2068871"/>
                <a:ext cx="6021701" cy="523220"/>
              </a:xfrm>
              <a:prstGeom prst="rect">
                <a:avLst/>
              </a:prstGeom>
              <a:blipFill>
                <a:blip r:embed="rId3"/>
                <a:stretch>
                  <a:fillRect l="-2123" t="-10345" b="-310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9981DBD-58F9-4FDC-9FB3-ED38A163C993}"/>
                  </a:ext>
                </a:extLst>
              </p:cNvPr>
              <p:cNvSpPr txBox="1"/>
              <p:nvPr/>
            </p:nvSpPr>
            <p:spPr>
              <a:xfrm>
                <a:off x="310650" y="2947459"/>
                <a:ext cx="4321484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9981DBD-58F9-4FDC-9FB3-ED38A163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50" y="2947459"/>
                <a:ext cx="43214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4D86F078-6BDE-4CAD-8119-CF5BDD908056}"/>
              </a:ext>
            </a:extLst>
          </p:cNvPr>
          <p:cNvSpPr txBox="1"/>
          <p:nvPr/>
        </p:nvSpPr>
        <p:spPr>
          <a:xfrm rot="5400000">
            <a:off x="490054" y="717405"/>
            <a:ext cx="72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=</a:t>
            </a:r>
            <a:endParaRPr lang="zh-TW" altLang="en-US" sz="32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FF3942F-4962-4703-BB62-4E48015699E3}"/>
              </a:ext>
            </a:extLst>
          </p:cNvPr>
          <p:cNvSpPr txBox="1"/>
          <p:nvPr/>
        </p:nvSpPr>
        <p:spPr>
          <a:xfrm rot="5400000">
            <a:off x="490054" y="1595994"/>
            <a:ext cx="72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=</a:t>
            </a:r>
            <a:endParaRPr lang="zh-TW" altLang="en-US" sz="32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D952723-7AB5-4A21-9E64-0ECC58A4D21C}"/>
              </a:ext>
            </a:extLst>
          </p:cNvPr>
          <p:cNvSpPr txBox="1"/>
          <p:nvPr/>
        </p:nvSpPr>
        <p:spPr>
          <a:xfrm rot="5400000">
            <a:off x="490054" y="2512994"/>
            <a:ext cx="72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=</a:t>
            </a:r>
            <a:endParaRPr lang="zh-TW" altLang="en-US" sz="32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DBBB6E9-7EE7-419D-99E1-75558EA5977F}"/>
              </a:ext>
            </a:extLst>
          </p:cNvPr>
          <p:cNvSpPr txBox="1"/>
          <p:nvPr/>
        </p:nvSpPr>
        <p:spPr>
          <a:xfrm rot="5400000">
            <a:off x="490054" y="3382629"/>
            <a:ext cx="72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=</a:t>
            </a:r>
            <a:endParaRPr lang="zh-TW" altLang="en-US" sz="32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12E4BE-E807-4755-8A6A-BC0F14A747AF}"/>
              </a:ext>
            </a:extLst>
          </p:cNvPr>
          <p:cNvSpPr txBox="1"/>
          <p:nvPr/>
        </p:nvSpPr>
        <p:spPr>
          <a:xfrm rot="5400000">
            <a:off x="490053" y="4665450"/>
            <a:ext cx="72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=</a:t>
            </a:r>
            <a:endParaRPr lang="zh-TW" altLang="en-US" sz="32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E147C4-1859-437A-9F7B-28DEC59E3800}"/>
              </a:ext>
            </a:extLst>
          </p:cNvPr>
          <p:cNvSpPr txBox="1"/>
          <p:nvPr/>
        </p:nvSpPr>
        <p:spPr>
          <a:xfrm rot="5400000">
            <a:off x="490052" y="5544039"/>
            <a:ext cx="725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=</a:t>
            </a:r>
            <a:endParaRPr lang="zh-TW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97B9054F-A634-4D92-A5DD-AA9755CD7F35}"/>
                  </a:ext>
                </a:extLst>
              </p:cNvPr>
              <p:cNvSpPr txBox="1"/>
              <p:nvPr/>
            </p:nvSpPr>
            <p:spPr>
              <a:xfrm>
                <a:off x="4752573" y="311694"/>
                <a:ext cx="2157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97B9054F-A634-4D92-A5DD-AA9755CD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573" y="311694"/>
                <a:ext cx="215762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56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3" grpId="0" animBg="1"/>
      <p:bldP spid="15" grpId="0" animBg="1"/>
      <p:bldP spid="16" grpId="0" animBg="1"/>
      <p:bldP spid="17" grpId="0" animBg="1"/>
      <p:bldP spid="10" grpId="0"/>
      <p:bldP spid="11" grpId="0"/>
      <p:bldP spid="20" grpId="0"/>
      <p:bldP spid="22" grpId="0"/>
      <p:bldP spid="24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Consistent or not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571258" y="3387664"/>
                <a:ext cx="4321485" cy="95410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m independent vectors can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58" y="3387664"/>
                <a:ext cx="4321485" cy="954107"/>
              </a:xfrm>
              <a:prstGeom prst="rect">
                <a:avLst/>
              </a:prstGeom>
              <a:blipFill>
                <a:blip r:embed="rId2"/>
                <a:stretch>
                  <a:fillRect l="-2958" t="-6369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2571259" y="5083447"/>
            <a:ext cx="4321485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More than m vectors in R</a:t>
            </a:r>
            <a:r>
              <a:rPr lang="en-US" altLang="zh-TW" sz="2800" baseline="30000" dirty="0"/>
              <a:t>m</a:t>
            </a:r>
            <a:r>
              <a:rPr lang="en-US" altLang="zh-TW" sz="2800" dirty="0"/>
              <a:t> must be dependent.</a:t>
            </a:r>
            <a:endParaRPr lang="zh-TW" altLang="en-US" sz="2800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239E7DE6-E15F-421E-9055-E960C4B66B2F}"/>
              </a:ext>
            </a:extLst>
          </p:cNvPr>
          <p:cNvSpPr/>
          <p:nvPr/>
        </p:nvSpPr>
        <p:spPr>
          <a:xfrm rot="5400000">
            <a:off x="4347841" y="4454543"/>
            <a:ext cx="691382" cy="465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581EB56-144A-4CF8-9F70-FF436CC5F54A}"/>
              </a:ext>
            </a:extLst>
          </p:cNvPr>
          <p:cNvGrpSpPr/>
          <p:nvPr/>
        </p:nvGrpSpPr>
        <p:grpSpPr>
          <a:xfrm>
            <a:off x="628650" y="2138660"/>
            <a:ext cx="8040785" cy="584775"/>
            <a:chOff x="474565" y="2186130"/>
            <a:chExt cx="8040785" cy="584775"/>
          </a:xfrm>
        </p:grpSpPr>
        <p:sp>
          <p:nvSpPr>
            <p:cNvPr id="13" name="矩形 12"/>
            <p:cNvSpPr/>
            <p:nvPr/>
          </p:nvSpPr>
          <p:spPr>
            <a:xfrm>
              <a:off x="5205208" y="2224510"/>
              <a:ext cx="3310142" cy="52322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TW" sz="2800" dirty="0"/>
                <a:t>Rank A = no. of rows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1737824B-68B4-4309-8E29-BDF45F91ABEC}"/>
                    </a:ext>
                  </a:extLst>
                </p:cNvPr>
                <p:cNvSpPr txBox="1"/>
                <p:nvPr/>
              </p:nvSpPr>
              <p:spPr>
                <a:xfrm>
                  <a:off x="474565" y="2197374"/>
                  <a:ext cx="4321484" cy="52322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𝑝𝑎𝑛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a14:m>
                  <a:r>
                    <a:rPr lang="en-US" altLang="zh-TW" sz="2800" dirty="0"/>
                    <a:t> 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1737824B-68B4-4309-8E29-BDF45F91A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565" y="2197374"/>
                  <a:ext cx="432148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7BBA869-0F7D-492B-9D52-1C595BB55602}"/>
                </a:ext>
              </a:extLst>
            </p:cNvPr>
            <p:cNvSpPr txBox="1"/>
            <p:nvPr/>
          </p:nvSpPr>
          <p:spPr>
            <a:xfrm>
              <a:off x="4651857" y="2186130"/>
              <a:ext cx="725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b="1" dirty="0"/>
                <a:t>=</a:t>
              </a:r>
              <a:endParaRPr lang="zh-TW" altLang="en-US" sz="32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1AD3215-8454-4F15-80A3-8DEDD3608FC7}"/>
                  </a:ext>
                </a:extLst>
              </p:cNvPr>
              <p:cNvSpPr txBox="1"/>
              <p:nvPr/>
            </p:nvSpPr>
            <p:spPr>
              <a:xfrm>
                <a:off x="5813930" y="1616754"/>
                <a:ext cx="2157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1AD3215-8454-4F15-80A3-8DEDD3608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30" y="1616754"/>
                <a:ext cx="215762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A3C8C06E-6918-48D6-A097-68733D675B39}"/>
              </a:ext>
            </a:extLst>
          </p:cNvPr>
          <p:cNvSpPr/>
          <p:nvPr/>
        </p:nvSpPr>
        <p:spPr>
          <a:xfrm rot="5400000">
            <a:off x="3223235" y="2836190"/>
            <a:ext cx="691382" cy="465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58661B73-A8D5-421A-8FCE-BF5D2CF193C7}"/>
              </a:ext>
            </a:extLst>
          </p:cNvPr>
          <p:cNvSpPr/>
          <p:nvPr/>
        </p:nvSpPr>
        <p:spPr>
          <a:xfrm rot="5400000">
            <a:off x="5766576" y="2829626"/>
            <a:ext cx="691382" cy="4658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76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4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5B87BAA-E7FC-4CE8-B258-0CED229D2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207" y="529718"/>
            <a:ext cx="6423586" cy="4792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BEE9E94-3B2D-411E-ABFE-C861B682B662}"/>
              </a:ext>
            </a:extLst>
          </p:cNvPr>
          <p:cNvSpPr txBox="1"/>
          <p:nvPr/>
        </p:nvSpPr>
        <p:spPr>
          <a:xfrm>
            <a:off x="1673352" y="5538767"/>
            <a:ext cx="5797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這個發現已經提過，現在只是從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span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的觀點再說一次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076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8351B-A5BB-48F1-9FC9-4B424412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361848-1587-4633-B0E0-118E0967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E20220-7780-44B5-BEA5-D09CB521F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34" y="396708"/>
            <a:ext cx="6579132" cy="49116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16F9239-BF45-4403-8FA9-947EEAB031AC}"/>
              </a:ext>
            </a:extLst>
          </p:cNvPr>
          <p:cNvSpPr txBox="1"/>
          <p:nvPr/>
        </p:nvSpPr>
        <p:spPr>
          <a:xfrm>
            <a:off x="1673352" y="5538767"/>
            <a:ext cx="5797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這個發現已經提過，現在只是從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span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的觀點再說一次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6784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28B53C-534C-4303-99D0-5C96671C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endParaRPr lang="zh-TW" altLang="en-US" dirty="0"/>
          </a:p>
        </p:txBody>
      </p:sp>
      <p:sp>
        <p:nvSpPr>
          <p:cNvPr id="4" name="流程圖: 程序 3">
            <a:extLst>
              <a:ext uri="{FF2B5EF4-FFF2-40B4-BE49-F238E27FC236}">
                <a16:creationId xmlns:a16="http://schemas.microsoft.com/office/drawing/2014/main" id="{2C7A52E2-AD7C-48FD-A5B6-430949B61202}"/>
              </a:ext>
            </a:extLst>
          </p:cNvPr>
          <p:cNvSpPr/>
          <p:nvPr/>
        </p:nvSpPr>
        <p:spPr>
          <a:xfrm>
            <a:off x="4006871" y="1389466"/>
            <a:ext cx="3784600" cy="3497263"/>
          </a:xfrm>
          <a:prstGeom prst="flowChartProcess">
            <a:avLst/>
          </a:prstGeom>
          <a:effectLst>
            <a:softEdge rad="317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C3E6EF5-87FA-4D23-9B48-E8B5BAA48EFF}"/>
              </a:ext>
            </a:extLst>
          </p:cNvPr>
          <p:cNvCxnSpPr/>
          <p:nvPr/>
        </p:nvCxnSpPr>
        <p:spPr>
          <a:xfrm>
            <a:off x="4425971" y="3209535"/>
            <a:ext cx="2946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7ED225A-319D-488F-B3A8-52A1DB6B777B}"/>
              </a:ext>
            </a:extLst>
          </p:cNvPr>
          <p:cNvCxnSpPr/>
          <p:nvPr/>
        </p:nvCxnSpPr>
        <p:spPr>
          <a:xfrm rot="16200000">
            <a:off x="4362471" y="3138098"/>
            <a:ext cx="2946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543AF25-5738-4BE7-B786-FD4F4BA41252}"/>
              </a:ext>
            </a:extLst>
          </p:cNvPr>
          <p:cNvCxnSpPr/>
          <p:nvPr/>
        </p:nvCxnSpPr>
        <p:spPr>
          <a:xfrm flipV="1">
            <a:off x="5835671" y="1901435"/>
            <a:ext cx="558800" cy="13081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E9F4597-31D5-4C3C-B471-3FF7D3580169}"/>
              </a:ext>
            </a:extLst>
          </p:cNvPr>
          <p:cNvCxnSpPr/>
          <p:nvPr/>
        </p:nvCxnSpPr>
        <p:spPr>
          <a:xfrm flipV="1">
            <a:off x="5835671" y="2714235"/>
            <a:ext cx="1536700" cy="4953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06ECB48-72CF-4473-AAD3-66501378A1BF}"/>
                  </a:ext>
                </a:extLst>
              </p:cNvPr>
              <p:cNvSpPr txBox="1"/>
              <p:nvPr/>
            </p:nvSpPr>
            <p:spPr>
              <a:xfrm>
                <a:off x="6344335" y="1519127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06ECB48-72CF-4473-AAD3-66501378A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335" y="1519127"/>
                <a:ext cx="259686" cy="369332"/>
              </a:xfrm>
              <a:prstGeom prst="rect">
                <a:avLst/>
              </a:prstGeom>
              <a:blipFill>
                <a:blip r:embed="rId2"/>
                <a:stretch>
                  <a:fillRect l="-16667" r="-190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61BC1B3-A391-4362-B061-CC259E896B8D}"/>
                  </a:ext>
                </a:extLst>
              </p:cNvPr>
              <p:cNvSpPr txBox="1"/>
              <p:nvPr/>
            </p:nvSpPr>
            <p:spPr>
              <a:xfrm>
                <a:off x="7436868" y="2454163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61BC1B3-A391-4362-B061-CC259E896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868" y="2454163"/>
                <a:ext cx="259686" cy="369332"/>
              </a:xfrm>
              <a:prstGeom prst="rect">
                <a:avLst/>
              </a:prstGeom>
              <a:blipFill>
                <a:blip r:embed="rId3"/>
                <a:stretch>
                  <a:fillRect l="-30233" r="-25581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0204E25-35F3-40E0-965F-D9CA519969A5}"/>
              </a:ext>
            </a:extLst>
          </p:cNvPr>
          <p:cNvCxnSpPr/>
          <p:nvPr/>
        </p:nvCxnSpPr>
        <p:spPr>
          <a:xfrm>
            <a:off x="5864578" y="3260059"/>
            <a:ext cx="825500" cy="9122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E933802-F462-4750-A9A7-6C80F7DA1847}"/>
                  </a:ext>
                </a:extLst>
              </p:cNvPr>
              <p:cNvSpPr txBox="1"/>
              <p:nvPr/>
            </p:nvSpPr>
            <p:spPr>
              <a:xfrm>
                <a:off x="6718984" y="4022335"/>
                <a:ext cx="2244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E933802-F462-4750-A9A7-6C80F7DA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984" y="4022335"/>
                <a:ext cx="224420" cy="369332"/>
              </a:xfrm>
              <a:prstGeom prst="rect">
                <a:avLst/>
              </a:prstGeom>
              <a:blipFill>
                <a:blip r:embed="rId4"/>
                <a:stretch>
                  <a:fillRect l="-18919" r="-189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 descr="latex-image-1.pdf">
            <a:extLst>
              <a:ext uri="{FF2B5EF4-FFF2-40B4-BE49-F238E27FC236}">
                <a16:creationId xmlns:a16="http://schemas.microsoft.com/office/drawing/2014/main" id="{07211F90-1EB2-48E6-B117-61551C78D4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47" y="5039398"/>
            <a:ext cx="6304657" cy="880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7B12BC0-FC48-4DAE-90CA-BB005DC818DC}"/>
              </a:ext>
            </a:extLst>
          </p:cNvPr>
          <p:cNvSpPr txBox="1"/>
          <p:nvPr/>
        </p:nvSpPr>
        <p:spPr>
          <a:xfrm>
            <a:off x="2748321" y="6100667"/>
            <a:ext cx="2569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independent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A64666A-D976-461A-9AC0-921AF9E2D09F}"/>
              </a:ext>
            </a:extLst>
          </p:cNvPr>
          <p:cNvCxnSpPr/>
          <p:nvPr/>
        </p:nvCxnSpPr>
        <p:spPr>
          <a:xfrm>
            <a:off x="2948056" y="5866442"/>
            <a:ext cx="515404" cy="332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ACDCBD0-F397-4A3A-8A32-6E9A4597111B}"/>
              </a:ext>
            </a:extLst>
          </p:cNvPr>
          <p:cNvCxnSpPr/>
          <p:nvPr/>
        </p:nvCxnSpPr>
        <p:spPr>
          <a:xfrm>
            <a:off x="3833732" y="5919398"/>
            <a:ext cx="174098" cy="287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960BCC3-1123-4DA5-87D2-203CBC0DEE52}"/>
              </a:ext>
            </a:extLst>
          </p:cNvPr>
          <p:cNvCxnSpPr/>
          <p:nvPr/>
        </p:nvCxnSpPr>
        <p:spPr>
          <a:xfrm flipH="1">
            <a:off x="4389512" y="5919398"/>
            <a:ext cx="276825" cy="3010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B2B2DE-E92D-42B7-827B-D4C6443ECE7F}"/>
              </a:ext>
            </a:extLst>
          </p:cNvPr>
          <p:cNvSpPr txBox="1"/>
          <p:nvPr/>
        </p:nvSpPr>
        <p:spPr>
          <a:xfrm>
            <a:off x="7181511" y="5539856"/>
            <a:ext cx="125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yes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FE3D7D0-2F15-4588-A324-09ADB622D811}"/>
              </a:ext>
            </a:extLst>
          </p:cNvPr>
          <p:cNvSpPr txBox="1"/>
          <p:nvPr/>
        </p:nvSpPr>
        <p:spPr>
          <a:xfrm>
            <a:off x="2289871" y="2085336"/>
            <a:ext cx="1754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Consider R</a:t>
            </a:r>
            <a:r>
              <a:rPr lang="en-US" altLang="zh-TW" sz="2400" baseline="30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DF0F5DE-DC8A-49A1-B86D-E8349FD33420}"/>
                  </a:ext>
                </a:extLst>
              </p:cNvPr>
              <p:cNvSpPr txBox="1"/>
              <p:nvPr/>
            </p:nvSpPr>
            <p:spPr>
              <a:xfrm>
                <a:off x="4116585" y="161058"/>
                <a:ext cx="4321485" cy="95410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m independent vectors can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DF0F5DE-DC8A-49A1-B86D-E8349FD3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585" y="161058"/>
                <a:ext cx="4321485" cy="954107"/>
              </a:xfrm>
              <a:prstGeom prst="rect">
                <a:avLst/>
              </a:prstGeom>
              <a:blipFill>
                <a:blip r:embed="rId6"/>
                <a:stretch>
                  <a:fillRect l="-2817" t="-5696" b="-164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19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3" grpId="0"/>
      <p:bldP spid="15" grpId="0"/>
      <p:bldP spid="19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67004-2038-4A73-BC10-BE81FF53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巨神兵雖是遊戲王神之卡但在古埃及並非如此是方尖塔的守護者！ - 壹讀">
            <a:extLst>
              <a:ext uri="{FF2B5EF4-FFF2-40B4-BE49-F238E27FC236}">
                <a16:creationId xmlns:a16="http://schemas.microsoft.com/office/drawing/2014/main" id="{E0E1B7B1-7FA5-481C-ADCC-FDF0202F2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332" y="185832"/>
            <a:ext cx="4370765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513A24D-0B6D-40F7-B742-10FB5FC0A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62" y="365126"/>
            <a:ext cx="2812987" cy="244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女娲血玉- 头条百科">
            <a:extLst>
              <a:ext uri="{FF2B5EF4-FFF2-40B4-BE49-F238E27FC236}">
                <a16:creationId xmlns:a16="http://schemas.microsoft.com/office/drawing/2014/main" id="{2BA6C086-E908-43F6-94A9-42B3EF786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03" y="3110288"/>
            <a:ext cx="6096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6ADE44D-781A-4E97-AFA4-DAB6B9477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059" y="2017991"/>
            <a:ext cx="2868291" cy="453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52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2893</TotalTime>
  <Words>308</Words>
  <Application>Microsoft Office PowerPoint</Application>
  <PresentationFormat>如螢幕大小 (4:3)</PresentationFormat>
  <Paragraphs>61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Cambria Math</vt:lpstr>
      <vt:lpstr>Office 佈景主題</vt:lpstr>
      <vt:lpstr>RREF v.s. Span</vt:lpstr>
      <vt:lpstr>Consistent or not</vt:lpstr>
      <vt:lpstr>Consistent or not</vt:lpstr>
      <vt:lpstr>PowerPoint 簡報</vt:lpstr>
      <vt:lpstr>Consistent or not</vt:lpstr>
      <vt:lpstr>PowerPoint 簡報</vt:lpstr>
      <vt:lpstr>PowerPoint 簡報</vt:lpstr>
      <vt:lpstr>Example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RREF v.s.  Independence and Rank</dc:title>
  <dc:creator>Lee Hung-yi</dc:creator>
  <cp:lastModifiedBy>Hung-yi Lee</cp:lastModifiedBy>
  <cp:revision>123</cp:revision>
  <dcterms:created xsi:type="dcterms:W3CDTF">2016-02-29T06:57:16Z</dcterms:created>
  <dcterms:modified xsi:type="dcterms:W3CDTF">2020-10-09T03:35:31Z</dcterms:modified>
</cp:coreProperties>
</file>