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8" r:id="rId2"/>
    <p:sldId id="335" r:id="rId3"/>
    <p:sldId id="275" r:id="rId4"/>
    <p:sldId id="308" r:id="rId5"/>
    <p:sldId id="322" r:id="rId6"/>
    <p:sldId id="323" r:id="rId7"/>
    <p:sldId id="339" r:id="rId8"/>
    <p:sldId id="324" r:id="rId9"/>
    <p:sldId id="325" r:id="rId10"/>
    <p:sldId id="340" r:id="rId11"/>
    <p:sldId id="326" r:id="rId12"/>
    <p:sldId id="327" r:id="rId13"/>
    <p:sldId id="337" r:id="rId14"/>
    <p:sldId id="328" r:id="rId15"/>
    <p:sldId id="329" r:id="rId16"/>
    <p:sldId id="282" r:id="rId17"/>
    <p:sldId id="283" r:id="rId18"/>
    <p:sldId id="330" r:id="rId19"/>
    <p:sldId id="284" r:id="rId20"/>
    <p:sldId id="34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31B21-A811-4C86-9959-0E06ED02915B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FD54C-6249-447B-B158-CDAB434653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84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595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8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00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23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01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2.2</a:t>
            </a:r>
          </a:p>
          <a:p>
            <a:r>
              <a:rPr lang="en-US" altLang="zh-TW" dirty="0"/>
              <a:t>Application of matrix multiplication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90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03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1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Check the example in P92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3DA5-FFCB-4B09-BD3C-257856BDADE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7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8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1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09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25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02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6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8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9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EE18-4FBB-43E1-A0FE-84A2566F55C8}" type="datetimeFigureOut">
              <a:rPr lang="zh-TW" altLang="en-US" smtClean="0"/>
              <a:t>2020/10/8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2CDB-740B-4AF9-9849-E7F2097BB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0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4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19.png"/><Relationship Id="rId21" Type="http://schemas.openxmlformats.org/officeDocument/2006/relationships/image" Target="NULL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25.png"/><Relationship Id="rId2" Type="http://schemas.openxmlformats.org/officeDocument/2006/relationships/image" Target="../media/image18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NULL"/><Relationship Id="rId24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17F0E-F7D9-4740-AABD-6C0A12A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B905F-C67E-4A44-A0B1-8FBA1551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Four</a:t>
            </a:r>
            <a:r>
              <a:rPr lang="en-US" altLang="zh-TW" sz="3200" dirty="0"/>
              <a:t> aspects for multiplication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09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786040"/>
            <a:ext cx="7772400" cy="2387600"/>
          </a:xfrm>
        </p:spPr>
        <p:txBody>
          <a:bodyPr/>
          <a:lstStyle/>
          <a:p>
            <a:r>
              <a:rPr kumimoji="1" lang="en-US" altLang="zh-TW" dirty="0">
                <a:solidFill>
                  <a:srgbClr val="0000FF"/>
                </a:solidFill>
              </a:rPr>
              <a:t>3. Combination </a:t>
            </a:r>
            <a:br>
              <a:rPr kumimoji="1" lang="en-US" altLang="zh-TW" dirty="0">
                <a:solidFill>
                  <a:srgbClr val="0000FF"/>
                </a:solidFill>
              </a:rPr>
            </a:br>
            <a:r>
              <a:rPr kumimoji="1" lang="en-US" altLang="zh-TW" dirty="0">
                <a:solidFill>
                  <a:srgbClr val="0000FF"/>
                </a:solidFill>
              </a:rPr>
              <a:t>of Rows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53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 of Rows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 rot="5400000">
            <a:off x="769222" y="2938369"/>
            <a:ext cx="1683724" cy="1958706"/>
            <a:chOff x="3644375" y="4568138"/>
            <a:chExt cx="1683724" cy="1958706"/>
          </a:xfrm>
        </p:grpSpPr>
        <p:sp>
          <p:nvSpPr>
            <p:cNvPr id="39" name="矩形 38"/>
            <p:cNvSpPr/>
            <p:nvPr/>
          </p:nvSpPr>
          <p:spPr>
            <a:xfrm>
              <a:off x="3644375" y="4568139"/>
              <a:ext cx="279400" cy="19587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058713" y="4568139"/>
              <a:ext cx="277413" cy="19587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027064" y="4568138"/>
              <a:ext cx="301035" cy="19587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374691" y="5272253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p:grpSp>
        <p:nvGrpSpPr>
          <p:cNvPr id="8" name="群組 7"/>
          <p:cNvGrpSpPr/>
          <p:nvPr/>
        </p:nvGrpSpPr>
        <p:grpSpPr>
          <a:xfrm rot="5400000">
            <a:off x="2561120" y="3342118"/>
            <a:ext cx="1853691" cy="1226756"/>
            <a:chOff x="5665362" y="3063319"/>
            <a:chExt cx="1853691" cy="1226756"/>
          </a:xfrm>
        </p:grpSpPr>
        <p:sp>
          <p:nvSpPr>
            <p:cNvPr id="36" name="矩形 35"/>
            <p:cNvSpPr/>
            <p:nvPr/>
          </p:nvSpPr>
          <p:spPr>
            <a:xfrm>
              <a:off x="5665362" y="3063319"/>
              <a:ext cx="326611" cy="12094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34484" y="3063319"/>
              <a:ext cx="308404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58278" y="3063319"/>
              <a:ext cx="260775" cy="1226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520180" y="3375214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/>
              <p:cNvSpPr txBox="1"/>
              <p:nvPr/>
            </p:nvSpPr>
            <p:spPr>
              <a:xfrm>
                <a:off x="154739" y="3028650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9" y="3028650"/>
                <a:ext cx="405367" cy="373820"/>
              </a:xfrm>
              <a:prstGeom prst="rect">
                <a:avLst/>
              </a:prstGeom>
              <a:blipFill>
                <a:blip r:embed="rId2"/>
                <a:stretch>
                  <a:fillRect l="-8955" r="-447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字方塊 49"/>
              <p:cNvSpPr txBox="1"/>
              <p:nvPr/>
            </p:nvSpPr>
            <p:spPr>
              <a:xfrm>
                <a:off x="144957" y="3490191"/>
                <a:ext cx="405367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7" y="3490191"/>
                <a:ext cx="405367" cy="373820"/>
              </a:xfrm>
              <a:prstGeom prst="rect">
                <a:avLst/>
              </a:prstGeom>
              <a:blipFill>
                <a:blip r:embed="rId3"/>
                <a:stretch>
                  <a:fillRect l="-10606" t="-1639" r="-6061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/>
              <p:cNvSpPr txBox="1"/>
              <p:nvPr/>
            </p:nvSpPr>
            <p:spPr>
              <a:xfrm>
                <a:off x="163760" y="4375976"/>
                <a:ext cx="4670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60" y="4375976"/>
                <a:ext cx="467051" cy="369332"/>
              </a:xfrm>
              <a:prstGeom prst="rect">
                <a:avLst/>
              </a:prstGeom>
              <a:blipFill>
                <a:blip r:embed="rId4"/>
                <a:stretch>
                  <a:fillRect l="-9211" r="-2632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字方塊 51"/>
              <p:cNvSpPr txBox="1"/>
              <p:nvPr/>
            </p:nvSpPr>
            <p:spPr>
              <a:xfrm>
                <a:off x="4152949" y="2984106"/>
                <a:ext cx="402803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49" y="2984106"/>
                <a:ext cx="402803" cy="373820"/>
              </a:xfrm>
              <a:prstGeom prst="rect">
                <a:avLst/>
              </a:prstGeom>
              <a:blipFill>
                <a:blip r:embed="rId5"/>
                <a:stretch>
                  <a:fillRect l="-18182" t="-1639" r="-454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/>
              <p:cNvSpPr txBox="1"/>
              <p:nvPr/>
            </p:nvSpPr>
            <p:spPr>
              <a:xfrm>
                <a:off x="4161970" y="3441995"/>
                <a:ext cx="40280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70" y="3441995"/>
                <a:ext cx="402803" cy="374526"/>
              </a:xfrm>
              <a:prstGeom prst="rect">
                <a:avLst/>
              </a:prstGeom>
              <a:blipFill>
                <a:blip r:embed="rId6"/>
                <a:stretch>
                  <a:fillRect l="-18182" t="-1639" r="-454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字方塊 53"/>
              <p:cNvSpPr txBox="1"/>
              <p:nvPr/>
            </p:nvSpPr>
            <p:spPr>
              <a:xfrm>
                <a:off x="4152948" y="4574919"/>
                <a:ext cx="4028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48" y="4574919"/>
                <a:ext cx="402803" cy="369332"/>
              </a:xfrm>
              <a:prstGeom prst="rect">
                <a:avLst/>
              </a:prstGeom>
              <a:blipFill>
                <a:blip r:embed="rId7"/>
                <a:stretch>
                  <a:fillRect l="-18182" r="-454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群組 54"/>
          <p:cNvGrpSpPr/>
          <p:nvPr/>
        </p:nvGrpSpPr>
        <p:grpSpPr>
          <a:xfrm>
            <a:off x="4483560" y="2191065"/>
            <a:ext cx="920575" cy="3721099"/>
            <a:chOff x="375844" y="3465486"/>
            <a:chExt cx="920575" cy="4391865"/>
          </a:xfrm>
        </p:grpSpPr>
        <p:sp>
          <p:nvSpPr>
            <p:cNvPr id="56" name="文字方塊 55"/>
            <p:cNvSpPr txBox="1"/>
            <p:nvPr/>
          </p:nvSpPr>
          <p:spPr>
            <a:xfrm>
              <a:off x="375844" y="5304467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57" name="左中括弧 56"/>
            <p:cNvSpPr/>
            <p:nvPr/>
          </p:nvSpPr>
          <p:spPr>
            <a:xfrm>
              <a:off x="896369" y="3465486"/>
              <a:ext cx="400050" cy="4391865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左中括弧 57"/>
          <p:cNvSpPr/>
          <p:nvPr/>
        </p:nvSpPr>
        <p:spPr>
          <a:xfrm flipH="1">
            <a:off x="8515350" y="2191065"/>
            <a:ext cx="400050" cy="369518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字方塊 59"/>
              <p:cNvSpPr txBox="1"/>
              <p:nvPr/>
            </p:nvSpPr>
            <p:spPr>
              <a:xfrm>
                <a:off x="5266727" y="2441516"/>
                <a:ext cx="3410293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727" y="2441516"/>
                <a:ext cx="3410293" cy="374526"/>
              </a:xfrm>
              <a:prstGeom prst="rect">
                <a:avLst/>
              </a:prstGeom>
              <a:blipFill>
                <a:blip r:embed="rId8"/>
                <a:stretch>
                  <a:fillRect l="-1073" t="-1639" r="-53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5240791" y="3075860"/>
                <a:ext cx="3451521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91" y="3075860"/>
                <a:ext cx="3451521" cy="374526"/>
              </a:xfrm>
              <a:prstGeom prst="rect">
                <a:avLst/>
              </a:prstGeom>
              <a:blipFill>
                <a:blip r:embed="rId9"/>
                <a:stretch>
                  <a:fillRect l="-883" t="-1639" r="-177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5138006" y="5158660"/>
                <a:ext cx="3691972" cy="374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zh-TW" altLang="en-US" sz="2400" dirty="0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TW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06" y="5158660"/>
                <a:ext cx="3691972" cy="374526"/>
              </a:xfrm>
              <a:prstGeom prst="rect">
                <a:avLst/>
              </a:prstGeom>
              <a:blipFill>
                <a:blip r:embed="rId10"/>
                <a:stretch>
                  <a:fillRect l="-826" r="-331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6682722" y="4014497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9851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0" grpId="0"/>
      <p:bldP spid="51" grpId="0"/>
      <p:bldP spid="52" grpId="0"/>
      <p:bldP spid="53" grpId="0"/>
      <p:bldP spid="54" grpId="0"/>
      <p:bldP spid="58" grpId="0" animBg="1"/>
      <p:bldP spid="60" grpId="0"/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Combination of Rows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95391" y="3437295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1" y="3437295"/>
                <a:ext cx="1285993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481384" y="3677841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4" y="3677841"/>
                <a:ext cx="1564594" cy="821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767377" y="386147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3444721" y="2167906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8515350" y="2167906"/>
            <a:ext cx="400050" cy="4125078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644746" y="2279929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2279929"/>
                <a:ext cx="319042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6405450" y="282496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first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3644746" y="3652056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46" y="3652056"/>
                <a:ext cx="319042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3681777" y="4992451"/>
                <a:ext cx="31904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+6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77" y="4992451"/>
                <a:ext cx="319042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93740" y="4130466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second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113984" y="5539150"/>
            <a:ext cx="259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B050"/>
                </a:solidFill>
              </a:rPr>
              <a:t>The third row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309966" y="3861479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609240" y="4114968"/>
            <a:ext cx="1319940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09966" y="4338205"/>
            <a:ext cx="103838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5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99434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4. Summation of Matrices 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7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Summation of Matrices 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216438" y="2449149"/>
            <a:ext cx="2440340" cy="2054472"/>
            <a:chOff x="285266" y="3210847"/>
            <a:chExt cx="2440340" cy="2054472"/>
          </a:xfrm>
        </p:grpSpPr>
        <p:sp>
          <p:nvSpPr>
            <p:cNvPr id="13" name="矩形 12"/>
            <p:cNvSpPr/>
            <p:nvPr/>
          </p:nvSpPr>
          <p:spPr>
            <a:xfrm>
              <a:off x="315664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99850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39589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344636" y="3210847"/>
              <a:ext cx="279400" cy="16383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66" y="4871608"/>
                  <a:ext cx="37593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78" y="4871608"/>
                  <a:ext cx="29667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675" y="4895987"/>
                  <a:ext cx="40293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606" r="-1515" b="-98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/>
            <p:cNvSpPr txBox="1"/>
            <p:nvPr/>
          </p:nvSpPr>
          <p:spPr>
            <a:xfrm>
              <a:off x="1613731" y="3870912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661" y="4871608"/>
                  <a:ext cx="3830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群組 30"/>
          <p:cNvGrpSpPr/>
          <p:nvPr/>
        </p:nvGrpSpPr>
        <p:grpSpPr>
          <a:xfrm>
            <a:off x="4734620" y="2075329"/>
            <a:ext cx="2196787" cy="2488110"/>
            <a:chOff x="3060678" y="2661987"/>
            <a:chExt cx="2196787" cy="2488110"/>
          </a:xfrm>
        </p:grpSpPr>
        <p:sp>
          <p:nvSpPr>
            <p:cNvPr id="6" name="矩形 5"/>
            <p:cNvSpPr/>
            <p:nvPr/>
          </p:nvSpPr>
          <p:spPr>
            <a:xfrm rot="5400000">
              <a:off x="3740128" y="2029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3740128" y="2537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3740128" y="3045747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 rot="5400000">
              <a:off x="3740128" y="4146281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/>
                <p:cNvSpPr txBox="1"/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4" name="文字方塊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60" y="2661987"/>
                  <a:ext cx="402803" cy="3738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136649"/>
                  <a:ext cx="402803" cy="37452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r="-4545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/>
                <p:cNvSpPr txBox="1"/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662" y="4780765"/>
                  <a:ext cx="40280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454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字方塊 26"/>
            <p:cNvSpPr txBox="1"/>
            <p:nvPr/>
          </p:nvSpPr>
          <p:spPr>
            <a:xfrm rot="5400000">
              <a:off x="3621089" y="4198176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959" y="3635288"/>
                  <a:ext cx="402803" cy="3745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4545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2273701" y="4899689"/>
                <a:ext cx="4300729" cy="43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701" y="4899689"/>
                <a:ext cx="4300729" cy="4369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333360" y="5674442"/>
            <a:ext cx="250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matrices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051168" y="5412616"/>
            <a:ext cx="830784" cy="485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>
            <a:off x="5229942" y="5374609"/>
            <a:ext cx="893018" cy="5176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187481" y="5374609"/>
            <a:ext cx="337803" cy="373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65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4242007" y="2302028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5238173" y="2302029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487445" y="2276031"/>
            <a:ext cx="631386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7434919" y="2394586"/>
            <a:ext cx="434070" cy="1133474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287978" y="2297896"/>
            <a:ext cx="55629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5284144" y="2297897"/>
            <a:ext cx="475705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8015" y="2262001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228882" y="2262001"/>
            <a:ext cx="434070" cy="1370583"/>
          </a:xfrm>
          <a:prstGeom prst="rect">
            <a:avLst/>
          </a:prstGeom>
          <a:solidFill>
            <a:srgbClr val="FFC000"/>
          </a:solidFill>
          <a:effectLst>
            <a:softEdge rad="635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2412109" y="1993729"/>
            <a:ext cx="434070" cy="1370583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2412110" y="2479035"/>
            <a:ext cx="434070" cy="1370583"/>
          </a:xfrm>
          <a:prstGeom prst="rect">
            <a:avLst/>
          </a:prstGeom>
          <a:solidFill>
            <a:srgbClr val="0000FF"/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Summation of Matrices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561062" y="2262002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62" y="2262002"/>
                <a:ext cx="1285993" cy="1302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847055" y="2502548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055" y="2502548"/>
                <a:ext cx="1564594" cy="821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698668" y="3575020"/>
            <a:ext cx="101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2”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133180" y="3359304"/>
            <a:ext cx="90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“2 x 1”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609958" y="4009355"/>
            <a:ext cx="92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“1 x 1”</a:t>
            </a:r>
            <a:endParaRPr lang="zh-TW" altLang="en-US" sz="2400" dirty="0"/>
          </a:p>
        </p:txBody>
      </p:sp>
      <p:cxnSp>
        <p:nvCxnSpPr>
          <p:cNvPr id="18" name="直線單箭頭接點 17"/>
          <p:cNvCxnSpPr>
            <a:stCxn id="14" idx="2"/>
          </p:cNvCxnSpPr>
          <p:nvPr/>
        </p:nvCxnSpPr>
        <p:spPr>
          <a:xfrm>
            <a:off x="1208585" y="4036685"/>
            <a:ext cx="427017" cy="17008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2367938" y="3755584"/>
            <a:ext cx="223960" cy="32781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3195046" y="2701952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23" name="左中括弧 22"/>
          <p:cNvSpPr/>
          <p:nvPr/>
        </p:nvSpPr>
        <p:spPr>
          <a:xfrm>
            <a:off x="4075764" y="2016515"/>
            <a:ext cx="400050" cy="1894093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中括弧 23"/>
          <p:cNvSpPr/>
          <p:nvPr/>
        </p:nvSpPr>
        <p:spPr>
          <a:xfrm flipH="1">
            <a:off x="8093578" y="2036541"/>
            <a:ext cx="400050" cy="190988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4252893" y="2393855"/>
                <a:ext cx="190263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93" y="2393855"/>
                <a:ext cx="1902636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538292" y="2393855"/>
                <a:ext cx="163493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292" y="2393855"/>
                <a:ext cx="1634935" cy="1139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6177251" y="273343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251" y="2733439"/>
                <a:ext cx="3494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3195046" y="486244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34" name="左中括弧 33"/>
          <p:cNvSpPr/>
          <p:nvPr/>
        </p:nvSpPr>
        <p:spPr>
          <a:xfrm>
            <a:off x="4097486" y="4262455"/>
            <a:ext cx="400050" cy="174520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左中括弧 34"/>
          <p:cNvSpPr/>
          <p:nvPr/>
        </p:nvSpPr>
        <p:spPr>
          <a:xfrm flipH="1">
            <a:off x="8115300" y="4282480"/>
            <a:ext cx="400050" cy="1725179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/>
              <p:cNvSpPr txBox="1"/>
              <p:nvPr/>
            </p:nvSpPr>
            <p:spPr>
              <a:xfrm>
                <a:off x="4394145" y="4527653"/>
                <a:ext cx="147431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145" y="4527653"/>
                <a:ext cx="1474314" cy="1139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/>
              <p:cNvSpPr txBox="1"/>
              <p:nvPr/>
            </p:nvSpPr>
            <p:spPr>
              <a:xfrm>
                <a:off x="6137990" y="488925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90" y="4889256"/>
                <a:ext cx="34945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/>
              <p:cNvSpPr txBox="1"/>
              <p:nvPr/>
            </p:nvSpPr>
            <p:spPr>
              <a:xfrm>
                <a:off x="6614534" y="4527653"/>
                <a:ext cx="1604157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534" y="4527653"/>
                <a:ext cx="1604157" cy="1139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497536" y="5731470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85486" y="5745451"/>
            <a:ext cx="136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Rank = 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B43094B-0374-46CE-90BC-5C748ADBE7FC}"/>
              </a:ext>
            </a:extLst>
          </p:cNvPr>
          <p:cNvSpPr txBox="1"/>
          <p:nvPr/>
        </p:nvSpPr>
        <p:spPr>
          <a:xfrm>
            <a:off x="464402" y="5527691"/>
            <a:ext cx="264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Block Multiplication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943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31" grpId="0" animBg="1"/>
      <p:bldP spid="41" grpId="0" animBg="1"/>
      <p:bldP spid="42" grpId="0" animBg="1"/>
      <p:bldP spid="8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2" grpId="0"/>
      <p:bldP spid="23" grpId="0" animBg="1"/>
      <p:bldP spid="24" grpId="0" animBg="1"/>
      <p:bldP spid="25" grpId="0"/>
      <p:bldP spid="26" grpId="0"/>
      <p:bldP spid="27" grpId="0"/>
      <p:bldP spid="33" grpId="0"/>
      <p:bldP spid="34" grpId="0" animBg="1"/>
      <p:bldP spid="35" grpId="0" animBg="1"/>
      <p:bldP spid="36" grpId="0"/>
      <p:bldP spid="38" grpId="0"/>
      <p:bldP spid="39" grpId="0"/>
      <p:bldP spid="40" grpId="0"/>
      <p:bldP spid="43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02482" y="4944577"/>
            <a:ext cx="452313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63470" y="5070256"/>
            <a:ext cx="1736473" cy="68448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150230" y="5752599"/>
            <a:ext cx="1736473" cy="424364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461878" y="3218988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93739" y="3261357"/>
            <a:ext cx="832670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480761" y="3893156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93739" y="3935524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72892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054369" y="3139601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Augmentation and Partition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Augment: the augment of A and B is [A B]</a:t>
            </a:r>
          </a:p>
          <a:p>
            <a:r>
              <a:rPr lang="en-US" altLang="zh-TW" dirty="0"/>
              <a:t>Partition: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41" y="3267487"/>
                <a:ext cx="2516266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20" y="5070256"/>
                <a:ext cx="2516266" cy="976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35" y="3261357"/>
                <a:ext cx="2516266" cy="976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500093" y="4944577"/>
            <a:ext cx="397284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25483" y="4944577"/>
            <a:ext cx="854996" cy="123238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342" y="5072463"/>
                <a:ext cx="2516266" cy="976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616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 animBg="1"/>
      <p:bldP spid="10" grpId="0" animBg="1"/>
      <p:bldP spid="5" grpId="0"/>
      <p:bldP spid="8" grpId="0"/>
      <p:bldP spid="9" grpId="0"/>
      <p:bldP spid="17" grpId="0" animBg="1"/>
      <p:bldP spid="18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effectLst>
            <a:softEdge rad="635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3095557"/>
                <a:ext cx="2488950" cy="7978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3" y="3103988"/>
                <a:ext cx="2504083" cy="7922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6081542" y="4098411"/>
            <a:ext cx="2764954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Multiply as the small matrices are scalar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68" y="5041358"/>
                <a:ext cx="6247351" cy="79784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弧 18"/>
          <p:cNvSpPr/>
          <p:nvPr/>
        </p:nvSpPr>
        <p:spPr>
          <a:xfrm rot="5400000">
            <a:off x="2162686" y="5433186"/>
            <a:ext cx="266924" cy="1142763"/>
          </a:xfrm>
          <a:prstGeom prst="rightBrace">
            <a:avLst>
              <a:gd name="adj1" fmla="val 9148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91320" y="6199144"/>
            <a:ext cx="3849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Don’t switch the order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6" y="4342520"/>
                <a:ext cx="9221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158" y="4131561"/>
                <a:ext cx="3573542" cy="7978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802255" y="5003201"/>
            <a:ext cx="2538087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736941" y="5410843"/>
            <a:ext cx="2538087" cy="444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618758" y="5041435"/>
            <a:ext cx="260843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525548" y="5513482"/>
            <a:ext cx="2701641" cy="4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 animBg="1"/>
      <p:bldP spid="18" grpId="0"/>
      <p:bldP spid="19" grpId="0" animBg="1"/>
      <p:bldP spid="20" grpId="0"/>
      <p:bldP spid="22" grpId="0"/>
      <p:bldP spid="23" grpId="0"/>
      <p:bldP spid="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28277" y="1716239"/>
            <a:ext cx="878418" cy="725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83865" y="1741790"/>
            <a:ext cx="997368" cy="6741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45678" y="238187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67530" y="2415957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01024" y="1555929"/>
            <a:ext cx="975923" cy="693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76369" y="2214432"/>
            <a:ext cx="997598" cy="7310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6823235" y="1699230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6825779" y="2415791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749" y="1741790"/>
                <a:ext cx="2745495" cy="97661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00" y="1549782"/>
                <a:ext cx="2293320" cy="13606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33" y="4745476"/>
                <a:ext cx="922112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2077458" y="2836002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930418" y="3007557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-164744" y="5191861"/>
            <a:ext cx="1394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“2 x 2”</a:t>
            </a:r>
            <a:endParaRPr lang="zh-TW" altLang="en-US" sz="2400" dirty="0"/>
          </a:p>
        </p:txBody>
      </p:sp>
      <p:sp>
        <p:nvSpPr>
          <p:cNvPr id="32" name="左中括弧 31"/>
          <p:cNvSpPr/>
          <p:nvPr/>
        </p:nvSpPr>
        <p:spPr>
          <a:xfrm>
            <a:off x="1408946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左中括弧 32"/>
          <p:cNvSpPr/>
          <p:nvPr/>
        </p:nvSpPr>
        <p:spPr>
          <a:xfrm flipH="1">
            <a:off x="8515350" y="3469222"/>
            <a:ext cx="400050" cy="3226046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1539768" y="3632739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496206" y="3632739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776" y="3764056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561036" y="4358078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4667143" y="4320690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08971" y="5481117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896764" y="3595351"/>
            <a:ext cx="878418" cy="7583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7230470" y="4441042"/>
            <a:ext cx="997368" cy="7049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 rot="5400000">
            <a:off x="6723149" y="3778307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 rot="5400000">
            <a:off x="8162760" y="4635286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362" y="3732690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585686" y="6082843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2511692" y="5290856"/>
            <a:ext cx="975923" cy="7253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475" y="5438081"/>
                <a:ext cx="349455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763823" y="5825933"/>
            <a:ext cx="997598" cy="7644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5932688" y="5565019"/>
            <a:ext cx="832670" cy="3448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320399" y="6055576"/>
            <a:ext cx="1006870" cy="327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 rot="5400000">
            <a:off x="6704018" y="5560602"/>
            <a:ext cx="667221" cy="353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43" y="5521983"/>
                <a:ext cx="34945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 rot="5400000">
            <a:off x="8269822" y="6085987"/>
            <a:ext cx="672770" cy="31646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2148839" y="4624957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107630" y="463891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2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151534" y="6180008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2166159" y="6170444"/>
            <a:ext cx="83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X 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461757" y="3549489"/>
            <a:ext cx="4299664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>
            <a:off x="5839432" y="3578192"/>
            <a:ext cx="2925010" cy="159651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1466435" y="5232198"/>
            <a:ext cx="4360307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5883998" y="5259014"/>
            <a:ext cx="2897571" cy="1409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91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29" grpId="0"/>
      <p:bldP spid="34" grpId="0" animBg="1"/>
      <p:bldP spid="35" grpId="0" animBg="1"/>
      <p:bldP spid="2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6" y="1936386"/>
                <a:ext cx="2759345" cy="1360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22" y="2369375"/>
                <a:ext cx="1861855" cy="691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83" y="2445036"/>
                <a:ext cx="1781000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6" y="4072186"/>
                <a:ext cx="4040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965" y="5297933"/>
                <a:ext cx="40408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667" r="-606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4" y="5297933"/>
                <a:ext cx="9143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333" r="-20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35" y="3854178"/>
                <a:ext cx="2823273" cy="691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92" y="3854178"/>
                <a:ext cx="1886286" cy="691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671" y="5136863"/>
                <a:ext cx="3131755" cy="69147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125</m:t>
                                </m:r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972" y="5164498"/>
                <a:ext cx="2226122" cy="6914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>
            <a:off x="1371600" y="2616200"/>
            <a:ext cx="21946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 flipV="1">
            <a:off x="2536105" y="1825625"/>
            <a:ext cx="1" cy="15865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圖: 程序 17"/>
          <p:cNvSpPr/>
          <p:nvPr/>
        </p:nvSpPr>
        <p:spPr>
          <a:xfrm>
            <a:off x="5269526" y="3761973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流程圖: 程序 18"/>
          <p:cNvSpPr/>
          <p:nvPr/>
        </p:nvSpPr>
        <p:spPr>
          <a:xfrm>
            <a:off x="6016710" y="379434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流程圖: 程序 19"/>
          <p:cNvSpPr/>
          <p:nvPr/>
        </p:nvSpPr>
        <p:spPr>
          <a:xfrm>
            <a:off x="5230535" y="4267130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程序 20"/>
          <p:cNvSpPr/>
          <p:nvPr/>
        </p:nvSpPr>
        <p:spPr>
          <a:xfrm>
            <a:off x="5855762" y="4267130"/>
            <a:ext cx="63084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/>
          <p:cNvSpPr/>
          <p:nvPr/>
        </p:nvSpPr>
        <p:spPr>
          <a:xfrm>
            <a:off x="6336172" y="5095529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程序 22"/>
          <p:cNvSpPr/>
          <p:nvPr/>
        </p:nvSpPr>
        <p:spPr>
          <a:xfrm>
            <a:off x="7168176" y="5083221"/>
            <a:ext cx="469900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6297335" y="5486460"/>
            <a:ext cx="601828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流程圖: 程序 24"/>
          <p:cNvSpPr/>
          <p:nvPr/>
        </p:nvSpPr>
        <p:spPr>
          <a:xfrm>
            <a:off x="7093558" y="5527261"/>
            <a:ext cx="793141" cy="41910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81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0000FF"/>
                </a:solidFill>
              </a:rPr>
              <a:t>1. Inner Product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(What you have learned </a:t>
            </a:r>
          </a:p>
          <a:p>
            <a:r>
              <a:rPr lang="en-US" altLang="zh-TW" sz="3600" dirty="0"/>
              <a:t>in high school)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57739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17F0E-F7D9-4740-AABD-6C0A12A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9B905F-C67E-4A44-A0B1-8FBA15514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Four</a:t>
            </a:r>
            <a:r>
              <a:rPr lang="en-US" altLang="zh-TW" sz="3200" dirty="0"/>
              <a:t> aspects for multiplication</a:t>
            </a:r>
            <a:endParaRPr lang="zh-TW" altLang="en-US" sz="3200" dirty="0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590AA924-DAA8-4F10-9DC3-14F758688E84}"/>
              </a:ext>
            </a:extLst>
          </p:cNvPr>
          <p:cNvGrpSpPr/>
          <p:nvPr/>
        </p:nvGrpSpPr>
        <p:grpSpPr>
          <a:xfrm>
            <a:off x="4579879" y="4261055"/>
            <a:ext cx="4126084" cy="2395934"/>
            <a:chOff x="4579879" y="4261055"/>
            <a:chExt cx="4126084" cy="2395934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0D3F1C2-78A3-48C7-8095-50527C010D38}"/>
                </a:ext>
              </a:extLst>
            </p:cNvPr>
            <p:cNvGrpSpPr/>
            <p:nvPr/>
          </p:nvGrpSpPr>
          <p:grpSpPr>
            <a:xfrm>
              <a:off x="4579879" y="4587665"/>
              <a:ext cx="2308372" cy="1638300"/>
              <a:chOff x="315664" y="3210847"/>
              <a:chExt cx="2308372" cy="16383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50B7F3D-CE62-47E6-8F1F-DB28C07DC5D6}"/>
                  </a:ext>
                </a:extLst>
              </p:cNvPr>
              <p:cNvSpPr/>
              <p:nvPr/>
            </p:nvSpPr>
            <p:spPr>
              <a:xfrm>
                <a:off x="315664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FC641D-539B-4E66-B0C0-7E60C68CBFAB}"/>
                  </a:ext>
                </a:extLst>
              </p:cNvPr>
              <p:cNvSpPr/>
              <p:nvPr/>
            </p:nvSpPr>
            <p:spPr>
              <a:xfrm>
                <a:off x="799850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DCF3249-79C4-425B-AD06-8DBD1A0055F9}"/>
                  </a:ext>
                </a:extLst>
              </p:cNvPr>
              <p:cNvSpPr/>
              <p:nvPr/>
            </p:nvSpPr>
            <p:spPr>
              <a:xfrm>
                <a:off x="1239589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FB66818-BFBC-41A7-98B9-B7016E067674}"/>
                  </a:ext>
                </a:extLst>
              </p:cNvPr>
              <p:cNvSpPr/>
              <p:nvPr/>
            </p:nvSpPr>
            <p:spPr>
              <a:xfrm>
                <a:off x="2344636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699A0DB-1FCA-4AE8-B06D-850758F37058}"/>
                  </a:ext>
                </a:extLst>
              </p:cNvPr>
              <p:cNvSpPr txBox="1"/>
              <p:nvPr/>
            </p:nvSpPr>
            <p:spPr>
              <a:xfrm>
                <a:off x="1613731" y="3870912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9A051FA-E346-4297-B161-A50786CBC07A}"/>
                </a:ext>
              </a:extLst>
            </p:cNvPr>
            <p:cNvGrpSpPr/>
            <p:nvPr/>
          </p:nvGrpSpPr>
          <p:grpSpPr>
            <a:xfrm>
              <a:off x="7067663" y="4261055"/>
              <a:ext cx="1638300" cy="2395934"/>
              <a:chOff x="3060678" y="2709197"/>
              <a:chExt cx="1638300" cy="2395934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886DEBC-9E84-4705-8598-C25ADFD24D32}"/>
                  </a:ext>
                </a:extLst>
              </p:cNvPr>
              <p:cNvSpPr/>
              <p:nvPr/>
            </p:nvSpPr>
            <p:spPr>
              <a:xfrm rot="5400000">
                <a:off x="3740128" y="20297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807B2C2-660A-4B31-8934-0AC150BDF487}"/>
                  </a:ext>
                </a:extLst>
              </p:cNvPr>
              <p:cNvSpPr/>
              <p:nvPr/>
            </p:nvSpPr>
            <p:spPr>
              <a:xfrm rot="5400000">
                <a:off x="3740128" y="25377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B255532-6920-4870-9257-1C3DEAE7CE04}"/>
                  </a:ext>
                </a:extLst>
              </p:cNvPr>
              <p:cNvSpPr/>
              <p:nvPr/>
            </p:nvSpPr>
            <p:spPr>
              <a:xfrm rot="5400000">
                <a:off x="3740128" y="30457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3B07AEA-81E1-4105-8983-1D1DF787303E}"/>
                  </a:ext>
                </a:extLst>
              </p:cNvPr>
              <p:cNvSpPr/>
              <p:nvPr/>
            </p:nvSpPr>
            <p:spPr>
              <a:xfrm rot="5400000">
                <a:off x="3740128" y="4146281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F990441-C1E9-4F5F-A6F8-33980C27550F}"/>
                  </a:ext>
                </a:extLst>
              </p:cNvPr>
              <p:cNvSpPr txBox="1"/>
              <p:nvPr/>
            </p:nvSpPr>
            <p:spPr>
              <a:xfrm rot="5400000">
                <a:off x="3621089" y="4198176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160B0B4D-E4ED-47E5-B775-3646E5D440EC}"/>
              </a:ext>
            </a:extLst>
          </p:cNvPr>
          <p:cNvGrpSpPr/>
          <p:nvPr/>
        </p:nvGrpSpPr>
        <p:grpSpPr>
          <a:xfrm>
            <a:off x="542374" y="4479969"/>
            <a:ext cx="3469613" cy="1853691"/>
            <a:chOff x="542374" y="4479969"/>
            <a:chExt cx="3469613" cy="185369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2CA574D7-12FA-4470-B16A-C92ADE47DE07}"/>
                </a:ext>
              </a:extLst>
            </p:cNvPr>
            <p:cNvGrpSpPr/>
            <p:nvPr/>
          </p:nvGrpSpPr>
          <p:grpSpPr>
            <a:xfrm rot="5400000">
              <a:off x="679865" y="4389688"/>
              <a:ext cx="1683724" cy="1958706"/>
              <a:chOff x="3644375" y="4568138"/>
              <a:chExt cx="1683724" cy="1958706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FCA48F8-E371-4271-9FEA-B211A1B71E51}"/>
                  </a:ext>
                </a:extLst>
              </p:cNvPr>
              <p:cNvSpPr/>
              <p:nvPr/>
            </p:nvSpPr>
            <p:spPr>
              <a:xfrm>
                <a:off x="3644375" y="4568139"/>
                <a:ext cx="279400" cy="19587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17FF89-30A9-4FE4-A952-921A5878E898}"/>
                  </a:ext>
                </a:extLst>
              </p:cNvPr>
              <p:cNvSpPr/>
              <p:nvPr/>
            </p:nvSpPr>
            <p:spPr>
              <a:xfrm>
                <a:off x="4058713" y="4568139"/>
                <a:ext cx="277413" cy="195870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E1DE98E-6534-4DFD-9833-163A09FCDA9C}"/>
                  </a:ext>
                </a:extLst>
              </p:cNvPr>
              <p:cNvSpPr/>
              <p:nvPr/>
            </p:nvSpPr>
            <p:spPr>
              <a:xfrm>
                <a:off x="5027064" y="4568138"/>
                <a:ext cx="301035" cy="19587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8F954319-1944-4329-B1E9-AA6A317DB510}"/>
                  </a:ext>
                </a:extLst>
              </p:cNvPr>
              <p:cNvSpPr txBox="1"/>
              <p:nvPr/>
            </p:nvSpPr>
            <p:spPr>
              <a:xfrm>
                <a:off x="4374691" y="5272253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DD4B5263-8AD3-4E05-B50B-048331C4F3C8}"/>
                </a:ext>
              </a:extLst>
            </p:cNvPr>
            <p:cNvGrpSpPr/>
            <p:nvPr/>
          </p:nvGrpSpPr>
          <p:grpSpPr>
            <a:xfrm rot="5400000">
              <a:off x="2471763" y="4793437"/>
              <a:ext cx="1853691" cy="1226756"/>
              <a:chOff x="5665362" y="3063319"/>
              <a:chExt cx="1853691" cy="1226756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79CE299-9741-4AD8-B540-EF327644917F}"/>
                  </a:ext>
                </a:extLst>
              </p:cNvPr>
              <p:cNvSpPr/>
              <p:nvPr/>
            </p:nvSpPr>
            <p:spPr>
              <a:xfrm>
                <a:off x="5665362" y="3063319"/>
                <a:ext cx="326611" cy="12094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302A4CF-E670-4B87-B25F-2D963ACAFB64}"/>
                  </a:ext>
                </a:extLst>
              </p:cNvPr>
              <p:cNvSpPr/>
              <p:nvPr/>
            </p:nvSpPr>
            <p:spPr>
              <a:xfrm>
                <a:off x="6134484" y="3063319"/>
                <a:ext cx="308404" cy="1226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9928820-F083-4CD4-8FFE-9B7691545D89}"/>
                  </a:ext>
                </a:extLst>
              </p:cNvPr>
              <p:cNvSpPr/>
              <p:nvPr/>
            </p:nvSpPr>
            <p:spPr>
              <a:xfrm>
                <a:off x="7258278" y="3063319"/>
                <a:ext cx="260775" cy="12267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4EDDEAB-E6E0-45CD-A659-61659FDE65ED}"/>
                  </a:ext>
                </a:extLst>
              </p:cNvPr>
              <p:cNvSpPr txBox="1"/>
              <p:nvPr/>
            </p:nvSpPr>
            <p:spPr>
              <a:xfrm>
                <a:off x="6520180" y="3375214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4D3E061C-D563-4539-8DF8-D60A2EC845BC}"/>
              </a:ext>
            </a:extLst>
          </p:cNvPr>
          <p:cNvGrpSpPr/>
          <p:nvPr/>
        </p:nvGrpSpPr>
        <p:grpSpPr>
          <a:xfrm>
            <a:off x="302062" y="470295"/>
            <a:ext cx="3941759" cy="1692344"/>
            <a:chOff x="349628" y="470295"/>
            <a:chExt cx="3941759" cy="1692344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37E392A7-1389-4C3C-B909-89CBB7BAB9FE}"/>
                </a:ext>
              </a:extLst>
            </p:cNvPr>
            <p:cNvGrpSpPr/>
            <p:nvPr/>
          </p:nvGrpSpPr>
          <p:grpSpPr>
            <a:xfrm rot="5400000">
              <a:off x="487119" y="332804"/>
              <a:ext cx="1683724" cy="1958706"/>
              <a:chOff x="3644375" y="4568138"/>
              <a:chExt cx="1683724" cy="1958706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D62FEDE-6602-4E84-AAD4-904349C722C2}"/>
                  </a:ext>
                </a:extLst>
              </p:cNvPr>
              <p:cNvSpPr/>
              <p:nvPr/>
            </p:nvSpPr>
            <p:spPr>
              <a:xfrm>
                <a:off x="3644375" y="4568139"/>
                <a:ext cx="279400" cy="195870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86FA057-7E02-45E7-8CA6-FB1FB50719AE}"/>
                  </a:ext>
                </a:extLst>
              </p:cNvPr>
              <p:cNvSpPr/>
              <p:nvPr/>
            </p:nvSpPr>
            <p:spPr>
              <a:xfrm>
                <a:off x="4058713" y="4568139"/>
                <a:ext cx="277413" cy="195870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68EA438-9AD0-4577-93DF-CAFECA2AC435}"/>
                  </a:ext>
                </a:extLst>
              </p:cNvPr>
              <p:cNvSpPr/>
              <p:nvPr/>
            </p:nvSpPr>
            <p:spPr>
              <a:xfrm>
                <a:off x="5027064" y="4568138"/>
                <a:ext cx="301035" cy="19587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DAA9B708-E3FD-4CFD-8932-AEB3F35BA503}"/>
                  </a:ext>
                </a:extLst>
              </p:cNvPr>
              <p:cNvSpPr txBox="1"/>
              <p:nvPr/>
            </p:nvSpPr>
            <p:spPr>
              <a:xfrm>
                <a:off x="4374691" y="5272253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CED6497-8C13-4976-916E-25EA93396D22}"/>
                </a:ext>
              </a:extLst>
            </p:cNvPr>
            <p:cNvSpPr/>
            <p:nvPr/>
          </p:nvSpPr>
          <p:spPr>
            <a:xfrm>
              <a:off x="2419072" y="507018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5E9EDA7C-BAA7-4585-971C-889C8FAB55BB}"/>
                </a:ext>
              </a:extLst>
            </p:cNvPr>
            <p:cNvSpPr/>
            <p:nvPr/>
          </p:nvSpPr>
          <p:spPr>
            <a:xfrm>
              <a:off x="2888193" y="524339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F7A4670-A7A4-46E2-AC9B-30E1D8C74F1E}"/>
                </a:ext>
              </a:extLst>
            </p:cNvPr>
            <p:cNvSpPr/>
            <p:nvPr/>
          </p:nvSpPr>
          <p:spPr>
            <a:xfrm>
              <a:off x="4011987" y="524339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DAA0D8D-3093-4981-9DEE-A286434C9CBA}"/>
                </a:ext>
              </a:extLst>
            </p:cNvPr>
            <p:cNvSpPr txBox="1"/>
            <p:nvPr/>
          </p:nvSpPr>
          <p:spPr>
            <a:xfrm>
              <a:off x="3256972" y="1080250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D923CD8F-1DED-45DF-ADA4-0E73E4D48521}"/>
              </a:ext>
            </a:extLst>
          </p:cNvPr>
          <p:cNvGrpSpPr/>
          <p:nvPr/>
        </p:nvGrpSpPr>
        <p:grpSpPr>
          <a:xfrm>
            <a:off x="4656645" y="546725"/>
            <a:ext cx="4280419" cy="1655621"/>
            <a:chOff x="4656645" y="546725"/>
            <a:chExt cx="4280419" cy="1655621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115324F-47FB-4BE8-B6E2-72B968ABC3FF}"/>
                </a:ext>
              </a:extLst>
            </p:cNvPr>
            <p:cNvSpPr/>
            <p:nvPr/>
          </p:nvSpPr>
          <p:spPr>
            <a:xfrm>
              <a:off x="7064749" y="546725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D879C2F-73F4-4E7E-9E93-C0D02AFB0255}"/>
                </a:ext>
              </a:extLst>
            </p:cNvPr>
            <p:cNvSpPr/>
            <p:nvPr/>
          </p:nvSpPr>
          <p:spPr>
            <a:xfrm>
              <a:off x="7533870" y="564046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16F2B76-F178-4511-B70A-B58BE4DB7438}"/>
                </a:ext>
              </a:extLst>
            </p:cNvPr>
            <p:cNvSpPr/>
            <p:nvPr/>
          </p:nvSpPr>
          <p:spPr>
            <a:xfrm>
              <a:off x="8657664" y="564046"/>
              <a:ext cx="279400" cy="16383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8269589B-3C24-4F30-916D-E9D14703ECFA}"/>
                </a:ext>
              </a:extLst>
            </p:cNvPr>
            <p:cNvSpPr txBox="1"/>
            <p:nvPr/>
          </p:nvSpPr>
          <p:spPr>
            <a:xfrm>
              <a:off x="7902649" y="1119957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……</a:t>
              </a:r>
              <a:endParaRPr lang="zh-TW" altLang="en-US" sz="2400" b="1" dirty="0"/>
            </a:p>
          </p:txBody>
        </p: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D7B386B-67F0-4D8A-9BB2-E7E0C87C5444}"/>
                </a:ext>
              </a:extLst>
            </p:cNvPr>
            <p:cNvGrpSpPr/>
            <p:nvPr/>
          </p:nvGrpSpPr>
          <p:grpSpPr>
            <a:xfrm>
              <a:off x="4656645" y="546725"/>
              <a:ext cx="2308372" cy="1638300"/>
              <a:chOff x="315664" y="3210847"/>
              <a:chExt cx="2308372" cy="163830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CB4C62C-7F3A-4BF5-A062-32FA73C96E49}"/>
                  </a:ext>
                </a:extLst>
              </p:cNvPr>
              <p:cNvSpPr/>
              <p:nvPr/>
            </p:nvSpPr>
            <p:spPr>
              <a:xfrm>
                <a:off x="315664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501895-5F00-4F57-83F4-5E3267FAFFB2}"/>
                  </a:ext>
                </a:extLst>
              </p:cNvPr>
              <p:cNvSpPr/>
              <p:nvPr/>
            </p:nvSpPr>
            <p:spPr>
              <a:xfrm>
                <a:off x="799850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D40954DF-C38E-4778-83C6-754AE5797C70}"/>
                  </a:ext>
                </a:extLst>
              </p:cNvPr>
              <p:cNvSpPr/>
              <p:nvPr/>
            </p:nvSpPr>
            <p:spPr>
              <a:xfrm>
                <a:off x="1239589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5B8B2AE-9AB6-4A29-B9D8-8BE943B831BC}"/>
                  </a:ext>
                </a:extLst>
              </p:cNvPr>
              <p:cNvSpPr/>
              <p:nvPr/>
            </p:nvSpPr>
            <p:spPr>
              <a:xfrm>
                <a:off x="2344636" y="3210847"/>
                <a:ext cx="279400" cy="16383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3891F7BB-27C3-4E3A-94CB-EA0C851E8217}"/>
                  </a:ext>
                </a:extLst>
              </p:cNvPr>
              <p:cNvSpPr txBox="1"/>
              <p:nvPr/>
            </p:nvSpPr>
            <p:spPr>
              <a:xfrm>
                <a:off x="1613731" y="3870912"/>
                <a:ext cx="6298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/>
                  <a:t>……</a:t>
                </a:r>
                <a:endParaRPr lang="zh-TW" altLang="en-US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534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sz="2400" dirty="0"/>
          </a:p>
        </p:txBody>
      </p:sp>
      <p:pic>
        <p:nvPicPr>
          <p:cNvPr id="5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123" y="4296074"/>
            <a:ext cx="5575300" cy="1651000"/>
          </a:xfrm>
          <a:prstGeom prst="rect">
            <a:avLst/>
          </a:prstGeom>
        </p:spPr>
      </p:pic>
      <p:pic>
        <p:nvPicPr>
          <p:cNvPr id="6" name="Pictur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53" y="5064162"/>
            <a:ext cx="1028700" cy="177800"/>
          </a:xfrm>
          <a:prstGeom prst="rect">
            <a:avLst/>
          </a:prstGeom>
        </p:spPr>
      </p:pic>
      <p:pic>
        <p:nvPicPr>
          <p:cNvPr id="7" name="Pictur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812" y="3649109"/>
            <a:ext cx="1409700" cy="215900"/>
          </a:xfrm>
          <a:prstGeom prst="rect">
            <a:avLst/>
          </a:prstGeom>
        </p:spPr>
      </p:pic>
      <p:cxnSp>
        <p:nvCxnSpPr>
          <p:cNvPr id="8" name="Straight Arrow Connector 9"/>
          <p:cNvCxnSpPr/>
          <p:nvPr/>
        </p:nvCxnSpPr>
        <p:spPr>
          <a:xfrm flipV="1">
            <a:off x="2019844" y="5163559"/>
            <a:ext cx="482252" cy="89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>
            <a:off x="6727181" y="3939432"/>
            <a:ext cx="0" cy="468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/>
          <p:nvPr/>
        </p:nvSpPr>
        <p:spPr>
          <a:xfrm>
            <a:off x="2649030" y="4974626"/>
            <a:ext cx="2529359" cy="32538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/>
          <p:cNvSpPr/>
          <p:nvPr/>
        </p:nvSpPr>
        <p:spPr>
          <a:xfrm>
            <a:off x="6579727" y="4470806"/>
            <a:ext cx="361868" cy="1312034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658650" y="5996524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575918" y="5820400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1379664" y="2778005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64" y="2778005"/>
                <a:ext cx="12524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3277" y="2676484"/>
            <a:ext cx="4278667" cy="7949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3126871" y="2728604"/>
                <a:ext cx="47666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71" y="2728604"/>
                <a:ext cx="476669" cy="4655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5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043" y="2852381"/>
                <a:ext cx="1560877" cy="976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44" y="3032783"/>
                <a:ext cx="1781000" cy="6158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52" y="5015408"/>
                <a:ext cx="125245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1965426" y="501540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8" name="左中括弧 7"/>
          <p:cNvSpPr/>
          <p:nvPr/>
        </p:nvSpPr>
        <p:spPr>
          <a:xfrm>
            <a:off x="286081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中括弧 8"/>
          <p:cNvSpPr/>
          <p:nvPr/>
        </p:nvSpPr>
        <p:spPr>
          <a:xfrm flipH="1">
            <a:off x="7856282" y="4118925"/>
            <a:ext cx="400050" cy="2297891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4358780"/>
                <a:ext cx="2160463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4590" r="-7606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4358780"/>
                <a:ext cx="182755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33" r="-3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4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094915"/>
                <a:ext cx="2160463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54" y="5094915"/>
                <a:ext cx="182755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33" r="-366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×5+3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400" dirty="0"/>
                  <a:t>6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37" y="5790229"/>
                <a:ext cx="2160463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6667" r="-76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×5+2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969" y="5812416"/>
                <a:ext cx="1827552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679" r="-367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342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4151645" y="2068548"/>
            <a:ext cx="4187912" cy="1680584"/>
            <a:chOff x="4128774" y="2131293"/>
            <a:chExt cx="4187912" cy="1680584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3774" y="2131293"/>
              <a:ext cx="3552912" cy="1680584"/>
            </a:xfrm>
            <a:prstGeom prst="rect">
              <a:avLst/>
            </a:prstGeom>
          </p:spPr>
        </p:pic>
        <p:sp>
          <p:nvSpPr>
            <p:cNvPr id="13" name="文字方塊 12"/>
            <p:cNvSpPr txBox="1"/>
            <p:nvPr/>
          </p:nvSpPr>
          <p:spPr>
            <a:xfrm>
              <a:off x="4128774" y="2755180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B</a:t>
              </a:r>
              <a:endParaRPr lang="zh-TW" altLang="en-US" sz="28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76248" y="4150631"/>
            <a:ext cx="3724557" cy="1870212"/>
            <a:chOff x="654366" y="3830515"/>
            <a:chExt cx="3724557" cy="1870212"/>
          </a:xfrm>
        </p:grpSpPr>
        <p:sp>
          <p:nvSpPr>
            <p:cNvPr id="12" name="文字方塊 11"/>
            <p:cNvSpPr txBox="1"/>
            <p:nvPr/>
          </p:nvSpPr>
          <p:spPr>
            <a:xfrm>
              <a:off x="654366" y="4539979"/>
              <a:ext cx="63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A</a:t>
              </a:r>
              <a:endParaRPr lang="zh-TW" altLang="en-US" sz="2800" dirty="0"/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5232" y="3830515"/>
              <a:ext cx="2983691" cy="1870212"/>
            </a:xfrm>
            <a:prstGeom prst="rect">
              <a:avLst/>
            </a:prstGeom>
          </p:spPr>
        </p:pic>
      </p:grpSp>
      <p:sp>
        <p:nvSpPr>
          <p:cNvPr id="18" name="文字方塊 17"/>
          <p:cNvSpPr txBox="1"/>
          <p:nvPr/>
        </p:nvSpPr>
        <p:spPr>
          <a:xfrm>
            <a:off x="6245601" y="6158276"/>
            <a:ext cx="63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19" name="矩形 18"/>
          <p:cNvSpPr/>
          <p:nvPr/>
        </p:nvSpPr>
        <p:spPr>
          <a:xfrm>
            <a:off x="628650" y="213584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  <p:sp>
        <p:nvSpPr>
          <p:cNvPr id="20" name="左中括弧 19"/>
          <p:cNvSpPr/>
          <p:nvPr/>
        </p:nvSpPr>
        <p:spPr>
          <a:xfrm>
            <a:off x="4864930" y="4076373"/>
            <a:ext cx="400050" cy="194447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左中括弧 20"/>
          <p:cNvSpPr/>
          <p:nvPr/>
        </p:nvSpPr>
        <p:spPr>
          <a:xfrm flipH="1">
            <a:off x="7860890" y="4055309"/>
            <a:ext cx="400050" cy="1965534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1"/>
          <p:cNvSpPr/>
          <p:nvPr/>
        </p:nvSpPr>
        <p:spPr>
          <a:xfrm>
            <a:off x="6289143" y="2135840"/>
            <a:ext cx="503542" cy="15462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Rectangle 11"/>
          <p:cNvSpPr/>
          <p:nvPr/>
        </p:nvSpPr>
        <p:spPr>
          <a:xfrm>
            <a:off x="1523601" y="4882998"/>
            <a:ext cx="2628043" cy="38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51901" y="484465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en-US" altLang="zh-TW" sz="2400" dirty="0" err="1"/>
              <a:t>i,j</a:t>
            </a:r>
            <a:r>
              <a:rPr lang="en-US" altLang="zh-TW" sz="2400" dirty="0"/>
              <a:t>)-entry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4259553" y="4882295"/>
            <a:ext cx="149441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5400000">
            <a:off x="5963288" y="4122518"/>
            <a:ext cx="1133163" cy="38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619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1" grpId="0" animBg="1"/>
      <p:bldP spid="11" grpId="0" animBg="1"/>
      <p:bldP spid="22" grpId="0" animBg="1"/>
      <p:bldP spid="23" grpId="0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Inner Product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57" y="4216724"/>
                <a:ext cx="1285993" cy="13022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10" y="2231478"/>
                <a:ext cx="1564594" cy="8211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2623354" y="4737965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36683" y="2430450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5481404" y="4132946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6378342" y="41329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490924" y="4672445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387862" y="4672444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481404" y="5235149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78342" y="5235148"/>
            <a:ext cx="360000" cy="36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580020" y="4224305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3580019" y="5171411"/>
            <a:ext cx="956665" cy="355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 rot="5400000">
            <a:off x="6054958" y="2443661"/>
            <a:ext cx="853692" cy="429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 rot="5400000">
            <a:off x="5262005" y="2408999"/>
            <a:ext cx="853695" cy="498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4536684" y="4372864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536683" y="5302261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221991" y="3628695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>
            <a:off x="6107242" y="3622262"/>
            <a:ext cx="84747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806467" y="4672444"/>
            <a:ext cx="956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AB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546497" y="4056259"/>
            <a:ext cx="21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239162" y="5176018"/>
            <a:ext cx="63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17</a:t>
            </a:r>
            <a:endParaRPr lang="zh-TW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5C9ADD-AC1B-4FD7-934B-1FDD42F649E7}"/>
              </a:ext>
            </a:extLst>
          </p:cNvPr>
          <p:cNvSpPr/>
          <p:nvPr/>
        </p:nvSpPr>
        <p:spPr>
          <a:xfrm>
            <a:off x="628650" y="2135840"/>
            <a:ext cx="36510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sz="2400" dirty="0"/>
              <a:t>Given two matrices A and B, the (</a:t>
            </a:r>
            <a:r>
              <a:rPr kumimoji="1" lang="en-US" altLang="zh-TW" sz="2400" i="1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/>
              <a:t>, </a:t>
            </a:r>
            <a:r>
              <a:rPr kumimoji="1" lang="en-US" altLang="zh-TW" sz="2400" i="1" dirty="0">
                <a:solidFill>
                  <a:srgbClr val="0000FF"/>
                </a:solidFill>
              </a:rPr>
              <a:t>j</a:t>
            </a:r>
            <a:r>
              <a:rPr kumimoji="1" lang="en-US" altLang="zh-TW" sz="2400" dirty="0"/>
              <a:t>)-entry of AB is the inner product of </a:t>
            </a:r>
            <a:r>
              <a:rPr kumimoji="1" lang="en-US" altLang="zh-TW" sz="2400" dirty="0">
                <a:solidFill>
                  <a:srgbClr val="FF0000"/>
                </a:solidFill>
              </a:rPr>
              <a:t>row </a:t>
            </a:r>
            <a:r>
              <a:rPr kumimoji="1" lang="en-US" altLang="zh-TW" sz="2400" dirty="0" err="1">
                <a:solidFill>
                  <a:srgbClr val="FF0000"/>
                </a:solidFill>
              </a:rPr>
              <a:t>i</a:t>
            </a:r>
            <a:r>
              <a:rPr kumimoji="1" lang="en-US" altLang="zh-TW" sz="2400" dirty="0">
                <a:solidFill>
                  <a:srgbClr val="FF0000"/>
                </a:solidFill>
              </a:rPr>
              <a:t> of A </a:t>
            </a:r>
            <a:r>
              <a:rPr kumimoji="1" lang="en-US" altLang="zh-TW" sz="2400" dirty="0"/>
              <a:t>and </a:t>
            </a:r>
            <a:r>
              <a:rPr kumimoji="1" lang="en-US" altLang="zh-TW" sz="2400" dirty="0">
                <a:solidFill>
                  <a:srgbClr val="0000FF"/>
                </a:solidFill>
              </a:rPr>
              <a:t>column j of B</a:t>
            </a:r>
          </a:p>
        </p:txBody>
      </p:sp>
    </p:spTree>
    <p:extLst>
      <p:ext uri="{BB962C8B-B14F-4D97-AF65-F5344CB8AC3E}">
        <p14:creationId xmlns:p14="http://schemas.microsoft.com/office/powerpoint/2010/main" val="127034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/>
      <p:bldP spid="10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5537"/>
            <a:ext cx="7772400" cy="2387600"/>
          </a:xfrm>
        </p:spPr>
        <p:txBody>
          <a:bodyPr/>
          <a:lstStyle/>
          <a:p>
            <a:r>
              <a:rPr kumimoji="1" lang="en-US" altLang="zh-TW" dirty="0">
                <a:solidFill>
                  <a:srgbClr val="0000FF"/>
                </a:solidFill>
              </a:rPr>
              <a:t>2. Combination </a:t>
            </a:r>
            <a:br>
              <a:rPr kumimoji="1" lang="en-US" altLang="zh-TW" dirty="0">
                <a:solidFill>
                  <a:srgbClr val="0000FF"/>
                </a:solidFill>
              </a:rPr>
            </a:br>
            <a:r>
              <a:rPr kumimoji="1" lang="en-US" altLang="zh-TW" dirty="0">
                <a:solidFill>
                  <a:srgbClr val="0000FF"/>
                </a:solidFill>
              </a:rPr>
              <a:t>of Columns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4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Combination of 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81159" y="1950037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750280" y="1967358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74074" y="1967358"/>
            <a:ext cx="279400" cy="163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88410" y="2214102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260173" y="2214102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2374371" y="2214102"/>
            <a:ext cx="279400" cy="108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1622208" y="2555676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119059" y="2523269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779418" y="326179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18" y="3261792"/>
                <a:ext cx="375937" cy="369332"/>
              </a:xfrm>
              <a:prstGeom prst="rect">
                <a:avLst/>
              </a:prstGeom>
              <a:blipFill>
                <a:blip r:embed="rId2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1294294" y="3294102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94" y="3294102"/>
                <a:ext cx="296673" cy="369332"/>
              </a:xfrm>
              <a:prstGeom prst="rect">
                <a:avLst/>
              </a:prstGeom>
              <a:blipFill>
                <a:blip r:embed="rId3"/>
                <a:stretch>
                  <a:fillRect l="-24490" r="-2449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2343405" y="3309187"/>
                <a:ext cx="40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05" y="3309187"/>
                <a:ext cx="402931" cy="369332"/>
              </a:xfrm>
              <a:prstGeom prst="rect">
                <a:avLst/>
              </a:prstGeom>
              <a:blipFill>
                <a:blip r:embed="rId4"/>
                <a:stretch>
                  <a:fillRect l="-8955" r="-1493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/>
              <p:cNvSpPr txBox="1"/>
              <p:nvPr/>
            </p:nvSpPr>
            <p:spPr>
              <a:xfrm>
                <a:off x="3297602" y="3605658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02" y="3605658"/>
                <a:ext cx="361381" cy="369332"/>
              </a:xfrm>
              <a:prstGeom prst="rect">
                <a:avLst/>
              </a:prstGeom>
              <a:blipFill>
                <a:blip r:embed="rId5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/>
              <p:cNvSpPr txBox="1"/>
              <p:nvPr/>
            </p:nvSpPr>
            <p:spPr>
              <a:xfrm>
                <a:off x="3769142" y="3653309"/>
                <a:ext cx="296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142" y="3653309"/>
                <a:ext cx="296673" cy="369332"/>
              </a:xfrm>
              <a:prstGeom prst="rect">
                <a:avLst/>
              </a:prstGeom>
              <a:blipFill>
                <a:blip r:embed="rId6"/>
                <a:stretch>
                  <a:fillRect l="-36735" r="-1836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4859312" y="3639042"/>
                <a:ext cx="38247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12" y="3639042"/>
                <a:ext cx="382477" cy="397866"/>
              </a:xfrm>
              <a:prstGeom prst="rect">
                <a:avLst/>
              </a:prstGeom>
              <a:blipFill>
                <a:blip r:embed="rId7"/>
                <a:stretch>
                  <a:fillRect l="-19048" r="-6349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/>
          <p:cNvGrpSpPr/>
          <p:nvPr/>
        </p:nvGrpSpPr>
        <p:grpSpPr>
          <a:xfrm>
            <a:off x="0" y="3895450"/>
            <a:ext cx="843544" cy="2362200"/>
            <a:chOff x="452875" y="4267075"/>
            <a:chExt cx="843544" cy="2362200"/>
          </a:xfrm>
        </p:grpSpPr>
        <p:sp>
          <p:nvSpPr>
            <p:cNvPr id="11" name="文字方塊 10"/>
            <p:cNvSpPr txBox="1"/>
            <p:nvPr/>
          </p:nvSpPr>
          <p:spPr>
            <a:xfrm>
              <a:off x="452875" y="5243134"/>
              <a:ext cx="4191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=</a:t>
              </a:r>
              <a:endParaRPr lang="zh-TW" altLang="en-US" sz="2800" dirty="0"/>
            </a:p>
          </p:txBody>
        </p:sp>
        <p:sp>
          <p:nvSpPr>
            <p:cNvPr id="35" name="左中括弧 34"/>
            <p:cNvSpPr/>
            <p:nvPr/>
          </p:nvSpPr>
          <p:spPr>
            <a:xfrm>
              <a:off x="896369" y="4267075"/>
              <a:ext cx="400050" cy="2362200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6" name="左中括弧 35"/>
          <p:cNvSpPr/>
          <p:nvPr/>
        </p:nvSpPr>
        <p:spPr>
          <a:xfrm flipH="1">
            <a:off x="8473685" y="3949699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693885" y="4263565"/>
            <a:ext cx="2885914" cy="1449332"/>
            <a:chOff x="954976" y="4834657"/>
            <a:chExt cx="2885914" cy="1449332"/>
          </a:xfrm>
        </p:grpSpPr>
        <p:sp>
          <p:nvSpPr>
            <p:cNvPr id="37" name="矩形 36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490" r="-2449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矩形 44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0408" r="-20408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矩形 47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122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815" r="-3704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12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815" r="-370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110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4286" r="-3571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/>
          <p:cNvGrpSpPr/>
          <p:nvPr/>
        </p:nvGrpSpPr>
        <p:grpSpPr>
          <a:xfrm>
            <a:off x="3956065" y="4262890"/>
            <a:ext cx="2885914" cy="1449332"/>
            <a:chOff x="954976" y="4834657"/>
            <a:chExt cx="2885914" cy="1449332"/>
          </a:xfrm>
        </p:grpSpPr>
        <p:sp>
          <p:nvSpPr>
            <p:cNvPr id="54" name="矩形 53"/>
            <p:cNvSpPr/>
            <p:nvPr/>
          </p:nvSpPr>
          <p:spPr>
            <a:xfrm>
              <a:off x="1425585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2359867" y="4834657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494262" y="4847482"/>
              <a:ext cx="279400" cy="108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2595046" y="5143825"/>
              <a:ext cx="629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593" y="5895172"/>
                  <a:ext cx="37593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9" name="文字方塊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988" y="5914657"/>
                  <a:ext cx="296673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7083" r="-27083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59" y="5898570"/>
                  <a:ext cx="402931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0606" r="-151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/>
                <p:cNvSpPr txBox="1"/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1" name="文字方塊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045" y="5203724"/>
                  <a:ext cx="298159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20408" r="-20408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矩形 61"/>
            <p:cNvSpPr/>
            <p:nvPr/>
          </p:nvSpPr>
          <p:spPr>
            <a:xfrm>
              <a:off x="1111262" y="5304342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2020253" y="531077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/>
                <p:cNvSpPr txBox="1"/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4" name="文字方塊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9098" y="5248984"/>
                  <a:ext cx="298159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0833" r="-22917" b="-491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/>
            <p:cNvSpPr/>
            <p:nvPr/>
          </p:nvSpPr>
          <p:spPr>
            <a:xfrm>
              <a:off x="3148306" y="5356037"/>
              <a:ext cx="271757" cy="2494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976" y="5533330"/>
                  <a:ext cx="49834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4815" r="-4938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7" name="文字方塊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400" y="5548475"/>
                  <a:ext cx="49834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4634" r="-365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字方塊 67"/>
                <p:cNvSpPr txBox="1"/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8" name="文字方塊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544" y="5586863"/>
                  <a:ext cx="518219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4118" r="-352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文字方塊 68"/>
          <p:cNvSpPr txBox="1"/>
          <p:nvPr/>
        </p:nvSpPr>
        <p:spPr>
          <a:xfrm>
            <a:off x="7507324" y="4635257"/>
            <a:ext cx="6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……</a:t>
            </a:r>
            <a:endParaRPr lang="zh-TW" altLang="en-US" sz="2400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107454" y="582705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908141" y="5847571"/>
            <a:ext cx="303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6C3E1B6-757A-4E91-B139-0583614D9B3D}"/>
                  </a:ext>
                </a:extLst>
              </p:cNvPr>
              <p:cNvSpPr txBox="1"/>
              <p:nvPr/>
            </p:nvSpPr>
            <p:spPr>
              <a:xfrm>
                <a:off x="5581293" y="2399946"/>
                <a:ext cx="338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86C3E1B6-757A-4E91-B139-0583614D9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93" y="2399946"/>
                <a:ext cx="3380734" cy="369332"/>
              </a:xfrm>
              <a:prstGeom prst="rect">
                <a:avLst/>
              </a:prstGeom>
              <a:blipFill>
                <a:blip r:embed="rId24"/>
                <a:stretch>
                  <a:fillRect l="-1805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5C92972-9923-469F-B5CC-228895F48628}"/>
                  </a:ext>
                </a:extLst>
              </p:cNvPr>
              <p:cNvSpPr txBox="1"/>
              <p:nvPr/>
            </p:nvSpPr>
            <p:spPr>
              <a:xfrm>
                <a:off x="5675422" y="2980839"/>
                <a:ext cx="3286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C5C92972-9923-469F-B5CC-228895F48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422" y="2980839"/>
                <a:ext cx="3286605" cy="369332"/>
              </a:xfrm>
              <a:prstGeom prst="rect">
                <a:avLst/>
              </a:prstGeom>
              <a:blipFill>
                <a:blip r:embed="rId25"/>
                <a:stretch>
                  <a:fillRect l="-557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597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6" grpId="0" animBg="1"/>
      <p:bldP spid="24" grpId="0"/>
      <p:bldP spid="28" grpId="0"/>
      <p:bldP spid="10" grpId="0"/>
      <p:bldP spid="27" grpId="0"/>
      <p:bldP spid="30" grpId="0"/>
      <p:bldP spid="31" grpId="0"/>
      <p:bldP spid="32" grpId="0"/>
      <p:bldP spid="33" grpId="0"/>
      <p:bldP spid="36" grpId="0" animBg="1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Combination of Columns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73015" y="2315556"/>
                <a:ext cx="1285993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5" y="2315556"/>
                <a:ext cx="1285993" cy="13022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159008" y="2556102"/>
                <a:ext cx="1564594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8" y="2556102"/>
                <a:ext cx="1564594" cy="8211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1656224" y="454299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7" name="左中括弧 6"/>
          <p:cNvSpPr/>
          <p:nvPr/>
        </p:nvSpPr>
        <p:spPr>
          <a:xfrm>
            <a:off x="2550856" y="3671851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中括弧 7"/>
          <p:cNvSpPr/>
          <p:nvPr/>
        </p:nvSpPr>
        <p:spPr>
          <a:xfrm flipH="1">
            <a:off x="7713406" y="3671851"/>
            <a:ext cx="400050" cy="2362200"/>
          </a:xfrm>
          <a:prstGeom prst="lef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2816189" y="3921517"/>
                <a:ext cx="22644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189" y="3921517"/>
                <a:ext cx="2264402" cy="1139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5716706" y="3921517"/>
                <a:ext cx="199670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06" y="3921517"/>
                <a:ext cx="1996700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950906" y="5355493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first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83721" y="5203054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The second column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D48FB88-3496-409A-9567-76D4D082F7EE}"/>
                  </a:ext>
                </a:extLst>
              </p:cNvPr>
              <p:cNvSpPr txBox="1"/>
              <p:nvPr/>
            </p:nvSpPr>
            <p:spPr>
              <a:xfrm>
                <a:off x="5581293" y="2399946"/>
                <a:ext cx="338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7D48FB88-3496-409A-9567-76D4D082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293" y="2399946"/>
                <a:ext cx="3380734" cy="369332"/>
              </a:xfrm>
              <a:prstGeom prst="rect">
                <a:avLst/>
              </a:prstGeom>
              <a:blipFill>
                <a:blip r:embed="rId6"/>
                <a:stretch>
                  <a:fillRect l="-1805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2057BD6-4400-4B0C-BC30-A9A09954B42D}"/>
                  </a:ext>
                </a:extLst>
              </p:cNvPr>
              <p:cNvSpPr txBox="1"/>
              <p:nvPr/>
            </p:nvSpPr>
            <p:spPr>
              <a:xfrm>
                <a:off x="5675422" y="2980839"/>
                <a:ext cx="32866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2057BD6-4400-4B0C-BC30-A9A09954B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422" y="2980839"/>
                <a:ext cx="3286605" cy="369332"/>
              </a:xfrm>
              <a:prstGeom prst="rect">
                <a:avLst/>
              </a:prstGeom>
              <a:blipFill>
                <a:blip r:embed="rId7"/>
                <a:stretch>
                  <a:fillRect l="-557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94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587</Words>
  <Application>Microsoft Office PowerPoint</Application>
  <PresentationFormat>如螢幕大小 (4:3)</PresentationFormat>
  <Paragraphs>210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佈景主題</vt:lpstr>
      <vt:lpstr>Matrix Multiplication</vt:lpstr>
      <vt:lpstr>1. Inner Product</vt:lpstr>
      <vt:lpstr>Inner Product </vt:lpstr>
      <vt:lpstr>Inner Product </vt:lpstr>
      <vt:lpstr>Inner Product </vt:lpstr>
      <vt:lpstr>Inner Product </vt:lpstr>
      <vt:lpstr>2. Combination  of Columns</vt:lpstr>
      <vt:lpstr>Combination of Columns</vt:lpstr>
      <vt:lpstr>Combination of Columns</vt:lpstr>
      <vt:lpstr>3. Combination  of Rows</vt:lpstr>
      <vt:lpstr>Combination of Rows</vt:lpstr>
      <vt:lpstr>Combination of Rows</vt:lpstr>
      <vt:lpstr>4. Summation of Matrices </vt:lpstr>
      <vt:lpstr>Summation of Matrices </vt:lpstr>
      <vt:lpstr>Summation of Matrices </vt:lpstr>
      <vt:lpstr>Augmentation and Partition</vt:lpstr>
      <vt:lpstr>Block Multiplication</vt:lpstr>
      <vt:lpstr>Block Multiplication</vt:lpstr>
      <vt:lpstr>Block Multiplication</vt:lpstr>
      <vt:lpstr>Matrix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Product</dc:title>
  <dc:creator>Hung-yi Lee</dc:creator>
  <cp:lastModifiedBy>Hung-yi Lee</cp:lastModifiedBy>
  <cp:revision>10</cp:revision>
  <dcterms:created xsi:type="dcterms:W3CDTF">2020-09-12T17:31:18Z</dcterms:created>
  <dcterms:modified xsi:type="dcterms:W3CDTF">2020-10-08T10:04:18Z</dcterms:modified>
</cp:coreProperties>
</file>