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9" r:id="rId3"/>
    <p:sldId id="290" r:id="rId4"/>
    <p:sldId id="314" r:id="rId5"/>
    <p:sldId id="315" r:id="rId6"/>
    <p:sldId id="316" r:id="rId7"/>
    <p:sldId id="273" r:id="rId8"/>
    <p:sldId id="319" r:id="rId9"/>
    <p:sldId id="31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73878" autoAdjust="0"/>
  </p:normalViewPr>
  <p:slideViewPr>
    <p:cSldViewPr snapToGrid="0">
      <p:cViewPr>
        <p:scale>
          <a:sx n="66" d="100"/>
          <a:sy n="66" d="100"/>
        </p:scale>
        <p:origin x="414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1281B-6956-4800-A65F-596A60F73F6F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6C681-5569-44D7-9C0D-F8140664BC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10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A set of matrix-vector product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93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1CB-3CBA-4F67-B93C-477F2767B404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3F8-447C-4E2A-B04A-7E0F43AA2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64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1CB-3CBA-4F67-B93C-477F2767B404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3F8-447C-4E2A-B04A-7E0F43AA2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51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1CB-3CBA-4F67-B93C-477F2767B404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3F8-447C-4E2A-B04A-7E0F43AA2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7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1CB-3CBA-4F67-B93C-477F2767B404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3F8-447C-4E2A-B04A-7E0F43AA2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6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1CB-3CBA-4F67-B93C-477F2767B404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3F8-447C-4E2A-B04A-7E0F43AA2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06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1CB-3CBA-4F67-B93C-477F2767B404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3F8-447C-4E2A-B04A-7E0F43AA2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88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1CB-3CBA-4F67-B93C-477F2767B404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3F8-447C-4E2A-B04A-7E0F43AA2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12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1CB-3CBA-4F67-B93C-477F2767B404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3F8-447C-4E2A-B04A-7E0F43AA2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9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1CB-3CBA-4F67-B93C-477F2767B404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3F8-447C-4E2A-B04A-7E0F43AA2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1CB-3CBA-4F67-B93C-477F2767B404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3F8-447C-4E2A-B04A-7E0F43AA2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00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1CB-3CBA-4F67-B93C-477F2767B404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53F8-447C-4E2A-B04A-7E0F43AA2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37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11CB-3CBA-4F67-B93C-477F2767B404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753F8-447C-4E2A-B04A-7E0F43AA2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94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9" Type="http://schemas.openxmlformats.org/officeDocument/2006/relationships/image" Target="../media/image36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12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9" Type="http://schemas.openxmlformats.org/officeDocument/2006/relationships/image" Target="../media/image41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1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3C918-5CB6-4A64-90DB-C6322986B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Matrix Multiplication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7CDA62-6252-4CDF-8A83-054EF2B18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What does it mean?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2164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- Meaning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i="1" u="sng" dirty="0"/>
              <a:t>Multiple Input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35119" y="2498229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" name="矩形 7"/>
          <p:cNvSpPr/>
          <p:nvPr/>
        </p:nvSpPr>
        <p:spPr>
          <a:xfrm>
            <a:off x="998680" y="2498229"/>
            <a:ext cx="1258207" cy="1021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791540" y="5466392"/>
                <a:ext cx="3380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40" y="5466392"/>
                <a:ext cx="338073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22" t="-500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885669" y="6047285"/>
                <a:ext cx="32866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669" y="6047285"/>
                <a:ext cx="328660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56" t="-3279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/>
          <p:cNvSpPr txBox="1"/>
          <p:nvPr/>
        </p:nvSpPr>
        <p:spPr>
          <a:xfrm>
            <a:off x="2733800" y="2747407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38" name="矩形 37"/>
          <p:cNvSpPr/>
          <p:nvPr/>
        </p:nvSpPr>
        <p:spPr>
          <a:xfrm>
            <a:off x="3362188" y="2505133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39" name="矩形 38"/>
          <p:cNvSpPr/>
          <p:nvPr/>
        </p:nvSpPr>
        <p:spPr>
          <a:xfrm>
            <a:off x="2435119" y="3700560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0" name="矩形 39"/>
          <p:cNvSpPr/>
          <p:nvPr/>
        </p:nvSpPr>
        <p:spPr>
          <a:xfrm>
            <a:off x="998680" y="3700560"/>
            <a:ext cx="1258207" cy="1021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733800" y="3949738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42" name="矩形 41"/>
          <p:cNvSpPr/>
          <p:nvPr/>
        </p:nvSpPr>
        <p:spPr>
          <a:xfrm>
            <a:off x="3362188" y="3707464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3" name="矩形 42"/>
          <p:cNvSpPr/>
          <p:nvPr/>
        </p:nvSpPr>
        <p:spPr>
          <a:xfrm>
            <a:off x="2452342" y="5526270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-25000" dirty="0" err="1"/>
              <a:t>p</a:t>
            </a:r>
            <a:endParaRPr lang="zh-TW" altLang="en-US" sz="2400" baseline="-25000" dirty="0"/>
          </a:p>
        </p:txBody>
      </p:sp>
      <p:sp>
        <p:nvSpPr>
          <p:cNvPr id="44" name="矩形 43"/>
          <p:cNvSpPr/>
          <p:nvPr/>
        </p:nvSpPr>
        <p:spPr>
          <a:xfrm>
            <a:off x="1015903" y="5526270"/>
            <a:ext cx="1258207" cy="1021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751023" y="5775448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46" name="矩形 45"/>
          <p:cNvSpPr/>
          <p:nvPr/>
        </p:nvSpPr>
        <p:spPr>
          <a:xfrm>
            <a:off x="3379411" y="5533174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c</a:t>
            </a:r>
            <a:r>
              <a:rPr lang="en-US" altLang="zh-TW" sz="2400" baseline="-25000" dirty="0" err="1"/>
              <a:t>p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 rot="5400000">
            <a:off x="2097772" y="4878222"/>
            <a:ext cx="91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7" name="矩形 46"/>
          <p:cNvSpPr/>
          <p:nvPr/>
        </p:nvSpPr>
        <p:spPr>
          <a:xfrm>
            <a:off x="4791540" y="2519331"/>
            <a:ext cx="1258207" cy="1021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48" name="矩形 47"/>
          <p:cNvSpPr/>
          <p:nvPr/>
        </p:nvSpPr>
        <p:spPr>
          <a:xfrm>
            <a:off x="6188492" y="2501680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49" name="矩形 48"/>
          <p:cNvSpPr/>
          <p:nvPr/>
        </p:nvSpPr>
        <p:spPr>
          <a:xfrm>
            <a:off x="6812442" y="2519331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261445" y="2658299"/>
            <a:ext cx="57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51" name="矩形 50"/>
          <p:cNvSpPr/>
          <p:nvPr/>
        </p:nvSpPr>
        <p:spPr>
          <a:xfrm>
            <a:off x="7823404" y="2519331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-25000" dirty="0" err="1"/>
              <a:t>p</a:t>
            </a:r>
            <a:endParaRPr lang="zh-TW" altLang="en-US" sz="2400" baseline="-25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886520" y="4097274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53" name="矩形 52"/>
          <p:cNvSpPr/>
          <p:nvPr/>
        </p:nvSpPr>
        <p:spPr>
          <a:xfrm>
            <a:off x="5642442" y="3838874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54" name="矩形 53"/>
          <p:cNvSpPr/>
          <p:nvPr/>
        </p:nvSpPr>
        <p:spPr>
          <a:xfrm>
            <a:off x="6303949" y="3848095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820024" y="4088052"/>
            <a:ext cx="57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56" name="矩形 55"/>
          <p:cNvSpPr/>
          <p:nvPr/>
        </p:nvSpPr>
        <p:spPr>
          <a:xfrm>
            <a:off x="7332133" y="3861812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c</a:t>
            </a:r>
            <a:r>
              <a:rPr lang="en-US" altLang="zh-TW" sz="2400" baseline="-25000" dirty="0" err="1"/>
              <a:t>p</a:t>
            </a:r>
            <a:endParaRPr lang="zh-TW" alt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B134A709-9246-447A-9D40-800BA92AB81D}"/>
                  </a:ext>
                </a:extLst>
              </p:cNvPr>
              <p:cNvSpPr txBox="1"/>
              <p:nvPr/>
            </p:nvSpPr>
            <p:spPr>
              <a:xfrm>
                <a:off x="3319541" y="1825625"/>
                <a:ext cx="1252459" cy="43088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B134A709-9246-447A-9D40-800BA92AB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541" y="1825625"/>
                <a:ext cx="12524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15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37" grpId="0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9" grpId="0"/>
      <p:bldP spid="47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4" grpId="0" animBg="1"/>
      <p:bldP spid="55" grpId="0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- Meaning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1" i="1" u="sng" dirty="0"/>
                  <a:t>Composition</a:t>
                </a:r>
              </a:p>
              <a:p>
                <a:pPr lvl="1"/>
                <a:r>
                  <a:rPr lang="en-US" altLang="zh-TW" dirty="0"/>
                  <a:t>Given two functions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altLang="zh-TW" dirty="0"/>
                  <a:t>, the function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 is the composition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3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13"/>
          <p:cNvSpPr/>
          <p:nvPr/>
        </p:nvSpPr>
        <p:spPr>
          <a:xfrm>
            <a:off x="6453909" y="3248582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39" name="向右箭號 38"/>
          <p:cNvSpPr/>
          <p:nvPr/>
        </p:nvSpPr>
        <p:spPr>
          <a:xfrm flipH="1">
            <a:off x="8009192" y="351450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Rounded Rectangle 13"/>
          <p:cNvSpPr/>
          <p:nvPr/>
        </p:nvSpPr>
        <p:spPr>
          <a:xfrm>
            <a:off x="2313998" y="3234754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673633" y="358709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633" y="3587094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向右箭號 46"/>
          <p:cNvSpPr/>
          <p:nvPr/>
        </p:nvSpPr>
        <p:spPr>
          <a:xfrm flipH="1">
            <a:off x="5831335" y="351095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535712" y="3587094"/>
                <a:ext cx="12520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712" y="3587094"/>
                <a:ext cx="125207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2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向右箭號 48"/>
          <p:cNvSpPr/>
          <p:nvPr/>
        </p:nvSpPr>
        <p:spPr>
          <a:xfrm flipH="1">
            <a:off x="3897960" y="351095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flipH="1">
            <a:off x="1665592" y="351095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331179" y="3576818"/>
                <a:ext cx="12698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79" y="3576818"/>
                <a:ext cx="126989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74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ounded Rectangle 13"/>
          <p:cNvSpPr/>
          <p:nvPr/>
        </p:nvSpPr>
        <p:spPr>
          <a:xfrm>
            <a:off x="4247373" y="4484885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  <a:r>
              <a:rPr lang="en-US" altLang="zh-TW" sz="2800" dirty="0"/>
              <a:t> ◦ f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547521" y="485276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521" y="4852765"/>
                <a:ext cx="24173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向右箭號 57"/>
          <p:cNvSpPr/>
          <p:nvPr/>
        </p:nvSpPr>
        <p:spPr>
          <a:xfrm flipH="1">
            <a:off x="5831335" y="4761089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右箭號 58"/>
          <p:cNvSpPr/>
          <p:nvPr/>
        </p:nvSpPr>
        <p:spPr>
          <a:xfrm flipH="1">
            <a:off x="3598967" y="4761089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1869137" y="4817242"/>
                <a:ext cx="17223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137" y="4817242"/>
                <a:ext cx="1722395" cy="4168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/>
          <p:cNvSpPr txBox="1"/>
          <p:nvPr/>
        </p:nvSpPr>
        <p:spPr>
          <a:xfrm>
            <a:off x="1869137" y="5664360"/>
            <a:ext cx="56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Matrix multiplication is the composition of two linear functions.</a:t>
            </a:r>
            <a:endParaRPr lang="zh-TW" altLang="en-US" sz="28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2A88CE2-4BFB-4391-A1F8-A44DC114AD96}"/>
              </a:ext>
            </a:extLst>
          </p:cNvPr>
          <p:cNvSpPr txBox="1"/>
          <p:nvPr/>
        </p:nvSpPr>
        <p:spPr>
          <a:xfrm>
            <a:off x="3251033" y="1335882"/>
            <a:ext cx="57548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notation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g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 ∘ 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f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read as "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g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circle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f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", "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g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round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f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", "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g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about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f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", "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g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composed with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f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", "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g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after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f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", "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g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following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f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", "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g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f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", "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f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then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g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", or "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g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on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f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".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46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6" grpId="0" animBg="1"/>
      <p:bldP spid="4" grpId="0"/>
      <p:bldP spid="47" grpId="0" animBg="1"/>
      <p:bldP spid="48" grpId="0"/>
      <p:bldP spid="49" grpId="0" animBg="1"/>
      <p:bldP spid="50" grpId="0" animBg="1"/>
      <p:bldP spid="51" grpId="0"/>
      <p:bldP spid="54" grpId="0" animBg="1"/>
      <p:bldP spid="55" grpId="0"/>
      <p:bldP spid="58" grpId="0" animBg="1"/>
      <p:bldP spid="59" grpId="0" animBg="1"/>
      <p:bldP spid="60" grpId="0"/>
      <p:bldP spid="61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- Meaning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/>
              <a:t>Composition</a:t>
            </a:r>
          </a:p>
        </p:txBody>
      </p:sp>
      <p:sp>
        <p:nvSpPr>
          <p:cNvPr id="31" name="Rounded Rectangle 13"/>
          <p:cNvSpPr/>
          <p:nvPr/>
        </p:nvSpPr>
        <p:spPr>
          <a:xfrm>
            <a:off x="5835609" y="2877465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9" name="向右箭號 38"/>
          <p:cNvSpPr/>
          <p:nvPr/>
        </p:nvSpPr>
        <p:spPr>
          <a:xfrm flipH="1">
            <a:off x="7390892" y="314339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Rounded Rectangle 13"/>
          <p:cNvSpPr/>
          <p:nvPr/>
        </p:nvSpPr>
        <p:spPr>
          <a:xfrm>
            <a:off x="2170672" y="2851461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055333" y="321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333" y="3215977"/>
                <a:ext cx="24173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向右箭號 46"/>
          <p:cNvSpPr/>
          <p:nvPr/>
        </p:nvSpPr>
        <p:spPr>
          <a:xfrm flipH="1">
            <a:off x="5213035" y="313984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672911" y="3191814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911" y="3191814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向右箭號 48"/>
          <p:cNvSpPr/>
          <p:nvPr/>
        </p:nvSpPr>
        <p:spPr>
          <a:xfrm flipH="1">
            <a:off x="3754634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flipH="1">
            <a:off x="1522266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1005144" y="319181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44" y="3191814"/>
                <a:ext cx="2457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ounded Rectangle 13"/>
          <p:cNvSpPr/>
          <p:nvPr/>
        </p:nvSpPr>
        <p:spPr>
          <a:xfrm>
            <a:off x="4045872" y="4981231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383458" y="539950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58" y="5399501"/>
                <a:ext cx="24173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向右箭號 57"/>
          <p:cNvSpPr/>
          <p:nvPr/>
        </p:nvSpPr>
        <p:spPr>
          <a:xfrm flipH="1">
            <a:off x="5664439" y="529754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右箭號 58"/>
          <p:cNvSpPr/>
          <p:nvPr/>
        </p:nvSpPr>
        <p:spPr>
          <a:xfrm flipH="1">
            <a:off x="3373515" y="526285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049653" y="531622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653" y="531622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9268" r="-2682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15"/>
          <p:cNvSpPr/>
          <p:nvPr/>
        </p:nvSpPr>
        <p:spPr>
          <a:xfrm rot="5400000">
            <a:off x="4645701" y="1816912"/>
            <a:ext cx="405679" cy="5355738"/>
          </a:xfrm>
          <a:prstGeom prst="rightBrace">
            <a:avLst>
              <a:gd name="adj1" fmla="val 498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747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6" grpId="0" animBg="1"/>
      <p:bldP spid="4" grpId="0"/>
      <p:bldP spid="47" grpId="0" animBg="1"/>
      <p:bldP spid="48" grpId="0"/>
      <p:bldP spid="49" grpId="0" animBg="1"/>
      <p:bldP spid="50" grpId="0" animBg="1"/>
      <p:bldP spid="51" grpId="0"/>
      <p:bldP spid="54" grpId="0" animBg="1"/>
      <p:bldP spid="55" grpId="0"/>
      <p:bldP spid="58" grpId="0" animBg="1"/>
      <p:bldP spid="59" grpId="0" animBg="1"/>
      <p:bldP spid="60" grpId="0"/>
      <p:bldP spid="19" grpId="0"/>
      <p:bldP spid="20" grpId="0"/>
      <p:bldP spid="21" grpId="0" animBg="1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- Meaning</a:t>
            </a:r>
            <a:endParaRPr lang="zh-TW" altLang="en-US" dirty="0"/>
          </a:p>
        </p:txBody>
      </p:sp>
      <p:sp>
        <p:nvSpPr>
          <p:cNvPr id="31" name="Rounded Rectangle 13"/>
          <p:cNvSpPr/>
          <p:nvPr/>
        </p:nvSpPr>
        <p:spPr>
          <a:xfrm>
            <a:off x="5835609" y="2877465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9" name="向右箭號 38"/>
          <p:cNvSpPr/>
          <p:nvPr/>
        </p:nvSpPr>
        <p:spPr>
          <a:xfrm flipH="1">
            <a:off x="7390892" y="314339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Rounded Rectangle 13"/>
          <p:cNvSpPr/>
          <p:nvPr/>
        </p:nvSpPr>
        <p:spPr>
          <a:xfrm>
            <a:off x="2170672" y="2851461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47" name="向右箭號 46"/>
          <p:cNvSpPr/>
          <p:nvPr/>
        </p:nvSpPr>
        <p:spPr>
          <a:xfrm flipH="1">
            <a:off x="5213035" y="313984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右箭號 48"/>
          <p:cNvSpPr/>
          <p:nvPr/>
        </p:nvSpPr>
        <p:spPr>
          <a:xfrm flipH="1">
            <a:off x="3754634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flipH="1">
            <a:off x="1522266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Rounded Rectangle 13"/>
          <p:cNvSpPr/>
          <p:nvPr/>
        </p:nvSpPr>
        <p:spPr>
          <a:xfrm>
            <a:off x="4045872" y="4981231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58" name="向右箭號 57"/>
          <p:cNvSpPr/>
          <p:nvPr/>
        </p:nvSpPr>
        <p:spPr>
          <a:xfrm flipH="1">
            <a:off x="5664439" y="529754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右箭號 58"/>
          <p:cNvSpPr/>
          <p:nvPr/>
        </p:nvSpPr>
        <p:spPr>
          <a:xfrm flipH="1">
            <a:off x="3373515" y="526285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15"/>
          <p:cNvSpPr/>
          <p:nvPr/>
        </p:nvSpPr>
        <p:spPr>
          <a:xfrm rot="5400000">
            <a:off x="4645701" y="1816912"/>
            <a:ext cx="405679" cy="5355738"/>
          </a:xfrm>
          <a:prstGeom prst="rightBrace">
            <a:avLst>
              <a:gd name="adj1" fmla="val 498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6336796" y="4883802"/>
            <a:ext cx="2595515" cy="1360629"/>
            <a:chOff x="6878151" y="4875161"/>
            <a:chExt cx="2595515" cy="1360629"/>
          </a:xfrm>
        </p:grpSpPr>
        <p:sp>
          <p:nvSpPr>
            <p:cNvPr id="26" name="文字方塊 25"/>
            <p:cNvSpPr txBox="1"/>
            <p:nvPr/>
          </p:nvSpPr>
          <p:spPr>
            <a:xfrm>
              <a:off x="8055333" y="5018905"/>
              <a:ext cx="14183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standard matrix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6878151" y="4875161"/>
                  <a:ext cx="1177182" cy="13606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151" y="4875161"/>
                  <a:ext cx="1177182" cy="13606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954008" y="5345966"/>
                <a:ext cx="3379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008" y="5345966"/>
                <a:ext cx="33797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727" r="-909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1086567" y="5168668"/>
            <a:ext cx="16983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first column of 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715725" y="2197150"/>
                <a:ext cx="1177182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725" y="2197150"/>
                <a:ext cx="1177182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641696" y="3188447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96" y="3188447"/>
                <a:ext cx="36138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0000" r="-500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3999361" y="2227786"/>
            <a:ext cx="16983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first column of B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950449" y="3229618"/>
                <a:ext cx="556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9" y="3229618"/>
                <a:ext cx="55694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3187" r="-439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-下雙向箭號 3"/>
          <p:cNvSpPr/>
          <p:nvPr/>
        </p:nvSpPr>
        <p:spPr>
          <a:xfrm>
            <a:off x="972782" y="3621927"/>
            <a:ext cx="454503" cy="142859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8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2" grpId="0"/>
      <p:bldP spid="33" grpId="0" animBg="1"/>
      <p:bldP spid="34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- Meaning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i="1" u="sng" dirty="0"/>
          </a:p>
        </p:txBody>
      </p:sp>
      <p:sp>
        <p:nvSpPr>
          <p:cNvPr id="31" name="Rounded Rectangle 13"/>
          <p:cNvSpPr/>
          <p:nvPr/>
        </p:nvSpPr>
        <p:spPr>
          <a:xfrm>
            <a:off x="5835609" y="2877465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9" name="向右箭號 38"/>
          <p:cNvSpPr/>
          <p:nvPr/>
        </p:nvSpPr>
        <p:spPr>
          <a:xfrm flipH="1">
            <a:off x="7390892" y="314339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Rounded Rectangle 13"/>
          <p:cNvSpPr/>
          <p:nvPr/>
        </p:nvSpPr>
        <p:spPr>
          <a:xfrm>
            <a:off x="2170672" y="2851461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47" name="向右箭號 46"/>
          <p:cNvSpPr/>
          <p:nvPr/>
        </p:nvSpPr>
        <p:spPr>
          <a:xfrm flipH="1">
            <a:off x="5213035" y="313984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右箭號 48"/>
          <p:cNvSpPr/>
          <p:nvPr/>
        </p:nvSpPr>
        <p:spPr>
          <a:xfrm flipH="1">
            <a:off x="3754634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flipH="1">
            <a:off x="1522266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Rounded Rectangle 13"/>
          <p:cNvSpPr/>
          <p:nvPr/>
        </p:nvSpPr>
        <p:spPr>
          <a:xfrm>
            <a:off x="4045872" y="4981231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58" name="向右箭號 57"/>
          <p:cNvSpPr/>
          <p:nvPr/>
        </p:nvSpPr>
        <p:spPr>
          <a:xfrm flipH="1">
            <a:off x="5664439" y="529754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右箭號 58"/>
          <p:cNvSpPr/>
          <p:nvPr/>
        </p:nvSpPr>
        <p:spPr>
          <a:xfrm flipH="1">
            <a:off x="3373515" y="526285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15"/>
          <p:cNvSpPr/>
          <p:nvPr/>
        </p:nvSpPr>
        <p:spPr>
          <a:xfrm rot="5400000">
            <a:off x="4645701" y="1816912"/>
            <a:ext cx="405679" cy="5355738"/>
          </a:xfrm>
          <a:prstGeom prst="rightBrace">
            <a:avLst>
              <a:gd name="adj1" fmla="val 498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6336796" y="4883802"/>
            <a:ext cx="2595515" cy="1360629"/>
            <a:chOff x="6878151" y="4875161"/>
            <a:chExt cx="2595515" cy="1360629"/>
          </a:xfrm>
        </p:grpSpPr>
        <p:sp>
          <p:nvSpPr>
            <p:cNvPr id="26" name="文字方塊 25"/>
            <p:cNvSpPr txBox="1"/>
            <p:nvPr/>
          </p:nvSpPr>
          <p:spPr>
            <a:xfrm>
              <a:off x="8055333" y="5018905"/>
              <a:ext cx="14183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standard matrix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6878151" y="4875161"/>
                  <a:ext cx="1177182" cy="13606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151" y="4875161"/>
                  <a:ext cx="1177182" cy="13606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954008" y="5345966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008" y="5345966"/>
                <a:ext cx="34509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1086567" y="5168668"/>
            <a:ext cx="16983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second column of 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715725" y="2197150"/>
                <a:ext cx="1177182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725" y="2197150"/>
                <a:ext cx="1177182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641696" y="3188447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96" y="3188447"/>
                <a:ext cx="36849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9672" r="-49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3999361" y="2227786"/>
            <a:ext cx="16983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second column of B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950449" y="3229618"/>
                <a:ext cx="5640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9" y="3229618"/>
                <a:ext cx="56406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3043" r="-434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上-下雙向箭號 41"/>
          <p:cNvSpPr/>
          <p:nvPr/>
        </p:nvSpPr>
        <p:spPr>
          <a:xfrm>
            <a:off x="972782" y="3621927"/>
            <a:ext cx="454503" cy="142859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38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2" grpId="0"/>
      <p:bldP spid="33" grpId="0" animBg="1"/>
      <p:bldP spid="34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/>
          <p:cNvSpPr txBox="1"/>
          <p:nvPr/>
        </p:nvSpPr>
        <p:spPr>
          <a:xfrm>
            <a:off x="715726" y="4269069"/>
            <a:ext cx="466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composition of A and B is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457427" y="5024876"/>
                <a:ext cx="53508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𝐴𝑏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sz="2800" dirty="0"/>
                                        <m:t>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𝐴𝑏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sz="2800" dirty="0"/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sz="2800" dirty="0"/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27" y="5024876"/>
                <a:ext cx="535082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4813164" y="5688350"/>
            <a:ext cx="347128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Matrix Multiplication</a:t>
            </a:r>
            <a:endParaRPr lang="zh-TW" altLang="en-US" sz="2800" dirty="0"/>
          </a:p>
        </p:txBody>
      </p:sp>
      <p:sp>
        <p:nvSpPr>
          <p:cNvPr id="49" name="Rounded Rectangle 13"/>
          <p:cNvSpPr/>
          <p:nvPr/>
        </p:nvSpPr>
        <p:spPr>
          <a:xfrm>
            <a:off x="5646924" y="608560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50" name="向右箭號 49"/>
          <p:cNvSpPr/>
          <p:nvPr/>
        </p:nvSpPr>
        <p:spPr>
          <a:xfrm flipH="1">
            <a:off x="7202207" y="874486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Rounded Rectangle 13"/>
          <p:cNvSpPr/>
          <p:nvPr/>
        </p:nvSpPr>
        <p:spPr>
          <a:xfrm>
            <a:off x="1981987" y="582556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7866648" y="94707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648" y="947072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向右箭號 52"/>
          <p:cNvSpPr/>
          <p:nvPr/>
        </p:nvSpPr>
        <p:spPr>
          <a:xfrm flipH="1">
            <a:off x="5024350" y="870936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484226" y="922909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226" y="922909"/>
                <a:ext cx="244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向右箭號 54"/>
          <p:cNvSpPr/>
          <p:nvPr/>
        </p:nvSpPr>
        <p:spPr>
          <a:xfrm flipH="1">
            <a:off x="3565949" y="858760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 flipH="1">
            <a:off x="1333581" y="858760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816459" y="92290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59" y="922909"/>
                <a:ext cx="24570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13"/>
          <p:cNvSpPr/>
          <p:nvPr/>
        </p:nvSpPr>
        <p:spPr>
          <a:xfrm>
            <a:off x="3857187" y="2712326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6194773" y="313059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73" y="3130596"/>
                <a:ext cx="24173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向右箭號 59"/>
          <p:cNvSpPr/>
          <p:nvPr/>
        </p:nvSpPr>
        <p:spPr>
          <a:xfrm flipH="1">
            <a:off x="5475754" y="3028643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右箭號 60"/>
          <p:cNvSpPr/>
          <p:nvPr/>
        </p:nvSpPr>
        <p:spPr>
          <a:xfrm flipH="1">
            <a:off x="3184830" y="2993950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2860968" y="304732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968" y="3047324"/>
                <a:ext cx="24570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5861402" y="1743802"/>
                <a:ext cx="11843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402" y="1743802"/>
                <a:ext cx="1184363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2181780" y="1699025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780" y="1699025"/>
                <a:ext cx="119680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ight Brace 15"/>
          <p:cNvSpPr/>
          <p:nvPr/>
        </p:nvSpPr>
        <p:spPr>
          <a:xfrm rot="5400000">
            <a:off x="4457016" y="-451993"/>
            <a:ext cx="405679" cy="5355738"/>
          </a:xfrm>
          <a:prstGeom prst="rightBrace">
            <a:avLst>
              <a:gd name="adj1" fmla="val 498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001163" y="3054984"/>
                <a:ext cx="1252459" cy="43088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163" y="3054984"/>
                <a:ext cx="125245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861402" y="4792289"/>
            <a:ext cx="1184363" cy="663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21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5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5" name="Rounded Rectangle 13"/>
          <p:cNvSpPr/>
          <p:nvPr/>
        </p:nvSpPr>
        <p:spPr>
          <a:xfrm>
            <a:off x="5564062" y="2574301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向右箭號 5"/>
          <p:cNvSpPr/>
          <p:nvPr/>
        </p:nvSpPr>
        <p:spPr>
          <a:xfrm flipH="1">
            <a:off x="7119345" y="2840227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ounded Rectangle 13"/>
          <p:cNvSpPr/>
          <p:nvPr/>
        </p:nvSpPr>
        <p:spPr>
          <a:xfrm>
            <a:off x="1899125" y="2548297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783786" y="2912813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786" y="2912813"/>
                <a:ext cx="24173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 flipH="1">
            <a:off x="4941488" y="2836677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401364" y="2888650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64" y="2888650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 flipH="1">
            <a:off x="3483087" y="282450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flipH="1">
            <a:off x="1250719" y="282450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33597" y="288865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97" y="2888650"/>
                <a:ext cx="2457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3770003" y="4739581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107589" y="515785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589" y="5157851"/>
                <a:ext cx="24173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向右箭號 15"/>
          <p:cNvSpPr/>
          <p:nvPr/>
        </p:nvSpPr>
        <p:spPr>
          <a:xfrm flipH="1">
            <a:off x="5388570" y="505589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flipH="1">
            <a:off x="3097646" y="502120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773784" y="507457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84" y="507457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774218" y="3771057"/>
                <a:ext cx="11843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18" y="3771057"/>
                <a:ext cx="118436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094596" y="3726280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596" y="3726280"/>
                <a:ext cx="119680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15"/>
          <p:cNvSpPr/>
          <p:nvPr/>
        </p:nvSpPr>
        <p:spPr>
          <a:xfrm rot="5400000">
            <a:off x="4369832" y="1575262"/>
            <a:ext cx="405679" cy="5355738"/>
          </a:xfrm>
          <a:prstGeom prst="rightBrace">
            <a:avLst>
              <a:gd name="adj1" fmla="val 498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7676253" y="2388819"/>
            <a:ext cx="45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293587" y="2375012"/>
            <a:ext cx="45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28650" y="2451148"/>
            <a:ext cx="45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367718" y="1690689"/>
            <a:ext cx="25909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reflection about the </a:t>
            </a:r>
            <a:r>
              <a:rPr lang="en-US" altLang="zh-TW" sz="2400" i="1" dirty="0"/>
              <a:t>x</a:t>
            </a:r>
            <a:r>
              <a:rPr lang="en-US" altLang="zh-TW" sz="2400" dirty="0"/>
              <a:t>-axis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322162" y="2020579"/>
            <a:ext cx="2175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rotation by 180</a:t>
            </a:r>
            <a:r>
              <a:rPr lang="en-US" altLang="zh-TW" sz="2400" baseline="40000" dirty="0">
                <a:sym typeface="MT Extra" pitchFamily="18" charset="2"/>
              </a:rPr>
              <a:t></a:t>
            </a:r>
            <a:endParaRPr lang="en-US" altLang="zh-TW" sz="2400" dirty="0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755814" y="5963720"/>
            <a:ext cx="34467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reflection about the </a:t>
            </a:r>
            <a:r>
              <a:rPr lang="en-US" altLang="zh-TW" sz="2400" i="1" dirty="0"/>
              <a:t>y</a:t>
            </a:r>
            <a:r>
              <a:rPr lang="en-US" altLang="zh-TW" sz="2400" dirty="0"/>
              <a:t>-axis</a:t>
            </a:r>
            <a:endParaRPr lang="en-US" altLang="zh-TW" sz="2400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671420" y="2787819"/>
                <a:ext cx="139980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20" y="2787819"/>
                <a:ext cx="1399806" cy="615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2090512" y="2785232"/>
                <a:ext cx="117057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12" y="2785232"/>
                <a:ext cx="1170577" cy="6158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7211F58-66A2-49B7-831C-F94DCA4A80D3}"/>
              </a:ext>
            </a:extLst>
          </p:cNvPr>
          <p:cNvCxnSpPr/>
          <p:nvPr/>
        </p:nvCxnSpPr>
        <p:spPr>
          <a:xfrm>
            <a:off x="4077290" y="1033670"/>
            <a:ext cx="3420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BDD851F-A478-485D-99BE-9CC83D41F471}"/>
              </a:ext>
            </a:extLst>
          </p:cNvPr>
          <p:cNvCxnSpPr>
            <a:cxnSpLocks/>
          </p:cNvCxnSpPr>
          <p:nvPr/>
        </p:nvCxnSpPr>
        <p:spPr>
          <a:xfrm flipV="1">
            <a:off x="5787395" y="122317"/>
            <a:ext cx="1" cy="1687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3C3F1F91-8CFA-4A18-A166-9EB7A22F3EAB}"/>
              </a:ext>
            </a:extLst>
          </p:cNvPr>
          <p:cNvCxnSpPr/>
          <p:nvPr/>
        </p:nvCxnSpPr>
        <p:spPr>
          <a:xfrm flipV="1">
            <a:off x="5742086" y="490088"/>
            <a:ext cx="1184363" cy="52442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4410F93-D133-4B5D-8ADC-B2771A7A8556}"/>
              </a:ext>
            </a:extLst>
          </p:cNvPr>
          <p:cNvCxnSpPr/>
          <p:nvPr/>
        </p:nvCxnSpPr>
        <p:spPr>
          <a:xfrm flipV="1">
            <a:off x="4501518" y="1057448"/>
            <a:ext cx="1184363" cy="52442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4D16F9C-774A-445F-AF9E-1E88B0E1F058}"/>
              </a:ext>
            </a:extLst>
          </p:cNvPr>
          <p:cNvCxnSpPr>
            <a:cxnSpLocks/>
          </p:cNvCxnSpPr>
          <p:nvPr/>
        </p:nvCxnSpPr>
        <p:spPr>
          <a:xfrm>
            <a:off x="4572000" y="475049"/>
            <a:ext cx="1184363" cy="52442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0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/>
      <p:bldP spid="19" grpId="0"/>
      <p:bldP spid="20" grpId="0"/>
      <p:bldP spid="21" grpId="0" animBg="1"/>
      <p:bldP spid="23" grpId="0"/>
      <p:bldP spid="24" grpId="0"/>
      <p:bldP spid="25" grpId="0"/>
      <p:bldP spid="26" grpId="0"/>
      <p:bldP spid="27" grpId="0"/>
      <p:bldP spid="30" grpId="0"/>
      <p:bldP spid="2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5" name="Rounded Rectangle 13"/>
          <p:cNvSpPr/>
          <p:nvPr/>
        </p:nvSpPr>
        <p:spPr>
          <a:xfrm>
            <a:off x="5564062" y="2574301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向右箭號 5"/>
          <p:cNvSpPr/>
          <p:nvPr/>
        </p:nvSpPr>
        <p:spPr>
          <a:xfrm flipH="1">
            <a:off x="7119345" y="2840227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ounded Rectangle 13"/>
          <p:cNvSpPr/>
          <p:nvPr/>
        </p:nvSpPr>
        <p:spPr>
          <a:xfrm>
            <a:off x="1899125" y="2548297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783786" y="2912813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786" y="2912813"/>
                <a:ext cx="24173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 flipH="1">
            <a:off x="4941488" y="2836677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401364" y="2888650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64" y="2888650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 flipH="1">
            <a:off x="3483087" y="282450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flipH="1">
            <a:off x="1250719" y="282450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33597" y="288865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97" y="2888650"/>
                <a:ext cx="2457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3770003" y="4739581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107589" y="515785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589" y="5157851"/>
                <a:ext cx="24173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向右箭號 15"/>
          <p:cNvSpPr/>
          <p:nvPr/>
        </p:nvSpPr>
        <p:spPr>
          <a:xfrm flipH="1">
            <a:off x="5388570" y="505589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flipH="1">
            <a:off x="3097646" y="502120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773784" y="507457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84" y="507457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774218" y="3771057"/>
                <a:ext cx="11843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18" y="3771057"/>
                <a:ext cx="118436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094596" y="3726280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596" y="3726280"/>
                <a:ext cx="119680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15"/>
          <p:cNvSpPr/>
          <p:nvPr/>
        </p:nvSpPr>
        <p:spPr>
          <a:xfrm rot="5400000">
            <a:off x="4369832" y="1575262"/>
            <a:ext cx="405679" cy="5355738"/>
          </a:xfrm>
          <a:prstGeom prst="rightBrace">
            <a:avLst>
              <a:gd name="adj1" fmla="val 498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7676253" y="2388819"/>
            <a:ext cx="45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293587" y="2375012"/>
            <a:ext cx="45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28650" y="2451148"/>
            <a:ext cx="45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367718" y="1690689"/>
            <a:ext cx="25909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reflection about the </a:t>
            </a:r>
            <a:r>
              <a:rPr lang="en-US" altLang="zh-TW" sz="2400" i="1" dirty="0"/>
              <a:t>x</a:t>
            </a:r>
            <a:r>
              <a:rPr lang="en-US" altLang="zh-TW" sz="2400" dirty="0"/>
              <a:t>-axis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322162" y="2020579"/>
            <a:ext cx="2175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rotation by 180</a:t>
            </a:r>
            <a:r>
              <a:rPr lang="en-US" altLang="zh-TW" sz="2400" baseline="40000" dirty="0">
                <a:sym typeface="MT Extra" pitchFamily="18" charset="2"/>
              </a:rPr>
              <a:t></a:t>
            </a:r>
            <a:endParaRPr lang="en-US" altLang="zh-TW" sz="2400" dirty="0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755814" y="5963720"/>
            <a:ext cx="34467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reflection about the </a:t>
            </a:r>
            <a:r>
              <a:rPr lang="en-US" altLang="zh-TW" sz="2400" i="1" dirty="0"/>
              <a:t>y</a:t>
            </a:r>
            <a:r>
              <a:rPr lang="en-US" altLang="zh-TW" sz="2400" dirty="0"/>
              <a:t>-axis</a:t>
            </a:r>
            <a:endParaRPr lang="en-US" altLang="zh-TW" sz="2400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671420" y="2787819"/>
                <a:ext cx="139980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20" y="2787819"/>
                <a:ext cx="1399806" cy="615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2090512" y="2785232"/>
                <a:ext cx="117057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12" y="2785232"/>
                <a:ext cx="1170577" cy="6158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958644" y="4999919"/>
                <a:ext cx="117057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44" y="4999919"/>
                <a:ext cx="1170577" cy="6158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68391" y="809230"/>
                <a:ext cx="139980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91" y="809230"/>
                <a:ext cx="1399806" cy="6158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903562" y="822551"/>
                <a:ext cx="117057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562" y="822551"/>
                <a:ext cx="1170577" cy="615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653302" y="809230"/>
                <a:ext cx="148527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302" y="809230"/>
                <a:ext cx="1485278" cy="6158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7119345" y="668639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571061" y="625613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084880" y="1183506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536596" y="1140480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6B474BD-B666-4C40-920A-13B9394FD8D7}"/>
                  </a:ext>
                </a:extLst>
              </p:cNvPr>
              <p:cNvSpPr txBox="1"/>
              <p:nvPr/>
            </p:nvSpPr>
            <p:spPr>
              <a:xfrm>
                <a:off x="6666421" y="5027631"/>
                <a:ext cx="596830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6B474BD-B666-4C40-920A-13B9394FD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421" y="5027631"/>
                <a:ext cx="596830" cy="61491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D035BFB-0640-47A0-8871-5C5E3861AB5F}"/>
                  </a:ext>
                </a:extLst>
              </p:cNvPr>
              <p:cNvSpPr txBox="1"/>
              <p:nvPr/>
            </p:nvSpPr>
            <p:spPr>
              <a:xfrm>
                <a:off x="1710684" y="5035061"/>
                <a:ext cx="818942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D035BFB-0640-47A0-8871-5C5E3861A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684" y="5035061"/>
                <a:ext cx="818942" cy="61491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45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" grpId="0" animBg="1"/>
      <p:bldP spid="36" grpId="0" animBg="1"/>
      <p:bldP spid="37" grpId="0" animBg="1"/>
      <p:bldP spid="38" grpId="0" animBg="1"/>
      <p:bldP spid="4" grpId="0"/>
      <p:bldP spid="3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370</Words>
  <Application>Microsoft Office PowerPoint</Application>
  <PresentationFormat>如螢幕大小 (4:3)</PresentationFormat>
  <Paragraphs>146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Nimbus Roman No9 L</vt:lpstr>
      <vt:lpstr>Arial</vt:lpstr>
      <vt:lpstr>Calibri</vt:lpstr>
      <vt:lpstr>Calibri Light</vt:lpstr>
      <vt:lpstr>Cambria Math</vt:lpstr>
      <vt:lpstr>Office 佈景主題</vt:lpstr>
      <vt:lpstr>Matrix Multiplication</vt:lpstr>
      <vt:lpstr>Matrix Multiplication - Meaning</vt:lpstr>
      <vt:lpstr>Matrix Multiplication - Meaning</vt:lpstr>
      <vt:lpstr>Matrix Multiplication - Meaning</vt:lpstr>
      <vt:lpstr>Matrix Multiplication - Meaning</vt:lpstr>
      <vt:lpstr>Matrix Multiplication - Meaning</vt:lpstr>
      <vt:lpstr>PowerPoint 簡報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8</cp:revision>
  <dcterms:created xsi:type="dcterms:W3CDTF">2020-09-12T17:34:10Z</dcterms:created>
  <dcterms:modified xsi:type="dcterms:W3CDTF">2020-10-08T09:49:35Z</dcterms:modified>
</cp:coreProperties>
</file>