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6" r:id="rId2"/>
    <p:sldId id="377" r:id="rId3"/>
    <p:sldId id="378" r:id="rId4"/>
    <p:sldId id="379" r:id="rId5"/>
    <p:sldId id="401" r:id="rId6"/>
    <p:sldId id="380" r:id="rId7"/>
    <p:sldId id="398" r:id="rId8"/>
    <p:sldId id="411" r:id="rId9"/>
    <p:sldId id="381" r:id="rId10"/>
    <p:sldId id="4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178A8-1897-47F8-93E8-F58479E44FAB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A6717-5820-4C13-8489-8BF8163247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singula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Check by Theorem 2.6 (P126 ~ 127)</a:t>
            </a:r>
          </a:p>
          <a:p>
            <a:pPr algn="ctr"/>
            <a:endParaRPr lang="en-US" altLang="zh-TW" sz="1200" dirty="0"/>
          </a:p>
          <a:p>
            <a:pPr marL="228600" indent="-228600">
              <a:buAutoNum type="alphaLcParenBoth"/>
            </a:pPr>
            <a:r>
              <a:rPr lang="en-US" altLang="zh-TW" dirty="0">
                <a:sym typeface="Wingdings" pitchFamily="2" charset="2"/>
              </a:rPr>
              <a:t> (b)</a:t>
            </a:r>
            <a:r>
              <a:rPr lang="en-US" altLang="zh-TW" baseline="0" dirty="0">
                <a:sym typeface="Wingdings" pitchFamily="2" charset="2"/>
              </a:rPr>
              <a:t>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2.5</a:t>
            </a:r>
          </a:p>
          <a:p>
            <a:pPr marL="228600" indent="-228600">
              <a:buAutoNum type="alphaLcParenBoth"/>
            </a:pP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(e)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b. (e)(a) Suppose A = PR, where the last row of R is zero. Let b = Pen. Then Ax=</a:t>
            </a:r>
            <a:r>
              <a:rPr lang="en-US" altLang="zh-TW" baseline="0" dirty="0" err="1">
                <a:sym typeface="Wingdings" pitchFamily="2" charset="2"/>
              </a:rPr>
              <a:t>bRx</a:t>
            </a:r>
            <a:r>
              <a:rPr lang="en-US" altLang="zh-TW" baseline="0" dirty="0">
                <a:sym typeface="Wingdings" pitchFamily="2" charset="2"/>
              </a:rPr>
              <a:t>=</a:t>
            </a:r>
            <a:r>
              <a:rPr lang="en-US" altLang="zh-TW" baseline="0" dirty="0" err="1">
                <a:sym typeface="Wingdings" pitchFamily="2" charset="2"/>
              </a:rPr>
              <a:t>en</a:t>
            </a: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(c)  (f) Nullity = n – rank(A) = n- n = 0. (# of free variables = 0)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(g)  (c)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1.8 (a)(d)</a:t>
            </a: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(h)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0 = 0; (h)(a)Suppose some x\</a:t>
            </a:r>
            <a:r>
              <a:rPr lang="en-US" altLang="zh-TW" baseline="0" dirty="0" err="1">
                <a:sym typeface="Wingdings" pitchFamily="2" charset="2"/>
              </a:rPr>
              <a:t>neq</a:t>
            </a:r>
            <a:r>
              <a:rPr lang="en-US" altLang="zh-TW" baseline="0" dirty="0">
                <a:sym typeface="Wingdings" pitchFamily="2" charset="2"/>
              </a:rPr>
              <a:t> 0 </a:t>
            </a:r>
            <a:r>
              <a:rPr lang="en-US" altLang="zh-TW" baseline="0" dirty="0" err="1">
                <a:sym typeface="Wingdings" pitchFamily="2" charset="2"/>
              </a:rPr>
              <a:t>s.t.</a:t>
            </a:r>
            <a:r>
              <a:rPr lang="en-US" altLang="zh-TW" baseline="0" dirty="0">
                <a:sym typeface="Wingdings" pitchFamily="2" charset="2"/>
              </a:rPr>
              <a:t> Ax=0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</a:t>
            </a:r>
            <a:r>
              <a:rPr lang="en-US" altLang="zh-TW" baseline="0" dirty="0" err="1">
                <a:sym typeface="Wingdings" pitchFamily="2" charset="2"/>
              </a:rPr>
              <a:t>i</a:t>
            </a:r>
            <a:r>
              <a:rPr lang="en-US" altLang="zh-TW" baseline="0" dirty="0">
                <a:sym typeface="Wingdings" pitchFamily="2" charset="2"/>
              </a:rPr>
              <a:t>)  (h)  (a) : Let v be any vector in R</a:t>
            </a:r>
            <a:r>
              <a:rPr lang="en-US" altLang="zh-TW" baseline="30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such that Av = 0. Then 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v = I</a:t>
            </a:r>
            <a:r>
              <a:rPr lang="en-US" altLang="zh-TW" baseline="-25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v = (BA)v = B (Av) = B 0 = 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(j)  (e)  (a): Let b be any vector in Rn  and let v = 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.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Then Av = A(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) = (AC) b = In b = b.  (e)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(b)  (k) In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 … E2 E1 A  Ek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…E2E1A  A = E1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E2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… Ek</a:t>
            </a:r>
            <a:r>
              <a:rPr lang="en-US" altLang="zh-TW" baseline="30000" dirty="0">
                <a:sym typeface="Wingdings" pitchFamily="2" charset="2"/>
              </a:rPr>
              <a:t>-1</a:t>
            </a:r>
          </a:p>
          <a:p>
            <a:pPr marL="228600" indent="-228600">
              <a:buNone/>
            </a:pPr>
            <a:endParaRPr lang="zh-TW" altLang="en-US" dirty="0"/>
          </a:p>
          <a:p>
            <a:pPr algn="ctr"/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49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4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張三豐使了一次太極劍，張無忌看清楚了，張三豐叫他想想，過了一會兒，張無忌已忘了一大半。 張三豐微笑演示了第二次，但這次和第一次竟沒一招相同，張無忌表示還有三招沒忘，沉思半晌後，滿臉喜色叫道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這我可全忘了，忘得乾乾淨的。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Co-domain</a:t>
            </a:r>
          </a:p>
          <a:p>
            <a:r>
              <a:rPr lang="en-US" altLang="zh-TW" dirty="0"/>
              <a:t>Range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here, "singular" is not being taken in the sense of "single", but rather in the sense of "special", "not common". See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dictionary definition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includes "odd", "exceptional", "unusual", "peculiar".</a:t>
            </a:r>
            <a:endParaRPr lang="en-US" altLang="zh-TW" baseline="0" dirty="0"/>
          </a:p>
          <a:p>
            <a:r>
              <a:rPr lang="en-US" altLang="zh-TW" dirty="0"/>
              <a:t>http://math.stackexchange.com/questions/42649/why-are-invertible-matrices-called-non-singular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3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4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4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9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09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7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5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2FDF-5665-4ABA-8653-27DD6B84FD99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CA99-0B43-4D13-9262-4933364CF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78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3.png"/><Relationship Id="rId7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358800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81410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66821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goo.gl/z3J5R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95197"/>
            <a:ext cx="5362575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9200" y="611709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http://goo.gl/z3J5Rb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28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576698" y="2533717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62826" y="2911089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926353" y="2533717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106468" y="3403102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106468" y="421442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702868" y="3034461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702868" y="3850885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702868" y="4398697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2806453"/>
                <a:ext cx="368114" cy="369332"/>
              </a:xfrm>
              <a:prstGeom prst="rect">
                <a:avLst/>
              </a:prstGeom>
              <a:blipFill>
                <a:blip r:embed="rId4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66" y="3655337"/>
                <a:ext cx="375231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56" y="4460035"/>
                <a:ext cx="375231" cy="369332"/>
              </a:xfrm>
              <a:prstGeom prst="rect">
                <a:avLst/>
              </a:prstGeom>
              <a:blipFill>
                <a:blip r:embed="rId6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79" y="3173478"/>
                <a:ext cx="802527" cy="369332"/>
              </a:xfrm>
              <a:prstGeom prst="rect">
                <a:avLst/>
              </a:prstGeom>
              <a:blipFill>
                <a:blip r:embed="rId7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215153" y="514792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70844" y="514319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2400" dirty="0"/>
              <a:t>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05" y="3941072"/>
                <a:ext cx="802527" cy="369332"/>
              </a:xfrm>
              <a:prstGeom prst="rect">
                <a:avLst/>
              </a:prstGeom>
              <a:blipFill>
                <a:blip r:embed="rId8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3" y="3968468"/>
                <a:ext cx="1124346" cy="369332"/>
              </a:xfrm>
              <a:prstGeom prst="rect">
                <a:avLst/>
              </a:prstGeom>
              <a:blipFill>
                <a:blip r:embed="rId9"/>
                <a:stretch>
                  <a:fillRect l="-271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576698" y="1837923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392596" y="2299588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C525D98-49E0-45E1-BEE4-1ACE09E9B88B}"/>
              </a:ext>
            </a:extLst>
          </p:cNvPr>
          <p:cNvSpPr/>
          <p:nvPr/>
        </p:nvSpPr>
        <p:spPr>
          <a:xfrm>
            <a:off x="1350576" y="5684037"/>
            <a:ext cx="2480989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can go into function f</a:t>
            </a:r>
            <a:endParaRPr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83A14C-EE5D-4C48-B44F-655A9ABBCCD2}"/>
              </a:ext>
            </a:extLst>
          </p:cNvPr>
          <p:cNvSpPr/>
          <p:nvPr/>
        </p:nvSpPr>
        <p:spPr>
          <a:xfrm>
            <a:off x="4736079" y="5684037"/>
            <a:ext cx="3089785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may possible </a:t>
            </a:r>
            <a:r>
              <a:rPr lang="en-US" altLang="zh-TW" sz="2400" dirty="0"/>
              <a:t>come out of function f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4B6026-CF3F-402E-8D83-859A97BCD82B}"/>
              </a:ext>
            </a:extLst>
          </p:cNvPr>
          <p:cNvSpPr/>
          <p:nvPr/>
        </p:nvSpPr>
        <p:spPr>
          <a:xfrm>
            <a:off x="5862826" y="1098140"/>
            <a:ext cx="2754974" cy="726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What </a:t>
            </a:r>
            <a:r>
              <a:rPr lang="en-US" altLang="zh-TW" sz="2400" b="1" i="1" u="sng" dirty="0"/>
              <a:t>actually</a:t>
            </a:r>
            <a:r>
              <a:rPr lang="en-US" altLang="zh-TW" sz="2400" dirty="0"/>
              <a:t> come out of function 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16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803A9-086C-4F82-9552-98270B0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- Terminology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DFDD5-3B6C-4DAE-8745-8B16B5654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one-to-one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一對一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5E98C-3623-403F-BB3A-414412D5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US" altLang="zh-TW" dirty="0"/>
              <a:t>Onto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45793F-0481-4DAE-AEB7-C4EF3D3B7B14}"/>
              </a:ext>
            </a:extLst>
          </p:cNvPr>
          <p:cNvSpPr/>
          <p:nvPr/>
        </p:nvSpPr>
        <p:spPr>
          <a:xfrm>
            <a:off x="2852927" y="2921579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6C3E3B-CE4B-4964-AE42-DA4F2BCBCF92}"/>
              </a:ext>
            </a:extLst>
          </p:cNvPr>
          <p:cNvSpPr/>
          <p:nvPr/>
        </p:nvSpPr>
        <p:spPr>
          <a:xfrm>
            <a:off x="3139055" y="3298951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F48A2A-CAD4-4B04-943F-21E0303A96B8}"/>
              </a:ext>
            </a:extLst>
          </p:cNvPr>
          <p:cNvGrpSpPr/>
          <p:nvPr/>
        </p:nvGrpSpPr>
        <p:grpSpPr>
          <a:xfrm>
            <a:off x="831459" y="2904103"/>
            <a:ext cx="1306286" cy="2612572"/>
            <a:chOff x="2133599" y="2554514"/>
            <a:chExt cx="1306286" cy="261257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A0C3CA1-6E78-4009-93BA-29EEE376AC0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FFCD3F6-CE42-40D5-9DEB-3991FDE69363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227A166-237C-499A-AC20-6D4E8E42E68E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9BF5D29-FE22-4BBA-8770-F1E990C237C4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649C296E-3622-40DD-B931-F87F384FAE2C}"/>
              </a:ext>
            </a:extLst>
          </p:cNvPr>
          <p:cNvSpPr/>
          <p:nvPr/>
        </p:nvSpPr>
        <p:spPr>
          <a:xfrm>
            <a:off x="3416803" y="359355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AA0C9B0-D02C-4A3F-B91F-B061600FDB15}"/>
              </a:ext>
            </a:extLst>
          </p:cNvPr>
          <p:cNvSpPr/>
          <p:nvPr/>
        </p:nvSpPr>
        <p:spPr>
          <a:xfrm>
            <a:off x="3413340" y="4229269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BEBC4A7-9B5E-40F6-ADCC-2C1BE656E13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607974" y="3404847"/>
            <a:ext cx="1808829" cy="3120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A97A6C-6E5C-4456-BEA9-AB592047790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607974" y="4210390"/>
            <a:ext cx="1805366" cy="1422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21C9089-9293-4270-8F4E-D2530FE1616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1607974" y="4922313"/>
            <a:ext cx="1805366" cy="994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/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48F99E-9972-45E0-8ACE-0A85EEAE5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3176839"/>
                <a:ext cx="368114" cy="369332"/>
              </a:xfrm>
              <a:prstGeom prst="rect">
                <a:avLst/>
              </a:prstGeom>
              <a:blipFill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/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9CB804B-DDA8-45AD-B8D1-3812D556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2" y="4025723"/>
                <a:ext cx="375231" cy="369332"/>
              </a:xfrm>
              <a:prstGeom prst="rect">
                <a:avLst/>
              </a:prstGeom>
              <a:blipFill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/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927D75-096A-4129-869F-E4A0ED51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62" y="4830421"/>
                <a:ext cx="375231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/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0227A8A-ED54-4A3A-AEED-29BFE3AD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3" y="3504641"/>
                <a:ext cx="802527" cy="369332"/>
              </a:xfrm>
              <a:prstGeom prst="rect">
                <a:avLst/>
              </a:prstGeom>
              <a:blipFill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/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0BFF18B-0B80-4A95-A4F9-E10F8723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02" y="4167974"/>
                <a:ext cx="802527" cy="369332"/>
              </a:xfrm>
              <a:prstGeom prst="rect">
                <a:avLst/>
              </a:prstGeom>
              <a:blipFill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/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A4DC96C-3829-439D-8E5B-F9EE4C2C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62" y="4782350"/>
                <a:ext cx="809645" cy="369332"/>
              </a:xfrm>
              <a:prstGeom prst="rect">
                <a:avLst/>
              </a:prstGeom>
              <a:blipFill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635E98AF-8A54-4C46-A036-000158E2CE5D}"/>
              </a:ext>
            </a:extLst>
          </p:cNvPr>
          <p:cNvSpPr/>
          <p:nvPr/>
        </p:nvSpPr>
        <p:spPr>
          <a:xfrm>
            <a:off x="3413340" y="4798941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A2957C1-253F-4630-AD02-6ABBDF3254B7}"/>
              </a:ext>
            </a:extLst>
          </p:cNvPr>
          <p:cNvSpPr/>
          <p:nvPr/>
        </p:nvSpPr>
        <p:spPr>
          <a:xfrm>
            <a:off x="7017868" y="279173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F54F686-DC39-4CF1-B9A6-CD0B882B0C18}"/>
              </a:ext>
            </a:extLst>
          </p:cNvPr>
          <p:cNvSpPr/>
          <p:nvPr/>
        </p:nvSpPr>
        <p:spPr>
          <a:xfrm>
            <a:off x="7035754" y="279906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A2D0306-8B89-4022-8665-7272549DB165}"/>
              </a:ext>
            </a:extLst>
          </p:cNvPr>
          <p:cNvGrpSpPr/>
          <p:nvPr/>
        </p:nvGrpSpPr>
        <p:grpSpPr>
          <a:xfrm>
            <a:off x="5098948" y="2780854"/>
            <a:ext cx="1306286" cy="2612572"/>
            <a:chOff x="2133599" y="2554514"/>
            <a:chExt cx="1306286" cy="2612572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C649B34-DF63-49CE-BFAB-7306B6A9E6E4}"/>
                </a:ext>
              </a:extLst>
            </p:cNvPr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51EC09A-9F27-47BB-A387-69F4E34554E8}"/>
                </a:ext>
              </a:extLst>
            </p:cNvPr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AFF67FA-AF81-42C7-8100-1657E4A1EC5D}"/>
                </a:ext>
              </a:extLst>
            </p:cNvPr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F18EA4-F7F3-4175-B548-D752A0FAA5F2}"/>
                </a:ext>
              </a:extLst>
            </p:cNvPr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>
            <a:extLst>
              <a:ext uri="{FF2B5EF4-FFF2-40B4-BE49-F238E27FC236}">
                <a16:creationId xmlns:a16="http://schemas.microsoft.com/office/drawing/2014/main" id="{112581D2-A519-4208-BB55-849F1D694326}"/>
              </a:ext>
            </a:extLst>
          </p:cNvPr>
          <p:cNvSpPr/>
          <p:nvPr/>
        </p:nvSpPr>
        <p:spPr>
          <a:xfrm>
            <a:off x="7581744" y="346371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8EAEAED-914D-4981-B74C-5EDA3B4D8C9D}"/>
              </a:ext>
            </a:extLst>
          </p:cNvPr>
          <p:cNvSpPr/>
          <p:nvPr/>
        </p:nvSpPr>
        <p:spPr>
          <a:xfrm>
            <a:off x="7578281" y="409942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7074E76-FB9F-4601-B26A-8CC0E93E830F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5875463" y="3281598"/>
            <a:ext cx="170628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DC0CA92-484F-4ED4-8364-69078FA85571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>
            <a:off x="5875463" y="4087141"/>
            <a:ext cx="1702818" cy="1356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A4BF034-6563-4B13-9A65-A6CDDBF68C1B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5875463" y="4310034"/>
            <a:ext cx="173895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/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924C1BC-D1B4-4DFC-92E5-C92B540B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3053590"/>
                <a:ext cx="368114" cy="369332"/>
              </a:xfrm>
              <a:prstGeom prst="rect">
                <a:avLst/>
              </a:prstGeom>
              <a:blipFill>
                <a:blip r:embed="rId8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/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28325DF-2F96-4FD8-A2E2-F3E0EBE8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861" y="3902474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/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DE8900A-F859-4BC3-B219-7D2A47816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1" y="4707172"/>
                <a:ext cx="375231" cy="369332"/>
              </a:xfrm>
              <a:prstGeom prst="rect">
                <a:avLst/>
              </a:prstGeom>
              <a:blipFill>
                <a:blip r:embed="rId10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/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8B179CF-0F61-4E55-A551-5031A9A5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094" y="3374798"/>
                <a:ext cx="802527" cy="369332"/>
              </a:xfrm>
              <a:prstGeom prst="rect">
                <a:avLst/>
              </a:prstGeom>
              <a:blipFill>
                <a:blip r:embed="rId11"/>
                <a:stretch>
                  <a:fillRect l="-1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/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769A67C-6ECE-4926-B227-7DDB9C4D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4038131"/>
                <a:ext cx="802527" cy="369332"/>
              </a:xfrm>
              <a:prstGeom prst="rect">
                <a:avLst/>
              </a:prstGeom>
              <a:blipFill>
                <a:blip r:embed="rId12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/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5004441-D9EA-42F5-8DCB-2BFCBD17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3" y="4489181"/>
                <a:ext cx="1124347" cy="369332"/>
              </a:xfrm>
              <a:prstGeom prst="rect">
                <a:avLst/>
              </a:prstGeom>
              <a:blipFill>
                <a:blip r:embed="rId13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B26889F3-C016-43AF-A78E-1C8F4DFC1CF4}"/>
              </a:ext>
            </a:extLst>
          </p:cNvPr>
          <p:cNvSpPr txBox="1"/>
          <p:nvPr/>
        </p:nvSpPr>
        <p:spPr>
          <a:xfrm>
            <a:off x="6298171" y="552763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9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31" grpId="0" animBg="1"/>
      <p:bldP spid="32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One-to-one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62140" y="2942768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23" idx="2"/>
          </p:cNvCxnSpPr>
          <p:nvPr/>
        </p:nvCxnSpPr>
        <p:spPr>
          <a:xfrm flipV="1">
            <a:off x="1680937" y="4566130"/>
            <a:ext cx="2255488" cy="1059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7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36425" y="4442758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428" t="-24590" r="-44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at most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49" t="-24590" r="-324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662778" y="5664933"/>
            <a:ext cx="3353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74636" y="2104270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“smaller” than the domain, f cannot be one-to-one.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74636" y="3499284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矮胖</a:t>
            </a:r>
            <a:r>
              <a:rPr lang="en-US" altLang="zh-TW" sz="2400" dirty="0"/>
              <a:t>, it cannot be one-to-one.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74636" y="5153988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one-to-one, its columns are independent.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589569" y="4474644"/>
            <a:ext cx="300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reverse is not true.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A5B2A64-C45F-48F1-87B7-FC9F4E6164AD}"/>
              </a:ext>
            </a:extLst>
          </p:cNvPr>
          <p:cNvGrpSpPr/>
          <p:nvPr/>
        </p:nvGrpSpPr>
        <p:grpSpPr>
          <a:xfrm>
            <a:off x="3519810" y="4893975"/>
            <a:ext cx="509343" cy="369332"/>
            <a:chOff x="3519810" y="4893975"/>
            <a:chExt cx="509343" cy="369332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06FF4841-A443-4247-BC8B-4242056E28F9}"/>
                </a:ext>
              </a:extLst>
            </p:cNvPr>
            <p:cNvSpPr/>
            <p:nvPr/>
          </p:nvSpPr>
          <p:spPr>
            <a:xfrm>
              <a:off x="3782410" y="4936309"/>
              <a:ext cx="246743" cy="246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C2199F4E-F781-47FE-AA1A-D0BA277FD2DD}"/>
                    </a:ext>
                  </a:extLst>
                </p:cNvPr>
                <p:cNvSpPr txBox="1"/>
                <p:nvPr/>
              </p:nvSpPr>
              <p:spPr>
                <a:xfrm>
                  <a:off x="3519810" y="4893975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C2199F4E-F781-47FE-AA1A-D0BA277FD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810" y="4893975"/>
                  <a:ext cx="242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AC5CE289-E423-427B-B35D-E399A3DA5DB4}"/>
              </a:ext>
            </a:extLst>
          </p:cNvPr>
          <p:cNvSpPr/>
          <p:nvPr/>
        </p:nvSpPr>
        <p:spPr>
          <a:xfrm>
            <a:off x="6415548" y="707923"/>
            <a:ext cx="1592826" cy="90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 x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749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7" grpId="0"/>
      <p:bldP spid="28" grpId="0"/>
      <p:bldP spid="31" grpId="0"/>
      <p:bldP spid="32" grpId="0"/>
      <p:bldP spid="33" grpId="0"/>
      <p:bldP spid="34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onto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93898" y="257272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3" idx="3"/>
          </p:cNvCxnSpPr>
          <p:nvPr/>
        </p:nvCxnSpPr>
        <p:spPr>
          <a:xfrm flipV="1">
            <a:off x="1680937" y="4083694"/>
            <a:ext cx="229162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have solution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99" t="-24590" r="-187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497632" y="2203874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“larger” than the domain, f cannot be onto.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497632" y="3598888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高瘦</a:t>
            </a:r>
            <a:r>
              <a:rPr lang="en-US" altLang="zh-TW" sz="2400" dirty="0"/>
              <a:t>, it cannot be onto.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497632" y="5101728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onto, </a:t>
            </a:r>
          </a:p>
          <a:p>
            <a:r>
              <a:rPr lang="en-US" altLang="zh-TW" sz="2400" dirty="0"/>
              <a:t>rank A = no. of rows. 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656315" y="530129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499456" y="4534974"/>
            <a:ext cx="30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reverse is not true.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E21C3A-8B71-4DB3-A0BD-3BCEE3E148F6}"/>
              </a:ext>
            </a:extLst>
          </p:cNvPr>
          <p:cNvSpPr/>
          <p:nvPr/>
        </p:nvSpPr>
        <p:spPr>
          <a:xfrm>
            <a:off x="6560822" y="524359"/>
            <a:ext cx="973394" cy="130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 x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40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8" grpId="0"/>
      <p:bldP spid="31" grpId="0"/>
      <p:bldP spid="32" grpId="0"/>
      <p:bldP spid="33" grpId="0"/>
      <p:bldP spid="29" grpId="0"/>
      <p:bldP spid="34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512536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80401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4748774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16639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3498328" y="4078297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0382" y="4078296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775722" y="4084550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157776" y="4084549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15278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016" t="-1667" r="-40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手繪多邊形 20"/>
          <p:cNvSpPr/>
          <p:nvPr/>
        </p:nvSpPr>
        <p:spPr>
          <a:xfrm>
            <a:off x="1074057" y="3676072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 flipH="1" flipV="1">
            <a:off x="1086560" y="4279858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5309456" y="3662861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5405435" y="4283837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94F774A-A5AD-48B9-801D-342134882A5A}"/>
              </a:ext>
            </a:extLst>
          </p:cNvPr>
          <p:cNvSpPr txBox="1"/>
          <p:nvPr/>
        </p:nvSpPr>
        <p:spPr>
          <a:xfrm>
            <a:off x="718333" y="5415155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one-to-one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C31A24-9AA0-4700-8C22-8786FE3C3EC3}"/>
              </a:ext>
            </a:extLst>
          </p:cNvPr>
          <p:cNvSpPr txBox="1"/>
          <p:nvPr/>
        </p:nvSpPr>
        <p:spPr>
          <a:xfrm>
            <a:off x="4883324" y="5412358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onto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D7E1981-9348-4E43-B89D-541C962185CF}"/>
                  </a:ext>
                </a:extLst>
              </p:cNvPr>
              <p:cNvSpPr txBox="1"/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就會有限制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D7E1981-9348-4E43-B89D-541C96218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blipFill>
                <a:blip r:embed="rId12"/>
                <a:stretch>
                  <a:fillRect l="-3221" t="-9333" r="-3221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16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 and 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 and onto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0523" y="2446673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98409" y="2454000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08933" y="2435791"/>
            <a:ext cx="1306286" cy="2612572"/>
            <a:chOff x="2133599" y="2554514"/>
            <a:chExt cx="1306286" cy="2612572"/>
          </a:xfrm>
        </p:grpSpPr>
        <p:sp>
          <p:nvSpPr>
            <p:cNvPr id="7" name="橢圓 6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橢圓 10"/>
          <p:cNvSpPr/>
          <p:nvPr/>
        </p:nvSpPr>
        <p:spPr>
          <a:xfrm>
            <a:off x="3844399" y="3118647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840936" y="375436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6"/>
            <a:endCxn id="11" idx="2"/>
          </p:cNvCxnSpPr>
          <p:nvPr/>
        </p:nvCxnSpPr>
        <p:spPr>
          <a:xfrm>
            <a:off x="1585448" y="2936535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2" idx="2"/>
          </p:cNvCxnSpPr>
          <p:nvPr/>
        </p:nvCxnSpPr>
        <p:spPr>
          <a:xfrm>
            <a:off x="1585448" y="3752959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1569319" y="4506820"/>
            <a:ext cx="2285045" cy="799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63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3868521" y="4358134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354586" y="2631332"/>
            <a:ext cx="3371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domain and co-domain must have “the same size”.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54586" y="3786258"/>
            <a:ext cx="353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corresponding matrix A is square.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273387" y="2545805"/>
            <a:ext cx="3464683" cy="220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1901600" y="5527283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One-to-one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6912" y="5508778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Onto</a:t>
            </a:r>
            <a:endParaRPr lang="zh-TW" altLang="en-US" sz="2800" dirty="0"/>
          </a:p>
        </p:txBody>
      </p:sp>
      <p:sp>
        <p:nvSpPr>
          <p:cNvPr id="47" name="左-右雙向箭號 46"/>
          <p:cNvSpPr/>
          <p:nvPr/>
        </p:nvSpPr>
        <p:spPr>
          <a:xfrm>
            <a:off x="4118789" y="5504577"/>
            <a:ext cx="1109141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551706" y="5330685"/>
            <a:ext cx="6281369" cy="8946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下箭號 48"/>
          <p:cNvSpPr/>
          <p:nvPr/>
        </p:nvSpPr>
        <p:spPr>
          <a:xfrm>
            <a:off x="6445299" y="4810747"/>
            <a:ext cx="1010961" cy="4910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81962" y="6224449"/>
            <a:ext cx="77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的前提下，要就都成立，要就都不成立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35108E-2934-4330-BA9E-03B916F116A5}"/>
              </a:ext>
            </a:extLst>
          </p:cNvPr>
          <p:cNvSpPr txBox="1"/>
          <p:nvPr/>
        </p:nvSpPr>
        <p:spPr>
          <a:xfrm>
            <a:off x="5547099" y="462673"/>
            <a:ext cx="3447688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An invertible matrix A is always square.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4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40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3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1009</Words>
  <Application>Microsoft Office PowerPoint</Application>
  <PresentationFormat>如螢幕大小 (4:3)</PresentationFormat>
  <Paragraphs>143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Cambria Math</vt:lpstr>
      <vt:lpstr>Office 佈景主題</vt:lpstr>
      <vt:lpstr>Invertible</vt:lpstr>
      <vt:lpstr>Summary</vt:lpstr>
      <vt:lpstr>PowerPoint 簡報</vt:lpstr>
      <vt:lpstr>Review - Terminology </vt:lpstr>
      <vt:lpstr>Review - Terminology </vt:lpstr>
      <vt:lpstr>Review: One-to-one</vt:lpstr>
      <vt:lpstr>Review: Onto</vt:lpstr>
      <vt:lpstr>Invertible</vt:lpstr>
      <vt:lpstr>One-to-one and onto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Hung-yi Lee</dc:creator>
  <cp:lastModifiedBy>Hung-yi Lee</cp:lastModifiedBy>
  <cp:revision>6</cp:revision>
  <dcterms:created xsi:type="dcterms:W3CDTF">2020-09-12T17:53:49Z</dcterms:created>
  <dcterms:modified xsi:type="dcterms:W3CDTF">2020-10-13T16:32:26Z</dcterms:modified>
</cp:coreProperties>
</file>