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403" r:id="rId2"/>
    <p:sldId id="377" r:id="rId3"/>
    <p:sldId id="383" r:id="rId4"/>
    <p:sldId id="400" r:id="rId5"/>
    <p:sldId id="401" r:id="rId6"/>
    <p:sldId id="387" r:id="rId7"/>
    <p:sldId id="388" r:id="rId8"/>
    <p:sldId id="40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8A95-F6FA-40AD-9DE0-CA76E534216D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A31FE-79D4-4424-9DD1-8BAD0E2059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76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When A is square, one side is sufficient.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64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When A is square, one side is sufficient.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92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Another way</a:t>
            </a:r>
          </a:p>
          <a:p>
            <a:r>
              <a:rPr lang="en-US" altLang="zh-TW" dirty="0"/>
              <a:t>E1 is linear combination</a:t>
            </a:r>
          </a:p>
          <a:p>
            <a:r>
              <a:rPr lang="en-US" altLang="zh-TW" dirty="0"/>
              <a:t>E2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 err="1"/>
              <a:t>en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36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When A is square, one side is sufficient.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01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C43-503A-4C16-BEAD-2CFA58E0254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90C0-2231-4835-94A1-A0508E4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42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C43-503A-4C16-BEAD-2CFA58E0254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90C0-2231-4835-94A1-A0508E4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3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C43-503A-4C16-BEAD-2CFA58E0254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90C0-2231-4835-94A1-A0508E4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32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C43-503A-4C16-BEAD-2CFA58E0254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90C0-2231-4835-94A1-A0508E4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10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C43-503A-4C16-BEAD-2CFA58E0254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90C0-2231-4835-94A1-A0508E4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19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C43-503A-4C16-BEAD-2CFA58E0254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90C0-2231-4835-94A1-A0508E4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20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C43-503A-4C16-BEAD-2CFA58E0254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90C0-2231-4835-94A1-A0508E4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74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C43-503A-4C16-BEAD-2CFA58E0254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90C0-2231-4835-94A1-A0508E4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08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C43-503A-4C16-BEAD-2CFA58E0254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90C0-2231-4835-94A1-A0508E4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60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C43-503A-4C16-BEAD-2CFA58E0254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90C0-2231-4835-94A1-A0508E4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5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C43-503A-4C16-BEAD-2CFA58E0254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90C0-2231-4835-94A1-A0508E4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72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25C43-503A-4C16-BEAD-2CFA58E02548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90C0-2231-4835-94A1-A0508E4F6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8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1F870-469D-4EE0-A639-FA9E7E96F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Invertible (Proof)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FE75B1-4FCF-495C-9F3A-9A4802774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69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Let A be an n x n matrix. A is invertible if and only if</a:t>
            </a:r>
          </a:p>
          <a:p>
            <a:pPr lvl="1"/>
            <a:r>
              <a:rPr lang="en-US" altLang="zh-TW" dirty="0"/>
              <a:t>The columns of A span R</a:t>
            </a:r>
            <a:r>
              <a:rPr lang="en-US" altLang="zh-TW" baseline="30000" dirty="0"/>
              <a:t>n</a:t>
            </a:r>
          </a:p>
          <a:p>
            <a:pPr lvl="1"/>
            <a:r>
              <a:rPr lang="en-US" altLang="zh-TW" dirty="0"/>
              <a:t>For every b in R</a:t>
            </a:r>
            <a:r>
              <a:rPr lang="en-US" altLang="zh-TW" baseline="30000" dirty="0"/>
              <a:t>n</a:t>
            </a:r>
            <a:r>
              <a:rPr lang="en-US" altLang="zh-TW" dirty="0"/>
              <a:t>, the system Ax=b is consistent</a:t>
            </a:r>
          </a:p>
          <a:p>
            <a:pPr lvl="1"/>
            <a:r>
              <a:rPr lang="en-US" altLang="zh-TW" dirty="0"/>
              <a:t>The rank of A is n</a:t>
            </a:r>
          </a:p>
          <a:p>
            <a:pPr lvl="1"/>
            <a:r>
              <a:rPr lang="en-US" altLang="zh-TW" dirty="0"/>
              <a:t>The columns of A are linear independent</a:t>
            </a:r>
          </a:p>
          <a:p>
            <a:pPr lvl="1"/>
            <a:r>
              <a:rPr lang="en-US" altLang="zh-TW" dirty="0"/>
              <a:t>The only solution to Ax=0 is the zero vector</a:t>
            </a:r>
          </a:p>
          <a:p>
            <a:pPr lvl="1"/>
            <a:r>
              <a:rPr lang="en-US" altLang="zh-TW" dirty="0"/>
              <a:t>The nullity of A is zero</a:t>
            </a:r>
          </a:p>
          <a:p>
            <a:pPr lvl="1"/>
            <a:r>
              <a:rPr lang="en-US" altLang="zh-TW" dirty="0"/>
              <a:t>The reduced row echelon form of A is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A is a product of elementary matrices</a:t>
            </a:r>
          </a:p>
          <a:p>
            <a:pPr lvl="1"/>
            <a:r>
              <a:rPr lang="en-US" altLang="zh-TW" dirty="0"/>
              <a:t>There exists an n x n matrix B such that BA =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There exists an n x n matrix C such that AC = I</a:t>
            </a:r>
            <a:r>
              <a:rPr lang="en-US" altLang="zh-TW" baseline="-25000" dirty="0"/>
              <a:t>n</a:t>
            </a:r>
          </a:p>
          <a:p>
            <a:pPr lvl="1"/>
            <a:endParaRPr lang="en-US" altLang="zh-TW" sz="2000" dirty="0"/>
          </a:p>
          <a:p>
            <a:pPr lvl="1"/>
            <a:endParaRPr lang="zh-TW" altLang="en-US" sz="2000" baseline="-25000" dirty="0"/>
          </a:p>
          <a:p>
            <a:pPr lvl="1"/>
            <a:endParaRPr lang="zh-TW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668210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Let A be an n x n matrix.</a:t>
            </a:r>
          </a:p>
          <a:p>
            <a:pPr lvl="1"/>
            <a:r>
              <a:rPr lang="en-US" altLang="zh-TW" dirty="0"/>
              <a:t>Onto → One-to-one → invertible</a:t>
            </a:r>
          </a:p>
          <a:p>
            <a:pPr lvl="2"/>
            <a:r>
              <a:rPr lang="en-US" altLang="zh-TW" sz="2400" dirty="0">
                <a:solidFill>
                  <a:srgbClr val="FF0000"/>
                </a:solidFill>
              </a:rPr>
              <a:t>The columns of A span R</a:t>
            </a:r>
            <a:r>
              <a:rPr lang="en-US" altLang="zh-TW" sz="2400" baseline="30000" dirty="0">
                <a:solidFill>
                  <a:srgbClr val="FF0000"/>
                </a:solidFill>
              </a:rPr>
              <a:t>n</a:t>
            </a:r>
          </a:p>
          <a:p>
            <a:pPr lvl="2"/>
            <a:r>
              <a:rPr lang="en-US" altLang="zh-TW" sz="2400" dirty="0">
                <a:solidFill>
                  <a:srgbClr val="FF0000"/>
                </a:solidFill>
              </a:rPr>
              <a:t>For every b in R</a:t>
            </a:r>
            <a:r>
              <a:rPr lang="en-US" altLang="zh-TW" sz="2400" baseline="30000" dirty="0">
                <a:solidFill>
                  <a:srgbClr val="FF0000"/>
                </a:solidFill>
              </a:rPr>
              <a:t>n</a:t>
            </a:r>
            <a:r>
              <a:rPr lang="en-US" altLang="zh-TW" sz="2400" dirty="0">
                <a:solidFill>
                  <a:srgbClr val="FF0000"/>
                </a:solidFill>
              </a:rPr>
              <a:t>, the system Ax=b is consistent</a:t>
            </a:r>
          </a:p>
          <a:p>
            <a:pPr lvl="2"/>
            <a:r>
              <a:rPr lang="en-US" altLang="zh-TW" sz="2400" dirty="0">
                <a:solidFill>
                  <a:srgbClr val="FF0000"/>
                </a:solidFill>
              </a:rPr>
              <a:t>The rank of A is the number of rows</a:t>
            </a:r>
            <a:endParaRPr lang="zh-TW" altLang="en-US" sz="2400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One-to-one → Onto → invertible</a:t>
            </a:r>
          </a:p>
          <a:p>
            <a:pPr lvl="2"/>
            <a:r>
              <a:rPr lang="en-US" altLang="zh-TW" sz="2400" dirty="0">
                <a:solidFill>
                  <a:srgbClr val="0000FF"/>
                </a:solidFill>
              </a:rPr>
              <a:t>The columns of A are linear independent</a:t>
            </a:r>
          </a:p>
          <a:p>
            <a:pPr lvl="2"/>
            <a:r>
              <a:rPr lang="en-US" altLang="zh-TW" sz="2400" dirty="0">
                <a:solidFill>
                  <a:srgbClr val="0000FF"/>
                </a:solidFill>
              </a:rPr>
              <a:t>The rank of A is the number of columns</a:t>
            </a:r>
          </a:p>
          <a:p>
            <a:pPr lvl="2"/>
            <a:r>
              <a:rPr lang="en-US" altLang="zh-TW" sz="2400" dirty="0">
                <a:solidFill>
                  <a:srgbClr val="0000FF"/>
                </a:solidFill>
              </a:rPr>
              <a:t>The nullity of A is zero</a:t>
            </a:r>
          </a:p>
          <a:p>
            <a:pPr lvl="2"/>
            <a:r>
              <a:rPr lang="en-US" altLang="zh-TW" sz="2400" dirty="0">
                <a:solidFill>
                  <a:srgbClr val="0000FF"/>
                </a:solidFill>
              </a:rPr>
              <a:t>The only solution to Ax=0 is the zero vector</a:t>
            </a:r>
          </a:p>
          <a:p>
            <a:pPr lvl="2"/>
            <a:r>
              <a:rPr lang="en-US" altLang="zh-TW" sz="2400" dirty="0">
                <a:solidFill>
                  <a:srgbClr val="0000FF"/>
                </a:solidFill>
              </a:rPr>
              <a:t>The reduced row echelon form of A is I</a:t>
            </a:r>
            <a:r>
              <a:rPr lang="en-US" altLang="zh-TW" sz="2400" baseline="-25000" dirty="0">
                <a:solidFill>
                  <a:srgbClr val="0000FF"/>
                </a:solidFill>
              </a:rPr>
              <a:t>n</a:t>
            </a:r>
          </a:p>
          <a:p>
            <a:pPr lvl="2"/>
            <a:endParaRPr lang="en-US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239000" y="3829050"/>
            <a:ext cx="169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Rank A = n</a:t>
            </a:r>
            <a:endParaRPr lang="zh-TW" altLang="en-US" sz="2400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347948" y="3631726"/>
            <a:ext cx="1043452" cy="3695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6814673" y="4155212"/>
            <a:ext cx="576727" cy="66565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17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 A Invertible?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A be an n x n matrix. A is invertible if and only if</a:t>
            </a:r>
          </a:p>
          <a:p>
            <a:pPr lvl="1"/>
            <a:r>
              <a:rPr lang="en-US" altLang="zh-TW" sz="2800" dirty="0">
                <a:solidFill>
                  <a:srgbClr val="0000FF"/>
                </a:solidFill>
              </a:rPr>
              <a:t>The reduced row echelon form of A is I</a:t>
            </a:r>
            <a:r>
              <a:rPr lang="en-US" altLang="zh-TW" sz="2800" baseline="-25000" dirty="0">
                <a:solidFill>
                  <a:srgbClr val="0000FF"/>
                </a:solidFill>
              </a:rPr>
              <a:t>n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36" y="4639282"/>
            <a:ext cx="2125980" cy="912495"/>
          </a:xfrm>
          <a:prstGeom prst="rect">
            <a:avLst/>
          </a:prstGeom>
        </p:spPr>
      </p:pic>
      <p:pic>
        <p:nvPicPr>
          <p:cNvPr id="7" name="Picture 1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07" y="3011231"/>
            <a:ext cx="2089439" cy="1010126"/>
          </a:xfrm>
          <a:prstGeom prst="rect">
            <a:avLst/>
          </a:prstGeom>
        </p:spPr>
      </p:pic>
      <p:pic>
        <p:nvPicPr>
          <p:cNvPr id="8" name="Picture 12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40" y="4703078"/>
            <a:ext cx="1524000" cy="92710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3457848" y="3364569"/>
            <a:ext cx="1698172" cy="36285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461297" y="4964440"/>
            <a:ext cx="1698172" cy="36285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780802" y="3265650"/>
            <a:ext cx="53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</a:t>
            </a:r>
            <a:r>
              <a:rPr lang="en-US" altLang="zh-TW" sz="2800" baseline="-25000" dirty="0"/>
              <a:t>n</a:t>
            </a:r>
            <a:endParaRPr lang="zh-TW" altLang="en-US" sz="2800" baseline="-25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21953" y="3498137"/>
            <a:ext cx="156835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Invertible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780802" y="5788679"/>
            <a:ext cx="220951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Not Invertible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497682" y="3613010"/>
            <a:ext cx="145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RREF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497682" y="5200623"/>
            <a:ext cx="145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RREF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0274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Let A be an n x n matrix. A is invertible if and only if</a:t>
            </a:r>
          </a:p>
          <a:p>
            <a:pPr lvl="1"/>
            <a:r>
              <a:rPr lang="en-US" altLang="zh-TW" dirty="0"/>
              <a:t>The columns of A span R</a:t>
            </a:r>
            <a:r>
              <a:rPr lang="en-US" altLang="zh-TW" baseline="30000" dirty="0"/>
              <a:t>n</a:t>
            </a:r>
          </a:p>
          <a:p>
            <a:pPr lvl="1"/>
            <a:r>
              <a:rPr lang="en-US" altLang="zh-TW" dirty="0"/>
              <a:t>For every b in R</a:t>
            </a:r>
            <a:r>
              <a:rPr lang="en-US" altLang="zh-TW" baseline="30000" dirty="0"/>
              <a:t>n</a:t>
            </a:r>
            <a:r>
              <a:rPr lang="en-US" altLang="zh-TW" dirty="0"/>
              <a:t>, the system Ax=b is consistent</a:t>
            </a:r>
          </a:p>
          <a:p>
            <a:pPr lvl="1"/>
            <a:r>
              <a:rPr lang="en-US" altLang="zh-TW" dirty="0"/>
              <a:t>The rank of A is n</a:t>
            </a:r>
          </a:p>
          <a:p>
            <a:pPr lvl="1"/>
            <a:r>
              <a:rPr lang="en-US" altLang="zh-TW" dirty="0"/>
              <a:t>The columns of A are linear independent</a:t>
            </a:r>
          </a:p>
          <a:p>
            <a:pPr lvl="1"/>
            <a:r>
              <a:rPr lang="en-US" altLang="zh-TW" dirty="0"/>
              <a:t>The only solution to Ax=0 is the zero vector</a:t>
            </a:r>
          </a:p>
          <a:p>
            <a:pPr lvl="1"/>
            <a:r>
              <a:rPr lang="en-US" altLang="zh-TW" dirty="0"/>
              <a:t>The nullity of A is zero</a:t>
            </a:r>
          </a:p>
          <a:p>
            <a:pPr lvl="1"/>
            <a:r>
              <a:rPr lang="en-US" altLang="zh-TW" dirty="0"/>
              <a:t>The reduced row echelon form of A is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A is a product of elementary matrices</a:t>
            </a:r>
          </a:p>
          <a:p>
            <a:pPr lvl="1"/>
            <a:r>
              <a:rPr lang="en-US" altLang="zh-TW" dirty="0"/>
              <a:t>There exists an n x n matrix B such that BA =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There exists an n x n matrix C such that AC = I</a:t>
            </a:r>
            <a:r>
              <a:rPr lang="en-US" altLang="zh-TW" baseline="-25000" dirty="0"/>
              <a:t>n</a:t>
            </a:r>
          </a:p>
          <a:p>
            <a:pPr lvl="1"/>
            <a:endParaRPr lang="en-US" altLang="zh-TW" sz="2000" dirty="0"/>
          </a:p>
          <a:p>
            <a:pPr lvl="1"/>
            <a:endParaRPr lang="zh-TW" altLang="en-US" sz="2000" baseline="-25000" dirty="0"/>
          </a:p>
          <a:p>
            <a:pPr lvl="1"/>
            <a:endParaRPr lang="zh-TW" altLang="en-US" sz="2000" baseline="-25000" dirty="0"/>
          </a:p>
        </p:txBody>
      </p:sp>
      <p:sp>
        <p:nvSpPr>
          <p:cNvPr id="9" name="矩形 8"/>
          <p:cNvSpPr/>
          <p:nvPr/>
        </p:nvSpPr>
        <p:spPr>
          <a:xfrm>
            <a:off x="1103087" y="2249713"/>
            <a:ext cx="6212114" cy="1161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03087" y="3052195"/>
            <a:ext cx="6212114" cy="191169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80068" y="2590530"/>
            <a:ext cx="79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onto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601896"/>
            <a:ext cx="115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One-to-one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7327315" y="3230985"/>
            <a:ext cx="55043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916857" y="3052195"/>
            <a:ext cx="1167957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square matrix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702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7" grpId="0"/>
      <p:bldP spid="8" grpId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ED4574F3-E01E-47B6-9544-28F4E7C3BB40}"/>
              </a:ext>
            </a:extLst>
          </p:cNvPr>
          <p:cNvGrpSpPr/>
          <p:nvPr/>
        </p:nvGrpSpPr>
        <p:grpSpPr>
          <a:xfrm>
            <a:off x="466042" y="2078063"/>
            <a:ext cx="3337833" cy="875846"/>
            <a:chOff x="466042" y="2078063"/>
            <a:chExt cx="3337833" cy="87584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5D2FA64-85D2-466B-960F-8E6EE16C6956}"/>
                </a:ext>
              </a:extLst>
            </p:cNvPr>
            <p:cNvSpPr/>
            <p:nvPr/>
          </p:nvSpPr>
          <p:spPr>
            <a:xfrm>
              <a:off x="466042" y="2078063"/>
              <a:ext cx="3337833" cy="8758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A7ABEF20-4C7E-4668-8300-CB36ED964495}"/>
                </a:ext>
              </a:extLst>
            </p:cNvPr>
            <p:cNvSpPr txBox="1"/>
            <p:nvPr/>
          </p:nvSpPr>
          <p:spPr>
            <a:xfrm>
              <a:off x="993258" y="2250933"/>
              <a:ext cx="240756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algn="ctr"/>
              <a:r>
                <a:rPr lang="en-US" altLang="zh-TW" sz="2800" dirty="0"/>
                <a:t>A is invertible.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Invertible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78400" y="2103854"/>
            <a:ext cx="3911600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There exists an n x n matrix B such that BA = I</a:t>
            </a:r>
            <a:r>
              <a:rPr lang="en-US" altLang="zh-TW" sz="2800" baseline="-25000" dirty="0"/>
              <a:t>n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3824967" y="2103853"/>
            <a:ext cx="1054100" cy="477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flipH="1">
            <a:off x="3782784" y="2584093"/>
            <a:ext cx="1054100" cy="477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074884" y="2860719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8950" y="3611212"/>
            <a:ext cx="358593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>
                <a:solidFill>
                  <a:srgbClr val="0000FF"/>
                </a:solidFill>
              </a:rPr>
              <a:t>The only solution to Ax=0 is the zero vector</a:t>
            </a:r>
          </a:p>
        </p:txBody>
      </p:sp>
      <p:sp>
        <p:nvSpPr>
          <p:cNvPr id="15" name="上彎箭號 14"/>
          <p:cNvSpPr/>
          <p:nvPr/>
        </p:nvSpPr>
        <p:spPr>
          <a:xfrm rot="5400000" flipV="1">
            <a:off x="4972612" y="2238798"/>
            <a:ext cx="1358325" cy="2996650"/>
          </a:xfrm>
          <a:prstGeom prst="bentUpArrow">
            <a:avLst>
              <a:gd name="adj1" fmla="val 1939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892201" y="4971582"/>
                <a:ext cx="22670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/>
                  <a:t>, then ….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1" y="4971582"/>
                <a:ext cx="226709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065" t="-26667" r="-752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054475" y="6116510"/>
                <a:ext cx="1212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𝐵𝐴𝑣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475" y="6116510"/>
                <a:ext cx="121232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030" r="-6030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544784" y="6116510"/>
                <a:ext cx="10820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784" y="6116510"/>
                <a:ext cx="108209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780" r="-2825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773939" y="5444393"/>
                <a:ext cx="11311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939" y="5444393"/>
                <a:ext cx="113114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914" r="-538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>
            <a:off x="3773939" y="5813725"/>
            <a:ext cx="4196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4540474" y="5813725"/>
            <a:ext cx="3646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17" idx="0"/>
          </p:cNvCxnSpPr>
          <p:nvPr/>
        </p:nvCxnSpPr>
        <p:spPr>
          <a:xfrm flipH="1">
            <a:off x="3660635" y="5813725"/>
            <a:ext cx="323131" cy="30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18" idx="0"/>
          </p:cNvCxnSpPr>
          <p:nvPr/>
        </p:nvCxnSpPr>
        <p:spPr>
          <a:xfrm>
            <a:off x="4718829" y="5815470"/>
            <a:ext cx="367001" cy="301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6746050" y="5450144"/>
                <a:ext cx="8147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050" y="5450144"/>
                <a:ext cx="81477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263" r="-902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-右雙向箭號 21"/>
          <p:cNvSpPr/>
          <p:nvPr/>
        </p:nvSpPr>
        <p:spPr>
          <a:xfrm rot="5400000">
            <a:off x="1884941" y="3078420"/>
            <a:ext cx="793950" cy="51233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5853813" y="5444393"/>
            <a:ext cx="652888" cy="478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6F8ADDD-CB15-468A-B5C6-4ABF4492A7BD}"/>
              </a:ext>
            </a:extLst>
          </p:cNvPr>
          <p:cNvSpPr txBox="1"/>
          <p:nvPr/>
        </p:nvSpPr>
        <p:spPr>
          <a:xfrm>
            <a:off x="3660635" y="706490"/>
            <a:ext cx="165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 is n x 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53100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3" grpId="0" animBg="1"/>
      <p:bldP spid="15" grpId="0" animBg="1"/>
      <p:bldP spid="16" grpId="0"/>
      <p:bldP spid="17" grpId="0"/>
      <p:bldP spid="18" grpId="0"/>
      <p:bldP spid="19" grpId="0"/>
      <p:bldP spid="31" grpId="0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58C6FAD7-CFAF-4B11-9BF4-83FB411861A4}"/>
              </a:ext>
            </a:extLst>
          </p:cNvPr>
          <p:cNvGrpSpPr/>
          <p:nvPr/>
        </p:nvGrpSpPr>
        <p:grpSpPr>
          <a:xfrm>
            <a:off x="466042" y="2078063"/>
            <a:ext cx="3337833" cy="875846"/>
            <a:chOff x="466042" y="2078063"/>
            <a:chExt cx="3337833" cy="87584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6B4072C-68E8-41BC-BD72-299C313F07D1}"/>
                </a:ext>
              </a:extLst>
            </p:cNvPr>
            <p:cNvSpPr/>
            <p:nvPr/>
          </p:nvSpPr>
          <p:spPr>
            <a:xfrm>
              <a:off x="466042" y="2078063"/>
              <a:ext cx="3337833" cy="8758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4A7968C-4152-4747-A0C6-4DA14081B82E}"/>
                </a:ext>
              </a:extLst>
            </p:cNvPr>
            <p:cNvSpPr txBox="1"/>
            <p:nvPr/>
          </p:nvSpPr>
          <p:spPr>
            <a:xfrm>
              <a:off x="993258" y="2250933"/>
              <a:ext cx="240756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algn="ctr"/>
              <a:r>
                <a:rPr lang="en-US" altLang="zh-TW" sz="2800" dirty="0"/>
                <a:t>A is invertible.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Invertible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978400" y="2103854"/>
            <a:ext cx="3911600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There exists an n x n matrix C such that AC = I</a:t>
            </a:r>
            <a:r>
              <a:rPr lang="en-US" altLang="zh-TW" sz="2800" baseline="-25000" dirty="0"/>
              <a:t>n</a:t>
            </a:r>
          </a:p>
        </p:txBody>
      </p:sp>
      <p:sp>
        <p:nvSpPr>
          <p:cNvPr id="6" name="向右箭號 5"/>
          <p:cNvSpPr/>
          <p:nvPr/>
        </p:nvSpPr>
        <p:spPr>
          <a:xfrm>
            <a:off x="3824967" y="2103853"/>
            <a:ext cx="1054100" cy="477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flipH="1">
            <a:off x="3782784" y="2584093"/>
            <a:ext cx="1054100" cy="477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074884" y="2860719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8950" y="3611212"/>
            <a:ext cx="358593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>
                <a:solidFill>
                  <a:srgbClr val="0000FF"/>
                </a:solidFill>
              </a:rPr>
              <a:t>For every b in R</a:t>
            </a:r>
            <a:r>
              <a:rPr lang="en-US" altLang="zh-TW" sz="2800" baseline="30000" dirty="0">
                <a:solidFill>
                  <a:srgbClr val="0000FF"/>
                </a:solidFill>
              </a:rPr>
              <a:t>n</a:t>
            </a:r>
            <a:r>
              <a:rPr lang="en-US" altLang="zh-TW" sz="2800" dirty="0">
                <a:solidFill>
                  <a:srgbClr val="0000FF"/>
                </a:solidFill>
              </a:rPr>
              <a:t>, Ax=b is consistent</a:t>
            </a:r>
          </a:p>
        </p:txBody>
      </p:sp>
      <p:sp>
        <p:nvSpPr>
          <p:cNvPr id="11" name="上彎箭號 10"/>
          <p:cNvSpPr/>
          <p:nvPr/>
        </p:nvSpPr>
        <p:spPr>
          <a:xfrm rot="5400000" flipV="1">
            <a:off x="4972612" y="2238798"/>
            <a:ext cx="1358325" cy="2996650"/>
          </a:xfrm>
          <a:prstGeom prst="bentUpArrow">
            <a:avLst>
              <a:gd name="adj1" fmla="val 1939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57210" y="5031339"/>
            <a:ext cx="208396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/>
              <a:t>For any vector b,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550219" y="6209028"/>
                <a:ext cx="6222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𝐴𝐶𝑏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219" y="6209028"/>
                <a:ext cx="6222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r="-10784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040528" y="6209028"/>
                <a:ext cx="10723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528" y="6209028"/>
                <a:ext cx="107234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818" r="-6250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269683" y="5536911"/>
                <a:ext cx="11240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683" y="5536911"/>
                <a:ext cx="112402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946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2269683" y="5906243"/>
            <a:ext cx="4196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036218" y="5906243"/>
            <a:ext cx="3646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3" idx="0"/>
          </p:cNvCxnSpPr>
          <p:nvPr/>
        </p:nvCxnSpPr>
        <p:spPr>
          <a:xfrm flipH="1">
            <a:off x="1861362" y="5906243"/>
            <a:ext cx="618150" cy="30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14" idx="0"/>
          </p:cNvCxnSpPr>
          <p:nvPr/>
        </p:nvCxnSpPr>
        <p:spPr>
          <a:xfrm>
            <a:off x="3214573" y="5907988"/>
            <a:ext cx="362128" cy="301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向右箭號 19"/>
          <p:cNvSpPr/>
          <p:nvPr/>
        </p:nvSpPr>
        <p:spPr>
          <a:xfrm>
            <a:off x="4074884" y="5542200"/>
            <a:ext cx="652888" cy="478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942839" y="5596999"/>
                <a:ext cx="34846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always a solution for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839" y="5596999"/>
                <a:ext cx="348467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152" t="-24590" r="-2102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-右雙向箭號 21"/>
          <p:cNvSpPr/>
          <p:nvPr/>
        </p:nvSpPr>
        <p:spPr>
          <a:xfrm rot="5400000">
            <a:off x="1884941" y="3078420"/>
            <a:ext cx="793950" cy="51233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FFA1E7B-DF9F-4890-91D3-CF9630ED0D8D}"/>
              </a:ext>
            </a:extLst>
          </p:cNvPr>
          <p:cNvSpPr txBox="1"/>
          <p:nvPr/>
        </p:nvSpPr>
        <p:spPr>
          <a:xfrm>
            <a:off x="3660635" y="706490"/>
            <a:ext cx="165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 is n x 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7046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1" grpId="0" animBg="1"/>
      <p:bldP spid="12" grpId="0"/>
      <p:bldP spid="13" grpId="0"/>
      <p:bldP spid="14" grpId="0"/>
      <p:bldP spid="15" grpId="0"/>
      <p:bldP spid="20" grpId="0" animBg="1"/>
      <p:bldP spid="2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Let A be an n x n matrix. A is invertible if and only if</a:t>
            </a:r>
          </a:p>
          <a:p>
            <a:pPr lvl="1"/>
            <a:r>
              <a:rPr lang="en-US" altLang="zh-TW" dirty="0"/>
              <a:t>The columns of A span R</a:t>
            </a:r>
            <a:r>
              <a:rPr lang="en-US" altLang="zh-TW" baseline="30000" dirty="0"/>
              <a:t>n</a:t>
            </a:r>
          </a:p>
          <a:p>
            <a:pPr lvl="1"/>
            <a:r>
              <a:rPr lang="en-US" altLang="zh-TW" dirty="0"/>
              <a:t>For every b in R</a:t>
            </a:r>
            <a:r>
              <a:rPr lang="en-US" altLang="zh-TW" baseline="30000" dirty="0"/>
              <a:t>n</a:t>
            </a:r>
            <a:r>
              <a:rPr lang="en-US" altLang="zh-TW" dirty="0"/>
              <a:t>, the system Ax=b is consistent</a:t>
            </a:r>
          </a:p>
          <a:p>
            <a:pPr lvl="1"/>
            <a:r>
              <a:rPr lang="en-US" altLang="zh-TW" dirty="0"/>
              <a:t>The rank of A is n</a:t>
            </a:r>
          </a:p>
          <a:p>
            <a:pPr lvl="1"/>
            <a:r>
              <a:rPr lang="en-US" altLang="zh-TW" dirty="0"/>
              <a:t>The columns of A are linear independent</a:t>
            </a:r>
          </a:p>
          <a:p>
            <a:pPr lvl="1"/>
            <a:r>
              <a:rPr lang="en-US" altLang="zh-TW" dirty="0"/>
              <a:t>The only solution to Ax=0 is the zero vector</a:t>
            </a:r>
          </a:p>
          <a:p>
            <a:pPr lvl="1"/>
            <a:r>
              <a:rPr lang="en-US" altLang="zh-TW" dirty="0"/>
              <a:t>The nullity of A is zero</a:t>
            </a:r>
          </a:p>
          <a:p>
            <a:pPr lvl="1"/>
            <a:r>
              <a:rPr lang="en-US" altLang="zh-TW" dirty="0"/>
              <a:t>The reduced row echelon form of A is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A is a product of elementary matrices</a:t>
            </a:r>
          </a:p>
          <a:p>
            <a:pPr lvl="1"/>
            <a:r>
              <a:rPr lang="en-US" altLang="zh-TW" dirty="0"/>
              <a:t>There exists an n x n matrix B such that BA =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There exists an n x n matrix C such that AC = I</a:t>
            </a:r>
            <a:r>
              <a:rPr lang="en-US" altLang="zh-TW" baseline="-25000" dirty="0"/>
              <a:t>n</a:t>
            </a:r>
          </a:p>
          <a:p>
            <a:pPr lvl="1"/>
            <a:endParaRPr lang="en-US" altLang="zh-TW" sz="2000" dirty="0"/>
          </a:p>
          <a:p>
            <a:pPr lvl="1"/>
            <a:endParaRPr lang="zh-TW" altLang="en-US" sz="2000" baseline="-25000" dirty="0"/>
          </a:p>
          <a:p>
            <a:pPr lvl="1"/>
            <a:endParaRPr lang="zh-TW" altLang="en-US" sz="2000" baseline="-25000" dirty="0"/>
          </a:p>
        </p:txBody>
      </p:sp>
      <p:sp>
        <p:nvSpPr>
          <p:cNvPr id="9" name="矩形 8"/>
          <p:cNvSpPr/>
          <p:nvPr/>
        </p:nvSpPr>
        <p:spPr>
          <a:xfrm>
            <a:off x="1103087" y="2249713"/>
            <a:ext cx="6212114" cy="1161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03087" y="3052195"/>
            <a:ext cx="6212114" cy="191169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80068" y="2590530"/>
            <a:ext cx="79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onto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601896"/>
            <a:ext cx="115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One-to-one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7327315" y="3230985"/>
            <a:ext cx="55043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916857" y="3052195"/>
            <a:ext cx="1167957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square matrix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103087" y="5353049"/>
            <a:ext cx="6212114" cy="8239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604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$ B = \left[\begin{array}{ccc}1&amp;1&amp;2\\2&amp;1&amp;1\\1&amp;0&amp;-1\end{array}\right]$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620</Words>
  <Application>Microsoft Office PowerPoint</Application>
  <PresentationFormat>如螢幕大小 (4:3)</PresentationFormat>
  <Paragraphs>104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佈景主題</vt:lpstr>
      <vt:lpstr>Invertible (Proof)</vt:lpstr>
      <vt:lpstr>Summary</vt:lpstr>
      <vt:lpstr>Invertible</vt:lpstr>
      <vt:lpstr>Is A Invertible?</vt:lpstr>
      <vt:lpstr>Summary</vt:lpstr>
      <vt:lpstr>Invertible</vt:lpstr>
      <vt:lpstr>Invertible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5</cp:revision>
  <dcterms:created xsi:type="dcterms:W3CDTF">2020-09-12T17:46:05Z</dcterms:created>
  <dcterms:modified xsi:type="dcterms:W3CDTF">2020-10-13T17:06:35Z</dcterms:modified>
</cp:coreProperties>
</file>